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notesMasterIdLst>
    <p:notesMasterId r:id="rId30"/>
  </p:notesMasterIdLst>
  <p:sldSz cx="12192000" cy="6858000"/>
  <p:notesSz cx="6858000" cy="12192000"/>
  <p:embeddedFontLst>
    <p:embeddedFont>
      <p:font typeface="Montserrat"/>
      <p:regular r:id="rId201314"/>
      <p:bold r:id="rId301314"/>
    </p:embeddedFont>
    <p:embeddedFont>
      <p:font typeface="Open Sans"/>
      <p:regular r:id="rId201315"/>
      <p:bold r:id="rId30131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presProps" Target="presProps.xml"/><Relationship Id="rId32" Type="http://schemas.openxmlformats.org/officeDocument/2006/relationships/viewProps" Target="viewProps.xml"/><Relationship Id="rId33" Type="http://schemas.openxmlformats.org/officeDocument/2006/relationships/theme" Target="theme/theme1.xml"/><Relationship Id="rId34"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301314" Target="fonts/301314.fntdata" Type="http://schemas.openxmlformats.org/officeDocument/2006/relationships/font"/><Relationship Id="rId301315" Target="fonts/30131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slideLayout" Target="../slideLayouts/slideLayout1.xml"/><Relationship Id="rId3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slideLayout" Target="../slideLayouts/slideLayout1.xml"/><Relationship Id="rId1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png"/><Relationship Id="rId20" Type="http://schemas.openxmlformats.org/officeDocument/2006/relationships/image" Target="../media/image-12-20.png"/><Relationship Id="rId21" Type="http://schemas.openxmlformats.org/officeDocument/2006/relationships/slideLayout" Target="../slideLayouts/slideLayout1.xml"/><Relationship Id="rId2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slideLayout" Target="../slideLayouts/slideLayout1.xml"/><Relationship Id="rId1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slideLayout" Target="../slideLayouts/slideLayout1.xml"/><Relationship Id="rId2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slideLayout" Target="../slideLayouts/slideLayout1.xml"/><Relationship Id="rId2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slideLayout" Target="../slideLayouts/slideLayout1.xml"/><Relationship Id="rId20"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image" Target="../media/image-17-24.png"/><Relationship Id="rId25" Type="http://schemas.openxmlformats.org/officeDocument/2006/relationships/image" Target="../media/image-17-25.png"/><Relationship Id="rId26" Type="http://schemas.openxmlformats.org/officeDocument/2006/relationships/slideLayout" Target="../slideLayouts/slideLayout1.xml"/><Relationship Id="rId2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png"/><Relationship Id="rId14" Type="http://schemas.openxmlformats.org/officeDocument/2006/relationships/image" Target="../media/image-18-14.png"/><Relationship Id="rId15" Type="http://schemas.openxmlformats.org/officeDocument/2006/relationships/image" Target="../media/image-18-15.png"/><Relationship Id="rId16" Type="http://schemas.openxmlformats.org/officeDocument/2006/relationships/image" Target="../media/image-18-16.png"/><Relationship Id="rId17" Type="http://schemas.openxmlformats.org/officeDocument/2006/relationships/image" Target="../media/image-18-17.png"/><Relationship Id="rId18" Type="http://schemas.openxmlformats.org/officeDocument/2006/relationships/image" Target="../media/image-18-18.png"/><Relationship Id="rId19" Type="http://schemas.openxmlformats.org/officeDocument/2006/relationships/image" Target="../media/image-18-19.png"/><Relationship Id="rId20" Type="http://schemas.openxmlformats.org/officeDocument/2006/relationships/image" Target="../media/image-18-20.png"/><Relationship Id="rId21" Type="http://schemas.openxmlformats.org/officeDocument/2006/relationships/slideLayout" Target="../slideLayouts/slideLayout1.xml"/><Relationship Id="rId2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slideLayout" Target="../slideLayouts/slideLayout1.xml"/><Relationship Id="rId1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png"/><Relationship Id="rId14" Type="http://schemas.openxmlformats.org/officeDocument/2006/relationships/image" Target="../media/image-20-14.png"/><Relationship Id="rId15" Type="http://schemas.openxmlformats.org/officeDocument/2006/relationships/slideLayout" Target="../slideLayouts/slideLayout1.xml"/><Relationship Id="rId1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slideLayout" Target="../slideLayouts/slideLayout1.xml"/><Relationship Id="rId2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png"/><Relationship Id="rId35" Type="http://schemas.openxmlformats.org/officeDocument/2006/relationships/image" Target="../media/image-22-35.png"/><Relationship Id="rId36" Type="http://schemas.openxmlformats.org/officeDocument/2006/relationships/slideLayout" Target="../slideLayouts/slideLayout1.xml"/><Relationship Id="rId3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Slide-23-image-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slideLayout" Target="../slideLayouts/slideLayout1.xml"/><Relationship Id="rId2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Slide-24-image-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slideLayout" Target="../slideLayouts/slideLayout1.xml"/><Relationship Id="rId19"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Slide-25-image-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image" Target="../media/image-25-16.png"/><Relationship Id="rId17" Type="http://schemas.openxmlformats.org/officeDocument/2006/relationships/image" Target="../media/image-25-17.png"/><Relationship Id="rId18" Type="http://schemas.openxmlformats.org/officeDocument/2006/relationships/image" Target="../media/image-25-18.png"/><Relationship Id="rId19" Type="http://schemas.openxmlformats.org/officeDocument/2006/relationships/image" Target="../media/image-25-19.png"/><Relationship Id="rId20" Type="http://schemas.openxmlformats.org/officeDocument/2006/relationships/image" Target="../media/image-25-20.png"/><Relationship Id="rId21" Type="http://schemas.openxmlformats.org/officeDocument/2006/relationships/image" Target="../media/image-25-21.png"/><Relationship Id="rId22" Type="http://schemas.openxmlformats.org/officeDocument/2006/relationships/image" Target="../media/image-25-22.png"/><Relationship Id="rId23" Type="http://schemas.openxmlformats.org/officeDocument/2006/relationships/image" Target="../media/image-25-23.png"/><Relationship Id="rId24" Type="http://schemas.openxmlformats.org/officeDocument/2006/relationships/slideLayout" Target="../slideLayouts/slideLayout1.xml"/><Relationship Id="rId25"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Slide-26-image-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image" Target="../media/image-26-10.png"/><Relationship Id="rId11" Type="http://schemas.openxmlformats.org/officeDocument/2006/relationships/image" Target="../media/image-26-11.png"/><Relationship Id="rId12" Type="http://schemas.openxmlformats.org/officeDocument/2006/relationships/image" Target="../media/image-26-12.png"/><Relationship Id="rId13" Type="http://schemas.openxmlformats.org/officeDocument/2006/relationships/image" Target="../media/image-26-13.png"/><Relationship Id="rId14" Type="http://schemas.openxmlformats.org/officeDocument/2006/relationships/image" Target="../media/image-26-14.png"/><Relationship Id="rId15" Type="http://schemas.openxmlformats.org/officeDocument/2006/relationships/image" Target="../media/image-26-15.png"/><Relationship Id="rId16" Type="http://schemas.openxmlformats.org/officeDocument/2006/relationships/image" Target="../media/image-26-16.png"/><Relationship Id="rId17" Type="http://schemas.openxmlformats.org/officeDocument/2006/relationships/image" Target="../media/image-26-17.png"/><Relationship Id="rId18" Type="http://schemas.openxmlformats.org/officeDocument/2006/relationships/image" Target="../media/image-26-18.png"/><Relationship Id="rId19" Type="http://schemas.openxmlformats.org/officeDocument/2006/relationships/image" Target="../media/image-26-19.png"/><Relationship Id="rId20" Type="http://schemas.openxmlformats.org/officeDocument/2006/relationships/image" Target="../media/image-26-20.png"/><Relationship Id="rId21" Type="http://schemas.openxmlformats.org/officeDocument/2006/relationships/image" Target="../media/image-26-21.png"/><Relationship Id="rId22" Type="http://schemas.openxmlformats.org/officeDocument/2006/relationships/image" Target="../media/image-26-22.png"/><Relationship Id="rId23" Type="http://schemas.openxmlformats.org/officeDocument/2006/relationships/image" Target="../media/image-26-23.png"/><Relationship Id="rId24" Type="http://schemas.openxmlformats.org/officeDocument/2006/relationships/image" Target="../media/image-26-24.png"/><Relationship Id="rId25" Type="http://schemas.openxmlformats.org/officeDocument/2006/relationships/image" Target="../media/image-26-25.png"/><Relationship Id="rId26" Type="http://schemas.openxmlformats.org/officeDocument/2006/relationships/image" Target="../media/image-26-26.png"/><Relationship Id="rId27" Type="http://schemas.openxmlformats.org/officeDocument/2006/relationships/slideLayout" Target="../slideLayouts/slideLayout1.xml"/><Relationship Id="rId28"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Slide-27-image-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image" Target="../media/image-27-7.png"/><Relationship Id="rId8" Type="http://schemas.openxmlformats.org/officeDocument/2006/relationships/image" Target="../media/image-27-8.png"/><Relationship Id="rId9" Type="http://schemas.openxmlformats.org/officeDocument/2006/relationships/image" Target="../media/image-27-9.png"/><Relationship Id="rId10" Type="http://schemas.openxmlformats.org/officeDocument/2006/relationships/image" Target="../media/image-27-10.png"/><Relationship Id="rId11" Type="http://schemas.openxmlformats.org/officeDocument/2006/relationships/image" Target="../media/image-27-11.png"/><Relationship Id="rId12" Type="http://schemas.openxmlformats.org/officeDocument/2006/relationships/image" Target="../media/image-27-12.png"/><Relationship Id="rId13" Type="http://schemas.openxmlformats.org/officeDocument/2006/relationships/image" Target="../media/image-27-13.png"/><Relationship Id="rId14" Type="http://schemas.openxmlformats.org/officeDocument/2006/relationships/image" Target="../media/image-27-14.png"/><Relationship Id="rId15" Type="http://schemas.openxmlformats.org/officeDocument/2006/relationships/image" Target="../media/image-27-15.png"/><Relationship Id="rId16" Type="http://schemas.openxmlformats.org/officeDocument/2006/relationships/image" Target="../media/image-27-16.png"/><Relationship Id="rId17" Type="http://schemas.openxmlformats.org/officeDocument/2006/relationships/image" Target="../media/image-27-17.png"/><Relationship Id="rId18" Type="http://schemas.openxmlformats.org/officeDocument/2006/relationships/image" Target="../media/image-27-18.png"/><Relationship Id="rId19" Type="http://schemas.openxmlformats.org/officeDocument/2006/relationships/image" Target="../media/image-27-19.png"/><Relationship Id="rId20" Type="http://schemas.openxmlformats.org/officeDocument/2006/relationships/image" Target="../media/image-27-20.png"/><Relationship Id="rId21" Type="http://schemas.openxmlformats.org/officeDocument/2006/relationships/image" Target="../media/image-27-21.png"/><Relationship Id="rId22" Type="http://schemas.openxmlformats.org/officeDocument/2006/relationships/image" Target="../media/image-27-22.png"/><Relationship Id="rId23" Type="http://schemas.openxmlformats.org/officeDocument/2006/relationships/image" Target="../media/image-27-23.png"/><Relationship Id="rId24" Type="http://schemas.openxmlformats.org/officeDocument/2006/relationships/image" Target="../media/image-27-24.png"/><Relationship Id="rId25" Type="http://schemas.openxmlformats.org/officeDocument/2006/relationships/image" Target="../media/image-27-25.png"/><Relationship Id="rId26" Type="http://schemas.openxmlformats.org/officeDocument/2006/relationships/image" Target="../media/image-27-26.png"/><Relationship Id="rId27" Type="http://schemas.openxmlformats.org/officeDocument/2006/relationships/image" Target="../media/image-27-27.png"/><Relationship Id="rId28" Type="http://schemas.openxmlformats.org/officeDocument/2006/relationships/image" Target="../media/image-27-28.png"/><Relationship Id="rId29" Type="http://schemas.openxmlformats.org/officeDocument/2006/relationships/image" Target="../media/image-27-29.png"/><Relationship Id="rId30" Type="http://schemas.openxmlformats.org/officeDocument/2006/relationships/image" Target="../media/image-27-30.png"/><Relationship Id="rId31" Type="http://schemas.openxmlformats.org/officeDocument/2006/relationships/image" Target="../media/image-27-31.png"/><Relationship Id="rId32" Type="http://schemas.openxmlformats.org/officeDocument/2006/relationships/image" Target="../media/image-27-32.png"/><Relationship Id="rId33" Type="http://schemas.openxmlformats.org/officeDocument/2006/relationships/slideLayout" Target="../slideLayouts/slideLayout1.xml"/><Relationship Id="rId3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Slide-28-image-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image" Target="../media/image-28-4.png"/><Relationship Id="rId5" Type="http://schemas.openxmlformats.org/officeDocument/2006/relationships/image" Target="../media/image-28-5.png"/><Relationship Id="rId6" Type="http://schemas.openxmlformats.org/officeDocument/2006/relationships/image" Target="../media/image-28-6.png"/><Relationship Id="rId7" Type="http://schemas.openxmlformats.org/officeDocument/2006/relationships/image" Target="../media/image-28-7.png"/><Relationship Id="rId8" Type="http://schemas.openxmlformats.org/officeDocument/2006/relationships/image" Target="../media/image-28-8.png"/><Relationship Id="rId9" Type="http://schemas.openxmlformats.org/officeDocument/2006/relationships/image" Target="../media/image-28-9.png"/><Relationship Id="rId10" Type="http://schemas.openxmlformats.org/officeDocument/2006/relationships/image" Target="../media/image-28-10.png"/><Relationship Id="rId11" Type="http://schemas.openxmlformats.org/officeDocument/2006/relationships/image" Target="../media/image-28-11.png"/><Relationship Id="rId12" Type="http://schemas.openxmlformats.org/officeDocument/2006/relationships/image" Target="../media/image-28-12.png"/><Relationship Id="rId13" Type="http://schemas.openxmlformats.org/officeDocument/2006/relationships/image" Target="../media/image-28-13.png"/><Relationship Id="rId14" Type="http://schemas.openxmlformats.org/officeDocument/2006/relationships/image" Target="../media/image-28-14.png"/><Relationship Id="rId15" Type="http://schemas.openxmlformats.org/officeDocument/2006/relationships/image" Target="../media/image-28-15.png"/><Relationship Id="rId16" Type="http://schemas.openxmlformats.org/officeDocument/2006/relationships/image" Target="../media/image-28-16.png"/><Relationship Id="rId17" Type="http://schemas.openxmlformats.org/officeDocument/2006/relationships/image" Target="../media/image-28-17.png"/><Relationship Id="rId18" Type="http://schemas.openxmlformats.org/officeDocument/2006/relationships/image" Target="../media/image-28-18.png"/><Relationship Id="rId19" Type="http://schemas.openxmlformats.org/officeDocument/2006/relationships/image" Target="../media/image-28-19.png"/><Relationship Id="rId20" Type="http://schemas.openxmlformats.org/officeDocument/2006/relationships/image" Target="../media/image-28-20.png"/><Relationship Id="rId21" Type="http://schemas.openxmlformats.org/officeDocument/2006/relationships/slideLayout" Target="../slideLayouts/slideLayout1.xml"/><Relationship Id="rId2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image" Target="../media/image-3-18.png"/><Relationship Id="rId19" Type="http://schemas.openxmlformats.org/officeDocument/2006/relationships/image" Target="../media/image-3-19.png"/><Relationship Id="rId20" Type="http://schemas.openxmlformats.org/officeDocument/2006/relationships/image" Target="../media/image-3-20.png"/><Relationship Id="rId21" Type="http://schemas.openxmlformats.org/officeDocument/2006/relationships/image" Target="../media/image-3-21.png"/><Relationship Id="rId22" Type="http://schemas.openxmlformats.org/officeDocument/2006/relationships/image" Target="../media/image-3-22.png"/><Relationship Id="rId23" Type="http://schemas.openxmlformats.org/officeDocument/2006/relationships/image" Target="../media/image-3-23.png"/><Relationship Id="rId24" Type="http://schemas.openxmlformats.org/officeDocument/2006/relationships/image" Target="../media/image-3-24.png"/><Relationship Id="rId25" Type="http://schemas.openxmlformats.org/officeDocument/2006/relationships/image" Target="../media/image-3-25.png"/><Relationship Id="rId26" Type="http://schemas.openxmlformats.org/officeDocument/2006/relationships/image" Target="../media/image-3-26.png"/><Relationship Id="rId27" Type="http://schemas.openxmlformats.org/officeDocument/2006/relationships/slideLayout" Target="../slideLayouts/slideLayout1.xml"/><Relationship Id="rId2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slideLayout" Target="../slideLayouts/slideLayout1.xml"/><Relationship Id="rId1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pn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image" Target="../media/image-7-12.pn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png"/><Relationship Id="rId16" Type="http://schemas.openxmlformats.org/officeDocument/2006/relationships/image" Target="../media/image-7-16.png"/><Relationship Id="rId17" Type="http://schemas.openxmlformats.org/officeDocument/2006/relationships/image" Target="../media/image-7-17.png"/><Relationship Id="rId18" Type="http://schemas.openxmlformats.org/officeDocument/2006/relationships/image" Target="../media/image-7-18.png"/><Relationship Id="rId19" Type="http://schemas.openxmlformats.org/officeDocument/2006/relationships/image" Target="../media/image-7-19.png"/><Relationship Id="rId20" Type="http://schemas.openxmlformats.org/officeDocument/2006/relationships/image" Target="../media/image-7-20.png"/><Relationship Id="rId21" Type="http://schemas.openxmlformats.org/officeDocument/2006/relationships/image" Target="../media/image-7-21.png"/><Relationship Id="rId22" Type="http://schemas.openxmlformats.org/officeDocument/2006/relationships/image" Target="../media/image-7-22.png"/><Relationship Id="rId23" Type="http://schemas.openxmlformats.org/officeDocument/2006/relationships/image" Target="../media/image-7-23.png"/><Relationship Id="rId24" Type="http://schemas.openxmlformats.org/officeDocument/2006/relationships/image" Target="../media/image-7-24.png"/><Relationship Id="rId25" Type="http://schemas.openxmlformats.org/officeDocument/2006/relationships/image" Target="../media/image-7-25.png"/><Relationship Id="rId26" Type="http://schemas.openxmlformats.org/officeDocument/2006/relationships/image" Target="../media/image-7-26.png"/><Relationship Id="rId27" Type="http://schemas.openxmlformats.org/officeDocument/2006/relationships/image" Target="../media/image-7-27.png"/><Relationship Id="rId28" Type="http://schemas.openxmlformats.org/officeDocument/2006/relationships/image" Target="../media/image-7-28.png"/><Relationship Id="rId29" Type="http://schemas.openxmlformats.org/officeDocument/2006/relationships/image" Target="../media/image-7-29.png"/><Relationship Id="rId30" Type="http://schemas.openxmlformats.org/officeDocument/2006/relationships/image" Target="../media/image-7-30.png"/><Relationship Id="rId31" Type="http://schemas.openxmlformats.org/officeDocument/2006/relationships/slideLayout" Target="../slideLayouts/slideLayout1.xml"/><Relationship Id="rId3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png"/><Relationship Id="rId18" Type="http://schemas.openxmlformats.org/officeDocument/2006/relationships/image" Target="../media/image-8-18.png"/><Relationship Id="rId19" Type="http://schemas.openxmlformats.org/officeDocument/2006/relationships/image" Target="../media/image-8-19.png"/><Relationship Id="rId20" Type="http://schemas.openxmlformats.org/officeDocument/2006/relationships/image" Target="../media/image-8-20.png"/><Relationship Id="rId21" Type="http://schemas.openxmlformats.org/officeDocument/2006/relationships/image" Target="../media/image-8-21.png"/><Relationship Id="rId22" Type="http://schemas.openxmlformats.org/officeDocument/2006/relationships/image" Target="../media/image-8-22.png"/><Relationship Id="rId23" Type="http://schemas.openxmlformats.org/officeDocument/2006/relationships/image" Target="../media/image-8-23.png"/><Relationship Id="rId24" Type="http://schemas.openxmlformats.org/officeDocument/2006/relationships/image" Target="../media/image-8-24.png"/><Relationship Id="rId25" Type="http://schemas.openxmlformats.org/officeDocument/2006/relationships/image" Target="../media/image-8-25.png"/><Relationship Id="rId26" Type="http://schemas.openxmlformats.org/officeDocument/2006/relationships/image" Target="../media/image-8-26.png"/><Relationship Id="rId27" Type="http://schemas.openxmlformats.org/officeDocument/2006/relationships/image" Target="../media/image-8-27.png"/><Relationship Id="rId28" Type="http://schemas.openxmlformats.org/officeDocument/2006/relationships/image" Target="../media/image-8-28.png"/><Relationship Id="rId29" Type="http://schemas.openxmlformats.org/officeDocument/2006/relationships/slideLayout" Target="../slideLayouts/slideLayout1.xml"/><Relationship Id="rId3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image" Target="../media/image-9-16.png"/><Relationship Id="rId17" Type="http://schemas.openxmlformats.org/officeDocument/2006/relationships/image" Target="../media/image-9-17.png"/><Relationship Id="rId18" Type="http://schemas.openxmlformats.org/officeDocument/2006/relationships/image" Target="../media/image-9-18.png"/><Relationship Id="rId19" Type="http://schemas.openxmlformats.org/officeDocument/2006/relationships/image" Target="../media/image-9-19.png"/><Relationship Id="rId20" Type="http://schemas.openxmlformats.org/officeDocument/2006/relationships/image" Target="../media/image-9-20.png"/><Relationship Id="rId21" Type="http://schemas.openxmlformats.org/officeDocument/2006/relationships/image" Target="../media/image-9-21.png"/><Relationship Id="rId22" Type="http://schemas.openxmlformats.org/officeDocument/2006/relationships/image" Target="../media/image-9-22.png"/><Relationship Id="rId23" Type="http://schemas.openxmlformats.org/officeDocument/2006/relationships/image" Target="../media/image-9-23.png"/><Relationship Id="rId24" Type="http://schemas.openxmlformats.org/officeDocument/2006/relationships/slideLayout" Target="../slideLayouts/slideLayout1.xml"/><Relationship Id="rId2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3"/>
          <a:stretch>
            <a:fillRect/>
          </a:stretch>
        </p:blipFill>
        <p:spPr>
          <a:xfrm>
            <a:off x="571500" y="571500"/>
            <a:ext cx="3667125" cy="419100"/>
          </a:xfrm>
          <a:prstGeom prst="rect">
            <a:avLst/>
          </a:prstGeom>
        </p:spPr>
      </p:pic>
      <p:pic>
        <p:nvPicPr>
          <p:cNvPr id="5" name="Image 3" descr="preencoded.png">    </p:cNvPr>
          <p:cNvPicPr>
            <a:picLocks noChangeAspect="1"/>
          </p:cNvPicPr>
          <p:nvPr/>
        </p:nvPicPr>
        <p:blipFill>
          <a:blip r:embed="rId4"/>
          <a:stretch>
            <a:fillRect/>
          </a:stretch>
        </p:blipFill>
        <p:spPr>
          <a:xfrm>
            <a:off x="0" y="5703391"/>
            <a:ext cx="12192000" cy="523875"/>
          </a:xfrm>
          <a:prstGeom prst="rect">
            <a:avLst/>
          </a:prstGeom>
        </p:spPr>
      </p:pic>
      <p:sp>
        <p:nvSpPr>
          <p:cNvPr id="6" name="Text 0"/>
          <p:cNvSpPr/>
          <p:nvPr/>
        </p:nvSpPr>
        <p:spPr>
          <a:xfrm>
            <a:off x="809625" y="571500"/>
            <a:ext cx="4137363" cy="419100"/>
          </a:xfrm>
          <a:prstGeom prst="rect">
            <a:avLst/>
          </a:prstGeom>
          <a:noFill/>
          <a:ln/>
        </p:spPr>
        <p:txBody>
          <a:bodyPr wrap="square" lIns="0" tIns="0" rIns="0" bIns="0" rtlCol="0" anchor="ctr" vert="horz"/>
          <a:lstStyle/>
          <a:p>
            <a:pPr indent="0" marL="0">
              <a:lnSpc>
                <a:spcPts val="1800"/>
              </a:lnSpc>
              <a:buNone/>
            </a:pPr>
            <a:r>
              <a:rPr lang="en-US" sz="1200" b="1" spc="120" kern="0" dirty="0">
                <a:solidFill>
                  <a:srgbClr val="FFFFFF"/>
                </a:solidFill>
                <a:latin typeface="Montserrat" pitchFamily="34" charset="0"/>
                <a:ea typeface="Montserrat" pitchFamily="34" charset="-122"/>
                <a:cs typeface="Montserrat" pitchFamily="34" charset="-120"/>
              </a:rPr>
              <a:t>BRADFORD VTS TEACHING DECK</a:t>
            </a:r>
            <a:endParaRPr lang="en-US" sz="1200" dirty="0"/>
          </a:p>
        </p:txBody>
      </p:sp>
      <p:sp>
        <p:nvSpPr>
          <p:cNvPr id="7" name="Text 1"/>
          <p:cNvSpPr/>
          <p:nvPr/>
        </p:nvSpPr>
        <p:spPr>
          <a:xfrm>
            <a:off x="571500" y="1466850"/>
            <a:ext cx="10477500" cy="1822996"/>
          </a:xfrm>
          <a:prstGeom prst="rect">
            <a:avLst/>
          </a:prstGeom>
          <a:noFill/>
          <a:ln/>
        </p:spPr>
        <p:txBody>
          <a:bodyPr wrap="square" lIns="0" tIns="0" rIns="0" bIns="0" rtlCol="0" anchor="ctr" vert="horz"/>
          <a:lstStyle/>
          <a:p>
            <a:pPr indent="0" marL="0">
              <a:lnSpc>
                <a:spcPts val="4785"/>
              </a:lnSpc>
              <a:buNone/>
            </a:pPr>
            <a:r>
              <a:rPr lang="en-US" sz="4350" b="1" dirty="0">
                <a:solidFill>
                  <a:srgbClr val="FFFFFF"/>
                </a:solidFill>
                <a:latin typeface="Montserrat" pitchFamily="34" charset="0"/>
                <a:ea typeface="Montserrat" pitchFamily="34" charset="-122"/>
                <a:cs typeface="Montserrat" pitchFamily="34" charset="-120"/>
              </a:rPr>
              <a:t>Peripheral Arterial Disease — Diagnosis and Management in Primary Care</a:t>
            </a:r>
            <a:endParaRPr lang="en-US" sz="4350" dirty="0"/>
          </a:p>
        </p:txBody>
      </p:sp>
      <p:sp>
        <p:nvSpPr>
          <p:cNvPr id="8" name="Text 2"/>
          <p:cNvSpPr/>
          <p:nvPr/>
        </p:nvSpPr>
        <p:spPr>
          <a:xfrm>
            <a:off x="571500" y="3480346"/>
            <a:ext cx="11620500" cy="346621"/>
          </a:xfrm>
          <a:prstGeom prst="rect">
            <a:avLst/>
          </a:prstGeom>
          <a:noFill/>
          <a:ln/>
        </p:spPr>
        <p:txBody>
          <a:bodyPr wrap="square" lIns="0" tIns="0" rIns="0" bIns="0" rtlCol="0" anchor="ctr" vert="horz"/>
          <a:lstStyle/>
          <a:p>
            <a:pPr indent="0" marL="0">
              <a:lnSpc>
                <a:spcPts val="2730"/>
              </a:lnSpc>
              <a:buNone/>
            </a:pPr>
            <a:r>
              <a:rPr lang="en-US" sz="1950" dirty="0">
                <a:solidFill>
                  <a:srgbClr val="E0E0E0"/>
                </a:solidFill>
                <a:latin typeface="Open Sans" pitchFamily="34" charset="0"/>
                <a:ea typeface="Open Sans" pitchFamily="34" charset="-122"/>
                <a:cs typeface="Open Sans" pitchFamily="34" charset="-120"/>
              </a:rPr>
              <a:t>GP Trainee Clinical Framework | NICE CG147 (Updated 2021) | AKT &amp; SCA Preparation</a:t>
            </a:r>
            <a:endParaRPr lang="en-US" sz="1950" dirty="0"/>
          </a:p>
        </p:txBody>
      </p:sp>
      <p:sp>
        <p:nvSpPr>
          <p:cNvPr id="9" name="Text 3"/>
          <p:cNvSpPr/>
          <p:nvPr/>
        </p:nvSpPr>
        <p:spPr>
          <a:xfrm>
            <a:off x="571500" y="5065216"/>
            <a:ext cx="8572500" cy="400050"/>
          </a:xfrm>
          <a:prstGeom prst="rect">
            <a:avLst/>
          </a:prstGeom>
          <a:noFill/>
          <a:ln/>
        </p:spPr>
        <p:txBody>
          <a:bodyPr wrap="square" lIns="0" tIns="0" rIns="0" bIns="0" rtlCol="0" anchor="ctr" vert="horz"/>
          <a:lstStyle/>
          <a:p>
            <a:pPr indent="0" marL="0">
              <a:lnSpc>
                <a:spcPts val="1575"/>
              </a:lnSpc>
              <a:buNone/>
            </a:pPr>
            <a:r>
              <a:rPr lang="en-US" sz="1050" dirty="0">
                <a:solidFill>
                  <a:srgbClr val="BDC3C7"/>
                </a:solidFill>
                <a:latin typeface="Open Sans" pitchFamily="34" charset="0"/>
                <a:ea typeface="Open Sans" pitchFamily="34" charset="-122"/>
                <a:cs typeface="Open Sans" pitchFamily="34" charset="-120"/>
              </a:rPr>
              <a:t>Disclaimer: This teaching material is for GP trainees and healthcare professionals. It serves as a guide based on NICE clinical standards and should not replace clinical judgment or local protocols. Clinical responsibility remains with the practitioner.</a:t>
            </a:r>
            <a:endParaRPr lang="en-US" sz="1050" dirty="0"/>
          </a:p>
        </p:txBody>
      </p:sp>
      <p:sp>
        <p:nvSpPr>
          <p:cNvPr id="10" name="Text 4"/>
          <p:cNvSpPr/>
          <p:nvPr/>
        </p:nvSpPr>
        <p:spPr>
          <a:xfrm>
            <a:off x="4819650" y="5822454"/>
            <a:ext cx="4800600" cy="285750"/>
          </a:xfrm>
          <a:prstGeom prst="rect">
            <a:avLst/>
          </a:prstGeom>
          <a:noFill/>
          <a:ln/>
        </p:spPr>
        <p:txBody>
          <a:bodyPr wrap="square" lIns="0" tIns="0" rIns="0" bIns="0" rtlCol="0" anchor="ctr" vert="horz"/>
          <a:lstStyle/>
          <a:p>
            <a:pPr indent="0" marL="0">
              <a:lnSpc>
                <a:spcPts val="2250"/>
              </a:lnSpc>
              <a:buNone/>
            </a:pPr>
            <a:r>
              <a:rPr lang="en-US" sz="1500" b="1" spc="60" kern="0" dirty="0">
                <a:solidFill>
                  <a:srgbClr val="FFFFFF"/>
                </a:solidFill>
                <a:latin typeface="Montserrat" pitchFamily="34" charset="0"/>
                <a:ea typeface="Montserrat" pitchFamily="34" charset="-122"/>
                <a:cs typeface="Montserrat" pitchFamily="34" charset="-120"/>
              </a:rPr>
              <a:t>www.bradfordvts.co.uk</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28600"/>
            <a:ext cx="2886075" cy="27622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86680"/>
          </a:xfrm>
          <a:prstGeom prst="rect">
            <a:avLst/>
          </a:prstGeom>
        </p:spPr>
      </p:pic>
      <p:pic>
        <p:nvPicPr>
          <p:cNvPr id="6" name="Image 4" descr="preencoded.png">    </p:cNvPr>
          <p:cNvPicPr>
            <a:picLocks noChangeAspect="1"/>
          </p:cNvPicPr>
          <p:nvPr/>
        </p:nvPicPr>
        <p:blipFill>
          <a:blip r:embed="rId6"/>
          <a:stretch>
            <a:fillRect/>
          </a:stretch>
        </p:blipFill>
        <p:spPr>
          <a:xfrm>
            <a:off x="381000" y="1396305"/>
            <a:ext cx="11430000" cy="3462338"/>
          </a:xfrm>
          <a:prstGeom prst="rect">
            <a:avLst/>
          </a:prstGeom>
        </p:spPr>
      </p:pic>
      <p:pic>
        <p:nvPicPr>
          <p:cNvPr id="7" name="Image 5" descr="preencoded.png">    </p:cNvPr>
          <p:cNvPicPr>
            <a:picLocks noChangeAspect="1"/>
          </p:cNvPicPr>
          <p:nvPr/>
        </p:nvPicPr>
        <p:blipFill>
          <a:blip r:embed="rId7"/>
          <a:stretch>
            <a:fillRect/>
          </a:stretch>
        </p:blipFill>
        <p:spPr>
          <a:xfrm>
            <a:off x="381000" y="1396305"/>
            <a:ext cx="2286000" cy="457200"/>
          </a:xfrm>
          <a:prstGeom prst="rect">
            <a:avLst/>
          </a:prstGeom>
        </p:spPr>
      </p:pic>
      <p:pic>
        <p:nvPicPr>
          <p:cNvPr id="8" name="Image 6" descr="preencoded.png">    </p:cNvPr>
          <p:cNvPicPr>
            <a:picLocks noChangeAspect="1"/>
          </p:cNvPicPr>
          <p:nvPr/>
        </p:nvPicPr>
        <p:blipFill>
          <a:blip r:embed="rId8"/>
          <a:stretch>
            <a:fillRect/>
          </a:stretch>
        </p:blipFill>
        <p:spPr>
          <a:xfrm>
            <a:off x="2667000" y="1396305"/>
            <a:ext cx="3429000" cy="457200"/>
          </a:xfrm>
          <a:prstGeom prst="rect">
            <a:avLst/>
          </a:prstGeom>
        </p:spPr>
      </p:pic>
      <p:pic>
        <p:nvPicPr>
          <p:cNvPr id="9" name="Image 7" descr="preencoded.png">    </p:cNvPr>
          <p:cNvPicPr>
            <a:picLocks noChangeAspect="1"/>
          </p:cNvPicPr>
          <p:nvPr/>
        </p:nvPicPr>
        <p:blipFill>
          <a:blip r:embed="rId9"/>
          <a:stretch>
            <a:fillRect/>
          </a:stretch>
        </p:blipFill>
        <p:spPr>
          <a:xfrm>
            <a:off x="6096000" y="1396305"/>
            <a:ext cx="5715000" cy="457200"/>
          </a:xfrm>
          <a:prstGeom prst="rect">
            <a:avLst/>
          </a:prstGeom>
        </p:spPr>
      </p:pic>
      <p:pic>
        <p:nvPicPr>
          <p:cNvPr id="10" name="Image 8" descr="preencoded.png">    </p:cNvPr>
          <p:cNvPicPr>
            <a:picLocks noChangeAspect="1"/>
          </p:cNvPicPr>
          <p:nvPr/>
        </p:nvPicPr>
        <p:blipFill>
          <a:blip r:embed="rId10"/>
          <a:stretch>
            <a:fillRect/>
          </a:stretch>
        </p:blipFill>
        <p:spPr>
          <a:xfrm>
            <a:off x="381000" y="1853505"/>
            <a:ext cx="2286000" cy="638175"/>
          </a:xfrm>
          <a:prstGeom prst="rect">
            <a:avLst/>
          </a:prstGeom>
        </p:spPr>
      </p:pic>
      <p:pic>
        <p:nvPicPr>
          <p:cNvPr id="11" name="Image 9" descr="preencoded.png">    </p:cNvPr>
          <p:cNvPicPr>
            <a:picLocks noChangeAspect="1"/>
          </p:cNvPicPr>
          <p:nvPr/>
        </p:nvPicPr>
        <p:blipFill>
          <a:blip r:embed="rId11"/>
          <a:stretch>
            <a:fillRect/>
          </a:stretch>
        </p:blipFill>
        <p:spPr>
          <a:xfrm>
            <a:off x="2667000" y="1853505"/>
            <a:ext cx="3429000" cy="638175"/>
          </a:xfrm>
          <a:prstGeom prst="rect">
            <a:avLst/>
          </a:prstGeom>
        </p:spPr>
      </p:pic>
      <p:pic>
        <p:nvPicPr>
          <p:cNvPr id="12" name="Image 10" descr="preencoded.png">    </p:cNvPr>
          <p:cNvPicPr>
            <a:picLocks noChangeAspect="1"/>
          </p:cNvPicPr>
          <p:nvPr/>
        </p:nvPicPr>
        <p:blipFill>
          <a:blip r:embed="rId12"/>
          <a:stretch>
            <a:fillRect/>
          </a:stretch>
        </p:blipFill>
        <p:spPr>
          <a:xfrm>
            <a:off x="6096000" y="1853505"/>
            <a:ext cx="5715000" cy="638175"/>
          </a:xfrm>
          <a:prstGeom prst="rect">
            <a:avLst/>
          </a:prstGeom>
        </p:spPr>
      </p:pic>
      <p:pic>
        <p:nvPicPr>
          <p:cNvPr id="13" name="Image 11" descr="preencoded.png">    </p:cNvPr>
          <p:cNvPicPr>
            <a:picLocks noChangeAspect="1"/>
          </p:cNvPicPr>
          <p:nvPr/>
        </p:nvPicPr>
        <p:blipFill>
          <a:blip r:embed="rId13"/>
          <a:stretch>
            <a:fillRect/>
          </a:stretch>
        </p:blipFill>
        <p:spPr>
          <a:xfrm>
            <a:off x="381000" y="2491680"/>
            <a:ext cx="2286000" cy="452438"/>
          </a:xfrm>
          <a:prstGeom prst="rect">
            <a:avLst/>
          </a:prstGeom>
        </p:spPr>
      </p:pic>
      <p:pic>
        <p:nvPicPr>
          <p:cNvPr id="14" name="Image 12" descr="preencoded.png">    </p:cNvPr>
          <p:cNvPicPr>
            <a:picLocks noChangeAspect="1"/>
          </p:cNvPicPr>
          <p:nvPr/>
        </p:nvPicPr>
        <p:blipFill>
          <a:blip r:embed="rId14"/>
          <a:stretch>
            <a:fillRect/>
          </a:stretch>
        </p:blipFill>
        <p:spPr>
          <a:xfrm>
            <a:off x="2667000" y="2491680"/>
            <a:ext cx="3429000" cy="452438"/>
          </a:xfrm>
          <a:prstGeom prst="rect">
            <a:avLst/>
          </a:prstGeom>
        </p:spPr>
      </p:pic>
      <p:pic>
        <p:nvPicPr>
          <p:cNvPr id="15" name="Image 13" descr="preencoded.png">    </p:cNvPr>
          <p:cNvPicPr>
            <a:picLocks noChangeAspect="1"/>
          </p:cNvPicPr>
          <p:nvPr/>
        </p:nvPicPr>
        <p:blipFill>
          <a:blip r:embed="rId15"/>
          <a:stretch>
            <a:fillRect/>
          </a:stretch>
        </p:blipFill>
        <p:spPr>
          <a:xfrm>
            <a:off x="6096000" y="2491680"/>
            <a:ext cx="5715000" cy="452438"/>
          </a:xfrm>
          <a:prstGeom prst="rect">
            <a:avLst/>
          </a:prstGeom>
        </p:spPr>
      </p:pic>
      <p:pic>
        <p:nvPicPr>
          <p:cNvPr id="16" name="Image 14" descr="preencoded.png">    </p:cNvPr>
          <p:cNvPicPr>
            <a:picLocks noChangeAspect="1"/>
          </p:cNvPicPr>
          <p:nvPr/>
        </p:nvPicPr>
        <p:blipFill>
          <a:blip r:embed="rId16"/>
          <a:stretch>
            <a:fillRect/>
          </a:stretch>
        </p:blipFill>
        <p:spPr>
          <a:xfrm>
            <a:off x="381000" y="2944118"/>
            <a:ext cx="2286000" cy="638175"/>
          </a:xfrm>
          <a:prstGeom prst="rect">
            <a:avLst/>
          </a:prstGeom>
        </p:spPr>
      </p:pic>
      <p:pic>
        <p:nvPicPr>
          <p:cNvPr id="17" name="Image 15" descr="preencoded.png">    </p:cNvPr>
          <p:cNvPicPr>
            <a:picLocks noChangeAspect="1"/>
          </p:cNvPicPr>
          <p:nvPr/>
        </p:nvPicPr>
        <p:blipFill>
          <a:blip r:embed="rId17"/>
          <a:stretch>
            <a:fillRect/>
          </a:stretch>
        </p:blipFill>
        <p:spPr>
          <a:xfrm>
            <a:off x="2667000" y="2944118"/>
            <a:ext cx="3429000" cy="638175"/>
          </a:xfrm>
          <a:prstGeom prst="rect">
            <a:avLst/>
          </a:prstGeom>
        </p:spPr>
      </p:pic>
      <p:pic>
        <p:nvPicPr>
          <p:cNvPr id="18" name="Image 16" descr="preencoded.png">    </p:cNvPr>
          <p:cNvPicPr>
            <a:picLocks noChangeAspect="1"/>
          </p:cNvPicPr>
          <p:nvPr/>
        </p:nvPicPr>
        <p:blipFill>
          <a:blip r:embed="rId18"/>
          <a:stretch>
            <a:fillRect/>
          </a:stretch>
        </p:blipFill>
        <p:spPr>
          <a:xfrm>
            <a:off x="6096000" y="2944118"/>
            <a:ext cx="5715000" cy="638175"/>
          </a:xfrm>
          <a:prstGeom prst="rect">
            <a:avLst/>
          </a:prstGeom>
        </p:spPr>
      </p:pic>
      <p:pic>
        <p:nvPicPr>
          <p:cNvPr id="19" name="Image 17" descr="preencoded.png">    </p:cNvPr>
          <p:cNvPicPr>
            <a:picLocks noChangeAspect="1"/>
          </p:cNvPicPr>
          <p:nvPr/>
        </p:nvPicPr>
        <p:blipFill>
          <a:blip r:embed="rId19"/>
          <a:stretch>
            <a:fillRect/>
          </a:stretch>
        </p:blipFill>
        <p:spPr>
          <a:xfrm>
            <a:off x="381000" y="3582293"/>
            <a:ext cx="2286000" cy="638175"/>
          </a:xfrm>
          <a:prstGeom prst="rect">
            <a:avLst/>
          </a:prstGeom>
        </p:spPr>
      </p:pic>
      <p:pic>
        <p:nvPicPr>
          <p:cNvPr id="20" name="Image 18" descr="preencoded.png">    </p:cNvPr>
          <p:cNvPicPr>
            <a:picLocks noChangeAspect="1"/>
          </p:cNvPicPr>
          <p:nvPr/>
        </p:nvPicPr>
        <p:blipFill>
          <a:blip r:embed="rId20"/>
          <a:stretch>
            <a:fillRect/>
          </a:stretch>
        </p:blipFill>
        <p:spPr>
          <a:xfrm>
            <a:off x="2667000" y="3582293"/>
            <a:ext cx="3429000" cy="638175"/>
          </a:xfrm>
          <a:prstGeom prst="rect">
            <a:avLst/>
          </a:prstGeom>
        </p:spPr>
      </p:pic>
      <p:pic>
        <p:nvPicPr>
          <p:cNvPr id="21" name="Image 19" descr="preencoded.png">    </p:cNvPr>
          <p:cNvPicPr>
            <a:picLocks noChangeAspect="1"/>
          </p:cNvPicPr>
          <p:nvPr/>
        </p:nvPicPr>
        <p:blipFill>
          <a:blip r:embed="rId21"/>
          <a:stretch>
            <a:fillRect/>
          </a:stretch>
        </p:blipFill>
        <p:spPr>
          <a:xfrm>
            <a:off x="6096000" y="3582293"/>
            <a:ext cx="5715000" cy="638175"/>
          </a:xfrm>
          <a:prstGeom prst="rect">
            <a:avLst/>
          </a:prstGeom>
        </p:spPr>
      </p:pic>
      <p:pic>
        <p:nvPicPr>
          <p:cNvPr id="22" name="Image 20" descr="preencoded.png">    </p:cNvPr>
          <p:cNvPicPr>
            <a:picLocks noChangeAspect="1"/>
          </p:cNvPicPr>
          <p:nvPr/>
        </p:nvPicPr>
        <p:blipFill>
          <a:blip r:embed="rId22"/>
          <a:stretch>
            <a:fillRect/>
          </a:stretch>
        </p:blipFill>
        <p:spPr>
          <a:xfrm>
            <a:off x="381000" y="4220468"/>
            <a:ext cx="2286000" cy="638175"/>
          </a:xfrm>
          <a:prstGeom prst="rect">
            <a:avLst/>
          </a:prstGeom>
        </p:spPr>
      </p:pic>
      <p:pic>
        <p:nvPicPr>
          <p:cNvPr id="23" name="Image 21" descr="preencoded.png">    </p:cNvPr>
          <p:cNvPicPr>
            <a:picLocks noChangeAspect="1"/>
          </p:cNvPicPr>
          <p:nvPr/>
        </p:nvPicPr>
        <p:blipFill>
          <a:blip r:embed="rId23"/>
          <a:stretch>
            <a:fillRect/>
          </a:stretch>
        </p:blipFill>
        <p:spPr>
          <a:xfrm>
            <a:off x="2667000" y="4220468"/>
            <a:ext cx="3429000" cy="638175"/>
          </a:xfrm>
          <a:prstGeom prst="rect">
            <a:avLst/>
          </a:prstGeom>
        </p:spPr>
      </p:pic>
      <p:pic>
        <p:nvPicPr>
          <p:cNvPr id="24" name="Image 22" descr="preencoded.png">    </p:cNvPr>
          <p:cNvPicPr>
            <a:picLocks noChangeAspect="1"/>
          </p:cNvPicPr>
          <p:nvPr/>
        </p:nvPicPr>
        <p:blipFill>
          <a:blip r:embed="rId24"/>
          <a:stretch>
            <a:fillRect/>
          </a:stretch>
        </p:blipFill>
        <p:spPr>
          <a:xfrm>
            <a:off x="6096000" y="4220468"/>
            <a:ext cx="5715000" cy="638175"/>
          </a:xfrm>
          <a:prstGeom prst="rect">
            <a:avLst/>
          </a:prstGeom>
        </p:spPr>
      </p:pic>
      <p:pic>
        <p:nvPicPr>
          <p:cNvPr id="25" name="Image 23" descr="preencoded.png">    </p:cNvPr>
          <p:cNvPicPr>
            <a:picLocks noChangeAspect="1"/>
          </p:cNvPicPr>
          <p:nvPr/>
        </p:nvPicPr>
        <p:blipFill>
          <a:blip r:embed="rId25"/>
          <a:stretch>
            <a:fillRect/>
          </a:stretch>
        </p:blipFill>
        <p:spPr>
          <a:xfrm>
            <a:off x="381000" y="5125343"/>
            <a:ext cx="11430000" cy="862013"/>
          </a:xfrm>
          <a:prstGeom prst="rect">
            <a:avLst/>
          </a:prstGeom>
        </p:spPr>
      </p:pic>
      <p:pic>
        <p:nvPicPr>
          <p:cNvPr id="26" name="Image 24" descr="preencoded.png">    </p:cNvPr>
          <p:cNvPicPr>
            <a:picLocks noChangeAspect="1"/>
          </p:cNvPicPr>
          <p:nvPr/>
        </p:nvPicPr>
        <p:blipFill>
          <a:blip r:embed="rId26"/>
          <a:stretch>
            <a:fillRect/>
          </a:stretch>
        </p:blipFill>
        <p:spPr>
          <a:xfrm>
            <a:off x="571500" y="5365849"/>
            <a:ext cx="381000" cy="381000"/>
          </a:xfrm>
          <a:prstGeom prst="rect">
            <a:avLst/>
          </a:prstGeom>
        </p:spPr>
      </p:pic>
      <p:pic>
        <p:nvPicPr>
          <p:cNvPr id="27" name="Image 25" descr="preencoded.png">    </p:cNvPr>
          <p:cNvPicPr>
            <a:picLocks noChangeAspect="1"/>
          </p:cNvPicPr>
          <p:nvPr/>
        </p:nvPicPr>
        <p:blipFill>
          <a:blip r:embed="rId27"/>
          <a:stretch>
            <a:fillRect/>
          </a:stretch>
        </p:blipFill>
        <p:spPr>
          <a:xfrm>
            <a:off x="666750" y="5480149"/>
            <a:ext cx="190500" cy="152400"/>
          </a:xfrm>
          <a:prstGeom prst="rect">
            <a:avLst/>
          </a:prstGeom>
        </p:spPr>
      </p:pic>
      <p:pic>
        <p:nvPicPr>
          <p:cNvPr id="28" name="Image 26" descr="preencoded.png">    </p:cNvPr>
          <p:cNvPicPr>
            <a:picLocks noChangeAspect="1"/>
          </p:cNvPicPr>
          <p:nvPr/>
        </p:nvPicPr>
        <p:blipFill>
          <a:blip r:embed="rId28"/>
          <a:stretch>
            <a:fillRect/>
          </a:stretch>
        </p:blipFill>
        <p:spPr>
          <a:xfrm>
            <a:off x="0" y="6457950"/>
            <a:ext cx="12192000" cy="400050"/>
          </a:xfrm>
          <a:prstGeom prst="rect">
            <a:avLst/>
          </a:prstGeom>
        </p:spPr>
      </p:pic>
      <p:sp>
        <p:nvSpPr>
          <p:cNvPr id="29" name="Text 0"/>
          <p:cNvSpPr/>
          <p:nvPr/>
        </p:nvSpPr>
        <p:spPr>
          <a:xfrm>
            <a:off x="523875" y="228600"/>
            <a:ext cx="3748587" cy="2762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30" name="Text 1"/>
          <p:cNvSpPr/>
          <p:nvPr/>
        </p:nvSpPr>
        <p:spPr>
          <a:xfrm>
            <a:off x="523875" y="58102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ABPI Interpretation Guidelines</a:t>
            </a:r>
            <a:endParaRPr lang="en-US" sz="2100" dirty="0"/>
          </a:p>
        </p:txBody>
      </p:sp>
      <p:sp>
        <p:nvSpPr>
          <p:cNvPr id="31" name="Text 2"/>
          <p:cNvSpPr/>
          <p:nvPr/>
        </p:nvSpPr>
        <p:spPr>
          <a:xfrm>
            <a:off x="523875" y="939105"/>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Standardized Diagnostic Thresholds per NICE CG147</a:t>
            </a:r>
            <a:endParaRPr lang="en-US" sz="1200" dirty="0"/>
          </a:p>
        </p:txBody>
      </p:sp>
      <p:sp>
        <p:nvSpPr>
          <p:cNvPr id="32" name="Text 3"/>
          <p:cNvSpPr/>
          <p:nvPr/>
        </p:nvSpPr>
        <p:spPr>
          <a:xfrm>
            <a:off x="571500" y="1396305"/>
            <a:ext cx="1905000" cy="45720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ABPI Range</a:t>
            </a:r>
            <a:endParaRPr lang="en-US" sz="1200" dirty="0"/>
          </a:p>
        </p:txBody>
      </p:sp>
      <p:sp>
        <p:nvSpPr>
          <p:cNvPr id="33" name="Text 4"/>
          <p:cNvSpPr/>
          <p:nvPr/>
        </p:nvSpPr>
        <p:spPr>
          <a:xfrm>
            <a:off x="2857500" y="1396305"/>
            <a:ext cx="3048000" cy="45720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Interpretation</a:t>
            </a:r>
            <a:endParaRPr lang="en-US" sz="1200" dirty="0"/>
          </a:p>
        </p:txBody>
      </p:sp>
      <p:sp>
        <p:nvSpPr>
          <p:cNvPr id="34" name="Text 5"/>
          <p:cNvSpPr/>
          <p:nvPr/>
        </p:nvSpPr>
        <p:spPr>
          <a:xfrm>
            <a:off x="6286500" y="1396305"/>
            <a:ext cx="5334000" cy="45720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Clinical Significance &amp; Action</a:t>
            </a:r>
            <a:endParaRPr lang="en-US" sz="1200" dirty="0"/>
          </a:p>
        </p:txBody>
      </p:sp>
      <p:sp>
        <p:nvSpPr>
          <p:cNvPr id="35" name="Text 6"/>
          <p:cNvSpPr/>
          <p:nvPr/>
        </p:nvSpPr>
        <p:spPr>
          <a:xfrm>
            <a:off x="571500" y="2077343"/>
            <a:ext cx="1158240" cy="180975"/>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Montserrat" pitchFamily="34" charset="0"/>
                <a:ea typeface="Montserrat" pitchFamily="34" charset="-122"/>
                <a:cs typeface="Montserrat" pitchFamily="34" charset="-120"/>
              </a:rPr>
              <a:t>&gt; 1.4</a:t>
            </a:r>
            <a:endParaRPr lang="en-US" sz="1200" dirty="0"/>
          </a:p>
        </p:txBody>
      </p:sp>
      <p:sp>
        <p:nvSpPr>
          <p:cNvPr id="36" name="Text 7"/>
          <p:cNvSpPr/>
          <p:nvPr/>
        </p:nvSpPr>
        <p:spPr>
          <a:xfrm>
            <a:off x="2952750" y="2051149"/>
            <a:ext cx="1188720" cy="242888"/>
          </a:xfrm>
          <a:prstGeom prst="rect">
            <a:avLst/>
          </a:prstGeom>
          <a:noFill/>
          <a:ln/>
        </p:spPr>
        <p:txBody>
          <a:bodyPr wrap="square" lIns="0" tIns="0" rIns="0" bIns="0" rtlCol="0" anchor="ctr" vert="horz"/>
          <a:lstStyle/>
          <a:p>
            <a:pPr indent="0" marL="0">
              <a:lnSpc>
                <a:spcPts val="1463"/>
              </a:lnSpc>
              <a:buNone/>
            </a:pPr>
            <a:r>
              <a:rPr lang="en-US" sz="975" b="1" dirty="0">
                <a:solidFill>
                  <a:srgbClr val="7B1FA2"/>
                </a:solidFill>
                <a:highlight>
                  <a:srgbClr val="F3E5F5"/>
                </a:highlight>
                <a:latin typeface="Open Sans" pitchFamily="34" charset="0"/>
                <a:ea typeface="Open Sans" pitchFamily="34" charset="-122"/>
                <a:cs typeface="Open Sans" pitchFamily="34" charset="-120"/>
              </a:rPr>
              <a:t>UNRELIABLE</a:t>
            </a:r>
            <a:endParaRPr lang="en-US" sz="975" dirty="0"/>
          </a:p>
        </p:txBody>
      </p:sp>
      <p:sp>
        <p:nvSpPr>
          <p:cNvPr id="37" name="Text 8"/>
          <p:cNvSpPr/>
          <p:nvPr/>
        </p:nvSpPr>
        <p:spPr>
          <a:xfrm>
            <a:off x="6286500" y="1853505"/>
            <a:ext cx="5334000" cy="638175"/>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Calcified, incompressible arteries. Common in </a:t>
            </a:r>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Diabetes</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and </a:t>
            </a:r>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CKD</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Consider Toe-Brachial Index (TBI).</a:t>
            </a:r>
            <a:endParaRPr lang="en-US" sz="1125" dirty="0"/>
          </a:p>
        </p:txBody>
      </p:sp>
      <p:sp>
        <p:nvSpPr>
          <p:cNvPr id="38" name="Text 9"/>
          <p:cNvSpPr/>
          <p:nvPr/>
        </p:nvSpPr>
        <p:spPr>
          <a:xfrm>
            <a:off x="571500" y="2622649"/>
            <a:ext cx="2133600" cy="180975"/>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Montserrat" pitchFamily="34" charset="0"/>
                <a:ea typeface="Montserrat" pitchFamily="34" charset="-122"/>
                <a:cs typeface="Montserrat" pitchFamily="34" charset="-120"/>
              </a:rPr>
              <a:t>1.0 – 1.4</a:t>
            </a:r>
            <a:endParaRPr lang="en-US" sz="1200" dirty="0"/>
          </a:p>
        </p:txBody>
      </p:sp>
      <p:sp>
        <p:nvSpPr>
          <p:cNvPr id="39" name="Text 10"/>
          <p:cNvSpPr/>
          <p:nvPr/>
        </p:nvSpPr>
        <p:spPr>
          <a:xfrm>
            <a:off x="2952750" y="2596455"/>
            <a:ext cx="662940" cy="242888"/>
          </a:xfrm>
          <a:prstGeom prst="rect">
            <a:avLst/>
          </a:prstGeom>
          <a:noFill/>
          <a:ln/>
        </p:spPr>
        <p:txBody>
          <a:bodyPr wrap="square" lIns="0" tIns="0" rIns="0" bIns="0" rtlCol="0" anchor="ctr" vert="horz"/>
          <a:lstStyle/>
          <a:p>
            <a:pPr indent="0" marL="0">
              <a:lnSpc>
                <a:spcPts val="1463"/>
              </a:lnSpc>
              <a:buNone/>
            </a:pPr>
            <a:r>
              <a:rPr lang="en-US" sz="975" b="1" dirty="0">
                <a:solidFill>
                  <a:srgbClr val="2E7D32"/>
                </a:solidFill>
                <a:highlight>
                  <a:srgbClr val="E8F5E9"/>
                </a:highlight>
                <a:latin typeface="Open Sans" pitchFamily="34" charset="0"/>
                <a:ea typeface="Open Sans" pitchFamily="34" charset="-122"/>
                <a:cs typeface="Open Sans" pitchFamily="34" charset="-120"/>
              </a:rPr>
              <a:t>NORMAL</a:t>
            </a:r>
            <a:endParaRPr lang="en-US" sz="975" dirty="0"/>
          </a:p>
        </p:txBody>
      </p:sp>
      <p:sp>
        <p:nvSpPr>
          <p:cNvPr id="40" name="Text 11"/>
          <p:cNvSpPr/>
          <p:nvPr/>
        </p:nvSpPr>
        <p:spPr>
          <a:xfrm>
            <a:off x="6286500" y="2491680"/>
            <a:ext cx="5760720" cy="452438"/>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Healthy arterial flow. PAD unlikely.</a:t>
            </a:r>
            <a:endParaRPr lang="en-US" sz="1125" dirty="0"/>
          </a:p>
        </p:txBody>
      </p:sp>
      <p:sp>
        <p:nvSpPr>
          <p:cNvPr id="41" name="Text 12"/>
          <p:cNvSpPr/>
          <p:nvPr/>
        </p:nvSpPr>
        <p:spPr>
          <a:xfrm>
            <a:off x="571500" y="3167955"/>
            <a:ext cx="2438400" cy="180975"/>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Montserrat" pitchFamily="34" charset="0"/>
                <a:ea typeface="Montserrat" pitchFamily="34" charset="-122"/>
                <a:cs typeface="Montserrat" pitchFamily="34" charset="-120"/>
              </a:rPr>
              <a:t>0.9 – 0.99</a:t>
            </a:r>
            <a:endParaRPr lang="en-US" sz="1200" dirty="0"/>
          </a:p>
        </p:txBody>
      </p:sp>
      <p:sp>
        <p:nvSpPr>
          <p:cNvPr id="42" name="Text 13"/>
          <p:cNvSpPr/>
          <p:nvPr/>
        </p:nvSpPr>
        <p:spPr>
          <a:xfrm>
            <a:off x="2952750" y="3141762"/>
            <a:ext cx="1197376" cy="242888"/>
          </a:xfrm>
          <a:prstGeom prst="rect">
            <a:avLst/>
          </a:prstGeom>
          <a:noFill/>
          <a:ln/>
        </p:spPr>
        <p:txBody>
          <a:bodyPr wrap="square" lIns="0" tIns="0" rIns="0" bIns="0" rtlCol="0" anchor="ctr" vert="horz"/>
          <a:lstStyle/>
          <a:p>
            <a:pPr indent="0" marL="0">
              <a:lnSpc>
                <a:spcPts val="1463"/>
              </a:lnSpc>
              <a:buNone/>
            </a:pPr>
            <a:r>
              <a:rPr lang="en-US" sz="975" b="1" dirty="0">
                <a:solidFill>
                  <a:srgbClr val="EF6C00"/>
                </a:solidFill>
                <a:highlight>
                  <a:srgbClr val="FFF3E0"/>
                </a:highlight>
                <a:latin typeface="Open Sans" pitchFamily="34" charset="0"/>
                <a:ea typeface="Open Sans" pitchFamily="34" charset="-122"/>
                <a:cs typeface="Open Sans" pitchFamily="34" charset="-120"/>
              </a:rPr>
              <a:t>BORDERLINE</a:t>
            </a:r>
            <a:endParaRPr lang="en-US" sz="975" dirty="0"/>
          </a:p>
        </p:txBody>
      </p:sp>
      <p:sp>
        <p:nvSpPr>
          <p:cNvPr id="43" name="Text 14"/>
          <p:cNvSpPr/>
          <p:nvPr/>
        </p:nvSpPr>
        <p:spPr>
          <a:xfrm>
            <a:off x="6286500" y="2944118"/>
            <a:ext cx="5334000" cy="638175"/>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May be asymptomatic at rest but symptomatic on heavy exercise. Monitor cardiovascular risk factors.</a:t>
            </a:r>
            <a:endParaRPr lang="en-US" sz="1125" dirty="0"/>
          </a:p>
        </p:txBody>
      </p:sp>
      <p:sp>
        <p:nvSpPr>
          <p:cNvPr id="44" name="Text 15"/>
          <p:cNvSpPr/>
          <p:nvPr/>
        </p:nvSpPr>
        <p:spPr>
          <a:xfrm>
            <a:off x="571500" y="3806130"/>
            <a:ext cx="2438400" cy="180975"/>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Montserrat" pitchFamily="34" charset="0"/>
                <a:ea typeface="Montserrat" pitchFamily="34" charset="-122"/>
                <a:cs typeface="Montserrat" pitchFamily="34" charset="-120"/>
              </a:rPr>
              <a:t>0.5 – 0.89</a:t>
            </a:r>
            <a:endParaRPr lang="en-US" sz="1200" dirty="0"/>
          </a:p>
        </p:txBody>
      </p:sp>
      <p:sp>
        <p:nvSpPr>
          <p:cNvPr id="45" name="Text 16"/>
          <p:cNvSpPr/>
          <p:nvPr/>
        </p:nvSpPr>
        <p:spPr>
          <a:xfrm>
            <a:off x="2952750" y="3779937"/>
            <a:ext cx="1891145" cy="242888"/>
          </a:xfrm>
          <a:prstGeom prst="rect">
            <a:avLst/>
          </a:prstGeom>
          <a:noFill/>
          <a:ln/>
        </p:spPr>
        <p:txBody>
          <a:bodyPr wrap="square" lIns="0" tIns="0" rIns="0" bIns="0" rtlCol="0" anchor="ctr" vert="horz"/>
          <a:lstStyle/>
          <a:p>
            <a:pPr indent="0" marL="0">
              <a:lnSpc>
                <a:spcPts val="1463"/>
              </a:lnSpc>
              <a:buNone/>
            </a:pPr>
            <a:r>
              <a:rPr lang="en-US" sz="975" b="1" dirty="0">
                <a:solidFill>
                  <a:srgbClr val="F9A825"/>
                </a:solidFill>
                <a:highlight>
                  <a:srgbClr val="FFF8E1"/>
                </a:highlight>
                <a:latin typeface="Open Sans" pitchFamily="34" charset="0"/>
                <a:ea typeface="Open Sans" pitchFamily="34" charset="-122"/>
                <a:cs typeface="Open Sans" pitchFamily="34" charset="-120"/>
              </a:rPr>
              <a:t>SIGNIFICANT PAD</a:t>
            </a:r>
            <a:endParaRPr lang="en-US" sz="975" dirty="0"/>
          </a:p>
        </p:txBody>
      </p:sp>
      <p:sp>
        <p:nvSpPr>
          <p:cNvPr id="46" name="Text 17"/>
          <p:cNvSpPr/>
          <p:nvPr/>
        </p:nvSpPr>
        <p:spPr>
          <a:xfrm>
            <a:off x="6286500" y="3582293"/>
            <a:ext cx="5334000" cy="638175"/>
          </a:xfrm>
          <a:prstGeom prst="rect">
            <a:avLst/>
          </a:prstGeom>
          <a:noFill/>
          <a:ln/>
        </p:spPr>
        <p:txBody>
          <a:bodyPr wrap="square" lIns="0" tIns="0" rIns="0" bIns="0" rtlCol="0" anchor="ctr" vert="horz"/>
          <a:lstStyle/>
          <a:p>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Claudication Range</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Refer for vascular assessment. Commence aggressive secondary prevention.</a:t>
            </a:r>
            <a:endParaRPr lang="en-US" sz="1125" dirty="0"/>
          </a:p>
        </p:txBody>
      </p:sp>
      <p:sp>
        <p:nvSpPr>
          <p:cNvPr id="47" name="Text 18"/>
          <p:cNvSpPr/>
          <p:nvPr/>
        </p:nvSpPr>
        <p:spPr>
          <a:xfrm>
            <a:off x="571500" y="4444305"/>
            <a:ext cx="1158240" cy="180975"/>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Montserrat" pitchFamily="34" charset="0"/>
                <a:ea typeface="Montserrat" pitchFamily="34" charset="-122"/>
                <a:cs typeface="Montserrat" pitchFamily="34" charset="-120"/>
              </a:rPr>
              <a:t>&lt; 0.5</a:t>
            </a:r>
            <a:endParaRPr lang="en-US" sz="1200" dirty="0"/>
          </a:p>
        </p:txBody>
      </p:sp>
      <p:sp>
        <p:nvSpPr>
          <p:cNvPr id="48" name="Text 19"/>
          <p:cNvSpPr/>
          <p:nvPr/>
        </p:nvSpPr>
        <p:spPr>
          <a:xfrm>
            <a:off x="2952750" y="4418112"/>
            <a:ext cx="1173079" cy="242888"/>
          </a:xfrm>
          <a:prstGeom prst="rect">
            <a:avLst/>
          </a:prstGeom>
          <a:noFill/>
          <a:ln/>
        </p:spPr>
        <p:txBody>
          <a:bodyPr wrap="square" lIns="0" tIns="0" rIns="0" bIns="0" rtlCol="0" anchor="ctr" vert="horz"/>
          <a:lstStyle/>
          <a:p>
            <a:pPr indent="0" marL="0">
              <a:lnSpc>
                <a:spcPts val="1463"/>
              </a:lnSpc>
              <a:buNone/>
            </a:pPr>
            <a:r>
              <a:rPr lang="en-US" sz="975" b="1" dirty="0">
                <a:solidFill>
                  <a:srgbClr val="C62828"/>
                </a:solidFill>
                <a:highlight>
                  <a:srgbClr val="FFEBEE"/>
                </a:highlight>
                <a:latin typeface="Open Sans" pitchFamily="34" charset="0"/>
                <a:ea typeface="Open Sans" pitchFamily="34" charset="-122"/>
                <a:cs typeface="Open Sans" pitchFamily="34" charset="-120"/>
              </a:rPr>
              <a:t>SEVERE PAD</a:t>
            </a:r>
            <a:endParaRPr lang="en-US" sz="975" dirty="0"/>
          </a:p>
        </p:txBody>
      </p:sp>
      <p:sp>
        <p:nvSpPr>
          <p:cNvPr id="49" name="Text 20"/>
          <p:cNvSpPr/>
          <p:nvPr/>
        </p:nvSpPr>
        <p:spPr>
          <a:xfrm>
            <a:off x="6286500" y="4220468"/>
            <a:ext cx="5334000" cy="638175"/>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Rest pain or critical limb ischaemia likely. </a:t>
            </a:r>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Urgent referral</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to vascular surgery required.</a:t>
            </a:r>
            <a:endParaRPr lang="en-US" sz="1125" dirty="0"/>
          </a:p>
        </p:txBody>
      </p:sp>
      <p:sp>
        <p:nvSpPr>
          <p:cNvPr id="50" name="Text 21"/>
          <p:cNvSpPr/>
          <p:nvPr/>
        </p:nvSpPr>
        <p:spPr>
          <a:xfrm>
            <a:off x="1095375" y="5239643"/>
            <a:ext cx="10525125" cy="633413"/>
          </a:xfrm>
          <a:prstGeom prst="rect">
            <a:avLst/>
          </a:prstGeom>
          <a:noFill/>
          <a:ln/>
        </p:spPr>
        <p:txBody>
          <a:bodyPr wrap="square" lIns="0" tIns="0" rIns="0" bIns="0" rtlCol="0" anchor="ctr" vert="horz"/>
          <a:lstStyle/>
          <a:p>
            <a:pPr indent="0" marL="0">
              <a:lnSpc>
                <a:spcPts val="1463"/>
              </a:lnSpc>
              <a:buNone/>
            </a:pPr>
            <a:r>
              <a:rPr lang="en-US" sz="975" b="1" dirty="0">
                <a:solidFill>
                  <a:srgbClr val="8E44AD"/>
                </a:solidFill>
                <a:latin typeface="Open Sans" pitchFamily="34" charset="0"/>
                <a:ea typeface="Open Sans" pitchFamily="34" charset="-122"/>
                <a:cs typeface="Open Sans" pitchFamily="34" charset="-120"/>
              </a:rPr>
              <a:t>AKT EXAM TIP</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Memorize the </a:t>
            </a:r>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0.5 threshold</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Above 0.5 is usually managed with supervised exercise and medical therapy first; below 0.5 is a red flag for critical ischaemia and requires urgent intervention.</a:t>
            </a:r>
            <a:endParaRPr lang="en-US" sz="1125" dirty="0"/>
          </a:p>
        </p:txBody>
      </p:sp>
      <p:sp>
        <p:nvSpPr>
          <p:cNvPr id="51" name="Text 22"/>
          <p:cNvSpPr/>
          <p:nvPr/>
        </p:nvSpPr>
        <p:spPr>
          <a:xfrm>
            <a:off x="381000" y="6572250"/>
            <a:ext cx="2880360" cy="171450"/>
          </a:xfrm>
          <a:prstGeom prst="rect">
            <a:avLst/>
          </a:prstGeom>
          <a:noFill/>
          <a:ln/>
        </p:spPr>
        <p:txBody>
          <a:bodyPr wrap="square" lIns="0" tIns="0" rIns="0" bIns="0" rtlCol="0" anchor="ctr" vert="horz"/>
          <a:lstStyle/>
          <a:p>
            <a:pPr indent="0" marL="0">
              <a:lnSpc>
                <a:spcPts val="1350"/>
              </a:lnSpc>
              <a:buNone/>
            </a:pPr>
            <a:r>
              <a:rPr lang="en-US" sz="900" spc="30" kern="0" dirty="0">
                <a:solidFill>
                  <a:srgbClr val="7F8C8D"/>
                </a:solidFill>
                <a:latin typeface="Open Sans" pitchFamily="34" charset="0"/>
                <a:ea typeface="Open Sans" pitchFamily="34" charset="-122"/>
                <a:cs typeface="Open Sans" pitchFamily="34" charset="-120"/>
              </a:rPr>
              <a:t>www.bradfordvts.co.uk</a:t>
            </a:r>
            <a:endParaRPr lang="en-US" sz="900" dirty="0"/>
          </a:p>
        </p:txBody>
      </p:sp>
      <p:sp>
        <p:nvSpPr>
          <p:cNvPr id="52" name="Text 23"/>
          <p:cNvSpPr/>
          <p:nvPr/>
        </p:nvSpPr>
        <p:spPr>
          <a:xfrm>
            <a:off x="10077450" y="6579394"/>
            <a:ext cx="2114550" cy="157163"/>
          </a:xfrm>
          <a:prstGeom prst="rect">
            <a:avLst/>
          </a:prstGeom>
          <a:noFill/>
          <a:ln/>
        </p:spPr>
        <p:txBody>
          <a:bodyPr wrap="square" lIns="0" tIns="0" rIns="0" bIns="0" rtlCol="0" anchor="ctr" vert="horz"/>
          <a:lstStyle/>
          <a:p>
            <a:pPr indent="0" marL="0">
              <a:lnSpc>
                <a:spcPts val="1238"/>
              </a:lnSpc>
              <a:buNone/>
            </a:pPr>
            <a:r>
              <a:rPr lang="en-US" sz="825" i="1" dirty="0">
                <a:solidFill>
                  <a:srgbClr val="95A5A6"/>
                </a:solidFill>
                <a:latin typeface="Open Sans" pitchFamily="34" charset="0"/>
                <a:ea typeface="Open Sans" pitchFamily="34" charset="-122"/>
                <a:cs typeface="Open Sans" pitchFamily="34" charset="-120"/>
              </a:rPr>
              <a:t>Source: NICE CG147 (Updated 2021)</a:t>
            </a:r>
            <a:endParaRPr lang="en-US" sz="8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381000" y="190500"/>
            <a:ext cx="2886075" cy="295275"/>
          </a:xfrm>
          <a:prstGeom prst="rect">
            <a:avLst/>
          </a:prstGeom>
        </p:spPr>
      </p:pic>
      <p:pic>
        <p:nvPicPr>
          <p:cNvPr id="4" name="Image 2" descr="preencoded.png">    </p:cNvPr>
          <p:cNvPicPr>
            <a:picLocks noChangeAspect="1"/>
          </p:cNvPicPr>
          <p:nvPr/>
        </p:nvPicPr>
        <p:blipFill>
          <a:blip r:embed="rId4"/>
          <a:stretch>
            <a:fillRect/>
          </a:stretch>
        </p:blipFill>
        <p:spPr>
          <a:xfrm>
            <a:off x="381000" y="581025"/>
            <a:ext cx="11430000" cy="596205"/>
          </a:xfrm>
          <a:prstGeom prst="rect">
            <a:avLst/>
          </a:prstGeom>
        </p:spPr>
      </p:pic>
      <p:pic>
        <p:nvPicPr>
          <p:cNvPr id="5" name="Image 3" descr="preencoded.png">    </p:cNvPr>
          <p:cNvPicPr>
            <a:picLocks noChangeAspect="1"/>
          </p:cNvPicPr>
          <p:nvPr/>
        </p:nvPicPr>
        <p:blipFill>
          <a:blip r:embed="rId5"/>
          <a:stretch>
            <a:fillRect/>
          </a:stretch>
        </p:blipFill>
        <p:spPr>
          <a:xfrm>
            <a:off x="381000" y="1598265"/>
            <a:ext cx="5572125" cy="2162175"/>
          </a:xfrm>
          <a:prstGeom prst="rect">
            <a:avLst/>
          </a:prstGeom>
        </p:spPr>
      </p:pic>
      <p:pic>
        <p:nvPicPr>
          <p:cNvPr id="6" name="Image 4" descr="preencoded.png">    </p:cNvPr>
          <p:cNvPicPr>
            <a:picLocks noChangeAspect="1"/>
          </p:cNvPicPr>
          <p:nvPr/>
        </p:nvPicPr>
        <p:blipFill>
          <a:blip r:embed="rId6"/>
          <a:stretch>
            <a:fillRect/>
          </a:stretch>
        </p:blipFill>
        <p:spPr>
          <a:xfrm>
            <a:off x="619125" y="1884015"/>
            <a:ext cx="238125" cy="190500"/>
          </a:xfrm>
          <a:prstGeom prst="rect">
            <a:avLst/>
          </a:prstGeom>
        </p:spPr>
      </p:pic>
      <p:pic>
        <p:nvPicPr>
          <p:cNvPr id="7" name="Image 5" descr="preencoded.png">    </p:cNvPr>
          <p:cNvPicPr>
            <a:picLocks noChangeAspect="1"/>
          </p:cNvPicPr>
          <p:nvPr/>
        </p:nvPicPr>
        <p:blipFill>
          <a:blip r:embed="rId7"/>
          <a:stretch>
            <a:fillRect/>
          </a:stretch>
        </p:blipFill>
        <p:spPr>
          <a:xfrm>
            <a:off x="619125" y="2312640"/>
            <a:ext cx="166688" cy="233362"/>
          </a:xfrm>
          <a:prstGeom prst="rect">
            <a:avLst/>
          </a:prstGeom>
        </p:spPr>
      </p:pic>
      <p:pic>
        <p:nvPicPr>
          <p:cNvPr id="8" name="Image 6" descr="preencoded.png">    </p:cNvPr>
          <p:cNvPicPr>
            <a:picLocks noChangeAspect="1"/>
          </p:cNvPicPr>
          <p:nvPr/>
        </p:nvPicPr>
        <p:blipFill>
          <a:blip r:embed="rId8"/>
          <a:stretch>
            <a:fillRect/>
          </a:stretch>
        </p:blipFill>
        <p:spPr>
          <a:xfrm>
            <a:off x="619125" y="2941290"/>
            <a:ext cx="166688" cy="259259"/>
          </a:xfrm>
          <a:prstGeom prst="rect">
            <a:avLst/>
          </a:prstGeom>
        </p:spPr>
      </p:pic>
      <p:pic>
        <p:nvPicPr>
          <p:cNvPr id="9" name="Image 7" descr="preencoded.png">    </p:cNvPr>
          <p:cNvPicPr>
            <a:picLocks noChangeAspect="1"/>
          </p:cNvPicPr>
          <p:nvPr/>
        </p:nvPicPr>
        <p:blipFill>
          <a:blip r:embed="rId9"/>
          <a:stretch>
            <a:fillRect/>
          </a:stretch>
        </p:blipFill>
        <p:spPr>
          <a:xfrm>
            <a:off x="381000" y="3950940"/>
            <a:ext cx="5572125" cy="2162175"/>
          </a:xfrm>
          <a:prstGeom prst="rect">
            <a:avLst/>
          </a:prstGeom>
        </p:spPr>
      </p:pic>
      <p:pic>
        <p:nvPicPr>
          <p:cNvPr id="10" name="Image 8" descr="preencoded.png">    </p:cNvPr>
          <p:cNvPicPr>
            <a:picLocks noChangeAspect="1"/>
          </p:cNvPicPr>
          <p:nvPr/>
        </p:nvPicPr>
        <p:blipFill>
          <a:blip r:embed="rId10"/>
          <a:stretch>
            <a:fillRect/>
          </a:stretch>
        </p:blipFill>
        <p:spPr>
          <a:xfrm>
            <a:off x="619125" y="4236690"/>
            <a:ext cx="238125" cy="190500"/>
          </a:xfrm>
          <a:prstGeom prst="rect">
            <a:avLst/>
          </a:prstGeom>
        </p:spPr>
      </p:pic>
      <p:pic>
        <p:nvPicPr>
          <p:cNvPr id="11" name="Image 9" descr="preencoded.png">    </p:cNvPr>
          <p:cNvPicPr>
            <a:picLocks noChangeAspect="1"/>
          </p:cNvPicPr>
          <p:nvPr/>
        </p:nvPicPr>
        <p:blipFill>
          <a:blip r:embed="rId11"/>
          <a:stretch>
            <a:fillRect/>
          </a:stretch>
        </p:blipFill>
        <p:spPr>
          <a:xfrm>
            <a:off x="619125" y="4665315"/>
            <a:ext cx="166688" cy="166688"/>
          </a:xfrm>
          <a:prstGeom prst="rect">
            <a:avLst/>
          </a:prstGeom>
        </p:spPr>
      </p:pic>
      <p:pic>
        <p:nvPicPr>
          <p:cNvPr id="12" name="Image 10" descr="preencoded.png">    </p:cNvPr>
          <p:cNvPicPr>
            <a:picLocks noChangeAspect="1"/>
          </p:cNvPicPr>
          <p:nvPr/>
        </p:nvPicPr>
        <p:blipFill>
          <a:blip r:embed="rId12"/>
          <a:stretch>
            <a:fillRect/>
          </a:stretch>
        </p:blipFill>
        <p:spPr>
          <a:xfrm>
            <a:off x="619125" y="5293965"/>
            <a:ext cx="166688" cy="166688"/>
          </a:xfrm>
          <a:prstGeom prst="rect">
            <a:avLst/>
          </a:prstGeom>
        </p:spPr>
      </p:pic>
      <p:pic>
        <p:nvPicPr>
          <p:cNvPr id="13" name="Image 11" descr="preencoded.png">    </p:cNvPr>
          <p:cNvPicPr>
            <a:picLocks noChangeAspect="1"/>
          </p:cNvPicPr>
          <p:nvPr/>
        </p:nvPicPr>
        <p:blipFill>
          <a:blip r:embed="rId13"/>
          <a:stretch>
            <a:fillRect/>
          </a:stretch>
        </p:blipFill>
        <p:spPr>
          <a:xfrm>
            <a:off x="6238875" y="1853505"/>
            <a:ext cx="5572125" cy="4004221"/>
          </a:xfrm>
          <a:prstGeom prst="rect">
            <a:avLst/>
          </a:prstGeom>
        </p:spPr>
      </p:pic>
      <p:pic>
        <p:nvPicPr>
          <p:cNvPr id="14" name="Image 12" descr="preencoded.png">    </p:cNvPr>
          <p:cNvPicPr>
            <a:picLocks noChangeAspect="1"/>
          </p:cNvPicPr>
          <p:nvPr/>
        </p:nvPicPr>
        <p:blipFill>
          <a:blip r:embed="rId14"/>
          <a:stretch>
            <a:fillRect/>
          </a:stretch>
        </p:blipFill>
        <p:spPr>
          <a:xfrm>
            <a:off x="6572250" y="2186880"/>
            <a:ext cx="476250" cy="381000"/>
          </a:xfrm>
          <a:prstGeom prst="rect">
            <a:avLst/>
          </a:prstGeom>
        </p:spPr>
      </p:pic>
      <p:pic>
        <p:nvPicPr>
          <p:cNvPr id="15" name="Image 13" descr="preencoded.png">    </p:cNvPr>
          <p:cNvPicPr>
            <a:picLocks noChangeAspect="1"/>
          </p:cNvPicPr>
          <p:nvPr/>
        </p:nvPicPr>
        <p:blipFill>
          <a:blip r:embed="rId15"/>
          <a:stretch>
            <a:fillRect/>
          </a:stretch>
        </p:blipFill>
        <p:spPr>
          <a:xfrm>
            <a:off x="6572250" y="4168080"/>
            <a:ext cx="4905375" cy="1356271"/>
          </a:xfrm>
          <a:prstGeom prst="rect">
            <a:avLst/>
          </a:prstGeom>
        </p:spPr>
      </p:pic>
      <p:pic>
        <p:nvPicPr>
          <p:cNvPr id="16" name="Image 14" descr="preencoded.png">    </p:cNvPr>
          <p:cNvPicPr>
            <a:picLocks noChangeAspect="1"/>
          </p:cNvPicPr>
          <p:nvPr/>
        </p:nvPicPr>
        <p:blipFill>
          <a:blip r:embed="rId16"/>
          <a:stretch>
            <a:fillRect/>
          </a:stretch>
        </p:blipFill>
        <p:spPr>
          <a:xfrm>
            <a:off x="0" y="6438900"/>
            <a:ext cx="12192000" cy="419100"/>
          </a:xfrm>
          <a:prstGeom prst="rect">
            <a:avLst/>
          </a:prstGeom>
        </p:spPr>
      </p:pic>
      <p:sp>
        <p:nvSpPr>
          <p:cNvPr id="17"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8" name="Text 1"/>
          <p:cNvSpPr/>
          <p:nvPr/>
        </p:nvSpPr>
        <p:spPr>
          <a:xfrm>
            <a:off x="523875" y="5810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Pitfall: Calcified and Incompressible Arteries</a:t>
            </a:r>
            <a:endParaRPr lang="en-US" sz="2100" dirty="0"/>
          </a:p>
        </p:txBody>
      </p:sp>
      <p:sp>
        <p:nvSpPr>
          <p:cNvPr id="19"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Limitations of ABPI in High-Risk Primary Care Populations</a:t>
            </a:r>
            <a:endParaRPr lang="en-US" sz="1200" dirty="0"/>
          </a:p>
        </p:txBody>
      </p:sp>
      <p:sp>
        <p:nvSpPr>
          <p:cNvPr id="20" name="Text 3"/>
          <p:cNvSpPr/>
          <p:nvPr/>
        </p:nvSpPr>
        <p:spPr>
          <a:xfrm>
            <a:off x="971550" y="1836390"/>
            <a:ext cx="50958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Open Sans" pitchFamily="34" charset="0"/>
                <a:ea typeface="Open Sans" pitchFamily="34" charset="-122"/>
                <a:cs typeface="Open Sans" pitchFamily="34" charset="-120"/>
              </a:rPr>
              <a:t>The Mechanism</a:t>
            </a:r>
            <a:endParaRPr lang="en-US" sz="1500" dirty="0"/>
          </a:p>
        </p:txBody>
      </p:sp>
      <p:sp>
        <p:nvSpPr>
          <p:cNvPr id="21" name="Text 4"/>
          <p:cNvSpPr/>
          <p:nvPr/>
        </p:nvSpPr>
        <p:spPr>
          <a:xfrm>
            <a:off x="881063" y="2265015"/>
            <a:ext cx="483393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Medial Calcinosis:</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Calcium deposits in the arterial wall make vessels rigid and non-compressible.</a:t>
            </a:r>
            <a:endParaRPr lang="en-US" sz="1350" dirty="0"/>
          </a:p>
        </p:txBody>
      </p:sp>
      <p:sp>
        <p:nvSpPr>
          <p:cNvPr id="22" name="Text 5"/>
          <p:cNvSpPr/>
          <p:nvPr/>
        </p:nvSpPr>
        <p:spPr>
          <a:xfrm>
            <a:off x="881063" y="2893665"/>
            <a:ext cx="483393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False Elevation:</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The Doppler cuff cannot occlude the artery, resulting in a spuriously high pressure reading.</a:t>
            </a:r>
            <a:endParaRPr lang="en-US" sz="1350" dirty="0"/>
          </a:p>
        </p:txBody>
      </p:sp>
      <p:sp>
        <p:nvSpPr>
          <p:cNvPr id="23" name="Text 6"/>
          <p:cNvSpPr/>
          <p:nvPr/>
        </p:nvSpPr>
        <p:spPr>
          <a:xfrm>
            <a:off x="971550" y="4189065"/>
            <a:ext cx="50958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Open Sans" pitchFamily="34" charset="0"/>
                <a:ea typeface="Open Sans" pitchFamily="34" charset="-122"/>
                <a:cs typeface="Open Sans" pitchFamily="34" charset="-120"/>
              </a:rPr>
              <a:t>At-Risk Populations</a:t>
            </a:r>
            <a:endParaRPr lang="en-US" sz="1500" dirty="0"/>
          </a:p>
        </p:txBody>
      </p:sp>
      <p:sp>
        <p:nvSpPr>
          <p:cNvPr id="24" name="Text 7"/>
          <p:cNvSpPr/>
          <p:nvPr/>
        </p:nvSpPr>
        <p:spPr>
          <a:xfrm>
            <a:off x="881063" y="4617690"/>
            <a:ext cx="483393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Diabetes Mellitus:</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Very common complication; vessel hardening is often extensive.</a:t>
            </a:r>
            <a:endParaRPr lang="en-US" sz="1350" dirty="0"/>
          </a:p>
        </p:txBody>
      </p:sp>
      <p:sp>
        <p:nvSpPr>
          <p:cNvPr id="25" name="Text 8"/>
          <p:cNvSpPr/>
          <p:nvPr/>
        </p:nvSpPr>
        <p:spPr>
          <a:xfrm>
            <a:off x="881063" y="5246340"/>
            <a:ext cx="483393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Chronic Kidney Disease (CKD):</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Accelerated vascular calcification is a hallmark of advanced renal failure.</a:t>
            </a:r>
            <a:endParaRPr lang="en-US" sz="1350" dirty="0"/>
          </a:p>
        </p:txBody>
      </p:sp>
      <p:sp>
        <p:nvSpPr>
          <p:cNvPr id="26" name="Text 9"/>
          <p:cNvSpPr/>
          <p:nvPr/>
        </p:nvSpPr>
        <p:spPr>
          <a:xfrm>
            <a:off x="7191375" y="2205930"/>
            <a:ext cx="5000625" cy="342900"/>
          </a:xfrm>
          <a:prstGeom prst="rect">
            <a:avLst/>
          </a:prstGeom>
          <a:noFill/>
          <a:ln/>
        </p:spPr>
        <p:txBody>
          <a:bodyPr wrap="square" lIns="0" tIns="0" rIns="0" bIns="0" rtlCol="0" anchor="ctr" vert="horz"/>
          <a:lstStyle/>
          <a:p>
            <a:pPr indent="0" marL="0">
              <a:lnSpc>
                <a:spcPts val="2700"/>
              </a:lnSpc>
              <a:buNone/>
            </a:pPr>
            <a:r>
              <a:rPr lang="en-US" sz="1800" b="1" dirty="0">
                <a:solidFill>
                  <a:srgbClr val="2D3436"/>
                </a:solidFill>
                <a:latin typeface="Montserrat" pitchFamily="34" charset="0"/>
                <a:ea typeface="Montserrat" pitchFamily="34" charset="-122"/>
                <a:cs typeface="Montserrat" pitchFamily="34" charset="-120"/>
              </a:rPr>
              <a:t>PITFALL: ABPI &gt; 1.4</a:t>
            </a:r>
            <a:endParaRPr lang="en-US" sz="1800" dirty="0"/>
          </a:p>
        </p:txBody>
      </p:sp>
      <p:sp>
        <p:nvSpPr>
          <p:cNvPr id="27" name="Text 10"/>
          <p:cNvSpPr/>
          <p:nvPr/>
        </p:nvSpPr>
        <p:spPr>
          <a:xfrm>
            <a:off x="6572250" y="2758380"/>
            <a:ext cx="4905375" cy="1219200"/>
          </a:xfrm>
          <a:prstGeom prst="rect">
            <a:avLst/>
          </a:prstGeom>
          <a:noFill/>
          <a:ln/>
        </p:spPr>
        <p:txBody>
          <a:bodyPr wrap="square" lIns="0" tIns="0" rIns="0" bIns="0" rtlCol="0" anchor="ctr" vert="horz"/>
          <a:lstStyle/>
          <a:p>
            <a:pPr indent="0" marL="0">
              <a:lnSpc>
                <a:spcPts val="2400"/>
              </a:lnSpc>
              <a:buNone/>
            </a:pPr>
            <a:r>
              <a:rPr lang="en-US" sz="1500" b="1" dirty="0">
                <a:solidFill>
                  <a:srgbClr val="2D3436"/>
                </a:solidFill>
                <a:latin typeface="Open Sans" pitchFamily="34" charset="0"/>
                <a:ea typeface="Open Sans" pitchFamily="34" charset="-122"/>
                <a:cs typeface="Open Sans" pitchFamily="34" charset="-120"/>
              </a:rPr>
              <a:t>An ABPI result greater than 1.4 is </a:t>
            </a:r>
            <a:pPr indent="0" marL="0">
              <a:lnSpc>
                <a:spcPts val="2400"/>
              </a:lnSpc>
              <a:buNone/>
            </a:pPr>
            <a:r>
              <a:rPr lang="en-US" sz="1500" b="1" dirty="0">
                <a:solidFill>
                  <a:srgbClr val="2D3436"/>
                </a:solidFill>
                <a:latin typeface="Open Sans" pitchFamily="34" charset="0"/>
                <a:ea typeface="Open Sans" pitchFamily="34" charset="-122"/>
                <a:cs typeface="Open Sans" pitchFamily="34" charset="-120"/>
              </a:rPr>
              <a:t>UNRELIABLE</a:t>
            </a:r>
            <a:pPr indent="0" marL="0">
              <a:lnSpc>
                <a:spcPts val="2400"/>
              </a:lnSpc>
              <a:buNone/>
            </a:pPr>
            <a:r>
              <a:rPr lang="en-US" sz="1500" b="1" dirty="0">
                <a:solidFill>
                  <a:srgbClr val="2D3436"/>
                </a:solidFill>
                <a:latin typeface="Open Sans" pitchFamily="34" charset="0"/>
                <a:ea typeface="Open Sans" pitchFamily="34" charset="-122"/>
                <a:cs typeface="Open Sans" pitchFamily="34" charset="-120"/>
              </a:rPr>
              <a:t>. It does not mean the circulation is "extra healthy"—it means the test has failed to measure true arterial pressure.</a:t>
            </a:r>
            <a:endParaRPr lang="en-US" sz="1500" dirty="0"/>
          </a:p>
        </p:txBody>
      </p:sp>
      <p:sp>
        <p:nvSpPr>
          <p:cNvPr id="28" name="Text 11"/>
          <p:cNvSpPr/>
          <p:nvPr/>
        </p:nvSpPr>
        <p:spPr>
          <a:xfrm>
            <a:off x="6715125" y="4310955"/>
            <a:ext cx="461962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2D3436"/>
                </a:solidFill>
                <a:latin typeface="Open Sans" pitchFamily="34" charset="0"/>
                <a:ea typeface="Open Sans" pitchFamily="34" charset="-122"/>
                <a:cs typeface="Open Sans" pitchFamily="34" charset="-120"/>
              </a:rPr>
              <a:t>RECOMMENDED ACTION</a:t>
            </a:r>
            <a:endParaRPr lang="en-US" sz="1050" dirty="0"/>
          </a:p>
        </p:txBody>
      </p:sp>
      <p:sp>
        <p:nvSpPr>
          <p:cNvPr id="29" name="Text 12"/>
          <p:cNvSpPr/>
          <p:nvPr/>
        </p:nvSpPr>
        <p:spPr>
          <a:xfrm>
            <a:off x="6715125" y="4558605"/>
            <a:ext cx="4619625" cy="822871"/>
          </a:xfrm>
          <a:prstGeom prst="rect">
            <a:avLst/>
          </a:prstGeom>
          <a:noFill/>
          <a:ln/>
        </p:spPr>
        <p:txBody>
          <a:bodyPr wrap="square" lIns="0" tIns="0" rIns="0" bIns="0" rtlCol="0" anchor="ctr" vert="horz"/>
          <a:lstStyle/>
          <a:p>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Request a </a:t>
            </a:r>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Toe-Brachial Index (TBI)</a:t>
            </a:r>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 Digital arteries in the toes are rarely calcified and provide an accurate assessment.</a:t>
            </a:r>
            <a:endParaRPr lang="en-US" sz="1350" dirty="0"/>
          </a:p>
        </p:txBody>
      </p:sp>
      <p:sp>
        <p:nvSpPr>
          <p:cNvPr id="30" name="Text 13"/>
          <p:cNvSpPr/>
          <p:nvPr/>
        </p:nvSpPr>
        <p:spPr>
          <a:xfrm>
            <a:off x="10296525" y="6562725"/>
            <a:ext cx="1514475" cy="180975"/>
          </a:xfrm>
          <a:prstGeom prst="rect">
            <a:avLst/>
          </a:prstGeom>
          <a:noFill/>
          <a:ln/>
        </p:spPr>
        <p:txBody>
          <a:bodyPr wrap="square" lIns="0" tIns="0" rIns="0" bIns="0" rtlCol="0" anchor="ctr" vert="horz"/>
          <a:lstStyle/>
          <a:p>
            <a:pPr algn="r" indent="0" marL="0">
              <a:lnSpc>
                <a:spcPts val="1575"/>
              </a:lnSpc>
              <a:buNone/>
            </a:pPr>
            <a:r>
              <a:rPr lang="en-US" sz="1050" b="1"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81000"/>
            <a:ext cx="3067050" cy="314325"/>
          </a:xfrm>
          <a:prstGeom prst="rect">
            <a:avLst/>
          </a:prstGeom>
        </p:spPr>
      </p:pic>
      <p:pic>
        <p:nvPicPr>
          <p:cNvPr id="5" name="Image 3" descr="preencoded.png">    </p:cNvPr>
          <p:cNvPicPr>
            <a:picLocks noChangeAspect="1"/>
          </p:cNvPicPr>
          <p:nvPr/>
        </p:nvPicPr>
        <p:blipFill>
          <a:blip r:embed="rId5"/>
          <a:stretch>
            <a:fillRect/>
          </a:stretch>
        </p:blipFill>
        <p:spPr>
          <a:xfrm>
            <a:off x="571500" y="809625"/>
            <a:ext cx="11049000" cy="699046"/>
          </a:xfrm>
          <a:prstGeom prst="rect">
            <a:avLst/>
          </a:prstGeom>
        </p:spPr>
      </p:pic>
      <p:pic>
        <p:nvPicPr>
          <p:cNvPr id="6" name="Image 4" descr="preencoded.png">    </p:cNvPr>
          <p:cNvPicPr>
            <a:picLocks noChangeAspect="1"/>
          </p:cNvPicPr>
          <p:nvPr/>
        </p:nvPicPr>
        <p:blipFill>
          <a:blip r:embed="rId6"/>
          <a:stretch>
            <a:fillRect/>
          </a:stretch>
        </p:blipFill>
        <p:spPr>
          <a:xfrm>
            <a:off x="571500" y="1836390"/>
            <a:ext cx="5334000" cy="2002036"/>
          </a:xfrm>
          <a:prstGeom prst="rect">
            <a:avLst/>
          </a:prstGeom>
        </p:spPr>
      </p:pic>
      <p:pic>
        <p:nvPicPr>
          <p:cNvPr id="7" name="Image 5" descr="preencoded.png">    </p:cNvPr>
          <p:cNvPicPr>
            <a:picLocks noChangeAspect="1"/>
          </p:cNvPicPr>
          <p:nvPr/>
        </p:nvPicPr>
        <p:blipFill>
          <a:blip r:embed="rId7"/>
          <a:stretch>
            <a:fillRect/>
          </a:stretch>
        </p:blipFill>
        <p:spPr>
          <a:xfrm>
            <a:off x="809625" y="2122140"/>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571500" y="4076551"/>
            <a:ext cx="5334000" cy="1882080"/>
          </a:xfrm>
          <a:prstGeom prst="rect">
            <a:avLst/>
          </a:prstGeom>
        </p:spPr>
      </p:pic>
      <p:pic>
        <p:nvPicPr>
          <p:cNvPr id="9" name="Image 7" descr="preencoded.png">    </p:cNvPr>
          <p:cNvPicPr>
            <a:picLocks noChangeAspect="1"/>
          </p:cNvPicPr>
          <p:nvPr/>
        </p:nvPicPr>
        <p:blipFill>
          <a:blip r:embed="rId9"/>
          <a:stretch>
            <a:fillRect/>
          </a:stretch>
        </p:blipFill>
        <p:spPr>
          <a:xfrm>
            <a:off x="809625" y="4362301"/>
            <a:ext cx="238125" cy="190500"/>
          </a:xfrm>
          <a:prstGeom prst="rect">
            <a:avLst/>
          </a:prstGeom>
        </p:spPr>
      </p:pic>
      <p:pic>
        <p:nvPicPr>
          <p:cNvPr id="10" name="Image 8" descr="preencoded.png">    </p:cNvPr>
          <p:cNvPicPr>
            <a:picLocks noChangeAspect="1"/>
          </p:cNvPicPr>
          <p:nvPr/>
        </p:nvPicPr>
        <p:blipFill>
          <a:blip r:embed="rId10"/>
          <a:stretch>
            <a:fillRect/>
          </a:stretch>
        </p:blipFill>
        <p:spPr>
          <a:xfrm>
            <a:off x="816769" y="4838402"/>
            <a:ext cx="214313" cy="175320"/>
          </a:xfrm>
          <a:prstGeom prst="rect">
            <a:avLst/>
          </a:prstGeom>
        </p:spPr>
      </p:pic>
      <p:pic>
        <p:nvPicPr>
          <p:cNvPr id="11" name="Image 9" descr="preencoded.png">    </p:cNvPr>
          <p:cNvPicPr>
            <a:picLocks noChangeAspect="1"/>
          </p:cNvPicPr>
          <p:nvPr/>
        </p:nvPicPr>
        <p:blipFill>
          <a:blip r:embed="rId11"/>
          <a:stretch>
            <a:fillRect/>
          </a:stretch>
        </p:blipFill>
        <p:spPr>
          <a:xfrm>
            <a:off x="810964" y="5247977"/>
            <a:ext cx="214313" cy="175320"/>
          </a:xfrm>
          <a:prstGeom prst="rect">
            <a:avLst/>
          </a:prstGeom>
        </p:spPr>
      </p:pic>
      <p:pic>
        <p:nvPicPr>
          <p:cNvPr id="12" name="Image 10" descr="preencoded.png">    </p:cNvPr>
          <p:cNvPicPr>
            <a:picLocks noChangeAspect="1"/>
          </p:cNvPicPr>
          <p:nvPr/>
        </p:nvPicPr>
        <p:blipFill>
          <a:blip r:embed="rId12"/>
          <a:stretch>
            <a:fillRect/>
          </a:stretch>
        </p:blipFill>
        <p:spPr>
          <a:xfrm>
            <a:off x="6286500" y="1699171"/>
            <a:ext cx="5334000" cy="2815679"/>
          </a:xfrm>
          <a:prstGeom prst="rect">
            <a:avLst/>
          </a:prstGeom>
        </p:spPr>
      </p:pic>
      <p:pic>
        <p:nvPicPr>
          <p:cNvPr id="13" name="Image 11" descr="preencoded.png">    </p:cNvPr>
          <p:cNvPicPr>
            <a:picLocks noChangeAspect="1"/>
          </p:cNvPicPr>
          <p:nvPr/>
        </p:nvPicPr>
        <p:blipFill>
          <a:blip r:embed="rId13"/>
          <a:stretch>
            <a:fillRect/>
          </a:stretch>
        </p:blipFill>
        <p:spPr>
          <a:xfrm>
            <a:off x="6524625" y="2121098"/>
            <a:ext cx="238125" cy="190500"/>
          </a:xfrm>
          <a:prstGeom prst="rect">
            <a:avLst/>
          </a:prstGeom>
        </p:spPr>
      </p:pic>
      <p:pic>
        <p:nvPicPr>
          <p:cNvPr id="14" name="Image 12" descr="preencoded.png">    </p:cNvPr>
          <p:cNvPicPr>
            <a:picLocks noChangeAspect="1"/>
          </p:cNvPicPr>
          <p:nvPr/>
        </p:nvPicPr>
        <p:blipFill>
          <a:blip r:embed="rId14"/>
          <a:stretch>
            <a:fillRect/>
          </a:stretch>
        </p:blipFill>
        <p:spPr>
          <a:xfrm>
            <a:off x="6531769" y="2597200"/>
            <a:ext cx="214313" cy="175320"/>
          </a:xfrm>
          <a:prstGeom prst="rect">
            <a:avLst/>
          </a:prstGeom>
        </p:spPr>
      </p:pic>
      <p:pic>
        <p:nvPicPr>
          <p:cNvPr id="15" name="Image 13" descr="preencoded.png">    </p:cNvPr>
          <p:cNvPicPr>
            <a:picLocks noChangeAspect="1"/>
          </p:cNvPicPr>
          <p:nvPr/>
        </p:nvPicPr>
        <p:blipFill>
          <a:blip r:embed="rId15"/>
          <a:stretch>
            <a:fillRect/>
          </a:stretch>
        </p:blipFill>
        <p:spPr>
          <a:xfrm>
            <a:off x="6531769" y="3006775"/>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531769" y="3416350"/>
            <a:ext cx="214313" cy="175320"/>
          </a:xfrm>
          <a:prstGeom prst="rect">
            <a:avLst/>
          </a:prstGeom>
        </p:spPr>
      </p:pic>
      <p:pic>
        <p:nvPicPr>
          <p:cNvPr id="17" name="Image 15" descr="preencoded.png">    </p:cNvPr>
          <p:cNvPicPr>
            <a:picLocks noChangeAspect="1"/>
          </p:cNvPicPr>
          <p:nvPr/>
        </p:nvPicPr>
        <p:blipFill>
          <a:blip r:embed="rId17"/>
          <a:stretch>
            <a:fillRect/>
          </a:stretch>
        </p:blipFill>
        <p:spPr>
          <a:xfrm>
            <a:off x="6531769" y="3825925"/>
            <a:ext cx="214313" cy="175320"/>
          </a:xfrm>
          <a:prstGeom prst="rect">
            <a:avLst/>
          </a:prstGeom>
        </p:spPr>
      </p:pic>
      <p:pic>
        <p:nvPicPr>
          <p:cNvPr id="18" name="Image 16" descr="preencoded.png">    </p:cNvPr>
          <p:cNvPicPr>
            <a:picLocks noChangeAspect="1"/>
          </p:cNvPicPr>
          <p:nvPr/>
        </p:nvPicPr>
        <p:blipFill>
          <a:blip r:embed="rId18"/>
          <a:stretch>
            <a:fillRect/>
          </a:stretch>
        </p:blipFill>
        <p:spPr>
          <a:xfrm>
            <a:off x="6286500" y="4752975"/>
            <a:ext cx="5334000" cy="1343025"/>
          </a:xfrm>
          <a:prstGeom prst="rect">
            <a:avLst/>
          </a:prstGeom>
        </p:spPr>
      </p:pic>
      <p:pic>
        <p:nvPicPr>
          <p:cNvPr id="19" name="Image 17" descr="preencoded.png">    </p:cNvPr>
          <p:cNvPicPr>
            <a:picLocks noChangeAspect="1"/>
          </p:cNvPicPr>
          <p:nvPr/>
        </p:nvPicPr>
        <p:blipFill>
          <a:blip r:embed="rId19"/>
          <a:stretch>
            <a:fillRect/>
          </a:stretch>
        </p:blipFill>
        <p:spPr>
          <a:xfrm>
            <a:off x="6477000" y="4974878"/>
            <a:ext cx="166688" cy="137220"/>
          </a:xfrm>
          <a:prstGeom prst="rect">
            <a:avLst/>
          </a:prstGeom>
        </p:spPr>
      </p:pic>
      <p:pic>
        <p:nvPicPr>
          <p:cNvPr id="20" name="Image 18" descr="preencoded.png">    </p:cNvPr>
          <p:cNvPicPr>
            <a:picLocks noChangeAspect="1"/>
          </p:cNvPicPr>
          <p:nvPr/>
        </p:nvPicPr>
        <p:blipFill>
          <a:blip r:embed="rId20"/>
          <a:stretch>
            <a:fillRect/>
          </a:stretch>
        </p:blipFill>
        <p:spPr>
          <a:xfrm>
            <a:off x="0" y="6286500"/>
            <a:ext cx="12192000" cy="571500"/>
          </a:xfrm>
          <a:prstGeom prst="rect">
            <a:avLst/>
          </a:prstGeom>
        </p:spPr>
      </p:pic>
      <p:sp>
        <p:nvSpPr>
          <p:cNvPr id="21" name="Text 0"/>
          <p:cNvSpPr/>
          <p:nvPr/>
        </p:nvSpPr>
        <p:spPr>
          <a:xfrm>
            <a:off x="742950" y="381000"/>
            <a:ext cx="3695369" cy="31432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2" name="Text 1"/>
          <p:cNvSpPr/>
          <p:nvPr/>
        </p:nvSpPr>
        <p:spPr>
          <a:xfrm>
            <a:off x="762000" y="809625"/>
            <a:ext cx="11430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Cardiovascular Risk: The Main Priority</a:t>
            </a:r>
            <a:endParaRPr lang="en-US" sz="2400" dirty="0"/>
          </a:p>
        </p:txBody>
      </p:sp>
      <p:sp>
        <p:nvSpPr>
          <p:cNvPr id="23" name="Text 2"/>
          <p:cNvSpPr/>
          <p:nvPr/>
        </p:nvSpPr>
        <p:spPr>
          <a:xfrm>
            <a:off x="762000" y="1251496"/>
            <a:ext cx="114300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Open Sans" pitchFamily="34" charset="0"/>
                <a:ea typeface="Open Sans" pitchFamily="34" charset="-122"/>
                <a:cs typeface="Open Sans" pitchFamily="34" charset="-120"/>
              </a:rPr>
              <a:t>PAD as an Established Marker of Systemic Atherosclerosis</a:t>
            </a:r>
            <a:endParaRPr lang="en-US" sz="1350" dirty="0"/>
          </a:p>
        </p:txBody>
      </p:sp>
      <p:sp>
        <p:nvSpPr>
          <p:cNvPr id="24" name="Text 3"/>
          <p:cNvSpPr/>
          <p:nvPr/>
        </p:nvSpPr>
        <p:spPr>
          <a:xfrm>
            <a:off x="1162050" y="2074515"/>
            <a:ext cx="5486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Systemic Risk Equivalent</a:t>
            </a:r>
            <a:endParaRPr lang="en-US" sz="1500" dirty="0"/>
          </a:p>
        </p:txBody>
      </p:sp>
      <p:sp>
        <p:nvSpPr>
          <p:cNvPr id="25" name="Text 4"/>
          <p:cNvSpPr/>
          <p:nvPr/>
        </p:nvSpPr>
        <p:spPr>
          <a:xfrm>
            <a:off x="809625" y="2503140"/>
            <a:ext cx="4857750" cy="1097161"/>
          </a:xfrm>
          <a:prstGeom prst="rect">
            <a:avLst/>
          </a:prstGeom>
          <a:noFill/>
          <a:ln/>
        </p:spPr>
        <p:txBody>
          <a:bodyPr wrap="square" lIns="0" tIns="0" rIns="0" bIns="0" rtlCol="0" anchor="ctr" vert="horz"/>
          <a:lstStyle/>
          <a:p>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PAD is not just a "leg problem." It is a potent marker of </a:t>
            </a:r>
            <a:pPr indent="0" marL="0">
              <a:lnSpc>
                <a:spcPts val="2160"/>
              </a:lnSpc>
              <a:buNone/>
            </a:pPr>
            <a:r>
              <a:rPr lang="en-US" sz="1350" b="1" dirty="0">
                <a:solidFill>
                  <a:srgbClr val="E67E22"/>
                </a:solidFill>
                <a:latin typeface="Open Sans" pitchFamily="34" charset="0"/>
                <a:ea typeface="Open Sans" pitchFamily="34" charset="-122"/>
                <a:cs typeface="Open Sans" pitchFamily="34" charset="-120"/>
              </a:rPr>
              <a:t>generalized atherosclerosis</a:t>
            </a:r>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The majority of patients are asymptomatic in their limbs but face significant life-threatening risks.</a:t>
            </a:r>
            <a:endParaRPr lang="en-US" sz="1350" dirty="0"/>
          </a:p>
        </p:txBody>
      </p:sp>
      <p:sp>
        <p:nvSpPr>
          <p:cNvPr id="26" name="Text 5"/>
          <p:cNvSpPr/>
          <p:nvPr/>
        </p:nvSpPr>
        <p:spPr>
          <a:xfrm>
            <a:off x="1162050" y="4314676"/>
            <a:ext cx="5257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Prognostic Significance</a:t>
            </a:r>
            <a:endParaRPr lang="en-US" sz="1500" dirty="0"/>
          </a:p>
        </p:txBody>
      </p:sp>
      <p:sp>
        <p:nvSpPr>
          <p:cNvPr id="27" name="Text 6"/>
          <p:cNvSpPr/>
          <p:nvPr/>
        </p:nvSpPr>
        <p:spPr>
          <a:xfrm>
            <a:off x="1181100" y="4743301"/>
            <a:ext cx="1101090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3–6× increased risk</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of cardiovascular death (MI or Stroke).</a:t>
            </a:r>
            <a:endParaRPr lang="en-US" sz="1275" dirty="0"/>
          </a:p>
        </p:txBody>
      </p:sp>
      <p:sp>
        <p:nvSpPr>
          <p:cNvPr id="28" name="Text 7"/>
          <p:cNvSpPr/>
          <p:nvPr/>
        </p:nvSpPr>
        <p:spPr>
          <a:xfrm>
            <a:off x="1169640" y="5152876"/>
            <a:ext cx="4497735" cy="453330"/>
          </a:xfrm>
          <a:prstGeom prst="rect">
            <a:avLst/>
          </a:prstGeom>
          <a:noFill/>
          <a:ln/>
        </p:spPr>
        <p:txBody>
          <a:bodyPr wrap="square" lIns="0" tIns="0" rIns="0" bIns="0" rtlCol="0" anchor="ctr" vert="horz"/>
          <a:lstStyle/>
          <a:p>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Secondary prevention is </a:t>
            </a:r>
            <a:pPr algn="l" indent="0" marL="0">
              <a:lnSpc>
                <a:spcPts val="1785"/>
              </a:lnSpc>
              <a:buNone/>
            </a:pPr>
            <a:r>
              <a:rPr lang="en-US" sz="1275" b="1" dirty="0">
                <a:solidFill>
                  <a:srgbClr val="E67E22"/>
                </a:solidFill>
                <a:latin typeface="Open Sans" pitchFamily="34" charset="0"/>
                <a:ea typeface="Open Sans" pitchFamily="34" charset="-122"/>
                <a:cs typeface="Open Sans" pitchFamily="34" charset="-120"/>
              </a:rPr>
              <a:t>mandatory for ALL</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diagnosed patients.</a:t>
            </a:r>
            <a:endParaRPr lang="en-US" sz="1275" dirty="0"/>
          </a:p>
        </p:txBody>
      </p:sp>
      <p:sp>
        <p:nvSpPr>
          <p:cNvPr id="29" name="Text 8"/>
          <p:cNvSpPr/>
          <p:nvPr/>
        </p:nvSpPr>
        <p:spPr>
          <a:xfrm>
            <a:off x="6877050" y="2073473"/>
            <a:ext cx="531495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Aggressive Prevention Goals</a:t>
            </a:r>
            <a:endParaRPr lang="en-US" sz="1500" dirty="0"/>
          </a:p>
        </p:txBody>
      </p:sp>
      <p:sp>
        <p:nvSpPr>
          <p:cNvPr id="30" name="Text 9"/>
          <p:cNvSpPr/>
          <p:nvPr/>
        </p:nvSpPr>
        <p:spPr>
          <a:xfrm>
            <a:off x="6896100" y="2502098"/>
            <a:ext cx="529590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Antiplatelet therapy:</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Reduce risk of vascular events.</a:t>
            </a:r>
            <a:endParaRPr lang="en-US" sz="1275" dirty="0"/>
          </a:p>
        </p:txBody>
      </p:sp>
      <p:sp>
        <p:nvSpPr>
          <p:cNvPr id="31" name="Text 10"/>
          <p:cNvSpPr/>
          <p:nvPr/>
        </p:nvSpPr>
        <p:spPr>
          <a:xfrm>
            <a:off x="6896100" y="2911673"/>
            <a:ext cx="529590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Lipid modification:</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High-intensity statin therapy.</a:t>
            </a:r>
            <a:endParaRPr lang="en-US" sz="1275" dirty="0"/>
          </a:p>
        </p:txBody>
      </p:sp>
      <p:sp>
        <p:nvSpPr>
          <p:cNvPr id="32" name="Text 11"/>
          <p:cNvSpPr/>
          <p:nvPr/>
        </p:nvSpPr>
        <p:spPr>
          <a:xfrm>
            <a:off x="6896100" y="3321248"/>
            <a:ext cx="529590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BP Control:</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Target &lt;140/90 mmHg.</a:t>
            </a:r>
            <a:endParaRPr lang="en-US" sz="1275" dirty="0"/>
          </a:p>
        </p:txBody>
      </p:sp>
      <p:sp>
        <p:nvSpPr>
          <p:cNvPr id="33" name="Text 12"/>
          <p:cNvSpPr/>
          <p:nvPr/>
        </p:nvSpPr>
        <p:spPr>
          <a:xfrm>
            <a:off x="6896100" y="3730823"/>
            <a:ext cx="5295900" cy="226665"/>
          </a:xfrm>
          <a:prstGeom prst="rect">
            <a:avLst/>
          </a:prstGeom>
          <a:noFill/>
          <a:ln/>
        </p:spPr>
        <p:txBody>
          <a:bodyPr wrap="square" lIns="0" tIns="0" rIns="0" bIns="0" rtlCol="0" anchor="ctr" vert="horz"/>
          <a:lstStyle/>
          <a:p>
            <a:pPr algn="l"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Smoking Cessation:</a:t>
            </a:r>
            <a:pPr algn="l" indent="0" marL="0">
              <a:lnSpc>
                <a:spcPts val="1785"/>
              </a:lnSpc>
              <a:buNone/>
            </a:pPr>
            <a:r>
              <a:rPr lang="en-US" sz="1275" dirty="0">
                <a:solidFill>
                  <a:srgbClr val="2D3436"/>
                </a:solidFill>
                <a:latin typeface="Open Sans" pitchFamily="34" charset="0"/>
                <a:ea typeface="Open Sans" pitchFamily="34" charset="-122"/>
                <a:cs typeface="Open Sans" pitchFamily="34" charset="-120"/>
              </a:rPr>
              <a:t> Single most effective intervention.</a:t>
            </a:r>
            <a:endParaRPr lang="en-US" sz="1275" dirty="0"/>
          </a:p>
        </p:txBody>
      </p:sp>
      <p:sp>
        <p:nvSpPr>
          <p:cNvPr id="34" name="Text 13"/>
          <p:cNvSpPr/>
          <p:nvPr/>
        </p:nvSpPr>
        <p:spPr>
          <a:xfrm>
            <a:off x="6719888" y="4943475"/>
            <a:ext cx="495300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8E44AD"/>
                </a:solidFill>
                <a:latin typeface="Montserrat" pitchFamily="34" charset="0"/>
                <a:ea typeface="Montserrat" pitchFamily="34" charset="-122"/>
                <a:cs typeface="Montserrat" pitchFamily="34" charset="-120"/>
              </a:rPr>
              <a:t>AKT EXAM PEARL</a:t>
            </a:r>
            <a:endParaRPr lang="en-US" sz="1050" dirty="0"/>
          </a:p>
        </p:txBody>
      </p:sp>
      <p:sp>
        <p:nvSpPr>
          <p:cNvPr id="35" name="Text 14"/>
          <p:cNvSpPr/>
          <p:nvPr/>
        </p:nvSpPr>
        <p:spPr>
          <a:xfrm>
            <a:off x="6477000" y="5219700"/>
            <a:ext cx="4953000" cy="6858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NICE CG147: PAD is a cardiovascular disease equivalent. Always initiate secondary prevention regardless of baseline lipid levels or limb symptoms.</a:t>
            </a:r>
            <a:endParaRPr lang="en-US" sz="1200" dirty="0"/>
          </a:p>
        </p:txBody>
      </p:sp>
      <p:sp>
        <p:nvSpPr>
          <p:cNvPr id="36" name="Text 15"/>
          <p:cNvSpPr/>
          <p:nvPr/>
        </p:nvSpPr>
        <p:spPr>
          <a:xfrm>
            <a:off x="5257800" y="6472238"/>
            <a:ext cx="3360420" cy="200025"/>
          </a:xfrm>
          <a:prstGeom prst="rect">
            <a:avLst/>
          </a:prstGeom>
          <a:noFill/>
          <a:ln/>
        </p:spPr>
        <p:txBody>
          <a:bodyPr wrap="square" lIns="0" tIns="0" rIns="0" bIns="0" rtlCol="0" anchor="ctr" vert="horz"/>
          <a:lstStyle/>
          <a:p>
            <a:pPr indent="0" marL="0">
              <a:lnSpc>
                <a:spcPts val="1575"/>
              </a:lnSpc>
              <a:buNone/>
            </a:pPr>
            <a:r>
              <a:rPr lang="en-US" sz="1050" spc="60" kern="0" dirty="0">
                <a:solidFill>
                  <a:srgbClr val="95A5A6"/>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476250" y="228600"/>
            <a:ext cx="3067050" cy="295275"/>
          </a:xfrm>
          <a:prstGeom prst="rect">
            <a:avLst/>
          </a:prstGeom>
        </p:spPr>
      </p:pic>
      <p:pic>
        <p:nvPicPr>
          <p:cNvPr id="5" name="Image 3" descr="preencoded.png">    </p:cNvPr>
          <p:cNvPicPr>
            <a:picLocks noChangeAspect="1"/>
          </p:cNvPicPr>
          <p:nvPr/>
        </p:nvPicPr>
        <p:blipFill>
          <a:blip r:embed="rId5"/>
          <a:stretch>
            <a:fillRect/>
          </a:stretch>
        </p:blipFill>
        <p:spPr>
          <a:xfrm>
            <a:off x="476250" y="619125"/>
            <a:ext cx="11239500" cy="639961"/>
          </a:xfrm>
          <a:prstGeom prst="rect">
            <a:avLst/>
          </a:prstGeom>
        </p:spPr>
      </p:pic>
      <p:pic>
        <p:nvPicPr>
          <p:cNvPr id="6" name="Image 4" descr="preencoded.png">    </p:cNvPr>
          <p:cNvPicPr>
            <a:picLocks noChangeAspect="1"/>
          </p:cNvPicPr>
          <p:nvPr/>
        </p:nvPicPr>
        <p:blipFill>
          <a:blip r:embed="rId6"/>
          <a:stretch>
            <a:fillRect/>
          </a:stretch>
        </p:blipFill>
        <p:spPr>
          <a:xfrm>
            <a:off x="476250" y="1449586"/>
            <a:ext cx="5476875" cy="2299395"/>
          </a:xfrm>
          <a:prstGeom prst="rect">
            <a:avLst/>
          </a:prstGeom>
        </p:spPr>
      </p:pic>
      <p:pic>
        <p:nvPicPr>
          <p:cNvPr id="7" name="Image 5" descr="preencoded.png">    </p:cNvPr>
          <p:cNvPicPr>
            <a:picLocks noChangeAspect="1"/>
          </p:cNvPicPr>
          <p:nvPr/>
        </p:nvPicPr>
        <p:blipFill>
          <a:blip r:embed="rId7"/>
          <a:stretch>
            <a:fillRect/>
          </a:stretch>
        </p:blipFill>
        <p:spPr>
          <a:xfrm>
            <a:off x="704850" y="1630561"/>
            <a:ext cx="381000" cy="381000"/>
          </a:xfrm>
          <a:prstGeom prst="rect">
            <a:avLst/>
          </a:prstGeom>
        </p:spPr>
      </p:pic>
      <p:pic>
        <p:nvPicPr>
          <p:cNvPr id="8" name="Image 6" descr="preencoded.png">    </p:cNvPr>
          <p:cNvPicPr>
            <a:picLocks noChangeAspect="1"/>
          </p:cNvPicPr>
          <p:nvPr/>
        </p:nvPicPr>
        <p:blipFill>
          <a:blip r:embed="rId8"/>
          <a:stretch>
            <a:fillRect/>
          </a:stretch>
        </p:blipFill>
        <p:spPr>
          <a:xfrm>
            <a:off x="788194" y="1733401"/>
            <a:ext cx="214313" cy="175320"/>
          </a:xfrm>
          <a:prstGeom prst="rect">
            <a:avLst/>
          </a:prstGeom>
        </p:spPr>
      </p:pic>
      <p:pic>
        <p:nvPicPr>
          <p:cNvPr id="9" name="Image 7" descr="preencoded.png">    </p:cNvPr>
          <p:cNvPicPr>
            <a:picLocks noChangeAspect="1"/>
          </p:cNvPicPr>
          <p:nvPr/>
        </p:nvPicPr>
        <p:blipFill>
          <a:blip r:embed="rId9"/>
          <a:stretch>
            <a:fillRect/>
          </a:stretch>
        </p:blipFill>
        <p:spPr>
          <a:xfrm>
            <a:off x="476250" y="3901380"/>
            <a:ext cx="5476875" cy="2299395"/>
          </a:xfrm>
          <a:prstGeom prst="rect">
            <a:avLst/>
          </a:prstGeom>
        </p:spPr>
      </p:pic>
      <p:pic>
        <p:nvPicPr>
          <p:cNvPr id="10" name="Image 8" descr="preencoded.png">    </p:cNvPr>
          <p:cNvPicPr>
            <a:picLocks noChangeAspect="1"/>
          </p:cNvPicPr>
          <p:nvPr/>
        </p:nvPicPr>
        <p:blipFill>
          <a:blip r:embed="rId10"/>
          <a:stretch>
            <a:fillRect/>
          </a:stretch>
        </p:blipFill>
        <p:spPr>
          <a:xfrm>
            <a:off x="704850" y="4082355"/>
            <a:ext cx="381000" cy="381000"/>
          </a:xfrm>
          <a:prstGeom prst="rect">
            <a:avLst/>
          </a:prstGeom>
        </p:spPr>
      </p:pic>
      <p:pic>
        <p:nvPicPr>
          <p:cNvPr id="11" name="Image 9" descr="preencoded.png">    </p:cNvPr>
          <p:cNvPicPr>
            <a:picLocks noChangeAspect="1"/>
          </p:cNvPicPr>
          <p:nvPr/>
        </p:nvPicPr>
        <p:blipFill>
          <a:blip r:embed="rId11"/>
          <a:stretch>
            <a:fillRect/>
          </a:stretch>
        </p:blipFill>
        <p:spPr>
          <a:xfrm>
            <a:off x="788194" y="4185196"/>
            <a:ext cx="214313" cy="175320"/>
          </a:xfrm>
          <a:prstGeom prst="rect">
            <a:avLst/>
          </a:prstGeom>
        </p:spPr>
      </p:pic>
      <p:pic>
        <p:nvPicPr>
          <p:cNvPr id="12" name="Image 10" descr="preencoded.png">    </p:cNvPr>
          <p:cNvPicPr>
            <a:picLocks noChangeAspect="1"/>
          </p:cNvPicPr>
          <p:nvPr/>
        </p:nvPicPr>
        <p:blipFill>
          <a:blip r:embed="rId12"/>
          <a:stretch>
            <a:fillRect/>
          </a:stretch>
        </p:blipFill>
        <p:spPr>
          <a:xfrm>
            <a:off x="6238875" y="1449586"/>
            <a:ext cx="5476875" cy="2979539"/>
          </a:xfrm>
          <a:prstGeom prst="rect">
            <a:avLst/>
          </a:prstGeom>
        </p:spPr>
      </p:pic>
      <p:pic>
        <p:nvPicPr>
          <p:cNvPr id="13" name="Image 11" descr="preencoded.png">    </p:cNvPr>
          <p:cNvPicPr>
            <a:picLocks noChangeAspect="1"/>
          </p:cNvPicPr>
          <p:nvPr/>
        </p:nvPicPr>
        <p:blipFill>
          <a:blip r:embed="rId13"/>
          <a:stretch>
            <a:fillRect/>
          </a:stretch>
        </p:blipFill>
        <p:spPr>
          <a:xfrm>
            <a:off x="6467475" y="1630561"/>
            <a:ext cx="381000" cy="381000"/>
          </a:xfrm>
          <a:prstGeom prst="rect">
            <a:avLst/>
          </a:prstGeom>
        </p:spPr>
      </p:pic>
      <p:pic>
        <p:nvPicPr>
          <p:cNvPr id="14" name="Image 12" descr="preencoded.png">    </p:cNvPr>
          <p:cNvPicPr>
            <a:picLocks noChangeAspect="1"/>
          </p:cNvPicPr>
          <p:nvPr/>
        </p:nvPicPr>
        <p:blipFill>
          <a:blip r:embed="rId14"/>
          <a:stretch>
            <a:fillRect/>
          </a:stretch>
        </p:blipFill>
        <p:spPr>
          <a:xfrm>
            <a:off x="6550819" y="1733401"/>
            <a:ext cx="214313" cy="175320"/>
          </a:xfrm>
          <a:prstGeom prst="rect">
            <a:avLst/>
          </a:prstGeom>
        </p:spPr>
      </p:pic>
      <p:pic>
        <p:nvPicPr>
          <p:cNvPr id="15" name="Image 13" descr="preencoded.png">    </p:cNvPr>
          <p:cNvPicPr>
            <a:picLocks noChangeAspect="1"/>
          </p:cNvPicPr>
          <p:nvPr/>
        </p:nvPicPr>
        <p:blipFill>
          <a:blip r:embed="rId15"/>
          <a:stretch>
            <a:fillRect/>
          </a:stretch>
        </p:blipFill>
        <p:spPr>
          <a:xfrm>
            <a:off x="6238875" y="4657725"/>
            <a:ext cx="5476875" cy="1543050"/>
          </a:xfrm>
          <a:prstGeom prst="rect">
            <a:avLst/>
          </a:prstGeom>
        </p:spPr>
      </p:pic>
      <p:pic>
        <p:nvPicPr>
          <p:cNvPr id="16" name="Image 14" descr="preencoded.png">    </p:cNvPr>
          <p:cNvPicPr>
            <a:picLocks noChangeAspect="1"/>
          </p:cNvPicPr>
          <p:nvPr/>
        </p:nvPicPr>
        <p:blipFill>
          <a:blip r:embed="rId16"/>
          <a:stretch>
            <a:fillRect/>
          </a:stretch>
        </p:blipFill>
        <p:spPr>
          <a:xfrm>
            <a:off x="6429375" y="4819650"/>
            <a:ext cx="800100" cy="209550"/>
          </a:xfrm>
          <a:prstGeom prst="rect">
            <a:avLst/>
          </a:prstGeom>
        </p:spPr>
      </p:pic>
      <p:pic>
        <p:nvPicPr>
          <p:cNvPr id="17" name="Image 15" descr="preencoded.png">    </p:cNvPr>
          <p:cNvPicPr>
            <a:picLocks noChangeAspect="1"/>
          </p:cNvPicPr>
          <p:nvPr/>
        </p:nvPicPr>
        <p:blipFill>
          <a:blip r:embed="rId17"/>
          <a:stretch>
            <a:fillRect/>
          </a:stretch>
        </p:blipFill>
        <p:spPr>
          <a:xfrm>
            <a:off x="476250" y="6353175"/>
            <a:ext cx="11239500" cy="504825"/>
          </a:xfrm>
          <a:prstGeom prst="rect">
            <a:avLst/>
          </a:prstGeom>
        </p:spPr>
      </p:pic>
      <p:sp>
        <p:nvSpPr>
          <p:cNvPr id="18" name="Text 0"/>
          <p:cNvSpPr/>
          <p:nvPr/>
        </p:nvSpPr>
        <p:spPr>
          <a:xfrm>
            <a:off x="647700" y="228600"/>
            <a:ext cx="3695369" cy="29527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9" name="Text 1"/>
          <p:cNvSpPr/>
          <p:nvPr/>
        </p:nvSpPr>
        <p:spPr>
          <a:xfrm>
            <a:off x="666750" y="619125"/>
            <a:ext cx="11525250" cy="335161"/>
          </a:xfrm>
          <a:prstGeom prst="rect">
            <a:avLst/>
          </a:prstGeom>
          <a:noFill/>
          <a:ln/>
        </p:spPr>
        <p:txBody>
          <a:bodyPr wrap="square" lIns="0" tIns="0" rIns="0" bIns="0" rtlCol="0" anchor="ctr" vert="horz"/>
          <a:lstStyle/>
          <a:p>
            <a:pPr indent="0" marL="0">
              <a:lnSpc>
                <a:spcPts val="2640"/>
              </a:lnSpc>
              <a:buNone/>
            </a:pPr>
            <a:r>
              <a:rPr lang="en-US" sz="2400" b="1" dirty="0">
                <a:solidFill>
                  <a:srgbClr val="2D3436"/>
                </a:solidFill>
                <a:latin typeface="Montserrat" pitchFamily="34" charset="0"/>
                <a:ea typeface="Montserrat" pitchFamily="34" charset="-122"/>
                <a:cs typeface="Montserrat" pitchFamily="34" charset="-120"/>
              </a:rPr>
              <a:t>Mandatory Pharmacotherapy for PAD</a:t>
            </a:r>
            <a:endParaRPr lang="en-US" sz="2400" dirty="0"/>
          </a:p>
        </p:txBody>
      </p:sp>
      <p:sp>
        <p:nvSpPr>
          <p:cNvPr id="20" name="Text 2"/>
          <p:cNvSpPr/>
          <p:nvPr/>
        </p:nvSpPr>
        <p:spPr>
          <a:xfrm>
            <a:off x="666750" y="1001911"/>
            <a:ext cx="1152525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Secondary Prevention Strategy (NICE CG147 / Updated 2021)</a:t>
            </a:r>
            <a:endParaRPr lang="en-US" sz="1350" dirty="0"/>
          </a:p>
        </p:txBody>
      </p:sp>
      <p:sp>
        <p:nvSpPr>
          <p:cNvPr id="21" name="Text 3"/>
          <p:cNvSpPr/>
          <p:nvPr/>
        </p:nvSpPr>
        <p:spPr>
          <a:xfrm>
            <a:off x="1228725" y="1678186"/>
            <a:ext cx="4572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Antiplatelet Therapy</a:t>
            </a:r>
            <a:endParaRPr lang="en-US" sz="1500" dirty="0"/>
          </a:p>
        </p:txBody>
      </p:sp>
      <p:sp>
        <p:nvSpPr>
          <p:cNvPr id="22" name="Text 4"/>
          <p:cNvSpPr/>
          <p:nvPr/>
        </p:nvSpPr>
        <p:spPr>
          <a:xfrm>
            <a:off x="942975" y="2106811"/>
            <a:ext cx="4781550" cy="457200"/>
          </a:xfrm>
          <a:prstGeom prst="rect">
            <a:avLst/>
          </a:prstGeom>
          <a:noFill/>
          <a:ln/>
        </p:spPr>
        <p:txBody>
          <a:bodyPr wrap="square" lIns="0" tIns="0" rIns="0" bIns="0" rtlCol="0" anchor="ctr" vert="horz"/>
          <a:lstStyle/>
          <a:p>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Clopidogrel 75mg OD</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is the preferred first-line choice (NICE recommendation).</a:t>
            </a:r>
            <a:endParaRPr lang="en-US" sz="1200" dirty="0"/>
          </a:p>
        </p:txBody>
      </p:sp>
      <p:sp>
        <p:nvSpPr>
          <p:cNvPr id="23" name="Text 5"/>
          <p:cNvSpPr/>
          <p:nvPr/>
        </p:nvSpPr>
        <p:spPr>
          <a:xfrm>
            <a:off x="942975" y="2621161"/>
            <a:ext cx="9755451" cy="2286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Reduces combined risk of MI, stroke, and vascular death.</a:t>
            </a:r>
            <a:endParaRPr lang="en-US" sz="1200" dirty="0"/>
          </a:p>
        </p:txBody>
      </p:sp>
      <p:sp>
        <p:nvSpPr>
          <p:cNvPr id="24" name="Text 6"/>
          <p:cNvSpPr/>
          <p:nvPr/>
        </p:nvSpPr>
        <p:spPr>
          <a:xfrm>
            <a:off x="942975" y="2906911"/>
            <a:ext cx="4781550"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Aspirin 75mg OD is only 2nd line if clopidogrel is contraindicated or not tolerated.</a:t>
            </a:r>
            <a:endParaRPr lang="en-US" sz="1200" dirty="0"/>
          </a:p>
        </p:txBody>
      </p:sp>
      <p:sp>
        <p:nvSpPr>
          <p:cNvPr id="25" name="Text 7"/>
          <p:cNvSpPr/>
          <p:nvPr/>
        </p:nvSpPr>
        <p:spPr>
          <a:xfrm>
            <a:off x="1228725" y="4129980"/>
            <a:ext cx="4114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Lipid Modification</a:t>
            </a:r>
            <a:endParaRPr lang="en-US" sz="1500" dirty="0"/>
          </a:p>
        </p:txBody>
      </p:sp>
      <p:sp>
        <p:nvSpPr>
          <p:cNvPr id="26" name="Text 8"/>
          <p:cNvSpPr/>
          <p:nvPr/>
        </p:nvSpPr>
        <p:spPr>
          <a:xfrm>
            <a:off x="942975" y="4558605"/>
            <a:ext cx="8419883" cy="228600"/>
          </a:xfrm>
          <a:prstGeom prst="rect">
            <a:avLst/>
          </a:prstGeom>
          <a:noFill/>
          <a:ln/>
        </p:spPr>
        <p:txBody>
          <a:bodyPr wrap="square" lIns="0" tIns="0" rIns="0" bIns="0" rtlCol="0" anchor="ctr" vert="horz"/>
          <a:lstStyle/>
          <a:p>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Atorvastatin 80mg OD</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for ALL patients with PAD.</a:t>
            </a:r>
            <a:endParaRPr lang="en-US" sz="1200" dirty="0"/>
          </a:p>
        </p:txBody>
      </p:sp>
      <p:sp>
        <p:nvSpPr>
          <p:cNvPr id="27" name="Text 9"/>
          <p:cNvSpPr/>
          <p:nvPr/>
        </p:nvSpPr>
        <p:spPr>
          <a:xfrm>
            <a:off x="942975" y="4844355"/>
            <a:ext cx="4781550"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Prescribe as high-intensity statin regardless of baseline cholesterol levels.</a:t>
            </a:r>
            <a:endParaRPr lang="en-US" sz="1200" dirty="0"/>
          </a:p>
        </p:txBody>
      </p:sp>
      <p:sp>
        <p:nvSpPr>
          <p:cNvPr id="28" name="Text 10"/>
          <p:cNvSpPr/>
          <p:nvPr/>
        </p:nvSpPr>
        <p:spPr>
          <a:xfrm>
            <a:off x="942975" y="5358705"/>
            <a:ext cx="4781550"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Follow-up: 3-month non-HDL cholesterol check (aim for &gt;40% reduction).</a:t>
            </a:r>
            <a:endParaRPr lang="en-US" sz="1200" dirty="0"/>
          </a:p>
        </p:txBody>
      </p:sp>
      <p:sp>
        <p:nvSpPr>
          <p:cNvPr id="29" name="Text 11"/>
          <p:cNvSpPr/>
          <p:nvPr/>
        </p:nvSpPr>
        <p:spPr>
          <a:xfrm>
            <a:off x="6991350" y="1678186"/>
            <a:ext cx="4343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BP &amp; ACE Inhibitors</a:t>
            </a:r>
            <a:endParaRPr lang="en-US" sz="1500" dirty="0"/>
          </a:p>
        </p:txBody>
      </p:sp>
      <p:sp>
        <p:nvSpPr>
          <p:cNvPr id="30" name="Text 12"/>
          <p:cNvSpPr/>
          <p:nvPr/>
        </p:nvSpPr>
        <p:spPr>
          <a:xfrm>
            <a:off x="6705600" y="2106811"/>
            <a:ext cx="4781550" cy="457200"/>
          </a:xfrm>
          <a:prstGeom prst="rect">
            <a:avLst/>
          </a:prstGeom>
          <a:noFill/>
          <a:ln/>
        </p:spPr>
        <p:txBody>
          <a:bodyPr wrap="square" lIns="0" tIns="0" rIns="0" bIns="0" rtlCol="0" anchor="ctr" vert="horz"/>
          <a:lstStyle/>
          <a:p>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ACE Inhibitor / ARB:</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Recommended for all, especially if hypertensive or diabetic.</a:t>
            </a:r>
            <a:endParaRPr lang="en-US" sz="1200" dirty="0"/>
          </a:p>
        </p:txBody>
      </p:sp>
      <p:sp>
        <p:nvSpPr>
          <p:cNvPr id="31" name="Text 13"/>
          <p:cNvSpPr/>
          <p:nvPr/>
        </p:nvSpPr>
        <p:spPr>
          <a:xfrm>
            <a:off x="6705600" y="2621161"/>
            <a:ext cx="5486400" cy="2286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Target BP: </a:t>
            </a:r>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&lt;140/90 mmHg</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(Primary Care).</a:t>
            </a:r>
            <a:endParaRPr lang="en-US" sz="1200" dirty="0"/>
          </a:p>
        </p:txBody>
      </p:sp>
      <p:sp>
        <p:nvSpPr>
          <p:cNvPr id="32" name="Text 14"/>
          <p:cNvSpPr/>
          <p:nvPr/>
        </p:nvSpPr>
        <p:spPr>
          <a:xfrm>
            <a:off x="6705600" y="2906911"/>
            <a:ext cx="5486400" cy="2286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Target BP (Diabetics): </a:t>
            </a:r>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&lt;130/80 mmHg</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a:t>
            </a:r>
            <a:endParaRPr lang="en-US" sz="1200" dirty="0"/>
          </a:p>
        </p:txBody>
      </p:sp>
      <p:sp>
        <p:nvSpPr>
          <p:cNvPr id="33" name="Text 15"/>
          <p:cNvSpPr/>
          <p:nvPr/>
        </p:nvSpPr>
        <p:spPr>
          <a:xfrm>
            <a:off x="6524625" y="4819650"/>
            <a:ext cx="940526" cy="209550"/>
          </a:xfrm>
          <a:prstGeom prst="rect">
            <a:avLst/>
          </a:prstGeom>
          <a:noFill/>
          <a:ln/>
        </p:spPr>
        <p:txBody>
          <a:bodyPr wrap="square" lIns="0" tIns="0" rIns="0" bIns="0" rtlCol="0" anchor="ctr" vert="horz"/>
          <a:lstStyle/>
          <a:p>
            <a:pPr indent="0" marL="0">
              <a:lnSpc>
                <a:spcPts val="1350"/>
              </a:lnSpc>
              <a:buNone/>
            </a:pPr>
            <a:r>
              <a:rPr lang="en-US" sz="900" b="1" dirty="0">
                <a:solidFill>
                  <a:srgbClr val="FFFFFF"/>
                </a:solidFill>
                <a:latin typeface="Open Sans" pitchFamily="34" charset="0"/>
                <a:ea typeface="Open Sans" pitchFamily="34" charset="-122"/>
                <a:cs typeface="Open Sans" pitchFamily="34" charset="-120"/>
              </a:rPr>
              <a:t>AKT PEARL</a:t>
            </a:r>
            <a:endParaRPr lang="en-US" sz="900" dirty="0"/>
          </a:p>
        </p:txBody>
      </p:sp>
      <p:sp>
        <p:nvSpPr>
          <p:cNvPr id="34" name="Text 16"/>
          <p:cNvSpPr/>
          <p:nvPr/>
        </p:nvSpPr>
        <p:spPr>
          <a:xfrm>
            <a:off x="7324725" y="4810125"/>
            <a:ext cx="36576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8E44AD"/>
                </a:solidFill>
                <a:latin typeface="Montserrat" pitchFamily="34" charset="0"/>
                <a:ea typeface="Montserrat" pitchFamily="34" charset="-122"/>
                <a:cs typeface="Montserrat" pitchFamily="34" charset="-120"/>
              </a:rPr>
              <a:t>High-Yield Exam Fact</a:t>
            </a:r>
            <a:endParaRPr lang="en-US" sz="1200" dirty="0"/>
          </a:p>
        </p:txBody>
      </p:sp>
      <p:sp>
        <p:nvSpPr>
          <p:cNvPr id="35" name="Text 17"/>
          <p:cNvSpPr/>
          <p:nvPr/>
        </p:nvSpPr>
        <p:spPr>
          <a:xfrm>
            <a:off x="6619875" y="5114925"/>
            <a:ext cx="4905375" cy="428625"/>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NICE CG147 specifically prioritizes </a:t>
            </a:r>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Clopidogrel</a:t>
            </a:r>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over Aspirin for PAD. This differs from stable IHD where Aspirin is often 1st line.</a:t>
            </a:r>
            <a:endParaRPr lang="en-US" sz="1125" dirty="0"/>
          </a:p>
        </p:txBody>
      </p:sp>
      <p:sp>
        <p:nvSpPr>
          <p:cNvPr id="36" name="Text 18"/>
          <p:cNvSpPr/>
          <p:nvPr/>
        </p:nvSpPr>
        <p:spPr>
          <a:xfrm>
            <a:off x="6619875" y="5581650"/>
            <a:ext cx="4905375" cy="428625"/>
          </a:xfrm>
          <a:prstGeom prst="rect">
            <a:avLst/>
          </a:prstGeom>
          <a:noFill/>
          <a:ln/>
        </p:spPr>
        <p:txBody>
          <a:bodyPr wrap="square" lIns="0" tIns="0" rIns="0" bIns="0" rtlCol="0" anchor="ctr" vert="horz"/>
          <a:lstStyle/>
          <a:p>
            <a:pPr indent="0" marL="0">
              <a:lnSpc>
                <a:spcPts val="1688"/>
              </a:lnSpc>
              <a:buNone/>
            </a:pPr>
            <a:r>
              <a:rPr lang="en-US" sz="1125" dirty="0">
                <a:solidFill>
                  <a:srgbClr val="2D3436"/>
                </a:solidFill>
                <a:latin typeface="Open Sans" pitchFamily="34" charset="0"/>
                <a:ea typeface="Open Sans" pitchFamily="34" charset="-122"/>
                <a:cs typeface="Open Sans" pitchFamily="34" charset="-120"/>
              </a:rPr>
              <a:t>Do not wait for a "high" lipid result to start Atorvastatin 80mg; PAD is an established CVD marker.</a:t>
            </a:r>
            <a:endParaRPr lang="en-US" sz="1125" dirty="0"/>
          </a:p>
        </p:txBody>
      </p:sp>
      <p:sp>
        <p:nvSpPr>
          <p:cNvPr id="37" name="Text 19"/>
          <p:cNvSpPr/>
          <p:nvPr/>
        </p:nvSpPr>
        <p:spPr>
          <a:xfrm>
            <a:off x="476250" y="6467475"/>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Open Sans" pitchFamily="34" charset="0"/>
                <a:ea typeface="Open Sans" pitchFamily="34" charset="-122"/>
                <a:cs typeface="Open Sans" pitchFamily="34" charset="-120"/>
              </a:rPr>
              <a:t>www.bradfordvts.co.uk</a:t>
            </a:r>
            <a:endParaRPr lang="en-US" sz="1050" dirty="0"/>
          </a:p>
        </p:txBody>
      </p:sp>
      <p:sp>
        <p:nvSpPr>
          <p:cNvPr id="38" name="Text 20"/>
          <p:cNvSpPr/>
          <p:nvPr/>
        </p:nvSpPr>
        <p:spPr>
          <a:xfrm>
            <a:off x="8905875" y="6481763"/>
            <a:ext cx="3286125" cy="171450"/>
          </a:xfrm>
          <a:prstGeom prst="rect">
            <a:avLst/>
          </a:prstGeom>
          <a:noFill/>
          <a:ln/>
        </p:spPr>
        <p:txBody>
          <a:bodyPr wrap="square" lIns="0" tIns="0" rIns="0" bIns="0" rtlCol="0" anchor="ctr" vert="horz"/>
          <a:lstStyle/>
          <a:p>
            <a:pPr indent="0" marL="0">
              <a:lnSpc>
                <a:spcPts val="1350"/>
              </a:lnSpc>
              <a:buNone/>
            </a:pPr>
            <a:r>
              <a:rPr lang="en-US" sz="900" i="1" dirty="0">
                <a:solidFill>
                  <a:srgbClr val="BDC3C7"/>
                </a:solidFill>
                <a:latin typeface="Open Sans" pitchFamily="34" charset="0"/>
                <a:ea typeface="Open Sans" pitchFamily="34" charset="-122"/>
                <a:cs typeface="Open Sans" pitchFamily="34" charset="-120"/>
              </a:rPr>
              <a:t>Source: NICE CG147 (2021) | BNF Recommendations</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52400"/>
            <a:ext cx="2886075" cy="276225"/>
          </a:xfrm>
          <a:prstGeom prst="rect">
            <a:avLst/>
          </a:prstGeom>
        </p:spPr>
      </p:pic>
      <p:pic>
        <p:nvPicPr>
          <p:cNvPr id="5" name="Image 3" descr="preencoded.png">    </p:cNvPr>
          <p:cNvPicPr>
            <a:picLocks noChangeAspect="1"/>
          </p:cNvPicPr>
          <p:nvPr/>
        </p:nvPicPr>
        <p:blipFill>
          <a:blip r:embed="rId5"/>
          <a:stretch>
            <a:fillRect/>
          </a:stretch>
        </p:blipFill>
        <p:spPr>
          <a:xfrm>
            <a:off x="381000" y="504825"/>
            <a:ext cx="11430000" cy="586680"/>
          </a:xfrm>
          <a:prstGeom prst="rect">
            <a:avLst/>
          </a:prstGeom>
        </p:spPr>
      </p:pic>
      <p:pic>
        <p:nvPicPr>
          <p:cNvPr id="6" name="Image 4" descr="preencoded.png">    </p:cNvPr>
          <p:cNvPicPr>
            <a:picLocks noChangeAspect="1"/>
          </p:cNvPicPr>
          <p:nvPr/>
        </p:nvPicPr>
        <p:blipFill>
          <a:blip r:embed="rId6"/>
          <a:stretch>
            <a:fillRect/>
          </a:stretch>
        </p:blipFill>
        <p:spPr>
          <a:xfrm>
            <a:off x="381000" y="1243905"/>
            <a:ext cx="5572125" cy="2762250"/>
          </a:xfrm>
          <a:prstGeom prst="rect">
            <a:avLst/>
          </a:prstGeom>
        </p:spPr>
      </p:pic>
      <p:pic>
        <p:nvPicPr>
          <p:cNvPr id="7" name="Image 5" descr="preencoded.png">    </p:cNvPr>
          <p:cNvPicPr>
            <a:picLocks noChangeAspect="1"/>
          </p:cNvPicPr>
          <p:nvPr/>
        </p:nvPicPr>
        <p:blipFill>
          <a:blip r:embed="rId7"/>
          <a:stretch>
            <a:fillRect/>
          </a:stretch>
        </p:blipFill>
        <p:spPr>
          <a:xfrm>
            <a:off x="666750" y="1563737"/>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619125" y="2015430"/>
            <a:ext cx="166688" cy="166688"/>
          </a:xfrm>
          <a:prstGeom prst="rect">
            <a:avLst/>
          </a:prstGeom>
        </p:spPr>
      </p:pic>
      <p:pic>
        <p:nvPicPr>
          <p:cNvPr id="9" name="Image 7" descr="preencoded.png">    </p:cNvPr>
          <p:cNvPicPr>
            <a:picLocks noChangeAspect="1"/>
          </p:cNvPicPr>
          <p:nvPr/>
        </p:nvPicPr>
        <p:blipFill>
          <a:blip r:embed="rId9"/>
          <a:stretch>
            <a:fillRect/>
          </a:stretch>
        </p:blipFill>
        <p:spPr>
          <a:xfrm>
            <a:off x="619125" y="2615505"/>
            <a:ext cx="166688" cy="166688"/>
          </a:xfrm>
          <a:prstGeom prst="rect">
            <a:avLst/>
          </a:prstGeom>
        </p:spPr>
      </p:pic>
      <p:pic>
        <p:nvPicPr>
          <p:cNvPr id="10" name="Image 8" descr="preencoded.png">    </p:cNvPr>
          <p:cNvPicPr>
            <a:picLocks noChangeAspect="1"/>
          </p:cNvPicPr>
          <p:nvPr/>
        </p:nvPicPr>
        <p:blipFill>
          <a:blip r:embed="rId10"/>
          <a:stretch>
            <a:fillRect/>
          </a:stretch>
        </p:blipFill>
        <p:spPr>
          <a:xfrm>
            <a:off x="619125" y="3215580"/>
            <a:ext cx="166688" cy="166688"/>
          </a:xfrm>
          <a:prstGeom prst="rect">
            <a:avLst/>
          </a:prstGeom>
        </p:spPr>
      </p:pic>
      <p:pic>
        <p:nvPicPr>
          <p:cNvPr id="11" name="Image 9" descr="preencoded.png">    </p:cNvPr>
          <p:cNvPicPr>
            <a:picLocks noChangeAspect="1"/>
          </p:cNvPicPr>
          <p:nvPr/>
        </p:nvPicPr>
        <p:blipFill>
          <a:blip r:embed="rId11"/>
          <a:stretch>
            <a:fillRect/>
          </a:stretch>
        </p:blipFill>
        <p:spPr>
          <a:xfrm>
            <a:off x="381000" y="4196655"/>
            <a:ext cx="5572125" cy="2162175"/>
          </a:xfrm>
          <a:prstGeom prst="rect">
            <a:avLst/>
          </a:prstGeom>
        </p:spPr>
      </p:pic>
      <p:pic>
        <p:nvPicPr>
          <p:cNvPr id="12" name="Image 10" descr="preencoded.png">    </p:cNvPr>
          <p:cNvPicPr>
            <a:picLocks noChangeAspect="1"/>
          </p:cNvPicPr>
          <p:nvPr/>
        </p:nvPicPr>
        <p:blipFill>
          <a:blip r:embed="rId12"/>
          <a:stretch>
            <a:fillRect/>
          </a:stretch>
        </p:blipFill>
        <p:spPr>
          <a:xfrm>
            <a:off x="666750" y="4516487"/>
            <a:ext cx="285750" cy="228600"/>
          </a:xfrm>
          <a:prstGeom prst="rect">
            <a:avLst/>
          </a:prstGeom>
        </p:spPr>
      </p:pic>
      <p:pic>
        <p:nvPicPr>
          <p:cNvPr id="13" name="Image 11" descr="preencoded.png">    </p:cNvPr>
          <p:cNvPicPr>
            <a:picLocks noChangeAspect="1"/>
          </p:cNvPicPr>
          <p:nvPr/>
        </p:nvPicPr>
        <p:blipFill>
          <a:blip r:embed="rId13"/>
          <a:stretch>
            <a:fillRect/>
          </a:stretch>
        </p:blipFill>
        <p:spPr>
          <a:xfrm>
            <a:off x="619125" y="4968180"/>
            <a:ext cx="166688" cy="166688"/>
          </a:xfrm>
          <a:prstGeom prst="rect">
            <a:avLst/>
          </a:prstGeom>
        </p:spPr>
      </p:pic>
      <p:pic>
        <p:nvPicPr>
          <p:cNvPr id="14" name="Image 12" descr="preencoded.png">    </p:cNvPr>
          <p:cNvPicPr>
            <a:picLocks noChangeAspect="1"/>
          </p:cNvPicPr>
          <p:nvPr/>
        </p:nvPicPr>
        <p:blipFill>
          <a:blip r:embed="rId14"/>
          <a:stretch>
            <a:fillRect/>
          </a:stretch>
        </p:blipFill>
        <p:spPr>
          <a:xfrm>
            <a:off x="619125" y="5568255"/>
            <a:ext cx="166688" cy="166688"/>
          </a:xfrm>
          <a:prstGeom prst="rect">
            <a:avLst/>
          </a:prstGeom>
        </p:spPr>
      </p:pic>
      <p:pic>
        <p:nvPicPr>
          <p:cNvPr id="15" name="Image 13" descr="preencoded.png">    </p:cNvPr>
          <p:cNvPicPr>
            <a:picLocks noChangeAspect="1"/>
          </p:cNvPicPr>
          <p:nvPr/>
        </p:nvPicPr>
        <p:blipFill>
          <a:blip r:embed="rId15"/>
          <a:stretch>
            <a:fillRect/>
          </a:stretch>
        </p:blipFill>
        <p:spPr>
          <a:xfrm>
            <a:off x="6238875" y="1243905"/>
            <a:ext cx="5572125" cy="2762250"/>
          </a:xfrm>
          <a:prstGeom prst="rect">
            <a:avLst/>
          </a:prstGeom>
        </p:spPr>
      </p:pic>
      <p:pic>
        <p:nvPicPr>
          <p:cNvPr id="16" name="Image 14" descr="preencoded.png">    </p:cNvPr>
          <p:cNvPicPr>
            <a:picLocks noChangeAspect="1"/>
          </p:cNvPicPr>
          <p:nvPr/>
        </p:nvPicPr>
        <p:blipFill>
          <a:blip r:embed="rId16"/>
          <a:stretch>
            <a:fillRect/>
          </a:stretch>
        </p:blipFill>
        <p:spPr>
          <a:xfrm>
            <a:off x="6524625" y="1563737"/>
            <a:ext cx="285750" cy="228600"/>
          </a:xfrm>
          <a:prstGeom prst="rect">
            <a:avLst/>
          </a:prstGeom>
        </p:spPr>
      </p:pic>
      <p:pic>
        <p:nvPicPr>
          <p:cNvPr id="17" name="Image 15" descr="preencoded.png">    </p:cNvPr>
          <p:cNvPicPr>
            <a:picLocks noChangeAspect="1"/>
          </p:cNvPicPr>
          <p:nvPr/>
        </p:nvPicPr>
        <p:blipFill>
          <a:blip r:embed="rId17"/>
          <a:stretch>
            <a:fillRect/>
          </a:stretch>
        </p:blipFill>
        <p:spPr>
          <a:xfrm>
            <a:off x="6477000" y="2015430"/>
            <a:ext cx="166688" cy="166688"/>
          </a:xfrm>
          <a:prstGeom prst="rect">
            <a:avLst/>
          </a:prstGeom>
        </p:spPr>
      </p:pic>
      <p:pic>
        <p:nvPicPr>
          <p:cNvPr id="18" name="Image 16" descr="preencoded.png">    </p:cNvPr>
          <p:cNvPicPr>
            <a:picLocks noChangeAspect="1"/>
          </p:cNvPicPr>
          <p:nvPr/>
        </p:nvPicPr>
        <p:blipFill>
          <a:blip r:embed="rId18"/>
          <a:stretch>
            <a:fillRect/>
          </a:stretch>
        </p:blipFill>
        <p:spPr>
          <a:xfrm>
            <a:off x="6477000" y="2615505"/>
            <a:ext cx="166688" cy="145852"/>
          </a:xfrm>
          <a:prstGeom prst="rect">
            <a:avLst/>
          </a:prstGeom>
        </p:spPr>
      </p:pic>
      <p:pic>
        <p:nvPicPr>
          <p:cNvPr id="19" name="Image 17" descr="preencoded.png">    </p:cNvPr>
          <p:cNvPicPr>
            <a:picLocks noChangeAspect="1"/>
          </p:cNvPicPr>
          <p:nvPr/>
        </p:nvPicPr>
        <p:blipFill>
          <a:blip r:embed="rId19"/>
          <a:stretch>
            <a:fillRect/>
          </a:stretch>
        </p:blipFill>
        <p:spPr>
          <a:xfrm>
            <a:off x="6477000" y="3215580"/>
            <a:ext cx="166688" cy="166688"/>
          </a:xfrm>
          <a:prstGeom prst="rect">
            <a:avLst/>
          </a:prstGeom>
        </p:spPr>
      </p:pic>
      <p:pic>
        <p:nvPicPr>
          <p:cNvPr id="20" name="Image 18" descr="preencoded.png">    </p:cNvPr>
          <p:cNvPicPr>
            <a:picLocks noChangeAspect="1"/>
          </p:cNvPicPr>
          <p:nvPr/>
        </p:nvPicPr>
        <p:blipFill>
          <a:blip r:embed="rId20"/>
          <a:stretch>
            <a:fillRect/>
          </a:stretch>
        </p:blipFill>
        <p:spPr>
          <a:xfrm>
            <a:off x="6238875" y="4158555"/>
            <a:ext cx="5572125" cy="2200275"/>
          </a:xfrm>
          <a:prstGeom prst="rect">
            <a:avLst/>
          </a:prstGeom>
        </p:spPr>
      </p:pic>
      <p:pic>
        <p:nvPicPr>
          <p:cNvPr id="21" name="Image 19" descr="preencoded.png">    </p:cNvPr>
          <p:cNvPicPr>
            <a:picLocks noChangeAspect="1"/>
          </p:cNvPicPr>
          <p:nvPr/>
        </p:nvPicPr>
        <p:blipFill>
          <a:blip r:embed="rId21"/>
          <a:stretch>
            <a:fillRect/>
          </a:stretch>
        </p:blipFill>
        <p:spPr>
          <a:xfrm>
            <a:off x="6477000" y="4588371"/>
            <a:ext cx="285750" cy="228600"/>
          </a:xfrm>
          <a:prstGeom prst="rect">
            <a:avLst/>
          </a:prstGeom>
        </p:spPr>
      </p:pic>
      <p:pic>
        <p:nvPicPr>
          <p:cNvPr id="22" name="Image 20" descr="preencoded.png">    </p:cNvPr>
          <p:cNvPicPr>
            <a:picLocks noChangeAspect="1"/>
          </p:cNvPicPr>
          <p:nvPr/>
        </p:nvPicPr>
        <p:blipFill>
          <a:blip r:embed="rId22"/>
          <a:stretch>
            <a:fillRect/>
          </a:stretch>
        </p:blipFill>
        <p:spPr>
          <a:xfrm>
            <a:off x="0" y="6511230"/>
            <a:ext cx="12192000" cy="346770"/>
          </a:xfrm>
          <a:prstGeom prst="rect">
            <a:avLst/>
          </a:prstGeom>
        </p:spPr>
      </p:pic>
      <p:sp>
        <p:nvSpPr>
          <p:cNvPr id="23" name="Text 0"/>
          <p:cNvSpPr/>
          <p:nvPr/>
        </p:nvSpPr>
        <p:spPr>
          <a:xfrm>
            <a:off x="523875" y="152400"/>
            <a:ext cx="3748587" cy="2762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4" name="Text 1"/>
          <p:cNvSpPr/>
          <p:nvPr/>
        </p:nvSpPr>
        <p:spPr>
          <a:xfrm>
            <a:off x="523875" y="5048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Safe to Manage: Lifestyle and Smoking Cessation</a:t>
            </a:r>
            <a:endParaRPr lang="en-US" sz="2100" dirty="0"/>
          </a:p>
        </p:txBody>
      </p:sp>
      <p:sp>
        <p:nvSpPr>
          <p:cNvPr id="25" name="Text 2"/>
          <p:cNvSpPr/>
          <p:nvPr/>
        </p:nvSpPr>
        <p:spPr>
          <a:xfrm>
            <a:off x="523875" y="862905"/>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NICE CG147: Primary Prevention and Symptom Management</a:t>
            </a:r>
            <a:endParaRPr lang="en-US" sz="1200" dirty="0"/>
          </a:p>
        </p:txBody>
      </p:sp>
      <p:sp>
        <p:nvSpPr>
          <p:cNvPr id="26" name="Text 3"/>
          <p:cNvSpPr/>
          <p:nvPr/>
        </p:nvSpPr>
        <p:spPr>
          <a:xfrm>
            <a:off x="1143000" y="1510605"/>
            <a:ext cx="3886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Smoking Cessation</a:t>
            </a:r>
            <a:endParaRPr lang="en-US" sz="1500" dirty="0"/>
          </a:p>
        </p:txBody>
      </p:sp>
      <p:sp>
        <p:nvSpPr>
          <p:cNvPr id="27" name="Text 4"/>
          <p:cNvSpPr/>
          <p:nvPr/>
        </p:nvSpPr>
        <p:spPr>
          <a:xfrm>
            <a:off x="900113" y="1967805"/>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The Single Most Important Intervention:</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Essential for reducing risk of MI, stroke, and limb loss.</a:t>
            </a:r>
            <a:endParaRPr lang="en-US" sz="1275" dirty="0"/>
          </a:p>
        </p:txBody>
      </p:sp>
      <p:sp>
        <p:nvSpPr>
          <p:cNvPr id="28" name="Text 5"/>
          <p:cNvSpPr/>
          <p:nvPr/>
        </p:nvSpPr>
        <p:spPr>
          <a:xfrm>
            <a:off x="900113" y="2567880"/>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3–6x Increased Risk:</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PAD patients who smoke carry significantly higher cardiovascular mortality risk.</a:t>
            </a:r>
            <a:endParaRPr lang="en-US" sz="1275" dirty="0"/>
          </a:p>
        </p:txBody>
      </p:sp>
      <p:sp>
        <p:nvSpPr>
          <p:cNvPr id="29" name="Text 6"/>
          <p:cNvSpPr/>
          <p:nvPr/>
        </p:nvSpPr>
        <p:spPr>
          <a:xfrm>
            <a:off x="900113" y="3167955"/>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Refer Early:</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Offer referral to smoking cessation services at every clinical encounter.</a:t>
            </a:r>
            <a:endParaRPr lang="en-US" sz="1275" dirty="0"/>
          </a:p>
        </p:txBody>
      </p:sp>
      <p:sp>
        <p:nvSpPr>
          <p:cNvPr id="30" name="Text 7"/>
          <p:cNvSpPr/>
          <p:nvPr/>
        </p:nvSpPr>
        <p:spPr>
          <a:xfrm>
            <a:off x="1143000" y="4463355"/>
            <a:ext cx="5486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Diet &amp; Weight Management</a:t>
            </a:r>
            <a:endParaRPr lang="en-US" sz="1500" dirty="0"/>
          </a:p>
        </p:txBody>
      </p:sp>
      <p:sp>
        <p:nvSpPr>
          <p:cNvPr id="31" name="Text 8"/>
          <p:cNvSpPr/>
          <p:nvPr/>
        </p:nvSpPr>
        <p:spPr>
          <a:xfrm>
            <a:off x="900113" y="4920555"/>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Healthy Diet:</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Recommend a Mediterranean-style diet (fruits, vegetables, whole grains, pulses).</a:t>
            </a:r>
            <a:endParaRPr lang="en-US" sz="1275" dirty="0"/>
          </a:p>
        </p:txBody>
      </p:sp>
      <p:sp>
        <p:nvSpPr>
          <p:cNvPr id="32" name="Text 9"/>
          <p:cNvSpPr/>
          <p:nvPr/>
        </p:nvSpPr>
        <p:spPr>
          <a:xfrm>
            <a:off x="900113" y="5520630"/>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Weight Loss:</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Aim for BMI &lt;25 kg/m² to reduce the mechanical load on lower limbs.</a:t>
            </a:r>
            <a:endParaRPr lang="en-US" sz="1275" dirty="0"/>
          </a:p>
        </p:txBody>
      </p:sp>
      <p:sp>
        <p:nvSpPr>
          <p:cNvPr id="33" name="Text 10"/>
          <p:cNvSpPr/>
          <p:nvPr/>
        </p:nvSpPr>
        <p:spPr>
          <a:xfrm>
            <a:off x="7000875" y="1510605"/>
            <a:ext cx="4343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Supervised Exercise</a:t>
            </a:r>
            <a:endParaRPr lang="en-US" sz="1500" dirty="0"/>
          </a:p>
        </p:txBody>
      </p:sp>
      <p:sp>
        <p:nvSpPr>
          <p:cNvPr id="34" name="Text 11"/>
          <p:cNvSpPr/>
          <p:nvPr/>
        </p:nvSpPr>
        <p:spPr>
          <a:xfrm>
            <a:off x="6757988" y="1967805"/>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NICE First-Line:</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Offer to ALL patients with intermittent claudication before invasive options.</a:t>
            </a:r>
            <a:endParaRPr lang="en-US" sz="1275" dirty="0"/>
          </a:p>
        </p:txBody>
      </p:sp>
      <p:sp>
        <p:nvSpPr>
          <p:cNvPr id="35" name="Text 12"/>
          <p:cNvSpPr/>
          <p:nvPr/>
        </p:nvSpPr>
        <p:spPr>
          <a:xfrm>
            <a:off x="6757988" y="2567880"/>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The Protocol:</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Minimum of 2 hours per week for a period of 3 months.</a:t>
            </a:r>
            <a:endParaRPr lang="en-US" sz="1275" dirty="0"/>
          </a:p>
        </p:txBody>
      </p:sp>
      <p:sp>
        <p:nvSpPr>
          <p:cNvPr id="36" name="Text 13"/>
          <p:cNvSpPr/>
          <p:nvPr/>
        </p:nvSpPr>
        <p:spPr>
          <a:xfrm>
            <a:off x="6757988" y="3167955"/>
            <a:ext cx="4814888"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Mechanism:</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Encourages collateral vessel growth and improves metabolic efficiency.</a:t>
            </a:r>
            <a:endParaRPr lang="en-US" sz="1275" dirty="0"/>
          </a:p>
        </p:txBody>
      </p:sp>
      <p:sp>
        <p:nvSpPr>
          <p:cNvPr id="37" name="Text 14"/>
          <p:cNvSpPr/>
          <p:nvPr/>
        </p:nvSpPr>
        <p:spPr>
          <a:xfrm>
            <a:off x="6877050" y="4559796"/>
            <a:ext cx="3200400" cy="285750"/>
          </a:xfrm>
          <a:prstGeom prst="rect">
            <a:avLst/>
          </a:prstGeom>
          <a:noFill/>
          <a:ln/>
        </p:spPr>
        <p:txBody>
          <a:bodyPr wrap="square" lIns="0" tIns="0" rIns="0" bIns="0" rtlCol="0" anchor="ctr" vert="horz"/>
          <a:lstStyle/>
          <a:p>
            <a:pPr indent="0" marL="0">
              <a:lnSpc>
                <a:spcPts val="2250"/>
              </a:lnSpc>
              <a:buNone/>
            </a:pPr>
            <a:r>
              <a:rPr lang="en-US" sz="1500" b="1" spc="30" kern="0" dirty="0">
                <a:solidFill>
                  <a:srgbClr val="FFFFFF"/>
                </a:solidFill>
                <a:latin typeface="Montserrat" pitchFamily="34" charset="0"/>
                <a:ea typeface="Montserrat" pitchFamily="34" charset="-122"/>
                <a:cs typeface="Montserrat" pitchFamily="34" charset="-120"/>
              </a:rPr>
              <a:t>SAFE TO MANAGE</a:t>
            </a:r>
            <a:endParaRPr lang="en-US" sz="1500" dirty="0"/>
          </a:p>
        </p:txBody>
      </p:sp>
      <p:sp>
        <p:nvSpPr>
          <p:cNvPr id="38" name="Text 15"/>
          <p:cNvSpPr/>
          <p:nvPr/>
        </p:nvSpPr>
        <p:spPr>
          <a:xfrm>
            <a:off x="6477000" y="4921746"/>
            <a:ext cx="5095875" cy="1035844"/>
          </a:xfrm>
          <a:prstGeom prst="rect">
            <a:avLst/>
          </a:prstGeom>
          <a:noFill/>
          <a:ln/>
        </p:spPr>
        <p:txBody>
          <a:bodyPr wrap="square" lIns="0" tIns="0" rIns="0" bIns="0" rtlCol="0" anchor="ctr" vert="horz"/>
          <a:lstStyle/>
          <a:p>
            <a:pPr indent="0" marL="0">
              <a:lnSpc>
                <a:spcPts val="2040"/>
              </a:lnSpc>
              <a:buNone/>
            </a:pPr>
            <a:r>
              <a:rPr lang="en-US" sz="1275" b="1" dirty="0">
                <a:solidFill>
                  <a:srgbClr val="FFFFFF"/>
                </a:solidFill>
                <a:latin typeface="Open Sans" pitchFamily="34" charset="0"/>
                <a:ea typeface="Open Sans" pitchFamily="34" charset="-122"/>
                <a:cs typeface="Open Sans" pitchFamily="34" charset="-120"/>
              </a:rPr>
              <a:t>Lifestyle optimization is the cornerstone of primary care PAD management. Aggressive risk reduction through smoking cessation and supervised exercise must be established before surgical referral for stable claudication.</a:t>
            </a:r>
            <a:endParaRPr lang="en-US" sz="1275" dirty="0"/>
          </a:p>
        </p:txBody>
      </p:sp>
      <p:sp>
        <p:nvSpPr>
          <p:cNvPr id="39" name="Text 16"/>
          <p:cNvSpPr/>
          <p:nvPr/>
        </p:nvSpPr>
        <p:spPr>
          <a:xfrm>
            <a:off x="5307806" y="6584603"/>
            <a:ext cx="3360420" cy="200025"/>
          </a:xfrm>
          <a:prstGeom prst="rect">
            <a:avLst/>
          </a:prstGeom>
          <a:noFill/>
          <a:ln/>
        </p:spPr>
        <p:txBody>
          <a:bodyPr wrap="square" lIns="0" tIns="0" rIns="0" bIns="0" rtlCol="0" anchor="ctr" vert="horz"/>
          <a:lstStyle/>
          <a:p>
            <a:pPr indent="0" marL="0">
              <a:lnSpc>
                <a:spcPts val="1575"/>
              </a:lnSpc>
              <a:buNone/>
            </a:pPr>
            <a:r>
              <a:rPr lang="en-US" sz="1050" spc="30" kern="0"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28600"/>
            <a:ext cx="2992785" cy="295275"/>
          </a:xfrm>
          <a:prstGeom prst="rect">
            <a:avLst/>
          </a:prstGeom>
        </p:spPr>
      </p:pic>
      <p:pic>
        <p:nvPicPr>
          <p:cNvPr id="5" name="Image 3" descr="preencoded.png">    </p:cNvPr>
          <p:cNvPicPr>
            <a:picLocks noChangeAspect="1"/>
          </p:cNvPicPr>
          <p:nvPr/>
        </p:nvPicPr>
        <p:blipFill>
          <a:blip r:embed="rId5"/>
          <a:stretch>
            <a:fillRect/>
          </a:stretch>
        </p:blipFill>
        <p:spPr>
          <a:xfrm>
            <a:off x="381000" y="619125"/>
            <a:ext cx="11430000" cy="649486"/>
          </a:xfrm>
          <a:prstGeom prst="rect">
            <a:avLst/>
          </a:prstGeom>
        </p:spPr>
      </p:pic>
      <p:pic>
        <p:nvPicPr>
          <p:cNvPr id="6" name="Image 4" descr="preencoded.png">    </p:cNvPr>
          <p:cNvPicPr>
            <a:picLocks noChangeAspect="1"/>
          </p:cNvPicPr>
          <p:nvPr/>
        </p:nvPicPr>
        <p:blipFill>
          <a:blip r:embed="rId6"/>
          <a:stretch>
            <a:fillRect/>
          </a:stretch>
        </p:blipFill>
        <p:spPr>
          <a:xfrm>
            <a:off x="381000" y="1786384"/>
            <a:ext cx="5572125" cy="2962275"/>
          </a:xfrm>
          <a:prstGeom prst="rect">
            <a:avLst/>
          </a:prstGeom>
        </p:spPr>
      </p:pic>
      <p:pic>
        <p:nvPicPr>
          <p:cNvPr id="7" name="Image 5" descr="preencoded.png">    </p:cNvPr>
          <p:cNvPicPr>
            <a:picLocks noChangeAspect="1"/>
          </p:cNvPicPr>
          <p:nvPr/>
        </p:nvPicPr>
        <p:blipFill>
          <a:blip r:embed="rId7"/>
          <a:stretch>
            <a:fillRect/>
          </a:stretch>
        </p:blipFill>
        <p:spPr>
          <a:xfrm>
            <a:off x="619125" y="2024509"/>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619125" y="2376934"/>
            <a:ext cx="214313" cy="171450"/>
          </a:xfrm>
          <a:prstGeom prst="rect">
            <a:avLst/>
          </a:prstGeom>
        </p:spPr>
      </p:pic>
      <p:pic>
        <p:nvPicPr>
          <p:cNvPr id="9" name="Image 7" descr="preencoded.png">    </p:cNvPr>
          <p:cNvPicPr>
            <a:picLocks noChangeAspect="1"/>
          </p:cNvPicPr>
          <p:nvPr/>
        </p:nvPicPr>
        <p:blipFill>
          <a:blip r:embed="rId9"/>
          <a:stretch>
            <a:fillRect/>
          </a:stretch>
        </p:blipFill>
        <p:spPr>
          <a:xfrm>
            <a:off x="619125" y="2729359"/>
            <a:ext cx="214313" cy="171450"/>
          </a:xfrm>
          <a:prstGeom prst="rect">
            <a:avLst/>
          </a:prstGeom>
        </p:spPr>
      </p:pic>
      <p:pic>
        <p:nvPicPr>
          <p:cNvPr id="10" name="Image 8" descr="preencoded.png">    </p:cNvPr>
          <p:cNvPicPr>
            <a:picLocks noChangeAspect="1"/>
          </p:cNvPicPr>
          <p:nvPr/>
        </p:nvPicPr>
        <p:blipFill>
          <a:blip r:embed="rId10"/>
          <a:stretch>
            <a:fillRect/>
          </a:stretch>
        </p:blipFill>
        <p:spPr>
          <a:xfrm>
            <a:off x="619125" y="3338959"/>
            <a:ext cx="214313" cy="190500"/>
          </a:xfrm>
          <a:prstGeom prst="rect">
            <a:avLst/>
          </a:prstGeom>
        </p:spPr>
      </p:pic>
      <p:pic>
        <p:nvPicPr>
          <p:cNvPr id="11" name="Image 9" descr="preencoded.png">    </p:cNvPr>
          <p:cNvPicPr>
            <a:picLocks noChangeAspect="1"/>
          </p:cNvPicPr>
          <p:nvPr/>
        </p:nvPicPr>
        <p:blipFill>
          <a:blip r:embed="rId11"/>
          <a:stretch>
            <a:fillRect/>
          </a:stretch>
        </p:blipFill>
        <p:spPr>
          <a:xfrm>
            <a:off x="619125" y="3948559"/>
            <a:ext cx="214313" cy="171450"/>
          </a:xfrm>
          <a:prstGeom prst="rect">
            <a:avLst/>
          </a:prstGeom>
        </p:spPr>
      </p:pic>
      <p:pic>
        <p:nvPicPr>
          <p:cNvPr id="12" name="Image 10" descr="preencoded.png">    </p:cNvPr>
          <p:cNvPicPr>
            <a:picLocks noChangeAspect="1"/>
          </p:cNvPicPr>
          <p:nvPr/>
        </p:nvPicPr>
        <p:blipFill>
          <a:blip r:embed="rId12"/>
          <a:stretch>
            <a:fillRect/>
          </a:stretch>
        </p:blipFill>
        <p:spPr>
          <a:xfrm>
            <a:off x="381000" y="4901059"/>
            <a:ext cx="5572125" cy="1241971"/>
          </a:xfrm>
          <a:prstGeom prst="rect">
            <a:avLst/>
          </a:prstGeom>
        </p:spPr>
      </p:pic>
      <p:pic>
        <p:nvPicPr>
          <p:cNvPr id="13" name="Image 11" descr="preencoded.png">    </p:cNvPr>
          <p:cNvPicPr>
            <a:picLocks noChangeAspect="1"/>
          </p:cNvPicPr>
          <p:nvPr/>
        </p:nvPicPr>
        <p:blipFill>
          <a:blip r:embed="rId13"/>
          <a:stretch>
            <a:fillRect/>
          </a:stretch>
        </p:blipFill>
        <p:spPr>
          <a:xfrm>
            <a:off x="6238875" y="1497211"/>
            <a:ext cx="5572125" cy="3249216"/>
          </a:xfrm>
          <a:prstGeom prst="rect">
            <a:avLst/>
          </a:prstGeom>
        </p:spPr>
      </p:pic>
      <p:pic>
        <p:nvPicPr>
          <p:cNvPr id="14" name="Image 12" descr="preencoded.png">    </p:cNvPr>
          <p:cNvPicPr>
            <a:picLocks noChangeAspect="1"/>
          </p:cNvPicPr>
          <p:nvPr/>
        </p:nvPicPr>
        <p:blipFill>
          <a:blip r:embed="rId14"/>
          <a:stretch>
            <a:fillRect/>
          </a:stretch>
        </p:blipFill>
        <p:spPr>
          <a:xfrm>
            <a:off x="6477000" y="1735336"/>
            <a:ext cx="238125" cy="190500"/>
          </a:xfrm>
          <a:prstGeom prst="rect">
            <a:avLst/>
          </a:prstGeom>
        </p:spPr>
      </p:pic>
      <p:pic>
        <p:nvPicPr>
          <p:cNvPr id="15" name="Image 13" descr="preencoded.png">    </p:cNvPr>
          <p:cNvPicPr>
            <a:picLocks noChangeAspect="1"/>
          </p:cNvPicPr>
          <p:nvPr/>
        </p:nvPicPr>
        <p:blipFill>
          <a:blip r:embed="rId15"/>
          <a:stretch>
            <a:fillRect/>
          </a:stretch>
        </p:blipFill>
        <p:spPr>
          <a:xfrm>
            <a:off x="6477000" y="3870127"/>
            <a:ext cx="5095875" cy="685800"/>
          </a:xfrm>
          <a:prstGeom prst="rect">
            <a:avLst/>
          </a:prstGeom>
        </p:spPr>
      </p:pic>
      <p:pic>
        <p:nvPicPr>
          <p:cNvPr id="16" name="Image 14" descr="preencoded.png">    </p:cNvPr>
          <p:cNvPicPr>
            <a:picLocks noChangeAspect="1"/>
          </p:cNvPicPr>
          <p:nvPr/>
        </p:nvPicPr>
        <p:blipFill>
          <a:blip r:embed="rId16"/>
          <a:stretch>
            <a:fillRect/>
          </a:stretch>
        </p:blipFill>
        <p:spPr>
          <a:xfrm>
            <a:off x="6238875" y="4898827"/>
            <a:ext cx="5572125" cy="1533525"/>
          </a:xfrm>
          <a:prstGeom prst="rect">
            <a:avLst/>
          </a:prstGeom>
        </p:spPr>
      </p:pic>
      <p:pic>
        <p:nvPicPr>
          <p:cNvPr id="17" name="Image 15" descr="preencoded.png">    </p:cNvPr>
          <p:cNvPicPr>
            <a:picLocks noChangeAspect="1"/>
          </p:cNvPicPr>
          <p:nvPr/>
        </p:nvPicPr>
        <p:blipFill>
          <a:blip r:embed="rId17"/>
          <a:stretch>
            <a:fillRect/>
          </a:stretch>
        </p:blipFill>
        <p:spPr>
          <a:xfrm>
            <a:off x="6477000" y="5130254"/>
            <a:ext cx="214313" cy="175320"/>
          </a:xfrm>
          <a:prstGeom prst="rect">
            <a:avLst/>
          </a:prstGeom>
        </p:spPr>
      </p:pic>
      <p:pic>
        <p:nvPicPr>
          <p:cNvPr id="18" name="Image 16" descr="preencoded.png">    </p:cNvPr>
          <p:cNvPicPr>
            <a:picLocks noChangeAspect="1"/>
          </p:cNvPicPr>
          <p:nvPr/>
        </p:nvPicPr>
        <p:blipFill>
          <a:blip r:embed="rId18"/>
          <a:stretch>
            <a:fillRect/>
          </a:stretch>
        </p:blipFill>
        <p:spPr>
          <a:xfrm>
            <a:off x="381000" y="6584752"/>
            <a:ext cx="11430000" cy="200025"/>
          </a:xfrm>
          <a:prstGeom prst="rect">
            <a:avLst/>
          </a:prstGeom>
        </p:spPr>
      </p:pic>
      <p:sp>
        <p:nvSpPr>
          <p:cNvPr id="19" name="Text 0"/>
          <p:cNvSpPr/>
          <p:nvPr/>
        </p:nvSpPr>
        <p:spPr>
          <a:xfrm>
            <a:off x="552450" y="228600"/>
            <a:ext cx="3683826" cy="295275"/>
          </a:xfrm>
          <a:prstGeom prst="rect">
            <a:avLst/>
          </a:prstGeom>
          <a:noFill/>
          <a:ln/>
        </p:spPr>
        <p:txBody>
          <a:bodyPr wrap="square" lIns="0" tIns="0" rIns="0" bIns="0" rtlCol="0" anchor="ctr" vert="horz"/>
          <a:lstStyle/>
          <a:p>
            <a:pPr indent="0" marL="0">
              <a:lnSpc>
                <a:spcPts val="1575"/>
              </a:lnSpc>
              <a:buNone/>
            </a:pPr>
            <a:r>
              <a:rPr lang="en-US" sz="1050" b="1" spc="72"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0" name="Text 1"/>
          <p:cNvSpPr/>
          <p:nvPr/>
        </p:nvSpPr>
        <p:spPr>
          <a:xfrm>
            <a:off x="571500" y="619125"/>
            <a:ext cx="11620500" cy="335161"/>
          </a:xfrm>
          <a:prstGeom prst="rect">
            <a:avLst/>
          </a:prstGeom>
          <a:noFill/>
          <a:ln/>
        </p:spPr>
        <p:txBody>
          <a:bodyPr wrap="square" lIns="0" tIns="0" rIns="0" bIns="0" rtlCol="0" anchor="ctr" vert="horz"/>
          <a:lstStyle/>
          <a:p>
            <a:pPr indent="0" marL="0">
              <a:lnSpc>
                <a:spcPts val="2640"/>
              </a:lnSpc>
              <a:buNone/>
            </a:pPr>
            <a:r>
              <a:rPr lang="en-US" sz="2400" b="1" dirty="0">
                <a:solidFill>
                  <a:srgbClr val="2D3436"/>
                </a:solidFill>
                <a:latin typeface="Montserrat" pitchFamily="34" charset="0"/>
                <a:ea typeface="Montserrat" pitchFamily="34" charset="-122"/>
                <a:cs typeface="Montserrat" pitchFamily="34" charset="-120"/>
              </a:rPr>
              <a:t>First-line Management: Supervised Exercise</a:t>
            </a:r>
            <a:endParaRPr lang="en-US" sz="2400" dirty="0"/>
          </a:p>
        </p:txBody>
      </p:sp>
      <p:sp>
        <p:nvSpPr>
          <p:cNvPr id="21" name="Text 2"/>
          <p:cNvSpPr/>
          <p:nvPr/>
        </p:nvSpPr>
        <p:spPr>
          <a:xfrm>
            <a:off x="571500" y="1011436"/>
            <a:ext cx="11620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NICE CG147 Clinical Standards for Intermittent Claudication</a:t>
            </a:r>
            <a:endParaRPr lang="en-US" sz="1350" dirty="0"/>
          </a:p>
        </p:txBody>
      </p:sp>
      <p:sp>
        <p:nvSpPr>
          <p:cNvPr id="22" name="Text 3"/>
          <p:cNvSpPr/>
          <p:nvPr/>
        </p:nvSpPr>
        <p:spPr>
          <a:xfrm>
            <a:off x="971550" y="1976884"/>
            <a:ext cx="6172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NICE Programme Requirements</a:t>
            </a:r>
            <a:endParaRPr lang="en-US" sz="1500" dirty="0"/>
          </a:p>
        </p:txBody>
      </p:sp>
      <p:sp>
        <p:nvSpPr>
          <p:cNvPr id="23" name="Text 4"/>
          <p:cNvSpPr/>
          <p:nvPr/>
        </p:nvSpPr>
        <p:spPr>
          <a:xfrm>
            <a:off x="947737" y="2376934"/>
            <a:ext cx="110413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Duration:</a:t>
            </a:r>
            <a:pPr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Minimum of 3 months of supervised sessions.</a:t>
            </a:r>
            <a:endParaRPr lang="en-US" sz="1350" dirty="0"/>
          </a:p>
        </p:txBody>
      </p:sp>
      <p:sp>
        <p:nvSpPr>
          <p:cNvPr id="24" name="Text 5"/>
          <p:cNvSpPr/>
          <p:nvPr/>
        </p:nvSpPr>
        <p:spPr>
          <a:xfrm>
            <a:off x="947737" y="2729359"/>
            <a:ext cx="4767263" cy="514350"/>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Intensity:</a:t>
            </a:r>
            <a:pPr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At least 2 hours of supervised exercise per week.</a:t>
            </a:r>
            <a:endParaRPr lang="en-US" sz="1350" dirty="0"/>
          </a:p>
        </p:txBody>
      </p:sp>
      <p:sp>
        <p:nvSpPr>
          <p:cNvPr id="25" name="Text 6"/>
          <p:cNvSpPr/>
          <p:nvPr/>
        </p:nvSpPr>
        <p:spPr>
          <a:xfrm>
            <a:off x="947737" y="3338959"/>
            <a:ext cx="4767263" cy="514350"/>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Instruction:</a:t>
            </a:r>
            <a:pPr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Exercise to the point of maximal pain (claudication distance).</a:t>
            </a:r>
            <a:endParaRPr lang="en-US" sz="1350" dirty="0"/>
          </a:p>
        </p:txBody>
      </p:sp>
      <p:sp>
        <p:nvSpPr>
          <p:cNvPr id="26" name="Text 7"/>
          <p:cNvSpPr/>
          <p:nvPr/>
        </p:nvSpPr>
        <p:spPr>
          <a:xfrm>
            <a:off x="947737" y="3948559"/>
            <a:ext cx="4767263" cy="514350"/>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Evidence:</a:t>
            </a:r>
            <a:pPr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Significantly improves walking distance and quality of life compared to unsupervised advice.</a:t>
            </a:r>
            <a:endParaRPr lang="en-US" sz="1350" dirty="0"/>
          </a:p>
        </p:txBody>
      </p:sp>
      <p:sp>
        <p:nvSpPr>
          <p:cNvPr id="27" name="Text 8"/>
          <p:cNvSpPr/>
          <p:nvPr/>
        </p:nvSpPr>
        <p:spPr>
          <a:xfrm>
            <a:off x="571500" y="5053459"/>
            <a:ext cx="5191125"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27AE60"/>
                </a:solidFill>
                <a:latin typeface="Montserrat" pitchFamily="34" charset="0"/>
                <a:ea typeface="Montserrat" pitchFamily="34" charset="-122"/>
                <a:cs typeface="Montserrat" pitchFamily="34" charset="-120"/>
              </a:rPr>
              <a:t>SAFE TO MANAGE IN PRIMARY CARE</a:t>
            </a:r>
            <a:endParaRPr lang="en-US" sz="1050" dirty="0"/>
          </a:p>
        </p:txBody>
      </p:sp>
      <p:sp>
        <p:nvSpPr>
          <p:cNvPr id="28" name="Text 9"/>
          <p:cNvSpPr/>
          <p:nvPr/>
        </p:nvSpPr>
        <p:spPr>
          <a:xfrm>
            <a:off x="571500" y="5310634"/>
            <a:ext cx="5191125" cy="679996"/>
          </a:xfrm>
          <a:prstGeom prst="rect">
            <a:avLst/>
          </a:prstGeom>
          <a:noFill/>
          <a:ln/>
        </p:spPr>
        <p:txBody>
          <a:bodyPr wrap="square" lIns="0" tIns="0" rIns="0" bIns="0" rtlCol="0" anchor="ctr" vert="horz"/>
          <a:lstStyle/>
          <a:p>
            <a:pPr indent="0" marL="0">
              <a:lnSpc>
                <a:spcPts val="1785"/>
              </a:lnSpc>
              <a:buNone/>
            </a:pPr>
            <a:r>
              <a:rPr lang="en-US" sz="1275" b="1" dirty="0">
                <a:solidFill>
                  <a:srgbClr val="2D3436"/>
                </a:solidFill>
                <a:latin typeface="Open Sans" pitchFamily="34" charset="0"/>
                <a:ea typeface="Open Sans" pitchFamily="34" charset="-122"/>
                <a:cs typeface="Open Sans" pitchFamily="34" charset="-120"/>
              </a:rPr>
              <a:t>Supervised exercise is the most effective intervention for claudication. It MUST be offered before considering invasive revascularisation.</a:t>
            </a:r>
            <a:endParaRPr lang="en-US" sz="1275" dirty="0"/>
          </a:p>
        </p:txBody>
      </p:sp>
      <p:sp>
        <p:nvSpPr>
          <p:cNvPr id="29" name="Text 10"/>
          <p:cNvSpPr/>
          <p:nvPr/>
        </p:nvSpPr>
        <p:spPr>
          <a:xfrm>
            <a:off x="6829425" y="1687711"/>
            <a:ext cx="50958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GP Counseling Strategy</a:t>
            </a:r>
            <a:endParaRPr lang="en-US" sz="1500" dirty="0"/>
          </a:p>
        </p:txBody>
      </p:sp>
      <p:sp>
        <p:nvSpPr>
          <p:cNvPr id="30" name="Text 11"/>
          <p:cNvSpPr/>
          <p:nvPr/>
        </p:nvSpPr>
        <p:spPr>
          <a:xfrm>
            <a:off x="6477000" y="2087761"/>
            <a:ext cx="5095875" cy="776883"/>
          </a:xfrm>
          <a:prstGeom prst="rect">
            <a:avLst/>
          </a:prstGeom>
          <a:noFill/>
          <a:ln/>
        </p:spPr>
        <p:txBody>
          <a:bodyPr wrap="square" lIns="0" tIns="0" rIns="0" bIns="0" rtlCol="0" anchor="ctr" vert="horz"/>
          <a:lstStyle/>
          <a:p>
            <a:pPr indent="0" marL="0">
              <a:lnSpc>
                <a:spcPts val="2040"/>
              </a:lnSpc>
              <a:buNone/>
            </a:pPr>
            <a:r>
              <a:rPr lang="en-US" sz="1275" dirty="0">
                <a:solidFill>
                  <a:srgbClr val="2D3436"/>
                </a:solidFill>
                <a:latin typeface="Open Sans" pitchFamily="34" charset="0"/>
                <a:ea typeface="Open Sans" pitchFamily="34" charset="-122"/>
                <a:cs typeface="Open Sans" pitchFamily="34" charset="-120"/>
              </a:rPr>
              <a:t>Explain the </a:t>
            </a:r>
            <a:pPr indent="0" marL="0">
              <a:lnSpc>
                <a:spcPts val="2040"/>
              </a:lnSpc>
              <a:buNone/>
            </a:pPr>
            <a:r>
              <a:rPr lang="en-US" sz="1275" b="1" dirty="0">
                <a:solidFill>
                  <a:srgbClr val="2D3436"/>
                </a:solidFill>
                <a:latin typeface="Open Sans" pitchFamily="34" charset="0"/>
                <a:ea typeface="Open Sans" pitchFamily="34" charset="-122"/>
                <a:cs typeface="Open Sans" pitchFamily="34" charset="-120"/>
              </a:rPr>
              <a:t>"Collateral Circulation"</a:t>
            </a:r>
            <a:pPr indent="0" marL="0">
              <a:lnSpc>
                <a:spcPts val="2040"/>
              </a:lnSpc>
              <a:buNone/>
            </a:pPr>
            <a:r>
              <a:rPr lang="en-US" sz="1275" dirty="0">
                <a:solidFill>
                  <a:srgbClr val="2D3436"/>
                </a:solidFill>
                <a:latin typeface="Open Sans" pitchFamily="34" charset="0"/>
                <a:ea typeface="Open Sans" pitchFamily="34" charset="-122"/>
                <a:cs typeface="Open Sans" pitchFamily="34" charset="-120"/>
              </a:rPr>
              <a:t> concept: Regular exercise stimulates the body to grow new, smaller blood vessels that bypass the narrowed major artery.</a:t>
            </a:r>
            <a:endParaRPr lang="en-US" sz="1275" dirty="0"/>
          </a:p>
        </p:txBody>
      </p:sp>
      <p:sp>
        <p:nvSpPr>
          <p:cNvPr id="31" name="Text 12"/>
          <p:cNvSpPr/>
          <p:nvPr/>
        </p:nvSpPr>
        <p:spPr>
          <a:xfrm>
            <a:off x="6477000" y="2978944"/>
            <a:ext cx="5095875" cy="776883"/>
          </a:xfrm>
          <a:prstGeom prst="rect">
            <a:avLst/>
          </a:prstGeom>
          <a:noFill/>
          <a:ln/>
        </p:spPr>
        <p:txBody>
          <a:bodyPr wrap="square" lIns="0" tIns="0" rIns="0" bIns="0" rtlCol="0" anchor="ctr" vert="horz"/>
          <a:lstStyle/>
          <a:p>
            <a:pPr indent="0" marL="0">
              <a:lnSpc>
                <a:spcPts val="2040"/>
              </a:lnSpc>
              <a:buNone/>
            </a:pPr>
            <a:r>
              <a:rPr lang="en-US" sz="1275" dirty="0">
                <a:solidFill>
                  <a:srgbClr val="2D3436"/>
                </a:solidFill>
                <a:latin typeface="Open Sans" pitchFamily="34" charset="0"/>
                <a:ea typeface="Open Sans" pitchFamily="34" charset="-122"/>
                <a:cs typeface="Open Sans" pitchFamily="34" charset="-120"/>
              </a:rPr>
              <a:t>Address the </a:t>
            </a:r>
            <a:pPr indent="0" marL="0">
              <a:lnSpc>
                <a:spcPts val="2040"/>
              </a:lnSpc>
              <a:buNone/>
            </a:pPr>
            <a:r>
              <a:rPr lang="en-US" sz="1275" b="1" dirty="0">
                <a:solidFill>
                  <a:srgbClr val="2D3436"/>
                </a:solidFill>
                <a:latin typeface="Open Sans" pitchFamily="34" charset="0"/>
                <a:ea typeface="Open Sans" pitchFamily="34" charset="-122"/>
                <a:cs typeface="Open Sans" pitchFamily="34" charset="-120"/>
              </a:rPr>
              <a:t>"Pain Paradox"</a:t>
            </a:r>
            <a:pPr indent="0" marL="0">
              <a:lnSpc>
                <a:spcPts val="2040"/>
              </a:lnSpc>
              <a:buNone/>
            </a:pPr>
            <a:r>
              <a:rPr lang="en-US" sz="1275" dirty="0">
                <a:solidFill>
                  <a:srgbClr val="2D3436"/>
                </a:solidFill>
                <a:latin typeface="Open Sans" pitchFamily="34" charset="0"/>
                <a:ea typeface="Open Sans" pitchFamily="34" charset="-122"/>
                <a:cs typeface="Open Sans" pitchFamily="34" charset="-120"/>
              </a:rPr>
              <a:t>: Patients naturally stop when it hurts. We must explain that walking </a:t>
            </a:r>
            <a:pPr indent="0" marL="0">
              <a:lnSpc>
                <a:spcPts val="2040"/>
              </a:lnSpc>
              <a:buNone/>
            </a:pPr>
            <a:r>
              <a:rPr lang="en-US" sz="1275" i="1" dirty="0">
                <a:solidFill>
                  <a:srgbClr val="2D3436"/>
                </a:solidFill>
                <a:latin typeface="Open Sans" pitchFamily="34" charset="0"/>
                <a:ea typeface="Open Sans" pitchFamily="34" charset="-122"/>
                <a:cs typeface="Open Sans" pitchFamily="34" charset="-120"/>
              </a:rPr>
              <a:t>through</a:t>
            </a:r>
            <a:pPr indent="0" marL="0">
              <a:lnSpc>
                <a:spcPts val="2040"/>
              </a:lnSpc>
              <a:buNone/>
            </a:pPr>
            <a:r>
              <a:rPr lang="en-US" sz="1275" dirty="0">
                <a:solidFill>
                  <a:srgbClr val="2D3436"/>
                </a:solidFill>
                <a:latin typeface="Open Sans" pitchFamily="34" charset="0"/>
                <a:ea typeface="Open Sans" pitchFamily="34" charset="-122"/>
                <a:cs typeface="Open Sans" pitchFamily="34" charset="-120"/>
              </a:rPr>
              <a:t> the discomfort is what triggers the healing response.</a:t>
            </a:r>
            <a:endParaRPr lang="en-US" sz="1275" dirty="0"/>
          </a:p>
        </p:txBody>
      </p:sp>
      <p:sp>
        <p:nvSpPr>
          <p:cNvPr id="32" name="Text 13"/>
          <p:cNvSpPr/>
          <p:nvPr/>
        </p:nvSpPr>
        <p:spPr>
          <a:xfrm>
            <a:off x="6619875" y="3870127"/>
            <a:ext cx="4953000" cy="685800"/>
          </a:xfrm>
          <a:prstGeom prst="rect">
            <a:avLst/>
          </a:prstGeom>
          <a:noFill/>
          <a:ln/>
        </p:spPr>
        <p:txBody>
          <a:bodyPr wrap="square" lIns="0" tIns="0" rIns="0" bIns="0" rtlCol="0" anchor="ctr" vert="horz"/>
          <a:lstStyle/>
          <a:p>
            <a:pPr indent="0" marL="0">
              <a:lnSpc>
                <a:spcPts val="1800"/>
              </a:lnSpc>
              <a:buNone/>
            </a:pPr>
            <a:r>
              <a:rPr lang="en-US" sz="1200" i="1" dirty="0">
                <a:solidFill>
                  <a:srgbClr val="7F8C8D"/>
                </a:solidFill>
                <a:latin typeface="Open Sans" pitchFamily="34" charset="0"/>
                <a:ea typeface="Open Sans" pitchFamily="34" charset="-122"/>
                <a:cs typeface="Open Sans" pitchFamily="34" charset="-120"/>
              </a:rPr>
              <a:t>"I know it feels counterintuitive to walk when it hurts, but this pain is not damaging your leg—it's actually the signal your body needs to build new pathways for blood to reach your muscles."</a:t>
            </a:r>
            <a:endParaRPr lang="en-US" sz="1200" dirty="0"/>
          </a:p>
        </p:txBody>
      </p:sp>
      <p:sp>
        <p:nvSpPr>
          <p:cNvPr id="33" name="Text 14"/>
          <p:cNvSpPr/>
          <p:nvPr/>
        </p:nvSpPr>
        <p:spPr>
          <a:xfrm>
            <a:off x="6805613" y="5089327"/>
            <a:ext cx="5386388"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When Supervised Exercise Fails?</a:t>
            </a:r>
            <a:endParaRPr lang="en-US" sz="1350" dirty="0"/>
          </a:p>
        </p:txBody>
      </p:sp>
      <p:sp>
        <p:nvSpPr>
          <p:cNvPr id="34" name="Text 15"/>
          <p:cNvSpPr/>
          <p:nvPr/>
        </p:nvSpPr>
        <p:spPr>
          <a:xfrm>
            <a:off x="6477000" y="5460802"/>
            <a:ext cx="5095875" cy="685800"/>
          </a:xfrm>
          <a:prstGeom prst="rect">
            <a:avLst/>
          </a:prstGeom>
          <a:noFill/>
          <a:ln/>
        </p:spPr>
        <p:txBody>
          <a:bodyPr wrap="square" lIns="0" tIns="0" rIns="0" bIns="0" rtlCol="0" anchor="ctr" vert="horz"/>
          <a:lstStyle/>
          <a:p>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If supervised exercise does not result in satisfactory improvement after 3 months, consider Naftidrofuryl oxalate or vascular referral for angioplasty.</a:t>
            </a:r>
            <a:endParaRPr lang="en-US" sz="1200" dirty="0"/>
          </a:p>
        </p:txBody>
      </p:sp>
      <p:sp>
        <p:nvSpPr>
          <p:cNvPr id="35" name="Text 16"/>
          <p:cNvSpPr/>
          <p:nvPr/>
        </p:nvSpPr>
        <p:spPr>
          <a:xfrm>
            <a:off x="10172700" y="6584752"/>
            <a:ext cx="201930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Montserrat" pitchFamily="34" charset="0"/>
                <a:ea typeface="Montserrat" pitchFamily="34" charset="-122"/>
                <a:cs typeface="Montserrat" pitchFamily="34" charset="-120"/>
              </a:rPr>
              <a:t>www.bradfordvts.co.uk</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905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347168"/>
            <a:ext cx="5572125" cy="2883545"/>
          </a:xfrm>
          <a:prstGeom prst="rect">
            <a:avLst/>
          </a:prstGeom>
        </p:spPr>
      </p:pic>
      <p:pic>
        <p:nvPicPr>
          <p:cNvPr id="7" name="Image 5" descr="preencoded.png">    </p:cNvPr>
          <p:cNvPicPr>
            <a:picLocks noChangeAspect="1"/>
          </p:cNvPicPr>
          <p:nvPr/>
        </p:nvPicPr>
        <p:blipFill>
          <a:blip r:embed="rId7"/>
          <a:stretch>
            <a:fillRect/>
          </a:stretch>
        </p:blipFill>
        <p:spPr>
          <a:xfrm>
            <a:off x="619125" y="2635746"/>
            <a:ext cx="261937" cy="213420"/>
          </a:xfrm>
          <a:prstGeom prst="rect">
            <a:avLst/>
          </a:prstGeom>
        </p:spPr>
      </p:pic>
      <p:pic>
        <p:nvPicPr>
          <p:cNvPr id="8" name="Image 6" descr="preencoded.png">    </p:cNvPr>
          <p:cNvPicPr>
            <a:picLocks noChangeAspect="1"/>
          </p:cNvPicPr>
          <p:nvPr/>
        </p:nvPicPr>
        <p:blipFill>
          <a:blip r:embed="rId8"/>
          <a:stretch>
            <a:fillRect/>
          </a:stretch>
        </p:blipFill>
        <p:spPr>
          <a:xfrm>
            <a:off x="619125" y="3042493"/>
            <a:ext cx="190500" cy="190500"/>
          </a:xfrm>
          <a:prstGeom prst="rect">
            <a:avLst/>
          </a:prstGeom>
        </p:spPr>
      </p:pic>
      <p:pic>
        <p:nvPicPr>
          <p:cNvPr id="9" name="Image 7" descr="preencoded.png">    </p:cNvPr>
          <p:cNvPicPr>
            <a:picLocks noChangeAspect="1"/>
          </p:cNvPicPr>
          <p:nvPr/>
        </p:nvPicPr>
        <p:blipFill>
          <a:blip r:embed="rId9"/>
          <a:stretch>
            <a:fillRect/>
          </a:stretch>
        </p:blipFill>
        <p:spPr>
          <a:xfrm>
            <a:off x="619125" y="3583335"/>
            <a:ext cx="190500" cy="156865"/>
          </a:xfrm>
          <a:prstGeom prst="rect">
            <a:avLst/>
          </a:prstGeom>
        </p:spPr>
      </p:pic>
      <p:pic>
        <p:nvPicPr>
          <p:cNvPr id="10" name="Image 8" descr="preencoded.png">    </p:cNvPr>
          <p:cNvPicPr>
            <a:picLocks noChangeAspect="1"/>
          </p:cNvPicPr>
          <p:nvPr/>
        </p:nvPicPr>
        <p:blipFill>
          <a:blip r:embed="rId10"/>
          <a:stretch>
            <a:fillRect/>
          </a:stretch>
        </p:blipFill>
        <p:spPr>
          <a:xfrm>
            <a:off x="619125" y="3910905"/>
            <a:ext cx="190500" cy="156865"/>
          </a:xfrm>
          <a:prstGeom prst="rect">
            <a:avLst/>
          </a:prstGeom>
        </p:spPr>
      </p:pic>
      <p:pic>
        <p:nvPicPr>
          <p:cNvPr id="11" name="Image 9" descr="preencoded.png">    </p:cNvPr>
          <p:cNvPicPr>
            <a:picLocks noChangeAspect="1"/>
          </p:cNvPicPr>
          <p:nvPr/>
        </p:nvPicPr>
        <p:blipFill>
          <a:blip r:embed="rId11"/>
          <a:stretch>
            <a:fillRect/>
          </a:stretch>
        </p:blipFill>
        <p:spPr>
          <a:xfrm>
            <a:off x="619125" y="4451747"/>
            <a:ext cx="190500" cy="190500"/>
          </a:xfrm>
          <a:prstGeom prst="rect">
            <a:avLst/>
          </a:prstGeom>
        </p:spPr>
      </p:pic>
      <p:pic>
        <p:nvPicPr>
          <p:cNvPr id="12" name="Image 10" descr="preencoded.png">    </p:cNvPr>
          <p:cNvPicPr>
            <a:picLocks noChangeAspect="1"/>
          </p:cNvPicPr>
          <p:nvPr/>
        </p:nvPicPr>
        <p:blipFill>
          <a:blip r:embed="rId12"/>
          <a:stretch>
            <a:fillRect/>
          </a:stretch>
        </p:blipFill>
        <p:spPr>
          <a:xfrm>
            <a:off x="6238875" y="2019895"/>
            <a:ext cx="5572125" cy="2028379"/>
          </a:xfrm>
          <a:prstGeom prst="rect">
            <a:avLst/>
          </a:prstGeom>
        </p:spPr>
      </p:pic>
      <p:pic>
        <p:nvPicPr>
          <p:cNvPr id="13" name="Image 11" descr="preencoded.png">    </p:cNvPr>
          <p:cNvPicPr>
            <a:picLocks noChangeAspect="1"/>
          </p:cNvPicPr>
          <p:nvPr/>
        </p:nvPicPr>
        <p:blipFill>
          <a:blip r:embed="rId13"/>
          <a:stretch>
            <a:fillRect/>
          </a:stretch>
        </p:blipFill>
        <p:spPr>
          <a:xfrm>
            <a:off x="6429375" y="2251323"/>
            <a:ext cx="214313" cy="175320"/>
          </a:xfrm>
          <a:prstGeom prst="rect">
            <a:avLst/>
          </a:prstGeom>
        </p:spPr>
      </p:pic>
      <p:pic>
        <p:nvPicPr>
          <p:cNvPr id="14" name="Image 12" descr="preencoded.png">    </p:cNvPr>
          <p:cNvPicPr>
            <a:picLocks noChangeAspect="1"/>
          </p:cNvPicPr>
          <p:nvPr/>
        </p:nvPicPr>
        <p:blipFill>
          <a:blip r:embed="rId14"/>
          <a:stretch>
            <a:fillRect/>
          </a:stretch>
        </p:blipFill>
        <p:spPr>
          <a:xfrm>
            <a:off x="6429375" y="2562820"/>
            <a:ext cx="190500" cy="166688"/>
          </a:xfrm>
          <a:prstGeom prst="rect">
            <a:avLst/>
          </a:prstGeom>
        </p:spPr>
      </p:pic>
      <p:pic>
        <p:nvPicPr>
          <p:cNvPr id="15" name="Image 13" descr="preencoded.png">    </p:cNvPr>
          <p:cNvPicPr>
            <a:picLocks noChangeAspect="1"/>
          </p:cNvPicPr>
          <p:nvPr/>
        </p:nvPicPr>
        <p:blipFill>
          <a:blip r:embed="rId15"/>
          <a:stretch>
            <a:fillRect/>
          </a:stretch>
        </p:blipFill>
        <p:spPr>
          <a:xfrm>
            <a:off x="6429375" y="3316932"/>
            <a:ext cx="190500" cy="166688"/>
          </a:xfrm>
          <a:prstGeom prst="rect">
            <a:avLst/>
          </a:prstGeom>
        </p:spPr>
      </p:pic>
      <p:pic>
        <p:nvPicPr>
          <p:cNvPr id="16" name="Image 14" descr="preencoded.png">    </p:cNvPr>
          <p:cNvPicPr>
            <a:picLocks noChangeAspect="1"/>
          </p:cNvPicPr>
          <p:nvPr/>
        </p:nvPicPr>
        <p:blipFill>
          <a:blip r:embed="rId16"/>
          <a:stretch>
            <a:fillRect/>
          </a:stretch>
        </p:blipFill>
        <p:spPr>
          <a:xfrm>
            <a:off x="6238875" y="4238774"/>
            <a:ext cx="5572125" cy="1319213"/>
          </a:xfrm>
          <a:prstGeom prst="rect">
            <a:avLst/>
          </a:prstGeom>
        </p:spPr>
      </p:pic>
      <p:pic>
        <p:nvPicPr>
          <p:cNvPr id="17" name="Image 15" descr="preencoded.png">    </p:cNvPr>
          <p:cNvPicPr>
            <a:picLocks noChangeAspect="1"/>
          </p:cNvPicPr>
          <p:nvPr/>
        </p:nvPicPr>
        <p:blipFill>
          <a:blip r:embed="rId17"/>
          <a:stretch>
            <a:fillRect/>
          </a:stretch>
        </p:blipFill>
        <p:spPr>
          <a:xfrm>
            <a:off x="6429375" y="4460677"/>
            <a:ext cx="166688" cy="137220"/>
          </a:xfrm>
          <a:prstGeom prst="rect">
            <a:avLst/>
          </a:prstGeom>
        </p:spPr>
      </p:pic>
      <p:pic>
        <p:nvPicPr>
          <p:cNvPr id="18" name="Image 16" descr="preencoded.png">    </p:cNvPr>
          <p:cNvPicPr>
            <a:picLocks noChangeAspect="1"/>
          </p:cNvPicPr>
          <p:nvPr/>
        </p:nvPicPr>
        <p:blipFill>
          <a:blip r:embed="rId18"/>
          <a:stretch>
            <a:fillRect/>
          </a:stretch>
        </p:blipFill>
        <p:spPr>
          <a:xfrm>
            <a:off x="0" y="6496050"/>
            <a:ext cx="12192000" cy="361950"/>
          </a:xfrm>
          <a:prstGeom prst="rect">
            <a:avLst/>
          </a:prstGeom>
        </p:spPr>
      </p:pic>
      <p:sp>
        <p:nvSpPr>
          <p:cNvPr id="19"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0" name="Text 1"/>
          <p:cNvSpPr/>
          <p:nvPr/>
        </p:nvSpPr>
        <p:spPr>
          <a:xfrm>
            <a:off x="523875" y="5810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Medications for Claudication Symptoms</a:t>
            </a:r>
            <a:endParaRPr lang="en-US" sz="2100" dirty="0"/>
          </a:p>
        </p:txBody>
      </p:sp>
      <p:sp>
        <p:nvSpPr>
          <p:cNvPr id="21"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NICE CG147 Pharmacotherapy Guidance (Updated 2021)</a:t>
            </a:r>
            <a:endParaRPr lang="en-US" sz="1200" dirty="0"/>
          </a:p>
        </p:txBody>
      </p:sp>
      <p:sp>
        <p:nvSpPr>
          <p:cNvPr id="22" name="Text 3"/>
          <p:cNvSpPr/>
          <p:nvPr/>
        </p:nvSpPr>
        <p:spPr>
          <a:xfrm>
            <a:off x="976312" y="2585293"/>
            <a:ext cx="528066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27AE60"/>
                </a:solidFill>
                <a:latin typeface="Montserrat" pitchFamily="34" charset="0"/>
                <a:ea typeface="Montserrat" pitchFamily="34" charset="-122"/>
                <a:cs typeface="Montserrat" pitchFamily="34" charset="-120"/>
              </a:rPr>
              <a:t>Naftidrofuryl Oxalate</a:t>
            </a:r>
            <a:endParaRPr lang="en-US" sz="1650" dirty="0"/>
          </a:p>
        </p:txBody>
      </p:sp>
      <p:sp>
        <p:nvSpPr>
          <p:cNvPr id="23" name="Text 4"/>
          <p:cNvSpPr/>
          <p:nvPr/>
        </p:nvSpPr>
        <p:spPr>
          <a:xfrm>
            <a:off x="904875" y="3042493"/>
            <a:ext cx="48101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Indication:</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Offer ONLY if supervised exercise has failed to improve symptoms or if the patient declines referral for revascularisation.</a:t>
            </a:r>
            <a:endParaRPr lang="en-US" sz="1200" dirty="0"/>
          </a:p>
        </p:txBody>
      </p:sp>
      <p:sp>
        <p:nvSpPr>
          <p:cNvPr id="24" name="Text 5"/>
          <p:cNvSpPr/>
          <p:nvPr/>
        </p:nvSpPr>
        <p:spPr>
          <a:xfrm>
            <a:off x="904875" y="3583335"/>
            <a:ext cx="8961120" cy="21327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Dose:</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100mg to 200mg TDS (Three times daily).</a:t>
            </a:r>
            <a:endParaRPr lang="en-US" sz="1200" dirty="0"/>
          </a:p>
        </p:txBody>
      </p:sp>
      <p:sp>
        <p:nvSpPr>
          <p:cNvPr id="25" name="Text 6"/>
          <p:cNvSpPr/>
          <p:nvPr/>
        </p:nvSpPr>
        <p:spPr>
          <a:xfrm>
            <a:off x="904875" y="3910905"/>
            <a:ext cx="48101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Mechanism:</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A 5-HT2 receptor antagonist that improves muscle metabolism and reduces blood viscosity.</a:t>
            </a:r>
            <a:endParaRPr lang="en-US" sz="1200" dirty="0"/>
          </a:p>
        </p:txBody>
      </p:sp>
      <p:sp>
        <p:nvSpPr>
          <p:cNvPr id="26" name="Text 7"/>
          <p:cNvSpPr/>
          <p:nvPr/>
        </p:nvSpPr>
        <p:spPr>
          <a:xfrm>
            <a:off x="904875" y="4451747"/>
            <a:ext cx="481012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Benefit:</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Improves pain-free walking distance; review progress after 3–6 months.</a:t>
            </a:r>
            <a:endParaRPr lang="en-US" sz="1200" dirty="0"/>
          </a:p>
        </p:txBody>
      </p:sp>
      <p:sp>
        <p:nvSpPr>
          <p:cNvPr id="27" name="Text 8"/>
          <p:cNvSpPr/>
          <p:nvPr/>
        </p:nvSpPr>
        <p:spPr>
          <a:xfrm>
            <a:off x="6719888" y="2210395"/>
            <a:ext cx="5472113"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C0392B"/>
                </a:solidFill>
                <a:latin typeface="Montserrat" pitchFamily="34" charset="0"/>
                <a:ea typeface="Montserrat" pitchFamily="34" charset="-122"/>
                <a:cs typeface="Montserrat" pitchFamily="34" charset="-120"/>
              </a:rPr>
              <a:t>Medications NOT Recommended</a:t>
            </a:r>
            <a:endParaRPr lang="en-US" sz="1350" dirty="0"/>
          </a:p>
        </p:txBody>
      </p:sp>
      <p:sp>
        <p:nvSpPr>
          <p:cNvPr id="28" name="Text 9"/>
          <p:cNvSpPr/>
          <p:nvPr/>
        </p:nvSpPr>
        <p:spPr>
          <a:xfrm>
            <a:off x="6715125" y="2562820"/>
            <a:ext cx="4905375" cy="639812"/>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Cilostazol:</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Not recommended by NICE due to limited cost-effectiveness and side effects (palpitations, diarrhea). Contraindicated in Heart Failure.</a:t>
            </a:r>
            <a:endParaRPr lang="en-US" sz="1200" dirty="0"/>
          </a:p>
        </p:txBody>
      </p:sp>
      <p:sp>
        <p:nvSpPr>
          <p:cNvPr id="29" name="Text 10"/>
          <p:cNvSpPr/>
          <p:nvPr/>
        </p:nvSpPr>
        <p:spPr>
          <a:xfrm>
            <a:off x="6715125" y="3316932"/>
            <a:ext cx="4905375"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Pentoxifylline:</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Not recommended due to lack of evidence for clinical benefit in PAD.</a:t>
            </a:r>
            <a:endParaRPr lang="en-US" sz="1200" dirty="0"/>
          </a:p>
        </p:txBody>
      </p:sp>
      <p:sp>
        <p:nvSpPr>
          <p:cNvPr id="30" name="Text 11"/>
          <p:cNvSpPr/>
          <p:nvPr/>
        </p:nvSpPr>
        <p:spPr>
          <a:xfrm>
            <a:off x="6672263" y="4429274"/>
            <a:ext cx="5191125"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AKT EXAM PEARL</a:t>
            </a:r>
            <a:endParaRPr lang="en-US" sz="1050" dirty="0"/>
          </a:p>
        </p:txBody>
      </p:sp>
      <p:sp>
        <p:nvSpPr>
          <p:cNvPr id="31" name="Text 12"/>
          <p:cNvSpPr/>
          <p:nvPr/>
        </p:nvSpPr>
        <p:spPr>
          <a:xfrm>
            <a:off x="6429375" y="4724549"/>
            <a:ext cx="5191125" cy="642938"/>
          </a:xfrm>
          <a:prstGeom prst="rect">
            <a:avLst/>
          </a:prstGeom>
          <a:noFill/>
          <a:ln/>
        </p:spPr>
        <p:txBody>
          <a:bodyPr wrap="square" lIns="0" tIns="0" rIns="0" bIns="0" rtlCol="0" anchor="ctr" vert="horz"/>
          <a:lstStyle/>
          <a:p>
            <a:pPr indent="0" marL="0">
              <a:lnSpc>
                <a:spcPts val="1688"/>
              </a:lnSpc>
              <a:buNone/>
            </a:pPr>
            <a:r>
              <a:rPr lang="en-US" sz="1125" dirty="0">
                <a:solidFill>
                  <a:srgbClr val="FFFFFF"/>
                </a:solidFill>
                <a:latin typeface="Open Sans" pitchFamily="34" charset="0"/>
                <a:ea typeface="Open Sans" pitchFamily="34" charset="-122"/>
                <a:cs typeface="Open Sans" pitchFamily="34" charset="-120"/>
              </a:rPr>
              <a:t>Naftidrofuryl is the </a:t>
            </a:r>
            <a:pPr indent="0" marL="0">
              <a:lnSpc>
                <a:spcPts val="1688"/>
              </a:lnSpc>
              <a:buNone/>
            </a:pPr>
            <a:r>
              <a:rPr lang="en-US" sz="1125" b="1" dirty="0">
                <a:solidFill>
                  <a:srgbClr val="FFFFFF"/>
                </a:solidFill>
                <a:latin typeface="Open Sans" pitchFamily="34" charset="0"/>
                <a:ea typeface="Open Sans" pitchFamily="34" charset="-122"/>
                <a:cs typeface="Open Sans" pitchFamily="34" charset="-120"/>
              </a:rPr>
              <a:t>only</a:t>
            </a:r>
            <a:pPr indent="0" marL="0">
              <a:lnSpc>
                <a:spcPts val="1688"/>
              </a:lnSpc>
              <a:buNone/>
            </a:pPr>
            <a:r>
              <a:rPr lang="en-US" sz="1125" dirty="0">
                <a:solidFill>
                  <a:srgbClr val="FFFFFF"/>
                </a:solidFill>
                <a:latin typeface="Open Sans" pitchFamily="34" charset="0"/>
                <a:ea typeface="Open Sans" pitchFamily="34" charset="-122"/>
                <a:cs typeface="Open Sans" pitchFamily="34" charset="-120"/>
              </a:rPr>
              <a:t> drug therapy recommended by NICE for the symptomatic relief of intermittent claudication. It is a frequent high-yield question in the AKT regarding second-line management after exercise.</a:t>
            </a:r>
            <a:endParaRPr lang="en-US" sz="1125" dirty="0"/>
          </a:p>
        </p:txBody>
      </p:sp>
      <p:sp>
        <p:nvSpPr>
          <p:cNvPr id="32" name="Text 13"/>
          <p:cNvSpPr/>
          <p:nvPr/>
        </p:nvSpPr>
        <p:spPr>
          <a:xfrm>
            <a:off x="381000" y="6591300"/>
            <a:ext cx="7406640"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latin typeface="Open Sans" pitchFamily="34" charset="0"/>
                <a:ea typeface="Open Sans" pitchFamily="34" charset="-122"/>
                <a:cs typeface="Open Sans" pitchFamily="34" charset="-120"/>
              </a:rPr>
              <a:t>Peripheral Arterial Disease — Diagnosis and Management</a:t>
            </a:r>
            <a:endParaRPr lang="en-US" sz="900" dirty="0"/>
          </a:p>
        </p:txBody>
      </p:sp>
      <p:sp>
        <p:nvSpPr>
          <p:cNvPr id="33" name="Text 14"/>
          <p:cNvSpPr/>
          <p:nvPr/>
        </p:nvSpPr>
        <p:spPr>
          <a:xfrm>
            <a:off x="10601325" y="6591300"/>
            <a:ext cx="1590675"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905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888629"/>
            <a:ext cx="5572125" cy="1712416"/>
          </a:xfrm>
          <a:prstGeom prst="rect">
            <a:avLst/>
          </a:prstGeom>
        </p:spPr>
      </p:pic>
      <p:pic>
        <p:nvPicPr>
          <p:cNvPr id="7" name="Image 5" descr="preencoded.png">    </p:cNvPr>
          <p:cNvPicPr>
            <a:picLocks noChangeAspect="1"/>
          </p:cNvPicPr>
          <p:nvPr/>
        </p:nvPicPr>
        <p:blipFill>
          <a:blip r:embed="rId7"/>
          <a:stretch>
            <a:fillRect/>
          </a:stretch>
        </p:blipFill>
        <p:spPr>
          <a:xfrm>
            <a:off x="571500" y="2112466"/>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571500" y="2507754"/>
            <a:ext cx="95250" cy="76200"/>
          </a:xfrm>
          <a:prstGeom prst="rect">
            <a:avLst/>
          </a:prstGeom>
        </p:spPr>
      </p:pic>
      <p:pic>
        <p:nvPicPr>
          <p:cNvPr id="9" name="Image 7" descr="preencoded.png">    </p:cNvPr>
          <p:cNvPicPr>
            <a:picLocks noChangeAspect="1"/>
          </p:cNvPicPr>
          <p:nvPr/>
        </p:nvPicPr>
        <p:blipFill>
          <a:blip r:embed="rId9"/>
          <a:stretch>
            <a:fillRect/>
          </a:stretch>
        </p:blipFill>
        <p:spPr>
          <a:xfrm>
            <a:off x="571500" y="2827734"/>
            <a:ext cx="95250" cy="76200"/>
          </a:xfrm>
          <a:prstGeom prst="rect">
            <a:avLst/>
          </a:prstGeom>
        </p:spPr>
      </p:pic>
      <p:pic>
        <p:nvPicPr>
          <p:cNvPr id="10" name="Image 8" descr="preencoded.png">    </p:cNvPr>
          <p:cNvPicPr>
            <a:picLocks noChangeAspect="1"/>
          </p:cNvPicPr>
          <p:nvPr/>
        </p:nvPicPr>
        <p:blipFill>
          <a:blip r:embed="rId10"/>
          <a:stretch>
            <a:fillRect/>
          </a:stretch>
        </p:blipFill>
        <p:spPr>
          <a:xfrm>
            <a:off x="571500" y="3147715"/>
            <a:ext cx="95250" cy="76200"/>
          </a:xfrm>
          <a:prstGeom prst="rect">
            <a:avLst/>
          </a:prstGeom>
        </p:spPr>
      </p:pic>
      <p:pic>
        <p:nvPicPr>
          <p:cNvPr id="11" name="Image 9" descr="preencoded.png">    </p:cNvPr>
          <p:cNvPicPr>
            <a:picLocks noChangeAspect="1"/>
          </p:cNvPicPr>
          <p:nvPr/>
        </p:nvPicPr>
        <p:blipFill>
          <a:blip r:embed="rId11"/>
          <a:stretch>
            <a:fillRect/>
          </a:stretch>
        </p:blipFill>
        <p:spPr>
          <a:xfrm>
            <a:off x="381000" y="3791545"/>
            <a:ext cx="5572125" cy="1712416"/>
          </a:xfrm>
          <a:prstGeom prst="rect">
            <a:avLst/>
          </a:prstGeom>
        </p:spPr>
      </p:pic>
      <p:pic>
        <p:nvPicPr>
          <p:cNvPr id="12" name="Image 10" descr="preencoded.png">    </p:cNvPr>
          <p:cNvPicPr>
            <a:picLocks noChangeAspect="1"/>
          </p:cNvPicPr>
          <p:nvPr/>
        </p:nvPicPr>
        <p:blipFill>
          <a:blip r:embed="rId12"/>
          <a:stretch>
            <a:fillRect/>
          </a:stretch>
        </p:blipFill>
        <p:spPr>
          <a:xfrm>
            <a:off x="571500" y="4015383"/>
            <a:ext cx="238125" cy="190500"/>
          </a:xfrm>
          <a:prstGeom prst="rect">
            <a:avLst/>
          </a:prstGeom>
        </p:spPr>
      </p:pic>
      <p:pic>
        <p:nvPicPr>
          <p:cNvPr id="13" name="Image 11" descr="preencoded.png">    </p:cNvPr>
          <p:cNvPicPr>
            <a:picLocks noChangeAspect="1"/>
          </p:cNvPicPr>
          <p:nvPr/>
        </p:nvPicPr>
        <p:blipFill>
          <a:blip r:embed="rId13"/>
          <a:stretch>
            <a:fillRect/>
          </a:stretch>
        </p:blipFill>
        <p:spPr>
          <a:xfrm>
            <a:off x="571500" y="4410670"/>
            <a:ext cx="95250" cy="76200"/>
          </a:xfrm>
          <a:prstGeom prst="rect">
            <a:avLst/>
          </a:prstGeom>
        </p:spPr>
      </p:pic>
      <p:pic>
        <p:nvPicPr>
          <p:cNvPr id="14" name="Image 12" descr="preencoded.png">    </p:cNvPr>
          <p:cNvPicPr>
            <a:picLocks noChangeAspect="1"/>
          </p:cNvPicPr>
          <p:nvPr/>
        </p:nvPicPr>
        <p:blipFill>
          <a:blip r:embed="rId14"/>
          <a:stretch>
            <a:fillRect/>
          </a:stretch>
        </p:blipFill>
        <p:spPr>
          <a:xfrm>
            <a:off x="571500" y="4730651"/>
            <a:ext cx="95250" cy="76200"/>
          </a:xfrm>
          <a:prstGeom prst="rect">
            <a:avLst/>
          </a:prstGeom>
        </p:spPr>
      </p:pic>
      <p:pic>
        <p:nvPicPr>
          <p:cNvPr id="15" name="Image 13" descr="preencoded.png">    </p:cNvPr>
          <p:cNvPicPr>
            <a:picLocks noChangeAspect="1"/>
          </p:cNvPicPr>
          <p:nvPr/>
        </p:nvPicPr>
        <p:blipFill>
          <a:blip r:embed="rId15"/>
          <a:stretch>
            <a:fillRect/>
          </a:stretch>
        </p:blipFill>
        <p:spPr>
          <a:xfrm>
            <a:off x="571500" y="5050631"/>
            <a:ext cx="95250" cy="76200"/>
          </a:xfrm>
          <a:prstGeom prst="rect">
            <a:avLst/>
          </a:prstGeom>
        </p:spPr>
      </p:pic>
      <p:pic>
        <p:nvPicPr>
          <p:cNvPr id="16" name="Image 14" descr="preencoded.png">    </p:cNvPr>
          <p:cNvPicPr>
            <a:picLocks noChangeAspect="1"/>
          </p:cNvPicPr>
          <p:nvPr/>
        </p:nvPicPr>
        <p:blipFill>
          <a:blip r:embed="rId16"/>
          <a:stretch>
            <a:fillRect/>
          </a:stretch>
        </p:blipFill>
        <p:spPr>
          <a:xfrm>
            <a:off x="6238875" y="1462980"/>
            <a:ext cx="5572125" cy="2883694"/>
          </a:xfrm>
          <a:prstGeom prst="rect">
            <a:avLst/>
          </a:prstGeom>
        </p:spPr>
      </p:pic>
      <p:pic>
        <p:nvPicPr>
          <p:cNvPr id="17" name="Image 15" descr="preencoded.png">    </p:cNvPr>
          <p:cNvPicPr>
            <a:picLocks noChangeAspect="1"/>
          </p:cNvPicPr>
          <p:nvPr/>
        </p:nvPicPr>
        <p:blipFill>
          <a:blip r:embed="rId17"/>
          <a:stretch>
            <a:fillRect/>
          </a:stretch>
        </p:blipFill>
        <p:spPr>
          <a:xfrm>
            <a:off x="6477000" y="1724918"/>
            <a:ext cx="333375" cy="266700"/>
          </a:xfrm>
          <a:prstGeom prst="rect">
            <a:avLst/>
          </a:prstGeom>
        </p:spPr>
      </p:pic>
      <p:pic>
        <p:nvPicPr>
          <p:cNvPr id="18" name="Image 16" descr="preencoded.png">    </p:cNvPr>
          <p:cNvPicPr>
            <a:picLocks noChangeAspect="1"/>
          </p:cNvPicPr>
          <p:nvPr/>
        </p:nvPicPr>
        <p:blipFill>
          <a:blip r:embed="rId18"/>
          <a:stretch>
            <a:fillRect/>
          </a:stretch>
        </p:blipFill>
        <p:spPr>
          <a:xfrm>
            <a:off x="6477000" y="2781002"/>
            <a:ext cx="5095875" cy="765572"/>
          </a:xfrm>
          <a:prstGeom prst="rect">
            <a:avLst/>
          </a:prstGeom>
        </p:spPr>
      </p:pic>
      <p:pic>
        <p:nvPicPr>
          <p:cNvPr id="19" name="Image 17" descr="preencoded.png">    </p:cNvPr>
          <p:cNvPicPr>
            <a:picLocks noChangeAspect="1"/>
          </p:cNvPicPr>
          <p:nvPr/>
        </p:nvPicPr>
        <p:blipFill>
          <a:blip r:embed="rId19"/>
          <a:stretch>
            <a:fillRect/>
          </a:stretch>
        </p:blipFill>
        <p:spPr>
          <a:xfrm>
            <a:off x="6936284" y="2962424"/>
            <a:ext cx="214313" cy="175320"/>
          </a:xfrm>
          <a:prstGeom prst="rect">
            <a:avLst/>
          </a:prstGeom>
        </p:spPr>
      </p:pic>
      <p:pic>
        <p:nvPicPr>
          <p:cNvPr id="20" name="Image 18" descr="preencoded.png">    </p:cNvPr>
          <p:cNvPicPr>
            <a:picLocks noChangeAspect="1"/>
          </p:cNvPicPr>
          <p:nvPr/>
        </p:nvPicPr>
        <p:blipFill>
          <a:blip r:embed="rId20"/>
          <a:stretch>
            <a:fillRect/>
          </a:stretch>
        </p:blipFill>
        <p:spPr>
          <a:xfrm>
            <a:off x="6477000" y="3689449"/>
            <a:ext cx="5095875" cy="419100"/>
          </a:xfrm>
          <a:prstGeom prst="rect">
            <a:avLst/>
          </a:prstGeom>
        </p:spPr>
      </p:pic>
      <p:pic>
        <p:nvPicPr>
          <p:cNvPr id="21" name="Image 19" descr="preencoded.png">    </p:cNvPr>
          <p:cNvPicPr>
            <a:picLocks noChangeAspect="1"/>
          </p:cNvPicPr>
          <p:nvPr/>
        </p:nvPicPr>
        <p:blipFill>
          <a:blip r:embed="rId21"/>
          <a:stretch>
            <a:fillRect/>
          </a:stretch>
        </p:blipFill>
        <p:spPr>
          <a:xfrm>
            <a:off x="6238875" y="4537174"/>
            <a:ext cx="5572125" cy="1392436"/>
          </a:xfrm>
          <a:prstGeom prst="rect">
            <a:avLst/>
          </a:prstGeom>
        </p:spPr>
      </p:pic>
      <p:pic>
        <p:nvPicPr>
          <p:cNvPr id="22" name="Image 20" descr="preencoded.png">    </p:cNvPr>
          <p:cNvPicPr>
            <a:picLocks noChangeAspect="1"/>
          </p:cNvPicPr>
          <p:nvPr/>
        </p:nvPicPr>
        <p:blipFill>
          <a:blip r:embed="rId22"/>
          <a:stretch>
            <a:fillRect/>
          </a:stretch>
        </p:blipFill>
        <p:spPr>
          <a:xfrm>
            <a:off x="6429375" y="4761012"/>
            <a:ext cx="238125" cy="190500"/>
          </a:xfrm>
          <a:prstGeom prst="rect">
            <a:avLst/>
          </a:prstGeom>
        </p:spPr>
      </p:pic>
      <p:pic>
        <p:nvPicPr>
          <p:cNvPr id="23" name="Image 21" descr="preencoded.png">    </p:cNvPr>
          <p:cNvPicPr>
            <a:picLocks noChangeAspect="1"/>
          </p:cNvPicPr>
          <p:nvPr/>
        </p:nvPicPr>
        <p:blipFill>
          <a:blip r:embed="rId23"/>
          <a:stretch>
            <a:fillRect/>
          </a:stretch>
        </p:blipFill>
        <p:spPr>
          <a:xfrm>
            <a:off x="6429375" y="5156299"/>
            <a:ext cx="95250" cy="76200"/>
          </a:xfrm>
          <a:prstGeom prst="rect">
            <a:avLst/>
          </a:prstGeom>
        </p:spPr>
      </p:pic>
      <p:pic>
        <p:nvPicPr>
          <p:cNvPr id="24" name="Image 22" descr="preencoded.png">    </p:cNvPr>
          <p:cNvPicPr>
            <a:picLocks noChangeAspect="1"/>
          </p:cNvPicPr>
          <p:nvPr/>
        </p:nvPicPr>
        <p:blipFill>
          <a:blip r:embed="rId24"/>
          <a:stretch>
            <a:fillRect/>
          </a:stretch>
        </p:blipFill>
        <p:spPr>
          <a:xfrm>
            <a:off x="6429375" y="5476280"/>
            <a:ext cx="95250" cy="76200"/>
          </a:xfrm>
          <a:prstGeom prst="rect">
            <a:avLst/>
          </a:prstGeom>
        </p:spPr>
      </p:pic>
      <p:pic>
        <p:nvPicPr>
          <p:cNvPr id="25" name="Image 23" descr="preencoded.png">    </p:cNvPr>
          <p:cNvPicPr>
            <a:picLocks noChangeAspect="1"/>
          </p:cNvPicPr>
          <p:nvPr/>
        </p:nvPicPr>
        <p:blipFill>
          <a:blip r:embed="rId25"/>
          <a:stretch>
            <a:fillRect/>
          </a:stretch>
        </p:blipFill>
        <p:spPr>
          <a:xfrm>
            <a:off x="0" y="6372225"/>
            <a:ext cx="12192000" cy="485775"/>
          </a:xfrm>
          <a:prstGeom prst="rect">
            <a:avLst/>
          </a:prstGeom>
        </p:spPr>
      </p:pic>
      <p:sp>
        <p:nvSpPr>
          <p:cNvPr id="26"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7" name="Text 1"/>
          <p:cNvSpPr/>
          <p:nvPr/>
        </p:nvSpPr>
        <p:spPr>
          <a:xfrm>
            <a:off x="523875" y="5810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Red Flag: Critical Limb Ischaemia (CLI)</a:t>
            </a:r>
            <a:endParaRPr lang="en-US" sz="2100" dirty="0"/>
          </a:p>
        </p:txBody>
      </p:sp>
      <p:sp>
        <p:nvSpPr>
          <p:cNvPr id="28"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Clinical Recognition and Immediate Primary Care Actions</a:t>
            </a:r>
            <a:endParaRPr lang="en-US" sz="1200" dirty="0"/>
          </a:p>
        </p:txBody>
      </p:sp>
      <p:sp>
        <p:nvSpPr>
          <p:cNvPr id="29" name="Text 3"/>
          <p:cNvSpPr/>
          <p:nvPr/>
        </p:nvSpPr>
        <p:spPr>
          <a:xfrm>
            <a:off x="923925" y="2079129"/>
            <a:ext cx="39090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Ischaemic Rest Pain</a:t>
            </a:r>
            <a:endParaRPr lang="en-US" sz="1350" dirty="0"/>
          </a:p>
        </p:txBody>
      </p:sp>
      <p:sp>
        <p:nvSpPr>
          <p:cNvPr id="30" name="Text 4"/>
          <p:cNvSpPr/>
          <p:nvPr/>
        </p:nvSpPr>
        <p:spPr>
          <a:xfrm>
            <a:off x="762000" y="2450604"/>
            <a:ext cx="8412480"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Constant, aching pain in the foot (Stage III).</a:t>
            </a:r>
            <a:endParaRPr lang="en-US" sz="1200" dirty="0"/>
          </a:p>
        </p:txBody>
      </p:sp>
      <p:sp>
        <p:nvSpPr>
          <p:cNvPr id="31" name="Text 5"/>
          <p:cNvSpPr/>
          <p:nvPr/>
        </p:nvSpPr>
        <p:spPr>
          <a:xfrm>
            <a:off x="762000" y="2770584"/>
            <a:ext cx="8229600"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Worse at night; patient hangs leg out of bed.</a:t>
            </a:r>
            <a:endParaRPr lang="en-US" sz="1200" dirty="0"/>
          </a:p>
        </p:txBody>
      </p:sp>
      <p:sp>
        <p:nvSpPr>
          <p:cNvPr id="32" name="Text 6"/>
          <p:cNvSpPr/>
          <p:nvPr/>
        </p:nvSpPr>
        <p:spPr>
          <a:xfrm>
            <a:off x="762000" y="3090565"/>
            <a:ext cx="7498080"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Relieved by gravity-dependent blood flow.</a:t>
            </a:r>
            <a:endParaRPr lang="en-US" sz="1200" dirty="0"/>
          </a:p>
        </p:txBody>
      </p:sp>
      <p:sp>
        <p:nvSpPr>
          <p:cNvPr id="33" name="Text 7"/>
          <p:cNvSpPr/>
          <p:nvPr/>
        </p:nvSpPr>
        <p:spPr>
          <a:xfrm>
            <a:off x="923925" y="3982045"/>
            <a:ext cx="45262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Tissue Loss (Stage IV)</a:t>
            </a:r>
            <a:endParaRPr lang="en-US" sz="1350" dirty="0"/>
          </a:p>
        </p:txBody>
      </p:sp>
      <p:sp>
        <p:nvSpPr>
          <p:cNvPr id="34" name="Text 8"/>
          <p:cNvSpPr/>
          <p:nvPr/>
        </p:nvSpPr>
        <p:spPr>
          <a:xfrm>
            <a:off x="762000" y="4353520"/>
            <a:ext cx="10058400" cy="243780"/>
          </a:xfrm>
          <a:prstGeom prst="rect">
            <a:avLst/>
          </a:prstGeom>
          <a:noFill/>
          <a:ln/>
        </p:spPr>
        <p:txBody>
          <a:bodyPr wrap="square" lIns="0" tIns="0" rIns="0" bIns="0" rtlCol="0" anchor="ctr" vert="horz"/>
          <a:lstStyle/>
          <a:p>
            <a:pPr algn="l" indent="0" marL="0">
              <a:lnSpc>
                <a:spcPts val="1920"/>
              </a:lnSpc>
              <a:buNone/>
            </a:pPr>
            <a:r>
              <a:rPr lang="en-US" sz="1200" b="1" dirty="0">
                <a:solidFill>
                  <a:srgbClr val="C0392B"/>
                </a:solidFill>
              </a:rPr>
              <a:t>Ischaemic Ulcers:</a:t>
            </a:r>
            <a:pPr algn="l" indent="0" marL="0">
              <a:lnSpc>
                <a:spcPts val="1920"/>
              </a:lnSpc>
              <a:buNone/>
            </a:pPr>
            <a:r>
              <a:rPr lang="en-US" sz="1200" dirty="0">
                <a:solidFill>
                  <a:srgbClr val="2D3436"/>
                </a:solidFill>
              </a:rPr>
              <a:t> Punched-out, painful, no granulation.</a:t>
            </a:r>
            <a:endParaRPr lang="en-US" sz="1200" dirty="0"/>
          </a:p>
        </p:txBody>
      </p:sp>
      <p:sp>
        <p:nvSpPr>
          <p:cNvPr id="35" name="Text 9"/>
          <p:cNvSpPr/>
          <p:nvPr/>
        </p:nvSpPr>
        <p:spPr>
          <a:xfrm>
            <a:off x="762000" y="4673501"/>
            <a:ext cx="7132320" cy="243780"/>
          </a:xfrm>
          <a:prstGeom prst="rect">
            <a:avLst/>
          </a:prstGeom>
          <a:noFill/>
          <a:ln/>
        </p:spPr>
        <p:txBody>
          <a:bodyPr wrap="square" lIns="0" tIns="0" rIns="0" bIns="0" rtlCol="0" anchor="ctr" vert="horz"/>
          <a:lstStyle/>
          <a:p>
            <a:pPr algn="l" indent="0" marL="0">
              <a:lnSpc>
                <a:spcPts val="1920"/>
              </a:lnSpc>
              <a:buNone/>
            </a:pPr>
            <a:r>
              <a:rPr lang="en-US" sz="1200" b="1" dirty="0">
                <a:solidFill>
                  <a:srgbClr val="C0392B"/>
                </a:solidFill>
              </a:rPr>
              <a:t>Gangrene:</a:t>
            </a:r>
            <a:pPr algn="l" indent="0" marL="0">
              <a:lnSpc>
                <a:spcPts val="1920"/>
              </a:lnSpc>
              <a:buNone/>
            </a:pPr>
            <a:r>
              <a:rPr lang="en-US" sz="1200" dirty="0">
                <a:solidFill>
                  <a:srgbClr val="2D3436"/>
                </a:solidFill>
              </a:rPr>
              <a:t> Tissue necrosis (wet or dry).</a:t>
            </a:r>
            <a:endParaRPr lang="en-US" sz="1200" dirty="0"/>
          </a:p>
        </p:txBody>
      </p:sp>
      <p:sp>
        <p:nvSpPr>
          <p:cNvPr id="36" name="Text 10"/>
          <p:cNvSpPr/>
          <p:nvPr/>
        </p:nvSpPr>
        <p:spPr>
          <a:xfrm>
            <a:off x="762000" y="4993481"/>
            <a:ext cx="8595360"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Typically located on digits or pressure points.</a:t>
            </a:r>
            <a:endParaRPr lang="en-US" sz="1200" dirty="0"/>
          </a:p>
        </p:txBody>
      </p:sp>
      <p:sp>
        <p:nvSpPr>
          <p:cNvPr id="37" name="Text 11"/>
          <p:cNvSpPr/>
          <p:nvPr/>
        </p:nvSpPr>
        <p:spPr>
          <a:xfrm>
            <a:off x="6953250" y="1701105"/>
            <a:ext cx="377190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FFFFFF"/>
                </a:solidFill>
                <a:latin typeface="Montserrat" pitchFamily="34" charset="0"/>
                <a:ea typeface="Montserrat" pitchFamily="34" charset="-122"/>
                <a:cs typeface="Montserrat" pitchFamily="34" charset="-120"/>
              </a:rPr>
              <a:t>URGENT RED FLAG</a:t>
            </a:r>
            <a:endParaRPr lang="en-US" sz="1650" dirty="0"/>
          </a:p>
        </p:txBody>
      </p:sp>
      <p:sp>
        <p:nvSpPr>
          <p:cNvPr id="38" name="Text 12"/>
          <p:cNvSpPr/>
          <p:nvPr/>
        </p:nvSpPr>
        <p:spPr>
          <a:xfrm>
            <a:off x="6477000" y="2158305"/>
            <a:ext cx="5095875" cy="479822"/>
          </a:xfrm>
          <a:prstGeom prst="rect">
            <a:avLst/>
          </a:prstGeom>
          <a:noFill/>
          <a:ln/>
        </p:spPr>
        <p:txBody>
          <a:bodyPr wrap="square" lIns="0" tIns="0" rIns="0" bIns="0" rtlCol="0" anchor="ctr" vert="horz"/>
          <a:lstStyle/>
          <a:p>
            <a:pPr indent="0" marL="0">
              <a:lnSpc>
                <a:spcPts val="1890"/>
              </a:lnSpc>
              <a:buNone/>
            </a:pPr>
            <a:r>
              <a:rPr lang="en-US" sz="1350" b="1" dirty="0">
                <a:solidFill>
                  <a:srgbClr val="FFFFFF"/>
                </a:solidFill>
              </a:rPr>
              <a:t>CLI is a limb-threatening emergency. Rapid deterioration can lead to amputation or sepsis.</a:t>
            </a:r>
            <a:endParaRPr lang="en-US" sz="1350" dirty="0"/>
          </a:p>
        </p:txBody>
      </p:sp>
      <p:sp>
        <p:nvSpPr>
          <p:cNvPr id="39" name="Text 13"/>
          <p:cNvSpPr/>
          <p:nvPr/>
        </p:nvSpPr>
        <p:spPr>
          <a:xfrm>
            <a:off x="7150596" y="2781002"/>
            <a:ext cx="4136529" cy="765572"/>
          </a:xfrm>
          <a:prstGeom prst="rect">
            <a:avLst/>
          </a:prstGeom>
          <a:noFill/>
          <a:ln/>
        </p:spPr>
        <p:txBody>
          <a:bodyPr wrap="square" lIns="0" tIns="0" rIns="0" bIns="0" rtlCol="0" anchor="ctr" vert="horz"/>
          <a:lstStyle/>
          <a:p>
            <a:pPr algn="ctr" indent="0" marL="0">
              <a:lnSpc>
                <a:spcPts val="1890"/>
              </a:lnSpc>
              <a:buNone/>
            </a:pPr>
            <a:r>
              <a:rPr lang="en-US" sz="1350" b="1" dirty="0">
                <a:solidFill>
                  <a:srgbClr val="C0392B"/>
                </a:solidFill>
              </a:rPr>
              <a:t> SAME-DAY URGENT REFERRAL TO VASCULAR SURGERY</a:t>
            </a:r>
            <a:endParaRPr lang="en-US" sz="1350" dirty="0"/>
          </a:p>
        </p:txBody>
      </p:sp>
      <p:sp>
        <p:nvSpPr>
          <p:cNvPr id="40" name="Text 14"/>
          <p:cNvSpPr/>
          <p:nvPr/>
        </p:nvSpPr>
        <p:spPr>
          <a:xfrm>
            <a:off x="6477000" y="3689449"/>
            <a:ext cx="4905375" cy="4191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FFFFFF"/>
                </a:solidFill>
              </a:rPr>
              <a:t>Diagnostic Indicator: ABPI typically &lt; 0.5</a:t>
            </a:r>
            <a:endParaRPr lang="en-US" sz="1200" dirty="0"/>
          </a:p>
        </p:txBody>
      </p:sp>
      <p:sp>
        <p:nvSpPr>
          <p:cNvPr id="41" name="Text 15"/>
          <p:cNvSpPr/>
          <p:nvPr/>
        </p:nvSpPr>
        <p:spPr>
          <a:xfrm>
            <a:off x="6781800" y="4727674"/>
            <a:ext cx="49377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Immediate Safety Netting</a:t>
            </a:r>
            <a:endParaRPr lang="en-US" sz="1350" dirty="0"/>
          </a:p>
        </p:txBody>
      </p:sp>
      <p:sp>
        <p:nvSpPr>
          <p:cNvPr id="42" name="Text 16"/>
          <p:cNvSpPr/>
          <p:nvPr/>
        </p:nvSpPr>
        <p:spPr>
          <a:xfrm>
            <a:off x="6619875" y="5099149"/>
            <a:ext cx="5572125"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Do NOT elevate the limb (reduces perfusion).</a:t>
            </a:r>
            <a:endParaRPr lang="en-US" sz="1200" dirty="0"/>
          </a:p>
        </p:txBody>
      </p:sp>
      <p:sp>
        <p:nvSpPr>
          <p:cNvPr id="43" name="Text 17"/>
          <p:cNvSpPr/>
          <p:nvPr/>
        </p:nvSpPr>
        <p:spPr>
          <a:xfrm>
            <a:off x="6619875" y="5419130"/>
            <a:ext cx="5572125" cy="243780"/>
          </a:xfrm>
          <a:prstGeom prst="rect">
            <a:avLst/>
          </a:prstGeom>
          <a:noFill/>
          <a:ln/>
        </p:spPr>
        <p:txBody>
          <a:bodyPr wrap="square" lIns="0" tIns="0" rIns="0" bIns="0" rtlCol="0" anchor="ctr" vert="horz"/>
          <a:lstStyle/>
          <a:p>
            <a:pPr algn="l" indent="0" marL="0">
              <a:lnSpc>
                <a:spcPts val="1920"/>
              </a:lnSpc>
              <a:buNone/>
            </a:pPr>
            <a:r>
              <a:rPr lang="en-US" sz="1200" dirty="0">
                <a:solidFill>
                  <a:srgbClr val="2D3436"/>
                </a:solidFill>
              </a:rPr>
              <a:t>Protect the foot from pressure and trauma.</a:t>
            </a:r>
            <a:endParaRPr lang="en-US" sz="1200" dirty="0"/>
          </a:p>
        </p:txBody>
      </p:sp>
      <p:sp>
        <p:nvSpPr>
          <p:cNvPr id="44" name="Text 18"/>
          <p:cNvSpPr/>
          <p:nvPr/>
        </p:nvSpPr>
        <p:spPr>
          <a:xfrm>
            <a:off x="5311229" y="6515100"/>
            <a:ext cx="3360420"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7F8C8D"/>
                </a:solidFill>
              </a:rPr>
              <a:t>www.bradfordvts.co.uk</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3810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7715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365028"/>
            <a:ext cx="5572125" cy="3200400"/>
          </a:xfrm>
          <a:prstGeom prst="rect">
            <a:avLst/>
          </a:prstGeom>
        </p:spPr>
      </p:pic>
      <p:pic>
        <p:nvPicPr>
          <p:cNvPr id="7" name="Image 5" descr="preencoded.png">    </p:cNvPr>
          <p:cNvPicPr>
            <a:picLocks noChangeAspect="1"/>
          </p:cNvPicPr>
          <p:nvPr/>
        </p:nvPicPr>
        <p:blipFill>
          <a:blip r:embed="rId7"/>
          <a:stretch>
            <a:fillRect/>
          </a:stretch>
        </p:blipFill>
        <p:spPr>
          <a:xfrm>
            <a:off x="619125" y="2650778"/>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619125" y="3079403"/>
            <a:ext cx="381000" cy="381000"/>
          </a:xfrm>
          <a:prstGeom prst="rect">
            <a:avLst/>
          </a:prstGeom>
        </p:spPr>
      </p:pic>
      <p:pic>
        <p:nvPicPr>
          <p:cNvPr id="9" name="Image 7" descr="preencoded.png">    </p:cNvPr>
          <p:cNvPicPr>
            <a:picLocks noChangeAspect="1"/>
          </p:cNvPicPr>
          <p:nvPr/>
        </p:nvPicPr>
        <p:blipFill>
          <a:blip r:embed="rId9"/>
          <a:stretch>
            <a:fillRect/>
          </a:stretch>
        </p:blipFill>
        <p:spPr>
          <a:xfrm>
            <a:off x="714375" y="3193703"/>
            <a:ext cx="190500" cy="152400"/>
          </a:xfrm>
          <a:prstGeom prst="rect">
            <a:avLst/>
          </a:prstGeom>
        </p:spPr>
      </p:pic>
      <p:pic>
        <p:nvPicPr>
          <p:cNvPr id="10" name="Image 8" descr="preencoded.png">    </p:cNvPr>
          <p:cNvPicPr>
            <a:picLocks noChangeAspect="1"/>
          </p:cNvPicPr>
          <p:nvPr/>
        </p:nvPicPr>
        <p:blipFill>
          <a:blip r:embed="rId10"/>
          <a:stretch>
            <a:fillRect/>
          </a:stretch>
        </p:blipFill>
        <p:spPr>
          <a:xfrm>
            <a:off x="619125" y="3641378"/>
            <a:ext cx="381000" cy="381000"/>
          </a:xfrm>
          <a:prstGeom prst="rect">
            <a:avLst/>
          </a:prstGeom>
        </p:spPr>
      </p:pic>
      <p:pic>
        <p:nvPicPr>
          <p:cNvPr id="11" name="Image 9" descr="preencoded.png">    </p:cNvPr>
          <p:cNvPicPr>
            <a:picLocks noChangeAspect="1"/>
          </p:cNvPicPr>
          <p:nvPr/>
        </p:nvPicPr>
        <p:blipFill>
          <a:blip r:embed="rId11"/>
          <a:stretch>
            <a:fillRect/>
          </a:stretch>
        </p:blipFill>
        <p:spPr>
          <a:xfrm>
            <a:off x="714375" y="3755678"/>
            <a:ext cx="190500" cy="152400"/>
          </a:xfrm>
          <a:prstGeom prst="rect">
            <a:avLst/>
          </a:prstGeom>
        </p:spPr>
      </p:pic>
      <p:pic>
        <p:nvPicPr>
          <p:cNvPr id="12" name="Image 10" descr="preencoded.png">    </p:cNvPr>
          <p:cNvPicPr>
            <a:picLocks noChangeAspect="1"/>
          </p:cNvPicPr>
          <p:nvPr/>
        </p:nvPicPr>
        <p:blipFill>
          <a:blip r:embed="rId12"/>
          <a:stretch>
            <a:fillRect/>
          </a:stretch>
        </p:blipFill>
        <p:spPr>
          <a:xfrm>
            <a:off x="619125" y="4203353"/>
            <a:ext cx="381000" cy="381000"/>
          </a:xfrm>
          <a:prstGeom prst="rect">
            <a:avLst/>
          </a:prstGeom>
        </p:spPr>
      </p:pic>
      <p:pic>
        <p:nvPicPr>
          <p:cNvPr id="13" name="Image 11" descr="preencoded.png">    </p:cNvPr>
          <p:cNvPicPr>
            <a:picLocks noChangeAspect="1"/>
          </p:cNvPicPr>
          <p:nvPr/>
        </p:nvPicPr>
        <p:blipFill>
          <a:blip r:embed="rId13"/>
          <a:stretch>
            <a:fillRect/>
          </a:stretch>
        </p:blipFill>
        <p:spPr>
          <a:xfrm>
            <a:off x="714375" y="4317653"/>
            <a:ext cx="190500" cy="152400"/>
          </a:xfrm>
          <a:prstGeom prst="rect">
            <a:avLst/>
          </a:prstGeom>
        </p:spPr>
      </p:pic>
      <p:pic>
        <p:nvPicPr>
          <p:cNvPr id="14" name="Image 12" descr="preencoded.png">    </p:cNvPr>
          <p:cNvPicPr>
            <a:picLocks noChangeAspect="1"/>
          </p:cNvPicPr>
          <p:nvPr/>
        </p:nvPicPr>
        <p:blipFill>
          <a:blip r:embed="rId14"/>
          <a:stretch>
            <a:fillRect/>
          </a:stretch>
        </p:blipFill>
        <p:spPr>
          <a:xfrm>
            <a:off x="619125" y="4765328"/>
            <a:ext cx="381000" cy="381000"/>
          </a:xfrm>
          <a:prstGeom prst="rect">
            <a:avLst/>
          </a:prstGeom>
        </p:spPr>
      </p:pic>
      <p:pic>
        <p:nvPicPr>
          <p:cNvPr id="15" name="Image 13" descr="preencoded.png">    </p:cNvPr>
          <p:cNvPicPr>
            <a:picLocks noChangeAspect="1"/>
          </p:cNvPicPr>
          <p:nvPr/>
        </p:nvPicPr>
        <p:blipFill>
          <a:blip r:embed="rId15"/>
          <a:stretch>
            <a:fillRect/>
          </a:stretch>
        </p:blipFill>
        <p:spPr>
          <a:xfrm>
            <a:off x="714375" y="4879628"/>
            <a:ext cx="190500" cy="152400"/>
          </a:xfrm>
          <a:prstGeom prst="rect">
            <a:avLst/>
          </a:prstGeom>
        </p:spPr>
      </p:pic>
      <p:pic>
        <p:nvPicPr>
          <p:cNvPr id="16" name="Image 14" descr="preencoded.png">    </p:cNvPr>
          <p:cNvPicPr>
            <a:picLocks noChangeAspect="1"/>
          </p:cNvPicPr>
          <p:nvPr/>
        </p:nvPicPr>
        <p:blipFill>
          <a:blip r:embed="rId16"/>
          <a:stretch>
            <a:fillRect/>
          </a:stretch>
        </p:blipFill>
        <p:spPr>
          <a:xfrm>
            <a:off x="6238875" y="2441228"/>
            <a:ext cx="5572125" cy="838200"/>
          </a:xfrm>
          <a:prstGeom prst="rect">
            <a:avLst/>
          </a:prstGeom>
        </p:spPr>
      </p:pic>
      <p:pic>
        <p:nvPicPr>
          <p:cNvPr id="17" name="Image 15" descr="preencoded.png">    </p:cNvPr>
          <p:cNvPicPr>
            <a:picLocks noChangeAspect="1"/>
          </p:cNvPicPr>
          <p:nvPr/>
        </p:nvPicPr>
        <p:blipFill>
          <a:blip r:embed="rId17"/>
          <a:stretch>
            <a:fillRect/>
          </a:stretch>
        </p:blipFill>
        <p:spPr>
          <a:xfrm>
            <a:off x="6448425" y="2686199"/>
            <a:ext cx="190500" cy="152400"/>
          </a:xfrm>
          <a:prstGeom prst="rect">
            <a:avLst/>
          </a:prstGeom>
        </p:spPr>
      </p:pic>
      <p:pic>
        <p:nvPicPr>
          <p:cNvPr id="18" name="Image 16" descr="preencoded.png">    </p:cNvPr>
          <p:cNvPicPr>
            <a:picLocks noChangeAspect="1"/>
          </p:cNvPicPr>
          <p:nvPr/>
        </p:nvPicPr>
        <p:blipFill>
          <a:blip r:embed="rId18"/>
          <a:stretch>
            <a:fillRect/>
          </a:stretch>
        </p:blipFill>
        <p:spPr>
          <a:xfrm>
            <a:off x="6238875" y="3469928"/>
            <a:ext cx="5572125" cy="2019300"/>
          </a:xfrm>
          <a:prstGeom prst="rect">
            <a:avLst/>
          </a:prstGeom>
        </p:spPr>
      </p:pic>
      <p:pic>
        <p:nvPicPr>
          <p:cNvPr id="19" name="Image 17" descr="preencoded.png">    </p:cNvPr>
          <p:cNvPicPr>
            <a:picLocks noChangeAspect="1"/>
          </p:cNvPicPr>
          <p:nvPr/>
        </p:nvPicPr>
        <p:blipFill>
          <a:blip r:embed="rId19"/>
          <a:stretch>
            <a:fillRect/>
          </a:stretch>
        </p:blipFill>
        <p:spPr>
          <a:xfrm>
            <a:off x="6429375" y="3701355"/>
            <a:ext cx="214313" cy="175320"/>
          </a:xfrm>
          <a:prstGeom prst="rect">
            <a:avLst/>
          </a:prstGeom>
        </p:spPr>
      </p:pic>
      <p:pic>
        <p:nvPicPr>
          <p:cNvPr id="20" name="Image 18" descr="preencoded.png">    </p:cNvPr>
          <p:cNvPicPr>
            <a:picLocks noChangeAspect="1"/>
          </p:cNvPicPr>
          <p:nvPr/>
        </p:nvPicPr>
        <p:blipFill>
          <a:blip r:embed="rId20"/>
          <a:stretch>
            <a:fillRect/>
          </a:stretch>
        </p:blipFill>
        <p:spPr>
          <a:xfrm>
            <a:off x="0" y="6372225"/>
            <a:ext cx="12192000" cy="485775"/>
          </a:xfrm>
          <a:prstGeom prst="rect">
            <a:avLst/>
          </a:prstGeom>
        </p:spPr>
      </p:pic>
      <p:sp>
        <p:nvSpPr>
          <p:cNvPr id="21" name="Text 0"/>
          <p:cNvSpPr/>
          <p:nvPr/>
        </p:nvSpPr>
        <p:spPr>
          <a:xfrm>
            <a:off x="523875" y="3810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2" name="Text 1"/>
          <p:cNvSpPr/>
          <p:nvPr/>
        </p:nvSpPr>
        <p:spPr>
          <a:xfrm>
            <a:off x="523875" y="77152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Diabetic Foot and PAD Screening</a:t>
            </a:r>
            <a:endParaRPr lang="en-US" sz="2100" dirty="0"/>
          </a:p>
        </p:txBody>
      </p:sp>
      <p:sp>
        <p:nvSpPr>
          <p:cNvPr id="23" name="Text 2"/>
          <p:cNvSpPr/>
          <p:nvPr/>
        </p:nvSpPr>
        <p:spPr>
          <a:xfrm>
            <a:off x="523875" y="1139130"/>
            <a:ext cx="11668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QOF requirements for annual diabetic foot examinations to prevent limb loss.</a:t>
            </a:r>
            <a:endParaRPr lang="en-US" sz="1200" dirty="0"/>
          </a:p>
        </p:txBody>
      </p:sp>
      <p:sp>
        <p:nvSpPr>
          <p:cNvPr id="24" name="Text 3"/>
          <p:cNvSpPr/>
          <p:nvPr/>
        </p:nvSpPr>
        <p:spPr>
          <a:xfrm>
            <a:off x="952500" y="2603153"/>
            <a:ext cx="5486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Annual Foot Review (QOF)</a:t>
            </a:r>
            <a:endParaRPr lang="en-US" sz="1500" dirty="0"/>
          </a:p>
        </p:txBody>
      </p:sp>
      <p:sp>
        <p:nvSpPr>
          <p:cNvPr id="25" name="Text 4"/>
          <p:cNvSpPr/>
          <p:nvPr/>
        </p:nvSpPr>
        <p:spPr>
          <a:xfrm>
            <a:off x="1143000" y="3079403"/>
            <a:ext cx="4486275" cy="419100"/>
          </a:xfrm>
          <a:prstGeom prst="rect">
            <a:avLst/>
          </a:prstGeom>
          <a:noFill/>
          <a:ln/>
        </p:spPr>
        <p:txBody>
          <a:bodyPr wrap="square" lIns="0" tIns="0" rIns="0" bIns="0" rtlCol="0" anchor="ctr" vert="horz"/>
          <a:lstStyle/>
          <a:p>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Inspection</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Skin integrity, nail health, structural deformity, and active ulceration.</a:t>
            </a:r>
            <a:endParaRPr lang="en-US" sz="1125" dirty="0"/>
          </a:p>
        </p:txBody>
      </p:sp>
      <p:sp>
        <p:nvSpPr>
          <p:cNvPr id="26" name="Text 5"/>
          <p:cNvSpPr/>
          <p:nvPr/>
        </p:nvSpPr>
        <p:spPr>
          <a:xfrm>
            <a:off x="1143000" y="3641378"/>
            <a:ext cx="3838575" cy="419100"/>
          </a:xfrm>
          <a:prstGeom prst="rect">
            <a:avLst/>
          </a:prstGeom>
          <a:noFill/>
          <a:ln/>
        </p:spPr>
        <p:txBody>
          <a:bodyPr wrap="square" lIns="0" tIns="0" rIns="0" bIns="0" rtlCol="0" anchor="ctr" vert="horz"/>
          <a:lstStyle/>
          <a:p>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Pulse Palpation</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Manual check of Dorsalis Pedis and Posterior Tibial pulses.</a:t>
            </a:r>
            <a:endParaRPr lang="en-US" sz="1125" dirty="0"/>
          </a:p>
        </p:txBody>
      </p:sp>
      <p:sp>
        <p:nvSpPr>
          <p:cNvPr id="27" name="Text 6"/>
          <p:cNvSpPr/>
          <p:nvPr/>
        </p:nvSpPr>
        <p:spPr>
          <a:xfrm>
            <a:off x="1143000" y="4203353"/>
            <a:ext cx="3733800" cy="419100"/>
          </a:xfrm>
          <a:prstGeom prst="rect">
            <a:avLst/>
          </a:prstGeom>
          <a:noFill/>
          <a:ln/>
        </p:spPr>
        <p:txBody>
          <a:bodyPr wrap="square" lIns="0" tIns="0" rIns="0" bIns="0" rtlCol="0" anchor="ctr" vert="horz"/>
          <a:lstStyle/>
          <a:p>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Neuropathy Screening</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10g Monofilament test (sensation at 10 sites on the foot).</a:t>
            </a:r>
            <a:endParaRPr lang="en-US" sz="1125" dirty="0"/>
          </a:p>
        </p:txBody>
      </p:sp>
      <p:sp>
        <p:nvSpPr>
          <p:cNvPr id="28" name="Text 7"/>
          <p:cNvSpPr/>
          <p:nvPr/>
        </p:nvSpPr>
        <p:spPr>
          <a:xfrm>
            <a:off x="1143000" y="4765328"/>
            <a:ext cx="4000500" cy="419100"/>
          </a:xfrm>
          <a:prstGeom prst="rect">
            <a:avLst/>
          </a:prstGeom>
          <a:noFill/>
          <a:ln/>
        </p:spPr>
        <p:txBody>
          <a:bodyPr wrap="square" lIns="0" tIns="0" rIns="0" bIns="0" rtlCol="0" anchor="ctr" vert="horz"/>
          <a:lstStyle/>
          <a:p>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Vascular Status</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ABPI measurement (or clinical assessment if ABPI unreliable).</a:t>
            </a:r>
            <a:endParaRPr lang="en-US" sz="1125" dirty="0"/>
          </a:p>
        </p:txBody>
      </p:sp>
      <p:sp>
        <p:nvSpPr>
          <p:cNvPr id="29" name="Text 8"/>
          <p:cNvSpPr/>
          <p:nvPr/>
        </p:nvSpPr>
        <p:spPr>
          <a:xfrm>
            <a:off x="6715125" y="2631728"/>
            <a:ext cx="4905375" cy="457200"/>
          </a:xfrm>
          <a:prstGeom prst="rect">
            <a:avLst/>
          </a:prstGeom>
          <a:noFill/>
          <a:ln/>
        </p:spPr>
        <p:txBody>
          <a:bodyPr wrap="square" lIns="0" tIns="0" rIns="0" bIns="0" rtlCol="0" anchor="ctr" vert="horz"/>
          <a:lstStyle/>
          <a:p>
            <a:pPr algn="ctr" indent="0" marL="0">
              <a:lnSpc>
                <a:spcPts val="1800"/>
              </a:lnSpc>
              <a:buNone/>
            </a:pPr>
            <a:r>
              <a:rPr lang="en-US" sz="1200" b="1" dirty="0">
                <a:solidFill>
                  <a:srgbClr val="7E5109"/>
                </a:solidFill>
                <a:latin typeface="Open Sans" pitchFamily="34" charset="0"/>
                <a:ea typeface="Open Sans" pitchFamily="34" charset="-122"/>
                <a:cs typeface="Open Sans" pitchFamily="34" charset="-120"/>
              </a:rPr>
              <a:t> Diabetes + PAD = Extremely high risk of limb loss. Early detection is clinical priority.</a:t>
            </a:r>
            <a:endParaRPr lang="en-US" sz="1200" dirty="0"/>
          </a:p>
        </p:txBody>
      </p:sp>
      <p:sp>
        <p:nvSpPr>
          <p:cNvPr id="30" name="Text 9"/>
          <p:cNvSpPr/>
          <p:nvPr/>
        </p:nvSpPr>
        <p:spPr>
          <a:xfrm>
            <a:off x="6738938" y="3660428"/>
            <a:ext cx="5453063"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C0392B"/>
                </a:solidFill>
                <a:latin typeface="Montserrat" pitchFamily="34" charset="0"/>
                <a:ea typeface="Montserrat" pitchFamily="34" charset="-122"/>
                <a:cs typeface="Montserrat" pitchFamily="34" charset="-120"/>
              </a:rPr>
              <a:t>Refer to Diabetic Foot Team if:</a:t>
            </a:r>
            <a:endParaRPr lang="en-US" sz="1350" dirty="0"/>
          </a:p>
        </p:txBody>
      </p:sp>
      <p:sp>
        <p:nvSpPr>
          <p:cNvPr id="31" name="Text 10"/>
          <p:cNvSpPr/>
          <p:nvPr/>
        </p:nvSpPr>
        <p:spPr>
          <a:xfrm>
            <a:off x="6667500" y="4060478"/>
            <a:ext cx="55245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Any active foot ulceration (Urgent)</a:t>
            </a:r>
            <a:endParaRPr lang="en-US" sz="1125" dirty="0"/>
          </a:p>
        </p:txBody>
      </p:sp>
      <p:sp>
        <p:nvSpPr>
          <p:cNvPr id="32" name="Text 11"/>
          <p:cNvSpPr/>
          <p:nvPr/>
        </p:nvSpPr>
        <p:spPr>
          <a:xfrm>
            <a:off x="6667500" y="4370040"/>
            <a:ext cx="49530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Significant PAD (ABPI &lt; 0.8)</a:t>
            </a:r>
            <a:endParaRPr lang="en-US" sz="1125" dirty="0"/>
          </a:p>
        </p:txBody>
      </p:sp>
      <p:sp>
        <p:nvSpPr>
          <p:cNvPr id="33" name="Text 12"/>
          <p:cNvSpPr/>
          <p:nvPr/>
        </p:nvSpPr>
        <p:spPr>
          <a:xfrm>
            <a:off x="6667500" y="4679603"/>
            <a:ext cx="55245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Suspected Charcot Joint (Redness/Swelling)</a:t>
            </a:r>
            <a:endParaRPr lang="en-US" sz="1125" dirty="0"/>
          </a:p>
        </p:txBody>
      </p:sp>
      <p:sp>
        <p:nvSpPr>
          <p:cNvPr id="34" name="Text 13"/>
          <p:cNvSpPr/>
          <p:nvPr/>
        </p:nvSpPr>
        <p:spPr>
          <a:xfrm>
            <a:off x="6667500" y="4989165"/>
            <a:ext cx="5524500" cy="214313"/>
          </a:xfrm>
          <a:prstGeom prst="rect">
            <a:avLst/>
          </a:prstGeom>
          <a:noFill/>
          <a:ln/>
        </p:spPr>
        <p:txBody>
          <a:bodyPr wrap="square" lIns="0" tIns="0" rIns="0" bIns="0" rtlCol="0" anchor="ctr" vert="horz"/>
          <a:lstStyle/>
          <a:p>
            <a:pPr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New gangrene or rest pain (Same-day)</a:t>
            </a:r>
            <a:endParaRPr lang="en-US" sz="1125" dirty="0"/>
          </a:p>
        </p:txBody>
      </p:sp>
      <p:sp>
        <p:nvSpPr>
          <p:cNvPr id="35" name="Text 14"/>
          <p:cNvSpPr/>
          <p:nvPr/>
        </p:nvSpPr>
        <p:spPr>
          <a:xfrm>
            <a:off x="5288756" y="6515100"/>
            <a:ext cx="3360420"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381000" y="190500"/>
            <a:ext cx="2886075" cy="295275"/>
          </a:xfrm>
          <a:prstGeom prst="rect">
            <a:avLst/>
          </a:prstGeom>
        </p:spPr>
      </p:pic>
      <p:pic>
        <p:nvPicPr>
          <p:cNvPr id="4" name="Image 2" descr="preencoded.png">    </p:cNvPr>
          <p:cNvPicPr>
            <a:picLocks noChangeAspect="1"/>
          </p:cNvPicPr>
          <p:nvPr/>
        </p:nvPicPr>
        <p:blipFill>
          <a:blip r:embed="rId3"/>
          <a:stretch>
            <a:fillRect/>
          </a:stretch>
        </p:blipFill>
        <p:spPr>
          <a:xfrm>
            <a:off x="381000" y="581025"/>
            <a:ext cx="11430000" cy="596205"/>
          </a:xfrm>
          <a:prstGeom prst="rect">
            <a:avLst/>
          </a:prstGeom>
        </p:spPr>
      </p:pic>
      <p:pic>
        <p:nvPicPr>
          <p:cNvPr id="5" name="Image 3" descr="preencoded.png">    </p:cNvPr>
          <p:cNvPicPr>
            <a:picLocks noChangeAspect="1"/>
          </p:cNvPicPr>
          <p:nvPr/>
        </p:nvPicPr>
        <p:blipFill>
          <a:blip r:embed="rId4"/>
          <a:stretch>
            <a:fillRect/>
          </a:stretch>
        </p:blipFill>
        <p:spPr>
          <a:xfrm>
            <a:off x="381000" y="1660029"/>
            <a:ext cx="6686550" cy="1681163"/>
          </a:xfrm>
          <a:prstGeom prst="rect">
            <a:avLst/>
          </a:prstGeom>
        </p:spPr>
      </p:pic>
      <p:pic>
        <p:nvPicPr>
          <p:cNvPr id="6" name="Image 4" descr="preencoded.png">    </p:cNvPr>
          <p:cNvPicPr>
            <a:picLocks noChangeAspect="1"/>
          </p:cNvPicPr>
          <p:nvPr/>
        </p:nvPicPr>
        <p:blipFill>
          <a:blip r:embed="rId5"/>
          <a:stretch>
            <a:fillRect/>
          </a:stretch>
        </p:blipFill>
        <p:spPr>
          <a:xfrm>
            <a:off x="571500" y="1891457"/>
            <a:ext cx="214313" cy="175320"/>
          </a:xfrm>
          <a:prstGeom prst="rect">
            <a:avLst/>
          </a:prstGeom>
        </p:spPr>
      </p:pic>
      <p:pic>
        <p:nvPicPr>
          <p:cNvPr id="7" name="Image 5" descr="preencoded.png">    </p:cNvPr>
          <p:cNvPicPr>
            <a:picLocks noChangeAspect="1"/>
          </p:cNvPicPr>
          <p:nvPr/>
        </p:nvPicPr>
        <p:blipFill>
          <a:blip r:embed="rId6"/>
          <a:stretch>
            <a:fillRect/>
          </a:stretch>
        </p:blipFill>
        <p:spPr>
          <a:xfrm>
            <a:off x="381000" y="3531691"/>
            <a:ext cx="6686550" cy="1681163"/>
          </a:xfrm>
          <a:prstGeom prst="rect">
            <a:avLst/>
          </a:prstGeom>
        </p:spPr>
      </p:pic>
      <p:pic>
        <p:nvPicPr>
          <p:cNvPr id="8" name="Image 6" descr="preencoded.png">    </p:cNvPr>
          <p:cNvPicPr>
            <a:picLocks noChangeAspect="1"/>
          </p:cNvPicPr>
          <p:nvPr/>
        </p:nvPicPr>
        <p:blipFill>
          <a:blip r:embed="rId7"/>
          <a:stretch>
            <a:fillRect/>
          </a:stretch>
        </p:blipFill>
        <p:spPr>
          <a:xfrm>
            <a:off x="571500" y="3763119"/>
            <a:ext cx="214313" cy="175320"/>
          </a:xfrm>
          <a:prstGeom prst="rect">
            <a:avLst/>
          </a:prstGeom>
        </p:spPr>
      </p:pic>
      <p:pic>
        <p:nvPicPr>
          <p:cNvPr id="9" name="Image 7" descr="preencoded.png">    </p:cNvPr>
          <p:cNvPicPr>
            <a:picLocks noChangeAspect="1"/>
          </p:cNvPicPr>
          <p:nvPr/>
        </p:nvPicPr>
        <p:blipFill>
          <a:blip r:embed="rId8"/>
          <a:stretch>
            <a:fillRect/>
          </a:stretch>
        </p:blipFill>
        <p:spPr>
          <a:xfrm>
            <a:off x="7353300" y="1367730"/>
            <a:ext cx="4457700" cy="2667000"/>
          </a:xfrm>
          <a:prstGeom prst="rect">
            <a:avLst/>
          </a:prstGeom>
        </p:spPr>
      </p:pic>
      <p:pic>
        <p:nvPicPr>
          <p:cNvPr id="10" name="Image 8" descr="preencoded.png">    </p:cNvPr>
          <p:cNvPicPr>
            <a:picLocks noChangeAspect="1"/>
          </p:cNvPicPr>
          <p:nvPr/>
        </p:nvPicPr>
        <p:blipFill>
          <a:blip r:embed="rId9"/>
          <a:stretch>
            <a:fillRect/>
          </a:stretch>
        </p:blipFill>
        <p:spPr>
          <a:xfrm>
            <a:off x="7353300" y="4225230"/>
            <a:ext cx="4457700" cy="1279922"/>
          </a:xfrm>
          <a:prstGeom prst="rect">
            <a:avLst/>
          </a:prstGeom>
        </p:spPr>
      </p:pic>
      <p:pic>
        <p:nvPicPr>
          <p:cNvPr id="11" name="Image 9" descr="preencoded.png">    </p:cNvPr>
          <p:cNvPicPr>
            <a:picLocks noChangeAspect="1"/>
          </p:cNvPicPr>
          <p:nvPr/>
        </p:nvPicPr>
        <p:blipFill>
          <a:blip r:embed="rId10"/>
          <a:stretch>
            <a:fillRect/>
          </a:stretch>
        </p:blipFill>
        <p:spPr>
          <a:xfrm>
            <a:off x="7496175" y="4399508"/>
            <a:ext cx="166688" cy="137220"/>
          </a:xfrm>
          <a:prstGeom prst="rect">
            <a:avLst/>
          </a:prstGeom>
        </p:spPr>
      </p:pic>
      <p:pic>
        <p:nvPicPr>
          <p:cNvPr id="12" name="Image 10" descr="preencoded.png">    </p:cNvPr>
          <p:cNvPicPr>
            <a:picLocks noChangeAspect="1"/>
          </p:cNvPicPr>
          <p:nvPr/>
        </p:nvPicPr>
        <p:blipFill>
          <a:blip r:embed="rId11"/>
          <a:stretch>
            <a:fillRect/>
          </a:stretch>
        </p:blipFill>
        <p:spPr>
          <a:xfrm>
            <a:off x="0" y="6496050"/>
            <a:ext cx="12192000" cy="361950"/>
          </a:xfrm>
          <a:prstGeom prst="rect">
            <a:avLst/>
          </a:prstGeom>
        </p:spPr>
      </p:pic>
      <p:sp>
        <p:nvSpPr>
          <p:cNvPr id="13"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4" name="Text 1"/>
          <p:cNvSpPr/>
          <p:nvPr/>
        </p:nvSpPr>
        <p:spPr>
          <a:xfrm>
            <a:off x="523875" y="58102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Principles of Ischaemic Wound Care</a:t>
            </a:r>
            <a:endParaRPr lang="en-US" sz="2100" dirty="0"/>
          </a:p>
        </p:txBody>
      </p:sp>
      <p:sp>
        <p:nvSpPr>
          <p:cNvPr id="15"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Management while awaiting urgent vascular assessment</a:t>
            </a:r>
            <a:endParaRPr lang="en-US" sz="1200" dirty="0"/>
          </a:p>
        </p:txBody>
      </p:sp>
      <p:sp>
        <p:nvSpPr>
          <p:cNvPr id="16" name="Text 3"/>
          <p:cNvSpPr/>
          <p:nvPr/>
        </p:nvSpPr>
        <p:spPr>
          <a:xfrm>
            <a:off x="881063" y="1850529"/>
            <a:ext cx="6305550" cy="257175"/>
          </a:xfrm>
          <a:prstGeom prst="rect">
            <a:avLst/>
          </a:prstGeom>
          <a:noFill/>
          <a:ln/>
        </p:spPr>
        <p:txBody>
          <a:bodyPr wrap="square" lIns="0" tIns="0" rIns="0" bIns="0" rtlCol="0" anchor="ctr" vert="horz"/>
          <a:lstStyle/>
          <a:p>
            <a:pPr indent="0" marL="0">
              <a:lnSpc>
                <a:spcPts val="2025"/>
              </a:lnSpc>
              <a:buNone/>
            </a:pPr>
            <a:r>
              <a:rPr lang="en-US" sz="1350" dirty="0">
                <a:solidFill>
                  <a:srgbClr val="2D3436"/>
                </a:solidFill>
                <a:latin typeface="Montserrat" pitchFamily="34" charset="0"/>
                <a:ea typeface="Montserrat" pitchFamily="34" charset="-122"/>
                <a:cs typeface="Montserrat" pitchFamily="34" charset="-120"/>
              </a:rPr>
              <a:t>Limb Protection &amp; Environment</a:t>
            </a:r>
            <a:endParaRPr lang="en-US" sz="1350" dirty="0"/>
          </a:p>
        </p:txBody>
      </p:sp>
      <p:sp>
        <p:nvSpPr>
          <p:cNvPr id="17" name="Text 4"/>
          <p:cNvSpPr/>
          <p:nvPr/>
        </p:nvSpPr>
        <p:spPr>
          <a:xfrm>
            <a:off x="704850" y="2222004"/>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Protect the affected limb from any trauma or pressure (e.g., pressure-relieving heel boots).</a:t>
            </a:r>
            <a:endParaRPr lang="en-US" sz="1125" dirty="0"/>
          </a:p>
        </p:txBody>
      </p:sp>
      <p:sp>
        <p:nvSpPr>
          <p:cNvPr id="18" name="Text 5"/>
          <p:cNvSpPr/>
          <p:nvPr/>
        </p:nvSpPr>
        <p:spPr>
          <a:xfrm>
            <a:off x="704850" y="2531566"/>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Maintain a warm environment for the limb, but avoid direct heat (risk of thermal injury).</a:t>
            </a:r>
            <a:endParaRPr lang="en-US" sz="1125" dirty="0"/>
          </a:p>
        </p:txBody>
      </p:sp>
      <p:sp>
        <p:nvSpPr>
          <p:cNvPr id="19" name="Text 6"/>
          <p:cNvSpPr/>
          <p:nvPr/>
        </p:nvSpPr>
        <p:spPr>
          <a:xfrm>
            <a:off x="704850" y="2841129"/>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Ensure footwear is well-fitting and does not cause friction or pressure points.</a:t>
            </a:r>
            <a:endParaRPr lang="en-US" sz="1125" dirty="0"/>
          </a:p>
        </p:txBody>
      </p:sp>
      <p:sp>
        <p:nvSpPr>
          <p:cNvPr id="20" name="Text 7"/>
          <p:cNvSpPr/>
          <p:nvPr/>
        </p:nvSpPr>
        <p:spPr>
          <a:xfrm>
            <a:off x="881063" y="3722191"/>
            <a:ext cx="6305550" cy="257175"/>
          </a:xfrm>
          <a:prstGeom prst="rect">
            <a:avLst/>
          </a:prstGeom>
          <a:noFill/>
          <a:ln/>
        </p:spPr>
        <p:txBody>
          <a:bodyPr wrap="square" lIns="0" tIns="0" rIns="0" bIns="0" rtlCol="0" anchor="ctr" vert="horz"/>
          <a:lstStyle/>
          <a:p>
            <a:pPr indent="0" marL="0">
              <a:lnSpc>
                <a:spcPts val="2025"/>
              </a:lnSpc>
              <a:buNone/>
            </a:pPr>
            <a:r>
              <a:rPr lang="en-US" sz="1350" dirty="0">
                <a:solidFill>
                  <a:srgbClr val="2D3436"/>
                </a:solidFill>
                <a:latin typeface="Montserrat" pitchFamily="34" charset="0"/>
                <a:ea typeface="Montserrat" pitchFamily="34" charset="-122"/>
                <a:cs typeface="Montserrat" pitchFamily="34" charset="-120"/>
              </a:rPr>
              <a:t>Dressing &amp; Immediate Care</a:t>
            </a:r>
            <a:endParaRPr lang="en-US" sz="1350" dirty="0"/>
          </a:p>
        </p:txBody>
      </p:sp>
      <p:sp>
        <p:nvSpPr>
          <p:cNvPr id="21" name="Text 8"/>
          <p:cNvSpPr/>
          <p:nvPr/>
        </p:nvSpPr>
        <p:spPr>
          <a:xfrm>
            <a:off x="704850" y="4093666"/>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Regular wound dressings to protect from infection; avoid occlusive/tight bandaging.</a:t>
            </a:r>
            <a:endParaRPr lang="en-US" sz="1125" dirty="0"/>
          </a:p>
        </p:txBody>
      </p:sp>
      <p:sp>
        <p:nvSpPr>
          <p:cNvPr id="22" name="Text 9"/>
          <p:cNvSpPr/>
          <p:nvPr/>
        </p:nvSpPr>
        <p:spPr>
          <a:xfrm>
            <a:off x="704850" y="4403229"/>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Involve urgent podiatry services for expert debridement and foot care.</a:t>
            </a:r>
            <a:endParaRPr lang="en-US" sz="1125" dirty="0"/>
          </a:p>
        </p:txBody>
      </p:sp>
      <p:sp>
        <p:nvSpPr>
          <p:cNvPr id="23" name="Text 10"/>
          <p:cNvSpPr/>
          <p:nvPr/>
        </p:nvSpPr>
        <p:spPr>
          <a:xfrm>
            <a:off x="704850" y="4712791"/>
            <a:ext cx="11487150" cy="214313"/>
          </a:xfrm>
          <a:prstGeom prst="rect">
            <a:avLst/>
          </a:prstGeom>
          <a:noFill/>
          <a:ln/>
        </p:spPr>
        <p:txBody>
          <a:bodyPr wrap="square" lIns="0" tIns="0" rIns="0" bIns="0" rtlCol="0" anchor="ctr" vert="horz"/>
          <a:lstStyle/>
          <a:p>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Monitor closely for signs of sepsis or rapidly spreading gangrene (admission criteria).</a:t>
            </a:r>
            <a:endParaRPr lang="en-US" sz="1125" dirty="0"/>
          </a:p>
        </p:txBody>
      </p:sp>
      <p:sp>
        <p:nvSpPr>
          <p:cNvPr id="24" name="Text 11"/>
          <p:cNvSpPr/>
          <p:nvPr/>
        </p:nvSpPr>
        <p:spPr>
          <a:xfrm>
            <a:off x="7739062" y="4368105"/>
            <a:ext cx="417195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B38600"/>
                </a:solidFill>
                <a:latin typeface="Montserrat" pitchFamily="34" charset="0"/>
                <a:ea typeface="Montserrat" pitchFamily="34" charset="-122"/>
                <a:cs typeface="Montserrat" pitchFamily="34" charset="-120"/>
              </a:rPr>
              <a:t>PITFALL: LEG ELEVATION</a:t>
            </a:r>
            <a:endParaRPr lang="en-US" sz="1050" dirty="0"/>
          </a:p>
        </p:txBody>
      </p:sp>
      <p:sp>
        <p:nvSpPr>
          <p:cNvPr id="25" name="Text 12"/>
          <p:cNvSpPr/>
          <p:nvPr/>
        </p:nvSpPr>
        <p:spPr>
          <a:xfrm>
            <a:off x="7496175" y="4615755"/>
            <a:ext cx="4171950" cy="746522"/>
          </a:xfrm>
          <a:prstGeom prst="rect">
            <a:avLst/>
          </a:prstGeom>
          <a:noFill/>
          <a:ln/>
        </p:spPr>
        <p:txBody>
          <a:bodyPr wrap="square" lIns="0" tIns="0" rIns="0" bIns="0" rtlCol="0" anchor="ctr" vert="horz"/>
          <a:lstStyle/>
          <a:p>
            <a:pPr indent="0" marL="0">
              <a:lnSpc>
                <a:spcPts val="1470"/>
              </a:lnSpc>
              <a:buNone/>
            </a:pPr>
            <a:r>
              <a:rPr lang="en-US" sz="1050" b="1" dirty="0">
                <a:solidFill>
                  <a:srgbClr val="2D3436"/>
                </a:solidFill>
                <a:latin typeface="Open Sans" pitchFamily="34" charset="0"/>
                <a:ea typeface="Open Sans" pitchFamily="34" charset="-122"/>
                <a:cs typeface="Open Sans" pitchFamily="34" charset="-120"/>
              </a:rPr>
              <a:t>Do NOT elevate the limb or use compression bandaging. Unlike venous ulcers, elevating an ischaemic limb reduces gravity-dependent perfusion and significantly worsens tissue hypoxia and pain.</a:t>
            </a:r>
            <a:endParaRPr lang="en-US" sz="1050" dirty="0"/>
          </a:p>
        </p:txBody>
      </p:sp>
      <p:sp>
        <p:nvSpPr>
          <p:cNvPr id="26" name="Text 13"/>
          <p:cNvSpPr/>
          <p:nvPr/>
        </p:nvSpPr>
        <p:spPr>
          <a:xfrm>
            <a:off x="381000" y="6591300"/>
            <a:ext cx="11430000" cy="171450"/>
          </a:xfrm>
          <a:prstGeom prst="rect">
            <a:avLst/>
          </a:prstGeom>
          <a:noFill/>
          <a:ln/>
        </p:spPr>
        <p:txBody>
          <a:bodyPr wrap="square" lIns="0" tIns="0" rIns="0" bIns="0" rtlCol="0" anchor="ctr" vert="horz"/>
          <a:lstStyle/>
          <a:p>
            <a:pPr algn="ctr" indent="0" marL="0">
              <a:lnSpc>
                <a:spcPts val="1350"/>
              </a:lnSpc>
              <a:buNone/>
            </a:pPr>
            <a:r>
              <a:rPr lang="en-US" sz="900" spc="30" kern="0" dirty="0">
                <a:solidFill>
                  <a:srgbClr val="95A5A6"/>
                </a:solidFill>
                <a:latin typeface="Open Sans" pitchFamily="34" charset="0"/>
                <a:ea typeface="Open Sans" pitchFamily="34" charset="-122"/>
                <a:cs typeface="Open Sans" pitchFamily="34" charset="-120"/>
              </a:rPr>
              <a:t>www.bradfordvts.co.uk • NICE CG147 Management Standards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810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571500" y="771525"/>
            <a:ext cx="11049000" cy="716161"/>
          </a:xfrm>
          <a:prstGeom prst="rect">
            <a:avLst/>
          </a:prstGeom>
        </p:spPr>
      </p:pic>
      <p:pic>
        <p:nvPicPr>
          <p:cNvPr id="6" name="Image 4" descr="preencoded.png">    </p:cNvPr>
          <p:cNvPicPr>
            <a:picLocks noChangeAspect="1"/>
          </p:cNvPicPr>
          <p:nvPr/>
        </p:nvPicPr>
        <p:blipFill>
          <a:blip r:embed="rId6"/>
          <a:stretch>
            <a:fillRect/>
          </a:stretch>
        </p:blipFill>
        <p:spPr>
          <a:xfrm>
            <a:off x="571500" y="1678186"/>
            <a:ext cx="5381625" cy="2325886"/>
          </a:xfrm>
          <a:prstGeom prst="rect">
            <a:avLst/>
          </a:prstGeom>
        </p:spPr>
      </p:pic>
      <p:pic>
        <p:nvPicPr>
          <p:cNvPr id="7" name="Image 5" descr="preencoded.png">    </p:cNvPr>
          <p:cNvPicPr>
            <a:picLocks noChangeAspect="1"/>
          </p:cNvPicPr>
          <p:nvPr/>
        </p:nvPicPr>
        <p:blipFill>
          <a:blip r:embed="rId7"/>
          <a:stretch>
            <a:fillRect/>
          </a:stretch>
        </p:blipFill>
        <p:spPr>
          <a:xfrm>
            <a:off x="809625" y="1982986"/>
            <a:ext cx="190500" cy="152400"/>
          </a:xfrm>
          <a:prstGeom prst="rect">
            <a:avLst/>
          </a:prstGeom>
        </p:spPr>
      </p:pic>
      <p:pic>
        <p:nvPicPr>
          <p:cNvPr id="8" name="Image 6" descr="preencoded.png">    </p:cNvPr>
          <p:cNvPicPr>
            <a:picLocks noChangeAspect="1"/>
          </p:cNvPicPr>
          <p:nvPr/>
        </p:nvPicPr>
        <p:blipFill>
          <a:blip r:embed="rId8"/>
          <a:stretch>
            <a:fillRect/>
          </a:stretch>
        </p:blipFill>
        <p:spPr>
          <a:xfrm>
            <a:off x="809625" y="3045916"/>
            <a:ext cx="119063" cy="99120"/>
          </a:xfrm>
          <a:prstGeom prst="rect">
            <a:avLst/>
          </a:prstGeom>
        </p:spPr>
      </p:pic>
      <p:pic>
        <p:nvPicPr>
          <p:cNvPr id="9" name="Image 7" descr="preencoded.png">    </p:cNvPr>
          <p:cNvPicPr>
            <a:picLocks noChangeAspect="1"/>
          </p:cNvPicPr>
          <p:nvPr/>
        </p:nvPicPr>
        <p:blipFill>
          <a:blip r:embed="rId9"/>
          <a:stretch>
            <a:fillRect/>
          </a:stretch>
        </p:blipFill>
        <p:spPr>
          <a:xfrm>
            <a:off x="809625" y="3434507"/>
            <a:ext cx="119063" cy="99120"/>
          </a:xfrm>
          <a:prstGeom prst="rect">
            <a:avLst/>
          </a:prstGeom>
        </p:spPr>
      </p:pic>
      <p:pic>
        <p:nvPicPr>
          <p:cNvPr id="10" name="Image 8" descr="preencoded.png">    </p:cNvPr>
          <p:cNvPicPr>
            <a:picLocks noChangeAspect="1"/>
          </p:cNvPicPr>
          <p:nvPr/>
        </p:nvPicPr>
        <p:blipFill>
          <a:blip r:embed="rId10"/>
          <a:stretch>
            <a:fillRect/>
          </a:stretch>
        </p:blipFill>
        <p:spPr>
          <a:xfrm>
            <a:off x="571500" y="4194572"/>
            <a:ext cx="5381625" cy="1901428"/>
          </a:xfrm>
          <a:prstGeom prst="rect">
            <a:avLst/>
          </a:prstGeom>
        </p:spPr>
      </p:pic>
      <p:pic>
        <p:nvPicPr>
          <p:cNvPr id="11" name="Image 9" descr="preencoded.png">    </p:cNvPr>
          <p:cNvPicPr>
            <a:picLocks noChangeAspect="1"/>
          </p:cNvPicPr>
          <p:nvPr/>
        </p:nvPicPr>
        <p:blipFill>
          <a:blip r:embed="rId11"/>
          <a:stretch>
            <a:fillRect/>
          </a:stretch>
        </p:blipFill>
        <p:spPr>
          <a:xfrm>
            <a:off x="809625" y="4586139"/>
            <a:ext cx="190500" cy="152400"/>
          </a:xfrm>
          <a:prstGeom prst="rect">
            <a:avLst/>
          </a:prstGeom>
        </p:spPr>
      </p:pic>
      <p:pic>
        <p:nvPicPr>
          <p:cNvPr id="12" name="Image 10" descr="preencoded.png">    </p:cNvPr>
          <p:cNvPicPr>
            <a:picLocks noChangeAspect="1"/>
          </p:cNvPicPr>
          <p:nvPr/>
        </p:nvPicPr>
        <p:blipFill>
          <a:blip r:embed="rId12"/>
          <a:stretch>
            <a:fillRect/>
          </a:stretch>
        </p:blipFill>
        <p:spPr>
          <a:xfrm>
            <a:off x="6238875" y="1678186"/>
            <a:ext cx="5381625" cy="2314426"/>
          </a:xfrm>
          <a:prstGeom prst="rect">
            <a:avLst/>
          </a:prstGeom>
        </p:spPr>
      </p:pic>
      <p:pic>
        <p:nvPicPr>
          <p:cNvPr id="13" name="Image 11" descr="preencoded.png">    </p:cNvPr>
          <p:cNvPicPr>
            <a:picLocks noChangeAspect="1"/>
          </p:cNvPicPr>
          <p:nvPr/>
        </p:nvPicPr>
        <p:blipFill>
          <a:blip r:embed="rId13"/>
          <a:stretch>
            <a:fillRect/>
          </a:stretch>
        </p:blipFill>
        <p:spPr>
          <a:xfrm>
            <a:off x="6429375" y="1935361"/>
            <a:ext cx="190500" cy="152400"/>
          </a:xfrm>
          <a:prstGeom prst="rect">
            <a:avLst/>
          </a:prstGeom>
        </p:spPr>
      </p:pic>
      <p:pic>
        <p:nvPicPr>
          <p:cNvPr id="14" name="Image 12" descr="preencoded.png">    </p:cNvPr>
          <p:cNvPicPr>
            <a:picLocks noChangeAspect="1"/>
          </p:cNvPicPr>
          <p:nvPr/>
        </p:nvPicPr>
        <p:blipFill>
          <a:blip r:embed="rId14"/>
          <a:stretch>
            <a:fillRect/>
          </a:stretch>
        </p:blipFill>
        <p:spPr>
          <a:xfrm>
            <a:off x="6238875" y="4183112"/>
            <a:ext cx="5381625" cy="1912888"/>
          </a:xfrm>
          <a:prstGeom prst="rect">
            <a:avLst/>
          </a:prstGeom>
        </p:spPr>
      </p:pic>
      <p:pic>
        <p:nvPicPr>
          <p:cNvPr id="15" name="Image 13" descr="preencoded.png">    </p:cNvPr>
          <p:cNvPicPr>
            <a:picLocks noChangeAspect="1"/>
          </p:cNvPicPr>
          <p:nvPr/>
        </p:nvPicPr>
        <p:blipFill>
          <a:blip r:embed="rId15"/>
          <a:stretch>
            <a:fillRect/>
          </a:stretch>
        </p:blipFill>
        <p:spPr>
          <a:xfrm>
            <a:off x="6477000" y="4717554"/>
            <a:ext cx="190500" cy="152400"/>
          </a:xfrm>
          <a:prstGeom prst="rect">
            <a:avLst/>
          </a:prstGeom>
        </p:spPr>
      </p:pic>
      <p:pic>
        <p:nvPicPr>
          <p:cNvPr id="16" name="Image 14" descr="preencoded.png">    </p:cNvPr>
          <p:cNvPicPr>
            <a:picLocks noChangeAspect="1"/>
          </p:cNvPicPr>
          <p:nvPr/>
        </p:nvPicPr>
        <p:blipFill>
          <a:blip r:embed="rId16"/>
          <a:stretch>
            <a:fillRect/>
          </a:stretch>
        </p:blipFill>
        <p:spPr>
          <a:xfrm>
            <a:off x="0" y="6477000"/>
            <a:ext cx="12192000" cy="381000"/>
          </a:xfrm>
          <a:prstGeom prst="rect">
            <a:avLst/>
          </a:prstGeom>
        </p:spPr>
      </p:pic>
      <p:sp>
        <p:nvSpPr>
          <p:cNvPr id="17" name="Text 0"/>
          <p:cNvSpPr/>
          <p:nvPr/>
        </p:nvSpPr>
        <p:spPr>
          <a:xfrm>
            <a:off x="714375" y="3810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8" name="Text 1"/>
          <p:cNvSpPr/>
          <p:nvPr/>
        </p:nvSpPr>
        <p:spPr>
          <a:xfrm>
            <a:off x="762000" y="771525"/>
            <a:ext cx="11430000" cy="411361"/>
          </a:xfrm>
          <a:prstGeom prst="rect">
            <a:avLst/>
          </a:prstGeom>
          <a:noFill/>
          <a:ln/>
        </p:spPr>
        <p:txBody>
          <a:bodyPr wrap="square" lIns="0" tIns="0" rIns="0" bIns="0" rtlCol="0" anchor="ctr" vert="horz"/>
          <a:lstStyle/>
          <a:p>
            <a:pPr indent="0" marL="0">
              <a:lnSpc>
                <a:spcPts val="3240"/>
              </a:lnSpc>
              <a:buNone/>
            </a:pPr>
            <a:r>
              <a:rPr lang="en-US" sz="2700" b="1" dirty="0">
                <a:solidFill>
                  <a:srgbClr val="2D3436"/>
                </a:solidFill>
                <a:latin typeface="Montserrat" pitchFamily="34" charset="0"/>
                <a:ea typeface="Montserrat" pitchFamily="34" charset="-122"/>
                <a:cs typeface="Montserrat" pitchFamily="34" charset="-120"/>
              </a:rPr>
              <a:t>Introduction to Peripheral Arterial Disease (PAD)</a:t>
            </a:r>
            <a:endParaRPr lang="en-US" sz="2700" dirty="0"/>
          </a:p>
        </p:txBody>
      </p:sp>
      <p:sp>
        <p:nvSpPr>
          <p:cNvPr id="19" name="Text 2"/>
          <p:cNvSpPr/>
          <p:nvPr/>
        </p:nvSpPr>
        <p:spPr>
          <a:xfrm>
            <a:off x="762000" y="1230511"/>
            <a:ext cx="10858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Definition and Clinical Significance</a:t>
            </a:r>
            <a:endParaRPr lang="en-US" sz="1350" dirty="0"/>
          </a:p>
        </p:txBody>
      </p:sp>
      <p:sp>
        <p:nvSpPr>
          <p:cNvPr id="20" name="Text 3"/>
          <p:cNvSpPr/>
          <p:nvPr/>
        </p:nvSpPr>
        <p:spPr>
          <a:xfrm>
            <a:off x="1000125" y="1916311"/>
            <a:ext cx="3429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Pathophysiology</a:t>
            </a:r>
            <a:endParaRPr lang="en-US" sz="1500" dirty="0"/>
          </a:p>
        </p:txBody>
      </p:sp>
      <p:sp>
        <p:nvSpPr>
          <p:cNvPr id="21" name="Text 4"/>
          <p:cNvSpPr/>
          <p:nvPr/>
        </p:nvSpPr>
        <p:spPr>
          <a:xfrm>
            <a:off x="809625" y="2344936"/>
            <a:ext cx="4905375" cy="1421011"/>
          </a:xfrm>
          <a:prstGeom prst="rect">
            <a:avLst/>
          </a:prstGeom>
          <a:noFill/>
          <a:ln/>
        </p:spPr>
        <p:txBody>
          <a:bodyPr wrap="square" lIns="0" tIns="0" rIns="0" bIns="0" rtlCol="0" anchor="ctr" vert="horz"/>
          <a:lstStyle/>
          <a:p>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PAD is primarily caused by </a:t>
            </a:r>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atherosclerosis</a:t>
            </a:r>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narrowing the arteries that supply the lower limbs.</a:t>
            </a:r>
            <a:endParaRPr lang="en-US" sz="1350" dirty="0"/>
          </a:p>
        </p:txBody>
      </p:sp>
      <p:sp>
        <p:nvSpPr>
          <p:cNvPr id="22" name="Text 5"/>
          <p:cNvSpPr/>
          <p:nvPr/>
        </p:nvSpPr>
        <p:spPr>
          <a:xfrm>
            <a:off x="1000125" y="4519464"/>
            <a:ext cx="4343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Key Message for GPs</a:t>
            </a:r>
            <a:endParaRPr lang="en-US" sz="1500" dirty="0"/>
          </a:p>
        </p:txBody>
      </p:sp>
      <p:sp>
        <p:nvSpPr>
          <p:cNvPr id="23" name="Text 6"/>
          <p:cNvSpPr/>
          <p:nvPr/>
        </p:nvSpPr>
        <p:spPr>
          <a:xfrm>
            <a:off x="809625" y="4948089"/>
            <a:ext cx="4905375" cy="822871"/>
          </a:xfrm>
          <a:prstGeom prst="rect">
            <a:avLst/>
          </a:prstGeom>
          <a:noFill/>
          <a:ln/>
        </p:spPr>
        <p:txBody>
          <a:bodyPr wrap="square" lIns="0" tIns="0" rIns="0" bIns="0" rtlCol="0" anchor="ctr" vert="horz"/>
          <a:lstStyle/>
          <a:p>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The "silent majority": Only </a:t>
            </a:r>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~25%</a:t>
            </a:r>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of patients are symptomatic. Most cases remain under-diagnosed and under-treated despite the high risk.</a:t>
            </a:r>
            <a:endParaRPr lang="en-US" sz="1350" dirty="0"/>
          </a:p>
        </p:txBody>
      </p:sp>
      <p:sp>
        <p:nvSpPr>
          <p:cNvPr id="24" name="Text 7"/>
          <p:cNvSpPr/>
          <p:nvPr/>
        </p:nvSpPr>
        <p:spPr>
          <a:xfrm>
            <a:off x="6619875" y="1868686"/>
            <a:ext cx="34290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Systemic Marker</a:t>
            </a:r>
            <a:endParaRPr lang="en-US" sz="1500" dirty="0"/>
          </a:p>
        </p:txBody>
      </p:sp>
      <p:sp>
        <p:nvSpPr>
          <p:cNvPr id="25" name="Text 8"/>
          <p:cNvSpPr/>
          <p:nvPr/>
        </p:nvSpPr>
        <p:spPr>
          <a:xfrm>
            <a:off x="6429375" y="2297311"/>
            <a:ext cx="5000625" cy="600075"/>
          </a:xfrm>
          <a:prstGeom prst="rect">
            <a:avLst/>
          </a:prstGeom>
          <a:noFill/>
          <a:ln/>
        </p:spPr>
        <p:txBody>
          <a:bodyPr wrap="square" lIns="0" tIns="0" rIns="0" bIns="0" rtlCol="0" anchor="ctr" vert="horz"/>
          <a:lstStyle/>
          <a:p>
            <a:pPr indent="0" marL="0">
              <a:lnSpc>
                <a:spcPts val="4725"/>
              </a:lnSpc>
              <a:buNone/>
            </a:pPr>
            <a:r>
              <a:rPr lang="en-US" sz="3150" b="1" dirty="0">
                <a:solidFill>
                  <a:srgbClr val="C0392B"/>
                </a:solidFill>
                <a:latin typeface="Montserrat" pitchFamily="34" charset="0"/>
                <a:ea typeface="Montserrat" pitchFamily="34" charset="-122"/>
                <a:cs typeface="Montserrat" pitchFamily="34" charset="-120"/>
              </a:rPr>
              <a:t>3–6x</a:t>
            </a:r>
            <a:endParaRPr lang="en-US" sz="3150" dirty="0"/>
          </a:p>
        </p:txBody>
      </p:sp>
      <p:sp>
        <p:nvSpPr>
          <p:cNvPr id="26" name="Text 9"/>
          <p:cNvSpPr/>
          <p:nvPr/>
        </p:nvSpPr>
        <p:spPr>
          <a:xfrm>
            <a:off x="6429375" y="2945011"/>
            <a:ext cx="5762625" cy="274290"/>
          </a:xfrm>
          <a:prstGeom prst="rect">
            <a:avLst/>
          </a:prstGeom>
          <a:noFill/>
          <a:ln/>
        </p:spPr>
        <p:txBody>
          <a:bodyPr wrap="square" lIns="0" tIns="0" rIns="0" bIns="0" rtlCol="0" anchor="ctr" vert="horz"/>
          <a:lstStyle/>
          <a:p>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Increased risk of cardiovascular death (MI, Stroke).</a:t>
            </a:r>
            <a:endParaRPr lang="en-US" sz="1350" dirty="0"/>
          </a:p>
        </p:txBody>
      </p:sp>
      <p:sp>
        <p:nvSpPr>
          <p:cNvPr id="27" name="Text 10"/>
          <p:cNvSpPr/>
          <p:nvPr/>
        </p:nvSpPr>
        <p:spPr>
          <a:xfrm>
            <a:off x="6429375" y="3314551"/>
            <a:ext cx="5000625" cy="487561"/>
          </a:xfrm>
          <a:prstGeom prst="rect">
            <a:avLst/>
          </a:prstGeom>
          <a:noFill/>
          <a:ln/>
        </p:spPr>
        <p:txBody>
          <a:bodyPr wrap="square" lIns="0" tIns="0" rIns="0" bIns="0" rtlCol="0" anchor="ctr" vert="horz"/>
          <a:lstStyle/>
          <a:p>
            <a:pPr indent="0" marL="0">
              <a:lnSpc>
                <a:spcPts val="1920"/>
              </a:lnSpc>
              <a:buNone/>
            </a:pPr>
            <a:r>
              <a:rPr lang="en-US" sz="1200" dirty="0">
                <a:solidFill>
                  <a:srgbClr val="2D3436"/>
                </a:solidFill>
                <a:latin typeface="Open Sans" pitchFamily="34" charset="0"/>
                <a:ea typeface="Open Sans" pitchFamily="34" charset="-122"/>
                <a:cs typeface="Open Sans" pitchFamily="34" charset="-120"/>
              </a:rPr>
              <a:t>PAD is an established marker of widespread atherosclerosis across all vascular beds.</a:t>
            </a:r>
            <a:endParaRPr lang="en-US" sz="1200" dirty="0"/>
          </a:p>
        </p:txBody>
      </p:sp>
      <p:sp>
        <p:nvSpPr>
          <p:cNvPr id="28" name="Text 11"/>
          <p:cNvSpPr/>
          <p:nvPr/>
        </p:nvSpPr>
        <p:spPr>
          <a:xfrm>
            <a:off x="6667500" y="4650879"/>
            <a:ext cx="3886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Clinical Priority</a:t>
            </a:r>
            <a:endParaRPr lang="en-US" sz="1500" dirty="0"/>
          </a:p>
        </p:txBody>
      </p:sp>
      <p:sp>
        <p:nvSpPr>
          <p:cNvPr id="29" name="Text 12"/>
          <p:cNvSpPr/>
          <p:nvPr/>
        </p:nvSpPr>
        <p:spPr>
          <a:xfrm>
            <a:off x="6477000" y="5079504"/>
            <a:ext cx="4905375" cy="548580"/>
          </a:xfrm>
          <a:prstGeom prst="rect">
            <a:avLst/>
          </a:prstGeom>
          <a:noFill/>
          <a:ln/>
        </p:spPr>
        <p:txBody>
          <a:bodyPr wrap="square" lIns="0" tIns="0" rIns="0" bIns="0" rtlCol="0" anchor="ctr" vert="horz"/>
          <a:lstStyle/>
          <a:p>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Managing PAD is not just about leg symptoms; it is about </a:t>
            </a:r>
            <a:pPr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aggressive secondary prevention</a:t>
            </a:r>
            <a:pPr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to reduce mortality.</a:t>
            </a:r>
            <a:endParaRPr lang="en-US" sz="1350" dirty="0"/>
          </a:p>
        </p:txBody>
      </p:sp>
      <p:sp>
        <p:nvSpPr>
          <p:cNvPr id="30" name="Text 13"/>
          <p:cNvSpPr/>
          <p:nvPr/>
        </p:nvSpPr>
        <p:spPr>
          <a:xfrm>
            <a:off x="5357813" y="6477000"/>
            <a:ext cx="6834188" cy="381000"/>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52400"/>
            <a:ext cx="2886075" cy="276225"/>
          </a:xfrm>
          <a:prstGeom prst="rect">
            <a:avLst/>
          </a:prstGeom>
        </p:spPr>
      </p:pic>
      <p:pic>
        <p:nvPicPr>
          <p:cNvPr id="5" name="Image 3" descr="preencoded.png">    </p:cNvPr>
          <p:cNvPicPr>
            <a:picLocks noChangeAspect="1"/>
          </p:cNvPicPr>
          <p:nvPr/>
        </p:nvPicPr>
        <p:blipFill>
          <a:blip r:embed="rId5"/>
          <a:stretch>
            <a:fillRect/>
          </a:stretch>
        </p:blipFill>
        <p:spPr>
          <a:xfrm>
            <a:off x="381000" y="504825"/>
            <a:ext cx="11430000" cy="586680"/>
          </a:xfrm>
          <a:prstGeom prst="rect">
            <a:avLst/>
          </a:prstGeom>
        </p:spPr>
      </p:pic>
      <p:pic>
        <p:nvPicPr>
          <p:cNvPr id="6" name="Image 4" descr="preencoded.png">    </p:cNvPr>
          <p:cNvPicPr>
            <a:picLocks noChangeAspect="1"/>
          </p:cNvPicPr>
          <p:nvPr/>
        </p:nvPicPr>
        <p:blipFill>
          <a:blip r:embed="rId6"/>
          <a:stretch>
            <a:fillRect/>
          </a:stretch>
        </p:blipFill>
        <p:spPr>
          <a:xfrm>
            <a:off x="381000" y="1667917"/>
            <a:ext cx="3429000" cy="428625"/>
          </a:xfrm>
          <a:prstGeom prst="rect">
            <a:avLst/>
          </a:prstGeom>
        </p:spPr>
      </p:pic>
      <p:pic>
        <p:nvPicPr>
          <p:cNvPr id="7" name="Image 5" descr="preencoded.png">    </p:cNvPr>
          <p:cNvPicPr>
            <a:picLocks noChangeAspect="1"/>
          </p:cNvPicPr>
          <p:nvPr/>
        </p:nvPicPr>
        <p:blipFill>
          <a:blip r:embed="rId7"/>
          <a:stretch>
            <a:fillRect/>
          </a:stretch>
        </p:blipFill>
        <p:spPr>
          <a:xfrm>
            <a:off x="3810000" y="1667917"/>
            <a:ext cx="8001000" cy="428625"/>
          </a:xfrm>
          <a:prstGeom prst="rect">
            <a:avLst/>
          </a:prstGeom>
        </p:spPr>
      </p:pic>
      <p:pic>
        <p:nvPicPr>
          <p:cNvPr id="8" name="Image 6" descr="preencoded.png">    </p:cNvPr>
          <p:cNvPicPr>
            <a:picLocks noChangeAspect="1"/>
          </p:cNvPicPr>
          <p:nvPr/>
        </p:nvPicPr>
        <p:blipFill>
          <a:blip r:embed="rId8"/>
          <a:stretch>
            <a:fillRect/>
          </a:stretch>
        </p:blipFill>
        <p:spPr>
          <a:xfrm>
            <a:off x="381000" y="2210842"/>
            <a:ext cx="11430000" cy="1139130"/>
          </a:xfrm>
          <a:prstGeom prst="rect">
            <a:avLst/>
          </a:prstGeom>
        </p:spPr>
      </p:pic>
      <p:pic>
        <p:nvPicPr>
          <p:cNvPr id="9" name="Image 7" descr="preencoded.png">    </p:cNvPr>
          <p:cNvPicPr>
            <a:picLocks noChangeAspect="1"/>
          </p:cNvPicPr>
          <p:nvPr/>
        </p:nvPicPr>
        <p:blipFill>
          <a:blip r:embed="rId9"/>
          <a:stretch>
            <a:fillRect/>
          </a:stretch>
        </p:blipFill>
        <p:spPr>
          <a:xfrm>
            <a:off x="571500" y="2666107"/>
            <a:ext cx="285750" cy="228600"/>
          </a:xfrm>
          <a:prstGeom prst="rect">
            <a:avLst/>
          </a:prstGeom>
        </p:spPr>
      </p:pic>
      <p:pic>
        <p:nvPicPr>
          <p:cNvPr id="10" name="Image 8" descr="preencoded.png">    </p:cNvPr>
          <p:cNvPicPr>
            <a:picLocks noChangeAspect="1"/>
          </p:cNvPicPr>
          <p:nvPr/>
        </p:nvPicPr>
        <p:blipFill>
          <a:blip r:embed="rId10"/>
          <a:stretch>
            <a:fillRect/>
          </a:stretch>
        </p:blipFill>
        <p:spPr>
          <a:xfrm>
            <a:off x="381000" y="3464272"/>
            <a:ext cx="11430000" cy="1213396"/>
          </a:xfrm>
          <a:prstGeom prst="rect">
            <a:avLst/>
          </a:prstGeom>
        </p:spPr>
      </p:pic>
      <p:pic>
        <p:nvPicPr>
          <p:cNvPr id="11" name="Image 9" descr="preencoded.png">    </p:cNvPr>
          <p:cNvPicPr>
            <a:picLocks noChangeAspect="1"/>
          </p:cNvPicPr>
          <p:nvPr/>
        </p:nvPicPr>
        <p:blipFill>
          <a:blip r:embed="rId11"/>
          <a:stretch>
            <a:fillRect/>
          </a:stretch>
        </p:blipFill>
        <p:spPr>
          <a:xfrm>
            <a:off x="571500" y="3975646"/>
            <a:ext cx="238125" cy="190500"/>
          </a:xfrm>
          <a:prstGeom prst="rect">
            <a:avLst/>
          </a:prstGeom>
        </p:spPr>
      </p:pic>
      <p:pic>
        <p:nvPicPr>
          <p:cNvPr id="12" name="Image 10" descr="preencoded.png">    </p:cNvPr>
          <p:cNvPicPr>
            <a:picLocks noChangeAspect="1"/>
          </p:cNvPicPr>
          <p:nvPr/>
        </p:nvPicPr>
        <p:blipFill>
          <a:blip r:embed="rId12"/>
          <a:stretch>
            <a:fillRect/>
          </a:stretch>
        </p:blipFill>
        <p:spPr>
          <a:xfrm>
            <a:off x="381000" y="4791968"/>
            <a:ext cx="11430000" cy="1213396"/>
          </a:xfrm>
          <a:prstGeom prst="rect">
            <a:avLst/>
          </a:prstGeom>
        </p:spPr>
      </p:pic>
      <p:pic>
        <p:nvPicPr>
          <p:cNvPr id="13" name="Image 11" descr="preencoded.png">    </p:cNvPr>
          <p:cNvPicPr>
            <a:picLocks noChangeAspect="1"/>
          </p:cNvPicPr>
          <p:nvPr/>
        </p:nvPicPr>
        <p:blipFill>
          <a:blip r:embed="rId13"/>
          <a:stretch>
            <a:fillRect/>
          </a:stretch>
        </p:blipFill>
        <p:spPr>
          <a:xfrm>
            <a:off x="571500" y="5303341"/>
            <a:ext cx="238125" cy="190500"/>
          </a:xfrm>
          <a:prstGeom prst="rect">
            <a:avLst/>
          </a:prstGeom>
        </p:spPr>
      </p:pic>
      <p:pic>
        <p:nvPicPr>
          <p:cNvPr id="14" name="Image 12" descr="preencoded.png">    </p:cNvPr>
          <p:cNvPicPr>
            <a:picLocks noChangeAspect="1"/>
          </p:cNvPicPr>
          <p:nvPr/>
        </p:nvPicPr>
        <p:blipFill>
          <a:blip r:embed="rId14"/>
          <a:stretch>
            <a:fillRect/>
          </a:stretch>
        </p:blipFill>
        <p:spPr>
          <a:xfrm>
            <a:off x="0" y="6505575"/>
            <a:ext cx="12192000" cy="352425"/>
          </a:xfrm>
          <a:prstGeom prst="rect">
            <a:avLst/>
          </a:prstGeom>
        </p:spPr>
      </p:pic>
      <p:sp>
        <p:nvSpPr>
          <p:cNvPr id="15" name="Text 0"/>
          <p:cNvSpPr/>
          <p:nvPr/>
        </p:nvSpPr>
        <p:spPr>
          <a:xfrm>
            <a:off x="523875" y="152400"/>
            <a:ext cx="3748587" cy="2762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6" name="Text 1"/>
          <p:cNvSpPr/>
          <p:nvPr/>
        </p:nvSpPr>
        <p:spPr>
          <a:xfrm>
            <a:off x="523875" y="5048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Referral Criteria: Emergency vs. Urgent</a:t>
            </a:r>
            <a:endParaRPr lang="en-US" sz="2100" dirty="0"/>
          </a:p>
        </p:txBody>
      </p:sp>
      <p:sp>
        <p:nvSpPr>
          <p:cNvPr id="17" name="Text 2"/>
          <p:cNvSpPr/>
          <p:nvPr/>
        </p:nvSpPr>
        <p:spPr>
          <a:xfrm>
            <a:off x="523875" y="862905"/>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NICE CG147 Pathway &amp; Urgency Thresholds for Primary Care</a:t>
            </a:r>
            <a:endParaRPr lang="en-US" sz="1200" dirty="0"/>
          </a:p>
        </p:txBody>
      </p:sp>
      <p:sp>
        <p:nvSpPr>
          <p:cNvPr id="18" name="Text 3"/>
          <p:cNvSpPr/>
          <p:nvPr/>
        </p:nvSpPr>
        <p:spPr>
          <a:xfrm>
            <a:off x="571500" y="1667917"/>
            <a:ext cx="3048000" cy="428625"/>
          </a:xfrm>
          <a:prstGeom prst="rect">
            <a:avLst/>
          </a:prstGeom>
          <a:noFill/>
          <a:ln/>
        </p:spPr>
        <p:txBody>
          <a:bodyPr wrap="square" lIns="0" tIns="0" rIns="0" bIns="0" rtlCol="0" anchor="ctr" vert="horz"/>
          <a:lstStyle/>
          <a:p>
            <a:pPr algn="l" indent="0" marL="0">
              <a:lnSpc>
                <a:spcPts val="1575"/>
              </a:lnSpc>
              <a:buNone/>
            </a:pPr>
            <a:r>
              <a:rPr lang="en-US" sz="1050" b="1" spc="60" kern="0" dirty="0">
                <a:solidFill>
                  <a:srgbClr val="7F8C8D"/>
                </a:solidFill>
                <a:latin typeface="Montserrat" pitchFamily="34" charset="0"/>
                <a:ea typeface="Montserrat" pitchFamily="34" charset="-122"/>
                <a:cs typeface="Montserrat" pitchFamily="34" charset="-120"/>
              </a:rPr>
              <a:t>URGENCY LEVEL</a:t>
            </a:r>
            <a:endParaRPr lang="en-US" sz="1050" dirty="0"/>
          </a:p>
        </p:txBody>
      </p:sp>
      <p:sp>
        <p:nvSpPr>
          <p:cNvPr id="19" name="Text 4"/>
          <p:cNvSpPr/>
          <p:nvPr/>
        </p:nvSpPr>
        <p:spPr>
          <a:xfrm>
            <a:off x="4000500" y="1667917"/>
            <a:ext cx="7620000" cy="428625"/>
          </a:xfrm>
          <a:prstGeom prst="rect">
            <a:avLst/>
          </a:prstGeom>
          <a:noFill/>
          <a:ln/>
        </p:spPr>
        <p:txBody>
          <a:bodyPr wrap="square" lIns="0" tIns="0" rIns="0" bIns="0" rtlCol="0" anchor="ctr" vert="horz"/>
          <a:lstStyle/>
          <a:p>
            <a:pPr algn="l" indent="0" marL="0">
              <a:lnSpc>
                <a:spcPts val="1575"/>
              </a:lnSpc>
              <a:buNone/>
            </a:pPr>
            <a:r>
              <a:rPr lang="en-US" sz="1050" b="1" spc="60" kern="0" dirty="0">
                <a:solidFill>
                  <a:srgbClr val="7F8C8D"/>
                </a:solidFill>
                <a:latin typeface="Montserrat" pitchFamily="34" charset="0"/>
                <a:ea typeface="Montserrat" pitchFamily="34" charset="-122"/>
                <a:cs typeface="Montserrat" pitchFamily="34" charset="-120"/>
              </a:rPr>
              <a:t>CLINICAL INDICATIONS</a:t>
            </a:r>
            <a:endParaRPr lang="en-US" sz="1050" dirty="0"/>
          </a:p>
        </p:txBody>
      </p:sp>
      <p:sp>
        <p:nvSpPr>
          <p:cNvPr id="20" name="Text 5"/>
          <p:cNvSpPr/>
          <p:nvPr/>
        </p:nvSpPr>
        <p:spPr>
          <a:xfrm>
            <a:off x="971550" y="2651820"/>
            <a:ext cx="34975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C0392B"/>
                </a:solidFill>
                <a:latin typeface="Open Sans" pitchFamily="34" charset="0"/>
                <a:ea typeface="Open Sans" pitchFamily="34" charset="-122"/>
                <a:cs typeface="Open Sans" pitchFamily="34" charset="-120"/>
              </a:rPr>
              <a:t>EMERGENCY (999)</a:t>
            </a:r>
            <a:endParaRPr lang="en-US" sz="1350" dirty="0"/>
          </a:p>
        </p:txBody>
      </p:sp>
      <p:sp>
        <p:nvSpPr>
          <p:cNvPr id="21" name="Text 6"/>
          <p:cNvSpPr/>
          <p:nvPr/>
        </p:nvSpPr>
        <p:spPr>
          <a:xfrm>
            <a:off x="4000500" y="2363242"/>
            <a:ext cx="7620000" cy="548580"/>
          </a:xfrm>
          <a:prstGeom prst="rect">
            <a:avLst/>
          </a:prstGeom>
          <a:noFill/>
          <a:ln/>
        </p:spPr>
        <p:txBody>
          <a:bodyPr wrap="square" lIns="0" tIns="0" rIns="0" bIns="0" rtlCol="0" anchor="ctr" vert="horz"/>
          <a:lstStyle/>
          <a:p>
            <a:pPr algn="l"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Acute Limb Ischaemia:</a:t>
            </a:r>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Any of the </a:t>
            </a:r>
            <a:pPr algn="l"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6 Ps</a:t>
            </a:r>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(Pain, Pallor, Pulseless, Paralysis, Paraesthesia, Perishing cold)</a:t>
            </a:r>
            <a:endParaRPr lang="en-US" sz="1350" dirty="0"/>
          </a:p>
        </p:txBody>
      </p:sp>
      <p:sp>
        <p:nvSpPr>
          <p:cNvPr id="22" name="Text 7"/>
          <p:cNvSpPr/>
          <p:nvPr/>
        </p:nvSpPr>
        <p:spPr>
          <a:xfrm>
            <a:off x="4000500" y="2940397"/>
            <a:ext cx="8191500" cy="228600"/>
          </a:xfrm>
          <a:prstGeom prst="rect">
            <a:avLst/>
          </a:prstGeom>
          <a:noFill/>
          <a:ln/>
        </p:spPr>
        <p:txBody>
          <a:bodyPr wrap="square" lIns="0" tIns="0" rIns="0" bIns="0" rtlCol="0" anchor="ctr" vert="horz"/>
          <a:lstStyle/>
          <a:p>
            <a:pPr algn="l" indent="0" marL="0">
              <a:lnSpc>
                <a:spcPts val="1800"/>
              </a:lnSpc>
              <a:buNone/>
            </a:pPr>
            <a:r>
              <a:rPr lang="en-US" sz="1125" dirty="0">
                <a:solidFill>
                  <a:srgbClr val="2D3436">
                    <a:alpha val="90000"/>
                  </a:srgbClr>
                </a:solidFill>
                <a:latin typeface="Open Sans" pitchFamily="34" charset="0"/>
                <a:ea typeface="Open Sans" pitchFamily="34" charset="-122"/>
                <a:cs typeface="Open Sans" pitchFamily="34" charset="-120"/>
              </a:rPr>
              <a:t>Do not send to GP-based assessment; call 999 immediately.</a:t>
            </a:r>
            <a:endParaRPr lang="en-US" sz="1125" dirty="0"/>
          </a:p>
        </p:txBody>
      </p:sp>
      <p:sp>
        <p:nvSpPr>
          <p:cNvPr id="23" name="Text 8"/>
          <p:cNvSpPr/>
          <p:nvPr/>
        </p:nvSpPr>
        <p:spPr>
          <a:xfrm>
            <a:off x="923925" y="3942308"/>
            <a:ext cx="34975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Same-Day / Urgent</a:t>
            </a:r>
            <a:endParaRPr lang="en-US" sz="1350" dirty="0"/>
          </a:p>
        </p:txBody>
      </p:sp>
      <p:sp>
        <p:nvSpPr>
          <p:cNvPr id="24" name="Text 9"/>
          <p:cNvSpPr/>
          <p:nvPr/>
        </p:nvSpPr>
        <p:spPr>
          <a:xfrm>
            <a:off x="4076700" y="3616672"/>
            <a:ext cx="7620000" cy="274290"/>
          </a:xfrm>
          <a:prstGeom prst="rect">
            <a:avLst/>
          </a:prstGeom>
          <a:noFill/>
          <a:ln/>
        </p:spPr>
        <p:txBody>
          <a:bodyPr wrap="square" lIns="0" tIns="0" rIns="0" bIns="0" rtlCol="0" anchor="ctr" vert="horz"/>
          <a:lstStyle/>
          <a:p>
            <a:pPr algn="l" indent="0" marL="0">
              <a:lnSpc>
                <a:spcPts val="1440"/>
              </a:lnSpc>
              <a:buNone/>
            </a:pPr>
            <a:r>
              <a:rPr lang="en-US" sz="900" dirty="0">
                <a:solidFill>
                  <a:srgbClr val="FFFFFF"/>
                </a:solidFill>
                <a:highlight>
                  <a:srgbClr val="C0392B"/>
                </a:highlight>
                <a:latin typeface="Open Sans" pitchFamily="34" charset="0"/>
                <a:ea typeface="Open Sans" pitchFamily="34" charset="-122"/>
                <a:cs typeface="Open Sans" pitchFamily="34" charset="-120"/>
              </a:rPr>
              <a:t>RED FLAG</a:t>
            </a:r>
            <a:pPr algn="l"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Rest Pain:</a:t>
            </a:r>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 Nocturnal foot pain relieved by gravity</a:t>
            </a:r>
            <a:endParaRPr lang="en-US" sz="1350" dirty="0"/>
          </a:p>
        </p:txBody>
      </p:sp>
      <p:sp>
        <p:nvSpPr>
          <p:cNvPr id="25" name="Text 10"/>
          <p:cNvSpPr/>
          <p:nvPr/>
        </p:nvSpPr>
        <p:spPr>
          <a:xfrm>
            <a:off x="4000500" y="3919537"/>
            <a:ext cx="8191500" cy="274290"/>
          </a:xfrm>
          <a:prstGeom prst="rect">
            <a:avLst/>
          </a:prstGeom>
          <a:noFill/>
          <a:ln/>
        </p:spPr>
        <p:txBody>
          <a:bodyPr wrap="square" lIns="0" tIns="0" rIns="0" bIns="0" rtlCol="0" anchor="ctr" vert="horz"/>
          <a:lstStyle/>
          <a:p>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Ischaemic ulcers or Gangrene (wet or dry)</a:t>
            </a:r>
            <a:endParaRPr lang="en-US" sz="1350" dirty="0"/>
          </a:p>
        </p:txBody>
      </p:sp>
      <p:sp>
        <p:nvSpPr>
          <p:cNvPr id="26" name="Text 11"/>
          <p:cNvSpPr/>
          <p:nvPr/>
        </p:nvSpPr>
        <p:spPr>
          <a:xfrm>
            <a:off x="4000500" y="4222403"/>
            <a:ext cx="8191500" cy="274290"/>
          </a:xfrm>
          <a:prstGeom prst="rect">
            <a:avLst/>
          </a:prstGeom>
          <a:noFill/>
          <a:ln/>
        </p:spPr>
        <p:txBody>
          <a:bodyPr wrap="square" lIns="0" tIns="0" rIns="0" bIns="0" rtlCol="0" anchor="ctr" vert="horz"/>
          <a:lstStyle/>
          <a:p>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Rapidly deteriorating claudication or </a:t>
            </a:r>
            <a:pPr algn="l" indent="0" marL="0">
              <a:lnSpc>
                <a:spcPts val="2160"/>
              </a:lnSpc>
              <a:buNone/>
            </a:pPr>
            <a:r>
              <a:rPr lang="en-US" sz="1350" b="1" dirty="0">
                <a:solidFill>
                  <a:srgbClr val="2D3436"/>
                </a:solidFill>
                <a:latin typeface="Open Sans" pitchFamily="34" charset="0"/>
                <a:ea typeface="Open Sans" pitchFamily="34" charset="-122"/>
                <a:cs typeface="Open Sans" pitchFamily="34" charset="-120"/>
              </a:rPr>
              <a:t>ABPI &lt; 0.5</a:t>
            </a:r>
            <a:endParaRPr lang="en-US" sz="1350" dirty="0"/>
          </a:p>
        </p:txBody>
      </p:sp>
      <p:sp>
        <p:nvSpPr>
          <p:cNvPr id="27" name="Text 12"/>
          <p:cNvSpPr/>
          <p:nvPr/>
        </p:nvSpPr>
        <p:spPr>
          <a:xfrm>
            <a:off x="923925" y="5270004"/>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Routine Referral</a:t>
            </a:r>
            <a:endParaRPr lang="en-US" sz="1350" dirty="0"/>
          </a:p>
        </p:txBody>
      </p:sp>
      <p:sp>
        <p:nvSpPr>
          <p:cNvPr id="28" name="Text 13"/>
          <p:cNvSpPr/>
          <p:nvPr/>
        </p:nvSpPr>
        <p:spPr>
          <a:xfrm>
            <a:off x="4000500" y="4944368"/>
            <a:ext cx="8191500" cy="274290"/>
          </a:xfrm>
          <a:prstGeom prst="rect">
            <a:avLst/>
          </a:prstGeom>
          <a:noFill/>
          <a:ln/>
        </p:spPr>
        <p:txBody>
          <a:bodyPr wrap="square" lIns="0" tIns="0" rIns="0" bIns="0" rtlCol="0" anchor="ctr" vert="horz"/>
          <a:lstStyle/>
          <a:p>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Lifestyle-limiting claudication not responding to supervised exercise</a:t>
            </a:r>
            <a:endParaRPr lang="en-US" sz="1350" dirty="0"/>
          </a:p>
        </p:txBody>
      </p:sp>
      <p:sp>
        <p:nvSpPr>
          <p:cNvPr id="29" name="Text 14"/>
          <p:cNvSpPr/>
          <p:nvPr/>
        </p:nvSpPr>
        <p:spPr>
          <a:xfrm>
            <a:off x="4000500" y="5247233"/>
            <a:ext cx="8191500" cy="274290"/>
          </a:xfrm>
          <a:prstGeom prst="rect">
            <a:avLst/>
          </a:prstGeom>
          <a:noFill/>
          <a:ln/>
        </p:spPr>
        <p:txBody>
          <a:bodyPr wrap="square" lIns="0" tIns="0" rIns="0" bIns="0" rtlCol="0" anchor="ctr" vert="horz"/>
          <a:lstStyle/>
          <a:p>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Failure of medical therapy (Naftidrofuryl / Risk reduction)</a:t>
            </a:r>
            <a:endParaRPr lang="en-US" sz="1350" dirty="0"/>
          </a:p>
        </p:txBody>
      </p:sp>
      <p:sp>
        <p:nvSpPr>
          <p:cNvPr id="30" name="Text 15"/>
          <p:cNvSpPr/>
          <p:nvPr/>
        </p:nvSpPr>
        <p:spPr>
          <a:xfrm>
            <a:off x="4000500" y="5550098"/>
            <a:ext cx="8191500" cy="274290"/>
          </a:xfrm>
          <a:prstGeom prst="rect">
            <a:avLst/>
          </a:prstGeom>
          <a:noFill/>
          <a:ln/>
        </p:spPr>
        <p:txBody>
          <a:bodyPr wrap="square" lIns="0" tIns="0" rIns="0" bIns="0" rtlCol="0" anchor="ctr" vert="horz"/>
          <a:lstStyle/>
          <a:p>
            <a:pPr algn="l" indent="0" marL="0">
              <a:lnSpc>
                <a:spcPts val="2160"/>
              </a:lnSpc>
              <a:buNone/>
            </a:pPr>
            <a:r>
              <a:rPr lang="en-US" sz="1350" dirty="0">
                <a:solidFill>
                  <a:srgbClr val="2D3436"/>
                </a:solidFill>
                <a:latin typeface="Open Sans" pitchFamily="34" charset="0"/>
                <a:ea typeface="Open Sans" pitchFamily="34" charset="-122"/>
                <a:cs typeface="Open Sans" pitchFamily="34" charset="-120"/>
              </a:rPr>
              <a:t>Diagnostic uncertainty or surgical revascularisation planning</a:t>
            </a:r>
            <a:endParaRPr lang="en-US" sz="1350" dirty="0"/>
          </a:p>
        </p:txBody>
      </p:sp>
      <p:sp>
        <p:nvSpPr>
          <p:cNvPr id="31" name="Text 16"/>
          <p:cNvSpPr/>
          <p:nvPr/>
        </p:nvSpPr>
        <p:spPr>
          <a:xfrm>
            <a:off x="10172700" y="6581775"/>
            <a:ext cx="201930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E67E22"/>
                </a:solidFill>
                <a:latin typeface="Montserrat" pitchFamily="34" charset="0"/>
                <a:ea typeface="Montserrat" pitchFamily="34" charset="-122"/>
                <a:cs typeface="Montserrat" pitchFamily="34" charset="-120"/>
              </a:rPr>
              <a:t>www.bradfordvts.co.uk</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476250" y="180975"/>
            <a:ext cx="2943225" cy="276225"/>
          </a:xfrm>
          <a:prstGeom prst="rect">
            <a:avLst/>
          </a:prstGeom>
        </p:spPr>
      </p:pic>
      <p:pic>
        <p:nvPicPr>
          <p:cNvPr id="5" name="Image 3" descr="preencoded.png">    </p:cNvPr>
          <p:cNvPicPr>
            <a:picLocks noChangeAspect="1"/>
          </p:cNvPicPr>
          <p:nvPr/>
        </p:nvPicPr>
        <p:blipFill>
          <a:blip r:embed="rId5"/>
          <a:stretch>
            <a:fillRect/>
          </a:stretch>
        </p:blipFill>
        <p:spPr>
          <a:xfrm>
            <a:off x="476250" y="533400"/>
            <a:ext cx="11239500" cy="660946"/>
          </a:xfrm>
          <a:prstGeom prst="rect">
            <a:avLst/>
          </a:prstGeom>
        </p:spPr>
      </p:pic>
      <p:pic>
        <p:nvPicPr>
          <p:cNvPr id="6" name="Image 4" descr="preencoded.png">    </p:cNvPr>
          <p:cNvPicPr>
            <a:picLocks noChangeAspect="1"/>
          </p:cNvPicPr>
          <p:nvPr/>
        </p:nvPicPr>
        <p:blipFill>
          <a:blip r:embed="rId6"/>
          <a:stretch>
            <a:fillRect/>
          </a:stretch>
        </p:blipFill>
        <p:spPr>
          <a:xfrm>
            <a:off x="476250" y="1799630"/>
            <a:ext cx="5476875" cy="1281113"/>
          </a:xfrm>
          <a:prstGeom prst="rect">
            <a:avLst/>
          </a:prstGeom>
        </p:spPr>
      </p:pic>
      <p:pic>
        <p:nvPicPr>
          <p:cNvPr id="7" name="Image 5" descr="preencoded.png">    </p:cNvPr>
          <p:cNvPicPr>
            <a:picLocks noChangeAspect="1"/>
          </p:cNvPicPr>
          <p:nvPr/>
        </p:nvPicPr>
        <p:blipFill>
          <a:blip r:embed="rId7"/>
          <a:stretch>
            <a:fillRect/>
          </a:stretch>
        </p:blipFill>
        <p:spPr>
          <a:xfrm>
            <a:off x="666750" y="1964382"/>
            <a:ext cx="214313" cy="175320"/>
          </a:xfrm>
          <a:prstGeom prst="rect">
            <a:avLst/>
          </a:prstGeom>
        </p:spPr>
      </p:pic>
      <p:pic>
        <p:nvPicPr>
          <p:cNvPr id="8" name="Image 6" descr="preencoded.png">    </p:cNvPr>
          <p:cNvPicPr>
            <a:picLocks noChangeAspect="1"/>
          </p:cNvPicPr>
          <p:nvPr/>
        </p:nvPicPr>
        <p:blipFill>
          <a:blip r:embed="rId8"/>
          <a:stretch>
            <a:fillRect/>
          </a:stretch>
        </p:blipFill>
        <p:spPr>
          <a:xfrm>
            <a:off x="476250" y="3204567"/>
            <a:ext cx="5476875" cy="1281113"/>
          </a:xfrm>
          <a:prstGeom prst="rect">
            <a:avLst/>
          </a:prstGeom>
        </p:spPr>
      </p:pic>
      <p:pic>
        <p:nvPicPr>
          <p:cNvPr id="9" name="Image 7" descr="preencoded.png">    </p:cNvPr>
          <p:cNvPicPr>
            <a:picLocks noChangeAspect="1"/>
          </p:cNvPicPr>
          <p:nvPr/>
        </p:nvPicPr>
        <p:blipFill>
          <a:blip r:embed="rId9"/>
          <a:stretch>
            <a:fillRect/>
          </a:stretch>
        </p:blipFill>
        <p:spPr>
          <a:xfrm>
            <a:off x="666750" y="3369320"/>
            <a:ext cx="214313" cy="175320"/>
          </a:xfrm>
          <a:prstGeom prst="rect">
            <a:avLst/>
          </a:prstGeom>
        </p:spPr>
      </p:pic>
      <p:pic>
        <p:nvPicPr>
          <p:cNvPr id="10" name="Image 8" descr="preencoded.png">    </p:cNvPr>
          <p:cNvPicPr>
            <a:picLocks noChangeAspect="1"/>
          </p:cNvPicPr>
          <p:nvPr/>
        </p:nvPicPr>
        <p:blipFill>
          <a:blip r:embed="rId10"/>
          <a:stretch>
            <a:fillRect/>
          </a:stretch>
        </p:blipFill>
        <p:spPr>
          <a:xfrm>
            <a:off x="476250" y="4609505"/>
            <a:ext cx="5476875" cy="1281113"/>
          </a:xfrm>
          <a:prstGeom prst="rect">
            <a:avLst/>
          </a:prstGeom>
        </p:spPr>
      </p:pic>
      <p:pic>
        <p:nvPicPr>
          <p:cNvPr id="11" name="Image 9" descr="preencoded.png">    </p:cNvPr>
          <p:cNvPicPr>
            <a:picLocks noChangeAspect="1"/>
          </p:cNvPicPr>
          <p:nvPr/>
        </p:nvPicPr>
        <p:blipFill>
          <a:blip r:embed="rId11"/>
          <a:stretch>
            <a:fillRect/>
          </a:stretch>
        </p:blipFill>
        <p:spPr>
          <a:xfrm>
            <a:off x="666750" y="4774257"/>
            <a:ext cx="214313" cy="175320"/>
          </a:xfrm>
          <a:prstGeom prst="rect">
            <a:avLst/>
          </a:prstGeom>
        </p:spPr>
      </p:pic>
      <p:pic>
        <p:nvPicPr>
          <p:cNvPr id="12" name="Image 10" descr="preencoded.png">    </p:cNvPr>
          <p:cNvPicPr>
            <a:picLocks noChangeAspect="1"/>
          </p:cNvPicPr>
          <p:nvPr/>
        </p:nvPicPr>
        <p:blipFill>
          <a:blip r:embed="rId12"/>
          <a:stretch>
            <a:fillRect/>
          </a:stretch>
        </p:blipFill>
        <p:spPr>
          <a:xfrm>
            <a:off x="6238875" y="1799630"/>
            <a:ext cx="5476875" cy="1281113"/>
          </a:xfrm>
          <a:prstGeom prst="rect">
            <a:avLst/>
          </a:prstGeom>
        </p:spPr>
      </p:pic>
      <p:pic>
        <p:nvPicPr>
          <p:cNvPr id="13" name="Image 11" descr="preencoded.png">    </p:cNvPr>
          <p:cNvPicPr>
            <a:picLocks noChangeAspect="1"/>
          </p:cNvPicPr>
          <p:nvPr/>
        </p:nvPicPr>
        <p:blipFill>
          <a:blip r:embed="rId13"/>
          <a:stretch>
            <a:fillRect/>
          </a:stretch>
        </p:blipFill>
        <p:spPr>
          <a:xfrm>
            <a:off x="6429375" y="1964382"/>
            <a:ext cx="214313" cy="175320"/>
          </a:xfrm>
          <a:prstGeom prst="rect">
            <a:avLst/>
          </a:prstGeom>
        </p:spPr>
      </p:pic>
      <p:pic>
        <p:nvPicPr>
          <p:cNvPr id="14" name="Image 12" descr="preencoded.png">    </p:cNvPr>
          <p:cNvPicPr>
            <a:picLocks noChangeAspect="1"/>
          </p:cNvPicPr>
          <p:nvPr/>
        </p:nvPicPr>
        <p:blipFill>
          <a:blip r:embed="rId14"/>
          <a:stretch>
            <a:fillRect/>
          </a:stretch>
        </p:blipFill>
        <p:spPr>
          <a:xfrm>
            <a:off x="6238875" y="3204567"/>
            <a:ext cx="5476875" cy="1281113"/>
          </a:xfrm>
          <a:prstGeom prst="rect">
            <a:avLst/>
          </a:prstGeom>
        </p:spPr>
      </p:pic>
      <p:pic>
        <p:nvPicPr>
          <p:cNvPr id="15" name="Image 13" descr="preencoded.png">    </p:cNvPr>
          <p:cNvPicPr>
            <a:picLocks noChangeAspect="1"/>
          </p:cNvPicPr>
          <p:nvPr/>
        </p:nvPicPr>
        <p:blipFill>
          <a:blip r:embed="rId15"/>
          <a:stretch>
            <a:fillRect/>
          </a:stretch>
        </p:blipFill>
        <p:spPr>
          <a:xfrm>
            <a:off x="6429375" y="3369320"/>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238875" y="4609505"/>
            <a:ext cx="5476875" cy="1281113"/>
          </a:xfrm>
          <a:prstGeom prst="rect">
            <a:avLst/>
          </a:prstGeom>
        </p:spPr>
      </p:pic>
      <p:pic>
        <p:nvPicPr>
          <p:cNvPr id="17" name="Image 15" descr="preencoded.png">    </p:cNvPr>
          <p:cNvPicPr>
            <a:picLocks noChangeAspect="1"/>
          </p:cNvPicPr>
          <p:nvPr/>
        </p:nvPicPr>
        <p:blipFill>
          <a:blip r:embed="rId17"/>
          <a:stretch>
            <a:fillRect/>
          </a:stretch>
        </p:blipFill>
        <p:spPr>
          <a:xfrm>
            <a:off x="6429375" y="4774257"/>
            <a:ext cx="214313" cy="175320"/>
          </a:xfrm>
          <a:prstGeom prst="rect">
            <a:avLst/>
          </a:prstGeom>
        </p:spPr>
      </p:pic>
      <p:pic>
        <p:nvPicPr>
          <p:cNvPr id="18" name="Image 16" descr="preencoded.png">    </p:cNvPr>
          <p:cNvPicPr>
            <a:picLocks noChangeAspect="1"/>
          </p:cNvPicPr>
          <p:nvPr/>
        </p:nvPicPr>
        <p:blipFill>
          <a:blip r:embed="rId18"/>
          <a:stretch>
            <a:fillRect/>
          </a:stretch>
        </p:blipFill>
        <p:spPr>
          <a:xfrm>
            <a:off x="0" y="6467475"/>
            <a:ext cx="12192000" cy="390525"/>
          </a:xfrm>
          <a:prstGeom prst="rect">
            <a:avLst/>
          </a:prstGeom>
        </p:spPr>
      </p:pic>
      <p:sp>
        <p:nvSpPr>
          <p:cNvPr id="19" name="Text 0"/>
          <p:cNvSpPr/>
          <p:nvPr/>
        </p:nvSpPr>
        <p:spPr>
          <a:xfrm>
            <a:off x="647700" y="180975"/>
            <a:ext cx="3675799" cy="2762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0" name="Text 1"/>
          <p:cNvSpPr/>
          <p:nvPr/>
        </p:nvSpPr>
        <p:spPr>
          <a:xfrm>
            <a:off x="666750" y="533400"/>
            <a:ext cx="1152525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Common Pitfalls in PAD Management</a:t>
            </a:r>
            <a:endParaRPr lang="en-US" sz="2400" dirty="0"/>
          </a:p>
        </p:txBody>
      </p:sp>
      <p:sp>
        <p:nvSpPr>
          <p:cNvPr id="21" name="Text 2"/>
          <p:cNvSpPr/>
          <p:nvPr/>
        </p:nvSpPr>
        <p:spPr>
          <a:xfrm>
            <a:off x="666750" y="937171"/>
            <a:ext cx="113157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Avoidable Clinical &amp; Prescribing Errors in Primary Care</a:t>
            </a:r>
            <a:endParaRPr lang="en-US" sz="1350" dirty="0"/>
          </a:p>
        </p:txBody>
      </p:sp>
      <p:sp>
        <p:nvSpPr>
          <p:cNvPr id="22" name="Text 3"/>
          <p:cNvSpPr/>
          <p:nvPr/>
        </p:nvSpPr>
        <p:spPr>
          <a:xfrm>
            <a:off x="995363" y="1923455"/>
            <a:ext cx="39090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ABPI INTERPRETATION</a:t>
            </a:r>
            <a:endParaRPr lang="en-US" sz="1350" dirty="0"/>
          </a:p>
        </p:txBody>
      </p:sp>
      <p:sp>
        <p:nvSpPr>
          <p:cNvPr id="23" name="Text 4"/>
          <p:cNvSpPr/>
          <p:nvPr/>
        </p:nvSpPr>
        <p:spPr>
          <a:xfrm>
            <a:off x="666750" y="2228255"/>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Assuming ABPI &gt; 1.4 is a healthy result.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These are calcified, incompressible vessels (common in diabetics).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Document as unreliable; consider Toe-Brachial Index (TBI).</a:t>
            </a:r>
            <a:endParaRPr lang="en-US" sz="1275" dirty="0"/>
          </a:p>
        </p:txBody>
      </p:sp>
      <p:sp>
        <p:nvSpPr>
          <p:cNvPr id="24" name="Text 5"/>
          <p:cNvSpPr/>
          <p:nvPr/>
        </p:nvSpPr>
        <p:spPr>
          <a:xfrm>
            <a:off x="995363" y="3328392"/>
            <a:ext cx="39090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SILENT PRESENTATION</a:t>
            </a:r>
            <a:endParaRPr lang="en-US" sz="1350" dirty="0"/>
          </a:p>
        </p:txBody>
      </p:sp>
      <p:sp>
        <p:nvSpPr>
          <p:cNvPr id="25" name="Text 6"/>
          <p:cNvSpPr/>
          <p:nvPr/>
        </p:nvSpPr>
        <p:spPr>
          <a:xfrm>
            <a:off x="666750" y="3633192"/>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Only screening patients who report leg pain.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75% of PAD patients are asymptomatic but still carry a 3–6x higher risk of MI/Stroke.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High index of suspicion for smokers and diabetics.</a:t>
            </a:r>
            <a:endParaRPr lang="en-US" sz="1275" dirty="0"/>
          </a:p>
        </p:txBody>
      </p:sp>
      <p:sp>
        <p:nvSpPr>
          <p:cNvPr id="26" name="Text 7"/>
          <p:cNvSpPr/>
          <p:nvPr/>
        </p:nvSpPr>
        <p:spPr>
          <a:xfrm>
            <a:off x="995363" y="4733330"/>
            <a:ext cx="30861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ACUTE ISCHAEMIA</a:t>
            </a:r>
            <a:endParaRPr lang="en-US" sz="1350" dirty="0"/>
          </a:p>
        </p:txBody>
      </p:sp>
      <p:sp>
        <p:nvSpPr>
          <p:cNvPr id="27" name="Text 8"/>
          <p:cNvSpPr/>
          <p:nvPr/>
        </p:nvSpPr>
        <p:spPr>
          <a:xfrm>
            <a:off x="666750" y="5038130"/>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Treating sudden leg weakness or pain as a routine musculoskeletal issue.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Missing the "6 Ps" of acute limb ischaemia.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Any sudden onset = Surgical Emergency (Call 999).</a:t>
            </a:r>
            <a:endParaRPr lang="en-US" sz="1275" dirty="0"/>
          </a:p>
        </p:txBody>
      </p:sp>
      <p:sp>
        <p:nvSpPr>
          <p:cNvPr id="28" name="Text 9"/>
          <p:cNvSpPr/>
          <p:nvPr/>
        </p:nvSpPr>
        <p:spPr>
          <a:xfrm>
            <a:off x="6757988" y="1923455"/>
            <a:ext cx="390906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ANTIPLATELET CHOICE</a:t>
            </a:r>
            <a:endParaRPr lang="en-US" sz="1350" dirty="0"/>
          </a:p>
        </p:txBody>
      </p:sp>
      <p:sp>
        <p:nvSpPr>
          <p:cNvPr id="29" name="Text 10"/>
          <p:cNvSpPr/>
          <p:nvPr/>
        </p:nvSpPr>
        <p:spPr>
          <a:xfrm>
            <a:off x="6429375" y="2228255"/>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Prescribing Aspirin 75mg as first-line secondary prevention.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NICE CG147 specifically recommends Clopidogrel 75mg.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Switch to Clopidogrel 75mg OD unless contraindicated.</a:t>
            </a:r>
            <a:endParaRPr lang="en-US" sz="1275" dirty="0"/>
          </a:p>
        </p:txBody>
      </p:sp>
      <p:sp>
        <p:nvSpPr>
          <p:cNvPr id="30" name="Text 11"/>
          <p:cNvSpPr/>
          <p:nvPr/>
        </p:nvSpPr>
        <p:spPr>
          <a:xfrm>
            <a:off x="6757988" y="3328392"/>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POSITIONING ADVICE</a:t>
            </a:r>
            <a:endParaRPr lang="en-US" sz="1350" dirty="0"/>
          </a:p>
        </p:txBody>
      </p:sp>
      <p:sp>
        <p:nvSpPr>
          <p:cNvPr id="31" name="Text 12"/>
          <p:cNvSpPr/>
          <p:nvPr/>
        </p:nvSpPr>
        <p:spPr>
          <a:xfrm>
            <a:off x="6429375" y="3633192"/>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Advising leg elevation for foot ulcers or pain.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Elevation reduces arterial perfusion (gravity helps PAD).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Keep legs horizontal or dependent; elevation is for venous disease only.</a:t>
            </a:r>
            <a:endParaRPr lang="en-US" sz="1275" dirty="0"/>
          </a:p>
        </p:txBody>
      </p:sp>
      <p:sp>
        <p:nvSpPr>
          <p:cNvPr id="32" name="Text 13"/>
          <p:cNvSpPr/>
          <p:nvPr/>
        </p:nvSpPr>
        <p:spPr>
          <a:xfrm>
            <a:off x="6757988" y="4733330"/>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A67C00"/>
                </a:solidFill>
                <a:latin typeface="Montserrat" pitchFamily="34" charset="0"/>
                <a:ea typeface="Montserrat" pitchFamily="34" charset="-122"/>
                <a:cs typeface="Montserrat" pitchFamily="34" charset="-120"/>
              </a:rPr>
              <a:t>STATIN STEWARDSHIP</a:t>
            </a:r>
            <a:endParaRPr lang="en-US" sz="1350" dirty="0"/>
          </a:p>
        </p:txBody>
      </p:sp>
      <p:sp>
        <p:nvSpPr>
          <p:cNvPr id="33" name="Text 14"/>
          <p:cNvSpPr/>
          <p:nvPr/>
        </p:nvSpPr>
        <p:spPr>
          <a:xfrm>
            <a:off x="6429375" y="5038130"/>
            <a:ext cx="5095875" cy="728663"/>
          </a:xfrm>
          <a:prstGeom prst="rect">
            <a:avLst/>
          </a:prstGeom>
          <a:noFill/>
          <a:ln/>
        </p:spPr>
        <p:txBody>
          <a:bodyPr wrap="square" lIns="0" tIns="0" rIns="0" bIns="0" rtlCol="0" anchor="ctr" vert="horz"/>
          <a:lstStyle/>
          <a:p>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Withholding statins if the patient's lipid profile is "normal." </a:t>
            </a:r>
            <a:pPr indent="0" marL="0">
              <a:lnSpc>
                <a:spcPts val="1913"/>
              </a:lnSpc>
              <a:buNone/>
            </a:pPr>
            <a:r>
              <a:rPr lang="en-US" sz="1275" b="1" dirty="0">
                <a:solidFill>
                  <a:srgbClr val="C0392B"/>
                </a:solidFill>
                <a:latin typeface="Open Sans" pitchFamily="34" charset="0"/>
                <a:ea typeface="Open Sans" pitchFamily="34" charset="-122"/>
                <a:cs typeface="Open Sans" pitchFamily="34" charset="-120"/>
              </a:rPr>
              <a:t>Pitfall:</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PAD is established CVD; lipids are secondary. </a:t>
            </a:r>
            <a:pPr indent="0" marL="0">
              <a:lnSpc>
                <a:spcPts val="1913"/>
              </a:lnSpc>
              <a:buNone/>
            </a:pPr>
            <a:r>
              <a:rPr lang="en-US" sz="1275" b="1" dirty="0">
                <a:solidFill>
                  <a:srgbClr val="27AE60"/>
                </a:solidFill>
                <a:latin typeface="Open Sans" pitchFamily="34" charset="0"/>
                <a:ea typeface="Open Sans" pitchFamily="34" charset="-122"/>
                <a:cs typeface="Open Sans" pitchFamily="34" charset="-120"/>
              </a:rPr>
              <a:t>Action:</a:t>
            </a:r>
            <a:pPr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Atorvastatin 80mg is mandatory for ALL PAD patients.</a:t>
            </a:r>
            <a:endParaRPr lang="en-US" sz="1275" dirty="0"/>
          </a:p>
        </p:txBody>
      </p:sp>
      <p:sp>
        <p:nvSpPr>
          <p:cNvPr id="34" name="Text 15"/>
          <p:cNvSpPr/>
          <p:nvPr/>
        </p:nvSpPr>
        <p:spPr>
          <a:xfrm>
            <a:off x="476250" y="6562725"/>
            <a:ext cx="9707880"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Source: NICE CG147 (2021) | Clinical Knowledge Summaries</a:t>
            </a:r>
            <a:endParaRPr lang="en-US" sz="1050" dirty="0"/>
          </a:p>
        </p:txBody>
      </p:sp>
      <p:sp>
        <p:nvSpPr>
          <p:cNvPr id="35" name="Text 16"/>
          <p:cNvSpPr/>
          <p:nvPr/>
        </p:nvSpPr>
        <p:spPr>
          <a:xfrm>
            <a:off x="10201275" y="6562725"/>
            <a:ext cx="199072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E67E22"/>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905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345978"/>
            <a:ext cx="6686550" cy="2857500"/>
          </a:xfrm>
          <a:prstGeom prst="rect">
            <a:avLst/>
          </a:prstGeom>
        </p:spPr>
      </p:pic>
      <p:pic>
        <p:nvPicPr>
          <p:cNvPr id="7" name="Image 5" descr="preencoded.png">    </p:cNvPr>
          <p:cNvPicPr>
            <a:picLocks noChangeAspect="1"/>
          </p:cNvPicPr>
          <p:nvPr/>
        </p:nvPicPr>
        <p:blipFill>
          <a:blip r:embed="rId7"/>
          <a:stretch>
            <a:fillRect/>
          </a:stretch>
        </p:blipFill>
        <p:spPr>
          <a:xfrm>
            <a:off x="381000" y="2345978"/>
            <a:ext cx="1671638" cy="514350"/>
          </a:xfrm>
          <a:prstGeom prst="rect">
            <a:avLst/>
          </a:prstGeom>
        </p:spPr>
      </p:pic>
      <p:pic>
        <p:nvPicPr>
          <p:cNvPr id="8" name="Image 6" descr="preencoded.png">    </p:cNvPr>
          <p:cNvPicPr>
            <a:picLocks noChangeAspect="1"/>
          </p:cNvPicPr>
          <p:nvPr/>
        </p:nvPicPr>
        <p:blipFill>
          <a:blip r:embed="rId8"/>
          <a:stretch>
            <a:fillRect/>
          </a:stretch>
        </p:blipFill>
        <p:spPr>
          <a:xfrm>
            <a:off x="2052637" y="2345978"/>
            <a:ext cx="2340173" cy="514350"/>
          </a:xfrm>
          <a:prstGeom prst="rect">
            <a:avLst/>
          </a:prstGeom>
        </p:spPr>
      </p:pic>
      <p:pic>
        <p:nvPicPr>
          <p:cNvPr id="9" name="Image 7" descr="preencoded.png">    </p:cNvPr>
          <p:cNvPicPr>
            <a:picLocks noChangeAspect="1"/>
          </p:cNvPicPr>
          <p:nvPr/>
        </p:nvPicPr>
        <p:blipFill>
          <a:blip r:embed="rId9"/>
          <a:stretch>
            <a:fillRect/>
          </a:stretch>
        </p:blipFill>
        <p:spPr>
          <a:xfrm>
            <a:off x="4392811" y="2345978"/>
            <a:ext cx="2674739" cy="514350"/>
          </a:xfrm>
          <a:prstGeom prst="rect">
            <a:avLst/>
          </a:prstGeom>
        </p:spPr>
      </p:pic>
      <p:pic>
        <p:nvPicPr>
          <p:cNvPr id="10" name="Image 8" descr="preencoded.png">    </p:cNvPr>
          <p:cNvPicPr>
            <a:picLocks noChangeAspect="1"/>
          </p:cNvPicPr>
          <p:nvPr/>
        </p:nvPicPr>
        <p:blipFill>
          <a:blip r:embed="rId10"/>
          <a:stretch>
            <a:fillRect/>
          </a:stretch>
        </p:blipFill>
        <p:spPr>
          <a:xfrm>
            <a:off x="381000" y="2860328"/>
            <a:ext cx="1671638" cy="428625"/>
          </a:xfrm>
          <a:prstGeom prst="rect">
            <a:avLst/>
          </a:prstGeom>
        </p:spPr>
      </p:pic>
      <p:pic>
        <p:nvPicPr>
          <p:cNvPr id="11" name="Image 9" descr="preencoded.png">    </p:cNvPr>
          <p:cNvPicPr>
            <a:picLocks noChangeAspect="1"/>
          </p:cNvPicPr>
          <p:nvPr/>
        </p:nvPicPr>
        <p:blipFill>
          <a:blip r:embed="rId11"/>
          <a:stretch>
            <a:fillRect/>
          </a:stretch>
        </p:blipFill>
        <p:spPr>
          <a:xfrm>
            <a:off x="2052637" y="2860328"/>
            <a:ext cx="2340173" cy="428625"/>
          </a:xfrm>
          <a:prstGeom prst="rect">
            <a:avLst/>
          </a:prstGeom>
        </p:spPr>
      </p:pic>
      <p:pic>
        <p:nvPicPr>
          <p:cNvPr id="12" name="Image 10" descr="preencoded.png">    </p:cNvPr>
          <p:cNvPicPr>
            <a:picLocks noChangeAspect="1"/>
          </p:cNvPicPr>
          <p:nvPr/>
        </p:nvPicPr>
        <p:blipFill>
          <a:blip r:embed="rId12"/>
          <a:stretch>
            <a:fillRect/>
          </a:stretch>
        </p:blipFill>
        <p:spPr>
          <a:xfrm>
            <a:off x="4392811" y="2860328"/>
            <a:ext cx="2674739" cy="428625"/>
          </a:xfrm>
          <a:prstGeom prst="rect">
            <a:avLst/>
          </a:prstGeom>
        </p:spPr>
      </p:pic>
      <p:pic>
        <p:nvPicPr>
          <p:cNvPr id="13" name="Image 11" descr="preencoded.png">    </p:cNvPr>
          <p:cNvPicPr>
            <a:picLocks noChangeAspect="1"/>
          </p:cNvPicPr>
          <p:nvPr/>
        </p:nvPicPr>
        <p:blipFill>
          <a:blip r:embed="rId13"/>
          <a:stretch>
            <a:fillRect/>
          </a:stretch>
        </p:blipFill>
        <p:spPr>
          <a:xfrm>
            <a:off x="381000" y="3288953"/>
            <a:ext cx="6686550" cy="428625"/>
          </a:xfrm>
          <a:prstGeom prst="rect">
            <a:avLst/>
          </a:prstGeom>
        </p:spPr>
      </p:pic>
      <p:pic>
        <p:nvPicPr>
          <p:cNvPr id="14" name="Image 12" descr="preencoded.png">    </p:cNvPr>
          <p:cNvPicPr>
            <a:picLocks noChangeAspect="1"/>
          </p:cNvPicPr>
          <p:nvPr/>
        </p:nvPicPr>
        <p:blipFill>
          <a:blip r:embed="rId14"/>
          <a:stretch>
            <a:fillRect/>
          </a:stretch>
        </p:blipFill>
        <p:spPr>
          <a:xfrm>
            <a:off x="381000" y="3288953"/>
            <a:ext cx="1671638" cy="428625"/>
          </a:xfrm>
          <a:prstGeom prst="rect">
            <a:avLst/>
          </a:prstGeom>
        </p:spPr>
      </p:pic>
      <p:pic>
        <p:nvPicPr>
          <p:cNvPr id="15" name="Image 13" descr="preencoded.png">    </p:cNvPr>
          <p:cNvPicPr>
            <a:picLocks noChangeAspect="1"/>
          </p:cNvPicPr>
          <p:nvPr/>
        </p:nvPicPr>
        <p:blipFill>
          <a:blip r:embed="rId15"/>
          <a:stretch>
            <a:fillRect/>
          </a:stretch>
        </p:blipFill>
        <p:spPr>
          <a:xfrm>
            <a:off x="2052637" y="3288953"/>
            <a:ext cx="2340173" cy="428625"/>
          </a:xfrm>
          <a:prstGeom prst="rect">
            <a:avLst/>
          </a:prstGeom>
        </p:spPr>
      </p:pic>
      <p:pic>
        <p:nvPicPr>
          <p:cNvPr id="16" name="Image 14" descr="preencoded.png">    </p:cNvPr>
          <p:cNvPicPr>
            <a:picLocks noChangeAspect="1"/>
          </p:cNvPicPr>
          <p:nvPr/>
        </p:nvPicPr>
        <p:blipFill>
          <a:blip r:embed="rId16"/>
          <a:stretch>
            <a:fillRect/>
          </a:stretch>
        </p:blipFill>
        <p:spPr>
          <a:xfrm>
            <a:off x="4392811" y="3288953"/>
            <a:ext cx="2674739" cy="428625"/>
          </a:xfrm>
          <a:prstGeom prst="rect">
            <a:avLst/>
          </a:prstGeom>
        </p:spPr>
      </p:pic>
      <p:pic>
        <p:nvPicPr>
          <p:cNvPr id="17" name="Image 15" descr="preencoded.png">    </p:cNvPr>
          <p:cNvPicPr>
            <a:picLocks noChangeAspect="1"/>
          </p:cNvPicPr>
          <p:nvPr/>
        </p:nvPicPr>
        <p:blipFill>
          <a:blip r:embed="rId17"/>
          <a:stretch>
            <a:fillRect/>
          </a:stretch>
        </p:blipFill>
        <p:spPr>
          <a:xfrm>
            <a:off x="381000" y="3717578"/>
            <a:ext cx="1671638" cy="428625"/>
          </a:xfrm>
          <a:prstGeom prst="rect">
            <a:avLst/>
          </a:prstGeom>
        </p:spPr>
      </p:pic>
      <p:pic>
        <p:nvPicPr>
          <p:cNvPr id="18" name="Image 16" descr="preencoded.png">    </p:cNvPr>
          <p:cNvPicPr>
            <a:picLocks noChangeAspect="1"/>
          </p:cNvPicPr>
          <p:nvPr/>
        </p:nvPicPr>
        <p:blipFill>
          <a:blip r:embed="rId18"/>
          <a:stretch>
            <a:fillRect/>
          </a:stretch>
        </p:blipFill>
        <p:spPr>
          <a:xfrm>
            <a:off x="2052637" y="3717578"/>
            <a:ext cx="2340173" cy="428625"/>
          </a:xfrm>
          <a:prstGeom prst="rect">
            <a:avLst/>
          </a:prstGeom>
        </p:spPr>
      </p:pic>
      <p:pic>
        <p:nvPicPr>
          <p:cNvPr id="19" name="Image 17" descr="preencoded.png">    </p:cNvPr>
          <p:cNvPicPr>
            <a:picLocks noChangeAspect="1"/>
          </p:cNvPicPr>
          <p:nvPr/>
        </p:nvPicPr>
        <p:blipFill>
          <a:blip r:embed="rId19"/>
          <a:stretch>
            <a:fillRect/>
          </a:stretch>
        </p:blipFill>
        <p:spPr>
          <a:xfrm>
            <a:off x="4392811" y="3717578"/>
            <a:ext cx="2674739" cy="428625"/>
          </a:xfrm>
          <a:prstGeom prst="rect">
            <a:avLst/>
          </a:prstGeom>
        </p:spPr>
      </p:pic>
      <p:pic>
        <p:nvPicPr>
          <p:cNvPr id="20" name="Image 18" descr="preencoded.png">    </p:cNvPr>
          <p:cNvPicPr>
            <a:picLocks noChangeAspect="1"/>
          </p:cNvPicPr>
          <p:nvPr/>
        </p:nvPicPr>
        <p:blipFill>
          <a:blip r:embed="rId20"/>
          <a:stretch>
            <a:fillRect/>
          </a:stretch>
        </p:blipFill>
        <p:spPr>
          <a:xfrm>
            <a:off x="381000" y="4146203"/>
            <a:ext cx="6686550" cy="428625"/>
          </a:xfrm>
          <a:prstGeom prst="rect">
            <a:avLst/>
          </a:prstGeom>
        </p:spPr>
      </p:pic>
      <p:pic>
        <p:nvPicPr>
          <p:cNvPr id="21" name="Image 19" descr="preencoded.png">    </p:cNvPr>
          <p:cNvPicPr>
            <a:picLocks noChangeAspect="1"/>
          </p:cNvPicPr>
          <p:nvPr/>
        </p:nvPicPr>
        <p:blipFill>
          <a:blip r:embed="rId21"/>
          <a:stretch>
            <a:fillRect/>
          </a:stretch>
        </p:blipFill>
        <p:spPr>
          <a:xfrm>
            <a:off x="381000" y="4146203"/>
            <a:ext cx="1671638" cy="428625"/>
          </a:xfrm>
          <a:prstGeom prst="rect">
            <a:avLst/>
          </a:prstGeom>
        </p:spPr>
      </p:pic>
      <p:pic>
        <p:nvPicPr>
          <p:cNvPr id="22" name="Image 20" descr="preencoded.png">    </p:cNvPr>
          <p:cNvPicPr>
            <a:picLocks noChangeAspect="1"/>
          </p:cNvPicPr>
          <p:nvPr/>
        </p:nvPicPr>
        <p:blipFill>
          <a:blip r:embed="rId22"/>
          <a:stretch>
            <a:fillRect/>
          </a:stretch>
        </p:blipFill>
        <p:spPr>
          <a:xfrm>
            <a:off x="2052637" y="4146203"/>
            <a:ext cx="2340173" cy="428625"/>
          </a:xfrm>
          <a:prstGeom prst="rect">
            <a:avLst/>
          </a:prstGeom>
        </p:spPr>
      </p:pic>
      <p:pic>
        <p:nvPicPr>
          <p:cNvPr id="23" name="Image 21" descr="preencoded.png">    </p:cNvPr>
          <p:cNvPicPr>
            <a:picLocks noChangeAspect="1"/>
          </p:cNvPicPr>
          <p:nvPr/>
        </p:nvPicPr>
        <p:blipFill>
          <a:blip r:embed="rId23"/>
          <a:stretch>
            <a:fillRect/>
          </a:stretch>
        </p:blipFill>
        <p:spPr>
          <a:xfrm>
            <a:off x="4392811" y="4146203"/>
            <a:ext cx="2674739" cy="428625"/>
          </a:xfrm>
          <a:prstGeom prst="rect">
            <a:avLst/>
          </a:prstGeom>
        </p:spPr>
      </p:pic>
      <p:pic>
        <p:nvPicPr>
          <p:cNvPr id="24" name="Image 22" descr="preencoded.png">    </p:cNvPr>
          <p:cNvPicPr>
            <a:picLocks noChangeAspect="1"/>
          </p:cNvPicPr>
          <p:nvPr/>
        </p:nvPicPr>
        <p:blipFill>
          <a:blip r:embed="rId24"/>
          <a:stretch>
            <a:fillRect/>
          </a:stretch>
        </p:blipFill>
        <p:spPr>
          <a:xfrm>
            <a:off x="381000" y="4574828"/>
            <a:ext cx="1671638" cy="628650"/>
          </a:xfrm>
          <a:prstGeom prst="rect">
            <a:avLst/>
          </a:prstGeom>
        </p:spPr>
      </p:pic>
      <p:pic>
        <p:nvPicPr>
          <p:cNvPr id="25" name="Image 23" descr="preencoded.png">    </p:cNvPr>
          <p:cNvPicPr>
            <a:picLocks noChangeAspect="1"/>
          </p:cNvPicPr>
          <p:nvPr/>
        </p:nvPicPr>
        <p:blipFill>
          <a:blip r:embed="rId25"/>
          <a:stretch>
            <a:fillRect/>
          </a:stretch>
        </p:blipFill>
        <p:spPr>
          <a:xfrm>
            <a:off x="2052637" y="4574828"/>
            <a:ext cx="2340173" cy="628650"/>
          </a:xfrm>
          <a:prstGeom prst="rect">
            <a:avLst/>
          </a:prstGeom>
        </p:spPr>
      </p:pic>
      <p:pic>
        <p:nvPicPr>
          <p:cNvPr id="26" name="Image 24" descr="preencoded.png">    </p:cNvPr>
          <p:cNvPicPr>
            <a:picLocks noChangeAspect="1"/>
          </p:cNvPicPr>
          <p:nvPr/>
        </p:nvPicPr>
        <p:blipFill>
          <a:blip r:embed="rId26"/>
          <a:stretch>
            <a:fillRect/>
          </a:stretch>
        </p:blipFill>
        <p:spPr>
          <a:xfrm>
            <a:off x="4392811" y="4574828"/>
            <a:ext cx="2674739" cy="628650"/>
          </a:xfrm>
          <a:prstGeom prst="rect">
            <a:avLst/>
          </a:prstGeom>
        </p:spPr>
      </p:pic>
      <p:pic>
        <p:nvPicPr>
          <p:cNvPr id="27" name="Image 25" descr="preencoded.png">    </p:cNvPr>
          <p:cNvPicPr>
            <a:picLocks noChangeAspect="1"/>
          </p:cNvPicPr>
          <p:nvPr/>
        </p:nvPicPr>
        <p:blipFill>
          <a:blip r:embed="rId27"/>
          <a:stretch>
            <a:fillRect/>
          </a:stretch>
        </p:blipFill>
        <p:spPr>
          <a:xfrm>
            <a:off x="7353300" y="1888778"/>
            <a:ext cx="4457700" cy="1790700"/>
          </a:xfrm>
          <a:prstGeom prst="rect">
            <a:avLst/>
          </a:prstGeom>
        </p:spPr>
      </p:pic>
      <p:pic>
        <p:nvPicPr>
          <p:cNvPr id="28" name="Image 26" descr="preencoded.png">    </p:cNvPr>
          <p:cNvPicPr>
            <a:picLocks noChangeAspect="1"/>
          </p:cNvPicPr>
          <p:nvPr/>
        </p:nvPicPr>
        <p:blipFill>
          <a:blip r:embed="rId28"/>
          <a:stretch>
            <a:fillRect/>
          </a:stretch>
        </p:blipFill>
        <p:spPr>
          <a:xfrm>
            <a:off x="7543800" y="2120205"/>
            <a:ext cx="214313" cy="175320"/>
          </a:xfrm>
          <a:prstGeom prst="rect">
            <a:avLst/>
          </a:prstGeom>
        </p:spPr>
      </p:pic>
      <p:pic>
        <p:nvPicPr>
          <p:cNvPr id="29" name="Image 27" descr="preencoded.png">    </p:cNvPr>
          <p:cNvPicPr>
            <a:picLocks noChangeAspect="1"/>
          </p:cNvPicPr>
          <p:nvPr/>
        </p:nvPicPr>
        <p:blipFill>
          <a:blip r:embed="rId29"/>
          <a:stretch>
            <a:fillRect/>
          </a:stretch>
        </p:blipFill>
        <p:spPr>
          <a:xfrm>
            <a:off x="7543800" y="2498378"/>
            <a:ext cx="178594" cy="178594"/>
          </a:xfrm>
          <a:prstGeom prst="rect">
            <a:avLst/>
          </a:prstGeom>
        </p:spPr>
      </p:pic>
      <p:pic>
        <p:nvPicPr>
          <p:cNvPr id="30" name="Image 28" descr="preencoded.png">    </p:cNvPr>
          <p:cNvPicPr>
            <a:picLocks noChangeAspect="1"/>
          </p:cNvPicPr>
          <p:nvPr/>
        </p:nvPicPr>
        <p:blipFill>
          <a:blip r:embed="rId30"/>
          <a:stretch>
            <a:fillRect/>
          </a:stretch>
        </p:blipFill>
        <p:spPr>
          <a:xfrm>
            <a:off x="7543800" y="2993678"/>
            <a:ext cx="178594" cy="178594"/>
          </a:xfrm>
          <a:prstGeom prst="rect">
            <a:avLst/>
          </a:prstGeom>
        </p:spPr>
      </p:pic>
      <p:pic>
        <p:nvPicPr>
          <p:cNvPr id="31" name="Image 29" descr="preencoded.png">    </p:cNvPr>
          <p:cNvPicPr>
            <a:picLocks noChangeAspect="1"/>
          </p:cNvPicPr>
          <p:nvPr/>
        </p:nvPicPr>
        <p:blipFill>
          <a:blip r:embed="rId31"/>
          <a:stretch>
            <a:fillRect/>
          </a:stretch>
        </p:blipFill>
        <p:spPr>
          <a:xfrm>
            <a:off x="7353300" y="3869978"/>
            <a:ext cx="4457700" cy="1790700"/>
          </a:xfrm>
          <a:prstGeom prst="rect">
            <a:avLst/>
          </a:prstGeom>
        </p:spPr>
      </p:pic>
      <p:pic>
        <p:nvPicPr>
          <p:cNvPr id="32" name="Image 30" descr="preencoded.png">    </p:cNvPr>
          <p:cNvPicPr>
            <a:picLocks noChangeAspect="1"/>
          </p:cNvPicPr>
          <p:nvPr/>
        </p:nvPicPr>
        <p:blipFill>
          <a:blip r:embed="rId32"/>
          <a:stretch>
            <a:fillRect/>
          </a:stretch>
        </p:blipFill>
        <p:spPr>
          <a:xfrm>
            <a:off x="7543800" y="4101405"/>
            <a:ext cx="214313" cy="175320"/>
          </a:xfrm>
          <a:prstGeom prst="rect">
            <a:avLst/>
          </a:prstGeom>
        </p:spPr>
      </p:pic>
      <p:pic>
        <p:nvPicPr>
          <p:cNvPr id="33" name="Image 31" descr="preencoded.png">    </p:cNvPr>
          <p:cNvPicPr>
            <a:picLocks noChangeAspect="1"/>
          </p:cNvPicPr>
          <p:nvPr/>
        </p:nvPicPr>
        <p:blipFill>
          <a:blip r:embed="rId33"/>
          <a:stretch>
            <a:fillRect/>
          </a:stretch>
        </p:blipFill>
        <p:spPr>
          <a:xfrm>
            <a:off x="7543800" y="4479578"/>
            <a:ext cx="178594" cy="156270"/>
          </a:xfrm>
          <a:prstGeom prst="rect">
            <a:avLst/>
          </a:prstGeom>
        </p:spPr>
      </p:pic>
      <p:pic>
        <p:nvPicPr>
          <p:cNvPr id="34" name="Image 32" descr="preencoded.png">    </p:cNvPr>
          <p:cNvPicPr>
            <a:picLocks noChangeAspect="1"/>
          </p:cNvPicPr>
          <p:nvPr/>
        </p:nvPicPr>
        <p:blipFill>
          <a:blip r:embed="rId34"/>
          <a:stretch>
            <a:fillRect/>
          </a:stretch>
        </p:blipFill>
        <p:spPr>
          <a:xfrm>
            <a:off x="7543800" y="4974878"/>
            <a:ext cx="178594" cy="147042"/>
          </a:xfrm>
          <a:prstGeom prst="rect">
            <a:avLst/>
          </a:prstGeom>
        </p:spPr>
      </p:pic>
      <p:pic>
        <p:nvPicPr>
          <p:cNvPr id="35" name="Image 33" descr="preencoded.png">    </p:cNvPr>
          <p:cNvPicPr>
            <a:picLocks noChangeAspect="1"/>
          </p:cNvPicPr>
          <p:nvPr/>
        </p:nvPicPr>
        <p:blipFill>
          <a:blip r:embed="rId35"/>
          <a:stretch>
            <a:fillRect/>
          </a:stretch>
        </p:blipFill>
        <p:spPr>
          <a:xfrm>
            <a:off x="0" y="6467475"/>
            <a:ext cx="12192000" cy="390525"/>
          </a:xfrm>
          <a:prstGeom prst="rect">
            <a:avLst/>
          </a:prstGeom>
        </p:spPr>
      </p:pic>
      <p:sp>
        <p:nvSpPr>
          <p:cNvPr id="36"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37" name="Text 1"/>
          <p:cNvSpPr/>
          <p:nvPr/>
        </p:nvSpPr>
        <p:spPr>
          <a:xfrm>
            <a:off x="523875" y="58102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AKT Exam Pearls: Diagnosis and ABPI</a:t>
            </a:r>
            <a:endParaRPr lang="en-US" sz="2100" dirty="0"/>
          </a:p>
        </p:txBody>
      </p:sp>
      <p:sp>
        <p:nvSpPr>
          <p:cNvPr id="38" name="Text 2"/>
          <p:cNvSpPr/>
          <p:nvPr/>
        </p:nvSpPr>
        <p:spPr>
          <a:xfrm>
            <a:off x="523875" y="948630"/>
            <a:ext cx="1133856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High-yield facts for the Applied Knowledge Test (NICE CG147)</a:t>
            </a:r>
            <a:endParaRPr lang="en-US" sz="1200" dirty="0"/>
          </a:p>
        </p:txBody>
      </p:sp>
      <p:sp>
        <p:nvSpPr>
          <p:cNvPr id="39" name="Text 3"/>
          <p:cNvSpPr/>
          <p:nvPr/>
        </p:nvSpPr>
        <p:spPr>
          <a:xfrm>
            <a:off x="523875" y="2345978"/>
            <a:ext cx="1516185" cy="51435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ABPI Value</a:t>
            </a:r>
            <a:endParaRPr lang="en-US" sz="1200" dirty="0"/>
          </a:p>
        </p:txBody>
      </p:sp>
      <p:sp>
        <p:nvSpPr>
          <p:cNvPr id="40" name="Text 4"/>
          <p:cNvSpPr/>
          <p:nvPr/>
        </p:nvSpPr>
        <p:spPr>
          <a:xfrm>
            <a:off x="2195513" y="2345978"/>
            <a:ext cx="2247689" cy="51435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Interpretation</a:t>
            </a:r>
            <a:endParaRPr lang="en-US" sz="1200" dirty="0"/>
          </a:p>
        </p:txBody>
      </p:sp>
      <p:sp>
        <p:nvSpPr>
          <p:cNvPr id="41" name="Text 5"/>
          <p:cNvSpPr/>
          <p:nvPr/>
        </p:nvSpPr>
        <p:spPr>
          <a:xfrm>
            <a:off x="4535686" y="2345978"/>
            <a:ext cx="2388989" cy="514350"/>
          </a:xfrm>
          <a:prstGeom prst="rect">
            <a:avLst/>
          </a:prstGeom>
          <a:noFill/>
          <a:ln/>
        </p:spPr>
        <p:txBody>
          <a:bodyPr wrap="square" lIns="0" tIns="0" rIns="0" bIns="0" rtlCol="0" anchor="ctr" vert="horz"/>
          <a:lstStyle/>
          <a:p>
            <a:pPr algn="l" indent="0" marL="0">
              <a:lnSpc>
                <a:spcPts val="1800"/>
              </a:lnSpc>
              <a:buNone/>
            </a:pPr>
            <a:r>
              <a:rPr lang="en-US" sz="1200" b="1" dirty="0">
                <a:solidFill>
                  <a:srgbClr val="FFFFFF"/>
                </a:solidFill>
                <a:latin typeface="Montserrat" pitchFamily="34" charset="0"/>
                <a:ea typeface="Montserrat" pitchFamily="34" charset="-122"/>
                <a:cs typeface="Montserrat" pitchFamily="34" charset="-120"/>
              </a:rPr>
              <a:t>AKT Key Point</a:t>
            </a:r>
            <a:endParaRPr lang="en-US" sz="1200" dirty="0"/>
          </a:p>
        </p:txBody>
      </p:sp>
      <p:sp>
        <p:nvSpPr>
          <p:cNvPr id="42" name="Text 6"/>
          <p:cNvSpPr/>
          <p:nvPr/>
        </p:nvSpPr>
        <p:spPr>
          <a:xfrm>
            <a:off x="523875" y="2860328"/>
            <a:ext cx="1658327" cy="428625"/>
          </a:xfrm>
          <a:prstGeom prst="rect">
            <a:avLst/>
          </a:prstGeom>
          <a:noFill/>
          <a:ln/>
        </p:spPr>
        <p:txBody>
          <a:bodyPr wrap="square" lIns="0" tIns="0" rIns="0" bIns="0" rtlCol="0" anchor="ctr" vert="horz"/>
          <a:lstStyle/>
          <a:p>
            <a:pPr indent="0" marL="0">
              <a:lnSpc>
                <a:spcPts val="1575"/>
              </a:lnSpc>
              <a:buNone/>
            </a:pPr>
            <a:r>
              <a:rPr lang="en-US" sz="1125" b="1" dirty="0">
                <a:solidFill>
                  <a:srgbClr val="8E44AD"/>
                </a:solidFill>
                <a:latin typeface="Open Sans" pitchFamily="34" charset="0"/>
                <a:ea typeface="Open Sans" pitchFamily="34" charset="-122"/>
                <a:cs typeface="Open Sans" pitchFamily="34" charset="-120"/>
              </a:rPr>
              <a:t>1.0 – 1.4</a:t>
            </a:r>
            <a:endParaRPr lang="en-US" sz="1125" dirty="0"/>
          </a:p>
        </p:txBody>
      </p:sp>
      <p:sp>
        <p:nvSpPr>
          <p:cNvPr id="43" name="Text 7"/>
          <p:cNvSpPr/>
          <p:nvPr/>
        </p:nvSpPr>
        <p:spPr>
          <a:xfrm>
            <a:off x="2195513" y="2860328"/>
            <a:ext cx="2054423"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Normal</a:t>
            </a:r>
            <a:endParaRPr lang="en-US" sz="1125" dirty="0"/>
          </a:p>
        </p:txBody>
      </p:sp>
      <p:sp>
        <p:nvSpPr>
          <p:cNvPr id="44" name="Text 8"/>
          <p:cNvSpPr/>
          <p:nvPr/>
        </p:nvSpPr>
        <p:spPr>
          <a:xfrm>
            <a:off x="4535686" y="2860328"/>
            <a:ext cx="3675204"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Baseline for comparison.</a:t>
            </a:r>
            <a:endParaRPr lang="en-US" sz="1125" dirty="0"/>
          </a:p>
        </p:txBody>
      </p:sp>
      <p:sp>
        <p:nvSpPr>
          <p:cNvPr id="45" name="Text 9"/>
          <p:cNvSpPr/>
          <p:nvPr/>
        </p:nvSpPr>
        <p:spPr>
          <a:xfrm>
            <a:off x="523875" y="3288953"/>
            <a:ext cx="1895231" cy="428625"/>
          </a:xfrm>
          <a:prstGeom prst="rect">
            <a:avLst/>
          </a:prstGeom>
          <a:noFill/>
          <a:ln/>
        </p:spPr>
        <p:txBody>
          <a:bodyPr wrap="square" lIns="0" tIns="0" rIns="0" bIns="0" rtlCol="0" anchor="ctr" vert="horz"/>
          <a:lstStyle/>
          <a:p>
            <a:pPr indent="0" marL="0">
              <a:lnSpc>
                <a:spcPts val="1575"/>
              </a:lnSpc>
              <a:buNone/>
            </a:pPr>
            <a:r>
              <a:rPr lang="en-US" sz="1125" b="1" dirty="0">
                <a:solidFill>
                  <a:srgbClr val="8E44AD"/>
                </a:solidFill>
                <a:latin typeface="Open Sans" pitchFamily="34" charset="0"/>
                <a:ea typeface="Open Sans" pitchFamily="34" charset="-122"/>
                <a:cs typeface="Open Sans" pitchFamily="34" charset="-120"/>
              </a:rPr>
              <a:t>0.9 – 0.99</a:t>
            </a:r>
            <a:endParaRPr lang="en-US" sz="1125" dirty="0"/>
          </a:p>
        </p:txBody>
      </p:sp>
      <p:sp>
        <p:nvSpPr>
          <p:cNvPr id="46" name="Text 10"/>
          <p:cNvSpPr/>
          <p:nvPr/>
        </p:nvSpPr>
        <p:spPr>
          <a:xfrm>
            <a:off x="2195513" y="3288953"/>
            <a:ext cx="2054423"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Borderline</a:t>
            </a:r>
            <a:endParaRPr lang="en-US" sz="1125" dirty="0"/>
          </a:p>
        </p:txBody>
      </p:sp>
      <p:sp>
        <p:nvSpPr>
          <p:cNvPr id="47" name="Text 11"/>
          <p:cNvSpPr/>
          <p:nvPr/>
        </p:nvSpPr>
        <p:spPr>
          <a:xfrm>
            <a:off x="4535686" y="3288953"/>
            <a:ext cx="4594005"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May have symptoms on exertion.</a:t>
            </a:r>
            <a:endParaRPr lang="en-US" sz="1125" dirty="0"/>
          </a:p>
        </p:txBody>
      </p:sp>
      <p:sp>
        <p:nvSpPr>
          <p:cNvPr id="48" name="Text 12"/>
          <p:cNvSpPr/>
          <p:nvPr/>
        </p:nvSpPr>
        <p:spPr>
          <a:xfrm>
            <a:off x="523875" y="3717578"/>
            <a:ext cx="1895231" cy="428625"/>
          </a:xfrm>
          <a:prstGeom prst="rect">
            <a:avLst/>
          </a:prstGeom>
          <a:noFill/>
          <a:ln/>
        </p:spPr>
        <p:txBody>
          <a:bodyPr wrap="square" lIns="0" tIns="0" rIns="0" bIns="0" rtlCol="0" anchor="ctr" vert="horz"/>
          <a:lstStyle/>
          <a:p>
            <a:pPr indent="0" marL="0">
              <a:lnSpc>
                <a:spcPts val="1575"/>
              </a:lnSpc>
              <a:buNone/>
            </a:pPr>
            <a:r>
              <a:rPr lang="en-US" sz="1125" b="1" dirty="0">
                <a:solidFill>
                  <a:srgbClr val="8E44AD"/>
                </a:solidFill>
                <a:latin typeface="Open Sans" pitchFamily="34" charset="0"/>
                <a:ea typeface="Open Sans" pitchFamily="34" charset="-122"/>
                <a:cs typeface="Open Sans" pitchFamily="34" charset="-120"/>
              </a:rPr>
              <a:t>0.5 – 0.89</a:t>
            </a:r>
            <a:endParaRPr lang="en-US" sz="1125" dirty="0"/>
          </a:p>
        </p:txBody>
      </p:sp>
      <p:sp>
        <p:nvSpPr>
          <p:cNvPr id="49" name="Text 13"/>
          <p:cNvSpPr/>
          <p:nvPr/>
        </p:nvSpPr>
        <p:spPr>
          <a:xfrm>
            <a:off x="2195513" y="3717578"/>
            <a:ext cx="2257723"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Significant PAD</a:t>
            </a:r>
            <a:endParaRPr lang="en-US" sz="1125" dirty="0"/>
          </a:p>
        </p:txBody>
      </p:sp>
      <p:sp>
        <p:nvSpPr>
          <p:cNvPr id="50" name="Text 14"/>
          <p:cNvSpPr/>
          <p:nvPr/>
        </p:nvSpPr>
        <p:spPr>
          <a:xfrm>
            <a:off x="4535686" y="3717578"/>
            <a:ext cx="4134605"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Typical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claudication range</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t>
            </a:r>
            <a:endParaRPr lang="en-US" sz="1125" dirty="0"/>
          </a:p>
        </p:txBody>
      </p:sp>
      <p:sp>
        <p:nvSpPr>
          <p:cNvPr id="51" name="Text 15"/>
          <p:cNvSpPr/>
          <p:nvPr/>
        </p:nvSpPr>
        <p:spPr>
          <a:xfrm>
            <a:off x="523875" y="4146203"/>
            <a:ext cx="1385888" cy="428625"/>
          </a:xfrm>
          <a:prstGeom prst="rect">
            <a:avLst/>
          </a:prstGeom>
          <a:noFill/>
          <a:ln/>
        </p:spPr>
        <p:txBody>
          <a:bodyPr wrap="square" lIns="0" tIns="0" rIns="0" bIns="0" rtlCol="0" anchor="ctr" vert="horz"/>
          <a:lstStyle/>
          <a:p>
            <a:pPr indent="0" marL="0">
              <a:lnSpc>
                <a:spcPts val="1575"/>
              </a:lnSpc>
              <a:buNone/>
            </a:pPr>
            <a:r>
              <a:rPr lang="en-US" sz="1125" b="1" dirty="0">
                <a:solidFill>
                  <a:srgbClr val="8E44AD"/>
                </a:solidFill>
                <a:latin typeface="Open Sans" pitchFamily="34" charset="0"/>
                <a:ea typeface="Open Sans" pitchFamily="34" charset="-122"/>
                <a:cs typeface="Open Sans" pitchFamily="34" charset="-120"/>
              </a:rPr>
              <a:t>&lt; 0.5</a:t>
            </a:r>
            <a:endParaRPr lang="en-US" sz="1125" dirty="0"/>
          </a:p>
        </p:txBody>
      </p:sp>
      <p:sp>
        <p:nvSpPr>
          <p:cNvPr id="52" name="Text 16"/>
          <p:cNvSpPr/>
          <p:nvPr/>
        </p:nvSpPr>
        <p:spPr>
          <a:xfrm>
            <a:off x="2195513" y="4146203"/>
            <a:ext cx="2054423"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Severe PAD</a:t>
            </a:r>
            <a:endParaRPr lang="en-US" sz="1125" dirty="0"/>
          </a:p>
        </p:txBody>
      </p:sp>
      <p:sp>
        <p:nvSpPr>
          <p:cNvPr id="53" name="Text 17"/>
          <p:cNvSpPr/>
          <p:nvPr/>
        </p:nvSpPr>
        <p:spPr>
          <a:xfrm>
            <a:off x="4535686" y="4146203"/>
            <a:ext cx="5512806" cy="428625"/>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Critical ischaemia;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Urgent Referral</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t>
            </a:r>
            <a:endParaRPr lang="en-US" sz="1125" dirty="0"/>
          </a:p>
        </p:txBody>
      </p:sp>
      <p:sp>
        <p:nvSpPr>
          <p:cNvPr id="54" name="Text 18"/>
          <p:cNvSpPr/>
          <p:nvPr/>
        </p:nvSpPr>
        <p:spPr>
          <a:xfrm>
            <a:off x="523875" y="4574828"/>
            <a:ext cx="1385888" cy="628650"/>
          </a:xfrm>
          <a:prstGeom prst="rect">
            <a:avLst/>
          </a:prstGeom>
          <a:noFill/>
          <a:ln/>
        </p:spPr>
        <p:txBody>
          <a:bodyPr wrap="square" lIns="0" tIns="0" rIns="0" bIns="0" rtlCol="0" anchor="ctr" vert="horz"/>
          <a:lstStyle/>
          <a:p>
            <a:pPr indent="0" marL="0">
              <a:lnSpc>
                <a:spcPts val="1575"/>
              </a:lnSpc>
              <a:buNone/>
            </a:pPr>
            <a:r>
              <a:rPr lang="en-US" sz="1125" b="1" dirty="0">
                <a:solidFill>
                  <a:srgbClr val="8E44AD"/>
                </a:solidFill>
                <a:latin typeface="Open Sans" pitchFamily="34" charset="0"/>
                <a:ea typeface="Open Sans" pitchFamily="34" charset="-122"/>
                <a:cs typeface="Open Sans" pitchFamily="34" charset="-120"/>
              </a:rPr>
              <a:t>&gt; 1.4</a:t>
            </a:r>
            <a:endParaRPr lang="en-US" sz="1125" dirty="0"/>
          </a:p>
        </p:txBody>
      </p:sp>
      <p:sp>
        <p:nvSpPr>
          <p:cNvPr id="55" name="Text 19"/>
          <p:cNvSpPr/>
          <p:nvPr/>
        </p:nvSpPr>
        <p:spPr>
          <a:xfrm>
            <a:off x="2195513" y="4574828"/>
            <a:ext cx="2107208" cy="628650"/>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Incompressible</a:t>
            </a:r>
            <a:endParaRPr lang="en-US" sz="1125" dirty="0"/>
          </a:p>
        </p:txBody>
      </p:sp>
      <p:sp>
        <p:nvSpPr>
          <p:cNvPr id="56" name="Text 20"/>
          <p:cNvSpPr/>
          <p:nvPr/>
        </p:nvSpPr>
        <p:spPr>
          <a:xfrm>
            <a:off x="4535686" y="4574828"/>
            <a:ext cx="2388989" cy="628650"/>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Calcified vessels (Diabetes/CKD);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Unreliable</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t>
            </a:r>
            <a:endParaRPr lang="en-US" sz="1125" dirty="0"/>
          </a:p>
        </p:txBody>
      </p:sp>
      <p:sp>
        <p:nvSpPr>
          <p:cNvPr id="57" name="Text 21"/>
          <p:cNvSpPr/>
          <p:nvPr/>
        </p:nvSpPr>
        <p:spPr>
          <a:xfrm>
            <a:off x="7853362" y="2079278"/>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8E44AD"/>
                </a:solidFill>
                <a:latin typeface="Montserrat" pitchFamily="34" charset="0"/>
                <a:ea typeface="Montserrat" pitchFamily="34" charset="-122"/>
                <a:cs typeface="Montserrat" pitchFamily="34" charset="-120"/>
              </a:rPr>
              <a:t>Secondary Prevention</a:t>
            </a:r>
            <a:endParaRPr lang="en-US" sz="1350" dirty="0"/>
          </a:p>
        </p:txBody>
      </p:sp>
      <p:sp>
        <p:nvSpPr>
          <p:cNvPr id="58" name="Text 22"/>
          <p:cNvSpPr/>
          <p:nvPr/>
        </p:nvSpPr>
        <p:spPr>
          <a:xfrm>
            <a:off x="7817644" y="2498378"/>
            <a:ext cx="3802856" cy="400050"/>
          </a:xfrm>
          <a:prstGeom prst="rect">
            <a:avLst/>
          </a:prstGeom>
          <a:noFill/>
          <a:ln/>
        </p:spPr>
        <p:txBody>
          <a:bodyPr wrap="square" lIns="0" tIns="0" rIns="0" bIns="0" rtlCol="0" anchor="ctr" vert="horz"/>
          <a:lstStyle/>
          <a:p>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Clopidogrel 75mg OD</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is the NICE preferred first-line antiplatelet (not Aspirin).</a:t>
            </a:r>
            <a:endParaRPr lang="en-US" sz="1125" dirty="0"/>
          </a:p>
        </p:txBody>
      </p:sp>
      <p:sp>
        <p:nvSpPr>
          <p:cNvPr id="59" name="Text 23"/>
          <p:cNvSpPr/>
          <p:nvPr/>
        </p:nvSpPr>
        <p:spPr>
          <a:xfrm>
            <a:off x="7817644" y="2993678"/>
            <a:ext cx="3802856" cy="400050"/>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Use Aspirin 75mg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only</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if Clopidogrel is contraindicated/not tolerated.</a:t>
            </a:r>
            <a:endParaRPr lang="en-US" sz="1125" dirty="0"/>
          </a:p>
        </p:txBody>
      </p:sp>
      <p:sp>
        <p:nvSpPr>
          <p:cNvPr id="60" name="Text 24"/>
          <p:cNvSpPr/>
          <p:nvPr/>
        </p:nvSpPr>
        <p:spPr>
          <a:xfrm>
            <a:off x="7853362" y="4060478"/>
            <a:ext cx="43205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8E44AD"/>
                </a:solidFill>
                <a:latin typeface="Montserrat" pitchFamily="34" charset="0"/>
                <a:ea typeface="Montserrat" pitchFamily="34" charset="-122"/>
                <a:cs typeface="Montserrat" pitchFamily="34" charset="-120"/>
              </a:rPr>
              <a:t>Diagnostic Essentials</a:t>
            </a:r>
            <a:endParaRPr lang="en-US" sz="1350" dirty="0"/>
          </a:p>
        </p:txBody>
      </p:sp>
      <p:sp>
        <p:nvSpPr>
          <p:cNvPr id="61" name="Text 25"/>
          <p:cNvSpPr/>
          <p:nvPr/>
        </p:nvSpPr>
        <p:spPr>
          <a:xfrm>
            <a:off x="7817644" y="4479578"/>
            <a:ext cx="3802856" cy="400050"/>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ABPI Calculation: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Ankle Systolic BP ÷ Highest Brachial Systolic BP</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a:t>
            </a:r>
            <a:endParaRPr lang="en-US" sz="1125" dirty="0"/>
          </a:p>
        </p:txBody>
      </p:sp>
      <p:sp>
        <p:nvSpPr>
          <p:cNvPr id="62" name="Text 26"/>
          <p:cNvSpPr/>
          <p:nvPr/>
        </p:nvSpPr>
        <p:spPr>
          <a:xfrm>
            <a:off x="7817644" y="4974878"/>
            <a:ext cx="3802856" cy="400050"/>
          </a:xfrm>
          <a:prstGeom prst="rect">
            <a:avLst/>
          </a:prstGeom>
          <a:noFill/>
          <a:ln/>
        </p:spPr>
        <p:txBody>
          <a:bodyPr wrap="square" lIns="0" tIns="0" rIns="0" bIns="0" rtlCol="0" anchor="ctr" vert="horz"/>
          <a:lstStyle/>
          <a:p>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In Diabetes/CKD with ABPI &gt;1.4, use </a:t>
            </a:r>
            <a:pPr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Toe-Brachial Index (TBI)</a:t>
            </a:r>
            <a:pPr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for accuracy.</a:t>
            </a:r>
            <a:endParaRPr lang="en-US" sz="1125" dirty="0"/>
          </a:p>
        </p:txBody>
      </p:sp>
      <p:sp>
        <p:nvSpPr>
          <p:cNvPr id="63" name="Text 27"/>
          <p:cNvSpPr/>
          <p:nvPr/>
        </p:nvSpPr>
        <p:spPr>
          <a:xfrm>
            <a:off x="10296525" y="6562725"/>
            <a:ext cx="189547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85750"/>
            <a:ext cx="2886075" cy="314325"/>
          </a:xfrm>
          <a:prstGeom prst="rect">
            <a:avLst/>
          </a:prstGeom>
        </p:spPr>
      </p:pic>
      <p:pic>
        <p:nvPicPr>
          <p:cNvPr id="5" name="Image 3" descr="preencoded.png">    </p:cNvPr>
          <p:cNvPicPr>
            <a:picLocks noChangeAspect="1"/>
          </p:cNvPicPr>
          <p:nvPr/>
        </p:nvPicPr>
        <p:blipFill>
          <a:blip r:embed="rId5"/>
          <a:stretch>
            <a:fillRect/>
          </a:stretch>
        </p:blipFill>
        <p:spPr>
          <a:xfrm>
            <a:off x="381000" y="695325"/>
            <a:ext cx="11430000" cy="670471"/>
          </a:xfrm>
          <a:prstGeom prst="rect">
            <a:avLst/>
          </a:prstGeom>
        </p:spPr>
      </p:pic>
      <p:pic>
        <p:nvPicPr>
          <p:cNvPr id="6" name="Image 4" descr="preencoded.png">    </p:cNvPr>
          <p:cNvPicPr>
            <a:picLocks noChangeAspect="1"/>
          </p:cNvPicPr>
          <p:nvPr/>
        </p:nvPicPr>
        <p:blipFill>
          <a:blip r:embed="rId6"/>
          <a:stretch>
            <a:fillRect/>
          </a:stretch>
        </p:blipFill>
        <p:spPr>
          <a:xfrm>
            <a:off x="381000" y="1508671"/>
            <a:ext cx="5572125" cy="2218879"/>
          </a:xfrm>
          <a:prstGeom prst="rect">
            <a:avLst/>
          </a:prstGeom>
        </p:spPr>
      </p:pic>
      <p:pic>
        <p:nvPicPr>
          <p:cNvPr id="7" name="Image 5" descr="preencoded.png">    </p:cNvPr>
          <p:cNvPicPr>
            <a:picLocks noChangeAspect="1"/>
          </p:cNvPicPr>
          <p:nvPr/>
        </p:nvPicPr>
        <p:blipFill>
          <a:blip r:embed="rId7"/>
          <a:stretch>
            <a:fillRect/>
          </a:stretch>
        </p:blipFill>
        <p:spPr>
          <a:xfrm>
            <a:off x="571500" y="1765846"/>
            <a:ext cx="190500" cy="152400"/>
          </a:xfrm>
          <a:prstGeom prst="rect">
            <a:avLst/>
          </a:prstGeom>
        </p:spPr>
      </p:pic>
      <p:pic>
        <p:nvPicPr>
          <p:cNvPr id="8" name="Image 6" descr="preencoded.png">    </p:cNvPr>
          <p:cNvPicPr>
            <a:picLocks noChangeAspect="1"/>
          </p:cNvPicPr>
          <p:nvPr/>
        </p:nvPicPr>
        <p:blipFill>
          <a:blip r:embed="rId8"/>
          <a:stretch>
            <a:fillRect/>
          </a:stretch>
        </p:blipFill>
        <p:spPr>
          <a:xfrm>
            <a:off x="381000" y="3918049"/>
            <a:ext cx="5572125" cy="2216051"/>
          </a:xfrm>
          <a:prstGeom prst="rect">
            <a:avLst/>
          </a:prstGeom>
        </p:spPr>
      </p:pic>
      <p:pic>
        <p:nvPicPr>
          <p:cNvPr id="9" name="Image 7" descr="preencoded.png">    </p:cNvPr>
          <p:cNvPicPr>
            <a:picLocks noChangeAspect="1"/>
          </p:cNvPicPr>
          <p:nvPr/>
        </p:nvPicPr>
        <p:blipFill>
          <a:blip r:embed="rId9"/>
          <a:stretch>
            <a:fillRect/>
          </a:stretch>
        </p:blipFill>
        <p:spPr>
          <a:xfrm>
            <a:off x="571500" y="4175224"/>
            <a:ext cx="190500" cy="152400"/>
          </a:xfrm>
          <a:prstGeom prst="rect">
            <a:avLst/>
          </a:prstGeom>
        </p:spPr>
      </p:pic>
      <p:pic>
        <p:nvPicPr>
          <p:cNvPr id="10" name="Image 8" descr="preencoded.png">    </p:cNvPr>
          <p:cNvPicPr>
            <a:picLocks noChangeAspect="1"/>
          </p:cNvPicPr>
          <p:nvPr/>
        </p:nvPicPr>
        <p:blipFill>
          <a:blip r:embed="rId10"/>
          <a:stretch>
            <a:fillRect/>
          </a:stretch>
        </p:blipFill>
        <p:spPr>
          <a:xfrm>
            <a:off x="6238875" y="1508671"/>
            <a:ext cx="5572125" cy="4625429"/>
          </a:xfrm>
          <a:prstGeom prst="rect">
            <a:avLst/>
          </a:prstGeom>
        </p:spPr>
      </p:pic>
      <p:pic>
        <p:nvPicPr>
          <p:cNvPr id="11" name="Image 9" descr="preencoded.png">    </p:cNvPr>
          <p:cNvPicPr>
            <a:picLocks noChangeAspect="1"/>
          </p:cNvPicPr>
          <p:nvPr/>
        </p:nvPicPr>
        <p:blipFill>
          <a:blip r:embed="rId11"/>
          <a:stretch>
            <a:fillRect/>
          </a:stretch>
        </p:blipFill>
        <p:spPr>
          <a:xfrm>
            <a:off x="6429375" y="1765846"/>
            <a:ext cx="190500" cy="152400"/>
          </a:xfrm>
          <a:prstGeom prst="rect">
            <a:avLst/>
          </a:prstGeom>
        </p:spPr>
      </p:pic>
      <p:pic>
        <p:nvPicPr>
          <p:cNvPr id="12" name="Image 10" descr="preencoded.png">    </p:cNvPr>
          <p:cNvPicPr>
            <a:picLocks noChangeAspect="1"/>
          </p:cNvPicPr>
          <p:nvPr/>
        </p:nvPicPr>
        <p:blipFill>
          <a:blip r:embed="rId12"/>
          <a:stretch>
            <a:fillRect/>
          </a:stretch>
        </p:blipFill>
        <p:spPr>
          <a:xfrm>
            <a:off x="6429375" y="2668637"/>
            <a:ext cx="1907084" cy="352425"/>
          </a:xfrm>
          <a:prstGeom prst="rect">
            <a:avLst/>
          </a:prstGeom>
        </p:spPr>
      </p:pic>
      <p:pic>
        <p:nvPicPr>
          <p:cNvPr id="13" name="Image 11" descr="preencoded.png">    </p:cNvPr>
          <p:cNvPicPr>
            <a:picLocks noChangeAspect="1"/>
          </p:cNvPicPr>
          <p:nvPr/>
        </p:nvPicPr>
        <p:blipFill>
          <a:blip r:embed="rId13"/>
          <a:stretch>
            <a:fillRect/>
          </a:stretch>
        </p:blipFill>
        <p:spPr>
          <a:xfrm>
            <a:off x="8336459" y="2668637"/>
            <a:ext cx="1816894" cy="352425"/>
          </a:xfrm>
          <a:prstGeom prst="rect">
            <a:avLst/>
          </a:prstGeom>
        </p:spPr>
      </p:pic>
      <p:pic>
        <p:nvPicPr>
          <p:cNvPr id="14" name="Image 12" descr="preencoded.png">    </p:cNvPr>
          <p:cNvPicPr>
            <a:picLocks noChangeAspect="1"/>
          </p:cNvPicPr>
          <p:nvPr/>
        </p:nvPicPr>
        <p:blipFill>
          <a:blip r:embed="rId14"/>
          <a:stretch>
            <a:fillRect/>
          </a:stretch>
        </p:blipFill>
        <p:spPr>
          <a:xfrm>
            <a:off x="10153352" y="2668637"/>
            <a:ext cx="1467148" cy="352425"/>
          </a:xfrm>
          <a:prstGeom prst="rect">
            <a:avLst/>
          </a:prstGeom>
        </p:spPr>
      </p:pic>
      <p:pic>
        <p:nvPicPr>
          <p:cNvPr id="15" name="Image 13" descr="preencoded.png">    </p:cNvPr>
          <p:cNvPicPr>
            <a:picLocks noChangeAspect="1"/>
          </p:cNvPicPr>
          <p:nvPr/>
        </p:nvPicPr>
        <p:blipFill>
          <a:blip r:embed="rId15"/>
          <a:stretch>
            <a:fillRect/>
          </a:stretch>
        </p:blipFill>
        <p:spPr>
          <a:xfrm>
            <a:off x="6429375" y="3021062"/>
            <a:ext cx="1907084" cy="352425"/>
          </a:xfrm>
          <a:prstGeom prst="rect">
            <a:avLst/>
          </a:prstGeom>
        </p:spPr>
      </p:pic>
      <p:pic>
        <p:nvPicPr>
          <p:cNvPr id="16" name="Image 14" descr="preencoded.png">    </p:cNvPr>
          <p:cNvPicPr>
            <a:picLocks noChangeAspect="1"/>
          </p:cNvPicPr>
          <p:nvPr/>
        </p:nvPicPr>
        <p:blipFill>
          <a:blip r:embed="rId16"/>
          <a:stretch>
            <a:fillRect/>
          </a:stretch>
        </p:blipFill>
        <p:spPr>
          <a:xfrm>
            <a:off x="8336459" y="3021062"/>
            <a:ext cx="1816894" cy="352425"/>
          </a:xfrm>
          <a:prstGeom prst="rect">
            <a:avLst/>
          </a:prstGeom>
        </p:spPr>
      </p:pic>
      <p:pic>
        <p:nvPicPr>
          <p:cNvPr id="17" name="Image 15" descr="preencoded.png">    </p:cNvPr>
          <p:cNvPicPr>
            <a:picLocks noChangeAspect="1"/>
          </p:cNvPicPr>
          <p:nvPr/>
        </p:nvPicPr>
        <p:blipFill>
          <a:blip r:embed="rId17"/>
          <a:stretch>
            <a:fillRect/>
          </a:stretch>
        </p:blipFill>
        <p:spPr>
          <a:xfrm>
            <a:off x="10153352" y="3021062"/>
            <a:ext cx="1467148" cy="352425"/>
          </a:xfrm>
          <a:prstGeom prst="rect">
            <a:avLst/>
          </a:prstGeom>
        </p:spPr>
      </p:pic>
      <p:pic>
        <p:nvPicPr>
          <p:cNvPr id="18" name="Image 16" descr="preencoded.png">    </p:cNvPr>
          <p:cNvPicPr>
            <a:picLocks noChangeAspect="1"/>
          </p:cNvPicPr>
          <p:nvPr/>
        </p:nvPicPr>
        <p:blipFill>
          <a:blip r:embed="rId18"/>
          <a:stretch>
            <a:fillRect/>
          </a:stretch>
        </p:blipFill>
        <p:spPr>
          <a:xfrm>
            <a:off x="6429375" y="3373487"/>
            <a:ext cx="1907084" cy="352425"/>
          </a:xfrm>
          <a:prstGeom prst="rect">
            <a:avLst/>
          </a:prstGeom>
        </p:spPr>
      </p:pic>
      <p:pic>
        <p:nvPicPr>
          <p:cNvPr id="19" name="Image 17" descr="preencoded.png">    </p:cNvPr>
          <p:cNvPicPr>
            <a:picLocks noChangeAspect="1"/>
          </p:cNvPicPr>
          <p:nvPr/>
        </p:nvPicPr>
        <p:blipFill>
          <a:blip r:embed="rId19"/>
          <a:stretch>
            <a:fillRect/>
          </a:stretch>
        </p:blipFill>
        <p:spPr>
          <a:xfrm>
            <a:off x="8336459" y="3373487"/>
            <a:ext cx="1816894" cy="352425"/>
          </a:xfrm>
          <a:prstGeom prst="rect">
            <a:avLst/>
          </a:prstGeom>
        </p:spPr>
      </p:pic>
      <p:pic>
        <p:nvPicPr>
          <p:cNvPr id="20" name="Image 18" descr="preencoded.png">    </p:cNvPr>
          <p:cNvPicPr>
            <a:picLocks noChangeAspect="1"/>
          </p:cNvPicPr>
          <p:nvPr/>
        </p:nvPicPr>
        <p:blipFill>
          <a:blip r:embed="rId20"/>
          <a:stretch>
            <a:fillRect/>
          </a:stretch>
        </p:blipFill>
        <p:spPr>
          <a:xfrm>
            <a:off x="10153352" y="3373487"/>
            <a:ext cx="1467148" cy="352425"/>
          </a:xfrm>
          <a:prstGeom prst="rect">
            <a:avLst/>
          </a:prstGeom>
        </p:spPr>
      </p:pic>
      <p:pic>
        <p:nvPicPr>
          <p:cNvPr id="21" name="Image 19" descr="preencoded.png">    </p:cNvPr>
          <p:cNvPicPr>
            <a:picLocks noChangeAspect="1"/>
          </p:cNvPicPr>
          <p:nvPr/>
        </p:nvPicPr>
        <p:blipFill>
          <a:blip r:embed="rId21"/>
          <a:stretch>
            <a:fillRect/>
          </a:stretch>
        </p:blipFill>
        <p:spPr>
          <a:xfrm>
            <a:off x="6429375" y="3725912"/>
            <a:ext cx="1907084" cy="352425"/>
          </a:xfrm>
          <a:prstGeom prst="rect">
            <a:avLst/>
          </a:prstGeom>
        </p:spPr>
      </p:pic>
      <p:pic>
        <p:nvPicPr>
          <p:cNvPr id="22" name="Image 20" descr="preencoded.png">    </p:cNvPr>
          <p:cNvPicPr>
            <a:picLocks noChangeAspect="1"/>
          </p:cNvPicPr>
          <p:nvPr/>
        </p:nvPicPr>
        <p:blipFill>
          <a:blip r:embed="rId22"/>
          <a:stretch>
            <a:fillRect/>
          </a:stretch>
        </p:blipFill>
        <p:spPr>
          <a:xfrm>
            <a:off x="8336459" y="3725912"/>
            <a:ext cx="1816894" cy="352425"/>
          </a:xfrm>
          <a:prstGeom prst="rect">
            <a:avLst/>
          </a:prstGeom>
        </p:spPr>
      </p:pic>
      <p:pic>
        <p:nvPicPr>
          <p:cNvPr id="23" name="Image 21" descr="preencoded.png">    </p:cNvPr>
          <p:cNvPicPr>
            <a:picLocks noChangeAspect="1"/>
          </p:cNvPicPr>
          <p:nvPr/>
        </p:nvPicPr>
        <p:blipFill>
          <a:blip r:embed="rId23"/>
          <a:stretch>
            <a:fillRect/>
          </a:stretch>
        </p:blipFill>
        <p:spPr>
          <a:xfrm>
            <a:off x="10153352" y="3725912"/>
            <a:ext cx="1467148" cy="352425"/>
          </a:xfrm>
          <a:prstGeom prst="rect">
            <a:avLst/>
          </a:prstGeom>
        </p:spPr>
      </p:pic>
      <p:pic>
        <p:nvPicPr>
          <p:cNvPr id="24" name="Image 22" descr="preencoded.png">    </p:cNvPr>
          <p:cNvPicPr>
            <a:picLocks noChangeAspect="1"/>
          </p:cNvPicPr>
          <p:nvPr/>
        </p:nvPicPr>
        <p:blipFill>
          <a:blip r:embed="rId24"/>
          <a:stretch>
            <a:fillRect/>
          </a:stretch>
        </p:blipFill>
        <p:spPr>
          <a:xfrm>
            <a:off x="6429375" y="4173587"/>
            <a:ext cx="5191125" cy="619125"/>
          </a:xfrm>
          <a:prstGeom prst="rect">
            <a:avLst/>
          </a:prstGeom>
        </p:spPr>
      </p:pic>
      <p:pic>
        <p:nvPicPr>
          <p:cNvPr id="25" name="Image 23" descr="preencoded.png">    </p:cNvPr>
          <p:cNvPicPr>
            <a:picLocks noChangeAspect="1"/>
          </p:cNvPicPr>
          <p:nvPr/>
        </p:nvPicPr>
        <p:blipFill>
          <a:blip r:embed="rId25"/>
          <a:stretch>
            <a:fillRect/>
          </a:stretch>
        </p:blipFill>
        <p:spPr>
          <a:xfrm>
            <a:off x="381000" y="6419850"/>
            <a:ext cx="11430000" cy="295275"/>
          </a:xfrm>
          <a:prstGeom prst="rect">
            <a:avLst/>
          </a:prstGeom>
        </p:spPr>
      </p:pic>
      <p:sp>
        <p:nvSpPr>
          <p:cNvPr id="26" name="Text 0"/>
          <p:cNvSpPr/>
          <p:nvPr/>
        </p:nvSpPr>
        <p:spPr>
          <a:xfrm>
            <a:off x="523875" y="285750"/>
            <a:ext cx="3748587" cy="3143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7" name="Text 1"/>
          <p:cNvSpPr/>
          <p:nvPr/>
        </p:nvSpPr>
        <p:spPr>
          <a:xfrm>
            <a:off x="523875" y="695325"/>
            <a:ext cx="11668125"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AKT Exam Pearls: Management Steps</a:t>
            </a:r>
            <a:endParaRPr lang="en-US" sz="2400" dirty="0"/>
          </a:p>
        </p:txBody>
      </p:sp>
      <p:sp>
        <p:nvSpPr>
          <p:cNvPr id="28" name="Text 2"/>
          <p:cNvSpPr/>
          <p:nvPr/>
        </p:nvSpPr>
        <p:spPr>
          <a:xfrm>
            <a:off x="523875" y="1108621"/>
            <a:ext cx="11287125"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Evidence-Based Treatment Pathways &amp; Pharmacotherapy</a:t>
            </a:r>
            <a:endParaRPr lang="en-US" sz="1350" dirty="0"/>
          </a:p>
        </p:txBody>
      </p:sp>
      <p:sp>
        <p:nvSpPr>
          <p:cNvPr id="29" name="Text 3"/>
          <p:cNvSpPr/>
          <p:nvPr/>
        </p:nvSpPr>
        <p:spPr>
          <a:xfrm>
            <a:off x="762000" y="1699171"/>
            <a:ext cx="70866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First-Line: Supervised Exercise</a:t>
            </a:r>
            <a:endParaRPr lang="en-US" sz="1500" dirty="0"/>
          </a:p>
        </p:txBody>
      </p:sp>
      <p:sp>
        <p:nvSpPr>
          <p:cNvPr id="30" name="Text 4"/>
          <p:cNvSpPr/>
          <p:nvPr/>
        </p:nvSpPr>
        <p:spPr>
          <a:xfrm>
            <a:off x="571500" y="2127796"/>
            <a:ext cx="5191125"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NICE Requirement:</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Must be offered to ALL patients with intermittent claudication before revascularisation.</a:t>
            </a:r>
            <a:endParaRPr lang="en-US" sz="1200" dirty="0"/>
          </a:p>
        </p:txBody>
      </p:sp>
      <p:sp>
        <p:nvSpPr>
          <p:cNvPr id="31" name="Text 5"/>
          <p:cNvSpPr/>
          <p:nvPr/>
        </p:nvSpPr>
        <p:spPr>
          <a:xfrm>
            <a:off x="571500" y="2668637"/>
            <a:ext cx="11620500" cy="2132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The "2/3 Rule":</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Minimum of </a:t>
            </a:r>
            <a:pPr indent="0" marL="0">
              <a:lnSpc>
                <a:spcPts val="1680"/>
              </a:lnSpc>
              <a:buNone/>
            </a:pPr>
            <a:r>
              <a:rPr lang="en-US" sz="1200" b="1" dirty="0">
                <a:solidFill>
                  <a:srgbClr val="27AE60"/>
                </a:solidFill>
                <a:latin typeface="Open Sans" pitchFamily="34" charset="0"/>
                <a:ea typeface="Open Sans" pitchFamily="34" charset="-122"/>
                <a:cs typeface="Open Sans" pitchFamily="34" charset="-120"/>
              </a:rPr>
              <a:t>2 hours per week</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for a period of </a:t>
            </a:r>
            <a:pPr indent="0" marL="0">
              <a:lnSpc>
                <a:spcPts val="1680"/>
              </a:lnSpc>
              <a:buNone/>
            </a:pPr>
            <a:r>
              <a:rPr lang="en-US" sz="1200" b="1" dirty="0">
                <a:solidFill>
                  <a:srgbClr val="27AE60"/>
                </a:solidFill>
                <a:latin typeface="Open Sans" pitchFamily="34" charset="0"/>
                <a:ea typeface="Open Sans" pitchFamily="34" charset="-122"/>
                <a:cs typeface="Open Sans" pitchFamily="34" charset="-120"/>
              </a:rPr>
              <a:t>3 months</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a:t>
            </a:r>
            <a:endParaRPr lang="en-US" sz="1200" dirty="0"/>
          </a:p>
        </p:txBody>
      </p:sp>
      <p:sp>
        <p:nvSpPr>
          <p:cNvPr id="32" name="Text 6"/>
          <p:cNvSpPr/>
          <p:nvPr/>
        </p:nvSpPr>
        <p:spPr>
          <a:xfrm>
            <a:off x="571500" y="2996208"/>
            <a:ext cx="5191125"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Clinical Goal:</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Encourage patients to walk until symptoms occur, then rest, then repeat to stimulate collateral circulation.</a:t>
            </a:r>
            <a:endParaRPr lang="en-US" sz="1200" dirty="0"/>
          </a:p>
        </p:txBody>
      </p:sp>
      <p:sp>
        <p:nvSpPr>
          <p:cNvPr id="33" name="Text 7"/>
          <p:cNvSpPr/>
          <p:nvPr/>
        </p:nvSpPr>
        <p:spPr>
          <a:xfrm>
            <a:off x="762000" y="4108549"/>
            <a:ext cx="70866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Secondary Prevention Essentials</a:t>
            </a:r>
            <a:endParaRPr lang="en-US" sz="1500" dirty="0"/>
          </a:p>
        </p:txBody>
      </p:sp>
      <p:sp>
        <p:nvSpPr>
          <p:cNvPr id="34" name="Text 8"/>
          <p:cNvSpPr/>
          <p:nvPr/>
        </p:nvSpPr>
        <p:spPr>
          <a:xfrm>
            <a:off x="571500" y="4537174"/>
            <a:ext cx="5191125"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Statins:</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Atorvastatin 80mg OD for all patients regardless of baseline lipid levels.</a:t>
            </a:r>
            <a:endParaRPr lang="en-US" sz="1200" dirty="0"/>
          </a:p>
        </p:txBody>
      </p:sp>
      <p:sp>
        <p:nvSpPr>
          <p:cNvPr id="35" name="Text 9"/>
          <p:cNvSpPr/>
          <p:nvPr/>
        </p:nvSpPr>
        <p:spPr>
          <a:xfrm>
            <a:off x="571500" y="5078016"/>
            <a:ext cx="11620500" cy="2132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Blood Pressure:</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Aim for &lt;140/90 mmHg (or &lt;130/80 mmHg in diabetics).</a:t>
            </a:r>
            <a:endParaRPr lang="en-US" sz="1200" dirty="0"/>
          </a:p>
        </p:txBody>
      </p:sp>
      <p:sp>
        <p:nvSpPr>
          <p:cNvPr id="36" name="Text 10"/>
          <p:cNvSpPr/>
          <p:nvPr/>
        </p:nvSpPr>
        <p:spPr>
          <a:xfrm>
            <a:off x="571500" y="5405586"/>
            <a:ext cx="10607040" cy="2132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Smoking:</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The single most important modifiable risk factor.</a:t>
            </a:r>
            <a:endParaRPr lang="en-US" sz="1200" dirty="0"/>
          </a:p>
        </p:txBody>
      </p:sp>
      <p:sp>
        <p:nvSpPr>
          <p:cNvPr id="37" name="Text 11"/>
          <p:cNvSpPr/>
          <p:nvPr/>
        </p:nvSpPr>
        <p:spPr>
          <a:xfrm>
            <a:off x="6619875" y="1699171"/>
            <a:ext cx="557212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8E44AD"/>
                </a:solidFill>
                <a:latin typeface="Montserrat" pitchFamily="34" charset="0"/>
                <a:ea typeface="Montserrat" pitchFamily="34" charset="-122"/>
                <a:cs typeface="Montserrat" pitchFamily="34" charset="-120"/>
              </a:rPr>
              <a:t>High-Yield AKT Pharmacology</a:t>
            </a:r>
            <a:endParaRPr lang="en-US" sz="1500" dirty="0"/>
          </a:p>
        </p:txBody>
      </p:sp>
      <p:sp>
        <p:nvSpPr>
          <p:cNvPr id="38" name="Text 12"/>
          <p:cNvSpPr/>
          <p:nvPr/>
        </p:nvSpPr>
        <p:spPr>
          <a:xfrm>
            <a:off x="6429375" y="2127796"/>
            <a:ext cx="5191125"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First-Choice Antiplatelet:</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a:t>
            </a:r>
            <a:pPr indent="0" marL="0">
              <a:lnSpc>
                <a:spcPts val="1680"/>
              </a:lnSpc>
              <a:buNone/>
            </a:pPr>
            <a:r>
              <a:rPr lang="en-US" sz="1200" b="1" dirty="0">
                <a:solidFill>
                  <a:srgbClr val="8E44AD"/>
                </a:solidFill>
                <a:latin typeface="Open Sans" pitchFamily="34" charset="0"/>
                <a:ea typeface="Open Sans" pitchFamily="34" charset="-122"/>
                <a:cs typeface="Open Sans" pitchFamily="34" charset="-120"/>
              </a:rPr>
              <a:t>Clopidogrel 75mg OD</a:t>
            </a:r>
            <a:pPr indent="0" marL="0">
              <a:lnSpc>
                <a:spcPts val="1680"/>
              </a:lnSpc>
              <a:buNone/>
            </a:pPr>
            <a:r>
              <a:rPr lang="en-US" sz="1200" dirty="0">
                <a:solidFill>
                  <a:srgbClr val="444444"/>
                </a:solidFill>
                <a:latin typeface="Open Sans" pitchFamily="34" charset="0"/>
                <a:ea typeface="Open Sans" pitchFamily="34" charset="-122"/>
                <a:cs typeface="Open Sans" pitchFamily="34" charset="-120"/>
              </a:rPr>
              <a:t> is preferred over Aspirin (per NICE CG147).</a:t>
            </a:r>
            <a:endParaRPr lang="en-US" sz="1200" dirty="0"/>
          </a:p>
        </p:txBody>
      </p:sp>
      <p:sp>
        <p:nvSpPr>
          <p:cNvPr id="39" name="Text 13"/>
          <p:cNvSpPr/>
          <p:nvPr/>
        </p:nvSpPr>
        <p:spPr>
          <a:xfrm>
            <a:off x="6543675" y="2668637"/>
            <a:ext cx="1678484" cy="352425"/>
          </a:xfrm>
          <a:prstGeom prst="rect">
            <a:avLst/>
          </a:prstGeom>
          <a:noFill/>
          <a:ln/>
        </p:spPr>
        <p:txBody>
          <a:bodyPr wrap="square" lIns="0" tIns="0" rIns="0" bIns="0" rtlCol="0" anchor="ctr" vert="horz"/>
          <a:lstStyle/>
          <a:p>
            <a:pPr algn="l" indent="0" marL="0">
              <a:lnSpc>
                <a:spcPts val="1575"/>
              </a:lnSpc>
              <a:buNone/>
            </a:pPr>
            <a:r>
              <a:rPr lang="en-US" sz="1050" b="1" dirty="0">
                <a:solidFill>
                  <a:srgbClr val="FFFFFF"/>
                </a:solidFill>
                <a:latin typeface="Open Sans" pitchFamily="34" charset="0"/>
                <a:ea typeface="Open Sans" pitchFamily="34" charset="-122"/>
                <a:cs typeface="Open Sans" pitchFamily="34" charset="-120"/>
              </a:rPr>
              <a:t>Drug</a:t>
            </a:r>
            <a:endParaRPr lang="en-US" sz="1050" dirty="0"/>
          </a:p>
        </p:txBody>
      </p:sp>
      <p:sp>
        <p:nvSpPr>
          <p:cNvPr id="40" name="Text 14"/>
          <p:cNvSpPr/>
          <p:nvPr/>
        </p:nvSpPr>
        <p:spPr>
          <a:xfrm>
            <a:off x="8450759" y="2668637"/>
            <a:ext cx="1588294" cy="352425"/>
          </a:xfrm>
          <a:prstGeom prst="rect">
            <a:avLst/>
          </a:prstGeom>
          <a:noFill/>
          <a:ln/>
        </p:spPr>
        <p:txBody>
          <a:bodyPr wrap="square" lIns="0" tIns="0" rIns="0" bIns="0" rtlCol="0" anchor="ctr" vert="horz"/>
          <a:lstStyle/>
          <a:p>
            <a:pPr algn="l" indent="0" marL="0">
              <a:lnSpc>
                <a:spcPts val="1575"/>
              </a:lnSpc>
              <a:buNone/>
            </a:pPr>
            <a:r>
              <a:rPr lang="en-US" sz="1050" b="1" dirty="0">
                <a:solidFill>
                  <a:srgbClr val="FFFFFF"/>
                </a:solidFill>
                <a:latin typeface="Open Sans" pitchFamily="34" charset="0"/>
                <a:ea typeface="Open Sans" pitchFamily="34" charset="-122"/>
                <a:cs typeface="Open Sans" pitchFamily="34" charset="-120"/>
              </a:rPr>
              <a:t>Status</a:t>
            </a:r>
            <a:endParaRPr lang="en-US" sz="1050" dirty="0"/>
          </a:p>
        </p:txBody>
      </p:sp>
      <p:sp>
        <p:nvSpPr>
          <p:cNvPr id="41" name="Text 15"/>
          <p:cNvSpPr/>
          <p:nvPr/>
        </p:nvSpPr>
        <p:spPr>
          <a:xfrm>
            <a:off x="10267652" y="2668637"/>
            <a:ext cx="1621043" cy="352425"/>
          </a:xfrm>
          <a:prstGeom prst="rect">
            <a:avLst/>
          </a:prstGeom>
          <a:noFill/>
          <a:ln/>
        </p:spPr>
        <p:txBody>
          <a:bodyPr wrap="square" lIns="0" tIns="0" rIns="0" bIns="0" rtlCol="0" anchor="ctr" vert="horz"/>
          <a:lstStyle/>
          <a:p>
            <a:pPr algn="l" indent="0" marL="0">
              <a:lnSpc>
                <a:spcPts val="1575"/>
              </a:lnSpc>
              <a:buNone/>
            </a:pPr>
            <a:r>
              <a:rPr lang="en-US" sz="1050" b="1" dirty="0">
                <a:solidFill>
                  <a:srgbClr val="FFFFFF"/>
                </a:solidFill>
                <a:latin typeface="Open Sans" pitchFamily="34" charset="0"/>
                <a:ea typeface="Open Sans" pitchFamily="34" charset="-122"/>
                <a:cs typeface="Open Sans" pitchFamily="34" charset="-120"/>
              </a:rPr>
              <a:t>Typical Dose</a:t>
            </a:r>
            <a:endParaRPr lang="en-US" sz="1050" dirty="0"/>
          </a:p>
        </p:txBody>
      </p:sp>
      <p:sp>
        <p:nvSpPr>
          <p:cNvPr id="42" name="Text 16"/>
          <p:cNvSpPr/>
          <p:nvPr/>
        </p:nvSpPr>
        <p:spPr>
          <a:xfrm>
            <a:off x="6543675" y="3106787"/>
            <a:ext cx="3360420" cy="18097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0000"/>
                </a:solidFill>
                <a:latin typeface="Open Sans" pitchFamily="34" charset="0"/>
                <a:ea typeface="Open Sans" pitchFamily="34" charset="-122"/>
                <a:cs typeface="Open Sans" pitchFamily="34" charset="-120"/>
              </a:rPr>
              <a:t>Naftidrofuryl oxalate</a:t>
            </a:r>
            <a:endParaRPr lang="en-US" sz="1050" dirty="0"/>
          </a:p>
        </p:txBody>
      </p:sp>
      <p:sp>
        <p:nvSpPr>
          <p:cNvPr id="43" name="Text 17"/>
          <p:cNvSpPr/>
          <p:nvPr/>
        </p:nvSpPr>
        <p:spPr>
          <a:xfrm>
            <a:off x="8450759" y="3021062"/>
            <a:ext cx="2238183"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NICE Recommended</a:t>
            </a:r>
            <a:endParaRPr lang="en-US" sz="1050" dirty="0"/>
          </a:p>
        </p:txBody>
      </p:sp>
      <p:sp>
        <p:nvSpPr>
          <p:cNvPr id="44" name="Text 18"/>
          <p:cNvSpPr/>
          <p:nvPr/>
        </p:nvSpPr>
        <p:spPr>
          <a:xfrm>
            <a:off x="10267652" y="3021062"/>
            <a:ext cx="1924348"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100–200mg TDS</a:t>
            </a:r>
            <a:endParaRPr lang="en-US" sz="1050" dirty="0"/>
          </a:p>
        </p:txBody>
      </p:sp>
      <p:sp>
        <p:nvSpPr>
          <p:cNvPr id="45" name="Text 19"/>
          <p:cNvSpPr/>
          <p:nvPr/>
        </p:nvSpPr>
        <p:spPr>
          <a:xfrm>
            <a:off x="6543675" y="3459212"/>
            <a:ext cx="1600200" cy="18097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0000"/>
                </a:solidFill>
                <a:latin typeface="Open Sans" pitchFamily="34" charset="0"/>
                <a:ea typeface="Open Sans" pitchFamily="34" charset="-122"/>
                <a:cs typeface="Open Sans" pitchFamily="34" charset="-120"/>
              </a:rPr>
              <a:t>Cilostazol</a:t>
            </a:r>
            <a:endParaRPr lang="en-US" sz="1050" dirty="0"/>
          </a:p>
        </p:txBody>
      </p:sp>
      <p:sp>
        <p:nvSpPr>
          <p:cNvPr id="46" name="Text 20"/>
          <p:cNvSpPr/>
          <p:nvPr/>
        </p:nvSpPr>
        <p:spPr>
          <a:xfrm>
            <a:off x="8450759" y="3373487"/>
            <a:ext cx="2098296"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NOT Recommended</a:t>
            </a:r>
            <a:endParaRPr lang="en-US" sz="1050" dirty="0"/>
          </a:p>
        </p:txBody>
      </p:sp>
      <p:sp>
        <p:nvSpPr>
          <p:cNvPr id="47" name="Text 21"/>
          <p:cNvSpPr/>
          <p:nvPr/>
        </p:nvSpPr>
        <p:spPr>
          <a:xfrm>
            <a:off x="10267652" y="3373487"/>
            <a:ext cx="1238548"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N/A</a:t>
            </a:r>
            <a:endParaRPr lang="en-US" sz="1050" dirty="0"/>
          </a:p>
        </p:txBody>
      </p:sp>
      <p:sp>
        <p:nvSpPr>
          <p:cNvPr id="48" name="Text 22"/>
          <p:cNvSpPr/>
          <p:nvPr/>
        </p:nvSpPr>
        <p:spPr>
          <a:xfrm>
            <a:off x="6543675" y="3811637"/>
            <a:ext cx="2240280" cy="180975"/>
          </a:xfrm>
          <a:prstGeom prst="rect">
            <a:avLst/>
          </a:prstGeom>
          <a:noFill/>
          <a:ln/>
        </p:spPr>
        <p:txBody>
          <a:bodyPr wrap="square" lIns="0" tIns="0" rIns="0" bIns="0" rtlCol="0" anchor="ctr" vert="horz"/>
          <a:lstStyle/>
          <a:p>
            <a:pPr algn="l" indent="0" marL="0">
              <a:lnSpc>
                <a:spcPts val="1575"/>
              </a:lnSpc>
              <a:buNone/>
            </a:pPr>
            <a:r>
              <a:rPr lang="en-US" sz="1050" b="1" dirty="0">
                <a:solidFill>
                  <a:srgbClr val="000000"/>
                </a:solidFill>
                <a:latin typeface="Open Sans" pitchFamily="34" charset="0"/>
                <a:ea typeface="Open Sans" pitchFamily="34" charset="-122"/>
                <a:cs typeface="Open Sans" pitchFamily="34" charset="-120"/>
              </a:rPr>
              <a:t>Pentoxifylline</a:t>
            </a:r>
            <a:endParaRPr lang="en-US" sz="1050" dirty="0"/>
          </a:p>
        </p:txBody>
      </p:sp>
      <p:sp>
        <p:nvSpPr>
          <p:cNvPr id="49" name="Text 23"/>
          <p:cNvSpPr/>
          <p:nvPr/>
        </p:nvSpPr>
        <p:spPr>
          <a:xfrm>
            <a:off x="8450759" y="3725912"/>
            <a:ext cx="2098296"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NOT Recommended</a:t>
            </a:r>
            <a:endParaRPr lang="en-US" sz="1050" dirty="0"/>
          </a:p>
        </p:txBody>
      </p:sp>
      <p:sp>
        <p:nvSpPr>
          <p:cNvPr id="50" name="Text 24"/>
          <p:cNvSpPr/>
          <p:nvPr/>
        </p:nvSpPr>
        <p:spPr>
          <a:xfrm>
            <a:off x="10267652" y="3725912"/>
            <a:ext cx="1238548" cy="352425"/>
          </a:xfrm>
          <a:prstGeom prst="rect">
            <a:avLst/>
          </a:prstGeom>
          <a:noFill/>
          <a:ln/>
        </p:spPr>
        <p:txBody>
          <a:bodyPr wrap="square" lIns="0" tIns="0" rIns="0" bIns="0" rtlCol="0" anchor="ctr" vert="horz"/>
          <a:lstStyle/>
          <a:p>
            <a:pPr algn="l" indent="0" marL="0">
              <a:lnSpc>
                <a:spcPts val="1575"/>
              </a:lnSpc>
              <a:buNone/>
            </a:pPr>
            <a:r>
              <a:rPr lang="en-US" sz="1050" dirty="0">
                <a:solidFill>
                  <a:srgbClr val="000000"/>
                </a:solidFill>
                <a:latin typeface="Open Sans" pitchFamily="34" charset="0"/>
                <a:ea typeface="Open Sans" pitchFamily="34" charset="-122"/>
                <a:cs typeface="Open Sans" pitchFamily="34" charset="-120"/>
              </a:rPr>
              <a:t>N/A</a:t>
            </a:r>
            <a:endParaRPr lang="en-US" sz="1050" dirty="0"/>
          </a:p>
        </p:txBody>
      </p:sp>
      <p:sp>
        <p:nvSpPr>
          <p:cNvPr id="51" name="Text 25"/>
          <p:cNvSpPr/>
          <p:nvPr/>
        </p:nvSpPr>
        <p:spPr>
          <a:xfrm>
            <a:off x="6572250" y="4173587"/>
            <a:ext cx="4905375" cy="619125"/>
          </a:xfrm>
          <a:prstGeom prst="rect">
            <a:avLst/>
          </a:prstGeom>
          <a:noFill/>
          <a:ln/>
        </p:spPr>
        <p:txBody>
          <a:bodyPr wrap="square" lIns="0" tIns="0" rIns="0" bIns="0" rtlCol="0" anchor="ctr" vert="horz"/>
          <a:lstStyle/>
          <a:p>
            <a:pPr indent="0" marL="0">
              <a:lnSpc>
                <a:spcPts val="1688"/>
              </a:lnSpc>
              <a:buNone/>
            </a:pPr>
            <a:r>
              <a:rPr lang="en-US" sz="1125" b="1" dirty="0">
                <a:solidFill>
                  <a:srgbClr val="8E44AD"/>
                </a:solidFill>
                <a:latin typeface="Open Sans" pitchFamily="34" charset="0"/>
                <a:ea typeface="Open Sans" pitchFamily="34" charset="-122"/>
                <a:cs typeface="Open Sans" pitchFamily="34" charset="-120"/>
              </a:rPr>
              <a:t>AKT TIP: Naftidrofuryl is only considered if supervised exercise fails to improve symptoms and the patient prefers not to have surgery.</a:t>
            </a:r>
            <a:endParaRPr lang="en-US" sz="1125" dirty="0"/>
          </a:p>
        </p:txBody>
      </p:sp>
      <p:sp>
        <p:nvSpPr>
          <p:cNvPr id="52" name="Text 26"/>
          <p:cNvSpPr/>
          <p:nvPr/>
        </p:nvSpPr>
        <p:spPr>
          <a:xfrm>
            <a:off x="6429375" y="4935587"/>
            <a:ext cx="5191125" cy="373261"/>
          </a:xfrm>
          <a:prstGeom prst="rect">
            <a:avLst/>
          </a:prstGeom>
          <a:noFill/>
          <a:ln/>
        </p:spPr>
        <p:txBody>
          <a:bodyPr wrap="square" lIns="0" tIns="0" rIns="0" bIns="0" rtlCol="0" anchor="ctr" vert="horz"/>
          <a:lstStyle/>
          <a:p>
            <a:pPr indent="0" marL="0">
              <a:lnSpc>
                <a:spcPts val="1470"/>
              </a:lnSpc>
              <a:buNone/>
            </a:pPr>
            <a:r>
              <a:rPr lang="en-US" sz="1050" i="1" dirty="0">
                <a:solidFill>
                  <a:srgbClr val="7F8C8D"/>
                </a:solidFill>
                <a:latin typeface="Open Sans" pitchFamily="34" charset="0"/>
                <a:ea typeface="Open Sans" pitchFamily="34" charset="-122"/>
                <a:cs typeface="Open Sans" pitchFamily="34" charset="-120"/>
              </a:rPr>
              <a:t>*Note: Cilostazol is excluded due to limited evidence and side-effect profile (palpitations, HF contraindication).</a:t>
            </a:r>
            <a:endParaRPr lang="en-US" sz="1050" dirty="0"/>
          </a:p>
        </p:txBody>
      </p:sp>
      <p:sp>
        <p:nvSpPr>
          <p:cNvPr id="53" name="Text 27"/>
          <p:cNvSpPr/>
          <p:nvPr/>
        </p:nvSpPr>
        <p:spPr>
          <a:xfrm>
            <a:off x="5338763" y="6515100"/>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8575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67627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558230"/>
            <a:ext cx="5572125" cy="4556820"/>
          </a:xfrm>
          <a:prstGeom prst="rect">
            <a:avLst/>
          </a:prstGeom>
        </p:spPr>
      </p:pic>
      <p:pic>
        <p:nvPicPr>
          <p:cNvPr id="7" name="Image 5" descr="preencoded.png">    </p:cNvPr>
          <p:cNvPicPr>
            <a:picLocks noChangeAspect="1"/>
          </p:cNvPicPr>
          <p:nvPr/>
        </p:nvPicPr>
        <p:blipFill>
          <a:blip r:embed="rId7"/>
          <a:stretch>
            <a:fillRect/>
          </a:stretch>
        </p:blipFill>
        <p:spPr>
          <a:xfrm>
            <a:off x="571500" y="1796355"/>
            <a:ext cx="238125" cy="190500"/>
          </a:xfrm>
          <a:prstGeom prst="rect">
            <a:avLst/>
          </a:prstGeom>
        </p:spPr>
      </p:pic>
      <p:pic>
        <p:nvPicPr>
          <p:cNvPr id="8" name="Image 6" descr="preencoded.png">    </p:cNvPr>
          <p:cNvPicPr>
            <a:picLocks noChangeAspect="1"/>
          </p:cNvPicPr>
          <p:nvPr/>
        </p:nvPicPr>
        <p:blipFill>
          <a:blip r:embed="rId8"/>
          <a:stretch>
            <a:fillRect/>
          </a:stretch>
        </p:blipFill>
        <p:spPr>
          <a:xfrm>
            <a:off x="571500" y="2215455"/>
            <a:ext cx="166688" cy="145852"/>
          </a:xfrm>
          <a:prstGeom prst="rect">
            <a:avLst/>
          </a:prstGeom>
        </p:spPr>
      </p:pic>
      <p:pic>
        <p:nvPicPr>
          <p:cNvPr id="9" name="Image 7" descr="preencoded.png">    </p:cNvPr>
          <p:cNvPicPr>
            <a:picLocks noChangeAspect="1"/>
          </p:cNvPicPr>
          <p:nvPr/>
        </p:nvPicPr>
        <p:blipFill>
          <a:blip r:embed="rId9"/>
          <a:stretch>
            <a:fillRect/>
          </a:stretch>
        </p:blipFill>
        <p:spPr>
          <a:xfrm>
            <a:off x="571500" y="2756297"/>
            <a:ext cx="166688" cy="137220"/>
          </a:xfrm>
          <a:prstGeom prst="rect">
            <a:avLst/>
          </a:prstGeom>
        </p:spPr>
      </p:pic>
      <p:pic>
        <p:nvPicPr>
          <p:cNvPr id="10" name="Image 8" descr="preencoded.png">    </p:cNvPr>
          <p:cNvPicPr>
            <a:picLocks noChangeAspect="1"/>
          </p:cNvPicPr>
          <p:nvPr/>
        </p:nvPicPr>
        <p:blipFill>
          <a:blip r:embed="rId10"/>
          <a:stretch>
            <a:fillRect/>
          </a:stretch>
        </p:blipFill>
        <p:spPr>
          <a:xfrm>
            <a:off x="571500" y="3297138"/>
            <a:ext cx="166688" cy="166688"/>
          </a:xfrm>
          <a:prstGeom prst="rect">
            <a:avLst/>
          </a:prstGeom>
        </p:spPr>
      </p:pic>
      <p:pic>
        <p:nvPicPr>
          <p:cNvPr id="11" name="Image 9" descr="preencoded.png">    </p:cNvPr>
          <p:cNvPicPr>
            <a:picLocks noChangeAspect="1"/>
          </p:cNvPicPr>
          <p:nvPr/>
        </p:nvPicPr>
        <p:blipFill>
          <a:blip r:embed="rId11"/>
          <a:stretch>
            <a:fillRect/>
          </a:stretch>
        </p:blipFill>
        <p:spPr>
          <a:xfrm>
            <a:off x="571500" y="3837980"/>
            <a:ext cx="166688" cy="166688"/>
          </a:xfrm>
          <a:prstGeom prst="rect">
            <a:avLst/>
          </a:prstGeom>
        </p:spPr>
      </p:pic>
      <p:pic>
        <p:nvPicPr>
          <p:cNvPr id="12" name="Image 10" descr="preencoded.png">    </p:cNvPr>
          <p:cNvPicPr>
            <a:picLocks noChangeAspect="1"/>
          </p:cNvPicPr>
          <p:nvPr/>
        </p:nvPicPr>
        <p:blipFill>
          <a:blip r:embed="rId12"/>
          <a:stretch>
            <a:fillRect/>
          </a:stretch>
        </p:blipFill>
        <p:spPr>
          <a:xfrm>
            <a:off x="6238875" y="1558230"/>
            <a:ext cx="5572125" cy="4556820"/>
          </a:xfrm>
          <a:prstGeom prst="rect">
            <a:avLst/>
          </a:prstGeom>
        </p:spPr>
      </p:pic>
      <p:pic>
        <p:nvPicPr>
          <p:cNvPr id="13" name="Image 11" descr="preencoded.png">    </p:cNvPr>
          <p:cNvPicPr>
            <a:picLocks noChangeAspect="1"/>
          </p:cNvPicPr>
          <p:nvPr/>
        </p:nvPicPr>
        <p:blipFill>
          <a:blip r:embed="rId13"/>
          <a:stretch>
            <a:fillRect/>
          </a:stretch>
        </p:blipFill>
        <p:spPr>
          <a:xfrm>
            <a:off x="6429375" y="1796355"/>
            <a:ext cx="238125" cy="190500"/>
          </a:xfrm>
          <a:prstGeom prst="rect">
            <a:avLst/>
          </a:prstGeom>
        </p:spPr>
      </p:pic>
      <p:pic>
        <p:nvPicPr>
          <p:cNvPr id="14" name="Image 12" descr="preencoded.png">    </p:cNvPr>
          <p:cNvPicPr>
            <a:picLocks noChangeAspect="1"/>
          </p:cNvPicPr>
          <p:nvPr/>
        </p:nvPicPr>
        <p:blipFill>
          <a:blip r:embed="rId14"/>
          <a:stretch>
            <a:fillRect/>
          </a:stretch>
        </p:blipFill>
        <p:spPr>
          <a:xfrm>
            <a:off x="6429375" y="2215455"/>
            <a:ext cx="166688" cy="166688"/>
          </a:xfrm>
          <a:prstGeom prst="rect">
            <a:avLst/>
          </a:prstGeom>
        </p:spPr>
      </p:pic>
      <p:pic>
        <p:nvPicPr>
          <p:cNvPr id="15" name="Image 13" descr="preencoded.png">    </p:cNvPr>
          <p:cNvPicPr>
            <a:picLocks noChangeAspect="1"/>
          </p:cNvPicPr>
          <p:nvPr/>
        </p:nvPicPr>
        <p:blipFill>
          <a:blip r:embed="rId15"/>
          <a:stretch>
            <a:fillRect/>
          </a:stretch>
        </p:blipFill>
        <p:spPr>
          <a:xfrm>
            <a:off x="6429375" y="2756297"/>
            <a:ext cx="166688" cy="194370"/>
          </a:xfrm>
          <a:prstGeom prst="rect">
            <a:avLst/>
          </a:prstGeom>
        </p:spPr>
      </p:pic>
      <p:pic>
        <p:nvPicPr>
          <p:cNvPr id="16" name="Image 14" descr="preencoded.png">    </p:cNvPr>
          <p:cNvPicPr>
            <a:picLocks noChangeAspect="1"/>
          </p:cNvPicPr>
          <p:nvPr/>
        </p:nvPicPr>
        <p:blipFill>
          <a:blip r:embed="rId16"/>
          <a:stretch>
            <a:fillRect/>
          </a:stretch>
        </p:blipFill>
        <p:spPr>
          <a:xfrm>
            <a:off x="6429375" y="3287613"/>
            <a:ext cx="5191125" cy="1186458"/>
          </a:xfrm>
          <a:prstGeom prst="rect">
            <a:avLst/>
          </a:prstGeom>
        </p:spPr>
      </p:pic>
      <p:pic>
        <p:nvPicPr>
          <p:cNvPr id="17" name="Image 15" descr="preencoded.png">    </p:cNvPr>
          <p:cNvPicPr>
            <a:picLocks noChangeAspect="1"/>
          </p:cNvPicPr>
          <p:nvPr/>
        </p:nvPicPr>
        <p:blipFill>
          <a:blip r:embed="rId17"/>
          <a:stretch>
            <a:fillRect/>
          </a:stretch>
        </p:blipFill>
        <p:spPr>
          <a:xfrm>
            <a:off x="0" y="6496050"/>
            <a:ext cx="12192000" cy="361950"/>
          </a:xfrm>
          <a:prstGeom prst="rect">
            <a:avLst/>
          </a:prstGeom>
        </p:spPr>
      </p:pic>
      <p:sp>
        <p:nvSpPr>
          <p:cNvPr id="18" name="Text 0"/>
          <p:cNvSpPr/>
          <p:nvPr/>
        </p:nvSpPr>
        <p:spPr>
          <a:xfrm>
            <a:off x="523875" y="28575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9" name="Text 1"/>
          <p:cNvSpPr/>
          <p:nvPr/>
        </p:nvSpPr>
        <p:spPr>
          <a:xfrm>
            <a:off x="523875" y="67627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SCA Exam Pearls: ICE and Communication</a:t>
            </a:r>
            <a:endParaRPr lang="en-US" sz="2100" dirty="0"/>
          </a:p>
        </p:txBody>
      </p:sp>
      <p:sp>
        <p:nvSpPr>
          <p:cNvPr id="20" name="Text 2"/>
          <p:cNvSpPr/>
          <p:nvPr/>
        </p:nvSpPr>
        <p:spPr>
          <a:xfrm>
            <a:off x="523875" y="104388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Patient-Centered Consultation &amp; Lifestyle Counseling</a:t>
            </a:r>
            <a:endParaRPr lang="en-US" sz="1200" dirty="0"/>
          </a:p>
        </p:txBody>
      </p:sp>
      <p:sp>
        <p:nvSpPr>
          <p:cNvPr id="21" name="Text 3"/>
          <p:cNvSpPr/>
          <p:nvPr/>
        </p:nvSpPr>
        <p:spPr>
          <a:xfrm>
            <a:off x="904875" y="1748730"/>
            <a:ext cx="5257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008080"/>
                </a:solidFill>
                <a:latin typeface="Montserrat" pitchFamily="34" charset="0"/>
                <a:ea typeface="Montserrat" pitchFamily="34" charset="-122"/>
                <a:cs typeface="Montserrat" pitchFamily="34" charset="-120"/>
              </a:rPr>
              <a:t>Exploring History &amp; ICE</a:t>
            </a:r>
            <a:endParaRPr lang="en-US" sz="1500" dirty="0"/>
          </a:p>
        </p:txBody>
      </p:sp>
      <p:sp>
        <p:nvSpPr>
          <p:cNvPr id="22" name="Text 4"/>
          <p:cNvSpPr/>
          <p:nvPr/>
        </p:nvSpPr>
        <p:spPr>
          <a:xfrm>
            <a:off x="833438" y="2177355"/>
            <a:ext cx="4929188"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Quantify Function:</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a:t>
            </a:r>
            <a:pPr algn="l" indent="0" marL="0">
              <a:lnSpc>
                <a:spcPts val="1680"/>
              </a:lnSpc>
              <a:buNone/>
            </a:pPr>
            <a:r>
              <a:rPr lang="en-US" sz="1200" b="1" i="1" dirty="0">
                <a:solidFill>
                  <a:srgbClr val="2D3436"/>
                </a:solidFill>
                <a:latin typeface="Open Sans" pitchFamily="34" charset="0"/>
                <a:ea typeface="Open Sans" pitchFamily="34" charset="-122"/>
                <a:cs typeface="Open Sans" pitchFamily="34" charset="-120"/>
              </a:rPr>
              <a:t>"How far can you walk before the pain comes on?"</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(Fixed distance is key).</a:t>
            </a:r>
            <a:endParaRPr lang="en-US" sz="1200" dirty="0"/>
          </a:p>
        </p:txBody>
      </p:sp>
      <p:sp>
        <p:nvSpPr>
          <p:cNvPr id="23" name="Text 5"/>
          <p:cNvSpPr/>
          <p:nvPr/>
        </p:nvSpPr>
        <p:spPr>
          <a:xfrm>
            <a:off x="833438" y="2718197"/>
            <a:ext cx="4929188"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Ideas &amp; Concerns:</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a:t>
            </a:r>
            <a:pPr algn="l" indent="0" marL="0">
              <a:lnSpc>
                <a:spcPts val="1680"/>
              </a:lnSpc>
              <a:buNone/>
            </a:pPr>
            <a:r>
              <a:rPr lang="en-US" sz="1200" b="1" i="1" dirty="0">
                <a:solidFill>
                  <a:srgbClr val="2D3436"/>
                </a:solidFill>
                <a:latin typeface="Open Sans" pitchFamily="34" charset="0"/>
                <a:ea typeface="Open Sans" pitchFamily="34" charset="-122"/>
                <a:cs typeface="Open Sans" pitchFamily="34" charset="-120"/>
              </a:rPr>
              <a:t>"Are you worried something serious is happening with your legs?"</a:t>
            </a:r>
            <a:endParaRPr lang="en-US" sz="1200" dirty="0"/>
          </a:p>
        </p:txBody>
      </p:sp>
      <p:sp>
        <p:nvSpPr>
          <p:cNvPr id="24" name="Text 6"/>
          <p:cNvSpPr/>
          <p:nvPr/>
        </p:nvSpPr>
        <p:spPr>
          <a:xfrm>
            <a:off x="833438" y="3259038"/>
            <a:ext cx="4929188"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Expectations:</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a:t>
            </a:r>
            <a:pPr algn="l" indent="0" marL="0">
              <a:lnSpc>
                <a:spcPts val="1680"/>
              </a:lnSpc>
              <a:buNone/>
            </a:pPr>
            <a:r>
              <a:rPr lang="en-US" sz="1200" b="1" i="1" dirty="0">
                <a:solidFill>
                  <a:srgbClr val="2D3436"/>
                </a:solidFill>
                <a:latin typeface="Open Sans" pitchFamily="34" charset="0"/>
                <a:ea typeface="Open Sans" pitchFamily="34" charset="-122"/>
                <a:cs typeface="Open Sans" pitchFamily="34" charset="-120"/>
              </a:rPr>
              <a:t>"What would help you most today?"</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(Focus on walking vs. pain relief).</a:t>
            </a:r>
            <a:endParaRPr lang="en-US" sz="1200" dirty="0"/>
          </a:p>
        </p:txBody>
      </p:sp>
      <p:sp>
        <p:nvSpPr>
          <p:cNvPr id="25" name="Text 7"/>
          <p:cNvSpPr/>
          <p:nvPr/>
        </p:nvSpPr>
        <p:spPr>
          <a:xfrm>
            <a:off x="833438" y="3799880"/>
            <a:ext cx="4929188" cy="426541"/>
          </a:xfrm>
          <a:prstGeom prst="rect">
            <a:avLst/>
          </a:prstGeom>
          <a:noFill/>
          <a:ln/>
        </p:spPr>
        <p:txBody>
          <a:bodyPr wrap="square" lIns="0" tIns="0" rIns="0" bIns="0" rtlCol="0" anchor="ctr" vert="horz"/>
          <a:lstStyle/>
          <a:p>
            <a:pPr algn="l"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Lifestyle Brief:</a:t>
            </a:r>
            <a:pPr algn="l"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a:t>
            </a:r>
            <a:pPr algn="l" indent="0" marL="0">
              <a:lnSpc>
                <a:spcPts val="1680"/>
              </a:lnSpc>
              <a:buNone/>
            </a:pPr>
            <a:r>
              <a:rPr lang="en-US" sz="1200" b="1" i="1" dirty="0">
                <a:solidFill>
                  <a:srgbClr val="2D3436"/>
                </a:solidFill>
                <a:latin typeface="Open Sans" pitchFamily="34" charset="0"/>
                <a:ea typeface="Open Sans" pitchFamily="34" charset="-122"/>
                <a:cs typeface="Open Sans" pitchFamily="34" charset="-120"/>
              </a:rPr>
              <a:t>"Stopping smoking is the single most important thing you can do for your arteries."</a:t>
            </a:r>
            <a:endParaRPr lang="en-US" sz="1200" dirty="0"/>
          </a:p>
        </p:txBody>
      </p:sp>
      <p:sp>
        <p:nvSpPr>
          <p:cNvPr id="26" name="Text 8"/>
          <p:cNvSpPr/>
          <p:nvPr/>
        </p:nvSpPr>
        <p:spPr>
          <a:xfrm>
            <a:off x="6762750" y="1748730"/>
            <a:ext cx="542925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FFFFFF"/>
                </a:solidFill>
                <a:latin typeface="Montserrat" pitchFamily="34" charset="0"/>
                <a:ea typeface="Montserrat" pitchFamily="34" charset="-122"/>
                <a:cs typeface="Montserrat" pitchFamily="34" charset="-120"/>
              </a:rPr>
              <a:t>The "Walking Through Pain" Pearl</a:t>
            </a:r>
            <a:endParaRPr lang="en-US" sz="1500" dirty="0"/>
          </a:p>
        </p:txBody>
      </p:sp>
      <p:sp>
        <p:nvSpPr>
          <p:cNvPr id="27" name="Text 9"/>
          <p:cNvSpPr/>
          <p:nvPr/>
        </p:nvSpPr>
        <p:spPr>
          <a:xfrm>
            <a:off x="6691313" y="2177355"/>
            <a:ext cx="4929188"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FFFFFF"/>
                </a:solidFill>
                <a:latin typeface="Open Sans" pitchFamily="34" charset="0"/>
                <a:ea typeface="Open Sans" pitchFamily="34" charset="-122"/>
                <a:cs typeface="Open Sans" pitchFamily="34" charset="-120"/>
              </a:rPr>
              <a:t>Patient Perspective:</a:t>
            </a:r>
            <a:pPr indent="0" marL="0">
              <a:lnSpc>
                <a:spcPts val="1680"/>
              </a:lnSpc>
              <a:buNone/>
            </a:pPr>
            <a:r>
              <a:rPr lang="en-US" sz="1200" dirty="0">
                <a:solidFill>
                  <a:srgbClr val="FFFFFF"/>
                </a:solidFill>
                <a:latin typeface="Open Sans" pitchFamily="34" charset="0"/>
                <a:ea typeface="Open Sans" pitchFamily="34" charset="-122"/>
                <a:cs typeface="Open Sans" pitchFamily="34" charset="-120"/>
              </a:rPr>
              <a:t> Patients often stop walking because they fear they are causing damage to the tissues.</a:t>
            </a:r>
            <a:endParaRPr lang="en-US" sz="1200" dirty="0"/>
          </a:p>
        </p:txBody>
      </p:sp>
      <p:sp>
        <p:nvSpPr>
          <p:cNvPr id="28" name="Text 10"/>
          <p:cNvSpPr/>
          <p:nvPr/>
        </p:nvSpPr>
        <p:spPr>
          <a:xfrm>
            <a:off x="6691313" y="2718197"/>
            <a:ext cx="4929188" cy="426541"/>
          </a:xfrm>
          <a:prstGeom prst="rect">
            <a:avLst/>
          </a:prstGeom>
          <a:noFill/>
          <a:ln/>
        </p:spPr>
        <p:txBody>
          <a:bodyPr wrap="square" lIns="0" tIns="0" rIns="0" bIns="0" rtlCol="0" anchor="ctr" vert="horz"/>
          <a:lstStyle/>
          <a:p>
            <a:pPr indent="0" marL="0">
              <a:lnSpc>
                <a:spcPts val="1680"/>
              </a:lnSpc>
              <a:buNone/>
            </a:pPr>
            <a:r>
              <a:rPr lang="en-US" sz="1200" b="1" dirty="0">
                <a:solidFill>
                  <a:srgbClr val="FFFFFF"/>
                </a:solidFill>
                <a:latin typeface="Open Sans" pitchFamily="34" charset="0"/>
                <a:ea typeface="Open Sans" pitchFamily="34" charset="-122"/>
                <a:cs typeface="Open Sans" pitchFamily="34" charset="-120"/>
              </a:rPr>
              <a:t>Clinical Logic:</a:t>
            </a:r>
            <a:pPr indent="0" marL="0">
              <a:lnSpc>
                <a:spcPts val="1680"/>
              </a:lnSpc>
              <a:buNone/>
            </a:pPr>
            <a:r>
              <a:rPr lang="en-US" sz="1200" dirty="0">
                <a:solidFill>
                  <a:srgbClr val="FFFFFF"/>
                </a:solidFill>
                <a:latin typeface="Open Sans" pitchFamily="34" charset="0"/>
                <a:ea typeface="Open Sans" pitchFamily="34" charset="-122"/>
                <a:cs typeface="Open Sans" pitchFamily="34" charset="-120"/>
              </a:rPr>
              <a:t> Walking through the discomfort creates a physiological stimulus for "angiogenesis."</a:t>
            </a:r>
            <a:endParaRPr lang="en-US" sz="1200" dirty="0"/>
          </a:p>
        </p:txBody>
      </p:sp>
      <p:sp>
        <p:nvSpPr>
          <p:cNvPr id="29" name="Text 11"/>
          <p:cNvSpPr/>
          <p:nvPr/>
        </p:nvSpPr>
        <p:spPr>
          <a:xfrm>
            <a:off x="6572250" y="3430488"/>
            <a:ext cx="4905375" cy="900708"/>
          </a:xfrm>
          <a:prstGeom prst="rect">
            <a:avLst/>
          </a:prstGeom>
          <a:noFill/>
          <a:ln/>
        </p:spPr>
        <p:txBody>
          <a:bodyPr wrap="square" lIns="0" tIns="0" rIns="0" bIns="0" rtlCol="0" anchor="ctr" vert="horz"/>
          <a:lstStyle/>
          <a:p>
            <a:pPr indent="0" marL="0">
              <a:lnSpc>
                <a:spcPts val="1680"/>
              </a:lnSpc>
              <a:buNone/>
            </a:pPr>
            <a:r>
              <a:rPr lang="en-US" sz="1200" b="1" dirty="0">
                <a:solidFill>
                  <a:srgbClr val="FFFFFF"/>
                </a:solidFill>
                <a:latin typeface="Open Sans" pitchFamily="34" charset="0"/>
                <a:ea typeface="Open Sans" pitchFamily="34" charset="-122"/>
                <a:cs typeface="Open Sans" pitchFamily="34" charset="-120"/>
              </a:rPr>
              <a:t>Use this specific phrasing in SCA:</a:t>
            </a:r>
            <a:pPr indent="0" marL="0">
              <a:lnSpc>
                <a:spcPts val="1680"/>
              </a:lnSpc>
              <a:buNone/>
            </a:pPr>
            <a:r>
              <a:rPr lang="en-US" sz="1200" b="1" i="1" dirty="0">
                <a:solidFill>
                  <a:srgbClr val="FFFFFF"/>
                </a:solidFill>
                <a:latin typeface="Open Sans" pitchFamily="34" charset="0"/>
                <a:ea typeface="Open Sans" pitchFamily="34" charset="-122"/>
                <a:cs typeface="Open Sans" pitchFamily="34" charset="-120"/>
              </a:rPr>
              <a:t>"I know it sounds counterintuitive when exercise causes pain, but walking through the discomfort actually helps grow new blood vessels — we can refer you to a supervised programme."</a:t>
            </a:r>
            <a:endParaRPr lang="en-US" sz="1200" dirty="0"/>
          </a:p>
        </p:txBody>
      </p:sp>
      <p:sp>
        <p:nvSpPr>
          <p:cNvPr id="30" name="Text 12"/>
          <p:cNvSpPr/>
          <p:nvPr/>
        </p:nvSpPr>
        <p:spPr>
          <a:xfrm>
            <a:off x="10429875" y="6591300"/>
            <a:ext cx="1762125" cy="171450"/>
          </a:xfrm>
          <a:prstGeom prst="rect">
            <a:avLst/>
          </a:prstGeom>
          <a:noFill/>
          <a:ln/>
        </p:spPr>
        <p:txBody>
          <a:bodyPr wrap="square" lIns="0" tIns="0" rIns="0" bIns="0" rtlCol="0" anchor="ctr" vert="horz"/>
          <a:lstStyle/>
          <a:p>
            <a:pPr indent="0" marL="0">
              <a:lnSpc>
                <a:spcPts val="1350"/>
              </a:lnSpc>
              <a:buNone/>
            </a:pPr>
            <a:r>
              <a:rPr lang="en-US" sz="900" b="1" dirty="0">
                <a:solidFill>
                  <a:srgbClr val="7F8C8D"/>
                </a:solidFill>
                <a:latin typeface="Montserrat" pitchFamily="34" charset="0"/>
                <a:ea typeface="Montserrat" pitchFamily="34" charset="-122"/>
                <a:cs typeface="Montserrat" pitchFamily="34" charset="-120"/>
              </a:rPr>
              <a:t>www.bradfordvts.co.uk</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048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571500" y="695325"/>
            <a:ext cx="11049000" cy="660946"/>
          </a:xfrm>
          <a:prstGeom prst="rect">
            <a:avLst/>
          </a:prstGeom>
        </p:spPr>
      </p:pic>
      <p:pic>
        <p:nvPicPr>
          <p:cNvPr id="6" name="Image 4" descr="preencoded.png">    </p:cNvPr>
          <p:cNvPicPr>
            <a:picLocks noChangeAspect="1"/>
          </p:cNvPicPr>
          <p:nvPr/>
        </p:nvPicPr>
        <p:blipFill>
          <a:blip r:embed="rId6"/>
          <a:stretch>
            <a:fillRect/>
          </a:stretch>
        </p:blipFill>
        <p:spPr>
          <a:xfrm>
            <a:off x="571500" y="1508671"/>
            <a:ext cx="5381625" cy="6186190"/>
          </a:xfrm>
          <a:prstGeom prst="rect">
            <a:avLst/>
          </a:prstGeom>
        </p:spPr>
      </p:pic>
      <p:pic>
        <p:nvPicPr>
          <p:cNvPr id="7" name="Image 5" descr="preencoded.png">    </p:cNvPr>
          <p:cNvPicPr>
            <a:picLocks noChangeAspect="1"/>
          </p:cNvPicPr>
          <p:nvPr/>
        </p:nvPicPr>
        <p:blipFill>
          <a:blip r:embed="rId7"/>
          <a:stretch>
            <a:fillRect/>
          </a:stretch>
        </p:blipFill>
        <p:spPr>
          <a:xfrm>
            <a:off x="857250" y="1737271"/>
            <a:ext cx="4810125" cy="428625"/>
          </a:xfrm>
          <a:prstGeom prst="rect">
            <a:avLst/>
          </a:prstGeom>
        </p:spPr>
      </p:pic>
      <p:pic>
        <p:nvPicPr>
          <p:cNvPr id="8" name="Image 6" descr="preencoded.png">    </p:cNvPr>
          <p:cNvPicPr>
            <a:picLocks noChangeAspect="1"/>
          </p:cNvPicPr>
          <p:nvPr/>
        </p:nvPicPr>
        <p:blipFill>
          <a:blip r:embed="rId8"/>
          <a:stretch>
            <a:fillRect/>
          </a:stretch>
        </p:blipFill>
        <p:spPr>
          <a:xfrm>
            <a:off x="857250" y="1816001"/>
            <a:ext cx="190500" cy="156865"/>
          </a:xfrm>
          <a:prstGeom prst="rect">
            <a:avLst/>
          </a:prstGeom>
        </p:spPr>
      </p:pic>
      <p:pic>
        <p:nvPicPr>
          <p:cNvPr id="9" name="Image 7" descr="preencoded.png">    </p:cNvPr>
          <p:cNvPicPr>
            <a:picLocks noChangeAspect="1"/>
          </p:cNvPicPr>
          <p:nvPr/>
        </p:nvPicPr>
        <p:blipFill>
          <a:blip r:embed="rId9"/>
          <a:stretch>
            <a:fillRect/>
          </a:stretch>
        </p:blipFill>
        <p:spPr>
          <a:xfrm>
            <a:off x="857250" y="2318296"/>
            <a:ext cx="202406" cy="2074664"/>
          </a:xfrm>
          <a:prstGeom prst="rect">
            <a:avLst/>
          </a:prstGeom>
        </p:spPr>
      </p:pic>
      <p:pic>
        <p:nvPicPr>
          <p:cNvPr id="10" name="Image 8" descr="preencoded.png">    </p:cNvPr>
          <p:cNvPicPr>
            <a:picLocks noChangeAspect="1"/>
          </p:cNvPicPr>
          <p:nvPr/>
        </p:nvPicPr>
        <p:blipFill>
          <a:blip r:embed="rId10"/>
          <a:stretch>
            <a:fillRect/>
          </a:stretch>
        </p:blipFill>
        <p:spPr>
          <a:xfrm>
            <a:off x="1202531" y="2318296"/>
            <a:ext cx="4464844" cy="2074664"/>
          </a:xfrm>
          <a:prstGeom prst="rect">
            <a:avLst/>
          </a:prstGeom>
        </p:spPr>
      </p:pic>
      <p:pic>
        <p:nvPicPr>
          <p:cNvPr id="11" name="Image 9" descr="preencoded.png">    </p:cNvPr>
          <p:cNvPicPr>
            <a:picLocks noChangeAspect="1"/>
          </p:cNvPicPr>
          <p:nvPr/>
        </p:nvPicPr>
        <p:blipFill>
          <a:blip r:embed="rId11"/>
          <a:stretch>
            <a:fillRect/>
          </a:stretch>
        </p:blipFill>
        <p:spPr>
          <a:xfrm>
            <a:off x="857250" y="4545360"/>
            <a:ext cx="202406" cy="2074664"/>
          </a:xfrm>
          <a:prstGeom prst="rect">
            <a:avLst/>
          </a:prstGeom>
        </p:spPr>
      </p:pic>
      <p:pic>
        <p:nvPicPr>
          <p:cNvPr id="12" name="Image 10" descr="preencoded.png">    </p:cNvPr>
          <p:cNvPicPr>
            <a:picLocks noChangeAspect="1"/>
          </p:cNvPicPr>
          <p:nvPr/>
        </p:nvPicPr>
        <p:blipFill>
          <a:blip r:embed="rId12"/>
          <a:stretch>
            <a:fillRect/>
          </a:stretch>
        </p:blipFill>
        <p:spPr>
          <a:xfrm>
            <a:off x="1202531" y="4545360"/>
            <a:ext cx="4464844" cy="2074664"/>
          </a:xfrm>
          <a:prstGeom prst="rect">
            <a:avLst/>
          </a:prstGeom>
        </p:spPr>
      </p:pic>
      <p:pic>
        <p:nvPicPr>
          <p:cNvPr id="13" name="Image 11" descr="preencoded.png">    </p:cNvPr>
          <p:cNvPicPr>
            <a:picLocks noChangeAspect="1"/>
          </p:cNvPicPr>
          <p:nvPr/>
        </p:nvPicPr>
        <p:blipFill>
          <a:blip r:embed="rId13"/>
          <a:stretch>
            <a:fillRect/>
          </a:stretch>
        </p:blipFill>
        <p:spPr>
          <a:xfrm>
            <a:off x="857250" y="6772424"/>
            <a:ext cx="202406" cy="693837"/>
          </a:xfrm>
          <a:prstGeom prst="rect">
            <a:avLst/>
          </a:prstGeom>
        </p:spPr>
      </p:pic>
      <p:pic>
        <p:nvPicPr>
          <p:cNvPr id="14" name="Image 12" descr="preencoded.png">    </p:cNvPr>
          <p:cNvPicPr>
            <a:picLocks noChangeAspect="1"/>
          </p:cNvPicPr>
          <p:nvPr/>
        </p:nvPicPr>
        <p:blipFill>
          <a:blip r:embed="rId14"/>
          <a:stretch>
            <a:fillRect/>
          </a:stretch>
        </p:blipFill>
        <p:spPr>
          <a:xfrm>
            <a:off x="6238875" y="1508671"/>
            <a:ext cx="5381625" cy="3016895"/>
          </a:xfrm>
          <a:prstGeom prst="rect">
            <a:avLst/>
          </a:prstGeom>
        </p:spPr>
      </p:pic>
      <p:pic>
        <p:nvPicPr>
          <p:cNvPr id="15" name="Image 13" descr="preencoded.png">    </p:cNvPr>
          <p:cNvPicPr>
            <a:picLocks noChangeAspect="1"/>
          </p:cNvPicPr>
          <p:nvPr/>
        </p:nvPicPr>
        <p:blipFill>
          <a:blip r:embed="rId15"/>
          <a:stretch>
            <a:fillRect/>
          </a:stretch>
        </p:blipFill>
        <p:spPr>
          <a:xfrm>
            <a:off x="6477000" y="1740098"/>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477000" y="2070646"/>
            <a:ext cx="190500" cy="190500"/>
          </a:xfrm>
          <a:prstGeom prst="rect">
            <a:avLst/>
          </a:prstGeom>
        </p:spPr>
      </p:pic>
      <p:pic>
        <p:nvPicPr>
          <p:cNvPr id="17" name="Image 15" descr="preencoded.png">    </p:cNvPr>
          <p:cNvPicPr>
            <a:picLocks noChangeAspect="1"/>
          </p:cNvPicPr>
          <p:nvPr/>
        </p:nvPicPr>
        <p:blipFill>
          <a:blip r:embed="rId17"/>
          <a:stretch>
            <a:fillRect/>
          </a:stretch>
        </p:blipFill>
        <p:spPr>
          <a:xfrm>
            <a:off x="6477000" y="2623096"/>
            <a:ext cx="190500" cy="190500"/>
          </a:xfrm>
          <a:prstGeom prst="rect">
            <a:avLst/>
          </a:prstGeom>
        </p:spPr>
      </p:pic>
      <p:pic>
        <p:nvPicPr>
          <p:cNvPr id="18" name="Image 16" descr="preencoded.png">    </p:cNvPr>
          <p:cNvPicPr>
            <a:picLocks noChangeAspect="1"/>
          </p:cNvPicPr>
          <p:nvPr/>
        </p:nvPicPr>
        <p:blipFill>
          <a:blip r:embed="rId18"/>
          <a:stretch>
            <a:fillRect/>
          </a:stretch>
        </p:blipFill>
        <p:spPr>
          <a:xfrm>
            <a:off x="6477000" y="3194596"/>
            <a:ext cx="4905375" cy="685800"/>
          </a:xfrm>
          <a:prstGeom prst="rect">
            <a:avLst/>
          </a:prstGeom>
        </p:spPr>
      </p:pic>
      <p:pic>
        <p:nvPicPr>
          <p:cNvPr id="19" name="Image 17" descr="preencoded.png">    </p:cNvPr>
          <p:cNvPicPr>
            <a:picLocks noChangeAspect="1"/>
          </p:cNvPicPr>
          <p:nvPr/>
        </p:nvPicPr>
        <p:blipFill>
          <a:blip r:embed="rId19"/>
          <a:stretch>
            <a:fillRect/>
          </a:stretch>
        </p:blipFill>
        <p:spPr>
          <a:xfrm>
            <a:off x="6238875" y="4677966"/>
            <a:ext cx="5381625" cy="3016895"/>
          </a:xfrm>
          <a:prstGeom prst="rect">
            <a:avLst/>
          </a:prstGeom>
        </p:spPr>
      </p:pic>
      <p:pic>
        <p:nvPicPr>
          <p:cNvPr id="20" name="Image 18" descr="preencoded.png">    </p:cNvPr>
          <p:cNvPicPr>
            <a:picLocks noChangeAspect="1"/>
          </p:cNvPicPr>
          <p:nvPr/>
        </p:nvPicPr>
        <p:blipFill>
          <a:blip r:embed="rId20"/>
          <a:stretch>
            <a:fillRect/>
          </a:stretch>
        </p:blipFill>
        <p:spPr>
          <a:xfrm>
            <a:off x="6477000" y="4909393"/>
            <a:ext cx="214313" cy="175320"/>
          </a:xfrm>
          <a:prstGeom prst="rect">
            <a:avLst/>
          </a:prstGeom>
        </p:spPr>
      </p:pic>
      <p:pic>
        <p:nvPicPr>
          <p:cNvPr id="21" name="Image 19" descr="preencoded.png">    </p:cNvPr>
          <p:cNvPicPr>
            <a:picLocks noChangeAspect="1"/>
          </p:cNvPicPr>
          <p:nvPr/>
        </p:nvPicPr>
        <p:blipFill>
          <a:blip r:embed="rId21"/>
          <a:stretch>
            <a:fillRect/>
          </a:stretch>
        </p:blipFill>
        <p:spPr>
          <a:xfrm>
            <a:off x="6477000" y="5239941"/>
            <a:ext cx="190500" cy="169218"/>
          </a:xfrm>
          <a:prstGeom prst="rect">
            <a:avLst/>
          </a:prstGeom>
        </p:spPr>
      </p:pic>
      <p:pic>
        <p:nvPicPr>
          <p:cNvPr id="22" name="Image 20" descr="preencoded.png">    </p:cNvPr>
          <p:cNvPicPr>
            <a:picLocks noChangeAspect="1"/>
          </p:cNvPicPr>
          <p:nvPr/>
        </p:nvPicPr>
        <p:blipFill>
          <a:blip r:embed="rId22"/>
          <a:stretch>
            <a:fillRect/>
          </a:stretch>
        </p:blipFill>
        <p:spPr>
          <a:xfrm>
            <a:off x="6477000" y="5792391"/>
            <a:ext cx="190500" cy="152400"/>
          </a:xfrm>
          <a:prstGeom prst="rect">
            <a:avLst/>
          </a:prstGeom>
        </p:spPr>
      </p:pic>
      <p:pic>
        <p:nvPicPr>
          <p:cNvPr id="23" name="Image 21" descr="preencoded.png">    </p:cNvPr>
          <p:cNvPicPr>
            <a:picLocks noChangeAspect="1"/>
          </p:cNvPicPr>
          <p:nvPr/>
        </p:nvPicPr>
        <p:blipFill>
          <a:blip r:embed="rId23"/>
          <a:stretch>
            <a:fillRect/>
          </a:stretch>
        </p:blipFill>
        <p:spPr>
          <a:xfrm>
            <a:off x="0" y="7999661"/>
            <a:ext cx="12192000" cy="200025"/>
          </a:xfrm>
          <a:prstGeom prst="rect">
            <a:avLst/>
          </a:prstGeom>
        </p:spPr>
      </p:pic>
      <p:sp>
        <p:nvSpPr>
          <p:cNvPr id="24" name="Text 0"/>
          <p:cNvSpPr/>
          <p:nvPr/>
        </p:nvSpPr>
        <p:spPr>
          <a:xfrm>
            <a:off x="714375" y="3048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5" name="Text 1"/>
          <p:cNvSpPr/>
          <p:nvPr/>
        </p:nvSpPr>
        <p:spPr>
          <a:xfrm>
            <a:off x="762000" y="695325"/>
            <a:ext cx="1133856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SCA Exam Pearls: Safety Netting</a:t>
            </a:r>
            <a:endParaRPr lang="en-US" sz="2400" dirty="0"/>
          </a:p>
        </p:txBody>
      </p:sp>
      <p:sp>
        <p:nvSpPr>
          <p:cNvPr id="26" name="Text 2"/>
          <p:cNvSpPr/>
          <p:nvPr/>
        </p:nvSpPr>
        <p:spPr>
          <a:xfrm>
            <a:off x="762000" y="1099096"/>
            <a:ext cx="10858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Effective Patient Communication for Ischaemic Risks</a:t>
            </a:r>
            <a:endParaRPr lang="en-US" sz="1350" dirty="0"/>
          </a:p>
        </p:txBody>
      </p:sp>
      <p:sp>
        <p:nvSpPr>
          <p:cNvPr id="27" name="Text 3"/>
          <p:cNvSpPr/>
          <p:nvPr/>
        </p:nvSpPr>
        <p:spPr>
          <a:xfrm>
            <a:off x="1047750" y="1737271"/>
            <a:ext cx="8298180" cy="314325"/>
          </a:xfrm>
          <a:prstGeom prst="rect">
            <a:avLst/>
          </a:prstGeom>
          <a:noFill/>
          <a:ln/>
        </p:spPr>
        <p:txBody>
          <a:bodyPr wrap="square" lIns="0" tIns="0" rIns="0" bIns="0" rtlCol="0" anchor="ctr" vert="horz"/>
          <a:lstStyle/>
          <a:p>
            <a:pPr indent="0" marL="0">
              <a:lnSpc>
                <a:spcPts val="2475"/>
              </a:lnSpc>
              <a:buNone/>
            </a:pPr>
            <a:r>
              <a:rPr lang="en-US" sz="1650" spc="30" kern="0" dirty="0">
                <a:solidFill>
                  <a:srgbClr val="FFFFFF"/>
                </a:solidFill>
                <a:latin typeface="Montserrat" pitchFamily="34" charset="0"/>
                <a:ea typeface="Montserrat" pitchFamily="34" charset="-122"/>
                <a:cs typeface="Montserrat" pitchFamily="34" charset="-120"/>
              </a:rPr>
              <a:t>THE SCA APPROACH: "PLAIN ENGLISH"</a:t>
            </a:r>
            <a:endParaRPr lang="en-US" sz="1650" dirty="0"/>
          </a:p>
        </p:txBody>
      </p:sp>
      <p:sp>
        <p:nvSpPr>
          <p:cNvPr id="28" name="Text 4"/>
          <p:cNvSpPr/>
          <p:nvPr/>
        </p:nvSpPr>
        <p:spPr>
          <a:xfrm>
            <a:off x="1345406" y="2318296"/>
            <a:ext cx="4179094" cy="2074664"/>
          </a:xfrm>
          <a:prstGeom prst="rect">
            <a:avLst/>
          </a:prstGeom>
          <a:noFill/>
          <a:ln/>
        </p:spPr>
        <p:txBody>
          <a:bodyPr wrap="square" lIns="0" tIns="0" rIns="0" bIns="0" rtlCol="0" anchor="ctr" vert="horz"/>
          <a:lstStyle/>
          <a:p>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"If your foot ever starts to feel </a:t>
            </a:r>
            <a:pPr algn="l" indent="0" marL="0">
              <a:lnSpc>
                <a:spcPts val="1913"/>
              </a:lnSpc>
              <a:buNone/>
            </a:pPr>
            <a:r>
              <a:rPr lang="en-US" sz="1275" b="1" i="1" dirty="0">
                <a:solidFill>
                  <a:srgbClr val="FFFFFF"/>
                </a:solidFill>
                <a:latin typeface="Open Sans" pitchFamily="34" charset="0"/>
                <a:ea typeface="Open Sans" pitchFamily="34" charset="-122"/>
                <a:cs typeface="Open Sans" pitchFamily="34" charset="-120"/>
              </a:rPr>
              <a:t>suddenly cold</a:t>
            </a:r>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 turns </a:t>
            </a:r>
            <a:pPr algn="l" indent="0" marL="0">
              <a:lnSpc>
                <a:spcPts val="1913"/>
              </a:lnSpc>
              <a:buNone/>
            </a:pPr>
            <a:r>
              <a:rPr lang="en-US" sz="1275" b="1" i="1" dirty="0">
                <a:solidFill>
                  <a:srgbClr val="FFFFFF"/>
                </a:solidFill>
                <a:latin typeface="Open Sans" pitchFamily="34" charset="0"/>
                <a:ea typeface="Open Sans" pitchFamily="34" charset="-122"/>
                <a:cs typeface="Open Sans" pitchFamily="34" charset="-120"/>
              </a:rPr>
              <a:t>pale or blue</a:t>
            </a:r>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 or if you lose the </a:t>
            </a:r>
            <a:pPr algn="l" indent="0" marL="0">
              <a:lnSpc>
                <a:spcPts val="1913"/>
              </a:lnSpc>
              <a:buNone/>
            </a:pPr>
            <a:r>
              <a:rPr lang="en-US" sz="1275" b="1" i="1" dirty="0">
                <a:solidFill>
                  <a:srgbClr val="FFFFFF"/>
                </a:solidFill>
                <a:latin typeface="Open Sans" pitchFamily="34" charset="0"/>
                <a:ea typeface="Open Sans" pitchFamily="34" charset="-122"/>
                <a:cs typeface="Open Sans" pitchFamily="34" charset="-120"/>
              </a:rPr>
              <a:t>feeling or strength</a:t>
            </a:r>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 in your leg—that's a medical emergency. You must call 999 straight away."</a:t>
            </a:r>
            <a:endParaRPr lang="en-US" sz="1275" dirty="0"/>
          </a:p>
        </p:txBody>
      </p:sp>
      <p:sp>
        <p:nvSpPr>
          <p:cNvPr id="29" name="Text 5"/>
          <p:cNvSpPr/>
          <p:nvPr/>
        </p:nvSpPr>
        <p:spPr>
          <a:xfrm>
            <a:off x="1345406" y="4545360"/>
            <a:ext cx="4179094" cy="2074664"/>
          </a:xfrm>
          <a:prstGeom prst="rect">
            <a:avLst/>
          </a:prstGeom>
          <a:noFill/>
          <a:ln/>
        </p:spPr>
        <p:txBody>
          <a:bodyPr wrap="square" lIns="0" tIns="0" rIns="0" bIns="0" rtlCol="0" anchor="ctr" vert="horz"/>
          <a:lstStyle/>
          <a:p>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"If the pain starts to happen while you are </a:t>
            </a:r>
            <a:pPr algn="l" indent="0" marL="0">
              <a:lnSpc>
                <a:spcPts val="1913"/>
              </a:lnSpc>
              <a:buNone/>
            </a:pPr>
            <a:r>
              <a:rPr lang="en-US" sz="1275" b="1" i="1" dirty="0">
                <a:solidFill>
                  <a:srgbClr val="FFFFFF"/>
                </a:solidFill>
                <a:latin typeface="Open Sans" pitchFamily="34" charset="0"/>
                <a:ea typeface="Open Sans" pitchFamily="34" charset="-122"/>
                <a:cs typeface="Open Sans" pitchFamily="34" charset="-120"/>
              </a:rPr>
              <a:t>resting</a:t>
            </a:r>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 or if it wakes you up at night and you have to hang your leg out of bed to get relief, please contact us for an </a:t>
            </a:r>
            <a:pPr algn="l" indent="0" marL="0">
              <a:lnSpc>
                <a:spcPts val="1913"/>
              </a:lnSpc>
              <a:buNone/>
            </a:pPr>
            <a:r>
              <a:rPr lang="en-US" sz="1275" b="1" i="1" dirty="0">
                <a:solidFill>
                  <a:srgbClr val="FFFFFF"/>
                </a:solidFill>
                <a:latin typeface="Open Sans" pitchFamily="34" charset="0"/>
                <a:ea typeface="Open Sans" pitchFamily="34" charset="-122"/>
                <a:cs typeface="Open Sans" pitchFamily="34" charset="-120"/>
              </a:rPr>
              <a:t>urgent same-day</a:t>
            </a:r>
            <a:pPr algn="l" indent="0" marL="0">
              <a:lnSpc>
                <a:spcPts val="1913"/>
              </a:lnSpc>
              <a:buNone/>
            </a:pPr>
            <a:r>
              <a:rPr lang="en-US" sz="1275" i="1" dirty="0">
                <a:solidFill>
                  <a:srgbClr val="FFFFFF"/>
                </a:solidFill>
                <a:latin typeface="Open Sans" pitchFamily="34" charset="0"/>
                <a:ea typeface="Open Sans" pitchFamily="34" charset="-122"/>
                <a:cs typeface="Open Sans" pitchFamily="34" charset="-120"/>
              </a:rPr>
              <a:t> review."</a:t>
            </a:r>
            <a:endParaRPr lang="en-US" sz="1275" dirty="0"/>
          </a:p>
        </p:txBody>
      </p:sp>
      <p:sp>
        <p:nvSpPr>
          <p:cNvPr id="30" name="Text 6"/>
          <p:cNvSpPr/>
          <p:nvPr/>
        </p:nvSpPr>
        <p:spPr>
          <a:xfrm>
            <a:off x="1202531" y="6772424"/>
            <a:ext cx="4464844" cy="693837"/>
          </a:xfrm>
          <a:prstGeom prst="rect">
            <a:avLst/>
          </a:prstGeom>
          <a:noFill/>
          <a:ln/>
        </p:spPr>
        <p:txBody>
          <a:bodyPr wrap="square" lIns="0" tIns="0" rIns="0" bIns="0" rtlCol="0" anchor="ctr" vert="horz"/>
          <a:lstStyle/>
          <a:p>
            <a:pPr algn="l" indent="0" marL="0">
              <a:lnSpc>
                <a:spcPts val="1913"/>
              </a:lnSpc>
              <a:buNone/>
            </a:pPr>
            <a:r>
              <a:rPr lang="en-US" sz="1275" dirty="0">
                <a:solidFill>
                  <a:srgbClr val="FFFFFF"/>
                </a:solidFill>
                <a:latin typeface="Open Sans" pitchFamily="34" charset="0"/>
                <a:ea typeface="Open Sans" pitchFamily="34" charset="-122"/>
                <a:cs typeface="Open Sans" pitchFamily="34" charset="-120"/>
              </a:rPr>
              <a:t>Focus on functional impact: Ask how the pain affects their daily routine to provide context for the safety netting.</a:t>
            </a:r>
            <a:endParaRPr lang="en-US" sz="1275" dirty="0"/>
          </a:p>
        </p:txBody>
      </p:sp>
      <p:sp>
        <p:nvSpPr>
          <p:cNvPr id="31" name="Text 7"/>
          <p:cNvSpPr/>
          <p:nvPr/>
        </p:nvSpPr>
        <p:spPr>
          <a:xfrm>
            <a:off x="6691313" y="1699171"/>
            <a:ext cx="5500688" cy="257175"/>
          </a:xfrm>
          <a:prstGeom prst="rect">
            <a:avLst/>
          </a:prstGeom>
          <a:noFill/>
          <a:ln/>
        </p:spPr>
        <p:txBody>
          <a:bodyPr wrap="square" lIns="0" tIns="0" rIns="0" bIns="0" rtlCol="0" anchor="ctr" vert="horz"/>
          <a:lstStyle/>
          <a:p>
            <a:pPr indent="0" marL="0">
              <a:lnSpc>
                <a:spcPts val="2025"/>
              </a:lnSpc>
              <a:buNone/>
            </a:pPr>
            <a:r>
              <a:rPr lang="en-US" sz="1350" dirty="0">
                <a:solidFill>
                  <a:srgbClr val="008080"/>
                </a:solidFill>
                <a:latin typeface="Montserrat" pitchFamily="34" charset="0"/>
                <a:ea typeface="Montserrat" pitchFamily="34" charset="-122"/>
                <a:cs typeface="Montserrat" pitchFamily="34" charset="-120"/>
              </a:rPr>
              <a:t>Acute Limb Ischaemia (999)</a:t>
            </a:r>
            <a:endParaRPr lang="en-US" sz="1350" dirty="0"/>
          </a:p>
        </p:txBody>
      </p:sp>
      <p:sp>
        <p:nvSpPr>
          <p:cNvPr id="32" name="Text 8"/>
          <p:cNvSpPr/>
          <p:nvPr/>
        </p:nvSpPr>
        <p:spPr>
          <a:xfrm>
            <a:off x="6762750" y="2070646"/>
            <a:ext cx="4619625"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Translate the "6 Ps" into patient-friendly symptoms (Cold, Numb, Weak, Pale).</a:t>
            </a:r>
            <a:endParaRPr lang="en-US" sz="1200" dirty="0"/>
          </a:p>
        </p:txBody>
      </p:sp>
      <p:sp>
        <p:nvSpPr>
          <p:cNvPr id="33" name="Text 9"/>
          <p:cNvSpPr/>
          <p:nvPr/>
        </p:nvSpPr>
        <p:spPr>
          <a:xfrm>
            <a:off x="6762750" y="2623096"/>
            <a:ext cx="4619625"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Explicitly state </a:t>
            </a:r>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999</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—do not suggest calling the GP or 111 for these symptoms.</a:t>
            </a:r>
            <a:endParaRPr lang="en-US" sz="1200" dirty="0"/>
          </a:p>
        </p:txBody>
      </p:sp>
      <p:sp>
        <p:nvSpPr>
          <p:cNvPr id="34" name="Text 10"/>
          <p:cNvSpPr/>
          <p:nvPr/>
        </p:nvSpPr>
        <p:spPr>
          <a:xfrm>
            <a:off x="6619875" y="3194596"/>
            <a:ext cx="4619625" cy="685800"/>
          </a:xfrm>
          <a:prstGeom prst="rect">
            <a:avLst/>
          </a:prstGeom>
          <a:noFill/>
          <a:ln/>
        </p:spPr>
        <p:txBody>
          <a:bodyPr wrap="square" lIns="0" tIns="0" rIns="0" bIns="0" rtlCol="0" anchor="ctr" vert="horz"/>
          <a:lstStyle/>
          <a:p>
            <a:pPr indent="0" marL="0">
              <a:lnSpc>
                <a:spcPts val="1800"/>
              </a:lnSpc>
              <a:buNone/>
            </a:pPr>
            <a:r>
              <a:rPr lang="en-US" sz="1200" b="1" dirty="0">
                <a:solidFill>
                  <a:srgbClr val="C0392B"/>
                </a:solidFill>
                <a:latin typeface="Open Sans" pitchFamily="34" charset="0"/>
                <a:ea typeface="Open Sans" pitchFamily="34" charset="-122"/>
                <a:cs typeface="Open Sans" pitchFamily="34" charset="-120"/>
              </a:rPr>
              <a:t>Exam Tip: Examiners look for clear, unambiguous instructions for surgical emergencies.</a:t>
            </a:r>
            <a:endParaRPr lang="en-US" sz="1200" dirty="0"/>
          </a:p>
        </p:txBody>
      </p:sp>
      <p:sp>
        <p:nvSpPr>
          <p:cNvPr id="35" name="Text 11"/>
          <p:cNvSpPr/>
          <p:nvPr/>
        </p:nvSpPr>
        <p:spPr>
          <a:xfrm>
            <a:off x="6691313" y="4868466"/>
            <a:ext cx="5500688" cy="257175"/>
          </a:xfrm>
          <a:prstGeom prst="rect">
            <a:avLst/>
          </a:prstGeom>
          <a:noFill/>
          <a:ln/>
        </p:spPr>
        <p:txBody>
          <a:bodyPr wrap="square" lIns="0" tIns="0" rIns="0" bIns="0" rtlCol="0" anchor="ctr" vert="horz"/>
          <a:lstStyle/>
          <a:p>
            <a:pPr indent="0" marL="0">
              <a:lnSpc>
                <a:spcPts val="2025"/>
              </a:lnSpc>
              <a:buNone/>
            </a:pPr>
            <a:r>
              <a:rPr lang="en-US" sz="1350" dirty="0">
                <a:solidFill>
                  <a:srgbClr val="008080"/>
                </a:solidFill>
                <a:latin typeface="Montserrat" pitchFamily="34" charset="0"/>
                <a:ea typeface="Montserrat" pitchFamily="34" charset="-122"/>
                <a:cs typeface="Montserrat" pitchFamily="34" charset="-120"/>
              </a:rPr>
              <a:t>Critical Ischaemia (Same-Day)</a:t>
            </a:r>
            <a:endParaRPr lang="en-US" sz="1350" dirty="0"/>
          </a:p>
        </p:txBody>
      </p:sp>
      <p:sp>
        <p:nvSpPr>
          <p:cNvPr id="36" name="Text 12"/>
          <p:cNvSpPr/>
          <p:nvPr/>
        </p:nvSpPr>
        <p:spPr>
          <a:xfrm>
            <a:off x="6762750" y="5239941"/>
            <a:ext cx="4619625"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Identify </a:t>
            </a:r>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Nocturnal Rest Pain</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as the trigger for urgent vascular referral.</a:t>
            </a:r>
            <a:endParaRPr lang="en-US" sz="1200" dirty="0"/>
          </a:p>
        </p:txBody>
      </p:sp>
      <p:sp>
        <p:nvSpPr>
          <p:cNvPr id="37" name="Text 13"/>
          <p:cNvSpPr/>
          <p:nvPr/>
        </p:nvSpPr>
        <p:spPr>
          <a:xfrm>
            <a:off x="6762750" y="5792391"/>
            <a:ext cx="4619625" cy="457200"/>
          </a:xfrm>
          <a:prstGeom prst="rect">
            <a:avLst/>
          </a:prstGeom>
          <a:noFill/>
          <a:ln/>
        </p:spPr>
        <p:txBody>
          <a:bodyPr wrap="square" lIns="0" tIns="0" rIns="0" bIns="0" rtlCol="0" anchor="ctr" vert="horz"/>
          <a:lstStyle/>
          <a:p>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Instruct patient to check for non-healing </a:t>
            </a:r>
            <a:pPr algn="l"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sores or ulcers</a:t>
            </a:r>
            <a:pPr algn="l"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on the toes or heels.</a:t>
            </a:r>
            <a:endParaRPr lang="en-US" sz="1200" dirty="0"/>
          </a:p>
        </p:txBody>
      </p:sp>
      <p:sp>
        <p:nvSpPr>
          <p:cNvPr id="38" name="Text 14"/>
          <p:cNvSpPr/>
          <p:nvPr/>
        </p:nvSpPr>
        <p:spPr>
          <a:xfrm>
            <a:off x="5307806" y="7999661"/>
            <a:ext cx="3360420" cy="200025"/>
          </a:xfrm>
          <a:prstGeom prst="rect">
            <a:avLst/>
          </a:prstGeom>
          <a:noFill/>
          <a:ln/>
        </p:spPr>
        <p:txBody>
          <a:bodyPr wrap="square" lIns="0" tIns="0" rIns="0" bIns="0" rtlCol="0" anchor="ctr" vert="horz"/>
          <a:lstStyle/>
          <a:p>
            <a:pPr indent="0" marL="0">
              <a:lnSpc>
                <a:spcPts val="1575"/>
              </a:lnSpc>
              <a:buNone/>
            </a:pPr>
            <a:r>
              <a:rPr lang="en-US" sz="1050" spc="30" kern="0" dirty="0">
                <a:solidFill>
                  <a:srgbClr val="95A5A6"/>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8575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67627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462980"/>
            <a:ext cx="11430000" cy="447675"/>
          </a:xfrm>
          <a:prstGeom prst="rect">
            <a:avLst/>
          </a:prstGeom>
        </p:spPr>
      </p:pic>
      <p:pic>
        <p:nvPicPr>
          <p:cNvPr id="7" name="Image 5" descr="preencoded.png">    </p:cNvPr>
          <p:cNvPicPr>
            <a:picLocks noChangeAspect="1"/>
          </p:cNvPicPr>
          <p:nvPr/>
        </p:nvPicPr>
        <p:blipFill>
          <a:blip r:embed="rId7"/>
          <a:stretch>
            <a:fillRect/>
          </a:stretch>
        </p:blipFill>
        <p:spPr>
          <a:xfrm>
            <a:off x="571500" y="1599158"/>
            <a:ext cx="214313" cy="175320"/>
          </a:xfrm>
          <a:prstGeom prst="rect">
            <a:avLst/>
          </a:prstGeom>
        </p:spPr>
      </p:pic>
      <p:pic>
        <p:nvPicPr>
          <p:cNvPr id="8" name="Image 6" descr="preencoded.png">    </p:cNvPr>
          <p:cNvPicPr>
            <a:picLocks noChangeAspect="1"/>
          </p:cNvPicPr>
          <p:nvPr/>
        </p:nvPicPr>
        <p:blipFill>
          <a:blip r:embed="rId8"/>
          <a:stretch>
            <a:fillRect/>
          </a:stretch>
        </p:blipFill>
        <p:spPr>
          <a:xfrm>
            <a:off x="381000" y="2101155"/>
            <a:ext cx="5572125" cy="1959322"/>
          </a:xfrm>
          <a:prstGeom prst="rect">
            <a:avLst/>
          </a:prstGeom>
        </p:spPr>
      </p:pic>
      <p:pic>
        <p:nvPicPr>
          <p:cNvPr id="9" name="Image 7" descr="preencoded.png">    </p:cNvPr>
          <p:cNvPicPr>
            <a:picLocks noChangeAspect="1"/>
          </p:cNvPicPr>
          <p:nvPr/>
        </p:nvPicPr>
        <p:blipFill>
          <a:blip r:embed="rId9"/>
          <a:stretch>
            <a:fillRect/>
          </a:stretch>
        </p:blipFill>
        <p:spPr>
          <a:xfrm>
            <a:off x="571500" y="2332583"/>
            <a:ext cx="214313" cy="175320"/>
          </a:xfrm>
          <a:prstGeom prst="rect">
            <a:avLst/>
          </a:prstGeom>
        </p:spPr>
      </p:pic>
      <p:pic>
        <p:nvPicPr>
          <p:cNvPr id="10" name="Image 8" descr="preencoded.png">    </p:cNvPr>
          <p:cNvPicPr>
            <a:picLocks noChangeAspect="1"/>
          </p:cNvPicPr>
          <p:nvPr/>
        </p:nvPicPr>
        <p:blipFill>
          <a:blip r:embed="rId10"/>
          <a:stretch>
            <a:fillRect/>
          </a:stretch>
        </p:blipFill>
        <p:spPr>
          <a:xfrm>
            <a:off x="571500" y="2720280"/>
            <a:ext cx="166688" cy="137220"/>
          </a:xfrm>
          <a:prstGeom prst="rect">
            <a:avLst/>
          </a:prstGeom>
        </p:spPr>
      </p:pic>
      <p:pic>
        <p:nvPicPr>
          <p:cNvPr id="11" name="Image 9" descr="preencoded.png">    </p:cNvPr>
          <p:cNvPicPr>
            <a:picLocks noChangeAspect="1"/>
          </p:cNvPicPr>
          <p:nvPr/>
        </p:nvPicPr>
        <p:blipFill>
          <a:blip r:embed="rId11"/>
          <a:stretch>
            <a:fillRect/>
          </a:stretch>
        </p:blipFill>
        <p:spPr>
          <a:xfrm>
            <a:off x="571500" y="3034605"/>
            <a:ext cx="166688" cy="137220"/>
          </a:xfrm>
          <a:prstGeom prst="rect">
            <a:avLst/>
          </a:prstGeom>
        </p:spPr>
      </p:pic>
      <p:pic>
        <p:nvPicPr>
          <p:cNvPr id="12" name="Image 10" descr="preencoded.png">    </p:cNvPr>
          <p:cNvPicPr>
            <a:picLocks noChangeAspect="1"/>
          </p:cNvPicPr>
          <p:nvPr/>
        </p:nvPicPr>
        <p:blipFill>
          <a:blip r:embed="rId12"/>
          <a:stretch>
            <a:fillRect/>
          </a:stretch>
        </p:blipFill>
        <p:spPr>
          <a:xfrm>
            <a:off x="571500" y="3348930"/>
            <a:ext cx="166688" cy="137220"/>
          </a:xfrm>
          <a:prstGeom prst="rect">
            <a:avLst/>
          </a:prstGeom>
        </p:spPr>
      </p:pic>
      <p:pic>
        <p:nvPicPr>
          <p:cNvPr id="13" name="Image 11" descr="preencoded.png">    </p:cNvPr>
          <p:cNvPicPr>
            <a:picLocks noChangeAspect="1"/>
          </p:cNvPicPr>
          <p:nvPr/>
        </p:nvPicPr>
        <p:blipFill>
          <a:blip r:embed="rId13"/>
          <a:stretch>
            <a:fillRect/>
          </a:stretch>
        </p:blipFill>
        <p:spPr>
          <a:xfrm>
            <a:off x="381000" y="4250978"/>
            <a:ext cx="5572125" cy="1959322"/>
          </a:xfrm>
          <a:prstGeom prst="rect">
            <a:avLst/>
          </a:prstGeom>
        </p:spPr>
      </p:pic>
      <p:pic>
        <p:nvPicPr>
          <p:cNvPr id="14" name="Image 12" descr="preencoded.png">    </p:cNvPr>
          <p:cNvPicPr>
            <a:picLocks noChangeAspect="1"/>
          </p:cNvPicPr>
          <p:nvPr/>
        </p:nvPicPr>
        <p:blipFill>
          <a:blip r:embed="rId14"/>
          <a:stretch>
            <a:fillRect/>
          </a:stretch>
        </p:blipFill>
        <p:spPr>
          <a:xfrm>
            <a:off x="571500" y="4482405"/>
            <a:ext cx="214313" cy="175320"/>
          </a:xfrm>
          <a:prstGeom prst="rect">
            <a:avLst/>
          </a:prstGeom>
        </p:spPr>
      </p:pic>
      <p:pic>
        <p:nvPicPr>
          <p:cNvPr id="15" name="Image 13" descr="preencoded.png">    </p:cNvPr>
          <p:cNvPicPr>
            <a:picLocks noChangeAspect="1"/>
          </p:cNvPicPr>
          <p:nvPr/>
        </p:nvPicPr>
        <p:blipFill>
          <a:blip r:embed="rId15"/>
          <a:stretch>
            <a:fillRect/>
          </a:stretch>
        </p:blipFill>
        <p:spPr>
          <a:xfrm>
            <a:off x="571500" y="4870103"/>
            <a:ext cx="166688" cy="137220"/>
          </a:xfrm>
          <a:prstGeom prst="rect">
            <a:avLst/>
          </a:prstGeom>
        </p:spPr>
      </p:pic>
      <p:pic>
        <p:nvPicPr>
          <p:cNvPr id="16" name="Image 14" descr="preencoded.png">    </p:cNvPr>
          <p:cNvPicPr>
            <a:picLocks noChangeAspect="1"/>
          </p:cNvPicPr>
          <p:nvPr/>
        </p:nvPicPr>
        <p:blipFill>
          <a:blip r:embed="rId16"/>
          <a:stretch>
            <a:fillRect/>
          </a:stretch>
        </p:blipFill>
        <p:spPr>
          <a:xfrm>
            <a:off x="571500" y="5184428"/>
            <a:ext cx="166688" cy="137220"/>
          </a:xfrm>
          <a:prstGeom prst="rect">
            <a:avLst/>
          </a:prstGeom>
        </p:spPr>
      </p:pic>
      <p:pic>
        <p:nvPicPr>
          <p:cNvPr id="17" name="Image 15" descr="preencoded.png">    </p:cNvPr>
          <p:cNvPicPr>
            <a:picLocks noChangeAspect="1"/>
          </p:cNvPicPr>
          <p:nvPr/>
        </p:nvPicPr>
        <p:blipFill>
          <a:blip r:embed="rId17"/>
          <a:stretch>
            <a:fillRect/>
          </a:stretch>
        </p:blipFill>
        <p:spPr>
          <a:xfrm>
            <a:off x="6238875" y="2101155"/>
            <a:ext cx="5572125" cy="1959322"/>
          </a:xfrm>
          <a:prstGeom prst="rect">
            <a:avLst/>
          </a:prstGeom>
        </p:spPr>
      </p:pic>
      <p:pic>
        <p:nvPicPr>
          <p:cNvPr id="18" name="Image 16" descr="preencoded.png">    </p:cNvPr>
          <p:cNvPicPr>
            <a:picLocks noChangeAspect="1"/>
          </p:cNvPicPr>
          <p:nvPr/>
        </p:nvPicPr>
        <p:blipFill>
          <a:blip r:embed="rId18"/>
          <a:stretch>
            <a:fillRect/>
          </a:stretch>
        </p:blipFill>
        <p:spPr>
          <a:xfrm>
            <a:off x="6429375" y="2332583"/>
            <a:ext cx="214313" cy="175320"/>
          </a:xfrm>
          <a:prstGeom prst="rect">
            <a:avLst/>
          </a:prstGeom>
        </p:spPr>
      </p:pic>
      <p:pic>
        <p:nvPicPr>
          <p:cNvPr id="19" name="Image 17" descr="preencoded.png">    </p:cNvPr>
          <p:cNvPicPr>
            <a:picLocks noChangeAspect="1"/>
          </p:cNvPicPr>
          <p:nvPr/>
        </p:nvPicPr>
        <p:blipFill>
          <a:blip r:embed="rId19"/>
          <a:stretch>
            <a:fillRect/>
          </a:stretch>
        </p:blipFill>
        <p:spPr>
          <a:xfrm>
            <a:off x="6429375" y="2720280"/>
            <a:ext cx="166688" cy="137220"/>
          </a:xfrm>
          <a:prstGeom prst="rect">
            <a:avLst/>
          </a:prstGeom>
        </p:spPr>
      </p:pic>
      <p:pic>
        <p:nvPicPr>
          <p:cNvPr id="20" name="Image 18" descr="preencoded.png">    </p:cNvPr>
          <p:cNvPicPr>
            <a:picLocks noChangeAspect="1"/>
          </p:cNvPicPr>
          <p:nvPr/>
        </p:nvPicPr>
        <p:blipFill>
          <a:blip r:embed="rId20"/>
          <a:stretch>
            <a:fillRect/>
          </a:stretch>
        </p:blipFill>
        <p:spPr>
          <a:xfrm>
            <a:off x="6429375" y="3034605"/>
            <a:ext cx="166688" cy="137220"/>
          </a:xfrm>
          <a:prstGeom prst="rect">
            <a:avLst/>
          </a:prstGeom>
        </p:spPr>
      </p:pic>
      <p:pic>
        <p:nvPicPr>
          <p:cNvPr id="21" name="Image 19" descr="preencoded.png">    </p:cNvPr>
          <p:cNvPicPr>
            <a:picLocks noChangeAspect="1"/>
          </p:cNvPicPr>
          <p:nvPr/>
        </p:nvPicPr>
        <p:blipFill>
          <a:blip r:embed="rId21"/>
          <a:stretch>
            <a:fillRect/>
          </a:stretch>
        </p:blipFill>
        <p:spPr>
          <a:xfrm>
            <a:off x="6429375" y="3348930"/>
            <a:ext cx="166688" cy="137220"/>
          </a:xfrm>
          <a:prstGeom prst="rect">
            <a:avLst/>
          </a:prstGeom>
        </p:spPr>
      </p:pic>
      <p:pic>
        <p:nvPicPr>
          <p:cNvPr id="22" name="Image 20" descr="preencoded.png">    </p:cNvPr>
          <p:cNvPicPr>
            <a:picLocks noChangeAspect="1"/>
          </p:cNvPicPr>
          <p:nvPr/>
        </p:nvPicPr>
        <p:blipFill>
          <a:blip r:embed="rId22"/>
          <a:stretch>
            <a:fillRect/>
          </a:stretch>
        </p:blipFill>
        <p:spPr>
          <a:xfrm>
            <a:off x="6238875" y="4250978"/>
            <a:ext cx="5572125" cy="1959322"/>
          </a:xfrm>
          <a:prstGeom prst="rect">
            <a:avLst/>
          </a:prstGeom>
        </p:spPr>
      </p:pic>
      <p:pic>
        <p:nvPicPr>
          <p:cNvPr id="23" name="Image 21" descr="preencoded.png">    </p:cNvPr>
          <p:cNvPicPr>
            <a:picLocks noChangeAspect="1"/>
          </p:cNvPicPr>
          <p:nvPr/>
        </p:nvPicPr>
        <p:blipFill>
          <a:blip r:embed="rId23"/>
          <a:stretch>
            <a:fillRect/>
          </a:stretch>
        </p:blipFill>
        <p:spPr>
          <a:xfrm>
            <a:off x="6429375" y="4482405"/>
            <a:ext cx="214313" cy="175320"/>
          </a:xfrm>
          <a:prstGeom prst="rect">
            <a:avLst/>
          </a:prstGeom>
        </p:spPr>
      </p:pic>
      <p:pic>
        <p:nvPicPr>
          <p:cNvPr id="24" name="Image 22" descr="preencoded.png">    </p:cNvPr>
          <p:cNvPicPr>
            <a:picLocks noChangeAspect="1"/>
          </p:cNvPicPr>
          <p:nvPr/>
        </p:nvPicPr>
        <p:blipFill>
          <a:blip r:embed="rId24"/>
          <a:stretch>
            <a:fillRect/>
          </a:stretch>
        </p:blipFill>
        <p:spPr>
          <a:xfrm>
            <a:off x="6429375" y="4870103"/>
            <a:ext cx="166688" cy="137220"/>
          </a:xfrm>
          <a:prstGeom prst="rect">
            <a:avLst/>
          </a:prstGeom>
        </p:spPr>
      </p:pic>
      <p:pic>
        <p:nvPicPr>
          <p:cNvPr id="25" name="Image 23" descr="preencoded.png">    </p:cNvPr>
          <p:cNvPicPr>
            <a:picLocks noChangeAspect="1"/>
          </p:cNvPicPr>
          <p:nvPr/>
        </p:nvPicPr>
        <p:blipFill>
          <a:blip r:embed="rId25"/>
          <a:stretch>
            <a:fillRect/>
          </a:stretch>
        </p:blipFill>
        <p:spPr>
          <a:xfrm>
            <a:off x="6429375" y="5184428"/>
            <a:ext cx="166688" cy="137220"/>
          </a:xfrm>
          <a:prstGeom prst="rect">
            <a:avLst/>
          </a:prstGeom>
        </p:spPr>
      </p:pic>
      <p:pic>
        <p:nvPicPr>
          <p:cNvPr id="26" name="Image 24" descr="preencoded.png">    </p:cNvPr>
          <p:cNvPicPr>
            <a:picLocks noChangeAspect="1"/>
          </p:cNvPicPr>
          <p:nvPr/>
        </p:nvPicPr>
        <p:blipFill>
          <a:blip r:embed="rId26"/>
          <a:stretch>
            <a:fillRect/>
          </a:stretch>
        </p:blipFill>
        <p:spPr>
          <a:xfrm>
            <a:off x="0" y="6400800"/>
            <a:ext cx="12192000" cy="457200"/>
          </a:xfrm>
          <a:prstGeom prst="rect">
            <a:avLst/>
          </a:prstGeom>
        </p:spPr>
      </p:pic>
      <p:sp>
        <p:nvSpPr>
          <p:cNvPr id="27" name="Text 0"/>
          <p:cNvSpPr/>
          <p:nvPr/>
        </p:nvSpPr>
        <p:spPr>
          <a:xfrm>
            <a:off x="523875" y="28575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8" name="Text 1"/>
          <p:cNvSpPr/>
          <p:nvPr/>
        </p:nvSpPr>
        <p:spPr>
          <a:xfrm>
            <a:off x="523875" y="67627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Safe to Manage: Primary Care Checklist</a:t>
            </a:r>
            <a:endParaRPr lang="en-US" sz="2100" dirty="0"/>
          </a:p>
        </p:txBody>
      </p:sp>
      <p:sp>
        <p:nvSpPr>
          <p:cNvPr id="29" name="Text 2"/>
          <p:cNvSpPr/>
          <p:nvPr/>
        </p:nvSpPr>
        <p:spPr>
          <a:xfrm>
            <a:off x="523875" y="104388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Clinical Management &amp; Monitoring in General Practice</a:t>
            </a:r>
            <a:endParaRPr lang="en-US" sz="1200" dirty="0"/>
          </a:p>
        </p:txBody>
      </p:sp>
      <p:sp>
        <p:nvSpPr>
          <p:cNvPr id="30" name="Text 3"/>
          <p:cNvSpPr/>
          <p:nvPr/>
        </p:nvSpPr>
        <p:spPr>
          <a:xfrm>
            <a:off x="928688" y="1558230"/>
            <a:ext cx="761238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FFFFFF"/>
                </a:solidFill>
                <a:latin typeface="Montserrat" pitchFamily="34" charset="0"/>
                <a:ea typeface="Montserrat" pitchFamily="34" charset="-122"/>
                <a:cs typeface="Montserrat" pitchFamily="34" charset="-120"/>
              </a:rPr>
              <a:t>SAFE TO MANAGE: PRIMARY CARE GUIDANCE</a:t>
            </a:r>
            <a:endParaRPr lang="en-US" sz="1350" dirty="0"/>
          </a:p>
        </p:txBody>
      </p:sp>
      <p:sp>
        <p:nvSpPr>
          <p:cNvPr id="31" name="Text 4"/>
          <p:cNvSpPr/>
          <p:nvPr/>
        </p:nvSpPr>
        <p:spPr>
          <a:xfrm>
            <a:off x="881063" y="2291655"/>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Secondary Prevention</a:t>
            </a:r>
            <a:endParaRPr lang="en-US" sz="1350" dirty="0"/>
          </a:p>
        </p:txBody>
      </p:sp>
      <p:sp>
        <p:nvSpPr>
          <p:cNvPr id="32" name="Text 5"/>
          <p:cNvSpPr/>
          <p:nvPr/>
        </p:nvSpPr>
        <p:spPr>
          <a:xfrm>
            <a:off x="833438" y="2691705"/>
            <a:ext cx="101727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Antiplatelet:</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Clopidogrel 75mg OD (preferred over aspirin)</a:t>
            </a:r>
            <a:endParaRPr lang="en-US" sz="1125" dirty="0"/>
          </a:p>
        </p:txBody>
      </p:sp>
      <p:sp>
        <p:nvSpPr>
          <p:cNvPr id="33" name="Text 6"/>
          <p:cNvSpPr/>
          <p:nvPr/>
        </p:nvSpPr>
        <p:spPr>
          <a:xfrm>
            <a:off x="833438" y="3006030"/>
            <a:ext cx="101727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Statins:</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High-intensity Atorvastatin 80mg for all patients</a:t>
            </a:r>
            <a:endParaRPr lang="en-US" sz="1125" dirty="0"/>
          </a:p>
        </p:txBody>
      </p:sp>
      <p:sp>
        <p:nvSpPr>
          <p:cNvPr id="34" name="Text 7"/>
          <p:cNvSpPr/>
          <p:nvPr/>
        </p:nvSpPr>
        <p:spPr>
          <a:xfrm>
            <a:off x="833438" y="3320355"/>
            <a:ext cx="1034415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BP Control:</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ACE inhibitors / ARBs for target &lt;140/90 mmHg</a:t>
            </a:r>
            <a:endParaRPr lang="en-US" sz="1125" dirty="0"/>
          </a:p>
        </p:txBody>
      </p:sp>
      <p:sp>
        <p:nvSpPr>
          <p:cNvPr id="35" name="Text 8"/>
          <p:cNvSpPr/>
          <p:nvPr/>
        </p:nvSpPr>
        <p:spPr>
          <a:xfrm>
            <a:off x="881063" y="4441478"/>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Symptom Management</a:t>
            </a:r>
            <a:endParaRPr lang="en-US" sz="1350" dirty="0"/>
          </a:p>
        </p:txBody>
      </p:sp>
      <p:sp>
        <p:nvSpPr>
          <p:cNvPr id="36" name="Text 9"/>
          <p:cNvSpPr/>
          <p:nvPr/>
        </p:nvSpPr>
        <p:spPr>
          <a:xfrm>
            <a:off x="833438" y="4841528"/>
            <a:ext cx="98298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Exercise:</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Refer to supervised programme (2h/week for 3m)</a:t>
            </a:r>
            <a:endParaRPr lang="en-US" sz="1125" dirty="0"/>
          </a:p>
        </p:txBody>
      </p:sp>
      <p:sp>
        <p:nvSpPr>
          <p:cNvPr id="37" name="Text 10"/>
          <p:cNvSpPr/>
          <p:nvPr/>
        </p:nvSpPr>
        <p:spPr>
          <a:xfrm>
            <a:off x="833438" y="5155853"/>
            <a:ext cx="1011555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Medication:</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Naftidrofuryl if exercise alone is insufficient</a:t>
            </a:r>
            <a:endParaRPr lang="en-US" sz="1125" dirty="0"/>
          </a:p>
        </p:txBody>
      </p:sp>
      <p:sp>
        <p:nvSpPr>
          <p:cNvPr id="38" name="Text 11"/>
          <p:cNvSpPr/>
          <p:nvPr/>
        </p:nvSpPr>
        <p:spPr>
          <a:xfrm>
            <a:off x="6738938" y="2291655"/>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Monitoring &amp; QOF</a:t>
            </a:r>
            <a:endParaRPr lang="en-US" sz="1350" dirty="0"/>
          </a:p>
        </p:txBody>
      </p:sp>
      <p:sp>
        <p:nvSpPr>
          <p:cNvPr id="39" name="Text 12"/>
          <p:cNvSpPr/>
          <p:nvPr/>
        </p:nvSpPr>
        <p:spPr>
          <a:xfrm>
            <a:off x="6691313" y="2691705"/>
            <a:ext cx="550068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Diabetes:</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Annual foot check (pulses, sensation, skin integrity)</a:t>
            </a:r>
            <a:endParaRPr lang="en-US" sz="1125" dirty="0"/>
          </a:p>
        </p:txBody>
      </p:sp>
      <p:sp>
        <p:nvSpPr>
          <p:cNvPr id="40" name="Text 13"/>
          <p:cNvSpPr/>
          <p:nvPr/>
        </p:nvSpPr>
        <p:spPr>
          <a:xfrm>
            <a:off x="6691313" y="3006030"/>
            <a:ext cx="550068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Glycaemia:</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Target HbA1c &lt;48 mmol/mol for diabetics</a:t>
            </a:r>
            <a:endParaRPr lang="en-US" sz="1125" dirty="0"/>
          </a:p>
        </p:txBody>
      </p:sp>
      <p:sp>
        <p:nvSpPr>
          <p:cNvPr id="41" name="Text 14"/>
          <p:cNvSpPr/>
          <p:nvPr/>
        </p:nvSpPr>
        <p:spPr>
          <a:xfrm>
            <a:off x="6691313" y="3320355"/>
            <a:ext cx="550068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Renal:</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Monitor U&amp;Es regularly if on ACEi/ARB therapy</a:t>
            </a:r>
            <a:endParaRPr lang="en-US" sz="1125" dirty="0"/>
          </a:p>
        </p:txBody>
      </p:sp>
      <p:sp>
        <p:nvSpPr>
          <p:cNvPr id="42" name="Text 15"/>
          <p:cNvSpPr/>
          <p:nvPr/>
        </p:nvSpPr>
        <p:spPr>
          <a:xfrm>
            <a:off x="6738938" y="4441478"/>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Lifestyle &amp; Safety</a:t>
            </a:r>
            <a:endParaRPr lang="en-US" sz="1350" dirty="0"/>
          </a:p>
        </p:txBody>
      </p:sp>
      <p:sp>
        <p:nvSpPr>
          <p:cNvPr id="43" name="Text 16"/>
          <p:cNvSpPr/>
          <p:nvPr/>
        </p:nvSpPr>
        <p:spPr>
          <a:xfrm>
            <a:off x="6691313" y="4841528"/>
            <a:ext cx="550068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Smoking:</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Direct referral to smoking cessation services</a:t>
            </a:r>
            <a:endParaRPr lang="en-US" sz="1125" dirty="0"/>
          </a:p>
        </p:txBody>
      </p:sp>
      <p:sp>
        <p:nvSpPr>
          <p:cNvPr id="44" name="Text 17"/>
          <p:cNvSpPr/>
          <p:nvPr/>
        </p:nvSpPr>
        <p:spPr>
          <a:xfrm>
            <a:off x="6691313" y="5155853"/>
            <a:ext cx="5500688"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latin typeface="Open Sans" pitchFamily="34" charset="0"/>
                <a:ea typeface="Open Sans" pitchFamily="34" charset="-122"/>
                <a:cs typeface="Open Sans" pitchFamily="34" charset="-120"/>
              </a:rPr>
              <a:t>Safety-Net:</a:t>
            </a:r>
            <a:pPr algn="l" indent="0" marL="0">
              <a:lnSpc>
                <a:spcPts val="1575"/>
              </a:lnSpc>
              <a:buNone/>
            </a:pPr>
            <a:r>
              <a:rPr lang="en-US" sz="1125" dirty="0">
                <a:solidFill>
                  <a:srgbClr val="2D3436"/>
                </a:solidFill>
                <a:latin typeface="Open Sans" pitchFamily="34" charset="0"/>
                <a:ea typeface="Open Sans" pitchFamily="34" charset="-122"/>
                <a:cs typeface="Open Sans" pitchFamily="34" charset="-120"/>
              </a:rPr>
              <a:t> Educate on 6 Ps of acute ischaemia and rest pain</a:t>
            </a:r>
            <a:endParaRPr lang="en-US" sz="1125" dirty="0"/>
          </a:p>
        </p:txBody>
      </p:sp>
      <p:sp>
        <p:nvSpPr>
          <p:cNvPr id="45" name="Text 18"/>
          <p:cNvSpPr/>
          <p:nvPr/>
        </p:nvSpPr>
        <p:spPr>
          <a:xfrm>
            <a:off x="10601325" y="6543675"/>
            <a:ext cx="1590675"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476250" y="285750"/>
            <a:ext cx="2992785" cy="314325"/>
          </a:xfrm>
          <a:prstGeom prst="rect">
            <a:avLst/>
          </a:prstGeom>
        </p:spPr>
      </p:pic>
      <p:pic>
        <p:nvPicPr>
          <p:cNvPr id="5" name="Image 3" descr="preencoded.png">    </p:cNvPr>
          <p:cNvPicPr>
            <a:picLocks noChangeAspect="1"/>
          </p:cNvPicPr>
          <p:nvPr/>
        </p:nvPicPr>
        <p:blipFill>
          <a:blip r:embed="rId5"/>
          <a:stretch>
            <a:fillRect/>
          </a:stretch>
        </p:blipFill>
        <p:spPr>
          <a:xfrm>
            <a:off x="476250" y="714375"/>
            <a:ext cx="11239500" cy="670471"/>
          </a:xfrm>
          <a:prstGeom prst="rect">
            <a:avLst/>
          </a:prstGeom>
        </p:spPr>
      </p:pic>
      <p:pic>
        <p:nvPicPr>
          <p:cNvPr id="6" name="Image 4" descr="preencoded.png">    </p:cNvPr>
          <p:cNvPicPr>
            <a:picLocks noChangeAspect="1"/>
          </p:cNvPicPr>
          <p:nvPr/>
        </p:nvPicPr>
        <p:blipFill>
          <a:blip r:embed="rId6"/>
          <a:stretch>
            <a:fillRect/>
          </a:stretch>
        </p:blipFill>
        <p:spPr>
          <a:xfrm>
            <a:off x="476250" y="1670596"/>
            <a:ext cx="5476875" cy="2038350"/>
          </a:xfrm>
          <a:prstGeom prst="rect">
            <a:avLst/>
          </a:prstGeom>
        </p:spPr>
      </p:pic>
      <p:pic>
        <p:nvPicPr>
          <p:cNvPr id="7" name="Image 5" descr="preencoded.png">    </p:cNvPr>
          <p:cNvPicPr>
            <a:picLocks noChangeAspect="1"/>
          </p:cNvPicPr>
          <p:nvPr/>
        </p:nvPicPr>
        <p:blipFill>
          <a:blip r:embed="rId7"/>
          <a:stretch>
            <a:fillRect/>
          </a:stretch>
        </p:blipFill>
        <p:spPr>
          <a:xfrm>
            <a:off x="666750" y="1861096"/>
            <a:ext cx="5095875" cy="333375"/>
          </a:xfrm>
          <a:prstGeom prst="rect">
            <a:avLst/>
          </a:prstGeom>
        </p:spPr>
      </p:pic>
      <p:pic>
        <p:nvPicPr>
          <p:cNvPr id="8" name="Image 6" descr="preencoded.png">    </p:cNvPr>
          <p:cNvPicPr>
            <a:picLocks noChangeAspect="1"/>
          </p:cNvPicPr>
          <p:nvPr/>
        </p:nvPicPr>
        <p:blipFill>
          <a:blip r:embed="rId8"/>
          <a:stretch>
            <a:fillRect/>
          </a:stretch>
        </p:blipFill>
        <p:spPr>
          <a:xfrm>
            <a:off x="666750" y="1894433"/>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666750" y="2384971"/>
            <a:ext cx="142875" cy="114300"/>
          </a:xfrm>
          <a:prstGeom prst="rect">
            <a:avLst/>
          </a:prstGeom>
        </p:spPr>
      </p:pic>
      <p:pic>
        <p:nvPicPr>
          <p:cNvPr id="10" name="Image 8" descr="preencoded.png">    </p:cNvPr>
          <p:cNvPicPr>
            <a:picLocks noChangeAspect="1"/>
          </p:cNvPicPr>
          <p:nvPr/>
        </p:nvPicPr>
        <p:blipFill>
          <a:blip r:embed="rId10"/>
          <a:stretch>
            <a:fillRect/>
          </a:stretch>
        </p:blipFill>
        <p:spPr>
          <a:xfrm>
            <a:off x="666750" y="2680246"/>
            <a:ext cx="142875" cy="114300"/>
          </a:xfrm>
          <a:prstGeom prst="rect">
            <a:avLst/>
          </a:prstGeom>
        </p:spPr>
      </p:pic>
      <p:pic>
        <p:nvPicPr>
          <p:cNvPr id="11" name="Image 9" descr="preencoded.png">    </p:cNvPr>
          <p:cNvPicPr>
            <a:picLocks noChangeAspect="1"/>
          </p:cNvPicPr>
          <p:nvPr/>
        </p:nvPicPr>
        <p:blipFill>
          <a:blip r:embed="rId11"/>
          <a:stretch>
            <a:fillRect/>
          </a:stretch>
        </p:blipFill>
        <p:spPr>
          <a:xfrm>
            <a:off x="666750" y="2975521"/>
            <a:ext cx="142875" cy="114300"/>
          </a:xfrm>
          <a:prstGeom prst="rect">
            <a:avLst/>
          </a:prstGeom>
        </p:spPr>
      </p:pic>
      <p:pic>
        <p:nvPicPr>
          <p:cNvPr id="12" name="Image 10" descr="preencoded.png">    </p:cNvPr>
          <p:cNvPicPr>
            <a:picLocks noChangeAspect="1"/>
          </p:cNvPicPr>
          <p:nvPr/>
        </p:nvPicPr>
        <p:blipFill>
          <a:blip r:embed="rId12"/>
          <a:stretch>
            <a:fillRect/>
          </a:stretch>
        </p:blipFill>
        <p:spPr>
          <a:xfrm>
            <a:off x="666750" y="3270796"/>
            <a:ext cx="142875" cy="114300"/>
          </a:xfrm>
          <a:prstGeom prst="rect">
            <a:avLst/>
          </a:prstGeom>
        </p:spPr>
      </p:pic>
      <p:pic>
        <p:nvPicPr>
          <p:cNvPr id="13" name="Image 11" descr="preencoded.png">    </p:cNvPr>
          <p:cNvPicPr>
            <a:picLocks noChangeAspect="1"/>
          </p:cNvPicPr>
          <p:nvPr/>
        </p:nvPicPr>
        <p:blipFill>
          <a:blip r:embed="rId13"/>
          <a:stretch>
            <a:fillRect/>
          </a:stretch>
        </p:blipFill>
        <p:spPr>
          <a:xfrm>
            <a:off x="476250" y="3899446"/>
            <a:ext cx="5476875" cy="2038350"/>
          </a:xfrm>
          <a:prstGeom prst="rect">
            <a:avLst/>
          </a:prstGeom>
        </p:spPr>
      </p:pic>
      <p:pic>
        <p:nvPicPr>
          <p:cNvPr id="14" name="Image 12" descr="preencoded.png">    </p:cNvPr>
          <p:cNvPicPr>
            <a:picLocks noChangeAspect="1"/>
          </p:cNvPicPr>
          <p:nvPr/>
        </p:nvPicPr>
        <p:blipFill>
          <a:blip r:embed="rId14"/>
          <a:stretch>
            <a:fillRect/>
          </a:stretch>
        </p:blipFill>
        <p:spPr>
          <a:xfrm>
            <a:off x="666750" y="4089946"/>
            <a:ext cx="5095875" cy="333375"/>
          </a:xfrm>
          <a:prstGeom prst="rect">
            <a:avLst/>
          </a:prstGeom>
        </p:spPr>
      </p:pic>
      <p:pic>
        <p:nvPicPr>
          <p:cNvPr id="15" name="Image 13" descr="preencoded.png">    </p:cNvPr>
          <p:cNvPicPr>
            <a:picLocks noChangeAspect="1"/>
          </p:cNvPicPr>
          <p:nvPr/>
        </p:nvPicPr>
        <p:blipFill>
          <a:blip r:embed="rId15"/>
          <a:stretch>
            <a:fillRect/>
          </a:stretch>
        </p:blipFill>
        <p:spPr>
          <a:xfrm>
            <a:off x="666750" y="4123283"/>
            <a:ext cx="238125" cy="190500"/>
          </a:xfrm>
          <a:prstGeom prst="rect">
            <a:avLst/>
          </a:prstGeom>
        </p:spPr>
      </p:pic>
      <p:pic>
        <p:nvPicPr>
          <p:cNvPr id="16" name="Image 14" descr="preencoded.png">    </p:cNvPr>
          <p:cNvPicPr>
            <a:picLocks noChangeAspect="1"/>
          </p:cNvPicPr>
          <p:nvPr/>
        </p:nvPicPr>
        <p:blipFill>
          <a:blip r:embed="rId16"/>
          <a:stretch>
            <a:fillRect/>
          </a:stretch>
        </p:blipFill>
        <p:spPr>
          <a:xfrm>
            <a:off x="666750" y="4613821"/>
            <a:ext cx="142875" cy="114300"/>
          </a:xfrm>
          <a:prstGeom prst="rect">
            <a:avLst/>
          </a:prstGeom>
        </p:spPr>
      </p:pic>
      <p:pic>
        <p:nvPicPr>
          <p:cNvPr id="17" name="Image 15" descr="preencoded.png">    </p:cNvPr>
          <p:cNvPicPr>
            <a:picLocks noChangeAspect="1"/>
          </p:cNvPicPr>
          <p:nvPr/>
        </p:nvPicPr>
        <p:blipFill>
          <a:blip r:embed="rId17"/>
          <a:stretch>
            <a:fillRect/>
          </a:stretch>
        </p:blipFill>
        <p:spPr>
          <a:xfrm>
            <a:off x="666750" y="4909096"/>
            <a:ext cx="142875" cy="114300"/>
          </a:xfrm>
          <a:prstGeom prst="rect">
            <a:avLst/>
          </a:prstGeom>
        </p:spPr>
      </p:pic>
      <p:pic>
        <p:nvPicPr>
          <p:cNvPr id="18" name="Image 16" descr="preencoded.png">    </p:cNvPr>
          <p:cNvPicPr>
            <a:picLocks noChangeAspect="1"/>
          </p:cNvPicPr>
          <p:nvPr/>
        </p:nvPicPr>
        <p:blipFill>
          <a:blip r:embed="rId18"/>
          <a:stretch>
            <a:fillRect/>
          </a:stretch>
        </p:blipFill>
        <p:spPr>
          <a:xfrm>
            <a:off x="666750" y="5204371"/>
            <a:ext cx="142875" cy="114300"/>
          </a:xfrm>
          <a:prstGeom prst="rect">
            <a:avLst/>
          </a:prstGeom>
        </p:spPr>
      </p:pic>
      <p:pic>
        <p:nvPicPr>
          <p:cNvPr id="19" name="Image 17" descr="preencoded.png">    </p:cNvPr>
          <p:cNvPicPr>
            <a:picLocks noChangeAspect="1"/>
          </p:cNvPicPr>
          <p:nvPr/>
        </p:nvPicPr>
        <p:blipFill>
          <a:blip r:embed="rId19"/>
          <a:stretch>
            <a:fillRect/>
          </a:stretch>
        </p:blipFill>
        <p:spPr>
          <a:xfrm>
            <a:off x="666750" y="5499646"/>
            <a:ext cx="142875" cy="114300"/>
          </a:xfrm>
          <a:prstGeom prst="rect">
            <a:avLst/>
          </a:prstGeom>
        </p:spPr>
      </p:pic>
      <p:pic>
        <p:nvPicPr>
          <p:cNvPr id="20" name="Image 18" descr="preencoded.png">    </p:cNvPr>
          <p:cNvPicPr>
            <a:picLocks noChangeAspect="1"/>
          </p:cNvPicPr>
          <p:nvPr/>
        </p:nvPicPr>
        <p:blipFill>
          <a:blip r:embed="rId20"/>
          <a:stretch>
            <a:fillRect/>
          </a:stretch>
        </p:blipFill>
        <p:spPr>
          <a:xfrm>
            <a:off x="6238875" y="1670596"/>
            <a:ext cx="5476875" cy="2038350"/>
          </a:xfrm>
          <a:prstGeom prst="rect">
            <a:avLst/>
          </a:prstGeom>
        </p:spPr>
      </p:pic>
      <p:pic>
        <p:nvPicPr>
          <p:cNvPr id="21" name="Image 19" descr="preencoded.png">    </p:cNvPr>
          <p:cNvPicPr>
            <a:picLocks noChangeAspect="1"/>
          </p:cNvPicPr>
          <p:nvPr/>
        </p:nvPicPr>
        <p:blipFill>
          <a:blip r:embed="rId21"/>
          <a:stretch>
            <a:fillRect/>
          </a:stretch>
        </p:blipFill>
        <p:spPr>
          <a:xfrm>
            <a:off x="6429375" y="1861096"/>
            <a:ext cx="5095875" cy="333375"/>
          </a:xfrm>
          <a:prstGeom prst="rect">
            <a:avLst/>
          </a:prstGeom>
        </p:spPr>
      </p:pic>
      <p:pic>
        <p:nvPicPr>
          <p:cNvPr id="22" name="Image 20" descr="preencoded.png">    </p:cNvPr>
          <p:cNvPicPr>
            <a:picLocks noChangeAspect="1"/>
          </p:cNvPicPr>
          <p:nvPr/>
        </p:nvPicPr>
        <p:blipFill>
          <a:blip r:embed="rId22"/>
          <a:stretch>
            <a:fillRect/>
          </a:stretch>
        </p:blipFill>
        <p:spPr>
          <a:xfrm>
            <a:off x="6429375" y="1894433"/>
            <a:ext cx="238125" cy="190500"/>
          </a:xfrm>
          <a:prstGeom prst="rect">
            <a:avLst/>
          </a:prstGeom>
        </p:spPr>
      </p:pic>
      <p:pic>
        <p:nvPicPr>
          <p:cNvPr id="23" name="Image 21" descr="preencoded.png">    </p:cNvPr>
          <p:cNvPicPr>
            <a:picLocks noChangeAspect="1"/>
          </p:cNvPicPr>
          <p:nvPr/>
        </p:nvPicPr>
        <p:blipFill>
          <a:blip r:embed="rId23"/>
          <a:stretch>
            <a:fillRect/>
          </a:stretch>
        </p:blipFill>
        <p:spPr>
          <a:xfrm>
            <a:off x="6429375" y="2384971"/>
            <a:ext cx="142875" cy="114300"/>
          </a:xfrm>
          <a:prstGeom prst="rect">
            <a:avLst/>
          </a:prstGeom>
        </p:spPr>
      </p:pic>
      <p:pic>
        <p:nvPicPr>
          <p:cNvPr id="24" name="Image 22" descr="preencoded.png">    </p:cNvPr>
          <p:cNvPicPr>
            <a:picLocks noChangeAspect="1"/>
          </p:cNvPicPr>
          <p:nvPr/>
        </p:nvPicPr>
        <p:blipFill>
          <a:blip r:embed="rId24"/>
          <a:stretch>
            <a:fillRect/>
          </a:stretch>
        </p:blipFill>
        <p:spPr>
          <a:xfrm>
            <a:off x="6429375" y="2680246"/>
            <a:ext cx="142875" cy="114300"/>
          </a:xfrm>
          <a:prstGeom prst="rect">
            <a:avLst/>
          </a:prstGeom>
        </p:spPr>
      </p:pic>
      <p:pic>
        <p:nvPicPr>
          <p:cNvPr id="25" name="Image 23" descr="preencoded.png">    </p:cNvPr>
          <p:cNvPicPr>
            <a:picLocks noChangeAspect="1"/>
          </p:cNvPicPr>
          <p:nvPr/>
        </p:nvPicPr>
        <p:blipFill>
          <a:blip r:embed="rId25"/>
          <a:stretch>
            <a:fillRect/>
          </a:stretch>
        </p:blipFill>
        <p:spPr>
          <a:xfrm>
            <a:off x="6429375" y="2975521"/>
            <a:ext cx="142875" cy="114300"/>
          </a:xfrm>
          <a:prstGeom prst="rect">
            <a:avLst/>
          </a:prstGeom>
        </p:spPr>
      </p:pic>
      <p:pic>
        <p:nvPicPr>
          <p:cNvPr id="26" name="Image 24" descr="preencoded.png">    </p:cNvPr>
          <p:cNvPicPr>
            <a:picLocks noChangeAspect="1"/>
          </p:cNvPicPr>
          <p:nvPr/>
        </p:nvPicPr>
        <p:blipFill>
          <a:blip r:embed="rId26"/>
          <a:stretch>
            <a:fillRect/>
          </a:stretch>
        </p:blipFill>
        <p:spPr>
          <a:xfrm>
            <a:off x="6238875" y="3899446"/>
            <a:ext cx="5476875" cy="2038350"/>
          </a:xfrm>
          <a:prstGeom prst="rect">
            <a:avLst/>
          </a:prstGeom>
        </p:spPr>
      </p:pic>
      <p:pic>
        <p:nvPicPr>
          <p:cNvPr id="27" name="Image 25" descr="preencoded.png">    </p:cNvPr>
          <p:cNvPicPr>
            <a:picLocks noChangeAspect="1"/>
          </p:cNvPicPr>
          <p:nvPr/>
        </p:nvPicPr>
        <p:blipFill>
          <a:blip r:embed="rId27"/>
          <a:stretch>
            <a:fillRect/>
          </a:stretch>
        </p:blipFill>
        <p:spPr>
          <a:xfrm>
            <a:off x="6429375" y="4089946"/>
            <a:ext cx="5095875" cy="333375"/>
          </a:xfrm>
          <a:prstGeom prst="rect">
            <a:avLst/>
          </a:prstGeom>
        </p:spPr>
      </p:pic>
      <p:pic>
        <p:nvPicPr>
          <p:cNvPr id="28" name="Image 26" descr="preencoded.png">    </p:cNvPr>
          <p:cNvPicPr>
            <a:picLocks noChangeAspect="1"/>
          </p:cNvPicPr>
          <p:nvPr/>
        </p:nvPicPr>
        <p:blipFill>
          <a:blip r:embed="rId28"/>
          <a:stretch>
            <a:fillRect/>
          </a:stretch>
        </p:blipFill>
        <p:spPr>
          <a:xfrm>
            <a:off x="6429375" y="4123283"/>
            <a:ext cx="238125" cy="190500"/>
          </a:xfrm>
          <a:prstGeom prst="rect">
            <a:avLst/>
          </a:prstGeom>
        </p:spPr>
      </p:pic>
      <p:pic>
        <p:nvPicPr>
          <p:cNvPr id="29" name="Image 27" descr="preencoded.png">    </p:cNvPr>
          <p:cNvPicPr>
            <a:picLocks noChangeAspect="1"/>
          </p:cNvPicPr>
          <p:nvPr/>
        </p:nvPicPr>
        <p:blipFill>
          <a:blip r:embed="rId29"/>
          <a:stretch>
            <a:fillRect/>
          </a:stretch>
        </p:blipFill>
        <p:spPr>
          <a:xfrm>
            <a:off x="6429375" y="4613821"/>
            <a:ext cx="142875" cy="114300"/>
          </a:xfrm>
          <a:prstGeom prst="rect">
            <a:avLst/>
          </a:prstGeom>
        </p:spPr>
      </p:pic>
      <p:pic>
        <p:nvPicPr>
          <p:cNvPr id="30" name="Image 28" descr="preencoded.png">    </p:cNvPr>
          <p:cNvPicPr>
            <a:picLocks noChangeAspect="1"/>
          </p:cNvPicPr>
          <p:nvPr/>
        </p:nvPicPr>
        <p:blipFill>
          <a:blip r:embed="rId30"/>
          <a:stretch>
            <a:fillRect/>
          </a:stretch>
        </p:blipFill>
        <p:spPr>
          <a:xfrm>
            <a:off x="6429375" y="5109121"/>
            <a:ext cx="142875" cy="114300"/>
          </a:xfrm>
          <a:prstGeom prst="rect">
            <a:avLst/>
          </a:prstGeom>
        </p:spPr>
      </p:pic>
      <p:pic>
        <p:nvPicPr>
          <p:cNvPr id="31" name="Image 29" descr="preencoded.png">    </p:cNvPr>
          <p:cNvPicPr>
            <a:picLocks noChangeAspect="1"/>
          </p:cNvPicPr>
          <p:nvPr/>
        </p:nvPicPr>
        <p:blipFill>
          <a:blip r:embed="rId31"/>
          <a:stretch>
            <a:fillRect/>
          </a:stretch>
        </p:blipFill>
        <p:spPr>
          <a:xfrm>
            <a:off x="6429375" y="5404396"/>
            <a:ext cx="142875" cy="114300"/>
          </a:xfrm>
          <a:prstGeom prst="rect">
            <a:avLst/>
          </a:prstGeom>
        </p:spPr>
      </p:pic>
      <p:pic>
        <p:nvPicPr>
          <p:cNvPr id="32" name="Image 30" descr="preencoded.png">    </p:cNvPr>
          <p:cNvPicPr>
            <a:picLocks noChangeAspect="1"/>
          </p:cNvPicPr>
          <p:nvPr/>
        </p:nvPicPr>
        <p:blipFill>
          <a:blip r:embed="rId32"/>
          <a:stretch>
            <a:fillRect/>
          </a:stretch>
        </p:blipFill>
        <p:spPr>
          <a:xfrm>
            <a:off x="0" y="6429375"/>
            <a:ext cx="12192000" cy="428625"/>
          </a:xfrm>
          <a:prstGeom prst="rect">
            <a:avLst/>
          </a:prstGeom>
        </p:spPr>
      </p:pic>
      <p:sp>
        <p:nvSpPr>
          <p:cNvPr id="33" name="Text 0"/>
          <p:cNvSpPr/>
          <p:nvPr/>
        </p:nvSpPr>
        <p:spPr>
          <a:xfrm>
            <a:off x="647700" y="285750"/>
            <a:ext cx="3683826" cy="314325"/>
          </a:xfrm>
          <a:prstGeom prst="rect">
            <a:avLst/>
          </a:prstGeom>
          <a:noFill/>
          <a:ln/>
        </p:spPr>
        <p:txBody>
          <a:bodyPr wrap="square" lIns="0" tIns="0" rIns="0" bIns="0" rtlCol="0" anchor="ctr" vert="horz"/>
          <a:lstStyle/>
          <a:p>
            <a:pPr indent="0" marL="0">
              <a:lnSpc>
                <a:spcPts val="1575"/>
              </a:lnSpc>
              <a:buNone/>
            </a:pPr>
            <a:r>
              <a:rPr lang="en-US" sz="1050" b="1" spc="72"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34" name="Text 1"/>
          <p:cNvSpPr/>
          <p:nvPr/>
        </p:nvSpPr>
        <p:spPr>
          <a:xfrm>
            <a:off x="666750" y="714375"/>
            <a:ext cx="110490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Summary and Quick Recall</a:t>
            </a:r>
            <a:endParaRPr lang="en-US" sz="2400" dirty="0"/>
          </a:p>
        </p:txBody>
      </p:sp>
      <p:sp>
        <p:nvSpPr>
          <p:cNvPr id="35" name="Text 2"/>
          <p:cNvSpPr/>
          <p:nvPr/>
        </p:nvSpPr>
        <p:spPr>
          <a:xfrm>
            <a:off x="666750" y="1127671"/>
            <a:ext cx="1152525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High-Yield Clinical Pearls for GP Trainees (NICE CG147)</a:t>
            </a:r>
            <a:endParaRPr lang="en-US" sz="1350" dirty="0"/>
          </a:p>
        </p:txBody>
      </p:sp>
      <p:sp>
        <p:nvSpPr>
          <p:cNvPr id="36" name="Text 3"/>
          <p:cNvSpPr/>
          <p:nvPr/>
        </p:nvSpPr>
        <p:spPr>
          <a:xfrm>
            <a:off x="1019175" y="1861096"/>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DIAGNOSIS &amp; ABPI</a:t>
            </a:r>
            <a:endParaRPr lang="en-US" sz="1350" dirty="0"/>
          </a:p>
        </p:txBody>
      </p:sp>
      <p:sp>
        <p:nvSpPr>
          <p:cNvPr id="37" name="Text 4"/>
          <p:cNvSpPr/>
          <p:nvPr/>
        </p:nvSpPr>
        <p:spPr>
          <a:xfrm>
            <a:off x="904875" y="2337346"/>
            <a:ext cx="1128712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0.9 – 1.4:</a:t>
            </a:r>
            <a:pPr algn="l" indent="0" marL="0">
              <a:lnSpc>
                <a:spcPts val="1575"/>
              </a:lnSpc>
              <a:buNone/>
            </a:pPr>
            <a:r>
              <a:rPr lang="en-US" sz="1125" dirty="0">
                <a:solidFill>
                  <a:srgbClr val="2D3436"/>
                </a:solidFill>
              </a:rPr>
              <a:t> Normal range; symptoms only on heavy exercise if borderline.</a:t>
            </a:r>
            <a:endParaRPr lang="en-US" sz="1125" dirty="0"/>
          </a:p>
        </p:txBody>
      </p:sp>
      <p:sp>
        <p:nvSpPr>
          <p:cNvPr id="38" name="Text 5"/>
          <p:cNvSpPr/>
          <p:nvPr/>
        </p:nvSpPr>
        <p:spPr>
          <a:xfrm>
            <a:off x="904875" y="2632621"/>
            <a:ext cx="1128712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0.5 – 0.89:</a:t>
            </a:r>
            <a:pPr algn="l" indent="0" marL="0">
              <a:lnSpc>
                <a:spcPts val="1575"/>
              </a:lnSpc>
              <a:buNone/>
            </a:pPr>
            <a:r>
              <a:rPr lang="en-US" sz="1125" dirty="0">
                <a:solidFill>
                  <a:srgbClr val="2D3436"/>
                </a:solidFill>
              </a:rPr>
              <a:t> Significant PAD; typical intermittent claudication range.</a:t>
            </a:r>
            <a:endParaRPr lang="en-US" sz="1125" dirty="0"/>
          </a:p>
        </p:txBody>
      </p:sp>
      <p:sp>
        <p:nvSpPr>
          <p:cNvPr id="39" name="Text 6"/>
          <p:cNvSpPr/>
          <p:nvPr/>
        </p:nvSpPr>
        <p:spPr>
          <a:xfrm>
            <a:off x="904875" y="2927896"/>
            <a:ext cx="1128712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&lt; 0.5:</a:t>
            </a:r>
            <a:pPr algn="l" indent="0" marL="0">
              <a:lnSpc>
                <a:spcPts val="1575"/>
              </a:lnSpc>
              <a:buNone/>
            </a:pPr>
            <a:r>
              <a:rPr lang="en-US" sz="1125" dirty="0">
                <a:solidFill>
                  <a:srgbClr val="2D3436"/>
                </a:solidFill>
              </a:rPr>
              <a:t> Severe ischemia; urgent referral for rest pain/critical limb risk.</a:t>
            </a:r>
            <a:endParaRPr lang="en-US" sz="1125" dirty="0"/>
          </a:p>
        </p:txBody>
      </p:sp>
      <p:sp>
        <p:nvSpPr>
          <p:cNvPr id="40" name="Text 7"/>
          <p:cNvSpPr/>
          <p:nvPr/>
        </p:nvSpPr>
        <p:spPr>
          <a:xfrm>
            <a:off x="904875" y="3223171"/>
            <a:ext cx="11287125"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&gt; 1.4:</a:t>
            </a:r>
            <a:pPr algn="l" indent="0" marL="0">
              <a:lnSpc>
                <a:spcPts val="1575"/>
              </a:lnSpc>
              <a:buNone/>
            </a:pPr>
            <a:r>
              <a:rPr lang="en-US" sz="1125" dirty="0">
                <a:solidFill>
                  <a:srgbClr val="2D3436"/>
                </a:solidFill>
              </a:rPr>
              <a:t> Unreliable result; common in diabetics due to calcified vessels.</a:t>
            </a:r>
            <a:endParaRPr lang="en-US" sz="1125" dirty="0"/>
          </a:p>
        </p:txBody>
      </p:sp>
      <p:sp>
        <p:nvSpPr>
          <p:cNvPr id="41" name="Text 8"/>
          <p:cNvSpPr/>
          <p:nvPr/>
        </p:nvSpPr>
        <p:spPr>
          <a:xfrm>
            <a:off x="1019175" y="4089946"/>
            <a:ext cx="41148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SECONDARY PREVENTION</a:t>
            </a:r>
            <a:endParaRPr lang="en-US" sz="1350" dirty="0"/>
          </a:p>
        </p:txBody>
      </p:sp>
      <p:sp>
        <p:nvSpPr>
          <p:cNvPr id="42" name="Text 9"/>
          <p:cNvSpPr/>
          <p:nvPr/>
        </p:nvSpPr>
        <p:spPr>
          <a:xfrm>
            <a:off x="904875" y="4566196"/>
            <a:ext cx="105156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Antiplatelet:</a:t>
            </a:r>
            <a:pPr algn="l" indent="0" marL="0">
              <a:lnSpc>
                <a:spcPts val="1575"/>
              </a:lnSpc>
              <a:buNone/>
            </a:pPr>
            <a:r>
              <a:rPr lang="en-US" sz="1125" dirty="0">
                <a:solidFill>
                  <a:srgbClr val="2D3436"/>
                </a:solidFill>
              </a:rPr>
              <a:t> Clopidogrel 75mg OD is preferred over Aspirin.</a:t>
            </a:r>
            <a:endParaRPr lang="en-US" sz="1125" dirty="0"/>
          </a:p>
        </p:txBody>
      </p:sp>
      <p:sp>
        <p:nvSpPr>
          <p:cNvPr id="43" name="Text 10"/>
          <p:cNvSpPr/>
          <p:nvPr/>
        </p:nvSpPr>
        <p:spPr>
          <a:xfrm>
            <a:off x="904875" y="4861471"/>
            <a:ext cx="10858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Statin:</a:t>
            </a:r>
            <a:pPr algn="l" indent="0" marL="0">
              <a:lnSpc>
                <a:spcPts val="1575"/>
              </a:lnSpc>
              <a:buNone/>
            </a:pPr>
            <a:r>
              <a:rPr lang="en-US" sz="1125" dirty="0">
                <a:solidFill>
                  <a:srgbClr val="2D3436"/>
                </a:solidFill>
              </a:rPr>
              <a:t> High-intensity Atorvastatin 80mg for all PAD patients.</a:t>
            </a:r>
            <a:endParaRPr lang="en-US" sz="1125" dirty="0"/>
          </a:p>
        </p:txBody>
      </p:sp>
      <p:sp>
        <p:nvSpPr>
          <p:cNvPr id="44" name="Text 11"/>
          <p:cNvSpPr/>
          <p:nvPr/>
        </p:nvSpPr>
        <p:spPr>
          <a:xfrm>
            <a:off x="904875" y="5156746"/>
            <a:ext cx="99441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Smoking:</a:t>
            </a:r>
            <a:pPr algn="l" indent="0" marL="0">
              <a:lnSpc>
                <a:spcPts val="1575"/>
              </a:lnSpc>
              <a:buNone/>
            </a:pPr>
            <a:r>
              <a:rPr lang="en-US" sz="1125" dirty="0">
                <a:solidFill>
                  <a:srgbClr val="2D3436"/>
                </a:solidFill>
              </a:rPr>
              <a:t> The single most important modifiable risk factor.</a:t>
            </a:r>
            <a:endParaRPr lang="en-US" sz="1125" dirty="0"/>
          </a:p>
        </p:txBody>
      </p:sp>
      <p:sp>
        <p:nvSpPr>
          <p:cNvPr id="45" name="Text 12"/>
          <p:cNvSpPr/>
          <p:nvPr/>
        </p:nvSpPr>
        <p:spPr>
          <a:xfrm>
            <a:off x="904875" y="5452021"/>
            <a:ext cx="112014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Targets:</a:t>
            </a:r>
            <a:pPr algn="l" indent="0" marL="0">
              <a:lnSpc>
                <a:spcPts val="1575"/>
              </a:lnSpc>
              <a:buNone/>
            </a:pPr>
            <a:r>
              <a:rPr lang="en-US" sz="1125" dirty="0">
                <a:solidFill>
                  <a:srgbClr val="2D3436"/>
                </a:solidFill>
              </a:rPr>
              <a:t> BP &lt;140/90 mmHg and HbA1c &lt;48 mmol/mol in diabetes.</a:t>
            </a:r>
            <a:endParaRPr lang="en-US" sz="1125" dirty="0"/>
          </a:p>
        </p:txBody>
      </p:sp>
      <p:sp>
        <p:nvSpPr>
          <p:cNvPr id="46" name="Text 13"/>
          <p:cNvSpPr/>
          <p:nvPr/>
        </p:nvSpPr>
        <p:spPr>
          <a:xfrm>
            <a:off x="6781800" y="1861096"/>
            <a:ext cx="370332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MANAGEMENT PATHWAY</a:t>
            </a:r>
            <a:endParaRPr lang="en-US" sz="1350" dirty="0"/>
          </a:p>
        </p:txBody>
      </p:sp>
      <p:sp>
        <p:nvSpPr>
          <p:cNvPr id="47" name="Text 14"/>
          <p:cNvSpPr/>
          <p:nvPr/>
        </p:nvSpPr>
        <p:spPr>
          <a:xfrm>
            <a:off x="6667500" y="2337346"/>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Exercise First:</a:t>
            </a:r>
            <a:pPr algn="l" indent="0" marL="0">
              <a:lnSpc>
                <a:spcPts val="1575"/>
              </a:lnSpc>
              <a:buNone/>
            </a:pPr>
            <a:r>
              <a:rPr lang="en-US" sz="1125" dirty="0">
                <a:solidFill>
                  <a:srgbClr val="2D3436"/>
                </a:solidFill>
              </a:rPr>
              <a:t> Supervised programme (min 2h/week for 3 months).</a:t>
            </a:r>
            <a:endParaRPr lang="en-US" sz="1125" dirty="0"/>
          </a:p>
        </p:txBody>
      </p:sp>
      <p:sp>
        <p:nvSpPr>
          <p:cNvPr id="48" name="Text 15"/>
          <p:cNvSpPr/>
          <p:nvPr/>
        </p:nvSpPr>
        <p:spPr>
          <a:xfrm>
            <a:off x="6667500" y="2632621"/>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Medication:</a:t>
            </a:r>
            <a:pPr algn="l" indent="0" marL="0">
              <a:lnSpc>
                <a:spcPts val="1575"/>
              </a:lnSpc>
              <a:buNone/>
            </a:pPr>
            <a:r>
              <a:rPr lang="en-US" sz="1125" dirty="0">
                <a:solidFill>
                  <a:srgbClr val="2D3436"/>
                </a:solidFill>
              </a:rPr>
              <a:t> Naftidrofuryl oxalate if exercise alone is inadequate.</a:t>
            </a:r>
            <a:endParaRPr lang="en-US" sz="1125" dirty="0"/>
          </a:p>
        </p:txBody>
      </p:sp>
      <p:sp>
        <p:nvSpPr>
          <p:cNvPr id="49" name="Text 16"/>
          <p:cNvSpPr/>
          <p:nvPr/>
        </p:nvSpPr>
        <p:spPr>
          <a:xfrm>
            <a:off x="6667500" y="2927896"/>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Cilostazol:</a:t>
            </a:r>
            <a:pPr algn="l" indent="0" marL="0">
              <a:lnSpc>
                <a:spcPts val="1575"/>
              </a:lnSpc>
              <a:buNone/>
            </a:pPr>
            <a:r>
              <a:rPr lang="en-US" sz="1125" dirty="0">
                <a:solidFill>
                  <a:srgbClr val="2D3436"/>
                </a:solidFill>
              </a:rPr>
              <a:t> NOT recommended by NICE for claudication.</a:t>
            </a:r>
            <a:endParaRPr lang="en-US" sz="1125" dirty="0"/>
          </a:p>
        </p:txBody>
      </p:sp>
      <p:sp>
        <p:nvSpPr>
          <p:cNvPr id="50" name="Text 17"/>
          <p:cNvSpPr/>
          <p:nvPr/>
        </p:nvSpPr>
        <p:spPr>
          <a:xfrm>
            <a:off x="6781800" y="4089946"/>
            <a:ext cx="32918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URGENT RED FLAGS</a:t>
            </a:r>
            <a:endParaRPr lang="en-US" sz="1350" dirty="0"/>
          </a:p>
        </p:txBody>
      </p:sp>
      <p:sp>
        <p:nvSpPr>
          <p:cNvPr id="51" name="Text 18"/>
          <p:cNvSpPr/>
          <p:nvPr/>
        </p:nvSpPr>
        <p:spPr>
          <a:xfrm>
            <a:off x="6667500" y="4566196"/>
            <a:ext cx="4857750" cy="400050"/>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Acute Ischaemia (999):</a:t>
            </a:r>
            <a:pPr algn="l" indent="0" marL="0">
              <a:lnSpc>
                <a:spcPts val="1575"/>
              </a:lnSpc>
              <a:buNone/>
            </a:pPr>
            <a:r>
              <a:rPr lang="en-US" sz="1125" dirty="0">
                <a:solidFill>
                  <a:srgbClr val="2D3436"/>
                </a:solidFill>
              </a:rPr>
              <a:t> 6 Ps (Pain, Pallor, Pulseless, Paralysis, Paraesthesia, Perishing cold).</a:t>
            </a:r>
            <a:endParaRPr lang="en-US" sz="1125" dirty="0"/>
          </a:p>
        </p:txBody>
      </p:sp>
      <p:sp>
        <p:nvSpPr>
          <p:cNvPr id="52" name="Text 19"/>
          <p:cNvSpPr/>
          <p:nvPr/>
        </p:nvSpPr>
        <p:spPr>
          <a:xfrm>
            <a:off x="6667500" y="5061496"/>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Critical Ischaemia:</a:t>
            </a:r>
            <a:pPr algn="l" indent="0" marL="0">
              <a:lnSpc>
                <a:spcPts val="1575"/>
              </a:lnSpc>
              <a:buNone/>
            </a:pPr>
            <a:r>
              <a:rPr lang="en-US" sz="1125" dirty="0">
                <a:solidFill>
                  <a:srgbClr val="2D3436"/>
                </a:solidFill>
              </a:rPr>
              <a:t> Rest pain (nocturnal), ulcers, or gangrene.</a:t>
            </a:r>
            <a:endParaRPr lang="en-US" sz="1125" dirty="0"/>
          </a:p>
        </p:txBody>
      </p:sp>
      <p:sp>
        <p:nvSpPr>
          <p:cNvPr id="53" name="Text 20"/>
          <p:cNvSpPr/>
          <p:nvPr/>
        </p:nvSpPr>
        <p:spPr>
          <a:xfrm>
            <a:off x="6667500" y="5356771"/>
            <a:ext cx="5524500" cy="200025"/>
          </a:xfrm>
          <a:prstGeom prst="rect">
            <a:avLst/>
          </a:prstGeom>
          <a:noFill/>
          <a:ln/>
        </p:spPr>
        <p:txBody>
          <a:bodyPr wrap="square" lIns="0" tIns="0" rIns="0" bIns="0" rtlCol="0" anchor="ctr" vert="horz"/>
          <a:lstStyle/>
          <a:p>
            <a:pPr algn="l" indent="0" marL="0">
              <a:lnSpc>
                <a:spcPts val="1575"/>
              </a:lnSpc>
              <a:buNone/>
            </a:pPr>
            <a:r>
              <a:rPr lang="en-US" sz="1125" b="1" dirty="0">
                <a:solidFill>
                  <a:srgbClr val="2D3436"/>
                </a:solidFill>
              </a:rPr>
              <a:t>Positioning:</a:t>
            </a:r>
            <a:pPr algn="l" indent="0" marL="0">
              <a:lnSpc>
                <a:spcPts val="1575"/>
              </a:lnSpc>
              <a:buNone/>
            </a:pPr>
            <a:r>
              <a:rPr lang="en-US" sz="1125" dirty="0">
                <a:solidFill>
                  <a:srgbClr val="2D3436"/>
                </a:solidFill>
              </a:rPr>
              <a:t> Never elevate a critically ischaemic limb.</a:t>
            </a:r>
            <a:endParaRPr lang="en-US" sz="1125" dirty="0"/>
          </a:p>
        </p:txBody>
      </p:sp>
      <p:sp>
        <p:nvSpPr>
          <p:cNvPr id="54" name="Text 21"/>
          <p:cNvSpPr/>
          <p:nvPr/>
        </p:nvSpPr>
        <p:spPr>
          <a:xfrm>
            <a:off x="476250" y="6543675"/>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rPr>
              <a:t>www.bradfordvts.co.uk</a:t>
            </a:r>
            <a:endParaRPr lang="en-US" sz="1050" dirty="0"/>
          </a:p>
        </p:txBody>
      </p:sp>
      <p:sp>
        <p:nvSpPr>
          <p:cNvPr id="55" name="Text 22"/>
          <p:cNvSpPr/>
          <p:nvPr/>
        </p:nvSpPr>
        <p:spPr>
          <a:xfrm>
            <a:off x="8104733" y="6557963"/>
            <a:ext cx="4087267" cy="171450"/>
          </a:xfrm>
          <a:prstGeom prst="rect">
            <a:avLst/>
          </a:prstGeom>
          <a:noFill/>
          <a:ln/>
        </p:spPr>
        <p:txBody>
          <a:bodyPr wrap="square" lIns="0" tIns="0" rIns="0" bIns="0" rtlCol="0" anchor="ctr" vert="horz"/>
          <a:lstStyle/>
          <a:p>
            <a:pPr indent="0" marL="0">
              <a:lnSpc>
                <a:spcPts val="1350"/>
              </a:lnSpc>
              <a:buNone/>
            </a:pPr>
            <a:r>
              <a:rPr lang="en-US" sz="900" i="1" dirty="0">
                <a:solidFill>
                  <a:srgbClr val="BDC3C7"/>
                </a:solidFill>
              </a:rPr>
              <a:t>Educational material for GP trainees based on NICE CG147 guidelines.</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81000"/>
            <a:ext cx="3067050" cy="314325"/>
          </a:xfrm>
          <a:prstGeom prst="rect">
            <a:avLst/>
          </a:prstGeom>
        </p:spPr>
      </p:pic>
      <p:pic>
        <p:nvPicPr>
          <p:cNvPr id="5" name="Image 3" descr="preencoded.png">    </p:cNvPr>
          <p:cNvPicPr>
            <a:picLocks noChangeAspect="1"/>
          </p:cNvPicPr>
          <p:nvPr/>
        </p:nvPicPr>
        <p:blipFill>
          <a:blip r:embed="rId5"/>
          <a:stretch>
            <a:fillRect/>
          </a:stretch>
        </p:blipFill>
        <p:spPr>
          <a:xfrm>
            <a:off x="571500" y="809625"/>
            <a:ext cx="11049000" cy="670471"/>
          </a:xfrm>
          <a:prstGeom prst="rect">
            <a:avLst/>
          </a:prstGeom>
        </p:spPr>
      </p:pic>
      <p:pic>
        <p:nvPicPr>
          <p:cNvPr id="6" name="Image 4" descr="preencoded.png">    </p:cNvPr>
          <p:cNvPicPr>
            <a:picLocks noChangeAspect="1"/>
          </p:cNvPicPr>
          <p:nvPr/>
        </p:nvPicPr>
        <p:blipFill>
          <a:blip r:embed="rId6"/>
          <a:stretch>
            <a:fillRect/>
          </a:stretch>
        </p:blipFill>
        <p:spPr>
          <a:xfrm>
            <a:off x="571500" y="1935361"/>
            <a:ext cx="5334000" cy="971550"/>
          </a:xfrm>
          <a:prstGeom prst="rect">
            <a:avLst/>
          </a:prstGeom>
        </p:spPr>
      </p:pic>
      <p:pic>
        <p:nvPicPr>
          <p:cNvPr id="7" name="Image 5" descr="preencoded.png">    </p:cNvPr>
          <p:cNvPicPr>
            <a:picLocks noChangeAspect="1"/>
          </p:cNvPicPr>
          <p:nvPr/>
        </p:nvPicPr>
        <p:blipFill>
          <a:blip r:embed="rId7"/>
          <a:stretch>
            <a:fillRect/>
          </a:stretch>
        </p:blipFill>
        <p:spPr>
          <a:xfrm>
            <a:off x="714375" y="2106811"/>
            <a:ext cx="214313" cy="214313"/>
          </a:xfrm>
          <a:prstGeom prst="rect">
            <a:avLst/>
          </a:prstGeom>
        </p:spPr>
      </p:pic>
      <p:pic>
        <p:nvPicPr>
          <p:cNvPr id="8" name="Image 6" descr="preencoded.png">    </p:cNvPr>
          <p:cNvPicPr>
            <a:picLocks noChangeAspect="1"/>
          </p:cNvPicPr>
          <p:nvPr/>
        </p:nvPicPr>
        <p:blipFill>
          <a:blip r:embed="rId8"/>
          <a:stretch>
            <a:fillRect/>
          </a:stretch>
        </p:blipFill>
        <p:spPr>
          <a:xfrm>
            <a:off x="571500" y="3078361"/>
            <a:ext cx="5334000" cy="742950"/>
          </a:xfrm>
          <a:prstGeom prst="rect">
            <a:avLst/>
          </a:prstGeom>
        </p:spPr>
      </p:pic>
      <p:pic>
        <p:nvPicPr>
          <p:cNvPr id="9" name="Image 7" descr="preencoded.png">    </p:cNvPr>
          <p:cNvPicPr>
            <a:picLocks noChangeAspect="1"/>
          </p:cNvPicPr>
          <p:nvPr/>
        </p:nvPicPr>
        <p:blipFill>
          <a:blip r:embed="rId9"/>
          <a:stretch>
            <a:fillRect/>
          </a:stretch>
        </p:blipFill>
        <p:spPr>
          <a:xfrm>
            <a:off x="714375" y="3249811"/>
            <a:ext cx="214313" cy="275481"/>
          </a:xfrm>
          <a:prstGeom prst="rect">
            <a:avLst/>
          </a:prstGeom>
        </p:spPr>
      </p:pic>
      <p:pic>
        <p:nvPicPr>
          <p:cNvPr id="10" name="Image 8" descr="preencoded.png">    </p:cNvPr>
          <p:cNvPicPr>
            <a:picLocks noChangeAspect="1"/>
          </p:cNvPicPr>
          <p:nvPr/>
        </p:nvPicPr>
        <p:blipFill>
          <a:blip r:embed="rId10"/>
          <a:stretch>
            <a:fillRect/>
          </a:stretch>
        </p:blipFill>
        <p:spPr>
          <a:xfrm>
            <a:off x="571500" y="3992761"/>
            <a:ext cx="5334000" cy="742950"/>
          </a:xfrm>
          <a:prstGeom prst="rect">
            <a:avLst/>
          </a:prstGeom>
        </p:spPr>
      </p:pic>
      <p:pic>
        <p:nvPicPr>
          <p:cNvPr id="11" name="Image 9" descr="preencoded.png">    </p:cNvPr>
          <p:cNvPicPr>
            <a:picLocks noChangeAspect="1"/>
          </p:cNvPicPr>
          <p:nvPr/>
        </p:nvPicPr>
        <p:blipFill>
          <a:blip r:embed="rId11"/>
          <a:stretch>
            <a:fillRect/>
          </a:stretch>
        </p:blipFill>
        <p:spPr>
          <a:xfrm>
            <a:off x="714375" y="4164211"/>
            <a:ext cx="214313" cy="214313"/>
          </a:xfrm>
          <a:prstGeom prst="rect">
            <a:avLst/>
          </a:prstGeom>
        </p:spPr>
      </p:pic>
      <p:pic>
        <p:nvPicPr>
          <p:cNvPr id="12" name="Image 10" descr="preencoded.png">    </p:cNvPr>
          <p:cNvPicPr>
            <a:picLocks noChangeAspect="1"/>
          </p:cNvPicPr>
          <p:nvPr/>
        </p:nvPicPr>
        <p:blipFill>
          <a:blip r:embed="rId12"/>
          <a:stretch>
            <a:fillRect/>
          </a:stretch>
        </p:blipFill>
        <p:spPr>
          <a:xfrm>
            <a:off x="571500" y="4907161"/>
            <a:ext cx="5334000" cy="742950"/>
          </a:xfrm>
          <a:prstGeom prst="rect">
            <a:avLst/>
          </a:prstGeom>
        </p:spPr>
      </p:pic>
      <p:pic>
        <p:nvPicPr>
          <p:cNvPr id="13" name="Image 11" descr="preencoded.png">    </p:cNvPr>
          <p:cNvPicPr>
            <a:picLocks noChangeAspect="1"/>
          </p:cNvPicPr>
          <p:nvPr/>
        </p:nvPicPr>
        <p:blipFill>
          <a:blip r:embed="rId13"/>
          <a:stretch>
            <a:fillRect/>
          </a:stretch>
        </p:blipFill>
        <p:spPr>
          <a:xfrm>
            <a:off x="714375" y="5078611"/>
            <a:ext cx="214313" cy="192881"/>
          </a:xfrm>
          <a:prstGeom prst="rect">
            <a:avLst/>
          </a:prstGeom>
        </p:spPr>
      </p:pic>
      <p:pic>
        <p:nvPicPr>
          <p:cNvPr id="14" name="Image 12" descr="preencoded.png">    </p:cNvPr>
          <p:cNvPicPr>
            <a:picLocks noChangeAspect="1"/>
          </p:cNvPicPr>
          <p:nvPr/>
        </p:nvPicPr>
        <p:blipFill>
          <a:blip r:embed="rId14"/>
          <a:stretch>
            <a:fillRect/>
          </a:stretch>
        </p:blipFill>
        <p:spPr>
          <a:xfrm>
            <a:off x="6286500" y="2011710"/>
            <a:ext cx="5334000" cy="1847850"/>
          </a:xfrm>
          <a:prstGeom prst="rect">
            <a:avLst/>
          </a:prstGeom>
        </p:spPr>
      </p:pic>
      <p:pic>
        <p:nvPicPr>
          <p:cNvPr id="15" name="Image 13" descr="preencoded.png">    </p:cNvPr>
          <p:cNvPicPr>
            <a:picLocks noChangeAspect="1"/>
          </p:cNvPicPr>
          <p:nvPr/>
        </p:nvPicPr>
        <p:blipFill>
          <a:blip r:embed="rId15"/>
          <a:stretch>
            <a:fillRect/>
          </a:stretch>
        </p:blipFill>
        <p:spPr>
          <a:xfrm>
            <a:off x="6524625" y="2290763"/>
            <a:ext cx="214313" cy="175320"/>
          </a:xfrm>
          <a:prstGeom prst="rect">
            <a:avLst/>
          </a:prstGeom>
        </p:spPr>
      </p:pic>
      <p:pic>
        <p:nvPicPr>
          <p:cNvPr id="16" name="Image 14" descr="preencoded.png">    </p:cNvPr>
          <p:cNvPicPr>
            <a:picLocks noChangeAspect="1"/>
          </p:cNvPicPr>
          <p:nvPr/>
        </p:nvPicPr>
        <p:blipFill>
          <a:blip r:embed="rId16"/>
          <a:stretch>
            <a:fillRect/>
          </a:stretch>
        </p:blipFill>
        <p:spPr>
          <a:xfrm>
            <a:off x="6524625" y="2685752"/>
            <a:ext cx="190500" cy="156865"/>
          </a:xfrm>
          <a:prstGeom prst="rect">
            <a:avLst/>
          </a:prstGeom>
        </p:spPr>
      </p:pic>
      <p:pic>
        <p:nvPicPr>
          <p:cNvPr id="17" name="Image 15" descr="preencoded.png">    </p:cNvPr>
          <p:cNvPicPr>
            <a:picLocks noChangeAspect="1"/>
          </p:cNvPicPr>
          <p:nvPr/>
        </p:nvPicPr>
        <p:blipFill>
          <a:blip r:embed="rId17"/>
          <a:stretch>
            <a:fillRect/>
          </a:stretch>
        </p:blipFill>
        <p:spPr>
          <a:xfrm>
            <a:off x="6524625" y="3009602"/>
            <a:ext cx="190500" cy="156865"/>
          </a:xfrm>
          <a:prstGeom prst="rect">
            <a:avLst/>
          </a:prstGeom>
        </p:spPr>
      </p:pic>
      <p:pic>
        <p:nvPicPr>
          <p:cNvPr id="18" name="Image 16" descr="preencoded.png">    </p:cNvPr>
          <p:cNvPicPr>
            <a:picLocks noChangeAspect="1"/>
          </p:cNvPicPr>
          <p:nvPr/>
        </p:nvPicPr>
        <p:blipFill>
          <a:blip r:embed="rId18"/>
          <a:stretch>
            <a:fillRect/>
          </a:stretch>
        </p:blipFill>
        <p:spPr>
          <a:xfrm>
            <a:off x="6524625" y="3333452"/>
            <a:ext cx="190500" cy="156865"/>
          </a:xfrm>
          <a:prstGeom prst="rect">
            <a:avLst/>
          </a:prstGeom>
        </p:spPr>
      </p:pic>
      <p:pic>
        <p:nvPicPr>
          <p:cNvPr id="19" name="Image 17" descr="preencoded.png">    </p:cNvPr>
          <p:cNvPicPr>
            <a:picLocks noChangeAspect="1"/>
          </p:cNvPicPr>
          <p:nvPr/>
        </p:nvPicPr>
        <p:blipFill>
          <a:blip r:embed="rId19"/>
          <a:stretch>
            <a:fillRect/>
          </a:stretch>
        </p:blipFill>
        <p:spPr>
          <a:xfrm>
            <a:off x="6286500" y="4097685"/>
            <a:ext cx="5334000" cy="1647676"/>
          </a:xfrm>
          <a:prstGeom prst="rect">
            <a:avLst/>
          </a:prstGeom>
        </p:spPr>
      </p:pic>
      <p:pic>
        <p:nvPicPr>
          <p:cNvPr id="20" name="Image 18" descr="preencoded.png">    </p:cNvPr>
          <p:cNvPicPr>
            <a:picLocks noChangeAspect="1"/>
          </p:cNvPicPr>
          <p:nvPr/>
        </p:nvPicPr>
        <p:blipFill>
          <a:blip r:embed="rId20"/>
          <a:stretch>
            <a:fillRect/>
          </a:stretch>
        </p:blipFill>
        <p:spPr>
          <a:xfrm>
            <a:off x="0" y="6372225"/>
            <a:ext cx="12192000" cy="485775"/>
          </a:xfrm>
          <a:prstGeom prst="rect">
            <a:avLst/>
          </a:prstGeom>
        </p:spPr>
      </p:pic>
      <p:sp>
        <p:nvSpPr>
          <p:cNvPr id="21" name="Text 0"/>
          <p:cNvSpPr/>
          <p:nvPr/>
        </p:nvSpPr>
        <p:spPr>
          <a:xfrm>
            <a:off x="742950" y="381000"/>
            <a:ext cx="3695369" cy="31432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2" name="Text 1"/>
          <p:cNvSpPr/>
          <p:nvPr/>
        </p:nvSpPr>
        <p:spPr>
          <a:xfrm>
            <a:off x="762000" y="809625"/>
            <a:ext cx="10858500"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Conclusion and Disclaimer</a:t>
            </a:r>
            <a:endParaRPr lang="en-US" sz="2400" dirty="0"/>
          </a:p>
        </p:txBody>
      </p:sp>
      <p:sp>
        <p:nvSpPr>
          <p:cNvPr id="23" name="Text 2"/>
          <p:cNvSpPr/>
          <p:nvPr/>
        </p:nvSpPr>
        <p:spPr>
          <a:xfrm>
            <a:off x="762000" y="1222921"/>
            <a:ext cx="10858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Final Summary &amp; Medical Disclaimer</a:t>
            </a:r>
            <a:endParaRPr lang="en-US" sz="1350" dirty="0"/>
          </a:p>
        </p:txBody>
      </p:sp>
      <p:sp>
        <p:nvSpPr>
          <p:cNvPr id="24" name="Text 3"/>
          <p:cNvSpPr/>
          <p:nvPr/>
        </p:nvSpPr>
        <p:spPr>
          <a:xfrm>
            <a:off x="1071563" y="2078236"/>
            <a:ext cx="4691063" cy="6858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PAD = Cardiovascular Risk:</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Aggressive secondary prevention with Clopidogrel and high-intensity statins is mandatory for all patients.</a:t>
            </a:r>
            <a:endParaRPr lang="en-US" sz="1200" dirty="0"/>
          </a:p>
        </p:txBody>
      </p:sp>
      <p:sp>
        <p:nvSpPr>
          <p:cNvPr id="25" name="Text 4"/>
          <p:cNvSpPr/>
          <p:nvPr/>
        </p:nvSpPr>
        <p:spPr>
          <a:xfrm>
            <a:off x="1071563" y="3221236"/>
            <a:ext cx="4691063" cy="4572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Exercise First:</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Supervised exercise programmes (2 hours/week for 3 months) are first-line before revascularisation.</a:t>
            </a:r>
            <a:endParaRPr lang="en-US" sz="1200" dirty="0"/>
          </a:p>
        </p:txBody>
      </p:sp>
      <p:sp>
        <p:nvSpPr>
          <p:cNvPr id="26" name="Text 5"/>
          <p:cNvSpPr/>
          <p:nvPr/>
        </p:nvSpPr>
        <p:spPr>
          <a:xfrm>
            <a:off x="1071563" y="4135636"/>
            <a:ext cx="4691063" cy="4572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Red Flags:</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Promptly identify the 6 Ps of acute ischaemia and rest pain to ensure life- and limb-saving referrals.</a:t>
            </a:r>
            <a:endParaRPr lang="en-US" sz="1200" dirty="0"/>
          </a:p>
        </p:txBody>
      </p:sp>
      <p:sp>
        <p:nvSpPr>
          <p:cNvPr id="27" name="Text 6"/>
          <p:cNvSpPr/>
          <p:nvPr/>
        </p:nvSpPr>
        <p:spPr>
          <a:xfrm>
            <a:off x="1071563" y="5050036"/>
            <a:ext cx="4691063" cy="4572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Exam Readiness:</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Master ABPI interpretation (0.5–0.9 range) and the preference for Clopidogrel over Aspirin for AKT/SCA success.</a:t>
            </a:r>
            <a:endParaRPr lang="en-US" sz="1200" dirty="0"/>
          </a:p>
        </p:txBody>
      </p:sp>
      <p:sp>
        <p:nvSpPr>
          <p:cNvPr id="28" name="Text 7"/>
          <p:cNvSpPr/>
          <p:nvPr/>
        </p:nvSpPr>
        <p:spPr>
          <a:xfrm>
            <a:off x="6738938" y="2249835"/>
            <a:ext cx="485775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E67E22"/>
                </a:solidFill>
                <a:latin typeface="Montserrat" pitchFamily="34" charset="0"/>
                <a:ea typeface="Montserrat" pitchFamily="34" charset="-122"/>
                <a:cs typeface="Montserrat" pitchFamily="34" charset="-120"/>
              </a:rPr>
              <a:t>Clinical Resources</a:t>
            </a:r>
            <a:endParaRPr lang="en-US" sz="1350" dirty="0"/>
          </a:p>
        </p:txBody>
      </p:sp>
      <p:sp>
        <p:nvSpPr>
          <p:cNvPr id="29" name="Text 8"/>
          <p:cNvSpPr/>
          <p:nvPr/>
        </p:nvSpPr>
        <p:spPr>
          <a:xfrm>
            <a:off x="6715125" y="2649885"/>
            <a:ext cx="5476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Bradford VTS Resources: </a:t>
            </a:r>
            <a:pPr indent="0" marL="0">
              <a:lnSpc>
                <a:spcPts val="1800"/>
              </a:lnSpc>
              <a:buNone/>
            </a:pPr>
            <a:r>
              <a:rPr lang="en-US" sz="1200" u="sng" dirty="0">
                <a:solidFill>
                  <a:srgbClr val="E67E22"/>
                </a:solidFill>
                <a:latin typeface="Open Sans" pitchFamily="34" charset="0"/>
                <a:ea typeface="Open Sans" pitchFamily="34" charset="-122"/>
                <a:cs typeface="Open Sans" pitchFamily="34" charset="-120"/>
              </a:rPr>
              <a:t>www.bradfordvts.co.uk</a:t>
            </a:r>
            <a:endParaRPr lang="en-US" sz="1200" dirty="0"/>
          </a:p>
        </p:txBody>
      </p:sp>
      <p:sp>
        <p:nvSpPr>
          <p:cNvPr id="30" name="Text 9"/>
          <p:cNvSpPr/>
          <p:nvPr/>
        </p:nvSpPr>
        <p:spPr>
          <a:xfrm>
            <a:off x="6715125" y="2973735"/>
            <a:ext cx="5476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NICE CG147: Peripheral Arterial Disease</a:t>
            </a:r>
            <a:endParaRPr lang="en-US" sz="1200" dirty="0"/>
          </a:p>
        </p:txBody>
      </p:sp>
      <p:sp>
        <p:nvSpPr>
          <p:cNvPr id="31" name="Text 10"/>
          <p:cNvSpPr/>
          <p:nvPr/>
        </p:nvSpPr>
        <p:spPr>
          <a:xfrm>
            <a:off x="6715125" y="3297585"/>
            <a:ext cx="5476875" cy="228600"/>
          </a:xfrm>
          <a:prstGeom prst="rect">
            <a:avLst/>
          </a:prstGeom>
          <a:noFill/>
          <a:ln/>
        </p:spPr>
        <p:txBody>
          <a:bodyPr wrap="square" lIns="0" tIns="0" rIns="0" bIns="0" rtlCol="0" anchor="ctr" vert="horz"/>
          <a:lstStyle/>
          <a:p>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NICE CKS: PAD Diagnosis &amp; Management</a:t>
            </a:r>
            <a:endParaRPr lang="en-US" sz="1200" dirty="0"/>
          </a:p>
        </p:txBody>
      </p:sp>
      <p:sp>
        <p:nvSpPr>
          <p:cNvPr id="32" name="Text 11"/>
          <p:cNvSpPr/>
          <p:nvPr/>
        </p:nvSpPr>
        <p:spPr>
          <a:xfrm>
            <a:off x="6477000" y="4288185"/>
            <a:ext cx="4953000" cy="200025"/>
          </a:xfrm>
          <a:prstGeom prst="rect">
            <a:avLst/>
          </a:prstGeom>
          <a:noFill/>
          <a:ln/>
        </p:spPr>
        <p:txBody>
          <a:bodyPr wrap="square" lIns="0" tIns="0" rIns="0" bIns="0" rtlCol="0" anchor="ctr" vert="horz"/>
          <a:lstStyle/>
          <a:p>
            <a:pPr indent="0" marL="0">
              <a:lnSpc>
                <a:spcPts val="1575"/>
              </a:lnSpc>
              <a:buNone/>
            </a:pPr>
            <a:r>
              <a:rPr lang="en-US" sz="1050" b="1" spc="30" kern="0" dirty="0">
                <a:solidFill>
                  <a:srgbClr val="C0392B"/>
                </a:solidFill>
                <a:latin typeface="Open Sans" pitchFamily="34" charset="0"/>
                <a:ea typeface="Open Sans" pitchFamily="34" charset="-122"/>
                <a:cs typeface="Open Sans" pitchFamily="34" charset="-120"/>
              </a:rPr>
              <a:t>MANDATORY MEDICAL DISCLAIMER</a:t>
            </a:r>
            <a:endParaRPr lang="en-US" sz="1050" dirty="0"/>
          </a:p>
        </p:txBody>
      </p:sp>
      <p:sp>
        <p:nvSpPr>
          <p:cNvPr id="33" name="Text 12"/>
          <p:cNvSpPr/>
          <p:nvPr/>
        </p:nvSpPr>
        <p:spPr>
          <a:xfrm>
            <a:off x="6477000" y="4564410"/>
            <a:ext cx="4953000" cy="990451"/>
          </a:xfrm>
          <a:prstGeom prst="rect">
            <a:avLst/>
          </a:prstGeom>
          <a:noFill/>
          <a:ln/>
        </p:spPr>
        <p:txBody>
          <a:bodyPr wrap="square" lIns="0" tIns="0" rIns="0" bIns="0" rtlCol="0" anchor="ctr" vert="horz"/>
          <a:lstStyle/>
          <a:p>
            <a:pPr indent="0" marL="0">
              <a:lnSpc>
                <a:spcPts val="1560"/>
              </a:lnSpc>
              <a:buNone/>
            </a:pPr>
            <a:r>
              <a:rPr lang="en-US" sz="975" dirty="0">
                <a:solidFill>
                  <a:srgbClr val="4A5568"/>
                </a:solidFill>
                <a:latin typeface="Open Sans" pitchFamily="34" charset="0"/>
                <a:ea typeface="Open Sans" pitchFamily="34" charset="-122"/>
                <a:cs typeface="Open Sans" pitchFamily="34" charset="-120"/>
              </a:rPr>
              <a:t>This teaching deck is for educational purposes only. While content aligns with NICE CG147 (2021) and current BNF standards, clinical practice and guidelines evolve. Healthcare professionals must exercise independent clinical judgement and refer to the most up-to-date national protocols and individual patient assessments when making management decisions.</a:t>
            </a:r>
            <a:endParaRPr lang="en-US" sz="975" dirty="0"/>
          </a:p>
        </p:txBody>
      </p:sp>
      <p:sp>
        <p:nvSpPr>
          <p:cNvPr id="34" name="Text 13"/>
          <p:cNvSpPr/>
          <p:nvPr/>
        </p:nvSpPr>
        <p:spPr>
          <a:xfrm>
            <a:off x="5338763" y="6524625"/>
            <a:ext cx="1514475" cy="18097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E67E22"/>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28575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67627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1558230"/>
            <a:ext cx="5572125" cy="4728270"/>
          </a:xfrm>
          <a:prstGeom prst="rect">
            <a:avLst/>
          </a:prstGeom>
        </p:spPr>
      </p:pic>
      <p:pic>
        <p:nvPicPr>
          <p:cNvPr id="7" name="Image 5" descr="preencoded.png">    </p:cNvPr>
          <p:cNvPicPr>
            <a:picLocks noChangeAspect="1"/>
          </p:cNvPicPr>
          <p:nvPr/>
        </p:nvPicPr>
        <p:blipFill>
          <a:blip r:embed="rId7"/>
          <a:stretch>
            <a:fillRect/>
          </a:stretch>
        </p:blipFill>
        <p:spPr>
          <a:xfrm>
            <a:off x="619125" y="1842195"/>
            <a:ext cx="238125" cy="193923"/>
          </a:xfrm>
          <a:prstGeom prst="rect">
            <a:avLst/>
          </a:prstGeom>
        </p:spPr>
      </p:pic>
      <p:pic>
        <p:nvPicPr>
          <p:cNvPr id="8" name="Image 6" descr="preencoded.png">    </p:cNvPr>
          <p:cNvPicPr>
            <a:picLocks noChangeAspect="1"/>
          </p:cNvPicPr>
          <p:nvPr/>
        </p:nvPicPr>
        <p:blipFill>
          <a:blip r:embed="rId8"/>
          <a:stretch>
            <a:fillRect/>
          </a:stretch>
        </p:blipFill>
        <p:spPr>
          <a:xfrm>
            <a:off x="619125" y="4116288"/>
            <a:ext cx="5095875" cy="685800"/>
          </a:xfrm>
          <a:prstGeom prst="rect">
            <a:avLst/>
          </a:prstGeom>
        </p:spPr>
      </p:pic>
      <p:pic>
        <p:nvPicPr>
          <p:cNvPr id="9" name="Image 7" descr="preencoded.png">    </p:cNvPr>
          <p:cNvPicPr>
            <a:picLocks noChangeAspect="1"/>
          </p:cNvPicPr>
          <p:nvPr/>
        </p:nvPicPr>
        <p:blipFill>
          <a:blip r:embed="rId9"/>
          <a:stretch>
            <a:fillRect/>
          </a:stretch>
        </p:blipFill>
        <p:spPr>
          <a:xfrm>
            <a:off x="6238875" y="1558230"/>
            <a:ext cx="5572125" cy="4728270"/>
          </a:xfrm>
          <a:prstGeom prst="rect">
            <a:avLst/>
          </a:prstGeom>
        </p:spPr>
      </p:pic>
      <p:pic>
        <p:nvPicPr>
          <p:cNvPr id="10" name="Image 8" descr="preencoded.png">    </p:cNvPr>
          <p:cNvPicPr>
            <a:picLocks noChangeAspect="1"/>
          </p:cNvPicPr>
          <p:nvPr/>
        </p:nvPicPr>
        <p:blipFill>
          <a:blip r:embed="rId10"/>
          <a:stretch>
            <a:fillRect/>
          </a:stretch>
        </p:blipFill>
        <p:spPr>
          <a:xfrm>
            <a:off x="6477000" y="1842195"/>
            <a:ext cx="238125" cy="193923"/>
          </a:xfrm>
          <a:prstGeom prst="rect">
            <a:avLst/>
          </a:prstGeom>
        </p:spPr>
      </p:pic>
      <p:pic>
        <p:nvPicPr>
          <p:cNvPr id="11" name="Image 9" descr="preencoded.png">    </p:cNvPr>
          <p:cNvPicPr>
            <a:picLocks noChangeAspect="1"/>
          </p:cNvPicPr>
          <p:nvPr/>
        </p:nvPicPr>
        <p:blipFill>
          <a:blip r:embed="rId11"/>
          <a:stretch>
            <a:fillRect/>
          </a:stretch>
        </p:blipFill>
        <p:spPr>
          <a:xfrm>
            <a:off x="6477000" y="2224980"/>
            <a:ext cx="5095875" cy="495300"/>
          </a:xfrm>
          <a:prstGeom prst="rect">
            <a:avLst/>
          </a:prstGeom>
        </p:spPr>
      </p:pic>
      <p:pic>
        <p:nvPicPr>
          <p:cNvPr id="12" name="Image 10" descr="preencoded.png">    </p:cNvPr>
          <p:cNvPicPr>
            <a:picLocks noChangeAspect="1"/>
          </p:cNvPicPr>
          <p:nvPr/>
        </p:nvPicPr>
        <p:blipFill>
          <a:blip r:embed="rId12"/>
          <a:stretch>
            <a:fillRect/>
          </a:stretch>
        </p:blipFill>
        <p:spPr>
          <a:xfrm>
            <a:off x="6477000" y="2320230"/>
            <a:ext cx="304800" cy="304800"/>
          </a:xfrm>
          <a:prstGeom prst="rect">
            <a:avLst/>
          </a:prstGeom>
        </p:spPr>
      </p:pic>
      <p:pic>
        <p:nvPicPr>
          <p:cNvPr id="13" name="Image 11" descr="preencoded.png">    </p:cNvPr>
          <p:cNvPicPr>
            <a:picLocks noChangeAspect="1"/>
          </p:cNvPicPr>
          <p:nvPr/>
        </p:nvPicPr>
        <p:blipFill>
          <a:blip r:embed="rId13"/>
          <a:stretch>
            <a:fillRect/>
          </a:stretch>
        </p:blipFill>
        <p:spPr>
          <a:xfrm>
            <a:off x="6546056" y="2404021"/>
            <a:ext cx="166688" cy="137220"/>
          </a:xfrm>
          <a:prstGeom prst="rect">
            <a:avLst/>
          </a:prstGeom>
        </p:spPr>
      </p:pic>
      <p:pic>
        <p:nvPicPr>
          <p:cNvPr id="14" name="Image 12" descr="preencoded.png">    </p:cNvPr>
          <p:cNvPicPr>
            <a:picLocks noChangeAspect="1"/>
          </p:cNvPicPr>
          <p:nvPr/>
        </p:nvPicPr>
        <p:blipFill>
          <a:blip r:embed="rId14"/>
          <a:stretch>
            <a:fillRect/>
          </a:stretch>
        </p:blipFill>
        <p:spPr>
          <a:xfrm>
            <a:off x="6477000" y="2720280"/>
            <a:ext cx="5095875" cy="495300"/>
          </a:xfrm>
          <a:prstGeom prst="rect">
            <a:avLst/>
          </a:prstGeom>
        </p:spPr>
      </p:pic>
      <p:pic>
        <p:nvPicPr>
          <p:cNvPr id="15" name="Image 13" descr="preencoded.png">    </p:cNvPr>
          <p:cNvPicPr>
            <a:picLocks noChangeAspect="1"/>
          </p:cNvPicPr>
          <p:nvPr/>
        </p:nvPicPr>
        <p:blipFill>
          <a:blip r:embed="rId15"/>
          <a:stretch>
            <a:fillRect/>
          </a:stretch>
        </p:blipFill>
        <p:spPr>
          <a:xfrm>
            <a:off x="6477000" y="2815530"/>
            <a:ext cx="304800" cy="304800"/>
          </a:xfrm>
          <a:prstGeom prst="rect">
            <a:avLst/>
          </a:prstGeom>
        </p:spPr>
      </p:pic>
      <p:pic>
        <p:nvPicPr>
          <p:cNvPr id="16" name="Image 14" descr="preencoded.png">    </p:cNvPr>
          <p:cNvPicPr>
            <a:picLocks noChangeAspect="1"/>
          </p:cNvPicPr>
          <p:nvPr/>
        </p:nvPicPr>
        <p:blipFill>
          <a:blip r:embed="rId16"/>
          <a:stretch>
            <a:fillRect/>
          </a:stretch>
        </p:blipFill>
        <p:spPr>
          <a:xfrm>
            <a:off x="6546056" y="2899321"/>
            <a:ext cx="166688" cy="137220"/>
          </a:xfrm>
          <a:prstGeom prst="rect">
            <a:avLst/>
          </a:prstGeom>
        </p:spPr>
      </p:pic>
      <p:pic>
        <p:nvPicPr>
          <p:cNvPr id="17" name="Image 15" descr="preencoded.png">    </p:cNvPr>
          <p:cNvPicPr>
            <a:picLocks noChangeAspect="1"/>
          </p:cNvPicPr>
          <p:nvPr/>
        </p:nvPicPr>
        <p:blipFill>
          <a:blip r:embed="rId17"/>
          <a:stretch>
            <a:fillRect/>
          </a:stretch>
        </p:blipFill>
        <p:spPr>
          <a:xfrm>
            <a:off x="6477000" y="3215580"/>
            <a:ext cx="5095875" cy="495300"/>
          </a:xfrm>
          <a:prstGeom prst="rect">
            <a:avLst/>
          </a:prstGeom>
        </p:spPr>
      </p:pic>
      <p:pic>
        <p:nvPicPr>
          <p:cNvPr id="18" name="Image 16" descr="preencoded.png">    </p:cNvPr>
          <p:cNvPicPr>
            <a:picLocks noChangeAspect="1"/>
          </p:cNvPicPr>
          <p:nvPr/>
        </p:nvPicPr>
        <p:blipFill>
          <a:blip r:embed="rId18"/>
          <a:stretch>
            <a:fillRect/>
          </a:stretch>
        </p:blipFill>
        <p:spPr>
          <a:xfrm>
            <a:off x="6477000" y="3310830"/>
            <a:ext cx="304800" cy="304800"/>
          </a:xfrm>
          <a:prstGeom prst="rect">
            <a:avLst/>
          </a:prstGeom>
        </p:spPr>
      </p:pic>
      <p:pic>
        <p:nvPicPr>
          <p:cNvPr id="19" name="Image 17" descr="preencoded.png">    </p:cNvPr>
          <p:cNvPicPr>
            <a:picLocks noChangeAspect="1"/>
          </p:cNvPicPr>
          <p:nvPr/>
        </p:nvPicPr>
        <p:blipFill>
          <a:blip r:embed="rId19"/>
          <a:stretch>
            <a:fillRect/>
          </a:stretch>
        </p:blipFill>
        <p:spPr>
          <a:xfrm>
            <a:off x="6546056" y="3394621"/>
            <a:ext cx="166688" cy="137220"/>
          </a:xfrm>
          <a:prstGeom prst="rect">
            <a:avLst/>
          </a:prstGeom>
        </p:spPr>
      </p:pic>
      <p:pic>
        <p:nvPicPr>
          <p:cNvPr id="20" name="Image 18" descr="preencoded.png">    </p:cNvPr>
          <p:cNvPicPr>
            <a:picLocks noChangeAspect="1"/>
          </p:cNvPicPr>
          <p:nvPr/>
        </p:nvPicPr>
        <p:blipFill>
          <a:blip r:embed="rId20"/>
          <a:stretch>
            <a:fillRect/>
          </a:stretch>
        </p:blipFill>
        <p:spPr>
          <a:xfrm>
            <a:off x="6477000" y="3710880"/>
            <a:ext cx="5095875" cy="495300"/>
          </a:xfrm>
          <a:prstGeom prst="rect">
            <a:avLst/>
          </a:prstGeom>
        </p:spPr>
      </p:pic>
      <p:pic>
        <p:nvPicPr>
          <p:cNvPr id="21" name="Image 19" descr="preencoded.png">    </p:cNvPr>
          <p:cNvPicPr>
            <a:picLocks noChangeAspect="1"/>
          </p:cNvPicPr>
          <p:nvPr/>
        </p:nvPicPr>
        <p:blipFill>
          <a:blip r:embed="rId21"/>
          <a:stretch>
            <a:fillRect/>
          </a:stretch>
        </p:blipFill>
        <p:spPr>
          <a:xfrm>
            <a:off x="6477000" y="3806130"/>
            <a:ext cx="304800" cy="304800"/>
          </a:xfrm>
          <a:prstGeom prst="rect">
            <a:avLst/>
          </a:prstGeom>
        </p:spPr>
      </p:pic>
      <p:pic>
        <p:nvPicPr>
          <p:cNvPr id="22" name="Image 20" descr="preencoded.png">    </p:cNvPr>
          <p:cNvPicPr>
            <a:picLocks noChangeAspect="1"/>
          </p:cNvPicPr>
          <p:nvPr/>
        </p:nvPicPr>
        <p:blipFill>
          <a:blip r:embed="rId22"/>
          <a:stretch>
            <a:fillRect/>
          </a:stretch>
        </p:blipFill>
        <p:spPr>
          <a:xfrm>
            <a:off x="6546056" y="3889921"/>
            <a:ext cx="166688" cy="137220"/>
          </a:xfrm>
          <a:prstGeom prst="rect">
            <a:avLst/>
          </a:prstGeom>
        </p:spPr>
      </p:pic>
      <p:pic>
        <p:nvPicPr>
          <p:cNvPr id="23" name="Image 21" descr="preencoded.png">    </p:cNvPr>
          <p:cNvPicPr>
            <a:picLocks noChangeAspect="1"/>
          </p:cNvPicPr>
          <p:nvPr/>
        </p:nvPicPr>
        <p:blipFill>
          <a:blip r:embed="rId23"/>
          <a:stretch>
            <a:fillRect/>
          </a:stretch>
        </p:blipFill>
        <p:spPr>
          <a:xfrm>
            <a:off x="6477000" y="4301430"/>
            <a:ext cx="304800" cy="304800"/>
          </a:xfrm>
          <a:prstGeom prst="rect">
            <a:avLst/>
          </a:prstGeom>
        </p:spPr>
      </p:pic>
      <p:pic>
        <p:nvPicPr>
          <p:cNvPr id="24" name="Image 22" descr="preencoded.png">    </p:cNvPr>
          <p:cNvPicPr>
            <a:picLocks noChangeAspect="1"/>
          </p:cNvPicPr>
          <p:nvPr/>
        </p:nvPicPr>
        <p:blipFill>
          <a:blip r:embed="rId24"/>
          <a:stretch>
            <a:fillRect/>
          </a:stretch>
        </p:blipFill>
        <p:spPr>
          <a:xfrm>
            <a:off x="6546056" y="4385221"/>
            <a:ext cx="166688" cy="137220"/>
          </a:xfrm>
          <a:prstGeom prst="rect">
            <a:avLst/>
          </a:prstGeom>
        </p:spPr>
      </p:pic>
      <p:pic>
        <p:nvPicPr>
          <p:cNvPr id="25" name="Image 23" descr="preencoded.png">    </p:cNvPr>
          <p:cNvPicPr>
            <a:picLocks noChangeAspect="1"/>
          </p:cNvPicPr>
          <p:nvPr/>
        </p:nvPicPr>
        <p:blipFill>
          <a:blip r:embed="rId25"/>
          <a:stretch>
            <a:fillRect/>
          </a:stretch>
        </p:blipFill>
        <p:spPr>
          <a:xfrm>
            <a:off x="6477000" y="4796730"/>
            <a:ext cx="5095875" cy="685800"/>
          </a:xfrm>
          <a:prstGeom prst="rect">
            <a:avLst/>
          </a:prstGeom>
        </p:spPr>
      </p:pic>
      <p:pic>
        <p:nvPicPr>
          <p:cNvPr id="26" name="Image 24" descr="preencoded.png">    </p:cNvPr>
          <p:cNvPicPr>
            <a:picLocks noChangeAspect="1"/>
          </p:cNvPicPr>
          <p:nvPr/>
        </p:nvPicPr>
        <p:blipFill>
          <a:blip r:embed="rId26"/>
          <a:stretch>
            <a:fillRect/>
          </a:stretch>
        </p:blipFill>
        <p:spPr>
          <a:xfrm>
            <a:off x="0" y="6477000"/>
            <a:ext cx="12192000" cy="381000"/>
          </a:xfrm>
          <a:prstGeom prst="rect">
            <a:avLst/>
          </a:prstGeom>
        </p:spPr>
      </p:pic>
      <p:sp>
        <p:nvSpPr>
          <p:cNvPr id="27" name="Text 0"/>
          <p:cNvSpPr/>
          <p:nvPr/>
        </p:nvSpPr>
        <p:spPr>
          <a:xfrm>
            <a:off x="523875" y="28575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8" name="Text 1"/>
          <p:cNvSpPr/>
          <p:nvPr/>
        </p:nvSpPr>
        <p:spPr>
          <a:xfrm>
            <a:off x="523875" y="67627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Epidemiology and Risk Factors</a:t>
            </a:r>
            <a:endParaRPr lang="en-US" sz="2100" dirty="0"/>
          </a:p>
        </p:txBody>
      </p:sp>
      <p:sp>
        <p:nvSpPr>
          <p:cNvPr id="29" name="Text 2"/>
          <p:cNvSpPr/>
          <p:nvPr/>
        </p:nvSpPr>
        <p:spPr>
          <a:xfrm>
            <a:off x="523875" y="104388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Prevalence and Systemic Risk in Primary Care Populations</a:t>
            </a:r>
            <a:endParaRPr lang="en-US" sz="1200" dirty="0"/>
          </a:p>
        </p:txBody>
      </p:sp>
      <p:sp>
        <p:nvSpPr>
          <p:cNvPr id="30" name="Text 3"/>
          <p:cNvSpPr/>
          <p:nvPr/>
        </p:nvSpPr>
        <p:spPr>
          <a:xfrm>
            <a:off x="971550" y="1796355"/>
            <a:ext cx="50958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UK Prevalence Trends</a:t>
            </a:r>
            <a:endParaRPr lang="en-US" sz="1500" dirty="0"/>
          </a:p>
        </p:txBody>
      </p:sp>
      <p:sp>
        <p:nvSpPr>
          <p:cNvPr id="31" name="Text 4"/>
          <p:cNvSpPr/>
          <p:nvPr/>
        </p:nvSpPr>
        <p:spPr>
          <a:xfrm>
            <a:off x="619125" y="2224980"/>
            <a:ext cx="983456" cy="609600"/>
          </a:xfrm>
          <a:prstGeom prst="rect">
            <a:avLst/>
          </a:prstGeom>
          <a:noFill/>
          <a:ln/>
        </p:spPr>
        <p:txBody>
          <a:bodyPr wrap="square" lIns="0" tIns="0" rIns="0" bIns="0" rtlCol="0" anchor="ctr" vert="horz"/>
          <a:lstStyle/>
          <a:p>
            <a:pPr indent="0" marL="0">
              <a:lnSpc>
                <a:spcPts val="2400"/>
              </a:lnSpc>
              <a:buNone/>
            </a:pPr>
            <a:r>
              <a:rPr lang="en-US" sz="2400" b="1" dirty="0">
                <a:solidFill>
                  <a:srgbClr val="E67E22"/>
                </a:solidFill>
                <a:latin typeface="Open Sans" pitchFamily="34" charset="0"/>
                <a:ea typeface="Open Sans" pitchFamily="34" charset="-122"/>
                <a:cs typeface="Open Sans" pitchFamily="34" charset="-120"/>
              </a:rPr>
              <a:t>10-20%</a:t>
            </a:r>
            <a:endParaRPr lang="en-US" sz="2400" dirty="0"/>
          </a:p>
        </p:txBody>
      </p:sp>
      <p:sp>
        <p:nvSpPr>
          <p:cNvPr id="32" name="Text 5"/>
          <p:cNvSpPr/>
          <p:nvPr/>
        </p:nvSpPr>
        <p:spPr>
          <a:xfrm>
            <a:off x="1745456" y="2224980"/>
            <a:ext cx="3969544" cy="42654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Of adults aged over 65 years in the UK are affected by PAD.</a:t>
            </a:r>
            <a:endParaRPr lang="en-US" sz="1200" dirty="0"/>
          </a:p>
        </p:txBody>
      </p:sp>
      <p:sp>
        <p:nvSpPr>
          <p:cNvPr id="33" name="Text 6"/>
          <p:cNvSpPr/>
          <p:nvPr/>
        </p:nvSpPr>
        <p:spPr>
          <a:xfrm>
            <a:off x="619125" y="2977455"/>
            <a:ext cx="1950720" cy="304800"/>
          </a:xfrm>
          <a:prstGeom prst="rect">
            <a:avLst/>
          </a:prstGeom>
          <a:noFill/>
          <a:ln/>
        </p:spPr>
        <p:txBody>
          <a:bodyPr wrap="square" lIns="0" tIns="0" rIns="0" bIns="0" rtlCol="0" anchor="ctr" vert="horz"/>
          <a:lstStyle/>
          <a:p>
            <a:pPr indent="0" marL="0">
              <a:lnSpc>
                <a:spcPts val="2400"/>
              </a:lnSpc>
              <a:buNone/>
            </a:pPr>
            <a:r>
              <a:rPr lang="en-US" sz="2400" b="1" dirty="0">
                <a:solidFill>
                  <a:srgbClr val="E67E22"/>
                </a:solidFill>
                <a:latin typeface="Open Sans" pitchFamily="34" charset="0"/>
                <a:ea typeface="Open Sans" pitchFamily="34" charset="-122"/>
                <a:cs typeface="Open Sans" pitchFamily="34" charset="-120"/>
              </a:rPr>
              <a:t>&gt;20%</a:t>
            </a:r>
            <a:endParaRPr lang="en-US" sz="2400" dirty="0"/>
          </a:p>
        </p:txBody>
      </p:sp>
      <p:sp>
        <p:nvSpPr>
          <p:cNvPr id="34" name="Text 7"/>
          <p:cNvSpPr/>
          <p:nvPr/>
        </p:nvSpPr>
        <p:spPr>
          <a:xfrm>
            <a:off x="1619250" y="2977455"/>
            <a:ext cx="4095750" cy="42654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Prevalence in the diabetic population; significantly higher risk of limb loss.</a:t>
            </a:r>
            <a:endParaRPr lang="en-US" sz="1200" dirty="0"/>
          </a:p>
        </p:txBody>
      </p:sp>
      <p:sp>
        <p:nvSpPr>
          <p:cNvPr id="35" name="Text 8"/>
          <p:cNvSpPr/>
          <p:nvPr/>
        </p:nvSpPr>
        <p:spPr>
          <a:xfrm>
            <a:off x="619125" y="3546872"/>
            <a:ext cx="1584960" cy="304800"/>
          </a:xfrm>
          <a:prstGeom prst="rect">
            <a:avLst/>
          </a:prstGeom>
          <a:noFill/>
          <a:ln/>
        </p:spPr>
        <p:txBody>
          <a:bodyPr wrap="square" lIns="0" tIns="0" rIns="0" bIns="0" rtlCol="0" anchor="ctr" vert="horz"/>
          <a:lstStyle/>
          <a:p>
            <a:pPr indent="0" marL="0">
              <a:lnSpc>
                <a:spcPts val="2400"/>
              </a:lnSpc>
              <a:buNone/>
            </a:pPr>
            <a:r>
              <a:rPr lang="en-US" sz="2400" b="1" dirty="0">
                <a:solidFill>
                  <a:srgbClr val="E67E22"/>
                </a:solidFill>
                <a:latin typeface="Open Sans" pitchFamily="34" charset="0"/>
                <a:ea typeface="Open Sans" pitchFamily="34" charset="-122"/>
                <a:cs typeface="Open Sans" pitchFamily="34" charset="-120"/>
              </a:rPr>
              <a:t>25%</a:t>
            </a:r>
            <a:endParaRPr lang="en-US" sz="2400" dirty="0"/>
          </a:p>
        </p:txBody>
      </p:sp>
      <p:sp>
        <p:nvSpPr>
          <p:cNvPr id="36" name="Text 9"/>
          <p:cNvSpPr/>
          <p:nvPr/>
        </p:nvSpPr>
        <p:spPr>
          <a:xfrm>
            <a:off x="1619250" y="3546872"/>
            <a:ext cx="4095750" cy="42654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Only one-quarter of patients are symptomatic; the "silent majority" remains at high risk.</a:t>
            </a:r>
            <a:endParaRPr lang="en-US" sz="1200" dirty="0"/>
          </a:p>
        </p:txBody>
      </p:sp>
      <p:sp>
        <p:nvSpPr>
          <p:cNvPr id="37" name="Text 10"/>
          <p:cNvSpPr/>
          <p:nvPr/>
        </p:nvSpPr>
        <p:spPr>
          <a:xfrm>
            <a:off x="762000" y="4259163"/>
            <a:ext cx="4810125" cy="400050"/>
          </a:xfrm>
          <a:prstGeom prst="rect">
            <a:avLst/>
          </a:prstGeom>
          <a:noFill/>
          <a:ln/>
        </p:spPr>
        <p:txBody>
          <a:bodyPr wrap="square" lIns="0" tIns="0" rIns="0" bIns="0" rtlCol="0" anchor="ctr" vert="horz"/>
          <a:lstStyle/>
          <a:p>
            <a:pPr indent="0" marL="0">
              <a:lnSpc>
                <a:spcPts val="1575"/>
              </a:lnSpc>
              <a:buNone/>
            </a:pPr>
            <a:r>
              <a:rPr lang="en-US" sz="1125" b="1" i="1" dirty="0">
                <a:solidFill>
                  <a:srgbClr val="2D3436"/>
                </a:solidFill>
                <a:latin typeface="Open Sans" pitchFamily="34" charset="0"/>
                <a:ea typeface="Open Sans" pitchFamily="34" charset="-122"/>
                <a:cs typeface="Open Sans" pitchFamily="34" charset="-120"/>
              </a:rPr>
              <a:t>Key Message:</a:t>
            </a:r>
            <a:pPr indent="0" marL="0">
              <a:lnSpc>
                <a:spcPts val="1575"/>
              </a:lnSpc>
              <a:buNone/>
            </a:pPr>
            <a:r>
              <a:rPr lang="en-US" sz="1125" i="1" dirty="0">
                <a:solidFill>
                  <a:srgbClr val="2D3436"/>
                </a:solidFill>
                <a:latin typeface="Open Sans" pitchFamily="34" charset="0"/>
                <a:ea typeface="Open Sans" pitchFamily="34" charset="-122"/>
                <a:cs typeface="Open Sans" pitchFamily="34" charset="-120"/>
              </a:rPr>
              <a:t> PAD is a marker of systemic atherosclerosis. Patients have a 3–6× increased risk of cardiovascular death (MI, stroke).</a:t>
            </a:r>
            <a:endParaRPr lang="en-US" sz="1125" dirty="0"/>
          </a:p>
        </p:txBody>
      </p:sp>
      <p:sp>
        <p:nvSpPr>
          <p:cNvPr id="38" name="Text 11"/>
          <p:cNvSpPr/>
          <p:nvPr/>
        </p:nvSpPr>
        <p:spPr>
          <a:xfrm>
            <a:off x="6829425" y="1796355"/>
            <a:ext cx="509587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2D3436"/>
                </a:solidFill>
                <a:latin typeface="Montserrat" pitchFamily="34" charset="0"/>
                <a:ea typeface="Montserrat" pitchFamily="34" charset="-122"/>
                <a:cs typeface="Montserrat" pitchFamily="34" charset="-120"/>
              </a:rPr>
              <a:t>Risk Factors for PAD</a:t>
            </a:r>
            <a:endParaRPr lang="en-US" sz="1500" dirty="0"/>
          </a:p>
        </p:txBody>
      </p:sp>
      <p:sp>
        <p:nvSpPr>
          <p:cNvPr id="39" name="Text 12"/>
          <p:cNvSpPr/>
          <p:nvPr/>
        </p:nvSpPr>
        <p:spPr>
          <a:xfrm>
            <a:off x="6896100" y="2358330"/>
            <a:ext cx="128016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Smoking</a:t>
            </a:r>
            <a:endParaRPr lang="en-US" sz="1200" dirty="0"/>
          </a:p>
        </p:txBody>
      </p:sp>
      <p:sp>
        <p:nvSpPr>
          <p:cNvPr id="40" name="Text 13"/>
          <p:cNvSpPr/>
          <p:nvPr/>
        </p:nvSpPr>
        <p:spPr>
          <a:xfrm>
            <a:off x="9458325" y="2372618"/>
            <a:ext cx="2733675"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Most important modifiable factor</a:t>
            </a:r>
            <a:endParaRPr lang="en-US" sz="1050" dirty="0"/>
          </a:p>
        </p:txBody>
      </p:sp>
      <p:sp>
        <p:nvSpPr>
          <p:cNvPr id="41" name="Text 14"/>
          <p:cNvSpPr/>
          <p:nvPr/>
        </p:nvSpPr>
        <p:spPr>
          <a:xfrm>
            <a:off x="6896100" y="2853630"/>
            <a:ext cx="310896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Diabetes Mellitus</a:t>
            </a:r>
            <a:endParaRPr lang="en-US" sz="1200" dirty="0"/>
          </a:p>
        </p:txBody>
      </p:sp>
      <p:sp>
        <p:nvSpPr>
          <p:cNvPr id="42" name="Text 15"/>
          <p:cNvSpPr/>
          <p:nvPr/>
        </p:nvSpPr>
        <p:spPr>
          <a:xfrm>
            <a:off x="10086975" y="2867918"/>
            <a:ext cx="2105025"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Major driver of severity</a:t>
            </a:r>
            <a:endParaRPr lang="en-US" sz="1050" dirty="0"/>
          </a:p>
        </p:txBody>
      </p:sp>
      <p:sp>
        <p:nvSpPr>
          <p:cNvPr id="43" name="Text 16"/>
          <p:cNvSpPr/>
          <p:nvPr/>
        </p:nvSpPr>
        <p:spPr>
          <a:xfrm>
            <a:off x="6896100" y="3348930"/>
            <a:ext cx="219456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Hypertension</a:t>
            </a:r>
            <a:endParaRPr lang="en-US" sz="1200" dirty="0"/>
          </a:p>
        </p:txBody>
      </p:sp>
      <p:sp>
        <p:nvSpPr>
          <p:cNvPr id="44" name="Text 17"/>
          <p:cNvSpPr/>
          <p:nvPr/>
        </p:nvSpPr>
        <p:spPr>
          <a:xfrm>
            <a:off x="9753600" y="3363218"/>
            <a:ext cx="2438400"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Secondary prevention target</a:t>
            </a:r>
            <a:endParaRPr lang="en-US" sz="1050" dirty="0"/>
          </a:p>
        </p:txBody>
      </p:sp>
      <p:sp>
        <p:nvSpPr>
          <p:cNvPr id="45" name="Text 18"/>
          <p:cNvSpPr/>
          <p:nvPr/>
        </p:nvSpPr>
        <p:spPr>
          <a:xfrm>
            <a:off x="6896100" y="3844230"/>
            <a:ext cx="27432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Hyperlipidaemia</a:t>
            </a:r>
            <a:endParaRPr lang="en-US" sz="1200" dirty="0"/>
          </a:p>
        </p:txBody>
      </p:sp>
      <p:sp>
        <p:nvSpPr>
          <p:cNvPr id="46" name="Text 19"/>
          <p:cNvSpPr/>
          <p:nvPr/>
        </p:nvSpPr>
        <p:spPr>
          <a:xfrm>
            <a:off x="10029825" y="3858518"/>
            <a:ext cx="2162175"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Statin therapy indicated</a:t>
            </a:r>
            <a:endParaRPr lang="en-US" sz="1050" dirty="0"/>
          </a:p>
        </p:txBody>
      </p:sp>
      <p:sp>
        <p:nvSpPr>
          <p:cNvPr id="47" name="Text 20"/>
          <p:cNvSpPr/>
          <p:nvPr/>
        </p:nvSpPr>
        <p:spPr>
          <a:xfrm>
            <a:off x="6896100" y="4339530"/>
            <a:ext cx="256032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Non-Modifiable</a:t>
            </a:r>
            <a:endParaRPr lang="en-US" sz="1200" dirty="0"/>
          </a:p>
        </p:txBody>
      </p:sp>
      <p:sp>
        <p:nvSpPr>
          <p:cNvPr id="48" name="Text 21"/>
          <p:cNvSpPr/>
          <p:nvPr/>
        </p:nvSpPr>
        <p:spPr>
          <a:xfrm>
            <a:off x="10353675" y="4353818"/>
            <a:ext cx="1838325" cy="200025"/>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Age, Male sex, CKD</a:t>
            </a:r>
            <a:endParaRPr lang="en-US" sz="1050" dirty="0"/>
          </a:p>
        </p:txBody>
      </p:sp>
      <p:sp>
        <p:nvSpPr>
          <p:cNvPr id="49" name="Text 22"/>
          <p:cNvSpPr/>
          <p:nvPr/>
        </p:nvSpPr>
        <p:spPr>
          <a:xfrm>
            <a:off x="6619875" y="4939605"/>
            <a:ext cx="4810125" cy="400050"/>
          </a:xfrm>
          <a:prstGeom prst="rect">
            <a:avLst/>
          </a:prstGeom>
          <a:noFill/>
          <a:ln/>
        </p:spPr>
        <p:txBody>
          <a:bodyPr wrap="square" lIns="0" tIns="0" rIns="0" bIns="0" rtlCol="0" anchor="ctr" vert="horz"/>
          <a:lstStyle/>
          <a:p>
            <a:pPr indent="0" marL="0">
              <a:lnSpc>
                <a:spcPts val="1575"/>
              </a:lnSpc>
              <a:buNone/>
            </a:pPr>
            <a:r>
              <a:rPr lang="en-US" sz="1125" b="1" i="1" dirty="0">
                <a:solidFill>
                  <a:srgbClr val="8E44AD"/>
                </a:solidFill>
                <a:latin typeface="Open Sans" pitchFamily="34" charset="0"/>
                <a:ea typeface="Open Sans" pitchFamily="34" charset="-122"/>
                <a:cs typeface="Open Sans" pitchFamily="34" charset="-120"/>
              </a:rPr>
              <a:t>AKT TIP:</a:t>
            </a:r>
            <a:pPr indent="0" marL="0">
              <a:lnSpc>
                <a:spcPts val="1575"/>
              </a:lnSpc>
              <a:buNone/>
            </a:pPr>
            <a:r>
              <a:rPr lang="en-US" sz="1125" i="1" dirty="0">
                <a:solidFill>
                  <a:srgbClr val="2D3436"/>
                </a:solidFill>
                <a:latin typeface="Open Sans" pitchFamily="34" charset="0"/>
                <a:ea typeface="Open Sans" pitchFamily="34" charset="-122"/>
                <a:cs typeface="Open Sans" pitchFamily="34" charset="-120"/>
              </a:rPr>
              <a:t> Risk factors for PAD are identical to those for Ischaemic Heart Disease (IHD).</a:t>
            </a:r>
            <a:endParaRPr lang="en-US" sz="1125" dirty="0"/>
          </a:p>
        </p:txBody>
      </p:sp>
      <p:sp>
        <p:nvSpPr>
          <p:cNvPr id="50" name="Text 23"/>
          <p:cNvSpPr/>
          <p:nvPr/>
        </p:nvSpPr>
        <p:spPr>
          <a:xfrm>
            <a:off x="5338763" y="6567488"/>
            <a:ext cx="336042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905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181374"/>
            <a:ext cx="2714625" cy="2072283"/>
          </a:xfrm>
          <a:prstGeom prst="rect">
            <a:avLst/>
          </a:prstGeom>
        </p:spPr>
      </p:pic>
      <p:pic>
        <p:nvPicPr>
          <p:cNvPr id="7" name="Image 5" descr="preencoded.png">    </p:cNvPr>
          <p:cNvPicPr>
            <a:picLocks noChangeAspect="1"/>
          </p:cNvPicPr>
          <p:nvPr/>
        </p:nvPicPr>
        <p:blipFill>
          <a:blip r:embed="rId7"/>
          <a:stretch>
            <a:fillRect/>
          </a:stretch>
        </p:blipFill>
        <p:spPr>
          <a:xfrm>
            <a:off x="1547813" y="2762399"/>
            <a:ext cx="381000" cy="304800"/>
          </a:xfrm>
          <a:prstGeom prst="rect">
            <a:avLst/>
          </a:prstGeom>
        </p:spPr>
      </p:pic>
      <p:pic>
        <p:nvPicPr>
          <p:cNvPr id="8" name="Image 6" descr="preencoded.png">    </p:cNvPr>
          <p:cNvPicPr>
            <a:picLocks noChangeAspect="1"/>
          </p:cNvPicPr>
          <p:nvPr/>
        </p:nvPicPr>
        <p:blipFill>
          <a:blip r:embed="rId8"/>
          <a:stretch>
            <a:fillRect/>
          </a:stretch>
        </p:blipFill>
        <p:spPr>
          <a:xfrm>
            <a:off x="3286125" y="2181374"/>
            <a:ext cx="2714625" cy="2072283"/>
          </a:xfrm>
          <a:prstGeom prst="rect">
            <a:avLst/>
          </a:prstGeom>
        </p:spPr>
      </p:pic>
      <p:pic>
        <p:nvPicPr>
          <p:cNvPr id="9" name="Image 7" descr="preencoded.png">    </p:cNvPr>
          <p:cNvPicPr>
            <a:picLocks noChangeAspect="1"/>
          </p:cNvPicPr>
          <p:nvPr/>
        </p:nvPicPr>
        <p:blipFill>
          <a:blip r:embed="rId9"/>
          <a:stretch>
            <a:fillRect/>
          </a:stretch>
        </p:blipFill>
        <p:spPr>
          <a:xfrm>
            <a:off x="4452938" y="2762399"/>
            <a:ext cx="381000" cy="304800"/>
          </a:xfrm>
          <a:prstGeom prst="rect">
            <a:avLst/>
          </a:prstGeom>
        </p:spPr>
      </p:pic>
      <p:pic>
        <p:nvPicPr>
          <p:cNvPr id="10" name="Image 8" descr="preencoded.png">    </p:cNvPr>
          <p:cNvPicPr>
            <a:picLocks noChangeAspect="1"/>
          </p:cNvPicPr>
          <p:nvPr/>
        </p:nvPicPr>
        <p:blipFill>
          <a:blip r:embed="rId10"/>
          <a:stretch>
            <a:fillRect/>
          </a:stretch>
        </p:blipFill>
        <p:spPr>
          <a:xfrm>
            <a:off x="6191250" y="2181374"/>
            <a:ext cx="2714625" cy="2072283"/>
          </a:xfrm>
          <a:prstGeom prst="rect">
            <a:avLst/>
          </a:prstGeom>
        </p:spPr>
      </p:pic>
      <p:pic>
        <p:nvPicPr>
          <p:cNvPr id="11" name="Image 9" descr="preencoded.png">    </p:cNvPr>
          <p:cNvPicPr>
            <a:picLocks noChangeAspect="1"/>
          </p:cNvPicPr>
          <p:nvPr/>
        </p:nvPicPr>
        <p:blipFill>
          <a:blip r:embed="rId11"/>
          <a:stretch>
            <a:fillRect/>
          </a:stretch>
        </p:blipFill>
        <p:spPr>
          <a:xfrm>
            <a:off x="7358063" y="2762399"/>
            <a:ext cx="381000" cy="304800"/>
          </a:xfrm>
          <a:prstGeom prst="rect">
            <a:avLst/>
          </a:prstGeom>
        </p:spPr>
      </p:pic>
      <p:pic>
        <p:nvPicPr>
          <p:cNvPr id="12" name="Image 10" descr="preencoded.png">    </p:cNvPr>
          <p:cNvPicPr>
            <a:picLocks noChangeAspect="1"/>
          </p:cNvPicPr>
          <p:nvPr/>
        </p:nvPicPr>
        <p:blipFill>
          <a:blip r:embed="rId12"/>
          <a:stretch>
            <a:fillRect/>
          </a:stretch>
        </p:blipFill>
        <p:spPr>
          <a:xfrm>
            <a:off x="9096375" y="2181374"/>
            <a:ext cx="2714625" cy="2072283"/>
          </a:xfrm>
          <a:prstGeom prst="rect">
            <a:avLst/>
          </a:prstGeom>
        </p:spPr>
      </p:pic>
      <p:pic>
        <p:nvPicPr>
          <p:cNvPr id="13" name="Image 11" descr="preencoded.png">    </p:cNvPr>
          <p:cNvPicPr>
            <a:picLocks noChangeAspect="1"/>
          </p:cNvPicPr>
          <p:nvPr/>
        </p:nvPicPr>
        <p:blipFill>
          <a:blip r:embed="rId13"/>
          <a:stretch>
            <a:fillRect/>
          </a:stretch>
        </p:blipFill>
        <p:spPr>
          <a:xfrm>
            <a:off x="10263188" y="2762399"/>
            <a:ext cx="381000" cy="304800"/>
          </a:xfrm>
          <a:prstGeom prst="rect">
            <a:avLst/>
          </a:prstGeom>
        </p:spPr>
      </p:pic>
      <p:pic>
        <p:nvPicPr>
          <p:cNvPr id="14" name="Image 12" descr="preencoded.png">    </p:cNvPr>
          <p:cNvPicPr>
            <a:picLocks noChangeAspect="1"/>
          </p:cNvPicPr>
          <p:nvPr/>
        </p:nvPicPr>
        <p:blipFill>
          <a:blip r:embed="rId14"/>
          <a:stretch>
            <a:fillRect/>
          </a:stretch>
        </p:blipFill>
        <p:spPr>
          <a:xfrm>
            <a:off x="381000" y="4539407"/>
            <a:ext cx="11430000" cy="952500"/>
          </a:xfrm>
          <a:prstGeom prst="rect">
            <a:avLst/>
          </a:prstGeom>
        </p:spPr>
      </p:pic>
      <p:pic>
        <p:nvPicPr>
          <p:cNvPr id="15" name="Image 13" descr="preencoded.png">    </p:cNvPr>
          <p:cNvPicPr>
            <a:picLocks noChangeAspect="1"/>
          </p:cNvPicPr>
          <p:nvPr/>
        </p:nvPicPr>
        <p:blipFill>
          <a:blip r:embed="rId15"/>
          <a:stretch>
            <a:fillRect/>
          </a:stretch>
        </p:blipFill>
        <p:spPr>
          <a:xfrm>
            <a:off x="571500" y="4729907"/>
            <a:ext cx="571500" cy="571500"/>
          </a:xfrm>
          <a:prstGeom prst="rect">
            <a:avLst/>
          </a:prstGeom>
        </p:spPr>
      </p:pic>
      <p:pic>
        <p:nvPicPr>
          <p:cNvPr id="16" name="Image 14" descr="preencoded.png">    </p:cNvPr>
          <p:cNvPicPr>
            <a:picLocks noChangeAspect="1"/>
          </p:cNvPicPr>
          <p:nvPr/>
        </p:nvPicPr>
        <p:blipFill>
          <a:blip r:embed="rId16"/>
          <a:stretch>
            <a:fillRect/>
          </a:stretch>
        </p:blipFill>
        <p:spPr>
          <a:xfrm>
            <a:off x="690563" y="4882307"/>
            <a:ext cx="333375" cy="266700"/>
          </a:xfrm>
          <a:prstGeom prst="rect">
            <a:avLst/>
          </a:prstGeom>
        </p:spPr>
      </p:pic>
      <p:pic>
        <p:nvPicPr>
          <p:cNvPr id="17" name="Image 15" descr="preencoded.png">    </p:cNvPr>
          <p:cNvPicPr>
            <a:picLocks noChangeAspect="1"/>
          </p:cNvPicPr>
          <p:nvPr/>
        </p:nvPicPr>
        <p:blipFill>
          <a:blip r:embed="rId17"/>
          <a:stretch>
            <a:fillRect/>
          </a:stretch>
        </p:blipFill>
        <p:spPr>
          <a:xfrm>
            <a:off x="0" y="6400800"/>
            <a:ext cx="12192000" cy="457200"/>
          </a:xfrm>
          <a:prstGeom prst="rect">
            <a:avLst/>
          </a:prstGeom>
        </p:spPr>
      </p:pic>
      <p:sp>
        <p:nvSpPr>
          <p:cNvPr id="18"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9" name="Text 1"/>
          <p:cNvSpPr/>
          <p:nvPr/>
        </p:nvSpPr>
        <p:spPr>
          <a:xfrm>
            <a:off x="523875" y="581025"/>
            <a:ext cx="11287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Spectrum of PAD Severity</a:t>
            </a:r>
            <a:endParaRPr lang="en-US" sz="2100" dirty="0"/>
          </a:p>
        </p:txBody>
      </p:sp>
      <p:sp>
        <p:nvSpPr>
          <p:cNvPr id="20"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Fontaine Classification &amp; Clinical Progression</a:t>
            </a:r>
            <a:endParaRPr lang="en-US" sz="1200" dirty="0"/>
          </a:p>
        </p:txBody>
      </p:sp>
      <p:sp>
        <p:nvSpPr>
          <p:cNvPr id="21" name="Text 3"/>
          <p:cNvSpPr/>
          <p:nvPr/>
        </p:nvSpPr>
        <p:spPr>
          <a:xfrm>
            <a:off x="1395413" y="2371874"/>
            <a:ext cx="685800" cy="257175"/>
          </a:xfrm>
          <a:prstGeom prst="rect">
            <a:avLst/>
          </a:prstGeom>
          <a:noFill/>
          <a:ln/>
        </p:spPr>
        <p:txBody>
          <a:bodyPr wrap="square" lIns="0" tIns="0" rIns="0" bIns="0" rtlCol="0" anchor="ctr" vert="horz"/>
          <a:lstStyle/>
          <a:p>
            <a:pPr algn="ctr" indent="0" marL="0">
              <a:lnSpc>
                <a:spcPts val="2025"/>
              </a:lnSpc>
              <a:buNone/>
            </a:pPr>
            <a:r>
              <a:rPr lang="en-US" sz="1350" b="1" dirty="0">
                <a:solidFill>
                  <a:srgbClr val="E67E22"/>
                </a:solidFill>
                <a:latin typeface="Montserrat" pitchFamily="34" charset="0"/>
                <a:ea typeface="Montserrat" pitchFamily="34" charset="-122"/>
                <a:cs typeface="Montserrat" pitchFamily="34" charset="-120"/>
              </a:rPr>
              <a:t>STAGE I</a:t>
            </a:r>
            <a:endParaRPr lang="en-US" sz="1350" dirty="0"/>
          </a:p>
        </p:txBody>
      </p:sp>
      <p:sp>
        <p:nvSpPr>
          <p:cNvPr id="22" name="Text 4"/>
          <p:cNvSpPr/>
          <p:nvPr/>
        </p:nvSpPr>
        <p:spPr>
          <a:xfrm>
            <a:off x="1266825" y="3248174"/>
            <a:ext cx="942975"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2D3436"/>
                </a:solidFill>
                <a:latin typeface="Open Sans" pitchFamily="34" charset="0"/>
                <a:ea typeface="Open Sans" pitchFamily="34" charset="-122"/>
                <a:cs typeface="Open Sans" pitchFamily="34" charset="-120"/>
              </a:rPr>
              <a:t>Asymptomatic</a:t>
            </a:r>
            <a:endParaRPr lang="en-US" sz="1050" dirty="0"/>
          </a:p>
        </p:txBody>
      </p:sp>
      <p:sp>
        <p:nvSpPr>
          <p:cNvPr id="23" name="Text 5"/>
          <p:cNvSpPr/>
          <p:nvPr/>
        </p:nvSpPr>
        <p:spPr>
          <a:xfrm>
            <a:off x="571500" y="3543449"/>
            <a:ext cx="2333625" cy="346472"/>
          </a:xfrm>
          <a:prstGeom prst="rect">
            <a:avLst/>
          </a:prstGeom>
          <a:noFill/>
          <a:ln/>
        </p:spPr>
        <p:txBody>
          <a:bodyPr wrap="square" lIns="0" tIns="0" rIns="0" bIns="0" rtlCol="0" anchor="ctr" vert="horz"/>
          <a:lstStyle/>
          <a:p>
            <a:pPr algn="ctr" indent="0" marL="0">
              <a:lnSpc>
                <a:spcPts val="1365"/>
              </a:lnSpc>
              <a:buNone/>
            </a:pPr>
            <a:r>
              <a:rPr lang="en-US" sz="975" dirty="0">
                <a:solidFill>
                  <a:srgbClr val="636E72"/>
                </a:solidFill>
                <a:latin typeface="Open Sans" pitchFamily="34" charset="0"/>
                <a:ea typeface="Open Sans" pitchFamily="34" charset="-122"/>
                <a:cs typeface="Open Sans" pitchFamily="34" charset="-120"/>
              </a:rPr>
              <a:t>Reduced ABPI present but patient reports no clinical symptoms.</a:t>
            </a:r>
            <a:endParaRPr lang="en-US" sz="975" dirty="0"/>
          </a:p>
        </p:txBody>
      </p:sp>
      <p:sp>
        <p:nvSpPr>
          <p:cNvPr id="24" name="Text 6"/>
          <p:cNvSpPr/>
          <p:nvPr/>
        </p:nvSpPr>
        <p:spPr>
          <a:xfrm>
            <a:off x="4271963" y="2371874"/>
            <a:ext cx="742950" cy="257175"/>
          </a:xfrm>
          <a:prstGeom prst="rect">
            <a:avLst/>
          </a:prstGeom>
          <a:noFill/>
          <a:ln/>
        </p:spPr>
        <p:txBody>
          <a:bodyPr wrap="square" lIns="0" tIns="0" rIns="0" bIns="0" rtlCol="0" anchor="ctr" vert="horz"/>
          <a:lstStyle/>
          <a:p>
            <a:pPr algn="ctr" indent="0" marL="0">
              <a:lnSpc>
                <a:spcPts val="2025"/>
              </a:lnSpc>
              <a:buNone/>
            </a:pPr>
            <a:r>
              <a:rPr lang="en-US" sz="1350" b="1" dirty="0">
                <a:solidFill>
                  <a:srgbClr val="E67E22"/>
                </a:solidFill>
                <a:latin typeface="Montserrat" pitchFamily="34" charset="0"/>
                <a:ea typeface="Montserrat" pitchFamily="34" charset="-122"/>
                <a:cs typeface="Montserrat" pitchFamily="34" charset="-120"/>
              </a:rPr>
              <a:t>STAGE II</a:t>
            </a:r>
            <a:endParaRPr lang="en-US" sz="1350" dirty="0"/>
          </a:p>
        </p:txBody>
      </p:sp>
      <p:sp>
        <p:nvSpPr>
          <p:cNvPr id="25" name="Text 7"/>
          <p:cNvSpPr/>
          <p:nvPr/>
        </p:nvSpPr>
        <p:spPr>
          <a:xfrm>
            <a:off x="3810000" y="3248174"/>
            <a:ext cx="1666875"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2D3436"/>
                </a:solidFill>
                <a:latin typeface="Open Sans" pitchFamily="34" charset="0"/>
                <a:ea typeface="Open Sans" pitchFamily="34" charset="-122"/>
                <a:cs typeface="Open Sans" pitchFamily="34" charset="-120"/>
              </a:rPr>
              <a:t>Intermittent Claudication</a:t>
            </a:r>
            <a:endParaRPr lang="en-US" sz="1050" dirty="0"/>
          </a:p>
        </p:txBody>
      </p:sp>
      <p:sp>
        <p:nvSpPr>
          <p:cNvPr id="26" name="Text 8"/>
          <p:cNvSpPr/>
          <p:nvPr/>
        </p:nvSpPr>
        <p:spPr>
          <a:xfrm>
            <a:off x="3476625" y="3543449"/>
            <a:ext cx="2333625" cy="346472"/>
          </a:xfrm>
          <a:prstGeom prst="rect">
            <a:avLst/>
          </a:prstGeom>
          <a:noFill/>
          <a:ln/>
        </p:spPr>
        <p:txBody>
          <a:bodyPr wrap="square" lIns="0" tIns="0" rIns="0" bIns="0" rtlCol="0" anchor="ctr" vert="horz"/>
          <a:lstStyle/>
          <a:p>
            <a:pPr algn="ctr" indent="0" marL="0">
              <a:lnSpc>
                <a:spcPts val="1365"/>
              </a:lnSpc>
              <a:buNone/>
            </a:pPr>
            <a:r>
              <a:rPr lang="en-US" sz="975" dirty="0">
                <a:solidFill>
                  <a:srgbClr val="636E72"/>
                </a:solidFill>
                <a:latin typeface="Open Sans" pitchFamily="34" charset="0"/>
                <a:ea typeface="Open Sans" pitchFamily="34" charset="-122"/>
                <a:cs typeface="Open Sans" pitchFamily="34" charset="-120"/>
              </a:rPr>
              <a:t>Reproducible cramping pain on exertion, relieved by rest. (IIA: &gt;200m; IIB: &lt;200m)</a:t>
            </a:r>
            <a:endParaRPr lang="en-US" sz="975" dirty="0"/>
          </a:p>
        </p:txBody>
      </p:sp>
      <p:sp>
        <p:nvSpPr>
          <p:cNvPr id="27" name="Text 9"/>
          <p:cNvSpPr/>
          <p:nvPr/>
        </p:nvSpPr>
        <p:spPr>
          <a:xfrm>
            <a:off x="7148513" y="2371874"/>
            <a:ext cx="800100" cy="257175"/>
          </a:xfrm>
          <a:prstGeom prst="rect">
            <a:avLst/>
          </a:prstGeom>
          <a:noFill/>
          <a:ln/>
        </p:spPr>
        <p:txBody>
          <a:bodyPr wrap="square" lIns="0" tIns="0" rIns="0" bIns="0" rtlCol="0" anchor="ctr" vert="horz"/>
          <a:lstStyle/>
          <a:p>
            <a:pPr algn="ctr" indent="0" marL="0">
              <a:lnSpc>
                <a:spcPts val="2025"/>
              </a:lnSpc>
              <a:buNone/>
            </a:pPr>
            <a:r>
              <a:rPr lang="en-US" sz="1350" b="1" dirty="0">
                <a:solidFill>
                  <a:srgbClr val="E67E22"/>
                </a:solidFill>
                <a:latin typeface="Montserrat" pitchFamily="34" charset="0"/>
                <a:ea typeface="Montserrat" pitchFamily="34" charset="-122"/>
                <a:cs typeface="Montserrat" pitchFamily="34" charset="-120"/>
              </a:rPr>
              <a:t>STAGE III</a:t>
            </a:r>
            <a:endParaRPr lang="en-US" sz="1350" dirty="0"/>
          </a:p>
        </p:txBody>
      </p:sp>
      <p:sp>
        <p:nvSpPr>
          <p:cNvPr id="28" name="Text 10"/>
          <p:cNvSpPr/>
          <p:nvPr/>
        </p:nvSpPr>
        <p:spPr>
          <a:xfrm>
            <a:off x="7243763" y="3248174"/>
            <a:ext cx="609600"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2D3436"/>
                </a:solidFill>
                <a:latin typeface="Open Sans" pitchFamily="34" charset="0"/>
                <a:ea typeface="Open Sans" pitchFamily="34" charset="-122"/>
                <a:cs typeface="Open Sans" pitchFamily="34" charset="-120"/>
              </a:rPr>
              <a:t>Rest Pain</a:t>
            </a:r>
            <a:endParaRPr lang="en-US" sz="1050" dirty="0"/>
          </a:p>
        </p:txBody>
      </p:sp>
      <p:sp>
        <p:nvSpPr>
          <p:cNvPr id="29" name="Text 11"/>
          <p:cNvSpPr/>
          <p:nvPr/>
        </p:nvSpPr>
        <p:spPr>
          <a:xfrm>
            <a:off x="6381750" y="3543449"/>
            <a:ext cx="2333625" cy="346472"/>
          </a:xfrm>
          <a:prstGeom prst="rect">
            <a:avLst/>
          </a:prstGeom>
          <a:noFill/>
          <a:ln/>
        </p:spPr>
        <p:txBody>
          <a:bodyPr wrap="square" lIns="0" tIns="0" rIns="0" bIns="0" rtlCol="0" anchor="ctr" vert="horz"/>
          <a:lstStyle/>
          <a:p>
            <a:pPr algn="ctr" indent="0" marL="0">
              <a:lnSpc>
                <a:spcPts val="1365"/>
              </a:lnSpc>
              <a:buNone/>
            </a:pPr>
            <a:r>
              <a:rPr lang="en-US" sz="975" dirty="0">
                <a:solidFill>
                  <a:srgbClr val="636E72"/>
                </a:solidFill>
                <a:latin typeface="Open Sans" pitchFamily="34" charset="0"/>
                <a:ea typeface="Open Sans" pitchFamily="34" charset="-122"/>
                <a:cs typeface="Open Sans" pitchFamily="34" charset="-120"/>
              </a:rPr>
              <a:t>Nocturnal burning pain in foot; relieved by hanging the leg out of bed.</a:t>
            </a:r>
            <a:endParaRPr lang="en-US" sz="975" dirty="0"/>
          </a:p>
        </p:txBody>
      </p:sp>
      <p:sp>
        <p:nvSpPr>
          <p:cNvPr id="30" name="Text 12"/>
          <p:cNvSpPr/>
          <p:nvPr/>
        </p:nvSpPr>
        <p:spPr>
          <a:xfrm>
            <a:off x="10048875" y="2371874"/>
            <a:ext cx="809625" cy="257175"/>
          </a:xfrm>
          <a:prstGeom prst="rect">
            <a:avLst/>
          </a:prstGeom>
          <a:noFill/>
          <a:ln/>
        </p:spPr>
        <p:txBody>
          <a:bodyPr wrap="square" lIns="0" tIns="0" rIns="0" bIns="0" rtlCol="0" anchor="ctr" vert="horz"/>
          <a:lstStyle/>
          <a:p>
            <a:pPr algn="ctr" indent="0" marL="0">
              <a:lnSpc>
                <a:spcPts val="2025"/>
              </a:lnSpc>
              <a:buNone/>
            </a:pPr>
            <a:r>
              <a:rPr lang="en-US" sz="1350" b="1" dirty="0">
                <a:solidFill>
                  <a:srgbClr val="E67E22"/>
                </a:solidFill>
                <a:latin typeface="Montserrat" pitchFamily="34" charset="0"/>
                <a:ea typeface="Montserrat" pitchFamily="34" charset="-122"/>
                <a:cs typeface="Montserrat" pitchFamily="34" charset="-120"/>
              </a:rPr>
              <a:t>STAGE IV</a:t>
            </a:r>
            <a:endParaRPr lang="en-US" sz="1350" dirty="0"/>
          </a:p>
        </p:txBody>
      </p:sp>
      <p:sp>
        <p:nvSpPr>
          <p:cNvPr id="31" name="Text 13"/>
          <p:cNvSpPr/>
          <p:nvPr/>
        </p:nvSpPr>
        <p:spPr>
          <a:xfrm>
            <a:off x="10082213" y="3248174"/>
            <a:ext cx="742950" cy="200025"/>
          </a:xfrm>
          <a:prstGeom prst="rect">
            <a:avLst/>
          </a:prstGeom>
          <a:noFill/>
          <a:ln/>
        </p:spPr>
        <p:txBody>
          <a:bodyPr wrap="square" lIns="0" tIns="0" rIns="0" bIns="0" rtlCol="0" anchor="ctr" vert="horz"/>
          <a:lstStyle/>
          <a:p>
            <a:pPr algn="ctr" indent="0" marL="0">
              <a:lnSpc>
                <a:spcPts val="1575"/>
              </a:lnSpc>
              <a:buNone/>
            </a:pPr>
            <a:r>
              <a:rPr lang="en-US" sz="1050" b="1" dirty="0">
                <a:solidFill>
                  <a:srgbClr val="2D3436"/>
                </a:solidFill>
                <a:latin typeface="Open Sans" pitchFamily="34" charset="0"/>
                <a:ea typeface="Open Sans" pitchFamily="34" charset="-122"/>
                <a:cs typeface="Open Sans" pitchFamily="34" charset="-120"/>
              </a:rPr>
              <a:t>Tissue Loss</a:t>
            </a:r>
            <a:endParaRPr lang="en-US" sz="1050" dirty="0"/>
          </a:p>
        </p:txBody>
      </p:sp>
      <p:sp>
        <p:nvSpPr>
          <p:cNvPr id="32" name="Text 14"/>
          <p:cNvSpPr/>
          <p:nvPr/>
        </p:nvSpPr>
        <p:spPr>
          <a:xfrm>
            <a:off x="9286875" y="3543449"/>
            <a:ext cx="2333625" cy="519708"/>
          </a:xfrm>
          <a:prstGeom prst="rect">
            <a:avLst/>
          </a:prstGeom>
          <a:noFill/>
          <a:ln/>
        </p:spPr>
        <p:txBody>
          <a:bodyPr wrap="square" lIns="0" tIns="0" rIns="0" bIns="0" rtlCol="0" anchor="ctr" vert="horz"/>
          <a:lstStyle/>
          <a:p>
            <a:pPr algn="ctr" indent="0" marL="0">
              <a:lnSpc>
                <a:spcPts val="1365"/>
              </a:lnSpc>
              <a:buNone/>
            </a:pPr>
            <a:r>
              <a:rPr lang="en-US" sz="975" dirty="0">
                <a:solidFill>
                  <a:srgbClr val="636E72"/>
                </a:solidFill>
                <a:latin typeface="Open Sans" pitchFamily="34" charset="0"/>
                <a:ea typeface="Open Sans" pitchFamily="34" charset="-122"/>
                <a:cs typeface="Open Sans" pitchFamily="34" charset="-120"/>
              </a:rPr>
              <a:t>Critical ischaemia with presence of ulceration or gangrene. High risk of amputation.</a:t>
            </a:r>
            <a:endParaRPr lang="en-US" sz="975" dirty="0"/>
          </a:p>
        </p:txBody>
      </p:sp>
      <p:sp>
        <p:nvSpPr>
          <p:cNvPr id="33" name="Text 15"/>
          <p:cNvSpPr/>
          <p:nvPr/>
        </p:nvSpPr>
        <p:spPr>
          <a:xfrm>
            <a:off x="1333500" y="4763244"/>
            <a:ext cx="9458325"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FFFFFF"/>
                </a:solidFill>
                <a:latin typeface="Montserrat" pitchFamily="34" charset="0"/>
                <a:ea typeface="Montserrat" pitchFamily="34" charset="-122"/>
                <a:cs typeface="Montserrat" pitchFamily="34" charset="-120"/>
              </a:rPr>
              <a:t>RED FLAG: ACUTE LIMB ISCHAEMIA</a:t>
            </a:r>
            <a:endParaRPr lang="en-US" sz="1350" dirty="0"/>
          </a:p>
        </p:txBody>
      </p:sp>
      <p:sp>
        <p:nvSpPr>
          <p:cNvPr id="34" name="Text 16"/>
          <p:cNvSpPr/>
          <p:nvPr/>
        </p:nvSpPr>
        <p:spPr>
          <a:xfrm>
            <a:off x="1333500" y="5068044"/>
            <a:ext cx="10858500" cy="200025"/>
          </a:xfrm>
          <a:prstGeom prst="rect">
            <a:avLst/>
          </a:prstGeom>
          <a:noFill/>
          <a:ln/>
        </p:spPr>
        <p:txBody>
          <a:bodyPr wrap="square" lIns="0" tIns="0" rIns="0" bIns="0" rtlCol="0" anchor="ctr" vert="horz"/>
          <a:lstStyle/>
          <a:p>
            <a:pPr indent="0" marL="0">
              <a:lnSpc>
                <a:spcPts val="1575"/>
              </a:lnSpc>
              <a:buNone/>
            </a:pPr>
            <a:r>
              <a:rPr lang="en-US" sz="1125" dirty="0">
                <a:solidFill>
                  <a:srgbClr val="FFFFFF"/>
                </a:solidFill>
                <a:latin typeface="Open Sans" pitchFamily="34" charset="0"/>
                <a:ea typeface="Open Sans" pitchFamily="34" charset="-122"/>
                <a:cs typeface="Open Sans" pitchFamily="34" charset="-120"/>
              </a:rPr>
              <a:t>Sudden onset arterial occlusion. </a:t>
            </a:r>
            <a:pPr indent="0" marL="0">
              <a:lnSpc>
                <a:spcPts val="1575"/>
              </a:lnSpc>
              <a:buNone/>
            </a:pPr>
            <a:r>
              <a:rPr lang="en-US" sz="1125" b="1" dirty="0">
                <a:solidFill>
                  <a:srgbClr val="FFFFFF"/>
                </a:solidFill>
                <a:latin typeface="Open Sans" pitchFamily="34" charset="0"/>
                <a:ea typeface="Open Sans" pitchFamily="34" charset="-122"/>
                <a:cs typeface="Open Sans" pitchFamily="34" charset="-120"/>
              </a:rPr>
              <a:t>Emergency (999) Referral.</a:t>
            </a:r>
            <a:pPr indent="0" marL="0">
              <a:lnSpc>
                <a:spcPts val="1575"/>
              </a:lnSpc>
              <a:buNone/>
            </a:pPr>
            <a:r>
              <a:rPr lang="en-US" sz="1125" dirty="0">
                <a:solidFill>
                  <a:srgbClr val="FFFFFF"/>
                </a:solidFill>
                <a:latin typeface="Open Sans" pitchFamily="34" charset="0"/>
                <a:ea typeface="Open Sans" pitchFamily="34" charset="-122"/>
                <a:cs typeface="Open Sans" pitchFamily="34" charset="-120"/>
              </a:rPr>
              <a:t> Look for the </a:t>
            </a:r>
            <a:pPr indent="0" marL="0">
              <a:lnSpc>
                <a:spcPts val="1575"/>
              </a:lnSpc>
              <a:buNone/>
            </a:pPr>
            <a:r>
              <a:rPr lang="en-US" sz="1125" b="1" dirty="0">
                <a:solidFill>
                  <a:srgbClr val="FFFFFF"/>
                </a:solidFill>
                <a:latin typeface="Open Sans" pitchFamily="34" charset="0"/>
                <a:ea typeface="Open Sans" pitchFamily="34" charset="-122"/>
                <a:cs typeface="Open Sans" pitchFamily="34" charset="-120"/>
              </a:rPr>
              <a:t>6 Ps</a:t>
            </a:r>
            <a:pPr indent="0" marL="0">
              <a:lnSpc>
                <a:spcPts val="1575"/>
              </a:lnSpc>
              <a:buNone/>
            </a:pPr>
            <a:r>
              <a:rPr lang="en-US" sz="1125" dirty="0">
                <a:solidFill>
                  <a:srgbClr val="FFFFFF"/>
                </a:solidFill>
                <a:latin typeface="Open Sans" pitchFamily="34" charset="0"/>
                <a:ea typeface="Open Sans" pitchFamily="34" charset="-122"/>
                <a:cs typeface="Open Sans" pitchFamily="34" charset="-120"/>
              </a:rPr>
              <a:t>: Pain, Pallor, Pulseless, Paralysis, Paraesthesia, and Perishing Cold.</a:t>
            </a:r>
            <a:endParaRPr lang="en-US" sz="1125" dirty="0"/>
          </a:p>
        </p:txBody>
      </p:sp>
      <p:sp>
        <p:nvSpPr>
          <p:cNvPr id="35" name="Text 17"/>
          <p:cNvSpPr/>
          <p:nvPr/>
        </p:nvSpPr>
        <p:spPr>
          <a:xfrm>
            <a:off x="381000" y="6543675"/>
            <a:ext cx="4069080" cy="171450"/>
          </a:xfrm>
          <a:prstGeom prst="rect">
            <a:avLst/>
          </a:prstGeom>
          <a:noFill/>
          <a:ln/>
        </p:spPr>
        <p:txBody>
          <a:bodyPr wrap="square" lIns="0" tIns="0" rIns="0" bIns="0" rtlCol="0" anchor="ctr" vert="horz"/>
          <a:lstStyle/>
          <a:p>
            <a:pPr indent="0" marL="0">
              <a:lnSpc>
                <a:spcPts val="1350"/>
              </a:lnSpc>
              <a:buNone/>
            </a:pPr>
            <a:r>
              <a:rPr lang="en-US" sz="900" dirty="0">
                <a:solidFill>
                  <a:srgbClr val="7F8C8D"/>
                </a:solidFill>
                <a:latin typeface="Montserrat" pitchFamily="34" charset="0"/>
                <a:ea typeface="Montserrat" pitchFamily="34" charset="-122"/>
                <a:cs typeface="Montserrat" pitchFamily="34" charset="-120"/>
              </a:rPr>
              <a:t>Source: NICE CG147 (2021)</a:t>
            </a:r>
            <a:endParaRPr lang="en-US" sz="900" dirty="0"/>
          </a:p>
        </p:txBody>
      </p:sp>
      <p:sp>
        <p:nvSpPr>
          <p:cNvPr id="36" name="Text 18"/>
          <p:cNvSpPr/>
          <p:nvPr/>
        </p:nvSpPr>
        <p:spPr>
          <a:xfrm>
            <a:off x="10429875" y="6543675"/>
            <a:ext cx="1762125" cy="171450"/>
          </a:xfrm>
          <a:prstGeom prst="rect">
            <a:avLst/>
          </a:prstGeom>
          <a:noFill/>
          <a:ln/>
        </p:spPr>
        <p:txBody>
          <a:bodyPr wrap="square" lIns="0" tIns="0" rIns="0" bIns="0" rtlCol="0" anchor="ctr" vert="horz"/>
          <a:lstStyle/>
          <a:p>
            <a:pPr indent="0" marL="0">
              <a:lnSpc>
                <a:spcPts val="1350"/>
              </a:lnSpc>
              <a:buNone/>
            </a:pPr>
            <a:r>
              <a:rPr lang="en-US" sz="900" b="1" dirty="0">
                <a:solidFill>
                  <a:srgbClr val="7F8C8D"/>
                </a:solidFill>
                <a:latin typeface="Montserrat" pitchFamily="34" charset="0"/>
                <a:ea typeface="Montserrat" pitchFamily="34" charset="-122"/>
                <a:cs typeface="Montserrat" pitchFamily="34" charset="-120"/>
              </a:rPr>
              <a:t>www.bradfordvts.co.uk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381000" y="190500"/>
            <a:ext cx="2886075" cy="295275"/>
          </a:xfrm>
          <a:prstGeom prst="rect">
            <a:avLst/>
          </a:prstGeom>
        </p:spPr>
      </p:pic>
      <p:pic>
        <p:nvPicPr>
          <p:cNvPr id="4" name="Image 2" descr="preencoded.png">    </p:cNvPr>
          <p:cNvPicPr>
            <a:picLocks noChangeAspect="1"/>
          </p:cNvPicPr>
          <p:nvPr/>
        </p:nvPicPr>
        <p:blipFill>
          <a:blip r:embed="rId3"/>
          <a:stretch>
            <a:fillRect/>
          </a:stretch>
        </p:blipFill>
        <p:spPr>
          <a:xfrm>
            <a:off x="381000" y="581025"/>
            <a:ext cx="11430000" cy="596205"/>
          </a:xfrm>
          <a:prstGeom prst="rect">
            <a:avLst/>
          </a:prstGeom>
        </p:spPr>
      </p:pic>
      <p:pic>
        <p:nvPicPr>
          <p:cNvPr id="5" name="Image 3" descr="preencoded.png">    </p:cNvPr>
          <p:cNvPicPr>
            <a:picLocks noChangeAspect="1"/>
          </p:cNvPicPr>
          <p:nvPr/>
        </p:nvPicPr>
        <p:blipFill>
          <a:blip r:embed="rId4"/>
          <a:stretch>
            <a:fillRect/>
          </a:stretch>
        </p:blipFill>
        <p:spPr>
          <a:xfrm>
            <a:off x="381000" y="1462980"/>
            <a:ext cx="5572125" cy="4823520"/>
          </a:xfrm>
          <a:prstGeom prst="rect">
            <a:avLst/>
          </a:prstGeom>
        </p:spPr>
      </p:pic>
      <p:pic>
        <p:nvPicPr>
          <p:cNvPr id="6" name="Image 4" descr="preencoded.png">    </p:cNvPr>
          <p:cNvPicPr>
            <a:picLocks noChangeAspect="1"/>
          </p:cNvPicPr>
          <p:nvPr/>
        </p:nvPicPr>
        <p:blipFill>
          <a:blip r:embed="rId5"/>
          <a:stretch>
            <a:fillRect/>
          </a:stretch>
        </p:blipFill>
        <p:spPr>
          <a:xfrm>
            <a:off x="619125" y="1748730"/>
            <a:ext cx="238125" cy="190500"/>
          </a:xfrm>
          <a:prstGeom prst="rect">
            <a:avLst/>
          </a:prstGeom>
        </p:spPr>
      </p:pic>
      <p:pic>
        <p:nvPicPr>
          <p:cNvPr id="7" name="Image 5" descr="preencoded.png">    </p:cNvPr>
          <p:cNvPicPr>
            <a:picLocks noChangeAspect="1"/>
          </p:cNvPicPr>
          <p:nvPr/>
        </p:nvPicPr>
        <p:blipFill>
          <a:blip r:embed="rId6"/>
          <a:stretch>
            <a:fillRect/>
          </a:stretch>
        </p:blipFill>
        <p:spPr>
          <a:xfrm>
            <a:off x="619125" y="2129730"/>
            <a:ext cx="202406" cy="202406"/>
          </a:xfrm>
          <a:prstGeom prst="rect">
            <a:avLst/>
          </a:prstGeom>
        </p:spPr>
      </p:pic>
      <p:pic>
        <p:nvPicPr>
          <p:cNvPr id="8" name="Image 6" descr="preencoded.png">    </p:cNvPr>
          <p:cNvPicPr>
            <a:picLocks noChangeAspect="1"/>
          </p:cNvPicPr>
          <p:nvPr/>
        </p:nvPicPr>
        <p:blipFill>
          <a:blip r:embed="rId7"/>
          <a:stretch>
            <a:fillRect/>
          </a:stretch>
        </p:blipFill>
        <p:spPr>
          <a:xfrm>
            <a:off x="619125" y="2729805"/>
            <a:ext cx="202406" cy="236041"/>
          </a:xfrm>
          <a:prstGeom prst="rect">
            <a:avLst/>
          </a:prstGeom>
        </p:spPr>
      </p:pic>
      <p:pic>
        <p:nvPicPr>
          <p:cNvPr id="9" name="Image 7" descr="preencoded.png">    </p:cNvPr>
          <p:cNvPicPr>
            <a:picLocks noChangeAspect="1"/>
          </p:cNvPicPr>
          <p:nvPr/>
        </p:nvPicPr>
        <p:blipFill>
          <a:blip r:embed="rId8"/>
          <a:stretch>
            <a:fillRect/>
          </a:stretch>
        </p:blipFill>
        <p:spPr>
          <a:xfrm>
            <a:off x="619125" y="3329880"/>
            <a:ext cx="202406" cy="177105"/>
          </a:xfrm>
          <a:prstGeom prst="rect">
            <a:avLst/>
          </a:prstGeom>
        </p:spPr>
      </p:pic>
      <p:pic>
        <p:nvPicPr>
          <p:cNvPr id="10" name="Image 8" descr="preencoded.png">    </p:cNvPr>
          <p:cNvPicPr>
            <a:picLocks noChangeAspect="1"/>
          </p:cNvPicPr>
          <p:nvPr/>
        </p:nvPicPr>
        <p:blipFill>
          <a:blip r:embed="rId9"/>
          <a:stretch>
            <a:fillRect/>
          </a:stretch>
        </p:blipFill>
        <p:spPr>
          <a:xfrm>
            <a:off x="619125" y="3929955"/>
            <a:ext cx="202406" cy="166688"/>
          </a:xfrm>
          <a:prstGeom prst="rect">
            <a:avLst/>
          </a:prstGeom>
        </p:spPr>
      </p:pic>
      <p:pic>
        <p:nvPicPr>
          <p:cNvPr id="11" name="Image 9" descr="preencoded.png">    </p:cNvPr>
          <p:cNvPicPr>
            <a:picLocks noChangeAspect="1"/>
          </p:cNvPicPr>
          <p:nvPr/>
        </p:nvPicPr>
        <p:blipFill>
          <a:blip r:embed="rId10"/>
          <a:stretch>
            <a:fillRect/>
          </a:stretch>
        </p:blipFill>
        <p:spPr>
          <a:xfrm>
            <a:off x="6238875" y="1462980"/>
            <a:ext cx="5572125" cy="2232720"/>
          </a:xfrm>
          <a:prstGeom prst="rect">
            <a:avLst/>
          </a:prstGeom>
        </p:spPr>
      </p:pic>
      <p:pic>
        <p:nvPicPr>
          <p:cNvPr id="12" name="Image 10" descr="preencoded.png">    </p:cNvPr>
          <p:cNvPicPr>
            <a:picLocks noChangeAspect="1"/>
          </p:cNvPicPr>
          <p:nvPr/>
        </p:nvPicPr>
        <p:blipFill>
          <a:blip r:embed="rId11"/>
          <a:stretch>
            <a:fillRect/>
          </a:stretch>
        </p:blipFill>
        <p:spPr>
          <a:xfrm>
            <a:off x="6477000" y="1732508"/>
            <a:ext cx="166688" cy="137220"/>
          </a:xfrm>
          <a:prstGeom prst="rect">
            <a:avLst/>
          </a:prstGeom>
        </p:spPr>
      </p:pic>
      <p:pic>
        <p:nvPicPr>
          <p:cNvPr id="13" name="Image 11" descr="preencoded.png">    </p:cNvPr>
          <p:cNvPicPr>
            <a:picLocks noChangeAspect="1"/>
          </p:cNvPicPr>
          <p:nvPr/>
        </p:nvPicPr>
        <p:blipFill>
          <a:blip r:embed="rId12"/>
          <a:stretch>
            <a:fillRect/>
          </a:stretch>
        </p:blipFill>
        <p:spPr>
          <a:xfrm>
            <a:off x="6238875" y="3886200"/>
            <a:ext cx="5572125" cy="2400300"/>
          </a:xfrm>
          <a:prstGeom prst="rect">
            <a:avLst/>
          </a:prstGeom>
        </p:spPr>
      </p:pic>
      <p:pic>
        <p:nvPicPr>
          <p:cNvPr id="14" name="Image 12" descr="preencoded.png">    </p:cNvPr>
          <p:cNvPicPr>
            <a:picLocks noChangeAspect="1"/>
          </p:cNvPicPr>
          <p:nvPr/>
        </p:nvPicPr>
        <p:blipFill>
          <a:blip r:embed="rId13"/>
          <a:stretch>
            <a:fillRect/>
          </a:stretch>
        </p:blipFill>
        <p:spPr>
          <a:xfrm>
            <a:off x="6477000" y="4181326"/>
            <a:ext cx="214313" cy="175320"/>
          </a:xfrm>
          <a:prstGeom prst="rect">
            <a:avLst/>
          </a:prstGeom>
        </p:spPr>
      </p:pic>
      <p:pic>
        <p:nvPicPr>
          <p:cNvPr id="15" name="Image 13" descr="preencoded.png">    </p:cNvPr>
          <p:cNvPicPr>
            <a:picLocks noChangeAspect="1"/>
          </p:cNvPicPr>
          <p:nvPr/>
        </p:nvPicPr>
        <p:blipFill>
          <a:blip r:embed="rId14"/>
          <a:stretch>
            <a:fillRect/>
          </a:stretch>
        </p:blipFill>
        <p:spPr>
          <a:xfrm>
            <a:off x="6477000" y="4524375"/>
            <a:ext cx="5095875" cy="381000"/>
          </a:xfrm>
          <a:prstGeom prst="rect">
            <a:avLst/>
          </a:prstGeom>
        </p:spPr>
      </p:pic>
      <p:pic>
        <p:nvPicPr>
          <p:cNvPr id="16" name="Image 14" descr="preencoded.png">    </p:cNvPr>
          <p:cNvPicPr>
            <a:picLocks noChangeAspect="1"/>
          </p:cNvPicPr>
          <p:nvPr/>
        </p:nvPicPr>
        <p:blipFill>
          <a:blip r:embed="rId15"/>
          <a:stretch>
            <a:fillRect/>
          </a:stretch>
        </p:blipFill>
        <p:spPr>
          <a:xfrm>
            <a:off x="6477000" y="4905375"/>
            <a:ext cx="5095875" cy="381000"/>
          </a:xfrm>
          <a:prstGeom prst="rect">
            <a:avLst/>
          </a:prstGeom>
        </p:spPr>
      </p:pic>
      <p:pic>
        <p:nvPicPr>
          <p:cNvPr id="17" name="Image 15" descr="preencoded.png">    </p:cNvPr>
          <p:cNvPicPr>
            <a:picLocks noChangeAspect="1"/>
          </p:cNvPicPr>
          <p:nvPr/>
        </p:nvPicPr>
        <p:blipFill>
          <a:blip r:embed="rId16"/>
          <a:stretch>
            <a:fillRect/>
          </a:stretch>
        </p:blipFill>
        <p:spPr>
          <a:xfrm>
            <a:off x="6477000" y="5286375"/>
            <a:ext cx="5095875" cy="381000"/>
          </a:xfrm>
          <a:prstGeom prst="rect">
            <a:avLst/>
          </a:prstGeom>
        </p:spPr>
      </p:pic>
      <p:pic>
        <p:nvPicPr>
          <p:cNvPr id="18" name="Image 16" descr="preencoded.png">    </p:cNvPr>
          <p:cNvPicPr>
            <a:picLocks noChangeAspect="1"/>
          </p:cNvPicPr>
          <p:nvPr/>
        </p:nvPicPr>
        <p:blipFill>
          <a:blip r:embed="rId17"/>
          <a:stretch>
            <a:fillRect/>
          </a:stretch>
        </p:blipFill>
        <p:spPr>
          <a:xfrm>
            <a:off x="0" y="6477000"/>
            <a:ext cx="12192000" cy="381000"/>
          </a:xfrm>
          <a:prstGeom prst="rect">
            <a:avLst/>
          </a:prstGeom>
        </p:spPr>
      </p:pic>
      <p:sp>
        <p:nvSpPr>
          <p:cNvPr id="19"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0" name="Text 1"/>
          <p:cNvSpPr/>
          <p:nvPr/>
        </p:nvSpPr>
        <p:spPr>
          <a:xfrm>
            <a:off x="523875" y="5810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Clinical Presentation: Intermittent Claudication</a:t>
            </a:r>
            <a:endParaRPr lang="en-US" sz="2100" dirty="0"/>
          </a:p>
        </p:txBody>
      </p:sp>
      <p:sp>
        <p:nvSpPr>
          <p:cNvPr id="21"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Fontaine Stage II: Reproducible Ischaemic Muscle Pain</a:t>
            </a:r>
            <a:endParaRPr lang="en-US" sz="1200" dirty="0"/>
          </a:p>
        </p:txBody>
      </p:sp>
      <p:sp>
        <p:nvSpPr>
          <p:cNvPr id="22" name="Text 3"/>
          <p:cNvSpPr/>
          <p:nvPr/>
        </p:nvSpPr>
        <p:spPr>
          <a:xfrm>
            <a:off x="952500" y="1701105"/>
            <a:ext cx="5095875" cy="285750"/>
          </a:xfrm>
          <a:prstGeom prst="rect">
            <a:avLst/>
          </a:prstGeom>
          <a:noFill/>
          <a:ln/>
        </p:spPr>
        <p:txBody>
          <a:bodyPr wrap="square" lIns="0" tIns="0" rIns="0" bIns="0" rtlCol="0" anchor="ctr" vert="horz"/>
          <a:lstStyle/>
          <a:p>
            <a:pPr indent="0" marL="0">
              <a:lnSpc>
                <a:spcPts val="2250"/>
              </a:lnSpc>
              <a:buNone/>
            </a:pPr>
            <a:r>
              <a:rPr lang="en-US" sz="1500" dirty="0">
                <a:solidFill>
                  <a:srgbClr val="2D3436"/>
                </a:solidFill>
                <a:latin typeface="Montserrat" pitchFamily="34" charset="0"/>
                <a:ea typeface="Montserrat" pitchFamily="34" charset="-122"/>
                <a:cs typeface="Montserrat" pitchFamily="34" charset="-120"/>
              </a:rPr>
              <a:t>Key Characteristics</a:t>
            </a:r>
            <a:endParaRPr lang="en-US" sz="1500" dirty="0"/>
          </a:p>
        </p:txBody>
      </p:sp>
      <p:sp>
        <p:nvSpPr>
          <p:cNvPr id="23" name="Text 4"/>
          <p:cNvSpPr/>
          <p:nvPr/>
        </p:nvSpPr>
        <p:spPr>
          <a:xfrm>
            <a:off x="935831" y="2129730"/>
            <a:ext cx="4779169"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Reproducibility:</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Consistent pain triggered by walking a fixed distance (claudication distance).</a:t>
            </a:r>
            <a:endParaRPr lang="en-US" sz="1275" dirty="0"/>
          </a:p>
        </p:txBody>
      </p:sp>
      <p:sp>
        <p:nvSpPr>
          <p:cNvPr id="24" name="Text 5"/>
          <p:cNvSpPr/>
          <p:nvPr/>
        </p:nvSpPr>
        <p:spPr>
          <a:xfrm>
            <a:off x="935831" y="2729805"/>
            <a:ext cx="4779169"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Nature of Pain:</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Described as "cramping," "aching," or "heavy fatigue" in the affected muscle group.</a:t>
            </a:r>
            <a:endParaRPr lang="en-US" sz="1275" dirty="0"/>
          </a:p>
        </p:txBody>
      </p:sp>
      <p:sp>
        <p:nvSpPr>
          <p:cNvPr id="25" name="Text 6"/>
          <p:cNvSpPr/>
          <p:nvPr/>
        </p:nvSpPr>
        <p:spPr>
          <a:xfrm>
            <a:off x="935831" y="3329880"/>
            <a:ext cx="4779169"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Relief Mechanism:</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Pain is relieved within 5–10 minutes by simply stopping and standing still (rest).</a:t>
            </a:r>
            <a:endParaRPr lang="en-US" sz="1275" dirty="0"/>
          </a:p>
        </p:txBody>
      </p:sp>
      <p:sp>
        <p:nvSpPr>
          <p:cNvPr id="26" name="Text 7"/>
          <p:cNvSpPr/>
          <p:nvPr/>
        </p:nvSpPr>
        <p:spPr>
          <a:xfrm>
            <a:off x="935831" y="3929955"/>
            <a:ext cx="4779169" cy="485775"/>
          </a:xfrm>
          <a:prstGeom prst="rect">
            <a:avLst/>
          </a:prstGeom>
          <a:noFill/>
          <a:ln/>
        </p:spPr>
        <p:txBody>
          <a:bodyPr wrap="square" lIns="0" tIns="0" rIns="0" bIns="0" rtlCol="0" anchor="ctr" vert="horz"/>
          <a:lstStyle/>
          <a:p>
            <a:pPr algn="l" indent="0" marL="0">
              <a:lnSpc>
                <a:spcPts val="1913"/>
              </a:lnSpc>
              <a:buNone/>
            </a:pPr>
            <a:r>
              <a:rPr lang="en-US" sz="1275" b="1" dirty="0">
                <a:solidFill>
                  <a:srgbClr val="2D3436"/>
                </a:solidFill>
                <a:latin typeface="Open Sans" pitchFamily="34" charset="0"/>
                <a:ea typeface="Open Sans" pitchFamily="34" charset="-122"/>
                <a:cs typeface="Open Sans" pitchFamily="34" charset="-120"/>
              </a:rPr>
              <a:t>Progression:</a:t>
            </a:r>
            <a:pPr algn="l" indent="0" marL="0">
              <a:lnSpc>
                <a:spcPts val="1913"/>
              </a:lnSpc>
              <a:buNone/>
            </a:pPr>
            <a:r>
              <a:rPr lang="en-US" sz="1275" dirty="0">
                <a:solidFill>
                  <a:srgbClr val="2D3436"/>
                </a:solidFill>
                <a:latin typeface="Open Sans" pitchFamily="34" charset="0"/>
                <a:ea typeface="Open Sans" pitchFamily="34" charset="-122"/>
                <a:cs typeface="Open Sans" pitchFamily="34" charset="-120"/>
              </a:rPr>
              <a:t> Declining walking distance indicates worsening arterial narrowing or plaque instability.</a:t>
            </a:r>
            <a:endParaRPr lang="en-US" sz="1275" dirty="0"/>
          </a:p>
        </p:txBody>
      </p:sp>
      <p:sp>
        <p:nvSpPr>
          <p:cNvPr id="27" name="Text 8"/>
          <p:cNvSpPr/>
          <p:nvPr/>
        </p:nvSpPr>
        <p:spPr>
          <a:xfrm>
            <a:off x="6719888" y="1701105"/>
            <a:ext cx="5095875" cy="2000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SCA CONSULTATION PEARL</a:t>
            </a:r>
            <a:endParaRPr lang="en-US" sz="1050" dirty="0"/>
          </a:p>
        </p:txBody>
      </p:sp>
      <p:sp>
        <p:nvSpPr>
          <p:cNvPr id="28" name="Text 9"/>
          <p:cNvSpPr/>
          <p:nvPr/>
        </p:nvSpPr>
        <p:spPr>
          <a:xfrm>
            <a:off x="6477000" y="2044005"/>
            <a:ext cx="5095875" cy="822871"/>
          </a:xfrm>
          <a:prstGeom prst="rect">
            <a:avLst/>
          </a:prstGeom>
          <a:noFill/>
          <a:ln/>
        </p:spPr>
        <p:txBody>
          <a:bodyPr wrap="square" lIns="0" tIns="0" rIns="0" bIns="0" rtlCol="0" anchor="ctr" vert="horz"/>
          <a:lstStyle/>
          <a:p>
            <a:pPr indent="0" marL="0">
              <a:lnSpc>
                <a:spcPts val="2160"/>
              </a:lnSpc>
              <a:buNone/>
            </a:pPr>
            <a:r>
              <a:rPr lang="en-US" sz="1350" i="1" dirty="0">
                <a:solidFill>
                  <a:srgbClr val="FFFFFF"/>
                </a:solidFill>
                <a:latin typeface="Open Sans" pitchFamily="34" charset="0"/>
                <a:ea typeface="Open Sans" pitchFamily="34" charset="-122"/>
                <a:cs typeface="Open Sans" pitchFamily="34" charset="-120"/>
              </a:rPr>
              <a:t>"How far can you walk before the pain comes on? Is it always roughly the same distance? When you stop, does the pain clear away completely?"</a:t>
            </a:r>
            <a:endParaRPr lang="en-US" sz="1350" dirty="0"/>
          </a:p>
        </p:txBody>
      </p:sp>
      <p:sp>
        <p:nvSpPr>
          <p:cNvPr id="29" name="Text 10"/>
          <p:cNvSpPr/>
          <p:nvPr/>
        </p:nvSpPr>
        <p:spPr>
          <a:xfrm>
            <a:off x="6691313" y="4124325"/>
            <a:ext cx="5500688" cy="257175"/>
          </a:xfrm>
          <a:prstGeom prst="rect">
            <a:avLst/>
          </a:prstGeom>
          <a:noFill/>
          <a:ln/>
        </p:spPr>
        <p:txBody>
          <a:bodyPr wrap="square" lIns="0" tIns="0" rIns="0" bIns="0" rtlCol="0" anchor="ctr" vert="horz"/>
          <a:lstStyle/>
          <a:p>
            <a:pPr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Pain Location vs. Arterial Site</a:t>
            </a:r>
            <a:endParaRPr lang="en-US" sz="1350" dirty="0"/>
          </a:p>
        </p:txBody>
      </p:sp>
      <p:sp>
        <p:nvSpPr>
          <p:cNvPr id="30" name="Text 11"/>
          <p:cNvSpPr/>
          <p:nvPr/>
        </p:nvSpPr>
        <p:spPr>
          <a:xfrm>
            <a:off x="6477000" y="4600575"/>
            <a:ext cx="384048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Calf Pain (Commonest)</a:t>
            </a:r>
            <a:endParaRPr lang="en-US" sz="1200" dirty="0"/>
          </a:p>
        </p:txBody>
      </p:sp>
      <p:sp>
        <p:nvSpPr>
          <p:cNvPr id="31" name="Text 12"/>
          <p:cNvSpPr/>
          <p:nvPr/>
        </p:nvSpPr>
        <p:spPr>
          <a:xfrm>
            <a:off x="9705975" y="4600575"/>
            <a:ext cx="24860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Open Sans" pitchFamily="34" charset="0"/>
                <a:ea typeface="Open Sans" pitchFamily="34" charset="-122"/>
                <a:cs typeface="Open Sans" pitchFamily="34" charset="-120"/>
              </a:rPr>
              <a:t>Superficial Femoral Artery</a:t>
            </a:r>
            <a:endParaRPr lang="en-US" sz="1200" dirty="0"/>
          </a:p>
        </p:txBody>
      </p:sp>
      <p:sp>
        <p:nvSpPr>
          <p:cNvPr id="32" name="Text 13"/>
          <p:cNvSpPr/>
          <p:nvPr/>
        </p:nvSpPr>
        <p:spPr>
          <a:xfrm>
            <a:off x="6477000" y="4981575"/>
            <a:ext cx="182880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Thigh Pain</a:t>
            </a:r>
            <a:endParaRPr lang="en-US" sz="1200" dirty="0"/>
          </a:p>
        </p:txBody>
      </p:sp>
      <p:sp>
        <p:nvSpPr>
          <p:cNvPr id="33" name="Text 14"/>
          <p:cNvSpPr/>
          <p:nvPr/>
        </p:nvSpPr>
        <p:spPr>
          <a:xfrm>
            <a:off x="9791700" y="4981575"/>
            <a:ext cx="2400300"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Open Sans" pitchFamily="34" charset="0"/>
                <a:ea typeface="Open Sans" pitchFamily="34" charset="-122"/>
                <a:cs typeface="Open Sans" pitchFamily="34" charset="-120"/>
              </a:rPr>
              <a:t>Common Femoral Artery</a:t>
            </a:r>
            <a:endParaRPr lang="en-US" sz="1200" dirty="0"/>
          </a:p>
        </p:txBody>
      </p:sp>
      <p:sp>
        <p:nvSpPr>
          <p:cNvPr id="34" name="Text 15"/>
          <p:cNvSpPr/>
          <p:nvPr/>
        </p:nvSpPr>
        <p:spPr>
          <a:xfrm>
            <a:off x="6477000" y="5362575"/>
            <a:ext cx="329184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Buttock / Hip Pain</a:t>
            </a:r>
            <a:endParaRPr lang="en-US" sz="1200" dirty="0"/>
          </a:p>
        </p:txBody>
      </p:sp>
      <p:sp>
        <p:nvSpPr>
          <p:cNvPr id="35" name="Text 16"/>
          <p:cNvSpPr/>
          <p:nvPr/>
        </p:nvSpPr>
        <p:spPr>
          <a:xfrm>
            <a:off x="10239375" y="5362575"/>
            <a:ext cx="19526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Open Sans" pitchFamily="34" charset="0"/>
                <a:ea typeface="Open Sans" pitchFamily="34" charset="-122"/>
                <a:cs typeface="Open Sans" pitchFamily="34" charset="-120"/>
              </a:rPr>
              <a:t>Aorto-iliac Disease</a:t>
            </a:r>
            <a:endParaRPr lang="en-US" sz="1200" dirty="0"/>
          </a:p>
        </p:txBody>
      </p:sp>
      <p:sp>
        <p:nvSpPr>
          <p:cNvPr id="36" name="Text 17"/>
          <p:cNvSpPr/>
          <p:nvPr/>
        </p:nvSpPr>
        <p:spPr>
          <a:xfrm>
            <a:off x="6477000" y="5743575"/>
            <a:ext cx="4023360" cy="228600"/>
          </a:xfrm>
          <a:prstGeom prst="rect">
            <a:avLst/>
          </a:prstGeom>
          <a:noFill/>
          <a:ln/>
        </p:spPr>
        <p:txBody>
          <a:bodyPr wrap="square" lIns="0" tIns="0" rIns="0" bIns="0" rtlCol="0" anchor="ctr" vert="horz"/>
          <a:lstStyle/>
          <a:p>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Foot Pain (Rare in IC)</a:t>
            </a:r>
            <a:endParaRPr lang="en-US" sz="1200" dirty="0"/>
          </a:p>
        </p:txBody>
      </p:sp>
      <p:sp>
        <p:nvSpPr>
          <p:cNvPr id="37" name="Text 18"/>
          <p:cNvSpPr/>
          <p:nvPr/>
        </p:nvSpPr>
        <p:spPr>
          <a:xfrm>
            <a:off x="10010775" y="5743575"/>
            <a:ext cx="21812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Open Sans" pitchFamily="34" charset="0"/>
                <a:ea typeface="Open Sans" pitchFamily="34" charset="-122"/>
                <a:cs typeface="Open Sans" pitchFamily="34" charset="-120"/>
              </a:rPr>
              <a:t>Infrapopliteal Disease</a:t>
            </a:r>
            <a:endParaRPr lang="en-US" sz="1200" dirty="0"/>
          </a:p>
        </p:txBody>
      </p:sp>
      <p:sp>
        <p:nvSpPr>
          <p:cNvPr id="38" name="Text 19"/>
          <p:cNvSpPr/>
          <p:nvPr/>
        </p:nvSpPr>
        <p:spPr>
          <a:xfrm>
            <a:off x="5357813" y="6477000"/>
            <a:ext cx="6834188" cy="381000"/>
          </a:xfrm>
          <a:prstGeom prst="rect">
            <a:avLst/>
          </a:prstGeom>
          <a:noFill/>
          <a:ln/>
        </p:spPr>
        <p:txBody>
          <a:bodyPr wrap="square" lIns="0" tIns="0" rIns="0" bIns="0" rtlCol="0" anchor="ctr" vert="horz"/>
          <a:lstStyle/>
          <a:p>
            <a:pPr indent="0" marL="0">
              <a:lnSpc>
                <a:spcPts val="1575"/>
              </a:lnSpc>
              <a:buNone/>
            </a:pPr>
            <a:r>
              <a:rPr lang="en-US" sz="1050" dirty="0">
                <a:solidFill>
                  <a:srgbClr val="7F8C8D"/>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285750"/>
            <a:ext cx="3067050" cy="314325"/>
          </a:xfrm>
          <a:prstGeom prst="rect">
            <a:avLst/>
          </a:prstGeom>
        </p:spPr>
      </p:pic>
      <p:pic>
        <p:nvPicPr>
          <p:cNvPr id="5" name="Image 3" descr="preencoded.png">    </p:cNvPr>
          <p:cNvPicPr>
            <a:picLocks noChangeAspect="1"/>
          </p:cNvPicPr>
          <p:nvPr/>
        </p:nvPicPr>
        <p:blipFill>
          <a:blip r:embed="rId5"/>
          <a:stretch>
            <a:fillRect/>
          </a:stretch>
        </p:blipFill>
        <p:spPr>
          <a:xfrm>
            <a:off x="571500" y="714375"/>
            <a:ext cx="11049000" cy="668536"/>
          </a:xfrm>
          <a:prstGeom prst="rect">
            <a:avLst/>
          </a:prstGeom>
        </p:spPr>
      </p:pic>
      <p:pic>
        <p:nvPicPr>
          <p:cNvPr id="6" name="Image 4" descr="preencoded.png">    </p:cNvPr>
          <p:cNvPicPr>
            <a:picLocks noChangeAspect="1"/>
          </p:cNvPicPr>
          <p:nvPr/>
        </p:nvPicPr>
        <p:blipFill>
          <a:blip r:embed="rId6"/>
          <a:stretch>
            <a:fillRect/>
          </a:stretch>
        </p:blipFill>
        <p:spPr>
          <a:xfrm>
            <a:off x="571500" y="1573411"/>
            <a:ext cx="5381625" cy="4617839"/>
          </a:xfrm>
          <a:prstGeom prst="rect">
            <a:avLst/>
          </a:prstGeom>
        </p:spPr>
      </p:pic>
      <p:pic>
        <p:nvPicPr>
          <p:cNvPr id="7" name="Image 5" descr="preencoded.png">    </p:cNvPr>
          <p:cNvPicPr>
            <a:picLocks noChangeAspect="1"/>
          </p:cNvPicPr>
          <p:nvPr/>
        </p:nvPicPr>
        <p:blipFill>
          <a:blip r:embed="rId7"/>
          <a:stretch>
            <a:fillRect/>
          </a:stretch>
        </p:blipFill>
        <p:spPr>
          <a:xfrm>
            <a:off x="809625" y="1893243"/>
            <a:ext cx="285750" cy="228600"/>
          </a:xfrm>
          <a:prstGeom prst="rect">
            <a:avLst/>
          </a:prstGeom>
        </p:spPr>
      </p:pic>
      <p:pic>
        <p:nvPicPr>
          <p:cNvPr id="8" name="Image 6" descr="preencoded.png">    </p:cNvPr>
          <p:cNvPicPr>
            <a:picLocks noChangeAspect="1"/>
          </p:cNvPicPr>
          <p:nvPr/>
        </p:nvPicPr>
        <p:blipFill>
          <a:blip r:embed="rId8"/>
          <a:stretch>
            <a:fillRect/>
          </a:stretch>
        </p:blipFill>
        <p:spPr>
          <a:xfrm>
            <a:off x="809625" y="2344936"/>
            <a:ext cx="166688" cy="166688"/>
          </a:xfrm>
          <a:prstGeom prst="rect">
            <a:avLst/>
          </a:prstGeom>
        </p:spPr>
      </p:pic>
      <p:pic>
        <p:nvPicPr>
          <p:cNvPr id="9" name="Image 7" descr="preencoded.png">    </p:cNvPr>
          <p:cNvPicPr>
            <a:picLocks noChangeAspect="1"/>
          </p:cNvPicPr>
          <p:nvPr/>
        </p:nvPicPr>
        <p:blipFill>
          <a:blip r:embed="rId9"/>
          <a:stretch>
            <a:fillRect/>
          </a:stretch>
        </p:blipFill>
        <p:spPr>
          <a:xfrm>
            <a:off x="809625" y="2973586"/>
            <a:ext cx="166688" cy="166688"/>
          </a:xfrm>
          <a:prstGeom prst="rect">
            <a:avLst/>
          </a:prstGeom>
        </p:spPr>
      </p:pic>
      <p:pic>
        <p:nvPicPr>
          <p:cNvPr id="10" name="Image 8" descr="preencoded.png">    </p:cNvPr>
          <p:cNvPicPr>
            <a:picLocks noChangeAspect="1"/>
          </p:cNvPicPr>
          <p:nvPr/>
        </p:nvPicPr>
        <p:blipFill>
          <a:blip r:embed="rId10"/>
          <a:stretch>
            <a:fillRect/>
          </a:stretch>
        </p:blipFill>
        <p:spPr>
          <a:xfrm>
            <a:off x="809625" y="3602236"/>
            <a:ext cx="166688" cy="166688"/>
          </a:xfrm>
          <a:prstGeom prst="rect">
            <a:avLst/>
          </a:prstGeom>
        </p:spPr>
      </p:pic>
      <p:pic>
        <p:nvPicPr>
          <p:cNvPr id="11" name="Image 9" descr="preencoded.png">    </p:cNvPr>
          <p:cNvPicPr>
            <a:picLocks noChangeAspect="1"/>
          </p:cNvPicPr>
          <p:nvPr/>
        </p:nvPicPr>
        <p:blipFill>
          <a:blip r:embed="rId11"/>
          <a:stretch>
            <a:fillRect/>
          </a:stretch>
        </p:blipFill>
        <p:spPr>
          <a:xfrm>
            <a:off x="6238875" y="1573411"/>
            <a:ext cx="5381625" cy="3002756"/>
          </a:xfrm>
          <a:prstGeom prst="rect">
            <a:avLst/>
          </a:prstGeom>
        </p:spPr>
      </p:pic>
      <p:pic>
        <p:nvPicPr>
          <p:cNvPr id="12" name="Image 10" descr="preencoded.png">    </p:cNvPr>
          <p:cNvPicPr>
            <a:picLocks noChangeAspect="1"/>
          </p:cNvPicPr>
          <p:nvPr/>
        </p:nvPicPr>
        <p:blipFill>
          <a:blip r:embed="rId12"/>
          <a:stretch>
            <a:fillRect/>
          </a:stretch>
        </p:blipFill>
        <p:spPr>
          <a:xfrm>
            <a:off x="6477000" y="1893243"/>
            <a:ext cx="285750" cy="228600"/>
          </a:xfrm>
          <a:prstGeom prst="rect">
            <a:avLst/>
          </a:prstGeom>
        </p:spPr>
      </p:pic>
      <p:pic>
        <p:nvPicPr>
          <p:cNvPr id="13" name="Image 11" descr="preencoded.png">    </p:cNvPr>
          <p:cNvPicPr>
            <a:picLocks noChangeAspect="1"/>
          </p:cNvPicPr>
          <p:nvPr/>
        </p:nvPicPr>
        <p:blipFill>
          <a:blip r:embed="rId13"/>
          <a:stretch>
            <a:fillRect/>
          </a:stretch>
        </p:blipFill>
        <p:spPr>
          <a:xfrm>
            <a:off x="6477000" y="2344936"/>
            <a:ext cx="166688" cy="166688"/>
          </a:xfrm>
          <a:prstGeom prst="rect">
            <a:avLst/>
          </a:prstGeom>
        </p:spPr>
      </p:pic>
      <p:pic>
        <p:nvPicPr>
          <p:cNvPr id="14" name="Image 12" descr="preencoded.png">    </p:cNvPr>
          <p:cNvPicPr>
            <a:picLocks noChangeAspect="1"/>
          </p:cNvPicPr>
          <p:nvPr/>
        </p:nvPicPr>
        <p:blipFill>
          <a:blip r:embed="rId14"/>
          <a:stretch>
            <a:fillRect/>
          </a:stretch>
        </p:blipFill>
        <p:spPr>
          <a:xfrm>
            <a:off x="6477000" y="2973586"/>
            <a:ext cx="166688" cy="166688"/>
          </a:xfrm>
          <a:prstGeom prst="rect">
            <a:avLst/>
          </a:prstGeom>
        </p:spPr>
      </p:pic>
      <p:pic>
        <p:nvPicPr>
          <p:cNvPr id="15" name="Image 13" descr="preencoded.png">    </p:cNvPr>
          <p:cNvPicPr>
            <a:picLocks noChangeAspect="1"/>
          </p:cNvPicPr>
          <p:nvPr/>
        </p:nvPicPr>
        <p:blipFill>
          <a:blip r:embed="rId15"/>
          <a:stretch>
            <a:fillRect/>
          </a:stretch>
        </p:blipFill>
        <p:spPr>
          <a:xfrm>
            <a:off x="6238875" y="4861917"/>
            <a:ext cx="5381625" cy="1519833"/>
          </a:xfrm>
          <a:prstGeom prst="rect">
            <a:avLst/>
          </a:prstGeom>
        </p:spPr>
      </p:pic>
      <p:pic>
        <p:nvPicPr>
          <p:cNvPr id="16" name="Image 14" descr="preencoded.png">    </p:cNvPr>
          <p:cNvPicPr>
            <a:picLocks noChangeAspect="1"/>
          </p:cNvPicPr>
          <p:nvPr/>
        </p:nvPicPr>
        <p:blipFill>
          <a:blip r:embed="rId16"/>
          <a:stretch>
            <a:fillRect/>
          </a:stretch>
        </p:blipFill>
        <p:spPr>
          <a:xfrm>
            <a:off x="6477000" y="5136803"/>
            <a:ext cx="190500" cy="155079"/>
          </a:xfrm>
          <a:prstGeom prst="rect">
            <a:avLst/>
          </a:prstGeom>
        </p:spPr>
      </p:pic>
      <p:pic>
        <p:nvPicPr>
          <p:cNvPr id="17" name="Image 15" descr="preencoded.png">    </p:cNvPr>
          <p:cNvPicPr>
            <a:picLocks noChangeAspect="1"/>
          </p:cNvPicPr>
          <p:nvPr/>
        </p:nvPicPr>
        <p:blipFill>
          <a:blip r:embed="rId17"/>
          <a:stretch>
            <a:fillRect/>
          </a:stretch>
        </p:blipFill>
        <p:spPr>
          <a:xfrm>
            <a:off x="0" y="6381750"/>
            <a:ext cx="12192000" cy="476250"/>
          </a:xfrm>
          <a:prstGeom prst="rect">
            <a:avLst/>
          </a:prstGeom>
        </p:spPr>
      </p:pic>
      <p:sp>
        <p:nvSpPr>
          <p:cNvPr id="18" name="Text 0"/>
          <p:cNvSpPr/>
          <p:nvPr/>
        </p:nvSpPr>
        <p:spPr>
          <a:xfrm>
            <a:off x="742950" y="285750"/>
            <a:ext cx="3695369" cy="314325"/>
          </a:xfrm>
          <a:prstGeom prst="rect">
            <a:avLst/>
          </a:prstGeom>
          <a:noFill/>
          <a:ln/>
        </p:spPr>
        <p:txBody>
          <a:bodyPr wrap="square" lIns="0" tIns="0" rIns="0" bIns="0" rtlCol="0" anchor="ctr" vert="horz"/>
          <a:lstStyle/>
          <a:p>
            <a:pPr indent="0" marL="0">
              <a:lnSpc>
                <a:spcPts val="1575"/>
              </a:lnSpc>
              <a:buNone/>
            </a:pPr>
            <a:r>
              <a:rPr lang="en-US" sz="1050" b="1" spc="9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19" name="Text 1"/>
          <p:cNvSpPr/>
          <p:nvPr/>
        </p:nvSpPr>
        <p:spPr>
          <a:xfrm>
            <a:off x="762000" y="714375"/>
            <a:ext cx="11430000" cy="335161"/>
          </a:xfrm>
          <a:prstGeom prst="rect">
            <a:avLst/>
          </a:prstGeom>
          <a:noFill/>
          <a:ln/>
        </p:spPr>
        <p:txBody>
          <a:bodyPr wrap="square" lIns="0" tIns="0" rIns="0" bIns="0" rtlCol="0" anchor="ctr" vert="horz"/>
          <a:lstStyle/>
          <a:p>
            <a:pPr indent="0" marL="0">
              <a:lnSpc>
                <a:spcPts val="2640"/>
              </a:lnSpc>
              <a:buNone/>
            </a:pPr>
            <a:r>
              <a:rPr lang="en-US" sz="2400" b="1" dirty="0">
                <a:solidFill>
                  <a:srgbClr val="2D3436"/>
                </a:solidFill>
                <a:latin typeface="Montserrat" pitchFamily="34" charset="0"/>
                <a:ea typeface="Montserrat" pitchFamily="34" charset="-122"/>
                <a:cs typeface="Montserrat" pitchFamily="34" charset="-120"/>
              </a:rPr>
              <a:t>Clinical Presentation: Rest Pain</a:t>
            </a:r>
            <a:endParaRPr lang="en-US" sz="2400" dirty="0"/>
          </a:p>
        </p:txBody>
      </p:sp>
      <p:sp>
        <p:nvSpPr>
          <p:cNvPr id="20" name="Text 2"/>
          <p:cNvSpPr/>
          <p:nvPr/>
        </p:nvSpPr>
        <p:spPr>
          <a:xfrm>
            <a:off x="762000" y="1125736"/>
            <a:ext cx="1090422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Fontaine Stage III: Severe Limb-Threatening Ischaemia</a:t>
            </a:r>
            <a:endParaRPr lang="en-US" sz="1350" dirty="0"/>
          </a:p>
        </p:txBody>
      </p:sp>
      <p:sp>
        <p:nvSpPr>
          <p:cNvPr id="21" name="Text 3"/>
          <p:cNvSpPr/>
          <p:nvPr/>
        </p:nvSpPr>
        <p:spPr>
          <a:xfrm>
            <a:off x="1238250" y="1840111"/>
            <a:ext cx="4343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Key Characteristics</a:t>
            </a:r>
            <a:endParaRPr lang="en-US" sz="1500" dirty="0"/>
          </a:p>
        </p:txBody>
      </p:sp>
      <p:sp>
        <p:nvSpPr>
          <p:cNvPr id="22" name="Text 4"/>
          <p:cNvSpPr/>
          <p:nvPr/>
        </p:nvSpPr>
        <p:spPr>
          <a:xfrm>
            <a:off x="1090613" y="2297311"/>
            <a:ext cx="462438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Nature:</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Constant, burning or aching pain, typically in the foot or toes.</a:t>
            </a:r>
            <a:endParaRPr lang="en-US" sz="1350" dirty="0"/>
          </a:p>
        </p:txBody>
      </p:sp>
      <p:sp>
        <p:nvSpPr>
          <p:cNvPr id="23" name="Text 5"/>
          <p:cNvSpPr/>
          <p:nvPr/>
        </p:nvSpPr>
        <p:spPr>
          <a:xfrm>
            <a:off x="1090613" y="2925961"/>
            <a:ext cx="462438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Nocturnal Pattern:</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Worsens at night due to drop in BP and loss of gravitational assistance when supine.</a:t>
            </a:r>
            <a:endParaRPr lang="en-US" sz="1350" dirty="0"/>
          </a:p>
        </p:txBody>
      </p:sp>
      <p:sp>
        <p:nvSpPr>
          <p:cNvPr id="24" name="Text 6"/>
          <p:cNvSpPr/>
          <p:nvPr/>
        </p:nvSpPr>
        <p:spPr>
          <a:xfrm>
            <a:off x="1090613" y="3554611"/>
            <a:ext cx="4624388" cy="514350"/>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Localization:</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Forefoot and toes are most common; often wakes the patient from sleep.</a:t>
            </a:r>
            <a:endParaRPr lang="en-US" sz="1350" dirty="0"/>
          </a:p>
        </p:txBody>
      </p:sp>
      <p:sp>
        <p:nvSpPr>
          <p:cNvPr id="25" name="Text 7"/>
          <p:cNvSpPr/>
          <p:nvPr/>
        </p:nvSpPr>
        <p:spPr>
          <a:xfrm>
            <a:off x="6905625" y="1840111"/>
            <a:ext cx="4343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The "Gravity Trick"</a:t>
            </a:r>
            <a:endParaRPr lang="en-US" sz="1500" dirty="0"/>
          </a:p>
        </p:txBody>
      </p:sp>
      <p:sp>
        <p:nvSpPr>
          <p:cNvPr id="26" name="Text 8"/>
          <p:cNvSpPr/>
          <p:nvPr/>
        </p:nvSpPr>
        <p:spPr>
          <a:xfrm>
            <a:off x="6757988" y="2297311"/>
            <a:ext cx="4624388" cy="514350"/>
          </a:xfrm>
          <a:prstGeom prst="rect">
            <a:avLst/>
          </a:prstGeom>
          <a:noFill/>
          <a:ln/>
        </p:spPr>
        <p:txBody>
          <a:bodyPr wrap="square" lIns="0" tIns="0" rIns="0" bIns="0" rtlCol="0" anchor="ctr" vert="horz"/>
          <a:lstStyle/>
          <a:p>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Patients find relief by </a:t>
            </a:r>
            <a:pPr algn="l"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hanging the leg out of bed</a:t>
            </a:r>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 or sleeping in a chair.</a:t>
            </a:r>
            <a:endParaRPr lang="en-US" sz="1350" dirty="0"/>
          </a:p>
        </p:txBody>
      </p:sp>
      <p:sp>
        <p:nvSpPr>
          <p:cNvPr id="27" name="Text 9"/>
          <p:cNvSpPr/>
          <p:nvPr/>
        </p:nvSpPr>
        <p:spPr>
          <a:xfrm>
            <a:off x="6757988" y="2925961"/>
            <a:ext cx="4624388" cy="514350"/>
          </a:xfrm>
          <a:prstGeom prst="rect">
            <a:avLst/>
          </a:prstGeom>
          <a:noFill/>
          <a:ln/>
        </p:spPr>
        <p:txBody>
          <a:bodyPr wrap="square" lIns="0" tIns="0" rIns="0" bIns="0" rtlCol="0" anchor="ctr" vert="horz"/>
          <a:lstStyle/>
          <a:p>
            <a:pPr algn="l" indent="0" marL="0">
              <a:lnSpc>
                <a:spcPts val="2025"/>
              </a:lnSpc>
              <a:buNone/>
            </a:pPr>
            <a:r>
              <a:rPr lang="en-US" sz="1350" dirty="0">
                <a:solidFill>
                  <a:srgbClr val="2D3436"/>
                </a:solidFill>
                <a:latin typeface="Open Sans" pitchFamily="34" charset="0"/>
                <a:ea typeface="Open Sans" pitchFamily="34" charset="-122"/>
                <a:cs typeface="Open Sans" pitchFamily="34" charset="-120"/>
              </a:rPr>
              <a:t>Gravity increases hydrostatic pressure, aiding perfusion to the distal tissues.</a:t>
            </a:r>
            <a:endParaRPr lang="en-US" sz="1350" dirty="0"/>
          </a:p>
        </p:txBody>
      </p:sp>
      <p:sp>
        <p:nvSpPr>
          <p:cNvPr id="28" name="Text 10"/>
          <p:cNvSpPr/>
          <p:nvPr/>
        </p:nvSpPr>
        <p:spPr>
          <a:xfrm>
            <a:off x="6667500" y="5100042"/>
            <a:ext cx="4206240" cy="228600"/>
          </a:xfrm>
          <a:prstGeom prst="rect">
            <a:avLst/>
          </a:prstGeom>
          <a:noFill/>
          <a:ln/>
        </p:spPr>
        <p:txBody>
          <a:bodyPr wrap="square" lIns="0" tIns="0" rIns="0" bIns="0" rtlCol="0" anchor="ctr" vert="horz"/>
          <a:lstStyle/>
          <a:p>
            <a:pPr indent="0" marL="0">
              <a:lnSpc>
                <a:spcPts val="1800"/>
              </a:lnSpc>
              <a:buNone/>
            </a:pPr>
            <a:r>
              <a:rPr lang="en-US" sz="1200" b="1" spc="60" kern="0" dirty="0">
                <a:solidFill>
                  <a:srgbClr val="FFFFFF"/>
                </a:solidFill>
                <a:latin typeface="Montserrat" pitchFamily="34" charset="0"/>
                <a:ea typeface="Montserrat" pitchFamily="34" charset="-122"/>
                <a:cs typeface="Montserrat" pitchFamily="34" charset="-120"/>
              </a:rPr>
              <a:t>RED FLAG: STAGE III PAD</a:t>
            </a:r>
            <a:endParaRPr lang="en-US" sz="1200" dirty="0"/>
          </a:p>
        </p:txBody>
      </p:sp>
      <p:sp>
        <p:nvSpPr>
          <p:cNvPr id="29" name="Text 11"/>
          <p:cNvSpPr/>
          <p:nvPr/>
        </p:nvSpPr>
        <p:spPr>
          <a:xfrm>
            <a:off x="6477000" y="5423892"/>
            <a:ext cx="4905375" cy="719733"/>
          </a:xfrm>
          <a:prstGeom prst="rect">
            <a:avLst/>
          </a:prstGeom>
          <a:noFill/>
          <a:ln/>
        </p:spPr>
        <p:txBody>
          <a:bodyPr wrap="square" lIns="0" tIns="0" rIns="0" bIns="0" rtlCol="0" anchor="ctr" vert="horz"/>
          <a:lstStyle/>
          <a:p>
            <a:pPr indent="0" marL="0">
              <a:lnSpc>
                <a:spcPts val="1890"/>
              </a:lnSpc>
              <a:buNone/>
            </a:pPr>
            <a:r>
              <a:rPr lang="en-US" sz="1350" b="1" dirty="0">
                <a:solidFill>
                  <a:srgbClr val="FFFFFF"/>
                </a:solidFill>
                <a:latin typeface="Open Sans" pitchFamily="34" charset="0"/>
                <a:ea typeface="Open Sans" pitchFamily="34" charset="-122"/>
                <a:cs typeface="Open Sans" pitchFamily="34" charset="-120"/>
              </a:rPr>
              <a:t>Rest pain indicates perfusion is inadequate for basal metabolic needs. This is a </a:t>
            </a:r>
            <a:pPr indent="0" marL="0">
              <a:lnSpc>
                <a:spcPts val="1890"/>
              </a:lnSpc>
              <a:buNone/>
            </a:pPr>
            <a:r>
              <a:rPr lang="en-US" sz="1350" b="1" u="sng" dirty="0">
                <a:solidFill>
                  <a:srgbClr val="FFFFFF"/>
                </a:solidFill>
                <a:latin typeface="Open Sans" pitchFamily="34" charset="0"/>
                <a:ea typeface="Open Sans" pitchFamily="34" charset="-122"/>
                <a:cs typeface="Open Sans" pitchFamily="34" charset="-120"/>
              </a:rPr>
              <a:t>surgical emergency</a:t>
            </a:r>
            <a:pPr indent="0" marL="0">
              <a:lnSpc>
                <a:spcPts val="1890"/>
              </a:lnSpc>
              <a:buNone/>
            </a:pPr>
            <a:r>
              <a:rPr lang="en-US" sz="1350" b="1" dirty="0">
                <a:solidFill>
                  <a:srgbClr val="FFFFFF"/>
                </a:solidFill>
                <a:latin typeface="Open Sans" pitchFamily="34" charset="0"/>
                <a:ea typeface="Open Sans" pitchFamily="34" charset="-122"/>
                <a:cs typeface="Open Sans" pitchFamily="34" charset="-120"/>
              </a:rPr>
              <a:t> requiring same-day urgent vascular referral.</a:t>
            </a:r>
            <a:endParaRPr lang="en-US" sz="1350" dirty="0"/>
          </a:p>
        </p:txBody>
      </p:sp>
      <p:sp>
        <p:nvSpPr>
          <p:cNvPr id="30" name="Text 12"/>
          <p:cNvSpPr/>
          <p:nvPr/>
        </p:nvSpPr>
        <p:spPr>
          <a:xfrm>
            <a:off x="571500" y="6519863"/>
            <a:ext cx="4747260" cy="200025"/>
          </a:xfrm>
          <a:prstGeom prst="rect">
            <a:avLst/>
          </a:prstGeom>
          <a:noFill/>
          <a:ln/>
        </p:spPr>
        <p:txBody>
          <a:bodyPr wrap="square" lIns="0" tIns="0" rIns="0" bIns="0" rtlCol="0" anchor="ctr" vert="horz"/>
          <a:lstStyle/>
          <a:p>
            <a:pPr indent="0" marL="0">
              <a:lnSpc>
                <a:spcPts val="1575"/>
              </a:lnSpc>
              <a:buNone/>
            </a:pPr>
            <a:r>
              <a:rPr lang="en-US" sz="1050" dirty="0">
                <a:solidFill>
                  <a:srgbClr val="95A5A6"/>
                </a:solidFill>
                <a:latin typeface="Montserrat" pitchFamily="34" charset="0"/>
                <a:ea typeface="Montserrat" pitchFamily="34" charset="-122"/>
                <a:cs typeface="Montserrat" pitchFamily="34" charset="-120"/>
              </a:rPr>
              <a:t>Source: NICE CG147 (2021)</a:t>
            </a:r>
            <a:endParaRPr lang="en-US" sz="1050" dirty="0"/>
          </a:p>
        </p:txBody>
      </p:sp>
      <p:sp>
        <p:nvSpPr>
          <p:cNvPr id="31" name="Text 13"/>
          <p:cNvSpPr/>
          <p:nvPr/>
        </p:nvSpPr>
        <p:spPr>
          <a:xfrm>
            <a:off x="9982200" y="6519863"/>
            <a:ext cx="2209800"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7F8C8D"/>
                </a:solidFill>
                <a:latin typeface="Montserrat" pitchFamily="34" charset="0"/>
                <a:ea typeface="Montserrat" pitchFamily="34" charset="-122"/>
                <a:cs typeface="Montserrat" pitchFamily="34" charset="-120"/>
              </a:rPr>
              <a:t>www.bradfordvts.co.uk</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381000" y="1905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381000" y="581025"/>
            <a:ext cx="11430000" cy="596205"/>
          </a:xfrm>
          <a:prstGeom prst="rect">
            <a:avLst/>
          </a:prstGeom>
        </p:spPr>
      </p:pic>
      <p:pic>
        <p:nvPicPr>
          <p:cNvPr id="6" name="Image 4" descr="preencoded.png">    </p:cNvPr>
          <p:cNvPicPr>
            <a:picLocks noChangeAspect="1"/>
          </p:cNvPicPr>
          <p:nvPr/>
        </p:nvPicPr>
        <p:blipFill>
          <a:blip r:embed="rId6"/>
          <a:stretch>
            <a:fillRect/>
          </a:stretch>
        </p:blipFill>
        <p:spPr>
          <a:xfrm>
            <a:off x="381000" y="2117378"/>
            <a:ext cx="3219450" cy="1085850"/>
          </a:xfrm>
          <a:prstGeom prst="rect">
            <a:avLst/>
          </a:prstGeom>
        </p:spPr>
      </p:pic>
      <p:pic>
        <p:nvPicPr>
          <p:cNvPr id="7" name="Image 5" descr="preencoded.png">    </p:cNvPr>
          <p:cNvPicPr>
            <a:picLocks noChangeAspect="1"/>
          </p:cNvPicPr>
          <p:nvPr/>
        </p:nvPicPr>
        <p:blipFill>
          <a:blip r:embed="rId7"/>
          <a:stretch>
            <a:fillRect/>
          </a:stretch>
        </p:blipFill>
        <p:spPr>
          <a:xfrm>
            <a:off x="571500" y="2422178"/>
            <a:ext cx="476250" cy="476250"/>
          </a:xfrm>
          <a:prstGeom prst="rect">
            <a:avLst/>
          </a:prstGeom>
        </p:spPr>
      </p:pic>
      <p:pic>
        <p:nvPicPr>
          <p:cNvPr id="8" name="Image 6" descr="preencoded.png">    </p:cNvPr>
          <p:cNvPicPr>
            <a:picLocks noChangeAspect="1"/>
          </p:cNvPicPr>
          <p:nvPr/>
        </p:nvPicPr>
        <p:blipFill>
          <a:blip r:embed="rId8"/>
          <a:stretch>
            <a:fillRect/>
          </a:stretch>
        </p:blipFill>
        <p:spPr>
          <a:xfrm>
            <a:off x="690563" y="2565053"/>
            <a:ext cx="238125" cy="190500"/>
          </a:xfrm>
          <a:prstGeom prst="rect">
            <a:avLst/>
          </a:prstGeom>
        </p:spPr>
      </p:pic>
      <p:pic>
        <p:nvPicPr>
          <p:cNvPr id="9" name="Image 7" descr="preencoded.png">    </p:cNvPr>
          <p:cNvPicPr>
            <a:picLocks noChangeAspect="1"/>
          </p:cNvPicPr>
          <p:nvPr/>
        </p:nvPicPr>
        <p:blipFill>
          <a:blip r:embed="rId9"/>
          <a:stretch>
            <a:fillRect/>
          </a:stretch>
        </p:blipFill>
        <p:spPr>
          <a:xfrm>
            <a:off x="3790950" y="2117378"/>
            <a:ext cx="3219450" cy="1085850"/>
          </a:xfrm>
          <a:prstGeom prst="rect">
            <a:avLst/>
          </a:prstGeom>
        </p:spPr>
      </p:pic>
      <p:pic>
        <p:nvPicPr>
          <p:cNvPr id="10" name="Image 8" descr="preencoded.png">    </p:cNvPr>
          <p:cNvPicPr>
            <a:picLocks noChangeAspect="1"/>
          </p:cNvPicPr>
          <p:nvPr/>
        </p:nvPicPr>
        <p:blipFill>
          <a:blip r:embed="rId10"/>
          <a:stretch>
            <a:fillRect/>
          </a:stretch>
        </p:blipFill>
        <p:spPr>
          <a:xfrm>
            <a:off x="3981450" y="2422178"/>
            <a:ext cx="476250" cy="476250"/>
          </a:xfrm>
          <a:prstGeom prst="rect">
            <a:avLst/>
          </a:prstGeom>
        </p:spPr>
      </p:pic>
      <p:pic>
        <p:nvPicPr>
          <p:cNvPr id="11" name="Image 9" descr="preencoded.png">    </p:cNvPr>
          <p:cNvPicPr>
            <a:picLocks noChangeAspect="1"/>
          </p:cNvPicPr>
          <p:nvPr/>
        </p:nvPicPr>
        <p:blipFill>
          <a:blip r:embed="rId11"/>
          <a:stretch>
            <a:fillRect/>
          </a:stretch>
        </p:blipFill>
        <p:spPr>
          <a:xfrm>
            <a:off x="4100513" y="2565053"/>
            <a:ext cx="238125" cy="190500"/>
          </a:xfrm>
          <a:prstGeom prst="rect">
            <a:avLst/>
          </a:prstGeom>
        </p:spPr>
      </p:pic>
      <p:pic>
        <p:nvPicPr>
          <p:cNvPr id="12" name="Image 10" descr="preencoded.png">    </p:cNvPr>
          <p:cNvPicPr>
            <a:picLocks noChangeAspect="1"/>
          </p:cNvPicPr>
          <p:nvPr/>
        </p:nvPicPr>
        <p:blipFill>
          <a:blip r:embed="rId12"/>
          <a:stretch>
            <a:fillRect/>
          </a:stretch>
        </p:blipFill>
        <p:spPr>
          <a:xfrm>
            <a:off x="381000" y="3393728"/>
            <a:ext cx="3219450" cy="885825"/>
          </a:xfrm>
          <a:prstGeom prst="rect">
            <a:avLst/>
          </a:prstGeom>
        </p:spPr>
      </p:pic>
      <p:pic>
        <p:nvPicPr>
          <p:cNvPr id="13" name="Image 11" descr="preencoded.png">    </p:cNvPr>
          <p:cNvPicPr>
            <a:picLocks noChangeAspect="1"/>
          </p:cNvPicPr>
          <p:nvPr/>
        </p:nvPicPr>
        <p:blipFill>
          <a:blip r:embed="rId13"/>
          <a:stretch>
            <a:fillRect/>
          </a:stretch>
        </p:blipFill>
        <p:spPr>
          <a:xfrm>
            <a:off x="571500" y="3598515"/>
            <a:ext cx="476250" cy="476250"/>
          </a:xfrm>
          <a:prstGeom prst="rect">
            <a:avLst/>
          </a:prstGeom>
        </p:spPr>
      </p:pic>
      <p:pic>
        <p:nvPicPr>
          <p:cNvPr id="14" name="Image 12" descr="preencoded.png">    </p:cNvPr>
          <p:cNvPicPr>
            <a:picLocks noChangeAspect="1"/>
          </p:cNvPicPr>
          <p:nvPr/>
        </p:nvPicPr>
        <p:blipFill>
          <a:blip r:embed="rId14"/>
          <a:stretch>
            <a:fillRect/>
          </a:stretch>
        </p:blipFill>
        <p:spPr>
          <a:xfrm>
            <a:off x="690563" y="3741390"/>
            <a:ext cx="238125" cy="190500"/>
          </a:xfrm>
          <a:prstGeom prst="rect">
            <a:avLst/>
          </a:prstGeom>
        </p:spPr>
      </p:pic>
      <p:pic>
        <p:nvPicPr>
          <p:cNvPr id="15" name="Image 13" descr="preencoded.png">    </p:cNvPr>
          <p:cNvPicPr>
            <a:picLocks noChangeAspect="1"/>
          </p:cNvPicPr>
          <p:nvPr/>
        </p:nvPicPr>
        <p:blipFill>
          <a:blip r:embed="rId15"/>
          <a:stretch>
            <a:fillRect/>
          </a:stretch>
        </p:blipFill>
        <p:spPr>
          <a:xfrm>
            <a:off x="3790950" y="3393728"/>
            <a:ext cx="3219450" cy="885825"/>
          </a:xfrm>
          <a:prstGeom prst="rect">
            <a:avLst/>
          </a:prstGeom>
        </p:spPr>
      </p:pic>
      <p:pic>
        <p:nvPicPr>
          <p:cNvPr id="16" name="Image 14" descr="preencoded.png">    </p:cNvPr>
          <p:cNvPicPr>
            <a:picLocks noChangeAspect="1"/>
          </p:cNvPicPr>
          <p:nvPr/>
        </p:nvPicPr>
        <p:blipFill>
          <a:blip r:embed="rId16"/>
          <a:stretch>
            <a:fillRect/>
          </a:stretch>
        </p:blipFill>
        <p:spPr>
          <a:xfrm>
            <a:off x="3981450" y="3598515"/>
            <a:ext cx="476250" cy="476250"/>
          </a:xfrm>
          <a:prstGeom prst="rect">
            <a:avLst/>
          </a:prstGeom>
        </p:spPr>
      </p:pic>
      <p:pic>
        <p:nvPicPr>
          <p:cNvPr id="17" name="Image 15" descr="preencoded.png">    </p:cNvPr>
          <p:cNvPicPr>
            <a:picLocks noChangeAspect="1"/>
          </p:cNvPicPr>
          <p:nvPr/>
        </p:nvPicPr>
        <p:blipFill>
          <a:blip r:embed="rId17"/>
          <a:stretch>
            <a:fillRect/>
          </a:stretch>
        </p:blipFill>
        <p:spPr>
          <a:xfrm>
            <a:off x="4100513" y="3741390"/>
            <a:ext cx="238125" cy="190500"/>
          </a:xfrm>
          <a:prstGeom prst="rect">
            <a:avLst/>
          </a:prstGeom>
        </p:spPr>
      </p:pic>
      <p:pic>
        <p:nvPicPr>
          <p:cNvPr id="18" name="Image 16" descr="preencoded.png">    </p:cNvPr>
          <p:cNvPicPr>
            <a:picLocks noChangeAspect="1"/>
          </p:cNvPicPr>
          <p:nvPr/>
        </p:nvPicPr>
        <p:blipFill>
          <a:blip r:embed="rId18"/>
          <a:stretch>
            <a:fillRect/>
          </a:stretch>
        </p:blipFill>
        <p:spPr>
          <a:xfrm>
            <a:off x="381000" y="4470053"/>
            <a:ext cx="3219450" cy="1085850"/>
          </a:xfrm>
          <a:prstGeom prst="rect">
            <a:avLst/>
          </a:prstGeom>
        </p:spPr>
      </p:pic>
      <p:pic>
        <p:nvPicPr>
          <p:cNvPr id="19" name="Image 17" descr="preencoded.png">    </p:cNvPr>
          <p:cNvPicPr>
            <a:picLocks noChangeAspect="1"/>
          </p:cNvPicPr>
          <p:nvPr/>
        </p:nvPicPr>
        <p:blipFill>
          <a:blip r:embed="rId19"/>
          <a:stretch>
            <a:fillRect/>
          </a:stretch>
        </p:blipFill>
        <p:spPr>
          <a:xfrm>
            <a:off x="571500" y="4774853"/>
            <a:ext cx="476250" cy="476250"/>
          </a:xfrm>
          <a:prstGeom prst="rect">
            <a:avLst/>
          </a:prstGeom>
        </p:spPr>
      </p:pic>
      <p:pic>
        <p:nvPicPr>
          <p:cNvPr id="20" name="Image 18" descr="preencoded.png">    </p:cNvPr>
          <p:cNvPicPr>
            <a:picLocks noChangeAspect="1"/>
          </p:cNvPicPr>
          <p:nvPr/>
        </p:nvPicPr>
        <p:blipFill>
          <a:blip r:embed="rId20"/>
          <a:stretch>
            <a:fillRect/>
          </a:stretch>
        </p:blipFill>
        <p:spPr>
          <a:xfrm>
            <a:off x="690563" y="4917728"/>
            <a:ext cx="238125" cy="190500"/>
          </a:xfrm>
          <a:prstGeom prst="rect">
            <a:avLst/>
          </a:prstGeom>
        </p:spPr>
      </p:pic>
      <p:pic>
        <p:nvPicPr>
          <p:cNvPr id="21" name="Image 19" descr="preencoded.png">    </p:cNvPr>
          <p:cNvPicPr>
            <a:picLocks noChangeAspect="1"/>
          </p:cNvPicPr>
          <p:nvPr/>
        </p:nvPicPr>
        <p:blipFill>
          <a:blip r:embed="rId21"/>
          <a:stretch>
            <a:fillRect/>
          </a:stretch>
        </p:blipFill>
        <p:spPr>
          <a:xfrm>
            <a:off x="3790950" y="4470053"/>
            <a:ext cx="3219450" cy="1085850"/>
          </a:xfrm>
          <a:prstGeom prst="rect">
            <a:avLst/>
          </a:prstGeom>
        </p:spPr>
      </p:pic>
      <p:pic>
        <p:nvPicPr>
          <p:cNvPr id="22" name="Image 20" descr="preencoded.png">    </p:cNvPr>
          <p:cNvPicPr>
            <a:picLocks noChangeAspect="1"/>
          </p:cNvPicPr>
          <p:nvPr/>
        </p:nvPicPr>
        <p:blipFill>
          <a:blip r:embed="rId22"/>
          <a:stretch>
            <a:fillRect/>
          </a:stretch>
        </p:blipFill>
        <p:spPr>
          <a:xfrm>
            <a:off x="3981450" y="4774853"/>
            <a:ext cx="476250" cy="476250"/>
          </a:xfrm>
          <a:prstGeom prst="rect">
            <a:avLst/>
          </a:prstGeom>
        </p:spPr>
      </p:pic>
      <p:pic>
        <p:nvPicPr>
          <p:cNvPr id="23" name="Image 21" descr="preencoded.png">    </p:cNvPr>
          <p:cNvPicPr>
            <a:picLocks noChangeAspect="1"/>
          </p:cNvPicPr>
          <p:nvPr/>
        </p:nvPicPr>
        <p:blipFill>
          <a:blip r:embed="rId23"/>
          <a:stretch>
            <a:fillRect/>
          </a:stretch>
        </p:blipFill>
        <p:spPr>
          <a:xfrm>
            <a:off x="4100513" y="4917728"/>
            <a:ext cx="238125" cy="190500"/>
          </a:xfrm>
          <a:prstGeom prst="rect">
            <a:avLst/>
          </a:prstGeom>
        </p:spPr>
      </p:pic>
      <p:pic>
        <p:nvPicPr>
          <p:cNvPr id="24" name="Image 22" descr="preencoded.png">    </p:cNvPr>
          <p:cNvPicPr>
            <a:picLocks noChangeAspect="1"/>
          </p:cNvPicPr>
          <p:nvPr/>
        </p:nvPicPr>
        <p:blipFill>
          <a:blip r:embed="rId24"/>
          <a:stretch>
            <a:fillRect/>
          </a:stretch>
        </p:blipFill>
        <p:spPr>
          <a:xfrm>
            <a:off x="7391400" y="1969740"/>
            <a:ext cx="4419600" cy="1590675"/>
          </a:xfrm>
          <a:prstGeom prst="rect">
            <a:avLst/>
          </a:prstGeom>
        </p:spPr>
      </p:pic>
      <p:pic>
        <p:nvPicPr>
          <p:cNvPr id="25" name="Image 23" descr="preencoded.png">    </p:cNvPr>
          <p:cNvPicPr>
            <a:picLocks noChangeAspect="1"/>
          </p:cNvPicPr>
          <p:nvPr/>
        </p:nvPicPr>
        <p:blipFill>
          <a:blip r:embed="rId25"/>
          <a:stretch>
            <a:fillRect/>
          </a:stretch>
        </p:blipFill>
        <p:spPr>
          <a:xfrm>
            <a:off x="7629525" y="2212628"/>
            <a:ext cx="381000" cy="304800"/>
          </a:xfrm>
          <a:prstGeom prst="rect">
            <a:avLst/>
          </a:prstGeom>
        </p:spPr>
      </p:pic>
      <p:pic>
        <p:nvPicPr>
          <p:cNvPr id="26" name="Image 24" descr="preencoded.png">    </p:cNvPr>
          <p:cNvPicPr>
            <a:picLocks noChangeAspect="1"/>
          </p:cNvPicPr>
          <p:nvPr/>
        </p:nvPicPr>
        <p:blipFill>
          <a:blip r:embed="rId26"/>
          <a:stretch>
            <a:fillRect/>
          </a:stretch>
        </p:blipFill>
        <p:spPr>
          <a:xfrm>
            <a:off x="7391400" y="3750915"/>
            <a:ext cx="4419600" cy="1952625"/>
          </a:xfrm>
          <a:prstGeom prst="rect">
            <a:avLst/>
          </a:prstGeom>
        </p:spPr>
      </p:pic>
      <p:pic>
        <p:nvPicPr>
          <p:cNvPr id="27" name="Image 25" descr="preencoded.png">    </p:cNvPr>
          <p:cNvPicPr>
            <a:picLocks noChangeAspect="1"/>
          </p:cNvPicPr>
          <p:nvPr/>
        </p:nvPicPr>
        <p:blipFill>
          <a:blip r:embed="rId27"/>
          <a:stretch>
            <a:fillRect/>
          </a:stretch>
        </p:blipFill>
        <p:spPr>
          <a:xfrm>
            <a:off x="7581900" y="3979515"/>
            <a:ext cx="166688" cy="145852"/>
          </a:xfrm>
          <a:prstGeom prst="rect">
            <a:avLst/>
          </a:prstGeom>
        </p:spPr>
      </p:pic>
      <p:pic>
        <p:nvPicPr>
          <p:cNvPr id="28" name="Image 26" descr="preencoded.png">    </p:cNvPr>
          <p:cNvPicPr>
            <a:picLocks noChangeAspect="1"/>
          </p:cNvPicPr>
          <p:nvPr/>
        </p:nvPicPr>
        <p:blipFill>
          <a:blip r:embed="rId28"/>
          <a:stretch>
            <a:fillRect/>
          </a:stretch>
        </p:blipFill>
        <p:spPr>
          <a:xfrm>
            <a:off x="7581900" y="4503390"/>
            <a:ext cx="166688" cy="145852"/>
          </a:xfrm>
          <a:prstGeom prst="rect">
            <a:avLst/>
          </a:prstGeom>
        </p:spPr>
      </p:pic>
      <p:pic>
        <p:nvPicPr>
          <p:cNvPr id="29" name="Image 27" descr="preencoded.png">    </p:cNvPr>
          <p:cNvPicPr>
            <a:picLocks noChangeAspect="1"/>
          </p:cNvPicPr>
          <p:nvPr/>
        </p:nvPicPr>
        <p:blipFill>
          <a:blip r:embed="rId29"/>
          <a:stretch>
            <a:fillRect/>
          </a:stretch>
        </p:blipFill>
        <p:spPr>
          <a:xfrm>
            <a:off x="7581900" y="5027265"/>
            <a:ext cx="166688" cy="137220"/>
          </a:xfrm>
          <a:prstGeom prst="rect">
            <a:avLst/>
          </a:prstGeom>
        </p:spPr>
      </p:pic>
      <p:pic>
        <p:nvPicPr>
          <p:cNvPr id="30" name="Image 28" descr="preencoded.png">    </p:cNvPr>
          <p:cNvPicPr>
            <a:picLocks noChangeAspect="1"/>
          </p:cNvPicPr>
          <p:nvPr/>
        </p:nvPicPr>
        <p:blipFill>
          <a:blip r:embed="rId30"/>
          <a:stretch>
            <a:fillRect/>
          </a:stretch>
        </p:blipFill>
        <p:spPr>
          <a:xfrm>
            <a:off x="0" y="6400800"/>
            <a:ext cx="12192000" cy="457200"/>
          </a:xfrm>
          <a:prstGeom prst="rect">
            <a:avLst/>
          </a:prstGeom>
        </p:spPr>
      </p:pic>
      <p:sp>
        <p:nvSpPr>
          <p:cNvPr id="31" name="Text 0"/>
          <p:cNvSpPr/>
          <p:nvPr/>
        </p:nvSpPr>
        <p:spPr>
          <a:xfrm>
            <a:off x="523875" y="1905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32" name="Text 1"/>
          <p:cNvSpPr/>
          <p:nvPr/>
        </p:nvSpPr>
        <p:spPr>
          <a:xfrm>
            <a:off x="523875" y="581025"/>
            <a:ext cx="11668125" cy="319980"/>
          </a:xfrm>
          <a:prstGeom prst="rect">
            <a:avLst/>
          </a:prstGeom>
          <a:noFill/>
          <a:ln/>
        </p:spPr>
        <p:txBody>
          <a:bodyPr wrap="square" lIns="0" tIns="0" rIns="0" bIns="0" rtlCol="0" anchor="ctr" vert="horz"/>
          <a:lstStyle/>
          <a:p>
            <a:pPr indent="0" marL="0">
              <a:lnSpc>
                <a:spcPts val="2520"/>
              </a:lnSpc>
              <a:buNone/>
            </a:pPr>
            <a:r>
              <a:rPr lang="en-US" sz="2100" b="1" dirty="0">
                <a:solidFill>
                  <a:srgbClr val="2D3436"/>
                </a:solidFill>
                <a:latin typeface="Montserrat" pitchFamily="34" charset="0"/>
                <a:ea typeface="Montserrat" pitchFamily="34" charset="-122"/>
                <a:cs typeface="Montserrat" pitchFamily="34" charset="-120"/>
              </a:rPr>
              <a:t>Red Flag: Acute Limb Ischaemia and the 6 Ps</a:t>
            </a:r>
            <a:endParaRPr lang="en-US" sz="2100" dirty="0"/>
          </a:p>
        </p:txBody>
      </p:sp>
      <p:sp>
        <p:nvSpPr>
          <p:cNvPr id="33" name="Text 2"/>
          <p:cNvSpPr/>
          <p:nvPr/>
        </p:nvSpPr>
        <p:spPr>
          <a:xfrm>
            <a:off x="523875" y="948630"/>
            <a:ext cx="11287125" cy="228600"/>
          </a:xfrm>
          <a:prstGeom prst="rect">
            <a:avLst/>
          </a:prstGeom>
          <a:noFill/>
          <a:ln/>
        </p:spPr>
        <p:txBody>
          <a:bodyPr wrap="square" lIns="0" tIns="0" rIns="0" bIns="0" rtlCol="0" anchor="ctr" vert="horz"/>
          <a:lstStyle/>
          <a:p>
            <a:pPr indent="0" marL="0">
              <a:lnSpc>
                <a:spcPts val="1800"/>
              </a:lnSpc>
              <a:buNone/>
            </a:pPr>
            <a:r>
              <a:rPr lang="en-US" sz="1200" dirty="0">
                <a:solidFill>
                  <a:srgbClr val="7F8C8D"/>
                </a:solidFill>
                <a:latin typeface="Montserrat" pitchFamily="34" charset="0"/>
                <a:ea typeface="Montserrat" pitchFamily="34" charset="-122"/>
                <a:cs typeface="Montserrat" pitchFamily="34" charset="-120"/>
              </a:rPr>
              <a:t>Vascular Surgical Emergency — Time is Tissue</a:t>
            </a:r>
            <a:endParaRPr lang="en-US" sz="1200" dirty="0"/>
          </a:p>
        </p:txBody>
      </p:sp>
      <p:sp>
        <p:nvSpPr>
          <p:cNvPr id="34" name="Text 3"/>
          <p:cNvSpPr/>
          <p:nvPr/>
        </p:nvSpPr>
        <p:spPr>
          <a:xfrm>
            <a:off x="1190625" y="2407890"/>
            <a:ext cx="22098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Pain</a:t>
            </a:r>
            <a:endParaRPr lang="en-US" sz="1500" dirty="0"/>
          </a:p>
        </p:txBody>
      </p:sp>
      <p:sp>
        <p:nvSpPr>
          <p:cNvPr id="35" name="Text 4"/>
          <p:cNvSpPr/>
          <p:nvPr/>
        </p:nvSpPr>
        <p:spPr>
          <a:xfrm>
            <a:off x="1190625" y="2712690"/>
            <a:ext cx="5280660" cy="200025"/>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Sudden onset, severe, unrelenting</a:t>
            </a:r>
            <a:endParaRPr lang="en-US" sz="1050" dirty="0"/>
          </a:p>
        </p:txBody>
      </p:sp>
      <p:sp>
        <p:nvSpPr>
          <p:cNvPr id="36" name="Text 5"/>
          <p:cNvSpPr/>
          <p:nvPr/>
        </p:nvSpPr>
        <p:spPr>
          <a:xfrm>
            <a:off x="4600575" y="2307878"/>
            <a:ext cx="2219325"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Pallor</a:t>
            </a:r>
            <a:endParaRPr lang="en-US" sz="1500" dirty="0"/>
          </a:p>
        </p:txBody>
      </p:sp>
      <p:sp>
        <p:nvSpPr>
          <p:cNvPr id="37" name="Text 6"/>
          <p:cNvSpPr/>
          <p:nvPr/>
        </p:nvSpPr>
        <p:spPr>
          <a:xfrm>
            <a:off x="4600575" y="2612678"/>
            <a:ext cx="2219325" cy="400050"/>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Pale, mottled, or "white" appearance</a:t>
            </a:r>
            <a:endParaRPr lang="en-US" sz="1050" dirty="0"/>
          </a:p>
        </p:txBody>
      </p:sp>
      <p:sp>
        <p:nvSpPr>
          <p:cNvPr id="38" name="Text 7"/>
          <p:cNvSpPr/>
          <p:nvPr/>
        </p:nvSpPr>
        <p:spPr>
          <a:xfrm>
            <a:off x="1190625" y="3584228"/>
            <a:ext cx="219075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Pulseless</a:t>
            </a:r>
            <a:endParaRPr lang="en-US" sz="1500" dirty="0"/>
          </a:p>
        </p:txBody>
      </p:sp>
      <p:sp>
        <p:nvSpPr>
          <p:cNvPr id="39" name="Text 8"/>
          <p:cNvSpPr/>
          <p:nvPr/>
        </p:nvSpPr>
        <p:spPr>
          <a:xfrm>
            <a:off x="1190625" y="3889028"/>
            <a:ext cx="5280660" cy="200025"/>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Absent pedal and popliteal pulses</a:t>
            </a:r>
            <a:endParaRPr lang="en-US" sz="1050" dirty="0"/>
          </a:p>
        </p:txBody>
      </p:sp>
      <p:sp>
        <p:nvSpPr>
          <p:cNvPr id="40" name="Text 9"/>
          <p:cNvSpPr/>
          <p:nvPr/>
        </p:nvSpPr>
        <p:spPr>
          <a:xfrm>
            <a:off x="4600575" y="3584228"/>
            <a:ext cx="27432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Paraesthesia</a:t>
            </a:r>
            <a:endParaRPr lang="en-US" sz="1500" dirty="0"/>
          </a:p>
        </p:txBody>
      </p:sp>
      <p:sp>
        <p:nvSpPr>
          <p:cNvPr id="41" name="Text 10"/>
          <p:cNvSpPr/>
          <p:nvPr/>
        </p:nvSpPr>
        <p:spPr>
          <a:xfrm>
            <a:off x="4600575" y="3889028"/>
            <a:ext cx="4800600" cy="200025"/>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Numbness/tingling (Early sign)</a:t>
            </a:r>
            <a:endParaRPr lang="en-US" sz="1050" dirty="0"/>
          </a:p>
        </p:txBody>
      </p:sp>
      <p:sp>
        <p:nvSpPr>
          <p:cNvPr id="42" name="Text 11"/>
          <p:cNvSpPr/>
          <p:nvPr/>
        </p:nvSpPr>
        <p:spPr>
          <a:xfrm>
            <a:off x="1190625" y="4760565"/>
            <a:ext cx="211455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Paralysis</a:t>
            </a:r>
            <a:endParaRPr lang="en-US" sz="1500" dirty="0"/>
          </a:p>
        </p:txBody>
      </p:sp>
      <p:sp>
        <p:nvSpPr>
          <p:cNvPr id="43" name="Text 12"/>
          <p:cNvSpPr/>
          <p:nvPr/>
        </p:nvSpPr>
        <p:spPr>
          <a:xfrm>
            <a:off x="1190625" y="5065365"/>
            <a:ext cx="5440680" cy="200025"/>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Loss of motor function (Late sign)</a:t>
            </a:r>
            <a:endParaRPr lang="en-US" sz="1050" dirty="0"/>
          </a:p>
        </p:txBody>
      </p:sp>
      <p:sp>
        <p:nvSpPr>
          <p:cNvPr id="44" name="Text 13"/>
          <p:cNvSpPr/>
          <p:nvPr/>
        </p:nvSpPr>
        <p:spPr>
          <a:xfrm>
            <a:off x="4600575" y="4660553"/>
            <a:ext cx="3200400" cy="285750"/>
          </a:xfrm>
          <a:prstGeom prst="rect">
            <a:avLst/>
          </a:prstGeom>
          <a:noFill/>
          <a:ln/>
        </p:spPr>
        <p:txBody>
          <a:bodyPr wrap="square" lIns="0" tIns="0" rIns="0" bIns="0" rtlCol="0" anchor="ctr" vert="horz"/>
          <a:lstStyle/>
          <a:p>
            <a:pPr indent="0" marL="0">
              <a:lnSpc>
                <a:spcPts val="2250"/>
              </a:lnSpc>
              <a:buNone/>
            </a:pPr>
            <a:r>
              <a:rPr lang="en-US" sz="1500" b="1" dirty="0">
                <a:solidFill>
                  <a:srgbClr val="C0392B"/>
                </a:solidFill>
                <a:latin typeface="Montserrat" pitchFamily="34" charset="0"/>
                <a:ea typeface="Montserrat" pitchFamily="34" charset="-122"/>
                <a:cs typeface="Montserrat" pitchFamily="34" charset="-120"/>
              </a:rPr>
              <a:t>Perishing Cold</a:t>
            </a:r>
            <a:endParaRPr lang="en-US" sz="1500" dirty="0"/>
          </a:p>
        </p:txBody>
      </p:sp>
      <p:sp>
        <p:nvSpPr>
          <p:cNvPr id="45" name="Text 14"/>
          <p:cNvSpPr/>
          <p:nvPr/>
        </p:nvSpPr>
        <p:spPr>
          <a:xfrm>
            <a:off x="4600575" y="4965353"/>
            <a:ext cx="2219325" cy="400050"/>
          </a:xfrm>
          <a:prstGeom prst="rect">
            <a:avLst/>
          </a:prstGeom>
          <a:noFill/>
          <a:ln/>
        </p:spPr>
        <p:txBody>
          <a:bodyPr wrap="square" lIns="0" tIns="0" rIns="0" bIns="0" rtlCol="0" anchor="ctr" vert="horz"/>
          <a:lstStyle/>
          <a:p>
            <a:pPr indent="0" marL="0">
              <a:lnSpc>
                <a:spcPts val="1575"/>
              </a:lnSpc>
              <a:buNone/>
            </a:pPr>
            <a:r>
              <a:rPr lang="en-US" sz="1050" dirty="0">
                <a:solidFill>
                  <a:srgbClr val="636E72"/>
                </a:solidFill>
                <a:latin typeface="Open Sans" pitchFamily="34" charset="0"/>
                <a:ea typeface="Open Sans" pitchFamily="34" charset="-122"/>
                <a:cs typeface="Open Sans" pitchFamily="34" charset="-120"/>
              </a:rPr>
              <a:t>Poikilothermia (Limb matches room temp)</a:t>
            </a:r>
            <a:endParaRPr lang="en-US" sz="1050" dirty="0"/>
          </a:p>
        </p:txBody>
      </p:sp>
      <p:sp>
        <p:nvSpPr>
          <p:cNvPr id="46" name="Text 15"/>
          <p:cNvSpPr/>
          <p:nvPr/>
        </p:nvSpPr>
        <p:spPr>
          <a:xfrm>
            <a:off x="8153400" y="2207865"/>
            <a:ext cx="3520440" cy="314325"/>
          </a:xfrm>
          <a:prstGeom prst="rect">
            <a:avLst/>
          </a:prstGeom>
          <a:noFill/>
          <a:ln/>
        </p:spPr>
        <p:txBody>
          <a:bodyPr wrap="square" lIns="0" tIns="0" rIns="0" bIns="0" rtlCol="0" anchor="ctr" vert="horz"/>
          <a:lstStyle/>
          <a:p>
            <a:pPr indent="0" marL="0">
              <a:lnSpc>
                <a:spcPts val="2475"/>
              </a:lnSpc>
              <a:buNone/>
            </a:pPr>
            <a:r>
              <a:rPr lang="en-US" sz="1650" b="1" dirty="0">
                <a:solidFill>
                  <a:srgbClr val="FFFFFF"/>
                </a:solidFill>
                <a:latin typeface="Montserrat" pitchFamily="34" charset="0"/>
                <a:ea typeface="Montserrat" pitchFamily="34" charset="-122"/>
                <a:cs typeface="Montserrat" pitchFamily="34" charset="-120"/>
              </a:rPr>
              <a:t>RED FLAG ALERT</a:t>
            </a:r>
            <a:endParaRPr lang="en-US" sz="1650" dirty="0"/>
          </a:p>
        </p:txBody>
      </p:sp>
      <p:sp>
        <p:nvSpPr>
          <p:cNvPr id="47" name="Text 16"/>
          <p:cNvSpPr/>
          <p:nvPr/>
        </p:nvSpPr>
        <p:spPr>
          <a:xfrm>
            <a:off x="7629525" y="2636490"/>
            <a:ext cx="3943350" cy="685800"/>
          </a:xfrm>
          <a:prstGeom prst="rect">
            <a:avLst/>
          </a:prstGeom>
          <a:noFill/>
          <a:ln/>
        </p:spPr>
        <p:txBody>
          <a:bodyPr wrap="square" lIns="0" tIns="0" rIns="0" bIns="0" rtlCol="0" anchor="ctr" vert="horz"/>
          <a:lstStyle/>
          <a:p>
            <a:pPr indent="0" marL="0">
              <a:lnSpc>
                <a:spcPts val="1800"/>
              </a:lnSpc>
              <a:buNone/>
            </a:pPr>
            <a:r>
              <a:rPr lang="en-US" sz="1200" b="1" dirty="0">
                <a:solidFill>
                  <a:srgbClr val="FFFFFF"/>
                </a:solidFill>
                <a:latin typeface="Open Sans" pitchFamily="34" charset="0"/>
                <a:ea typeface="Open Sans" pitchFamily="34" charset="-122"/>
                <a:cs typeface="Open Sans" pitchFamily="34" charset="-120"/>
              </a:rPr>
              <a:t>Acute Limb Ischaemia is a surgical emergency. Delay leads to irreversible tissue loss and potential amputation.</a:t>
            </a:r>
            <a:endParaRPr lang="en-US" sz="1200" dirty="0"/>
          </a:p>
        </p:txBody>
      </p:sp>
      <p:sp>
        <p:nvSpPr>
          <p:cNvPr id="48" name="Text 17"/>
          <p:cNvSpPr/>
          <p:nvPr/>
        </p:nvSpPr>
        <p:spPr>
          <a:xfrm>
            <a:off x="7862888" y="3941415"/>
            <a:ext cx="3757613"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Immediate 999 Referral:</a:t>
            </a:r>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Do not wait for GP-based assessment.</a:t>
            </a:r>
            <a:endParaRPr lang="en-US" sz="1125" dirty="0"/>
          </a:p>
        </p:txBody>
      </p:sp>
      <p:sp>
        <p:nvSpPr>
          <p:cNvPr id="49" name="Text 18"/>
          <p:cNvSpPr/>
          <p:nvPr/>
        </p:nvSpPr>
        <p:spPr>
          <a:xfrm>
            <a:off x="7862888" y="4465290"/>
            <a:ext cx="3757613"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Time Window:</a:t>
            </a:r>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Irreversible damage occurs within 4-6 hours.</a:t>
            </a:r>
            <a:endParaRPr lang="en-US" sz="1125" dirty="0"/>
          </a:p>
        </p:txBody>
      </p:sp>
      <p:sp>
        <p:nvSpPr>
          <p:cNvPr id="50" name="Text 19"/>
          <p:cNvSpPr/>
          <p:nvPr/>
        </p:nvSpPr>
        <p:spPr>
          <a:xfrm>
            <a:off x="7862888" y="4989165"/>
            <a:ext cx="3757613" cy="428625"/>
          </a:xfrm>
          <a:prstGeom prst="rect">
            <a:avLst/>
          </a:prstGeom>
          <a:noFill/>
          <a:ln/>
        </p:spPr>
        <p:txBody>
          <a:bodyPr wrap="square" lIns="0" tIns="0" rIns="0" bIns="0" rtlCol="0" anchor="ctr" vert="horz"/>
          <a:lstStyle/>
          <a:p>
            <a:pPr algn="l" indent="0" marL="0">
              <a:lnSpc>
                <a:spcPts val="1688"/>
              </a:lnSpc>
              <a:buNone/>
            </a:pPr>
            <a:r>
              <a:rPr lang="en-US" sz="1125" b="1" dirty="0">
                <a:solidFill>
                  <a:srgbClr val="2D3436"/>
                </a:solidFill>
                <a:latin typeface="Open Sans" pitchFamily="34" charset="0"/>
                <a:ea typeface="Open Sans" pitchFamily="34" charset="-122"/>
                <a:cs typeface="Open Sans" pitchFamily="34" charset="-120"/>
              </a:rPr>
              <a:t>Direct Admission:</a:t>
            </a:r>
            <a:pPr algn="l" indent="0" marL="0">
              <a:lnSpc>
                <a:spcPts val="1688"/>
              </a:lnSpc>
              <a:buNone/>
            </a:pPr>
            <a:r>
              <a:rPr lang="en-US" sz="1125" dirty="0">
                <a:solidFill>
                  <a:srgbClr val="2D3436"/>
                </a:solidFill>
                <a:latin typeface="Open Sans" pitchFamily="34" charset="0"/>
                <a:ea typeface="Open Sans" pitchFamily="34" charset="-122"/>
                <a:cs typeface="Open Sans" pitchFamily="34" charset="-120"/>
              </a:rPr>
              <a:t> Refer straight to the on-call Vascular Surgeon.</a:t>
            </a:r>
            <a:endParaRPr lang="en-US" sz="1125" dirty="0"/>
          </a:p>
        </p:txBody>
      </p:sp>
      <p:sp>
        <p:nvSpPr>
          <p:cNvPr id="51" name="Text 20"/>
          <p:cNvSpPr/>
          <p:nvPr/>
        </p:nvSpPr>
        <p:spPr>
          <a:xfrm>
            <a:off x="10444163" y="6496050"/>
            <a:ext cx="1747838" cy="171450"/>
          </a:xfrm>
          <a:prstGeom prst="rect">
            <a:avLst/>
          </a:prstGeom>
          <a:noFill/>
          <a:ln/>
        </p:spPr>
        <p:txBody>
          <a:bodyPr wrap="square" lIns="0" tIns="0" rIns="0" bIns="0" rtlCol="0" anchor="ctr" vert="horz"/>
          <a:lstStyle/>
          <a:p>
            <a:pPr indent="0" marL="0">
              <a:lnSpc>
                <a:spcPts val="1350"/>
              </a:lnSpc>
              <a:buNone/>
            </a:pPr>
            <a:r>
              <a:rPr lang="en-US" sz="900" b="1" spc="30" kern="0" dirty="0">
                <a:solidFill>
                  <a:srgbClr val="95A5A6"/>
                </a:solidFill>
                <a:latin typeface="Open Sans" pitchFamily="34" charset="0"/>
                <a:ea typeface="Open Sans" pitchFamily="34" charset="-122"/>
                <a:cs typeface="Open Sans" pitchFamily="34" charset="-120"/>
              </a:rPr>
              <a:t>www.bradfordvts.co.uk</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81000"/>
            <a:ext cx="2886075" cy="295275"/>
          </a:xfrm>
          <a:prstGeom prst="rect">
            <a:avLst/>
          </a:prstGeom>
        </p:spPr>
      </p:pic>
      <p:pic>
        <p:nvPicPr>
          <p:cNvPr id="5" name="Image 3" descr="preencoded.png">    </p:cNvPr>
          <p:cNvPicPr>
            <a:picLocks noChangeAspect="1"/>
          </p:cNvPicPr>
          <p:nvPr/>
        </p:nvPicPr>
        <p:blipFill>
          <a:blip r:embed="rId5"/>
          <a:stretch>
            <a:fillRect/>
          </a:stretch>
        </p:blipFill>
        <p:spPr>
          <a:xfrm>
            <a:off x="571500" y="771525"/>
            <a:ext cx="11049000" cy="670471"/>
          </a:xfrm>
          <a:prstGeom prst="rect">
            <a:avLst/>
          </a:prstGeom>
        </p:spPr>
      </p:pic>
      <p:pic>
        <p:nvPicPr>
          <p:cNvPr id="6" name="Image 4" descr="preencoded.png">    </p:cNvPr>
          <p:cNvPicPr>
            <a:picLocks noChangeAspect="1"/>
          </p:cNvPicPr>
          <p:nvPr/>
        </p:nvPicPr>
        <p:blipFill>
          <a:blip r:embed="rId6"/>
          <a:stretch>
            <a:fillRect/>
          </a:stretch>
        </p:blipFill>
        <p:spPr>
          <a:xfrm>
            <a:off x="571500" y="1632496"/>
            <a:ext cx="11049000" cy="2965549"/>
          </a:xfrm>
          <a:prstGeom prst="rect">
            <a:avLst/>
          </a:prstGeom>
        </p:spPr>
      </p:pic>
      <p:pic>
        <p:nvPicPr>
          <p:cNvPr id="7" name="Image 5" descr="preencoded.png">    </p:cNvPr>
          <p:cNvPicPr>
            <a:picLocks noChangeAspect="1"/>
          </p:cNvPicPr>
          <p:nvPr/>
        </p:nvPicPr>
        <p:blipFill>
          <a:blip r:embed="rId7"/>
          <a:stretch>
            <a:fillRect/>
          </a:stretch>
        </p:blipFill>
        <p:spPr>
          <a:xfrm>
            <a:off x="571500" y="1632496"/>
            <a:ext cx="2209800" cy="542925"/>
          </a:xfrm>
          <a:prstGeom prst="rect">
            <a:avLst/>
          </a:prstGeom>
        </p:spPr>
      </p:pic>
      <p:pic>
        <p:nvPicPr>
          <p:cNvPr id="8" name="Image 6" descr="preencoded.png">    </p:cNvPr>
          <p:cNvPicPr>
            <a:picLocks noChangeAspect="1"/>
          </p:cNvPicPr>
          <p:nvPr/>
        </p:nvPicPr>
        <p:blipFill>
          <a:blip r:embed="rId8"/>
          <a:stretch>
            <a:fillRect/>
          </a:stretch>
        </p:blipFill>
        <p:spPr>
          <a:xfrm>
            <a:off x="2781300" y="1632496"/>
            <a:ext cx="4419600" cy="542925"/>
          </a:xfrm>
          <a:prstGeom prst="rect">
            <a:avLst/>
          </a:prstGeom>
        </p:spPr>
      </p:pic>
      <p:pic>
        <p:nvPicPr>
          <p:cNvPr id="9" name="Image 7" descr="preencoded.png">    </p:cNvPr>
          <p:cNvPicPr>
            <a:picLocks noChangeAspect="1"/>
          </p:cNvPicPr>
          <p:nvPr/>
        </p:nvPicPr>
        <p:blipFill>
          <a:blip r:embed="rId9"/>
          <a:stretch>
            <a:fillRect/>
          </a:stretch>
        </p:blipFill>
        <p:spPr>
          <a:xfrm>
            <a:off x="7200900" y="1632496"/>
            <a:ext cx="4419600" cy="542925"/>
          </a:xfrm>
          <a:prstGeom prst="rect">
            <a:avLst/>
          </a:prstGeom>
        </p:spPr>
      </p:pic>
      <p:pic>
        <p:nvPicPr>
          <p:cNvPr id="10" name="Image 8" descr="preencoded.png">    </p:cNvPr>
          <p:cNvPicPr>
            <a:picLocks noChangeAspect="1"/>
          </p:cNvPicPr>
          <p:nvPr/>
        </p:nvPicPr>
        <p:blipFill>
          <a:blip r:embed="rId10"/>
          <a:stretch>
            <a:fillRect/>
          </a:stretch>
        </p:blipFill>
        <p:spPr>
          <a:xfrm>
            <a:off x="571500" y="2175421"/>
            <a:ext cx="2209800" cy="655141"/>
          </a:xfrm>
          <a:prstGeom prst="rect">
            <a:avLst/>
          </a:prstGeom>
        </p:spPr>
      </p:pic>
      <p:pic>
        <p:nvPicPr>
          <p:cNvPr id="11" name="Image 9" descr="preencoded.png">    </p:cNvPr>
          <p:cNvPicPr>
            <a:picLocks noChangeAspect="1"/>
          </p:cNvPicPr>
          <p:nvPr/>
        </p:nvPicPr>
        <p:blipFill>
          <a:blip r:embed="rId11"/>
          <a:stretch>
            <a:fillRect/>
          </a:stretch>
        </p:blipFill>
        <p:spPr>
          <a:xfrm>
            <a:off x="2781300" y="2175421"/>
            <a:ext cx="4419600" cy="655141"/>
          </a:xfrm>
          <a:prstGeom prst="rect">
            <a:avLst/>
          </a:prstGeom>
        </p:spPr>
      </p:pic>
      <p:pic>
        <p:nvPicPr>
          <p:cNvPr id="12" name="Image 10" descr="preencoded.png">    </p:cNvPr>
          <p:cNvPicPr>
            <a:picLocks noChangeAspect="1"/>
          </p:cNvPicPr>
          <p:nvPr/>
        </p:nvPicPr>
        <p:blipFill>
          <a:blip r:embed="rId12"/>
          <a:stretch>
            <a:fillRect/>
          </a:stretch>
        </p:blipFill>
        <p:spPr>
          <a:xfrm>
            <a:off x="7200900" y="2175421"/>
            <a:ext cx="4419600" cy="655141"/>
          </a:xfrm>
          <a:prstGeom prst="rect">
            <a:avLst/>
          </a:prstGeom>
        </p:spPr>
      </p:pic>
      <p:pic>
        <p:nvPicPr>
          <p:cNvPr id="13" name="Image 11" descr="preencoded.png">    </p:cNvPr>
          <p:cNvPicPr>
            <a:picLocks noChangeAspect="1"/>
          </p:cNvPicPr>
          <p:nvPr/>
        </p:nvPicPr>
        <p:blipFill>
          <a:blip r:embed="rId13"/>
          <a:stretch>
            <a:fillRect/>
          </a:stretch>
        </p:blipFill>
        <p:spPr>
          <a:xfrm>
            <a:off x="571500" y="2830562"/>
            <a:ext cx="2209800" cy="441871"/>
          </a:xfrm>
          <a:prstGeom prst="rect">
            <a:avLst/>
          </a:prstGeom>
        </p:spPr>
      </p:pic>
      <p:pic>
        <p:nvPicPr>
          <p:cNvPr id="14" name="Image 12" descr="preencoded.png">    </p:cNvPr>
          <p:cNvPicPr>
            <a:picLocks noChangeAspect="1"/>
          </p:cNvPicPr>
          <p:nvPr/>
        </p:nvPicPr>
        <p:blipFill>
          <a:blip r:embed="rId14"/>
          <a:stretch>
            <a:fillRect/>
          </a:stretch>
        </p:blipFill>
        <p:spPr>
          <a:xfrm>
            <a:off x="2781300" y="2830562"/>
            <a:ext cx="4419600" cy="441871"/>
          </a:xfrm>
          <a:prstGeom prst="rect">
            <a:avLst/>
          </a:prstGeom>
        </p:spPr>
      </p:pic>
      <p:pic>
        <p:nvPicPr>
          <p:cNvPr id="15" name="Image 13" descr="preencoded.png">    </p:cNvPr>
          <p:cNvPicPr>
            <a:picLocks noChangeAspect="1"/>
          </p:cNvPicPr>
          <p:nvPr/>
        </p:nvPicPr>
        <p:blipFill>
          <a:blip r:embed="rId15"/>
          <a:stretch>
            <a:fillRect/>
          </a:stretch>
        </p:blipFill>
        <p:spPr>
          <a:xfrm>
            <a:off x="7200900" y="2830562"/>
            <a:ext cx="4419600" cy="441871"/>
          </a:xfrm>
          <a:prstGeom prst="rect">
            <a:avLst/>
          </a:prstGeom>
        </p:spPr>
      </p:pic>
      <p:pic>
        <p:nvPicPr>
          <p:cNvPr id="16" name="Image 14" descr="preencoded.png">    </p:cNvPr>
          <p:cNvPicPr>
            <a:picLocks noChangeAspect="1"/>
          </p:cNvPicPr>
          <p:nvPr/>
        </p:nvPicPr>
        <p:blipFill>
          <a:blip r:embed="rId16"/>
          <a:stretch>
            <a:fillRect/>
          </a:stretch>
        </p:blipFill>
        <p:spPr>
          <a:xfrm>
            <a:off x="571500" y="3272433"/>
            <a:ext cx="2209800" cy="441871"/>
          </a:xfrm>
          <a:prstGeom prst="rect">
            <a:avLst/>
          </a:prstGeom>
        </p:spPr>
      </p:pic>
      <p:pic>
        <p:nvPicPr>
          <p:cNvPr id="17" name="Image 15" descr="preencoded.png">    </p:cNvPr>
          <p:cNvPicPr>
            <a:picLocks noChangeAspect="1"/>
          </p:cNvPicPr>
          <p:nvPr/>
        </p:nvPicPr>
        <p:blipFill>
          <a:blip r:embed="rId17"/>
          <a:stretch>
            <a:fillRect/>
          </a:stretch>
        </p:blipFill>
        <p:spPr>
          <a:xfrm>
            <a:off x="2781300" y="3272433"/>
            <a:ext cx="4419600" cy="441871"/>
          </a:xfrm>
          <a:prstGeom prst="rect">
            <a:avLst/>
          </a:prstGeom>
        </p:spPr>
      </p:pic>
      <p:pic>
        <p:nvPicPr>
          <p:cNvPr id="18" name="Image 16" descr="preencoded.png">    </p:cNvPr>
          <p:cNvPicPr>
            <a:picLocks noChangeAspect="1"/>
          </p:cNvPicPr>
          <p:nvPr/>
        </p:nvPicPr>
        <p:blipFill>
          <a:blip r:embed="rId18"/>
          <a:stretch>
            <a:fillRect/>
          </a:stretch>
        </p:blipFill>
        <p:spPr>
          <a:xfrm>
            <a:off x="7200900" y="3272433"/>
            <a:ext cx="4419600" cy="441871"/>
          </a:xfrm>
          <a:prstGeom prst="rect">
            <a:avLst/>
          </a:prstGeom>
        </p:spPr>
      </p:pic>
      <p:pic>
        <p:nvPicPr>
          <p:cNvPr id="19" name="Image 17" descr="preencoded.png">    </p:cNvPr>
          <p:cNvPicPr>
            <a:picLocks noChangeAspect="1"/>
          </p:cNvPicPr>
          <p:nvPr/>
        </p:nvPicPr>
        <p:blipFill>
          <a:blip r:embed="rId19"/>
          <a:stretch>
            <a:fillRect/>
          </a:stretch>
        </p:blipFill>
        <p:spPr>
          <a:xfrm>
            <a:off x="571500" y="3714304"/>
            <a:ext cx="2209800" cy="441871"/>
          </a:xfrm>
          <a:prstGeom prst="rect">
            <a:avLst/>
          </a:prstGeom>
        </p:spPr>
      </p:pic>
      <p:pic>
        <p:nvPicPr>
          <p:cNvPr id="20" name="Image 18" descr="preencoded.png">    </p:cNvPr>
          <p:cNvPicPr>
            <a:picLocks noChangeAspect="1"/>
          </p:cNvPicPr>
          <p:nvPr/>
        </p:nvPicPr>
        <p:blipFill>
          <a:blip r:embed="rId20"/>
          <a:stretch>
            <a:fillRect/>
          </a:stretch>
        </p:blipFill>
        <p:spPr>
          <a:xfrm>
            <a:off x="2781300" y="3714304"/>
            <a:ext cx="4419600" cy="441871"/>
          </a:xfrm>
          <a:prstGeom prst="rect">
            <a:avLst/>
          </a:prstGeom>
        </p:spPr>
      </p:pic>
      <p:pic>
        <p:nvPicPr>
          <p:cNvPr id="21" name="Image 19" descr="preencoded.png">    </p:cNvPr>
          <p:cNvPicPr>
            <a:picLocks noChangeAspect="1"/>
          </p:cNvPicPr>
          <p:nvPr/>
        </p:nvPicPr>
        <p:blipFill>
          <a:blip r:embed="rId21"/>
          <a:stretch>
            <a:fillRect/>
          </a:stretch>
        </p:blipFill>
        <p:spPr>
          <a:xfrm>
            <a:off x="7200900" y="3714304"/>
            <a:ext cx="4419600" cy="441871"/>
          </a:xfrm>
          <a:prstGeom prst="rect">
            <a:avLst/>
          </a:prstGeom>
        </p:spPr>
      </p:pic>
      <p:pic>
        <p:nvPicPr>
          <p:cNvPr id="22" name="Image 20" descr="preencoded.png">    </p:cNvPr>
          <p:cNvPicPr>
            <a:picLocks noChangeAspect="1"/>
          </p:cNvPicPr>
          <p:nvPr/>
        </p:nvPicPr>
        <p:blipFill>
          <a:blip r:embed="rId22"/>
          <a:stretch>
            <a:fillRect/>
          </a:stretch>
        </p:blipFill>
        <p:spPr>
          <a:xfrm>
            <a:off x="571500" y="4156174"/>
            <a:ext cx="2209800" cy="441871"/>
          </a:xfrm>
          <a:prstGeom prst="rect">
            <a:avLst/>
          </a:prstGeom>
        </p:spPr>
      </p:pic>
      <p:pic>
        <p:nvPicPr>
          <p:cNvPr id="23" name="Image 21" descr="preencoded.png">    </p:cNvPr>
          <p:cNvPicPr>
            <a:picLocks noChangeAspect="1"/>
          </p:cNvPicPr>
          <p:nvPr/>
        </p:nvPicPr>
        <p:blipFill>
          <a:blip r:embed="rId23"/>
          <a:stretch>
            <a:fillRect/>
          </a:stretch>
        </p:blipFill>
        <p:spPr>
          <a:xfrm>
            <a:off x="2781300" y="4156174"/>
            <a:ext cx="4419600" cy="441871"/>
          </a:xfrm>
          <a:prstGeom prst="rect">
            <a:avLst/>
          </a:prstGeom>
        </p:spPr>
      </p:pic>
      <p:pic>
        <p:nvPicPr>
          <p:cNvPr id="24" name="Image 22" descr="preencoded.png">    </p:cNvPr>
          <p:cNvPicPr>
            <a:picLocks noChangeAspect="1"/>
          </p:cNvPicPr>
          <p:nvPr/>
        </p:nvPicPr>
        <p:blipFill>
          <a:blip r:embed="rId24"/>
          <a:stretch>
            <a:fillRect/>
          </a:stretch>
        </p:blipFill>
        <p:spPr>
          <a:xfrm>
            <a:off x="7200900" y="4156174"/>
            <a:ext cx="4419600" cy="441871"/>
          </a:xfrm>
          <a:prstGeom prst="rect">
            <a:avLst/>
          </a:prstGeom>
        </p:spPr>
      </p:pic>
      <p:pic>
        <p:nvPicPr>
          <p:cNvPr id="25" name="Image 23" descr="preencoded.png">    </p:cNvPr>
          <p:cNvPicPr>
            <a:picLocks noChangeAspect="1"/>
          </p:cNvPicPr>
          <p:nvPr/>
        </p:nvPicPr>
        <p:blipFill>
          <a:blip r:embed="rId25"/>
          <a:stretch>
            <a:fillRect/>
          </a:stretch>
        </p:blipFill>
        <p:spPr>
          <a:xfrm>
            <a:off x="571500" y="4883795"/>
            <a:ext cx="11049000" cy="1076325"/>
          </a:xfrm>
          <a:prstGeom prst="rect">
            <a:avLst/>
          </a:prstGeom>
        </p:spPr>
      </p:pic>
      <p:pic>
        <p:nvPicPr>
          <p:cNvPr id="26" name="Image 24" descr="preencoded.png">    </p:cNvPr>
          <p:cNvPicPr>
            <a:picLocks noChangeAspect="1"/>
          </p:cNvPicPr>
          <p:nvPr/>
        </p:nvPicPr>
        <p:blipFill>
          <a:blip r:embed="rId26"/>
          <a:stretch>
            <a:fillRect/>
          </a:stretch>
        </p:blipFill>
        <p:spPr>
          <a:xfrm>
            <a:off x="762000" y="5231457"/>
            <a:ext cx="381000" cy="381000"/>
          </a:xfrm>
          <a:prstGeom prst="rect">
            <a:avLst/>
          </a:prstGeom>
        </p:spPr>
      </p:pic>
      <p:pic>
        <p:nvPicPr>
          <p:cNvPr id="27" name="Image 25" descr="preencoded.png">    </p:cNvPr>
          <p:cNvPicPr>
            <a:picLocks noChangeAspect="1"/>
          </p:cNvPicPr>
          <p:nvPr/>
        </p:nvPicPr>
        <p:blipFill>
          <a:blip r:embed="rId27"/>
          <a:stretch>
            <a:fillRect/>
          </a:stretch>
        </p:blipFill>
        <p:spPr>
          <a:xfrm>
            <a:off x="833438" y="5326707"/>
            <a:ext cx="238125" cy="190500"/>
          </a:xfrm>
          <a:prstGeom prst="rect">
            <a:avLst/>
          </a:prstGeom>
        </p:spPr>
      </p:pic>
      <p:pic>
        <p:nvPicPr>
          <p:cNvPr id="28" name="Image 26" descr="preencoded.png">    </p:cNvPr>
          <p:cNvPicPr>
            <a:picLocks noChangeAspect="1"/>
          </p:cNvPicPr>
          <p:nvPr/>
        </p:nvPicPr>
        <p:blipFill>
          <a:blip r:embed="rId28"/>
          <a:stretch>
            <a:fillRect/>
          </a:stretch>
        </p:blipFill>
        <p:spPr>
          <a:xfrm>
            <a:off x="0" y="6372225"/>
            <a:ext cx="12192000" cy="485775"/>
          </a:xfrm>
          <a:prstGeom prst="rect">
            <a:avLst/>
          </a:prstGeom>
        </p:spPr>
      </p:pic>
      <p:sp>
        <p:nvSpPr>
          <p:cNvPr id="29" name="Text 0"/>
          <p:cNvSpPr/>
          <p:nvPr/>
        </p:nvSpPr>
        <p:spPr>
          <a:xfrm>
            <a:off x="714375" y="381000"/>
            <a:ext cx="3748587" cy="29527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30" name="Text 1"/>
          <p:cNvSpPr/>
          <p:nvPr/>
        </p:nvSpPr>
        <p:spPr>
          <a:xfrm>
            <a:off x="714375" y="771525"/>
            <a:ext cx="11477625" cy="365671"/>
          </a:xfrm>
          <a:prstGeom prst="rect">
            <a:avLst/>
          </a:prstGeom>
          <a:noFill/>
          <a:ln/>
        </p:spPr>
        <p:txBody>
          <a:bodyPr wrap="square" lIns="0" tIns="0" rIns="0" bIns="0" rtlCol="0" anchor="ctr" vert="horz"/>
          <a:lstStyle/>
          <a:p>
            <a:pPr indent="0" marL="0">
              <a:lnSpc>
                <a:spcPts val="2880"/>
              </a:lnSpc>
              <a:buNone/>
            </a:pPr>
            <a:r>
              <a:rPr lang="en-US" sz="2400" b="1" dirty="0">
                <a:solidFill>
                  <a:srgbClr val="2D3436"/>
                </a:solidFill>
                <a:latin typeface="Montserrat" pitchFamily="34" charset="0"/>
                <a:ea typeface="Montserrat" pitchFamily="34" charset="-122"/>
                <a:cs typeface="Montserrat" pitchFamily="34" charset="-120"/>
              </a:rPr>
              <a:t>Differential Diagnosis: Vascular vs. Neurogenic</a:t>
            </a:r>
            <a:endParaRPr lang="en-US" sz="2400" dirty="0"/>
          </a:p>
        </p:txBody>
      </p:sp>
      <p:sp>
        <p:nvSpPr>
          <p:cNvPr id="31" name="Text 2"/>
          <p:cNvSpPr/>
          <p:nvPr/>
        </p:nvSpPr>
        <p:spPr>
          <a:xfrm>
            <a:off x="714375" y="1184821"/>
            <a:ext cx="11477625"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Distinguishing Intermittent Claudication from Spinal Stenosis</a:t>
            </a:r>
            <a:endParaRPr lang="en-US" sz="1350" dirty="0"/>
          </a:p>
        </p:txBody>
      </p:sp>
      <p:sp>
        <p:nvSpPr>
          <p:cNvPr id="32" name="Text 3"/>
          <p:cNvSpPr/>
          <p:nvPr/>
        </p:nvSpPr>
        <p:spPr>
          <a:xfrm>
            <a:off x="762000" y="1632496"/>
            <a:ext cx="1828800" cy="542925"/>
          </a:xfrm>
          <a:prstGeom prst="rect">
            <a:avLst/>
          </a:prstGeom>
          <a:noFill/>
          <a:ln/>
        </p:spPr>
        <p:txBody>
          <a:bodyPr wrap="square" lIns="0" tIns="0" rIns="0" bIns="0" rtlCol="0" anchor="ctr" vert="horz"/>
          <a:lstStyle/>
          <a:p>
            <a:pPr algn="l"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Feature</a:t>
            </a:r>
            <a:endParaRPr lang="en-US" sz="1350" dirty="0"/>
          </a:p>
        </p:txBody>
      </p:sp>
      <p:sp>
        <p:nvSpPr>
          <p:cNvPr id="33" name="Text 4"/>
          <p:cNvSpPr/>
          <p:nvPr/>
        </p:nvSpPr>
        <p:spPr>
          <a:xfrm>
            <a:off x="2971800" y="1632496"/>
            <a:ext cx="5076102" cy="542925"/>
          </a:xfrm>
          <a:prstGeom prst="rect">
            <a:avLst/>
          </a:prstGeom>
          <a:noFill/>
          <a:ln/>
        </p:spPr>
        <p:txBody>
          <a:bodyPr wrap="square" lIns="0" tIns="0" rIns="0" bIns="0" rtlCol="0" anchor="ctr" vert="horz"/>
          <a:lstStyle/>
          <a:p>
            <a:pPr algn="l" indent="0" marL="0">
              <a:lnSpc>
                <a:spcPts val="2025"/>
              </a:lnSpc>
              <a:buNone/>
            </a:pPr>
            <a:r>
              <a:rPr lang="en-US" sz="1350" b="1" dirty="0">
                <a:solidFill>
                  <a:srgbClr val="FFFFFF"/>
                </a:solidFill>
                <a:latin typeface="Montserrat" pitchFamily="34" charset="0"/>
                <a:ea typeface="Montserrat" pitchFamily="34" charset="-122"/>
                <a:cs typeface="Montserrat" pitchFamily="34" charset="-120"/>
              </a:rPr>
              <a:t>Vascular Claudication (PAD)</a:t>
            </a:r>
            <a:endParaRPr lang="en-US" sz="1350" dirty="0"/>
          </a:p>
        </p:txBody>
      </p:sp>
      <p:sp>
        <p:nvSpPr>
          <p:cNvPr id="34" name="Text 5"/>
          <p:cNvSpPr/>
          <p:nvPr/>
        </p:nvSpPr>
        <p:spPr>
          <a:xfrm>
            <a:off x="7391400" y="1632496"/>
            <a:ext cx="4324087" cy="542925"/>
          </a:xfrm>
          <a:prstGeom prst="rect">
            <a:avLst/>
          </a:prstGeom>
          <a:noFill/>
          <a:ln/>
        </p:spPr>
        <p:txBody>
          <a:bodyPr wrap="square" lIns="0" tIns="0" rIns="0" bIns="0" rtlCol="0" anchor="ctr" vert="horz"/>
          <a:lstStyle/>
          <a:p>
            <a:pPr algn="l" indent="0" marL="0">
              <a:lnSpc>
                <a:spcPts val="2025"/>
              </a:lnSpc>
              <a:buNone/>
            </a:pPr>
            <a:r>
              <a:rPr lang="en-US" sz="1350" b="1" dirty="0">
                <a:solidFill>
                  <a:srgbClr val="FFFFFF"/>
                </a:solidFill>
                <a:latin typeface="Montserrat" pitchFamily="34" charset="0"/>
                <a:ea typeface="Montserrat" pitchFamily="34" charset="-122"/>
                <a:cs typeface="Montserrat" pitchFamily="34" charset="-120"/>
              </a:rPr>
              <a:t>Neurogenic Claudication</a:t>
            </a:r>
            <a:endParaRPr lang="en-US" sz="1350" dirty="0"/>
          </a:p>
        </p:txBody>
      </p:sp>
      <p:sp>
        <p:nvSpPr>
          <p:cNvPr id="35" name="Text 6"/>
          <p:cNvSpPr/>
          <p:nvPr/>
        </p:nvSpPr>
        <p:spPr>
          <a:xfrm>
            <a:off x="762000" y="2175421"/>
            <a:ext cx="2118886" cy="65514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Pain Character</a:t>
            </a:r>
            <a:endParaRPr lang="en-US" sz="1200" dirty="0"/>
          </a:p>
        </p:txBody>
      </p:sp>
      <p:sp>
        <p:nvSpPr>
          <p:cNvPr id="36" name="Text 7"/>
          <p:cNvSpPr/>
          <p:nvPr/>
        </p:nvSpPr>
        <p:spPr>
          <a:xfrm>
            <a:off x="2971800" y="2175421"/>
            <a:ext cx="8522839" cy="65514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Cramping, tightness, aching. Usually distal (calf).</a:t>
            </a:r>
            <a:endParaRPr lang="en-US" sz="1200" dirty="0"/>
          </a:p>
        </p:txBody>
      </p:sp>
      <p:sp>
        <p:nvSpPr>
          <p:cNvPr id="37" name="Text 8"/>
          <p:cNvSpPr/>
          <p:nvPr/>
        </p:nvSpPr>
        <p:spPr>
          <a:xfrm>
            <a:off x="7391400" y="2175421"/>
            <a:ext cx="4038600" cy="65514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Weakness, burning, tingling. Proximal to distal distribution.</a:t>
            </a:r>
            <a:endParaRPr lang="en-US" sz="1200" dirty="0"/>
          </a:p>
        </p:txBody>
      </p:sp>
      <p:sp>
        <p:nvSpPr>
          <p:cNvPr id="38" name="Text 9"/>
          <p:cNvSpPr/>
          <p:nvPr/>
        </p:nvSpPr>
        <p:spPr>
          <a:xfrm>
            <a:off x="762000" y="2830562"/>
            <a:ext cx="1828800"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Onset</a:t>
            </a:r>
            <a:endParaRPr lang="en-US" sz="1200" dirty="0"/>
          </a:p>
        </p:txBody>
      </p:sp>
      <p:sp>
        <p:nvSpPr>
          <p:cNvPr id="39" name="Text 10"/>
          <p:cNvSpPr/>
          <p:nvPr/>
        </p:nvSpPr>
        <p:spPr>
          <a:xfrm>
            <a:off x="2971800" y="2830562"/>
            <a:ext cx="6851694"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Consistent distance walked; worse uphill.</a:t>
            </a:r>
            <a:endParaRPr lang="en-US" sz="1200" dirty="0"/>
          </a:p>
        </p:txBody>
      </p:sp>
      <p:sp>
        <p:nvSpPr>
          <p:cNvPr id="40" name="Text 11"/>
          <p:cNvSpPr/>
          <p:nvPr/>
        </p:nvSpPr>
        <p:spPr>
          <a:xfrm>
            <a:off x="7391400" y="2830562"/>
            <a:ext cx="4800600"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Variable distance; worse with prolonged standing.</a:t>
            </a:r>
            <a:endParaRPr lang="en-US" sz="1200" dirty="0"/>
          </a:p>
        </p:txBody>
      </p:sp>
      <p:sp>
        <p:nvSpPr>
          <p:cNvPr id="41" name="Text 12"/>
          <p:cNvSpPr/>
          <p:nvPr/>
        </p:nvSpPr>
        <p:spPr>
          <a:xfrm>
            <a:off x="762000" y="3272433"/>
            <a:ext cx="2421583"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Relief Mechanism</a:t>
            </a:r>
            <a:endParaRPr lang="en-US" sz="1200" dirty="0"/>
          </a:p>
        </p:txBody>
      </p:sp>
      <p:sp>
        <p:nvSpPr>
          <p:cNvPr id="42" name="Text 13"/>
          <p:cNvSpPr/>
          <p:nvPr/>
        </p:nvSpPr>
        <p:spPr>
          <a:xfrm>
            <a:off x="2971800" y="3272433"/>
            <a:ext cx="7074513"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Stopping</a:t>
            </a:r>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Standing still for 2–5 minutes.</a:t>
            </a:r>
            <a:endParaRPr lang="en-US" sz="1200" dirty="0"/>
          </a:p>
        </p:txBody>
      </p:sp>
      <p:sp>
        <p:nvSpPr>
          <p:cNvPr id="43" name="Text 14"/>
          <p:cNvSpPr/>
          <p:nvPr/>
        </p:nvSpPr>
        <p:spPr>
          <a:xfrm>
            <a:off x="7391400" y="3272433"/>
            <a:ext cx="4800600"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Sitting/Flexion</a:t>
            </a:r>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 Leaning forward, sitting down.</a:t>
            </a:r>
            <a:endParaRPr lang="en-US" sz="1200" dirty="0"/>
          </a:p>
        </p:txBody>
      </p:sp>
      <p:sp>
        <p:nvSpPr>
          <p:cNvPr id="44" name="Text 15"/>
          <p:cNvSpPr/>
          <p:nvPr/>
        </p:nvSpPr>
        <p:spPr>
          <a:xfrm>
            <a:off x="762000" y="3714304"/>
            <a:ext cx="2118886"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Posture Effect</a:t>
            </a:r>
            <a:endParaRPr lang="en-US" sz="1200" dirty="0"/>
          </a:p>
        </p:txBody>
      </p:sp>
      <p:sp>
        <p:nvSpPr>
          <p:cNvPr id="45" name="Text 16"/>
          <p:cNvSpPr/>
          <p:nvPr/>
        </p:nvSpPr>
        <p:spPr>
          <a:xfrm>
            <a:off x="2971800" y="3714304"/>
            <a:ext cx="6851694"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No significant effect from trunk posture.</a:t>
            </a:r>
            <a:endParaRPr lang="en-US" sz="1200" dirty="0"/>
          </a:p>
        </p:txBody>
      </p:sp>
      <p:sp>
        <p:nvSpPr>
          <p:cNvPr id="46" name="Text 17"/>
          <p:cNvSpPr/>
          <p:nvPr/>
        </p:nvSpPr>
        <p:spPr>
          <a:xfrm>
            <a:off x="7391400" y="3714304"/>
            <a:ext cx="4800600"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Relieved by lumbar flexion (e.g. leaning on trolley).</a:t>
            </a:r>
            <a:endParaRPr lang="en-US" sz="1200" dirty="0"/>
          </a:p>
        </p:txBody>
      </p:sp>
      <p:sp>
        <p:nvSpPr>
          <p:cNvPr id="47" name="Text 18"/>
          <p:cNvSpPr/>
          <p:nvPr/>
        </p:nvSpPr>
        <p:spPr>
          <a:xfrm>
            <a:off x="762000" y="4156174"/>
            <a:ext cx="1967537" cy="441871"/>
          </a:xfrm>
          <a:prstGeom prst="rect">
            <a:avLst/>
          </a:prstGeom>
          <a:noFill/>
          <a:ln/>
        </p:spPr>
        <p:txBody>
          <a:bodyPr wrap="square" lIns="0" tIns="0" rIns="0" bIns="0" rtlCol="0" anchor="ctr" vert="horz"/>
          <a:lstStyle/>
          <a:p>
            <a:pPr indent="0" marL="0">
              <a:lnSpc>
                <a:spcPts val="1680"/>
              </a:lnSpc>
              <a:buNone/>
            </a:pPr>
            <a:r>
              <a:rPr lang="en-US" sz="1200" b="1" dirty="0">
                <a:solidFill>
                  <a:srgbClr val="2D3436"/>
                </a:solidFill>
                <a:latin typeface="Open Sans" pitchFamily="34" charset="0"/>
                <a:ea typeface="Open Sans" pitchFamily="34" charset="-122"/>
                <a:cs typeface="Open Sans" pitchFamily="34" charset="-120"/>
              </a:rPr>
              <a:t>Clinical Clue</a:t>
            </a:r>
            <a:endParaRPr lang="en-US" sz="1200" dirty="0"/>
          </a:p>
        </p:txBody>
      </p:sp>
      <p:sp>
        <p:nvSpPr>
          <p:cNvPr id="48" name="Text 19"/>
          <p:cNvSpPr/>
          <p:nvPr/>
        </p:nvSpPr>
        <p:spPr>
          <a:xfrm>
            <a:off x="2971800" y="4156174"/>
            <a:ext cx="7353037"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Pulses often absent or weak; bruits present.</a:t>
            </a:r>
            <a:endParaRPr lang="en-US" sz="1200" dirty="0"/>
          </a:p>
        </p:txBody>
      </p:sp>
      <p:sp>
        <p:nvSpPr>
          <p:cNvPr id="49" name="Text 20"/>
          <p:cNvSpPr/>
          <p:nvPr/>
        </p:nvSpPr>
        <p:spPr>
          <a:xfrm>
            <a:off x="7391400" y="4156174"/>
            <a:ext cx="4800600" cy="441871"/>
          </a:xfrm>
          <a:prstGeom prst="rect">
            <a:avLst/>
          </a:prstGeom>
          <a:noFill/>
          <a:ln/>
        </p:spPr>
        <p:txBody>
          <a:bodyPr wrap="square" lIns="0" tIns="0" rIns="0" bIns="0" rtlCol="0" anchor="ctr" vert="horz"/>
          <a:lstStyle/>
          <a:p>
            <a:pPr indent="0" marL="0">
              <a:lnSpc>
                <a:spcPts val="1680"/>
              </a:lnSpc>
              <a:buNone/>
            </a:pPr>
            <a:r>
              <a:rPr lang="en-US" sz="1200" dirty="0">
                <a:solidFill>
                  <a:srgbClr val="2D3436"/>
                </a:solidFill>
                <a:latin typeface="Open Sans" pitchFamily="34" charset="0"/>
                <a:ea typeface="Open Sans" pitchFamily="34" charset="-122"/>
                <a:cs typeface="Open Sans" pitchFamily="34" charset="-120"/>
              </a:rPr>
              <a:t>Pulses usually present; abnormal neuro exam.</a:t>
            </a:r>
            <a:endParaRPr lang="en-US" sz="1200" dirty="0"/>
          </a:p>
        </p:txBody>
      </p:sp>
      <p:sp>
        <p:nvSpPr>
          <p:cNvPr id="50" name="Text 21"/>
          <p:cNvSpPr/>
          <p:nvPr/>
        </p:nvSpPr>
        <p:spPr>
          <a:xfrm>
            <a:off x="1333500" y="5074295"/>
            <a:ext cx="10096500" cy="695325"/>
          </a:xfrm>
          <a:prstGeom prst="rect">
            <a:avLst/>
          </a:prstGeom>
          <a:noFill/>
          <a:ln/>
        </p:spPr>
        <p:txBody>
          <a:bodyPr wrap="square" lIns="0" tIns="0" rIns="0" bIns="0" rtlCol="0" anchor="ctr" vert="horz"/>
          <a:lstStyle/>
          <a:p>
            <a:pPr indent="0" marL="0">
              <a:lnSpc>
                <a:spcPts val="1575"/>
              </a:lnSpc>
              <a:buNone/>
            </a:pPr>
            <a:r>
              <a:rPr lang="en-US" sz="1050" b="1" dirty="0">
                <a:solidFill>
                  <a:srgbClr val="B38600"/>
                </a:solidFill>
                <a:latin typeface="Open Sans" pitchFamily="34" charset="0"/>
                <a:ea typeface="Open Sans" pitchFamily="34" charset="-122"/>
                <a:cs typeface="Open Sans" pitchFamily="34" charset="-120"/>
              </a:rPr>
              <a:t>COMMON PITFALL</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Don't assume leg pain on exertion is always vascular. Patients often lean on a </a:t>
            </a:r>
            <a:pPr indent="0" marL="0">
              <a:lnSpc>
                <a:spcPts val="1800"/>
              </a:lnSpc>
              <a:buNone/>
            </a:pPr>
            <a:r>
              <a:rPr lang="en-US" sz="1200" b="1" dirty="0">
                <a:solidFill>
                  <a:srgbClr val="2D3436"/>
                </a:solidFill>
                <a:latin typeface="Open Sans" pitchFamily="34" charset="0"/>
                <a:ea typeface="Open Sans" pitchFamily="34" charset="-122"/>
                <a:cs typeface="Open Sans" pitchFamily="34" charset="-120"/>
              </a:rPr>
              <a:t>shopping trolley</a:t>
            </a:r>
            <a:pPr indent="0" marL="0">
              <a:lnSpc>
                <a:spcPts val="1800"/>
              </a:lnSpc>
              <a:buNone/>
            </a:pPr>
            <a:r>
              <a:rPr lang="en-US" sz="1200" dirty="0">
                <a:solidFill>
                  <a:srgbClr val="2D3436"/>
                </a:solidFill>
                <a:latin typeface="Open Sans" pitchFamily="34" charset="0"/>
                <a:ea typeface="Open Sans" pitchFamily="34" charset="-122"/>
                <a:cs typeface="Open Sans" pitchFamily="34" charset="-120"/>
              </a:rPr>
              <a:t> to increase the spinal canal space—this is a classic sign of neurogenic claudication. Remember: Vascular patients can stand still for relief; Neurogenic patients need to sit or bend.</a:t>
            </a:r>
            <a:endParaRPr lang="en-US" sz="1200" dirty="0"/>
          </a:p>
        </p:txBody>
      </p:sp>
      <p:sp>
        <p:nvSpPr>
          <p:cNvPr id="51" name="Text 22"/>
          <p:cNvSpPr/>
          <p:nvPr/>
        </p:nvSpPr>
        <p:spPr>
          <a:xfrm>
            <a:off x="571500" y="6515100"/>
            <a:ext cx="8161020" cy="200025"/>
          </a:xfrm>
          <a:prstGeom prst="rect">
            <a:avLst/>
          </a:prstGeom>
          <a:noFill/>
          <a:ln/>
        </p:spPr>
        <p:txBody>
          <a:bodyPr wrap="square" lIns="0" tIns="0" rIns="0" bIns="0" rtlCol="0" anchor="ctr" vert="horz"/>
          <a:lstStyle/>
          <a:p>
            <a:pPr indent="0" marL="0">
              <a:lnSpc>
                <a:spcPts val="1575"/>
              </a:lnSpc>
              <a:buNone/>
            </a:pPr>
            <a:r>
              <a:rPr lang="en-US" sz="1050" dirty="0">
                <a:solidFill>
                  <a:srgbClr val="95A5A6"/>
                </a:solidFill>
                <a:latin typeface="Open Sans" pitchFamily="34" charset="0"/>
                <a:ea typeface="Open Sans" pitchFamily="34" charset="-122"/>
                <a:cs typeface="Open Sans" pitchFamily="34" charset="-120"/>
              </a:rPr>
              <a:t>Peripheral Arterial Disease: Diagnosis &amp; Management</a:t>
            </a:r>
            <a:endParaRPr lang="en-US" sz="1050" dirty="0"/>
          </a:p>
        </p:txBody>
      </p:sp>
      <p:sp>
        <p:nvSpPr>
          <p:cNvPr id="52" name="Text 23"/>
          <p:cNvSpPr/>
          <p:nvPr/>
        </p:nvSpPr>
        <p:spPr>
          <a:xfrm>
            <a:off x="10144125" y="6515100"/>
            <a:ext cx="2047875" cy="200025"/>
          </a:xfrm>
          <a:prstGeom prst="rect">
            <a:avLst/>
          </a:prstGeom>
          <a:noFill/>
          <a:ln/>
        </p:spPr>
        <p:txBody>
          <a:bodyPr wrap="square" lIns="0" tIns="0" rIns="0" bIns="0" rtlCol="0" anchor="ctr" vert="horz"/>
          <a:lstStyle/>
          <a:p>
            <a:pPr indent="0" marL="0">
              <a:lnSpc>
                <a:spcPts val="1575"/>
              </a:lnSpc>
              <a:buNone/>
            </a:pPr>
            <a:r>
              <a:rPr lang="en-US" sz="1050" dirty="0">
                <a:solidFill>
                  <a:srgbClr val="95A5A6"/>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2"/>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r>
          <p:cNvPicPr>
            <a:picLocks noChangeAspect="1"/>
          </p:cNvPicPr>
          <p:nvPr/>
        </p:nvPicPr>
        <p:blipFill>
          <a:blip r:embed="rId4"/>
          <a:stretch>
            <a:fillRect/>
          </a:stretch>
        </p:blipFill>
        <p:spPr>
          <a:xfrm>
            <a:off x="571500" y="381000"/>
            <a:ext cx="2886075" cy="314325"/>
          </a:xfrm>
          <a:prstGeom prst="rect">
            <a:avLst/>
          </a:prstGeom>
        </p:spPr>
      </p:pic>
      <p:pic>
        <p:nvPicPr>
          <p:cNvPr id="5" name="Image 3" descr="preencoded.png">    </p:cNvPr>
          <p:cNvPicPr>
            <a:picLocks noChangeAspect="1"/>
          </p:cNvPicPr>
          <p:nvPr/>
        </p:nvPicPr>
        <p:blipFill>
          <a:blip r:embed="rId5"/>
          <a:stretch>
            <a:fillRect/>
          </a:stretch>
        </p:blipFill>
        <p:spPr>
          <a:xfrm>
            <a:off x="571500" y="809625"/>
            <a:ext cx="11049000" cy="668536"/>
          </a:xfrm>
          <a:prstGeom prst="rect">
            <a:avLst/>
          </a:prstGeom>
        </p:spPr>
      </p:pic>
      <p:pic>
        <p:nvPicPr>
          <p:cNvPr id="6" name="Image 4" descr="preencoded.png">    </p:cNvPr>
          <p:cNvPicPr>
            <a:picLocks noChangeAspect="1"/>
          </p:cNvPicPr>
          <p:nvPr/>
        </p:nvPicPr>
        <p:blipFill>
          <a:blip r:embed="rId6"/>
          <a:stretch>
            <a:fillRect/>
          </a:stretch>
        </p:blipFill>
        <p:spPr>
          <a:xfrm>
            <a:off x="571500" y="2029718"/>
            <a:ext cx="5334000" cy="1076325"/>
          </a:xfrm>
          <a:prstGeom prst="rect">
            <a:avLst/>
          </a:prstGeom>
        </p:spPr>
      </p:pic>
      <p:pic>
        <p:nvPicPr>
          <p:cNvPr id="7" name="Image 5" descr="preencoded.png">    </p:cNvPr>
          <p:cNvPicPr>
            <a:picLocks noChangeAspect="1"/>
          </p:cNvPicPr>
          <p:nvPr/>
        </p:nvPicPr>
        <p:blipFill>
          <a:blip r:embed="rId7"/>
          <a:stretch>
            <a:fillRect/>
          </a:stretch>
        </p:blipFill>
        <p:spPr>
          <a:xfrm>
            <a:off x="762000" y="2220218"/>
            <a:ext cx="428625" cy="428625"/>
          </a:xfrm>
          <a:prstGeom prst="rect">
            <a:avLst/>
          </a:prstGeom>
        </p:spPr>
      </p:pic>
      <p:pic>
        <p:nvPicPr>
          <p:cNvPr id="8" name="Image 6" descr="preencoded.png">    </p:cNvPr>
          <p:cNvPicPr>
            <a:picLocks noChangeAspect="1"/>
          </p:cNvPicPr>
          <p:nvPr/>
        </p:nvPicPr>
        <p:blipFill>
          <a:blip r:embed="rId8"/>
          <a:stretch>
            <a:fillRect/>
          </a:stretch>
        </p:blipFill>
        <p:spPr>
          <a:xfrm>
            <a:off x="881063" y="2358330"/>
            <a:ext cx="190500" cy="152400"/>
          </a:xfrm>
          <a:prstGeom prst="rect">
            <a:avLst/>
          </a:prstGeom>
        </p:spPr>
      </p:pic>
      <p:pic>
        <p:nvPicPr>
          <p:cNvPr id="9" name="Image 7" descr="preencoded.png">    </p:cNvPr>
          <p:cNvPicPr>
            <a:picLocks noChangeAspect="1"/>
          </p:cNvPicPr>
          <p:nvPr/>
        </p:nvPicPr>
        <p:blipFill>
          <a:blip r:embed="rId9"/>
          <a:stretch>
            <a:fillRect/>
          </a:stretch>
        </p:blipFill>
        <p:spPr>
          <a:xfrm>
            <a:off x="571500" y="3248918"/>
            <a:ext cx="5334000" cy="1076325"/>
          </a:xfrm>
          <a:prstGeom prst="rect">
            <a:avLst/>
          </a:prstGeom>
        </p:spPr>
      </p:pic>
      <p:pic>
        <p:nvPicPr>
          <p:cNvPr id="10" name="Image 8" descr="preencoded.png">    </p:cNvPr>
          <p:cNvPicPr>
            <a:picLocks noChangeAspect="1"/>
          </p:cNvPicPr>
          <p:nvPr/>
        </p:nvPicPr>
        <p:blipFill>
          <a:blip r:embed="rId10"/>
          <a:stretch>
            <a:fillRect/>
          </a:stretch>
        </p:blipFill>
        <p:spPr>
          <a:xfrm>
            <a:off x="762000" y="3439418"/>
            <a:ext cx="428625" cy="428625"/>
          </a:xfrm>
          <a:prstGeom prst="rect">
            <a:avLst/>
          </a:prstGeom>
        </p:spPr>
      </p:pic>
      <p:pic>
        <p:nvPicPr>
          <p:cNvPr id="11" name="Image 9" descr="preencoded.png">    </p:cNvPr>
          <p:cNvPicPr>
            <a:picLocks noChangeAspect="1"/>
          </p:cNvPicPr>
          <p:nvPr/>
        </p:nvPicPr>
        <p:blipFill>
          <a:blip r:embed="rId11"/>
          <a:stretch>
            <a:fillRect/>
          </a:stretch>
        </p:blipFill>
        <p:spPr>
          <a:xfrm>
            <a:off x="881063" y="3577530"/>
            <a:ext cx="190500" cy="152400"/>
          </a:xfrm>
          <a:prstGeom prst="rect">
            <a:avLst/>
          </a:prstGeom>
        </p:spPr>
      </p:pic>
      <p:pic>
        <p:nvPicPr>
          <p:cNvPr id="12" name="Image 10" descr="preencoded.png">    </p:cNvPr>
          <p:cNvPicPr>
            <a:picLocks noChangeAspect="1"/>
          </p:cNvPicPr>
          <p:nvPr/>
        </p:nvPicPr>
        <p:blipFill>
          <a:blip r:embed="rId12"/>
          <a:stretch>
            <a:fillRect/>
          </a:stretch>
        </p:blipFill>
        <p:spPr>
          <a:xfrm>
            <a:off x="571500" y="4468118"/>
            <a:ext cx="5334000" cy="1076325"/>
          </a:xfrm>
          <a:prstGeom prst="rect">
            <a:avLst/>
          </a:prstGeom>
        </p:spPr>
      </p:pic>
      <p:pic>
        <p:nvPicPr>
          <p:cNvPr id="13" name="Image 11" descr="preencoded.png">    </p:cNvPr>
          <p:cNvPicPr>
            <a:picLocks noChangeAspect="1"/>
          </p:cNvPicPr>
          <p:nvPr/>
        </p:nvPicPr>
        <p:blipFill>
          <a:blip r:embed="rId13"/>
          <a:stretch>
            <a:fillRect/>
          </a:stretch>
        </p:blipFill>
        <p:spPr>
          <a:xfrm>
            <a:off x="762000" y="4658618"/>
            <a:ext cx="428625" cy="428625"/>
          </a:xfrm>
          <a:prstGeom prst="rect">
            <a:avLst/>
          </a:prstGeom>
        </p:spPr>
      </p:pic>
      <p:pic>
        <p:nvPicPr>
          <p:cNvPr id="14" name="Image 12" descr="preencoded.png">    </p:cNvPr>
          <p:cNvPicPr>
            <a:picLocks noChangeAspect="1"/>
          </p:cNvPicPr>
          <p:nvPr/>
        </p:nvPicPr>
        <p:blipFill>
          <a:blip r:embed="rId14"/>
          <a:stretch>
            <a:fillRect/>
          </a:stretch>
        </p:blipFill>
        <p:spPr>
          <a:xfrm>
            <a:off x="881063" y="4796730"/>
            <a:ext cx="190500" cy="152400"/>
          </a:xfrm>
          <a:prstGeom prst="rect">
            <a:avLst/>
          </a:prstGeom>
        </p:spPr>
      </p:pic>
      <p:pic>
        <p:nvPicPr>
          <p:cNvPr id="15" name="Image 13" descr="preencoded.png">    </p:cNvPr>
          <p:cNvPicPr>
            <a:picLocks noChangeAspect="1"/>
          </p:cNvPicPr>
          <p:nvPr/>
        </p:nvPicPr>
        <p:blipFill>
          <a:blip r:embed="rId15"/>
          <a:stretch>
            <a:fillRect/>
          </a:stretch>
        </p:blipFill>
        <p:spPr>
          <a:xfrm>
            <a:off x="6286500" y="1953518"/>
            <a:ext cx="5334000" cy="1371600"/>
          </a:xfrm>
          <a:prstGeom prst="rect">
            <a:avLst/>
          </a:prstGeom>
        </p:spPr>
      </p:pic>
      <p:pic>
        <p:nvPicPr>
          <p:cNvPr id="16" name="Image 14" descr="preencoded.png">    </p:cNvPr>
          <p:cNvPicPr>
            <a:picLocks noChangeAspect="1"/>
          </p:cNvPicPr>
          <p:nvPr/>
        </p:nvPicPr>
        <p:blipFill>
          <a:blip r:embed="rId16"/>
          <a:stretch>
            <a:fillRect/>
          </a:stretch>
        </p:blipFill>
        <p:spPr>
          <a:xfrm>
            <a:off x="6524625" y="2232571"/>
            <a:ext cx="214313" cy="175320"/>
          </a:xfrm>
          <a:prstGeom prst="rect">
            <a:avLst/>
          </a:prstGeom>
        </p:spPr>
      </p:pic>
      <p:pic>
        <p:nvPicPr>
          <p:cNvPr id="17" name="Image 15" descr="preencoded.png">    </p:cNvPr>
          <p:cNvPicPr>
            <a:picLocks noChangeAspect="1"/>
          </p:cNvPicPr>
          <p:nvPr/>
        </p:nvPicPr>
        <p:blipFill>
          <a:blip r:embed="rId17"/>
          <a:stretch>
            <a:fillRect/>
          </a:stretch>
        </p:blipFill>
        <p:spPr>
          <a:xfrm>
            <a:off x="6524625" y="2623096"/>
            <a:ext cx="166688" cy="137220"/>
          </a:xfrm>
          <a:prstGeom prst="rect">
            <a:avLst/>
          </a:prstGeom>
        </p:spPr>
      </p:pic>
      <p:pic>
        <p:nvPicPr>
          <p:cNvPr id="18" name="Image 16" descr="preencoded.png">    </p:cNvPr>
          <p:cNvPicPr>
            <a:picLocks noChangeAspect="1"/>
          </p:cNvPicPr>
          <p:nvPr/>
        </p:nvPicPr>
        <p:blipFill>
          <a:blip r:embed="rId18"/>
          <a:stretch>
            <a:fillRect/>
          </a:stretch>
        </p:blipFill>
        <p:spPr>
          <a:xfrm>
            <a:off x="9001125" y="2623096"/>
            <a:ext cx="166688" cy="137220"/>
          </a:xfrm>
          <a:prstGeom prst="rect">
            <a:avLst/>
          </a:prstGeom>
        </p:spPr>
      </p:pic>
      <p:pic>
        <p:nvPicPr>
          <p:cNvPr id="19" name="Image 17" descr="preencoded.png">    </p:cNvPr>
          <p:cNvPicPr>
            <a:picLocks noChangeAspect="1"/>
          </p:cNvPicPr>
          <p:nvPr/>
        </p:nvPicPr>
        <p:blipFill>
          <a:blip r:embed="rId19"/>
          <a:stretch>
            <a:fillRect/>
          </a:stretch>
        </p:blipFill>
        <p:spPr>
          <a:xfrm>
            <a:off x="6524625" y="2918371"/>
            <a:ext cx="166688" cy="137220"/>
          </a:xfrm>
          <a:prstGeom prst="rect">
            <a:avLst/>
          </a:prstGeom>
        </p:spPr>
      </p:pic>
      <p:pic>
        <p:nvPicPr>
          <p:cNvPr id="20" name="Image 18" descr="preencoded.png">    </p:cNvPr>
          <p:cNvPicPr>
            <a:picLocks noChangeAspect="1"/>
          </p:cNvPicPr>
          <p:nvPr/>
        </p:nvPicPr>
        <p:blipFill>
          <a:blip r:embed="rId20"/>
          <a:stretch>
            <a:fillRect/>
          </a:stretch>
        </p:blipFill>
        <p:spPr>
          <a:xfrm>
            <a:off x="9001125" y="2918371"/>
            <a:ext cx="166688" cy="137220"/>
          </a:xfrm>
          <a:prstGeom prst="rect">
            <a:avLst/>
          </a:prstGeom>
        </p:spPr>
      </p:pic>
      <p:pic>
        <p:nvPicPr>
          <p:cNvPr id="21" name="Image 19" descr="preencoded.png">    </p:cNvPr>
          <p:cNvPicPr>
            <a:picLocks noChangeAspect="1"/>
          </p:cNvPicPr>
          <p:nvPr/>
        </p:nvPicPr>
        <p:blipFill>
          <a:blip r:embed="rId21"/>
          <a:stretch>
            <a:fillRect/>
          </a:stretch>
        </p:blipFill>
        <p:spPr>
          <a:xfrm>
            <a:off x="6286500" y="3563243"/>
            <a:ext cx="5334000" cy="2200275"/>
          </a:xfrm>
          <a:prstGeom prst="rect">
            <a:avLst/>
          </a:prstGeom>
        </p:spPr>
      </p:pic>
      <p:pic>
        <p:nvPicPr>
          <p:cNvPr id="22" name="Image 20" descr="preencoded.png">    </p:cNvPr>
          <p:cNvPicPr>
            <a:picLocks noChangeAspect="1"/>
          </p:cNvPicPr>
          <p:nvPr/>
        </p:nvPicPr>
        <p:blipFill>
          <a:blip r:embed="rId22"/>
          <a:stretch>
            <a:fillRect/>
          </a:stretch>
        </p:blipFill>
        <p:spPr>
          <a:xfrm>
            <a:off x="7496175" y="4811018"/>
            <a:ext cx="2914650" cy="333375"/>
          </a:xfrm>
          <a:prstGeom prst="rect">
            <a:avLst/>
          </a:prstGeom>
        </p:spPr>
      </p:pic>
      <p:pic>
        <p:nvPicPr>
          <p:cNvPr id="23" name="Image 21" descr="preencoded.png">    </p:cNvPr>
          <p:cNvPicPr>
            <a:picLocks noChangeAspect="1"/>
          </p:cNvPicPr>
          <p:nvPr/>
        </p:nvPicPr>
        <p:blipFill>
          <a:blip r:embed="rId23"/>
          <a:stretch>
            <a:fillRect/>
          </a:stretch>
        </p:blipFill>
        <p:spPr>
          <a:xfrm>
            <a:off x="0" y="6429375"/>
            <a:ext cx="12192000" cy="428625"/>
          </a:xfrm>
          <a:prstGeom prst="rect">
            <a:avLst/>
          </a:prstGeom>
        </p:spPr>
      </p:pic>
      <p:sp>
        <p:nvSpPr>
          <p:cNvPr id="24" name="Text 0"/>
          <p:cNvSpPr/>
          <p:nvPr/>
        </p:nvSpPr>
        <p:spPr>
          <a:xfrm>
            <a:off x="714375" y="381000"/>
            <a:ext cx="3748587" cy="314325"/>
          </a:xfrm>
          <a:prstGeom prst="rect">
            <a:avLst/>
          </a:prstGeom>
          <a:noFill/>
          <a:ln/>
        </p:spPr>
        <p:txBody>
          <a:bodyPr wrap="square" lIns="0" tIns="0" rIns="0" bIns="0" rtlCol="0" anchor="ctr" vert="horz"/>
          <a:lstStyle/>
          <a:p>
            <a:pPr indent="0" marL="0">
              <a:lnSpc>
                <a:spcPts val="1575"/>
              </a:lnSpc>
              <a:buNone/>
            </a:pPr>
            <a:r>
              <a:rPr lang="en-US" sz="1050" b="1" spc="60" kern="0" dirty="0">
                <a:solidFill>
                  <a:srgbClr val="FFFFFF"/>
                </a:solidFill>
                <a:latin typeface="Montserrat" pitchFamily="34" charset="0"/>
                <a:ea typeface="Montserrat" pitchFamily="34" charset="-122"/>
                <a:cs typeface="Montserrat" pitchFamily="34" charset="-120"/>
              </a:rPr>
              <a:t>BRADFORD VTS TEACHING DECK</a:t>
            </a:r>
            <a:endParaRPr lang="en-US" sz="1050" dirty="0"/>
          </a:p>
        </p:txBody>
      </p:sp>
      <p:sp>
        <p:nvSpPr>
          <p:cNvPr id="25" name="Text 1"/>
          <p:cNvSpPr/>
          <p:nvPr/>
        </p:nvSpPr>
        <p:spPr>
          <a:xfrm>
            <a:off x="762000" y="809625"/>
            <a:ext cx="11430000" cy="335161"/>
          </a:xfrm>
          <a:prstGeom prst="rect">
            <a:avLst/>
          </a:prstGeom>
          <a:noFill/>
          <a:ln/>
        </p:spPr>
        <p:txBody>
          <a:bodyPr wrap="square" lIns="0" tIns="0" rIns="0" bIns="0" rtlCol="0" anchor="ctr" vert="horz"/>
          <a:lstStyle/>
          <a:p>
            <a:pPr indent="0" marL="0">
              <a:lnSpc>
                <a:spcPts val="2640"/>
              </a:lnSpc>
              <a:buNone/>
            </a:pPr>
            <a:r>
              <a:rPr lang="en-US" sz="2400" b="1" dirty="0">
                <a:solidFill>
                  <a:srgbClr val="2D3436"/>
                </a:solidFill>
                <a:latin typeface="Montserrat" pitchFamily="34" charset="0"/>
                <a:ea typeface="Montserrat" pitchFamily="34" charset="-122"/>
                <a:cs typeface="Montserrat" pitchFamily="34" charset="-120"/>
              </a:rPr>
              <a:t>Diagnosis: The Ankle Brachial Pressure Index (ABPI)</a:t>
            </a:r>
            <a:endParaRPr lang="en-US" sz="2400" dirty="0"/>
          </a:p>
        </p:txBody>
      </p:sp>
      <p:sp>
        <p:nvSpPr>
          <p:cNvPr id="26" name="Text 2"/>
          <p:cNvSpPr/>
          <p:nvPr/>
        </p:nvSpPr>
        <p:spPr>
          <a:xfrm>
            <a:off x="762000" y="1220986"/>
            <a:ext cx="10858500" cy="257175"/>
          </a:xfrm>
          <a:prstGeom prst="rect">
            <a:avLst/>
          </a:prstGeom>
          <a:noFill/>
          <a:ln/>
        </p:spPr>
        <p:txBody>
          <a:bodyPr wrap="square" lIns="0" tIns="0" rIns="0" bIns="0" rtlCol="0" anchor="ctr" vert="horz"/>
          <a:lstStyle/>
          <a:p>
            <a:pPr indent="0" marL="0">
              <a:lnSpc>
                <a:spcPts val="2025"/>
              </a:lnSpc>
              <a:buNone/>
            </a:pPr>
            <a:r>
              <a:rPr lang="en-US" sz="1350" dirty="0">
                <a:solidFill>
                  <a:srgbClr val="7F8C8D"/>
                </a:solidFill>
                <a:latin typeface="Montserrat" pitchFamily="34" charset="0"/>
                <a:ea typeface="Montserrat" pitchFamily="34" charset="-122"/>
                <a:cs typeface="Montserrat" pitchFamily="34" charset="-120"/>
              </a:rPr>
              <a:t>Step-by-step procedure for Primary Care assessment</a:t>
            </a:r>
            <a:endParaRPr lang="en-US" sz="1350" dirty="0"/>
          </a:p>
        </p:txBody>
      </p:sp>
      <p:sp>
        <p:nvSpPr>
          <p:cNvPr id="27" name="Text 3"/>
          <p:cNvSpPr/>
          <p:nvPr/>
        </p:nvSpPr>
        <p:spPr>
          <a:xfrm>
            <a:off x="1333500" y="2220218"/>
            <a:ext cx="466344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1. Patient Preparation</a:t>
            </a:r>
            <a:endParaRPr lang="en-US" sz="1350" dirty="0"/>
          </a:p>
        </p:txBody>
      </p:sp>
      <p:sp>
        <p:nvSpPr>
          <p:cNvPr id="28" name="Text 4"/>
          <p:cNvSpPr/>
          <p:nvPr/>
        </p:nvSpPr>
        <p:spPr>
          <a:xfrm>
            <a:off x="1333500" y="2515493"/>
            <a:ext cx="4381500" cy="400050"/>
          </a:xfrm>
          <a:prstGeom prst="rect">
            <a:avLst/>
          </a:prstGeom>
          <a:noFill/>
          <a:ln/>
        </p:spPr>
        <p:txBody>
          <a:bodyPr wrap="square" lIns="0" tIns="0" rIns="0" bIns="0" rtlCol="0" anchor="ctr" vert="horz"/>
          <a:lstStyle/>
          <a:p>
            <a:pPr indent="0" marL="0">
              <a:lnSpc>
                <a:spcPts val="1575"/>
              </a:lnSpc>
              <a:buNone/>
            </a:pPr>
            <a:r>
              <a:rPr lang="en-US" sz="1125" dirty="0">
                <a:solidFill>
                  <a:srgbClr val="555555"/>
                </a:solidFill>
                <a:latin typeface="Open Sans" pitchFamily="34" charset="0"/>
                <a:ea typeface="Open Sans" pitchFamily="34" charset="-122"/>
                <a:cs typeface="Open Sans" pitchFamily="34" charset="-120"/>
              </a:rPr>
              <a:t>Ensure the patient rests in a supine position for at least 10 minutes prior to measurement.</a:t>
            </a:r>
            <a:endParaRPr lang="en-US" sz="1125" dirty="0"/>
          </a:p>
        </p:txBody>
      </p:sp>
      <p:sp>
        <p:nvSpPr>
          <p:cNvPr id="29" name="Text 5"/>
          <p:cNvSpPr/>
          <p:nvPr/>
        </p:nvSpPr>
        <p:spPr>
          <a:xfrm>
            <a:off x="1333500" y="3439418"/>
            <a:ext cx="44577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2. Brachial Pressures</a:t>
            </a:r>
            <a:endParaRPr lang="en-US" sz="1350" dirty="0"/>
          </a:p>
        </p:txBody>
      </p:sp>
      <p:sp>
        <p:nvSpPr>
          <p:cNvPr id="30" name="Text 6"/>
          <p:cNvSpPr/>
          <p:nvPr/>
        </p:nvSpPr>
        <p:spPr>
          <a:xfrm>
            <a:off x="1333500" y="3734693"/>
            <a:ext cx="4381500" cy="400050"/>
          </a:xfrm>
          <a:prstGeom prst="rect">
            <a:avLst/>
          </a:prstGeom>
          <a:noFill/>
          <a:ln/>
        </p:spPr>
        <p:txBody>
          <a:bodyPr wrap="square" lIns="0" tIns="0" rIns="0" bIns="0" rtlCol="0" anchor="ctr" vert="horz"/>
          <a:lstStyle/>
          <a:p>
            <a:pPr indent="0" marL="0">
              <a:lnSpc>
                <a:spcPts val="1575"/>
              </a:lnSpc>
              <a:buNone/>
            </a:pPr>
            <a:r>
              <a:rPr lang="en-US" sz="1125" dirty="0">
                <a:solidFill>
                  <a:srgbClr val="555555"/>
                </a:solidFill>
                <a:latin typeface="Open Sans" pitchFamily="34" charset="0"/>
                <a:ea typeface="Open Sans" pitchFamily="34" charset="-122"/>
                <a:cs typeface="Open Sans" pitchFamily="34" charset="-120"/>
              </a:rPr>
              <a:t>Measure bilateral brachial systolic BP using a cuff and Doppler. Use the </a:t>
            </a:r>
            <a:pPr indent="0" marL="0">
              <a:lnSpc>
                <a:spcPts val="1575"/>
              </a:lnSpc>
              <a:buNone/>
            </a:pPr>
            <a:r>
              <a:rPr lang="en-US" sz="1125" b="1" dirty="0">
                <a:solidFill>
                  <a:srgbClr val="555555"/>
                </a:solidFill>
                <a:latin typeface="Open Sans" pitchFamily="34" charset="0"/>
                <a:ea typeface="Open Sans" pitchFamily="34" charset="-122"/>
                <a:cs typeface="Open Sans" pitchFamily="34" charset="-120"/>
              </a:rPr>
              <a:t>higher</a:t>
            </a:r>
            <a:pPr indent="0" marL="0">
              <a:lnSpc>
                <a:spcPts val="1575"/>
              </a:lnSpc>
              <a:buNone/>
            </a:pPr>
            <a:r>
              <a:rPr lang="en-US" sz="1125" dirty="0">
                <a:solidFill>
                  <a:srgbClr val="555555"/>
                </a:solidFill>
                <a:latin typeface="Open Sans" pitchFamily="34" charset="0"/>
                <a:ea typeface="Open Sans" pitchFamily="34" charset="-122"/>
                <a:cs typeface="Open Sans" pitchFamily="34" charset="-120"/>
              </a:rPr>
              <a:t> of the two readings.</a:t>
            </a:r>
            <a:endParaRPr lang="en-US" sz="1125" dirty="0"/>
          </a:p>
        </p:txBody>
      </p:sp>
      <p:sp>
        <p:nvSpPr>
          <p:cNvPr id="31" name="Text 7"/>
          <p:cNvSpPr/>
          <p:nvPr/>
        </p:nvSpPr>
        <p:spPr>
          <a:xfrm>
            <a:off x="1333500" y="4658618"/>
            <a:ext cx="438150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Open Sans" pitchFamily="34" charset="0"/>
                <a:ea typeface="Open Sans" pitchFamily="34" charset="-122"/>
                <a:cs typeface="Open Sans" pitchFamily="34" charset="-120"/>
              </a:rPr>
              <a:t>3. Ankle Pressures</a:t>
            </a:r>
            <a:endParaRPr lang="en-US" sz="1350" dirty="0"/>
          </a:p>
        </p:txBody>
      </p:sp>
      <p:sp>
        <p:nvSpPr>
          <p:cNvPr id="32" name="Text 8"/>
          <p:cNvSpPr/>
          <p:nvPr/>
        </p:nvSpPr>
        <p:spPr>
          <a:xfrm>
            <a:off x="1333500" y="4953893"/>
            <a:ext cx="4381500" cy="400050"/>
          </a:xfrm>
          <a:prstGeom prst="rect">
            <a:avLst/>
          </a:prstGeom>
          <a:noFill/>
          <a:ln/>
        </p:spPr>
        <p:txBody>
          <a:bodyPr wrap="square" lIns="0" tIns="0" rIns="0" bIns="0" rtlCol="0" anchor="ctr" vert="horz"/>
          <a:lstStyle/>
          <a:p>
            <a:pPr indent="0" marL="0">
              <a:lnSpc>
                <a:spcPts val="1575"/>
              </a:lnSpc>
              <a:buNone/>
            </a:pPr>
            <a:r>
              <a:rPr lang="en-US" sz="1125" dirty="0">
                <a:solidFill>
                  <a:srgbClr val="555555"/>
                </a:solidFill>
                <a:latin typeface="Open Sans" pitchFamily="34" charset="0"/>
                <a:ea typeface="Open Sans" pitchFamily="34" charset="-122"/>
                <a:cs typeface="Open Sans" pitchFamily="34" charset="-120"/>
              </a:rPr>
              <a:t>Measure systolic BP in both dorsalis pedis and posterior tibial arteries using a hand-held Doppler.</a:t>
            </a:r>
            <a:endParaRPr lang="en-US" sz="1125" dirty="0"/>
          </a:p>
        </p:txBody>
      </p:sp>
      <p:sp>
        <p:nvSpPr>
          <p:cNvPr id="33" name="Text 9"/>
          <p:cNvSpPr/>
          <p:nvPr/>
        </p:nvSpPr>
        <p:spPr>
          <a:xfrm>
            <a:off x="6834188" y="2191643"/>
            <a:ext cx="4857750" cy="257175"/>
          </a:xfrm>
          <a:prstGeom prst="rect">
            <a:avLst/>
          </a:prstGeom>
          <a:noFill/>
          <a:ln/>
        </p:spPr>
        <p:txBody>
          <a:bodyPr wrap="square" lIns="0" tIns="0" rIns="0" bIns="0" rtlCol="0" anchor="ctr" vert="horz"/>
          <a:lstStyle/>
          <a:p>
            <a:pPr indent="0" marL="0">
              <a:lnSpc>
                <a:spcPts val="2025"/>
              </a:lnSpc>
              <a:buNone/>
            </a:pPr>
            <a:r>
              <a:rPr lang="en-US" sz="1350" b="1" dirty="0">
                <a:solidFill>
                  <a:srgbClr val="2D3436"/>
                </a:solidFill>
                <a:latin typeface="Montserrat" pitchFamily="34" charset="0"/>
                <a:ea typeface="Montserrat" pitchFamily="34" charset="-122"/>
                <a:cs typeface="Montserrat" pitchFamily="34" charset="-120"/>
              </a:rPr>
              <a:t>Required Equipment</a:t>
            </a:r>
            <a:endParaRPr lang="en-US" sz="1350" dirty="0"/>
          </a:p>
        </p:txBody>
      </p:sp>
      <p:sp>
        <p:nvSpPr>
          <p:cNvPr id="34" name="Text 10"/>
          <p:cNvSpPr/>
          <p:nvPr/>
        </p:nvSpPr>
        <p:spPr>
          <a:xfrm>
            <a:off x="6767513" y="2591693"/>
            <a:ext cx="2720340" cy="200025"/>
          </a:xfrm>
          <a:prstGeom prst="rect">
            <a:avLst/>
          </a:prstGeom>
          <a:noFill/>
          <a:ln/>
        </p:spPr>
        <p:txBody>
          <a:bodyPr wrap="square" lIns="0" tIns="0" rIns="0" bIns="0" rtlCol="0" anchor="ctr" vert="horz"/>
          <a:lstStyle/>
          <a:p>
            <a:pPr indent="0" marL="0">
              <a:lnSpc>
                <a:spcPts val="1575"/>
              </a:lnSpc>
              <a:buNone/>
            </a:pPr>
            <a:r>
              <a:rPr lang="en-US" sz="1050" dirty="0">
                <a:solidFill>
                  <a:srgbClr val="2D3436"/>
                </a:solidFill>
                <a:latin typeface="Open Sans" pitchFamily="34" charset="0"/>
                <a:ea typeface="Open Sans" pitchFamily="34" charset="-122"/>
                <a:cs typeface="Open Sans" pitchFamily="34" charset="-120"/>
              </a:rPr>
              <a:t>Hand-held Doppler</a:t>
            </a:r>
            <a:endParaRPr lang="en-US" sz="1050" dirty="0"/>
          </a:p>
        </p:txBody>
      </p:sp>
      <p:sp>
        <p:nvSpPr>
          <p:cNvPr id="35" name="Text 11"/>
          <p:cNvSpPr/>
          <p:nvPr/>
        </p:nvSpPr>
        <p:spPr>
          <a:xfrm>
            <a:off x="9244013" y="2591693"/>
            <a:ext cx="2381250" cy="200025"/>
          </a:xfrm>
          <a:prstGeom prst="rect">
            <a:avLst/>
          </a:prstGeom>
          <a:noFill/>
          <a:ln/>
        </p:spPr>
        <p:txBody>
          <a:bodyPr wrap="square" lIns="0" tIns="0" rIns="0" bIns="0" rtlCol="0" anchor="ctr" vert="horz"/>
          <a:lstStyle/>
          <a:p>
            <a:pPr indent="0" marL="0">
              <a:lnSpc>
                <a:spcPts val="1575"/>
              </a:lnSpc>
              <a:buNone/>
            </a:pPr>
            <a:r>
              <a:rPr lang="en-US" sz="1050" dirty="0">
                <a:solidFill>
                  <a:srgbClr val="2D3436"/>
                </a:solidFill>
                <a:latin typeface="Open Sans" pitchFamily="34" charset="0"/>
                <a:ea typeface="Open Sans" pitchFamily="34" charset="-122"/>
                <a:cs typeface="Open Sans" pitchFamily="34" charset="-120"/>
              </a:rPr>
              <a:t>Ultrasound Gel</a:t>
            </a:r>
            <a:endParaRPr lang="en-US" sz="1050" dirty="0"/>
          </a:p>
        </p:txBody>
      </p:sp>
      <p:sp>
        <p:nvSpPr>
          <p:cNvPr id="36" name="Text 12"/>
          <p:cNvSpPr/>
          <p:nvPr/>
        </p:nvSpPr>
        <p:spPr>
          <a:xfrm>
            <a:off x="6767513" y="2886968"/>
            <a:ext cx="2560320" cy="200025"/>
          </a:xfrm>
          <a:prstGeom prst="rect">
            <a:avLst/>
          </a:prstGeom>
          <a:noFill/>
          <a:ln/>
        </p:spPr>
        <p:txBody>
          <a:bodyPr wrap="square" lIns="0" tIns="0" rIns="0" bIns="0" rtlCol="0" anchor="ctr" vert="horz"/>
          <a:lstStyle/>
          <a:p>
            <a:pPr indent="0" marL="0">
              <a:lnSpc>
                <a:spcPts val="1575"/>
              </a:lnSpc>
              <a:buNone/>
            </a:pPr>
            <a:r>
              <a:rPr lang="en-US" sz="1050" dirty="0">
                <a:solidFill>
                  <a:srgbClr val="2D3436"/>
                </a:solidFill>
                <a:latin typeface="Open Sans" pitchFamily="34" charset="0"/>
                <a:ea typeface="Open Sans" pitchFamily="34" charset="-122"/>
                <a:cs typeface="Open Sans" pitchFamily="34" charset="-120"/>
              </a:rPr>
              <a:t>Sphygmomanometer</a:t>
            </a:r>
            <a:endParaRPr lang="en-US" sz="1050" dirty="0"/>
          </a:p>
        </p:txBody>
      </p:sp>
      <p:sp>
        <p:nvSpPr>
          <p:cNvPr id="37" name="Text 13"/>
          <p:cNvSpPr/>
          <p:nvPr/>
        </p:nvSpPr>
        <p:spPr>
          <a:xfrm>
            <a:off x="9244013" y="2886968"/>
            <a:ext cx="2381250" cy="200025"/>
          </a:xfrm>
          <a:prstGeom prst="rect">
            <a:avLst/>
          </a:prstGeom>
          <a:noFill/>
          <a:ln/>
        </p:spPr>
        <p:txBody>
          <a:bodyPr wrap="square" lIns="0" tIns="0" rIns="0" bIns="0" rtlCol="0" anchor="ctr" vert="horz"/>
          <a:lstStyle/>
          <a:p>
            <a:pPr indent="0" marL="0">
              <a:lnSpc>
                <a:spcPts val="1575"/>
              </a:lnSpc>
              <a:buNone/>
            </a:pPr>
            <a:r>
              <a:rPr lang="en-US" sz="1050" dirty="0">
                <a:solidFill>
                  <a:srgbClr val="2D3436"/>
                </a:solidFill>
                <a:latin typeface="Open Sans" pitchFamily="34" charset="0"/>
                <a:ea typeface="Open Sans" pitchFamily="34" charset="-122"/>
                <a:cs typeface="Open Sans" pitchFamily="34" charset="-120"/>
              </a:rPr>
              <a:t>8MHz Probe</a:t>
            </a:r>
            <a:endParaRPr lang="en-US" sz="1050" dirty="0"/>
          </a:p>
        </p:txBody>
      </p:sp>
      <p:sp>
        <p:nvSpPr>
          <p:cNvPr id="38" name="Text 14"/>
          <p:cNvSpPr/>
          <p:nvPr/>
        </p:nvSpPr>
        <p:spPr>
          <a:xfrm>
            <a:off x="6572250" y="3848993"/>
            <a:ext cx="4762500" cy="285750"/>
          </a:xfrm>
          <a:prstGeom prst="rect">
            <a:avLst/>
          </a:prstGeom>
          <a:noFill/>
          <a:ln/>
        </p:spPr>
        <p:txBody>
          <a:bodyPr wrap="square" lIns="0" tIns="0" rIns="0" bIns="0" rtlCol="0" anchor="ctr" vert="horz"/>
          <a:lstStyle/>
          <a:p>
            <a:pPr algn="ctr" indent="0" marL="0">
              <a:lnSpc>
                <a:spcPts val="2250"/>
              </a:lnSpc>
              <a:buNone/>
            </a:pPr>
            <a:r>
              <a:rPr lang="en-US" sz="1500" b="1" dirty="0">
                <a:solidFill>
                  <a:srgbClr val="E67E22"/>
                </a:solidFill>
                <a:latin typeface="Montserrat" pitchFamily="34" charset="0"/>
                <a:ea typeface="Montserrat" pitchFamily="34" charset="-122"/>
                <a:cs typeface="Montserrat" pitchFamily="34" charset="-120"/>
              </a:rPr>
              <a:t>The ABPI Formula</a:t>
            </a:r>
            <a:endParaRPr lang="en-US" sz="1500" dirty="0"/>
          </a:p>
        </p:txBody>
      </p:sp>
      <p:sp>
        <p:nvSpPr>
          <p:cNvPr id="39" name="Text 15"/>
          <p:cNvSpPr/>
          <p:nvPr/>
        </p:nvSpPr>
        <p:spPr>
          <a:xfrm>
            <a:off x="8601075" y="4325243"/>
            <a:ext cx="1645920" cy="342900"/>
          </a:xfrm>
          <a:prstGeom prst="rect">
            <a:avLst/>
          </a:prstGeom>
          <a:noFill/>
          <a:ln/>
        </p:spPr>
        <p:txBody>
          <a:bodyPr wrap="square" lIns="0" tIns="0" rIns="0" bIns="0" rtlCol="0" anchor="ctr" vert="horz"/>
          <a:lstStyle/>
          <a:p>
            <a:pPr indent="0" marL="0">
              <a:lnSpc>
                <a:spcPts val="2700"/>
              </a:lnSpc>
              <a:buNone/>
            </a:pPr>
            <a:r>
              <a:rPr lang="en-US" sz="1800" b="1" dirty="0">
                <a:solidFill>
                  <a:srgbClr val="FFFFFF"/>
                </a:solidFill>
                <a:latin typeface="Open Sans" pitchFamily="34" charset="0"/>
                <a:ea typeface="Open Sans" pitchFamily="34" charset="-122"/>
                <a:cs typeface="Open Sans" pitchFamily="34" charset="-120"/>
              </a:rPr>
              <a:t>ABPI =</a:t>
            </a:r>
            <a:endParaRPr lang="en-US" sz="1800" dirty="0"/>
          </a:p>
        </p:txBody>
      </p:sp>
      <p:sp>
        <p:nvSpPr>
          <p:cNvPr id="40" name="Text 16"/>
          <p:cNvSpPr/>
          <p:nvPr/>
        </p:nvSpPr>
        <p:spPr>
          <a:xfrm>
            <a:off x="7496175" y="4811018"/>
            <a:ext cx="2914650" cy="333375"/>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FFFFF"/>
                </a:solidFill>
                <a:latin typeface="Open Sans" pitchFamily="34" charset="0"/>
                <a:ea typeface="Open Sans" pitchFamily="34" charset="-122"/>
                <a:cs typeface="Open Sans" pitchFamily="34" charset="-120"/>
              </a:rPr>
              <a:t>Highest Ankle Systolic Pressure</a:t>
            </a:r>
            <a:endParaRPr lang="en-US" sz="1500" dirty="0"/>
          </a:p>
        </p:txBody>
      </p:sp>
      <p:sp>
        <p:nvSpPr>
          <p:cNvPr id="41" name="Text 17"/>
          <p:cNvSpPr/>
          <p:nvPr/>
        </p:nvSpPr>
        <p:spPr>
          <a:xfrm>
            <a:off x="7372350" y="5192018"/>
            <a:ext cx="3162300" cy="285750"/>
          </a:xfrm>
          <a:prstGeom prst="rect">
            <a:avLst/>
          </a:prstGeom>
          <a:noFill/>
          <a:ln/>
        </p:spPr>
        <p:txBody>
          <a:bodyPr wrap="square" lIns="0" tIns="0" rIns="0" bIns="0" rtlCol="0" anchor="ctr" vert="horz"/>
          <a:lstStyle/>
          <a:p>
            <a:pPr algn="ctr" indent="0" marL="0">
              <a:lnSpc>
                <a:spcPts val="2250"/>
              </a:lnSpc>
              <a:buNone/>
            </a:pPr>
            <a:r>
              <a:rPr lang="en-US" sz="1500" b="1" dirty="0">
                <a:solidFill>
                  <a:srgbClr val="FFFFFF"/>
                </a:solidFill>
                <a:latin typeface="Open Sans" pitchFamily="34" charset="0"/>
                <a:ea typeface="Open Sans" pitchFamily="34" charset="-122"/>
                <a:cs typeface="Open Sans" pitchFamily="34" charset="-120"/>
              </a:rPr>
              <a:t>Highest Brachial Systolic Pressure</a:t>
            </a:r>
            <a:endParaRPr lang="en-US" sz="1500" dirty="0"/>
          </a:p>
        </p:txBody>
      </p:sp>
      <p:sp>
        <p:nvSpPr>
          <p:cNvPr id="42" name="Text 18"/>
          <p:cNvSpPr/>
          <p:nvPr/>
        </p:nvSpPr>
        <p:spPr>
          <a:xfrm>
            <a:off x="10106025" y="6543675"/>
            <a:ext cx="2085975" cy="200025"/>
          </a:xfrm>
          <a:prstGeom prst="rect">
            <a:avLst/>
          </a:prstGeom>
          <a:noFill/>
          <a:ln/>
        </p:spPr>
        <p:txBody>
          <a:bodyPr wrap="square" lIns="0" tIns="0" rIns="0" bIns="0" rtlCol="0" anchor="ctr" vert="horz"/>
          <a:lstStyle/>
          <a:p>
            <a:pPr indent="0" marL="0">
              <a:lnSpc>
                <a:spcPts val="1575"/>
              </a:lnSpc>
              <a:buNone/>
            </a:pPr>
            <a:r>
              <a:rPr lang="en-US" sz="1050" b="1" dirty="0">
                <a:solidFill>
                  <a:srgbClr val="E67E22"/>
                </a:solidFill>
                <a:latin typeface="Open Sans" pitchFamily="34" charset="0"/>
                <a:ea typeface="Open Sans" pitchFamily="34" charset="-122"/>
                <a:cs typeface="Open Sans" pitchFamily="34" charset="-120"/>
              </a:rPr>
              <a:t>www.bradfordvts.co.uk</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2026-05-07T13:18:44Z</dcterms:created>
  <dcterms:modified xsi:type="dcterms:W3CDTF">2026-05-07T13:18:44Z</dcterms:modified>
</cp:coreProperties>
</file>