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12192000"/>
  <p:embeddedFontLst>
    <p:embeddedFont>
      <p:font typeface="Inter" panose="020B0604020202020204" charset="0"/>
      <p:regular r:id="rId43"/>
      <p:bold r:id="rId4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1646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18" Type="http://schemas.openxmlformats.org/officeDocument/2006/relationships/image" Target="../media/image153.png"/><Relationship Id="rId3" Type="http://schemas.openxmlformats.org/officeDocument/2006/relationships/image" Target="../media/image2.png"/><Relationship Id="rId7" Type="http://schemas.openxmlformats.org/officeDocument/2006/relationships/image" Target="../media/image142.png"/><Relationship Id="rId12" Type="http://schemas.openxmlformats.org/officeDocument/2006/relationships/image" Target="../media/image147.png"/><Relationship Id="rId17" Type="http://schemas.openxmlformats.org/officeDocument/2006/relationships/image" Target="../media/image152.png"/><Relationship Id="rId2" Type="http://schemas.openxmlformats.org/officeDocument/2006/relationships/notesSlide" Target="../notesSlides/notesSlide10.xml"/><Relationship Id="rId16" Type="http://schemas.openxmlformats.org/officeDocument/2006/relationships/image" Target="../media/image151.png"/><Relationship Id="rId1" Type="http://schemas.openxmlformats.org/officeDocument/2006/relationships/slideLayout" Target="../slideLayouts/slideLayout1.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40.png"/><Relationship Id="rId15" Type="http://schemas.openxmlformats.org/officeDocument/2006/relationships/image" Target="../media/image150.png"/><Relationship Id="rId10" Type="http://schemas.openxmlformats.org/officeDocument/2006/relationships/image" Target="../media/image145.png"/><Relationship Id="rId4" Type="http://schemas.openxmlformats.org/officeDocument/2006/relationships/image" Target="../media/image7.png"/><Relationship Id="rId9" Type="http://schemas.openxmlformats.org/officeDocument/2006/relationships/image" Target="../media/image144.png"/><Relationship Id="rId14" Type="http://schemas.openxmlformats.org/officeDocument/2006/relationships/image" Target="../media/image149.png"/></Relationships>
</file>

<file path=ppt/slides/_rels/slide11.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161.png"/><Relationship Id="rId3" Type="http://schemas.openxmlformats.org/officeDocument/2006/relationships/image" Target="../media/image2.png"/><Relationship Id="rId7" Type="http://schemas.openxmlformats.org/officeDocument/2006/relationships/image" Target="../media/image156.png"/><Relationship Id="rId12" Type="http://schemas.openxmlformats.org/officeDocument/2006/relationships/image" Target="../media/image160.png"/><Relationship Id="rId2" Type="http://schemas.openxmlformats.org/officeDocument/2006/relationships/notesSlide" Target="../notesSlides/notesSlide11.xml"/><Relationship Id="rId16" Type="http://schemas.openxmlformats.org/officeDocument/2006/relationships/image" Target="../media/image164.png"/><Relationship Id="rId1" Type="http://schemas.openxmlformats.org/officeDocument/2006/relationships/slideLayout" Target="../slideLayouts/slideLayout1.xml"/><Relationship Id="rId6" Type="http://schemas.openxmlformats.org/officeDocument/2006/relationships/image" Target="../media/image155.png"/><Relationship Id="rId11" Type="http://schemas.openxmlformats.org/officeDocument/2006/relationships/image" Target="../media/image159.png"/><Relationship Id="rId5" Type="http://schemas.openxmlformats.org/officeDocument/2006/relationships/image" Target="../media/image154.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7.png"/><Relationship Id="rId9" Type="http://schemas.openxmlformats.org/officeDocument/2006/relationships/image" Target="../media/image157.png"/><Relationship Id="rId14" Type="http://schemas.openxmlformats.org/officeDocument/2006/relationships/image" Target="../media/image162.png"/></Relationships>
</file>

<file path=ppt/slides/_rels/slide12.xml.rels><?xml version="1.0" encoding="UTF-8" standalone="yes"?>
<Relationships xmlns="http://schemas.openxmlformats.org/package/2006/relationships"><Relationship Id="rId8" Type="http://schemas.openxmlformats.org/officeDocument/2006/relationships/image" Target="../media/image168.png"/><Relationship Id="rId13" Type="http://schemas.openxmlformats.org/officeDocument/2006/relationships/image" Target="../media/image173.png"/><Relationship Id="rId3" Type="http://schemas.openxmlformats.org/officeDocument/2006/relationships/image" Target="../media/image1.png"/><Relationship Id="rId7" Type="http://schemas.openxmlformats.org/officeDocument/2006/relationships/image" Target="../media/image167.png"/><Relationship Id="rId12" Type="http://schemas.openxmlformats.org/officeDocument/2006/relationships/image" Target="../media/image17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6.png"/><Relationship Id="rId11" Type="http://schemas.openxmlformats.org/officeDocument/2006/relationships/image" Target="../media/image171.png"/><Relationship Id="rId5" Type="http://schemas.openxmlformats.org/officeDocument/2006/relationships/image" Target="../media/image165.png"/><Relationship Id="rId15" Type="http://schemas.openxmlformats.org/officeDocument/2006/relationships/image" Target="../media/image175.png"/><Relationship Id="rId10" Type="http://schemas.openxmlformats.org/officeDocument/2006/relationships/image" Target="../media/image170.png"/><Relationship Id="rId4" Type="http://schemas.openxmlformats.org/officeDocument/2006/relationships/image" Target="../media/image2.png"/><Relationship Id="rId9" Type="http://schemas.openxmlformats.org/officeDocument/2006/relationships/image" Target="../media/image169.png"/><Relationship Id="rId14" Type="http://schemas.openxmlformats.org/officeDocument/2006/relationships/image" Target="../media/image174.png"/></Relationships>
</file>

<file path=ppt/slides/_rels/slide13.xml.rels><?xml version="1.0" encoding="UTF-8" standalone="yes"?>
<Relationships xmlns="http://schemas.openxmlformats.org/package/2006/relationships"><Relationship Id="rId8" Type="http://schemas.openxmlformats.org/officeDocument/2006/relationships/image" Target="../media/image178.png"/><Relationship Id="rId13" Type="http://schemas.openxmlformats.org/officeDocument/2006/relationships/image" Target="../media/image182.png"/><Relationship Id="rId18" Type="http://schemas.openxmlformats.org/officeDocument/2006/relationships/image" Target="../media/image187.png"/><Relationship Id="rId3" Type="http://schemas.openxmlformats.org/officeDocument/2006/relationships/image" Target="../media/image1.png"/><Relationship Id="rId7" Type="http://schemas.openxmlformats.org/officeDocument/2006/relationships/image" Target="../media/image177.png"/><Relationship Id="rId12" Type="http://schemas.openxmlformats.org/officeDocument/2006/relationships/image" Target="../media/image13.png"/><Relationship Id="rId17" Type="http://schemas.openxmlformats.org/officeDocument/2006/relationships/image" Target="../media/image186.png"/><Relationship Id="rId2" Type="http://schemas.openxmlformats.org/officeDocument/2006/relationships/notesSlide" Target="../notesSlides/notesSlide13.xml"/><Relationship Id="rId16" Type="http://schemas.openxmlformats.org/officeDocument/2006/relationships/image" Target="../media/image185.png"/><Relationship Id="rId1" Type="http://schemas.openxmlformats.org/officeDocument/2006/relationships/slideLayout" Target="../slideLayouts/slideLayout1.xml"/><Relationship Id="rId6" Type="http://schemas.openxmlformats.org/officeDocument/2006/relationships/image" Target="../media/image176.png"/><Relationship Id="rId11" Type="http://schemas.openxmlformats.org/officeDocument/2006/relationships/image" Target="../media/image181.png"/><Relationship Id="rId5" Type="http://schemas.openxmlformats.org/officeDocument/2006/relationships/image" Target="../media/image7.png"/><Relationship Id="rId15" Type="http://schemas.openxmlformats.org/officeDocument/2006/relationships/image" Target="../media/image184.png"/><Relationship Id="rId10" Type="http://schemas.openxmlformats.org/officeDocument/2006/relationships/image" Target="../media/image180.png"/><Relationship Id="rId19" Type="http://schemas.openxmlformats.org/officeDocument/2006/relationships/image" Target="../media/image188.png"/><Relationship Id="rId4" Type="http://schemas.openxmlformats.org/officeDocument/2006/relationships/image" Target="../media/image2.png"/><Relationship Id="rId9" Type="http://schemas.openxmlformats.org/officeDocument/2006/relationships/image" Target="../media/image179.png"/><Relationship Id="rId14" Type="http://schemas.openxmlformats.org/officeDocument/2006/relationships/image" Target="../media/image183.png"/></Relationships>
</file>

<file path=ppt/slides/_rels/slide14.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193.png"/><Relationship Id="rId18" Type="http://schemas.openxmlformats.org/officeDocument/2006/relationships/image" Target="../media/image198.png"/><Relationship Id="rId26" Type="http://schemas.openxmlformats.org/officeDocument/2006/relationships/image" Target="../media/image206.png"/><Relationship Id="rId3" Type="http://schemas.openxmlformats.org/officeDocument/2006/relationships/image" Target="../media/image1.png"/><Relationship Id="rId21" Type="http://schemas.openxmlformats.org/officeDocument/2006/relationships/image" Target="../media/image201.png"/><Relationship Id="rId7" Type="http://schemas.openxmlformats.org/officeDocument/2006/relationships/image" Target="../media/image190.png"/><Relationship Id="rId12" Type="http://schemas.openxmlformats.org/officeDocument/2006/relationships/image" Target="../media/image192.png"/><Relationship Id="rId17" Type="http://schemas.openxmlformats.org/officeDocument/2006/relationships/image" Target="../media/image197.png"/><Relationship Id="rId25" Type="http://schemas.openxmlformats.org/officeDocument/2006/relationships/image" Target="../media/image205.png"/><Relationship Id="rId2" Type="http://schemas.openxmlformats.org/officeDocument/2006/relationships/notesSlide" Target="../notesSlides/notesSlide14.xml"/><Relationship Id="rId16" Type="http://schemas.openxmlformats.org/officeDocument/2006/relationships/image" Target="../media/image196.png"/><Relationship Id="rId20" Type="http://schemas.openxmlformats.org/officeDocument/2006/relationships/image" Target="../media/image200.png"/><Relationship Id="rId1" Type="http://schemas.openxmlformats.org/officeDocument/2006/relationships/slideLayout" Target="../slideLayouts/slideLayout1.xml"/><Relationship Id="rId6" Type="http://schemas.openxmlformats.org/officeDocument/2006/relationships/image" Target="../media/image189.png"/><Relationship Id="rId11" Type="http://schemas.openxmlformats.org/officeDocument/2006/relationships/image" Target="../media/image191.png"/><Relationship Id="rId24" Type="http://schemas.openxmlformats.org/officeDocument/2006/relationships/image" Target="../media/image204.png"/><Relationship Id="rId5" Type="http://schemas.openxmlformats.org/officeDocument/2006/relationships/image" Target="../media/image7.png"/><Relationship Id="rId15" Type="http://schemas.openxmlformats.org/officeDocument/2006/relationships/image" Target="../media/image195.png"/><Relationship Id="rId23" Type="http://schemas.openxmlformats.org/officeDocument/2006/relationships/image" Target="../media/image203.png"/><Relationship Id="rId28" Type="http://schemas.openxmlformats.org/officeDocument/2006/relationships/image" Target="../media/image208.png"/><Relationship Id="rId10" Type="http://schemas.openxmlformats.org/officeDocument/2006/relationships/image" Target="../media/image73.png"/><Relationship Id="rId19" Type="http://schemas.openxmlformats.org/officeDocument/2006/relationships/image" Target="../media/image199.png"/><Relationship Id="rId4" Type="http://schemas.openxmlformats.org/officeDocument/2006/relationships/image" Target="../media/image2.png"/><Relationship Id="rId9" Type="http://schemas.openxmlformats.org/officeDocument/2006/relationships/image" Target="../media/image48.png"/><Relationship Id="rId14" Type="http://schemas.openxmlformats.org/officeDocument/2006/relationships/image" Target="../media/image194.png"/><Relationship Id="rId22" Type="http://schemas.openxmlformats.org/officeDocument/2006/relationships/image" Target="../media/image202.png"/><Relationship Id="rId27" Type="http://schemas.openxmlformats.org/officeDocument/2006/relationships/image" Target="../media/image207.png"/></Relationships>
</file>

<file path=ppt/slides/_rels/slide15.xml.rels><?xml version="1.0" encoding="UTF-8" standalone="yes"?>
<Relationships xmlns="http://schemas.openxmlformats.org/package/2006/relationships"><Relationship Id="rId8" Type="http://schemas.openxmlformats.org/officeDocument/2006/relationships/image" Target="../media/image211.png"/><Relationship Id="rId13" Type="http://schemas.openxmlformats.org/officeDocument/2006/relationships/image" Target="../media/image216.png"/><Relationship Id="rId3" Type="http://schemas.openxmlformats.org/officeDocument/2006/relationships/image" Target="../media/image2.png"/><Relationship Id="rId7" Type="http://schemas.openxmlformats.org/officeDocument/2006/relationships/image" Target="../media/image162.png"/><Relationship Id="rId12" Type="http://schemas.openxmlformats.org/officeDocument/2006/relationships/image" Target="../media/image21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10.png"/><Relationship Id="rId11" Type="http://schemas.openxmlformats.org/officeDocument/2006/relationships/image" Target="../media/image214.png"/><Relationship Id="rId5" Type="http://schemas.openxmlformats.org/officeDocument/2006/relationships/image" Target="../media/image209.png"/><Relationship Id="rId10" Type="http://schemas.openxmlformats.org/officeDocument/2006/relationships/image" Target="../media/image213.png"/><Relationship Id="rId4" Type="http://schemas.openxmlformats.org/officeDocument/2006/relationships/image" Target="../media/image7.png"/><Relationship Id="rId9" Type="http://schemas.openxmlformats.org/officeDocument/2006/relationships/image" Target="../media/image212.png"/></Relationships>
</file>

<file path=ppt/slides/_rels/slide16.xml.rels><?xml version="1.0" encoding="UTF-8" standalone="yes"?>
<Relationships xmlns="http://schemas.openxmlformats.org/package/2006/relationships"><Relationship Id="rId8" Type="http://schemas.openxmlformats.org/officeDocument/2006/relationships/image" Target="../media/image220.png"/><Relationship Id="rId13" Type="http://schemas.openxmlformats.org/officeDocument/2006/relationships/image" Target="../media/image225.png"/><Relationship Id="rId18" Type="http://schemas.openxmlformats.org/officeDocument/2006/relationships/image" Target="../media/image230.png"/><Relationship Id="rId3" Type="http://schemas.openxmlformats.org/officeDocument/2006/relationships/image" Target="../media/image2.png"/><Relationship Id="rId21" Type="http://schemas.openxmlformats.org/officeDocument/2006/relationships/image" Target="../media/image73.png"/><Relationship Id="rId7" Type="http://schemas.openxmlformats.org/officeDocument/2006/relationships/image" Target="../media/image219.png"/><Relationship Id="rId12" Type="http://schemas.openxmlformats.org/officeDocument/2006/relationships/image" Target="../media/image224.png"/><Relationship Id="rId17" Type="http://schemas.openxmlformats.org/officeDocument/2006/relationships/image" Target="../media/image229.png"/><Relationship Id="rId2" Type="http://schemas.openxmlformats.org/officeDocument/2006/relationships/notesSlide" Target="../notesSlides/notesSlide16.xml"/><Relationship Id="rId16" Type="http://schemas.openxmlformats.org/officeDocument/2006/relationships/image" Target="../media/image228.png"/><Relationship Id="rId20" Type="http://schemas.openxmlformats.org/officeDocument/2006/relationships/image" Target="../media/image231.png"/><Relationship Id="rId1" Type="http://schemas.openxmlformats.org/officeDocument/2006/relationships/slideLayout" Target="../slideLayouts/slideLayout1.xml"/><Relationship Id="rId6" Type="http://schemas.openxmlformats.org/officeDocument/2006/relationships/image" Target="../media/image218.png"/><Relationship Id="rId11" Type="http://schemas.openxmlformats.org/officeDocument/2006/relationships/image" Target="../media/image223.png"/><Relationship Id="rId5" Type="http://schemas.openxmlformats.org/officeDocument/2006/relationships/image" Target="../media/image217.png"/><Relationship Id="rId15" Type="http://schemas.openxmlformats.org/officeDocument/2006/relationships/image" Target="../media/image227.png"/><Relationship Id="rId10" Type="http://schemas.openxmlformats.org/officeDocument/2006/relationships/image" Target="../media/image222.png"/><Relationship Id="rId19" Type="http://schemas.openxmlformats.org/officeDocument/2006/relationships/image" Target="../media/image72.png"/><Relationship Id="rId4" Type="http://schemas.openxmlformats.org/officeDocument/2006/relationships/image" Target="../media/image7.png"/><Relationship Id="rId9" Type="http://schemas.openxmlformats.org/officeDocument/2006/relationships/image" Target="../media/image221.png"/><Relationship Id="rId14" Type="http://schemas.openxmlformats.org/officeDocument/2006/relationships/image" Target="../media/image226.png"/></Relationships>
</file>

<file path=ppt/slides/_rels/slide17.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240.png"/><Relationship Id="rId18" Type="http://schemas.openxmlformats.org/officeDocument/2006/relationships/image" Target="../media/image245.png"/><Relationship Id="rId3" Type="http://schemas.openxmlformats.org/officeDocument/2006/relationships/image" Target="../media/image1.png"/><Relationship Id="rId21" Type="http://schemas.openxmlformats.org/officeDocument/2006/relationships/image" Target="../media/image248.png"/><Relationship Id="rId7" Type="http://schemas.openxmlformats.org/officeDocument/2006/relationships/image" Target="../media/image234.png"/><Relationship Id="rId12" Type="http://schemas.openxmlformats.org/officeDocument/2006/relationships/image" Target="../media/image239.png"/><Relationship Id="rId17" Type="http://schemas.openxmlformats.org/officeDocument/2006/relationships/image" Target="../media/image244.png"/><Relationship Id="rId2" Type="http://schemas.openxmlformats.org/officeDocument/2006/relationships/notesSlide" Target="../notesSlides/notesSlide17.xml"/><Relationship Id="rId16" Type="http://schemas.openxmlformats.org/officeDocument/2006/relationships/image" Target="../media/image243.png"/><Relationship Id="rId20" Type="http://schemas.openxmlformats.org/officeDocument/2006/relationships/image" Target="../media/image247.png"/><Relationship Id="rId1" Type="http://schemas.openxmlformats.org/officeDocument/2006/relationships/slideLayout" Target="../slideLayouts/slideLayout1.xml"/><Relationship Id="rId6" Type="http://schemas.openxmlformats.org/officeDocument/2006/relationships/image" Target="../media/image233.png"/><Relationship Id="rId11" Type="http://schemas.openxmlformats.org/officeDocument/2006/relationships/image" Target="../media/image238.png"/><Relationship Id="rId5" Type="http://schemas.openxmlformats.org/officeDocument/2006/relationships/image" Target="../media/image232.png"/><Relationship Id="rId15" Type="http://schemas.openxmlformats.org/officeDocument/2006/relationships/image" Target="../media/image242.png"/><Relationship Id="rId10" Type="http://schemas.openxmlformats.org/officeDocument/2006/relationships/image" Target="../media/image237.png"/><Relationship Id="rId19" Type="http://schemas.openxmlformats.org/officeDocument/2006/relationships/image" Target="../media/image246.png"/><Relationship Id="rId4" Type="http://schemas.openxmlformats.org/officeDocument/2006/relationships/image" Target="../media/image2.png"/><Relationship Id="rId9" Type="http://schemas.openxmlformats.org/officeDocument/2006/relationships/image" Target="../media/image236.png"/><Relationship Id="rId14" Type="http://schemas.openxmlformats.org/officeDocument/2006/relationships/image" Target="../media/image241.png"/><Relationship Id="rId22" Type="http://schemas.openxmlformats.org/officeDocument/2006/relationships/image" Target="../media/image249.pn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57.png"/><Relationship Id="rId18" Type="http://schemas.openxmlformats.org/officeDocument/2006/relationships/image" Target="../media/image262.png"/><Relationship Id="rId3" Type="http://schemas.openxmlformats.org/officeDocument/2006/relationships/image" Target="../media/image1.png"/><Relationship Id="rId7" Type="http://schemas.openxmlformats.org/officeDocument/2006/relationships/image" Target="../media/image252.png"/><Relationship Id="rId12" Type="http://schemas.openxmlformats.org/officeDocument/2006/relationships/image" Target="../media/image256.png"/><Relationship Id="rId17" Type="http://schemas.openxmlformats.org/officeDocument/2006/relationships/image" Target="../media/image261.png"/><Relationship Id="rId2" Type="http://schemas.openxmlformats.org/officeDocument/2006/relationships/notesSlide" Target="../notesSlides/notesSlide18.xml"/><Relationship Id="rId16" Type="http://schemas.openxmlformats.org/officeDocument/2006/relationships/image" Target="../media/image260.png"/><Relationship Id="rId1" Type="http://schemas.openxmlformats.org/officeDocument/2006/relationships/slideLayout" Target="../slideLayouts/slideLayout1.xml"/><Relationship Id="rId6" Type="http://schemas.openxmlformats.org/officeDocument/2006/relationships/image" Target="../media/image251.png"/><Relationship Id="rId11" Type="http://schemas.openxmlformats.org/officeDocument/2006/relationships/image" Target="../media/image255.png"/><Relationship Id="rId5" Type="http://schemas.openxmlformats.org/officeDocument/2006/relationships/image" Target="../media/image250.png"/><Relationship Id="rId15" Type="http://schemas.openxmlformats.org/officeDocument/2006/relationships/image" Target="../media/image259.png"/><Relationship Id="rId10" Type="http://schemas.openxmlformats.org/officeDocument/2006/relationships/image" Target="../media/image254.png"/><Relationship Id="rId19" Type="http://schemas.openxmlformats.org/officeDocument/2006/relationships/image" Target="../media/image263.png"/><Relationship Id="rId4" Type="http://schemas.openxmlformats.org/officeDocument/2006/relationships/image" Target="../media/image2.png"/><Relationship Id="rId9" Type="http://schemas.openxmlformats.org/officeDocument/2006/relationships/image" Target="../media/image253.png"/><Relationship Id="rId14" Type="http://schemas.openxmlformats.org/officeDocument/2006/relationships/image" Target="../media/image258.png"/></Relationships>
</file>

<file path=ppt/slides/_rels/slide19.xml.rels><?xml version="1.0" encoding="UTF-8" standalone="yes"?>
<Relationships xmlns="http://schemas.openxmlformats.org/package/2006/relationships"><Relationship Id="rId8" Type="http://schemas.openxmlformats.org/officeDocument/2006/relationships/image" Target="../media/image266.png"/><Relationship Id="rId13" Type="http://schemas.openxmlformats.org/officeDocument/2006/relationships/image" Target="../media/image271.png"/><Relationship Id="rId18" Type="http://schemas.openxmlformats.org/officeDocument/2006/relationships/image" Target="../media/image276.png"/><Relationship Id="rId3" Type="http://schemas.openxmlformats.org/officeDocument/2006/relationships/image" Target="../media/image2.png"/><Relationship Id="rId7" Type="http://schemas.openxmlformats.org/officeDocument/2006/relationships/image" Target="../media/image254.png"/><Relationship Id="rId12" Type="http://schemas.openxmlformats.org/officeDocument/2006/relationships/image" Target="../media/image270.png"/><Relationship Id="rId17" Type="http://schemas.openxmlformats.org/officeDocument/2006/relationships/image" Target="../media/image275.png"/><Relationship Id="rId2" Type="http://schemas.openxmlformats.org/officeDocument/2006/relationships/notesSlide" Target="../notesSlides/notesSlide19.xml"/><Relationship Id="rId16" Type="http://schemas.openxmlformats.org/officeDocument/2006/relationships/image" Target="../media/image274.png"/><Relationship Id="rId20" Type="http://schemas.openxmlformats.org/officeDocument/2006/relationships/image" Target="../media/image278.png"/><Relationship Id="rId1" Type="http://schemas.openxmlformats.org/officeDocument/2006/relationships/slideLayout" Target="../slideLayouts/slideLayout1.xml"/><Relationship Id="rId6" Type="http://schemas.openxmlformats.org/officeDocument/2006/relationships/image" Target="../media/image265.png"/><Relationship Id="rId11" Type="http://schemas.openxmlformats.org/officeDocument/2006/relationships/image" Target="../media/image269.png"/><Relationship Id="rId5" Type="http://schemas.openxmlformats.org/officeDocument/2006/relationships/image" Target="../media/image264.png"/><Relationship Id="rId15" Type="http://schemas.openxmlformats.org/officeDocument/2006/relationships/image" Target="../media/image273.png"/><Relationship Id="rId10" Type="http://schemas.openxmlformats.org/officeDocument/2006/relationships/image" Target="../media/image268.png"/><Relationship Id="rId19" Type="http://schemas.openxmlformats.org/officeDocument/2006/relationships/image" Target="../media/image277.png"/><Relationship Id="rId4" Type="http://schemas.openxmlformats.org/officeDocument/2006/relationships/image" Target="../media/image7.png"/><Relationship Id="rId9" Type="http://schemas.openxmlformats.org/officeDocument/2006/relationships/image" Target="../media/image267.png"/><Relationship Id="rId14" Type="http://schemas.openxmlformats.org/officeDocument/2006/relationships/image" Target="../media/image27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82.png"/><Relationship Id="rId13" Type="http://schemas.openxmlformats.org/officeDocument/2006/relationships/image" Target="../media/image286.png"/><Relationship Id="rId3" Type="http://schemas.openxmlformats.org/officeDocument/2006/relationships/image" Target="../media/image2.png"/><Relationship Id="rId7" Type="http://schemas.openxmlformats.org/officeDocument/2006/relationships/image" Target="../media/image281.png"/><Relationship Id="rId12" Type="http://schemas.openxmlformats.org/officeDocument/2006/relationships/image" Target="../media/image28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80.png"/><Relationship Id="rId11" Type="http://schemas.openxmlformats.org/officeDocument/2006/relationships/image" Target="../media/image284.png"/><Relationship Id="rId5" Type="http://schemas.openxmlformats.org/officeDocument/2006/relationships/image" Target="../media/image279.png"/><Relationship Id="rId10" Type="http://schemas.openxmlformats.org/officeDocument/2006/relationships/image" Target="../media/image283.png"/><Relationship Id="rId4" Type="http://schemas.openxmlformats.org/officeDocument/2006/relationships/image" Target="../media/image232.png"/><Relationship Id="rId9" Type="http://schemas.openxmlformats.org/officeDocument/2006/relationships/image" Target="../media/image254.png"/><Relationship Id="rId14" Type="http://schemas.openxmlformats.org/officeDocument/2006/relationships/image" Target="../media/image287.png"/></Relationships>
</file>

<file path=ppt/slides/_rels/slide21.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png"/><Relationship Id="rId7" Type="http://schemas.openxmlformats.org/officeDocument/2006/relationships/image" Target="../media/image290.png"/><Relationship Id="rId12" Type="http://schemas.openxmlformats.org/officeDocument/2006/relationships/image" Target="../media/image295.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89.png"/><Relationship Id="rId11" Type="http://schemas.openxmlformats.org/officeDocument/2006/relationships/image" Target="../media/image294.png"/><Relationship Id="rId5" Type="http://schemas.openxmlformats.org/officeDocument/2006/relationships/image" Target="../media/image288.png"/><Relationship Id="rId10" Type="http://schemas.openxmlformats.org/officeDocument/2006/relationships/image" Target="../media/image293.png"/><Relationship Id="rId4" Type="http://schemas.openxmlformats.org/officeDocument/2006/relationships/image" Target="../media/image7.png"/><Relationship Id="rId9" Type="http://schemas.openxmlformats.org/officeDocument/2006/relationships/image" Target="../media/image292.png"/></Relationships>
</file>

<file path=ppt/slides/_rels/slide22.xml.rels><?xml version="1.0" encoding="UTF-8" standalone="yes"?>
<Relationships xmlns="http://schemas.openxmlformats.org/package/2006/relationships"><Relationship Id="rId8" Type="http://schemas.openxmlformats.org/officeDocument/2006/relationships/image" Target="../media/image299.png"/><Relationship Id="rId13" Type="http://schemas.openxmlformats.org/officeDocument/2006/relationships/image" Target="../media/image304.png"/><Relationship Id="rId18" Type="http://schemas.openxmlformats.org/officeDocument/2006/relationships/image" Target="../media/image309.png"/><Relationship Id="rId3" Type="http://schemas.openxmlformats.org/officeDocument/2006/relationships/image" Target="../media/image2.png"/><Relationship Id="rId7" Type="http://schemas.openxmlformats.org/officeDocument/2006/relationships/image" Target="../media/image298.png"/><Relationship Id="rId12" Type="http://schemas.openxmlformats.org/officeDocument/2006/relationships/image" Target="../media/image303.png"/><Relationship Id="rId17" Type="http://schemas.openxmlformats.org/officeDocument/2006/relationships/image" Target="../media/image308.png"/><Relationship Id="rId2" Type="http://schemas.openxmlformats.org/officeDocument/2006/relationships/notesSlide" Target="../notesSlides/notesSlide22.xml"/><Relationship Id="rId16" Type="http://schemas.openxmlformats.org/officeDocument/2006/relationships/image" Target="../media/image307.png"/><Relationship Id="rId1" Type="http://schemas.openxmlformats.org/officeDocument/2006/relationships/slideLayout" Target="../slideLayouts/slideLayout1.xml"/><Relationship Id="rId6" Type="http://schemas.openxmlformats.org/officeDocument/2006/relationships/image" Target="../media/image297.png"/><Relationship Id="rId11" Type="http://schemas.openxmlformats.org/officeDocument/2006/relationships/image" Target="../media/image302.png"/><Relationship Id="rId5" Type="http://schemas.openxmlformats.org/officeDocument/2006/relationships/image" Target="../media/image296.png"/><Relationship Id="rId15" Type="http://schemas.openxmlformats.org/officeDocument/2006/relationships/image" Target="../media/image306.png"/><Relationship Id="rId10" Type="http://schemas.openxmlformats.org/officeDocument/2006/relationships/image" Target="../media/image301.png"/><Relationship Id="rId19" Type="http://schemas.openxmlformats.org/officeDocument/2006/relationships/image" Target="../media/image310.png"/><Relationship Id="rId4" Type="http://schemas.openxmlformats.org/officeDocument/2006/relationships/image" Target="../media/image7.png"/><Relationship Id="rId9" Type="http://schemas.openxmlformats.org/officeDocument/2006/relationships/image" Target="../media/image300.png"/><Relationship Id="rId14" Type="http://schemas.openxmlformats.org/officeDocument/2006/relationships/image" Target="../media/image305.png"/></Relationships>
</file>

<file path=ppt/slides/_rels/slide23.xml.rels><?xml version="1.0" encoding="UTF-8" standalone="yes"?>
<Relationships xmlns="http://schemas.openxmlformats.org/package/2006/relationships"><Relationship Id="rId8" Type="http://schemas.openxmlformats.org/officeDocument/2006/relationships/image" Target="../media/image314.png"/><Relationship Id="rId13" Type="http://schemas.openxmlformats.org/officeDocument/2006/relationships/image" Target="../media/image318.png"/><Relationship Id="rId3" Type="http://schemas.openxmlformats.org/officeDocument/2006/relationships/image" Target="../media/image2.png"/><Relationship Id="rId7" Type="http://schemas.openxmlformats.org/officeDocument/2006/relationships/image" Target="../media/image313.png"/><Relationship Id="rId12" Type="http://schemas.openxmlformats.org/officeDocument/2006/relationships/image" Target="../media/image317.png"/><Relationship Id="rId2" Type="http://schemas.openxmlformats.org/officeDocument/2006/relationships/notesSlide" Target="../notesSlides/notesSlide23.xml"/><Relationship Id="rId16" Type="http://schemas.openxmlformats.org/officeDocument/2006/relationships/image" Target="../media/image321.png"/><Relationship Id="rId1" Type="http://schemas.openxmlformats.org/officeDocument/2006/relationships/slideLayout" Target="../slideLayouts/slideLayout1.xml"/><Relationship Id="rId6" Type="http://schemas.openxmlformats.org/officeDocument/2006/relationships/image" Target="../media/image312.png"/><Relationship Id="rId11" Type="http://schemas.openxmlformats.org/officeDocument/2006/relationships/image" Target="../media/image316.png"/><Relationship Id="rId5" Type="http://schemas.openxmlformats.org/officeDocument/2006/relationships/image" Target="../media/image311.png"/><Relationship Id="rId15" Type="http://schemas.openxmlformats.org/officeDocument/2006/relationships/image" Target="../media/image320.png"/><Relationship Id="rId10" Type="http://schemas.openxmlformats.org/officeDocument/2006/relationships/image" Target="../media/image315.png"/><Relationship Id="rId4" Type="http://schemas.openxmlformats.org/officeDocument/2006/relationships/image" Target="../media/image7.png"/><Relationship Id="rId9" Type="http://schemas.openxmlformats.org/officeDocument/2006/relationships/image" Target="../media/image257.png"/><Relationship Id="rId14" Type="http://schemas.openxmlformats.org/officeDocument/2006/relationships/image" Target="../media/image319.png"/></Relationships>
</file>

<file path=ppt/slides/_rels/slide24.xml.rels><?xml version="1.0" encoding="UTF-8" standalone="yes"?>
<Relationships xmlns="http://schemas.openxmlformats.org/package/2006/relationships"><Relationship Id="rId8" Type="http://schemas.openxmlformats.org/officeDocument/2006/relationships/image" Target="../media/image325.png"/><Relationship Id="rId13" Type="http://schemas.openxmlformats.org/officeDocument/2006/relationships/image" Target="../media/image330.png"/><Relationship Id="rId3" Type="http://schemas.openxmlformats.org/officeDocument/2006/relationships/image" Target="../media/image2.png"/><Relationship Id="rId7" Type="http://schemas.openxmlformats.org/officeDocument/2006/relationships/image" Target="../media/image324.png"/><Relationship Id="rId12" Type="http://schemas.openxmlformats.org/officeDocument/2006/relationships/image" Target="../media/image329.png"/><Relationship Id="rId2" Type="http://schemas.openxmlformats.org/officeDocument/2006/relationships/notesSlide" Target="../notesSlides/notesSlide24.xml"/><Relationship Id="rId16" Type="http://schemas.openxmlformats.org/officeDocument/2006/relationships/image" Target="../media/image333.png"/><Relationship Id="rId1" Type="http://schemas.openxmlformats.org/officeDocument/2006/relationships/slideLayout" Target="../slideLayouts/slideLayout1.xml"/><Relationship Id="rId6" Type="http://schemas.openxmlformats.org/officeDocument/2006/relationships/image" Target="../media/image323.png"/><Relationship Id="rId11" Type="http://schemas.openxmlformats.org/officeDocument/2006/relationships/image" Target="../media/image328.png"/><Relationship Id="rId5" Type="http://schemas.openxmlformats.org/officeDocument/2006/relationships/image" Target="../media/image322.png"/><Relationship Id="rId15" Type="http://schemas.openxmlformats.org/officeDocument/2006/relationships/image" Target="../media/image332.png"/><Relationship Id="rId10" Type="http://schemas.openxmlformats.org/officeDocument/2006/relationships/image" Target="../media/image327.png"/><Relationship Id="rId4" Type="http://schemas.openxmlformats.org/officeDocument/2006/relationships/image" Target="../media/image43.png"/><Relationship Id="rId9" Type="http://schemas.openxmlformats.org/officeDocument/2006/relationships/image" Target="../media/image326.png"/><Relationship Id="rId14" Type="http://schemas.openxmlformats.org/officeDocument/2006/relationships/image" Target="../media/image331.png"/></Relationships>
</file>

<file path=ppt/slides/_rels/slide25.xml.rels><?xml version="1.0" encoding="UTF-8" standalone="yes"?>
<Relationships xmlns="http://schemas.openxmlformats.org/package/2006/relationships"><Relationship Id="rId8" Type="http://schemas.openxmlformats.org/officeDocument/2006/relationships/image" Target="../media/image338.png"/><Relationship Id="rId13" Type="http://schemas.openxmlformats.org/officeDocument/2006/relationships/image" Target="../media/image342.png"/><Relationship Id="rId3" Type="http://schemas.openxmlformats.org/officeDocument/2006/relationships/image" Target="../media/image334.png"/><Relationship Id="rId7" Type="http://schemas.openxmlformats.org/officeDocument/2006/relationships/image" Target="../media/image337.png"/><Relationship Id="rId12" Type="http://schemas.openxmlformats.org/officeDocument/2006/relationships/image" Target="../media/image34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36.png"/><Relationship Id="rId11" Type="http://schemas.openxmlformats.org/officeDocument/2006/relationships/image" Target="../media/image340.png"/><Relationship Id="rId5" Type="http://schemas.openxmlformats.org/officeDocument/2006/relationships/image" Target="../media/image335.png"/><Relationship Id="rId10" Type="http://schemas.openxmlformats.org/officeDocument/2006/relationships/image" Target="../media/image339.png"/><Relationship Id="rId4" Type="http://schemas.openxmlformats.org/officeDocument/2006/relationships/image" Target="../media/image2.png"/><Relationship Id="rId9" Type="http://schemas.openxmlformats.org/officeDocument/2006/relationships/image" Target="../media/image326.png"/></Relationships>
</file>

<file path=ppt/slides/_rels/slide26.xml.rels><?xml version="1.0" encoding="UTF-8" standalone="yes"?>
<Relationships xmlns="http://schemas.openxmlformats.org/package/2006/relationships"><Relationship Id="rId8" Type="http://schemas.openxmlformats.org/officeDocument/2006/relationships/image" Target="../media/image345.png"/><Relationship Id="rId13" Type="http://schemas.openxmlformats.org/officeDocument/2006/relationships/image" Target="../media/image350.png"/><Relationship Id="rId18" Type="http://schemas.openxmlformats.org/officeDocument/2006/relationships/image" Target="../media/image355.png"/><Relationship Id="rId3" Type="http://schemas.openxmlformats.org/officeDocument/2006/relationships/image" Target="../media/image1.png"/><Relationship Id="rId21" Type="http://schemas.openxmlformats.org/officeDocument/2006/relationships/image" Target="../media/image358.png"/><Relationship Id="rId7" Type="http://schemas.openxmlformats.org/officeDocument/2006/relationships/image" Target="../media/image344.png"/><Relationship Id="rId12" Type="http://schemas.openxmlformats.org/officeDocument/2006/relationships/image" Target="../media/image349.png"/><Relationship Id="rId17" Type="http://schemas.openxmlformats.org/officeDocument/2006/relationships/image" Target="../media/image354.png"/><Relationship Id="rId2" Type="http://schemas.openxmlformats.org/officeDocument/2006/relationships/notesSlide" Target="../notesSlides/notesSlide26.xml"/><Relationship Id="rId16" Type="http://schemas.openxmlformats.org/officeDocument/2006/relationships/image" Target="../media/image353.png"/><Relationship Id="rId20" Type="http://schemas.openxmlformats.org/officeDocument/2006/relationships/image" Target="../media/image357.png"/><Relationship Id="rId1" Type="http://schemas.openxmlformats.org/officeDocument/2006/relationships/slideLayout" Target="../slideLayouts/slideLayout1.xml"/><Relationship Id="rId6" Type="http://schemas.openxmlformats.org/officeDocument/2006/relationships/image" Target="../media/image343.png"/><Relationship Id="rId11" Type="http://schemas.openxmlformats.org/officeDocument/2006/relationships/image" Target="../media/image348.png"/><Relationship Id="rId24" Type="http://schemas.openxmlformats.org/officeDocument/2006/relationships/image" Target="../media/image361.png"/><Relationship Id="rId5" Type="http://schemas.openxmlformats.org/officeDocument/2006/relationships/image" Target="../media/image232.png"/><Relationship Id="rId15" Type="http://schemas.openxmlformats.org/officeDocument/2006/relationships/image" Target="../media/image352.png"/><Relationship Id="rId23" Type="http://schemas.openxmlformats.org/officeDocument/2006/relationships/image" Target="../media/image360.png"/><Relationship Id="rId10" Type="http://schemas.openxmlformats.org/officeDocument/2006/relationships/image" Target="../media/image347.png"/><Relationship Id="rId19" Type="http://schemas.openxmlformats.org/officeDocument/2006/relationships/image" Target="../media/image356.png"/><Relationship Id="rId4" Type="http://schemas.openxmlformats.org/officeDocument/2006/relationships/image" Target="../media/image2.png"/><Relationship Id="rId9" Type="http://schemas.openxmlformats.org/officeDocument/2006/relationships/image" Target="../media/image346.png"/><Relationship Id="rId14" Type="http://schemas.openxmlformats.org/officeDocument/2006/relationships/image" Target="../media/image351.png"/><Relationship Id="rId22" Type="http://schemas.openxmlformats.org/officeDocument/2006/relationships/image" Target="../media/image359.png"/></Relationships>
</file>

<file path=ppt/slides/_rels/slide27.xml.rels><?xml version="1.0" encoding="UTF-8" standalone="yes"?>
<Relationships xmlns="http://schemas.openxmlformats.org/package/2006/relationships"><Relationship Id="rId8" Type="http://schemas.openxmlformats.org/officeDocument/2006/relationships/image" Target="../media/image364.png"/><Relationship Id="rId13" Type="http://schemas.openxmlformats.org/officeDocument/2006/relationships/image" Target="../media/image368.png"/><Relationship Id="rId18" Type="http://schemas.openxmlformats.org/officeDocument/2006/relationships/image" Target="../media/image326.png"/><Relationship Id="rId3" Type="http://schemas.openxmlformats.org/officeDocument/2006/relationships/image" Target="../media/image2.png"/><Relationship Id="rId21" Type="http://schemas.openxmlformats.org/officeDocument/2006/relationships/image" Target="../media/image375.png"/><Relationship Id="rId7" Type="http://schemas.openxmlformats.org/officeDocument/2006/relationships/image" Target="../media/image25.png"/><Relationship Id="rId12" Type="http://schemas.openxmlformats.org/officeDocument/2006/relationships/image" Target="../media/image367.png"/><Relationship Id="rId17" Type="http://schemas.openxmlformats.org/officeDocument/2006/relationships/image" Target="../media/image372.png"/><Relationship Id="rId25" Type="http://schemas.openxmlformats.org/officeDocument/2006/relationships/image" Target="../media/image379.png"/><Relationship Id="rId2" Type="http://schemas.openxmlformats.org/officeDocument/2006/relationships/notesSlide" Target="../notesSlides/notesSlide27.xml"/><Relationship Id="rId16" Type="http://schemas.openxmlformats.org/officeDocument/2006/relationships/image" Target="../media/image371.png"/><Relationship Id="rId20" Type="http://schemas.openxmlformats.org/officeDocument/2006/relationships/image" Target="../media/image374.png"/><Relationship Id="rId1" Type="http://schemas.openxmlformats.org/officeDocument/2006/relationships/slideLayout" Target="../slideLayouts/slideLayout1.xml"/><Relationship Id="rId6" Type="http://schemas.openxmlformats.org/officeDocument/2006/relationships/image" Target="../media/image363.png"/><Relationship Id="rId11" Type="http://schemas.openxmlformats.org/officeDocument/2006/relationships/image" Target="../media/image366.png"/><Relationship Id="rId24" Type="http://schemas.openxmlformats.org/officeDocument/2006/relationships/image" Target="../media/image378.png"/><Relationship Id="rId5" Type="http://schemas.openxmlformats.org/officeDocument/2006/relationships/image" Target="../media/image362.png"/><Relationship Id="rId15" Type="http://schemas.openxmlformats.org/officeDocument/2006/relationships/image" Target="../media/image370.png"/><Relationship Id="rId23" Type="http://schemas.openxmlformats.org/officeDocument/2006/relationships/image" Target="../media/image377.png"/><Relationship Id="rId10" Type="http://schemas.openxmlformats.org/officeDocument/2006/relationships/image" Target="../media/image365.png"/><Relationship Id="rId19" Type="http://schemas.openxmlformats.org/officeDocument/2006/relationships/image" Target="../media/image373.png"/><Relationship Id="rId4" Type="http://schemas.openxmlformats.org/officeDocument/2006/relationships/image" Target="../media/image7.png"/><Relationship Id="rId9" Type="http://schemas.openxmlformats.org/officeDocument/2006/relationships/image" Target="../media/image325.png"/><Relationship Id="rId14" Type="http://schemas.openxmlformats.org/officeDocument/2006/relationships/image" Target="../media/image369.png"/><Relationship Id="rId22" Type="http://schemas.openxmlformats.org/officeDocument/2006/relationships/image" Target="../media/image376.png"/></Relationships>
</file>

<file path=ppt/slides/_rels/slide28.xml.rels><?xml version="1.0" encoding="UTF-8" standalone="yes"?>
<Relationships xmlns="http://schemas.openxmlformats.org/package/2006/relationships"><Relationship Id="rId8" Type="http://schemas.openxmlformats.org/officeDocument/2006/relationships/image" Target="../media/image382.png"/><Relationship Id="rId13" Type="http://schemas.openxmlformats.org/officeDocument/2006/relationships/image" Target="../media/image387.png"/><Relationship Id="rId18" Type="http://schemas.openxmlformats.org/officeDocument/2006/relationships/image" Target="../media/image392.png"/><Relationship Id="rId3" Type="http://schemas.openxmlformats.org/officeDocument/2006/relationships/image" Target="../media/image1.png"/><Relationship Id="rId7" Type="http://schemas.openxmlformats.org/officeDocument/2006/relationships/image" Target="../media/image381.png"/><Relationship Id="rId12" Type="http://schemas.openxmlformats.org/officeDocument/2006/relationships/image" Target="../media/image386.png"/><Relationship Id="rId17" Type="http://schemas.openxmlformats.org/officeDocument/2006/relationships/image" Target="../media/image391.png"/><Relationship Id="rId2" Type="http://schemas.openxmlformats.org/officeDocument/2006/relationships/notesSlide" Target="../notesSlides/notesSlide28.xml"/><Relationship Id="rId16" Type="http://schemas.openxmlformats.org/officeDocument/2006/relationships/image" Target="../media/image390.png"/><Relationship Id="rId1" Type="http://schemas.openxmlformats.org/officeDocument/2006/relationships/slideLayout" Target="../slideLayouts/slideLayout1.xml"/><Relationship Id="rId6" Type="http://schemas.openxmlformats.org/officeDocument/2006/relationships/image" Target="../media/image380.png"/><Relationship Id="rId11" Type="http://schemas.openxmlformats.org/officeDocument/2006/relationships/image" Target="../media/image385.png"/><Relationship Id="rId5" Type="http://schemas.openxmlformats.org/officeDocument/2006/relationships/image" Target="../media/image7.png"/><Relationship Id="rId15" Type="http://schemas.openxmlformats.org/officeDocument/2006/relationships/image" Target="../media/image389.png"/><Relationship Id="rId10" Type="http://schemas.openxmlformats.org/officeDocument/2006/relationships/image" Target="../media/image384.png"/><Relationship Id="rId19" Type="http://schemas.openxmlformats.org/officeDocument/2006/relationships/image" Target="../media/image360.png"/><Relationship Id="rId4" Type="http://schemas.openxmlformats.org/officeDocument/2006/relationships/image" Target="../media/image2.png"/><Relationship Id="rId9" Type="http://schemas.openxmlformats.org/officeDocument/2006/relationships/image" Target="../media/image383.png"/><Relationship Id="rId14" Type="http://schemas.openxmlformats.org/officeDocument/2006/relationships/image" Target="../media/image388.png"/></Relationships>
</file>

<file path=ppt/slides/_rels/slide29.xml.rels><?xml version="1.0" encoding="UTF-8" standalone="yes"?>
<Relationships xmlns="http://schemas.openxmlformats.org/package/2006/relationships"><Relationship Id="rId8" Type="http://schemas.openxmlformats.org/officeDocument/2006/relationships/image" Target="../media/image396.png"/><Relationship Id="rId13" Type="http://schemas.openxmlformats.org/officeDocument/2006/relationships/image" Target="../media/image401.png"/><Relationship Id="rId3" Type="http://schemas.openxmlformats.org/officeDocument/2006/relationships/image" Target="../media/image2.png"/><Relationship Id="rId7" Type="http://schemas.openxmlformats.org/officeDocument/2006/relationships/image" Target="../media/image395.png"/><Relationship Id="rId12" Type="http://schemas.openxmlformats.org/officeDocument/2006/relationships/image" Target="../media/image400.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94.png"/><Relationship Id="rId11" Type="http://schemas.openxmlformats.org/officeDocument/2006/relationships/image" Target="../media/image399.png"/><Relationship Id="rId5" Type="http://schemas.openxmlformats.org/officeDocument/2006/relationships/image" Target="../media/image393.png"/><Relationship Id="rId15" Type="http://schemas.openxmlformats.org/officeDocument/2006/relationships/image" Target="../media/image403.png"/><Relationship Id="rId10" Type="http://schemas.openxmlformats.org/officeDocument/2006/relationships/image" Target="../media/image398.png"/><Relationship Id="rId4" Type="http://schemas.openxmlformats.org/officeDocument/2006/relationships/image" Target="../media/image7.png"/><Relationship Id="rId9" Type="http://schemas.openxmlformats.org/officeDocument/2006/relationships/image" Target="../media/image397.png"/><Relationship Id="rId14" Type="http://schemas.openxmlformats.org/officeDocument/2006/relationships/image" Target="../media/image402.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2.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3.xml"/><Relationship Id="rId16"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7.png"/><Relationship Id="rId9" Type="http://schemas.openxmlformats.org/officeDocument/2006/relationships/image" Target="../media/image24.png"/><Relationship Id="rId14" Type="http://schemas.openxmlformats.org/officeDocument/2006/relationships/image" Target="../media/image29.png"/></Relationships>
</file>

<file path=ppt/slides/_rels/slide30.xml.rels><?xml version="1.0" encoding="UTF-8" standalone="yes"?>
<Relationships xmlns="http://schemas.openxmlformats.org/package/2006/relationships"><Relationship Id="rId8" Type="http://schemas.openxmlformats.org/officeDocument/2006/relationships/image" Target="../media/image406.png"/><Relationship Id="rId13" Type="http://schemas.openxmlformats.org/officeDocument/2006/relationships/image" Target="../media/image411.png"/><Relationship Id="rId18" Type="http://schemas.openxmlformats.org/officeDocument/2006/relationships/image" Target="../media/image416.png"/><Relationship Id="rId3" Type="http://schemas.openxmlformats.org/officeDocument/2006/relationships/image" Target="../media/image1.png"/><Relationship Id="rId7" Type="http://schemas.openxmlformats.org/officeDocument/2006/relationships/image" Target="../media/image405.png"/><Relationship Id="rId12" Type="http://schemas.openxmlformats.org/officeDocument/2006/relationships/image" Target="../media/image410.png"/><Relationship Id="rId17" Type="http://schemas.openxmlformats.org/officeDocument/2006/relationships/image" Target="../media/image415.png"/><Relationship Id="rId2" Type="http://schemas.openxmlformats.org/officeDocument/2006/relationships/notesSlide" Target="../notesSlides/notesSlide30.xml"/><Relationship Id="rId16" Type="http://schemas.openxmlformats.org/officeDocument/2006/relationships/image" Target="../media/image414.png"/><Relationship Id="rId1" Type="http://schemas.openxmlformats.org/officeDocument/2006/relationships/slideLayout" Target="../slideLayouts/slideLayout1.xml"/><Relationship Id="rId6" Type="http://schemas.openxmlformats.org/officeDocument/2006/relationships/image" Target="../media/image404.png"/><Relationship Id="rId11" Type="http://schemas.openxmlformats.org/officeDocument/2006/relationships/image" Target="../media/image409.png"/><Relationship Id="rId5" Type="http://schemas.openxmlformats.org/officeDocument/2006/relationships/image" Target="../media/image7.png"/><Relationship Id="rId15" Type="http://schemas.openxmlformats.org/officeDocument/2006/relationships/image" Target="../media/image413.png"/><Relationship Id="rId10" Type="http://schemas.openxmlformats.org/officeDocument/2006/relationships/image" Target="../media/image408.png"/><Relationship Id="rId19" Type="http://schemas.openxmlformats.org/officeDocument/2006/relationships/image" Target="../media/image417.png"/><Relationship Id="rId4" Type="http://schemas.openxmlformats.org/officeDocument/2006/relationships/image" Target="../media/image2.png"/><Relationship Id="rId9" Type="http://schemas.openxmlformats.org/officeDocument/2006/relationships/image" Target="../media/image407.png"/><Relationship Id="rId14" Type="http://schemas.openxmlformats.org/officeDocument/2006/relationships/image" Target="../media/image412.png"/></Relationships>
</file>

<file path=ppt/slides/_rels/slide31.xml.rels><?xml version="1.0" encoding="UTF-8" standalone="yes"?>
<Relationships xmlns="http://schemas.openxmlformats.org/package/2006/relationships"><Relationship Id="rId8" Type="http://schemas.openxmlformats.org/officeDocument/2006/relationships/image" Target="../media/image421.png"/><Relationship Id="rId13" Type="http://schemas.openxmlformats.org/officeDocument/2006/relationships/image" Target="../media/image426.png"/><Relationship Id="rId18" Type="http://schemas.openxmlformats.org/officeDocument/2006/relationships/image" Target="../media/image431.png"/><Relationship Id="rId3" Type="http://schemas.openxmlformats.org/officeDocument/2006/relationships/image" Target="../media/image2.png"/><Relationship Id="rId7" Type="http://schemas.openxmlformats.org/officeDocument/2006/relationships/image" Target="../media/image420.png"/><Relationship Id="rId12" Type="http://schemas.openxmlformats.org/officeDocument/2006/relationships/image" Target="../media/image425.png"/><Relationship Id="rId17" Type="http://schemas.openxmlformats.org/officeDocument/2006/relationships/image" Target="../media/image430.png"/><Relationship Id="rId2" Type="http://schemas.openxmlformats.org/officeDocument/2006/relationships/notesSlide" Target="../notesSlides/notesSlide31.xml"/><Relationship Id="rId16" Type="http://schemas.openxmlformats.org/officeDocument/2006/relationships/image" Target="../media/image429.png"/><Relationship Id="rId20" Type="http://schemas.openxmlformats.org/officeDocument/2006/relationships/image" Target="../media/image433.png"/><Relationship Id="rId1" Type="http://schemas.openxmlformats.org/officeDocument/2006/relationships/slideLayout" Target="../slideLayouts/slideLayout1.xml"/><Relationship Id="rId6" Type="http://schemas.openxmlformats.org/officeDocument/2006/relationships/image" Target="../media/image419.png"/><Relationship Id="rId11" Type="http://schemas.openxmlformats.org/officeDocument/2006/relationships/image" Target="../media/image424.png"/><Relationship Id="rId5" Type="http://schemas.openxmlformats.org/officeDocument/2006/relationships/image" Target="../media/image418.png"/><Relationship Id="rId15" Type="http://schemas.openxmlformats.org/officeDocument/2006/relationships/image" Target="../media/image428.png"/><Relationship Id="rId10" Type="http://schemas.openxmlformats.org/officeDocument/2006/relationships/image" Target="../media/image423.png"/><Relationship Id="rId19" Type="http://schemas.openxmlformats.org/officeDocument/2006/relationships/image" Target="../media/image432.png"/><Relationship Id="rId4" Type="http://schemas.openxmlformats.org/officeDocument/2006/relationships/image" Target="../media/image43.png"/><Relationship Id="rId9" Type="http://schemas.openxmlformats.org/officeDocument/2006/relationships/image" Target="../media/image422.png"/><Relationship Id="rId14" Type="http://schemas.openxmlformats.org/officeDocument/2006/relationships/image" Target="../media/image427.png"/></Relationships>
</file>

<file path=ppt/slides/_rels/slide32.xml.rels><?xml version="1.0" encoding="UTF-8" standalone="yes"?>
<Relationships xmlns="http://schemas.openxmlformats.org/package/2006/relationships"><Relationship Id="rId8" Type="http://schemas.openxmlformats.org/officeDocument/2006/relationships/image" Target="../media/image437.png"/><Relationship Id="rId13" Type="http://schemas.openxmlformats.org/officeDocument/2006/relationships/image" Target="../media/image442.png"/><Relationship Id="rId18" Type="http://schemas.openxmlformats.org/officeDocument/2006/relationships/image" Target="../media/image447.png"/><Relationship Id="rId3" Type="http://schemas.openxmlformats.org/officeDocument/2006/relationships/image" Target="../media/image2.png"/><Relationship Id="rId21" Type="http://schemas.openxmlformats.org/officeDocument/2006/relationships/image" Target="../media/image450.png"/><Relationship Id="rId7" Type="http://schemas.openxmlformats.org/officeDocument/2006/relationships/image" Target="../media/image436.png"/><Relationship Id="rId12" Type="http://schemas.openxmlformats.org/officeDocument/2006/relationships/image" Target="../media/image441.png"/><Relationship Id="rId17" Type="http://schemas.openxmlformats.org/officeDocument/2006/relationships/image" Target="../media/image446.png"/><Relationship Id="rId2" Type="http://schemas.openxmlformats.org/officeDocument/2006/relationships/notesSlide" Target="../notesSlides/notesSlide32.xml"/><Relationship Id="rId16" Type="http://schemas.openxmlformats.org/officeDocument/2006/relationships/image" Target="../media/image445.png"/><Relationship Id="rId20" Type="http://schemas.openxmlformats.org/officeDocument/2006/relationships/image" Target="../media/image449.png"/><Relationship Id="rId1" Type="http://schemas.openxmlformats.org/officeDocument/2006/relationships/slideLayout" Target="../slideLayouts/slideLayout1.xml"/><Relationship Id="rId6" Type="http://schemas.openxmlformats.org/officeDocument/2006/relationships/image" Target="../media/image435.png"/><Relationship Id="rId11" Type="http://schemas.openxmlformats.org/officeDocument/2006/relationships/image" Target="../media/image440.png"/><Relationship Id="rId5" Type="http://schemas.openxmlformats.org/officeDocument/2006/relationships/image" Target="../media/image434.png"/><Relationship Id="rId15" Type="http://schemas.openxmlformats.org/officeDocument/2006/relationships/image" Target="../media/image444.png"/><Relationship Id="rId23" Type="http://schemas.openxmlformats.org/officeDocument/2006/relationships/image" Target="../media/image452.png"/><Relationship Id="rId10" Type="http://schemas.openxmlformats.org/officeDocument/2006/relationships/image" Target="../media/image439.png"/><Relationship Id="rId19" Type="http://schemas.openxmlformats.org/officeDocument/2006/relationships/image" Target="../media/image448.png"/><Relationship Id="rId4" Type="http://schemas.openxmlformats.org/officeDocument/2006/relationships/image" Target="../media/image7.png"/><Relationship Id="rId9" Type="http://schemas.openxmlformats.org/officeDocument/2006/relationships/image" Target="../media/image438.png"/><Relationship Id="rId14" Type="http://schemas.openxmlformats.org/officeDocument/2006/relationships/image" Target="../media/image443.png"/><Relationship Id="rId22" Type="http://schemas.openxmlformats.org/officeDocument/2006/relationships/image" Target="../media/image451.png"/></Relationships>
</file>

<file path=ppt/slides/_rels/slide33.xml.rels><?xml version="1.0" encoding="UTF-8" standalone="yes"?>
<Relationships xmlns="http://schemas.openxmlformats.org/package/2006/relationships"><Relationship Id="rId8" Type="http://schemas.openxmlformats.org/officeDocument/2006/relationships/image" Target="../media/image456.png"/><Relationship Id="rId13" Type="http://schemas.openxmlformats.org/officeDocument/2006/relationships/image" Target="../media/image461.png"/><Relationship Id="rId3" Type="http://schemas.openxmlformats.org/officeDocument/2006/relationships/image" Target="../media/image2.png"/><Relationship Id="rId7" Type="http://schemas.openxmlformats.org/officeDocument/2006/relationships/image" Target="../media/image455.png"/><Relationship Id="rId12" Type="http://schemas.openxmlformats.org/officeDocument/2006/relationships/image" Target="../media/image460.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54.png"/><Relationship Id="rId11" Type="http://schemas.openxmlformats.org/officeDocument/2006/relationships/image" Target="../media/image459.png"/><Relationship Id="rId5" Type="http://schemas.openxmlformats.org/officeDocument/2006/relationships/image" Target="../media/image453.png"/><Relationship Id="rId10" Type="http://schemas.openxmlformats.org/officeDocument/2006/relationships/image" Target="../media/image458.png"/><Relationship Id="rId4" Type="http://schemas.openxmlformats.org/officeDocument/2006/relationships/image" Target="../media/image7.png"/><Relationship Id="rId9" Type="http://schemas.openxmlformats.org/officeDocument/2006/relationships/image" Target="../media/image457.png"/></Relationships>
</file>

<file path=ppt/slides/_rels/slide34.xml.rels><?xml version="1.0" encoding="UTF-8" standalone="yes"?>
<Relationships xmlns="http://schemas.openxmlformats.org/package/2006/relationships"><Relationship Id="rId8" Type="http://schemas.openxmlformats.org/officeDocument/2006/relationships/image" Target="../media/image465.png"/><Relationship Id="rId13" Type="http://schemas.openxmlformats.org/officeDocument/2006/relationships/image" Target="../media/image469.png"/><Relationship Id="rId18" Type="http://schemas.openxmlformats.org/officeDocument/2006/relationships/image" Target="../media/image474.png"/><Relationship Id="rId3" Type="http://schemas.openxmlformats.org/officeDocument/2006/relationships/image" Target="../media/image2.png"/><Relationship Id="rId21" Type="http://schemas.openxmlformats.org/officeDocument/2006/relationships/image" Target="../media/image437.png"/><Relationship Id="rId7" Type="http://schemas.openxmlformats.org/officeDocument/2006/relationships/image" Target="../media/image464.png"/><Relationship Id="rId12" Type="http://schemas.openxmlformats.org/officeDocument/2006/relationships/image" Target="../media/image468.png"/><Relationship Id="rId17" Type="http://schemas.openxmlformats.org/officeDocument/2006/relationships/image" Target="../media/image473.png"/><Relationship Id="rId2" Type="http://schemas.openxmlformats.org/officeDocument/2006/relationships/notesSlide" Target="../notesSlides/notesSlide34.xml"/><Relationship Id="rId16" Type="http://schemas.openxmlformats.org/officeDocument/2006/relationships/image" Target="../media/image472.png"/><Relationship Id="rId20" Type="http://schemas.openxmlformats.org/officeDocument/2006/relationships/image" Target="../media/image448.png"/><Relationship Id="rId1" Type="http://schemas.openxmlformats.org/officeDocument/2006/relationships/slideLayout" Target="../slideLayouts/slideLayout1.xml"/><Relationship Id="rId6" Type="http://schemas.openxmlformats.org/officeDocument/2006/relationships/image" Target="../media/image463.png"/><Relationship Id="rId11" Type="http://schemas.openxmlformats.org/officeDocument/2006/relationships/image" Target="../media/image436.png"/><Relationship Id="rId5" Type="http://schemas.openxmlformats.org/officeDocument/2006/relationships/image" Target="../media/image462.png"/><Relationship Id="rId15" Type="http://schemas.openxmlformats.org/officeDocument/2006/relationships/image" Target="../media/image471.png"/><Relationship Id="rId10" Type="http://schemas.openxmlformats.org/officeDocument/2006/relationships/image" Target="../media/image467.png"/><Relationship Id="rId19" Type="http://schemas.openxmlformats.org/officeDocument/2006/relationships/image" Target="../media/image475.png"/><Relationship Id="rId4" Type="http://schemas.openxmlformats.org/officeDocument/2006/relationships/image" Target="../media/image7.png"/><Relationship Id="rId9" Type="http://schemas.openxmlformats.org/officeDocument/2006/relationships/image" Target="../media/image466.png"/><Relationship Id="rId14" Type="http://schemas.openxmlformats.org/officeDocument/2006/relationships/image" Target="../media/image470.png"/><Relationship Id="rId22" Type="http://schemas.openxmlformats.org/officeDocument/2006/relationships/image" Target="../media/image476.png"/></Relationships>
</file>

<file path=ppt/slides/_rels/slide35.xml.rels><?xml version="1.0" encoding="UTF-8" standalone="yes"?>
<Relationships xmlns="http://schemas.openxmlformats.org/package/2006/relationships"><Relationship Id="rId8" Type="http://schemas.openxmlformats.org/officeDocument/2006/relationships/image" Target="../media/image479.png"/><Relationship Id="rId13" Type="http://schemas.openxmlformats.org/officeDocument/2006/relationships/image" Target="../media/image484.png"/><Relationship Id="rId18" Type="http://schemas.openxmlformats.org/officeDocument/2006/relationships/image" Target="../media/image489.png"/><Relationship Id="rId3" Type="http://schemas.openxmlformats.org/officeDocument/2006/relationships/image" Target="../media/image1.png"/><Relationship Id="rId21" Type="http://schemas.openxmlformats.org/officeDocument/2006/relationships/image" Target="../media/image152.png"/><Relationship Id="rId7" Type="http://schemas.openxmlformats.org/officeDocument/2006/relationships/image" Target="../media/image478.png"/><Relationship Id="rId12" Type="http://schemas.openxmlformats.org/officeDocument/2006/relationships/image" Target="../media/image483.png"/><Relationship Id="rId17" Type="http://schemas.openxmlformats.org/officeDocument/2006/relationships/image" Target="../media/image488.png"/><Relationship Id="rId2" Type="http://schemas.openxmlformats.org/officeDocument/2006/relationships/notesSlide" Target="../notesSlides/notesSlide35.xml"/><Relationship Id="rId16" Type="http://schemas.openxmlformats.org/officeDocument/2006/relationships/image" Target="../media/image487.png"/><Relationship Id="rId20" Type="http://schemas.openxmlformats.org/officeDocument/2006/relationships/image" Target="../media/image491.png"/><Relationship Id="rId1" Type="http://schemas.openxmlformats.org/officeDocument/2006/relationships/slideLayout" Target="../slideLayouts/slideLayout1.xml"/><Relationship Id="rId6" Type="http://schemas.openxmlformats.org/officeDocument/2006/relationships/image" Target="../media/image477.png"/><Relationship Id="rId11" Type="http://schemas.openxmlformats.org/officeDocument/2006/relationships/image" Target="../media/image482.png"/><Relationship Id="rId5" Type="http://schemas.openxmlformats.org/officeDocument/2006/relationships/image" Target="../media/image7.png"/><Relationship Id="rId15" Type="http://schemas.openxmlformats.org/officeDocument/2006/relationships/image" Target="../media/image486.png"/><Relationship Id="rId10" Type="http://schemas.openxmlformats.org/officeDocument/2006/relationships/image" Target="../media/image481.png"/><Relationship Id="rId19" Type="http://schemas.openxmlformats.org/officeDocument/2006/relationships/image" Target="../media/image490.png"/><Relationship Id="rId4" Type="http://schemas.openxmlformats.org/officeDocument/2006/relationships/image" Target="../media/image2.png"/><Relationship Id="rId9" Type="http://schemas.openxmlformats.org/officeDocument/2006/relationships/image" Target="../media/image480.png"/><Relationship Id="rId14" Type="http://schemas.openxmlformats.org/officeDocument/2006/relationships/image" Target="../media/image485.png"/></Relationships>
</file>

<file path=ppt/slides/_rels/slide3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98.png"/><Relationship Id="rId18" Type="http://schemas.openxmlformats.org/officeDocument/2006/relationships/image" Target="../media/image502.png"/><Relationship Id="rId3" Type="http://schemas.openxmlformats.org/officeDocument/2006/relationships/image" Target="../media/image1.png"/><Relationship Id="rId21" Type="http://schemas.openxmlformats.org/officeDocument/2006/relationships/image" Target="../media/image505.png"/><Relationship Id="rId7" Type="http://schemas.openxmlformats.org/officeDocument/2006/relationships/image" Target="../media/image494.png"/><Relationship Id="rId12" Type="http://schemas.openxmlformats.org/officeDocument/2006/relationships/image" Target="../media/image497.png"/><Relationship Id="rId17" Type="http://schemas.openxmlformats.org/officeDocument/2006/relationships/image" Target="../media/image16.png"/><Relationship Id="rId2" Type="http://schemas.openxmlformats.org/officeDocument/2006/relationships/notesSlide" Target="../notesSlides/notesSlide36.xml"/><Relationship Id="rId16" Type="http://schemas.openxmlformats.org/officeDocument/2006/relationships/image" Target="../media/image501.png"/><Relationship Id="rId20" Type="http://schemas.openxmlformats.org/officeDocument/2006/relationships/image" Target="../media/image504.png"/><Relationship Id="rId1" Type="http://schemas.openxmlformats.org/officeDocument/2006/relationships/slideLayout" Target="../slideLayouts/slideLayout1.xml"/><Relationship Id="rId6" Type="http://schemas.openxmlformats.org/officeDocument/2006/relationships/image" Target="../media/image493.png"/><Relationship Id="rId11" Type="http://schemas.openxmlformats.org/officeDocument/2006/relationships/image" Target="../media/image14.png"/><Relationship Id="rId5" Type="http://schemas.openxmlformats.org/officeDocument/2006/relationships/image" Target="../media/image492.png"/><Relationship Id="rId15" Type="http://schemas.openxmlformats.org/officeDocument/2006/relationships/image" Target="../media/image500.png"/><Relationship Id="rId23" Type="http://schemas.openxmlformats.org/officeDocument/2006/relationships/image" Target="../media/image507.png"/><Relationship Id="rId10" Type="http://schemas.openxmlformats.org/officeDocument/2006/relationships/image" Target="../media/image496.png"/><Relationship Id="rId19" Type="http://schemas.openxmlformats.org/officeDocument/2006/relationships/image" Target="../media/image503.png"/><Relationship Id="rId4" Type="http://schemas.openxmlformats.org/officeDocument/2006/relationships/image" Target="../media/image2.png"/><Relationship Id="rId9" Type="http://schemas.openxmlformats.org/officeDocument/2006/relationships/image" Target="../media/image495.png"/><Relationship Id="rId14" Type="http://schemas.openxmlformats.org/officeDocument/2006/relationships/image" Target="../media/image499.png"/><Relationship Id="rId22" Type="http://schemas.openxmlformats.org/officeDocument/2006/relationships/image" Target="../media/image506.png"/></Relationships>
</file>

<file path=ppt/slides/_rels/slide37.xml.rels><?xml version="1.0" encoding="UTF-8" standalone="yes"?>
<Relationships xmlns="http://schemas.openxmlformats.org/package/2006/relationships"><Relationship Id="rId8" Type="http://schemas.openxmlformats.org/officeDocument/2006/relationships/image" Target="../media/image510.png"/><Relationship Id="rId13" Type="http://schemas.openxmlformats.org/officeDocument/2006/relationships/image" Target="../media/image514.png"/><Relationship Id="rId18" Type="http://schemas.openxmlformats.org/officeDocument/2006/relationships/image" Target="../media/image519.png"/><Relationship Id="rId26" Type="http://schemas.openxmlformats.org/officeDocument/2006/relationships/image" Target="../media/image527.png"/><Relationship Id="rId3" Type="http://schemas.openxmlformats.org/officeDocument/2006/relationships/image" Target="../media/image1.png"/><Relationship Id="rId21" Type="http://schemas.openxmlformats.org/officeDocument/2006/relationships/image" Target="../media/image522.png"/><Relationship Id="rId7" Type="http://schemas.openxmlformats.org/officeDocument/2006/relationships/image" Target="../media/image509.png"/><Relationship Id="rId12" Type="http://schemas.openxmlformats.org/officeDocument/2006/relationships/image" Target="../media/image513.png"/><Relationship Id="rId17" Type="http://schemas.openxmlformats.org/officeDocument/2006/relationships/image" Target="../media/image518.png"/><Relationship Id="rId25" Type="http://schemas.openxmlformats.org/officeDocument/2006/relationships/image" Target="../media/image526.png"/><Relationship Id="rId2" Type="http://schemas.openxmlformats.org/officeDocument/2006/relationships/notesSlide" Target="../notesSlides/notesSlide37.xml"/><Relationship Id="rId16" Type="http://schemas.openxmlformats.org/officeDocument/2006/relationships/image" Target="../media/image517.png"/><Relationship Id="rId20" Type="http://schemas.openxmlformats.org/officeDocument/2006/relationships/image" Target="../media/image521.png"/><Relationship Id="rId1" Type="http://schemas.openxmlformats.org/officeDocument/2006/relationships/slideLayout" Target="../slideLayouts/slideLayout1.xml"/><Relationship Id="rId6" Type="http://schemas.openxmlformats.org/officeDocument/2006/relationships/image" Target="../media/image508.png"/><Relationship Id="rId11" Type="http://schemas.openxmlformats.org/officeDocument/2006/relationships/image" Target="../media/image512.png"/><Relationship Id="rId24" Type="http://schemas.openxmlformats.org/officeDocument/2006/relationships/image" Target="../media/image525.png"/><Relationship Id="rId5" Type="http://schemas.openxmlformats.org/officeDocument/2006/relationships/image" Target="../media/image7.png"/><Relationship Id="rId15" Type="http://schemas.openxmlformats.org/officeDocument/2006/relationships/image" Target="../media/image516.png"/><Relationship Id="rId23" Type="http://schemas.openxmlformats.org/officeDocument/2006/relationships/image" Target="../media/image524.png"/><Relationship Id="rId10" Type="http://schemas.openxmlformats.org/officeDocument/2006/relationships/image" Target="../media/image511.png"/><Relationship Id="rId19" Type="http://schemas.openxmlformats.org/officeDocument/2006/relationships/image" Target="../media/image520.png"/><Relationship Id="rId4" Type="http://schemas.openxmlformats.org/officeDocument/2006/relationships/image" Target="../media/image2.png"/><Relationship Id="rId9" Type="http://schemas.openxmlformats.org/officeDocument/2006/relationships/image" Target="../media/image162.png"/><Relationship Id="rId14" Type="http://schemas.openxmlformats.org/officeDocument/2006/relationships/image" Target="../media/image515.png"/><Relationship Id="rId22" Type="http://schemas.openxmlformats.org/officeDocument/2006/relationships/image" Target="../media/image523.png"/></Relationships>
</file>

<file path=ppt/slides/_rels/slide38.xml.rels><?xml version="1.0" encoding="UTF-8" standalone="yes"?>
<Relationships xmlns="http://schemas.openxmlformats.org/package/2006/relationships"><Relationship Id="rId8" Type="http://schemas.openxmlformats.org/officeDocument/2006/relationships/image" Target="../media/image530.png"/><Relationship Id="rId13" Type="http://schemas.openxmlformats.org/officeDocument/2006/relationships/image" Target="../media/image535.png"/><Relationship Id="rId3" Type="http://schemas.openxmlformats.org/officeDocument/2006/relationships/image" Target="../media/image2.png"/><Relationship Id="rId7" Type="http://schemas.openxmlformats.org/officeDocument/2006/relationships/image" Target="../media/image529.png"/><Relationship Id="rId12" Type="http://schemas.openxmlformats.org/officeDocument/2006/relationships/image" Target="../media/image534.png"/><Relationship Id="rId2" Type="http://schemas.openxmlformats.org/officeDocument/2006/relationships/notesSlide" Target="../notesSlides/notesSlide38.xml"/><Relationship Id="rId16" Type="http://schemas.openxmlformats.org/officeDocument/2006/relationships/image" Target="../media/image538.png"/><Relationship Id="rId1" Type="http://schemas.openxmlformats.org/officeDocument/2006/relationships/slideLayout" Target="../slideLayouts/slideLayout1.xml"/><Relationship Id="rId6" Type="http://schemas.openxmlformats.org/officeDocument/2006/relationships/image" Target="../media/image135.png"/><Relationship Id="rId11" Type="http://schemas.openxmlformats.org/officeDocument/2006/relationships/image" Target="../media/image533.png"/><Relationship Id="rId5" Type="http://schemas.openxmlformats.org/officeDocument/2006/relationships/image" Target="../media/image528.png"/><Relationship Id="rId15" Type="http://schemas.openxmlformats.org/officeDocument/2006/relationships/image" Target="../media/image537.png"/><Relationship Id="rId10" Type="http://schemas.openxmlformats.org/officeDocument/2006/relationships/image" Target="../media/image532.png"/><Relationship Id="rId4" Type="http://schemas.openxmlformats.org/officeDocument/2006/relationships/image" Target="../media/image7.png"/><Relationship Id="rId9" Type="http://schemas.openxmlformats.org/officeDocument/2006/relationships/image" Target="../media/image531.png"/><Relationship Id="rId14" Type="http://schemas.openxmlformats.org/officeDocument/2006/relationships/image" Target="../media/image536.png"/></Relationships>
</file>

<file path=ppt/slides/_rels/slide39.xml.rels><?xml version="1.0" encoding="UTF-8" standalone="yes"?>
<Relationships xmlns="http://schemas.openxmlformats.org/package/2006/relationships"><Relationship Id="rId8" Type="http://schemas.openxmlformats.org/officeDocument/2006/relationships/image" Target="../media/image541.png"/><Relationship Id="rId13" Type="http://schemas.openxmlformats.org/officeDocument/2006/relationships/image" Target="../media/image546.png"/><Relationship Id="rId18" Type="http://schemas.openxmlformats.org/officeDocument/2006/relationships/image" Target="../media/image551.png"/><Relationship Id="rId3" Type="http://schemas.openxmlformats.org/officeDocument/2006/relationships/image" Target="../media/image2.png"/><Relationship Id="rId7" Type="http://schemas.openxmlformats.org/officeDocument/2006/relationships/image" Target="../media/image25.png"/><Relationship Id="rId12" Type="http://schemas.openxmlformats.org/officeDocument/2006/relationships/image" Target="../media/image545.png"/><Relationship Id="rId17" Type="http://schemas.openxmlformats.org/officeDocument/2006/relationships/image" Target="../media/image550.png"/><Relationship Id="rId2" Type="http://schemas.openxmlformats.org/officeDocument/2006/relationships/notesSlide" Target="../notesSlides/notesSlide39.xml"/><Relationship Id="rId16" Type="http://schemas.openxmlformats.org/officeDocument/2006/relationships/image" Target="../media/image549.png"/><Relationship Id="rId1" Type="http://schemas.openxmlformats.org/officeDocument/2006/relationships/slideLayout" Target="../slideLayouts/slideLayout1.xml"/><Relationship Id="rId6" Type="http://schemas.openxmlformats.org/officeDocument/2006/relationships/image" Target="../media/image540.png"/><Relationship Id="rId11" Type="http://schemas.openxmlformats.org/officeDocument/2006/relationships/image" Target="../media/image544.png"/><Relationship Id="rId5" Type="http://schemas.openxmlformats.org/officeDocument/2006/relationships/image" Target="../media/image539.png"/><Relationship Id="rId15" Type="http://schemas.openxmlformats.org/officeDocument/2006/relationships/image" Target="../media/image548.png"/><Relationship Id="rId10" Type="http://schemas.openxmlformats.org/officeDocument/2006/relationships/image" Target="../media/image543.png"/><Relationship Id="rId4" Type="http://schemas.openxmlformats.org/officeDocument/2006/relationships/image" Target="../media/image7.png"/><Relationship Id="rId9" Type="http://schemas.openxmlformats.org/officeDocument/2006/relationships/image" Target="../media/image542.png"/><Relationship Id="rId14" Type="http://schemas.openxmlformats.org/officeDocument/2006/relationships/image" Target="../media/image54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33.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7.png"/><Relationship Id="rId9" Type="http://schemas.openxmlformats.org/officeDocument/2006/relationships/image" Target="../media/image36.png"/><Relationship Id="rId14" Type="http://schemas.openxmlformats.org/officeDocument/2006/relationships/image" Target="../media/image41.png"/></Relationships>
</file>

<file path=ppt/slides/_rels/slide40.xml.rels><?xml version="1.0" encoding="UTF-8" standalone="yes"?>
<Relationships xmlns="http://schemas.openxmlformats.org/package/2006/relationships"><Relationship Id="rId8" Type="http://schemas.openxmlformats.org/officeDocument/2006/relationships/image" Target="../media/image553.png"/><Relationship Id="rId13" Type="http://schemas.openxmlformats.org/officeDocument/2006/relationships/image" Target="../media/image556.png"/><Relationship Id="rId18" Type="http://schemas.openxmlformats.org/officeDocument/2006/relationships/image" Target="../media/image561.png"/><Relationship Id="rId3" Type="http://schemas.openxmlformats.org/officeDocument/2006/relationships/image" Target="../media/image2.png"/><Relationship Id="rId21" Type="http://schemas.openxmlformats.org/officeDocument/2006/relationships/image" Target="../media/image564.png"/><Relationship Id="rId7" Type="http://schemas.openxmlformats.org/officeDocument/2006/relationships/image" Target="../media/image72.png"/><Relationship Id="rId12" Type="http://schemas.openxmlformats.org/officeDocument/2006/relationships/image" Target="../media/image470.png"/><Relationship Id="rId17" Type="http://schemas.openxmlformats.org/officeDocument/2006/relationships/image" Target="../media/image560.png"/><Relationship Id="rId25" Type="http://schemas.openxmlformats.org/officeDocument/2006/relationships/image" Target="../media/image568.png"/><Relationship Id="rId2" Type="http://schemas.openxmlformats.org/officeDocument/2006/relationships/notesSlide" Target="../notesSlides/notesSlide40.xml"/><Relationship Id="rId16" Type="http://schemas.openxmlformats.org/officeDocument/2006/relationships/image" Target="../media/image559.png"/><Relationship Id="rId20" Type="http://schemas.openxmlformats.org/officeDocument/2006/relationships/image" Target="../media/image563.png"/><Relationship Id="rId1" Type="http://schemas.openxmlformats.org/officeDocument/2006/relationships/slideLayout" Target="../slideLayouts/slideLayout1.xml"/><Relationship Id="rId6" Type="http://schemas.openxmlformats.org/officeDocument/2006/relationships/image" Target="../media/image463.png"/><Relationship Id="rId11" Type="http://schemas.openxmlformats.org/officeDocument/2006/relationships/image" Target="../media/image555.png"/><Relationship Id="rId24" Type="http://schemas.openxmlformats.org/officeDocument/2006/relationships/image" Target="../media/image567.png"/><Relationship Id="rId5" Type="http://schemas.openxmlformats.org/officeDocument/2006/relationships/image" Target="../media/image552.png"/><Relationship Id="rId15" Type="http://schemas.openxmlformats.org/officeDocument/2006/relationships/image" Target="../media/image558.png"/><Relationship Id="rId23" Type="http://schemas.openxmlformats.org/officeDocument/2006/relationships/image" Target="../media/image566.png"/><Relationship Id="rId10" Type="http://schemas.openxmlformats.org/officeDocument/2006/relationships/image" Target="../media/image554.png"/><Relationship Id="rId19" Type="http://schemas.openxmlformats.org/officeDocument/2006/relationships/image" Target="../media/image562.png"/><Relationship Id="rId4" Type="http://schemas.openxmlformats.org/officeDocument/2006/relationships/image" Target="../media/image7.png"/><Relationship Id="rId9" Type="http://schemas.openxmlformats.org/officeDocument/2006/relationships/image" Target="../media/image73.png"/><Relationship Id="rId14" Type="http://schemas.openxmlformats.org/officeDocument/2006/relationships/image" Target="../media/image557.png"/><Relationship Id="rId22" Type="http://schemas.openxmlformats.org/officeDocument/2006/relationships/image" Target="../media/image565.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image" Target="../media/image1.png"/><Relationship Id="rId21" Type="http://schemas.openxmlformats.org/officeDocument/2006/relationships/image" Target="../media/image58.png"/><Relationship Id="rId7" Type="http://schemas.openxmlformats.org/officeDocument/2006/relationships/image" Target="../media/image45.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notesSlide" Target="../notesSlides/notesSlide5.xml"/><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8.png"/><Relationship Id="rId5" Type="http://schemas.openxmlformats.org/officeDocument/2006/relationships/image" Target="../media/image43.png"/><Relationship Id="rId15" Type="http://schemas.openxmlformats.org/officeDocument/2006/relationships/image" Target="../media/image52.png"/><Relationship Id="rId23" Type="http://schemas.openxmlformats.org/officeDocument/2006/relationships/image" Target="../media/image60.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2.png"/><Relationship Id="rId9" Type="http://schemas.openxmlformats.org/officeDocument/2006/relationships/image" Target="../media/image46.png"/><Relationship Id="rId14" Type="http://schemas.openxmlformats.org/officeDocument/2006/relationships/image" Target="../media/image51.png"/><Relationship Id="rId22" Type="http://schemas.openxmlformats.org/officeDocument/2006/relationships/image" Target="../media/image59.png"/></Relationships>
</file>

<file path=ppt/slides/_rels/slide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png"/><Relationship Id="rId3" Type="http://schemas.openxmlformats.org/officeDocument/2006/relationships/image" Target="../media/image2.png"/><Relationship Id="rId7" Type="http://schemas.openxmlformats.org/officeDocument/2006/relationships/image" Target="../media/image63.png"/><Relationship Id="rId12"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7.png"/><Relationship Id="rId9" Type="http://schemas.openxmlformats.org/officeDocument/2006/relationships/image" Target="../media/image65.png"/></Relationships>
</file>

<file path=ppt/slides/_rels/slide7.xml.rels><?xml version="1.0" encoding="UTF-8" standalone="yes"?>
<Relationships xmlns="http://schemas.openxmlformats.org/package/2006/relationships"><Relationship Id="rId13" Type="http://schemas.openxmlformats.org/officeDocument/2006/relationships/image" Target="../media/image77.png"/><Relationship Id="rId18" Type="http://schemas.openxmlformats.org/officeDocument/2006/relationships/image" Target="../media/image82.png"/><Relationship Id="rId26" Type="http://schemas.openxmlformats.org/officeDocument/2006/relationships/image" Target="../media/image90.png"/><Relationship Id="rId39" Type="http://schemas.openxmlformats.org/officeDocument/2006/relationships/image" Target="../media/image103.png"/><Relationship Id="rId21" Type="http://schemas.openxmlformats.org/officeDocument/2006/relationships/image" Target="../media/image85.png"/><Relationship Id="rId34" Type="http://schemas.openxmlformats.org/officeDocument/2006/relationships/image" Target="../media/image98.png"/><Relationship Id="rId42" Type="http://schemas.openxmlformats.org/officeDocument/2006/relationships/image" Target="../media/image106.png"/><Relationship Id="rId7" Type="http://schemas.openxmlformats.org/officeDocument/2006/relationships/image" Target="../media/image72.png"/><Relationship Id="rId2" Type="http://schemas.openxmlformats.org/officeDocument/2006/relationships/notesSlide" Target="../notesSlides/notesSlide7.xml"/><Relationship Id="rId16" Type="http://schemas.openxmlformats.org/officeDocument/2006/relationships/image" Target="../media/image80.png"/><Relationship Id="rId20" Type="http://schemas.openxmlformats.org/officeDocument/2006/relationships/image" Target="../media/image84.png"/><Relationship Id="rId29" Type="http://schemas.openxmlformats.org/officeDocument/2006/relationships/image" Target="../media/image93.png"/><Relationship Id="rId41"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5.png"/><Relationship Id="rId24" Type="http://schemas.openxmlformats.org/officeDocument/2006/relationships/image" Target="../media/image88.png"/><Relationship Id="rId32" Type="http://schemas.openxmlformats.org/officeDocument/2006/relationships/image" Target="../media/image96.png"/><Relationship Id="rId37" Type="http://schemas.openxmlformats.org/officeDocument/2006/relationships/image" Target="../media/image101.png"/><Relationship Id="rId40" Type="http://schemas.openxmlformats.org/officeDocument/2006/relationships/image" Target="../media/image104.png"/><Relationship Id="rId5" Type="http://schemas.openxmlformats.org/officeDocument/2006/relationships/image" Target="../media/image70.png"/><Relationship Id="rId15" Type="http://schemas.openxmlformats.org/officeDocument/2006/relationships/image" Target="../media/image79.png"/><Relationship Id="rId23" Type="http://schemas.openxmlformats.org/officeDocument/2006/relationships/image" Target="../media/image87.png"/><Relationship Id="rId28" Type="http://schemas.openxmlformats.org/officeDocument/2006/relationships/image" Target="../media/image92.png"/><Relationship Id="rId36" Type="http://schemas.openxmlformats.org/officeDocument/2006/relationships/image" Target="../media/image100.png"/><Relationship Id="rId10" Type="http://schemas.openxmlformats.org/officeDocument/2006/relationships/image" Target="../media/image74.png"/><Relationship Id="rId19" Type="http://schemas.openxmlformats.org/officeDocument/2006/relationships/image" Target="../media/image83.png"/><Relationship Id="rId31" Type="http://schemas.openxmlformats.org/officeDocument/2006/relationships/image" Target="../media/image95.png"/><Relationship Id="rId4" Type="http://schemas.openxmlformats.org/officeDocument/2006/relationships/image" Target="../media/image7.png"/><Relationship Id="rId9" Type="http://schemas.openxmlformats.org/officeDocument/2006/relationships/image" Target="../media/image73.png"/><Relationship Id="rId14" Type="http://schemas.openxmlformats.org/officeDocument/2006/relationships/image" Target="../media/image78.png"/><Relationship Id="rId22" Type="http://schemas.openxmlformats.org/officeDocument/2006/relationships/image" Target="../media/image86.png"/><Relationship Id="rId27" Type="http://schemas.openxmlformats.org/officeDocument/2006/relationships/image" Target="../media/image91.png"/><Relationship Id="rId30" Type="http://schemas.openxmlformats.org/officeDocument/2006/relationships/image" Target="../media/image94.png"/><Relationship Id="rId35" Type="http://schemas.openxmlformats.org/officeDocument/2006/relationships/image" Target="../media/image99.png"/><Relationship Id="rId8" Type="http://schemas.openxmlformats.org/officeDocument/2006/relationships/image" Target="../media/image48.png"/><Relationship Id="rId3" Type="http://schemas.openxmlformats.org/officeDocument/2006/relationships/image" Target="../media/image2.png"/><Relationship Id="rId12" Type="http://schemas.openxmlformats.org/officeDocument/2006/relationships/image" Target="../media/image76.png"/><Relationship Id="rId17" Type="http://schemas.openxmlformats.org/officeDocument/2006/relationships/image" Target="../media/image81.png"/><Relationship Id="rId25" Type="http://schemas.openxmlformats.org/officeDocument/2006/relationships/image" Target="../media/image89.png"/><Relationship Id="rId33" Type="http://schemas.openxmlformats.org/officeDocument/2006/relationships/image" Target="../media/image97.png"/><Relationship Id="rId38" Type="http://schemas.openxmlformats.org/officeDocument/2006/relationships/image" Target="../media/image102.png"/></Relationships>
</file>

<file path=ppt/slides/_rels/slide8.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18" Type="http://schemas.openxmlformats.org/officeDocument/2006/relationships/image" Target="../media/image119.png"/><Relationship Id="rId26" Type="http://schemas.openxmlformats.org/officeDocument/2006/relationships/image" Target="../media/image127.png"/><Relationship Id="rId3" Type="http://schemas.openxmlformats.org/officeDocument/2006/relationships/image" Target="../media/image1.png"/><Relationship Id="rId21" Type="http://schemas.openxmlformats.org/officeDocument/2006/relationships/image" Target="../media/image122.png"/><Relationship Id="rId7" Type="http://schemas.openxmlformats.org/officeDocument/2006/relationships/image" Target="../media/image108.png"/><Relationship Id="rId12" Type="http://schemas.openxmlformats.org/officeDocument/2006/relationships/image" Target="../media/image113.png"/><Relationship Id="rId17" Type="http://schemas.openxmlformats.org/officeDocument/2006/relationships/image" Target="../media/image118.png"/><Relationship Id="rId25" Type="http://schemas.openxmlformats.org/officeDocument/2006/relationships/image" Target="../media/image126.png"/><Relationship Id="rId2" Type="http://schemas.openxmlformats.org/officeDocument/2006/relationships/notesSlide" Target="../notesSlides/notesSlide8.xml"/><Relationship Id="rId16" Type="http://schemas.openxmlformats.org/officeDocument/2006/relationships/image" Target="../media/image117.png"/><Relationship Id="rId20" Type="http://schemas.openxmlformats.org/officeDocument/2006/relationships/image" Target="../media/image121.png"/><Relationship Id="rId1" Type="http://schemas.openxmlformats.org/officeDocument/2006/relationships/slideLayout" Target="../slideLayouts/slideLayout1.xml"/><Relationship Id="rId6" Type="http://schemas.openxmlformats.org/officeDocument/2006/relationships/image" Target="../media/image107.png"/><Relationship Id="rId11" Type="http://schemas.openxmlformats.org/officeDocument/2006/relationships/image" Target="../media/image112.png"/><Relationship Id="rId24" Type="http://schemas.openxmlformats.org/officeDocument/2006/relationships/image" Target="../media/image125.png"/><Relationship Id="rId5" Type="http://schemas.openxmlformats.org/officeDocument/2006/relationships/image" Target="../media/image7.png"/><Relationship Id="rId15" Type="http://schemas.openxmlformats.org/officeDocument/2006/relationships/image" Target="../media/image116.png"/><Relationship Id="rId23" Type="http://schemas.openxmlformats.org/officeDocument/2006/relationships/image" Target="../media/image124.png"/><Relationship Id="rId10" Type="http://schemas.openxmlformats.org/officeDocument/2006/relationships/image" Target="../media/image111.png"/><Relationship Id="rId19" Type="http://schemas.openxmlformats.org/officeDocument/2006/relationships/image" Target="../media/image120.png"/><Relationship Id="rId4" Type="http://schemas.openxmlformats.org/officeDocument/2006/relationships/image" Target="../media/image2.png"/><Relationship Id="rId9" Type="http://schemas.openxmlformats.org/officeDocument/2006/relationships/image" Target="../media/image110.png"/><Relationship Id="rId14" Type="http://schemas.openxmlformats.org/officeDocument/2006/relationships/image" Target="../media/image115.png"/><Relationship Id="rId22" Type="http://schemas.openxmlformats.org/officeDocument/2006/relationships/image" Target="../media/image123.png"/></Relationships>
</file>

<file path=ppt/slides/_rels/slide9.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3" Type="http://schemas.openxmlformats.org/officeDocument/2006/relationships/image" Target="../media/image2.png"/><Relationship Id="rId7" Type="http://schemas.openxmlformats.org/officeDocument/2006/relationships/image" Target="../media/image129.png"/><Relationship Id="rId12" Type="http://schemas.openxmlformats.org/officeDocument/2006/relationships/image" Target="../media/image134.png"/><Relationship Id="rId17" Type="http://schemas.openxmlformats.org/officeDocument/2006/relationships/image" Target="../media/image139.png"/><Relationship Id="rId2" Type="http://schemas.openxmlformats.org/officeDocument/2006/relationships/notesSlide" Target="../notesSlides/notesSlide9.xml"/><Relationship Id="rId16" Type="http://schemas.openxmlformats.org/officeDocument/2006/relationships/image" Target="../media/image138.png"/><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133.png"/><Relationship Id="rId5" Type="http://schemas.openxmlformats.org/officeDocument/2006/relationships/image" Target="../media/image128.png"/><Relationship Id="rId15" Type="http://schemas.openxmlformats.org/officeDocument/2006/relationships/image" Target="../media/image137.png"/><Relationship Id="rId10" Type="http://schemas.openxmlformats.org/officeDocument/2006/relationships/image" Target="../media/image132.png"/><Relationship Id="rId4" Type="http://schemas.openxmlformats.org/officeDocument/2006/relationships/image" Target="../media/image43.png"/><Relationship Id="rId9" Type="http://schemas.openxmlformats.org/officeDocument/2006/relationships/image" Target="../media/image131.png"/><Relationship Id="rId14" Type="http://schemas.openxmlformats.org/officeDocument/2006/relationships/image" Target="../media/image13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762000" y="971550"/>
            <a:ext cx="57150" cy="457200"/>
          </a:xfrm>
          <a:prstGeom prst="rect">
            <a:avLst/>
          </a:prstGeom>
        </p:spPr>
      </p:pic>
      <p:pic>
        <p:nvPicPr>
          <p:cNvPr id="5" name="Image 3" descr="preencoded.png"/>
          <p:cNvPicPr>
            <a:picLocks noChangeAspect="1"/>
          </p:cNvPicPr>
          <p:nvPr/>
        </p:nvPicPr>
        <p:blipFill>
          <a:blip r:embed="rId6"/>
          <a:stretch>
            <a:fillRect/>
          </a:stretch>
        </p:blipFill>
        <p:spPr>
          <a:xfrm>
            <a:off x="412296" y="6287392"/>
            <a:ext cx="6538233" cy="352425"/>
          </a:xfrm>
          <a:prstGeom prst="rect">
            <a:avLst/>
          </a:prstGeom>
        </p:spPr>
      </p:pic>
      <p:pic>
        <p:nvPicPr>
          <p:cNvPr id="6" name="Image 4" descr="preencoded.png"/>
          <p:cNvPicPr>
            <a:picLocks noChangeAspect="1"/>
          </p:cNvPicPr>
          <p:nvPr/>
        </p:nvPicPr>
        <p:blipFill>
          <a:blip r:embed="rId7"/>
          <a:stretch>
            <a:fillRect/>
          </a:stretch>
        </p:blipFill>
        <p:spPr>
          <a:xfrm>
            <a:off x="7071271" y="0"/>
            <a:ext cx="5120580" cy="6858000"/>
          </a:xfrm>
          <a:prstGeom prst="rect">
            <a:avLst/>
          </a:prstGeom>
        </p:spPr>
      </p:pic>
      <p:pic>
        <p:nvPicPr>
          <p:cNvPr id="7" name="Image 5" descr="preencoded.png"/>
          <p:cNvPicPr>
            <a:picLocks noChangeAspect="1"/>
          </p:cNvPicPr>
          <p:nvPr/>
        </p:nvPicPr>
        <p:blipFill>
          <a:blip r:embed="rId8"/>
          <a:stretch>
            <a:fillRect/>
          </a:stretch>
        </p:blipFill>
        <p:spPr>
          <a:xfrm>
            <a:off x="7071271" y="0"/>
            <a:ext cx="5120580" cy="6858000"/>
          </a:xfrm>
          <a:prstGeom prst="rect">
            <a:avLst/>
          </a:prstGeom>
        </p:spPr>
      </p:pic>
      <p:sp>
        <p:nvSpPr>
          <p:cNvPr id="8" name="Text 0"/>
          <p:cNvSpPr/>
          <p:nvPr/>
        </p:nvSpPr>
        <p:spPr>
          <a:xfrm>
            <a:off x="971549" y="952500"/>
            <a:ext cx="3121479" cy="229493"/>
          </a:xfrm>
          <a:prstGeom prst="rect">
            <a:avLst/>
          </a:prstGeom>
          <a:solidFill>
            <a:schemeClr val="accent2"/>
          </a:solidFill>
          <a:ln/>
        </p:spPr>
        <p:txBody>
          <a:bodyPr vert="horz" wrap="square" lIns="0" tIns="0" rIns="0" bIns="0" rtlCol="0" anchor="ctr"/>
          <a:lstStyle/>
          <a:p>
            <a:pPr marL="0" indent="0">
              <a:lnSpc>
                <a:spcPts val="1575"/>
              </a:lnSpc>
              <a:buNone/>
            </a:pPr>
            <a:r>
              <a:rPr lang="en-US" sz="1200" b="1" kern="0" spc="120" dirty="0">
                <a:solidFill>
                  <a:schemeClr val="bg1"/>
                </a:solidFill>
                <a:latin typeface="Inter" pitchFamily="34" charset="0"/>
                <a:ea typeface="Inter" pitchFamily="34" charset="-122"/>
                <a:cs typeface="Inter" pitchFamily="34" charset="-120"/>
              </a:rPr>
              <a:t>BRADFORD VTS TEACHING DECK</a:t>
            </a:r>
            <a:endParaRPr lang="en-US" sz="1200" dirty="0">
              <a:solidFill>
                <a:schemeClr val="bg1"/>
              </a:solidFill>
            </a:endParaRPr>
          </a:p>
        </p:txBody>
      </p:sp>
      <p:sp>
        <p:nvSpPr>
          <p:cNvPr id="10" name="Text 2"/>
          <p:cNvSpPr/>
          <p:nvPr/>
        </p:nvSpPr>
        <p:spPr>
          <a:xfrm>
            <a:off x="762000" y="1828800"/>
            <a:ext cx="5737771" cy="1139130"/>
          </a:xfrm>
          <a:prstGeom prst="rect">
            <a:avLst/>
          </a:prstGeom>
          <a:noFill/>
          <a:ln/>
        </p:spPr>
        <p:txBody>
          <a:bodyPr vert="horz" wrap="square" lIns="0" tIns="0" rIns="0" bIns="0" rtlCol="0" anchor="ctr"/>
          <a:lstStyle/>
          <a:p>
            <a:pPr marL="0" indent="0">
              <a:lnSpc>
                <a:spcPts val="4485"/>
              </a:lnSpc>
              <a:buNone/>
            </a:pPr>
            <a:r>
              <a:rPr lang="en-US" sz="3900" b="1" dirty="0">
                <a:solidFill>
                  <a:srgbClr val="1F2937"/>
                </a:solidFill>
                <a:latin typeface="Inter" pitchFamily="34" charset="0"/>
                <a:ea typeface="Inter" pitchFamily="34" charset="-122"/>
                <a:cs typeface="Inter" pitchFamily="34" charset="-120"/>
              </a:rPr>
              <a:t>CVD Risk Assessment and Primary Prevention</a:t>
            </a:r>
            <a:endParaRPr lang="en-US" sz="3900" dirty="0"/>
          </a:p>
        </p:txBody>
      </p:sp>
      <p:sp>
        <p:nvSpPr>
          <p:cNvPr id="11" name="Text 3"/>
          <p:cNvSpPr/>
          <p:nvPr/>
        </p:nvSpPr>
        <p:spPr>
          <a:xfrm>
            <a:off x="762000" y="3196530"/>
            <a:ext cx="5737771" cy="914400"/>
          </a:xfrm>
          <a:prstGeom prst="rect">
            <a:avLst/>
          </a:prstGeom>
          <a:noFill/>
          <a:ln/>
        </p:spPr>
        <p:txBody>
          <a:bodyPr vert="horz" wrap="square" lIns="0" tIns="0" rIns="0" bIns="0" rtlCol="0" anchor="ctr"/>
          <a:lstStyle/>
          <a:p>
            <a:pPr marL="0" indent="0">
              <a:lnSpc>
                <a:spcPts val="2400"/>
              </a:lnSpc>
              <a:buNone/>
            </a:pPr>
            <a:r>
              <a:rPr lang="en-US" sz="1500" dirty="0">
                <a:solidFill>
                  <a:srgbClr val="374151"/>
                </a:solidFill>
                <a:latin typeface="Inter" pitchFamily="34" charset="0"/>
                <a:ea typeface="Inter" pitchFamily="34" charset="-122"/>
                <a:cs typeface="Inter" pitchFamily="34" charset="-120"/>
              </a:rPr>
              <a:t>A comprehensive clinical training module bridging the gap between NICE guidelines and practical primary care application.</a:t>
            </a:r>
          </a:p>
        </p:txBody>
      </p:sp>
      <p:sp>
        <p:nvSpPr>
          <p:cNvPr id="12" name="Text 4"/>
          <p:cNvSpPr/>
          <p:nvPr/>
        </p:nvSpPr>
        <p:spPr>
          <a:xfrm>
            <a:off x="555172" y="6287392"/>
            <a:ext cx="6340929" cy="352425"/>
          </a:xfrm>
          <a:prstGeom prst="rect">
            <a:avLst/>
          </a:prstGeom>
          <a:noFill/>
          <a:ln/>
        </p:spPr>
        <p:txBody>
          <a:bodyPr vert="horz" wrap="square" lIns="0" tIns="0" rIns="0" bIns="0" rtlCol="0" anchor="ctr"/>
          <a:lstStyle/>
          <a:p>
            <a:pPr marL="0" indent="0">
              <a:lnSpc>
                <a:spcPts val="1575"/>
              </a:lnSpc>
              <a:buNone/>
            </a:pPr>
            <a:r>
              <a:rPr lang="en-US" sz="1050" dirty="0">
                <a:solidFill>
                  <a:srgbClr val="1F2937"/>
                </a:solidFill>
                <a:latin typeface="Inter" pitchFamily="34" charset="0"/>
                <a:ea typeface="Inter" pitchFamily="34" charset="-122"/>
                <a:cs typeface="Inter" pitchFamily="34" charset="-120"/>
              </a:rPr>
              <a:t>DISCLAIMER: Slides provided for educational purposes.  Check against latest NICE guidance &amp; BNF</a:t>
            </a:r>
            <a:endParaRPr lang="en-US" sz="1050" dirty="0"/>
          </a:p>
        </p:txBody>
      </p:sp>
      <p:sp>
        <p:nvSpPr>
          <p:cNvPr id="13" name="Text 5"/>
          <p:cNvSpPr/>
          <p:nvPr/>
        </p:nvSpPr>
        <p:spPr>
          <a:xfrm>
            <a:off x="762000" y="5034855"/>
            <a:ext cx="6800850" cy="214313"/>
          </a:xfrm>
          <a:prstGeom prst="rect">
            <a:avLst/>
          </a:prstGeom>
          <a:noFill/>
          <a:ln/>
        </p:spPr>
        <p:txBody>
          <a:bodyPr vert="horz" wrap="square" lIns="0" tIns="0" rIns="0" bIns="0" rtlCol="0" anchor="ctr"/>
          <a:lstStyle/>
          <a:p>
            <a:pPr marL="0" indent="0">
              <a:lnSpc>
                <a:spcPts val="1688"/>
              </a:lnSpc>
              <a:buNone/>
            </a:pPr>
            <a:r>
              <a:rPr lang="en-US" sz="1125" dirty="0">
                <a:solidFill>
                  <a:srgbClr val="6B7280"/>
                </a:solidFill>
                <a:latin typeface="Inter" pitchFamily="34" charset="0"/>
                <a:ea typeface="Inter" pitchFamily="34" charset="-122"/>
                <a:cs typeface="Inter" pitchFamily="34" charset="-120"/>
              </a:rPr>
              <a:t>Based on NICE NG238 (December 2023)</a:t>
            </a:r>
            <a:endParaRPr lang="en-US" sz="1125" dirty="0"/>
          </a:p>
        </p:txBody>
      </p:sp>
      <p:sp>
        <p:nvSpPr>
          <p:cNvPr id="14" name="Text 6"/>
          <p:cNvSpPr/>
          <p:nvPr/>
        </p:nvSpPr>
        <p:spPr>
          <a:xfrm>
            <a:off x="762000" y="5895975"/>
            <a:ext cx="5737771" cy="200025"/>
          </a:xfrm>
          <a:prstGeom prst="rect">
            <a:avLst/>
          </a:prstGeom>
          <a:noFill/>
          <a:ln/>
        </p:spPr>
        <p:txBody>
          <a:bodyPr vert="horz" wrap="square" lIns="0" tIns="0" rIns="0" bIns="0" rtlCol="0" anchor="ctr"/>
          <a:lstStyle/>
          <a:p>
            <a:pPr marL="0" indent="0">
              <a:lnSpc>
                <a:spcPts val="1575"/>
              </a:lnSpc>
              <a:buNone/>
            </a:pPr>
            <a:r>
              <a:rPr lang="en-US" sz="1050" dirty="0">
                <a:solidFill>
                  <a:srgbClr val="9CA3AF"/>
                </a:solidFill>
                <a:latin typeface="Inter" pitchFamily="34" charset="0"/>
                <a:ea typeface="Inter" pitchFamily="34" charset="-122"/>
                <a:cs typeface="Inter" pitchFamily="34" charset="-120"/>
              </a:rPr>
              <a:t>May 5, 2026</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595938" cy="2581275"/>
          </a:xfrm>
          <a:prstGeom prst="rect">
            <a:avLst/>
          </a:prstGeom>
        </p:spPr>
      </p:pic>
      <p:pic>
        <p:nvPicPr>
          <p:cNvPr id="6" name="Image 4" descr="preencoded.png"/>
          <p:cNvPicPr>
            <a:picLocks noChangeAspect="1"/>
          </p:cNvPicPr>
          <p:nvPr/>
        </p:nvPicPr>
        <p:blipFill>
          <a:blip r:embed="rId6"/>
          <a:stretch>
            <a:fillRect/>
          </a:stretch>
        </p:blipFill>
        <p:spPr>
          <a:xfrm>
            <a:off x="609600" y="1252538"/>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685925"/>
            <a:ext cx="95250" cy="95250"/>
          </a:xfrm>
          <a:prstGeom prst="rect">
            <a:avLst/>
          </a:prstGeom>
        </p:spPr>
      </p:pic>
      <p:pic>
        <p:nvPicPr>
          <p:cNvPr id="8" name="Image 6" descr="preencoded.png"/>
          <p:cNvPicPr>
            <a:picLocks noChangeAspect="1"/>
          </p:cNvPicPr>
          <p:nvPr/>
        </p:nvPicPr>
        <p:blipFill>
          <a:blip r:embed="rId8"/>
          <a:stretch>
            <a:fillRect/>
          </a:stretch>
        </p:blipFill>
        <p:spPr>
          <a:xfrm>
            <a:off x="609600" y="2257425"/>
            <a:ext cx="95250" cy="95250"/>
          </a:xfrm>
          <a:prstGeom prst="rect">
            <a:avLst/>
          </a:prstGeom>
        </p:spPr>
      </p:pic>
      <p:pic>
        <p:nvPicPr>
          <p:cNvPr id="9" name="Image 7" descr="preencoded.png"/>
          <p:cNvPicPr>
            <a:picLocks noChangeAspect="1"/>
          </p:cNvPicPr>
          <p:nvPr/>
        </p:nvPicPr>
        <p:blipFill>
          <a:blip r:embed="rId7"/>
          <a:stretch>
            <a:fillRect/>
          </a:stretch>
        </p:blipFill>
        <p:spPr>
          <a:xfrm>
            <a:off x="609600" y="2828925"/>
            <a:ext cx="95250" cy="95250"/>
          </a:xfrm>
          <a:prstGeom prst="rect">
            <a:avLst/>
          </a:prstGeom>
        </p:spPr>
      </p:pic>
      <p:pic>
        <p:nvPicPr>
          <p:cNvPr id="10" name="Image 8" descr="preencoded.png"/>
          <p:cNvPicPr>
            <a:picLocks noChangeAspect="1"/>
          </p:cNvPicPr>
          <p:nvPr/>
        </p:nvPicPr>
        <p:blipFill>
          <a:blip r:embed="rId9"/>
          <a:stretch>
            <a:fillRect/>
          </a:stretch>
        </p:blipFill>
        <p:spPr>
          <a:xfrm>
            <a:off x="381000" y="3762375"/>
            <a:ext cx="5595938" cy="2162175"/>
          </a:xfrm>
          <a:prstGeom prst="rect">
            <a:avLst/>
          </a:prstGeom>
        </p:spPr>
      </p:pic>
      <p:pic>
        <p:nvPicPr>
          <p:cNvPr id="11" name="Image 9" descr="preencoded.png"/>
          <p:cNvPicPr>
            <a:picLocks noChangeAspect="1"/>
          </p:cNvPicPr>
          <p:nvPr/>
        </p:nvPicPr>
        <p:blipFill>
          <a:blip r:embed="rId10"/>
          <a:stretch>
            <a:fillRect/>
          </a:stretch>
        </p:blipFill>
        <p:spPr>
          <a:xfrm>
            <a:off x="609600" y="4024313"/>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609600" y="4457700"/>
            <a:ext cx="95250" cy="95250"/>
          </a:xfrm>
          <a:prstGeom prst="rect">
            <a:avLst/>
          </a:prstGeom>
        </p:spPr>
      </p:pic>
      <p:pic>
        <p:nvPicPr>
          <p:cNvPr id="13" name="Image 11" descr="preencoded.png"/>
          <p:cNvPicPr>
            <a:picLocks noChangeAspect="1"/>
          </p:cNvPicPr>
          <p:nvPr/>
        </p:nvPicPr>
        <p:blipFill>
          <a:blip r:embed="rId12"/>
          <a:stretch>
            <a:fillRect/>
          </a:stretch>
        </p:blipFill>
        <p:spPr>
          <a:xfrm>
            <a:off x="609600" y="5029200"/>
            <a:ext cx="95250" cy="95250"/>
          </a:xfrm>
          <a:prstGeom prst="rect">
            <a:avLst/>
          </a:prstGeom>
        </p:spPr>
      </p:pic>
      <p:pic>
        <p:nvPicPr>
          <p:cNvPr id="14" name="Image 12" descr="preencoded.png"/>
          <p:cNvPicPr>
            <a:picLocks noChangeAspect="1"/>
          </p:cNvPicPr>
          <p:nvPr/>
        </p:nvPicPr>
        <p:blipFill>
          <a:blip r:embed="rId13"/>
          <a:stretch>
            <a:fillRect/>
          </a:stretch>
        </p:blipFill>
        <p:spPr>
          <a:xfrm>
            <a:off x="6215063" y="990600"/>
            <a:ext cx="5595938" cy="2438400"/>
          </a:xfrm>
          <a:prstGeom prst="rect">
            <a:avLst/>
          </a:prstGeom>
        </p:spPr>
      </p:pic>
      <p:pic>
        <p:nvPicPr>
          <p:cNvPr id="15" name="Image 13" descr="preencoded.png"/>
          <p:cNvPicPr>
            <a:picLocks noChangeAspect="1"/>
          </p:cNvPicPr>
          <p:nvPr/>
        </p:nvPicPr>
        <p:blipFill>
          <a:blip r:embed="rId14"/>
          <a:stretch>
            <a:fillRect/>
          </a:stretch>
        </p:blipFill>
        <p:spPr>
          <a:xfrm>
            <a:off x="6443663" y="1252538"/>
            <a:ext cx="238125" cy="190500"/>
          </a:xfrm>
          <a:prstGeom prst="rect">
            <a:avLst/>
          </a:prstGeom>
        </p:spPr>
      </p:pic>
      <p:pic>
        <p:nvPicPr>
          <p:cNvPr id="16" name="Image 14" descr="preencoded.png"/>
          <p:cNvPicPr>
            <a:picLocks noChangeAspect="1"/>
          </p:cNvPicPr>
          <p:nvPr/>
        </p:nvPicPr>
        <p:blipFill>
          <a:blip r:embed="rId15"/>
          <a:stretch>
            <a:fillRect/>
          </a:stretch>
        </p:blipFill>
        <p:spPr>
          <a:xfrm>
            <a:off x="6215063" y="3619500"/>
            <a:ext cx="5595938" cy="2305050"/>
          </a:xfrm>
          <a:prstGeom prst="rect">
            <a:avLst/>
          </a:prstGeom>
        </p:spPr>
      </p:pic>
      <p:pic>
        <p:nvPicPr>
          <p:cNvPr id="17" name="Image 15" descr="preencoded.png"/>
          <p:cNvPicPr>
            <a:picLocks noChangeAspect="1"/>
          </p:cNvPicPr>
          <p:nvPr/>
        </p:nvPicPr>
        <p:blipFill>
          <a:blip r:embed="rId16"/>
          <a:stretch>
            <a:fillRect/>
          </a:stretch>
        </p:blipFill>
        <p:spPr>
          <a:xfrm>
            <a:off x="6443663" y="3857625"/>
            <a:ext cx="1181100" cy="209550"/>
          </a:xfrm>
          <a:prstGeom prst="rect">
            <a:avLst/>
          </a:prstGeom>
        </p:spPr>
      </p:pic>
      <p:pic>
        <p:nvPicPr>
          <p:cNvPr id="18" name="Image 16" descr="preencoded.png"/>
          <p:cNvPicPr>
            <a:picLocks noChangeAspect="1"/>
          </p:cNvPicPr>
          <p:nvPr/>
        </p:nvPicPr>
        <p:blipFill>
          <a:blip r:embed="rId17"/>
          <a:stretch>
            <a:fillRect/>
          </a:stretch>
        </p:blipFill>
        <p:spPr>
          <a:xfrm>
            <a:off x="6443663" y="4176712"/>
            <a:ext cx="238125" cy="190500"/>
          </a:xfrm>
          <a:prstGeom prst="rect">
            <a:avLst/>
          </a:prstGeom>
        </p:spPr>
      </p:pic>
      <p:pic>
        <p:nvPicPr>
          <p:cNvPr id="19" name="Image 17" descr="preencoded.png"/>
          <p:cNvPicPr>
            <a:picLocks noChangeAspect="1"/>
          </p:cNvPicPr>
          <p:nvPr/>
        </p:nvPicPr>
        <p:blipFill>
          <a:blip r:embed="rId18"/>
          <a:stretch>
            <a:fillRect/>
          </a:stretch>
        </p:blipFill>
        <p:spPr>
          <a:xfrm>
            <a:off x="6443663" y="4610100"/>
            <a:ext cx="95250" cy="95250"/>
          </a:xfrm>
          <a:prstGeom prst="rect">
            <a:avLst/>
          </a:prstGeom>
        </p:spPr>
      </p:pic>
      <p:pic>
        <p:nvPicPr>
          <p:cNvPr id="20" name="Image 18" descr="preencoded.png"/>
          <p:cNvPicPr>
            <a:picLocks noChangeAspect="1"/>
          </p:cNvPicPr>
          <p:nvPr/>
        </p:nvPicPr>
        <p:blipFill>
          <a:blip r:embed="rId18"/>
          <a:stretch>
            <a:fillRect/>
          </a:stretch>
        </p:blipFill>
        <p:spPr>
          <a:xfrm>
            <a:off x="6443663" y="5181600"/>
            <a:ext cx="95250" cy="95250"/>
          </a:xfrm>
          <a:prstGeom prst="rect">
            <a:avLst/>
          </a:prstGeom>
        </p:spPr>
      </p:pic>
      <p:sp>
        <p:nvSpPr>
          <p:cNvPr id="21"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2" name="Text 1"/>
          <p:cNvSpPr/>
          <p:nvPr/>
        </p:nvSpPr>
        <p:spPr>
          <a:xfrm>
            <a:off x="533400" y="361950"/>
            <a:ext cx="57607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Risk Factors: Smoking</a:t>
            </a:r>
            <a:endParaRPr lang="en-US" sz="1800" dirty="0"/>
          </a:p>
        </p:txBody>
      </p:sp>
      <p:sp>
        <p:nvSpPr>
          <p:cNvPr id="23" name="Text 2"/>
          <p:cNvSpPr/>
          <p:nvPr/>
        </p:nvSpPr>
        <p:spPr>
          <a:xfrm>
            <a:off x="962025" y="1219200"/>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Morbidity and Mortality Impact</a:t>
            </a:r>
            <a:endParaRPr lang="en-US" sz="1350" dirty="0"/>
          </a:p>
        </p:txBody>
      </p:sp>
      <p:sp>
        <p:nvSpPr>
          <p:cNvPr id="24" name="Text 3"/>
          <p:cNvSpPr/>
          <p:nvPr/>
        </p:nvSpPr>
        <p:spPr>
          <a:xfrm>
            <a:off x="800100" y="1628775"/>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Cigarette smoking approximately </a:t>
            </a:r>
            <a:r>
              <a:rPr lang="en-US" sz="1125" b="1" dirty="0">
                <a:solidFill>
                  <a:srgbClr val="111827"/>
                </a:solidFill>
              </a:rPr>
              <a:t>doubles the risk</a:t>
            </a:r>
            <a:r>
              <a:rPr lang="en-US" sz="1125" dirty="0">
                <a:solidFill>
                  <a:srgbClr val="374151"/>
                </a:solidFill>
              </a:rPr>
              <a:t> of morbidity and mortality from Ischaemic Heart Disease (IHD).</a:t>
            </a:r>
            <a:endParaRPr lang="en-US" sz="1125" dirty="0"/>
          </a:p>
        </p:txBody>
      </p:sp>
      <p:sp>
        <p:nvSpPr>
          <p:cNvPr id="25" name="Text 4"/>
          <p:cNvSpPr/>
          <p:nvPr/>
        </p:nvSpPr>
        <p:spPr>
          <a:xfrm>
            <a:off x="800100" y="2200275"/>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Risk is directly proportional to both </a:t>
            </a:r>
            <a:r>
              <a:rPr lang="en-US" sz="1125" b="1" dirty="0">
                <a:solidFill>
                  <a:srgbClr val="111827"/>
                </a:solidFill>
              </a:rPr>
              <a:t>duration of smoking</a:t>
            </a:r>
            <a:r>
              <a:rPr lang="en-US" sz="1125" dirty="0">
                <a:solidFill>
                  <a:srgbClr val="374151"/>
                </a:solidFill>
              </a:rPr>
              <a:t> and the </a:t>
            </a:r>
            <a:r>
              <a:rPr lang="en-US" sz="1125" b="1" dirty="0">
                <a:solidFill>
                  <a:srgbClr val="111827"/>
                </a:solidFill>
              </a:rPr>
              <a:t>amount</a:t>
            </a:r>
            <a:r>
              <a:rPr lang="en-US" sz="1125" dirty="0">
                <a:solidFill>
                  <a:srgbClr val="374151"/>
                </a:solidFill>
              </a:rPr>
              <a:t> smoked daily.</a:t>
            </a:r>
            <a:endParaRPr lang="en-US" sz="1125" dirty="0"/>
          </a:p>
        </p:txBody>
      </p:sp>
      <p:sp>
        <p:nvSpPr>
          <p:cNvPr id="26" name="Text 5"/>
          <p:cNvSpPr/>
          <p:nvPr/>
        </p:nvSpPr>
        <p:spPr>
          <a:xfrm>
            <a:off x="800100" y="2771775"/>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Smoking compounds other risk factors like hypertension and dyslipidaemia, creating synergistic harm.</a:t>
            </a:r>
            <a:endParaRPr lang="en-US" sz="1125" dirty="0"/>
          </a:p>
        </p:txBody>
      </p:sp>
      <p:sp>
        <p:nvSpPr>
          <p:cNvPr id="27" name="Text 6"/>
          <p:cNvSpPr/>
          <p:nvPr/>
        </p:nvSpPr>
        <p:spPr>
          <a:xfrm>
            <a:off x="962025" y="399097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NICE Guideline (NG209)</a:t>
            </a:r>
            <a:endParaRPr lang="en-US" sz="1350" dirty="0"/>
          </a:p>
        </p:txBody>
      </p:sp>
      <p:sp>
        <p:nvSpPr>
          <p:cNvPr id="28" name="Text 7"/>
          <p:cNvSpPr/>
          <p:nvPr/>
        </p:nvSpPr>
        <p:spPr>
          <a:xfrm>
            <a:off x="800100" y="4400550"/>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Always advise and support cessation as the </a:t>
            </a:r>
            <a:r>
              <a:rPr lang="en-US" sz="1125" b="1" dirty="0">
                <a:solidFill>
                  <a:srgbClr val="111827"/>
                </a:solidFill>
              </a:rPr>
              <a:t>single most effective</a:t>
            </a:r>
            <a:r>
              <a:rPr lang="en-US" sz="1125" dirty="0">
                <a:solidFill>
                  <a:srgbClr val="374151"/>
                </a:solidFill>
              </a:rPr>
              <a:t> lifestyle intervention.</a:t>
            </a:r>
            <a:endParaRPr lang="en-US" sz="1125" dirty="0"/>
          </a:p>
        </p:txBody>
      </p:sp>
      <p:sp>
        <p:nvSpPr>
          <p:cNvPr id="29" name="Text 8"/>
          <p:cNvSpPr/>
          <p:nvPr/>
        </p:nvSpPr>
        <p:spPr>
          <a:xfrm>
            <a:off x="800100" y="4972050"/>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Offer a combination of </a:t>
            </a:r>
            <a:r>
              <a:rPr lang="en-US" sz="1125" b="1" dirty="0">
                <a:solidFill>
                  <a:srgbClr val="111827"/>
                </a:solidFill>
              </a:rPr>
              <a:t>pharmacotherapy</a:t>
            </a:r>
            <a:r>
              <a:rPr lang="en-US" sz="1125" dirty="0">
                <a:solidFill>
                  <a:srgbClr val="374151"/>
                </a:solidFill>
              </a:rPr>
              <a:t> (Varenicline/NRT) and </a:t>
            </a:r>
            <a:r>
              <a:rPr lang="en-US" sz="1125" b="1" dirty="0">
                <a:solidFill>
                  <a:srgbClr val="111827"/>
                </a:solidFill>
              </a:rPr>
              <a:t>behavioural support</a:t>
            </a:r>
            <a:r>
              <a:rPr lang="en-US" sz="1125" dirty="0">
                <a:solidFill>
                  <a:srgbClr val="374151"/>
                </a:solidFill>
              </a:rPr>
              <a:t> for best outcomes.</a:t>
            </a:r>
            <a:endParaRPr lang="en-US" sz="1125" dirty="0"/>
          </a:p>
        </p:txBody>
      </p:sp>
      <p:sp>
        <p:nvSpPr>
          <p:cNvPr id="30" name="Text 9"/>
          <p:cNvSpPr/>
          <p:nvPr/>
        </p:nvSpPr>
        <p:spPr>
          <a:xfrm>
            <a:off x="6796088" y="1219200"/>
            <a:ext cx="53959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Cessation Recovery Timeline</a:t>
            </a:r>
            <a:endParaRPr lang="en-US" sz="1350" dirty="0"/>
          </a:p>
        </p:txBody>
      </p:sp>
      <p:sp>
        <p:nvSpPr>
          <p:cNvPr id="31" name="Text 10"/>
          <p:cNvSpPr/>
          <p:nvPr/>
        </p:nvSpPr>
        <p:spPr>
          <a:xfrm>
            <a:off x="6443663" y="1743075"/>
            <a:ext cx="14401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Immediate</a:t>
            </a:r>
            <a:endParaRPr lang="en-US" sz="1050" dirty="0"/>
          </a:p>
        </p:txBody>
      </p:sp>
      <p:sp>
        <p:nvSpPr>
          <p:cNvPr id="32" name="Text 11"/>
          <p:cNvSpPr/>
          <p:nvPr/>
        </p:nvSpPr>
        <p:spPr>
          <a:xfrm>
            <a:off x="7539037" y="1628775"/>
            <a:ext cx="4043363"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CVD risk begins to fall </a:t>
            </a:r>
            <a:r>
              <a:rPr lang="en-US" sz="1125" b="1" dirty="0">
                <a:solidFill>
                  <a:srgbClr val="111827"/>
                </a:solidFill>
              </a:rPr>
              <a:t>immediately</a:t>
            </a:r>
            <a:r>
              <a:rPr lang="en-US" sz="1125" dirty="0">
                <a:solidFill>
                  <a:srgbClr val="374151"/>
                </a:solidFill>
              </a:rPr>
              <a:t> upon stopping. Blood pressure and heart rate stabilize.</a:t>
            </a:r>
            <a:endParaRPr lang="en-US" sz="1125" dirty="0"/>
          </a:p>
        </p:txBody>
      </p:sp>
      <p:sp>
        <p:nvSpPr>
          <p:cNvPr id="33" name="Text 12"/>
          <p:cNvSpPr/>
          <p:nvPr/>
        </p:nvSpPr>
        <p:spPr>
          <a:xfrm>
            <a:off x="6443663" y="2314575"/>
            <a:ext cx="10668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1 Year</a:t>
            </a:r>
            <a:endParaRPr lang="en-US" sz="1050" dirty="0"/>
          </a:p>
        </p:txBody>
      </p:sp>
      <p:sp>
        <p:nvSpPr>
          <p:cNvPr id="34" name="Text 13"/>
          <p:cNvSpPr/>
          <p:nvPr/>
        </p:nvSpPr>
        <p:spPr>
          <a:xfrm>
            <a:off x="7539037" y="2200275"/>
            <a:ext cx="4043363"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Excess risk of coronary heart disease is reduced by </a:t>
            </a:r>
            <a:r>
              <a:rPr lang="en-US" sz="1125" b="1" dirty="0">
                <a:solidFill>
                  <a:srgbClr val="111827"/>
                </a:solidFill>
              </a:rPr>
              <a:t>half</a:t>
            </a:r>
            <a:r>
              <a:rPr lang="en-US" sz="1125" dirty="0">
                <a:solidFill>
                  <a:srgbClr val="374151"/>
                </a:solidFill>
              </a:rPr>
              <a:t> compared to a smoker.</a:t>
            </a:r>
            <a:endParaRPr lang="en-US" sz="1125" dirty="0"/>
          </a:p>
        </p:txBody>
      </p:sp>
      <p:sp>
        <p:nvSpPr>
          <p:cNvPr id="35" name="Text 14"/>
          <p:cNvSpPr/>
          <p:nvPr/>
        </p:nvSpPr>
        <p:spPr>
          <a:xfrm>
            <a:off x="6443663" y="2886075"/>
            <a:ext cx="14935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15 Years</a:t>
            </a:r>
            <a:endParaRPr lang="en-US" sz="1050" dirty="0"/>
          </a:p>
        </p:txBody>
      </p:sp>
      <p:sp>
        <p:nvSpPr>
          <p:cNvPr id="36" name="Text 15"/>
          <p:cNvSpPr/>
          <p:nvPr/>
        </p:nvSpPr>
        <p:spPr>
          <a:xfrm>
            <a:off x="7539037" y="2771775"/>
            <a:ext cx="4043363"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Risk of coronary heart disease is similar to that of a person who has never smoked.</a:t>
            </a:r>
            <a:endParaRPr lang="en-US" sz="1125" dirty="0"/>
          </a:p>
        </p:txBody>
      </p:sp>
      <p:sp>
        <p:nvSpPr>
          <p:cNvPr id="37" name="Text 16"/>
          <p:cNvSpPr/>
          <p:nvPr/>
        </p:nvSpPr>
        <p:spPr>
          <a:xfrm>
            <a:off x="6519863" y="3857625"/>
            <a:ext cx="167246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EXAM FOCUS</a:t>
            </a:r>
            <a:endParaRPr lang="en-US" sz="900" dirty="0"/>
          </a:p>
        </p:txBody>
      </p:sp>
      <p:sp>
        <p:nvSpPr>
          <p:cNvPr id="38" name="Text 17"/>
          <p:cNvSpPr/>
          <p:nvPr/>
        </p:nvSpPr>
        <p:spPr>
          <a:xfrm>
            <a:off x="6796088" y="414337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High-Yield Recovery Fact</a:t>
            </a:r>
            <a:endParaRPr lang="en-US" sz="1350" dirty="0"/>
          </a:p>
        </p:txBody>
      </p:sp>
      <p:sp>
        <p:nvSpPr>
          <p:cNvPr id="39" name="Text 18"/>
          <p:cNvSpPr/>
          <p:nvPr/>
        </p:nvSpPr>
        <p:spPr>
          <a:xfrm>
            <a:off x="6634163" y="4552950"/>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While CVD risk drops quickly, it can take </a:t>
            </a:r>
            <a:r>
              <a:rPr lang="en-US" sz="1125" b="1" dirty="0">
                <a:solidFill>
                  <a:srgbClr val="111827"/>
                </a:solidFill>
              </a:rPr>
              <a:t>up to 20 years</a:t>
            </a:r>
            <a:r>
              <a:rPr lang="en-US" sz="1125" dirty="0">
                <a:solidFill>
                  <a:srgbClr val="374151"/>
                </a:solidFill>
              </a:rPr>
              <a:t> of abstinence for the risk profile to fully revert to that of a non-smoker.</a:t>
            </a:r>
            <a:endParaRPr lang="en-US" sz="1125" dirty="0"/>
          </a:p>
        </p:txBody>
      </p:sp>
      <p:sp>
        <p:nvSpPr>
          <p:cNvPr id="40" name="Text 19"/>
          <p:cNvSpPr/>
          <p:nvPr/>
        </p:nvSpPr>
        <p:spPr>
          <a:xfrm>
            <a:off x="6634163" y="5124450"/>
            <a:ext cx="4948238" cy="457200"/>
          </a:xfrm>
          <a:prstGeom prst="rect">
            <a:avLst/>
          </a:prstGeom>
          <a:noFill/>
          <a:ln/>
        </p:spPr>
        <p:txBody>
          <a:bodyPr vert="horz" wrap="square" lIns="0" tIns="0" rIns="0" bIns="0" rtlCol="0" anchor="ctr"/>
          <a:lstStyle/>
          <a:p>
            <a:pPr marL="0" indent="0">
              <a:lnSpc>
                <a:spcPts val="1800"/>
              </a:lnSpc>
              <a:buNone/>
            </a:pPr>
            <a:r>
              <a:rPr lang="en-US" sz="1125" dirty="0">
                <a:solidFill>
                  <a:srgbClr val="374151"/>
                </a:solidFill>
              </a:rPr>
              <a:t>Recent ex-smokers (within 1 year) should still be treated with high clinical suspicion in risk tools.</a:t>
            </a:r>
            <a:endParaRPr lang="en-US" sz="11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572125" cy="2647950"/>
          </a:xfrm>
          <a:prstGeom prst="rect">
            <a:avLst/>
          </a:prstGeom>
        </p:spPr>
      </p:pic>
      <p:pic>
        <p:nvPicPr>
          <p:cNvPr id="6" name="Image 4" descr="preencoded.png"/>
          <p:cNvPicPr>
            <a:picLocks noChangeAspect="1"/>
          </p:cNvPicPr>
          <p:nvPr/>
        </p:nvPicPr>
        <p:blipFill>
          <a:blip r:embed="rId6"/>
          <a:stretch>
            <a:fillRect/>
          </a:stretch>
        </p:blipFill>
        <p:spPr>
          <a:xfrm>
            <a:off x="609600" y="1219200"/>
            <a:ext cx="342900" cy="342900"/>
          </a:xfrm>
          <a:prstGeom prst="rect">
            <a:avLst/>
          </a:prstGeom>
        </p:spPr>
      </p:pic>
      <p:pic>
        <p:nvPicPr>
          <p:cNvPr id="7" name="Image 5" descr="preencoded.png"/>
          <p:cNvPicPr>
            <a:picLocks noChangeAspect="1"/>
          </p:cNvPicPr>
          <p:nvPr/>
        </p:nvPicPr>
        <p:blipFill>
          <a:blip r:embed="rId7"/>
          <a:stretch>
            <a:fillRect/>
          </a:stretch>
        </p:blipFill>
        <p:spPr>
          <a:xfrm>
            <a:off x="673894" y="1302990"/>
            <a:ext cx="214313" cy="175320"/>
          </a:xfrm>
          <a:prstGeom prst="rect">
            <a:avLst/>
          </a:prstGeom>
        </p:spPr>
      </p:pic>
      <p:pic>
        <p:nvPicPr>
          <p:cNvPr id="8" name="Image 6" descr="preencoded.png"/>
          <p:cNvPicPr>
            <a:picLocks noChangeAspect="1"/>
          </p:cNvPicPr>
          <p:nvPr/>
        </p:nvPicPr>
        <p:blipFill>
          <a:blip r:embed="rId8"/>
          <a:stretch>
            <a:fillRect/>
          </a:stretch>
        </p:blipFill>
        <p:spPr>
          <a:xfrm>
            <a:off x="609600" y="1771650"/>
            <a:ext cx="95250" cy="95250"/>
          </a:xfrm>
          <a:prstGeom prst="rect">
            <a:avLst/>
          </a:prstGeom>
        </p:spPr>
      </p:pic>
      <p:pic>
        <p:nvPicPr>
          <p:cNvPr id="9" name="Image 7" descr="preencoded.png"/>
          <p:cNvPicPr>
            <a:picLocks noChangeAspect="1"/>
          </p:cNvPicPr>
          <p:nvPr/>
        </p:nvPicPr>
        <p:blipFill>
          <a:blip r:embed="rId8"/>
          <a:stretch>
            <a:fillRect/>
          </a:stretch>
        </p:blipFill>
        <p:spPr>
          <a:xfrm>
            <a:off x="609600" y="2343150"/>
            <a:ext cx="95250" cy="95250"/>
          </a:xfrm>
          <a:prstGeom prst="rect">
            <a:avLst/>
          </a:prstGeom>
        </p:spPr>
      </p:pic>
      <p:pic>
        <p:nvPicPr>
          <p:cNvPr id="10" name="Image 8" descr="preencoded.png"/>
          <p:cNvPicPr>
            <a:picLocks noChangeAspect="1"/>
          </p:cNvPicPr>
          <p:nvPr/>
        </p:nvPicPr>
        <p:blipFill>
          <a:blip r:embed="rId9"/>
          <a:stretch>
            <a:fillRect/>
          </a:stretch>
        </p:blipFill>
        <p:spPr>
          <a:xfrm>
            <a:off x="381000" y="3829050"/>
            <a:ext cx="5572125" cy="2647950"/>
          </a:xfrm>
          <a:prstGeom prst="rect">
            <a:avLst/>
          </a:prstGeom>
        </p:spPr>
      </p:pic>
      <p:pic>
        <p:nvPicPr>
          <p:cNvPr id="11" name="Image 9" descr="preencoded.png"/>
          <p:cNvPicPr>
            <a:picLocks noChangeAspect="1"/>
          </p:cNvPicPr>
          <p:nvPr/>
        </p:nvPicPr>
        <p:blipFill>
          <a:blip r:embed="rId6"/>
          <a:stretch>
            <a:fillRect/>
          </a:stretch>
        </p:blipFill>
        <p:spPr>
          <a:xfrm>
            <a:off x="609600" y="4057650"/>
            <a:ext cx="342900" cy="342900"/>
          </a:xfrm>
          <a:prstGeom prst="rect">
            <a:avLst/>
          </a:prstGeom>
        </p:spPr>
      </p:pic>
      <p:pic>
        <p:nvPicPr>
          <p:cNvPr id="12" name="Image 10" descr="preencoded.png"/>
          <p:cNvPicPr>
            <a:picLocks noChangeAspect="1"/>
          </p:cNvPicPr>
          <p:nvPr/>
        </p:nvPicPr>
        <p:blipFill>
          <a:blip r:embed="rId10"/>
          <a:stretch>
            <a:fillRect/>
          </a:stretch>
        </p:blipFill>
        <p:spPr>
          <a:xfrm>
            <a:off x="673894" y="4141440"/>
            <a:ext cx="214313" cy="175320"/>
          </a:xfrm>
          <a:prstGeom prst="rect">
            <a:avLst/>
          </a:prstGeom>
        </p:spPr>
      </p:pic>
      <p:pic>
        <p:nvPicPr>
          <p:cNvPr id="13" name="Image 11" descr="preencoded.png"/>
          <p:cNvPicPr>
            <a:picLocks noChangeAspect="1"/>
          </p:cNvPicPr>
          <p:nvPr/>
        </p:nvPicPr>
        <p:blipFill>
          <a:blip r:embed="rId11"/>
          <a:stretch>
            <a:fillRect/>
          </a:stretch>
        </p:blipFill>
        <p:spPr>
          <a:xfrm>
            <a:off x="609600" y="4610100"/>
            <a:ext cx="95250" cy="84534"/>
          </a:xfrm>
          <a:prstGeom prst="rect">
            <a:avLst/>
          </a:prstGeom>
        </p:spPr>
      </p:pic>
      <p:pic>
        <p:nvPicPr>
          <p:cNvPr id="14" name="Image 12" descr="preencoded.png"/>
          <p:cNvPicPr>
            <a:picLocks noChangeAspect="1"/>
          </p:cNvPicPr>
          <p:nvPr/>
        </p:nvPicPr>
        <p:blipFill>
          <a:blip r:embed="rId11"/>
          <a:stretch>
            <a:fillRect/>
          </a:stretch>
        </p:blipFill>
        <p:spPr>
          <a:xfrm>
            <a:off x="609600" y="5181600"/>
            <a:ext cx="95250" cy="84534"/>
          </a:xfrm>
          <a:prstGeom prst="rect">
            <a:avLst/>
          </a:prstGeom>
        </p:spPr>
      </p:pic>
      <p:pic>
        <p:nvPicPr>
          <p:cNvPr id="15" name="Image 13" descr="preencoded.png"/>
          <p:cNvPicPr>
            <a:picLocks noChangeAspect="1"/>
          </p:cNvPicPr>
          <p:nvPr/>
        </p:nvPicPr>
        <p:blipFill>
          <a:blip r:embed="rId5"/>
          <a:stretch>
            <a:fillRect/>
          </a:stretch>
        </p:blipFill>
        <p:spPr>
          <a:xfrm>
            <a:off x="6238875" y="990600"/>
            <a:ext cx="5572125" cy="2647950"/>
          </a:xfrm>
          <a:prstGeom prst="rect">
            <a:avLst/>
          </a:prstGeom>
        </p:spPr>
      </p:pic>
      <p:pic>
        <p:nvPicPr>
          <p:cNvPr id="16" name="Image 14" descr="preencoded.png"/>
          <p:cNvPicPr>
            <a:picLocks noChangeAspect="1"/>
          </p:cNvPicPr>
          <p:nvPr/>
        </p:nvPicPr>
        <p:blipFill>
          <a:blip r:embed="rId6"/>
          <a:stretch>
            <a:fillRect/>
          </a:stretch>
        </p:blipFill>
        <p:spPr>
          <a:xfrm>
            <a:off x="6467475" y="1219200"/>
            <a:ext cx="342900" cy="342900"/>
          </a:xfrm>
          <a:prstGeom prst="rect">
            <a:avLst/>
          </a:prstGeom>
        </p:spPr>
      </p:pic>
      <p:pic>
        <p:nvPicPr>
          <p:cNvPr id="17" name="Image 15" descr="preencoded.png"/>
          <p:cNvPicPr>
            <a:picLocks noChangeAspect="1"/>
          </p:cNvPicPr>
          <p:nvPr/>
        </p:nvPicPr>
        <p:blipFill>
          <a:blip r:embed="rId12"/>
          <a:stretch>
            <a:fillRect/>
          </a:stretch>
        </p:blipFill>
        <p:spPr>
          <a:xfrm>
            <a:off x="6531769" y="1302990"/>
            <a:ext cx="214313" cy="175320"/>
          </a:xfrm>
          <a:prstGeom prst="rect">
            <a:avLst/>
          </a:prstGeom>
        </p:spPr>
      </p:pic>
      <p:pic>
        <p:nvPicPr>
          <p:cNvPr id="18" name="Image 16" descr="preencoded.png"/>
          <p:cNvPicPr>
            <a:picLocks noChangeAspect="1"/>
          </p:cNvPicPr>
          <p:nvPr/>
        </p:nvPicPr>
        <p:blipFill>
          <a:blip r:embed="rId13"/>
          <a:stretch>
            <a:fillRect/>
          </a:stretch>
        </p:blipFill>
        <p:spPr>
          <a:xfrm>
            <a:off x="6467475" y="1771650"/>
            <a:ext cx="95250" cy="84534"/>
          </a:xfrm>
          <a:prstGeom prst="rect">
            <a:avLst/>
          </a:prstGeom>
        </p:spPr>
      </p:pic>
      <p:pic>
        <p:nvPicPr>
          <p:cNvPr id="19" name="Image 17" descr="preencoded.png"/>
          <p:cNvPicPr>
            <a:picLocks noChangeAspect="1"/>
          </p:cNvPicPr>
          <p:nvPr/>
        </p:nvPicPr>
        <p:blipFill>
          <a:blip r:embed="rId14"/>
          <a:stretch>
            <a:fillRect/>
          </a:stretch>
        </p:blipFill>
        <p:spPr>
          <a:xfrm>
            <a:off x="6467475" y="2343150"/>
            <a:ext cx="95250" cy="76200"/>
          </a:xfrm>
          <a:prstGeom prst="rect">
            <a:avLst/>
          </a:prstGeom>
        </p:spPr>
      </p:pic>
      <p:pic>
        <p:nvPicPr>
          <p:cNvPr id="20" name="Image 18" descr="preencoded.png"/>
          <p:cNvPicPr>
            <a:picLocks noChangeAspect="1"/>
          </p:cNvPicPr>
          <p:nvPr/>
        </p:nvPicPr>
        <p:blipFill>
          <a:blip r:embed="rId9"/>
          <a:stretch>
            <a:fillRect/>
          </a:stretch>
        </p:blipFill>
        <p:spPr>
          <a:xfrm>
            <a:off x="6238875" y="3829050"/>
            <a:ext cx="5572125" cy="2647950"/>
          </a:xfrm>
          <a:prstGeom prst="rect">
            <a:avLst/>
          </a:prstGeom>
        </p:spPr>
      </p:pic>
      <p:pic>
        <p:nvPicPr>
          <p:cNvPr id="21" name="Image 19" descr="preencoded.png"/>
          <p:cNvPicPr>
            <a:picLocks noChangeAspect="1"/>
          </p:cNvPicPr>
          <p:nvPr/>
        </p:nvPicPr>
        <p:blipFill>
          <a:blip r:embed="rId6"/>
          <a:stretch>
            <a:fillRect/>
          </a:stretch>
        </p:blipFill>
        <p:spPr>
          <a:xfrm>
            <a:off x="6467475" y="4057650"/>
            <a:ext cx="342900" cy="342900"/>
          </a:xfrm>
          <a:prstGeom prst="rect">
            <a:avLst/>
          </a:prstGeom>
        </p:spPr>
      </p:pic>
      <p:pic>
        <p:nvPicPr>
          <p:cNvPr id="22" name="Image 20" descr="preencoded.png"/>
          <p:cNvPicPr>
            <a:picLocks noChangeAspect="1"/>
          </p:cNvPicPr>
          <p:nvPr/>
        </p:nvPicPr>
        <p:blipFill>
          <a:blip r:embed="rId15"/>
          <a:stretch>
            <a:fillRect/>
          </a:stretch>
        </p:blipFill>
        <p:spPr>
          <a:xfrm>
            <a:off x="6531769" y="4141440"/>
            <a:ext cx="214313" cy="175320"/>
          </a:xfrm>
          <a:prstGeom prst="rect">
            <a:avLst/>
          </a:prstGeom>
        </p:spPr>
      </p:pic>
      <p:pic>
        <p:nvPicPr>
          <p:cNvPr id="23" name="Image 21" descr="preencoded.png"/>
          <p:cNvPicPr>
            <a:picLocks noChangeAspect="1"/>
          </p:cNvPicPr>
          <p:nvPr/>
        </p:nvPicPr>
        <p:blipFill>
          <a:blip r:embed="rId14"/>
          <a:stretch>
            <a:fillRect/>
          </a:stretch>
        </p:blipFill>
        <p:spPr>
          <a:xfrm>
            <a:off x="6467475" y="4610100"/>
            <a:ext cx="95250" cy="76200"/>
          </a:xfrm>
          <a:prstGeom prst="rect">
            <a:avLst/>
          </a:prstGeom>
        </p:spPr>
      </p:pic>
      <p:pic>
        <p:nvPicPr>
          <p:cNvPr id="24" name="Image 22" descr="preencoded.png"/>
          <p:cNvPicPr>
            <a:picLocks noChangeAspect="1"/>
          </p:cNvPicPr>
          <p:nvPr/>
        </p:nvPicPr>
        <p:blipFill>
          <a:blip r:embed="rId14"/>
          <a:stretch>
            <a:fillRect/>
          </a:stretch>
        </p:blipFill>
        <p:spPr>
          <a:xfrm>
            <a:off x="6467475" y="4953000"/>
            <a:ext cx="95250" cy="76200"/>
          </a:xfrm>
          <a:prstGeom prst="rect">
            <a:avLst/>
          </a:prstGeom>
        </p:spPr>
      </p:pic>
      <p:pic>
        <p:nvPicPr>
          <p:cNvPr id="25" name="Image 23" descr="preencoded.png"/>
          <p:cNvPicPr>
            <a:picLocks noChangeAspect="1"/>
          </p:cNvPicPr>
          <p:nvPr/>
        </p:nvPicPr>
        <p:blipFill>
          <a:blip r:embed="rId16"/>
          <a:stretch>
            <a:fillRect/>
          </a:stretch>
        </p:blipFill>
        <p:spPr>
          <a:xfrm>
            <a:off x="6467475" y="5334000"/>
            <a:ext cx="5114925" cy="233362"/>
          </a:xfrm>
          <a:prstGeom prst="rect">
            <a:avLst/>
          </a:prstGeom>
        </p:spPr>
      </p:pic>
      <p:sp>
        <p:nvSpPr>
          <p:cNvPr id="26" name="Text 0"/>
          <p:cNvSpPr/>
          <p:nvPr/>
        </p:nvSpPr>
        <p:spPr>
          <a:xfrm>
            <a:off x="533400" y="190500"/>
            <a:ext cx="4153942"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7" name="Text 1"/>
          <p:cNvSpPr/>
          <p:nvPr/>
        </p:nvSpPr>
        <p:spPr>
          <a:xfrm>
            <a:off x="533400" y="361950"/>
            <a:ext cx="101498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Risk Factors: BMI and Central Obesity</a:t>
            </a:r>
            <a:endParaRPr lang="en-US" sz="1800" dirty="0"/>
          </a:p>
        </p:txBody>
      </p:sp>
      <p:sp>
        <p:nvSpPr>
          <p:cNvPr id="28" name="Text 2"/>
          <p:cNvSpPr/>
          <p:nvPr/>
        </p:nvSpPr>
        <p:spPr>
          <a:xfrm>
            <a:off x="1066800" y="1262063"/>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Measurement &amp; Identification</a:t>
            </a:r>
            <a:endParaRPr lang="en-US" sz="1350" dirty="0"/>
          </a:p>
        </p:txBody>
      </p:sp>
      <p:sp>
        <p:nvSpPr>
          <p:cNvPr id="29" name="Text 3"/>
          <p:cNvSpPr/>
          <p:nvPr/>
        </p:nvSpPr>
        <p:spPr>
          <a:xfrm>
            <a:off x="800100" y="1714500"/>
            <a:ext cx="4924425" cy="457200"/>
          </a:xfrm>
          <a:prstGeom prst="rect">
            <a:avLst/>
          </a:prstGeom>
          <a:noFill/>
          <a:ln/>
        </p:spPr>
        <p:txBody>
          <a:bodyPr vert="horz" wrap="square" lIns="0" tIns="0" rIns="0" bIns="0" rtlCol="0" anchor="ctr"/>
          <a:lstStyle/>
          <a:p>
            <a:pPr marL="0" indent="0">
              <a:lnSpc>
                <a:spcPts val="1800"/>
              </a:lnSpc>
              <a:buNone/>
            </a:pPr>
            <a:r>
              <a:rPr lang="en-US" sz="1125" b="1" dirty="0">
                <a:solidFill>
                  <a:srgbClr val="00843D"/>
                </a:solidFill>
              </a:rPr>
              <a:t>Waist Circumference</a:t>
            </a:r>
            <a:r>
              <a:rPr lang="en-US" sz="1125" dirty="0">
                <a:solidFill>
                  <a:srgbClr val="4B5563"/>
                </a:solidFill>
              </a:rPr>
              <a:t> is the most practical marker for abdominal (central) obesity in clinical practice.</a:t>
            </a:r>
            <a:endParaRPr lang="en-US" sz="1125" dirty="0"/>
          </a:p>
        </p:txBody>
      </p:sp>
      <p:sp>
        <p:nvSpPr>
          <p:cNvPr id="30" name="Text 4"/>
          <p:cNvSpPr/>
          <p:nvPr/>
        </p:nvSpPr>
        <p:spPr>
          <a:xfrm>
            <a:off x="800100" y="2286000"/>
            <a:ext cx="4924425" cy="4572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Central obesity is a more accurate predictor of CVD risk than BMI alone for many populations.</a:t>
            </a:r>
            <a:endParaRPr lang="en-US" sz="1125" dirty="0"/>
          </a:p>
        </p:txBody>
      </p:sp>
      <p:sp>
        <p:nvSpPr>
          <p:cNvPr id="31" name="Text 5"/>
          <p:cNvSpPr/>
          <p:nvPr/>
        </p:nvSpPr>
        <p:spPr>
          <a:xfrm>
            <a:off x="1066800" y="410051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Gender-Specific Impact</a:t>
            </a:r>
            <a:endParaRPr lang="en-US" sz="1350" dirty="0"/>
          </a:p>
        </p:txBody>
      </p:sp>
      <p:sp>
        <p:nvSpPr>
          <p:cNvPr id="32" name="Text 6"/>
          <p:cNvSpPr/>
          <p:nvPr/>
        </p:nvSpPr>
        <p:spPr>
          <a:xfrm>
            <a:off x="800100" y="4552950"/>
            <a:ext cx="4924425" cy="4572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Obese women have a </a:t>
            </a:r>
            <a:r>
              <a:rPr lang="en-US" sz="1125" b="1" dirty="0">
                <a:solidFill>
                  <a:srgbClr val="B91C1C"/>
                </a:solidFill>
              </a:rPr>
              <a:t>4× higher risk</a:t>
            </a:r>
            <a:r>
              <a:rPr lang="en-US" sz="1125" dirty="0">
                <a:solidFill>
                  <a:srgbClr val="4B5563"/>
                </a:solidFill>
              </a:rPr>
              <a:t> of CHD compared to non-obese women.</a:t>
            </a:r>
            <a:endParaRPr lang="en-US" sz="1125" dirty="0"/>
          </a:p>
        </p:txBody>
      </p:sp>
      <p:sp>
        <p:nvSpPr>
          <p:cNvPr id="33" name="Text 7"/>
          <p:cNvSpPr/>
          <p:nvPr/>
        </p:nvSpPr>
        <p:spPr>
          <a:xfrm>
            <a:off x="800100" y="5124450"/>
            <a:ext cx="4924425" cy="4572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Abdominal fat distribution is particularly pathogenic in post-menopausal women.</a:t>
            </a:r>
            <a:endParaRPr lang="en-US" sz="1125" dirty="0"/>
          </a:p>
        </p:txBody>
      </p:sp>
      <p:sp>
        <p:nvSpPr>
          <p:cNvPr id="34" name="Text 8"/>
          <p:cNvSpPr/>
          <p:nvPr/>
        </p:nvSpPr>
        <p:spPr>
          <a:xfrm>
            <a:off x="6924675" y="126206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Metabolic Associations</a:t>
            </a:r>
            <a:endParaRPr lang="en-US" sz="1350" dirty="0"/>
          </a:p>
        </p:txBody>
      </p:sp>
      <p:sp>
        <p:nvSpPr>
          <p:cNvPr id="35" name="Text 9"/>
          <p:cNvSpPr/>
          <p:nvPr/>
        </p:nvSpPr>
        <p:spPr>
          <a:xfrm>
            <a:off x="6657975" y="1714500"/>
            <a:ext cx="4924425" cy="4572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Obesity is strongly associated with: </a:t>
            </a:r>
            <a:r>
              <a:rPr lang="en-US" sz="1125" b="1" dirty="0">
                <a:solidFill>
                  <a:srgbClr val="00843D"/>
                </a:solidFill>
              </a:rPr>
              <a:t>Raised LDL</a:t>
            </a:r>
            <a:r>
              <a:rPr lang="en-US" sz="1125" dirty="0">
                <a:solidFill>
                  <a:srgbClr val="4B5563"/>
                </a:solidFill>
              </a:rPr>
              <a:t>, low HDL, and </a:t>
            </a:r>
            <a:r>
              <a:rPr lang="en-US" sz="1125" b="1" dirty="0">
                <a:solidFill>
                  <a:srgbClr val="00843D"/>
                </a:solidFill>
              </a:rPr>
              <a:t>Raised Triglycerides</a:t>
            </a:r>
            <a:r>
              <a:rPr lang="en-US" sz="1125" dirty="0">
                <a:solidFill>
                  <a:srgbClr val="4B5563"/>
                </a:solidFill>
              </a:rPr>
              <a:t>.</a:t>
            </a:r>
            <a:endParaRPr lang="en-US" sz="1125" dirty="0"/>
          </a:p>
        </p:txBody>
      </p:sp>
      <p:sp>
        <p:nvSpPr>
          <p:cNvPr id="36" name="Text 10"/>
          <p:cNvSpPr/>
          <p:nvPr/>
        </p:nvSpPr>
        <p:spPr>
          <a:xfrm>
            <a:off x="6657975" y="2286000"/>
            <a:ext cx="5534025" cy="2286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Direct links to </a:t>
            </a:r>
            <a:r>
              <a:rPr lang="en-US" sz="1125" b="1" dirty="0">
                <a:solidFill>
                  <a:srgbClr val="00843D"/>
                </a:solidFill>
              </a:rPr>
              <a:t>Insulin Resistance</a:t>
            </a:r>
            <a:r>
              <a:rPr lang="en-US" sz="1125" dirty="0">
                <a:solidFill>
                  <a:srgbClr val="4B5563"/>
                </a:solidFill>
              </a:rPr>
              <a:t> and elevated systolic blood pressure.</a:t>
            </a:r>
            <a:endParaRPr lang="en-US" sz="1125" dirty="0"/>
          </a:p>
        </p:txBody>
      </p:sp>
      <p:sp>
        <p:nvSpPr>
          <p:cNvPr id="37" name="Text 11"/>
          <p:cNvSpPr/>
          <p:nvPr/>
        </p:nvSpPr>
        <p:spPr>
          <a:xfrm>
            <a:off x="6924675" y="410051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Intervention &amp; Management</a:t>
            </a:r>
            <a:endParaRPr lang="en-US" sz="1350" dirty="0"/>
          </a:p>
        </p:txBody>
      </p:sp>
      <p:sp>
        <p:nvSpPr>
          <p:cNvPr id="38" name="Text 12"/>
          <p:cNvSpPr/>
          <p:nvPr/>
        </p:nvSpPr>
        <p:spPr>
          <a:xfrm>
            <a:off x="6657975" y="4552950"/>
            <a:ext cx="5534025" cy="2286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Weight reduction lowers BP, LDL, and TGs while significantly </a:t>
            </a:r>
            <a:r>
              <a:rPr lang="en-US" sz="1125" b="1" dirty="0">
                <a:solidFill>
                  <a:srgbClr val="00843D"/>
                </a:solidFill>
              </a:rPr>
              <a:t>raising HDL</a:t>
            </a:r>
            <a:r>
              <a:rPr lang="en-US" sz="1125" dirty="0">
                <a:solidFill>
                  <a:srgbClr val="4B5563"/>
                </a:solidFill>
              </a:rPr>
              <a:t>.</a:t>
            </a:r>
            <a:endParaRPr lang="en-US" sz="1125" dirty="0"/>
          </a:p>
        </p:txBody>
      </p:sp>
      <p:sp>
        <p:nvSpPr>
          <p:cNvPr id="39" name="Text 13"/>
          <p:cNvSpPr/>
          <p:nvPr/>
        </p:nvSpPr>
        <p:spPr>
          <a:xfrm>
            <a:off x="6657975" y="4895850"/>
            <a:ext cx="5534025" cy="228600"/>
          </a:xfrm>
          <a:prstGeom prst="rect">
            <a:avLst/>
          </a:prstGeom>
          <a:noFill/>
          <a:ln/>
        </p:spPr>
        <p:txBody>
          <a:bodyPr vert="horz" wrap="square" lIns="0" tIns="0" rIns="0" bIns="0" rtlCol="0" anchor="ctr"/>
          <a:lstStyle/>
          <a:p>
            <a:pPr marL="0" indent="0">
              <a:lnSpc>
                <a:spcPts val="1800"/>
              </a:lnSpc>
              <a:buNone/>
            </a:pPr>
            <a:r>
              <a:rPr lang="en-US" sz="1125" dirty="0">
                <a:solidFill>
                  <a:srgbClr val="4B5563"/>
                </a:solidFill>
              </a:rPr>
              <a:t>Refer to weight management services per NICE protocols.</a:t>
            </a:r>
            <a:endParaRPr lang="en-US" sz="1125" dirty="0"/>
          </a:p>
        </p:txBody>
      </p:sp>
      <p:sp>
        <p:nvSpPr>
          <p:cNvPr id="40" name="Text 14"/>
          <p:cNvSpPr/>
          <p:nvPr/>
        </p:nvSpPr>
        <p:spPr>
          <a:xfrm>
            <a:off x="6562725" y="5334000"/>
            <a:ext cx="4924425" cy="233362"/>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NICE GUIDELINE NG246</a:t>
            </a:r>
            <a:endParaRPr lang="en-US" sz="8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395288"/>
            <a:ext cx="38100" cy="381000"/>
          </a:xfrm>
          <a:prstGeom prst="rect">
            <a:avLst/>
          </a:prstGeom>
        </p:spPr>
      </p:pic>
      <p:pic>
        <p:nvPicPr>
          <p:cNvPr id="5" name="Image 3" descr="preencoded.png"/>
          <p:cNvPicPr>
            <a:picLocks noChangeAspect="1"/>
          </p:cNvPicPr>
          <p:nvPr/>
        </p:nvPicPr>
        <p:blipFill>
          <a:blip r:embed="rId6"/>
          <a:stretch>
            <a:fillRect/>
          </a:stretch>
        </p:blipFill>
        <p:spPr>
          <a:xfrm>
            <a:off x="571500" y="2124075"/>
            <a:ext cx="5381625" cy="2524125"/>
          </a:xfrm>
          <a:prstGeom prst="rect">
            <a:avLst/>
          </a:prstGeom>
        </p:spPr>
      </p:pic>
      <p:pic>
        <p:nvPicPr>
          <p:cNvPr id="6" name="Image 4" descr="preencoded.png"/>
          <p:cNvPicPr>
            <a:picLocks noChangeAspect="1"/>
          </p:cNvPicPr>
          <p:nvPr/>
        </p:nvPicPr>
        <p:blipFill>
          <a:blip r:embed="rId7"/>
          <a:stretch>
            <a:fillRect/>
          </a:stretch>
        </p:blipFill>
        <p:spPr>
          <a:xfrm>
            <a:off x="809625" y="2395538"/>
            <a:ext cx="238125" cy="190500"/>
          </a:xfrm>
          <a:prstGeom prst="rect">
            <a:avLst/>
          </a:prstGeom>
        </p:spPr>
      </p:pic>
      <p:pic>
        <p:nvPicPr>
          <p:cNvPr id="7" name="Image 5" descr="preencoded.png"/>
          <p:cNvPicPr>
            <a:picLocks noChangeAspect="1"/>
          </p:cNvPicPr>
          <p:nvPr/>
        </p:nvPicPr>
        <p:blipFill>
          <a:blip r:embed="rId8"/>
          <a:stretch>
            <a:fillRect/>
          </a:stretch>
        </p:blipFill>
        <p:spPr>
          <a:xfrm>
            <a:off x="809625" y="2809875"/>
            <a:ext cx="190500" cy="190500"/>
          </a:xfrm>
          <a:prstGeom prst="rect">
            <a:avLst/>
          </a:prstGeom>
        </p:spPr>
      </p:pic>
      <p:pic>
        <p:nvPicPr>
          <p:cNvPr id="8" name="Image 6" descr="preencoded.png"/>
          <p:cNvPicPr>
            <a:picLocks noChangeAspect="1"/>
          </p:cNvPicPr>
          <p:nvPr/>
        </p:nvPicPr>
        <p:blipFill>
          <a:blip r:embed="rId8"/>
          <a:stretch>
            <a:fillRect/>
          </a:stretch>
        </p:blipFill>
        <p:spPr>
          <a:xfrm>
            <a:off x="809625" y="3381375"/>
            <a:ext cx="190500" cy="190500"/>
          </a:xfrm>
          <a:prstGeom prst="rect">
            <a:avLst/>
          </a:prstGeom>
        </p:spPr>
      </p:pic>
      <p:pic>
        <p:nvPicPr>
          <p:cNvPr id="9" name="Image 7" descr="preencoded.png"/>
          <p:cNvPicPr>
            <a:picLocks noChangeAspect="1"/>
          </p:cNvPicPr>
          <p:nvPr/>
        </p:nvPicPr>
        <p:blipFill>
          <a:blip r:embed="rId8"/>
          <a:stretch>
            <a:fillRect/>
          </a:stretch>
        </p:blipFill>
        <p:spPr>
          <a:xfrm>
            <a:off x="809625" y="3952875"/>
            <a:ext cx="190500" cy="190500"/>
          </a:xfrm>
          <a:prstGeom prst="rect">
            <a:avLst/>
          </a:prstGeom>
        </p:spPr>
      </p:pic>
      <p:pic>
        <p:nvPicPr>
          <p:cNvPr id="10" name="Image 8" descr="preencoded.png"/>
          <p:cNvPicPr>
            <a:picLocks noChangeAspect="1"/>
          </p:cNvPicPr>
          <p:nvPr/>
        </p:nvPicPr>
        <p:blipFill>
          <a:blip r:embed="rId9"/>
          <a:stretch>
            <a:fillRect/>
          </a:stretch>
        </p:blipFill>
        <p:spPr>
          <a:xfrm>
            <a:off x="571500" y="4838700"/>
            <a:ext cx="5381625" cy="685800"/>
          </a:xfrm>
          <a:prstGeom prst="rect">
            <a:avLst/>
          </a:prstGeom>
        </p:spPr>
      </p:pic>
      <p:pic>
        <p:nvPicPr>
          <p:cNvPr id="11" name="Image 9" descr="preencoded.png"/>
          <p:cNvPicPr>
            <a:picLocks noChangeAspect="1"/>
          </p:cNvPicPr>
          <p:nvPr/>
        </p:nvPicPr>
        <p:blipFill>
          <a:blip r:embed="rId10"/>
          <a:stretch>
            <a:fillRect/>
          </a:stretch>
        </p:blipFill>
        <p:spPr>
          <a:xfrm>
            <a:off x="762000" y="5054650"/>
            <a:ext cx="285750" cy="253901"/>
          </a:xfrm>
          <a:prstGeom prst="rect">
            <a:avLst/>
          </a:prstGeom>
        </p:spPr>
      </p:pic>
      <p:pic>
        <p:nvPicPr>
          <p:cNvPr id="12" name="Image 10" descr="preencoded.png"/>
          <p:cNvPicPr>
            <a:picLocks noChangeAspect="1"/>
          </p:cNvPicPr>
          <p:nvPr/>
        </p:nvPicPr>
        <p:blipFill>
          <a:blip r:embed="rId11"/>
          <a:stretch>
            <a:fillRect/>
          </a:stretch>
        </p:blipFill>
        <p:spPr>
          <a:xfrm>
            <a:off x="6238875" y="1888331"/>
            <a:ext cx="5381625" cy="3871913"/>
          </a:xfrm>
          <a:prstGeom prst="rect">
            <a:avLst/>
          </a:prstGeom>
        </p:spPr>
      </p:pic>
      <p:pic>
        <p:nvPicPr>
          <p:cNvPr id="13" name="Image 11" descr="preencoded.png"/>
          <p:cNvPicPr>
            <a:picLocks noChangeAspect="1"/>
          </p:cNvPicPr>
          <p:nvPr/>
        </p:nvPicPr>
        <p:blipFill>
          <a:blip r:embed="rId12"/>
          <a:stretch>
            <a:fillRect/>
          </a:stretch>
        </p:blipFill>
        <p:spPr>
          <a:xfrm>
            <a:off x="6477000" y="2159794"/>
            <a:ext cx="238125" cy="190500"/>
          </a:xfrm>
          <a:prstGeom prst="rect">
            <a:avLst/>
          </a:prstGeom>
        </p:spPr>
      </p:pic>
      <p:pic>
        <p:nvPicPr>
          <p:cNvPr id="14" name="Image 12" descr="preencoded.png"/>
          <p:cNvPicPr>
            <a:picLocks noChangeAspect="1"/>
          </p:cNvPicPr>
          <p:nvPr/>
        </p:nvPicPr>
        <p:blipFill>
          <a:blip r:embed="rId13"/>
          <a:stretch>
            <a:fillRect/>
          </a:stretch>
        </p:blipFill>
        <p:spPr>
          <a:xfrm>
            <a:off x="9855994" y="2147888"/>
            <a:ext cx="1526381" cy="214313"/>
          </a:xfrm>
          <a:prstGeom prst="rect">
            <a:avLst/>
          </a:prstGeom>
        </p:spPr>
      </p:pic>
      <p:pic>
        <p:nvPicPr>
          <p:cNvPr id="15" name="Image 13" descr="preencoded.png"/>
          <p:cNvPicPr>
            <a:picLocks noChangeAspect="1"/>
          </p:cNvPicPr>
          <p:nvPr/>
        </p:nvPicPr>
        <p:blipFill>
          <a:blip r:embed="rId14"/>
          <a:stretch>
            <a:fillRect/>
          </a:stretch>
        </p:blipFill>
        <p:spPr>
          <a:xfrm>
            <a:off x="6477000" y="2574131"/>
            <a:ext cx="2381250" cy="762000"/>
          </a:xfrm>
          <a:prstGeom prst="rect">
            <a:avLst/>
          </a:prstGeom>
        </p:spPr>
      </p:pic>
      <p:pic>
        <p:nvPicPr>
          <p:cNvPr id="16" name="Image 14" descr="preencoded.png"/>
          <p:cNvPicPr>
            <a:picLocks noChangeAspect="1"/>
          </p:cNvPicPr>
          <p:nvPr/>
        </p:nvPicPr>
        <p:blipFill>
          <a:blip r:embed="rId14"/>
          <a:stretch>
            <a:fillRect/>
          </a:stretch>
        </p:blipFill>
        <p:spPr>
          <a:xfrm>
            <a:off x="9001125" y="2574131"/>
            <a:ext cx="2381250" cy="762000"/>
          </a:xfrm>
          <a:prstGeom prst="rect">
            <a:avLst/>
          </a:prstGeom>
        </p:spPr>
      </p:pic>
      <p:pic>
        <p:nvPicPr>
          <p:cNvPr id="17" name="Image 15" descr="preencoded.png"/>
          <p:cNvPicPr>
            <a:picLocks noChangeAspect="1"/>
          </p:cNvPicPr>
          <p:nvPr/>
        </p:nvPicPr>
        <p:blipFill>
          <a:blip r:embed="rId14"/>
          <a:stretch>
            <a:fillRect/>
          </a:stretch>
        </p:blipFill>
        <p:spPr>
          <a:xfrm>
            <a:off x="6477000" y="3479006"/>
            <a:ext cx="2381250" cy="762000"/>
          </a:xfrm>
          <a:prstGeom prst="rect">
            <a:avLst/>
          </a:prstGeom>
        </p:spPr>
      </p:pic>
      <p:pic>
        <p:nvPicPr>
          <p:cNvPr id="18" name="Image 16" descr="preencoded.png"/>
          <p:cNvPicPr>
            <a:picLocks noChangeAspect="1"/>
          </p:cNvPicPr>
          <p:nvPr/>
        </p:nvPicPr>
        <p:blipFill>
          <a:blip r:embed="rId14"/>
          <a:stretch>
            <a:fillRect/>
          </a:stretch>
        </p:blipFill>
        <p:spPr>
          <a:xfrm>
            <a:off x="9001125" y="3479006"/>
            <a:ext cx="2381250" cy="762000"/>
          </a:xfrm>
          <a:prstGeom prst="rect">
            <a:avLst/>
          </a:prstGeom>
        </p:spPr>
      </p:pic>
      <p:pic>
        <p:nvPicPr>
          <p:cNvPr id="19" name="Image 17" descr="preencoded.png"/>
          <p:cNvPicPr>
            <a:picLocks noChangeAspect="1"/>
          </p:cNvPicPr>
          <p:nvPr/>
        </p:nvPicPr>
        <p:blipFill>
          <a:blip r:embed="rId14"/>
          <a:stretch>
            <a:fillRect/>
          </a:stretch>
        </p:blipFill>
        <p:spPr>
          <a:xfrm>
            <a:off x="6477000" y="4383881"/>
            <a:ext cx="2381250" cy="762000"/>
          </a:xfrm>
          <a:prstGeom prst="rect">
            <a:avLst/>
          </a:prstGeom>
        </p:spPr>
      </p:pic>
      <p:pic>
        <p:nvPicPr>
          <p:cNvPr id="20" name="Image 18" descr="preencoded.png"/>
          <p:cNvPicPr>
            <a:picLocks noChangeAspect="1"/>
          </p:cNvPicPr>
          <p:nvPr/>
        </p:nvPicPr>
        <p:blipFill>
          <a:blip r:embed="rId14"/>
          <a:stretch>
            <a:fillRect/>
          </a:stretch>
        </p:blipFill>
        <p:spPr>
          <a:xfrm>
            <a:off x="9001125" y="4383881"/>
            <a:ext cx="2381250" cy="762000"/>
          </a:xfrm>
          <a:prstGeom prst="rect">
            <a:avLst/>
          </a:prstGeom>
        </p:spPr>
      </p:pic>
      <p:pic>
        <p:nvPicPr>
          <p:cNvPr id="21" name="Image 19" descr="preencoded.png"/>
          <p:cNvPicPr>
            <a:picLocks noChangeAspect="1"/>
          </p:cNvPicPr>
          <p:nvPr/>
        </p:nvPicPr>
        <p:blipFill>
          <a:blip r:embed="rId15"/>
          <a:stretch>
            <a:fillRect/>
          </a:stretch>
        </p:blipFill>
        <p:spPr>
          <a:xfrm>
            <a:off x="6477000" y="5366296"/>
            <a:ext cx="154781" cy="125760"/>
          </a:xfrm>
          <a:prstGeom prst="rect">
            <a:avLst/>
          </a:prstGeom>
        </p:spPr>
      </p:pic>
      <p:sp>
        <p:nvSpPr>
          <p:cNvPr id="22" name="Text 0"/>
          <p:cNvSpPr/>
          <p:nvPr/>
        </p:nvSpPr>
        <p:spPr>
          <a:xfrm>
            <a:off x="752475" y="285750"/>
            <a:ext cx="4640580"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00843D"/>
                </a:solidFill>
              </a:rPr>
              <a:t>BRADFORD VTS | CVD PREVENTION</a:t>
            </a:r>
            <a:endParaRPr lang="en-US" sz="1050" dirty="0"/>
          </a:p>
        </p:txBody>
      </p:sp>
      <p:sp>
        <p:nvSpPr>
          <p:cNvPr id="23" name="Text 1"/>
          <p:cNvSpPr/>
          <p:nvPr/>
        </p:nvSpPr>
        <p:spPr>
          <a:xfrm>
            <a:off x="752475" y="485775"/>
            <a:ext cx="704088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Risk Factors: Diabetes</a:t>
            </a:r>
            <a:endParaRPr lang="en-US" sz="2100" dirty="0"/>
          </a:p>
        </p:txBody>
      </p:sp>
      <p:sp>
        <p:nvSpPr>
          <p:cNvPr id="24" name="Text 2"/>
          <p:cNvSpPr/>
          <p:nvPr/>
        </p:nvSpPr>
        <p:spPr>
          <a:xfrm>
            <a:off x="1162050" y="2362200"/>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Clinical Context</a:t>
            </a:r>
            <a:endParaRPr lang="en-US" sz="1350" dirty="0"/>
          </a:p>
        </p:txBody>
      </p:sp>
      <p:sp>
        <p:nvSpPr>
          <p:cNvPr id="25" name="Text 3"/>
          <p:cNvSpPr/>
          <p:nvPr/>
        </p:nvSpPr>
        <p:spPr>
          <a:xfrm>
            <a:off x="1095375" y="2809875"/>
            <a:ext cx="4619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Patients with </a:t>
            </a:r>
            <a:r>
              <a:rPr lang="en-US" sz="1200" b="1" dirty="0">
                <a:solidFill>
                  <a:srgbClr val="374151"/>
                </a:solidFill>
              </a:rPr>
              <a:t>Type 2 Diabetes</a:t>
            </a:r>
            <a:r>
              <a:rPr lang="en-US" sz="1200" dirty="0">
                <a:solidFill>
                  <a:srgbClr val="374151"/>
                </a:solidFill>
              </a:rPr>
              <a:t> and no CHD history have a similar CVD risk to non-diabetics who have survived a prior MI.</a:t>
            </a:r>
            <a:endParaRPr lang="en-US" sz="1200" dirty="0"/>
          </a:p>
        </p:txBody>
      </p:sp>
      <p:sp>
        <p:nvSpPr>
          <p:cNvPr id="26" name="Text 4"/>
          <p:cNvSpPr/>
          <p:nvPr/>
        </p:nvSpPr>
        <p:spPr>
          <a:xfrm>
            <a:off x="1095375" y="3381375"/>
            <a:ext cx="4619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Diabetes accelerates atherosclerosis through multiple pathways: insulin resistance, elevated BP, and lipid abnormalities.</a:t>
            </a:r>
            <a:endParaRPr lang="en-US" sz="1200" dirty="0"/>
          </a:p>
        </p:txBody>
      </p:sp>
      <p:sp>
        <p:nvSpPr>
          <p:cNvPr id="27" name="Text 5"/>
          <p:cNvSpPr/>
          <p:nvPr/>
        </p:nvSpPr>
        <p:spPr>
          <a:xfrm>
            <a:off x="1095375" y="3952875"/>
            <a:ext cx="46196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NICE NG238 mandates managing all T1 and T2 diabetics under </a:t>
            </a:r>
            <a:r>
              <a:rPr lang="en-US" sz="1200" b="1" dirty="0">
                <a:solidFill>
                  <a:srgbClr val="374151"/>
                </a:solidFill>
              </a:rPr>
              <a:t>Secondary Prevention targets</a:t>
            </a:r>
            <a:r>
              <a:rPr lang="en-US" sz="1200" dirty="0">
                <a:solidFill>
                  <a:srgbClr val="374151"/>
                </a:solidFill>
              </a:rPr>
              <a:t> regardless of QRISK3.</a:t>
            </a:r>
            <a:endParaRPr lang="en-US" sz="1200" dirty="0"/>
          </a:p>
        </p:txBody>
      </p:sp>
      <p:sp>
        <p:nvSpPr>
          <p:cNvPr id="28" name="Text 6"/>
          <p:cNvSpPr/>
          <p:nvPr/>
        </p:nvSpPr>
        <p:spPr>
          <a:xfrm>
            <a:off x="1190625" y="4981575"/>
            <a:ext cx="4572000"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92400E"/>
                </a:solidFill>
              </a:rPr>
              <a:t>AKT FACT: Do not rely solely on QRISK3 for diabetic patients when setting targets; they are automatically high-risk.</a:t>
            </a:r>
            <a:endParaRPr lang="en-US" sz="1125" dirty="0"/>
          </a:p>
        </p:txBody>
      </p:sp>
      <p:sp>
        <p:nvSpPr>
          <p:cNvPr id="29" name="Text 7"/>
          <p:cNvSpPr/>
          <p:nvPr/>
        </p:nvSpPr>
        <p:spPr>
          <a:xfrm>
            <a:off x="6829425" y="2126456"/>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Management Targets</a:t>
            </a:r>
            <a:endParaRPr lang="en-US" sz="1350" dirty="0"/>
          </a:p>
        </p:txBody>
      </p:sp>
      <p:sp>
        <p:nvSpPr>
          <p:cNvPr id="30" name="Text 8"/>
          <p:cNvSpPr/>
          <p:nvPr/>
        </p:nvSpPr>
        <p:spPr>
          <a:xfrm>
            <a:off x="9932194" y="2147888"/>
            <a:ext cx="2259806" cy="21431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SECONDARY PREVENTION</a:t>
            </a:r>
            <a:endParaRPr lang="en-US" sz="825" dirty="0"/>
          </a:p>
        </p:txBody>
      </p:sp>
      <p:sp>
        <p:nvSpPr>
          <p:cNvPr id="31" name="Text 9"/>
          <p:cNvSpPr/>
          <p:nvPr/>
        </p:nvSpPr>
        <p:spPr>
          <a:xfrm>
            <a:off x="6619875" y="2717006"/>
            <a:ext cx="20955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BLOOD PRESSURE</a:t>
            </a:r>
            <a:endParaRPr lang="en-US" sz="900" dirty="0"/>
          </a:p>
        </p:txBody>
      </p:sp>
      <p:sp>
        <p:nvSpPr>
          <p:cNvPr id="32" name="Text 10"/>
          <p:cNvSpPr/>
          <p:nvPr/>
        </p:nvSpPr>
        <p:spPr>
          <a:xfrm>
            <a:off x="6619875" y="2936081"/>
            <a:ext cx="3360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&lt; 130/75 mmHg</a:t>
            </a:r>
            <a:endParaRPr lang="en-US" sz="1350" dirty="0"/>
          </a:p>
        </p:txBody>
      </p:sp>
      <p:sp>
        <p:nvSpPr>
          <p:cNvPr id="33" name="Text 11"/>
          <p:cNvSpPr/>
          <p:nvPr/>
        </p:nvSpPr>
        <p:spPr>
          <a:xfrm>
            <a:off x="9144000" y="2717006"/>
            <a:ext cx="20955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SMOKING STATUS</a:t>
            </a:r>
            <a:endParaRPr lang="en-US" sz="900" dirty="0"/>
          </a:p>
        </p:txBody>
      </p:sp>
      <p:sp>
        <p:nvSpPr>
          <p:cNvPr id="34" name="Text 12"/>
          <p:cNvSpPr/>
          <p:nvPr/>
        </p:nvSpPr>
        <p:spPr>
          <a:xfrm>
            <a:off x="9144000" y="2936081"/>
            <a:ext cx="2095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Non-Smoker</a:t>
            </a:r>
            <a:endParaRPr lang="en-US" sz="1350" dirty="0"/>
          </a:p>
        </p:txBody>
      </p:sp>
      <p:sp>
        <p:nvSpPr>
          <p:cNvPr id="35" name="Text 13"/>
          <p:cNvSpPr/>
          <p:nvPr/>
        </p:nvSpPr>
        <p:spPr>
          <a:xfrm>
            <a:off x="6619875" y="3621881"/>
            <a:ext cx="23317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TOTAL CHOLESTEROL</a:t>
            </a:r>
            <a:endParaRPr lang="en-US" sz="900" dirty="0"/>
          </a:p>
        </p:txBody>
      </p:sp>
      <p:sp>
        <p:nvSpPr>
          <p:cNvPr id="36" name="Text 14"/>
          <p:cNvSpPr/>
          <p:nvPr/>
        </p:nvSpPr>
        <p:spPr>
          <a:xfrm>
            <a:off x="6619875" y="3840956"/>
            <a:ext cx="2743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&lt; 5.0 mmol/L</a:t>
            </a:r>
            <a:endParaRPr lang="en-US" sz="1350" dirty="0"/>
          </a:p>
        </p:txBody>
      </p:sp>
      <p:sp>
        <p:nvSpPr>
          <p:cNvPr id="37" name="Text 15"/>
          <p:cNvSpPr/>
          <p:nvPr/>
        </p:nvSpPr>
        <p:spPr>
          <a:xfrm>
            <a:off x="9144000" y="3621881"/>
            <a:ext cx="20955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LDL CHOLESTEROL</a:t>
            </a:r>
            <a:endParaRPr lang="en-US" sz="900" dirty="0"/>
          </a:p>
        </p:txBody>
      </p:sp>
      <p:sp>
        <p:nvSpPr>
          <p:cNvPr id="38" name="Text 16"/>
          <p:cNvSpPr/>
          <p:nvPr/>
        </p:nvSpPr>
        <p:spPr>
          <a:xfrm>
            <a:off x="9144000" y="3840956"/>
            <a:ext cx="2743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&lt; 2.5 mmol/L</a:t>
            </a:r>
            <a:endParaRPr lang="en-US" sz="1350" dirty="0"/>
          </a:p>
        </p:txBody>
      </p:sp>
      <p:sp>
        <p:nvSpPr>
          <p:cNvPr id="39" name="Text 17"/>
          <p:cNvSpPr/>
          <p:nvPr/>
        </p:nvSpPr>
        <p:spPr>
          <a:xfrm>
            <a:off x="6619875" y="4526756"/>
            <a:ext cx="23317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GLYCAEMIC CONTROL</a:t>
            </a:r>
            <a:endParaRPr lang="en-US" sz="900" dirty="0"/>
          </a:p>
        </p:txBody>
      </p:sp>
      <p:sp>
        <p:nvSpPr>
          <p:cNvPr id="40" name="Text 18"/>
          <p:cNvSpPr/>
          <p:nvPr/>
        </p:nvSpPr>
        <p:spPr>
          <a:xfrm>
            <a:off x="6619875" y="474583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HbA1c &lt; 53 mmol/mol</a:t>
            </a:r>
            <a:endParaRPr lang="en-US" sz="1350" dirty="0"/>
          </a:p>
        </p:txBody>
      </p:sp>
      <p:sp>
        <p:nvSpPr>
          <p:cNvPr id="41" name="Text 19"/>
          <p:cNvSpPr/>
          <p:nvPr/>
        </p:nvSpPr>
        <p:spPr>
          <a:xfrm>
            <a:off x="9144000" y="4526756"/>
            <a:ext cx="2286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HBA1C PERCENTAGE</a:t>
            </a:r>
            <a:endParaRPr lang="en-US" sz="900" dirty="0"/>
          </a:p>
        </p:txBody>
      </p:sp>
      <p:sp>
        <p:nvSpPr>
          <p:cNvPr id="42" name="Text 20"/>
          <p:cNvSpPr/>
          <p:nvPr/>
        </p:nvSpPr>
        <p:spPr>
          <a:xfrm>
            <a:off x="9144000" y="4745831"/>
            <a:ext cx="2095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7.0%</a:t>
            </a:r>
            <a:endParaRPr lang="en-US" sz="1350" dirty="0"/>
          </a:p>
        </p:txBody>
      </p:sp>
      <p:sp>
        <p:nvSpPr>
          <p:cNvPr id="43" name="Text 21"/>
          <p:cNvSpPr/>
          <p:nvPr/>
        </p:nvSpPr>
        <p:spPr>
          <a:xfrm>
            <a:off x="6707981" y="5336381"/>
            <a:ext cx="5484019"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B7280"/>
                </a:solidFill>
              </a:rPr>
              <a:t>Targets must be personalized via shared decision-making.</a:t>
            </a:r>
            <a:endParaRPr lang="en-US" sz="97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6"/>
          <a:stretch>
            <a:fillRect/>
          </a:stretch>
        </p:blipFill>
        <p:spPr>
          <a:xfrm>
            <a:off x="381000" y="1762125"/>
            <a:ext cx="5572125" cy="3848100"/>
          </a:xfrm>
          <a:prstGeom prst="rect">
            <a:avLst/>
          </a:prstGeom>
        </p:spPr>
      </p:pic>
      <p:pic>
        <p:nvPicPr>
          <p:cNvPr id="6" name="Image 4" descr="preencoded.png"/>
          <p:cNvPicPr>
            <a:picLocks noChangeAspect="1"/>
          </p:cNvPicPr>
          <p:nvPr/>
        </p:nvPicPr>
        <p:blipFill>
          <a:blip r:embed="rId7"/>
          <a:stretch>
            <a:fillRect/>
          </a:stretch>
        </p:blipFill>
        <p:spPr>
          <a:xfrm>
            <a:off x="666750" y="2111276"/>
            <a:ext cx="285750" cy="228600"/>
          </a:xfrm>
          <a:prstGeom prst="rect">
            <a:avLst/>
          </a:prstGeom>
        </p:spPr>
      </p:pic>
      <p:pic>
        <p:nvPicPr>
          <p:cNvPr id="7" name="Image 5" descr="preencoded.png"/>
          <p:cNvPicPr>
            <a:picLocks noChangeAspect="1"/>
          </p:cNvPicPr>
          <p:nvPr/>
        </p:nvPicPr>
        <p:blipFill>
          <a:blip r:embed="rId8"/>
          <a:stretch>
            <a:fillRect/>
          </a:stretch>
        </p:blipFill>
        <p:spPr>
          <a:xfrm>
            <a:off x="666750" y="3276600"/>
            <a:ext cx="2428875" cy="1247775"/>
          </a:xfrm>
          <a:prstGeom prst="rect">
            <a:avLst/>
          </a:prstGeom>
        </p:spPr>
      </p:pic>
      <p:pic>
        <p:nvPicPr>
          <p:cNvPr id="8" name="Image 6" descr="preencoded.png"/>
          <p:cNvPicPr>
            <a:picLocks noChangeAspect="1"/>
          </p:cNvPicPr>
          <p:nvPr/>
        </p:nvPicPr>
        <p:blipFill>
          <a:blip r:embed="rId9"/>
          <a:stretch>
            <a:fillRect/>
          </a:stretch>
        </p:blipFill>
        <p:spPr>
          <a:xfrm>
            <a:off x="1714500" y="3501479"/>
            <a:ext cx="333375" cy="266700"/>
          </a:xfrm>
          <a:prstGeom prst="rect">
            <a:avLst/>
          </a:prstGeom>
        </p:spPr>
      </p:pic>
      <p:pic>
        <p:nvPicPr>
          <p:cNvPr id="9" name="Image 7" descr="preencoded.png"/>
          <p:cNvPicPr>
            <a:picLocks noChangeAspect="1"/>
          </p:cNvPicPr>
          <p:nvPr/>
        </p:nvPicPr>
        <p:blipFill>
          <a:blip r:embed="rId10"/>
          <a:stretch>
            <a:fillRect/>
          </a:stretch>
        </p:blipFill>
        <p:spPr>
          <a:xfrm>
            <a:off x="3238500" y="3276600"/>
            <a:ext cx="2428875" cy="1247775"/>
          </a:xfrm>
          <a:prstGeom prst="rect">
            <a:avLst/>
          </a:prstGeom>
        </p:spPr>
      </p:pic>
      <p:pic>
        <p:nvPicPr>
          <p:cNvPr id="10" name="Image 8" descr="preencoded.png"/>
          <p:cNvPicPr>
            <a:picLocks noChangeAspect="1"/>
          </p:cNvPicPr>
          <p:nvPr/>
        </p:nvPicPr>
        <p:blipFill>
          <a:blip r:embed="rId11"/>
          <a:stretch>
            <a:fillRect/>
          </a:stretch>
        </p:blipFill>
        <p:spPr>
          <a:xfrm>
            <a:off x="4286250" y="3501479"/>
            <a:ext cx="333375" cy="266700"/>
          </a:xfrm>
          <a:prstGeom prst="rect">
            <a:avLst/>
          </a:prstGeom>
        </p:spPr>
      </p:pic>
      <p:pic>
        <p:nvPicPr>
          <p:cNvPr id="11" name="Image 9" descr="preencoded.png"/>
          <p:cNvPicPr>
            <a:picLocks noChangeAspect="1"/>
          </p:cNvPicPr>
          <p:nvPr/>
        </p:nvPicPr>
        <p:blipFill>
          <a:blip r:embed="rId12"/>
          <a:stretch>
            <a:fillRect/>
          </a:stretch>
        </p:blipFill>
        <p:spPr>
          <a:xfrm>
            <a:off x="666750" y="4714875"/>
            <a:ext cx="166688" cy="137220"/>
          </a:xfrm>
          <a:prstGeom prst="rect">
            <a:avLst/>
          </a:prstGeom>
        </p:spPr>
      </p:pic>
      <p:pic>
        <p:nvPicPr>
          <p:cNvPr id="12" name="Image 10" descr="preencoded.png"/>
          <p:cNvPicPr>
            <a:picLocks noChangeAspect="1"/>
          </p:cNvPicPr>
          <p:nvPr/>
        </p:nvPicPr>
        <p:blipFill>
          <a:blip r:embed="rId12"/>
          <a:stretch>
            <a:fillRect/>
          </a:stretch>
        </p:blipFill>
        <p:spPr>
          <a:xfrm>
            <a:off x="666750" y="5114925"/>
            <a:ext cx="166688" cy="137220"/>
          </a:xfrm>
          <a:prstGeom prst="rect">
            <a:avLst/>
          </a:prstGeom>
        </p:spPr>
      </p:pic>
      <p:pic>
        <p:nvPicPr>
          <p:cNvPr id="13" name="Image 11" descr="preencoded.png"/>
          <p:cNvPicPr>
            <a:picLocks noChangeAspect="1"/>
          </p:cNvPicPr>
          <p:nvPr/>
        </p:nvPicPr>
        <p:blipFill>
          <a:blip r:embed="rId13"/>
          <a:stretch>
            <a:fillRect/>
          </a:stretch>
        </p:blipFill>
        <p:spPr>
          <a:xfrm>
            <a:off x="6238875" y="1177379"/>
            <a:ext cx="5572125" cy="3810000"/>
          </a:xfrm>
          <a:prstGeom prst="rect">
            <a:avLst/>
          </a:prstGeom>
        </p:spPr>
      </p:pic>
      <p:pic>
        <p:nvPicPr>
          <p:cNvPr id="14" name="Image 12" descr="preencoded.png"/>
          <p:cNvPicPr>
            <a:picLocks noChangeAspect="1"/>
          </p:cNvPicPr>
          <p:nvPr/>
        </p:nvPicPr>
        <p:blipFill>
          <a:blip r:embed="rId14"/>
          <a:stretch>
            <a:fillRect/>
          </a:stretch>
        </p:blipFill>
        <p:spPr>
          <a:xfrm>
            <a:off x="6524625" y="1526530"/>
            <a:ext cx="285750" cy="228600"/>
          </a:xfrm>
          <a:prstGeom prst="rect">
            <a:avLst/>
          </a:prstGeom>
        </p:spPr>
      </p:pic>
      <p:pic>
        <p:nvPicPr>
          <p:cNvPr id="15" name="Image 13" descr="preencoded.png"/>
          <p:cNvPicPr>
            <a:picLocks noChangeAspect="1"/>
          </p:cNvPicPr>
          <p:nvPr/>
        </p:nvPicPr>
        <p:blipFill>
          <a:blip r:embed="rId15"/>
          <a:stretch>
            <a:fillRect/>
          </a:stretch>
        </p:blipFill>
        <p:spPr>
          <a:xfrm>
            <a:off x="6524625" y="1996529"/>
            <a:ext cx="5000625" cy="628650"/>
          </a:xfrm>
          <a:prstGeom prst="rect">
            <a:avLst/>
          </a:prstGeom>
        </p:spPr>
      </p:pic>
      <p:pic>
        <p:nvPicPr>
          <p:cNvPr id="16" name="Image 14" descr="preencoded.png"/>
          <p:cNvPicPr>
            <a:picLocks noChangeAspect="1"/>
          </p:cNvPicPr>
          <p:nvPr/>
        </p:nvPicPr>
        <p:blipFill>
          <a:blip r:embed="rId15"/>
          <a:stretch>
            <a:fillRect/>
          </a:stretch>
        </p:blipFill>
        <p:spPr>
          <a:xfrm>
            <a:off x="6524625" y="2739479"/>
            <a:ext cx="5000625" cy="628650"/>
          </a:xfrm>
          <a:prstGeom prst="rect">
            <a:avLst/>
          </a:prstGeom>
        </p:spPr>
      </p:pic>
      <p:pic>
        <p:nvPicPr>
          <p:cNvPr id="17" name="Image 15" descr="preencoded.png"/>
          <p:cNvPicPr>
            <a:picLocks noChangeAspect="1"/>
          </p:cNvPicPr>
          <p:nvPr/>
        </p:nvPicPr>
        <p:blipFill>
          <a:blip r:embed="rId15"/>
          <a:stretch>
            <a:fillRect/>
          </a:stretch>
        </p:blipFill>
        <p:spPr>
          <a:xfrm>
            <a:off x="6524625" y="3482429"/>
            <a:ext cx="5000625" cy="628650"/>
          </a:xfrm>
          <a:prstGeom prst="rect">
            <a:avLst/>
          </a:prstGeom>
        </p:spPr>
      </p:pic>
      <p:pic>
        <p:nvPicPr>
          <p:cNvPr id="18" name="Image 16" descr="preencoded.png"/>
          <p:cNvPicPr>
            <a:picLocks noChangeAspect="1"/>
          </p:cNvPicPr>
          <p:nvPr/>
        </p:nvPicPr>
        <p:blipFill>
          <a:blip r:embed="rId16"/>
          <a:stretch>
            <a:fillRect/>
          </a:stretch>
        </p:blipFill>
        <p:spPr>
          <a:xfrm>
            <a:off x="6238875" y="5177879"/>
            <a:ext cx="5572125" cy="1017091"/>
          </a:xfrm>
          <a:prstGeom prst="rect">
            <a:avLst/>
          </a:prstGeom>
        </p:spPr>
      </p:pic>
      <p:pic>
        <p:nvPicPr>
          <p:cNvPr id="19" name="Image 17" descr="preencoded.png"/>
          <p:cNvPicPr>
            <a:picLocks noChangeAspect="1"/>
          </p:cNvPicPr>
          <p:nvPr/>
        </p:nvPicPr>
        <p:blipFill>
          <a:blip r:embed="rId17"/>
          <a:stretch>
            <a:fillRect/>
          </a:stretch>
        </p:blipFill>
        <p:spPr>
          <a:xfrm>
            <a:off x="6429375" y="5495925"/>
            <a:ext cx="381000" cy="381000"/>
          </a:xfrm>
          <a:prstGeom prst="rect">
            <a:avLst/>
          </a:prstGeom>
        </p:spPr>
      </p:pic>
      <p:pic>
        <p:nvPicPr>
          <p:cNvPr id="20" name="Image 18" descr="preencoded.png"/>
          <p:cNvPicPr>
            <a:picLocks noChangeAspect="1"/>
          </p:cNvPicPr>
          <p:nvPr/>
        </p:nvPicPr>
        <p:blipFill>
          <a:blip r:embed="rId18"/>
          <a:stretch>
            <a:fillRect/>
          </a:stretch>
        </p:blipFill>
        <p:spPr>
          <a:xfrm>
            <a:off x="6524625" y="5610225"/>
            <a:ext cx="190500" cy="152400"/>
          </a:xfrm>
          <a:prstGeom prst="rect">
            <a:avLst/>
          </a:prstGeom>
        </p:spPr>
      </p:pic>
      <p:pic>
        <p:nvPicPr>
          <p:cNvPr id="21" name="Image 19" descr="preencoded.png"/>
          <p:cNvPicPr>
            <a:picLocks noChangeAspect="1"/>
          </p:cNvPicPr>
          <p:nvPr/>
        </p:nvPicPr>
        <p:blipFill>
          <a:blip r:embed="rId19"/>
          <a:stretch>
            <a:fillRect/>
          </a:stretch>
        </p:blipFill>
        <p:spPr>
          <a:xfrm>
            <a:off x="0" y="6762750"/>
            <a:ext cx="12192000" cy="95250"/>
          </a:xfrm>
          <a:prstGeom prst="rect">
            <a:avLst/>
          </a:prstGeom>
        </p:spPr>
      </p:pic>
      <p:sp>
        <p:nvSpPr>
          <p:cNvPr id="22"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3" name="Text 1"/>
          <p:cNvSpPr/>
          <p:nvPr/>
        </p:nvSpPr>
        <p:spPr>
          <a:xfrm>
            <a:off x="533400" y="361950"/>
            <a:ext cx="76809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Risk Factors: Family History</a:t>
            </a:r>
            <a:endParaRPr lang="en-US" sz="1800" dirty="0"/>
          </a:p>
        </p:txBody>
      </p:sp>
      <p:sp>
        <p:nvSpPr>
          <p:cNvPr id="24" name="Text 2"/>
          <p:cNvSpPr/>
          <p:nvPr/>
        </p:nvSpPr>
        <p:spPr>
          <a:xfrm>
            <a:off x="1190625" y="207645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Defining "Significant" FH</a:t>
            </a:r>
            <a:endParaRPr lang="en-US" sz="1500" dirty="0"/>
          </a:p>
        </p:txBody>
      </p:sp>
      <p:sp>
        <p:nvSpPr>
          <p:cNvPr id="25" name="Text 3"/>
          <p:cNvSpPr/>
          <p:nvPr/>
        </p:nvSpPr>
        <p:spPr>
          <a:xfrm>
            <a:off x="666750" y="2581275"/>
            <a:ext cx="5000625"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A family history is considered clinically significant when a first-degree relative experiences a cardiovascular event at a young age:</a:t>
            </a:r>
            <a:endParaRPr lang="en-US" sz="1200" dirty="0"/>
          </a:p>
        </p:txBody>
      </p:sp>
      <p:sp>
        <p:nvSpPr>
          <p:cNvPr id="26" name="Text 4"/>
          <p:cNvSpPr/>
          <p:nvPr/>
        </p:nvSpPr>
        <p:spPr>
          <a:xfrm>
            <a:off x="809625" y="3895725"/>
            <a:ext cx="2143125"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1F2937"/>
                </a:solidFill>
              </a:rPr>
              <a:t>&lt; 55 Years</a:t>
            </a:r>
            <a:endParaRPr lang="en-US" sz="1650" dirty="0"/>
          </a:p>
        </p:txBody>
      </p:sp>
      <p:sp>
        <p:nvSpPr>
          <p:cNvPr id="27" name="Text 5"/>
          <p:cNvSpPr/>
          <p:nvPr/>
        </p:nvSpPr>
        <p:spPr>
          <a:xfrm>
            <a:off x="809625" y="4210050"/>
            <a:ext cx="2143125"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6B7280"/>
                </a:solidFill>
              </a:rPr>
              <a:t>MALE RELATIVE</a:t>
            </a:r>
            <a:endParaRPr lang="en-US" sz="900" dirty="0"/>
          </a:p>
        </p:txBody>
      </p:sp>
      <p:sp>
        <p:nvSpPr>
          <p:cNvPr id="28" name="Text 6"/>
          <p:cNvSpPr/>
          <p:nvPr/>
        </p:nvSpPr>
        <p:spPr>
          <a:xfrm>
            <a:off x="3381375" y="3895725"/>
            <a:ext cx="2143125"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1F2937"/>
                </a:solidFill>
              </a:rPr>
              <a:t>&lt; 65 Years</a:t>
            </a:r>
            <a:endParaRPr lang="en-US" sz="1650" dirty="0"/>
          </a:p>
        </p:txBody>
      </p:sp>
      <p:sp>
        <p:nvSpPr>
          <p:cNvPr id="29" name="Text 7"/>
          <p:cNvSpPr/>
          <p:nvPr/>
        </p:nvSpPr>
        <p:spPr>
          <a:xfrm>
            <a:off x="3381375" y="4210050"/>
            <a:ext cx="2143125"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6B7280"/>
                </a:solidFill>
              </a:rPr>
              <a:t>FEMALE RELATIVE</a:t>
            </a:r>
            <a:endParaRPr lang="en-US" sz="900" dirty="0"/>
          </a:p>
        </p:txBody>
      </p:sp>
      <p:sp>
        <p:nvSpPr>
          <p:cNvPr id="30" name="Text 8"/>
          <p:cNvSpPr/>
          <p:nvPr/>
        </p:nvSpPr>
        <p:spPr>
          <a:xfrm>
            <a:off x="947737" y="4667250"/>
            <a:ext cx="10698480" cy="257175"/>
          </a:xfrm>
          <a:prstGeom prst="rect">
            <a:avLst/>
          </a:prstGeom>
          <a:noFill/>
          <a:ln/>
        </p:spPr>
        <p:txBody>
          <a:bodyPr vert="horz" wrap="square" lIns="0" tIns="0" rIns="0" bIns="0" rtlCol="0" anchor="ctr"/>
          <a:lstStyle/>
          <a:p>
            <a:pPr marL="0" indent="0">
              <a:lnSpc>
                <a:spcPts val="2025"/>
              </a:lnSpc>
              <a:buNone/>
            </a:pPr>
            <a:r>
              <a:rPr lang="en-US" sz="1350" dirty="0">
                <a:solidFill>
                  <a:srgbClr val="374151"/>
                </a:solidFill>
              </a:rPr>
              <a:t>Includes first-degree relatives (Parents, Siblings).</a:t>
            </a:r>
            <a:endParaRPr lang="en-US" sz="1350" dirty="0"/>
          </a:p>
        </p:txBody>
      </p:sp>
      <p:sp>
        <p:nvSpPr>
          <p:cNvPr id="31" name="Text 9"/>
          <p:cNvSpPr/>
          <p:nvPr/>
        </p:nvSpPr>
        <p:spPr>
          <a:xfrm>
            <a:off x="947737" y="5067300"/>
            <a:ext cx="8229600" cy="257175"/>
          </a:xfrm>
          <a:prstGeom prst="rect">
            <a:avLst/>
          </a:prstGeom>
          <a:noFill/>
          <a:ln/>
        </p:spPr>
        <p:txBody>
          <a:bodyPr vert="horz" wrap="square" lIns="0" tIns="0" rIns="0" bIns="0" rtlCol="0" anchor="ctr"/>
          <a:lstStyle/>
          <a:p>
            <a:pPr marL="0" indent="0">
              <a:lnSpc>
                <a:spcPts val="2025"/>
              </a:lnSpc>
              <a:buNone/>
            </a:pPr>
            <a:r>
              <a:rPr lang="en-US" sz="1350" dirty="0">
                <a:solidFill>
                  <a:srgbClr val="374151"/>
                </a:solidFill>
              </a:rPr>
              <a:t>Applies to MI, Stroke, or Angina events.</a:t>
            </a:r>
            <a:endParaRPr lang="en-US" sz="1350" dirty="0"/>
          </a:p>
        </p:txBody>
      </p:sp>
      <p:sp>
        <p:nvSpPr>
          <p:cNvPr id="32" name="Text 10"/>
          <p:cNvSpPr/>
          <p:nvPr/>
        </p:nvSpPr>
        <p:spPr>
          <a:xfrm>
            <a:off x="7048500" y="1491704"/>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Impact on CVD Risk</a:t>
            </a:r>
            <a:endParaRPr lang="en-US" sz="1500" dirty="0"/>
          </a:p>
        </p:txBody>
      </p:sp>
      <p:sp>
        <p:nvSpPr>
          <p:cNvPr id="33" name="Text 11"/>
          <p:cNvSpPr/>
          <p:nvPr/>
        </p:nvSpPr>
        <p:spPr>
          <a:xfrm>
            <a:off x="6667500" y="2196554"/>
            <a:ext cx="4206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Paternal FH (Male Risk)</a:t>
            </a:r>
            <a:endParaRPr lang="en-US" sz="1200" dirty="0"/>
          </a:p>
        </p:txBody>
      </p:sp>
      <p:sp>
        <p:nvSpPr>
          <p:cNvPr id="34" name="Text 12"/>
          <p:cNvSpPr/>
          <p:nvPr/>
        </p:nvSpPr>
        <p:spPr>
          <a:xfrm>
            <a:off x="10746730" y="2139404"/>
            <a:ext cx="144527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843D"/>
                </a:solidFill>
              </a:rPr>
              <a:t>x 1.40</a:t>
            </a:r>
            <a:endParaRPr lang="en-US" sz="1800" dirty="0"/>
          </a:p>
        </p:txBody>
      </p:sp>
      <p:sp>
        <p:nvSpPr>
          <p:cNvPr id="35" name="Text 13"/>
          <p:cNvSpPr/>
          <p:nvPr/>
        </p:nvSpPr>
        <p:spPr>
          <a:xfrm>
            <a:off x="6667500" y="2939504"/>
            <a:ext cx="43891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Both Parents (Male Risk)</a:t>
            </a:r>
            <a:endParaRPr lang="en-US" sz="1200" dirty="0"/>
          </a:p>
        </p:txBody>
      </p:sp>
      <p:sp>
        <p:nvSpPr>
          <p:cNvPr id="36" name="Text 14"/>
          <p:cNvSpPr/>
          <p:nvPr/>
        </p:nvSpPr>
        <p:spPr>
          <a:xfrm>
            <a:off x="10746730" y="2882354"/>
            <a:ext cx="144527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843D"/>
                </a:solidFill>
              </a:rPr>
              <a:t>x 1.85</a:t>
            </a:r>
            <a:endParaRPr lang="en-US" sz="1800" dirty="0"/>
          </a:p>
        </p:txBody>
      </p:sp>
      <p:sp>
        <p:nvSpPr>
          <p:cNvPr id="37" name="Text 15"/>
          <p:cNvSpPr/>
          <p:nvPr/>
        </p:nvSpPr>
        <p:spPr>
          <a:xfrm>
            <a:off x="6667500" y="3682454"/>
            <a:ext cx="47548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Both Parents (Female Risk)</a:t>
            </a:r>
            <a:endParaRPr lang="en-US" sz="1200" dirty="0"/>
          </a:p>
        </p:txBody>
      </p:sp>
      <p:sp>
        <p:nvSpPr>
          <p:cNvPr id="38" name="Text 16"/>
          <p:cNvSpPr/>
          <p:nvPr/>
        </p:nvSpPr>
        <p:spPr>
          <a:xfrm>
            <a:off x="10746730" y="3625304"/>
            <a:ext cx="144527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843D"/>
                </a:solidFill>
              </a:rPr>
              <a:t>x 2.05</a:t>
            </a:r>
            <a:endParaRPr lang="en-US" sz="1800" dirty="0"/>
          </a:p>
        </p:txBody>
      </p:sp>
      <p:sp>
        <p:nvSpPr>
          <p:cNvPr id="39" name="Text 17"/>
          <p:cNvSpPr/>
          <p:nvPr/>
        </p:nvSpPr>
        <p:spPr>
          <a:xfrm>
            <a:off x="6524625" y="4301579"/>
            <a:ext cx="5000625"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6B7280"/>
                </a:solidFill>
              </a:rPr>
              <a:t>Note: Maternal FH also confers significant risk, though paternal data is more robustly cited in traditional primary care teaching.</a:t>
            </a:r>
            <a:endParaRPr lang="en-US" sz="1050" dirty="0"/>
          </a:p>
        </p:txBody>
      </p:sp>
      <p:sp>
        <p:nvSpPr>
          <p:cNvPr id="40" name="Text 18"/>
          <p:cNvSpPr/>
          <p:nvPr/>
        </p:nvSpPr>
        <p:spPr>
          <a:xfrm>
            <a:off x="6953250" y="5368379"/>
            <a:ext cx="466725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92400E"/>
                </a:solidFill>
              </a:rPr>
              <a:t>AKT EXAM FACT</a:t>
            </a:r>
            <a:endParaRPr lang="en-US" sz="900" dirty="0"/>
          </a:p>
        </p:txBody>
      </p:sp>
      <p:sp>
        <p:nvSpPr>
          <p:cNvPr id="41" name="Text 19"/>
          <p:cNvSpPr/>
          <p:nvPr/>
        </p:nvSpPr>
        <p:spPr>
          <a:xfrm>
            <a:off x="6953250" y="5577929"/>
            <a:ext cx="4667250" cy="426541"/>
          </a:xfrm>
          <a:prstGeom prst="rect">
            <a:avLst/>
          </a:prstGeom>
          <a:noFill/>
          <a:ln/>
        </p:spPr>
        <p:txBody>
          <a:bodyPr vert="horz" wrap="square" lIns="0" tIns="0" rIns="0" bIns="0" rtlCol="0" anchor="ctr"/>
          <a:lstStyle/>
          <a:p>
            <a:pPr marL="0" indent="0">
              <a:lnSpc>
                <a:spcPts val="1680"/>
              </a:lnSpc>
              <a:buNone/>
            </a:pPr>
            <a:r>
              <a:rPr lang="en-US" sz="1200" dirty="0">
                <a:solidFill>
                  <a:srgbClr val="78350F"/>
                </a:solidFill>
              </a:rPr>
              <a:t>QRISK3 automatically adjusts for family history. Do not manually multiply risk scores if using the QRISK3 tool.</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333375"/>
            <a:ext cx="38100" cy="304800"/>
          </a:xfrm>
          <a:prstGeom prst="rect">
            <a:avLst/>
          </a:prstGeom>
        </p:spPr>
      </p:pic>
      <p:pic>
        <p:nvPicPr>
          <p:cNvPr id="5" name="Image 3" descr="preencoded.png"/>
          <p:cNvPicPr>
            <a:picLocks noChangeAspect="1"/>
          </p:cNvPicPr>
          <p:nvPr/>
        </p:nvPicPr>
        <p:blipFill>
          <a:blip r:embed="rId6"/>
          <a:stretch>
            <a:fillRect/>
          </a:stretch>
        </p:blipFill>
        <p:spPr>
          <a:xfrm>
            <a:off x="381000" y="895350"/>
            <a:ext cx="5595938" cy="2838450"/>
          </a:xfrm>
          <a:prstGeom prst="rect">
            <a:avLst/>
          </a:prstGeom>
        </p:spPr>
      </p:pic>
      <p:pic>
        <p:nvPicPr>
          <p:cNvPr id="6" name="Image 4" descr="preencoded.png"/>
          <p:cNvPicPr>
            <a:picLocks noChangeAspect="1"/>
          </p:cNvPicPr>
          <p:nvPr/>
        </p:nvPicPr>
        <p:blipFill>
          <a:blip r:embed="rId7"/>
          <a:stretch>
            <a:fillRect/>
          </a:stretch>
        </p:blipFill>
        <p:spPr>
          <a:xfrm>
            <a:off x="609600" y="1109663"/>
            <a:ext cx="238125" cy="190500"/>
          </a:xfrm>
          <a:prstGeom prst="rect">
            <a:avLst/>
          </a:prstGeom>
        </p:spPr>
      </p:pic>
      <p:pic>
        <p:nvPicPr>
          <p:cNvPr id="7" name="Image 5" descr="preencoded.png"/>
          <p:cNvPicPr>
            <a:picLocks noChangeAspect="1"/>
          </p:cNvPicPr>
          <p:nvPr/>
        </p:nvPicPr>
        <p:blipFill>
          <a:blip r:embed="rId8"/>
          <a:stretch>
            <a:fillRect/>
          </a:stretch>
        </p:blipFill>
        <p:spPr>
          <a:xfrm>
            <a:off x="609600" y="1485900"/>
            <a:ext cx="142875" cy="142875"/>
          </a:xfrm>
          <a:prstGeom prst="rect">
            <a:avLst/>
          </a:prstGeom>
        </p:spPr>
      </p:pic>
      <p:pic>
        <p:nvPicPr>
          <p:cNvPr id="8" name="Image 6" descr="preencoded.png"/>
          <p:cNvPicPr>
            <a:picLocks noChangeAspect="1"/>
          </p:cNvPicPr>
          <p:nvPr/>
        </p:nvPicPr>
        <p:blipFill>
          <a:blip r:embed="rId9"/>
          <a:stretch>
            <a:fillRect/>
          </a:stretch>
        </p:blipFill>
        <p:spPr>
          <a:xfrm>
            <a:off x="609600" y="2009775"/>
            <a:ext cx="142875" cy="131862"/>
          </a:xfrm>
          <a:prstGeom prst="rect">
            <a:avLst/>
          </a:prstGeom>
        </p:spPr>
      </p:pic>
      <p:pic>
        <p:nvPicPr>
          <p:cNvPr id="9" name="Image 7" descr="preencoded.png"/>
          <p:cNvPicPr>
            <a:picLocks noChangeAspect="1"/>
          </p:cNvPicPr>
          <p:nvPr/>
        </p:nvPicPr>
        <p:blipFill>
          <a:blip r:embed="rId10"/>
          <a:stretch>
            <a:fillRect/>
          </a:stretch>
        </p:blipFill>
        <p:spPr>
          <a:xfrm>
            <a:off x="609600" y="2533650"/>
            <a:ext cx="142875" cy="122337"/>
          </a:xfrm>
          <a:prstGeom prst="rect">
            <a:avLst/>
          </a:prstGeom>
        </p:spPr>
      </p:pic>
      <p:pic>
        <p:nvPicPr>
          <p:cNvPr id="10" name="Image 8" descr="preencoded.png"/>
          <p:cNvPicPr>
            <a:picLocks noChangeAspect="1"/>
          </p:cNvPicPr>
          <p:nvPr/>
        </p:nvPicPr>
        <p:blipFill>
          <a:blip r:embed="rId11"/>
          <a:stretch>
            <a:fillRect/>
          </a:stretch>
        </p:blipFill>
        <p:spPr>
          <a:xfrm>
            <a:off x="609600" y="3057525"/>
            <a:ext cx="142875" cy="142875"/>
          </a:xfrm>
          <a:prstGeom prst="rect">
            <a:avLst/>
          </a:prstGeom>
        </p:spPr>
      </p:pic>
      <p:pic>
        <p:nvPicPr>
          <p:cNvPr id="11" name="Image 9" descr="preencoded.png"/>
          <p:cNvPicPr>
            <a:picLocks noChangeAspect="1"/>
          </p:cNvPicPr>
          <p:nvPr/>
        </p:nvPicPr>
        <p:blipFill>
          <a:blip r:embed="rId12"/>
          <a:stretch>
            <a:fillRect/>
          </a:stretch>
        </p:blipFill>
        <p:spPr>
          <a:xfrm>
            <a:off x="381000" y="3886200"/>
            <a:ext cx="5595938" cy="2743200"/>
          </a:xfrm>
          <a:prstGeom prst="rect">
            <a:avLst/>
          </a:prstGeom>
        </p:spPr>
      </p:pic>
      <p:pic>
        <p:nvPicPr>
          <p:cNvPr id="12" name="Image 10" descr="preencoded.png"/>
          <p:cNvPicPr>
            <a:picLocks noChangeAspect="1"/>
          </p:cNvPicPr>
          <p:nvPr/>
        </p:nvPicPr>
        <p:blipFill>
          <a:blip r:embed="rId13"/>
          <a:stretch>
            <a:fillRect/>
          </a:stretch>
        </p:blipFill>
        <p:spPr>
          <a:xfrm>
            <a:off x="609600" y="4100513"/>
            <a:ext cx="238125" cy="190500"/>
          </a:xfrm>
          <a:prstGeom prst="rect">
            <a:avLst/>
          </a:prstGeom>
        </p:spPr>
      </p:pic>
      <p:pic>
        <p:nvPicPr>
          <p:cNvPr id="13" name="Image 11" descr="preencoded.png"/>
          <p:cNvPicPr>
            <a:picLocks noChangeAspect="1"/>
          </p:cNvPicPr>
          <p:nvPr/>
        </p:nvPicPr>
        <p:blipFill>
          <a:blip r:embed="rId14"/>
          <a:stretch>
            <a:fillRect/>
          </a:stretch>
        </p:blipFill>
        <p:spPr>
          <a:xfrm>
            <a:off x="609600" y="4476750"/>
            <a:ext cx="142875" cy="142875"/>
          </a:xfrm>
          <a:prstGeom prst="rect">
            <a:avLst/>
          </a:prstGeom>
        </p:spPr>
      </p:pic>
      <p:pic>
        <p:nvPicPr>
          <p:cNvPr id="14" name="Image 12" descr="preencoded.png"/>
          <p:cNvPicPr>
            <a:picLocks noChangeAspect="1"/>
          </p:cNvPicPr>
          <p:nvPr/>
        </p:nvPicPr>
        <p:blipFill>
          <a:blip r:embed="rId15"/>
          <a:stretch>
            <a:fillRect/>
          </a:stretch>
        </p:blipFill>
        <p:spPr>
          <a:xfrm>
            <a:off x="609600" y="5000625"/>
            <a:ext cx="142875" cy="155823"/>
          </a:xfrm>
          <a:prstGeom prst="rect">
            <a:avLst/>
          </a:prstGeom>
        </p:spPr>
      </p:pic>
      <p:pic>
        <p:nvPicPr>
          <p:cNvPr id="15" name="Image 13" descr="preencoded.png"/>
          <p:cNvPicPr>
            <a:picLocks noChangeAspect="1"/>
          </p:cNvPicPr>
          <p:nvPr/>
        </p:nvPicPr>
        <p:blipFill>
          <a:blip r:embed="rId16"/>
          <a:stretch>
            <a:fillRect/>
          </a:stretch>
        </p:blipFill>
        <p:spPr>
          <a:xfrm>
            <a:off x="609600" y="5524500"/>
            <a:ext cx="142875" cy="142875"/>
          </a:xfrm>
          <a:prstGeom prst="rect">
            <a:avLst/>
          </a:prstGeom>
        </p:spPr>
      </p:pic>
      <p:pic>
        <p:nvPicPr>
          <p:cNvPr id="16" name="Image 14" descr="preencoded.png"/>
          <p:cNvPicPr>
            <a:picLocks noChangeAspect="1"/>
          </p:cNvPicPr>
          <p:nvPr/>
        </p:nvPicPr>
        <p:blipFill>
          <a:blip r:embed="rId17"/>
          <a:stretch>
            <a:fillRect/>
          </a:stretch>
        </p:blipFill>
        <p:spPr>
          <a:xfrm>
            <a:off x="6215063" y="895350"/>
            <a:ext cx="5595938" cy="2790825"/>
          </a:xfrm>
          <a:prstGeom prst="rect">
            <a:avLst/>
          </a:prstGeom>
        </p:spPr>
      </p:pic>
      <p:pic>
        <p:nvPicPr>
          <p:cNvPr id="17" name="Image 15" descr="preencoded.png"/>
          <p:cNvPicPr>
            <a:picLocks noChangeAspect="1"/>
          </p:cNvPicPr>
          <p:nvPr/>
        </p:nvPicPr>
        <p:blipFill>
          <a:blip r:embed="rId18"/>
          <a:stretch>
            <a:fillRect/>
          </a:stretch>
        </p:blipFill>
        <p:spPr>
          <a:xfrm>
            <a:off x="6443663" y="1109663"/>
            <a:ext cx="238125" cy="190500"/>
          </a:xfrm>
          <a:prstGeom prst="rect">
            <a:avLst/>
          </a:prstGeom>
        </p:spPr>
      </p:pic>
      <p:pic>
        <p:nvPicPr>
          <p:cNvPr id="18" name="Image 16" descr="preencoded.png"/>
          <p:cNvPicPr>
            <a:picLocks noChangeAspect="1"/>
          </p:cNvPicPr>
          <p:nvPr/>
        </p:nvPicPr>
        <p:blipFill>
          <a:blip r:embed="rId19"/>
          <a:stretch>
            <a:fillRect/>
          </a:stretch>
        </p:blipFill>
        <p:spPr>
          <a:xfrm>
            <a:off x="6443663" y="1485900"/>
            <a:ext cx="142875" cy="114300"/>
          </a:xfrm>
          <a:prstGeom prst="rect">
            <a:avLst/>
          </a:prstGeom>
        </p:spPr>
      </p:pic>
      <p:pic>
        <p:nvPicPr>
          <p:cNvPr id="19" name="Image 17" descr="preencoded.png"/>
          <p:cNvPicPr>
            <a:picLocks noChangeAspect="1"/>
          </p:cNvPicPr>
          <p:nvPr/>
        </p:nvPicPr>
        <p:blipFill>
          <a:blip r:embed="rId20"/>
          <a:stretch>
            <a:fillRect/>
          </a:stretch>
        </p:blipFill>
        <p:spPr>
          <a:xfrm>
            <a:off x="6443663" y="1795463"/>
            <a:ext cx="142875" cy="114300"/>
          </a:xfrm>
          <a:prstGeom prst="rect">
            <a:avLst/>
          </a:prstGeom>
        </p:spPr>
      </p:pic>
      <p:pic>
        <p:nvPicPr>
          <p:cNvPr id="20" name="Image 18" descr="preencoded.png"/>
          <p:cNvPicPr>
            <a:picLocks noChangeAspect="1"/>
          </p:cNvPicPr>
          <p:nvPr/>
        </p:nvPicPr>
        <p:blipFill>
          <a:blip r:embed="rId21"/>
          <a:stretch>
            <a:fillRect/>
          </a:stretch>
        </p:blipFill>
        <p:spPr>
          <a:xfrm>
            <a:off x="6443663" y="2105025"/>
            <a:ext cx="142875" cy="114300"/>
          </a:xfrm>
          <a:prstGeom prst="rect">
            <a:avLst/>
          </a:prstGeom>
        </p:spPr>
      </p:pic>
      <p:pic>
        <p:nvPicPr>
          <p:cNvPr id="21" name="Image 19" descr="preencoded.png"/>
          <p:cNvPicPr>
            <a:picLocks noChangeAspect="1"/>
          </p:cNvPicPr>
          <p:nvPr/>
        </p:nvPicPr>
        <p:blipFill>
          <a:blip r:embed="rId22"/>
          <a:stretch>
            <a:fillRect/>
          </a:stretch>
        </p:blipFill>
        <p:spPr>
          <a:xfrm>
            <a:off x="6215063" y="3838575"/>
            <a:ext cx="5595938" cy="2790825"/>
          </a:xfrm>
          <a:prstGeom prst="rect">
            <a:avLst/>
          </a:prstGeom>
        </p:spPr>
      </p:pic>
      <p:pic>
        <p:nvPicPr>
          <p:cNvPr id="22" name="Image 20" descr="preencoded.png"/>
          <p:cNvPicPr>
            <a:picLocks noChangeAspect="1"/>
          </p:cNvPicPr>
          <p:nvPr/>
        </p:nvPicPr>
        <p:blipFill>
          <a:blip r:embed="rId23"/>
          <a:stretch>
            <a:fillRect/>
          </a:stretch>
        </p:blipFill>
        <p:spPr>
          <a:xfrm>
            <a:off x="6443663" y="4052888"/>
            <a:ext cx="238125" cy="190500"/>
          </a:xfrm>
          <a:prstGeom prst="rect">
            <a:avLst/>
          </a:prstGeom>
        </p:spPr>
      </p:pic>
      <p:pic>
        <p:nvPicPr>
          <p:cNvPr id="23" name="Image 21" descr="preencoded.png"/>
          <p:cNvPicPr>
            <a:picLocks noChangeAspect="1"/>
          </p:cNvPicPr>
          <p:nvPr/>
        </p:nvPicPr>
        <p:blipFill>
          <a:blip r:embed="rId24"/>
          <a:stretch>
            <a:fillRect/>
          </a:stretch>
        </p:blipFill>
        <p:spPr>
          <a:xfrm>
            <a:off x="6443663" y="4429125"/>
            <a:ext cx="142875" cy="114300"/>
          </a:xfrm>
          <a:prstGeom prst="rect">
            <a:avLst/>
          </a:prstGeom>
        </p:spPr>
      </p:pic>
      <p:pic>
        <p:nvPicPr>
          <p:cNvPr id="24" name="Image 22" descr="preencoded.png"/>
          <p:cNvPicPr>
            <a:picLocks noChangeAspect="1"/>
          </p:cNvPicPr>
          <p:nvPr/>
        </p:nvPicPr>
        <p:blipFill>
          <a:blip r:embed="rId25"/>
          <a:stretch>
            <a:fillRect/>
          </a:stretch>
        </p:blipFill>
        <p:spPr>
          <a:xfrm>
            <a:off x="6443663" y="4738688"/>
            <a:ext cx="142875" cy="114300"/>
          </a:xfrm>
          <a:prstGeom prst="rect">
            <a:avLst/>
          </a:prstGeom>
        </p:spPr>
      </p:pic>
      <p:pic>
        <p:nvPicPr>
          <p:cNvPr id="25" name="Image 23" descr="preencoded.png"/>
          <p:cNvPicPr>
            <a:picLocks noChangeAspect="1"/>
          </p:cNvPicPr>
          <p:nvPr/>
        </p:nvPicPr>
        <p:blipFill>
          <a:blip r:embed="rId26"/>
          <a:stretch>
            <a:fillRect/>
          </a:stretch>
        </p:blipFill>
        <p:spPr>
          <a:xfrm>
            <a:off x="6443663" y="5048250"/>
            <a:ext cx="142875" cy="155823"/>
          </a:xfrm>
          <a:prstGeom prst="rect">
            <a:avLst/>
          </a:prstGeom>
        </p:spPr>
      </p:pic>
      <p:pic>
        <p:nvPicPr>
          <p:cNvPr id="26" name="Image 24" descr="preencoded.png"/>
          <p:cNvPicPr>
            <a:picLocks noChangeAspect="1"/>
          </p:cNvPicPr>
          <p:nvPr/>
        </p:nvPicPr>
        <p:blipFill>
          <a:blip r:embed="rId27"/>
          <a:stretch>
            <a:fillRect/>
          </a:stretch>
        </p:blipFill>
        <p:spPr>
          <a:xfrm>
            <a:off x="6443663" y="5619750"/>
            <a:ext cx="5138738" cy="628650"/>
          </a:xfrm>
          <a:prstGeom prst="rect">
            <a:avLst/>
          </a:prstGeom>
        </p:spPr>
      </p:pic>
      <p:pic>
        <p:nvPicPr>
          <p:cNvPr id="27" name="Image 25" descr="preencoded.png"/>
          <p:cNvPicPr>
            <a:picLocks noChangeAspect="1"/>
          </p:cNvPicPr>
          <p:nvPr/>
        </p:nvPicPr>
        <p:blipFill>
          <a:blip r:embed="rId28"/>
          <a:stretch>
            <a:fillRect/>
          </a:stretch>
        </p:blipFill>
        <p:spPr>
          <a:xfrm>
            <a:off x="6586538" y="5773043"/>
            <a:ext cx="166688" cy="137220"/>
          </a:xfrm>
          <a:prstGeom prst="rect">
            <a:avLst/>
          </a:prstGeom>
        </p:spPr>
      </p:pic>
      <p:sp>
        <p:nvSpPr>
          <p:cNvPr id="28" name="Text 0"/>
          <p:cNvSpPr/>
          <p:nvPr/>
        </p:nvSpPr>
        <p:spPr>
          <a:xfrm>
            <a:off x="533400" y="2286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9" name="Text 1"/>
          <p:cNvSpPr/>
          <p:nvPr/>
        </p:nvSpPr>
        <p:spPr>
          <a:xfrm>
            <a:off x="533400" y="400050"/>
            <a:ext cx="74066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Risk Factors: Dyslipidaemia</a:t>
            </a:r>
            <a:endParaRPr lang="en-US" sz="1800" dirty="0"/>
          </a:p>
        </p:txBody>
      </p:sp>
      <p:sp>
        <p:nvSpPr>
          <p:cNvPr id="30" name="Text 2"/>
          <p:cNvSpPr/>
          <p:nvPr/>
        </p:nvSpPr>
        <p:spPr>
          <a:xfrm>
            <a:off x="962025" y="1076325"/>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Screening Protocol</a:t>
            </a:r>
            <a:endParaRPr lang="en-US" sz="1350" dirty="0"/>
          </a:p>
        </p:txBody>
      </p:sp>
      <p:sp>
        <p:nvSpPr>
          <p:cNvPr id="31" name="Text 3"/>
          <p:cNvSpPr/>
          <p:nvPr/>
        </p:nvSpPr>
        <p:spPr>
          <a:xfrm>
            <a:off x="847725" y="1457325"/>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Measure </a:t>
            </a:r>
            <a:r>
              <a:rPr lang="en-US" sz="1125" b="1" dirty="0">
                <a:solidFill>
                  <a:srgbClr val="1F2937"/>
                </a:solidFill>
              </a:rPr>
              <a:t>Total Cholesterol (TC)</a:t>
            </a:r>
            <a:r>
              <a:rPr lang="en-US" sz="1125" dirty="0">
                <a:solidFill>
                  <a:srgbClr val="1F2937"/>
                </a:solidFill>
              </a:rPr>
              <a:t> AND </a:t>
            </a:r>
            <a:r>
              <a:rPr lang="en-US" sz="1125" b="1" dirty="0">
                <a:solidFill>
                  <a:srgbClr val="1F2937"/>
                </a:solidFill>
              </a:rPr>
              <a:t>HDL Cholesterol</a:t>
            </a:r>
            <a:r>
              <a:rPr lang="en-US" sz="1125" dirty="0">
                <a:solidFill>
                  <a:srgbClr val="1F2937"/>
                </a:solidFill>
              </a:rPr>
              <a:t> for the most accurate CVD risk estimate.</a:t>
            </a:r>
            <a:endParaRPr lang="en-US" sz="1125" dirty="0"/>
          </a:p>
        </p:txBody>
      </p:sp>
      <p:sp>
        <p:nvSpPr>
          <p:cNvPr id="32" name="Text 4"/>
          <p:cNvSpPr/>
          <p:nvPr/>
        </p:nvSpPr>
        <p:spPr>
          <a:xfrm>
            <a:off x="847725" y="1981200"/>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The </a:t>
            </a:r>
            <a:r>
              <a:rPr lang="en-US" sz="1125" b="1" dirty="0">
                <a:solidFill>
                  <a:srgbClr val="1F2937"/>
                </a:solidFill>
              </a:rPr>
              <a:t>TC:HDL ratio</a:t>
            </a:r>
            <a:r>
              <a:rPr lang="en-US" sz="1125" dirty="0">
                <a:solidFill>
                  <a:srgbClr val="1F2937"/>
                </a:solidFill>
              </a:rPr>
              <a:t> is used by QRISK3 to better reflect atherogenic risk than TC alone.</a:t>
            </a:r>
            <a:endParaRPr lang="en-US" sz="1125" dirty="0"/>
          </a:p>
        </p:txBody>
      </p:sp>
      <p:sp>
        <p:nvSpPr>
          <p:cNvPr id="33" name="Text 5"/>
          <p:cNvSpPr/>
          <p:nvPr/>
        </p:nvSpPr>
        <p:spPr>
          <a:xfrm>
            <a:off x="847725" y="2505075"/>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Non-HDL Cholesterol (TC minus HDL) is the primary target for monitoring treatment efficacy.</a:t>
            </a:r>
            <a:endParaRPr lang="en-US" sz="1125" dirty="0"/>
          </a:p>
        </p:txBody>
      </p:sp>
      <p:sp>
        <p:nvSpPr>
          <p:cNvPr id="34" name="Text 6"/>
          <p:cNvSpPr/>
          <p:nvPr/>
        </p:nvSpPr>
        <p:spPr>
          <a:xfrm>
            <a:off x="847725" y="3028950"/>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Always exclude secondary causes: Hypothyroidism, excess alcohol, renal/liver disease. </a:t>
            </a:r>
            <a:r>
              <a:rPr lang="en-US" sz="825" b="1" dirty="0">
                <a:solidFill>
                  <a:srgbClr val="FFFFFF"/>
                </a:solidFill>
                <a:highlight>
                  <a:srgbClr val="D97706"/>
                </a:highlight>
              </a:rPr>
              <a:t>AKT</a:t>
            </a:r>
            <a:endParaRPr lang="en-US" sz="1125" dirty="0"/>
          </a:p>
        </p:txBody>
      </p:sp>
      <p:sp>
        <p:nvSpPr>
          <p:cNvPr id="35" name="Text 7"/>
          <p:cNvSpPr/>
          <p:nvPr/>
        </p:nvSpPr>
        <p:spPr>
          <a:xfrm>
            <a:off x="962025" y="4067175"/>
            <a:ext cx="7200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Familial Hypercholesterolaemia (FH)</a:t>
            </a:r>
            <a:endParaRPr lang="en-US" sz="1350" dirty="0"/>
          </a:p>
        </p:txBody>
      </p:sp>
      <p:sp>
        <p:nvSpPr>
          <p:cNvPr id="36" name="Text 8"/>
          <p:cNvSpPr/>
          <p:nvPr/>
        </p:nvSpPr>
        <p:spPr>
          <a:xfrm>
            <a:off x="847725" y="4448175"/>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Suspect FH in patients with very high cholesterol and a strong family history of early-onset CHD.</a:t>
            </a:r>
            <a:endParaRPr lang="en-US" sz="1125" dirty="0"/>
          </a:p>
        </p:txBody>
      </p:sp>
      <p:sp>
        <p:nvSpPr>
          <p:cNvPr id="37" name="Text 9"/>
          <p:cNvSpPr/>
          <p:nvPr/>
        </p:nvSpPr>
        <p:spPr>
          <a:xfrm>
            <a:off x="847725" y="4972050"/>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Use </a:t>
            </a:r>
            <a:r>
              <a:rPr lang="en-US" sz="1125" b="1" dirty="0">
                <a:solidFill>
                  <a:srgbClr val="1F2937"/>
                </a:solidFill>
              </a:rPr>
              <a:t>NICE CG71</a:t>
            </a:r>
            <a:r>
              <a:rPr lang="en-US" sz="1125" dirty="0">
                <a:solidFill>
                  <a:srgbClr val="1F2937"/>
                </a:solidFill>
              </a:rPr>
              <a:t> for clinical suspicion criteria (Simon Broome or Dutch Lipid Clinic Network scores).</a:t>
            </a:r>
            <a:endParaRPr lang="en-US" sz="1125" dirty="0"/>
          </a:p>
        </p:txBody>
      </p:sp>
      <p:sp>
        <p:nvSpPr>
          <p:cNvPr id="38" name="Text 10"/>
          <p:cNvSpPr/>
          <p:nvPr/>
        </p:nvSpPr>
        <p:spPr>
          <a:xfrm>
            <a:off x="847725" y="5495925"/>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Do NOT use QRISK3 for patients with confirmed or suspected FH; refer for genetic testing.</a:t>
            </a:r>
            <a:endParaRPr lang="en-US" sz="1125" dirty="0"/>
          </a:p>
        </p:txBody>
      </p:sp>
      <p:sp>
        <p:nvSpPr>
          <p:cNvPr id="39" name="Text 11"/>
          <p:cNvSpPr/>
          <p:nvPr/>
        </p:nvSpPr>
        <p:spPr>
          <a:xfrm>
            <a:off x="6796088" y="107632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Urgent Specialist Referral</a:t>
            </a:r>
            <a:endParaRPr lang="en-US" sz="1350" dirty="0"/>
          </a:p>
        </p:txBody>
      </p:sp>
      <p:sp>
        <p:nvSpPr>
          <p:cNvPr id="40" name="Text 12"/>
          <p:cNvSpPr/>
          <p:nvPr/>
        </p:nvSpPr>
        <p:spPr>
          <a:xfrm>
            <a:off x="6681788" y="1457325"/>
            <a:ext cx="2234803"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1F2937"/>
                </a:solidFill>
              </a:rPr>
              <a:t>Triglycerides &gt; 20 mmol/L</a:t>
            </a:r>
            <a:r>
              <a:rPr lang="en-US" sz="1125" dirty="0">
                <a:solidFill>
                  <a:srgbClr val="1F2937"/>
                </a:solidFill>
              </a:rPr>
              <a:t> </a:t>
            </a:r>
            <a:r>
              <a:rPr lang="en-US" sz="825" b="1" dirty="0">
                <a:solidFill>
                  <a:srgbClr val="FFFFFF"/>
                </a:solidFill>
                <a:highlight>
                  <a:srgbClr val="D97706"/>
                </a:highlight>
              </a:rPr>
              <a:t>AKT</a:t>
            </a:r>
            <a:endParaRPr lang="en-US" sz="1125" dirty="0"/>
          </a:p>
        </p:txBody>
      </p:sp>
      <p:sp>
        <p:nvSpPr>
          <p:cNvPr id="41" name="Text 13"/>
          <p:cNvSpPr/>
          <p:nvPr/>
        </p:nvSpPr>
        <p:spPr>
          <a:xfrm>
            <a:off x="6681788" y="1766888"/>
            <a:ext cx="55102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If not clearly due to acute alcohol excess or poor glycaemic control.</a:t>
            </a:r>
            <a:endParaRPr lang="en-US" sz="1125" dirty="0"/>
          </a:p>
        </p:txBody>
      </p:sp>
      <p:sp>
        <p:nvSpPr>
          <p:cNvPr id="42" name="Text 14"/>
          <p:cNvSpPr/>
          <p:nvPr/>
        </p:nvSpPr>
        <p:spPr>
          <a:xfrm>
            <a:off x="6681788" y="2076450"/>
            <a:ext cx="5510213"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High risk of </a:t>
            </a:r>
            <a:r>
              <a:rPr lang="en-US" sz="1125" b="1" dirty="0">
                <a:solidFill>
                  <a:srgbClr val="1F2937"/>
                </a:solidFill>
              </a:rPr>
              <a:t>Acute Pancreatitis</a:t>
            </a:r>
            <a:r>
              <a:rPr lang="en-US" sz="1125" dirty="0">
                <a:solidFill>
                  <a:srgbClr val="1F2937"/>
                </a:solidFill>
              </a:rPr>
              <a:t>; requires immediate specialist input.</a:t>
            </a:r>
            <a:endParaRPr lang="en-US" sz="1125" dirty="0"/>
          </a:p>
        </p:txBody>
      </p:sp>
      <p:sp>
        <p:nvSpPr>
          <p:cNvPr id="43" name="Text 15"/>
          <p:cNvSpPr/>
          <p:nvPr/>
        </p:nvSpPr>
        <p:spPr>
          <a:xfrm>
            <a:off x="6796088" y="4019550"/>
            <a:ext cx="53959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Routine Specialist Referral</a:t>
            </a:r>
            <a:endParaRPr lang="en-US" sz="1350" dirty="0"/>
          </a:p>
        </p:txBody>
      </p:sp>
      <p:sp>
        <p:nvSpPr>
          <p:cNvPr id="44" name="Text 16"/>
          <p:cNvSpPr/>
          <p:nvPr/>
        </p:nvSpPr>
        <p:spPr>
          <a:xfrm>
            <a:off x="6681788" y="4400550"/>
            <a:ext cx="2549277"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1F2937"/>
                </a:solidFill>
              </a:rPr>
              <a:t>Total Cholesterol &gt; 9.0 mmol/L</a:t>
            </a:r>
            <a:r>
              <a:rPr lang="en-US" sz="1125" dirty="0">
                <a:solidFill>
                  <a:srgbClr val="1F2937"/>
                </a:solidFill>
              </a:rPr>
              <a:t> </a:t>
            </a:r>
            <a:r>
              <a:rPr lang="en-US" sz="825" b="1" dirty="0">
                <a:solidFill>
                  <a:srgbClr val="FFFFFF"/>
                </a:solidFill>
                <a:highlight>
                  <a:srgbClr val="D97706"/>
                </a:highlight>
              </a:rPr>
              <a:t>AKT</a:t>
            </a:r>
            <a:endParaRPr lang="en-US" sz="1125" dirty="0"/>
          </a:p>
        </p:txBody>
      </p:sp>
      <p:sp>
        <p:nvSpPr>
          <p:cNvPr id="45" name="Text 17"/>
          <p:cNvSpPr/>
          <p:nvPr/>
        </p:nvSpPr>
        <p:spPr>
          <a:xfrm>
            <a:off x="6681788" y="4710113"/>
            <a:ext cx="2834878"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1F2937"/>
                </a:solidFill>
              </a:rPr>
              <a:t>Non-HDL Cholesterol &gt; 7.5 mmol/L</a:t>
            </a:r>
            <a:r>
              <a:rPr lang="en-US" sz="1125" dirty="0">
                <a:solidFill>
                  <a:srgbClr val="1F2937"/>
                </a:solidFill>
              </a:rPr>
              <a:t> </a:t>
            </a:r>
            <a:r>
              <a:rPr lang="en-US" sz="825" b="1" dirty="0">
                <a:solidFill>
                  <a:srgbClr val="FFFFFF"/>
                </a:solidFill>
                <a:highlight>
                  <a:srgbClr val="D97706"/>
                </a:highlight>
              </a:rPr>
              <a:t>AKT</a:t>
            </a:r>
            <a:endParaRPr lang="en-US" sz="1125" dirty="0"/>
          </a:p>
        </p:txBody>
      </p:sp>
      <p:sp>
        <p:nvSpPr>
          <p:cNvPr id="46" name="Text 18"/>
          <p:cNvSpPr/>
          <p:nvPr/>
        </p:nvSpPr>
        <p:spPr>
          <a:xfrm>
            <a:off x="6681788" y="5019675"/>
            <a:ext cx="4900613"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F2937"/>
                </a:solidFill>
              </a:rPr>
              <a:t>Refer regardless of the QRISK3 score as these values indicate high probability of genetic lipid disorders.</a:t>
            </a:r>
            <a:endParaRPr lang="en-US" sz="1125" dirty="0"/>
          </a:p>
        </p:txBody>
      </p:sp>
      <p:sp>
        <p:nvSpPr>
          <p:cNvPr id="47" name="Text 19"/>
          <p:cNvSpPr/>
          <p:nvPr/>
        </p:nvSpPr>
        <p:spPr>
          <a:xfrm>
            <a:off x="6829425" y="5734050"/>
            <a:ext cx="4852988"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991B1B"/>
                </a:solidFill>
              </a:rPr>
              <a:t> GP Action: Fasting lipid profile should be repeated to confirm before referral if TC is borderline.</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619750" cy="1981200"/>
          </a:xfrm>
          <a:prstGeom prst="rect">
            <a:avLst/>
          </a:prstGeom>
        </p:spPr>
      </p:pic>
      <p:pic>
        <p:nvPicPr>
          <p:cNvPr id="6" name="Image 4" descr="preencoded.png"/>
          <p:cNvPicPr>
            <a:picLocks noChangeAspect="1"/>
          </p:cNvPicPr>
          <p:nvPr/>
        </p:nvPicPr>
        <p:blipFill>
          <a:blip r:embed="rId6"/>
          <a:stretch>
            <a:fillRect/>
          </a:stretch>
        </p:blipFill>
        <p:spPr>
          <a:xfrm>
            <a:off x="619125" y="1290042"/>
            <a:ext cx="285750" cy="228600"/>
          </a:xfrm>
          <a:prstGeom prst="rect">
            <a:avLst/>
          </a:prstGeom>
        </p:spPr>
      </p:pic>
      <p:pic>
        <p:nvPicPr>
          <p:cNvPr id="7" name="Image 5" descr="preencoded.png"/>
          <p:cNvPicPr>
            <a:picLocks noChangeAspect="1"/>
          </p:cNvPicPr>
          <p:nvPr/>
        </p:nvPicPr>
        <p:blipFill>
          <a:blip r:embed="rId7"/>
          <a:stretch>
            <a:fillRect/>
          </a:stretch>
        </p:blipFill>
        <p:spPr>
          <a:xfrm>
            <a:off x="609600" y="1790700"/>
            <a:ext cx="95250" cy="76200"/>
          </a:xfrm>
          <a:prstGeom prst="rect">
            <a:avLst/>
          </a:prstGeom>
        </p:spPr>
      </p:pic>
      <p:pic>
        <p:nvPicPr>
          <p:cNvPr id="8" name="Image 6" descr="preencoded.png"/>
          <p:cNvPicPr>
            <a:picLocks noChangeAspect="1"/>
          </p:cNvPicPr>
          <p:nvPr/>
        </p:nvPicPr>
        <p:blipFill>
          <a:blip r:embed="rId7"/>
          <a:stretch>
            <a:fillRect/>
          </a:stretch>
        </p:blipFill>
        <p:spPr>
          <a:xfrm>
            <a:off x="609600" y="2133600"/>
            <a:ext cx="95250" cy="76200"/>
          </a:xfrm>
          <a:prstGeom prst="rect">
            <a:avLst/>
          </a:prstGeom>
        </p:spPr>
      </p:pic>
      <p:pic>
        <p:nvPicPr>
          <p:cNvPr id="9" name="Image 7" descr="preencoded.png"/>
          <p:cNvPicPr>
            <a:picLocks noChangeAspect="1"/>
          </p:cNvPicPr>
          <p:nvPr/>
        </p:nvPicPr>
        <p:blipFill>
          <a:blip r:embed="rId7"/>
          <a:stretch>
            <a:fillRect/>
          </a:stretch>
        </p:blipFill>
        <p:spPr>
          <a:xfrm>
            <a:off x="609600" y="2476500"/>
            <a:ext cx="95250" cy="76200"/>
          </a:xfrm>
          <a:prstGeom prst="rect">
            <a:avLst/>
          </a:prstGeom>
        </p:spPr>
      </p:pic>
      <p:pic>
        <p:nvPicPr>
          <p:cNvPr id="10" name="Image 8" descr="preencoded.png"/>
          <p:cNvPicPr>
            <a:picLocks noChangeAspect="1"/>
          </p:cNvPicPr>
          <p:nvPr/>
        </p:nvPicPr>
        <p:blipFill>
          <a:blip r:embed="rId5"/>
          <a:stretch>
            <a:fillRect/>
          </a:stretch>
        </p:blipFill>
        <p:spPr>
          <a:xfrm>
            <a:off x="6191250" y="990600"/>
            <a:ext cx="5619750" cy="1981200"/>
          </a:xfrm>
          <a:prstGeom prst="rect">
            <a:avLst/>
          </a:prstGeom>
        </p:spPr>
      </p:pic>
      <p:pic>
        <p:nvPicPr>
          <p:cNvPr id="11" name="Image 9" descr="preencoded.png"/>
          <p:cNvPicPr>
            <a:picLocks noChangeAspect="1"/>
          </p:cNvPicPr>
          <p:nvPr/>
        </p:nvPicPr>
        <p:blipFill>
          <a:blip r:embed="rId8"/>
          <a:stretch>
            <a:fillRect/>
          </a:stretch>
        </p:blipFill>
        <p:spPr>
          <a:xfrm>
            <a:off x="6429375" y="1290042"/>
            <a:ext cx="285750" cy="228600"/>
          </a:xfrm>
          <a:prstGeom prst="rect">
            <a:avLst/>
          </a:prstGeom>
        </p:spPr>
      </p:pic>
      <p:pic>
        <p:nvPicPr>
          <p:cNvPr id="12" name="Image 10" descr="preencoded.png"/>
          <p:cNvPicPr>
            <a:picLocks noChangeAspect="1"/>
          </p:cNvPicPr>
          <p:nvPr/>
        </p:nvPicPr>
        <p:blipFill>
          <a:blip r:embed="rId7"/>
          <a:stretch>
            <a:fillRect/>
          </a:stretch>
        </p:blipFill>
        <p:spPr>
          <a:xfrm>
            <a:off x="6419850" y="1790700"/>
            <a:ext cx="95250" cy="76200"/>
          </a:xfrm>
          <a:prstGeom prst="rect">
            <a:avLst/>
          </a:prstGeom>
        </p:spPr>
      </p:pic>
      <p:pic>
        <p:nvPicPr>
          <p:cNvPr id="13" name="Image 11" descr="preencoded.png"/>
          <p:cNvPicPr>
            <a:picLocks noChangeAspect="1"/>
          </p:cNvPicPr>
          <p:nvPr/>
        </p:nvPicPr>
        <p:blipFill>
          <a:blip r:embed="rId7"/>
          <a:stretch>
            <a:fillRect/>
          </a:stretch>
        </p:blipFill>
        <p:spPr>
          <a:xfrm>
            <a:off x="6419850" y="2133600"/>
            <a:ext cx="95250" cy="76200"/>
          </a:xfrm>
          <a:prstGeom prst="rect">
            <a:avLst/>
          </a:prstGeom>
        </p:spPr>
      </p:pic>
      <p:pic>
        <p:nvPicPr>
          <p:cNvPr id="14" name="Image 12" descr="preencoded.png"/>
          <p:cNvPicPr>
            <a:picLocks noChangeAspect="1"/>
          </p:cNvPicPr>
          <p:nvPr/>
        </p:nvPicPr>
        <p:blipFill>
          <a:blip r:embed="rId7"/>
          <a:stretch>
            <a:fillRect/>
          </a:stretch>
        </p:blipFill>
        <p:spPr>
          <a:xfrm>
            <a:off x="6419850" y="2476500"/>
            <a:ext cx="95250" cy="76200"/>
          </a:xfrm>
          <a:prstGeom prst="rect">
            <a:avLst/>
          </a:prstGeom>
        </p:spPr>
      </p:pic>
      <p:pic>
        <p:nvPicPr>
          <p:cNvPr id="15" name="Image 13" descr="preencoded.png"/>
          <p:cNvPicPr>
            <a:picLocks noChangeAspect="1"/>
          </p:cNvPicPr>
          <p:nvPr/>
        </p:nvPicPr>
        <p:blipFill>
          <a:blip r:embed="rId9"/>
          <a:stretch>
            <a:fillRect/>
          </a:stretch>
        </p:blipFill>
        <p:spPr>
          <a:xfrm>
            <a:off x="381000" y="3162300"/>
            <a:ext cx="11430000" cy="1128713"/>
          </a:xfrm>
          <a:prstGeom prst="rect">
            <a:avLst/>
          </a:prstGeom>
        </p:spPr>
      </p:pic>
      <p:pic>
        <p:nvPicPr>
          <p:cNvPr id="16" name="Image 14" descr="preencoded.png"/>
          <p:cNvPicPr>
            <a:picLocks noChangeAspect="1"/>
          </p:cNvPicPr>
          <p:nvPr/>
        </p:nvPicPr>
        <p:blipFill>
          <a:blip r:embed="rId10"/>
          <a:stretch>
            <a:fillRect/>
          </a:stretch>
        </p:blipFill>
        <p:spPr>
          <a:xfrm>
            <a:off x="609600" y="3488531"/>
            <a:ext cx="476250" cy="476250"/>
          </a:xfrm>
          <a:prstGeom prst="rect">
            <a:avLst/>
          </a:prstGeom>
        </p:spPr>
      </p:pic>
      <p:pic>
        <p:nvPicPr>
          <p:cNvPr id="17" name="Image 15" descr="preencoded.png"/>
          <p:cNvPicPr>
            <a:picLocks noChangeAspect="1"/>
          </p:cNvPicPr>
          <p:nvPr/>
        </p:nvPicPr>
        <p:blipFill>
          <a:blip r:embed="rId11"/>
          <a:stretch>
            <a:fillRect/>
          </a:stretch>
        </p:blipFill>
        <p:spPr>
          <a:xfrm>
            <a:off x="704850" y="3612356"/>
            <a:ext cx="285750" cy="228600"/>
          </a:xfrm>
          <a:prstGeom prst="rect">
            <a:avLst/>
          </a:prstGeom>
        </p:spPr>
      </p:pic>
      <p:pic>
        <p:nvPicPr>
          <p:cNvPr id="18" name="Image 16" descr="preencoded.png"/>
          <p:cNvPicPr>
            <a:picLocks noChangeAspect="1"/>
          </p:cNvPicPr>
          <p:nvPr/>
        </p:nvPicPr>
        <p:blipFill>
          <a:blip r:embed="rId12"/>
          <a:stretch>
            <a:fillRect/>
          </a:stretch>
        </p:blipFill>
        <p:spPr>
          <a:xfrm>
            <a:off x="381000" y="4481513"/>
            <a:ext cx="11430000" cy="685800"/>
          </a:xfrm>
          <a:prstGeom prst="rect">
            <a:avLst/>
          </a:prstGeom>
        </p:spPr>
      </p:pic>
      <p:pic>
        <p:nvPicPr>
          <p:cNvPr id="19" name="Image 17" descr="preencoded.png"/>
          <p:cNvPicPr>
            <a:picLocks noChangeAspect="1"/>
          </p:cNvPicPr>
          <p:nvPr/>
        </p:nvPicPr>
        <p:blipFill>
          <a:blip r:embed="rId13"/>
          <a:stretch>
            <a:fillRect/>
          </a:stretch>
        </p:blipFill>
        <p:spPr>
          <a:xfrm>
            <a:off x="609600" y="4655046"/>
            <a:ext cx="178594" cy="148828"/>
          </a:xfrm>
          <a:prstGeom prst="rect">
            <a:avLst/>
          </a:prstGeom>
        </p:spPr>
      </p:pic>
      <p:sp>
        <p:nvSpPr>
          <p:cNvPr id="20"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1" name="Text 1"/>
          <p:cNvSpPr/>
          <p:nvPr/>
        </p:nvSpPr>
        <p:spPr>
          <a:xfrm>
            <a:off x="533400" y="361950"/>
            <a:ext cx="63093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Risk Factors: Ethnicity</a:t>
            </a:r>
            <a:endParaRPr lang="en-US" sz="1800" dirty="0"/>
          </a:p>
        </p:txBody>
      </p:sp>
      <p:sp>
        <p:nvSpPr>
          <p:cNvPr id="22" name="Text 2"/>
          <p:cNvSpPr/>
          <p:nvPr/>
        </p:nvSpPr>
        <p:spPr>
          <a:xfrm>
            <a:off x="1028700" y="1247775"/>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South Asian Origin</a:t>
            </a:r>
            <a:endParaRPr lang="en-US" sz="1500" dirty="0"/>
          </a:p>
        </p:txBody>
      </p:sp>
      <p:sp>
        <p:nvSpPr>
          <p:cNvPr id="23" name="Text 3"/>
          <p:cNvSpPr/>
          <p:nvPr/>
        </p:nvSpPr>
        <p:spPr>
          <a:xfrm>
            <a:off x="800100" y="1714500"/>
            <a:ext cx="1103376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843D"/>
                </a:solidFill>
              </a:rPr>
              <a:t>~1.4× higher CVD risk</a:t>
            </a:r>
            <a:r>
              <a:rPr lang="en-US" sz="1200" dirty="0">
                <a:solidFill>
                  <a:srgbClr val="4B5563"/>
                </a:solidFill>
              </a:rPr>
              <a:t> compared to predicted general charts.</a:t>
            </a:r>
            <a:endParaRPr lang="en-US" sz="1200" dirty="0"/>
          </a:p>
        </p:txBody>
      </p:sp>
      <p:sp>
        <p:nvSpPr>
          <p:cNvPr id="24" name="Text 4"/>
          <p:cNvSpPr/>
          <p:nvPr/>
        </p:nvSpPr>
        <p:spPr>
          <a:xfrm>
            <a:off x="800100" y="2057400"/>
            <a:ext cx="113919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Significantly higher prevalence of </a:t>
            </a:r>
            <a:r>
              <a:rPr lang="en-US" sz="1200" b="1" dirty="0">
                <a:solidFill>
                  <a:srgbClr val="00843D"/>
                </a:solidFill>
              </a:rPr>
              <a:t>Hypertension and Type 2 Diabetes</a:t>
            </a:r>
            <a:r>
              <a:rPr lang="en-US" sz="1200" dirty="0">
                <a:solidFill>
                  <a:srgbClr val="4B5563"/>
                </a:solidFill>
              </a:rPr>
              <a:t>.</a:t>
            </a:r>
            <a:endParaRPr lang="en-US" sz="1200" dirty="0"/>
          </a:p>
        </p:txBody>
      </p:sp>
      <p:sp>
        <p:nvSpPr>
          <p:cNvPr id="25" name="Text 5"/>
          <p:cNvSpPr/>
          <p:nvPr/>
        </p:nvSpPr>
        <p:spPr>
          <a:xfrm>
            <a:off x="800100" y="2400300"/>
            <a:ext cx="113919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Higher rates of </a:t>
            </a:r>
            <a:r>
              <a:rPr lang="en-US" sz="1200" b="1" dirty="0">
                <a:solidFill>
                  <a:srgbClr val="00843D"/>
                </a:solidFill>
              </a:rPr>
              <a:t>central obesity</a:t>
            </a:r>
            <a:r>
              <a:rPr lang="en-US" sz="1200" dirty="0">
                <a:solidFill>
                  <a:srgbClr val="4B5563"/>
                </a:solidFill>
              </a:rPr>
              <a:t> and coronary heart disease (CHD).</a:t>
            </a:r>
            <a:endParaRPr lang="en-US" sz="1200" dirty="0"/>
          </a:p>
        </p:txBody>
      </p:sp>
      <p:sp>
        <p:nvSpPr>
          <p:cNvPr id="26" name="Text 6"/>
          <p:cNvSpPr/>
          <p:nvPr/>
        </p:nvSpPr>
        <p:spPr>
          <a:xfrm>
            <a:off x="6838950" y="1247775"/>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African/Caribbean Origin</a:t>
            </a:r>
            <a:endParaRPr lang="en-US" sz="1500" dirty="0"/>
          </a:p>
        </p:txBody>
      </p:sp>
      <p:sp>
        <p:nvSpPr>
          <p:cNvPr id="27" name="Text 7"/>
          <p:cNvSpPr/>
          <p:nvPr/>
        </p:nvSpPr>
        <p:spPr>
          <a:xfrm>
            <a:off x="6610350" y="1714500"/>
            <a:ext cx="55816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Predisposition to </a:t>
            </a:r>
            <a:r>
              <a:rPr lang="en-US" sz="1200" b="1" dirty="0">
                <a:solidFill>
                  <a:srgbClr val="00843D"/>
                </a:solidFill>
              </a:rPr>
              <a:t>severe hypertension</a:t>
            </a:r>
            <a:r>
              <a:rPr lang="en-US" sz="1200" dirty="0">
                <a:solidFill>
                  <a:srgbClr val="4B5563"/>
                </a:solidFill>
              </a:rPr>
              <a:t> and earlier onset of diabetes.</a:t>
            </a:r>
            <a:endParaRPr lang="en-US" sz="1200" dirty="0"/>
          </a:p>
        </p:txBody>
      </p:sp>
      <p:sp>
        <p:nvSpPr>
          <p:cNvPr id="28" name="Text 8"/>
          <p:cNvSpPr/>
          <p:nvPr/>
        </p:nvSpPr>
        <p:spPr>
          <a:xfrm>
            <a:off x="6610350" y="2057400"/>
            <a:ext cx="55816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Increased incidence of </a:t>
            </a:r>
            <a:r>
              <a:rPr lang="en-US" sz="1200" b="1" dirty="0">
                <a:solidFill>
                  <a:srgbClr val="00843D"/>
                </a:solidFill>
              </a:rPr>
              <a:t>strokes</a:t>
            </a:r>
            <a:r>
              <a:rPr lang="en-US" sz="1200" dirty="0">
                <a:solidFill>
                  <a:srgbClr val="4B5563"/>
                </a:solidFill>
              </a:rPr>
              <a:t> compared to other ethnic groups.</a:t>
            </a:r>
            <a:endParaRPr lang="en-US" sz="1200" dirty="0"/>
          </a:p>
        </p:txBody>
      </p:sp>
      <p:sp>
        <p:nvSpPr>
          <p:cNvPr id="29" name="Text 9"/>
          <p:cNvSpPr/>
          <p:nvPr/>
        </p:nvSpPr>
        <p:spPr>
          <a:xfrm>
            <a:off x="6610350" y="2400300"/>
            <a:ext cx="558165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Higher risk of </a:t>
            </a:r>
            <a:r>
              <a:rPr lang="en-US" sz="1200" b="1" dirty="0">
                <a:solidFill>
                  <a:srgbClr val="00843D"/>
                </a:solidFill>
              </a:rPr>
              <a:t>renal failure</a:t>
            </a:r>
            <a:r>
              <a:rPr lang="en-US" sz="1200" dirty="0">
                <a:solidFill>
                  <a:srgbClr val="4B5563"/>
                </a:solidFill>
              </a:rPr>
              <a:t> secondary to CVD risk factors.</a:t>
            </a:r>
            <a:endParaRPr lang="en-US" sz="1200" dirty="0"/>
          </a:p>
        </p:txBody>
      </p:sp>
      <p:sp>
        <p:nvSpPr>
          <p:cNvPr id="30" name="Text 10"/>
          <p:cNvSpPr/>
          <p:nvPr/>
        </p:nvSpPr>
        <p:spPr>
          <a:xfrm>
            <a:off x="1314450" y="3352800"/>
            <a:ext cx="10094416"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D97706"/>
                </a:solidFill>
              </a:rPr>
              <a:t>AKT EXAM FOCUS: QRISK3 ADJUSTMENT</a:t>
            </a:r>
            <a:endParaRPr lang="en-US" sz="1050" dirty="0"/>
          </a:p>
        </p:txBody>
      </p:sp>
      <p:sp>
        <p:nvSpPr>
          <p:cNvPr id="31" name="Text 11"/>
          <p:cNvSpPr/>
          <p:nvPr/>
        </p:nvSpPr>
        <p:spPr>
          <a:xfrm>
            <a:off x="1314450" y="3590925"/>
            <a:ext cx="10877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QRISK3 includes automated ethnicity adjustment based on UK primary care data.</a:t>
            </a:r>
            <a:endParaRPr lang="en-US" sz="1350" dirty="0"/>
          </a:p>
        </p:txBody>
      </p:sp>
      <p:sp>
        <p:nvSpPr>
          <p:cNvPr id="32" name="Text 12"/>
          <p:cNvSpPr/>
          <p:nvPr/>
        </p:nvSpPr>
        <p:spPr>
          <a:xfrm>
            <a:off x="1314450" y="3886200"/>
            <a:ext cx="10877550"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Do </a:t>
            </a:r>
            <a:r>
              <a:rPr lang="en-US" sz="1125" b="1" dirty="0">
                <a:solidFill>
                  <a:srgbClr val="4B5563"/>
                </a:solidFill>
              </a:rPr>
              <a:t>NOT</a:t>
            </a:r>
            <a:r>
              <a:rPr lang="en-US" sz="1125" dirty="0">
                <a:solidFill>
                  <a:srgbClr val="4B5563"/>
                </a:solidFill>
              </a:rPr>
              <a:t> manually add a 1.4× correction factor to QRISK3 scores. This was a practice used with older tools (like Framingham) but is now built into the algorithm.</a:t>
            </a:r>
            <a:endParaRPr lang="en-US" sz="1125" dirty="0"/>
          </a:p>
        </p:txBody>
      </p:sp>
      <p:sp>
        <p:nvSpPr>
          <p:cNvPr id="33" name="Text 13"/>
          <p:cNvSpPr/>
          <p:nvPr/>
        </p:nvSpPr>
        <p:spPr>
          <a:xfrm>
            <a:off x="904131" y="4624388"/>
            <a:ext cx="10972800" cy="400050"/>
          </a:xfrm>
          <a:prstGeom prst="rect">
            <a:avLst/>
          </a:prstGeom>
          <a:noFill/>
          <a:ln/>
        </p:spPr>
        <p:txBody>
          <a:bodyPr vert="horz" wrap="square" lIns="0" tIns="0" rIns="0" bIns="0" rtlCol="0" anchor="ctr"/>
          <a:lstStyle/>
          <a:p>
            <a:pPr marL="0" indent="0">
              <a:lnSpc>
                <a:spcPts val="1575"/>
              </a:lnSpc>
              <a:buNone/>
            </a:pPr>
            <a:r>
              <a:rPr lang="en-US" sz="1125" dirty="0">
                <a:solidFill>
                  <a:srgbClr val="065F46"/>
                </a:solidFill>
              </a:rPr>
              <a:t> </a:t>
            </a:r>
            <a:r>
              <a:rPr lang="en-US" sz="1125" b="1" dirty="0">
                <a:solidFill>
                  <a:srgbClr val="065F46"/>
                </a:solidFill>
              </a:rPr>
              <a:t>GP Awareness:</a:t>
            </a:r>
            <a:r>
              <a:rPr lang="en-US" sz="1125" dirty="0">
                <a:solidFill>
                  <a:srgbClr val="065F46"/>
                </a:solidFill>
              </a:rPr>
              <a:t> Social factors and cultural dietary patterns often compound biological risk. When assessing risk, explore family attitudes toward medication and acknowledge the higher baseline risk in these populations with sensitivity.</a:t>
            </a:r>
            <a:endParaRPr lang="en-US" sz="11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572125" cy="5486400"/>
          </a:xfrm>
          <a:prstGeom prst="rect">
            <a:avLst/>
          </a:prstGeom>
        </p:spPr>
      </p:pic>
      <p:pic>
        <p:nvPicPr>
          <p:cNvPr id="6" name="Image 4" descr="preencoded.png"/>
          <p:cNvPicPr>
            <a:picLocks noChangeAspect="1"/>
          </p:cNvPicPr>
          <p:nvPr/>
        </p:nvPicPr>
        <p:blipFill>
          <a:blip r:embed="rId6"/>
          <a:stretch>
            <a:fillRect/>
          </a:stretch>
        </p:blipFill>
        <p:spPr>
          <a:xfrm>
            <a:off x="619125" y="1282601"/>
            <a:ext cx="285750" cy="228600"/>
          </a:xfrm>
          <a:prstGeom prst="rect">
            <a:avLst/>
          </a:prstGeom>
        </p:spPr>
      </p:pic>
      <p:pic>
        <p:nvPicPr>
          <p:cNvPr id="7" name="Image 5" descr="preencoded.png"/>
          <p:cNvPicPr>
            <a:picLocks noChangeAspect="1"/>
          </p:cNvPicPr>
          <p:nvPr/>
        </p:nvPicPr>
        <p:blipFill>
          <a:blip r:embed="rId7"/>
          <a:stretch>
            <a:fillRect/>
          </a:stretch>
        </p:blipFill>
        <p:spPr>
          <a:xfrm>
            <a:off x="609600" y="2645866"/>
            <a:ext cx="142875" cy="142875"/>
          </a:xfrm>
          <a:prstGeom prst="rect">
            <a:avLst/>
          </a:prstGeom>
        </p:spPr>
      </p:pic>
      <p:pic>
        <p:nvPicPr>
          <p:cNvPr id="8" name="Image 6" descr="preencoded.png"/>
          <p:cNvPicPr>
            <a:picLocks noChangeAspect="1"/>
          </p:cNvPicPr>
          <p:nvPr/>
        </p:nvPicPr>
        <p:blipFill>
          <a:blip r:embed="rId7"/>
          <a:stretch>
            <a:fillRect/>
          </a:stretch>
        </p:blipFill>
        <p:spPr>
          <a:xfrm>
            <a:off x="609600" y="3169741"/>
            <a:ext cx="142875" cy="142875"/>
          </a:xfrm>
          <a:prstGeom prst="rect">
            <a:avLst/>
          </a:prstGeom>
        </p:spPr>
      </p:pic>
      <p:pic>
        <p:nvPicPr>
          <p:cNvPr id="9" name="Image 7" descr="preencoded.png"/>
          <p:cNvPicPr>
            <a:picLocks noChangeAspect="1"/>
          </p:cNvPicPr>
          <p:nvPr/>
        </p:nvPicPr>
        <p:blipFill>
          <a:blip r:embed="rId7"/>
          <a:stretch>
            <a:fillRect/>
          </a:stretch>
        </p:blipFill>
        <p:spPr>
          <a:xfrm>
            <a:off x="609600" y="3693616"/>
            <a:ext cx="142875" cy="142875"/>
          </a:xfrm>
          <a:prstGeom prst="rect">
            <a:avLst/>
          </a:prstGeom>
        </p:spPr>
      </p:pic>
      <p:pic>
        <p:nvPicPr>
          <p:cNvPr id="10" name="Image 8" descr="preencoded.png"/>
          <p:cNvPicPr>
            <a:picLocks noChangeAspect="1"/>
          </p:cNvPicPr>
          <p:nvPr/>
        </p:nvPicPr>
        <p:blipFill>
          <a:blip r:embed="rId8"/>
          <a:stretch>
            <a:fillRect/>
          </a:stretch>
        </p:blipFill>
        <p:spPr>
          <a:xfrm>
            <a:off x="609600" y="5081588"/>
            <a:ext cx="5114925" cy="1166813"/>
          </a:xfrm>
          <a:prstGeom prst="rect">
            <a:avLst/>
          </a:prstGeom>
        </p:spPr>
      </p:pic>
      <p:pic>
        <p:nvPicPr>
          <p:cNvPr id="11" name="Image 9" descr="preencoded.png"/>
          <p:cNvPicPr>
            <a:picLocks noChangeAspect="1"/>
          </p:cNvPicPr>
          <p:nvPr/>
        </p:nvPicPr>
        <p:blipFill>
          <a:blip r:embed="rId9"/>
          <a:stretch>
            <a:fillRect/>
          </a:stretch>
        </p:blipFill>
        <p:spPr>
          <a:xfrm>
            <a:off x="6238875" y="1086892"/>
            <a:ext cx="5572125" cy="2579191"/>
          </a:xfrm>
          <a:prstGeom prst="rect">
            <a:avLst/>
          </a:prstGeom>
        </p:spPr>
      </p:pic>
      <p:pic>
        <p:nvPicPr>
          <p:cNvPr id="12" name="Image 10" descr="preencoded.png"/>
          <p:cNvPicPr>
            <a:picLocks noChangeAspect="1"/>
          </p:cNvPicPr>
          <p:nvPr/>
        </p:nvPicPr>
        <p:blipFill>
          <a:blip r:embed="rId10"/>
          <a:stretch>
            <a:fillRect/>
          </a:stretch>
        </p:blipFill>
        <p:spPr>
          <a:xfrm>
            <a:off x="6477000" y="1378893"/>
            <a:ext cx="285750" cy="228600"/>
          </a:xfrm>
          <a:prstGeom prst="rect">
            <a:avLst/>
          </a:prstGeom>
        </p:spPr>
      </p:pic>
      <p:pic>
        <p:nvPicPr>
          <p:cNvPr id="13" name="Image 11" descr="preencoded.png"/>
          <p:cNvPicPr>
            <a:picLocks noChangeAspect="1"/>
          </p:cNvPicPr>
          <p:nvPr/>
        </p:nvPicPr>
        <p:blipFill>
          <a:blip r:embed="rId11"/>
          <a:stretch>
            <a:fillRect/>
          </a:stretch>
        </p:blipFill>
        <p:spPr>
          <a:xfrm>
            <a:off x="6467475" y="2427833"/>
            <a:ext cx="2481263" cy="428625"/>
          </a:xfrm>
          <a:prstGeom prst="rect">
            <a:avLst/>
          </a:prstGeom>
        </p:spPr>
      </p:pic>
      <p:pic>
        <p:nvPicPr>
          <p:cNvPr id="14" name="Image 12" descr="preencoded.png"/>
          <p:cNvPicPr>
            <a:picLocks noChangeAspect="1"/>
          </p:cNvPicPr>
          <p:nvPr/>
        </p:nvPicPr>
        <p:blipFill>
          <a:blip r:embed="rId12"/>
          <a:stretch>
            <a:fillRect/>
          </a:stretch>
        </p:blipFill>
        <p:spPr>
          <a:xfrm>
            <a:off x="6581775" y="2565946"/>
            <a:ext cx="190500" cy="152400"/>
          </a:xfrm>
          <a:prstGeom prst="rect">
            <a:avLst/>
          </a:prstGeom>
        </p:spPr>
      </p:pic>
      <p:pic>
        <p:nvPicPr>
          <p:cNvPr id="15" name="Image 13" descr="preencoded.png"/>
          <p:cNvPicPr>
            <a:picLocks noChangeAspect="1"/>
          </p:cNvPicPr>
          <p:nvPr/>
        </p:nvPicPr>
        <p:blipFill>
          <a:blip r:embed="rId13"/>
          <a:stretch>
            <a:fillRect/>
          </a:stretch>
        </p:blipFill>
        <p:spPr>
          <a:xfrm>
            <a:off x="9101138" y="2427833"/>
            <a:ext cx="2481263" cy="428625"/>
          </a:xfrm>
          <a:prstGeom prst="rect">
            <a:avLst/>
          </a:prstGeom>
        </p:spPr>
      </p:pic>
      <p:pic>
        <p:nvPicPr>
          <p:cNvPr id="16" name="Image 14" descr="preencoded.png"/>
          <p:cNvPicPr>
            <a:picLocks noChangeAspect="1"/>
          </p:cNvPicPr>
          <p:nvPr/>
        </p:nvPicPr>
        <p:blipFill>
          <a:blip r:embed="rId14"/>
          <a:stretch>
            <a:fillRect/>
          </a:stretch>
        </p:blipFill>
        <p:spPr>
          <a:xfrm>
            <a:off x="9215438" y="2565946"/>
            <a:ext cx="190500" cy="152400"/>
          </a:xfrm>
          <a:prstGeom prst="rect">
            <a:avLst/>
          </a:prstGeom>
        </p:spPr>
      </p:pic>
      <p:pic>
        <p:nvPicPr>
          <p:cNvPr id="17" name="Image 15" descr="preencoded.png"/>
          <p:cNvPicPr>
            <a:picLocks noChangeAspect="1"/>
          </p:cNvPicPr>
          <p:nvPr/>
        </p:nvPicPr>
        <p:blipFill>
          <a:blip r:embed="rId11"/>
          <a:stretch>
            <a:fillRect/>
          </a:stretch>
        </p:blipFill>
        <p:spPr>
          <a:xfrm>
            <a:off x="6467475" y="3008858"/>
            <a:ext cx="2481263" cy="428625"/>
          </a:xfrm>
          <a:prstGeom prst="rect">
            <a:avLst/>
          </a:prstGeom>
        </p:spPr>
      </p:pic>
      <p:pic>
        <p:nvPicPr>
          <p:cNvPr id="18" name="Image 16" descr="preencoded.png"/>
          <p:cNvPicPr>
            <a:picLocks noChangeAspect="1"/>
          </p:cNvPicPr>
          <p:nvPr/>
        </p:nvPicPr>
        <p:blipFill>
          <a:blip r:embed="rId15"/>
          <a:stretch>
            <a:fillRect/>
          </a:stretch>
        </p:blipFill>
        <p:spPr>
          <a:xfrm>
            <a:off x="6581775" y="3146971"/>
            <a:ext cx="190500" cy="152400"/>
          </a:xfrm>
          <a:prstGeom prst="rect">
            <a:avLst/>
          </a:prstGeom>
        </p:spPr>
      </p:pic>
      <p:pic>
        <p:nvPicPr>
          <p:cNvPr id="19" name="Image 17" descr="preencoded.png"/>
          <p:cNvPicPr>
            <a:picLocks noChangeAspect="1"/>
          </p:cNvPicPr>
          <p:nvPr/>
        </p:nvPicPr>
        <p:blipFill>
          <a:blip r:embed="rId13"/>
          <a:stretch>
            <a:fillRect/>
          </a:stretch>
        </p:blipFill>
        <p:spPr>
          <a:xfrm>
            <a:off x="9101138" y="3008858"/>
            <a:ext cx="2481263" cy="428625"/>
          </a:xfrm>
          <a:prstGeom prst="rect">
            <a:avLst/>
          </a:prstGeom>
        </p:spPr>
      </p:pic>
      <p:pic>
        <p:nvPicPr>
          <p:cNvPr id="20" name="Image 18" descr="preencoded.png"/>
          <p:cNvPicPr>
            <a:picLocks noChangeAspect="1"/>
          </p:cNvPicPr>
          <p:nvPr/>
        </p:nvPicPr>
        <p:blipFill>
          <a:blip r:embed="rId16"/>
          <a:stretch>
            <a:fillRect/>
          </a:stretch>
        </p:blipFill>
        <p:spPr>
          <a:xfrm>
            <a:off x="9215438" y="3146971"/>
            <a:ext cx="190500" cy="152400"/>
          </a:xfrm>
          <a:prstGeom prst="rect">
            <a:avLst/>
          </a:prstGeom>
        </p:spPr>
      </p:pic>
      <p:pic>
        <p:nvPicPr>
          <p:cNvPr id="21" name="Image 19" descr="preencoded.png"/>
          <p:cNvPicPr>
            <a:picLocks noChangeAspect="1"/>
          </p:cNvPicPr>
          <p:nvPr/>
        </p:nvPicPr>
        <p:blipFill>
          <a:blip r:embed="rId17"/>
          <a:stretch>
            <a:fillRect/>
          </a:stretch>
        </p:blipFill>
        <p:spPr>
          <a:xfrm>
            <a:off x="6238875" y="3856583"/>
            <a:ext cx="5572125" cy="2524125"/>
          </a:xfrm>
          <a:prstGeom prst="rect">
            <a:avLst/>
          </a:prstGeom>
        </p:spPr>
      </p:pic>
      <p:pic>
        <p:nvPicPr>
          <p:cNvPr id="22" name="Image 20" descr="preencoded.png"/>
          <p:cNvPicPr>
            <a:picLocks noChangeAspect="1"/>
          </p:cNvPicPr>
          <p:nvPr/>
        </p:nvPicPr>
        <p:blipFill>
          <a:blip r:embed="rId18"/>
          <a:stretch>
            <a:fillRect/>
          </a:stretch>
        </p:blipFill>
        <p:spPr>
          <a:xfrm>
            <a:off x="6477000" y="4148584"/>
            <a:ext cx="285750" cy="228600"/>
          </a:xfrm>
          <a:prstGeom prst="rect">
            <a:avLst/>
          </a:prstGeom>
        </p:spPr>
      </p:pic>
      <p:pic>
        <p:nvPicPr>
          <p:cNvPr id="23" name="Image 21" descr="preencoded.png"/>
          <p:cNvPicPr>
            <a:picLocks noChangeAspect="1"/>
          </p:cNvPicPr>
          <p:nvPr/>
        </p:nvPicPr>
        <p:blipFill>
          <a:blip r:embed="rId19"/>
          <a:stretch>
            <a:fillRect/>
          </a:stretch>
        </p:blipFill>
        <p:spPr>
          <a:xfrm>
            <a:off x="6467475" y="4628108"/>
            <a:ext cx="142875" cy="142875"/>
          </a:xfrm>
          <a:prstGeom prst="rect">
            <a:avLst/>
          </a:prstGeom>
        </p:spPr>
      </p:pic>
      <p:pic>
        <p:nvPicPr>
          <p:cNvPr id="24" name="Image 22" descr="preencoded.png"/>
          <p:cNvPicPr>
            <a:picLocks noChangeAspect="1"/>
          </p:cNvPicPr>
          <p:nvPr/>
        </p:nvPicPr>
        <p:blipFill>
          <a:blip r:embed="rId20"/>
          <a:stretch>
            <a:fillRect/>
          </a:stretch>
        </p:blipFill>
        <p:spPr>
          <a:xfrm>
            <a:off x="6467475" y="5151983"/>
            <a:ext cx="142875" cy="155823"/>
          </a:xfrm>
          <a:prstGeom prst="rect">
            <a:avLst/>
          </a:prstGeom>
        </p:spPr>
      </p:pic>
      <p:pic>
        <p:nvPicPr>
          <p:cNvPr id="25" name="Image 23" descr="preencoded.png"/>
          <p:cNvPicPr>
            <a:picLocks noChangeAspect="1"/>
          </p:cNvPicPr>
          <p:nvPr/>
        </p:nvPicPr>
        <p:blipFill>
          <a:blip r:embed="rId21"/>
          <a:stretch>
            <a:fillRect/>
          </a:stretch>
        </p:blipFill>
        <p:spPr>
          <a:xfrm>
            <a:off x="6467475" y="5675858"/>
            <a:ext cx="142875" cy="122337"/>
          </a:xfrm>
          <a:prstGeom prst="rect">
            <a:avLst/>
          </a:prstGeom>
        </p:spPr>
      </p:pic>
      <p:sp>
        <p:nvSpPr>
          <p:cNvPr id="26"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7" name="Text 1"/>
          <p:cNvSpPr/>
          <p:nvPr/>
        </p:nvSpPr>
        <p:spPr>
          <a:xfrm>
            <a:off x="533400" y="361950"/>
            <a:ext cx="87782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Risk Factors: Social Deprivation</a:t>
            </a:r>
            <a:endParaRPr lang="en-US" sz="1800" dirty="0"/>
          </a:p>
        </p:txBody>
      </p:sp>
      <p:sp>
        <p:nvSpPr>
          <p:cNvPr id="28" name="Text 2"/>
          <p:cNvSpPr/>
          <p:nvPr/>
        </p:nvSpPr>
        <p:spPr>
          <a:xfrm>
            <a:off x="1028700" y="1247775"/>
            <a:ext cx="5867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The Black Report (1982)</a:t>
            </a:r>
            <a:endParaRPr lang="en-US" sz="1500" dirty="0"/>
          </a:p>
        </p:txBody>
      </p:sp>
      <p:sp>
        <p:nvSpPr>
          <p:cNvPr id="29" name="Text 3"/>
          <p:cNvSpPr/>
          <p:nvPr/>
        </p:nvSpPr>
        <p:spPr>
          <a:xfrm>
            <a:off x="609600" y="1714500"/>
            <a:ext cx="5114925" cy="731341"/>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rPr>
              <a:t>This seminal report established the clear link between social class and health inequality in the UK. It highlighted that despite the NHS, CVD mortality rates remained significantly higher in deprived areas.</a:t>
            </a:r>
            <a:endParaRPr lang="en-US" sz="1200" dirty="0"/>
          </a:p>
        </p:txBody>
      </p:sp>
      <p:sp>
        <p:nvSpPr>
          <p:cNvPr id="30" name="Text 4"/>
          <p:cNvSpPr/>
          <p:nvPr/>
        </p:nvSpPr>
        <p:spPr>
          <a:xfrm>
            <a:off x="847725" y="2598241"/>
            <a:ext cx="48768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Demonstrated an "inverse care law" where those most in need often had the least access to quality preventative care.</a:t>
            </a:r>
            <a:endParaRPr lang="en-US" sz="1125" dirty="0"/>
          </a:p>
        </p:txBody>
      </p:sp>
      <p:sp>
        <p:nvSpPr>
          <p:cNvPr id="31" name="Text 5"/>
          <p:cNvSpPr/>
          <p:nvPr/>
        </p:nvSpPr>
        <p:spPr>
          <a:xfrm>
            <a:off x="847725" y="3122116"/>
            <a:ext cx="48768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Social factors (housing, employment, education) act as the "causes of the causes" of cardiovascular disease.</a:t>
            </a:r>
            <a:endParaRPr lang="en-US" sz="1125" dirty="0"/>
          </a:p>
        </p:txBody>
      </p:sp>
      <p:sp>
        <p:nvSpPr>
          <p:cNvPr id="32" name="Text 6"/>
          <p:cNvSpPr/>
          <p:nvPr/>
        </p:nvSpPr>
        <p:spPr>
          <a:xfrm>
            <a:off x="847725" y="3645991"/>
            <a:ext cx="48768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Bradford Context: Wide variations in life expectancy across the district correlate strongly with deprivation deciles.</a:t>
            </a:r>
            <a:endParaRPr lang="en-US" sz="1125" dirty="0"/>
          </a:p>
        </p:txBody>
      </p:sp>
      <p:sp>
        <p:nvSpPr>
          <p:cNvPr id="33" name="Text 7"/>
          <p:cNvSpPr/>
          <p:nvPr/>
        </p:nvSpPr>
        <p:spPr>
          <a:xfrm>
            <a:off x="752475" y="5224463"/>
            <a:ext cx="482917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D97706"/>
                </a:solidFill>
              </a:rPr>
              <a:t>CLINICAL AWARENESS</a:t>
            </a:r>
            <a:endParaRPr lang="en-US" sz="825" dirty="0"/>
          </a:p>
        </p:txBody>
      </p:sp>
      <p:sp>
        <p:nvSpPr>
          <p:cNvPr id="34" name="Text 8"/>
          <p:cNvSpPr/>
          <p:nvPr/>
        </p:nvSpPr>
        <p:spPr>
          <a:xfrm>
            <a:off x="752475" y="5448300"/>
            <a:ext cx="4624388" cy="609600"/>
          </a:xfrm>
          <a:prstGeom prst="rect">
            <a:avLst/>
          </a:prstGeom>
          <a:noFill/>
          <a:ln/>
        </p:spPr>
        <p:txBody>
          <a:bodyPr vert="horz" wrap="square" lIns="0" tIns="0" rIns="0" bIns="0" rtlCol="0" anchor="ctr"/>
          <a:lstStyle/>
          <a:p>
            <a:pPr marL="0" indent="0">
              <a:lnSpc>
                <a:spcPts val="1470"/>
              </a:lnSpc>
              <a:buNone/>
            </a:pPr>
            <a:r>
              <a:rPr lang="en-US" sz="1050" b="1" dirty="0">
                <a:solidFill>
                  <a:srgbClr val="92400E"/>
                </a:solidFill>
              </a:rPr>
              <a:t>Social deprivation compounds biological risk; a QRISK3 score of 9% in a highly deprived area may clinically warrant earlier intervention than in an affluent area.</a:t>
            </a:r>
            <a:endParaRPr lang="en-US" sz="1050" dirty="0"/>
          </a:p>
        </p:txBody>
      </p:sp>
      <p:sp>
        <p:nvSpPr>
          <p:cNvPr id="35" name="Text 9"/>
          <p:cNvSpPr/>
          <p:nvPr/>
        </p:nvSpPr>
        <p:spPr>
          <a:xfrm>
            <a:off x="6886575" y="1344067"/>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The Townsend Score</a:t>
            </a:r>
            <a:endParaRPr lang="en-US" sz="1500" dirty="0"/>
          </a:p>
        </p:txBody>
      </p:sp>
      <p:sp>
        <p:nvSpPr>
          <p:cNvPr id="36" name="Text 10"/>
          <p:cNvSpPr/>
          <p:nvPr/>
        </p:nvSpPr>
        <p:spPr>
          <a:xfrm>
            <a:off x="6467475" y="1810792"/>
            <a:ext cx="5114925" cy="426541"/>
          </a:xfrm>
          <a:prstGeom prst="rect">
            <a:avLst/>
          </a:prstGeom>
          <a:noFill/>
          <a:ln/>
        </p:spPr>
        <p:txBody>
          <a:bodyPr vert="horz" wrap="square" lIns="0" tIns="0" rIns="0" bIns="0" rtlCol="0" anchor="ctr"/>
          <a:lstStyle/>
          <a:p>
            <a:pPr marL="0" indent="0">
              <a:lnSpc>
                <a:spcPts val="1680"/>
              </a:lnSpc>
              <a:buNone/>
            </a:pPr>
            <a:r>
              <a:rPr lang="en-US" sz="1050" dirty="0">
                <a:solidFill>
                  <a:srgbClr val="4B5563"/>
                </a:solidFill>
              </a:rPr>
              <a:t>Integrated into QRISK3, this composite measure of social deprivation uses four key census-based variables:</a:t>
            </a:r>
            <a:endParaRPr lang="en-US" sz="1050" dirty="0"/>
          </a:p>
        </p:txBody>
      </p:sp>
      <p:sp>
        <p:nvSpPr>
          <p:cNvPr id="37" name="Text 11"/>
          <p:cNvSpPr/>
          <p:nvPr/>
        </p:nvSpPr>
        <p:spPr>
          <a:xfrm>
            <a:off x="6867525" y="2542133"/>
            <a:ext cx="19202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rPr>
              <a:t>Unemployment</a:t>
            </a:r>
            <a:endParaRPr lang="en-US" sz="1050" dirty="0"/>
          </a:p>
        </p:txBody>
      </p:sp>
      <p:sp>
        <p:nvSpPr>
          <p:cNvPr id="38" name="Text 12"/>
          <p:cNvSpPr/>
          <p:nvPr/>
        </p:nvSpPr>
        <p:spPr>
          <a:xfrm>
            <a:off x="9501188" y="2542133"/>
            <a:ext cx="19202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rPr>
              <a:t>Overcrowding</a:t>
            </a:r>
            <a:endParaRPr lang="en-US" sz="1050" dirty="0"/>
          </a:p>
        </p:txBody>
      </p:sp>
      <p:sp>
        <p:nvSpPr>
          <p:cNvPr id="39" name="Text 13"/>
          <p:cNvSpPr/>
          <p:nvPr/>
        </p:nvSpPr>
        <p:spPr>
          <a:xfrm>
            <a:off x="6867525" y="3123158"/>
            <a:ext cx="27203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rPr>
              <a:t>Non-car Ownership</a:t>
            </a:r>
            <a:endParaRPr lang="en-US" sz="1050" dirty="0"/>
          </a:p>
        </p:txBody>
      </p:sp>
      <p:sp>
        <p:nvSpPr>
          <p:cNvPr id="40" name="Text 14"/>
          <p:cNvSpPr/>
          <p:nvPr/>
        </p:nvSpPr>
        <p:spPr>
          <a:xfrm>
            <a:off x="9501188" y="3123158"/>
            <a:ext cx="269081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rPr>
              <a:t>Non-home Ownership</a:t>
            </a:r>
            <a:endParaRPr lang="en-US" sz="1050" dirty="0"/>
          </a:p>
        </p:txBody>
      </p:sp>
      <p:sp>
        <p:nvSpPr>
          <p:cNvPr id="41" name="Text 15"/>
          <p:cNvSpPr/>
          <p:nvPr/>
        </p:nvSpPr>
        <p:spPr>
          <a:xfrm>
            <a:off x="6886575" y="4113758"/>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GP Implementation</a:t>
            </a:r>
            <a:endParaRPr lang="en-US" sz="1500" dirty="0"/>
          </a:p>
        </p:txBody>
      </p:sp>
      <p:sp>
        <p:nvSpPr>
          <p:cNvPr id="42" name="Text 16"/>
          <p:cNvSpPr/>
          <p:nvPr/>
        </p:nvSpPr>
        <p:spPr>
          <a:xfrm>
            <a:off x="6705600" y="4580483"/>
            <a:ext cx="48768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QRISK3 Integration:</a:t>
            </a:r>
            <a:r>
              <a:rPr lang="en-US" sz="1125" dirty="0">
                <a:solidFill>
                  <a:srgbClr val="4B5563"/>
                </a:solidFill>
              </a:rPr>
              <a:t> Postcode data automatically pulls Townsend scores to adjust the 10-year CVD risk.</a:t>
            </a:r>
            <a:endParaRPr lang="en-US" sz="1125" dirty="0"/>
          </a:p>
        </p:txBody>
      </p:sp>
      <p:sp>
        <p:nvSpPr>
          <p:cNvPr id="43" name="Text 17"/>
          <p:cNvSpPr/>
          <p:nvPr/>
        </p:nvSpPr>
        <p:spPr>
          <a:xfrm>
            <a:off x="6705600" y="5104358"/>
            <a:ext cx="48768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Holistic View:</a:t>
            </a:r>
            <a:r>
              <a:rPr lang="en-US" sz="1125" dirty="0">
                <a:solidFill>
                  <a:srgbClr val="4B5563"/>
                </a:solidFill>
              </a:rPr>
              <a:t> Do not just "treat the score"—consider the patient's ability to afford healthy food or safe exercise spaces.</a:t>
            </a:r>
            <a:endParaRPr lang="en-US" sz="1125" dirty="0"/>
          </a:p>
        </p:txBody>
      </p:sp>
      <p:sp>
        <p:nvSpPr>
          <p:cNvPr id="44" name="Text 18"/>
          <p:cNvSpPr/>
          <p:nvPr/>
        </p:nvSpPr>
        <p:spPr>
          <a:xfrm>
            <a:off x="6705600" y="5628233"/>
            <a:ext cx="48768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Health Literacy:</a:t>
            </a:r>
            <a:r>
              <a:rPr lang="en-US" sz="1125" dirty="0">
                <a:solidFill>
                  <a:srgbClr val="4B5563"/>
                </a:solidFill>
              </a:rPr>
              <a:t> Adapt counseling to the patient's educational background to improve statin adherence.</a:t>
            </a:r>
            <a:endParaRPr lang="en-US" sz="11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409575"/>
            <a:ext cx="38100" cy="342900"/>
          </a:xfrm>
          <a:prstGeom prst="rect">
            <a:avLst/>
          </a:prstGeom>
        </p:spPr>
      </p:pic>
      <p:pic>
        <p:nvPicPr>
          <p:cNvPr id="5" name="Image 3" descr="preencoded.png"/>
          <p:cNvPicPr>
            <a:picLocks noChangeAspect="1"/>
          </p:cNvPicPr>
          <p:nvPr/>
        </p:nvPicPr>
        <p:blipFill>
          <a:blip r:embed="rId6"/>
          <a:stretch>
            <a:fillRect/>
          </a:stretch>
        </p:blipFill>
        <p:spPr>
          <a:xfrm>
            <a:off x="571500" y="1162050"/>
            <a:ext cx="11049000" cy="514350"/>
          </a:xfrm>
          <a:prstGeom prst="rect">
            <a:avLst/>
          </a:prstGeom>
        </p:spPr>
      </p:pic>
      <p:pic>
        <p:nvPicPr>
          <p:cNvPr id="6" name="Image 4" descr="preencoded.png"/>
          <p:cNvPicPr>
            <a:picLocks noChangeAspect="1"/>
          </p:cNvPicPr>
          <p:nvPr/>
        </p:nvPicPr>
        <p:blipFill>
          <a:blip r:embed="rId7"/>
          <a:stretch>
            <a:fillRect/>
          </a:stretch>
        </p:blipFill>
        <p:spPr>
          <a:xfrm>
            <a:off x="571500" y="1914525"/>
            <a:ext cx="5381625" cy="1120825"/>
          </a:xfrm>
          <a:prstGeom prst="rect">
            <a:avLst/>
          </a:prstGeom>
        </p:spPr>
      </p:pic>
      <p:pic>
        <p:nvPicPr>
          <p:cNvPr id="7" name="Image 5" descr="preencoded.png"/>
          <p:cNvPicPr>
            <a:picLocks noChangeAspect="1"/>
          </p:cNvPicPr>
          <p:nvPr/>
        </p:nvPicPr>
        <p:blipFill>
          <a:blip r:embed="rId8"/>
          <a:stretch>
            <a:fillRect/>
          </a:stretch>
        </p:blipFill>
        <p:spPr>
          <a:xfrm>
            <a:off x="762000" y="2105025"/>
            <a:ext cx="428625" cy="428625"/>
          </a:xfrm>
          <a:prstGeom prst="rect">
            <a:avLst/>
          </a:prstGeom>
        </p:spPr>
      </p:pic>
      <p:pic>
        <p:nvPicPr>
          <p:cNvPr id="8" name="Image 6" descr="preencoded.png"/>
          <p:cNvPicPr>
            <a:picLocks noChangeAspect="1"/>
          </p:cNvPicPr>
          <p:nvPr/>
        </p:nvPicPr>
        <p:blipFill>
          <a:blip r:embed="rId9"/>
          <a:stretch>
            <a:fillRect/>
          </a:stretch>
        </p:blipFill>
        <p:spPr>
          <a:xfrm>
            <a:off x="857250" y="2224088"/>
            <a:ext cx="238125" cy="190500"/>
          </a:xfrm>
          <a:prstGeom prst="rect">
            <a:avLst/>
          </a:prstGeom>
        </p:spPr>
      </p:pic>
      <p:pic>
        <p:nvPicPr>
          <p:cNvPr id="9" name="Image 7" descr="preencoded.png"/>
          <p:cNvPicPr>
            <a:picLocks noChangeAspect="1"/>
          </p:cNvPicPr>
          <p:nvPr/>
        </p:nvPicPr>
        <p:blipFill>
          <a:blip r:embed="rId10"/>
          <a:stretch>
            <a:fillRect/>
          </a:stretch>
        </p:blipFill>
        <p:spPr>
          <a:xfrm>
            <a:off x="571500" y="3225850"/>
            <a:ext cx="5381625" cy="1120825"/>
          </a:xfrm>
          <a:prstGeom prst="rect">
            <a:avLst/>
          </a:prstGeom>
        </p:spPr>
      </p:pic>
      <p:pic>
        <p:nvPicPr>
          <p:cNvPr id="10" name="Image 8" descr="preencoded.png"/>
          <p:cNvPicPr>
            <a:picLocks noChangeAspect="1"/>
          </p:cNvPicPr>
          <p:nvPr/>
        </p:nvPicPr>
        <p:blipFill>
          <a:blip r:embed="rId11"/>
          <a:stretch>
            <a:fillRect/>
          </a:stretch>
        </p:blipFill>
        <p:spPr>
          <a:xfrm>
            <a:off x="762000" y="3416350"/>
            <a:ext cx="428625" cy="428625"/>
          </a:xfrm>
          <a:prstGeom prst="rect">
            <a:avLst/>
          </a:prstGeom>
        </p:spPr>
      </p:pic>
      <p:pic>
        <p:nvPicPr>
          <p:cNvPr id="11" name="Image 9" descr="preencoded.png"/>
          <p:cNvPicPr>
            <a:picLocks noChangeAspect="1"/>
          </p:cNvPicPr>
          <p:nvPr/>
        </p:nvPicPr>
        <p:blipFill>
          <a:blip r:embed="rId12"/>
          <a:stretch>
            <a:fillRect/>
          </a:stretch>
        </p:blipFill>
        <p:spPr>
          <a:xfrm>
            <a:off x="857250" y="3535412"/>
            <a:ext cx="238125" cy="190500"/>
          </a:xfrm>
          <a:prstGeom prst="rect">
            <a:avLst/>
          </a:prstGeom>
        </p:spPr>
      </p:pic>
      <p:pic>
        <p:nvPicPr>
          <p:cNvPr id="12" name="Image 10" descr="preencoded.png"/>
          <p:cNvPicPr>
            <a:picLocks noChangeAspect="1"/>
          </p:cNvPicPr>
          <p:nvPr/>
        </p:nvPicPr>
        <p:blipFill>
          <a:blip r:embed="rId13"/>
          <a:stretch>
            <a:fillRect/>
          </a:stretch>
        </p:blipFill>
        <p:spPr>
          <a:xfrm>
            <a:off x="571500" y="4537174"/>
            <a:ext cx="5381625" cy="1120825"/>
          </a:xfrm>
          <a:prstGeom prst="rect">
            <a:avLst/>
          </a:prstGeom>
        </p:spPr>
      </p:pic>
      <p:pic>
        <p:nvPicPr>
          <p:cNvPr id="13" name="Image 11" descr="preencoded.png"/>
          <p:cNvPicPr>
            <a:picLocks noChangeAspect="1"/>
          </p:cNvPicPr>
          <p:nvPr/>
        </p:nvPicPr>
        <p:blipFill>
          <a:blip r:embed="rId8"/>
          <a:stretch>
            <a:fillRect/>
          </a:stretch>
        </p:blipFill>
        <p:spPr>
          <a:xfrm>
            <a:off x="762000" y="4727674"/>
            <a:ext cx="428625" cy="428625"/>
          </a:xfrm>
          <a:prstGeom prst="rect">
            <a:avLst/>
          </a:prstGeom>
        </p:spPr>
      </p:pic>
      <p:pic>
        <p:nvPicPr>
          <p:cNvPr id="14" name="Image 12" descr="preencoded.png"/>
          <p:cNvPicPr>
            <a:picLocks noChangeAspect="1"/>
          </p:cNvPicPr>
          <p:nvPr/>
        </p:nvPicPr>
        <p:blipFill>
          <a:blip r:embed="rId14"/>
          <a:stretch>
            <a:fillRect/>
          </a:stretch>
        </p:blipFill>
        <p:spPr>
          <a:xfrm>
            <a:off x="857250" y="4846737"/>
            <a:ext cx="238125" cy="190500"/>
          </a:xfrm>
          <a:prstGeom prst="rect">
            <a:avLst/>
          </a:prstGeom>
        </p:spPr>
      </p:pic>
      <p:pic>
        <p:nvPicPr>
          <p:cNvPr id="15" name="Image 13" descr="preencoded.png"/>
          <p:cNvPicPr>
            <a:picLocks noChangeAspect="1"/>
          </p:cNvPicPr>
          <p:nvPr/>
        </p:nvPicPr>
        <p:blipFill>
          <a:blip r:embed="rId7"/>
          <a:stretch>
            <a:fillRect/>
          </a:stretch>
        </p:blipFill>
        <p:spPr>
          <a:xfrm>
            <a:off x="6238875" y="1914525"/>
            <a:ext cx="5381625" cy="1120825"/>
          </a:xfrm>
          <a:prstGeom prst="rect">
            <a:avLst/>
          </a:prstGeom>
        </p:spPr>
      </p:pic>
      <p:pic>
        <p:nvPicPr>
          <p:cNvPr id="16" name="Image 14" descr="preencoded.png"/>
          <p:cNvPicPr>
            <a:picLocks noChangeAspect="1"/>
          </p:cNvPicPr>
          <p:nvPr/>
        </p:nvPicPr>
        <p:blipFill>
          <a:blip r:embed="rId15"/>
          <a:stretch>
            <a:fillRect/>
          </a:stretch>
        </p:blipFill>
        <p:spPr>
          <a:xfrm>
            <a:off x="6429375" y="2105025"/>
            <a:ext cx="428625" cy="428625"/>
          </a:xfrm>
          <a:prstGeom prst="rect">
            <a:avLst/>
          </a:prstGeom>
        </p:spPr>
      </p:pic>
      <p:pic>
        <p:nvPicPr>
          <p:cNvPr id="17" name="Image 15" descr="preencoded.png"/>
          <p:cNvPicPr>
            <a:picLocks noChangeAspect="1"/>
          </p:cNvPicPr>
          <p:nvPr/>
        </p:nvPicPr>
        <p:blipFill>
          <a:blip r:embed="rId16"/>
          <a:stretch>
            <a:fillRect/>
          </a:stretch>
        </p:blipFill>
        <p:spPr>
          <a:xfrm>
            <a:off x="6524625" y="2224088"/>
            <a:ext cx="238125" cy="190500"/>
          </a:xfrm>
          <a:prstGeom prst="rect">
            <a:avLst/>
          </a:prstGeom>
        </p:spPr>
      </p:pic>
      <p:pic>
        <p:nvPicPr>
          <p:cNvPr id="18" name="Image 16" descr="preencoded.png"/>
          <p:cNvPicPr>
            <a:picLocks noChangeAspect="1"/>
          </p:cNvPicPr>
          <p:nvPr/>
        </p:nvPicPr>
        <p:blipFill>
          <a:blip r:embed="rId10"/>
          <a:stretch>
            <a:fillRect/>
          </a:stretch>
        </p:blipFill>
        <p:spPr>
          <a:xfrm>
            <a:off x="6238875" y="3225850"/>
            <a:ext cx="5381625" cy="1120825"/>
          </a:xfrm>
          <a:prstGeom prst="rect">
            <a:avLst/>
          </a:prstGeom>
        </p:spPr>
      </p:pic>
      <p:pic>
        <p:nvPicPr>
          <p:cNvPr id="19" name="Image 17" descr="preencoded.png"/>
          <p:cNvPicPr>
            <a:picLocks noChangeAspect="1"/>
          </p:cNvPicPr>
          <p:nvPr/>
        </p:nvPicPr>
        <p:blipFill>
          <a:blip r:embed="rId17"/>
          <a:stretch>
            <a:fillRect/>
          </a:stretch>
        </p:blipFill>
        <p:spPr>
          <a:xfrm>
            <a:off x="6429375" y="3416350"/>
            <a:ext cx="428625" cy="428625"/>
          </a:xfrm>
          <a:prstGeom prst="rect">
            <a:avLst/>
          </a:prstGeom>
        </p:spPr>
      </p:pic>
      <p:pic>
        <p:nvPicPr>
          <p:cNvPr id="20" name="Image 18" descr="preencoded.png"/>
          <p:cNvPicPr>
            <a:picLocks noChangeAspect="1"/>
          </p:cNvPicPr>
          <p:nvPr/>
        </p:nvPicPr>
        <p:blipFill>
          <a:blip r:embed="rId18"/>
          <a:stretch>
            <a:fillRect/>
          </a:stretch>
        </p:blipFill>
        <p:spPr>
          <a:xfrm>
            <a:off x="6524625" y="3535412"/>
            <a:ext cx="238125" cy="190500"/>
          </a:xfrm>
          <a:prstGeom prst="rect">
            <a:avLst/>
          </a:prstGeom>
        </p:spPr>
      </p:pic>
      <p:pic>
        <p:nvPicPr>
          <p:cNvPr id="21" name="Image 19" descr="preencoded.png"/>
          <p:cNvPicPr>
            <a:picLocks noChangeAspect="1"/>
          </p:cNvPicPr>
          <p:nvPr/>
        </p:nvPicPr>
        <p:blipFill>
          <a:blip r:embed="rId13"/>
          <a:stretch>
            <a:fillRect/>
          </a:stretch>
        </p:blipFill>
        <p:spPr>
          <a:xfrm>
            <a:off x="6238875" y="4537174"/>
            <a:ext cx="5381625" cy="1120825"/>
          </a:xfrm>
          <a:prstGeom prst="rect">
            <a:avLst/>
          </a:prstGeom>
        </p:spPr>
      </p:pic>
      <p:pic>
        <p:nvPicPr>
          <p:cNvPr id="22" name="Image 20" descr="preencoded.png"/>
          <p:cNvPicPr>
            <a:picLocks noChangeAspect="1"/>
          </p:cNvPicPr>
          <p:nvPr/>
        </p:nvPicPr>
        <p:blipFill>
          <a:blip r:embed="rId19"/>
          <a:stretch>
            <a:fillRect/>
          </a:stretch>
        </p:blipFill>
        <p:spPr>
          <a:xfrm>
            <a:off x="6429375" y="4727674"/>
            <a:ext cx="428625" cy="428625"/>
          </a:xfrm>
          <a:prstGeom prst="rect">
            <a:avLst/>
          </a:prstGeom>
        </p:spPr>
      </p:pic>
      <p:pic>
        <p:nvPicPr>
          <p:cNvPr id="23" name="Image 21" descr="preencoded.png"/>
          <p:cNvPicPr>
            <a:picLocks noChangeAspect="1"/>
          </p:cNvPicPr>
          <p:nvPr/>
        </p:nvPicPr>
        <p:blipFill>
          <a:blip r:embed="rId20"/>
          <a:stretch>
            <a:fillRect/>
          </a:stretch>
        </p:blipFill>
        <p:spPr>
          <a:xfrm>
            <a:off x="6524625" y="4846737"/>
            <a:ext cx="238125" cy="190500"/>
          </a:xfrm>
          <a:prstGeom prst="rect">
            <a:avLst/>
          </a:prstGeom>
        </p:spPr>
      </p:pic>
      <p:pic>
        <p:nvPicPr>
          <p:cNvPr id="24" name="Image 22" descr="preencoded.png"/>
          <p:cNvPicPr>
            <a:picLocks noChangeAspect="1"/>
          </p:cNvPicPr>
          <p:nvPr/>
        </p:nvPicPr>
        <p:blipFill>
          <a:blip r:embed="rId21"/>
          <a:stretch>
            <a:fillRect/>
          </a:stretch>
        </p:blipFill>
        <p:spPr>
          <a:xfrm>
            <a:off x="571500" y="5943600"/>
            <a:ext cx="11049000" cy="533400"/>
          </a:xfrm>
          <a:prstGeom prst="rect">
            <a:avLst/>
          </a:prstGeom>
        </p:spPr>
      </p:pic>
      <p:pic>
        <p:nvPicPr>
          <p:cNvPr id="25" name="Image 23" descr="preencoded.png"/>
          <p:cNvPicPr>
            <a:picLocks noChangeAspect="1"/>
          </p:cNvPicPr>
          <p:nvPr/>
        </p:nvPicPr>
        <p:blipFill>
          <a:blip r:embed="rId22"/>
          <a:stretch>
            <a:fillRect/>
          </a:stretch>
        </p:blipFill>
        <p:spPr>
          <a:xfrm>
            <a:off x="809625" y="6086475"/>
            <a:ext cx="755600" cy="247650"/>
          </a:xfrm>
          <a:prstGeom prst="rect">
            <a:avLst/>
          </a:prstGeom>
        </p:spPr>
      </p:pic>
      <p:sp>
        <p:nvSpPr>
          <p:cNvPr id="26" name="Text 0"/>
          <p:cNvSpPr/>
          <p:nvPr/>
        </p:nvSpPr>
        <p:spPr>
          <a:xfrm>
            <a:off x="723900" y="285750"/>
            <a:ext cx="511299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7" name="Text 1"/>
          <p:cNvSpPr/>
          <p:nvPr/>
        </p:nvSpPr>
        <p:spPr>
          <a:xfrm>
            <a:off x="723900" y="476250"/>
            <a:ext cx="114681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Factors Leading to Underestimated Risk</a:t>
            </a:r>
            <a:endParaRPr lang="en-US" sz="2100" dirty="0"/>
          </a:p>
        </p:txBody>
      </p:sp>
      <p:sp>
        <p:nvSpPr>
          <p:cNvPr id="28" name="Text 2"/>
          <p:cNvSpPr/>
          <p:nvPr/>
        </p:nvSpPr>
        <p:spPr>
          <a:xfrm>
            <a:off x="714375" y="1162050"/>
            <a:ext cx="10906125" cy="514350"/>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rPr>
              <a:t>While QRISK3 is robust, it may not fully capture the risk profile for certain populations. Clinical judgment should supersede the tool in these high-risk scenarios.</a:t>
            </a:r>
            <a:endParaRPr lang="en-US" sz="1350" dirty="0"/>
          </a:p>
        </p:txBody>
      </p:sp>
      <p:sp>
        <p:nvSpPr>
          <p:cNvPr id="29" name="Text 3"/>
          <p:cNvSpPr/>
          <p:nvPr/>
        </p:nvSpPr>
        <p:spPr>
          <a:xfrm>
            <a:off x="1362075" y="2105025"/>
            <a:ext cx="4400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HIV &amp; Medications</a:t>
            </a:r>
            <a:endParaRPr lang="en-US" sz="1350" dirty="0"/>
          </a:p>
        </p:txBody>
      </p:sp>
      <p:sp>
        <p:nvSpPr>
          <p:cNvPr id="30" name="Text 4"/>
          <p:cNvSpPr/>
          <p:nvPr/>
        </p:nvSpPr>
        <p:spPr>
          <a:xfrm>
            <a:off x="1362075" y="2419350"/>
            <a:ext cx="4400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People treated for HIV or those on medicines causing dyslipidaemia face higher metabolic risks.</a:t>
            </a:r>
            <a:endParaRPr lang="en-US" sz="1125" dirty="0"/>
          </a:p>
        </p:txBody>
      </p:sp>
      <p:sp>
        <p:nvSpPr>
          <p:cNvPr id="31" name="Text 5"/>
          <p:cNvSpPr/>
          <p:nvPr/>
        </p:nvSpPr>
        <p:spPr>
          <a:xfrm>
            <a:off x="1362075" y="3416350"/>
            <a:ext cx="4400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Recent Ex-Smokers</a:t>
            </a:r>
            <a:endParaRPr lang="en-US" sz="1350" dirty="0"/>
          </a:p>
        </p:txBody>
      </p:sp>
      <p:sp>
        <p:nvSpPr>
          <p:cNvPr id="32" name="Text 6"/>
          <p:cNvSpPr/>
          <p:nvPr/>
        </p:nvSpPr>
        <p:spPr>
          <a:xfrm>
            <a:off x="1362075" y="3730675"/>
            <a:ext cx="4400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Risk remains significantly elevated for years; tools may over-adjust for "non-smoker" status too early.</a:t>
            </a:r>
            <a:endParaRPr lang="en-US" sz="1125" dirty="0"/>
          </a:p>
        </p:txBody>
      </p:sp>
      <p:sp>
        <p:nvSpPr>
          <p:cNvPr id="33" name="Text 7"/>
          <p:cNvSpPr/>
          <p:nvPr/>
        </p:nvSpPr>
        <p:spPr>
          <a:xfrm>
            <a:off x="1362075" y="4727674"/>
            <a:ext cx="4400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CVD Risk Modifiers</a:t>
            </a:r>
            <a:endParaRPr lang="en-US" sz="1350" dirty="0"/>
          </a:p>
        </p:txBody>
      </p:sp>
      <p:sp>
        <p:nvSpPr>
          <p:cNvPr id="34" name="Text 8"/>
          <p:cNvSpPr/>
          <p:nvPr/>
        </p:nvSpPr>
        <p:spPr>
          <a:xfrm>
            <a:off x="1362075" y="5041999"/>
            <a:ext cx="4400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Patients already taking medicines for existing CVD risk factors may have masked baseline risks.</a:t>
            </a:r>
            <a:endParaRPr lang="en-US" sz="1125" dirty="0"/>
          </a:p>
        </p:txBody>
      </p:sp>
      <p:sp>
        <p:nvSpPr>
          <p:cNvPr id="35" name="Text 9"/>
          <p:cNvSpPr/>
          <p:nvPr/>
        </p:nvSpPr>
        <p:spPr>
          <a:xfrm>
            <a:off x="7029450" y="2105025"/>
            <a:ext cx="4400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Severe Mental Illness</a:t>
            </a:r>
            <a:endParaRPr lang="en-US" sz="1350" dirty="0"/>
          </a:p>
        </p:txBody>
      </p:sp>
      <p:sp>
        <p:nvSpPr>
          <p:cNvPr id="36" name="Text 10"/>
          <p:cNvSpPr/>
          <p:nvPr/>
        </p:nvSpPr>
        <p:spPr>
          <a:xfrm>
            <a:off x="7029450" y="2419350"/>
            <a:ext cx="4400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Significant link between severe mental health conditions and premature cardiovascular mortality.</a:t>
            </a:r>
            <a:endParaRPr lang="en-US" sz="1125" dirty="0"/>
          </a:p>
        </p:txBody>
      </p:sp>
      <p:sp>
        <p:nvSpPr>
          <p:cNvPr id="37" name="Text 11"/>
          <p:cNvSpPr/>
          <p:nvPr/>
        </p:nvSpPr>
        <p:spPr>
          <a:xfrm>
            <a:off x="7029450" y="3416350"/>
            <a:ext cx="4400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Autoimmune Disorders</a:t>
            </a:r>
            <a:endParaRPr lang="en-US" sz="1350" dirty="0"/>
          </a:p>
        </p:txBody>
      </p:sp>
      <p:sp>
        <p:nvSpPr>
          <p:cNvPr id="38" name="Text 12"/>
          <p:cNvSpPr/>
          <p:nvPr/>
        </p:nvSpPr>
        <p:spPr>
          <a:xfrm>
            <a:off x="7029450" y="3730675"/>
            <a:ext cx="4400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Systemic inflammatory conditions (SLE, RA) accelerate atherosclerosis beyond standard risk metrics.</a:t>
            </a:r>
            <a:endParaRPr lang="en-US" sz="1125" dirty="0"/>
          </a:p>
        </p:txBody>
      </p:sp>
      <p:sp>
        <p:nvSpPr>
          <p:cNvPr id="39" name="Text 13"/>
          <p:cNvSpPr/>
          <p:nvPr/>
        </p:nvSpPr>
        <p:spPr>
          <a:xfrm>
            <a:off x="7029450" y="4727674"/>
            <a:ext cx="4400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Clinical Judgment</a:t>
            </a:r>
            <a:endParaRPr lang="en-US" sz="1350" dirty="0"/>
          </a:p>
        </p:txBody>
      </p:sp>
      <p:sp>
        <p:nvSpPr>
          <p:cNvPr id="40" name="Text 14"/>
          <p:cNvSpPr/>
          <p:nvPr/>
        </p:nvSpPr>
        <p:spPr>
          <a:xfrm>
            <a:off x="7029450" y="5041999"/>
            <a:ext cx="4400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rPr>
              <a:t>If a patient sits just below the 10% threshold but has these factors, consider offering a statin.</a:t>
            </a:r>
            <a:endParaRPr lang="en-US" sz="1125" dirty="0"/>
          </a:p>
        </p:txBody>
      </p:sp>
      <p:sp>
        <p:nvSpPr>
          <p:cNvPr id="41" name="Text 15"/>
          <p:cNvSpPr/>
          <p:nvPr/>
        </p:nvSpPr>
        <p:spPr>
          <a:xfrm>
            <a:off x="904875" y="6086475"/>
            <a:ext cx="820637"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FACT</a:t>
            </a:r>
            <a:endParaRPr lang="en-US" sz="900" dirty="0"/>
          </a:p>
        </p:txBody>
      </p:sp>
      <p:sp>
        <p:nvSpPr>
          <p:cNvPr id="42" name="Text 16"/>
          <p:cNvSpPr/>
          <p:nvPr/>
        </p:nvSpPr>
        <p:spPr>
          <a:xfrm>
            <a:off x="1708100" y="6096000"/>
            <a:ext cx="104839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92400E"/>
                </a:solidFill>
              </a:rPr>
              <a:t>NICE recommends using clinical judgment to interpret risk scores in those with multi-morbidity or systemic inflammation.</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414338"/>
            <a:ext cx="38100" cy="400050"/>
          </a:xfrm>
          <a:prstGeom prst="rect">
            <a:avLst/>
          </a:prstGeom>
        </p:spPr>
      </p:pic>
      <p:pic>
        <p:nvPicPr>
          <p:cNvPr id="5" name="Image 3" descr="preencoded.png"/>
          <p:cNvPicPr>
            <a:picLocks noChangeAspect="1"/>
          </p:cNvPicPr>
          <p:nvPr/>
        </p:nvPicPr>
        <p:blipFill>
          <a:blip r:embed="rId6"/>
          <a:stretch>
            <a:fillRect/>
          </a:stretch>
        </p:blipFill>
        <p:spPr>
          <a:xfrm>
            <a:off x="571500" y="1276350"/>
            <a:ext cx="5381625" cy="5200650"/>
          </a:xfrm>
          <a:prstGeom prst="rect">
            <a:avLst/>
          </a:prstGeom>
        </p:spPr>
      </p:pic>
      <p:pic>
        <p:nvPicPr>
          <p:cNvPr id="6" name="Image 4" descr="preencoded.png"/>
          <p:cNvPicPr>
            <a:picLocks noChangeAspect="1"/>
          </p:cNvPicPr>
          <p:nvPr/>
        </p:nvPicPr>
        <p:blipFill>
          <a:blip r:embed="rId7"/>
          <a:stretch>
            <a:fillRect/>
          </a:stretch>
        </p:blipFill>
        <p:spPr>
          <a:xfrm>
            <a:off x="857250" y="1590675"/>
            <a:ext cx="285750" cy="228600"/>
          </a:xfrm>
          <a:prstGeom prst="rect">
            <a:avLst/>
          </a:prstGeom>
        </p:spPr>
      </p:pic>
      <p:pic>
        <p:nvPicPr>
          <p:cNvPr id="7" name="Image 5" descr="preencoded.png"/>
          <p:cNvPicPr>
            <a:picLocks noChangeAspect="1"/>
          </p:cNvPicPr>
          <p:nvPr/>
        </p:nvPicPr>
        <p:blipFill>
          <a:blip r:embed="rId8"/>
          <a:stretch>
            <a:fillRect/>
          </a:stretch>
        </p:blipFill>
        <p:spPr>
          <a:xfrm>
            <a:off x="857250" y="2038350"/>
            <a:ext cx="214313" cy="176361"/>
          </a:xfrm>
          <a:prstGeom prst="rect">
            <a:avLst/>
          </a:prstGeom>
        </p:spPr>
      </p:pic>
      <p:pic>
        <p:nvPicPr>
          <p:cNvPr id="8" name="Image 6" descr="preencoded.png"/>
          <p:cNvPicPr>
            <a:picLocks noChangeAspect="1"/>
          </p:cNvPicPr>
          <p:nvPr/>
        </p:nvPicPr>
        <p:blipFill>
          <a:blip r:embed="rId9"/>
          <a:stretch>
            <a:fillRect/>
          </a:stretch>
        </p:blipFill>
        <p:spPr>
          <a:xfrm>
            <a:off x="857250" y="2752725"/>
            <a:ext cx="214313" cy="187523"/>
          </a:xfrm>
          <a:prstGeom prst="rect">
            <a:avLst/>
          </a:prstGeom>
        </p:spPr>
      </p:pic>
      <p:pic>
        <p:nvPicPr>
          <p:cNvPr id="9" name="Image 7" descr="preencoded.png"/>
          <p:cNvPicPr>
            <a:picLocks noChangeAspect="1"/>
          </p:cNvPicPr>
          <p:nvPr/>
        </p:nvPicPr>
        <p:blipFill>
          <a:blip r:embed="rId10"/>
          <a:stretch>
            <a:fillRect/>
          </a:stretch>
        </p:blipFill>
        <p:spPr>
          <a:xfrm>
            <a:off x="857250" y="3724275"/>
            <a:ext cx="214313" cy="214313"/>
          </a:xfrm>
          <a:prstGeom prst="rect">
            <a:avLst/>
          </a:prstGeom>
        </p:spPr>
      </p:pic>
      <p:pic>
        <p:nvPicPr>
          <p:cNvPr id="10" name="Image 8" descr="preencoded.png"/>
          <p:cNvPicPr>
            <a:picLocks noChangeAspect="1"/>
          </p:cNvPicPr>
          <p:nvPr/>
        </p:nvPicPr>
        <p:blipFill>
          <a:blip r:embed="rId11"/>
          <a:stretch>
            <a:fillRect/>
          </a:stretch>
        </p:blipFill>
        <p:spPr>
          <a:xfrm>
            <a:off x="6238875" y="1276350"/>
            <a:ext cx="5381625" cy="3431084"/>
          </a:xfrm>
          <a:prstGeom prst="rect">
            <a:avLst/>
          </a:prstGeom>
        </p:spPr>
      </p:pic>
      <p:pic>
        <p:nvPicPr>
          <p:cNvPr id="11" name="Image 9" descr="preencoded.png"/>
          <p:cNvPicPr>
            <a:picLocks noChangeAspect="1"/>
          </p:cNvPicPr>
          <p:nvPr/>
        </p:nvPicPr>
        <p:blipFill>
          <a:blip r:embed="rId12"/>
          <a:stretch>
            <a:fillRect/>
          </a:stretch>
        </p:blipFill>
        <p:spPr>
          <a:xfrm>
            <a:off x="6524625" y="1590675"/>
            <a:ext cx="285750" cy="228600"/>
          </a:xfrm>
          <a:prstGeom prst="rect">
            <a:avLst/>
          </a:prstGeom>
        </p:spPr>
      </p:pic>
      <p:pic>
        <p:nvPicPr>
          <p:cNvPr id="12" name="Image 10" descr="preencoded.png"/>
          <p:cNvPicPr>
            <a:picLocks noChangeAspect="1"/>
          </p:cNvPicPr>
          <p:nvPr/>
        </p:nvPicPr>
        <p:blipFill>
          <a:blip r:embed="rId13"/>
          <a:stretch>
            <a:fillRect/>
          </a:stretch>
        </p:blipFill>
        <p:spPr>
          <a:xfrm>
            <a:off x="6524625" y="2038350"/>
            <a:ext cx="214313" cy="200025"/>
          </a:xfrm>
          <a:prstGeom prst="rect">
            <a:avLst/>
          </a:prstGeom>
        </p:spPr>
      </p:pic>
      <p:pic>
        <p:nvPicPr>
          <p:cNvPr id="13" name="Image 11" descr="preencoded.png"/>
          <p:cNvPicPr>
            <a:picLocks noChangeAspect="1"/>
          </p:cNvPicPr>
          <p:nvPr/>
        </p:nvPicPr>
        <p:blipFill>
          <a:blip r:embed="rId14"/>
          <a:stretch>
            <a:fillRect/>
          </a:stretch>
        </p:blipFill>
        <p:spPr>
          <a:xfrm>
            <a:off x="6524625" y="2790825"/>
            <a:ext cx="4810125" cy="762000"/>
          </a:xfrm>
          <a:prstGeom prst="rect">
            <a:avLst/>
          </a:prstGeom>
        </p:spPr>
      </p:pic>
      <p:pic>
        <p:nvPicPr>
          <p:cNvPr id="14" name="Image 12" descr="preencoded.png"/>
          <p:cNvPicPr>
            <a:picLocks noChangeAspect="1"/>
          </p:cNvPicPr>
          <p:nvPr/>
        </p:nvPicPr>
        <p:blipFill>
          <a:blip r:embed="rId15"/>
          <a:stretch>
            <a:fillRect/>
          </a:stretch>
        </p:blipFill>
        <p:spPr>
          <a:xfrm>
            <a:off x="6667500" y="3217218"/>
            <a:ext cx="190500" cy="152400"/>
          </a:xfrm>
          <a:prstGeom prst="rect">
            <a:avLst/>
          </a:prstGeom>
        </p:spPr>
      </p:pic>
      <p:pic>
        <p:nvPicPr>
          <p:cNvPr id="15" name="Image 13" descr="preencoded.png"/>
          <p:cNvPicPr>
            <a:picLocks noChangeAspect="1"/>
          </p:cNvPicPr>
          <p:nvPr/>
        </p:nvPicPr>
        <p:blipFill>
          <a:blip r:embed="rId16"/>
          <a:stretch>
            <a:fillRect/>
          </a:stretch>
        </p:blipFill>
        <p:spPr>
          <a:xfrm>
            <a:off x="7709148" y="3217218"/>
            <a:ext cx="190500" cy="152400"/>
          </a:xfrm>
          <a:prstGeom prst="rect">
            <a:avLst/>
          </a:prstGeom>
        </p:spPr>
      </p:pic>
      <p:pic>
        <p:nvPicPr>
          <p:cNvPr id="16" name="Image 14" descr="preencoded.png"/>
          <p:cNvPicPr>
            <a:picLocks noChangeAspect="1"/>
          </p:cNvPicPr>
          <p:nvPr/>
        </p:nvPicPr>
        <p:blipFill>
          <a:blip r:embed="rId17"/>
          <a:stretch>
            <a:fillRect/>
          </a:stretch>
        </p:blipFill>
        <p:spPr>
          <a:xfrm>
            <a:off x="9098161" y="3217218"/>
            <a:ext cx="190500" cy="152400"/>
          </a:xfrm>
          <a:prstGeom prst="rect">
            <a:avLst/>
          </a:prstGeom>
        </p:spPr>
      </p:pic>
      <p:pic>
        <p:nvPicPr>
          <p:cNvPr id="17" name="Image 15" descr="preencoded.png"/>
          <p:cNvPicPr>
            <a:picLocks noChangeAspect="1"/>
          </p:cNvPicPr>
          <p:nvPr/>
        </p:nvPicPr>
        <p:blipFill>
          <a:blip r:embed="rId18"/>
          <a:stretch>
            <a:fillRect/>
          </a:stretch>
        </p:blipFill>
        <p:spPr>
          <a:xfrm>
            <a:off x="6238875" y="4945559"/>
            <a:ext cx="5381625" cy="1531441"/>
          </a:xfrm>
          <a:prstGeom prst="rect">
            <a:avLst/>
          </a:prstGeom>
        </p:spPr>
      </p:pic>
      <p:pic>
        <p:nvPicPr>
          <p:cNvPr id="18" name="Image 16" descr="preencoded.png"/>
          <p:cNvPicPr>
            <a:picLocks noChangeAspect="1"/>
          </p:cNvPicPr>
          <p:nvPr/>
        </p:nvPicPr>
        <p:blipFill>
          <a:blip r:embed="rId19"/>
          <a:stretch>
            <a:fillRect/>
          </a:stretch>
        </p:blipFill>
        <p:spPr>
          <a:xfrm>
            <a:off x="6477000" y="5224611"/>
            <a:ext cx="214313" cy="175320"/>
          </a:xfrm>
          <a:prstGeom prst="rect">
            <a:avLst/>
          </a:prstGeom>
        </p:spPr>
      </p:pic>
      <p:sp>
        <p:nvSpPr>
          <p:cNvPr id="19" name="Text 0"/>
          <p:cNvSpPr/>
          <p:nvPr/>
        </p:nvSpPr>
        <p:spPr>
          <a:xfrm>
            <a:off x="723900" y="285750"/>
            <a:ext cx="6503789"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00843D"/>
                </a:solidFill>
              </a:rPr>
              <a:t>BRADFORD VTS | CVD PREVENTION</a:t>
            </a:r>
            <a:endParaRPr lang="en-US" sz="1050" dirty="0"/>
          </a:p>
        </p:txBody>
      </p:sp>
      <p:sp>
        <p:nvSpPr>
          <p:cNvPr id="20" name="Text 1"/>
          <p:cNvSpPr/>
          <p:nvPr/>
        </p:nvSpPr>
        <p:spPr>
          <a:xfrm>
            <a:off x="723900" y="485775"/>
            <a:ext cx="114681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1F2937"/>
                </a:solidFill>
              </a:rPr>
              <a:t>Lifestyle Interventions: Cardioprotective Diet</a:t>
            </a:r>
            <a:endParaRPr lang="en-US" sz="2400" dirty="0"/>
          </a:p>
        </p:txBody>
      </p:sp>
      <p:sp>
        <p:nvSpPr>
          <p:cNvPr id="21" name="Text 2"/>
          <p:cNvSpPr/>
          <p:nvPr/>
        </p:nvSpPr>
        <p:spPr>
          <a:xfrm>
            <a:off x="1285875" y="156210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Fat Composition Targets</a:t>
            </a:r>
            <a:endParaRPr lang="en-US" sz="1500" dirty="0"/>
          </a:p>
        </p:txBody>
      </p:sp>
      <p:sp>
        <p:nvSpPr>
          <p:cNvPr id="22" name="Text 3"/>
          <p:cNvSpPr/>
          <p:nvPr/>
        </p:nvSpPr>
        <p:spPr>
          <a:xfrm>
            <a:off x="1185863" y="2038350"/>
            <a:ext cx="4298156" cy="571500"/>
          </a:xfrm>
          <a:prstGeom prst="rect">
            <a:avLst/>
          </a:prstGeom>
          <a:noFill/>
          <a:ln/>
        </p:spPr>
        <p:txBody>
          <a:bodyPr vert="horz" wrap="square" lIns="0" tIns="0" rIns="0" bIns="0" rtlCol="0" anchor="ctr"/>
          <a:lstStyle/>
          <a:p>
            <a:pPr marL="0" indent="0" algn="l">
              <a:lnSpc>
                <a:spcPts val="2475"/>
              </a:lnSpc>
              <a:buNone/>
            </a:pPr>
            <a:r>
              <a:rPr lang="en-US" sz="1650" b="1" dirty="0">
                <a:solidFill>
                  <a:srgbClr val="00843D"/>
                </a:solidFill>
              </a:rPr>
              <a:t>Total Fat ≤ 30%</a:t>
            </a:r>
            <a:r>
              <a:rPr lang="en-US" sz="1350" dirty="0">
                <a:solidFill>
                  <a:srgbClr val="374151"/>
                </a:solidFill>
              </a:rPr>
              <a:t>
Limit total fat intake to 30% or less of total energy intake.</a:t>
            </a:r>
            <a:endParaRPr lang="en-US" sz="1350" dirty="0"/>
          </a:p>
        </p:txBody>
      </p:sp>
      <p:sp>
        <p:nvSpPr>
          <p:cNvPr id="23" name="Text 4"/>
          <p:cNvSpPr/>
          <p:nvPr/>
        </p:nvSpPr>
        <p:spPr>
          <a:xfrm>
            <a:off x="1185863" y="2752725"/>
            <a:ext cx="4481513" cy="828675"/>
          </a:xfrm>
          <a:prstGeom prst="rect">
            <a:avLst/>
          </a:prstGeom>
          <a:noFill/>
          <a:ln/>
        </p:spPr>
        <p:txBody>
          <a:bodyPr vert="horz" wrap="square" lIns="0" tIns="0" rIns="0" bIns="0" rtlCol="0" anchor="ctr"/>
          <a:lstStyle/>
          <a:p>
            <a:pPr marL="0" indent="0" algn="l">
              <a:lnSpc>
                <a:spcPts val="2475"/>
              </a:lnSpc>
              <a:buNone/>
            </a:pPr>
            <a:r>
              <a:rPr lang="en-US" sz="1650" b="1" dirty="0">
                <a:solidFill>
                  <a:srgbClr val="00843D"/>
                </a:solidFill>
              </a:rPr>
              <a:t>Saturated Fat ≤ 7%</a:t>
            </a:r>
            <a:r>
              <a:rPr lang="en-US" sz="1350" dirty="0">
                <a:solidFill>
                  <a:srgbClr val="374151"/>
                </a:solidFill>
              </a:rPr>
              <a:t>
Saturated fats should contribute no more than 7% of total energy.</a:t>
            </a:r>
            <a:endParaRPr lang="en-US" sz="1350" dirty="0"/>
          </a:p>
        </p:txBody>
      </p:sp>
      <p:sp>
        <p:nvSpPr>
          <p:cNvPr id="24" name="Text 5"/>
          <p:cNvSpPr/>
          <p:nvPr/>
        </p:nvSpPr>
        <p:spPr>
          <a:xfrm>
            <a:off x="1185863" y="3724275"/>
            <a:ext cx="448151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74151"/>
                </a:solidFill>
              </a:rPr>
              <a:t>Evidence-Based:</a:t>
            </a:r>
            <a:r>
              <a:rPr lang="en-US" sz="1350" dirty="0">
                <a:solidFill>
                  <a:srgbClr val="374151"/>
                </a:solidFill>
              </a:rPr>
              <a:t> Reducing saturated fat significantly lowers LDL cholesterol and CV events.</a:t>
            </a:r>
            <a:endParaRPr lang="en-US" sz="1350" dirty="0"/>
          </a:p>
        </p:txBody>
      </p:sp>
      <p:sp>
        <p:nvSpPr>
          <p:cNvPr id="25" name="Text 6"/>
          <p:cNvSpPr/>
          <p:nvPr/>
        </p:nvSpPr>
        <p:spPr>
          <a:xfrm>
            <a:off x="6953250" y="1562100"/>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Strategic Replacements</a:t>
            </a:r>
            <a:endParaRPr lang="en-US" sz="1500" dirty="0"/>
          </a:p>
        </p:txBody>
      </p:sp>
      <p:sp>
        <p:nvSpPr>
          <p:cNvPr id="26" name="Text 7"/>
          <p:cNvSpPr/>
          <p:nvPr/>
        </p:nvSpPr>
        <p:spPr>
          <a:xfrm>
            <a:off x="6853238" y="2038350"/>
            <a:ext cx="448151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374151"/>
                </a:solidFill>
              </a:rPr>
              <a:t>Replace saturated fats with mono- and poly-unsaturated alternatives.</a:t>
            </a:r>
            <a:endParaRPr lang="en-US" sz="1350" dirty="0"/>
          </a:p>
        </p:txBody>
      </p:sp>
      <p:sp>
        <p:nvSpPr>
          <p:cNvPr id="27" name="Text 8"/>
          <p:cNvSpPr/>
          <p:nvPr/>
        </p:nvSpPr>
        <p:spPr>
          <a:xfrm>
            <a:off x="6667500" y="2933700"/>
            <a:ext cx="4524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66534"/>
                </a:solidFill>
              </a:rPr>
              <a:t>RECOMMENDED CHOICES</a:t>
            </a:r>
            <a:endParaRPr lang="en-US" sz="1050" dirty="0"/>
          </a:p>
        </p:txBody>
      </p:sp>
      <p:sp>
        <p:nvSpPr>
          <p:cNvPr id="28" name="Text 9"/>
          <p:cNvSpPr/>
          <p:nvPr/>
        </p:nvSpPr>
        <p:spPr>
          <a:xfrm>
            <a:off x="6858000" y="3181350"/>
            <a:ext cx="1828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 Olive Oil</a:t>
            </a:r>
            <a:endParaRPr lang="en-US" sz="1200" dirty="0"/>
          </a:p>
        </p:txBody>
      </p:sp>
      <p:sp>
        <p:nvSpPr>
          <p:cNvPr id="29" name="Text 10"/>
          <p:cNvSpPr/>
          <p:nvPr/>
        </p:nvSpPr>
        <p:spPr>
          <a:xfrm>
            <a:off x="7899648" y="3181350"/>
            <a:ext cx="23774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 Rapeseed Oil</a:t>
            </a:r>
            <a:endParaRPr lang="en-US" sz="1200" dirty="0"/>
          </a:p>
        </p:txBody>
      </p:sp>
      <p:sp>
        <p:nvSpPr>
          <p:cNvPr id="30" name="Text 11"/>
          <p:cNvSpPr/>
          <p:nvPr/>
        </p:nvSpPr>
        <p:spPr>
          <a:xfrm>
            <a:off x="9288661" y="3181350"/>
            <a:ext cx="2903339"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 Spreads based on these</a:t>
            </a:r>
            <a:endParaRPr lang="en-US" sz="1200" dirty="0"/>
          </a:p>
        </p:txBody>
      </p:sp>
      <p:sp>
        <p:nvSpPr>
          <p:cNvPr id="31" name="Text 12"/>
          <p:cNvSpPr/>
          <p:nvPr/>
        </p:nvSpPr>
        <p:spPr>
          <a:xfrm>
            <a:off x="6786563" y="5183684"/>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92400E"/>
                </a:solidFill>
              </a:rPr>
              <a:t>NICE NG238 Specific Advice</a:t>
            </a:r>
            <a:endParaRPr lang="en-US" sz="1350" dirty="0"/>
          </a:p>
        </p:txBody>
      </p:sp>
      <p:sp>
        <p:nvSpPr>
          <p:cNvPr id="32" name="Text 13"/>
          <p:cNvSpPr/>
          <p:nvPr/>
        </p:nvSpPr>
        <p:spPr>
          <a:xfrm>
            <a:off x="6477000" y="5536109"/>
            <a:ext cx="49053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92400E"/>
                </a:solidFill>
              </a:rPr>
              <a:t>Do NOT advise</a:t>
            </a:r>
            <a:r>
              <a:rPr lang="en-US" sz="1200" dirty="0">
                <a:solidFill>
                  <a:srgbClr val="92400E"/>
                </a:solidFill>
              </a:rPr>
              <a:t> the use of plant stanols or sterols for the prevention of cardiovascular disease.</a:t>
            </a:r>
            <a:endParaRPr lang="en-US" sz="1200" dirty="0"/>
          </a:p>
        </p:txBody>
      </p:sp>
      <p:sp>
        <p:nvSpPr>
          <p:cNvPr id="33" name="Text 14"/>
          <p:cNvSpPr/>
          <p:nvPr/>
        </p:nvSpPr>
        <p:spPr>
          <a:xfrm>
            <a:off x="6477000" y="6038850"/>
            <a:ext cx="57150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92400E"/>
                </a:solidFill>
              </a:rPr>
              <a:t>*This is a common AKT exam trap and a frequent question in SCA consultations.</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1238250"/>
            <a:ext cx="3657600" cy="5238750"/>
          </a:xfrm>
          <a:prstGeom prst="rect">
            <a:avLst/>
          </a:prstGeom>
        </p:spPr>
      </p:pic>
      <p:pic>
        <p:nvPicPr>
          <p:cNvPr id="6" name="Image 4" descr="preencoded.png"/>
          <p:cNvPicPr>
            <a:picLocks noChangeAspect="1"/>
          </p:cNvPicPr>
          <p:nvPr/>
        </p:nvPicPr>
        <p:blipFill>
          <a:blip r:embed="rId6"/>
          <a:stretch>
            <a:fillRect/>
          </a:stretch>
        </p:blipFill>
        <p:spPr>
          <a:xfrm>
            <a:off x="1971675" y="1642467"/>
            <a:ext cx="476250" cy="381000"/>
          </a:xfrm>
          <a:prstGeom prst="rect">
            <a:avLst/>
          </a:prstGeom>
        </p:spPr>
      </p:pic>
      <p:pic>
        <p:nvPicPr>
          <p:cNvPr id="7" name="Image 5" descr="preencoded.png"/>
          <p:cNvPicPr>
            <a:picLocks noChangeAspect="1"/>
          </p:cNvPicPr>
          <p:nvPr/>
        </p:nvPicPr>
        <p:blipFill>
          <a:blip r:embed="rId7"/>
          <a:stretch>
            <a:fillRect/>
          </a:stretch>
        </p:blipFill>
        <p:spPr>
          <a:xfrm>
            <a:off x="666750" y="2714625"/>
            <a:ext cx="190500" cy="190500"/>
          </a:xfrm>
          <a:prstGeom prst="rect">
            <a:avLst/>
          </a:prstGeom>
        </p:spPr>
      </p:pic>
      <p:pic>
        <p:nvPicPr>
          <p:cNvPr id="8" name="Image 6" descr="preencoded.png"/>
          <p:cNvPicPr>
            <a:picLocks noChangeAspect="1"/>
          </p:cNvPicPr>
          <p:nvPr/>
        </p:nvPicPr>
        <p:blipFill>
          <a:blip r:embed="rId8"/>
          <a:stretch>
            <a:fillRect/>
          </a:stretch>
        </p:blipFill>
        <p:spPr>
          <a:xfrm>
            <a:off x="666750" y="3514725"/>
            <a:ext cx="190500" cy="222200"/>
          </a:xfrm>
          <a:prstGeom prst="rect">
            <a:avLst/>
          </a:prstGeom>
        </p:spPr>
      </p:pic>
      <p:pic>
        <p:nvPicPr>
          <p:cNvPr id="9" name="Image 7" descr="preencoded.png"/>
          <p:cNvPicPr>
            <a:picLocks noChangeAspect="1"/>
          </p:cNvPicPr>
          <p:nvPr/>
        </p:nvPicPr>
        <p:blipFill>
          <a:blip r:embed="rId9"/>
          <a:stretch>
            <a:fillRect/>
          </a:stretch>
        </p:blipFill>
        <p:spPr>
          <a:xfrm>
            <a:off x="666750" y="4086225"/>
            <a:ext cx="190500" cy="166688"/>
          </a:xfrm>
          <a:prstGeom prst="rect">
            <a:avLst/>
          </a:prstGeom>
        </p:spPr>
      </p:pic>
      <p:pic>
        <p:nvPicPr>
          <p:cNvPr id="10" name="Image 8" descr="preencoded.png"/>
          <p:cNvPicPr>
            <a:picLocks noChangeAspect="1"/>
          </p:cNvPicPr>
          <p:nvPr/>
        </p:nvPicPr>
        <p:blipFill>
          <a:blip r:embed="rId10"/>
          <a:stretch>
            <a:fillRect/>
          </a:stretch>
        </p:blipFill>
        <p:spPr>
          <a:xfrm>
            <a:off x="666750" y="4800600"/>
            <a:ext cx="3086100" cy="9525"/>
          </a:xfrm>
          <a:prstGeom prst="rect">
            <a:avLst/>
          </a:prstGeom>
        </p:spPr>
      </p:pic>
      <p:pic>
        <p:nvPicPr>
          <p:cNvPr id="11" name="Image 9" descr="preencoded.png"/>
          <p:cNvPicPr>
            <a:picLocks noChangeAspect="1"/>
          </p:cNvPicPr>
          <p:nvPr/>
        </p:nvPicPr>
        <p:blipFill>
          <a:blip r:embed="rId5"/>
          <a:stretch>
            <a:fillRect/>
          </a:stretch>
        </p:blipFill>
        <p:spPr>
          <a:xfrm>
            <a:off x="4267200" y="1238250"/>
            <a:ext cx="3657600" cy="5238750"/>
          </a:xfrm>
          <a:prstGeom prst="rect">
            <a:avLst/>
          </a:prstGeom>
        </p:spPr>
      </p:pic>
      <p:pic>
        <p:nvPicPr>
          <p:cNvPr id="12" name="Image 10" descr="preencoded.png"/>
          <p:cNvPicPr>
            <a:picLocks noChangeAspect="1"/>
          </p:cNvPicPr>
          <p:nvPr/>
        </p:nvPicPr>
        <p:blipFill>
          <a:blip r:embed="rId11"/>
          <a:stretch>
            <a:fillRect/>
          </a:stretch>
        </p:blipFill>
        <p:spPr>
          <a:xfrm>
            <a:off x="5857875" y="1642467"/>
            <a:ext cx="476250" cy="381000"/>
          </a:xfrm>
          <a:prstGeom prst="rect">
            <a:avLst/>
          </a:prstGeom>
        </p:spPr>
      </p:pic>
      <p:pic>
        <p:nvPicPr>
          <p:cNvPr id="13" name="Image 11" descr="preencoded.png"/>
          <p:cNvPicPr>
            <a:picLocks noChangeAspect="1"/>
          </p:cNvPicPr>
          <p:nvPr/>
        </p:nvPicPr>
        <p:blipFill>
          <a:blip r:embed="rId12"/>
          <a:stretch>
            <a:fillRect/>
          </a:stretch>
        </p:blipFill>
        <p:spPr>
          <a:xfrm>
            <a:off x="4552950" y="2714625"/>
            <a:ext cx="190500" cy="156865"/>
          </a:xfrm>
          <a:prstGeom prst="rect">
            <a:avLst/>
          </a:prstGeom>
        </p:spPr>
      </p:pic>
      <p:pic>
        <p:nvPicPr>
          <p:cNvPr id="14" name="Image 12" descr="preencoded.png"/>
          <p:cNvPicPr>
            <a:picLocks noChangeAspect="1"/>
          </p:cNvPicPr>
          <p:nvPr/>
        </p:nvPicPr>
        <p:blipFill>
          <a:blip r:embed="rId13"/>
          <a:stretch>
            <a:fillRect/>
          </a:stretch>
        </p:blipFill>
        <p:spPr>
          <a:xfrm>
            <a:off x="4552950" y="3286125"/>
            <a:ext cx="190500" cy="156865"/>
          </a:xfrm>
          <a:prstGeom prst="rect">
            <a:avLst/>
          </a:prstGeom>
        </p:spPr>
      </p:pic>
      <p:pic>
        <p:nvPicPr>
          <p:cNvPr id="15" name="Image 13" descr="preencoded.png"/>
          <p:cNvPicPr>
            <a:picLocks noChangeAspect="1"/>
          </p:cNvPicPr>
          <p:nvPr/>
        </p:nvPicPr>
        <p:blipFill>
          <a:blip r:embed="rId14"/>
          <a:stretch>
            <a:fillRect/>
          </a:stretch>
        </p:blipFill>
        <p:spPr>
          <a:xfrm>
            <a:off x="4552950" y="4086225"/>
            <a:ext cx="190500" cy="156865"/>
          </a:xfrm>
          <a:prstGeom prst="rect">
            <a:avLst/>
          </a:prstGeom>
        </p:spPr>
      </p:pic>
      <p:pic>
        <p:nvPicPr>
          <p:cNvPr id="16" name="Image 14" descr="preencoded.png"/>
          <p:cNvPicPr>
            <a:picLocks noChangeAspect="1"/>
          </p:cNvPicPr>
          <p:nvPr/>
        </p:nvPicPr>
        <p:blipFill>
          <a:blip r:embed="rId15"/>
          <a:stretch>
            <a:fillRect/>
          </a:stretch>
        </p:blipFill>
        <p:spPr>
          <a:xfrm>
            <a:off x="4552950" y="5505450"/>
            <a:ext cx="3086100" cy="685800"/>
          </a:xfrm>
          <a:prstGeom prst="rect">
            <a:avLst/>
          </a:prstGeom>
        </p:spPr>
      </p:pic>
      <p:pic>
        <p:nvPicPr>
          <p:cNvPr id="17" name="Image 15" descr="preencoded.png"/>
          <p:cNvPicPr>
            <a:picLocks noChangeAspect="1"/>
          </p:cNvPicPr>
          <p:nvPr/>
        </p:nvPicPr>
        <p:blipFill>
          <a:blip r:embed="rId16"/>
          <a:stretch>
            <a:fillRect/>
          </a:stretch>
        </p:blipFill>
        <p:spPr>
          <a:xfrm>
            <a:off x="8153400" y="1238250"/>
            <a:ext cx="3657600" cy="5238750"/>
          </a:xfrm>
          <a:prstGeom prst="rect">
            <a:avLst/>
          </a:prstGeom>
        </p:spPr>
      </p:pic>
      <p:pic>
        <p:nvPicPr>
          <p:cNvPr id="18" name="Image 16" descr="preencoded.png"/>
          <p:cNvPicPr>
            <a:picLocks noChangeAspect="1"/>
          </p:cNvPicPr>
          <p:nvPr/>
        </p:nvPicPr>
        <p:blipFill>
          <a:blip r:embed="rId17"/>
          <a:stretch>
            <a:fillRect/>
          </a:stretch>
        </p:blipFill>
        <p:spPr>
          <a:xfrm>
            <a:off x="9744075" y="1642467"/>
            <a:ext cx="476250" cy="381000"/>
          </a:xfrm>
          <a:prstGeom prst="rect">
            <a:avLst/>
          </a:prstGeom>
        </p:spPr>
      </p:pic>
      <p:pic>
        <p:nvPicPr>
          <p:cNvPr id="19" name="Image 17" descr="preencoded.png"/>
          <p:cNvPicPr>
            <a:picLocks noChangeAspect="1"/>
          </p:cNvPicPr>
          <p:nvPr/>
        </p:nvPicPr>
        <p:blipFill>
          <a:blip r:embed="rId18"/>
          <a:stretch>
            <a:fillRect/>
          </a:stretch>
        </p:blipFill>
        <p:spPr>
          <a:xfrm>
            <a:off x="8439150" y="2743200"/>
            <a:ext cx="994618" cy="195263"/>
          </a:xfrm>
          <a:prstGeom prst="rect">
            <a:avLst/>
          </a:prstGeom>
        </p:spPr>
      </p:pic>
      <p:pic>
        <p:nvPicPr>
          <p:cNvPr id="20" name="Image 18" descr="preencoded.png"/>
          <p:cNvPicPr>
            <a:picLocks noChangeAspect="1"/>
          </p:cNvPicPr>
          <p:nvPr/>
        </p:nvPicPr>
        <p:blipFill>
          <a:blip r:embed="rId19"/>
          <a:stretch>
            <a:fillRect/>
          </a:stretch>
        </p:blipFill>
        <p:spPr>
          <a:xfrm>
            <a:off x="8439150" y="3014663"/>
            <a:ext cx="190500" cy="190500"/>
          </a:xfrm>
          <a:prstGeom prst="rect">
            <a:avLst/>
          </a:prstGeom>
        </p:spPr>
      </p:pic>
      <p:pic>
        <p:nvPicPr>
          <p:cNvPr id="21" name="Image 19" descr="preencoded.png"/>
          <p:cNvPicPr>
            <a:picLocks noChangeAspect="1"/>
          </p:cNvPicPr>
          <p:nvPr/>
        </p:nvPicPr>
        <p:blipFill>
          <a:blip r:embed="rId19"/>
          <a:stretch>
            <a:fillRect/>
          </a:stretch>
        </p:blipFill>
        <p:spPr>
          <a:xfrm>
            <a:off x="8439150" y="3814763"/>
            <a:ext cx="190500" cy="190500"/>
          </a:xfrm>
          <a:prstGeom prst="rect">
            <a:avLst/>
          </a:prstGeom>
        </p:spPr>
      </p:pic>
      <p:pic>
        <p:nvPicPr>
          <p:cNvPr id="22" name="Image 20" descr="preencoded.png"/>
          <p:cNvPicPr>
            <a:picLocks noChangeAspect="1"/>
          </p:cNvPicPr>
          <p:nvPr/>
        </p:nvPicPr>
        <p:blipFill>
          <a:blip r:embed="rId19"/>
          <a:stretch>
            <a:fillRect/>
          </a:stretch>
        </p:blipFill>
        <p:spPr>
          <a:xfrm>
            <a:off x="8439150" y="4386263"/>
            <a:ext cx="190500" cy="190500"/>
          </a:xfrm>
          <a:prstGeom prst="rect">
            <a:avLst/>
          </a:prstGeom>
        </p:spPr>
      </p:pic>
      <p:pic>
        <p:nvPicPr>
          <p:cNvPr id="23" name="Image 21" descr="preencoded.png"/>
          <p:cNvPicPr>
            <a:picLocks noChangeAspect="1"/>
          </p:cNvPicPr>
          <p:nvPr/>
        </p:nvPicPr>
        <p:blipFill>
          <a:blip r:embed="rId20"/>
          <a:stretch>
            <a:fillRect/>
          </a:stretch>
        </p:blipFill>
        <p:spPr>
          <a:xfrm>
            <a:off x="8439150" y="5614988"/>
            <a:ext cx="142875" cy="114300"/>
          </a:xfrm>
          <a:prstGeom prst="rect">
            <a:avLst/>
          </a:prstGeom>
        </p:spPr>
      </p:pic>
      <p:sp>
        <p:nvSpPr>
          <p:cNvPr id="24" name="Text 0"/>
          <p:cNvSpPr/>
          <p:nvPr/>
        </p:nvSpPr>
        <p:spPr>
          <a:xfrm>
            <a:off x="533400" y="190500"/>
            <a:ext cx="4374505"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5" name="Text 1"/>
          <p:cNvSpPr/>
          <p:nvPr/>
        </p:nvSpPr>
        <p:spPr>
          <a:xfrm>
            <a:off x="533400" y="361950"/>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Lifestyle Interventions: Physical Activity</a:t>
            </a:r>
            <a:endParaRPr lang="en-US" sz="1800" dirty="0"/>
          </a:p>
        </p:txBody>
      </p:sp>
      <p:sp>
        <p:nvSpPr>
          <p:cNvPr id="26" name="Text 2"/>
          <p:cNvSpPr/>
          <p:nvPr/>
        </p:nvSpPr>
        <p:spPr>
          <a:xfrm>
            <a:off x="533400" y="752475"/>
            <a:ext cx="1165860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rPr>
              <a:t>Following UK Chief Medical Officers' guidelines for aerobic activity and muscle strengthening to reduce cardiovascular risk.</a:t>
            </a:r>
            <a:endParaRPr lang="en-US" sz="1050" dirty="0"/>
          </a:p>
        </p:txBody>
      </p:sp>
      <p:sp>
        <p:nvSpPr>
          <p:cNvPr id="27" name="Text 3"/>
          <p:cNvSpPr/>
          <p:nvPr/>
        </p:nvSpPr>
        <p:spPr>
          <a:xfrm>
            <a:off x="666750" y="2286000"/>
            <a:ext cx="30861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1F2937"/>
                </a:solidFill>
              </a:rPr>
              <a:t>Aerobic Exercise</a:t>
            </a:r>
            <a:endParaRPr lang="en-US" sz="1500" dirty="0"/>
          </a:p>
        </p:txBody>
      </p:sp>
      <p:sp>
        <p:nvSpPr>
          <p:cNvPr id="28" name="Text 4"/>
          <p:cNvSpPr/>
          <p:nvPr/>
        </p:nvSpPr>
        <p:spPr>
          <a:xfrm>
            <a:off x="952500" y="2714625"/>
            <a:ext cx="2800350"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At least </a:t>
            </a:r>
            <a:r>
              <a:rPr lang="en-US" sz="1200" b="1" dirty="0">
                <a:solidFill>
                  <a:srgbClr val="4B5563"/>
                </a:solidFill>
              </a:rPr>
              <a:t>150 minutes</a:t>
            </a:r>
            <a:r>
              <a:rPr lang="en-US" sz="1200" dirty="0">
                <a:solidFill>
                  <a:srgbClr val="4B5563"/>
                </a:solidFill>
              </a:rPr>
              <a:t> of moderate intensity activity per week (e.g., brisk walking, cycling).</a:t>
            </a:r>
            <a:endParaRPr lang="en-US" sz="1200" dirty="0"/>
          </a:p>
        </p:txBody>
      </p:sp>
      <p:sp>
        <p:nvSpPr>
          <p:cNvPr id="29" name="Text 5"/>
          <p:cNvSpPr/>
          <p:nvPr/>
        </p:nvSpPr>
        <p:spPr>
          <a:xfrm>
            <a:off x="952500" y="3514725"/>
            <a:ext cx="28003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OR 75 minutes</a:t>
            </a:r>
            <a:r>
              <a:rPr lang="en-US" sz="1200" dirty="0">
                <a:solidFill>
                  <a:srgbClr val="4B5563"/>
                </a:solidFill>
              </a:rPr>
              <a:t> of vigorous intensity activity (e.g., running, swimming laps).</a:t>
            </a:r>
            <a:endParaRPr lang="en-US" sz="1200" dirty="0"/>
          </a:p>
        </p:txBody>
      </p:sp>
      <p:sp>
        <p:nvSpPr>
          <p:cNvPr id="30" name="Text 6"/>
          <p:cNvSpPr/>
          <p:nvPr/>
        </p:nvSpPr>
        <p:spPr>
          <a:xfrm>
            <a:off x="952500" y="4086225"/>
            <a:ext cx="28003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Activity can be spread across the week in smaller bouts (e.g., 30 mins x 5 days).</a:t>
            </a:r>
            <a:endParaRPr lang="en-US" sz="1200" dirty="0"/>
          </a:p>
        </p:txBody>
      </p:sp>
      <p:sp>
        <p:nvSpPr>
          <p:cNvPr id="31" name="Text 7"/>
          <p:cNvSpPr/>
          <p:nvPr/>
        </p:nvSpPr>
        <p:spPr>
          <a:xfrm>
            <a:off x="666750" y="4953000"/>
            <a:ext cx="308610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6B7280"/>
                </a:solidFill>
              </a:rPr>
              <a:t>Moderate = breathing faster, heart beating faster, but can still carry on a conversation.</a:t>
            </a:r>
            <a:endParaRPr lang="en-US" sz="1050" dirty="0"/>
          </a:p>
        </p:txBody>
      </p:sp>
      <p:sp>
        <p:nvSpPr>
          <p:cNvPr id="32" name="Text 8"/>
          <p:cNvSpPr/>
          <p:nvPr/>
        </p:nvSpPr>
        <p:spPr>
          <a:xfrm>
            <a:off x="4552950" y="2286000"/>
            <a:ext cx="30861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1F2937"/>
                </a:solidFill>
              </a:rPr>
              <a:t>Strength &amp; Balance</a:t>
            </a:r>
            <a:endParaRPr lang="en-US" sz="1500" dirty="0"/>
          </a:p>
        </p:txBody>
      </p:sp>
      <p:sp>
        <p:nvSpPr>
          <p:cNvPr id="33" name="Text 9"/>
          <p:cNvSpPr/>
          <p:nvPr/>
        </p:nvSpPr>
        <p:spPr>
          <a:xfrm>
            <a:off x="4838700" y="2714625"/>
            <a:ext cx="28003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Muscle strengthening activities on at least </a:t>
            </a:r>
            <a:r>
              <a:rPr lang="en-US" sz="1200" b="1" dirty="0">
                <a:solidFill>
                  <a:srgbClr val="4B5563"/>
                </a:solidFill>
              </a:rPr>
              <a:t>2 days a week</a:t>
            </a:r>
            <a:r>
              <a:rPr lang="en-US" sz="1200" dirty="0">
                <a:solidFill>
                  <a:srgbClr val="4B5563"/>
                </a:solidFill>
              </a:rPr>
              <a:t>.</a:t>
            </a:r>
            <a:endParaRPr lang="en-US" sz="1200" dirty="0"/>
          </a:p>
        </p:txBody>
      </p:sp>
      <p:sp>
        <p:nvSpPr>
          <p:cNvPr id="34" name="Text 10"/>
          <p:cNvSpPr/>
          <p:nvPr/>
        </p:nvSpPr>
        <p:spPr>
          <a:xfrm>
            <a:off x="4838700" y="3286125"/>
            <a:ext cx="2800350"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Should involve all major muscle groups (legs, hips, back, abdomen, chest, shoulders, arms).</a:t>
            </a:r>
            <a:endParaRPr lang="en-US" sz="1200" dirty="0"/>
          </a:p>
        </p:txBody>
      </p:sp>
      <p:sp>
        <p:nvSpPr>
          <p:cNvPr id="35" name="Text 11"/>
          <p:cNvSpPr/>
          <p:nvPr/>
        </p:nvSpPr>
        <p:spPr>
          <a:xfrm>
            <a:off x="4838700" y="4086225"/>
            <a:ext cx="2800350"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Examples: weights, resistance bands, heavy gardening, or carrying heavy shopping.</a:t>
            </a:r>
            <a:endParaRPr lang="en-US" sz="1200" dirty="0"/>
          </a:p>
        </p:txBody>
      </p:sp>
      <p:sp>
        <p:nvSpPr>
          <p:cNvPr id="36" name="Text 12"/>
          <p:cNvSpPr/>
          <p:nvPr/>
        </p:nvSpPr>
        <p:spPr>
          <a:xfrm>
            <a:off x="4695825" y="5648325"/>
            <a:ext cx="280035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166534"/>
                </a:solidFill>
              </a:rPr>
              <a:t>Reduces CVD risk, improves metabolic profile, and supports weight maintenance.</a:t>
            </a:r>
            <a:endParaRPr lang="en-US" sz="1050" dirty="0"/>
          </a:p>
        </p:txBody>
      </p:sp>
      <p:sp>
        <p:nvSpPr>
          <p:cNvPr id="37" name="Text 13"/>
          <p:cNvSpPr/>
          <p:nvPr/>
        </p:nvSpPr>
        <p:spPr>
          <a:xfrm>
            <a:off x="8439150" y="2286000"/>
            <a:ext cx="30861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1F2937"/>
                </a:solidFill>
              </a:rPr>
              <a:t>Clinical Practice</a:t>
            </a:r>
            <a:endParaRPr lang="en-US" sz="1500" dirty="0"/>
          </a:p>
        </p:txBody>
      </p:sp>
      <p:sp>
        <p:nvSpPr>
          <p:cNvPr id="38" name="Text 14"/>
          <p:cNvSpPr/>
          <p:nvPr/>
        </p:nvSpPr>
        <p:spPr>
          <a:xfrm>
            <a:off x="8515350" y="2743200"/>
            <a:ext cx="1490511"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HIGH YIELD</a:t>
            </a:r>
            <a:endParaRPr lang="en-US" sz="825" dirty="0"/>
          </a:p>
        </p:txBody>
      </p:sp>
      <p:sp>
        <p:nvSpPr>
          <p:cNvPr id="39" name="Text 15"/>
          <p:cNvSpPr/>
          <p:nvPr/>
        </p:nvSpPr>
        <p:spPr>
          <a:xfrm>
            <a:off x="8724900" y="3014663"/>
            <a:ext cx="2800350"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Offer </a:t>
            </a:r>
            <a:r>
              <a:rPr lang="en-US" sz="1200" b="1" dirty="0">
                <a:solidFill>
                  <a:srgbClr val="4B5563"/>
                </a:solidFill>
              </a:rPr>
              <a:t>exercise referral schemes</a:t>
            </a:r>
            <a:r>
              <a:rPr lang="en-US" sz="1200" dirty="0">
                <a:solidFill>
                  <a:srgbClr val="4B5563"/>
                </a:solidFill>
              </a:rPr>
              <a:t> for sedentary patients with other CVD risk factors.</a:t>
            </a:r>
            <a:endParaRPr lang="en-US" sz="1200" dirty="0"/>
          </a:p>
        </p:txBody>
      </p:sp>
      <p:sp>
        <p:nvSpPr>
          <p:cNvPr id="40" name="Text 16"/>
          <p:cNvSpPr/>
          <p:nvPr/>
        </p:nvSpPr>
        <p:spPr>
          <a:xfrm>
            <a:off x="8724900" y="3814763"/>
            <a:ext cx="28003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Agree specific goals</a:t>
            </a:r>
            <a:r>
              <a:rPr lang="en-US" sz="1200" dirty="0">
                <a:solidFill>
                  <a:srgbClr val="4B5563"/>
                </a:solidFill>
              </a:rPr>
              <a:t>: Focus on small, achievable changes to build confidence.</a:t>
            </a:r>
            <a:endParaRPr lang="en-US" sz="1200" dirty="0"/>
          </a:p>
        </p:txBody>
      </p:sp>
      <p:sp>
        <p:nvSpPr>
          <p:cNvPr id="41" name="Text 17"/>
          <p:cNvSpPr/>
          <p:nvPr/>
        </p:nvSpPr>
        <p:spPr>
          <a:xfrm>
            <a:off x="8724900" y="4386263"/>
            <a:ext cx="28003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Provide </a:t>
            </a:r>
            <a:r>
              <a:rPr lang="en-US" sz="1200" b="1" dirty="0">
                <a:solidFill>
                  <a:srgbClr val="4B5563"/>
                </a:solidFill>
              </a:rPr>
              <a:t>written information</a:t>
            </a:r>
            <a:r>
              <a:rPr lang="en-US" sz="1200" dirty="0">
                <a:solidFill>
                  <a:srgbClr val="4B5563"/>
                </a:solidFill>
              </a:rPr>
              <a:t> about local opportunities for physical activity.</a:t>
            </a:r>
            <a:endParaRPr lang="en-US" sz="1200" dirty="0"/>
          </a:p>
        </p:txBody>
      </p:sp>
      <p:sp>
        <p:nvSpPr>
          <p:cNvPr id="42" name="Text 18"/>
          <p:cNvSpPr/>
          <p:nvPr/>
        </p:nvSpPr>
        <p:spPr>
          <a:xfrm>
            <a:off x="8658225" y="5572125"/>
            <a:ext cx="35204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Shared Decision Making</a:t>
            </a:r>
            <a:endParaRPr lang="en-US" sz="1050" dirty="0"/>
          </a:p>
        </p:txBody>
      </p:sp>
      <p:sp>
        <p:nvSpPr>
          <p:cNvPr id="43" name="Text 19"/>
          <p:cNvSpPr/>
          <p:nvPr/>
        </p:nvSpPr>
        <p:spPr>
          <a:xfrm>
            <a:off x="8439150" y="5819775"/>
            <a:ext cx="3086100" cy="371475"/>
          </a:xfrm>
          <a:prstGeom prst="rect">
            <a:avLst/>
          </a:prstGeom>
          <a:noFill/>
          <a:ln/>
        </p:spPr>
        <p:txBody>
          <a:bodyPr vert="horz" wrap="square" lIns="0" tIns="0" rIns="0" bIns="0" rtlCol="0" anchor="ctr"/>
          <a:lstStyle/>
          <a:p>
            <a:pPr marL="0" indent="0">
              <a:lnSpc>
                <a:spcPts val="1463"/>
              </a:lnSpc>
              <a:buNone/>
            </a:pPr>
            <a:r>
              <a:rPr lang="en-US" sz="975" dirty="0">
                <a:solidFill>
                  <a:srgbClr val="6B7280"/>
                </a:solidFill>
              </a:rPr>
              <a:t>"What kind of activities do you enjoy? How could we build 10 minutes into your daily routine?"</a:t>
            </a:r>
            <a:endParaRPr lang="en-US" sz="97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4457700" cy="3943350"/>
          </a:xfrm>
          <a:prstGeom prst="rect">
            <a:avLst/>
          </a:prstGeom>
        </p:spPr>
      </p:pic>
      <p:pic>
        <p:nvPicPr>
          <p:cNvPr id="6" name="Image 4" descr="preencoded.png"/>
          <p:cNvPicPr>
            <a:picLocks noChangeAspect="1"/>
          </p:cNvPicPr>
          <p:nvPr/>
        </p:nvPicPr>
        <p:blipFill>
          <a:blip r:embed="rId6"/>
          <a:stretch>
            <a:fillRect/>
          </a:stretch>
        </p:blipFill>
        <p:spPr>
          <a:xfrm>
            <a:off x="609600" y="1260128"/>
            <a:ext cx="214313" cy="175320"/>
          </a:xfrm>
          <a:prstGeom prst="rect">
            <a:avLst/>
          </a:prstGeom>
        </p:spPr>
      </p:pic>
      <p:pic>
        <p:nvPicPr>
          <p:cNvPr id="7" name="Image 5" descr="preencoded.png"/>
          <p:cNvPicPr>
            <a:picLocks noChangeAspect="1"/>
          </p:cNvPicPr>
          <p:nvPr/>
        </p:nvPicPr>
        <p:blipFill>
          <a:blip r:embed="rId7"/>
          <a:stretch>
            <a:fillRect/>
          </a:stretch>
        </p:blipFill>
        <p:spPr>
          <a:xfrm>
            <a:off x="381000" y="5219700"/>
            <a:ext cx="4457700" cy="1257300"/>
          </a:xfrm>
          <a:prstGeom prst="rect">
            <a:avLst/>
          </a:prstGeom>
        </p:spPr>
      </p:pic>
      <p:pic>
        <p:nvPicPr>
          <p:cNvPr id="8" name="Image 6" descr="preencoded.png"/>
          <p:cNvPicPr>
            <a:picLocks noChangeAspect="1"/>
          </p:cNvPicPr>
          <p:nvPr/>
        </p:nvPicPr>
        <p:blipFill>
          <a:blip r:embed="rId8"/>
          <a:stretch>
            <a:fillRect/>
          </a:stretch>
        </p:blipFill>
        <p:spPr>
          <a:xfrm>
            <a:off x="5124450" y="990600"/>
            <a:ext cx="6686550" cy="2647950"/>
          </a:xfrm>
          <a:prstGeom prst="rect">
            <a:avLst/>
          </a:prstGeom>
        </p:spPr>
      </p:pic>
      <p:pic>
        <p:nvPicPr>
          <p:cNvPr id="9" name="Image 7" descr="preencoded.png"/>
          <p:cNvPicPr>
            <a:picLocks noChangeAspect="1"/>
          </p:cNvPicPr>
          <p:nvPr/>
        </p:nvPicPr>
        <p:blipFill>
          <a:blip r:embed="rId9"/>
          <a:stretch>
            <a:fillRect/>
          </a:stretch>
        </p:blipFill>
        <p:spPr>
          <a:xfrm>
            <a:off x="5353050" y="1260128"/>
            <a:ext cx="214313" cy="175320"/>
          </a:xfrm>
          <a:prstGeom prst="rect">
            <a:avLst/>
          </a:prstGeom>
        </p:spPr>
      </p:pic>
      <p:pic>
        <p:nvPicPr>
          <p:cNvPr id="10" name="Image 8" descr="preencoded.png"/>
          <p:cNvPicPr>
            <a:picLocks noChangeAspect="1"/>
          </p:cNvPicPr>
          <p:nvPr/>
        </p:nvPicPr>
        <p:blipFill>
          <a:blip r:embed="rId10"/>
          <a:stretch>
            <a:fillRect/>
          </a:stretch>
        </p:blipFill>
        <p:spPr>
          <a:xfrm>
            <a:off x="5353050" y="1676400"/>
            <a:ext cx="166688" cy="137220"/>
          </a:xfrm>
          <a:prstGeom prst="rect">
            <a:avLst/>
          </a:prstGeom>
        </p:spPr>
      </p:pic>
      <p:pic>
        <p:nvPicPr>
          <p:cNvPr id="11" name="Image 9" descr="preencoded.png"/>
          <p:cNvPicPr>
            <a:picLocks noChangeAspect="1"/>
          </p:cNvPicPr>
          <p:nvPr/>
        </p:nvPicPr>
        <p:blipFill>
          <a:blip r:embed="rId11"/>
          <a:stretch>
            <a:fillRect/>
          </a:stretch>
        </p:blipFill>
        <p:spPr>
          <a:xfrm>
            <a:off x="5353050" y="2034480"/>
            <a:ext cx="166688" cy="137220"/>
          </a:xfrm>
          <a:prstGeom prst="rect">
            <a:avLst/>
          </a:prstGeom>
        </p:spPr>
      </p:pic>
      <p:pic>
        <p:nvPicPr>
          <p:cNvPr id="12" name="Image 10" descr="preencoded.png"/>
          <p:cNvPicPr>
            <a:picLocks noChangeAspect="1"/>
          </p:cNvPicPr>
          <p:nvPr/>
        </p:nvPicPr>
        <p:blipFill>
          <a:blip r:embed="rId12"/>
          <a:stretch>
            <a:fillRect/>
          </a:stretch>
        </p:blipFill>
        <p:spPr>
          <a:xfrm>
            <a:off x="5353050" y="2392561"/>
            <a:ext cx="166688" cy="137220"/>
          </a:xfrm>
          <a:prstGeom prst="rect">
            <a:avLst/>
          </a:prstGeom>
        </p:spPr>
      </p:pic>
      <p:pic>
        <p:nvPicPr>
          <p:cNvPr id="13" name="Image 11" descr="preencoded.png"/>
          <p:cNvPicPr>
            <a:picLocks noChangeAspect="1"/>
          </p:cNvPicPr>
          <p:nvPr/>
        </p:nvPicPr>
        <p:blipFill>
          <a:blip r:embed="rId13"/>
          <a:stretch>
            <a:fillRect/>
          </a:stretch>
        </p:blipFill>
        <p:spPr>
          <a:xfrm>
            <a:off x="5353050" y="2750641"/>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5124450" y="3829050"/>
            <a:ext cx="6686550" cy="2647950"/>
          </a:xfrm>
          <a:prstGeom prst="rect">
            <a:avLst/>
          </a:prstGeom>
        </p:spPr>
      </p:pic>
      <p:pic>
        <p:nvPicPr>
          <p:cNvPr id="15" name="Image 13" descr="preencoded.png"/>
          <p:cNvPicPr>
            <a:picLocks noChangeAspect="1"/>
          </p:cNvPicPr>
          <p:nvPr/>
        </p:nvPicPr>
        <p:blipFill>
          <a:blip r:embed="rId15"/>
          <a:stretch>
            <a:fillRect/>
          </a:stretch>
        </p:blipFill>
        <p:spPr>
          <a:xfrm>
            <a:off x="5353050" y="4057650"/>
            <a:ext cx="1257300" cy="247650"/>
          </a:xfrm>
          <a:prstGeom prst="rect">
            <a:avLst/>
          </a:prstGeom>
        </p:spPr>
      </p:pic>
      <p:pic>
        <p:nvPicPr>
          <p:cNvPr id="16" name="Image 14" descr="preencoded.png"/>
          <p:cNvPicPr>
            <a:picLocks noChangeAspect="1"/>
          </p:cNvPicPr>
          <p:nvPr/>
        </p:nvPicPr>
        <p:blipFill>
          <a:blip r:embed="rId16"/>
          <a:stretch>
            <a:fillRect/>
          </a:stretch>
        </p:blipFill>
        <p:spPr>
          <a:xfrm>
            <a:off x="5353050" y="4422428"/>
            <a:ext cx="214313" cy="175320"/>
          </a:xfrm>
          <a:prstGeom prst="rect">
            <a:avLst/>
          </a:prstGeom>
        </p:spPr>
      </p:pic>
      <p:sp>
        <p:nvSpPr>
          <p:cNvPr id="17"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8" name="Text 1"/>
          <p:cNvSpPr/>
          <p:nvPr/>
        </p:nvSpPr>
        <p:spPr>
          <a:xfrm>
            <a:off x="533400" y="361950"/>
            <a:ext cx="52120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Guideline Authority</a:t>
            </a:r>
            <a:endParaRPr lang="en-US" sz="1800" dirty="0"/>
          </a:p>
        </p:txBody>
      </p:sp>
      <p:sp>
        <p:nvSpPr>
          <p:cNvPr id="19" name="Text 2"/>
          <p:cNvSpPr/>
          <p:nvPr/>
        </p:nvSpPr>
        <p:spPr>
          <a:xfrm>
            <a:off x="938213" y="1219200"/>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The Document</a:t>
            </a:r>
            <a:endParaRPr lang="en-US" sz="1350" dirty="0"/>
          </a:p>
        </p:txBody>
      </p:sp>
      <p:sp>
        <p:nvSpPr>
          <p:cNvPr id="20" name="Text 3"/>
          <p:cNvSpPr/>
          <p:nvPr/>
        </p:nvSpPr>
        <p:spPr>
          <a:xfrm>
            <a:off x="609600" y="1628775"/>
            <a:ext cx="4000500" cy="487561"/>
          </a:xfrm>
          <a:prstGeom prst="rect">
            <a:avLst/>
          </a:prstGeom>
          <a:noFill/>
          <a:ln/>
        </p:spPr>
        <p:txBody>
          <a:bodyPr vert="horz" wrap="square" lIns="0" tIns="0" rIns="0" bIns="0" rtlCol="0" anchor="ctr"/>
          <a:lstStyle/>
          <a:p>
            <a:pPr marL="0" indent="0">
              <a:lnSpc>
                <a:spcPts val="1920"/>
              </a:lnSpc>
              <a:buNone/>
            </a:pPr>
            <a:r>
              <a:rPr lang="en-US" sz="1200" b="1" dirty="0">
                <a:solidFill>
                  <a:srgbClr val="4B5563"/>
                </a:solidFill>
              </a:rPr>
              <a:t>NICE NG238:</a:t>
            </a:r>
            <a:r>
              <a:rPr lang="en-US" sz="1200" dirty="0">
                <a:solidFill>
                  <a:srgbClr val="4B5563"/>
                </a:solidFill>
              </a:rPr>
              <a:t> Cardiovascular disease: risk assessment and reduction, including lipid modification.</a:t>
            </a:r>
            <a:endParaRPr lang="en-US" sz="1200" dirty="0"/>
          </a:p>
        </p:txBody>
      </p:sp>
      <p:sp>
        <p:nvSpPr>
          <p:cNvPr id="21" name="Text 4"/>
          <p:cNvSpPr/>
          <p:nvPr/>
        </p:nvSpPr>
        <p:spPr>
          <a:xfrm>
            <a:off x="609600" y="2230636"/>
            <a:ext cx="4000500" cy="731341"/>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rPr>
              <a:t>This document serves as the primary clinical framework for General Practice in the UK, integrating risk assessment with actionable management steps.</a:t>
            </a:r>
            <a:endParaRPr lang="en-US" sz="1200" dirty="0"/>
          </a:p>
        </p:txBody>
      </p:sp>
      <p:sp>
        <p:nvSpPr>
          <p:cNvPr id="22" name="Text 5"/>
          <p:cNvSpPr/>
          <p:nvPr/>
        </p:nvSpPr>
        <p:spPr>
          <a:xfrm>
            <a:off x="571500" y="5410200"/>
            <a:ext cx="40767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alpha val="90000"/>
                  </a:srgbClr>
                </a:solidFill>
              </a:rPr>
              <a:t>CURRENT STATUS</a:t>
            </a:r>
            <a:endParaRPr lang="en-US" sz="1050" dirty="0"/>
          </a:p>
        </p:txBody>
      </p:sp>
      <p:sp>
        <p:nvSpPr>
          <p:cNvPr id="23" name="Text 6"/>
          <p:cNvSpPr/>
          <p:nvPr/>
        </p:nvSpPr>
        <p:spPr>
          <a:xfrm>
            <a:off x="571500" y="5686425"/>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rPr>
              <a:t>Gold-Standard UK Guideline</a:t>
            </a:r>
            <a:endParaRPr lang="en-US" sz="1500" dirty="0"/>
          </a:p>
        </p:txBody>
      </p:sp>
      <p:sp>
        <p:nvSpPr>
          <p:cNvPr id="24" name="Text 7"/>
          <p:cNvSpPr/>
          <p:nvPr/>
        </p:nvSpPr>
        <p:spPr>
          <a:xfrm>
            <a:off x="571500" y="6086475"/>
            <a:ext cx="496062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Published: 14 December 2023</a:t>
            </a:r>
            <a:endParaRPr lang="en-US" sz="1050" dirty="0"/>
          </a:p>
        </p:txBody>
      </p:sp>
      <p:sp>
        <p:nvSpPr>
          <p:cNvPr id="25" name="Text 8"/>
          <p:cNvSpPr/>
          <p:nvPr/>
        </p:nvSpPr>
        <p:spPr>
          <a:xfrm>
            <a:off x="5681663" y="121920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Core Clinical Scope</a:t>
            </a:r>
            <a:endParaRPr lang="en-US" sz="1350" dirty="0"/>
          </a:p>
        </p:txBody>
      </p:sp>
      <p:sp>
        <p:nvSpPr>
          <p:cNvPr id="26" name="Text 9"/>
          <p:cNvSpPr/>
          <p:nvPr/>
        </p:nvSpPr>
        <p:spPr>
          <a:xfrm>
            <a:off x="5634038" y="1628775"/>
            <a:ext cx="6557963"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rPr>
              <a:t>Systematic Risk Identification:</a:t>
            </a:r>
            <a:r>
              <a:rPr lang="en-US" sz="1200" dirty="0">
                <a:solidFill>
                  <a:srgbClr val="4B5563"/>
                </a:solidFill>
              </a:rPr>
              <a:t> Strategies for identifying high-risk adults aged 40+.</a:t>
            </a:r>
            <a:endParaRPr lang="en-US" sz="1200" dirty="0"/>
          </a:p>
        </p:txBody>
      </p:sp>
      <p:sp>
        <p:nvSpPr>
          <p:cNvPr id="27" name="Text 10"/>
          <p:cNvSpPr/>
          <p:nvPr/>
        </p:nvSpPr>
        <p:spPr>
          <a:xfrm>
            <a:off x="5634038" y="1986855"/>
            <a:ext cx="6557963"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rPr>
              <a:t>Tool Selection:</a:t>
            </a:r>
            <a:r>
              <a:rPr lang="en-US" sz="1200" dirty="0">
                <a:solidFill>
                  <a:srgbClr val="4B5563"/>
                </a:solidFill>
              </a:rPr>
              <a:t> Mandating QRISK3 as the UK primary care standard.</a:t>
            </a:r>
            <a:endParaRPr lang="en-US" sz="1200" dirty="0"/>
          </a:p>
        </p:txBody>
      </p:sp>
      <p:sp>
        <p:nvSpPr>
          <p:cNvPr id="28" name="Text 11"/>
          <p:cNvSpPr/>
          <p:nvPr/>
        </p:nvSpPr>
        <p:spPr>
          <a:xfrm>
            <a:off x="5634038" y="2344936"/>
            <a:ext cx="6557963"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rPr>
              <a:t>Lipid Modification:</a:t>
            </a:r>
            <a:r>
              <a:rPr lang="en-US" sz="1200" dirty="0">
                <a:solidFill>
                  <a:srgbClr val="4B5563"/>
                </a:solidFill>
              </a:rPr>
              <a:t> Updated thresholds for statin initiation and targets.</a:t>
            </a:r>
            <a:endParaRPr lang="en-US" sz="1200" dirty="0"/>
          </a:p>
        </p:txBody>
      </p:sp>
      <p:sp>
        <p:nvSpPr>
          <p:cNvPr id="29" name="Text 12"/>
          <p:cNvSpPr/>
          <p:nvPr/>
        </p:nvSpPr>
        <p:spPr>
          <a:xfrm>
            <a:off x="5634038" y="2703016"/>
            <a:ext cx="6557963"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4B5563"/>
                </a:solidFill>
              </a:rPr>
              <a:t>Lifestyle Interventions:</a:t>
            </a:r>
            <a:r>
              <a:rPr lang="en-US" sz="1200" dirty="0">
                <a:solidFill>
                  <a:srgbClr val="4B5563"/>
                </a:solidFill>
              </a:rPr>
              <a:t> Specific advice on diet, activity, and weight.</a:t>
            </a:r>
            <a:endParaRPr lang="en-US" sz="1200" dirty="0"/>
          </a:p>
        </p:txBody>
      </p:sp>
      <p:sp>
        <p:nvSpPr>
          <p:cNvPr id="30" name="Text 13"/>
          <p:cNvSpPr/>
          <p:nvPr/>
        </p:nvSpPr>
        <p:spPr>
          <a:xfrm>
            <a:off x="5467350" y="4057650"/>
            <a:ext cx="1571105"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EXAM FOCUS</a:t>
            </a:r>
            <a:endParaRPr lang="en-US" sz="900" dirty="0"/>
          </a:p>
        </p:txBody>
      </p:sp>
      <p:sp>
        <p:nvSpPr>
          <p:cNvPr id="31" name="Text 14"/>
          <p:cNvSpPr/>
          <p:nvPr/>
        </p:nvSpPr>
        <p:spPr>
          <a:xfrm>
            <a:off x="5681663" y="438150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AKT &amp; SCA Relevance</a:t>
            </a:r>
            <a:endParaRPr lang="en-US" sz="1350" dirty="0"/>
          </a:p>
        </p:txBody>
      </p:sp>
      <p:sp>
        <p:nvSpPr>
          <p:cNvPr id="32" name="Text 15"/>
          <p:cNvSpPr/>
          <p:nvPr/>
        </p:nvSpPr>
        <p:spPr>
          <a:xfrm>
            <a:off x="5353050" y="4714875"/>
            <a:ext cx="6229350" cy="731341"/>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rPr>
              <a:t>All AKT questions and SCA marking criteria regarding CVD prevention in GP training are now benchmarked against </a:t>
            </a:r>
            <a:r>
              <a:rPr lang="en-US" sz="1200" b="1" dirty="0">
                <a:solidFill>
                  <a:srgbClr val="4B5563"/>
                </a:solidFill>
              </a:rPr>
              <a:t>NG238</a:t>
            </a:r>
            <a:r>
              <a:rPr lang="en-US" sz="1200" dirty="0">
                <a:solidFill>
                  <a:srgbClr val="4B5563"/>
                </a:solidFill>
              </a:rPr>
              <a:t>. It replaces previous disparate guidance on lipids and primary prevention.</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571500" y="352425"/>
            <a:ext cx="38100" cy="342900"/>
          </a:xfrm>
          <a:prstGeom prst="rect">
            <a:avLst/>
          </a:prstGeom>
        </p:spPr>
      </p:pic>
      <p:pic>
        <p:nvPicPr>
          <p:cNvPr id="4" name="Image 2" descr="preencoded.png"/>
          <p:cNvPicPr>
            <a:picLocks noChangeAspect="1"/>
          </p:cNvPicPr>
          <p:nvPr/>
        </p:nvPicPr>
        <p:blipFill>
          <a:blip r:embed="rId5"/>
          <a:stretch>
            <a:fillRect/>
          </a:stretch>
        </p:blipFill>
        <p:spPr>
          <a:xfrm>
            <a:off x="571500" y="1047750"/>
            <a:ext cx="5334000" cy="5505450"/>
          </a:xfrm>
          <a:prstGeom prst="rect">
            <a:avLst/>
          </a:prstGeom>
        </p:spPr>
      </p:pic>
      <p:pic>
        <p:nvPicPr>
          <p:cNvPr id="5" name="Image 3" descr="preencoded.png"/>
          <p:cNvPicPr>
            <a:picLocks noChangeAspect="1"/>
          </p:cNvPicPr>
          <p:nvPr/>
        </p:nvPicPr>
        <p:blipFill>
          <a:blip r:embed="rId6"/>
          <a:stretch>
            <a:fillRect/>
          </a:stretch>
        </p:blipFill>
        <p:spPr>
          <a:xfrm>
            <a:off x="857250" y="1276350"/>
            <a:ext cx="4762500" cy="571500"/>
          </a:xfrm>
          <a:prstGeom prst="rect">
            <a:avLst/>
          </a:prstGeom>
        </p:spPr>
      </p:pic>
      <p:pic>
        <p:nvPicPr>
          <p:cNvPr id="6" name="Image 4" descr="preencoded.png"/>
          <p:cNvPicPr>
            <a:picLocks noChangeAspect="1"/>
          </p:cNvPicPr>
          <p:nvPr/>
        </p:nvPicPr>
        <p:blipFill>
          <a:blip r:embed="rId7"/>
          <a:stretch>
            <a:fillRect/>
          </a:stretch>
        </p:blipFill>
        <p:spPr>
          <a:xfrm>
            <a:off x="857250" y="1276350"/>
            <a:ext cx="457200" cy="457200"/>
          </a:xfrm>
          <a:prstGeom prst="rect">
            <a:avLst/>
          </a:prstGeom>
        </p:spPr>
      </p:pic>
      <p:pic>
        <p:nvPicPr>
          <p:cNvPr id="7" name="Image 5" descr="preencoded.png"/>
          <p:cNvPicPr>
            <a:picLocks noChangeAspect="1"/>
          </p:cNvPicPr>
          <p:nvPr/>
        </p:nvPicPr>
        <p:blipFill>
          <a:blip r:embed="rId8"/>
          <a:stretch>
            <a:fillRect/>
          </a:stretch>
        </p:blipFill>
        <p:spPr>
          <a:xfrm>
            <a:off x="942975" y="1390650"/>
            <a:ext cx="285750" cy="228600"/>
          </a:xfrm>
          <a:prstGeom prst="rect">
            <a:avLst/>
          </a:prstGeom>
        </p:spPr>
      </p:pic>
      <p:pic>
        <p:nvPicPr>
          <p:cNvPr id="8" name="Image 6" descr="preencoded.png"/>
          <p:cNvPicPr>
            <a:picLocks noChangeAspect="1"/>
          </p:cNvPicPr>
          <p:nvPr/>
        </p:nvPicPr>
        <p:blipFill>
          <a:blip r:embed="rId9"/>
          <a:stretch>
            <a:fillRect/>
          </a:stretch>
        </p:blipFill>
        <p:spPr>
          <a:xfrm>
            <a:off x="857250" y="2028825"/>
            <a:ext cx="166688" cy="166688"/>
          </a:xfrm>
          <a:prstGeom prst="rect">
            <a:avLst/>
          </a:prstGeom>
        </p:spPr>
      </p:pic>
      <p:pic>
        <p:nvPicPr>
          <p:cNvPr id="9" name="Image 7" descr="preencoded.png"/>
          <p:cNvPicPr>
            <a:picLocks noChangeAspect="1"/>
          </p:cNvPicPr>
          <p:nvPr/>
        </p:nvPicPr>
        <p:blipFill>
          <a:blip r:embed="rId9"/>
          <a:stretch>
            <a:fillRect/>
          </a:stretch>
        </p:blipFill>
        <p:spPr>
          <a:xfrm>
            <a:off x="857250" y="2609850"/>
            <a:ext cx="166688" cy="166688"/>
          </a:xfrm>
          <a:prstGeom prst="rect">
            <a:avLst/>
          </a:prstGeom>
        </p:spPr>
      </p:pic>
      <p:pic>
        <p:nvPicPr>
          <p:cNvPr id="10" name="Image 8" descr="preencoded.png"/>
          <p:cNvPicPr>
            <a:picLocks noChangeAspect="1"/>
          </p:cNvPicPr>
          <p:nvPr/>
        </p:nvPicPr>
        <p:blipFill>
          <a:blip r:embed="rId9"/>
          <a:stretch>
            <a:fillRect/>
          </a:stretch>
        </p:blipFill>
        <p:spPr>
          <a:xfrm>
            <a:off x="857250" y="3190875"/>
            <a:ext cx="166688" cy="166688"/>
          </a:xfrm>
          <a:prstGeom prst="rect">
            <a:avLst/>
          </a:prstGeom>
        </p:spPr>
      </p:pic>
      <p:pic>
        <p:nvPicPr>
          <p:cNvPr id="11" name="Image 9" descr="preencoded.png"/>
          <p:cNvPicPr>
            <a:picLocks noChangeAspect="1"/>
          </p:cNvPicPr>
          <p:nvPr/>
        </p:nvPicPr>
        <p:blipFill>
          <a:blip r:embed="rId10"/>
          <a:stretch>
            <a:fillRect/>
          </a:stretch>
        </p:blipFill>
        <p:spPr>
          <a:xfrm>
            <a:off x="857250" y="3895725"/>
            <a:ext cx="4762500" cy="885825"/>
          </a:xfrm>
          <a:prstGeom prst="rect">
            <a:avLst/>
          </a:prstGeom>
        </p:spPr>
      </p:pic>
      <p:pic>
        <p:nvPicPr>
          <p:cNvPr id="12" name="Image 10" descr="preencoded.png"/>
          <p:cNvPicPr>
            <a:picLocks noChangeAspect="1"/>
          </p:cNvPicPr>
          <p:nvPr/>
        </p:nvPicPr>
        <p:blipFill>
          <a:blip r:embed="rId11"/>
          <a:stretch>
            <a:fillRect/>
          </a:stretch>
        </p:blipFill>
        <p:spPr>
          <a:xfrm>
            <a:off x="857250" y="5414963"/>
            <a:ext cx="4762500" cy="909638"/>
          </a:xfrm>
          <a:prstGeom prst="rect">
            <a:avLst/>
          </a:prstGeom>
        </p:spPr>
      </p:pic>
      <p:pic>
        <p:nvPicPr>
          <p:cNvPr id="13" name="Image 11" descr="preencoded.png"/>
          <p:cNvPicPr>
            <a:picLocks noChangeAspect="1"/>
          </p:cNvPicPr>
          <p:nvPr/>
        </p:nvPicPr>
        <p:blipFill>
          <a:blip r:embed="rId5"/>
          <a:stretch>
            <a:fillRect/>
          </a:stretch>
        </p:blipFill>
        <p:spPr>
          <a:xfrm>
            <a:off x="6286500" y="1047750"/>
            <a:ext cx="5334000" cy="5505450"/>
          </a:xfrm>
          <a:prstGeom prst="rect">
            <a:avLst/>
          </a:prstGeom>
        </p:spPr>
      </p:pic>
      <p:pic>
        <p:nvPicPr>
          <p:cNvPr id="14" name="Image 12" descr="preencoded.png"/>
          <p:cNvPicPr>
            <a:picLocks noChangeAspect="1"/>
          </p:cNvPicPr>
          <p:nvPr/>
        </p:nvPicPr>
        <p:blipFill>
          <a:blip r:embed="rId6"/>
          <a:stretch>
            <a:fillRect/>
          </a:stretch>
        </p:blipFill>
        <p:spPr>
          <a:xfrm>
            <a:off x="6572250" y="1276350"/>
            <a:ext cx="4762500" cy="571500"/>
          </a:xfrm>
          <a:prstGeom prst="rect">
            <a:avLst/>
          </a:prstGeom>
        </p:spPr>
      </p:pic>
      <p:pic>
        <p:nvPicPr>
          <p:cNvPr id="15" name="Image 13" descr="preencoded.png"/>
          <p:cNvPicPr>
            <a:picLocks noChangeAspect="1"/>
          </p:cNvPicPr>
          <p:nvPr/>
        </p:nvPicPr>
        <p:blipFill>
          <a:blip r:embed="rId7"/>
          <a:stretch>
            <a:fillRect/>
          </a:stretch>
        </p:blipFill>
        <p:spPr>
          <a:xfrm>
            <a:off x="6572250" y="1276350"/>
            <a:ext cx="457200" cy="457200"/>
          </a:xfrm>
          <a:prstGeom prst="rect">
            <a:avLst/>
          </a:prstGeom>
        </p:spPr>
      </p:pic>
      <p:pic>
        <p:nvPicPr>
          <p:cNvPr id="16" name="Image 14" descr="preencoded.png"/>
          <p:cNvPicPr>
            <a:picLocks noChangeAspect="1"/>
          </p:cNvPicPr>
          <p:nvPr/>
        </p:nvPicPr>
        <p:blipFill>
          <a:blip r:embed="rId12"/>
          <a:stretch>
            <a:fillRect/>
          </a:stretch>
        </p:blipFill>
        <p:spPr>
          <a:xfrm>
            <a:off x="6657975" y="1390650"/>
            <a:ext cx="285750" cy="228600"/>
          </a:xfrm>
          <a:prstGeom prst="rect">
            <a:avLst/>
          </a:prstGeom>
        </p:spPr>
      </p:pic>
      <p:pic>
        <p:nvPicPr>
          <p:cNvPr id="17" name="Image 15" descr="preencoded.png"/>
          <p:cNvPicPr>
            <a:picLocks noChangeAspect="1"/>
          </p:cNvPicPr>
          <p:nvPr/>
        </p:nvPicPr>
        <p:blipFill>
          <a:blip r:embed="rId9"/>
          <a:stretch>
            <a:fillRect/>
          </a:stretch>
        </p:blipFill>
        <p:spPr>
          <a:xfrm>
            <a:off x="6572250" y="2028825"/>
            <a:ext cx="166688" cy="166688"/>
          </a:xfrm>
          <a:prstGeom prst="rect">
            <a:avLst/>
          </a:prstGeom>
        </p:spPr>
      </p:pic>
      <p:pic>
        <p:nvPicPr>
          <p:cNvPr id="18" name="Image 16" descr="preencoded.png"/>
          <p:cNvPicPr>
            <a:picLocks noChangeAspect="1"/>
          </p:cNvPicPr>
          <p:nvPr/>
        </p:nvPicPr>
        <p:blipFill>
          <a:blip r:embed="rId9"/>
          <a:stretch>
            <a:fillRect/>
          </a:stretch>
        </p:blipFill>
        <p:spPr>
          <a:xfrm>
            <a:off x="6572250" y="2609850"/>
            <a:ext cx="166688" cy="166688"/>
          </a:xfrm>
          <a:prstGeom prst="rect">
            <a:avLst/>
          </a:prstGeom>
        </p:spPr>
      </p:pic>
      <p:pic>
        <p:nvPicPr>
          <p:cNvPr id="19" name="Image 17" descr="preencoded.png"/>
          <p:cNvPicPr>
            <a:picLocks noChangeAspect="1"/>
          </p:cNvPicPr>
          <p:nvPr/>
        </p:nvPicPr>
        <p:blipFill>
          <a:blip r:embed="rId9"/>
          <a:stretch>
            <a:fillRect/>
          </a:stretch>
        </p:blipFill>
        <p:spPr>
          <a:xfrm>
            <a:off x="6572250" y="3190875"/>
            <a:ext cx="166688" cy="166688"/>
          </a:xfrm>
          <a:prstGeom prst="rect">
            <a:avLst/>
          </a:prstGeom>
        </p:spPr>
      </p:pic>
      <p:pic>
        <p:nvPicPr>
          <p:cNvPr id="20" name="Image 18" descr="preencoded.png"/>
          <p:cNvPicPr>
            <a:picLocks noChangeAspect="1"/>
          </p:cNvPicPr>
          <p:nvPr/>
        </p:nvPicPr>
        <p:blipFill>
          <a:blip r:embed="rId13"/>
          <a:stretch>
            <a:fillRect/>
          </a:stretch>
        </p:blipFill>
        <p:spPr>
          <a:xfrm>
            <a:off x="6572250" y="3895725"/>
            <a:ext cx="4762500" cy="1085850"/>
          </a:xfrm>
          <a:prstGeom prst="rect">
            <a:avLst/>
          </a:prstGeom>
        </p:spPr>
      </p:pic>
      <p:pic>
        <p:nvPicPr>
          <p:cNvPr id="21" name="Image 19" descr="preencoded.png"/>
          <p:cNvPicPr>
            <a:picLocks noChangeAspect="1"/>
          </p:cNvPicPr>
          <p:nvPr/>
        </p:nvPicPr>
        <p:blipFill>
          <a:blip r:embed="rId14"/>
          <a:stretch>
            <a:fillRect/>
          </a:stretch>
        </p:blipFill>
        <p:spPr>
          <a:xfrm>
            <a:off x="6572250" y="5414963"/>
            <a:ext cx="4762500" cy="909638"/>
          </a:xfrm>
          <a:prstGeom prst="rect">
            <a:avLst/>
          </a:prstGeom>
        </p:spPr>
      </p:pic>
      <p:sp>
        <p:nvSpPr>
          <p:cNvPr id="22" name="Text 0"/>
          <p:cNvSpPr/>
          <p:nvPr/>
        </p:nvSpPr>
        <p:spPr>
          <a:xfrm>
            <a:off x="723900" y="228600"/>
            <a:ext cx="5467945" cy="171450"/>
          </a:xfrm>
          <a:prstGeom prst="rect">
            <a:avLst/>
          </a:prstGeom>
          <a:noFill/>
          <a:ln/>
        </p:spPr>
        <p:txBody>
          <a:bodyPr vert="horz" wrap="square" lIns="0" tIns="0" rIns="0" bIns="0" rtlCol="0" anchor="ctr"/>
          <a:lstStyle/>
          <a:p>
            <a:pPr marL="0" indent="0">
              <a:lnSpc>
                <a:spcPts val="1350"/>
              </a:lnSpc>
              <a:buNone/>
            </a:pPr>
            <a:r>
              <a:rPr lang="en-US" sz="900" b="1" kern="0" spc="90" dirty="0">
                <a:solidFill>
                  <a:srgbClr val="00843D"/>
                </a:solidFill>
              </a:rPr>
              <a:t>BRADFORD VTS | CVD PREVENTION</a:t>
            </a:r>
            <a:endParaRPr lang="en-US" sz="900" dirty="0"/>
          </a:p>
        </p:txBody>
      </p:sp>
      <p:sp>
        <p:nvSpPr>
          <p:cNvPr id="23" name="Text 1"/>
          <p:cNvSpPr/>
          <p:nvPr/>
        </p:nvSpPr>
        <p:spPr>
          <a:xfrm>
            <a:off x="723900" y="419100"/>
            <a:ext cx="114681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Lifestyle Interventions: Weight and Alcohol</a:t>
            </a:r>
            <a:endParaRPr lang="en-US" sz="2100" dirty="0"/>
          </a:p>
        </p:txBody>
      </p:sp>
      <p:sp>
        <p:nvSpPr>
          <p:cNvPr id="24" name="Text 2"/>
          <p:cNvSpPr/>
          <p:nvPr/>
        </p:nvSpPr>
        <p:spPr>
          <a:xfrm>
            <a:off x="1457325" y="1362075"/>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43D"/>
                </a:solidFill>
              </a:rPr>
              <a:t>Weight Management</a:t>
            </a:r>
            <a:endParaRPr lang="en-US" sz="1500" dirty="0"/>
          </a:p>
        </p:txBody>
      </p:sp>
      <p:sp>
        <p:nvSpPr>
          <p:cNvPr id="25" name="Text 3"/>
          <p:cNvSpPr/>
          <p:nvPr/>
        </p:nvSpPr>
        <p:spPr>
          <a:xfrm>
            <a:off x="1138238" y="2000250"/>
            <a:ext cx="4481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NICE NG246:</a:t>
            </a:r>
            <a:r>
              <a:rPr lang="en-US" sz="1200" dirty="0">
                <a:solidFill>
                  <a:srgbClr val="1F2937"/>
                </a:solidFill>
              </a:rPr>
              <a:t> Refer overweight or obese patients to lifestyle weight management services.</a:t>
            </a:r>
            <a:endParaRPr lang="en-US" sz="1200" dirty="0"/>
          </a:p>
        </p:txBody>
      </p:sp>
      <p:sp>
        <p:nvSpPr>
          <p:cNvPr id="26" name="Text 4"/>
          <p:cNvSpPr/>
          <p:nvPr/>
        </p:nvSpPr>
        <p:spPr>
          <a:xfrm>
            <a:off x="1138238" y="2581275"/>
            <a:ext cx="4481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Waist Circumference:</a:t>
            </a:r>
            <a:r>
              <a:rPr lang="en-US" sz="1200" dirty="0">
                <a:solidFill>
                  <a:srgbClr val="1F2937"/>
                </a:solidFill>
              </a:rPr>
              <a:t> The most practical marker for abdominal obesity (central adiposity).</a:t>
            </a:r>
            <a:endParaRPr lang="en-US" sz="1200" dirty="0"/>
          </a:p>
        </p:txBody>
      </p:sp>
      <p:sp>
        <p:nvSpPr>
          <p:cNvPr id="27" name="Text 5"/>
          <p:cNvSpPr/>
          <p:nvPr/>
        </p:nvSpPr>
        <p:spPr>
          <a:xfrm>
            <a:off x="1138238" y="3162300"/>
            <a:ext cx="4481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Gender Risk:</a:t>
            </a:r>
            <a:r>
              <a:rPr lang="en-US" sz="1200" dirty="0">
                <a:solidFill>
                  <a:srgbClr val="1F2937"/>
                </a:solidFill>
              </a:rPr>
              <a:t> Obese women have 4x the CHD risk compared to non-obese women.</a:t>
            </a:r>
            <a:endParaRPr lang="en-US" sz="1200" dirty="0"/>
          </a:p>
        </p:txBody>
      </p:sp>
      <p:sp>
        <p:nvSpPr>
          <p:cNvPr id="28" name="Text 6"/>
          <p:cNvSpPr/>
          <p:nvPr/>
        </p:nvSpPr>
        <p:spPr>
          <a:xfrm>
            <a:off x="1000125" y="3895725"/>
            <a:ext cx="4476750" cy="8858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rPr>
              <a:t>Physiological Impact of Weight Loss</a:t>
            </a:r>
            <a:r>
              <a:rPr lang="en-US" sz="1050" dirty="0">
                <a:solidFill>
                  <a:srgbClr val="1F2937"/>
                </a:solidFill>
              </a:rPr>
              <a:t>Lower Blood Pressure • Reduced LDL &amp; Triglycerides • Increased HDL • Improved Insulin Sensitivity</a:t>
            </a:r>
            <a:endParaRPr lang="en-US" sz="1050" dirty="0"/>
          </a:p>
        </p:txBody>
      </p:sp>
      <p:sp>
        <p:nvSpPr>
          <p:cNvPr id="29" name="Text 7"/>
          <p:cNvSpPr/>
          <p:nvPr/>
        </p:nvSpPr>
        <p:spPr>
          <a:xfrm>
            <a:off x="1000125" y="5529263"/>
            <a:ext cx="44767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97706"/>
                </a:solidFill>
              </a:rPr>
              <a:t>AKT FACT</a:t>
            </a:r>
            <a:endParaRPr lang="en-US" sz="975" dirty="0"/>
          </a:p>
        </p:txBody>
      </p:sp>
      <p:sp>
        <p:nvSpPr>
          <p:cNvPr id="30" name="Text 8"/>
          <p:cNvSpPr/>
          <p:nvPr/>
        </p:nvSpPr>
        <p:spPr>
          <a:xfrm>
            <a:off x="1000125" y="5781675"/>
            <a:ext cx="4291310" cy="381000"/>
          </a:xfrm>
          <a:prstGeom prst="rect">
            <a:avLst/>
          </a:prstGeom>
          <a:noFill/>
          <a:ln/>
        </p:spPr>
        <p:txBody>
          <a:bodyPr vert="horz" wrap="square" lIns="0" tIns="0" rIns="0" bIns="0" rtlCol="0" anchor="ctr"/>
          <a:lstStyle/>
          <a:p>
            <a:pPr marL="0" indent="0">
              <a:lnSpc>
                <a:spcPts val="1575"/>
              </a:lnSpc>
              <a:buNone/>
            </a:pPr>
            <a:r>
              <a:rPr lang="en-US" sz="1050" dirty="0">
                <a:solidFill>
                  <a:srgbClr val="1F2937"/>
                </a:solidFill>
              </a:rPr>
              <a:t>Obesity is associated with raised LDL/Triglycerides and low HDL. Weight reduction remains a cornerstone of lipid profile improvement.</a:t>
            </a:r>
            <a:endParaRPr lang="en-US" sz="1050" dirty="0"/>
          </a:p>
        </p:txBody>
      </p:sp>
      <p:sp>
        <p:nvSpPr>
          <p:cNvPr id="31" name="Text 9"/>
          <p:cNvSpPr/>
          <p:nvPr/>
        </p:nvSpPr>
        <p:spPr>
          <a:xfrm>
            <a:off x="7172325" y="1362075"/>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43D"/>
                </a:solidFill>
              </a:rPr>
              <a:t>Alcohol Consumption</a:t>
            </a:r>
            <a:endParaRPr lang="en-US" sz="1500" dirty="0"/>
          </a:p>
        </p:txBody>
      </p:sp>
      <p:sp>
        <p:nvSpPr>
          <p:cNvPr id="32" name="Text 10"/>
          <p:cNvSpPr/>
          <p:nvPr/>
        </p:nvSpPr>
        <p:spPr>
          <a:xfrm>
            <a:off x="6853238" y="2000250"/>
            <a:ext cx="4481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CMO Guidelines:</a:t>
            </a:r>
            <a:r>
              <a:rPr lang="en-US" sz="1200" dirty="0">
                <a:solidFill>
                  <a:srgbClr val="1F2937"/>
                </a:solidFill>
              </a:rPr>
              <a:t> Advise both men and women to not regularly drink more than 14 units per week.</a:t>
            </a:r>
            <a:endParaRPr lang="en-US" sz="1200" dirty="0"/>
          </a:p>
        </p:txBody>
      </p:sp>
      <p:sp>
        <p:nvSpPr>
          <p:cNvPr id="33" name="Text 11"/>
          <p:cNvSpPr/>
          <p:nvPr/>
        </p:nvSpPr>
        <p:spPr>
          <a:xfrm>
            <a:off x="6853238" y="2581275"/>
            <a:ext cx="4481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Distribution:</a:t>
            </a:r>
            <a:r>
              <a:rPr lang="en-US" sz="1200" dirty="0">
                <a:solidFill>
                  <a:srgbClr val="1F2937"/>
                </a:solidFill>
              </a:rPr>
              <a:t> If drinking as much as 14 units, spread this evenly over 3 or more days.</a:t>
            </a:r>
            <a:endParaRPr lang="en-US" sz="1200" dirty="0"/>
          </a:p>
        </p:txBody>
      </p:sp>
      <p:sp>
        <p:nvSpPr>
          <p:cNvPr id="34" name="Text 12"/>
          <p:cNvSpPr/>
          <p:nvPr/>
        </p:nvSpPr>
        <p:spPr>
          <a:xfrm>
            <a:off x="6853238" y="3162300"/>
            <a:ext cx="44815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Binge Drinking:</a:t>
            </a:r>
            <a:r>
              <a:rPr lang="en-US" sz="1200" dirty="0">
                <a:solidFill>
                  <a:srgbClr val="1F2937"/>
                </a:solidFill>
              </a:rPr>
              <a:t> Avoid heavy drinking sessions; these significantly increase cardiovascular event risk.</a:t>
            </a:r>
            <a:endParaRPr lang="en-US" sz="1200" dirty="0"/>
          </a:p>
        </p:txBody>
      </p:sp>
      <p:sp>
        <p:nvSpPr>
          <p:cNvPr id="35" name="Text 13"/>
          <p:cNvSpPr/>
          <p:nvPr/>
        </p:nvSpPr>
        <p:spPr>
          <a:xfrm>
            <a:off x="6715125" y="3895725"/>
            <a:ext cx="4476750" cy="1085850"/>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rPr>
              <a:t>Clinical Considerations</a:t>
            </a:r>
            <a:r>
              <a:rPr lang="en-US" sz="1050" dirty="0">
                <a:solidFill>
                  <a:srgbClr val="1F2937"/>
                </a:solidFill>
              </a:rPr>
              <a:t>Excessive alcohol contributes to hypertension, weight gain, and raised triglycerides. Always screen for alcohol-related liver disease (ARLD) before specialist lipid referral.</a:t>
            </a:r>
            <a:endParaRPr lang="en-US" sz="1050" dirty="0"/>
          </a:p>
        </p:txBody>
      </p:sp>
      <p:sp>
        <p:nvSpPr>
          <p:cNvPr id="36" name="Text 14"/>
          <p:cNvSpPr/>
          <p:nvPr/>
        </p:nvSpPr>
        <p:spPr>
          <a:xfrm>
            <a:off x="6715125" y="5529263"/>
            <a:ext cx="447675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97706"/>
                </a:solidFill>
              </a:rPr>
              <a:t>AKT FACT</a:t>
            </a:r>
            <a:endParaRPr lang="en-US" sz="975" dirty="0"/>
          </a:p>
        </p:txBody>
      </p:sp>
      <p:sp>
        <p:nvSpPr>
          <p:cNvPr id="37" name="Text 15"/>
          <p:cNvSpPr/>
          <p:nvPr/>
        </p:nvSpPr>
        <p:spPr>
          <a:xfrm>
            <a:off x="6715125" y="5781675"/>
            <a:ext cx="4413498" cy="381000"/>
          </a:xfrm>
          <a:prstGeom prst="rect">
            <a:avLst/>
          </a:prstGeom>
          <a:noFill/>
          <a:ln/>
        </p:spPr>
        <p:txBody>
          <a:bodyPr vert="horz" wrap="square" lIns="0" tIns="0" rIns="0" bIns="0" rtlCol="0" anchor="ctr"/>
          <a:lstStyle/>
          <a:p>
            <a:pPr marL="0" indent="0">
              <a:lnSpc>
                <a:spcPts val="1575"/>
              </a:lnSpc>
              <a:buNone/>
            </a:pPr>
            <a:r>
              <a:rPr lang="en-US" sz="1050" dirty="0">
                <a:solidFill>
                  <a:srgbClr val="1F2937"/>
                </a:solidFill>
              </a:rPr>
              <a:t>UK Chief Medical Officers (CMO) low-risk guidelines: ≤14 units/week for all adults. This is a common exam target for counseling questions.</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42862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1600944"/>
            <a:ext cx="6686550" cy="1919288"/>
          </a:xfrm>
          <a:prstGeom prst="rect">
            <a:avLst/>
          </a:prstGeom>
        </p:spPr>
      </p:pic>
      <p:pic>
        <p:nvPicPr>
          <p:cNvPr id="6" name="Image 4" descr="preencoded.png"/>
          <p:cNvPicPr>
            <a:picLocks noChangeAspect="1"/>
          </p:cNvPicPr>
          <p:nvPr/>
        </p:nvPicPr>
        <p:blipFill>
          <a:blip r:embed="rId6"/>
          <a:stretch>
            <a:fillRect/>
          </a:stretch>
        </p:blipFill>
        <p:spPr>
          <a:xfrm>
            <a:off x="666750" y="1929557"/>
            <a:ext cx="214313" cy="171450"/>
          </a:xfrm>
          <a:prstGeom prst="rect">
            <a:avLst/>
          </a:prstGeom>
        </p:spPr>
      </p:pic>
      <p:pic>
        <p:nvPicPr>
          <p:cNvPr id="7" name="Image 5" descr="preencoded.png"/>
          <p:cNvPicPr>
            <a:picLocks noChangeAspect="1"/>
          </p:cNvPicPr>
          <p:nvPr/>
        </p:nvPicPr>
        <p:blipFill>
          <a:blip r:embed="rId7"/>
          <a:stretch>
            <a:fillRect/>
          </a:stretch>
        </p:blipFill>
        <p:spPr>
          <a:xfrm>
            <a:off x="381000" y="3748832"/>
            <a:ext cx="6686550" cy="2384524"/>
          </a:xfrm>
          <a:prstGeom prst="rect">
            <a:avLst/>
          </a:prstGeom>
        </p:spPr>
      </p:pic>
      <p:pic>
        <p:nvPicPr>
          <p:cNvPr id="8" name="Image 6" descr="preencoded.png"/>
          <p:cNvPicPr>
            <a:picLocks noChangeAspect="1"/>
          </p:cNvPicPr>
          <p:nvPr/>
        </p:nvPicPr>
        <p:blipFill>
          <a:blip r:embed="rId8"/>
          <a:stretch>
            <a:fillRect/>
          </a:stretch>
        </p:blipFill>
        <p:spPr>
          <a:xfrm>
            <a:off x="619125" y="4029819"/>
            <a:ext cx="214313" cy="171450"/>
          </a:xfrm>
          <a:prstGeom prst="rect">
            <a:avLst/>
          </a:prstGeom>
        </p:spPr>
      </p:pic>
      <p:pic>
        <p:nvPicPr>
          <p:cNvPr id="9" name="Image 7" descr="preencoded.png"/>
          <p:cNvPicPr>
            <a:picLocks noChangeAspect="1"/>
          </p:cNvPicPr>
          <p:nvPr/>
        </p:nvPicPr>
        <p:blipFill>
          <a:blip r:embed="rId9"/>
          <a:stretch>
            <a:fillRect/>
          </a:stretch>
        </p:blipFill>
        <p:spPr>
          <a:xfrm>
            <a:off x="7353300" y="1845320"/>
            <a:ext cx="4457700" cy="2171254"/>
          </a:xfrm>
          <a:prstGeom prst="rect">
            <a:avLst/>
          </a:prstGeom>
        </p:spPr>
      </p:pic>
      <p:pic>
        <p:nvPicPr>
          <p:cNvPr id="10" name="Image 8" descr="preencoded.png"/>
          <p:cNvPicPr>
            <a:picLocks noChangeAspect="1"/>
          </p:cNvPicPr>
          <p:nvPr/>
        </p:nvPicPr>
        <p:blipFill>
          <a:blip r:embed="rId10"/>
          <a:stretch>
            <a:fillRect/>
          </a:stretch>
        </p:blipFill>
        <p:spPr>
          <a:xfrm>
            <a:off x="7591425" y="2126307"/>
            <a:ext cx="214313" cy="171450"/>
          </a:xfrm>
          <a:prstGeom prst="rect">
            <a:avLst/>
          </a:prstGeom>
        </p:spPr>
      </p:pic>
      <p:pic>
        <p:nvPicPr>
          <p:cNvPr id="11" name="Image 9" descr="preencoded.png"/>
          <p:cNvPicPr>
            <a:picLocks noChangeAspect="1"/>
          </p:cNvPicPr>
          <p:nvPr/>
        </p:nvPicPr>
        <p:blipFill>
          <a:blip r:embed="rId11"/>
          <a:stretch>
            <a:fillRect/>
          </a:stretch>
        </p:blipFill>
        <p:spPr>
          <a:xfrm>
            <a:off x="7353300" y="4245173"/>
            <a:ext cx="4457700" cy="1643658"/>
          </a:xfrm>
          <a:prstGeom prst="rect">
            <a:avLst/>
          </a:prstGeom>
        </p:spPr>
      </p:pic>
      <p:pic>
        <p:nvPicPr>
          <p:cNvPr id="12" name="Image 10" descr="preencoded.png"/>
          <p:cNvPicPr>
            <a:picLocks noChangeAspect="1"/>
          </p:cNvPicPr>
          <p:nvPr/>
        </p:nvPicPr>
        <p:blipFill>
          <a:blip r:embed="rId12"/>
          <a:stretch>
            <a:fillRect/>
          </a:stretch>
        </p:blipFill>
        <p:spPr>
          <a:xfrm>
            <a:off x="7591425" y="4514701"/>
            <a:ext cx="166688" cy="137220"/>
          </a:xfrm>
          <a:prstGeom prst="rect">
            <a:avLst/>
          </a:prstGeom>
        </p:spPr>
      </p:pic>
      <p:sp>
        <p:nvSpPr>
          <p:cNvPr id="13" name="Text 0"/>
          <p:cNvSpPr/>
          <p:nvPr/>
        </p:nvSpPr>
        <p:spPr>
          <a:xfrm>
            <a:off x="533400" y="190500"/>
            <a:ext cx="77343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4" name="Text 1"/>
          <p:cNvSpPr/>
          <p:nvPr/>
        </p:nvSpPr>
        <p:spPr>
          <a:xfrm>
            <a:off x="533400" y="361950"/>
            <a:ext cx="82296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Aspirin for Primary Prevention</a:t>
            </a:r>
            <a:endParaRPr lang="en-US" sz="1800" dirty="0"/>
          </a:p>
        </p:txBody>
      </p:sp>
      <p:sp>
        <p:nvSpPr>
          <p:cNvPr id="15" name="Text 2"/>
          <p:cNvSpPr/>
          <p:nvPr/>
        </p:nvSpPr>
        <p:spPr>
          <a:xfrm>
            <a:off x="533400" y="742950"/>
            <a:ext cx="116586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NICE recommendation against routine aspirin use for primary prevention due to the balance of harms and benefits.</a:t>
            </a:r>
            <a:endParaRPr lang="en-US" sz="1200" dirty="0"/>
          </a:p>
        </p:txBody>
      </p:sp>
      <p:sp>
        <p:nvSpPr>
          <p:cNvPr id="16" name="Text 3"/>
          <p:cNvSpPr/>
          <p:nvPr/>
        </p:nvSpPr>
        <p:spPr>
          <a:xfrm>
            <a:off x="976312" y="1886694"/>
            <a:ext cx="7955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NICE NG238 (January 2023) Guidance</a:t>
            </a:r>
            <a:endParaRPr lang="en-US" sz="1350" dirty="0"/>
          </a:p>
        </p:txBody>
      </p:sp>
      <p:sp>
        <p:nvSpPr>
          <p:cNvPr id="17" name="Text 4"/>
          <p:cNvSpPr/>
          <p:nvPr/>
        </p:nvSpPr>
        <p:spPr>
          <a:xfrm>
            <a:off x="666750" y="2286744"/>
            <a:ext cx="6115050" cy="571500"/>
          </a:xfrm>
          <a:prstGeom prst="rect">
            <a:avLst/>
          </a:prstGeom>
          <a:noFill/>
          <a:ln/>
        </p:spPr>
        <p:txBody>
          <a:bodyPr vert="horz" wrap="square" lIns="0" tIns="0" rIns="0" bIns="0" rtlCol="0" anchor="ctr"/>
          <a:lstStyle/>
          <a:p>
            <a:pPr marL="0" indent="0">
              <a:lnSpc>
                <a:spcPts val="2250"/>
              </a:lnSpc>
              <a:buNone/>
            </a:pPr>
            <a:r>
              <a:rPr lang="en-US" sz="1500" dirty="0">
                <a:solidFill>
                  <a:srgbClr val="1F2937"/>
                </a:solidFill>
              </a:rPr>
              <a:t>Do NOT routinely offer aspirin for the primary prevention of cardiovascular disease (CVD).</a:t>
            </a:r>
            <a:endParaRPr lang="en-US" sz="1500" dirty="0"/>
          </a:p>
        </p:txBody>
      </p:sp>
      <p:sp>
        <p:nvSpPr>
          <p:cNvPr id="18" name="Text 5"/>
          <p:cNvSpPr/>
          <p:nvPr/>
        </p:nvSpPr>
        <p:spPr>
          <a:xfrm>
            <a:off x="666750" y="3048744"/>
            <a:ext cx="916305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B7280"/>
                </a:solidFill>
              </a:rPr>
              <a:t>*This remains a significant change from historical practices.</a:t>
            </a:r>
            <a:endParaRPr lang="en-US" sz="975" dirty="0"/>
          </a:p>
        </p:txBody>
      </p:sp>
      <p:sp>
        <p:nvSpPr>
          <p:cNvPr id="19" name="Text 6"/>
          <p:cNvSpPr/>
          <p:nvPr/>
        </p:nvSpPr>
        <p:spPr>
          <a:xfrm>
            <a:off x="928688" y="3986957"/>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The Risk-Benefit Paradox</a:t>
            </a:r>
            <a:endParaRPr lang="en-US" sz="1350" dirty="0"/>
          </a:p>
        </p:txBody>
      </p:sp>
      <p:sp>
        <p:nvSpPr>
          <p:cNvPr id="20" name="Text 7"/>
          <p:cNvSpPr/>
          <p:nvPr/>
        </p:nvSpPr>
        <p:spPr>
          <a:xfrm>
            <a:off x="847725" y="4387007"/>
            <a:ext cx="59817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Meta-analyses demonstrate that the </a:t>
            </a:r>
            <a:r>
              <a:rPr lang="en-US" sz="1200" b="1" dirty="0">
                <a:solidFill>
                  <a:srgbClr val="4B5563"/>
                </a:solidFill>
              </a:rPr>
              <a:t>risk of major gastrointestinal (GI) bleeding</a:t>
            </a:r>
            <a:r>
              <a:rPr lang="en-US" sz="1200" dirty="0">
                <a:solidFill>
                  <a:srgbClr val="4B5563"/>
                </a:solidFill>
              </a:rPr>
              <a:t> outweighs the modest CVD reduction.</a:t>
            </a:r>
            <a:endParaRPr lang="en-US" sz="1200" dirty="0"/>
          </a:p>
        </p:txBody>
      </p:sp>
      <p:sp>
        <p:nvSpPr>
          <p:cNvPr id="21" name="Text 8"/>
          <p:cNvSpPr/>
          <p:nvPr/>
        </p:nvSpPr>
        <p:spPr>
          <a:xfrm>
            <a:off x="847725" y="4927848"/>
            <a:ext cx="59817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Evidence shows no significant reduction in all-cause mortality when used for primary prevention.</a:t>
            </a:r>
            <a:endParaRPr lang="en-US" sz="1200" dirty="0"/>
          </a:p>
        </p:txBody>
      </p:sp>
      <p:sp>
        <p:nvSpPr>
          <p:cNvPr id="22" name="Text 9"/>
          <p:cNvSpPr/>
          <p:nvPr/>
        </p:nvSpPr>
        <p:spPr>
          <a:xfrm>
            <a:off x="847725" y="5468689"/>
            <a:ext cx="59817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Bleeding risks are significantly compounded in older adults (aged &gt;70) and those with comorbidities.</a:t>
            </a:r>
            <a:endParaRPr lang="en-US" sz="1200" dirty="0"/>
          </a:p>
        </p:txBody>
      </p:sp>
      <p:sp>
        <p:nvSpPr>
          <p:cNvPr id="23" name="Text 10"/>
          <p:cNvSpPr/>
          <p:nvPr/>
        </p:nvSpPr>
        <p:spPr>
          <a:xfrm>
            <a:off x="7900988" y="2083445"/>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Clinical Exceptions</a:t>
            </a:r>
            <a:endParaRPr lang="en-US" sz="1350" dirty="0"/>
          </a:p>
        </p:txBody>
      </p:sp>
      <p:sp>
        <p:nvSpPr>
          <p:cNvPr id="24" name="Text 11"/>
          <p:cNvSpPr/>
          <p:nvPr/>
        </p:nvSpPr>
        <p:spPr>
          <a:xfrm>
            <a:off x="7820025" y="2483495"/>
            <a:ext cx="43719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Established CVD (Secondary Prevention).</a:t>
            </a:r>
            <a:endParaRPr lang="en-US" sz="1200" dirty="0"/>
          </a:p>
        </p:txBody>
      </p:sp>
      <p:sp>
        <p:nvSpPr>
          <p:cNvPr id="25" name="Text 12"/>
          <p:cNvSpPr/>
          <p:nvPr/>
        </p:nvSpPr>
        <p:spPr>
          <a:xfrm>
            <a:off x="7820025" y="2811066"/>
            <a:ext cx="37528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Certain high-risk groups (e.g., Lynch Syndrome) — follow specific specialty guidance.</a:t>
            </a:r>
            <a:endParaRPr lang="en-US" sz="1200" dirty="0"/>
          </a:p>
        </p:txBody>
      </p:sp>
      <p:sp>
        <p:nvSpPr>
          <p:cNvPr id="26" name="Text 13"/>
          <p:cNvSpPr/>
          <p:nvPr/>
        </p:nvSpPr>
        <p:spPr>
          <a:xfrm>
            <a:off x="7820025" y="3351907"/>
            <a:ext cx="37528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rPr>
              <a:t>Aspirin is </a:t>
            </a:r>
            <a:r>
              <a:rPr lang="en-US" sz="1200" b="1" dirty="0">
                <a:solidFill>
                  <a:srgbClr val="4B5563"/>
                </a:solidFill>
              </a:rPr>
              <a:t>not</a:t>
            </a:r>
            <a:r>
              <a:rPr lang="en-US" sz="1200" dirty="0">
                <a:solidFill>
                  <a:srgbClr val="4B5563"/>
                </a:solidFill>
              </a:rPr>
              <a:t> a substitute for statin therapy in primary prevention.</a:t>
            </a:r>
            <a:endParaRPr lang="en-US" sz="1200" dirty="0"/>
          </a:p>
        </p:txBody>
      </p:sp>
      <p:sp>
        <p:nvSpPr>
          <p:cNvPr id="27" name="Text 14"/>
          <p:cNvSpPr/>
          <p:nvPr/>
        </p:nvSpPr>
        <p:spPr>
          <a:xfrm>
            <a:off x="7834313" y="4483298"/>
            <a:ext cx="224028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D97706"/>
                </a:solidFill>
              </a:rPr>
              <a:t>AKT EXAM FOCUS</a:t>
            </a:r>
            <a:endParaRPr lang="en-US" sz="1050" dirty="0"/>
          </a:p>
        </p:txBody>
      </p:sp>
      <p:sp>
        <p:nvSpPr>
          <p:cNvPr id="28" name="Text 15"/>
          <p:cNvSpPr/>
          <p:nvPr/>
        </p:nvSpPr>
        <p:spPr>
          <a:xfrm>
            <a:off x="7591425" y="4797623"/>
            <a:ext cx="3981450" cy="853083"/>
          </a:xfrm>
          <a:prstGeom prst="rect">
            <a:avLst/>
          </a:prstGeom>
          <a:noFill/>
          <a:ln/>
        </p:spPr>
        <p:txBody>
          <a:bodyPr vert="horz" wrap="square" lIns="0" tIns="0" rIns="0" bIns="0" rtlCol="0" anchor="ctr"/>
          <a:lstStyle/>
          <a:p>
            <a:pPr marL="0" indent="0">
              <a:lnSpc>
                <a:spcPts val="1680"/>
              </a:lnSpc>
              <a:buNone/>
            </a:pPr>
            <a:r>
              <a:rPr lang="en-US" sz="1200" b="1" dirty="0">
                <a:solidFill>
                  <a:srgbClr val="92400E"/>
                </a:solidFill>
              </a:rPr>
              <a:t>Expect questions comparing old vs new guidelines. The "Bottom Line" for AKT: Routine aspirin use in a patient without prior MI, Stroke, or PVD is incorrect management.</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3683050" cy="2114550"/>
          </a:xfrm>
          <a:prstGeom prst="rect">
            <a:avLst/>
          </a:prstGeom>
        </p:spPr>
      </p:pic>
      <p:pic>
        <p:nvPicPr>
          <p:cNvPr id="6" name="Image 4" descr="preencoded.png"/>
          <p:cNvPicPr>
            <a:picLocks noChangeAspect="1"/>
          </p:cNvPicPr>
          <p:nvPr/>
        </p:nvPicPr>
        <p:blipFill>
          <a:blip r:embed="rId6"/>
          <a:stretch>
            <a:fillRect/>
          </a:stretch>
        </p:blipFill>
        <p:spPr>
          <a:xfrm>
            <a:off x="2055763" y="1301204"/>
            <a:ext cx="333375" cy="266700"/>
          </a:xfrm>
          <a:prstGeom prst="rect">
            <a:avLst/>
          </a:prstGeom>
        </p:spPr>
      </p:pic>
      <p:pic>
        <p:nvPicPr>
          <p:cNvPr id="7" name="Image 5" descr="preencoded.png"/>
          <p:cNvPicPr>
            <a:picLocks noChangeAspect="1"/>
          </p:cNvPicPr>
          <p:nvPr/>
        </p:nvPicPr>
        <p:blipFill>
          <a:blip r:embed="rId7"/>
          <a:stretch>
            <a:fillRect/>
          </a:stretch>
        </p:blipFill>
        <p:spPr>
          <a:xfrm>
            <a:off x="4254550" y="990600"/>
            <a:ext cx="3683050" cy="2114550"/>
          </a:xfrm>
          <a:prstGeom prst="rect">
            <a:avLst/>
          </a:prstGeom>
        </p:spPr>
      </p:pic>
      <p:pic>
        <p:nvPicPr>
          <p:cNvPr id="8" name="Image 6" descr="preencoded.png"/>
          <p:cNvPicPr>
            <a:picLocks noChangeAspect="1"/>
          </p:cNvPicPr>
          <p:nvPr/>
        </p:nvPicPr>
        <p:blipFill>
          <a:blip r:embed="rId8"/>
          <a:stretch>
            <a:fillRect/>
          </a:stretch>
        </p:blipFill>
        <p:spPr>
          <a:xfrm>
            <a:off x="5929313" y="1401217"/>
            <a:ext cx="333375" cy="266700"/>
          </a:xfrm>
          <a:prstGeom prst="rect">
            <a:avLst/>
          </a:prstGeom>
        </p:spPr>
      </p:pic>
      <p:pic>
        <p:nvPicPr>
          <p:cNvPr id="9" name="Image 7" descr="preencoded.png"/>
          <p:cNvPicPr>
            <a:picLocks noChangeAspect="1"/>
          </p:cNvPicPr>
          <p:nvPr/>
        </p:nvPicPr>
        <p:blipFill>
          <a:blip r:embed="rId9"/>
          <a:stretch>
            <a:fillRect/>
          </a:stretch>
        </p:blipFill>
        <p:spPr>
          <a:xfrm>
            <a:off x="8128099" y="990600"/>
            <a:ext cx="3683050" cy="2114550"/>
          </a:xfrm>
          <a:prstGeom prst="rect">
            <a:avLst/>
          </a:prstGeom>
        </p:spPr>
      </p:pic>
      <p:pic>
        <p:nvPicPr>
          <p:cNvPr id="10" name="Image 8" descr="preencoded.png"/>
          <p:cNvPicPr>
            <a:picLocks noChangeAspect="1"/>
          </p:cNvPicPr>
          <p:nvPr/>
        </p:nvPicPr>
        <p:blipFill>
          <a:blip r:embed="rId10"/>
          <a:stretch>
            <a:fillRect/>
          </a:stretch>
        </p:blipFill>
        <p:spPr>
          <a:xfrm>
            <a:off x="9802862" y="1401217"/>
            <a:ext cx="333375" cy="266700"/>
          </a:xfrm>
          <a:prstGeom prst="rect">
            <a:avLst/>
          </a:prstGeom>
        </p:spPr>
      </p:pic>
      <p:pic>
        <p:nvPicPr>
          <p:cNvPr id="11" name="Image 9" descr="preencoded.png"/>
          <p:cNvPicPr>
            <a:picLocks noChangeAspect="1"/>
          </p:cNvPicPr>
          <p:nvPr/>
        </p:nvPicPr>
        <p:blipFill>
          <a:blip r:embed="rId11"/>
          <a:stretch>
            <a:fillRect/>
          </a:stretch>
        </p:blipFill>
        <p:spPr>
          <a:xfrm>
            <a:off x="381000" y="3333750"/>
            <a:ext cx="5600700" cy="2757488"/>
          </a:xfrm>
          <a:prstGeom prst="rect">
            <a:avLst/>
          </a:prstGeom>
        </p:spPr>
      </p:pic>
      <p:pic>
        <p:nvPicPr>
          <p:cNvPr id="12" name="Image 10" descr="preencoded.png"/>
          <p:cNvPicPr>
            <a:picLocks noChangeAspect="1"/>
          </p:cNvPicPr>
          <p:nvPr/>
        </p:nvPicPr>
        <p:blipFill>
          <a:blip r:embed="rId12"/>
          <a:stretch>
            <a:fillRect/>
          </a:stretch>
        </p:blipFill>
        <p:spPr>
          <a:xfrm>
            <a:off x="609600" y="3977134"/>
            <a:ext cx="214313" cy="175320"/>
          </a:xfrm>
          <a:prstGeom prst="rect">
            <a:avLst/>
          </a:prstGeom>
        </p:spPr>
      </p:pic>
      <p:pic>
        <p:nvPicPr>
          <p:cNvPr id="13" name="Image 11" descr="preencoded.png"/>
          <p:cNvPicPr>
            <a:picLocks noChangeAspect="1"/>
          </p:cNvPicPr>
          <p:nvPr/>
        </p:nvPicPr>
        <p:blipFill>
          <a:blip r:embed="rId13"/>
          <a:stretch>
            <a:fillRect/>
          </a:stretch>
        </p:blipFill>
        <p:spPr>
          <a:xfrm>
            <a:off x="609600" y="4383881"/>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609600" y="4698206"/>
            <a:ext cx="166688" cy="137220"/>
          </a:xfrm>
          <a:prstGeom prst="rect">
            <a:avLst/>
          </a:prstGeom>
        </p:spPr>
      </p:pic>
      <p:pic>
        <p:nvPicPr>
          <p:cNvPr id="15" name="Image 13" descr="preencoded.png"/>
          <p:cNvPicPr>
            <a:picLocks noChangeAspect="1"/>
          </p:cNvPicPr>
          <p:nvPr/>
        </p:nvPicPr>
        <p:blipFill>
          <a:blip r:embed="rId15"/>
          <a:stretch>
            <a:fillRect/>
          </a:stretch>
        </p:blipFill>
        <p:spPr>
          <a:xfrm>
            <a:off x="609600" y="5012531"/>
            <a:ext cx="166688" cy="145852"/>
          </a:xfrm>
          <a:prstGeom prst="rect">
            <a:avLst/>
          </a:prstGeom>
        </p:spPr>
      </p:pic>
      <p:pic>
        <p:nvPicPr>
          <p:cNvPr id="16" name="Image 14" descr="preencoded.png"/>
          <p:cNvPicPr>
            <a:picLocks noChangeAspect="1"/>
          </p:cNvPicPr>
          <p:nvPr/>
        </p:nvPicPr>
        <p:blipFill>
          <a:blip r:embed="rId16"/>
          <a:stretch>
            <a:fillRect/>
          </a:stretch>
        </p:blipFill>
        <p:spPr>
          <a:xfrm>
            <a:off x="6210300" y="3333750"/>
            <a:ext cx="5600700" cy="1314450"/>
          </a:xfrm>
          <a:prstGeom prst="rect">
            <a:avLst/>
          </a:prstGeom>
        </p:spPr>
      </p:pic>
      <p:pic>
        <p:nvPicPr>
          <p:cNvPr id="17" name="Image 15" descr="preencoded.png"/>
          <p:cNvPicPr>
            <a:picLocks noChangeAspect="1"/>
          </p:cNvPicPr>
          <p:nvPr/>
        </p:nvPicPr>
        <p:blipFill>
          <a:blip r:embed="rId17"/>
          <a:stretch>
            <a:fillRect/>
          </a:stretch>
        </p:blipFill>
        <p:spPr>
          <a:xfrm>
            <a:off x="6400800" y="3560713"/>
            <a:ext cx="142875" cy="114300"/>
          </a:xfrm>
          <a:prstGeom prst="rect">
            <a:avLst/>
          </a:prstGeom>
        </p:spPr>
      </p:pic>
      <p:pic>
        <p:nvPicPr>
          <p:cNvPr id="18" name="Image 16" descr="preencoded.png"/>
          <p:cNvPicPr>
            <a:picLocks noChangeAspect="1"/>
          </p:cNvPicPr>
          <p:nvPr/>
        </p:nvPicPr>
        <p:blipFill>
          <a:blip r:embed="rId18"/>
          <a:stretch>
            <a:fillRect/>
          </a:stretch>
        </p:blipFill>
        <p:spPr>
          <a:xfrm>
            <a:off x="6210300" y="4800600"/>
            <a:ext cx="5600700" cy="1290638"/>
          </a:xfrm>
          <a:prstGeom prst="rect">
            <a:avLst/>
          </a:prstGeom>
        </p:spPr>
      </p:pic>
      <p:pic>
        <p:nvPicPr>
          <p:cNvPr id="19" name="Image 17" descr="preencoded.png"/>
          <p:cNvPicPr>
            <a:picLocks noChangeAspect="1"/>
          </p:cNvPicPr>
          <p:nvPr/>
        </p:nvPicPr>
        <p:blipFill>
          <a:blip r:embed="rId19"/>
          <a:stretch>
            <a:fillRect/>
          </a:stretch>
        </p:blipFill>
        <p:spPr>
          <a:xfrm>
            <a:off x="6438900" y="5106888"/>
            <a:ext cx="190500" cy="152400"/>
          </a:xfrm>
          <a:prstGeom prst="rect">
            <a:avLst/>
          </a:prstGeom>
        </p:spPr>
      </p:pic>
      <p:sp>
        <p:nvSpPr>
          <p:cNvPr id="20" name="Text 0"/>
          <p:cNvSpPr/>
          <p:nvPr/>
        </p:nvSpPr>
        <p:spPr>
          <a:xfrm>
            <a:off x="533400" y="190500"/>
            <a:ext cx="4115991"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1" name="Text 1"/>
          <p:cNvSpPr/>
          <p:nvPr/>
        </p:nvSpPr>
        <p:spPr>
          <a:xfrm>
            <a:off x="533400" y="361950"/>
            <a:ext cx="101498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Statin Therapy for Primary Prevention</a:t>
            </a:r>
            <a:endParaRPr lang="en-US" sz="1800" dirty="0"/>
          </a:p>
        </p:txBody>
      </p:sp>
      <p:sp>
        <p:nvSpPr>
          <p:cNvPr id="22" name="Text 2"/>
          <p:cNvSpPr/>
          <p:nvPr/>
        </p:nvSpPr>
        <p:spPr>
          <a:xfrm>
            <a:off x="609600" y="1733550"/>
            <a:ext cx="3225850"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00843D"/>
                </a:solidFill>
              </a:rPr>
              <a:t>STEP 1</a:t>
            </a:r>
            <a:endParaRPr lang="en-US" sz="900" dirty="0"/>
          </a:p>
        </p:txBody>
      </p:sp>
      <p:sp>
        <p:nvSpPr>
          <p:cNvPr id="23" name="Text 3"/>
          <p:cNvSpPr/>
          <p:nvPr/>
        </p:nvSpPr>
        <p:spPr>
          <a:xfrm>
            <a:off x="609600" y="1943100"/>
            <a:ext cx="32258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1F2937"/>
                </a:solidFill>
              </a:rPr>
              <a:t>Optimise &amp; Discuss</a:t>
            </a:r>
            <a:endParaRPr lang="en-US" sz="1350" dirty="0"/>
          </a:p>
        </p:txBody>
      </p:sp>
      <p:sp>
        <p:nvSpPr>
          <p:cNvPr id="24" name="Text 4"/>
          <p:cNvSpPr/>
          <p:nvPr/>
        </p:nvSpPr>
        <p:spPr>
          <a:xfrm>
            <a:off x="609600" y="2276475"/>
            <a:ext cx="3225850" cy="600075"/>
          </a:xfrm>
          <a:prstGeom prst="rect">
            <a:avLst/>
          </a:prstGeom>
          <a:noFill/>
          <a:ln/>
        </p:spPr>
        <p:txBody>
          <a:bodyPr vert="horz" wrap="square" lIns="0" tIns="0" rIns="0" bIns="0" rtlCol="0" anchor="ctr"/>
          <a:lstStyle/>
          <a:p>
            <a:pPr marL="0" indent="0" algn="ctr">
              <a:lnSpc>
                <a:spcPts val="1575"/>
              </a:lnSpc>
              <a:buNone/>
            </a:pPr>
            <a:r>
              <a:rPr lang="en-US" sz="1050" dirty="0">
                <a:solidFill>
                  <a:srgbClr val="4B5563"/>
                </a:solidFill>
              </a:rPr>
              <a:t>Discuss lifestyle benefits and optimise other modifiable factors (BP, smoking, diet) before initiating therapy.</a:t>
            </a:r>
            <a:endParaRPr lang="en-US" sz="1050" dirty="0"/>
          </a:p>
        </p:txBody>
      </p:sp>
      <p:sp>
        <p:nvSpPr>
          <p:cNvPr id="25" name="Text 5"/>
          <p:cNvSpPr/>
          <p:nvPr/>
        </p:nvSpPr>
        <p:spPr>
          <a:xfrm>
            <a:off x="4483150" y="1833563"/>
            <a:ext cx="3225850"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00843D"/>
                </a:solidFill>
              </a:rPr>
              <a:t>STEP 2</a:t>
            </a:r>
            <a:endParaRPr lang="en-US" sz="900" dirty="0"/>
          </a:p>
        </p:txBody>
      </p:sp>
      <p:sp>
        <p:nvSpPr>
          <p:cNvPr id="26" name="Text 6"/>
          <p:cNvSpPr/>
          <p:nvPr/>
        </p:nvSpPr>
        <p:spPr>
          <a:xfrm>
            <a:off x="4483150" y="2043113"/>
            <a:ext cx="32258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1F2937"/>
                </a:solidFill>
              </a:rPr>
              <a:t>Reassess QRISK3</a:t>
            </a:r>
            <a:endParaRPr lang="en-US" sz="1350" dirty="0"/>
          </a:p>
        </p:txBody>
      </p:sp>
      <p:sp>
        <p:nvSpPr>
          <p:cNvPr id="27" name="Text 7"/>
          <p:cNvSpPr/>
          <p:nvPr/>
        </p:nvSpPr>
        <p:spPr>
          <a:xfrm>
            <a:off x="4483150" y="2376488"/>
            <a:ext cx="3225850" cy="400050"/>
          </a:xfrm>
          <a:prstGeom prst="rect">
            <a:avLst/>
          </a:prstGeom>
          <a:noFill/>
          <a:ln/>
        </p:spPr>
        <p:txBody>
          <a:bodyPr vert="horz" wrap="square" lIns="0" tIns="0" rIns="0" bIns="0" rtlCol="0" anchor="ctr"/>
          <a:lstStyle/>
          <a:p>
            <a:pPr marL="0" indent="0" algn="ctr">
              <a:lnSpc>
                <a:spcPts val="1575"/>
              </a:lnSpc>
              <a:buNone/>
            </a:pPr>
            <a:r>
              <a:rPr lang="en-US" sz="1050" dirty="0">
                <a:solidFill>
                  <a:srgbClr val="4B5563"/>
                </a:solidFill>
              </a:rPr>
              <a:t>Offer reassessment of QRISK3 after lifestyle changes have been attempted to see if risk remains high.</a:t>
            </a:r>
            <a:endParaRPr lang="en-US" sz="1050" dirty="0"/>
          </a:p>
        </p:txBody>
      </p:sp>
      <p:sp>
        <p:nvSpPr>
          <p:cNvPr id="28" name="Text 8"/>
          <p:cNvSpPr/>
          <p:nvPr/>
        </p:nvSpPr>
        <p:spPr>
          <a:xfrm>
            <a:off x="8356699" y="1833563"/>
            <a:ext cx="3225850"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00843D"/>
                </a:solidFill>
              </a:rPr>
              <a:t>STEP 3</a:t>
            </a:r>
            <a:endParaRPr lang="en-US" sz="900" dirty="0"/>
          </a:p>
        </p:txBody>
      </p:sp>
      <p:sp>
        <p:nvSpPr>
          <p:cNvPr id="29" name="Text 9"/>
          <p:cNvSpPr/>
          <p:nvPr/>
        </p:nvSpPr>
        <p:spPr>
          <a:xfrm>
            <a:off x="8356699" y="2043113"/>
            <a:ext cx="322585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1F2937"/>
                </a:solidFill>
              </a:rPr>
              <a:t>The Clinical Offer</a:t>
            </a:r>
            <a:endParaRPr lang="en-US" sz="1350" dirty="0"/>
          </a:p>
        </p:txBody>
      </p:sp>
      <p:sp>
        <p:nvSpPr>
          <p:cNvPr id="30" name="Text 10"/>
          <p:cNvSpPr/>
          <p:nvPr/>
        </p:nvSpPr>
        <p:spPr>
          <a:xfrm>
            <a:off x="8356699" y="2376488"/>
            <a:ext cx="3225850" cy="400050"/>
          </a:xfrm>
          <a:prstGeom prst="rect">
            <a:avLst/>
          </a:prstGeom>
          <a:noFill/>
          <a:ln/>
        </p:spPr>
        <p:txBody>
          <a:bodyPr vert="horz" wrap="square" lIns="0" tIns="0" rIns="0" bIns="0" rtlCol="0" anchor="ctr"/>
          <a:lstStyle/>
          <a:p>
            <a:pPr marL="0" indent="0" algn="ctr">
              <a:lnSpc>
                <a:spcPts val="1575"/>
              </a:lnSpc>
              <a:buNone/>
            </a:pPr>
            <a:r>
              <a:rPr lang="en-US" sz="1050" dirty="0">
                <a:solidFill>
                  <a:srgbClr val="4B5563"/>
                </a:solidFill>
              </a:rPr>
              <a:t>If lifestyle changes are ineffective or inappropriate, offer pharmacological intervention with a statin.</a:t>
            </a:r>
            <a:endParaRPr lang="en-US" sz="1050" dirty="0"/>
          </a:p>
        </p:txBody>
      </p:sp>
      <p:sp>
        <p:nvSpPr>
          <p:cNvPr id="31" name="Text 11"/>
          <p:cNvSpPr/>
          <p:nvPr/>
        </p:nvSpPr>
        <p:spPr>
          <a:xfrm>
            <a:off x="919162" y="3936206"/>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Implementing the Offer</a:t>
            </a:r>
            <a:endParaRPr lang="en-US" sz="1350" dirty="0"/>
          </a:p>
        </p:txBody>
      </p:sp>
      <p:sp>
        <p:nvSpPr>
          <p:cNvPr id="32" name="Text 12"/>
          <p:cNvSpPr/>
          <p:nvPr/>
        </p:nvSpPr>
        <p:spPr>
          <a:xfrm>
            <a:off x="890588" y="4345781"/>
            <a:ext cx="69151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Threshold:</a:t>
            </a:r>
            <a:r>
              <a:rPr lang="en-US" sz="1125" dirty="0">
                <a:solidFill>
                  <a:srgbClr val="374151"/>
                </a:solidFill>
              </a:rPr>
              <a:t> 10-year QRISK3 score </a:t>
            </a:r>
            <a:r>
              <a:rPr lang="en-US" sz="1125" b="1" dirty="0">
                <a:solidFill>
                  <a:srgbClr val="1F2937"/>
                </a:solidFill>
              </a:rPr>
              <a:t>≥10%</a:t>
            </a:r>
            <a:r>
              <a:rPr lang="en-US" sz="1125" dirty="0">
                <a:solidFill>
                  <a:srgbClr val="374151"/>
                </a:solidFill>
              </a:rPr>
              <a:t>.</a:t>
            </a:r>
            <a:endParaRPr lang="en-US" sz="1125" dirty="0"/>
          </a:p>
        </p:txBody>
      </p:sp>
      <p:sp>
        <p:nvSpPr>
          <p:cNvPr id="33" name="Text 13"/>
          <p:cNvSpPr/>
          <p:nvPr/>
        </p:nvSpPr>
        <p:spPr>
          <a:xfrm>
            <a:off x="890588" y="4660106"/>
            <a:ext cx="9486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First-line Choice:</a:t>
            </a:r>
            <a:r>
              <a:rPr lang="en-US" sz="1125" dirty="0">
                <a:solidFill>
                  <a:srgbClr val="374151"/>
                </a:solidFill>
              </a:rPr>
              <a:t> Atorvastatin 20mg (High-intensity).</a:t>
            </a:r>
            <a:endParaRPr lang="en-US" sz="1125" dirty="0"/>
          </a:p>
        </p:txBody>
      </p:sp>
      <p:sp>
        <p:nvSpPr>
          <p:cNvPr id="34" name="Text 14"/>
          <p:cNvSpPr/>
          <p:nvPr/>
        </p:nvSpPr>
        <p:spPr>
          <a:xfrm>
            <a:off x="890588" y="4974431"/>
            <a:ext cx="48625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Shared Decision Making:</a:t>
            </a:r>
            <a:r>
              <a:rPr lang="en-US" sz="1125" dirty="0">
                <a:solidFill>
                  <a:srgbClr val="374151"/>
                </a:solidFill>
              </a:rPr>
              <a:t> Use decision aids to discuss absolute risk vs. absolute benefit.</a:t>
            </a:r>
            <a:endParaRPr lang="en-US" sz="1125" dirty="0"/>
          </a:p>
        </p:txBody>
      </p:sp>
      <p:sp>
        <p:nvSpPr>
          <p:cNvPr id="35" name="Text 15"/>
          <p:cNvSpPr/>
          <p:nvPr/>
        </p:nvSpPr>
        <p:spPr>
          <a:xfrm>
            <a:off x="6543675" y="3524250"/>
            <a:ext cx="521970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97706"/>
                </a:solidFill>
              </a:rPr>
              <a:t> AKT EXAM FACT</a:t>
            </a:r>
            <a:endParaRPr lang="en-US" sz="900" dirty="0"/>
          </a:p>
        </p:txBody>
      </p:sp>
      <p:sp>
        <p:nvSpPr>
          <p:cNvPr id="36" name="Text 16"/>
          <p:cNvSpPr/>
          <p:nvPr/>
        </p:nvSpPr>
        <p:spPr>
          <a:xfrm>
            <a:off x="6400800" y="3771900"/>
            <a:ext cx="521970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92400E"/>
                </a:solidFill>
              </a:rPr>
              <a:t>NICE NG238 (2023) lowered the primary prevention threshold from 20% to 10%. Atorvastatin 20mg is the cost-effective first-line high-intensity option.</a:t>
            </a:r>
            <a:endParaRPr lang="en-US" sz="1200" dirty="0"/>
          </a:p>
        </p:txBody>
      </p:sp>
      <p:sp>
        <p:nvSpPr>
          <p:cNvPr id="37" name="Text 17"/>
          <p:cNvSpPr/>
          <p:nvPr/>
        </p:nvSpPr>
        <p:spPr>
          <a:xfrm>
            <a:off x="6724650" y="5068788"/>
            <a:ext cx="4206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rPr>
              <a:t>Clinical Considerations</a:t>
            </a:r>
            <a:endParaRPr lang="en-US" sz="1200" dirty="0"/>
          </a:p>
        </p:txBody>
      </p:sp>
      <p:sp>
        <p:nvSpPr>
          <p:cNvPr id="38" name="Text 18"/>
          <p:cNvSpPr/>
          <p:nvPr/>
        </p:nvSpPr>
        <p:spPr>
          <a:xfrm>
            <a:off x="6438900" y="5449788"/>
            <a:ext cx="5143500" cy="373261"/>
          </a:xfrm>
          <a:prstGeom prst="rect">
            <a:avLst/>
          </a:prstGeom>
          <a:noFill/>
          <a:ln/>
        </p:spPr>
        <p:txBody>
          <a:bodyPr vert="horz" wrap="square" lIns="0" tIns="0" rIns="0" bIns="0" rtlCol="0" anchor="ctr"/>
          <a:lstStyle/>
          <a:p>
            <a:pPr marL="0" indent="0">
              <a:lnSpc>
                <a:spcPts val="1470"/>
              </a:lnSpc>
              <a:buNone/>
            </a:pPr>
            <a:r>
              <a:rPr lang="en-US" sz="1050" dirty="0">
                <a:solidFill>
                  <a:srgbClr val="374151"/>
                </a:solidFill>
              </a:rPr>
              <a:t>Always document if a patient declines treatment after a shared decision-making discussion. Ensure baseline tests are completed before the first prescription.</a:t>
            </a:r>
            <a:endParaRPr lang="en-US" sz="1050" dirty="0"/>
          </a:p>
        </p:txBody>
      </p:sp>
      <p:sp>
        <p:nvSpPr>
          <p:cNvPr id="39" name="Text 19"/>
          <p:cNvSpPr/>
          <p:nvPr/>
        </p:nvSpPr>
        <p:spPr>
          <a:xfrm>
            <a:off x="381000" y="6319838"/>
            <a:ext cx="11430000" cy="157163"/>
          </a:xfrm>
          <a:prstGeom prst="rect">
            <a:avLst/>
          </a:prstGeom>
          <a:noFill/>
          <a:ln/>
        </p:spPr>
        <p:txBody>
          <a:bodyPr vert="horz" wrap="square" lIns="0" tIns="0" rIns="0" bIns="0" rtlCol="0" anchor="ctr"/>
          <a:lstStyle/>
          <a:p>
            <a:pPr marL="0" indent="0" algn="r">
              <a:lnSpc>
                <a:spcPts val="1238"/>
              </a:lnSpc>
              <a:buNone/>
            </a:pPr>
            <a:r>
              <a:rPr lang="en-US" sz="825" dirty="0">
                <a:solidFill>
                  <a:srgbClr val="9CA3AF"/>
                </a:solidFill>
              </a:rPr>
              <a:t>Source: NICE Guideline NG238 (Published 14 Dec 2023)</a:t>
            </a:r>
            <a:endParaRPr lang="en-US" sz="8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6686550" cy="2487662"/>
          </a:xfrm>
          <a:prstGeom prst="rect">
            <a:avLst/>
          </a:prstGeom>
        </p:spPr>
      </p:pic>
      <p:pic>
        <p:nvPicPr>
          <p:cNvPr id="6" name="Image 4" descr="preencoded.png"/>
          <p:cNvPicPr>
            <a:picLocks noChangeAspect="1"/>
          </p:cNvPicPr>
          <p:nvPr/>
        </p:nvPicPr>
        <p:blipFill>
          <a:blip r:embed="rId6"/>
          <a:stretch>
            <a:fillRect/>
          </a:stretch>
        </p:blipFill>
        <p:spPr>
          <a:xfrm>
            <a:off x="609600" y="1273671"/>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695450"/>
            <a:ext cx="166688" cy="137220"/>
          </a:xfrm>
          <a:prstGeom prst="rect">
            <a:avLst/>
          </a:prstGeom>
        </p:spPr>
      </p:pic>
      <p:pic>
        <p:nvPicPr>
          <p:cNvPr id="8" name="Image 6" descr="preencoded.png"/>
          <p:cNvPicPr>
            <a:picLocks noChangeAspect="1"/>
          </p:cNvPicPr>
          <p:nvPr/>
        </p:nvPicPr>
        <p:blipFill>
          <a:blip r:embed="rId8"/>
          <a:stretch>
            <a:fillRect/>
          </a:stretch>
        </p:blipFill>
        <p:spPr>
          <a:xfrm>
            <a:off x="609600" y="2084040"/>
            <a:ext cx="166688" cy="155525"/>
          </a:xfrm>
          <a:prstGeom prst="rect">
            <a:avLst/>
          </a:prstGeom>
        </p:spPr>
      </p:pic>
      <p:pic>
        <p:nvPicPr>
          <p:cNvPr id="9" name="Image 7" descr="preencoded.png"/>
          <p:cNvPicPr>
            <a:picLocks noChangeAspect="1"/>
          </p:cNvPicPr>
          <p:nvPr/>
        </p:nvPicPr>
        <p:blipFill>
          <a:blip r:embed="rId9"/>
          <a:stretch>
            <a:fillRect/>
          </a:stretch>
        </p:blipFill>
        <p:spPr>
          <a:xfrm>
            <a:off x="609600" y="2685901"/>
            <a:ext cx="166688" cy="155525"/>
          </a:xfrm>
          <a:prstGeom prst="rect">
            <a:avLst/>
          </a:prstGeom>
        </p:spPr>
      </p:pic>
      <p:pic>
        <p:nvPicPr>
          <p:cNvPr id="10" name="Image 8" descr="preencoded.png"/>
          <p:cNvPicPr>
            <a:picLocks noChangeAspect="1"/>
          </p:cNvPicPr>
          <p:nvPr/>
        </p:nvPicPr>
        <p:blipFill>
          <a:blip r:embed="rId10"/>
          <a:stretch>
            <a:fillRect/>
          </a:stretch>
        </p:blipFill>
        <p:spPr>
          <a:xfrm>
            <a:off x="381000" y="3668762"/>
            <a:ext cx="6686550" cy="2457152"/>
          </a:xfrm>
          <a:prstGeom prst="rect">
            <a:avLst/>
          </a:prstGeom>
        </p:spPr>
      </p:pic>
      <p:pic>
        <p:nvPicPr>
          <p:cNvPr id="11" name="Image 9" descr="preencoded.png"/>
          <p:cNvPicPr>
            <a:picLocks noChangeAspect="1"/>
          </p:cNvPicPr>
          <p:nvPr/>
        </p:nvPicPr>
        <p:blipFill>
          <a:blip r:embed="rId11"/>
          <a:stretch>
            <a:fillRect/>
          </a:stretch>
        </p:blipFill>
        <p:spPr>
          <a:xfrm>
            <a:off x="609600" y="3951833"/>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09600" y="4373612"/>
            <a:ext cx="166688" cy="145852"/>
          </a:xfrm>
          <a:prstGeom prst="rect">
            <a:avLst/>
          </a:prstGeom>
        </p:spPr>
      </p:pic>
      <p:pic>
        <p:nvPicPr>
          <p:cNvPr id="13" name="Image 11" descr="preencoded.png"/>
          <p:cNvPicPr>
            <a:picLocks noChangeAspect="1"/>
          </p:cNvPicPr>
          <p:nvPr/>
        </p:nvPicPr>
        <p:blipFill>
          <a:blip r:embed="rId13"/>
          <a:stretch>
            <a:fillRect/>
          </a:stretch>
        </p:blipFill>
        <p:spPr>
          <a:xfrm>
            <a:off x="609600" y="4975473"/>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609600" y="5333554"/>
            <a:ext cx="166688" cy="155525"/>
          </a:xfrm>
          <a:prstGeom prst="rect">
            <a:avLst/>
          </a:prstGeom>
        </p:spPr>
      </p:pic>
      <p:pic>
        <p:nvPicPr>
          <p:cNvPr id="15" name="Image 13" descr="preencoded.png"/>
          <p:cNvPicPr>
            <a:picLocks noChangeAspect="1"/>
          </p:cNvPicPr>
          <p:nvPr/>
        </p:nvPicPr>
        <p:blipFill>
          <a:blip r:embed="rId15"/>
          <a:stretch>
            <a:fillRect/>
          </a:stretch>
        </p:blipFill>
        <p:spPr>
          <a:xfrm>
            <a:off x="7353300" y="1367433"/>
            <a:ext cx="4457700" cy="2667000"/>
          </a:xfrm>
          <a:prstGeom prst="rect">
            <a:avLst/>
          </a:prstGeom>
        </p:spPr>
      </p:pic>
      <p:pic>
        <p:nvPicPr>
          <p:cNvPr id="16" name="Image 14" descr="preencoded.png"/>
          <p:cNvPicPr>
            <a:picLocks noChangeAspect="1"/>
          </p:cNvPicPr>
          <p:nvPr/>
        </p:nvPicPr>
        <p:blipFill>
          <a:blip r:embed="rId16"/>
          <a:stretch>
            <a:fillRect/>
          </a:stretch>
        </p:blipFill>
        <p:spPr>
          <a:xfrm>
            <a:off x="7353300" y="4224933"/>
            <a:ext cx="4457700" cy="1524000"/>
          </a:xfrm>
          <a:prstGeom prst="rect">
            <a:avLst/>
          </a:prstGeom>
        </p:spPr>
      </p:pic>
      <p:sp>
        <p:nvSpPr>
          <p:cNvPr id="17"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8" name="Text 1"/>
          <p:cNvSpPr/>
          <p:nvPr/>
        </p:nvSpPr>
        <p:spPr>
          <a:xfrm>
            <a:off x="533400" y="361950"/>
            <a:ext cx="74066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Statin Choice and Threshold</a:t>
            </a:r>
            <a:endParaRPr lang="en-US" sz="1800" dirty="0"/>
          </a:p>
        </p:txBody>
      </p:sp>
      <p:sp>
        <p:nvSpPr>
          <p:cNvPr id="19" name="Text 2"/>
          <p:cNvSpPr/>
          <p:nvPr/>
        </p:nvSpPr>
        <p:spPr>
          <a:xfrm>
            <a:off x="1028700" y="1233488"/>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Primary Prevention Threshold</a:t>
            </a:r>
            <a:endParaRPr lang="en-US" sz="1350" dirty="0"/>
          </a:p>
        </p:txBody>
      </p:sp>
      <p:sp>
        <p:nvSpPr>
          <p:cNvPr id="20" name="Text 3"/>
          <p:cNvSpPr/>
          <p:nvPr/>
        </p:nvSpPr>
        <p:spPr>
          <a:xfrm>
            <a:off x="871538" y="1657350"/>
            <a:ext cx="11320463" cy="274290"/>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Offer high-intensity statin to adults with a </a:t>
            </a:r>
            <a:r>
              <a:rPr lang="en-US" sz="1350" b="1" dirty="0">
                <a:solidFill>
                  <a:srgbClr val="B91C1C"/>
                </a:solidFill>
              </a:rPr>
              <a:t>10-year QRISK3 score ≥ 10%</a:t>
            </a:r>
            <a:r>
              <a:rPr lang="en-US" sz="1200" dirty="0">
                <a:solidFill>
                  <a:srgbClr val="1F2937"/>
                </a:solidFill>
              </a:rPr>
              <a:t>.</a:t>
            </a:r>
            <a:endParaRPr lang="en-US" sz="1200" dirty="0"/>
          </a:p>
        </p:txBody>
      </p:sp>
      <p:sp>
        <p:nvSpPr>
          <p:cNvPr id="21" name="Text 4"/>
          <p:cNvSpPr/>
          <p:nvPr/>
        </p:nvSpPr>
        <p:spPr>
          <a:xfrm>
            <a:off x="871538" y="2045940"/>
            <a:ext cx="5967413"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NICE NG238 (Dec 2023) maintained this </a:t>
            </a:r>
            <a:r>
              <a:rPr lang="en-US" sz="1200" b="1" dirty="0">
                <a:solidFill>
                  <a:srgbClr val="2E7D32"/>
                </a:solidFill>
                <a:highlight>
                  <a:srgbClr val="E8F5E9"/>
                </a:highlight>
              </a:rPr>
              <a:t>10%</a:t>
            </a:r>
            <a:r>
              <a:rPr lang="en-US" sz="1200" dirty="0">
                <a:solidFill>
                  <a:srgbClr val="1F2937"/>
                </a:solidFill>
              </a:rPr>
              <a:t> threshold (reduced from 20% in older guidelines).</a:t>
            </a:r>
            <a:endParaRPr lang="en-US" sz="1200" dirty="0"/>
          </a:p>
        </p:txBody>
      </p:sp>
      <p:sp>
        <p:nvSpPr>
          <p:cNvPr id="22" name="Text 5"/>
          <p:cNvSpPr/>
          <p:nvPr/>
        </p:nvSpPr>
        <p:spPr>
          <a:xfrm>
            <a:off x="871538" y="2647801"/>
            <a:ext cx="5967413"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Always prioritize lifestyle modification and risk factor optimization before reassessing for statin therapy.</a:t>
            </a:r>
            <a:endParaRPr lang="en-US" sz="1200" dirty="0"/>
          </a:p>
        </p:txBody>
      </p:sp>
      <p:sp>
        <p:nvSpPr>
          <p:cNvPr id="23" name="Text 6"/>
          <p:cNvSpPr/>
          <p:nvPr/>
        </p:nvSpPr>
        <p:spPr>
          <a:xfrm>
            <a:off x="1028700" y="391165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First-Line Statin Choice</a:t>
            </a:r>
            <a:endParaRPr lang="en-US" sz="1350" dirty="0"/>
          </a:p>
        </p:txBody>
      </p:sp>
      <p:sp>
        <p:nvSpPr>
          <p:cNvPr id="24" name="Text 7"/>
          <p:cNvSpPr/>
          <p:nvPr/>
        </p:nvSpPr>
        <p:spPr>
          <a:xfrm>
            <a:off x="871538" y="4335512"/>
            <a:ext cx="5967413"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1F2937"/>
                </a:solidFill>
              </a:rPr>
              <a:t>Atorvastatin 20mg</a:t>
            </a:r>
            <a:r>
              <a:rPr lang="en-US" sz="1200" dirty="0">
                <a:solidFill>
                  <a:srgbClr val="1F2937"/>
                </a:solidFill>
              </a:rPr>
              <a:t> daily is the recommended high-intensity starting dose for primary prevention.</a:t>
            </a:r>
            <a:endParaRPr lang="en-US" sz="1200" dirty="0"/>
          </a:p>
        </p:txBody>
      </p:sp>
      <p:sp>
        <p:nvSpPr>
          <p:cNvPr id="25" name="Text 8"/>
          <p:cNvSpPr/>
          <p:nvPr/>
        </p:nvSpPr>
        <p:spPr>
          <a:xfrm>
            <a:off x="871538" y="4937373"/>
            <a:ext cx="1132046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High-intensity statins lower LDL-C by </a:t>
            </a:r>
            <a:r>
              <a:rPr lang="en-US" sz="1200" b="1" dirty="0">
                <a:solidFill>
                  <a:srgbClr val="2E7D32"/>
                </a:solidFill>
                <a:highlight>
                  <a:srgbClr val="E8F5E9"/>
                </a:highlight>
              </a:rPr>
              <a:t>&gt; 40%</a:t>
            </a:r>
            <a:r>
              <a:rPr lang="en-US" sz="1200" dirty="0">
                <a:solidFill>
                  <a:srgbClr val="1F2937"/>
                </a:solidFill>
              </a:rPr>
              <a:t>, offering superior risk reduction.</a:t>
            </a:r>
            <a:endParaRPr lang="en-US" sz="1200" dirty="0"/>
          </a:p>
        </p:txBody>
      </p:sp>
      <p:sp>
        <p:nvSpPr>
          <p:cNvPr id="26" name="Text 9"/>
          <p:cNvSpPr/>
          <p:nvPr/>
        </p:nvSpPr>
        <p:spPr>
          <a:xfrm>
            <a:off x="871538" y="5295454"/>
            <a:ext cx="5967413"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Cost-effectiveness: Atorvastatin is the preferred generic choice in the UK NHS primary care setting.</a:t>
            </a:r>
            <a:endParaRPr lang="en-US" sz="1200" dirty="0"/>
          </a:p>
        </p:txBody>
      </p:sp>
      <p:sp>
        <p:nvSpPr>
          <p:cNvPr id="27" name="Text 10"/>
          <p:cNvSpPr/>
          <p:nvPr/>
        </p:nvSpPr>
        <p:spPr>
          <a:xfrm>
            <a:off x="7639050" y="4415433"/>
            <a:ext cx="1479173"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D97706"/>
                </a:highlight>
              </a:rPr>
              <a:t>AKT EXAM FACT</a:t>
            </a:r>
            <a:endParaRPr lang="en-US" sz="900" dirty="0"/>
          </a:p>
        </p:txBody>
      </p:sp>
      <p:sp>
        <p:nvSpPr>
          <p:cNvPr id="28" name="Text 11"/>
          <p:cNvSpPr/>
          <p:nvPr/>
        </p:nvSpPr>
        <p:spPr>
          <a:xfrm>
            <a:off x="7543800" y="4758333"/>
            <a:ext cx="4076700" cy="800100"/>
          </a:xfrm>
          <a:prstGeom prst="rect">
            <a:avLst/>
          </a:prstGeom>
          <a:noFill/>
          <a:ln/>
        </p:spPr>
        <p:txBody>
          <a:bodyPr vert="horz" wrap="square" lIns="0" tIns="0" rIns="0" bIns="0" rtlCol="0" anchor="ctr"/>
          <a:lstStyle/>
          <a:p>
            <a:pPr marL="0" indent="0">
              <a:lnSpc>
                <a:spcPts val="1575"/>
              </a:lnSpc>
              <a:buNone/>
            </a:pPr>
            <a:r>
              <a:rPr lang="en-US" sz="1125" b="1" dirty="0">
                <a:solidFill>
                  <a:srgbClr val="92400E"/>
                </a:solidFill>
              </a:rPr>
              <a:t>For primary prevention, NICE recommends </a:t>
            </a:r>
            <a:r>
              <a:rPr lang="en-US" sz="1125" b="1" u="sng" dirty="0">
                <a:solidFill>
                  <a:srgbClr val="92400E"/>
                </a:solidFill>
              </a:rPr>
              <a:t>Atorvastatin 20mg</a:t>
            </a:r>
            <a:r>
              <a:rPr lang="en-US" sz="1125" b="1" dirty="0">
                <a:solidFill>
                  <a:srgbClr val="92400E"/>
                </a:solidFill>
              </a:rPr>
              <a:t>. Do NOT start at lower doses (e.g., 10mg) unless clinical contraindications or interactions exist. Threshold is </a:t>
            </a:r>
            <a:r>
              <a:rPr lang="en-US" sz="1125" b="1" u="sng" dirty="0">
                <a:solidFill>
                  <a:srgbClr val="92400E"/>
                </a:solidFill>
              </a:rPr>
              <a:t>QRISK3 ≥ 10%</a:t>
            </a:r>
            <a:r>
              <a:rPr lang="en-US" sz="1125" b="1" dirty="0">
                <a:solidFill>
                  <a:srgbClr val="92400E"/>
                </a:solidFill>
              </a:rPr>
              <a:t>.</a:t>
            </a:r>
            <a:endParaRPr lang="en-US" sz="112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14325"/>
            <a:ext cx="38100" cy="457200"/>
          </a:xfrm>
          <a:prstGeom prst="rect">
            <a:avLst/>
          </a:prstGeom>
        </p:spPr>
      </p:pic>
      <p:pic>
        <p:nvPicPr>
          <p:cNvPr id="5" name="Image 3" descr="preencoded.png"/>
          <p:cNvPicPr>
            <a:picLocks noChangeAspect="1"/>
          </p:cNvPicPr>
          <p:nvPr/>
        </p:nvPicPr>
        <p:blipFill>
          <a:blip r:embed="rId5"/>
          <a:stretch>
            <a:fillRect/>
          </a:stretch>
        </p:blipFill>
        <p:spPr>
          <a:xfrm>
            <a:off x="381000" y="990600"/>
            <a:ext cx="6686550" cy="2862263"/>
          </a:xfrm>
          <a:prstGeom prst="rect">
            <a:avLst/>
          </a:prstGeom>
        </p:spPr>
      </p:pic>
      <p:pic>
        <p:nvPicPr>
          <p:cNvPr id="6" name="Image 4" descr="preencoded.png"/>
          <p:cNvPicPr>
            <a:picLocks noChangeAspect="1"/>
          </p:cNvPicPr>
          <p:nvPr/>
        </p:nvPicPr>
        <p:blipFill>
          <a:blip r:embed="rId6"/>
          <a:stretch>
            <a:fillRect/>
          </a:stretch>
        </p:blipFill>
        <p:spPr>
          <a:xfrm>
            <a:off x="609600" y="1252538"/>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726853"/>
            <a:ext cx="500063" cy="403771"/>
          </a:xfrm>
          <a:prstGeom prst="rect">
            <a:avLst/>
          </a:prstGeom>
        </p:spPr>
      </p:pic>
      <p:pic>
        <p:nvPicPr>
          <p:cNvPr id="8" name="Image 6" descr="preencoded.png"/>
          <p:cNvPicPr>
            <a:picLocks noChangeAspect="1"/>
          </p:cNvPicPr>
          <p:nvPr/>
        </p:nvPicPr>
        <p:blipFill>
          <a:blip r:embed="rId8"/>
          <a:stretch>
            <a:fillRect/>
          </a:stretch>
        </p:blipFill>
        <p:spPr>
          <a:xfrm>
            <a:off x="609600" y="2733675"/>
            <a:ext cx="119063" cy="99120"/>
          </a:xfrm>
          <a:prstGeom prst="rect">
            <a:avLst/>
          </a:prstGeom>
        </p:spPr>
      </p:pic>
      <p:pic>
        <p:nvPicPr>
          <p:cNvPr id="9" name="Image 7" descr="preencoded.png"/>
          <p:cNvPicPr>
            <a:picLocks noChangeAspect="1"/>
          </p:cNvPicPr>
          <p:nvPr/>
        </p:nvPicPr>
        <p:blipFill>
          <a:blip r:embed="rId9"/>
          <a:stretch>
            <a:fillRect/>
          </a:stretch>
        </p:blipFill>
        <p:spPr>
          <a:xfrm>
            <a:off x="609600" y="3043238"/>
            <a:ext cx="119063" cy="99120"/>
          </a:xfrm>
          <a:prstGeom prst="rect">
            <a:avLst/>
          </a:prstGeom>
        </p:spPr>
      </p:pic>
      <p:pic>
        <p:nvPicPr>
          <p:cNvPr id="10" name="Image 8" descr="preencoded.png"/>
          <p:cNvPicPr>
            <a:picLocks noChangeAspect="1"/>
          </p:cNvPicPr>
          <p:nvPr/>
        </p:nvPicPr>
        <p:blipFill>
          <a:blip r:embed="rId8"/>
          <a:stretch>
            <a:fillRect/>
          </a:stretch>
        </p:blipFill>
        <p:spPr>
          <a:xfrm>
            <a:off x="609600" y="3352800"/>
            <a:ext cx="119063" cy="99120"/>
          </a:xfrm>
          <a:prstGeom prst="rect">
            <a:avLst/>
          </a:prstGeom>
        </p:spPr>
      </p:pic>
      <p:pic>
        <p:nvPicPr>
          <p:cNvPr id="11" name="Image 9" descr="preencoded.png"/>
          <p:cNvPicPr>
            <a:picLocks noChangeAspect="1"/>
          </p:cNvPicPr>
          <p:nvPr/>
        </p:nvPicPr>
        <p:blipFill>
          <a:blip r:embed="rId10"/>
          <a:stretch>
            <a:fillRect/>
          </a:stretch>
        </p:blipFill>
        <p:spPr>
          <a:xfrm>
            <a:off x="381000" y="4043363"/>
            <a:ext cx="6686550" cy="2528888"/>
          </a:xfrm>
          <a:prstGeom prst="rect">
            <a:avLst/>
          </a:prstGeom>
        </p:spPr>
      </p:pic>
      <p:pic>
        <p:nvPicPr>
          <p:cNvPr id="12" name="Image 10" descr="preencoded.png"/>
          <p:cNvPicPr>
            <a:picLocks noChangeAspect="1"/>
          </p:cNvPicPr>
          <p:nvPr/>
        </p:nvPicPr>
        <p:blipFill>
          <a:blip r:embed="rId11"/>
          <a:stretch>
            <a:fillRect/>
          </a:stretch>
        </p:blipFill>
        <p:spPr>
          <a:xfrm>
            <a:off x="609600" y="4305300"/>
            <a:ext cx="238125" cy="190500"/>
          </a:xfrm>
          <a:prstGeom prst="rect">
            <a:avLst/>
          </a:prstGeom>
        </p:spPr>
      </p:pic>
      <p:pic>
        <p:nvPicPr>
          <p:cNvPr id="13" name="Image 11" descr="preencoded.png"/>
          <p:cNvPicPr>
            <a:picLocks noChangeAspect="1"/>
          </p:cNvPicPr>
          <p:nvPr/>
        </p:nvPicPr>
        <p:blipFill>
          <a:blip r:embed="rId12"/>
          <a:stretch>
            <a:fillRect/>
          </a:stretch>
        </p:blipFill>
        <p:spPr>
          <a:xfrm>
            <a:off x="609600" y="5233988"/>
            <a:ext cx="6229350" cy="542925"/>
          </a:xfrm>
          <a:prstGeom prst="rect">
            <a:avLst/>
          </a:prstGeom>
        </p:spPr>
      </p:pic>
      <p:pic>
        <p:nvPicPr>
          <p:cNvPr id="14" name="Image 12" descr="preencoded.png"/>
          <p:cNvPicPr>
            <a:picLocks noChangeAspect="1"/>
          </p:cNvPicPr>
          <p:nvPr/>
        </p:nvPicPr>
        <p:blipFill>
          <a:blip r:embed="rId13"/>
          <a:stretch>
            <a:fillRect/>
          </a:stretch>
        </p:blipFill>
        <p:spPr>
          <a:xfrm>
            <a:off x="7353300" y="1209675"/>
            <a:ext cx="4457700" cy="2857500"/>
          </a:xfrm>
          <a:prstGeom prst="rect">
            <a:avLst/>
          </a:prstGeom>
        </p:spPr>
      </p:pic>
      <p:pic>
        <p:nvPicPr>
          <p:cNvPr id="15" name="Image 13" descr="preencoded.png"/>
          <p:cNvPicPr>
            <a:picLocks noChangeAspect="1"/>
          </p:cNvPicPr>
          <p:nvPr/>
        </p:nvPicPr>
        <p:blipFill>
          <a:blip r:embed="rId14"/>
          <a:stretch>
            <a:fillRect/>
          </a:stretch>
        </p:blipFill>
        <p:spPr>
          <a:xfrm>
            <a:off x="7496175" y="1352550"/>
            <a:ext cx="4171950" cy="2571750"/>
          </a:xfrm>
          <a:prstGeom prst="rect">
            <a:avLst/>
          </a:prstGeom>
        </p:spPr>
      </p:pic>
      <p:pic>
        <p:nvPicPr>
          <p:cNvPr id="16" name="Image 14" descr="preencoded.png"/>
          <p:cNvPicPr>
            <a:picLocks noChangeAspect="1"/>
          </p:cNvPicPr>
          <p:nvPr/>
        </p:nvPicPr>
        <p:blipFill>
          <a:blip r:embed="rId15"/>
          <a:stretch>
            <a:fillRect/>
          </a:stretch>
        </p:blipFill>
        <p:spPr>
          <a:xfrm>
            <a:off x="7353300" y="4695825"/>
            <a:ext cx="4457700" cy="1657350"/>
          </a:xfrm>
          <a:prstGeom prst="rect">
            <a:avLst/>
          </a:prstGeom>
        </p:spPr>
      </p:pic>
      <p:pic>
        <p:nvPicPr>
          <p:cNvPr id="17" name="Image 15" descr="preencoded.png"/>
          <p:cNvPicPr>
            <a:picLocks noChangeAspect="1"/>
          </p:cNvPicPr>
          <p:nvPr/>
        </p:nvPicPr>
        <p:blipFill>
          <a:blip r:embed="rId16"/>
          <a:stretch>
            <a:fillRect/>
          </a:stretch>
        </p:blipFill>
        <p:spPr>
          <a:xfrm>
            <a:off x="7543800" y="4910138"/>
            <a:ext cx="190500" cy="152400"/>
          </a:xfrm>
          <a:prstGeom prst="rect">
            <a:avLst/>
          </a:prstGeom>
        </p:spPr>
      </p:pic>
      <p:sp>
        <p:nvSpPr>
          <p:cNvPr id="18" name="Text 0"/>
          <p:cNvSpPr/>
          <p:nvPr/>
        </p:nvSpPr>
        <p:spPr>
          <a:xfrm>
            <a:off x="533400" y="28575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9" name="Text 1"/>
          <p:cNvSpPr/>
          <p:nvPr/>
        </p:nvSpPr>
        <p:spPr>
          <a:xfrm>
            <a:off x="533400" y="457200"/>
            <a:ext cx="96012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Lipid Target for Primary Prevention</a:t>
            </a:r>
            <a:endParaRPr lang="en-US" sz="1800" dirty="0"/>
          </a:p>
        </p:txBody>
      </p:sp>
      <p:sp>
        <p:nvSpPr>
          <p:cNvPr id="20" name="Text 2"/>
          <p:cNvSpPr/>
          <p:nvPr/>
        </p:nvSpPr>
        <p:spPr>
          <a:xfrm>
            <a:off x="962025" y="121920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The NICE Primary Target</a:t>
            </a:r>
            <a:endParaRPr lang="en-US" sz="1350" dirty="0"/>
          </a:p>
        </p:txBody>
      </p:sp>
      <p:sp>
        <p:nvSpPr>
          <p:cNvPr id="21" name="Text 3"/>
          <p:cNvSpPr/>
          <p:nvPr/>
        </p:nvSpPr>
        <p:spPr>
          <a:xfrm>
            <a:off x="1204913" y="1628775"/>
            <a:ext cx="6229350" cy="600075"/>
          </a:xfrm>
          <a:prstGeom prst="rect">
            <a:avLst/>
          </a:prstGeom>
          <a:noFill/>
          <a:ln/>
        </p:spPr>
        <p:txBody>
          <a:bodyPr vert="horz" wrap="square" lIns="0" tIns="0" rIns="0" bIns="0" rtlCol="0" anchor="ctr"/>
          <a:lstStyle/>
          <a:p>
            <a:pPr marL="0" indent="0">
              <a:lnSpc>
                <a:spcPts val="4725"/>
              </a:lnSpc>
              <a:buNone/>
            </a:pPr>
            <a:r>
              <a:rPr lang="en-US" sz="3150" b="1" dirty="0">
                <a:solidFill>
                  <a:srgbClr val="00843D"/>
                </a:solidFill>
              </a:rPr>
              <a:t>&gt; 40%</a:t>
            </a:r>
            <a:endParaRPr lang="en-US" sz="3150" dirty="0"/>
          </a:p>
        </p:txBody>
      </p:sp>
      <p:sp>
        <p:nvSpPr>
          <p:cNvPr id="22" name="Text 4"/>
          <p:cNvSpPr/>
          <p:nvPr/>
        </p:nvSpPr>
        <p:spPr>
          <a:xfrm>
            <a:off x="609600" y="2324100"/>
            <a:ext cx="115824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Aim for a </a:t>
            </a:r>
            <a:r>
              <a:rPr lang="en-US" sz="1200" b="1" dirty="0">
                <a:solidFill>
                  <a:srgbClr val="4B5563"/>
                </a:solidFill>
              </a:rPr>
              <a:t>greater than 40% reduction</a:t>
            </a:r>
            <a:r>
              <a:rPr lang="en-US" sz="1200" dirty="0">
                <a:solidFill>
                  <a:srgbClr val="4B5563"/>
                </a:solidFill>
              </a:rPr>
              <a:t> in non-HDL cholesterol levels from baseline.</a:t>
            </a:r>
            <a:endParaRPr lang="en-US" sz="1200" dirty="0"/>
          </a:p>
        </p:txBody>
      </p:sp>
      <p:sp>
        <p:nvSpPr>
          <p:cNvPr id="23" name="Text 5"/>
          <p:cNvSpPr/>
          <p:nvPr/>
        </p:nvSpPr>
        <p:spPr>
          <a:xfrm>
            <a:off x="823913" y="2695575"/>
            <a:ext cx="113680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Measure non-HDL cholesterol 3 months after starting high-intensity statins.</a:t>
            </a:r>
            <a:endParaRPr lang="en-US" sz="1125" dirty="0"/>
          </a:p>
        </p:txBody>
      </p:sp>
      <p:sp>
        <p:nvSpPr>
          <p:cNvPr id="24" name="Text 6"/>
          <p:cNvSpPr/>
          <p:nvPr/>
        </p:nvSpPr>
        <p:spPr>
          <a:xfrm>
            <a:off x="823913" y="3005138"/>
            <a:ext cx="113680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If target not met: Discuss adherence, timing of dose, and lifestyle.</a:t>
            </a:r>
            <a:endParaRPr lang="en-US" sz="1125" dirty="0"/>
          </a:p>
        </p:txBody>
      </p:sp>
      <p:sp>
        <p:nvSpPr>
          <p:cNvPr id="25" name="Text 7"/>
          <p:cNvSpPr/>
          <p:nvPr/>
        </p:nvSpPr>
        <p:spPr>
          <a:xfrm>
            <a:off x="823913" y="3314700"/>
            <a:ext cx="1136808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Consider dose titration if well tolerated and lifestyle is optimized.</a:t>
            </a:r>
            <a:endParaRPr lang="en-US" sz="1125" dirty="0"/>
          </a:p>
        </p:txBody>
      </p:sp>
      <p:sp>
        <p:nvSpPr>
          <p:cNvPr id="26" name="Text 8"/>
          <p:cNvSpPr/>
          <p:nvPr/>
        </p:nvSpPr>
        <p:spPr>
          <a:xfrm>
            <a:off x="962025" y="427196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43D"/>
                </a:solidFill>
              </a:rPr>
              <a:t>Calculation of Non-HDL</a:t>
            </a:r>
            <a:endParaRPr lang="en-US" sz="1350" dirty="0"/>
          </a:p>
        </p:txBody>
      </p:sp>
      <p:sp>
        <p:nvSpPr>
          <p:cNvPr id="27" name="Text 9"/>
          <p:cNvSpPr/>
          <p:nvPr/>
        </p:nvSpPr>
        <p:spPr>
          <a:xfrm>
            <a:off x="609600" y="4681538"/>
            <a:ext cx="622935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Non-HDL includes all atherogenic lipoproteins (LDL, VLDL, IDL). It does not require a fasting sample.</a:t>
            </a:r>
            <a:endParaRPr lang="en-US" sz="1200" dirty="0"/>
          </a:p>
        </p:txBody>
      </p:sp>
      <p:sp>
        <p:nvSpPr>
          <p:cNvPr id="28" name="Text 10"/>
          <p:cNvSpPr/>
          <p:nvPr/>
        </p:nvSpPr>
        <p:spPr>
          <a:xfrm>
            <a:off x="752475" y="5376863"/>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Non-HDL = Total Chol - HDL Chol</a:t>
            </a:r>
            <a:endParaRPr lang="en-US" sz="1350" dirty="0"/>
          </a:p>
        </p:txBody>
      </p:sp>
      <p:sp>
        <p:nvSpPr>
          <p:cNvPr id="29" name="Text 11"/>
          <p:cNvSpPr/>
          <p:nvPr/>
        </p:nvSpPr>
        <p:spPr>
          <a:xfrm>
            <a:off x="7353300" y="4333875"/>
            <a:ext cx="4457700" cy="171450"/>
          </a:xfrm>
          <a:prstGeom prst="rect">
            <a:avLst/>
          </a:prstGeom>
          <a:noFill/>
          <a:ln/>
        </p:spPr>
        <p:txBody>
          <a:bodyPr vert="horz" wrap="square" lIns="0" tIns="0" rIns="0" bIns="0" rtlCol="0" anchor="ctr"/>
          <a:lstStyle/>
          <a:p>
            <a:pPr marL="0" indent="0" algn="ctr">
              <a:lnSpc>
                <a:spcPts val="1350"/>
              </a:lnSpc>
              <a:buNone/>
            </a:pPr>
            <a:r>
              <a:rPr lang="en-US" sz="900" i="1" dirty="0">
                <a:solidFill>
                  <a:srgbClr val="6B7280"/>
                </a:solidFill>
              </a:rPr>
              <a:t>Visualizing the &gt;40% Reduction Target</a:t>
            </a:r>
            <a:endParaRPr lang="en-US" sz="900" dirty="0"/>
          </a:p>
        </p:txBody>
      </p:sp>
      <p:sp>
        <p:nvSpPr>
          <p:cNvPr id="30" name="Text 12"/>
          <p:cNvSpPr/>
          <p:nvPr/>
        </p:nvSpPr>
        <p:spPr>
          <a:xfrm>
            <a:off x="7810500" y="4886325"/>
            <a:ext cx="22402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97706"/>
                </a:solidFill>
              </a:rPr>
              <a:t>AKT FOCUS FACT</a:t>
            </a:r>
            <a:endParaRPr lang="en-US" sz="1050" dirty="0"/>
          </a:p>
        </p:txBody>
      </p:sp>
      <p:sp>
        <p:nvSpPr>
          <p:cNvPr id="31" name="Text 13"/>
          <p:cNvSpPr/>
          <p:nvPr/>
        </p:nvSpPr>
        <p:spPr>
          <a:xfrm>
            <a:off x="7543800" y="5162550"/>
            <a:ext cx="4076700" cy="1000125"/>
          </a:xfrm>
          <a:prstGeom prst="rect">
            <a:avLst/>
          </a:prstGeom>
          <a:noFill/>
          <a:ln/>
        </p:spPr>
        <p:txBody>
          <a:bodyPr vert="horz" wrap="square" lIns="0" tIns="0" rIns="0" bIns="0" rtlCol="0" anchor="ctr"/>
          <a:lstStyle/>
          <a:p>
            <a:pPr marL="0" indent="0">
              <a:lnSpc>
                <a:spcPts val="1575"/>
              </a:lnSpc>
              <a:buNone/>
            </a:pPr>
            <a:r>
              <a:rPr lang="en-US" sz="1125" b="1" dirty="0">
                <a:solidFill>
                  <a:srgbClr val="92400E"/>
                </a:solidFill>
              </a:rPr>
              <a:t>Primary prevention</a:t>
            </a:r>
            <a:r>
              <a:rPr lang="en-US" sz="1125" dirty="0">
                <a:solidFill>
                  <a:srgbClr val="92400E"/>
                </a:solidFill>
              </a:rPr>
              <a:t> targets are defined as a </a:t>
            </a:r>
            <a:r>
              <a:rPr lang="en-US" sz="1125" b="1" dirty="0">
                <a:solidFill>
                  <a:srgbClr val="92400E"/>
                </a:solidFill>
              </a:rPr>
              <a:t>percentage reduction</a:t>
            </a:r>
            <a:r>
              <a:rPr lang="en-US" sz="1125" dirty="0">
                <a:solidFill>
                  <a:srgbClr val="92400E"/>
                </a:solidFill>
              </a:rPr>
              <a:t> (&gt;40%).
In contrast, </a:t>
            </a:r>
            <a:r>
              <a:rPr lang="en-US" sz="1125" b="1" dirty="0">
                <a:solidFill>
                  <a:srgbClr val="92400E"/>
                </a:solidFill>
              </a:rPr>
              <a:t>secondary prevention</a:t>
            </a:r>
            <a:r>
              <a:rPr lang="en-US" sz="1125" dirty="0">
                <a:solidFill>
                  <a:srgbClr val="92400E"/>
                </a:solidFill>
              </a:rPr>
              <a:t> (established CVD) uses </a:t>
            </a:r>
            <a:r>
              <a:rPr lang="en-US" sz="1125" b="1" dirty="0">
                <a:solidFill>
                  <a:srgbClr val="92400E"/>
                </a:solidFill>
              </a:rPr>
              <a:t>absolute targets</a:t>
            </a:r>
            <a:r>
              <a:rPr lang="en-US" sz="1125" dirty="0">
                <a:solidFill>
                  <a:srgbClr val="92400E"/>
                </a:solidFill>
              </a:rPr>
              <a:t> (LDL ≤2.0 or non-HDL ≤2.6).</a:t>
            </a:r>
            <a:endParaRPr lang="en-US" sz="11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371475"/>
            <a:ext cx="38100" cy="400050"/>
          </a:xfrm>
          <a:prstGeom prst="rect">
            <a:avLst/>
          </a:prstGeom>
        </p:spPr>
      </p:pic>
      <p:pic>
        <p:nvPicPr>
          <p:cNvPr id="5" name="Image 3" descr="preencoded.png"/>
          <p:cNvPicPr>
            <a:picLocks noChangeAspect="1"/>
          </p:cNvPicPr>
          <p:nvPr/>
        </p:nvPicPr>
        <p:blipFill>
          <a:blip r:embed="rId6"/>
          <a:stretch>
            <a:fillRect/>
          </a:stretch>
        </p:blipFill>
        <p:spPr>
          <a:xfrm>
            <a:off x="571500" y="1338263"/>
            <a:ext cx="5381625" cy="3481388"/>
          </a:xfrm>
          <a:prstGeom prst="rect">
            <a:avLst/>
          </a:prstGeom>
        </p:spPr>
      </p:pic>
      <p:pic>
        <p:nvPicPr>
          <p:cNvPr id="6" name="Image 4" descr="preencoded.png"/>
          <p:cNvPicPr>
            <a:picLocks noChangeAspect="1"/>
          </p:cNvPicPr>
          <p:nvPr/>
        </p:nvPicPr>
        <p:blipFill>
          <a:blip r:embed="rId7"/>
          <a:stretch>
            <a:fillRect/>
          </a:stretch>
        </p:blipFill>
        <p:spPr>
          <a:xfrm>
            <a:off x="800100" y="1566863"/>
            <a:ext cx="4924425" cy="352425"/>
          </a:xfrm>
          <a:prstGeom prst="rect">
            <a:avLst/>
          </a:prstGeom>
        </p:spPr>
      </p:pic>
      <p:pic>
        <p:nvPicPr>
          <p:cNvPr id="7" name="Image 5" descr="preencoded.png"/>
          <p:cNvPicPr>
            <a:picLocks noChangeAspect="1"/>
          </p:cNvPicPr>
          <p:nvPr/>
        </p:nvPicPr>
        <p:blipFill>
          <a:blip r:embed="rId8"/>
          <a:stretch>
            <a:fillRect/>
          </a:stretch>
        </p:blipFill>
        <p:spPr>
          <a:xfrm>
            <a:off x="800100" y="1600200"/>
            <a:ext cx="285750" cy="190500"/>
          </a:xfrm>
          <a:prstGeom prst="rect">
            <a:avLst/>
          </a:prstGeom>
        </p:spPr>
      </p:pic>
      <p:pic>
        <p:nvPicPr>
          <p:cNvPr id="8" name="Image 6" descr="preencoded.png"/>
          <p:cNvPicPr>
            <a:picLocks noChangeAspect="1"/>
          </p:cNvPicPr>
          <p:nvPr/>
        </p:nvPicPr>
        <p:blipFill>
          <a:blip r:embed="rId9"/>
          <a:stretch>
            <a:fillRect/>
          </a:stretch>
        </p:blipFill>
        <p:spPr>
          <a:xfrm>
            <a:off x="800100" y="2128838"/>
            <a:ext cx="119063" cy="99120"/>
          </a:xfrm>
          <a:prstGeom prst="rect">
            <a:avLst/>
          </a:prstGeom>
        </p:spPr>
      </p:pic>
      <p:pic>
        <p:nvPicPr>
          <p:cNvPr id="9" name="Image 7" descr="preencoded.png"/>
          <p:cNvPicPr>
            <a:picLocks noChangeAspect="1"/>
          </p:cNvPicPr>
          <p:nvPr/>
        </p:nvPicPr>
        <p:blipFill>
          <a:blip r:embed="rId9"/>
          <a:stretch>
            <a:fillRect/>
          </a:stretch>
        </p:blipFill>
        <p:spPr>
          <a:xfrm>
            <a:off x="800100" y="2443163"/>
            <a:ext cx="119063" cy="99120"/>
          </a:xfrm>
          <a:prstGeom prst="rect">
            <a:avLst/>
          </a:prstGeom>
        </p:spPr>
      </p:pic>
      <p:pic>
        <p:nvPicPr>
          <p:cNvPr id="10" name="Image 8" descr="preencoded.png"/>
          <p:cNvPicPr>
            <a:picLocks noChangeAspect="1"/>
          </p:cNvPicPr>
          <p:nvPr/>
        </p:nvPicPr>
        <p:blipFill>
          <a:blip r:embed="rId9"/>
          <a:stretch>
            <a:fillRect/>
          </a:stretch>
        </p:blipFill>
        <p:spPr>
          <a:xfrm>
            <a:off x="800100" y="2757488"/>
            <a:ext cx="119063" cy="99120"/>
          </a:xfrm>
          <a:prstGeom prst="rect">
            <a:avLst/>
          </a:prstGeom>
        </p:spPr>
      </p:pic>
      <p:pic>
        <p:nvPicPr>
          <p:cNvPr id="11" name="Image 9" descr="preencoded.png"/>
          <p:cNvPicPr>
            <a:picLocks noChangeAspect="1"/>
          </p:cNvPicPr>
          <p:nvPr/>
        </p:nvPicPr>
        <p:blipFill>
          <a:blip r:embed="rId9"/>
          <a:stretch>
            <a:fillRect/>
          </a:stretch>
        </p:blipFill>
        <p:spPr>
          <a:xfrm>
            <a:off x="800100" y="3071813"/>
            <a:ext cx="119063" cy="99120"/>
          </a:xfrm>
          <a:prstGeom prst="rect">
            <a:avLst/>
          </a:prstGeom>
        </p:spPr>
      </p:pic>
      <p:pic>
        <p:nvPicPr>
          <p:cNvPr id="12" name="Image 10" descr="preencoded.png"/>
          <p:cNvPicPr>
            <a:picLocks noChangeAspect="1"/>
          </p:cNvPicPr>
          <p:nvPr/>
        </p:nvPicPr>
        <p:blipFill>
          <a:blip r:embed="rId6"/>
          <a:stretch>
            <a:fillRect/>
          </a:stretch>
        </p:blipFill>
        <p:spPr>
          <a:xfrm>
            <a:off x="6238875" y="1338263"/>
            <a:ext cx="5381625" cy="3481388"/>
          </a:xfrm>
          <a:prstGeom prst="rect">
            <a:avLst/>
          </a:prstGeom>
        </p:spPr>
      </p:pic>
      <p:pic>
        <p:nvPicPr>
          <p:cNvPr id="13" name="Image 11" descr="preencoded.png"/>
          <p:cNvPicPr>
            <a:picLocks noChangeAspect="1"/>
          </p:cNvPicPr>
          <p:nvPr/>
        </p:nvPicPr>
        <p:blipFill>
          <a:blip r:embed="rId7"/>
          <a:stretch>
            <a:fillRect/>
          </a:stretch>
        </p:blipFill>
        <p:spPr>
          <a:xfrm>
            <a:off x="6467475" y="1566863"/>
            <a:ext cx="4924425" cy="352425"/>
          </a:xfrm>
          <a:prstGeom prst="rect">
            <a:avLst/>
          </a:prstGeom>
        </p:spPr>
      </p:pic>
      <p:pic>
        <p:nvPicPr>
          <p:cNvPr id="14" name="Image 12" descr="preencoded.png"/>
          <p:cNvPicPr>
            <a:picLocks noChangeAspect="1"/>
          </p:cNvPicPr>
          <p:nvPr/>
        </p:nvPicPr>
        <p:blipFill>
          <a:blip r:embed="rId10"/>
          <a:stretch>
            <a:fillRect/>
          </a:stretch>
        </p:blipFill>
        <p:spPr>
          <a:xfrm>
            <a:off x="6467475" y="1600200"/>
            <a:ext cx="285750" cy="190500"/>
          </a:xfrm>
          <a:prstGeom prst="rect">
            <a:avLst/>
          </a:prstGeom>
        </p:spPr>
      </p:pic>
      <p:pic>
        <p:nvPicPr>
          <p:cNvPr id="15" name="Image 13" descr="preencoded.png"/>
          <p:cNvPicPr>
            <a:picLocks noChangeAspect="1"/>
          </p:cNvPicPr>
          <p:nvPr/>
        </p:nvPicPr>
        <p:blipFill>
          <a:blip r:embed="rId9"/>
          <a:stretch>
            <a:fillRect/>
          </a:stretch>
        </p:blipFill>
        <p:spPr>
          <a:xfrm>
            <a:off x="6467475" y="2128838"/>
            <a:ext cx="119063" cy="99120"/>
          </a:xfrm>
          <a:prstGeom prst="rect">
            <a:avLst/>
          </a:prstGeom>
        </p:spPr>
      </p:pic>
      <p:pic>
        <p:nvPicPr>
          <p:cNvPr id="16" name="Image 14" descr="preencoded.png"/>
          <p:cNvPicPr>
            <a:picLocks noChangeAspect="1"/>
          </p:cNvPicPr>
          <p:nvPr/>
        </p:nvPicPr>
        <p:blipFill>
          <a:blip r:embed="rId9"/>
          <a:stretch>
            <a:fillRect/>
          </a:stretch>
        </p:blipFill>
        <p:spPr>
          <a:xfrm>
            <a:off x="6467475" y="2443163"/>
            <a:ext cx="119063" cy="99120"/>
          </a:xfrm>
          <a:prstGeom prst="rect">
            <a:avLst/>
          </a:prstGeom>
        </p:spPr>
      </p:pic>
      <p:pic>
        <p:nvPicPr>
          <p:cNvPr id="17" name="Image 15" descr="preencoded.png"/>
          <p:cNvPicPr>
            <a:picLocks noChangeAspect="1"/>
          </p:cNvPicPr>
          <p:nvPr/>
        </p:nvPicPr>
        <p:blipFill>
          <a:blip r:embed="rId9"/>
          <a:stretch>
            <a:fillRect/>
          </a:stretch>
        </p:blipFill>
        <p:spPr>
          <a:xfrm>
            <a:off x="6467475" y="2757488"/>
            <a:ext cx="119063" cy="99120"/>
          </a:xfrm>
          <a:prstGeom prst="rect">
            <a:avLst/>
          </a:prstGeom>
        </p:spPr>
      </p:pic>
      <p:pic>
        <p:nvPicPr>
          <p:cNvPr id="18" name="Image 16" descr="preencoded.png"/>
          <p:cNvPicPr>
            <a:picLocks noChangeAspect="1"/>
          </p:cNvPicPr>
          <p:nvPr/>
        </p:nvPicPr>
        <p:blipFill>
          <a:blip r:embed="rId9"/>
          <a:stretch>
            <a:fillRect/>
          </a:stretch>
        </p:blipFill>
        <p:spPr>
          <a:xfrm>
            <a:off x="6467475" y="3071813"/>
            <a:ext cx="119063" cy="99120"/>
          </a:xfrm>
          <a:prstGeom prst="rect">
            <a:avLst/>
          </a:prstGeom>
        </p:spPr>
      </p:pic>
      <p:pic>
        <p:nvPicPr>
          <p:cNvPr id="19" name="Image 17" descr="preencoded.png"/>
          <p:cNvPicPr>
            <a:picLocks noChangeAspect="1"/>
          </p:cNvPicPr>
          <p:nvPr/>
        </p:nvPicPr>
        <p:blipFill>
          <a:blip r:embed="rId11"/>
          <a:stretch>
            <a:fillRect/>
          </a:stretch>
        </p:blipFill>
        <p:spPr>
          <a:xfrm>
            <a:off x="571500" y="5105400"/>
            <a:ext cx="11049000" cy="1371600"/>
          </a:xfrm>
          <a:prstGeom prst="rect">
            <a:avLst/>
          </a:prstGeom>
        </p:spPr>
      </p:pic>
      <p:pic>
        <p:nvPicPr>
          <p:cNvPr id="20" name="Image 18" descr="preencoded.png"/>
          <p:cNvPicPr>
            <a:picLocks noChangeAspect="1"/>
          </p:cNvPicPr>
          <p:nvPr/>
        </p:nvPicPr>
        <p:blipFill>
          <a:blip r:embed="rId12"/>
          <a:stretch>
            <a:fillRect/>
          </a:stretch>
        </p:blipFill>
        <p:spPr>
          <a:xfrm>
            <a:off x="800100" y="5321201"/>
            <a:ext cx="285750" cy="228600"/>
          </a:xfrm>
          <a:prstGeom prst="rect">
            <a:avLst/>
          </a:prstGeom>
        </p:spPr>
      </p:pic>
      <p:pic>
        <p:nvPicPr>
          <p:cNvPr id="21" name="Image 19" descr="preencoded.png"/>
          <p:cNvPicPr>
            <a:picLocks noChangeAspect="1"/>
          </p:cNvPicPr>
          <p:nvPr/>
        </p:nvPicPr>
        <p:blipFill>
          <a:blip r:embed="rId13"/>
          <a:stretch>
            <a:fillRect/>
          </a:stretch>
        </p:blipFill>
        <p:spPr>
          <a:xfrm>
            <a:off x="800100" y="6045101"/>
            <a:ext cx="285750" cy="228600"/>
          </a:xfrm>
          <a:prstGeom prst="rect">
            <a:avLst/>
          </a:prstGeom>
        </p:spPr>
      </p:pic>
      <p:sp>
        <p:nvSpPr>
          <p:cNvPr id="22" name="Text 0"/>
          <p:cNvSpPr/>
          <p:nvPr/>
        </p:nvSpPr>
        <p:spPr>
          <a:xfrm>
            <a:off x="723900" y="28575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3" name="Text 1"/>
          <p:cNvSpPr/>
          <p:nvPr/>
        </p:nvSpPr>
        <p:spPr>
          <a:xfrm>
            <a:off x="723900" y="457200"/>
            <a:ext cx="80010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Pre-statin Baseline Tests</a:t>
            </a:r>
            <a:endParaRPr lang="en-US" sz="2100" dirty="0"/>
          </a:p>
        </p:txBody>
      </p:sp>
      <p:sp>
        <p:nvSpPr>
          <p:cNvPr id="24" name="Text 2"/>
          <p:cNvSpPr/>
          <p:nvPr/>
        </p:nvSpPr>
        <p:spPr>
          <a:xfrm>
            <a:off x="723900" y="933450"/>
            <a:ext cx="11468100" cy="214313"/>
          </a:xfrm>
          <a:prstGeom prst="rect">
            <a:avLst/>
          </a:prstGeom>
          <a:noFill/>
          <a:ln/>
        </p:spPr>
        <p:txBody>
          <a:bodyPr vert="horz" wrap="square" lIns="0" tIns="0" rIns="0" bIns="0" rtlCol="0" anchor="ctr"/>
          <a:lstStyle/>
          <a:p>
            <a:pPr marL="0" indent="0">
              <a:lnSpc>
                <a:spcPts val="1688"/>
              </a:lnSpc>
              <a:buNone/>
            </a:pPr>
            <a:r>
              <a:rPr lang="en-US" sz="1125" dirty="0">
                <a:solidFill>
                  <a:srgbClr val="6B7280"/>
                </a:solidFill>
              </a:rPr>
              <a:t>Essential clinical and laboratory assessments required before initiating statin therapy to ensure patient safety.</a:t>
            </a:r>
            <a:endParaRPr lang="en-US" sz="1125" dirty="0"/>
          </a:p>
        </p:txBody>
      </p:sp>
      <p:sp>
        <p:nvSpPr>
          <p:cNvPr id="25" name="Text 3"/>
          <p:cNvSpPr/>
          <p:nvPr/>
        </p:nvSpPr>
        <p:spPr>
          <a:xfrm>
            <a:off x="1200150" y="1566863"/>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Clinical &amp; Lifestyle Assessment</a:t>
            </a:r>
            <a:endParaRPr lang="en-US" sz="1350" dirty="0"/>
          </a:p>
        </p:txBody>
      </p:sp>
      <p:sp>
        <p:nvSpPr>
          <p:cNvPr id="26" name="Text 4"/>
          <p:cNvSpPr/>
          <p:nvPr/>
        </p:nvSpPr>
        <p:spPr>
          <a:xfrm>
            <a:off x="1033462" y="2071688"/>
            <a:ext cx="82296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Smoking Status:</a:t>
            </a:r>
            <a:r>
              <a:rPr lang="en-US" sz="1125" dirty="0">
                <a:solidFill>
                  <a:srgbClr val="4B5563"/>
                </a:solidFill>
              </a:rPr>
              <a:t> Current/Ex-smoker and intensity.</a:t>
            </a:r>
            <a:endParaRPr lang="en-US" sz="1125" dirty="0"/>
          </a:p>
        </p:txBody>
      </p:sp>
      <p:sp>
        <p:nvSpPr>
          <p:cNvPr id="27" name="Text 5"/>
          <p:cNvSpPr/>
          <p:nvPr/>
        </p:nvSpPr>
        <p:spPr>
          <a:xfrm>
            <a:off x="1033462" y="2386013"/>
            <a:ext cx="10629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Alcohol Intake:</a:t>
            </a:r>
            <a:r>
              <a:rPr lang="en-US" sz="1125" dirty="0">
                <a:solidFill>
                  <a:srgbClr val="4B5563"/>
                </a:solidFill>
              </a:rPr>
              <a:t> Units per week (identifying secondary causes).</a:t>
            </a:r>
            <a:endParaRPr lang="en-US" sz="1125" dirty="0"/>
          </a:p>
        </p:txBody>
      </p:sp>
      <p:sp>
        <p:nvSpPr>
          <p:cNvPr id="28" name="Text 6"/>
          <p:cNvSpPr/>
          <p:nvPr/>
        </p:nvSpPr>
        <p:spPr>
          <a:xfrm>
            <a:off x="1033462" y="2700338"/>
            <a:ext cx="80581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Blood Pressure:</a:t>
            </a:r>
            <a:r>
              <a:rPr lang="en-US" sz="1125" dirty="0">
                <a:solidFill>
                  <a:srgbClr val="4B5563"/>
                </a:solidFill>
              </a:rPr>
              <a:t> Confirming hypertension status.</a:t>
            </a:r>
            <a:endParaRPr lang="en-US" sz="1125" dirty="0"/>
          </a:p>
        </p:txBody>
      </p:sp>
      <p:sp>
        <p:nvSpPr>
          <p:cNvPr id="29" name="Text 7"/>
          <p:cNvSpPr/>
          <p:nvPr/>
        </p:nvSpPr>
        <p:spPr>
          <a:xfrm>
            <a:off x="1033462" y="3014663"/>
            <a:ext cx="96012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BMI:</a:t>
            </a:r>
            <a:r>
              <a:rPr lang="en-US" sz="1125" dirty="0">
                <a:solidFill>
                  <a:srgbClr val="4B5563"/>
                </a:solidFill>
              </a:rPr>
              <a:t> Recording weight and height for obesity assessment.</a:t>
            </a:r>
            <a:endParaRPr lang="en-US" sz="1125" dirty="0"/>
          </a:p>
        </p:txBody>
      </p:sp>
      <p:sp>
        <p:nvSpPr>
          <p:cNvPr id="30" name="Text 8"/>
          <p:cNvSpPr/>
          <p:nvPr/>
        </p:nvSpPr>
        <p:spPr>
          <a:xfrm>
            <a:off x="6867525" y="156686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Laboratory Investigations</a:t>
            </a:r>
            <a:endParaRPr lang="en-US" sz="1350" dirty="0"/>
          </a:p>
        </p:txBody>
      </p:sp>
      <p:sp>
        <p:nvSpPr>
          <p:cNvPr id="31" name="Text 9"/>
          <p:cNvSpPr/>
          <p:nvPr/>
        </p:nvSpPr>
        <p:spPr>
          <a:xfrm>
            <a:off x="6700838" y="2071688"/>
            <a:ext cx="549116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Full Lipid Profile:</a:t>
            </a:r>
            <a:r>
              <a:rPr lang="en-US" sz="1125" dirty="0">
                <a:solidFill>
                  <a:srgbClr val="4B5563"/>
                </a:solidFill>
              </a:rPr>
              <a:t> Total, HDL, Non-HDL, and Triglycerides.</a:t>
            </a:r>
            <a:endParaRPr lang="en-US" sz="1125" dirty="0"/>
          </a:p>
        </p:txBody>
      </p:sp>
      <p:sp>
        <p:nvSpPr>
          <p:cNvPr id="32" name="Text 10"/>
          <p:cNvSpPr/>
          <p:nvPr/>
        </p:nvSpPr>
        <p:spPr>
          <a:xfrm>
            <a:off x="6700838" y="2386013"/>
            <a:ext cx="549116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Glycaemic Status:</a:t>
            </a:r>
            <a:r>
              <a:rPr lang="en-US" sz="1125" dirty="0">
                <a:solidFill>
                  <a:srgbClr val="4B5563"/>
                </a:solidFill>
              </a:rPr>
              <a:t> HbA1c or fasting glucose (to exclude DM).</a:t>
            </a:r>
            <a:endParaRPr lang="en-US" sz="1125" dirty="0"/>
          </a:p>
        </p:txBody>
      </p:sp>
      <p:sp>
        <p:nvSpPr>
          <p:cNvPr id="33" name="Text 11"/>
          <p:cNvSpPr/>
          <p:nvPr/>
        </p:nvSpPr>
        <p:spPr>
          <a:xfrm>
            <a:off x="6700838" y="2700338"/>
            <a:ext cx="549116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Organ Function:</a:t>
            </a:r>
            <a:r>
              <a:rPr lang="en-US" sz="1125" dirty="0">
                <a:solidFill>
                  <a:srgbClr val="4B5563"/>
                </a:solidFill>
              </a:rPr>
              <a:t> eGFR (Renal) and Transaminase (ALT/AST).</a:t>
            </a:r>
            <a:endParaRPr lang="en-US" sz="1125" dirty="0"/>
          </a:p>
        </p:txBody>
      </p:sp>
      <p:sp>
        <p:nvSpPr>
          <p:cNvPr id="34" name="Text 12"/>
          <p:cNvSpPr/>
          <p:nvPr/>
        </p:nvSpPr>
        <p:spPr>
          <a:xfrm>
            <a:off x="6700838" y="3014663"/>
            <a:ext cx="549116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F2937"/>
                </a:solidFill>
              </a:rPr>
              <a:t>Thyroid Function (TSH):</a:t>
            </a:r>
            <a:r>
              <a:rPr lang="en-US" sz="1125" dirty="0">
                <a:solidFill>
                  <a:srgbClr val="4B5563"/>
                </a:solidFill>
              </a:rPr>
              <a:t> If symptoms of hypothyroidism exist.</a:t>
            </a:r>
            <a:endParaRPr lang="en-US" sz="1125" dirty="0"/>
          </a:p>
        </p:txBody>
      </p:sp>
      <p:sp>
        <p:nvSpPr>
          <p:cNvPr id="35" name="Text 13"/>
          <p:cNvSpPr/>
          <p:nvPr/>
        </p:nvSpPr>
        <p:spPr>
          <a:xfrm>
            <a:off x="1228725" y="5322094"/>
            <a:ext cx="109632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D97706"/>
                </a:solidFill>
              </a:rPr>
              <a:t>Transaminase Rule:</a:t>
            </a:r>
            <a:r>
              <a:rPr lang="en-US" sz="1125" dirty="0">
                <a:solidFill>
                  <a:srgbClr val="92400E"/>
                </a:solidFill>
              </a:rPr>
              <a:t> Do </a:t>
            </a:r>
            <a:r>
              <a:rPr lang="en-US" sz="1125" b="1" dirty="0">
                <a:solidFill>
                  <a:srgbClr val="1F2937"/>
                </a:solidFill>
              </a:rPr>
              <a:t>NOT</a:t>
            </a:r>
            <a:r>
              <a:rPr lang="en-US" sz="1125" dirty="0">
                <a:solidFill>
                  <a:srgbClr val="92400E"/>
                </a:solidFill>
              </a:rPr>
              <a:t> exclude from statins if ALT/AST is raised but </a:t>
            </a:r>
            <a:r>
              <a:rPr lang="en-US" sz="1125" b="1" dirty="0">
                <a:solidFill>
                  <a:srgbClr val="1F2937"/>
                </a:solidFill>
              </a:rPr>
              <a:t>&lt;3× Upper Limit of Normal (ULN)</a:t>
            </a:r>
            <a:r>
              <a:rPr lang="en-US" sz="1125" dirty="0">
                <a:solidFill>
                  <a:srgbClr val="92400E"/>
                </a:solidFill>
              </a:rPr>
              <a:t>.</a:t>
            </a:r>
            <a:endParaRPr lang="en-US" sz="1125" dirty="0"/>
          </a:p>
        </p:txBody>
      </p:sp>
      <p:sp>
        <p:nvSpPr>
          <p:cNvPr id="36" name="Text 14"/>
          <p:cNvSpPr/>
          <p:nvPr/>
        </p:nvSpPr>
        <p:spPr>
          <a:xfrm>
            <a:off x="1228725" y="6045994"/>
            <a:ext cx="1096327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B91C1C"/>
                </a:solidFill>
              </a:rPr>
              <a:t>Creatine Kinase (CK):</a:t>
            </a:r>
            <a:r>
              <a:rPr lang="en-US" sz="1125" dirty="0">
                <a:solidFill>
                  <a:srgbClr val="92400E"/>
                </a:solidFill>
              </a:rPr>
              <a:t> Check </a:t>
            </a:r>
            <a:r>
              <a:rPr lang="en-US" sz="1125" b="1" dirty="0">
                <a:solidFill>
                  <a:srgbClr val="1F2937"/>
                </a:solidFill>
              </a:rPr>
              <a:t>ONLY</a:t>
            </a:r>
            <a:r>
              <a:rPr lang="en-US" sz="1125" dirty="0">
                <a:solidFill>
                  <a:srgbClr val="92400E"/>
                </a:solidFill>
              </a:rPr>
              <a:t> if unexplained muscle pain exists. Do </a:t>
            </a:r>
            <a:r>
              <a:rPr lang="en-US" sz="1125" b="1" dirty="0">
                <a:solidFill>
                  <a:srgbClr val="1F2937"/>
                </a:solidFill>
              </a:rPr>
              <a:t>NOT</a:t>
            </a:r>
            <a:r>
              <a:rPr lang="en-US" sz="1125" dirty="0">
                <a:solidFill>
                  <a:srgbClr val="92400E"/>
                </a:solidFill>
              </a:rPr>
              <a:t> start if CK </a:t>
            </a:r>
            <a:r>
              <a:rPr lang="en-US" sz="1125" b="1" dirty="0">
                <a:solidFill>
                  <a:srgbClr val="1F2937"/>
                </a:solidFill>
              </a:rPr>
              <a:t>&gt;5× ULN</a:t>
            </a:r>
            <a:r>
              <a:rPr lang="en-US" sz="1125" dirty="0">
                <a:solidFill>
                  <a:srgbClr val="92400E"/>
                </a:solidFill>
              </a:rPr>
              <a:t>.</a:t>
            </a:r>
            <a:endParaRPr lang="en-US" sz="11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342900"/>
            <a:ext cx="38100" cy="342900"/>
          </a:xfrm>
          <a:prstGeom prst="rect">
            <a:avLst/>
          </a:prstGeom>
        </p:spPr>
      </p:pic>
      <p:pic>
        <p:nvPicPr>
          <p:cNvPr id="5" name="Image 3" descr="preencoded.png"/>
          <p:cNvPicPr>
            <a:picLocks noChangeAspect="1"/>
          </p:cNvPicPr>
          <p:nvPr/>
        </p:nvPicPr>
        <p:blipFill>
          <a:blip r:embed="rId6"/>
          <a:stretch>
            <a:fillRect/>
          </a:stretch>
        </p:blipFill>
        <p:spPr>
          <a:xfrm>
            <a:off x="571500" y="1028700"/>
            <a:ext cx="5381625" cy="2531269"/>
          </a:xfrm>
          <a:prstGeom prst="rect">
            <a:avLst/>
          </a:prstGeom>
        </p:spPr>
      </p:pic>
      <p:pic>
        <p:nvPicPr>
          <p:cNvPr id="6" name="Image 4" descr="preencoded.png"/>
          <p:cNvPicPr>
            <a:picLocks noChangeAspect="1"/>
          </p:cNvPicPr>
          <p:nvPr/>
        </p:nvPicPr>
        <p:blipFill>
          <a:blip r:embed="rId7"/>
          <a:stretch>
            <a:fillRect/>
          </a:stretch>
        </p:blipFill>
        <p:spPr>
          <a:xfrm>
            <a:off x="800100" y="1209675"/>
            <a:ext cx="381000" cy="381000"/>
          </a:xfrm>
          <a:prstGeom prst="rect">
            <a:avLst/>
          </a:prstGeom>
        </p:spPr>
      </p:pic>
      <p:pic>
        <p:nvPicPr>
          <p:cNvPr id="7" name="Image 5" descr="preencoded.png"/>
          <p:cNvPicPr>
            <a:picLocks noChangeAspect="1"/>
          </p:cNvPicPr>
          <p:nvPr/>
        </p:nvPicPr>
        <p:blipFill>
          <a:blip r:embed="rId8"/>
          <a:stretch>
            <a:fillRect/>
          </a:stretch>
        </p:blipFill>
        <p:spPr>
          <a:xfrm>
            <a:off x="871538" y="1304925"/>
            <a:ext cx="238125" cy="190500"/>
          </a:xfrm>
          <a:prstGeom prst="rect">
            <a:avLst/>
          </a:prstGeom>
        </p:spPr>
      </p:pic>
      <p:pic>
        <p:nvPicPr>
          <p:cNvPr id="8" name="Image 6" descr="preencoded.png"/>
          <p:cNvPicPr>
            <a:picLocks noChangeAspect="1"/>
          </p:cNvPicPr>
          <p:nvPr/>
        </p:nvPicPr>
        <p:blipFill>
          <a:blip r:embed="rId9"/>
          <a:stretch>
            <a:fillRect/>
          </a:stretch>
        </p:blipFill>
        <p:spPr>
          <a:xfrm>
            <a:off x="800100" y="1752600"/>
            <a:ext cx="142875" cy="142875"/>
          </a:xfrm>
          <a:prstGeom prst="rect">
            <a:avLst/>
          </a:prstGeom>
        </p:spPr>
      </p:pic>
      <p:pic>
        <p:nvPicPr>
          <p:cNvPr id="9" name="Image 7" descr="preencoded.png"/>
          <p:cNvPicPr>
            <a:picLocks noChangeAspect="1"/>
          </p:cNvPicPr>
          <p:nvPr/>
        </p:nvPicPr>
        <p:blipFill>
          <a:blip r:embed="rId9"/>
          <a:stretch>
            <a:fillRect/>
          </a:stretch>
        </p:blipFill>
        <p:spPr>
          <a:xfrm>
            <a:off x="800100" y="2305050"/>
            <a:ext cx="142875" cy="142875"/>
          </a:xfrm>
          <a:prstGeom prst="rect">
            <a:avLst/>
          </a:prstGeom>
        </p:spPr>
      </p:pic>
      <p:pic>
        <p:nvPicPr>
          <p:cNvPr id="10" name="Image 8" descr="preencoded.png"/>
          <p:cNvPicPr>
            <a:picLocks noChangeAspect="1"/>
          </p:cNvPicPr>
          <p:nvPr/>
        </p:nvPicPr>
        <p:blipFill>
          <a:blip r:embed="rId10"/>
          <a:stretch>
            <a:fillRect/>
          </a:stretch>
        </p:blipFill>
        <p:spPr>
          <a:xfrm>
            <a:off x="571500" y="3712369"/>
            <a:ext cx="5381625" cy="2531269"/>
          </a:xfrm>
          <a:prstGeom prst="rect">
            <a:avLst/>
          </a:prstGeom>
        </p:spPr>
      </p:pic>
      <p:pic>
        <p:nvPicPr>
          <p:cNvPr id="11" name="Image 9" descr="preencoded.png"/>
          <p:cNvPicPr>
            <a:picLocks noChangeAspect="1"/>
          </p:cNvPicPr>
          <p:nvPr/>
        </p:nvPicPr>
        <p:blipFill>
          <a:blip r:embed="rId11"/>
          <a:stretch>
            <a:fillRect/>
          </a:stretch>
        </p:blipFill>
        <p:spPr>
          <a:xfrm>
            <a:off x="800100" y="3893344"/>
            <a:ext cx="381000" cy="381000"/>
          </a:xfrm>
          <a:prstGeom prst="rect">
            <a:avLst/>
          </a:prstGeom>
        </p:spPr>
      </p:pic>
      <p:pic>
        <p:nvPicPr>
          <p:cNvPr id="12" name="Image 10" descr="preencoded.png"/>
          <p:cNvPicPr>
            <a:picLocks noChangeAspect="1"/>
          </p:cNvPicPr>
          <p:nvPr/>
        </p:nvPicPr>
        <p:blipFill>
          <a:blip r:embed="rId12"/>
          <a:stretch>
            <a:fillRect/>
          </a:stretch>
        </p:blipFill>
        <p:spPr>
          <a:xfrm>
            <a:off x="871538" y="3988594"/>
            <a:ext cx="238125" cy="190500"/>
          </a:xfrm>
          <a:prstGeom prst="rect">
            <a:avLst/>
          </a:prstGeom>
        </p:spPr>
      </p:pic>
      <p:pic>
        <p:nvPicPr>
          <p:cNvPr id="13" name="Image 11" descr="preencoded.png"/>
          <p:cNvPicPr>
            <a:picLocks noChangeAspect="1"/>
          </p:cNvPicPr>
          <p:nvPr/>
        </p:nvPicPr>
        <p:blipFill>
          <a:blip r:embed="rId13"/>
          <a:stretch>
            <a:fillRect/>
          </a:stretch>
        </p:blipFill>
        <p:spPr>
          <a:xfrm>
            <a:off x="800100" y="4436269"/>
            <a:ext cx="142875" cy="131862"/>
          </a:xfrm>
          <a:prstGeom prst="rect">
            <a:avLst/>
          </a:prstGeom>
        </p:spPr>
      </p:pic>
      <p:pic>
        <p:nvPicPr>
          <p:cNvPr id="14" name="Image 12" descr="preencoded.png"/>
          <p:cNvPicPr>
            <a:picLocks noChangeAspect="1"/>
          </p:cNvPicPr>
          <p:nvPr/>
        </p:nvPicPr>
        <p:blipFill>
          <a:blip r:embed="rId14"/>
          <a:stretch>
            <a:fillRect/>
          </a:stretch>
        </p:blipFill>
        <p:spPr>
          <a:xfrm>
            <a:off x="800100" y="4988719"/>
            <a:ext cx="142875" cy="142875"/>
          </a:xfrm>
          <a:prstGeom prst="rect">
            <a:avLst/>
          </a:prstGeom>
        </p:spPr>
      </p:pic>
      <p:pic>
        <p:nvPicPr>
          <p:cNvPr id="15" name="Image 13" descr="preencoded.png"/>
          <p:cNvPicPr>
            <a:picLocks noChangeAspect="1"/>
          </p:cNvPicPr>
          <p:nvPr/>
        </p:nvPicPr>
        <p:blipFill>
          <a:blip r:embed="rId15"/>
          <a:stretch>
            <a:fillRect/>
          </a:stretch>
        </p:blipFill>
        <p:spPr>
          <a:xfrm>
            <a:off x="6238875" y="1028700"/>
            <a:ext cx="5381625" cy="2971800"/>
          </a:xfrm>
          <a:prstGeom prst="rect">
            <a:avLst/>
          </a:prstGeom>
        </p:spPr>
      </p:pic>
      <p:pic>
        <p:nvPicPr>
          <p:cNvPr id="16" name="Image 14" descr="preencoded.png"/>
          <p:cNvPicPr>
            <a:picLocks noChangeAspect="1"/>
          </p:cNvPicPr>
          <p:nvPr/>
        </p:nvPicPr>
        <p:blipFill>
          <a:blip r:embed="rId16"/>
          <a:stretch>
            <a:fillRect/>
          </a:stretch>
        </p:blipFill>
        <p:spPr>
          <a:xfrm>
            <a:off x="6467475" y="1209675"/>
            <a:ext cx="381000" cy="381000"/>
          </a:xfrm>
          <a:prstGeom prst="rect">
            <a:avLst/>
          </a:prstGeom>
        </p:spPr>
      </p:pic>
      <p:pic>
        <p:nvPicPr>
          <p:cNvPr id="17" name="Image 15" descr="preencoded.png"/>
          <p:cNvPicPr>
            <a:picLocks noChangeAspect="1"/>
          </p:cNvPicPr>
          <p:nvPr/>
        </p:nvPicPr>
        <p:blipFill>
          <a:blip r:embed="rId17"/>
          <a:stretch>
            <a:fillRect/>
          </a:stretch>
        </p:blipFill>
        <p:spPr>
          <a:xfrm>
            <a:off x="6538913" y="1304925"/>
            <a:ext cx="238125" cy="190500"/>
          </a:xfrm>
          <a:prstGeom prst="rect">
            <a:avLst/>
          </a:prstGeom>
        </p:spPr>
      </p:pic>
      <p:pic>
        <p:nvPicPr>
          <p:cNvPr id="18" name="Image 16" descr="preencoded.png"/>
          <p:cNvPicPr>
            <a:picLocks noChangeAspect="1"/>
          </p:cNvPicPr>
          <p:nvPr/>
        </p:nvPicPr>
        <p:blipFill>
          <a:blip r:embed="rId18"/>
          <a:stretch>
            <a:fillRect/>
          </a:stretch>
        </p:blipFill>
        <p:spPr>
          <a:xfrm>
            <a:off x="6467475" y="1752600"/>
            <a:ext cx="142875" cy="142875"/>
          </a:xfrm>
          <a:prstGeom prst="rect">
            <a:avLst/>
          </a:prstGeom>
        </p:spPr>
      </p:pic>
      <p:pic>
        <p:nvPicPr>
          <p:cNvPr id="19" name="Image 17" descr="preencoded.png"/>
          <p:cNvPicPr>
            <a:picLocks noChangeAspect="1"/>
          </p:cNvPicPr>
          <p:nvPr/>
        </p:nvPicPr>
        <p:blipFill>
          <a:blip r:embed="rId9"/>
          <a:stretch>
            <a:fillRect/>
          </a:stretch>
        </p:blipFill>
        <p:spPr>
          <a:xfrm>
            <a:off x="6467475" y="2305050"/>
            <a:ext cx="142875" cy="142875"/>
          </a:xfrm>
          <a:prstGeom prst="rect">
            <a:avLst/>
          </a:prstGeom>
        </p:spPr>
      </p:pic>
      <p:pic>
        <p:nvPicPr>
          <p:cNvPr id="20" name="Image 18" descr="preencoded.png"/>
          <p:cNvPicPr>
            <a:picLocks noChangeAspect="1"/>
          </p:cNvPicPr>
          <p:nvPr/>
        </p:nvPicPr>
        <p:blipFill>
          <a:blip r:embed="rId9"/>
          <a:stretch>
            <a:fillRect/>
          </a:stretch>
        </p:blipFill>
        <p:spPr>
          <a:xfrm>
            <a:off x="6467475" y="2857500"/>
            <a:ext cx="142875" cy="142875"/>
          </a:xfrm>
          <a:prstGeom prst="rect">
            <a:avLst/>
          </a:prstGeom>
        </p:spPr>
      </p:pic>
      <p:pic>
        <p:nvPicPr>
          <p:cNvPr id="21" name="Image 19" descr="preencoded.png"/>
          <p:cNvPicPr>
            <a:picLocks noChangeAspect="1"/>
          </p:cNvPicPr>
          <p:nvPr/>
        </p:nvPicPr>
        <p:blipFill>
          <a:blip r:embed="rId19"/>
          <a:stretch>
            <a:fillRect/>
          </a:stretch>
        </p:blipFill>
        <p:spPr>
          <a:xfrm>
            <a:off x="6467475" y="3390900"/>
            <a:ext cx="4924425" cy="428625"/>
          </a:xfrm>
          <a:prstGeom prst="rect">
            <a:avLst/>
          </a:prstGeom>
        </p:spPr>
      </p:pic>
      <p:pic>
        <p:nvPicPr>
          <p:cNvPr id="22" name="Image 20" descr="preencoded.png"/>
          <p:cNvPicPr>
            <a:picLocks noChangeAspect="1"/>
          </p:cNvPicPr>
          <p:nvPr/>
        </p:nvPicPr>
        <p:blipFill>
          <a:blip r:embed="rId20"/>
          <a:stretch>
            <a:fillRect/>
          </a:stretch>
        </p:blipFill>
        <p:spPr>
          <a:xfrm>
            <a:off x="6610350" y="3529013"/>
            <a:ext cx="190500" cy="152400"/>
          </a:xfrm>
          <a:prstGeom prst="rect">
            <a:avLst/>
          </a:prstGeom>
        </p:spPr>
      </p:pic>
      <p:pic>
        <p:nvPicPr>
          <p:cNvPr id="23" name="Image 21" descr="preencoded.png"/>
          <p:cNvPicPr>
            <a:picLocks noChangeAspect="1"/>
          </p:cNvPicPr>
          <p:nvPr/>
        </p:nvPicPr>
        <p:blipFill>
          <a:blip r:embed="rId21"/>
          <a:stretch>
            <a:fillRect/>
          </a:stretch>
        </p:blipFill>
        <p:spPr>
          <a:xfrm>
            <a:off x="6238875" y="4152900"/>
            <a:ext cx="5381625" cy="2090738"/>
          </a:xfrm>
          <a:prstGeom prst="rect">
            <a:avLst/>
          </a:prstGeom>
        </p:spPr>
      </p:pic>
      <p:pic>
        <p:nvPicPr>
          <p:cNvPr id="24" name="Image 22" descr="preencoded.png"/>
          <p:cNvPicPr>
            <a:picLocks noChangeAspect="1"/>
          </p:cNvPicPr>
          <p:nvPr/>
        </p:nvPicPr>
        <p:blipFill>
          <a:blip r:embed="rId22"/>
          <a:stretch>
            <a:fillRect/>
          </a:stretch>
        </p:blipFill>
        <p:spPr>
          <a:xfrm>
            <a:off x="6467475" y="4333875"/>
            <a:ext cx="381000" cy="381000"/>
          </a:xfrm>
          <a:prstGeom prst="rect">
            <a:avLst/>
          </a:prstGeom>
        </p:spPr>
      </p:pic>
      <p:pic>
        <p:nvPicPr>
          <p:cNvPr id="25" name="Image 23" descr="preencoded.png"/>
          <p:cNvPicPr>
            <a:picLocks noChangeAspect="1"/>
          </p:cNvPicPr>
          <p:nvPr/>
        </p:nvPicPr>
        <p:blipFill>
          <a:blip r:embed="rId23"/>
          <a:stretch>
            <a:fillRect/>
          </a:stretch>
        </p:blipFill>
        <p:spPr>
          <a:xfrm>
            <a:off x="6538913" y="4429125"/>
            <a:ext cx="238125" cy="190500"/>
          </a:xfrm>
          <a:prstGeom prst="rect">
            <a:avLst/>
          </a:prstGeom>
        </p:spPr>
      </p:pic>
      <p:pic>
        <p:nvPicPr>
          <p:cNvPr id="26" name="Image 24" descr="preencoded.png"/>
          <p:cNvPicPr>
            <a:picLocks noChangeAspect="1"/>
          </p:cNvPicPr>
          <p:nvPr/>
        </p:nvPicPr>
        <p:blipFill>
          <a:blip r:embed="rId24"/>
          <a:stretch>
            <a:fillRect/>
          </a:stretch>
        </p:blipFill>
        <p:spPr>
          <a:xfrm>
            <a:off x="6467475" y="4876800"/>
            <a:ext cx="142875" cy="122337"/>
          </a:xfrm>
          <a:prstGeom prst="rect">
            <a:avLst/>
          </a:prstGeom>
        </p:spPr>
      </p:pic>
      <p:pic>
        <p:nvPicPr>
          <p:cNvPr id="27" name="Image 25" descr="preencoded.png"/>
          <p:cNvPicPr>
            <a:picLocks noChangeAspect="1"/>
          </p:cNvPicPr>
          <p:nvPr/>
        </p:nvPicPr>
        <p:blipFill>
          <a:blip r:embed="rId24"/>
          <a:stretch>
            <a:fillRect/>
          </a:stretch>
        </p:blipFill>
        <p:spPr>
          <a:xfrm>
            <a:off x="6467475" y="5429250"/>
            <a:ext cx="142875" cy="122337"/>
          </a:xfrm>
          <a:prstGeom prst="rect">
            <a:avLst/>
          </a:prstGeom>
        </p:spPr>
      </p:pic>
      <p:sp>
        <p:nvSpPr>
          <p:cNvPr id="28" name="Text 0"/>
          <p:cNvSpPr/>
          <p:nvPr/>
        </p:nvSpPr>
        <p:spPr>
          <a:xfrm>
            <a:off x="723900" y="2286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9" name="Text 1"/>
          <p:cNvSpPr/>
          <p:nvPr/>
        </p:nvSpPr>
        <p:spPr>
          <a:xfrm>
            <a:off x="723900" y="400050"/>
            <a:ext cx="64008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Statins in Pregnancy</a:t>
            </a:r>
            <a:endParaRPr lang="en-US" sz="2100" dirty="0"/>
          </a:p>
        </p:txBody>
      </p:sp>
      <p:sp>
        <p:nvSpPr>
          <p:cNvPr id="30" name="Text 2"/>
          <p:cNvSpPr/>
          <p:nvPr/>
        </p:nvSpPr>
        <p:spPr>
          <a:xfrm>
            <a:off x="1295400" y="1271588"/>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Absolute Contraindication</a:t>
            </a:r>
            <a:endParaRPr lang="en-US" sz="1350" dirty="0"/>
          </a:p>
        </p:txBody>
      </p:sp>
      <p:sp>
        <p:nvSpPr>
          <p:cNvPr id="31" name="Text 3"/>
          <p:cNvSpPr/>
          <p:nvPr/>
        </p:nvSpPr>
        <p:spPr>
          <a:xfrm>
            <a:off x="1038225" y="1714500"/>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Statins are </a:t>
            </a:r>
            <a:r>
              <a:rPr lang="en-US" sz="1200" b="1" dirty="0">
                <a:solidFill>
                  <a:srgbClr val="B91C1C"/>
                </a:solidFill>
              </a:rPr>
              <a:t>strictly contraindicated</a:t>
            </a:r>
            <a:r>
              <a:rPr lang="en-US" sz="1200" dirty="0">
                <a:solidFill>
                  <a:srgbClr val="374151"/>
                </a:solidFill>
              </a:rPr>
              <a:t> during pregnancy due to potential teratogenic risks to the developing fetus.</a:t>
            </a:r>
            <a:endParaRPr lang="en-US" sz="1200" dirty="0"/>
          </a:p>
        </p:txBody>
      </p:sp>
      <p:sp>
        <p:nvSpPr>
          <p:cNvPr id="32" name="Text 4"/>
          <p:cNvSpPr/>
          <p:nvPr/>
        </p:nvSpPr>
        <p:spPr>
          <a:xfrm>
            <a:off x="1038225" y="2266950"/>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Cholesterol and its derivatives are essential for fetal development; inhibiting synthesis may cause congenital anomalies.</a:t>
            </a:r>
            <a:endParaRPr lang="en-US" sz="1200" dirty="0"/>
          </a:p>
        </p:txBody>
      </p:sp>
      <p:sp>
        <p:nvSpPr>
          <p:cNvPr id="33" name="Text 5"/>
          <p:cNvSpPr/>
          <p:nvPr/>
        </p:nvSpPr>
        <p:spPr>
          <a:xfrm>
            <a:off x="1295400" y="3955256"/>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Post-Pregnancy &amp; Breastfeeding</a:t>
            </a:r>
            <a:endParaRPr lang="en-US" sz="1350" dirty="0"/>
          </a:p>
        </p:txBody>
      </p:sp>
      <p:sp>
        <p:nvSpPr>
          <p:cNvPr id="34" name="Text 6"/>
          <p:cNvSpPr/>
          <p:nvPr/>
        </p:nvSpPr>
        <p:spPr>
          <a:xfrm>
            <a:off x="1038225" y="4398169"/>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Statins should </a:t>
            </a:r>
            <a:r>
              <a:rPr lang="en-US" sz="1200" b="1" dirty="0">
                <a:solidFill>
                  <a:srgbClr val="111827"/>
                </a:solidFill>
              </a:rPr>
              <a:t>not be restarted</a:t>
            </a:r>
            <a:r>
              <a:rPr lang="en-US" sz="1200" dirty="0">
                <a:solidFill>
                  <a:srgbClr val="374151"/>
                </a:solidFill>
              </a:rPr>
              <a:t> until breastfeeding has completely finished.</a:t>
            </a:r>
            <a:endParaRPr lang="en-US" sz="1200" dirty="0"/>
          </a:p>
        </p:txBody>
      </p:sp>
      <p:sp>
        <p:nvSpPr>
          <p:cNvPr id="35" name="Text 7"/>
          <p:cNvSpPr/>
          <p:nvPr/>
        </p:nvSpPr>
        <p:spPr>
          <a:xfrm>
            <a:off x="1038225" y="4950619"/>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The safety profile of statins in human breast milk is not well-established; avoidance is the standard precaution.</a:t>
            </a:r>
            <a:endParaRPr lang="en-US" sz="1200" dirty="0"/>
          </a:p>
        </p:txBody>
      </p:sp>
      <p:sp>
        <p:nvSpPr>
          <p:cNvPr id="36" name="Text 8"/>
          <p:cNvSpPr/>
          <p:nvPr/>
        </p:nvSpPr>
        <p:spPr>
          <a:xfrm>
            <a:off x="6962775" y="1271588"/>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Pre-conception Planning</a:t>
            </a:r>
            <a:endParaRPr lang="en-US" sz="1350" dirty="0"/>
          </a:p>
        </p:txBody>
      </p:sp>
      <p:sp>
        <p:nvSpPr>
          <p:cNvPr id="37" name="Text 9"/>
          <p:cNvSpPr/>
          <p:nvPr/>
        </p:nvSpPr>
        <p:spPr>
          <a:xfrm>
            <a:off x="6705600" y="1714500"/>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Advise women of childbearing age to use effective contraception while taking statins.</a:t>
            </a:r>
            <a:endParaRPr lang="en-US" sz="1200" dirty="0"/>
          </a:p>
        </p:txBody>
      </p:sp>
      <p:sp>
        <p:nvSpPr>
          <p:cNvPr id="38" name="Text 10"/>
          <p:cNvSpPr/>
          <p:nvPr/>
        </p:nvSpPr>
        <p:spPr>
          <a:xfrm>
            <a:off x="6705600" y="2266950"/>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Statins must be </a:t>
            </a:r>
            <a:r>
              <a:rPr lang="en-US" sz="1200" b="1" dirty="0">
                <a:solidFill>
                  <a:srgbClr val="111827"/>
                </a:solidFill>
              </a:rPr>
              <a:t>stopped 3 months before</a:t>
            </a:r>
            <a:r>
              <a:rPr lang="en-US" sz="1200" dirty="0">
                <a:solidFill>
                  <a:srgbClr val="374151"/>
                </a:solidFill>
              </a:rPr>
              <a:t> attempting to conceive (wash-out period).</a:t>
            </a:r>
            <a:endParaRPr lang="en-US" sz="1200" dirty="0"/>
          </a:p>
        </p:txBody>
      </p:sp>
      <p:sp>
        <p:nvSpPr>
          <p:cNvPr id="39" name="Text 11"/>
          <p:cNvSpPr/>
          <p:nvPr/>
        </p:nvSpPr>
        <p:spPr>
          <a:xfrm>
            <a:off x="6705600" y="2819400"/>
            <a:ext cx="46863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If a patient becomes pregnant while on a statin, stop the medication </a:t>
            </a:r>
            <a:r>
              <a:rPr lang="en-US" sz="1200" b="1" dirty="0">
                <a:solidFill>
                  <a:srgbClr val="111827"/>
                </a:solidFill>
              </a:rPr>
              <a:t>immediately</a:t>
            </a:r>
            <a:r>
              <a:rPr lang="en-US" sz="1200" dirty="0">
                <a:solidFill>
                  <a:srgbClr val="374151"/>
                </a:solidFill>
              </a:rPr>
              <a:t> and provide reassurance.</a:t>
            </a:r>
            <a:endParaRPr lang="en-US" sz="1200" dirty="0"/>
          </a:p>
        </p:txBody>
      </p:sp>
      <p:sp>
        <p:nvSpPr>
          <p:cNvPr id="40" name="Text 12"/>
          <p:cNvSpPr/>
          <p:nvPr/>
        </p:nvSpPr>
        <p:spPr>
          <a:xfrm>
            <a:off x="6896100" y="3505200"/>
            <a:ext cx="52959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F2937"/>
                </a:solidFill>
              </a:rPr>
              <a:t>Rule of 3: Stop 3 Months Before Conception</a:t>
            </a:r>
            <a:endParaRPr lang="en-US" sz="1050" dirty="0"/>
          </a:p>
        </p:txBody>
      </p:sp>
      <p:sp>
        <p:nvSpPr>
          <p:cNvPr id="41" name="Text 13"/>
          <p:cNvSpPr/>
          <p:nvPr/>
        </p:nvSpPr>
        <p:spPr>
          <a:xfrm>
            <a:off x="6962775" y="4395788"/>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92400E"/>
                </a:solidFill>
              </a:rPr>
              <a:t>AKT Exam High-Yield Facts</a:t>
            </a:r>
            <a:endParaRPr lang="en-US" sz="1350" dirty="0"/>
          </a:p>
        </p:txBody>
      </p:sp>
      <p:sp>
        <p:nvSpPr>
          <p:cNvPr id="42" name="Text 14"/>
          <p:cNvSpPr/>
          <p:nvPr/>
        </p:nvSpPr>
        <p:spPr>
          <a:xfrm>
            <a:off x="6705600" y="4838700"/>
            <a:ext cx="4686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11827"/>
                </a:solidFill>
              </a:rPr>
              <a:t>Timeline:</a:t>
            </a:r>
            <a:r>
              <a:rPr lang="en-US" sz="1200" dirty="0">
                <a:solidFill>
                  <a:srgbClr val="374151"/>
                </a:solidFill>
              </a:rPr>
              <a:t> The "3-month" pre-conception rule is a frequent AKT question target.</a:t>
            </a:r>
            <a:endParaRPr lang="en-US" sz="1200" dirty="0"/>
          </a:p>
        </p:txBody>
      </p:sp>
      <p:sp>
        <p:nvSpPr>
          <p:cNvPr id="43" name="Text 15"/>
          <p:cNvSpPr/>
          <p:nvPr/>
        </p:nvSpPr>
        <p:spPr>
          <a:xfrm>
            <a:off x="6705600" y="5391150"/>
            <a:ext cx="4686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11827"/>
                </a:solidFill>
              </a:rPr>
              <a:t>Contraindication:</a:t>
            </a:r>
            <a:r>
              <a:rPr lang="en-US" sz="1200" dirty="0">
                <a:solidFill>
                  <a:srgbClr val="374151"/>
                </a:solidFill>
              </a:rPr>
              <a:t> Pregnancy is one of the few absolute contraindications for lipid-lowering therapy.</a:t>
            </a:r>
            <a:endParaRPr lang="en-US" sz="1200" dirty="0"/>
          </a:p>
        </p:txBody>
      </p:sp>
      <p:sp>
        <p:nvSpPr>
          <p:cNvPr id="44" name="Text 16"/>
          <p:cNvSpPr/>
          <p:nvPr/>
        </p:nvSpPr>
        <p:spPr>
          <a:xfrm>
            <a:off x="571500" y="6548438"/>
            <a:ext cx="8549640" cy="157163"/>
          </a:xfrm>
          <a:prstGeom prst="rect">
            <a:avLst/>
          </a:prstGeom>
          <a:noFill/>
          <a:ln/>
        </p:spPr>
        <p:txBody>
          <a:bodyPr vert="horz" wrap="square" lIns="0" tIns="0" rIns="0" bIns="0" rtlCol="0" anchor="ctr"/>
          <a:lstStyle/>
          <a:p>
            <a:pPr marL="0" indent="0">
              <a:lnSpc>
                <a:spcPts val="1238"/>
              </a:lnSpc>
              <a:buNone/>
            </a:pPr>
            <a:r>
              <a:rPr lang="en-US" sz="825" dirty="0">
                <a:solidFill>
                  <a:srgbClr val="9CA3AF"/>
                </a:solidFill>
              </a:rPr>
              <a:t>NICE NG238 | Cardiovascular disease: risk assessment and reduction</a:t>
            </a:r>
            <a:endParaRPr lang="en-US" sz="825" dirty="0"/>
          </a:p>
        </p:txBody>
      </p:sp>
      <p:sp>
        <p:nvSpPr>
          <p:cNvPr id="45" name="Text 17"/>
          <p:cNvSpPr/>
          <p:nvPr/>
        </p:nvSpPr>
        <p:spPr>
          <a:xfrm>
            <a:off x="10452348" y="6548438"/>
            <a:ext cx="1739652" cy="157163"/>
          </a:xfrm>
          <a:prstGeom prst="rect">
            <a:avLst/>
          </a:prstGeom>
          <a:noFill/>
          <a:ln/>
        </p:spPr>
        <p:txBody>
          <a:bodyPr vert="horz" wrap="square" lIns="0" tIns="0" rIns="0" bIns="0" rtlCol="0" anchor="ctr"/>
          <a:lstStyle/>
          <a:p>
            <a:pPr marL="0" indent="0">
              <a:lnSpc>
                <a:spcPts val="1238"/>
              </a:lnSpc>
              <a:buNone/>
            </a:pPr>
            <a:r>
              <a:rPr lang="en-US" sz="825" b="1" dirty="0">
                <a:solidFill>
                  <a:srgbClr val="9CA3AF"/>
                </a:solidFill>
              </a:rPr>
              <a:t>GP TRAINING MODULE</a:t>
            </a:r>
            <a:endParaRPr lang="en-US" sz="8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1038225"/>
            <a:ext cx="5600700" cy="2462213"/>
          </a:xfrm>
          <a:prstGeom prst="rect">
            <a:avLst/>
          </a:prstGeom>
        </p:spPr>
      </p:pic>
      <p:pic>
        <p:nvPicPr>
          <p:cNvPr id="6" name="Image 4" descr="preencoded.png"/>
          <p:cNvPicPr>
            <a:picLocks noChangeAspect="1"/>
          </p:cNvPicPr>
          <p:nvPr/>
        </p:nvPicPr>
        <p:blipFill>
          <a:blip r:embed="rId6"/>
          <a:stretch>
            <a:fillRect/>
          </a:stretch>
        </p:blipFill>
        <p:spPr>
          <a:xfrm>
            <a:off x="571500" y="1684586"/>
            <a:ext cx="342900" cy="342900"/>
          </a:xfrm>
          <a:prstGeom prst="rect">
            <a:avLst/>
          </a:prstGeom>
        </p:spPr>
      </p:pic>
      <p:pic>
        <p:nvPicPr>
          <p:cNvPr id="7" name="Image 5" descr="preencoded.png"/>
          <p:cNvPicPr>
            <a:picLocks noChangeAspect="1"/>
          </p:cNvPicPr>
          <p:nvPr/>
        </p:nvPicPr>
        <p:blipFill>
          <a:blip r:embed="rId7"/>
          <a:stretch>
            <a:fillRect/>
          </a:stretch>
        </p:blipFill>
        <p:spPr>
          <a:xfrm>
            <a:off x="635794" y="1768376"/>
            <a:ext cx="214313" cy="175320"/>
          </a:xfrm>
          <a:prstGeom prst="rect">
            <a:avLst/>
          </a:prstGeom>
        </p:spPr>
      </p:pic>
      <p:pic>
        <p:nvPicPr>
          <p:cNvPr id="8" name="Image 6" descr="preencoded.png"/>
          <p:cNvPicPr>
            <a:picLocks noChangeAspect="1"/>
          </p:cNvPicPr>
          <p:nvPr/>
        </p:nvPicPr>
        <p:blipFill>
          <a:blip r:embed="rId8"/>
          <a:stretch>
            <a:fillRect/>
          </a:stretch>
        </p:blipFill>
        <p:spPr>
          <a:xfrm>
            <a:off x="4451152" y="1758404"/>
            <a:ext cx="1340048" cy="195263"/>
          </a:xfrm>
          <a:prstGeom prst="rect">
            <a:avLst/>
          </a:prstGeom>
        </p:spPr>
      </p:pic>
      <p:pic>
        <p:nvPicPr>
          <p:cNvPr id="9" name="Image 7" descr="preencoded.png"/>
          <p:cNvPicPr>
            <a:picLocks noChangeAspect="1"/>
          </p:cNvPicPr>
          <p:nvPr/>
        </p:nvPicPr>
        <p:blipFill>
          <a:blip r:embed="rId9"/>
          <a:stretch>
            <a:fillRect/>
          </a:stretch>
        </p:blipFill>
        <p:spPr>
          <a:xfrm>
            <a:off x="571500" y="2176016"/>
            <a:ext cx="119063" cy="99120"/>
          </a:xfrm>
          <a:prstGeom prst="rect">
            <a:avLst/>
          </a:prstGeom>
        </p:spPr>
      </p:pic>
      <p:pic>
        <p:nvPicPr>
          <p:cNvPr id="10" name="Image 8" descr="preencoded.png"/>
          <p:cNvPicPr>
            <a:picLocks noChangeAspect="1"/>
          </p:cNvPicPr>
          <p:nvPr/>
        </p:nvPicPr>
        <p:blipFill>
          <a:blip r:embed="rId10"/>
          <a:stretch>
            <a:fillRect/>
          </a:stretch>
        </p:blipFill>
        <p:spPr>
          <a:xfrm>
            <a:off x="571500" y="2438846"/>
            <a:ext cx="119063" cy="99120"/>
          </a:xfrm>
          <a:prstGeom prst="rect">
            <a:avLst/>
          </a:prstGeom>
        </p:spPr>
      </p:pic>
      <p:pic>
        <p:nvPicPr>
          <p:cNvPr id="11" name="Image 9" descr="preencoded.png"/>
          <p:cNvPicPr>
            <a:picLocks noChangeAspect="1"/>
          </p:cNvPicPr>
          <p:nvPr/>
        </p:nvPicPr>
        <p:blipFill>
          <a:blip r:embed="rId9"/>
          <a:stretch>
            <a:fillRect/>
          </a:stretch>
        </p:blipFill>
        <p:spPr>
          <a:xfrm>
            <a:off x="571500" y="2701677"/>
            <a:ext cx="119063" cy="99120"/>
          </a:xfrm>
          <a:prstGeom prst="rect">
            <a:avLst/>
          </a:prstGeom>
        </p:spPr>
      </p:pic>
      <p:pic>
        <p:nvPicPr>
          <p:cNvPr id="12" name="Image 10" descr="preencoded.png"/>
          <p:cNvPicPr>
            <a:picLocks noChangeAspect="1"/>
          </p:cNvPicPr>
          <p:nvPr/>
        </p:nvPicPr>
        <p:blipFill>
          <a:blip r:embed="rId5"/>
          <a:stretch>
            <a:fillRect/>
          </a:stretch>
        </p:blipFill>
        <p:spPr>
          <a:xfrm>
            <a:off x="6210300" y="1038225"/>
            <a:ext cx="5600700" cy="2462213"/>
          </a:xfrm>
          <a:prstGeom prst="rect">
            <a:avLst/>
          </a:prstGeom>
        </p:spPr>
      </p:pic>
      <p:pic>
        <p:nvPicPr>
          <p:cNvPr id="13" name="Image 11" descr="preencoded.png"/>
          <p:cNvPicPr>
            <a:picLocks noChangeAspect="1"/>
          </p:cNvPicPr>
          <p:nvPr/>
        </p:nvPicPr>
        <p:blipFill>
          <a:blip r:embed="rId11"/>
          <a:stretch>
            <a:fillRect/>
          </a:stretch>
        </p:blipFill>
        <p:spPr>
          <a:xfrm>
            <a:off x="6400800" y="1684586"/>
            <a:ext cx="342900" cy="342900"/>
          </a:xfrm>
          <a:prstGeom prst="rect">
            <a:avLst/>
          </a:prstGeom>
        </p:spPr>
      </p:pic>
      <p:pic>
        <p:nvPicPr>
          <p:cNvPr id="14" name="Image 12" descr="preencoded.png"/>
          <p:cNvPicPr>
            <a:picLocks noChangeAspect="1"/>
          </p:cNvPicPr>
          <p:nvPr/>
        </p:nvPicPr>
        <p:blipFill>
          <a:blip r:embed="rId12"/>
          <a:stretch>
            <a:fillRect/>
          </a:stretch>
        </p:blipFill>
        <p:spPr>
          <a:xfrm>
            <a:off x="6465094" y="1768376"/>
            <a:ext cx="214313" cy="175320"/>
          </a:xfrm>
          <a:prstGeom prst="rect">
            <a:avLst/>
          </a:prstGeom>
        </p:spPr>
      </p:pic>
      <p:pic>
        <p:nvPicPr>
          <p:cNvPr id="15" name="Image 13" descr="preencoded.png"/>
          <p:cNvPicPr>
            <a:picLocks noChangeAspect="1"/>
          </p:cNvPicPr>
          <p:nvPr/>
        </p:nvPicPr>
        <p:blipFill>
          <a:blip r:embed="rId13"/>
          <a:stretch>
            <a:fillRect/>
          </a:stretch>
        </p:blipFill>
        <p:spPr>
          <a:xfrm>
            <a:off x="10548193" y="1758404"/>
            <a:ext cx="1072307" cy="195263"/>
          </a:xfrm>
          <a:prstGeom prst="rect">
            <a:avLst/>
          </a:prstGeom>
        </p:spPr>
      </p:pic>
      <p:pic>
        <p:nvPicPr>
          <p:cNvPr id="16" name="Image 14" descr="preencoded.png"/>
          <p:cNvPicPr>
            <a:picLocks noChangeAspect="1"/>
          </p:cNvPicPr>
          <p:nvPr/>
        </p:nvPicPr>
        <p:blipFill>
          <a:blip r:embed="rId9"/>
          <a:stretch>
            <a:fillRect/>
          </a:stretch>
        </p:blipFill>
        <p:spPr>
          <a:xfrm>
            <a:off x="6400800" y="2176016"/>
            <a:ext cx="119063" cy="99120"/>
          </a:xfrm>
          <a:prstGeom prst="rect">
            <a:avLst/>
          </a:prstGeom>
        </p:spPr>
      </p:pic>
      <p:pic>
        <p:nvPicPr>
          <p:cNvPr id="17" name="Image 15" descr="preencoded.png"/>
          <p:cNvPicPr>
            <a:picLocks noChangeAspect="1"/>
          </p:cNvPicPr>
          <p:nvPr/>
        </p:nvPicPr>
        <p:blipFill>
          <a:blip r:embed="rId10"/>
          <a:stretch>
            <a:fillRect/>
          </a:stretch>
        </p:blipFill>
        <p:spPr>
          <a:xfrm>
            <a:off x="6400800" y="2438846"/>
            <a:ext cx="119063" cy="99120"/>
          </a:xfrm>
          <a:prstGeom prst="rect">
            <a:avLst/>
          </a:prstGeom>
        </p:spPr>
      </p:pic>
      <p:pic>
        <p:nvPicPr>
          <p:cNvPr id="18" name="Image 16" descr="preencoded.png"/>
          <p:cNvPicPr>
            <a:picLocks noChangeAspect="1"/>
          </p:cNvPicPr>
          <p:nvPr/>
        </p:nvPicPr>
        <p:blipFill>
          <a:blip r:embed="rId9"/>
          <a:stretch>
            <a:fillRect/>
          </a:stretch>
        </p:blipFill>
        <p:spPr>
          <a:xfrm>
            <a:off x="6400800" y="2701677"/>
            <a:ext cx="119063" cy="99120"/>
          </a:xfrm>
          <a:prstGeom prst="rect">
            <a:avLst/>
          </a:prstGeom>
        </p:spPr>
      </p:pic>
      <p:pic>
        <p:nvPicPr>
          <p:cNvPr id="19" name="Image 17" descr="preencoded.png"/>
          <p:cNvPicPr>
            <a:picLocks noChangeAspect="1"/>
          </p:cNvPicPr>
          <p:nvPr/>
        </p:nvPicPr>
        <p:blipFill>
          <a:blip r:embed="rId14"/>
          <a:stretch>
            <a:fillRect/>
          </a:stretch>
        </p:blipFill>
        <p:spPr>
          <a:xfrm>
            <a:off x="381000" y="3729038"/>
            <a:ext cx="5600700" cy="2462213"/>
          </a:xfrm>
          <a:prstGeom prst="rect">
            <a:avLst/>
          </a:prstGeom>
        </p:spPr>
      </p:pic>
      <p:pic>
        <p:nvPicPr>
          <p:cNvPr id="20" name="Image 18" descr="preencoded.png"/>
          <p:cNvPicPr>
            <a:picLocks noChangeAspect="1"/>
          </p:cNvPicPr>
          <p:nvPr/>
        </p:nvPicPr>
        <p:blipFill>
          <a:blip r:embed="rId15"/>
          <a:stretch>
            <a:fillRect/>
          </a:stretch>
        </p:blipFill>
        <p:spPr>
          <a:xfrm>
            <a:off x="571500" y="4375398"/>
            <a:ext cx="342900" cy="342900"/>
          </a:xfrm>
          <a:prstGeom prst="rect">
            <a:avLst/>
          </a:prstGeom>
        </p:spPr>
      </p:pic>
      <p:pic>
        <p:nvPicPr>
          <p:cNvPr id="21" name="Image 19" descr="preencoded.png"/>
          <p:cNvPicPr>
            <a:picLocks noChangeAspect="1"/>
          </p:cNvPicPr>
          <p:nvPr/>
        </p:nvPicPr>
        <p:blipFill>
          <a:blip r:embed="rId16"/>
          <a:stretch>
            <a:fillRect/>
          </a:stretch>
        </p:blipFill>
        <p:spPr>
          <a:xfrm>
            <a:off x="635794" y="4459188"/>
            <a:ext cx="214313" cy="175320"/>
          </a:xfrm>
          <a:prstGeom prst="rect">
            <a:avLst/>
          </a:prstGeom>
        </p:spPr>
      </p:pic>
      <p:pic>
        <p:nvPicPr>
          <p:cNvPr id="22" name="Image 20" descr="preencoded.png"/>
          <p:cNvPicPr>
            <a:picLocks noChangeAspect="1"/>
          </p:cNvPicPr>
          <p:nvPr/>
        </p:nvPicPr>
        <p:blipFill>
          <a:blip r:embed="rId17"/>
          <a:stretch>
            <a:fillRect/>
          </a:stretch>
        </p:blipFill>
        <p:spPr>
          <a:xfrm>
            <a:off x="4608314" y="4449217"/>
            <a:ext cx="1182886" cy="195263"/>
          </a:xfrm>
          <a:prstGeom prst="rect">
            <a:avLst/>
          </a:prstGeom>
        </p:spPr>
      </p:pic>
      <p:pic>
        <p:nvPicPr>
          <p:cNvPr id="23" name="Image 21" descr="preencoded.png"/>
          <p:cNvPicPr>
            <a:picLocks noChangeAspect="1"/>
          </p:cNvPicPr>
          <p:nvPr/>
        </p:nvPicPr>
        <p:blipFill>
          <a:blip r:embed="rId10"/>
          <a:stretch>
            <a:fillRect/>
          </a:stretch>
        </p:blipFill>
        <p:spPr>
          <a:xfrm>
            <a:off x="571500" y="4866829"/>
            <a:ext cx="119063" cy="99120"/>
          </a:xfrm>
          <a:prstGeom prst="rect">
            <a:avLst/>
          </a:prstGeom>
        </p:spPr>
      </p:pic>
      <p:pic>
        <p:nvPicPr>
          <p:cNvPr id="24" name="Image 22" descr="preencoded.png"/>
          <p:cNvPicPr>
            <a:picLocks noChangeAspect="1"/>
          </p:cNvPicPr>
          <p:nvPr/>
        </p:nvPicPr>
        <p:blipFill>
          <a:blip r:embed="rId9"/>
          <a:stretch>
            <a:fillRect/>
          </a:stretch>
        </p:blipFill>
        <p:spPr>
          <a:xfrm>
            <a:off x="571500" y="5129659"/>
            <a:ext cx="119063" cy="99120"/>
          </a:xfrm>
          <a:prstGeom prst="rect">
            <a:avLst/>
          </a:prstGeom>
        </p:spPr>
      </p:pic>
      <p:pic>
        <p:nvPicPr>
          <p:cNvPr id="25" name="Image 23" descr="preencoded.png"/>
          <p:cNvPicPr>
            <a:picLocks noChangeAspect="1"/>
          </p:cNvPicPr>
          <p:nvPr/>
        </p:nvPicPr>
        <p:blipFill>
          <a:blip r:embed="rId18"/>
          <a:stretch>
            <a:fillRect/>
          </a:stretch>
        </p:blipFill>
        <p:spPr>
          <a:xfrm>
            <a:off x="571500" y="5392489"/>
            <a:ext cx="119063" cy="99120"/>
          </a:xfrm>
          <a:prstGeom prst="rect">
            <a:avLst/>
          </a:prstGeom>
        </p:spPr>
      </p:pic>
      <p:pic>
        <p:nvPicPr>
          <p:cNvPr id="26" name="Image 24" descr="preencoded.png"/>
          <p:cNvPicPr>
            <a:picLocks noChangeAspect="1"/>
          </p:cNvPicPr>
          <p:nvPr/>
        </p:nvPicPr>
        <p:blipFill>
          <a:blip r:embed="rId14"/>
          <a:stretch>
            <a:fillRect/>
          </a:stretch>
        </p:blipFill>
        <p:spPr>
          <a:xfrm>
            <a:off x="6210300" y="3729038"/>
            <a:ext cx="5600700" cy="2462213"/>
          </a:xfrm>
          <a:prstGeom prst="rect">
            <a:avLst/>
          </a:prstGeom>
        </p:spPr>
      </p:pic>
      <p:pic>
        <p:nvPicPr>
          <p:cNvPr id="27" name="Image 25" descr="preencoded.png"/>
          <p:cNvPicPr>
            <a:picLocks noChangeAspect="1"/>
          </p:cNvPicPr>
          <p:nvPr/>
        </p:nvPicPr>
        <p:blipFill>
          <a:blip r:embed="rId19"/>
          <a:stretch>
            <a:fillRect/>
          </a:stretch>
        </p:blipFill>
        <p:spPr>
          <a:xfrm>
            <a:off x="6400800" y="3919537"/>
            <a:ext cx="342900" cy="342900"/>
          </a:xfrm>
          <a:prstGeom prst="rect">
            <a:avLst/>
          </a:prstGeom>
        </p:spPr>
      </p:pic>
      <p:pic>
        <p:nvPicPr>
          <p:cNvPr id="28" name="Image 26" descr="preencoded.png"/>
          <p:cNvPicPr>
            <a:picLocks noChangeAspect="1"/>
          </p:cNvPicPr>
          <p:nvPr/>
        </p:nvPicPr>
        <p:blipFill>
          <a:blip r:embed="rId20"/>
          <a:stretch>
            <a:fillRect/>
          </a:stretch>
        </p:blipFill>
        <p:spPr>
          <a:xfrm>
            <a:off x="6465094" y="4003328"/>
            <a:ext cx="214313" cy="175320"/>
          </a:xfrm>
          <a:prstGeom prst="rect">
            <a:avLst/>
          </a:prstGeom>
        </p:spPr>
      </p:pic>
      <p:pic>
        <p:nvPicPr>
          <p:cNvPr id="29" name="Image 27" descr="preencoded.png"/>
          <p:cNvPicPr>
            <a:picLocks noChangeAspect="1"/>
          </p:cNvPicPr>
          <p:nvPr/>
        </p:nvPicPr>
        <p:blipFill>
          <a:blip r:embed="rId21"/>
          <a:stretch>
            <a:fillRect/>
          </a:stretch>
        </p:blipFill>
        <p:spPr>
          <a:xfrm>
            <a:off x="9991427" y="3993356"/>
            <a:ext cx="1629073" cy="195263"/>
          </a:xfrm>
          <a:prstGeom prst="rect">
            <a:avLst/>
          </a:prstGeom>
        </p:spPr>
      </p:pic>
      <p:pic>
        <p:nvPicPr>
          <p:cNvPr id="30" name="Image 28" descr="preencoded.png"/>
          <p:cNvPicPr>
            <a:picLocks noChangeAspect="1"/>
          </p:cNvPicPr>
          <p:nvPr/>
        </p:nvPicPr>
        <p:blipFill>
          <a:blip r:embed="rId18"/>
          <a:stretch>
            <a:fillRect/>
          </a:stretch>
        </p:blipFill>
        <p:spPr>
          <a:xfrm>
            <a:off x="6400800" y="4410968"/>
            <a:ext cx="119063" cy="99120"/>
          </a:xfrm>
          <a:prstGeom prst="rect">
            <a:avLst/>
          </a:prstGeom>
        </p:spPr>
      </p:pic>
      <p:pic>
        <p:nvPicPr>
          <p:cNvPr id="31" name="Image 29" descr="preencoded.png"/>
          <p:cNvPicPr>
            <a:picLocks noChangeAspect="1"/>
          </p:cNvPicPr>
          <p:nvPr/>
        </p:nvPicPr>
        <p:blipFill>
          <a:blip r:embed="rId22"/>
          <a:stretch>
            <a:fillRect/>
          </a:stretch>
        </p:blipFill>
        <p:spPr>
          <a:xfrm>
            <a:off x="6400800" y="4664720"/>
            <a:ext cx="119063" cy="108198"/>
          </a:xfrm>
          <a:prstGeom prst="rect">
            <a:avLst/>
          </a:prstGeom>
        </p:spPr>
      </p:pic>
      <p:pic>
        <p:nvPicPr>
          <p:cNvPr id="32" name="Image 30" descr="preencoded.png"/>
          <p:cNvPicPr>
            <a:picLocks noChangeAspect="1"/>
          </p:cNvPicPr>
          <p:nvPr/>
        </p:nvPicPr>
        <p:blipFill>
          <a:blip r:embed="rId23"/>
          <a:stretch>
            <a:fillRect/>
          </a:stretch>
        </p:blipFill>
        <p:spPr>
          <a:xfrm>
            <a:off x="6400800" y="5400675"/>
            <a:ext cx="5219700" cy="600075"/>
          </a:xfrm>
          <a:prstGeom prst="rect">
            <a:avLst/>
          </a:prstGeom>
        </p:spPr>
      </p:pic>
      <p:pic>
        <p:nvPicPr>
          <p:cNvPr id="33" name="Image 31" descr="preencoded.png"/>
          <p:cNvPicPr>
            <a:picLocks noChangeAspect="1"/>
          </p:cNvPicPr>
          <p:nvPr/>
        </p:nvPicPr>
        <p:blipFill>
          <a:blip r:embed="rId24"/>
          <a:stretch>
            <a:fillRect/>
          </a:stretch>
        </p:blipFill>
        <p:spPr>
          <a:xfrm>
            <a:off x="6553200" y="5538788"/>
            <a:ext cx="575221" cy="323850"/>
          </a:xfrm>
          <a:prstGeom prst="rect">
            <a:avLst/>
          </a:prstGeom>
        </p:spPr>
      </p:pic>
      <p:pic>
        <p:nvPicPr>
          <p:cNvPr id="34" name="Image 32" descr="preencoded.png"/>
          <p:cNvPicPr>
            <a:picLocks noChangeAspect="1"/>
          </p:cNvPicPr>
          <p:nvPr/>
        </p:nvPicPr>
        <p:blipFill>
          <a:blip r:embed="rId25"/>
          <a:stretch>
            <a:fillRect/>
          </a:stretch>
        </p:blipFill>
        <p:spPr>
          <a:xfrm>
            <a:off x="0" y="6477000"/>
            <a:ext cx="12192000" cy="381000"/>
          </a:xfrm>
          <a:prstGeom prst="rect">
            <a:avLst/>
          </a:prstGeom>
        </p:spPr>
      </p:pic>
      <p:sp>
        <p:nvSpPr>
          <p:cNvPr id="35"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36" name="Text 1"/>
          <p:cNvSpPr/>
          <p:nvPr/>
        </p:nvSpPr>
        <p:spPr>
          <a:xfrm>
            <a:off x="533400" y="361950"/>
            <a:ext cx="79552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Key Evidence Base for Statins</a:t>
            </a:r>
            <a:endParaRPr lang="en-US" sz="1800" dirty="0"/>
          </a:p>
        </p:txBody>
      </p:sp>
      <p:sp>
        <p:nvSpPr>
          <p:cNvPr id="37" name="Text 2"/>
          <p:cNvSpPr/>
          <p:nvPr/>
        </p:nvSpPr>
        <p:spPr>
          <a:xfrm>
            <a:off x="1028700" y="1727448"/>
            <a:ext cx="342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WOSCOPS (1995)</a:t>
            </a:r>
            <a:endParaRPr lang="en-US" sz="1350" dirty="0"/>
          </a:p>
        </p:txBody>
      </p:sp>
      <p:sp>
        <p:nvSpPr>
          <p:cNvPr id="38" name="Text 3"/>
          <p:cNvSpPr/>
          <p:nvPr/>
        </p:nvSpPr>
        <p:spPr>
          <a:xfrm>
            <a:off x="4527352" y="1758404"/>
            <a:ext cx="2005759"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PRIMARY PREVENTION</a:t>
            </a:r>
            <a:endParaRPr lang="en-US" sz="825" dirty="0"/>
          </a:p>
        </p:txBody>
      </p:sp>
      <p:sp>
        <p:nvSpPr>
          <p:cNvPr id="39" name="Text 4"/>
          <p:cNvSpPr/>
          <p:nvPr/>
        </p:nvSpPr>
        <p:spPr>
          <a:xfrm>
            <a:off x="785813" y="2141786"/>
            <a:ext cx="11406188"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6,595 men with mean cholesterol 7.0 mmol/L treated with Pravastatin 40mg.</a:t>
            </a:r>
            <a:endParaRPr lang="en-US" sz="1050" dirty="0"/>
          </a:p>
        </p:txBody>
      </p:sp>
      <p:sp>
        <p:nvSpPr>
          <p:cNvPr id="40" name="Text 5"/>
          <p:cNvSpPr/>
          <p:nvPr/>
        </p:nvSpPr>
        <p:spPr>
          <a:xfrm>
            <a:off x="785813" y="2404616"/>
            <a:ext cx="693420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00843D"/>
                </a:solidFill>
              </a:rPr>
              <a:t>31% Relative Reduction</a:t>
            </a:r>
            <a:r>
              <a:rPr lang="en-US" sz="1050" dirty="0">
                <a:solidFill>
                  <a:srgbClr val="374151"/>
                </a:solidFill>
              </a:rPr>
              <a:t> in coronary events.</a:t>
            </a:r>
            <a:endParaRPr lang="en-US" sz="1050" dirty="0"/>
          </a:p>
        </p:txBody>
      </p:sp>
      <p:sp>
        <p:nvSpPr>
          <p:cNvPr id="41" name="Text 6"/>
          <p:cNvSpPr/>
          <p:nvPr/>
        </p:nvSpPr>
        <p:spPr>
          <a:xfrm>
            <a:off x="785813" y="2667446"/>
            <a:ext cx="768096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00843D"/>
                </a:solidFill>
              </a:rPr>
              <a:t>22% Reduction</a:t>
            </a:r>
            <a:r>
              <a:rPr lang="en-US" sz="1050" dirty="0">
                <a:solidFill>
                  <a:srgbClr val="374151"/>
                </a:solidFill>
              </a:rPr>
              <a:t> in total mortality over 5 years.</a:t>
            </a:r>
            <a:endParaRPr lang="en-US" sz="1050" dirty="0"/>
          </a:p>
        </p:txBody>
      </p:sp>
      <p:sp>
        <p:nvSpPr>
          <p:cNvPr id="42" name="Text 7"/>
          <p:cNvSpPr/>
          <p:nvPr/>
        </p:nvSpPr>
        <p:spPr>
          <a:xfrm>
            <a:off x="6858000" y="1727448"/>
            <a:ext cx="30175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CARDS (2004)</a:t>
            </a:r>
            <a:endParaRPr lang="en-US" sz="1350" dirty="0"/>
          </a:p>
        </p:txBody>
      </p:sp>
      <p:sp>
        <p:nvSpPr>
          <p:cNvPr id="43" name="Text 8"/>
          <p:cNvSpPr/>
          <p:nvPr/>
        </p:nvSpPr>
        <p:spPr>
          <a:xfrm>
            <a:off x="10624393" y="1758404"/>
            <a:ext cx="1567607"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DIABETES TYPE 2</a:t>
            </a:r>
            <a:endParaRPr lang="en-US" sz="825" dirty="0"/>
          </a:p>
        </p:txBody>
      </p:sp>
      <p:sp>
        <p:nvSpPr>
          <p:cNvPr id="44" name="Text 9"/>
          <p:cNvSpPr/>
          <p:nvPr/>
        </p:nvSpPr>
        <p:spPr>
          <a:xfrm>
            <a:off x="6615113" y="2141786"/>
            <a:ext cx="5576888"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T2DM patients with 1+ risk factor given Atorvastatin 10mg.</a:t>
            </a:r>
            <a:endParaRPr lang="en-US" sz="1050" dirty="0"/>
          </a:p>
        </p:txBody>
      </p:sp>
      <p:sp>
        <p:nvSpPr>
          <p:cNvPr id="45" name="Text 10"/>
          <p:cNvSpPr/>
          <p:nvPr/>
        </p:nvSpPr>
        <p:spPr>
          <a:xfrm>
            <a:off x="6615113" y="2404616"/>
            <a:ext cx="5576888"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00843D"/>
                </a:solidFill>
              </a:rPr>
              <a:t>48% reduction in strokes</a:t>
            </a:r>
            <a:r>
              <a:rPr lang="en-US" sz="1050" dirty="0">
                <a:solidFill>
                  <a:srgbClr val="374151"/>
                </a:solidFill>
              </a:rPr>
              <a:t>; 36% fewer coronary events.</a:t>
            </a:r>
            <a:endParaRPr lang="en-US" sz="1050" dirty="0"/>
          </a:p>
        </p:txBody>
      </p:sp>
      <p:sp>
        <p:nvSpPr>
          <p:cNvPr id="46" name="Text 11"/>
          <p:cNvSpPr/>
          <p:nvPr/>
        </p:nvSpPr>
        <p:spPr>
          <a:xfrm>
            <a:off x="6615113" y="2667446"/>
            <a:ext cx="5576888"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Demonstrated benefit even with relatively "normal" baseline LDL.</a:t>
            </a:r>
            <a:endParaRPr lang="en-US" sz="1050" dirty="0"/>
          </a:p>
        </p:txBody>
      </p:sp>
      <p:sp>
        <p:nvSpPr>
          <p:cNvPr id="47" name="Text 12"/>
          <p:cNvSpPr/>
          <p:nvPr/>
        </p:nvSpPr>
        <p:spPr>
          <a:xfrm>
            <a:off x="1028700" y="4418261"/>
            <a:ext cx="26060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HPS (2002)</a:t>
            </a:r>
            <a:endParaRPr lang="en-US" sz="1350" dirty="0"/>
          </a:p>
        </p:txBody>
      </p:sp>
      <p:sp>
        <p:nvSpPr>
          <p:cNvPr id="48" name="Text 13"/>
          <p:cNvSpPr/>
          <p:nvPr/>
        </p:nvSpPr>
        <p:spPr>
          <a:xfrm>
            <a:off x="4684514" y="4449217"/>
            <a:ext cx="17525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HIGH-RISK GROUPS</a:t>
            </a:r>
            <a:endParaRPr lang="en-US" sz="825" dirty="0"/>
          </a:p>
        </p:txBody>
      </p:sp>
      <p:sp>
        <p:nvSpPr>
          <p:cNvPr id="49" name="Text 14"/>
          <p:cNvSpPr/>
          <p:nvPr/>
        </p:nvSpPr>
        <p:spPr>
          <a:xfrm>
            <a:off x="785813" y="4832598"/>
            <a:ext cx="103479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Simvastatin 40mg in 20,536 patients (DM, PVD, prior Stroke).</a:t>
            </a:r>
            <a:endParaRPr lang="en-US" sz="1050" dirty="0"/>
          </a:p>
        </p:txBody>
      </p:sp>
      <p:sp>
        <p:nvSpPr>
          <p:cNvPr id="50" name="Text 15"/>
          <p:cNvSpPr/>
          <p:nvPr/>
        </p:nvSpPr>
        <p:spPr>
          <a:xfrm>
            <a:off x="785813" y="5095429"/>
            <a:ext cx="533400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00843D"/>
                </a:solidFill>
              </a:rPr>
              <a:t>1/3 reduction</a:t>
            </a:r>
            <a:r>
              <a:rPr lang="en-US" sz="1050" dirty="0">
                <a:solidFill>
                  <a:srgbClr val="374151"/>
                </a:solidFill>
              </a:rPr>
              <a:t> in MI and strokes.</a:t>
            </a:r>
            <a:endParaRPr lang="en-US" sz="1050" dirty="0"/>
          </a:p>
        </p:txBody>
      </p:sp>
      <p:sp>
        <p:nvSpPr>
          <p:cNvPr id="51" name="Text 16"/>
          <p:cNvSpPr/>
          <p:nvPr/>
        </p:nvSpPr>
        <p:spPr>
          <a:xfrm>
            <a:off x="785813" y="5358259"/>
            <a:ext cx="99212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Key takeaway: Benefit was </a:t>
            </a:r>
            <a:r>
              <a:rPr lang="en-US" sz="1050" b="1" dirty="0">
                <a:solidFill>
                  <a:srgbClr val="00843D"/>
                </a:solidFill>
              </a:rPr>
              <a:t>independent</a:t>
            </a:r>
            <a:r>
              <a:rPr lang="en-US" sz="1050" dirty="0">
                <a:solidFill>
                  <a:srgbClr val="374151"/>
                </a:solidFill>
              </a:rPr>
              <a:t> of starting LDL-C level.</a:t>
            </a:r>
            <a:endParaRPr lang="en-US" sz="1050" dirty="0"/>
          </a:p>
        </p:txBody>
      </p:sp>
      <p:sp>
        <p:nvSpPr>
          <p:cNvPr id="52" name="Text 17"/>
          <p:cNvSpPr/>
          <p:nvPr/>
        </p:nvSpPr>
        <p:spPr>
          <a:xfrm>
            <a:off x="6858000" y="3962400"/>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CTT Meta-analysis</a:t>
            </a:r>
            <a:endParaRPr lang="en-US" sz="1350" dirty="0"/>
          </a:p>
        </p:txBody>
      </p:sp>
      <p:sp>
        <p:nvSpPr>
          <p:cNvPr id="53" name="Text 18"/>
          <p:cNvSpPr/>
          <p:nvPr/>
        </p:nvSpPr>
        <p:spPr>
          <a:xfrm>
            <a:off x="10067627" y="3993356"/>
            <a:ext cx="2124373" cy="195263"/>
          </a:xfrm>
          <a:prstGeom prst="rect">
            <a:avLst/>
          </a:prstGeom>
          <a:noFill/>
          <a:ln/>
        </p:spPr>
        <p:txBody>
          <a:bodyPr vert="horz" wrap="square" lIns="0" tIns="0" rIns="0" bIns="0" rtlCol="0" anchor="ctr"/>
          <a:lstStyle/>
          <a:p>
            <a:pPr marL="0" indent="0">
              <a:lnSpc>
                <a:spcPts val="1238"/>
              </a:lnSpc>
              <a:buNone/>
            </a:pPr>
            <a:r>
              <a:rPr lang="en-US" sz="825" b="1" dirty="0">
                <a:solidFill>
                  <a:srgbClr val="4B5563"/>
                </a:solidFill>
              </a:rPr>
              <a:t>GOLD STANDARD EVIDENCE</a:t>
            </a:r>
            <a:endParaRPr lang="en-US" sz="825" dirty="0"/>
          </a:p>
        </p:txBody>
      </p:sp>
      <p:sp>
        <p:nvSpPr>
          <p:cNvPr id="54" name="Text 19"/>
          <p:cNvSpPr/>
          <p:nvPr/>
        </p:nvSpPr>
        <p:spPr>
          <a:xfrm>
            <a:off x="6615113" y="4376738"/>
            <a:ext cx="5576888"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Comprehensive analysis of multiple statin trials (&gt;170k patients).</a:t>
            </a:r>
            <a:endParaRPr lang="en-US" sz="1050" dirty="0"/>
          </a:p>
        </p:txBody>
      </p:sp>
      <p:sp>
        <p:nvSpPr>
          <p:cNvPr id="55" name="Text 20"/>
          <p:cNvSpPr/>
          <p:nvPr/>
        </p:nvSpPr>
        <p:spPr>
          <a:xfrm>
            <a:off x="6615113" y="4639568"/>
            <a:ext cx="5005388"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Every </a:t>
            </a:r>
            <a:r>
              <a:rPr lang="en-US" sz="1050" b="1" dirty="0">
                <a:solidFill>
                  <a:srgbClr val="00843D"/>
                </a:solidFill>
              </a:rPr>
              <a:t>1 mmol/L reduction</a:t>
            </a:r>
            <a:r>
              <a:rPr lang="en-US" sz="1050" dirty="0">
                <a:solidFill>
                  <a:srgbClr val="374151"/>
                </a:solidFill>
              </a:rPr>
              <a:t> in LDL-C yields a </a:t>
            </a:r>
            <a:r>
              <a:rPr lang="en-US" sz="1050" b="1" dirty="0">
                <a:solidFill>
                  <a:srgbClr val="00843D"/>
                </a:solidFill>
              </a:rPr>
              <a:t>~21% relative reduction</a:t>
            </a:r>
            <a:r>
              <a:rPr lang="en-US" sz="1050" dirty="0">
                <a:solidFill>
                  <a:srgbClr val="374151"/>
                </a:solidFill>
              </a:rPr>
              <a:t> in major vascular events.</a:t>
            </a:r>
            <a:endParaRPr lang="en-US" sz="1050" dirty="0"/>
          </a:p>
        </p:txBody>
      </p:sp>
      <p:sp>
        <p:nvSpPr>
          <p:cNvPr id="56" name="Text 21"/>
          <p:cNvSpPr/>
          <p:nvPr/>
        </p:nvSpPr>
        <p:spPr>
          <a:xfrm>
            <a:off x="6610350" y="5538788"/>
            <a:ext cx="460921" cy="323850"/>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AKT FACT</a:t>
            </a:r>
            <a:endParaRPr lang="en-US" sz="750" dirty="0"/>
          </a:p>
        </p:txBody>
      </p:sp>
      <p:sp>
        <p:nvSpPr>
          <p:cNvPr id="57" name="Text 22"/>
          <p:cNvSpPr/>
          <p:nvPr/>
        </p:nvSpPr>
        <p:spPr>
          <a:xfrm>
            <a:off x="7242721" y="5514975"/>
            <a:ext cx="4225379" cy="371475"/>
          </a:xfrm>
          <a:prstGeom prst="rect">
            <a:avLst/>
          </a:prstGeom>
          <a:noFill/>
          <a:ln/>
        </p:spPr>
        <p:txBody>
          <a:bodyPr vert="horz" wrap="square" lIns="0" tIns="0" rIns="0" bIns="0" rtlCol="0" anchor="ctr"/>
          <a:lstStyle/>
          <a:p>
            <a:pPr marL="0" indent="0">
              <a:lnSpc>
                <a:spcPts val="1463"/>
              </a:lnSpc>
              <a:buNone/>
            </a:pPr>
            <a:r>
              <a:rPr lang="en-US" sz="975" b="1" dirty="0">
                <a:solidFill>
                  <a:srgbClr val="92400E"/>
                </a:solidFill>
              </a:rPr>
              <a:t>This linear relationship underpins the NICE non-HDL % reduction targets.</a:t>
            </a:r>
            <a:endParaRPr lang="en-US" sz="975" dirty="0"/>
          </a:p>
        </p:txBody>
      </p:sp>
      <p:sp>
        <p:nvSpPr>
          <p:cNvPr id="58" name="Text 23"/>
          <p:cNvSpPr/>
          <p:nvPr/>
        </p:nvSpPr>
        <p:spPr>
          <a:xfrm>
            <a:off x="8733532" y="6581775"/>
            <a:ext cx="3458468" cy="171450"/>
          </a:xfrm>
          <a:prstGeom prst="rect">
            <a:avLst/>
          </a:prstGeom>
          <a:noFill/>
          <a:ln/>
        </p:spPr>
        <p:txBody>
          <a:bodyPr vert="horz" wrap="square" lIns="0" tIns="0" rIns="0" bIns="0" rtlCol="0" anchor="ctr"/>
          <a:lstStyle/>
          <a:p>
            <a:pPr marL="0" indent="0">
              <a:lnSpc>
                <a:spcPts val="1350"/>
              </a:lnSpc>
              <a:buNone/>
            </a:pPr>
            <a:r>
              <a:rPr lang="en-US" sz="900" dirty="0">
                <a:solidFill>
                  <a:srgbClr val="9CA3AF"/>
                </a:solidFill>
              </a:rPr>
              <a:t>Bradford VTS | Clinical Training Module 2026 | Slide 27 of 40</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390525"/>
            <a:ext cx="38100" cy="304800"/>
          </a:xfrm>
          <a:prstGeom prst="rect">
            <a:avLst/>
          </a:prstGeom>
        </p:spPr>
      </p:pic>
      <p:pic>
        <p:nvPicPr>
          <p:cNvPr id="5" name="Image 3" descr="preencoded.png"/>
          <p:cNvPicPr>
            <a:picLocks noChangeAspect="1"/>
          </p:cNvPicPr>
          <p:nvPr/>
        </p:nvPicPr>
        <p:blipFill>
          <a:blip r:embed="rId6"/>
          <a:stretch>
            <a:fillRect/>
          </a:stretch>
        </p:blipFill>
        <p:spPr>
          <a:xfrm>
            <a:off x="571500" y="1085850"/>
            <a:ext cx="11049000" cy="3771900"/>
          </a:xfrm>
          <a:prstGeom prst="rect">
            <a:avLst/>
          </a:prstGeom>
        </p:spPr>
      </p:pic>
      <p:pic>
        <p:nvPicPr>
          <p:cNvPr id="6" name="Image 4" descr="preencoded.png"/>
          <p:cNvPicPr>
            <a:picLocks noChangeAspect="1"/>
          </p:cNvPicPr>
          <p:nvPr/>
        </p:nvPicPr>
        <p:blipFill>
          <a:blip r:embed="rId7"/>
          <a:stretch>
            <a:fillRect/>
          </a:stretch>
        </p:blipFill>
        <p:spPr>
          <a:xfrm>
            <a:off x="571500" y="1085850"/>
            <a:ext cx="11049000" cy="581025"/>
          </a:xfrm>
          <a:prstGeom prst="rect">
            <a:avLst/>
          </a:prstGeom>
        </p:spPr>
      </p:pic>
      <p:pic>
        <p:nvPicPr>
          <p:cNvPr id="7" name="Image 5" descr="preencoded.png"/>
          <p:cNvPicPr>
            <a:picLocks noChangeAspect="1"/>
          </p:cNvPicPr>
          <p:nvPr/>
        </p:nvPicPr>
        <p:blipFill>
          <a:blip r:embed="rId8"/>
          <a:stretch>
            <a:fillRect/>
          </a:stretch>
        </p:blipFill>
        <p:spPr>
          <a:xfrm>
            <a:off x="571500" y="1085850"/>
            <a:ext cx="457200" cy="581025"/>
          </a:xfrm>
          <a:prstGeom prst="rect">
            <a:avLst/>
          </a:prstGeom>
        </p:spPr>
      </p:pic>
      <p:pic>
        <p:nvPicPr>
          <p:cNvPr id="8" name="Image 6" descr="preencoded.png"/>
          <p:cNvPicPr>
            <a:picLocks noChangeAspect="1"/>
          </p:cNvPicPr>
          <p:nvPr/>
        </p:nvPicPr>
        <p:blipFill>
          <a:blip r:embed="rId9"/>
          <a:stretch>
            <a:fillRect/>
          </a:stretch>
        </p:blipFill>
        <p:spPr>
          <a:xfrm>
            <a:off x="1028700" y="1085850"/>
            <a:ext cx="4916388" cy="581025"/>
          </a:xfrm>
          <a:prstGeom prst="rect">
            <a:avLst/>
          </a:prstGeom>
        </p:spPr>
      </p:pic>
      <p:pic>
        <p:nvPicPr>
          <p:cNvPr id="9" name="Image 7" descr="preencoded.png"/>
          <p:cNvPicPr>
            <a:picLocks noChangeAspect="1"/>
          </p:cNvPicPr>
          <p:nvPr/>
        </p:nvPicPr>
        <p:blipFill>
          <a:blip r:embed="rId10"/>
          <a:stretch>
            <a:fillRect/>
          </a:stretch>
        </p:blipFill>
        <p:spPr>
          <a:xfrm>
            <a:off x="5945088" y="1085850"/>
            <a:ext cx="5675412" cy="581025"/>
          </a:xfrm>
          <a:prstGeom prst="rect">
            <a:avLst/>
          </a:prstGeom>
        </p:spPr>
      </p:pic>
      <p:pic>
        <p:nvPicPr>
          <p:cNvPr id="10" name="Image 8" descr="preencoded.png"/>
          <p:cNvPicPr>
            <a:picLocks noChangeAspect="1"/>
          </p:cNvPicPr>
          <p:nvPr/>
        </p:nvPicPr>
        <p:blipFill>
          <a:blip r:embed="rId11"/>
          <a:stretch>
            <a:fillRect/>
          </a:stretch>
        </p:blipFill>
        <p:spPr>
          <a:xfrm>
            <a:off x="571500" y="1666875"/>
            <a:ext cx="457200" cy="638175"/>
          </a:xfrm>
          <a:prstGeom prst="rect">
            <a:avLst/>
          </a:prstGeom>
        </p:spPr>
      </p:pic>
      <p:pic>
        <p:nvPicPr>
          <p:cNvPr id="11" name="Image 9" descr="preencoded.png"/>
          <p:cNvPicPr>
            <a:picLocks noChangeAspect="1"/>
          </p:cNvPicPr>
          <p:nvPr/>
        </p:nvPicPr>
        <p:blipFill>
          <a:blip r:embed="rId12"/>
          <a:stretch>
            <a:fillRect/>
          </a:stretch>
        </p:blipFill>
        <p:spPr>
          <a:xfrm>
            <a:off x="1028700" y="1666875"/>
            <a:ext cx="4916388" cy="638175"/>
          </a:xfrm>
          <a:prstGeom prst="rect">
            <a:avLst/>
          </a:prstGeom>
        </p:spPr>
      </p:pic>
      <p:pic>
        <p:nvPicPr>
          <p:cNvPr id="12" name="Image 10" descr="preencoded.png"/>
          <p:cNvPicPr>
            <a:picLocks noChangeAspect="1"/>
          </p:cNvPicPr>
          <p:nvPr/>
        </p:nvPicPr>
        <p:blipFill>
          <a:blip r:embed="rId13"/>
          <a:stretch>
            <a:fillRect/>
          </a:stretch>
        </p:blipFill>
        <p:spPr>
          <a:xfrm>
            <a:off x="5945088" y="1666875"/>
            <a:ext cx="5675412" cy="638175"/>
          </a:xfrm>
          <a:prstGeom prst="rect">
            <a:avLst/>
          </a:prstGeom>
        </p:spPr>
      </p:pic>
      <p:pic>
        <p:nvPicPr>
          <p:cNvPr id="13" name="Image 11" descr="preencoded.png"/>
          <p:cNvPicPr>
            <a:picLocks noChangeAspect="1"/>
          </p:cNvPicPr>
          <p:nvPr/>
        </p:nvPicPr>
        <p:blipFill>
          <a:blip r:embed="rId14"/>
          <a:stretch>
            <a:fillRect/>
          </a:stretch>
        </p:blipFill>
        <p:spPr>
          <a:xfrm>
            <a:off x="571500" y="2305050"/>
            <a:ext cx="11049000" cy="638175"/>
          </a:xfrm>
          <a:prstGeom prst="rect">
            <a:avLst/>
          </a:prstGeom>
        </p:spPr>
      </p:pic>
      <p:pic>
        <p:nvPicPr>
          <p:cNvPr id="14" name="Image 12" descr="preencoded.png"/>
          <p:cNvPicPr>
            <a:picLocks noChangeAspect="1"/>
          </p:cNvPicPr>
          <p:nvPr/>
        </p:nvPicPr>
        <p:blipFill>
          <a:blip r:embed="rId15"/>
          <a:stretch>
            <a:fillRect/>
          </a:stretch>
        </p:blipFill>
        <p:spPr>
          <a:xfrm>
            <a:off x="571500" y="2305050"/>
            <a:ext cx="457200" cy="638175"/>
          </a:xfrm>
          <a:prstGeom prst="rect">
            <a:avLst/>
          </a:prstGeom>
        </p:spPr>
      </p:pic>
      <p:pic>
        <p:nvPicPr>
          <p:cNvPr id="15" name="Image 13" descr="preencoded.png"/>
          <p:cNvPicPr>
            <a:picLocks noChangeAspect="1"/>
          </p:cNvPicPr>
          <p:nvPr/>
        </p:nvPicPr>
        <p:blipFill>
          <a:blip r:embed="rId12"/>
          <a:stretch>
            <a:fillRect/>
          </a:stretch>
        </p:blipFill>
        <p:spPr>
          <a:xfrm>
            <a:off x="1028700" y="2305050"/>
            <a:ext cx="4916388" cy="638175"/>
          </a:xfrm>
          <a:prstGeom prst="rect">
            <a:avLst/>
          </a:prstGeom>
        </p:spPr>
      </p:pic>
      <p:pic>
        <p:nvPicPr>
          <p:cNvPr id="16" name="Image 14" descr="preencoded.png"/>
          <p:cNvPicPr>
            <a:picLocks noChangeAspect="1"/>
          </p:cNvPicPr>
          <p:nvPr/>
        </p:nvPicPr>
        <p:blipFill>
          <a:blip r:embed="rId13"/>
          <a:stretch>
            <a:fillRect/>
          </a:stretch>
        </p:blipFill>
        <p:spPr>
          <a:xfrm>
            <a:off x="5945088" y="2305050"/>
            <a:ext cx="5675412" cy="638175"/>
          </a:xfrm>
          <a:prstGeom prst="rect">
            <a:avLst/>
          </a:prstGeom>
        </p:spPr>
      </p:pic>
      <p:pic>
        <p:nvPicPr>
          <p:cNvPr id="17" name="Image 15" descr="preencoded.png"/>
          <p:cNvPicPr>
            <a:picLocks noChangeAspect="1"/>
          </p:cNvPicPr>
          <p:nvPr/>
        </p:nvPicPr>
        <p:blipFill>
          <a:blip r:embed="rId16"/>
          <a:stretch>
            <a:fillRect/>
          </a:stretch>
        </p:blipFill>
        <p:spPr>
          <a:xfrm>
            <a:off x="571500" y="2943225"/>
            <a:ext cx="457200" cy="638175"/>
          </a:xfrm>
          <a:prstGeom prst="rect">
            <a:avLst/>
          </a:prstGeom>
        </p:spPr>
      </p:pic>
      <p:pic>
        <p:nvPicPr>
          <p:cNvPr id="18" name="Image 16" descr="preencoded.png"/>
          <p:cNvPicPr>
            <a:picLocks noChangeAspect="1"/>
          </p:cNvPicPr>
          <p:nvPr/>
        </p:nvPicPr>
        <p:blipFill>
          <a:blip r:embed="rId12"/>
          <a:stretch>
            <a:fillRect/>
          </a:stretch>
        </p:blipFill>
        <p:spPr>
          <a:xfrm>
            <a:off x="1028700" y="2943225"/>
            <a:ext cx="4916388" cy="638175"/>
          </a:xfrm>
          <a:prstGeom prst="rect">
            <a:avLst/>
          </a:prstGeom>
        </p:spPr>
      </p:pic>
      <p:pic>
        <p:nvPicPr>
          <p:cNvPr id="19" name="Image 17" descr="preencoded.png"/>
          <p:cNvPicPr>
            <a:picLocks noChangeAspect="1"/>
          </p:cNvPicPr>
          <p:nvPr/>
        </p:nvPicPr>
        <p:blipFill>
          <a:blip r:embed="rId13"/>
          <a:stretch>
            <a:fillRect/>
          </a:stretch>
        </p:blipFill>
        <p:spPr>
          <a:xfrm>
            <a:off x="5945088" y="2943225"/>
            <a:ext cx="5675412" cy="638175"/>
          </a:xfrm>
          <a:prstGeom prst="rect">
            <a:avLst/>
          </a:prstGeom>
        </p:spPr>
      </p:pic>
      <p:pic>
        <p:nvPicPr>
          <p:cNvPr id="20" name="Image 18" descr="preencoded.png"/>
          <p:cNvPicPr>
            <a:picLocks noChangeAspect="1"/>
          </p:cNvPicPr>
          <p:nvPr/>
        </p:nvPicPr>
        <p:blipFill>
          <a:blip r:embed="rId14"/>
          <a:stretch>
            <a:fillRect/>
          </a:stretch>
        </p:blipFill>
        <p:spPr>
          <a:xfrm>
            <a:off x="571500" y="3581400"/>
            <a:ext cx="11049000" cy="638175"/>
          </a:xfrm>
          <a:prstGeom prst="rect">
            <a:avLst/>
          </a:prstGeom>
        </p:spPr>
      </p:pic>
      <p:pic>
        <p:nvPicPr>
          <p:cNvPr id="21" name="Image 19" descr="preencoded.png"/>
          <p:cNvPicPr>
            <a:picLocks noChangeAspect="1"/>
          </p:cNvPicPr>
          <p:nvPr/>
        </p:nvPicPr>
        <p:blipFill>
          <a:blip r:embed="rId17"/>
          <a:stretch>
            <a:fillRect/>
          </a:stretch>
        </p:blipFill>
        <p:spPr>
          <a:xfrm>
            <a:off x="571500" y="3581400"/>
            <a:ext cx="457200" cy="638175"/>
          </a:xfrm>
          <a:prstGeom prst="rect">
            <a:avLst/>
          </a:prstGeom>
        </p:spPr>
      </p:pic>
      <p:pic>
        <p:nvPicPr>
          <p:cNvPr id="22" name="Image 20" descr="preencoded.png"/>
          <p:cNvPicPr>
            <a:picLocks noChangeAspect="1"/>
          </p:cNvPicPr>
          <p:nvPr/>
        </p:nvPicPr>
        <p:blipFill>
          <a:blip r:embed="rId12"/>
          <a:stretch>
            <a:fillRect/>
          </a:stretch>
        </p:blipFill>
        <p:spPr>
          <a:xfrm>
            <a:off x="1028700" y="3581400"/>
            <a:ext cx="4916388" cy="638175"/>
          </a:xfrm>
          <a:prstGeom prst="rect">
            <a:avLst/>
          </a:prstGeom>
        </p:spPr>
      </p:pic>
      <p:pic>
        <p:nvPicPr>
          <p:cNvPr id="23" name="Image 21" descr="preencoded.png"/>
          <p:cNvPicPr>
            <a:picLocks noChangeAspect="1"/>
          </p:cNvPicPr>
          <p:nvPr/>
        </p:nvPicPr>
        <p:blipFill>
          <a:blip r:embed="rId13"/>
          <a:stretch>
            <a:fillRect/>
          </a:stretch>
        </p:blipFill>
        <p:spPr>
          <a:xfrm>
            <a:off x="5945088" y="3581400"/>
            <a:ext cx="5675412" cy="638175"/>
          </a:xfrm>
          <a:prstGeom prst="rect">
            <a:avLst/>
          </a:prstGeom>
        </p:spPr>
      </p:pic>
      <p:pic>
        <p:nvPicPr>
          <p:cNvPr id="24" name="Image 22" descr="preencoded.png"/>
          <p:cNvPicPr>
            <a:picLocks noChangeAspect="1"/>
          </p:cNvPicPr>
          <p:nvPr/>
        </p:nvPicPr>
        <p:blipFill>
          <a:blip r:embed="rId18"/>
          <a:stretch>
            <a:fillRect/>
          </a:stretch>
        </p:blipFill>
        <p:spPr>
          <a:xfrm>
            <a:off x="571500" y="5143500"/>
            <a:ext cx="11049000" cy="762000"/>
          </a:xfrm>
          <a:prstGeom prst="rect">
            <a:avLst/>
          </a:prstGeom>
        </p:spPr>
      </p:pic>
      <p:pic>
        <p:nvPicPr>
          <p:cNvPr id="25" name="Image 23" descr="preencoded.png"/>
          <p:cNvPicPr>
            <a:picLocks noChangeAspect="1"/>
          </p:cNvPicPr>
          <p:nvPr/>
        </p:nvPicPr>
        <p:blipFill>
          <a:blip r:embed="rId19"/>
          <a:stretch>
            <a:fillRect/>
          </a:stretch>
        </p:blipFill>
        <p:spPr>
          <a:xfrm>
            <a:off x="762000" y="5401270"/>
            <a:ext cx="158651" cy="126802"/>
          </a:xfrm>
          <a:prstGeom prst="rect">
            <a:avLst/>
          </a:prstGeom>
        </p:spPr>
      </p:pic>
      <p:sp>
        <p:nvSpPr>
          <p:cNvPr id="26" name="Text 0"/>
          <p:cNvSpPr/>
          <p:nvPr/>
        </p:nvSpPr>
        <p:spPr>
          <a:xfrm>
            <a:off x="533400" y="285750"/>
            <a:ext cx="4251424"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7" name="Text 1"/>
          <p:cNvSpPr/>
          <p:nvPr/>
        </p:nvSpPr>
        <p:spPr>
          <a:xfrm>
            <a:off x="533400" y="457200"/>
            <a:ext cx="10972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Lipid Targets at a Glance (NICE NG238)</a:t>
            </a:r>
            <a:endParaRPr lang="en-US" sz="1800" dirty="0"/>
          </a:p>
        </p:txBody>
      </p:sp>
      <p:sp>
        <p:nvSpPr>
          <p:cNvPr id="28" name="Text 2"/>
          <p:cNvSpPr/>
          <p:nvPr/>
        </p:nvSpPr>
        <p:spPr>
          <a:xfrm>
            <a:off x="1257300" y="1085850"/>
            <a:ext cx="4459188" cy="581025"/>
          </a:xfrm>
          <a:prstGeom prst="rect">
            <a:avLst/>
          </a:prstGeom>
          <a:noFill/>
          <a:ln/>
        </p:spPr>
        <p:txBody>
          <a:bodyPr vert="horz" wrap="square" lIns="0" tIns="0" rIns="0" bIns="0" rtlCol="0" anchor="ctr"/>
          <a:lstStyle/>
          <a:p>
            <a:pPr marL="0" indent="0" algn="l">
              <a:lnSpc>
                <a:spcPts val="1575"/>
              </a:lnSpc>
              <a:buNone/>
            </a:pPr>
            <a:r>
              <a:rPr lang="en-US" sz="1050" b="1" kern="0" spc="42" dirty="0">
                <a:solidFill>
                  <a:srgbClr val="FFFFFF"/>
                </a:solidFill>
              </a:rPr>
              <a:t>POPULATION / SCENARIO</a:t>
            </a:r>
            <a:endParaRPr lang="en-US" sz="1050" dirty="0"/>
          </a:p>
        </p:txBody>
      </p:sp>
      <p:sp>
        <p:nvSpPr>
          <p:cNvPr id="29" name="Text 3"/>
          <p:cNvSpPr/>
          <p:nvPr/>
        </p:nvSpPr>
        <p:spPr>
          <a:xfrm>
            <a:off x="6173688" y="1085850"/>
            <a:ext cx="5218212" cy="581025"/>
          </a:xfrm>
          <a:prstGeom prst="rect">
            <a:avLst/>
          </a:prstGeom>
          <a:noFill/>
          <a:ln/>
        </p:spPr>
        <p:txBody>
          <a:bodyPr vert="horz" wrap="square" lIns="0" tIns="0" rIns="0" bIns="0" rtlCol="0" anchor="ctr"/>
          <a:lstStyle/>
          <a:p>
            <a:pPr marL="0" indent="0" algn="l">
              <a:lnSpc>
                <a:spcPts val="1575"/>
              </a:lnSpc>
              <a:buNone/>
            </a:pPr>
            <a:r>
              <a:rPr lang="en-US" sz="1050" b="1" kern="0" spc="42" dirty="0">
                <a:solidFill>
                  <a:srgbClr val="FFFFFF"/>
                </a:solidFill>
              </a:rPr>
              <a:t>CLINICAL TARGET OR ACTION</a:t>
            </a:r>
            <a:endParaRPr lang="en-US" sz="1050" dirty="0"/>
          </a:p>
        </p:txBody>
      </p:sp>
      <p:sp>
        <p:nvSpPr>
          <p:cNvPr id="30" name="Text 4"/>
          <p:cNvSpPr/>
          <p:nvPr/>
        </p:nvSpPr>
        <p:spPr>
          <a:xfrm>
            <a:off x="1257300" y="1666875"/>
            <a:ext cx="4459188"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rPr>
              <a:t>Primary Prevention</a:t>
            </a:r>
            <a:endParaRPr lang="en-US" sz="1350" dirty="0"/>
          </a:p>
        </p:txBody>
      </p:sp>
      <p:sp>
        <p:nvSpPr>
          <p:cNvPr id="31" name="Text 5"/>
          <p:cNvSpPr/>
          <p:nvPr/>
        </p:nvSpPr>
        <p:spPr>
          <a:xfrm>
            <a:off x="6173688" y="1666875"/>
            <a:ext cx="6018312"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00843D"/>
                </a:solidFill>
              </a:rPr>
              <a:t>&gt; 40% reduction in non-HDL cholesterol</a:t>
            </a:r>
            <a:endParaRPr lang="en-US" sz="1350" dirty="0"/>
          </a:p>
        </p:txBody>
      </p:sp>
      <p:sp>
        <p:nvSpPr>
          <p:cNvPr id="32" name="Text 6"/>
          <p:cNvSpPr/>
          <p:nvPr/>
        </p:nvSpPr>
        <p:spPr>
          <a:xfrm>
            <a:off x="1257300" y="2305050"/>
            <a:ext cx="4459188"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1F2937"/>
                </a:solidFill>
              </a:rPr>
              <a:t>Secondary Prevention</a:t>
            </a:r>
            <a:endParaRPr lang="en-US" sz="1350" dirty="0"/>
          </a:p>
        </p:txBody>
      </p:sp>
      <p:sp>
        <p:nvSpPr>
          <p:cNvPr id="33" name="Text 7"/>
          <p:cNvSpPr/>
          <p:nvPr/>
        </p:nvSpPr>
        <p:spPr>
          <a:xfrm>
            <a:off x="6173688" y="2305050"/>
            <a:ext cx="5218212"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0369A1"/>
                </a:solidFill>
              </a:rPr>
              <a:t>LDL ≤ 2.0 mmol/L </a:t>
            </a:r>
            <a:r>
              <a:rPr lang="en-US" sz="1200" b="1" dirty="0">
                <a:solidFill>
                  <a:srgbClr val="6B7280"/>
                </a:solidFill>
              </a:rPr>
              <a:t>OR non-HDL ≤ 2.6 mmol/L</a:t>
            </a:r>
            <a:endParaRPr lang="en-US" sz="1350" dirty="0"/>
          </a:p>
        </p:txBody>
      </p:sp>
      <p:sp>
        <p:nvSpPr>
          <p:cNvPr id="34" name="Text 8"/>
          <p:cNvSpPr/>
          <p:nvPr/>
        </p:nvSpPr>
        <p:spPr>
          <a:xfrm>
            <a:off x="1257300" y="2943225"/>
            <a:ext cx="7091073" cy="638175"/>
          </a:xfrm>
          <a:prstGeom prst="rect">
            <a:avLst/>
          </a:prstGeom>
          <a:noFill/>
          <a:ln/>
        </p:spPr>
        <p:txBody>
          <a:bodyPr vert="horz" wrap="square" lIns="0" tIns="0" rIns="0" bIns="0" rtlCol="0" anchor="ctr"/>
          <a:lstStyle/>
          <a:p>
            <a:pPr marL="0" indent="0" algn="l">
              <a:lnSpc>
                <a:spcPts val="2025"/>
              </a:lnSpc>
              <a:buNone/>
            </a:pPr>
            <a:r>
              <a:rPr lang="en-US" sz="1350" dirty="0">
                <a:solidFill>
                  <a:srgbClr val="1F2937"/>
                </a:solidFill>
              </a:rPr>
              <a:t>Specialist Referral: Total Cholesterol</a:t>
            </a:r>
            <a:endParaRPr lang="en-US" sz="1350" dirty="0"/>
          </a:p>
        </p:txBody>
      </p:sp>
      <p:sp>
        <p:nvSpPr>
          <p:cNvPr id="35" name="Text 9"/>
          <p:cNvSpPr/>
          <p:nvPr/>
        </p:nvSpPr>
        <p:spPr>
          <a:xfrm>
            <a:off x="6173688" y="2943225"/>
            <a:ext cx="5218212"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B91C1C"/>
                </a:solidFill>
              </a:rPr>
              <a:t>&gt; 9.0 mmol/L</a:t>
            </a:r>
            <a:endParaRPr lang="en-US" sz="1350" dirty="0"/>
          </a:p>
        </p:txBody>
      </p:sp>
      <p:sp>
        <p:nvSpPr>
          <p:cNvPr id="36" name="Text 10"/>
          <p:cNvSpPr/>
          <p:nvPr/>
        </p:nvSpPr>
        <p:spPr>
          <a:xfrm>
            <a:off x="1257300" y="3581400"/>
            <a:ext cx="5225001" cy="638175"/>
          </a:xfrm>
          <a:prstGeom prst="rect">
            <a:avLst/>
          </a:prstGeom>
          <a:noFill/>
          <a:ln/>
        </p:spPr>
        <p:txBody>
          <a:bodyPr vert="horz" wrap="square" lIns="0" tIns="0" rIns="0" bIns="0" rtlCol="0" anchor="ctr"/>
          <a:lstStyle/>
          <a:p>
            <a:pPr marL="0" indent="0" algn="l">
              <a:lnSpc>
                <a:spcPts val="2025"/>
              </a:lnSpc>
              <a:buNone/>
            </a:pPr>
            <a:r>
              <a:rPr lang="en-US" sz="1350" dirty="0">
                <a:solidFill>
                  <a:srgbClr val="1F2937"/>
                </a:solidFill>
              </a:rPr>
              <a:t>Specialist Referral: Non-HDL</a:t>
            </a:r>
            <a:endParaRPr lang="en-US" sz="1350" dirty="0"/>
          </a:p>
        </p:txBody>
      </p:sp>
      <p:sp>
        <p:nvSpPr>
          <p:cNvPr id="37" name="Text 11"/>
          <p:cNvSpPr/>
          <p:nvPr/>
        </p:nvSpPr>
        <p:spPr>
          <a:xfrm>
            <a:off x="6173688" y="3581400"/>
            <a:ext cx="5218212"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B91C1C"/>
                </a:solidFill>
              </a:rPr>
              <a:t>&gt; 7.5 mmol/L</a:t>
            </a:r>
            <a:endParaRPr lang="en-US" sz="1350" dirty="0"/>
          </a:p>
        </p:txBody>
      </p:sp>
      <p:sp>
        <p:nvSpPr>
          <p:cNvPr id="38" name="Text 12"/>
          <p:cNvSpPr/>
          <p:nvPr/>
        </p:nvSpPr>
        <p:spPr>
          <a:xfrm>
            <a:off x="1257300" y="4219575"/>
            <a:ext cx="5598216"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B91C1C"/>
                </a:solidFill>
              </a:rPr>
              <a:t>Urgent Referral: Triglycerides</a:t>
            </a:r>
            <a:endParaRPr lang="en-US" sz="1350" dirty="0"/>
          </a:p>
        </p:txBody>
      </p:sp>
      <p:sp>
        <p:nvSpPr>
          <p:cNvPr id="39" name="Text 13"/>
          <p:cNvSpPr/>
          <p:nvPr/>
        </p:nvSpPr>
        <p:spPr>
          <a:xfrm>
            <a:off x="6173688" y="4219575"/>
            <a:ext cx="5218212" cy="638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B91C1C"/>
                </a:solidFill>
              </a:rPr>
              <a:t>&gt; 20 mmol/L </a:t>
            </a:r>
            <a:r>
              <a:rPr lang="en-US" sz="1050" b="1" dirty="0">
                <a:solidFill>
                  <a:srgbClr val="B91C1C"/>
                </a:solidFill>
              </a:rPr>
              <a:t>(if not alcohol/glucose related)</a:t>
            </a:r>
            <a:endParaRPr lang="en-US" sz="1350" dirty="0"/>
          </a:p>
        </p:txBody>
      </p:sp>
      <p:sp>
        <p:nvSpPr>
          <p:cNvPr id="40" name="Text 14"/>
          <p:cNvSpPr/>
          <p:nvPr/>
        </p:nvSpPr>
        <p:spPr>
          <a:xfrm>
            <a:off x="1063526" y="5295900"/>
            <a:ext cx="10366474"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78350F"/>
                </a:solidFill>
              </a:rPr>
              <a:t>AKT High-Yield Fact:</a:t>
            </a:r>
            <a:r>
              <a:rPr lang="en-US" sz="1200" dirty="0">
                <a:solidFill>
                  <a:srgbClr val="92400E"/>
                </a:solidFill>
              </a:rPr>
              <a:t> The secondary prevention target was tightened in the December 2023 update. Aim for </a:t>
            </a:r>
            <a:r>
              <a:rPr lang="en-US" sz="1200" b="1" dirty="0">
                <a:solidFill>
                  <a:srgbClr val="78350F"/>
                </a:solidFill>
              </a:rPr>
              <a:t>LDL ≤ 2.0 mmol/L</a:t>
            </a:r>
            <a:r>
              <a:rPr lang="en-US" sz="1200" dirty="0">
                <a:solidFill>
                  <a:srgbClr val="92400E"/>
                </a:solidFill>
              </a:rPr>
              <a:t>. If triglycerides are &gt; 20 mmol/L, refer urgently due to the risk of </a:t>
            </a:r>
            <a:r>
              <a:rPr lang="en-US" sz="1200" b="1" dirty="0">
                <a:solidFill>
                  <a:srgbClr val="78350F"/>
                </a:solidFill>
              </a:rPr>
              <a:t>acute pancreatitis</a:t>
            </a:r>
            <a:r>
              <a:rPr lang="en-US" sz="1200" dirty="0">
                <a:solidFill>
                  <a:srgbClr val="92400E"/>
                </a:solidFill>
              </a:rPr>
              <a:t>, not just CVD risk.</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600700" cy="1838325"/>
          </a:xfrm>
          <a:prstGeom prst="rect">
            <a:avLst/>
          </a:prstGeom>
        </p:spPr>
      </p:pic>
      <p:pic>
        <p:nvPicPr>
          <p:cNvPr id="6" name="Image 4" descr="preencoded.png"/>
          <p:cNvPicPr>
            <a:picLocks noChangeAspect="1"/>
          </p:cNvPicPr>
          <p:nvPr/>
        </p:nvPicPr>
        <p:blipFill>
          <a:blip r:embed="rId6"/>
          <a:stretch>
            <a:fillRect/>
          </a:stretch>
        </p:blipFill>
        <p:spPr>
          <a:xfrm>
            <a:off x="609600" y="1273671"/>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695450"/>
            <a:ext cx="142875" cy="114300"/>
          </a:xfrm>
          <a:prstGeom prst="rect">
            <a:avLst/>
          </a:prstGeom>
        </p:spPr>
      </p:pic>
      <p:pic>
        <p:nvPicPr>
          <p:cNvPr id="8" name="Image 6" descr="preencoded.png"/>
          <p:cNvPicPr>
            <a:picLocks noChangeAspect="1"/>
          </p:cNvPicPr>
          <p:nvPr/>
        </p:nvPicPr>
        <p:blipFill>
          <a:blip r:embed="rId7"/>
          <a:stretch>
            <a:fillRect/>
          </a:stretch>
        </p:blipFill>
        <p:spPr>
          <a:xfrm>
            <a:off x="609600" y="2009775"/>
            <a:ext cx="142875" cy="114300"/>
          </a:xfrm>
          <a:prstGeom prst="rect">
            <a:avLst/>
          </a:prstGeom>
        </p:spPr>
      </p:pic>
      <p:pic>
        <p:nvPicPr>
          <p:cNvPr id="9" name="Image 7" descr="preencoded.png"/>
          <p:cNvPicPr>
            <a:picLocks noChangeAspect="1"/>
          </p:cNvPicPr>
          <p:nvPr/>
        </p:nvPicPr>
        <p:blipFill>
          <a:blip r:embed="rId7"/>
          <a:stretch>
            <a:fillRect/>
          </a:stretch>
        </p:blipFill>
        <p:spPr>
          <a:xfrm>
            <a:off x="609600" y="2324100"/>
            <a:ext cx="142875" cy="114300"/>
          </a:xfrm>
          <a:prstGeom prst="rect">
            <a:avLst/>
          </a:prstGeom>
        </p:spPr>
      </p:pic>
      <p:pic>
        <p:nvPicPr>
          <p:cNvPr id="10" name="Image 8" descr="preencoded.png"/>
          <p:cNvPicPr>
            <a:picLocks noChangeAspect="1"/>
          </p:cNvPicPr>
          <p:nvPr/>
        </p:nvPicPr>
        <p:blipFill>
          <a:blip r:embed="rId5"/>
          <a:stretch>
            <a:fillRect/>
          </a:stretch>
        </p:blipFill>
        <p:spPr>
          <a:xfrm>
            <a:off x="6210300" y="990600"/>
            <a:ext cx="5600700" cy="1838325"/>
          </a:xfrm>
          <a:prstGeom prst="rect">
            <a:avLst/>
          </a:prstGeom>
        </p:spPr>
      </p:pic>
      <p:pic>
        <p:nvPicPr>
          <p:cNvPr id="11" name="Image 9" descr="preencoded.png"/>
          <p:cNvPicPr>
            <a:picLocks noChangeAspect="1"/>
          </p:cNvPicPr>
          <p:nvPr/>
        </p:nvPicPr>
        <p:blipFill>
          <a:blip r:embed="rId8"/>
          <a:stretch>
            <a:fillRect/>
          </a:stretch>
        </p:blipFill>
        <p:spPr>
          <a:xfrm>
            <a:off x="6438900" y="1273671"/>
            <a:ext cx="238125" cy="190500"/>
          </a:xfrm>
          <a:prstGeom prst="rect">
            <a:avLst/>
          </a:prstGeom>
        </p:spPr>
      </p:pic>
      <p:pic>
        <p:nvPicPr>
          <p:cNvPr id="12" name="Image 10" descr="preencoded.png"/>
          <p:cNvPicPr>
            <a:picLocks noChangeAspect="1"/>
          </p:cNvPicPr>
          <p:nvPr/>
        </p:nvPicPr>
        <p:blipFill>
          <a:blip r:embed="rId7"/>
          <a:stretch>
            <a:fillRect/>
          </a:stretch>
        </p:blipFill>
        <p:spPr>
          <a:xfrm>
            <a:off x="6438900" y="1695450"/>
            <a:ext cx="142875" cy="114300"/>
          </a:xfrm>
          <a:prstGeom prst="rect">
            <a:avLst/>
          </a:prstGeom>
        </p:spPr>
      </p:pic>
      <p:pic>
        <p:nvPicPr>
          <p:cNvPr id="13" name="Image 11" descr="preencoded.png"/>
          <p:cNvPicPr>
            <a:picLocks noChangeAspect="1"/>
          </p:cNvPicPr>
          <p:nvPr/>
        </p:nvPicPr>
        <p:blipFill>
          <a:blip r:embed="rId7"/>
          <a:stretch>
            <a:fillRect/>
          </a:stretch>
        </p:blipFill>
        <p:spPr>
          <a:xfrm>
            <a:off x="6438900" y="2009775"/>
            <a:ext cx="142875" cy="114300"/>
          </a:xfrm>
          <a:prstGeom prst="rect">
            <a:avLst/>
          </a:prstGeom>
        </p:spPr>
      </p:pic>
      <p:pic>
        <p:nvPicPr>
          <p:cNvPr id="14" name="Image 12" descr="preencoded.png"/>
          <p:cNvPicPr>
            <a:picLocks noChangeAspect="1"/>
          </p:cNvPicPr>
          <p:nvPr/>
        </p:nvPicPr>
        <p:blipFill>
          <a:blip r:embed="rId7"/>
          <a:stretch>
            <a:fillRect/>
          </a:stretch>
        </p:blipFill>
        <p:spPr>
          <a:xfrm>
            <a:off x="6438900" y="2324100"/>
            <a:ext cx="142875" cy="114300"/>
          </a:xfrm>
          <a:prstGeom prst="rect">
            <a:avLst/>
          </a:prstGeom>
        </p:spPr>
      </p:pic>
      <p:pic>
        <p:nvPicPr>
          <p:cNvPr id="15" name="Image 13" descr="preencoded.png"/>
          <p:cNvPicPr>
            <a:picLocks noChangeAspect="1"/>
          </p:cNvPicPr>
          <p:nvPr/>
        </p:nvPicPr>
        <p:blipFill>
          <a:blip r:embed="rId9"/>
          <a:stretch>
            <a:fillRect/>
          </a:stretch>
        </p:blipFill>
        <p:spPr>
          <a:xfrm>
            <a:off x="381000" y="3019425"/>
            <a:ext cx="11430000" cy="1276350"/>
          </a:xfrm>
          <a:prstGeom prst="rect">
            <a:avLst/>
          </a:prstGeom>
        </p:spPr>
      </p:pic>
      <p:pic>
        <p:nvPicPr>
          <p:cNvPr id="16" name="Image 14" descr="preencoded.png"/>
          <p:cNvPicPr>
            <a:picLocks noChangeAspect="1"/>
          </p:cNvPicPr>
          <p:nvPr/>
        </p:nvPicPr>
        <p:blipFill>
          <a:blip r:embed="rId10"/>
          <a:stretch>
            <a:fillRect/>
          </a:stretch>
        </p:blipFill>
        <p:spPr>
          <a:xfrm>
            <a:off x="571500" y="3226594"/>
            <a:ext cx="190500" cy="152400"/>
          </a:xfrm>
          <a:prstGeom prst="rect">
            <a:avLst/>
          </a:prstGeom>
        </p:spPr>
      </p:pic>
      <p:pic>
        <p:nvPicPr>
          <p:cNvPr id="17" name="Image 15" descr="preencoded.png"/>
          <p:cNvPicPr>
            <a:picLocks noChangeAspect="1"/>
          </p:cNvPicPr>
          <p:nvPr/>
        </p:nvPicPr>
        <p:blipFill>
          <a:blip r:embed="rId11"/>
          <a:stretch>
            <a:fillRect/>
          </a:stretch>
        </p:blipFill>
        <p:spPr>
          <a:xfrm>
            <a:off x="571500" y="3810000"/>
            <a:ext cx="11049000" cy="295275"/>
          </a:xfrm>
          <a:prstGeom prst="rect">
            <a:avLst/>
          </a:prstGeom>
        </p:spPr>
      </p:pic>
      <p:pic>
        <p:nvPicPr>
          <p:cNvPr id="18" name="Image 16" descr="preencoded.png"/>
          <p:cNvPicPr>
            <a:picLocks noChangeAspect="1"/>
          </p:cNvPicPr>
          <p:nvPr/>
        </p:nvPicPr>
        <p:blipFill>
          <a:blip r:embed="rId12"/>
          <a:stretch>
            <a:fillRect/>
          </a:stretch>
        </p:blipFill>
        <p:spPr>
          <a:xfrm>
            <a:off x="381000" y="4581525"/>
            <a:ext cx="5453211" cy="352425"/>
          </a:xfrm>
          <a:prstGeom prst="rect">
            <a:avLst/>
          </a:prstGeom>
        </p:spPr>
      </p:pic>
      <p:pic>
        <p:nvPicPr>
          <p:cNvPr id="19" name="Image 17" descr="preencoded.png"/>
          <p:cNvPicPr>
            <a:picLocks noChangeAspect="1"/>
          </p:cNvPicPr>
          <p:nvPr/>
        </p:nvPicPr>
        <p:blipFill>
          <a:blip r:embed="rId13"/>
          <a:stretch>
            <a:fillRect/>
          </a:stretch>
        </p:blipFill>
        <p:spPr>
          <a:xfrm>
            <a:off x="533400" y="4689128"/>
            <a:ext cx="166688" cy="137220"/>
          </a:xfrm>
          <a:prstGeom prst="rect">
            <a:avLst/>
          </a:prstGeom>
        </p:spPr>
      </p:pic>
      <p:pic>
        <p:nvPicPr>
          <p:cNvPr id="20" name="Image 18" descr="preencoded.png"/>
          <p:cNvPicPr>
            <a:picLocks noChangeAspect="1"/>
          </p:cNvPicPr>
          <p:nvPr/>
        </p:nvPicPr>
        <p:blipFill>
          <a:blip r:embed="rId14"/>
          <a:stretch>
            <a:fillRect/>
          </a:stretch>
        </p:blipFill>
        <p:spPr>
          <a:xfrm>
            <a:off x="6024711" y="4581525"/>
            <a:ext cx="4735264" cy="352425"/>
          </a:xfrm>
          <a:prstGeom prst="rect">
            <a:avLst/>
          </a:prstGeom>
        </p:spPr>
      </p:pic>
      <p:pic>
        <p:nvPicPr>
          <p:cNvPr id="21" name="Image 19" descr="preencoded.png"/>
          <p:cNvPicPr>
            <a:picLocks noChangeAspect="1"/>
          </p:cNvPicPr>
          <p:nvPr/>
        </p:nvPicPr>
        <p:blipFill>
          <a:blip r:embed="rId15"/>
          <a:stretch>
            <a:fillRect/>
          </a:stretch>
        </p:blipFill>
        <p:spPr>
          <a:xfrm>
            <a:off x="6177111" y="4689128"/>
            <a:ext cx="166688" cy="137220"/>
          </a:xfrm>
          <a:prstGeom prst="rect">
            <a:avLst/>
          </a:prstGeom>
        </p:spPr>
      </p:pic>
      <p:sp>
        <p:nvSpPr>
          <p:cNvPr id="22" name="Text 0"/>
          <p:cNvSpPr/>
          <p:nvPr/>
        </p:nvSpPr>
        <p:spPr>
          <a:xfrm>
            <a:off x="533400" y="190500"/>
            <a:ext cx="4585692"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3" name="Text 1"/>
          <p:cNvSpPr/>
          <p:nvPr/>
        </p:nvSpPr>
        <p:spPr>
          <a:xfrm>
            <a:off x="533400" y="361950"/>
            <a:ext cx="112471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Population Strategy vs High-Risk Strategy</a:t>
            </a:r>
            <a:endParaRPr lang="en-US" sz="1800" dirty="0"/>
          </a:p>
        </p:txBody>
      </p:sp>
      <p:sp>
        <p:nvSpPr>
          <p:cNvPr id="24" name="Text 2"/>
          <p:cNvSpPr/>
          <p:nvPr/>
        </p:nvSpPr>
        <p:spPr>
          <a:xfrm>
            <a:off x="962025" y="123348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High-Risk Strategy</a:t>
            </a:r>
            <a:endParaRPr lang="en-US" sz="1350" dirty="0"/>
          </a:p>
        </p:txBody>
      </p:sp>
      <p:sp>
        <p:nvSpPr>
          <p:cNvPr id="25" name="Text 3"/>
          <p:cNvSpPr/>
          <p:nvPr/>
        </p:nvSpPr>
        <p:spPr>
          <a:xfrm>
            <a:off x="847725" y="1657350"/>
            <a:ext cx="113442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F2937"/>
                </a:solidFill>
              </a:rPr>
              <a:t>Focuses on individuals at the top end of the risk distribution (QRISK3 ≥ 10%).</a:t>
            </a:r>
            <a:endParaRPr lang="en-US" sz="1125" dirty="0"/>
          </a:p>
        </p:txBody>
      </p:sp>
      <p:sp>
        <p:nvSpPr>
          <p:cNvPr id="26" name="Text 4"/>
          <p:cNvSpPr/>
          <p:nvPr/>
        </p:nvSpPr>
        <p:spPr>
          <a:xfrm>
            <a:off x="847725" y="1971675"/>
            <a:ext cx="113442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F2937"/>
                </a:solidFill>
              </a:rPr>
              <a:t>Clinically efficient and cost-effective for specific interventions (e.g., statins).</a:t>
            </a:r>
            <a:endParaRPr lang="en-US" sz="1125" dirty="0"/>
          </a:p>
        </p:txBody>
      </p:sp>
      <p:sp>
        <p:nvSpPr>
          <p:cNvPr id="27" name="Text 5"/>
          <p:cNvSpPr/>
          <p:nvPr/>
        </p:nvSpPr>
        <p:spPr>
          <a:xfrm>
            <a:off x="847725" y="2286000"/>
            <a:ext cx="113442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F2937"/>
                </a:solidFill>
              </a:rPr>
              <a:t>Limitation: 30–50% of CVD events occur in people with a 10-year risk &lt;10%.</a:t>
            </a:r>
            <a:endParaRPr lang="en-US" sz="1125" dirty="0"/>
          </a:p>
        </p:txBody>
      </p:sp>
      <p:sp>
        <p:nvSpPr>
          <p:cNvPr id="28" name="Text 6"/>
          <p:cNvSpPr/>
          <p:nvPr/>
        </p:nvSpPr>
        <p:spPr>
          <a:xfrm>
            <a:off x="6791325" y="1233488"/>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Population Strategy</a:t>
            </a:r>
            <a:endParaRPr lang="en-US" sz="1350" dirty="0"/>
          </a:p>
        </p:txBody>
      </p:sp>
      <p:sp>
        <p:nvSpPr>
          <p:cNvPr id="29" name="Text 7"/>
          <p:cNvSpPr/>
          <p:nvPr/>
        </p:nvSpPr>
        <p:spPr>
          <a:xfrm>
            <a:off x="6677025" y="1657350"/>
            <a:ext cx="55149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F2937"/>
                </a:solidFill>
              </a:rPr>
              <a:t>Aims to shift the whole risk distribution curve to the left for the entire society.</a:t>
            </a:r>
            <a:endParaRPr lang="en-US" sz="1125" dirty="0"/>
          </a:p>
        </p:txBody>
      </p:sp>
      <p:sp>
        <p:nvSpPr>
          <p:cNvPr id="30" name="Text 8"/>
          <p:cNvSpPr/>
          <p:nvPr/>
        </p:nvSpPr>
        <p:spPr>
          <a:xfrm>
            <a:off x="6677025" y="1971675"/>
            <a:ext cx="55149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F2937"/>
                </a:solidFill>
              </a:rPr>
              <a:t>Includes: Smoking bans, salt/sugar reduction, and trans-fat removal.</a:t>
            </a:r>
            <a:endParaRPr lang="en-US" sz="1125" dirty="0"/>
          </a:p>
        </p:txBody>
      </p:sp>
      <p:sp>
        <p:nvSpPr>
          <p:cNvPr id="31" name="Text 9"/>
          <p:cNvSpPr/>
          <p:nvPr/>
        </p:nvSpPr>
        <p:spPr>
          <a:xfrm>
            <a:off x="6677025" y="2286000"/>
            <a:ext cx="55149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1F2937"/>
                </a:solidFill>
              </a:rPr>
              <a:t>Small individual benefits, but massive collective impact on public health.</a:t>
            </a:r>
            <a:endParaRPr lang="en-US" sz="1125" dirty="0"/>
          </a:p>
        </p:txBody>
      </p:sp>
      <p:sp>
        <p:nvSpPr>
          <p:cNvPr id="32" name="Text 10"/>
          <p:cNvSpPr/>
          <p:nvPr/>
        </p:nvSpPr>
        <p:spPr>
          <a:xfrm>
            <a:off x="857250" y="3209925"/>
            <a:ext cx="2080260"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D97706"/>
                </a:solidFill>
              </a:rPr>
              <a:t>ROSE'S PARADOX</a:t>
            </a:r>
            <a:endParaRPr lang="en-US" sz="975" dirty="0"/>
          </a:p>
        </p:txBody>
      </p:sp>
      <p:sp>
        <p:nvSpPr>
          <p:cNvPr id="33" name="Text 11"/>
          <p:cNvSpPr/>
          <p:nvPr/>
        </p:nvSpPr>
        <p:spPr>
          <a:xfrm>
            <a:off x="571500" y="3471863"/>
            <a:ext cx="11620500" cy="242888"/>
          </a:xfrm>
          <a:prstGeom prst="rect">
            <a:avLst/>
          </a:prstGeom>
          <a:noFill/>
          <a:ln/>
        </p:spPr>
        <p:txBody>
          <a:bodyPr vert="horz" wrap="square" lIns="0" tIns="0" rIns="0" bIns="0" rtlCol="0" anchor="ctr"/>
          <a:lstStyle/>
          <a:p>
            <a:pPr marL="0" indent="0">
              <a:lnSpc>
                <a:spcPts val="1913"/>
              </a:lnSpc>
              <a:buNone/>
            </a:pPr>
            <a:r>
              <a:rPr lang="en-US" sz="1275" i="1" dirty="0">
                <a:solidFill>
                  <a:srgbClr val="374151"/>
                </a:solidFill>
              </a:rPr>
              <a:t>"A large number of people at a small risk may give rise to more cases of disease than the small number who are at a high risk."</a:t>
            </a:r>
            <a:endParaRPr lang="en-US" sz="1275" dirty="0"/>
          </a:p>
        </p:txBody>
      </p:sp>
      <p:sp>
        <p:nvSpPr>
          <p:cNvPr id="34" name="Text 12"/>
          <p:cNvSpPr/>
          <p:nvPr/>
        </p:nvSpPr>
        <p:spPr>
          <a:xfrm>
            <a:off x="571500" y="3810000"/>
            <a:ext cx="11620500" cy="29527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rPr>
              <a:t>Implication:</a:t>
            </a:r>
            <a:r>
              <a:rPr lang="en-US" sz="1050" dirty="0">
                <a:solidFill>
                  <a:srgbClr val="6B7280"/>
                </a:solidFill>
              </a:rPr>
              <a:t> Relying solely on high-risk screening misses the majority of future cases. Successful CVD prevention requires both targeted clinical care and broad societal policy.</a:t>
            </a:r>
            <a:endParaRPr lang="en-US" sz="1050" dirty="0"/>
          </a:p>
        </p:txBody>
      </p:sp>
      <p:sp>
        <p:nvSpPr>
          <p:cNvPr id="35" name="Text 13"/>
          <p:cNvSpPr/>
          <p:nvPr/>
        </p:nvSpPr>
        <p:spPr>
          <a:xfrm>
            <a:off x="776288" y="4657725"/>
            <a:ext cx="1141571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65F46"/>
                </a:solidFill>
              </a:rPr>
              <a:t>NICE NG238 (10% threshold) bridges the gap by widening the "High Risk" net</a:t>
            </a:r>
            <a:endParaRPr lang="en-US" sz="1050" dirty="0"/>
          </a:p>
        </p:txBody>
      </p:sp>
      <p:sp>
        <p:nvSpPr>
          <p:cNvPr id="36" name="Text 14"/>
          <p:cNvSpPr/>
          <p:nvPr/>
        </p:nvSpPr>
        <p:spPr>
          <a:xfrm>
            <a:off x="6419999" y="4657725"/>
            <a:ext cx="5772001"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65F46"/>
                </a:solidFill>
              </a:rPr>
              <a:t>The "Polypill" Concept: Mass medication vs. targeted assessment</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1604963"/>
            <a:ext cx="5600700" cy="1671638"/>
          </a:xfrm>
          <a:prstGeom prst="rect">
            <a:avLst/>
          </a:prstGeom>
        </p:spPr>
      </p:pic>
      <p:pic>
        <p:nvPicPr>
          <p:cNvPr id="6" name="Image 4" descr="preencoded.png"/>
          <p:cNvPicPr>
            <a:picLocks noChangeAspect="1"/>
          </p:cNvPicPr>
          <p:nvPr/>
        </p:nvPicPr>
        <p:blipFill>
          <a:blip r:embed="rId6"/>
          <a:stretch>
            <a:fillRect/>
          </a:stretch>
        </p:blipFill>
        <p:spPr>
          <a:xfrm>
            <a:off x="571500" y="1795463"/>
            <a:ext cx="304800" cy="304800"/>
          </a:xfrm>
          <a:prstGeom prst="rect">
            <a:avLst/>
          </a:prstGeom>
        </p:spPr>
      </p:pic>
      <p:pic>
        <p:nvPicPr>
          <p:cNvPr id="7" name="Image 5" descr="preencoded.png"/>
          <p:cNvPicPr>
            <a:picLocks noChangeAspect="1"/>
          </p:cNvPicPr>
          <p:nvPr/>
        </p:nvPicPr>
        <p:blipFill>
          <a:blip r:embed="rId7"/>
          <a:stretch>
            <a:fillRect/>
          </a:stretch>
        </p:blipFill>
        <p:spPr>
          <a:xfrm>
            <a:off x="616744" y="1860203"/>
            <a:ext cx="214313" cy="175320"/>
          </a:xfrm>
          <a:prstGeom prst="rect">
            <a:avLst/>
          </a:prstGeom>
        </p:spPr>
      </p:pic>
      <p:pic>
        <p:nvPicPr>
          <p:cNvPr id="8" name="Image 6" descr="preencoded.png"/>
          <p:cNvPicPr>
            <a:picLocks noChangeAspect="1"/>
          </p:cNvPicPr>
          <p:nvPr/>
        </p:nvPicPr>
        <p:blipFill>
          <a:blip r:embed="rId8"/>
          <a:stretch>
            <a:fillRect/>
          </a:stretch>
        </p:blipFill>
        <p:spPr>
          <a:xfrm>
            <a:off x="381000" y="3467100"/>
            <a:ext cx="5600700" cy="1671638"/>
          </a:xfrm>
          <a:prstGeom prst="rect">
            <a:avLst/>
          </a:prstGeom>
        </p:spPr>
      </p:pic>
      <p:pic>
        <p:nvPicPr>
          <p:cNvPr id="9" name="Image 7" descr="preencoded.png"/>
          <p:cNvPicPr>
            <a:picLocks noChangeAspect="1"/>
          </p:cNvPicPr>
          <p:nvPr/>
        </p:nvPicPr>
        <p:blipFill>
          <a:blip r:embed="rId9"/>
          <a:stretch>
            <a:fillRect/>
          </a:stretch>
        </p:blipFill>
        <p:spPr>
          <a:xfrm>
            <a:off x="571500" y="3657600"/>
            <a:ext cx="304800" cy="304800"/>
          </a:xfrm>
          <a:prstGeom prst="rect">
            <a:avLst/>
          </a:prstGeom>
        </p:spPr>
      </p:pic>
      <p:pic>
        <p:nvPicPr>
          <p:cNvPr id="10" name="Image 8" descr="preencoded.png"/>
          <p:cNvPicPr>
            <a:picLocks noChangeAspect="1"/>
          </p:cNvPicPr>
          <p:nvPr/>
        </p:nvPicPr>
        <p:blipFill>
          <a:blip r:embed="rId10"/>
          <a:stretch>
            <a:fillRect/>
          </a:stretch>
        </p:blipFill>
        <p:spPr>
          <a:xfrm>
            <a:off x="616744" y="3722340"/>
            <a:ext cx="214313" cy="175320"/>
          </a:xfrm>
          <a:prstGeom prst="rect">
            <a:avLst/>
          </a:prstGeom>
        </p:spPr>
      </p:pic>
      <p:pic>
        <p:nvPicPr>
          <p:cNvPr id="11" name="Image 9" descr="preencoded.png"/>
          <p:cNvPicPr>
            <a:picLocks noChangeAspect="1"/>
          </p:cNvPicPr>
          <p:nvPr/>
        </p:nvPicPr>
        <p:blipFill>
          <a:blip r:embed="rId11"/>
          <a:stretch>
            <a:fillRect/>
          </a:stretch>
        </p:blipFill>
        <p:spPr>
          <a:xfrm>
            <a:off x="381000" y="5329238"/>
            <a:ext cx="5600700" cy="628650"/>
          </a:xfrm>
          <a:prstGeom prst="rect">
            <a:avLst/>
          </a:prstGeom>
        </p:spPr>
      </p:pic>
      <p:pic>
        <p:nvPicPr>
          <p:cNvPr id="12" name="Image 10" descr="preencoded.png"/>
          <p:cNvPicPr>
            <a:picLocks noChangeAspect="1"/>
          </p:cNvPicPr>
          <p:nvPr/>
        </p:nvPicPr>
        <p:blipFill>
          <a:blip r:embed="rId12"/>
          <a:stretch>
            <a:fillRect/>
          </a:stretch>
        </p:blipFill>
        <p:spPr>
          <a:xfrm>
            <a:off x="495300" y="5524500"/>
            <a:ext cx="238125" cy="238125"/>
          </a:xfrm>
          <a:prstGeom prst="rect">
            <a:avLst/>
          </a:prstGeom>
        </p:spPr>
      </p:pic>
      <p:pic>
        <p:nvPicPr>
          <p:cNvPr id="13" name="Image 11" descr="preencoded.png"/>
          <p:cNvPicPr>
            <a:picLocks noChangeAspect="1"/>
          </p:cNvPicPr>
          <p:nvPr/>
        </p:nvPicPr>
        <p:blipFill>
          <a:blip r:embed="rId13"/>
          <a:stretch>
            <a:fillRect/>
          </a:stretch>
        </p:blipFill>
        <p:spPr>
          <a:xfrm>
            <a:off x="6210300" y="1516856"/>
            <a:ext cx="5600700" cy="2667000"/>
          </a:xfrm>
          <a:prstGeom prst="rect">
            <a:avLst/>
          </a:prstGeom>
        </p:spPr>
      </p:pic>
      <p:pic>
        <p:nvPicPr>
          <p:cNvPr id="14" name="Image 12" descr="preencoded.png"/>
          <p:cNvPicPr>
            <a:picLocks noChangeAspect="1"/>
          </p:cNvPicPr>
          <p:nvPr/>
        </p:nvPicPr>
        <p:blipFill>
          <a:blip r:embed="rId14"/>
          <a:stretch>
            <a:fillRect/>
          </a:stretch>
        </p:blipFill>
        <p:spPr>
          <a:xfrm>
            <a:off x="6353175" y="1907381"/>
            <a:ext cx="5314950" cy="2133600"/>
          </a:xfrm>
          <a:prstGeom prst="rect">
            <a:avLst/>
          </a:prstGeom>
        </p:spPr>
      </p:pic>
      <p:pic>
        <p:nvPicPr>
          <p:cNvPr id="15" name="Image 13" descr="preencoded.png"/>
          <p:cNvPicPr>
            <a:picLocks noChangeAspect="1"/>
          </p:cNvPicPr>
          <p:nvPr/>
        </p:nvPicPr>
        <p:blipFill>
          <a:blip r:embed="rId15"/>
          <a:stretch>
            <a:fillRect/>
          </a:stretch>
        </p:blipFill>
        <p:spPr>
          <a:xfrm>
            <a:off x="6210300" y="4374356"/>
            <a:ext cx="5600700" cy="1671638"/>
          </a:xfrm>
          <a:prstGeom prst="rect">
            <a:avLst/>
          </a:prstGeom>
        </p:spPr>
      </p:pic>
      <p:pic>
        <p:nvPicPr>
          <p:cNvPr id="16" name="Image 14" descr="preencoded.png"/>
          <p:cNvPicPr>
            <a:picLocks noChangeAspect="1"/>
          </p:cNvPicPr>
          <p:nvPr/>
        </p:nvPicPr>
        <p:blipFill>
          <a:blip r:embed="rId16"/>
          <a:stretch>
            <a:fillRect/>
          </a:stretch>
        </p:blipFill>
        <p:spPr>
          <a:xfrm>
            <a:off x="6400800" y="4564856"/>
            <a:ext cx="304800" cy="304800"/>
          </a:xfrm>
          <a:prstGeom prst="rect">
            <a:avLst/>
          </a:prstGeom>
        </p:spPr>
      </p:pic>
      <p:pic>
        <p:nvPicPr>
          <p:cNvPr id="17" name="Image 15" descr="preencoded.png"/>
          <p:cNvPicPr>
            <a:picLocks noChangeAspect="1"/>
          </p:cNvPicPr>
          <p:nvPr/>
        </p:nvPicPr>
        <p:blipFill>
          <a:blip r:embed="rId17"/>
          <a:stretch>
            <a:fillRect/>
          </a:stretch>
        </p:blipFill>
        <p:spPr>
          <a:xfrm>
            <a:off x="6446044" y="4629596"/>
            <a:ext cx="214313" cy="175320"/>
          </a:xfrm>
          <a:prstGeom prst="rect">
            <a:avLst/>
          </a:prstGeom>
        </p:spPr>
      </p:pic>
      <p:sp>
        <p:nvSpPr>
          <p:cNvPr id="18"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9" name="Text 1"/>
          <p:cNvSpPr/>
          <p:nvPr/>
        </p:nvSpPr>
        <p:spPr>
          <a:xfrm>
            <a:off x="533400" y="361950"/>
            <a:ext cx="74066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Epidemiology and Background</a:t>
            </a:r>
            <a:endParaRPr lang="en-US" sz="1800" dirty="0"/>
          </a:p>
        </p:txBody>
      </p:sp>
      <p:sp>
        <p:nvSpPr>
          <p:cNvPr id="20" name="Text 2"/>
          <p:cNvSpPr/>
          <p:nvPr/>
        </p:nvSpPr>
        <p:spPr>
          <a:xfrm>
            <a:off x="990600" y="181927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UK Mortality Landscape</a:t>
            </a:r>
            <a:endParaRPr lang="en-US" sz="1350" dirty="0"/>
          </a:p>
        </p:txBody>
      </p:sp>
      <p:sp>
        <p:nvSpPr>
          <p:cNvPr id="21" name="Text 3"/>
          <p:cNvSpPr/>
          <p:nvPr/>
        </p:nvSpPr>
        <p:spPr>
          <a:xfrm>
            <a:off x="668685" y="2214563"/>
            <a:ext cx="8915400"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CVD is one of the leading causes of death in the UK.</a:t>
            </a:r>
            <a:endParaRPr lang="en-US" sz="1125" dirty="0"/>
          </a:p>
        </p:txBody>
      </p:sp>
      <p:sp>
        <p:nvSpPr>
          <p:cNvPr id="22" name="Text 4"/>
          <p:cNvSpPr/>
          <p:nvPr/>
        </p:nvSpPr>
        <p:spPr>
          <a:xfrm>
            <a:off x="668685" y="2505075"/>
            <a:ext cx="1152331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843D"/>
                </a:solidFill>
              </a:rPr>
              <a:t>25%</a:t>
            </a:r>
            <a:r>
              <a:rPr lang="en-US" sz="1125" dirty="0">
                <a:solidFill>
                  <a:srgbClr val="4B5563"/>
                </a:solidFill>
              </a:rPr>
              <a:t>of all UK deaths are attributed to Coronary Heart Disease (CHD).</a:t>
            </a:r>
            <a:endParaRPr lang="en-US" sz="1125" dirty="0"/>
          </a:p>
        </p:txBody>
      </p:sp>
      <p:sp>
        <p:nvSpPr>
          <p:cNvPr id="23" name="Text 5"/>
          <p:cNvSpPr/>
          <p:nvPr/>
        </p:nvSpPr>
        <p:spPr>
          <a:xfrm>
            <a:off x="668685" y="2795588"/>
            <a:ext cx="91440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843D"/>
                </a:solidFill>
              </a:rPr>
              <a:t>40%</a:t>
            </a:r>
            <a:r>
              <a:rPr lang="en-US" sz="1125" dirty="0">
                <a:solidFill>
                  <a:srgbClr val="4B5563"/>
                </a:solidFill>
              </a:rPr>
              <a:t>total CVD mortality (MI, CVA, and CCF combined).</a:t>
            </a:r>
            <a:endParaRPr lang="en-US" sz="1125" dirty="0"/>
          </a:p>
        </p:txBody>
      </p:sp>
      <p:sp>
        <p:nvSpPr>
          <p:cNvPr id="24" name="Text 6"/>
          <p:cNvSpPr/>
          <p:nvPr/>
        </p:nvSpPr>
        <p:spPr>
          <a:xfrm>
            <a:off x="990600" y="368141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Premature Mortality Impact</a:t>
            </a:r>
            <a:endParaRPr lang="en-US" sz="1350" dirty="0"/>
          </a:p>
        </p:txBody>
      </p:sp>
      <p:sp>
        <p:nvSpPr>
          <p:cNvPr id="25" name="Text 7"/>
          <p:cNvSpPr/>
          <p:nvPr/>
        </p:nvSpPr>
        <p:spPr>
          <a:xfrm>
            <a:off x="668685" y="4076700"/>
            <a:ext cx="8629650"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CVD accounts for</a:t>
            </a:r>
            <a:r>
              <a:rPr lang="en-US" sz="1125" b="1" dirty="0">
                <a:solidFill>
                  <a:srgbClr val="00843D"/>
                </a:solidFill>
              </a:rPr>
              <a:t>~1/3</a:t>
            </a:r>
            <a:r>
              <a:rPr lang="en-US" sz="1125" dirty="0">
                <a:solidFill>
                  <a:srgbClr val="4B5563"/>
                </a:solidFill>
              </a:rPr>
              <a:t>of premature deaths in men.</a:t>
            </a:r>
            <a:endParaRPr lang="en-US" sz="1125" dirty="0"/>
          </a:p>
        </p:txBody>
      </p:sp>
      <p:sp>
        <p:nvSpPr>
          <p:cNvPr id="26" name="Text 8"/>
          <p:cNvSpPr/>
          <p:nvPr/>
        </p:nvSpPr>
        <p:spPr>
          <a:xfrm>
            <a:off x="668685" y="4367213"/>
            <a:ext cx="8972550"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CVD accounts for</a:t>
            </a:r>
            <a:r>
              <a:rPr lang="en-US" sz="1125" b="1" dirty="0">
                <a:solidFill>
                  <a:srgbClr val="00843D"/>
                </a:solidFill>
              </a:rPr>
              <a:t>~1/4</a:t>
            </a:r>
            <a:r>
              <a:rPr lang="en-US" sz="1125" dirty="0">
                <a:solidFill>
                  <a:srgbClr val="4B5563"/>
                </a:solidFill>
              </a:rPr>
              <a:t>of premature deaths in women.</a:t>
            </a:r>
            <a:endParaRPr lang="en-US" sz="1125" dirty="0"/>
          </a:p>
        </p:txBody>
      </p:sp>
      <p:sp>
        <p:nvSpPr>
          <p:cNvPr id="27" name="Text 9"/>
          <p:cNvSpPr/>
          <p:nvPr/>
        </p:nvSpPr>
        <p:spPr>
          <a:xfrm>
            <a:off x="668685" y="4657725"/>
            <a:ext cx="11523315"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CHD deaths continue to fall but remain the leading cause of mortality.</a:t>
            </a:r>
            <a:endParaRPr lang="en-US" sz="1125" dirty="0"/>
          </a:p>
        </p:txBody>
      </p:sp>
      <p:sp>
        <p:nvSpPr>
          <p:cNvPr id="28" name="Text 10"/>
          <p:cNvSpPr/>
          <p:nvPr/>
        </p:nvSpPr>
        <p:spPr>
          <a:xfrm>
            <a:off x="847725" y="5443538"/>
            <a:ext cx="5019675" cy="400050"/>
          </a:xfrm>
          <a:prstGeom prst="rect">
            <a:avLst/>
          </a:prstGeom>
          <a:noFill/>
          <a:ln/>
        </p:spPr>
        <p:txBody>
          <a:bodyPr vert="horz" wrap="square" lIns="0" tIns="0" rIns="0" bIns="0" rtlCol="0" anchor="ctr"/>
          <a:lstStyle/>
          <a:p>
            <a:pPr marL="0" indent="0">
              <a:lnSpc>
                <a:spcPts val="1575"/>
              </a:lnSpc>
              <a:buNone/>
            </a:pPr>
            <a:r>
              <a:rPr lang="en-US" sz="1050" dirty="0">
                <a:solidFill>
                  <a:srgbClr val="92400E"/>
                </a:solidFill>
              </a:rPr>
              <a:t>Primary prevention achieved a 4× larger reduction in deaths than secondary prevention strategies (1981–2000).</a:t>
            </a:r>
            <a:endParaRPr lang="en-US" sz="1050" dirty="0"/>
          </a:p>
        </p:txBody>
      </p:sp>
      <p:sp>
        <p:nvSpPr>
          <p:cNvPr id="29" name="Text 11"/>
          <p:cNvSpPr/>
          <p:nvPr/>
        </p:nvSpPr>
        <p:spPr>
          <a:xfrm>
            <a:off x="6353175" y="1659731"/>
            <a:ext cx="5314950"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374151"/>
                </a:solidFill>
              </a:rPr>
              <a:t>Relative Impact on CHD Mortality Fall (1981-2000)</a:t>
            </a:r>
            <a:endParaRPr lang="en-US" sz="1050" dirty="0"/>
          </a:p>
        </p:txBody>
      </p:sp>
      <p:sp>
        <p:nvSpPr>
          <p:cNvPr id="30" name="Text 12"/>
          <p:cNvSpPr/>
          <p:nvPr/>
        </p:nvSpPr>
        <p:spPr>
          <a:xfrm>
            <a:off x="6819900" y="4588669"/>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Modern Challenges</a:t>
            </a:r>
            <a:endParaRPr lang="en-US" sz="1350" dirty="0"/>
          </a:p>
        </p:txBody>
      </p:sp>
      <p:sp>
        <p:nvSpPr>
          <p:cNvPr id="31" name="Text 13"/>
          <p:cNvSpPr/>
          <p:nvPr/>
        </p:nvSpPr>
        <p:spPr>
          <a:xfrm>
            <a:off x="6497985" y="4983956"/>
            <a:ext cx="5694015"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Rising prevalence of</a:t>
            </a:r>
            <a:r>
              <a:rPr lang="en-US" sz="1125" b="1" dirty="0">
                <a:solidFill>
                  <a:srgbClr val="00843D"/>
                </a:solidFill>
              </a:rPr>
              <a:t>Obesity and Diabetes</a:t>
            </a:r>
            <a:r>
              <a:rPr lang="en-US" sz="1125" dirty="0">
                <a:solidFill>
                  <a:srgbClr val="4B5563"/>
                </a:solidFill>
              </a:rPr>
              <a:t>.</a:t>
            </a:r>
            <a:endParaRPr lang="en-US" sz="1125" dirty="0"/>
          </a:p>
        </p:txBody>
      </p:sp>
      <p:sp>
        <p:nvSpPr>
          <p:cNvPr id="32" name="Text 14"/>
          <p:cNvSpPr/>
          <p:nvPr/>
        </p:nvSpPr>
        <p:spPr>
          <a:xfrm>
            <a:off x="6497985" y="5274469"/>
            <a:ext cx="5694015"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Persistent physical inactivity and sedentary lifestyles.</a:t>
            </a:r>
            <a:endParaRPr lang="en-US" sz="1125" dirty="0"/>
          </a:p>
        </p:txBody>
      </p:sp>
      <p:sp>
        <p:nvSpPr>
          <p:cNvPr id="33" name="Text 15"/>
          <p:cNvSpPr/>
          <p:nvPr/>
        </p:nvSpPr>
        <p:spPr>
          <a:xfrm>
            <a:off x="6497985" y="5564981"/>
            <a:ext cx="5694015" cy="214313"/>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Widening health inequalities and socio-economic deprivation.</a:t>
            </a:r>
            <a:endParaRPr lang="en-US" sz="112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6"/>
          <a:stretch>
            <a:fillRect/>
          </a:stretch>
        </p:blipFill>
        <p:spPr>
          <a:xfrm>
            <a:off x="381000" y="990600"/>
            <a:ext cx="5572125" cy="5581650"/>
          </a:xfrm>
          <a:prstGeom prst="rect">
            <a:avLst/>
          </a:prstGeom>
        </p:spPr>
      </p:pic>
      <p:pic>
        <p:nvPicPr>
          <p:cNvPr id="6" name="Image 4" descr="preencoded.png"/>
          <p:cNvPicPr>
            <a:picLocks noChangeAspect="1"/>
          </p:cNvPicPr>
          <p:nvPr/>
        </p:nvPicPr>
        <p:blipFill>
          <a:blip r:embed="rId7"/>
          <a:stretch>
            <a:fillRect/>
          </a:stretch>
        </p:blipFill>
        <p:spPr>
          <a:xfrm>
            <a:off x="619125" y="1228725"/>
            <a:ext cx="5095875" cy="371475"/>
          </a:xfrm>
          <a:prstGeom prst="rect">
            <a:avLst/>
          </a:prstGeom>
        </p:spPr>
      </p:pic>
      <p:pic>
        <p:nvPicPr>
          <p:cNvPr id="7" name="Image 5" descr="preencoded.png"/>
          <p:cNvPicPr>
            <a:picLocks noChangeAspect="1"/>
          </p:cNvPicPr>
          <p:nvPr/>
        </p:nvPicPr>
        <p:blipFill>
          <a:blip r:embed="rId8"/>
          <a:stretch>
            <a:fillRect/>
          </a:stretch>
        </p:blipFill>
        <p:spPr>
          <a:xfrm>
            <a:off x="619125" y="1262063"/>
            <a:ext cx="238125" cy="190500"/>
          </a:xfrm>
          <a:prstGeom prst="rect">
            <a:avLst/>
          </a:prstGeom>
        </p:spPr>
      </p:pic>
      <p:pic>
        <p:nvPicPr>
          <p:cNvPr id="8" name="Image 6" descr="preencoded.png"/>
          <p:cNvPicPr>
            <a:picLocks noChangeAspect="1"/>
          </p:cNvPicPr>
          <p:nvPr/>
        </p:nvPicPr>
        <p:blipFill>
          <a:blip r:embed="rId9"/>
          <a:stretch>
            <a:fillRect/>
          </a:stretch>
        </p:blipFill>
        <p:spPr>
          <a:xfrm>
            <a:off x="619125" y="1790700"/>
            <a:ext cx="266700" cy="266700"/>
          </a:xfrm>
          <a:prstGeom prst="rect">
            <a:avLst/>
          </a:prstGeom>
        </p:spPr>
      </p:pic>
      <p:pic>
        <p:nvPicPr>
          <p:cNvPr id="9" name="Image 7" descr="preencoded.png"/>
          <p:cNvPicPr>
            <a:picLocks noChangeAspect="1"/>
          </p:cNvPicPr>
          <p:nvPr/>
        </p:nvPicPr>
        <p:blipFill>
          <a:blip r:embed="rId10"/>
          <a:stretch>
            <a:fillRect/>
          </a:stretch>
        </p:blipFill>
        <p:spPr>
          <a:xfrm>
            <a:off x="669131" y="1855440"/>
            <a:ext cx="166688" cy="137220"/>
          </a:xfrm>
          <a:prstGeom prst="rect">
            <a:avLst/>
          </a:prstGeom>
        </p:spPr>
      </p:pic>
      <p:pic>
        <p:nvPicPr>
          <p:cNvPr id="10" name="Image 8" descr="preencoded.png"/>
          <p:cNvPicPr>
            <a:picLocks noChangeAspect="1"/>
          </p:cNvPicPr>
          <p:nvPr/>
        </p:nvPicPr>
        <p:blipFill>
          <a:blip r:embed="rId11"/>
          <a:stretch>
            <a:fillRect/>
          </a:stretch>
        </p:blipFill>
        <p:spPr>
          <a:xfrm>
            <a:off x="619125" y="2209800"/>
            <a:ext cx="266700" cy="266700"/>
          </a:xfrm>
          <a:prstGeom prst="rect">
            <a:avLst/>
          </a:prstGeom>
        </p:spPr>
      </p:pic>
      <p:pic>
        <p:nvPicPr>
          <p:cNvPr id="11" name="Image 9" descr="preencoded.png"/>
          <p:cNvPicPr>
            <a:picLocks noChangeAspect="1"/>
          </p:cNvPicPr>
          <p:nvPr/>
        </p:nvPicPr>
        <p:blipFill>
          <a:blip r:embed="rId12"/>
          <a:stretch>
            <a:fillRect/>
          </a:stretch>
        </p:blipFill>
        <p:spPr>
          <a:xfrm>
            <a:off x="669131" y="2274540"/>
            <a:ext cx="166688" cy="137220"/>
          </a:xfrm>
          <a:prstGeom prst="rect">
            <a:avLst/>
          </a:prstGeom>
        </p:spPr>
      </p:pic>
      <p:pic>
        <p:nvPicPr>
          <p:cNvPr id="12" name="Image 10" descr="preencoded.png"/>
          <p:cNvPicPr>
            <a:picLocks noChangeAspect="1"/>
          </p:cNvPicPr>
          <p:nvPr/>
        </p:nvPicPr>
        <p:blipFill>
          <a:blip r:embed="rId9"/>
          <a:stretch>
            <a:fillRect/>
          </a:stretch>
        </p:blipFill>
        <p:spPr>
          <a:xfrm>
            <a:off x="619125" y="2819400"/>
            <a:ext cx="266700" cy="266700"/>
          </a:xfrm>
          <a:prstGeom prst="rect">
            <a:avLst/>
          </a:prstGeom>
        </p:spPr>
      </p:pic>
      <p:pic>
        <p:nvPicPr>
          <p:cNvPr id="13" name="Image 11" descr="preencoded.png"/>
          <p:cNvPicPr>
            <a:picLocks noChangeAspect="1"/>
          </p:cNvPicPr>
          <p:nvPr/>
        </p:nvPicPr>
        <p:blipFill>
          <a:blip r:embed="rId13"/>
          <a:stretch>
            <a:fillRect/>
          </a:stretch>
        </p:blipFill>
        <p:spPr>
          <a:xfrm>
            <a:off x="669131" y="2884140"/>
            <a:ext cx="166688" cy="137220"/>
          </a:xfrm>
          <a:prstGeom prst="rect">
            <a:avLst/>
          </a:prstGeom>
        </p:spPr>
      </p:pic>
      <p:pic>
        <p:nvPicPr>
          <p:cNvPr id="14" name="Image 12" descr="preencoded.png"/>
          <p:cNvPicPr>
            <a:picLocks noChangeAspect="1"/>
          </p:cNvPicPr>
          <p:nvPr/>
        </p:nvPicPr>
        <p:blipFill>
          <a:blip r:embed="rId9"/>
          <a:stretch>
            <a:fillRect/>
          </a:stretch>
        </p:blipFill>
        <p:spPr>
          <a:xfrm>
            <a:off x="619125" y="3429000"/>
            <a:ext cx="266700" cy="266700"/>
          </a:xfrm>
          <a:prstGeom prst="rect">
            <a:avLst/>
          </a:prstGeom>
        </p:spPr>
      </p:pic>
      <p:pic>
        <p:nvPicPr>
          <p:cNvPr id="15" name="Image 13" descr="preencoded.png"/>
          <p:cNvPicPr>
            <a:picLocks noChangeAspect="1"/>
          </p:cNvPicPr>
          <p:nvPr/>
        </p:nvPicPr>
        <p:blipFill>
          <a:blip r:embed="rId14"/>
          <a:stretch>
            <a:fillRect/>
          </a:stretch>
        </p:blipFill>
        <p:spPr>
          <a:xfrm>
            <a:off x="669131" y="3493740"/>
            <a:ext cx="166688" cy="137220"/>
          </a:xfrm>
          <a:prstGeom prst="rect">
            <a:avLst/>
          </a:prstGeom>
        </p:spPr>
      </p:pic>
      <p:pic>
        <p:nvPicPr>
          <p:cNvPr id="16" name="Image 14" descr="preencoded.png"/>
          <p:cNvPicPr>
            <a:picLocks noChangeAspect="1"/>
          </p:cNvPicPr>
          <p:nvPr/>
        </p:nvPicPr>
        <p:blipFill>
          <a:blip r:embed="rId6"/>
          <a:stretch>
            <a:fillRect/>
          </a:stretch>
        </p:blipFill>
        <p:spPr>
          <a:xfrm>
            <a:off x="6238875" y="990600"/>
            <a:ext cx="5572125" cy="5581650"/>
          </a:xfrm>
          <a:prstGeom prst="rect">
            <a:avLst/>
          </a:prstGeom>
        </p:spPr>
      </p:pic>
      <p:pic>
        <p:nvPicPr>
          <p:cNvPr id="17" name="Image 15" descr="preencoded.png"/>
          <p:cNvPicPr>
            <a:picLocks noChangeAspect="1"/>
          </p:cNvPicPr>
          <p:nvPr/>
        </p:nvPicPr>
        <p:blipFill>
          <a:blip r:embed="rId7"/>
          <a:stretch>
            <a:fillRect/>
          </a:stretch>
        </p:blipFill>
        <p:spPr>
          <a:xfrm>
            <a:off x="6477000" y="1228725"/>
            <a:ext cx="5095875" cy="371475"/>
          </a:xfrm>
          <a:prstGeom prst="rect">
            <a:avLst/>
          </a:prstGeom>
        </p:spPr>
      </p:pic>
      <p:pic>
        <p:nvPicPr>
          <p:cNvPr id="18" name="Image 16" descr="preencoded.png"/>
          <p:cNvPicPr>
            <a:picLocks noChangeAspect="1"/>
          </p:cNvPicPr>
          <p:nvPr/>
        </p:nvPicPr>
        <p:blipFill>
          <a:blip r:embed="rId15"/>
          <a:stretch>
            <a:fillRect/>
          </a:stretch>
        </p:blipFill>
        <p:spPr>
          <a:xfrm>
            <a:off x="6477000" y="1262063"/>
            <a:ext cx="238125" cy="190500"/>
          </a:xfrm>
          <a:prstGeom prst="rect">
            <a:avLst/>
          </a:prstGeom>
        </p:spPr>
      </p:pic>
      <p:pic>
        <p:nvPicPr>
          <p:cNvPr id="19" name="Image 17" descr="preencoded.png"/>
          <p:cNvPicPr>
            <a:picLocks noChangeAspect="1"/>
          </p:cNvPicPr>
          <p:nvPr/>
        </p:nvPicPr>
        <p:blipFill>
          <a:blip r:embed="rId16"/>
          <a:stretch>
            <a:fillRect/>
          </a:stretch>
        </p:blipFill>
        <p:spPr>
          <a:xfrm>
            <a:off x="6477000" y="1790700"/>
            <a:ext cx="2476500" cy="895350"/>
          </a:xfrm>
          <a:prstGeom prst="rect">
            <a:avLst/>
          </a:prstGeom>
        </p:spPr>
      </p:pic>
      <p:pic>
        <p:nvPicPr>
          <p:cNvPr id="20" name="Image 18" descr="preencoded.png"/>
          <p:cNvPicPr>
            <a:picLocks noChangeAspect="1"/>
          </p:cNvPicPr>
          <p:nvPr/>
        </p:nvPicPr>
        <p:blipFill>
          <a:blip r:embed="rId17"/>
          <a:stretch>
            <a:fillRect/>
          </a:stretch>
        </p:blipFill>
        <p:spPr>
          <a:xfrm>
            <a:off x="9096375" y="1790700"/>
            <a:ext cx="2476500" cy="895350"/>
          </a:xfrm>
          <a:prstGeom prst="rect">
            <a:avLst/>
          </a:prstGeom>
        </p:spPr>
      </p:pic>
      <p:pic>
        <p:nvPicPr>
          <p:cNvPr id="21" name="Image 19" descr="preencoded.png"/>
          <p:cNvPicPr>
            <a:picLocks noChangeAspect="1"/>
          </p:cNvPicPr>
          <p:nvPr/>
        </p:nvPicPr>
        <p:blipFill>
          <a:blip r:embed="rId16"/>
          <a:stretch>
            <a:fillRect/>
          </a:stretch>
        </p:blipFill>
        <p:spPr>
          <a:xfrm>
            <a:off x="6477000" y="2828925"/>
            <a:ext cx="2476500" cy="895350"/>
          </a:xfrm>
          <a:prstGeom prst="rect">
            <a:avLst/>
          </a:prstGeom>
        </p:spPr>
      </p:pic>
      <p:pic>
        <p:nvPicPr>
          <p:cNvPr id="22" name="Image 20" descr="preencoded.png"/>
          <p:cNvPicPr>
            <a:picLocks noChangeAspect="1"/>
          </p:cNvPicPr>
          <p:nvPr/>
        </p:nvPicPr>
        <p:blipFill>
          <a:blip r:embed="rId17"/>
          <a:stretch>
            <a:fillRect/>
          </a:stretch>
        </p:blipFill>
        <p:spPr>
          <a:xfrm>
            <a:off x="9096375" y="2828925"/>
            <a:ext cx="2476500" cy="895350"/>
          </a:xfrm>
          <a:prstGeom prst="rect">
            <a:avLst/>
          </a:prstGeom>
        </p:spPr>
      </p:pic>
      <p:pic>
        <p:nvPicPr>
          <p:cNvPr id="23" name="Image 21" descr="preencoded.png"/>
          <p:cNvPicPr>
            <a:picLocks noChangeAspect="1"/>
          </p:cNvPicPr>
          <p:nvPr/>
        </p:nvPicPr>
        <p:blipFill>
          <a:blip r:embed="rId18"/>
          <a:stretch>
            <a:fillRect/>
          </a:stretch>
        </p:blipFill>
        <p:spPr>
          <a:xfrm>
            <a:off x="6477000" y="3819525"/>
            <a:ext cx="5095875" cy="1485900"/>
          </a:xfrm>
          <a:prstGeom prst="rect">
            <a:avLst/>
          </a:prstGeom>
        </p:spPr>
      </p:pic>
      <p:pic>
        <p:nvPicPr>
          <p:cNvPr id="24" name="Image 22" descr="preencoded.png"/>
          <p:cNvPicPr>
            <a:picLocks noChangeAspect="1"/>
          </p:cNvPicPr>
          <p:nvPr/>
        </p:nvPicPr>
        <p:blipFill>
          <a:blip r:embed="rId19"/>
          <a:stretch>
            <a:fillRect/>
          </a:stretch>
        </p:blipFill>
        <p:spPr>
          <a:xfrm>
            <a:off x="8882063" y="4010025"/>
            <a:ext cx="285750" cy="228600"/>
          </a:xfrm>
          <a:prstGeom prst="rect">
            <a:avLst/>
          </a:prstGeom>
        </p:spPr>
      </p:pic>
      <p:sp>
        <p:nvSpPr>
          <p:cNvPr id="25"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6" name="Text 1"/>
          <p:cNvSpPr/>
          <p:nvPr/>
        </p:nvSpPr>
        <p:spPr>
          <a:xfrm>
            <a:off x="533400" y="361950"/>
            <a:ext cx="54864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Case Study: Ian Hart</a:t>
            </a:r>
            <a:endParaRPr lang="en-US" sz="1800" dirty="0"/>
          </a:p>
        </p:txBody>
      </p:sp>
      <p:sp>
        <p:nvSpPr>
          <p:cNvPr id="27" name="Text 2"/>
          <p:cNvSpPr/>
          <p:nvPr/>
        </p:nvSpPr>
        <p:spPr>
          <a:xfrm>
            <a:off x="971550" y="1228725"/>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Patient Background</a:t>
            </a:r>
            <a:endParaRPr lang="en-US" sz="1350" dirty="0"/>
          </a:p>
        </p:txBody>
      </p:sp>
      <p:sp>
        <p:nvSpPr>
          <p:cNvPr id="28" name="Text 3"/>
          <p:cNvSpPr/>
          <p:nvPr/>
        </p:nvSpPr>
        <p:spPr>
          <a:xfrm>
            <a:off x="1028700" y="1790700"/>
            <a:ext cx="111633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Patient:</a:t>
            </a:r>
            <a:r>
              <a:rPr lang="en-US" sz="1200" dirty="0">
                <a:solidFill>
                  <a:srgbClr val="374151"/>
                </a:solidFill>
              </a:rPr>
              <a:t> Ian Hart, 56-year-old male, Retired Professional Footballer.</a:t>
            </a:r>
            <a:endParaRPr lang="en-US" sz="1200" dirty="0"/>
          </a:p>
        </p:txBody>
      </p:sp>
      <p:sp>
        <p:nvSpPr>
          <p:cNvPr id="29" name="Text 4"/>
          <p:cNvSpPr/>
          <p:nvPr/>
        </p:nvSpPr>
        <p:spPr>
          <a:xfrm>
            <a:off x="1028700" y="2209800"/>
            <a:ext cx="4686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Social:</a:t>
            </a:r>
            <a:r>
              <a:rPr lang="en-US" sz="1200" dirty="0">
                <a:solidFill>
                  <a:srgbClr val="374151"/>
                </a:solidFill>
              </a:rPr>
              <a:t> Heavy smoker (40 cigarettes/day); High-fat "athlete's retirement" diet.</a:t>
            </a:r>
            <a:endParaRPr lang="en-US" sz="1200" dirty="0"/>
          </a:p>
        </p:txBody>
      </p:sp>
      <p:sp>
        <p:nvSpPr>
          <p:cNvPr id="30" name="Text 5"/>
          <p:cNvSpPr/>
          <p:nvPr/>
        </p:nvSpPr>
        <p:spPr>
          <a:xfrm>
            <a:off x="1028700" y="2819400"/>
            <a:ext cx="4686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Family History:</a:t>
            </a:r>
            <a:r>
              <a:rPr lang="en-US" sz="1200" dirty="0">
                <a:solidFill>
                  <a:srgbClr val="374151"/>
                </a:solidFill>
              </a:rPr>
              <a:t> Brother suffered a Myocardial Infarction at age 50 (Significant FH).</a:t>
            </a:r>
            <a:endParaRPr lang="en-US" sz="1200" dirty="0"/>
          </a:p>
        </p:txBody>
      </p:sp>
      <p:sp>
        <p:nvSpPr>
          <p:cNvPr id="31" name="Text 6"/>
          <p:cNvSpPr/>
          <p:nvPr/>
        </p:nvSpPr>
        <p:spPr>
          <a:xfrm>
            <a:off x="1028700" y="3429000"/>
            <a:ext cx="4686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Presentation:</a:t>
            </a:r>
            <a:r>
              <a:rPr lang="en-US" sz="1200" dirty="0">
                <a:solidFill>
                  <a:srgbClr val="374151"/>
                </a:solidFill>
              </a:rPr>
              <a:t> Attends for a routine "over 40s" health check. No current symptoms of chest pain or SOB.</a:t>
            </a:r>
            <a:endParaRPr lang="en-US" sz="1200" dirty="0"/>
          </a:p>
        </p:txBody>
      </p:sp>
      <p:sp>
        <p:nvSpPr>
          <p:cNvPr id="32" name="Text 7"/>
          <p:cNvSpPr/>
          <p:nvPr/>
        </p:nvSpPr>
        <p:spPr>
          <a:xfrm>
            <a:off x="6829425" y="122872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Clinical Findings &amp; Labs</a:t>
            </a:r>
            <a:endParaRPr lang="en-US" sz="1350" dirty="0"/>
          </a:p>
        </p:txBody>
      </p:sp>
      <p:sp>
        <p:nvSpPr>
          <p:cNvPr id="33" name="Text 8"/>
          <p:cNvSpPr/>
          <p:nvPr/>
        </p:nvSpPr>
        <p:spPr>
          <a:xfrm>
            <a:off x="6591300" y="1905000"/>
            <a:ext cx="22479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BLOOD PRESSURE</a:t>
            </a:r>
            <a:endParaRPr lang="en-US" sz="900" dirty="0"/>
          </a:p>
        </p:txBody>
      </p:sp>
      <p:sp>
        <p:nvSpPr>
          <p:cNvPr id="34" name="Text 9"/>
          <p:cNvSpPr/>
          <p:nvPr/>
        </p:nvSpPr>
        <p:spPr>
          <a:xfrm>
            <a:off x="6591300" y="2114550"/>
            <a:ext cx="251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91C1C"/>
                </a:solidFill>
              </a:rPr>
              <a:t>180/100</a:t>
            </a:r>
            <a:endParaRPr lang="en-US" sz="1500" dirty="0"/>
          </a:p>
        </p:txBody>
      </p:sp>
      <p:sp>
        <p:nvSpPr>
          <p:cNvPr id="35" name="Text 10"/>
          <p:cNvSpPr/>
          <p:nvPr/>
        </p:nvSpPr>
        <p:spPr>
          <a:xfrm>
            <a:off x="6591300" y="2400300"/>
            <a:ext cx="338328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rPr>
              <a:t>mmHg (Avg of 3 readings)</a:t>
            </a:r>
            <a:endParaRPr lang="en-US" sz="900" dirty="0"/>
          </a:p>
        </p:txBody>
      </p:sp>
      <p:sp>
        <p:nvSpPr>
          <p:cNvPr id="36" name="Text 11"/>
          <p:cNvSpPr/>
          <p:nvPr/>
        </p:nvSpPr>
        <p:spPr>
          <a:xfrm>
            <a:off x="9210675" y="1905000"/>
            <a:ext cx="23317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TOTAL CHOLESTEROL</a:t>
            </a:r>
            <a:endParaRPr lang="en-US" sz="900" dirty="0"/>
          </a:p>
        </p:txBody>
      </p:sp>
      <p:sp>
        <p:nvSpPr>
          <p:cNvPr id="37" name="Text 12"/>
          <p:cNvSpPr/>
          <p:nvPr/>
        </p:nvSpPr>
        <p:spPr>
          <a:xfrm>
            <a:off x="9210675" y="2114550"/>
            <a:ext cx="2247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6.5</a:t>
            </a:r>
            <a:endParaRPr lang="en-US" sz="1500" dirty="0"/>
          </a:p>
        </p:txBody>
      </p:sp>
      <p:sp>
        <p:nvSpPr>
          <p:cNvPr id="38" name="Text 13"/>
          <p:cNvSpPr/>
          <p:nvPr/>
        </p:nvSpPr>
        <p:spPr>
          <a:xfrm>
            <a:off x="9210675" y="2400300"/>
            <a:ext cx="224790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rPr>
              <a:t>mmol/L</a:t>
            </a:r>
            <a:endParaRPr lang="en-US" sz="900" dirty="0"/>
          </a:p>
        </p:txBody>
      </p:sp>
      <p:sp>
        <p:nvSpPr>
          <p:cNvPr id="39" name="Text 14"/>
          <p:cNvSpPr/>
          <p:nvPr/>
        </p:nvSpPr>
        <p:spPr>
          <a:xfrm>
            <a:off x="6591300" y="2943225"/>
            <a:ext cx="22479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HDL CHOLESTEROL</a:t>
            </a:r>
            <a:endParaRPr lang="en-US" sz="900" dirty="0"/>
          </a:p>
        </p:txBody>
      </p:sp>
      <p:sp>
        <p:nvSpPr>
          <p:cNvPr id="40" name="Text 15"/>
          <p:cNvSpPr/>
          <p:nvPr/>
        </p:nvSpPr>
        <p:spPr>
          <a:xfrm>
            <a:off x="6591300" y="3152775"/>
            <a:ext cx="2247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3.2</a:t>
            </a:r>
            <a:endParaRPr lang="en-US" sz="1500" dirty="0"/>
          </a:p>
        </p:txBody>
      </p:sp>
      <p:sp>
        <p:nvSpPr>
          <p:cNvPr id="41" name="Text 16"/>
          <p:cNvSpPr/>
          <p:nvPr/>
        </p:nvSpPr>
        <p:spPr>
          <a:xfrm>
            <a:off x="6591300" y="3438525"/>
            <a:ext cx="3017520"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rPr>
              <a:t>mmol/L (Ratio: 2.03)</a:t>
            </a:r>
            <a:endParaRPr lang="en-US" sz="900" dirty="0"/>
          </a:p>
        </p:txBody>
      </p:sp>
      <p:sp>
        <p:nvSpPr>
          <p:cNvPr id="42" name="Text 17"/>
          <p:cNvSpPr/>
          <p:nvPr/>
        </p:nvSpPr>
        <p:spPr>
          <a:xfrm>
            <a:off x="9210675" y="2943225"/>
            <a:ext cx="22479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6B7280"/>
                </a:solidFill>
              </a:rPr>
              <a:t>FASTING GLUCOSE</a:t>
            </a:r>
            <a:endParaRPr lang="en-US" sz="900" dirty="0"/>
          </a:p>
        </p:txBody>
      </p:sp>
      <p:sp>
        <p:nvSpPr>
          <p:cNvPr id="43" name="Text 18"/>
          <p:cNvSpPr/>
          <p:nvPr/>
        </p:nvSpPr>
        <p:spPr>
          <a:xfrm>
            <a:off x="9210675" y="3152775"/>
            <a:ext cx="2247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91C1C"/>
                </a:solidFill>
              </a:rPr>
              <a:t>7.1</a:t>
            </a:r>
            <a:endParaRPr lang="en-US" sz="1500" dirty="0"/>
          </a:p>
        </p:txBody>
      </p:sp>
      <p:sp>
        <p:nvSpPr>
          <p:cNvPr id="44" name="Text 19"/>
          <p:cNvSpPr/>
          <p:nvPr/>
        </p:nvSpPr>
        <p:spPr>
          <a:xfrm>
            <a:off x="9210675" y="3438525"/>
            <a:ext cx="2981325" cy="171450"/>
          </a:xfrm>
          <a:prstGeom prst="rect">
            <a:avLst/>
          </a:prstGeom>
          <a:noFill/>
          <a:ln/>
        </p:spPr>
        <p:txBody>
          <a:bodyPr vert="horz" wrap="square" lIns="0" tIns="0" rIns="0" bIns="0" rtlCol="0" anchor="ctr"/>
          <a:lstStyle/>
          <a:p>
            <a:pPr marL="0" indent="0">
              <a:lnSpc>
                <a:spcPts val="1350"/>
              </a:lnSpc>
              <a:buNone/>
            </a:pPr>
            <a:r>
              <a:rPr lang="en-US" sz="900" dirty="0">
                <a:solidFill>
                  <a:srgbClr val="6B7280"/>
                </a:solidFill>
              </a:rPr>
              <a:t>mmol/L (Possible Prediabetes)</a:t>
            </a:r>
            <a:endParaRPr lang="en-US" sz="900" dirty="0"/>
          </a:p>
        </p:txBody>
      </p:sp>
      <p:sp>
        <p:nvSpPr>
          <p:cNvPr id="45" name="Text 20"/>
          <p:cNvSpPr/>
          <p:nvPr/>
        </p:nvSpPr>
        <p:spPr>
          <a:xfrm>
            <a:off x="7848302" y="4333875"/>
            <a:ext cx="2353121"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92400E"/>
                </a:solidFill>
              </a:rPr>
              <a:t>The Mental QRISK Challenge</a:t>
            </a:r>
            <a:endParaRPr lang="en-US" sz="1350" dirty="0"/>
          </a:p>
        </p:txBody>
      </p:sp>
      <p:sp>
        <p:nvSpPr>
          <p:cNvPr id="46" name="Text 21"/>
          <p:cNvSpPr/>
          <p:nvPr/>
        </p:nvSpPr>
        <p:spPr>
          <a:xfrm>
            <a:off x="6667500" y="4686300"/>
            <a:ext cx="4714875" cy="428625"/>
          </a:xfrm>
          <a:prstGeom prst="rect">
            <a:avLst/>
          </a:prstGeom>
          <a:noFill/>
          <a:ln/>
        </p:spPr>
        <p:txBody>
          <a:bodyPr vert="horz" wrap="square" lIns="0" tIns="0" rIns="0" bIns="0" rtlCol="0" anchor="ctr"/>
          <a:lstStyle/>
          <a:p>
            <a:pPr marL="0" indent="0" algn="ctr">
              <a:lnSpc>
                <a:spcPts val="1688"/>
              </a:lnSpc>
              <a:buNone/>
            </a:pPr>
            <a:r>
              <a:rPr lang="en-US" sz="1125" i="1" dirty="0">
                <a:solidFill>
                  <a:srgbClr val="B45309"/>
                </a:solidFill>
              </a:rPr>
              <a:t>Before using the tool, what is your clinical "gut feeling" of this patient's 10-year CVD risk? How would you frame this to Ian?</a:t>
            </a:r>
            <a:endParaRPr lang="en-US" sz="11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90525"/>
            <a:ext cx="38100" cy="457200"/>
          </a:xfrm>
          <a:prstGeom prst="rect">
            <a:avLst/>
          </a:prstGeom>
        </p:spPr>
      </p:pic>
      <p:pic>
        <p:nvPicPr>
          <p:cNvPr id="5" name="Image 3" descr="preencoded.png"/>
          <p:cNvPicPr>
            <a:picLocks noChangeAspect="1"/>
          </p:cNvPicPr>
          <p:nvPr/>
        </p:nvPicPr>
        <p:blipFill>
          <a:blip r:embed="rId5"/>
          <a:stretch>
            <a:fillRect/>
          </a:stretch>
        </p:blipFill>
        <p:spPr>
          <a:xfrm>
            <a:off x="571500" y="1085850"/>
            <a:ext cx="4305300" cy="5467350"/>
          </a:xfrm>
          <a:prstGeom prst="rect">
            <a:avLst/>
          </a:prstGeom>
        </p:spPr>
      </p:pic>
      <p:pic>
        <p:nvPicPr>
          <p:cNvPr id="6" name="Image 4" descr="preencoded.png"/>
          <p:cNvPicPr>
            <a:picLocks noChangeAspect="1"/>
          </p:cNvPicPr>
          <p:nvPr/>
        </p:nvPicPr>
        <p:blipFill>
          <a:blip r:embed="rId6"/>
          <a:stretch>
            <a:fillRect/>
          </a:stretch>
        </p:blipFill>
        <p:spPr>
          <a:xfrm>
            <a:off x="857250" y="1371600"/>
            <a:ext cx="3733800" cy="762000"/>
          </a:xfrm>
          <a:prstGeom prst="rect">
            <a:avLst/>
          </a:prstGeom>
        </p:spPr>
      </p:pic>
      <p:pic>
        <p:nvPicPr>
          <p:cNvPr id="7" name="Image 5" descr="preencoded.png"/>
          <p:cNvPicPr>
            <a:picLocks noChangeAspect="1"/>
          </p:cNvPicPr>
          <p:nvPr/>
        </p:nvPicPr>
        <p:blipFill>
          <a:blip r:embed="rId7"/>
          <a:stretch>
            <a:fillRect/>
          </a:stretch>
        </p:blipFill>
        <p:spPr>
          <a:xfrm>
            <a:off x="857250" y="5891213"/>
            <a:ext cx="3733800" cy="376238"/>
          </a:xfrm>
          <a:prstGeom prst="rect">
            <a:avLst/>
          </a:prstGeom>
        </p:spPr>
      </p:pic>
      <p:pic>
        <p:nvPicPr>
          <p:cNvPr id="8" name="Image 6" descr="preencoded.png"/>
          <p:cNvPicPr>
            <a:picLocks noChangeAspect="1"/>
          </p:cNvPicPr>
          <p:nvPr/>
        </p:nvPicPr>
        <p:blipFill>
          <a:blip r:embed="rId8"/>
          <a:stretch>
            <a:fillRect/>
          </a:stretch>
        </p:blipFill>
        <p:spPr>
          <a:xfrm>
            <a:off x="5162550" y="1085850"/>
            <a:ext cx="6457950" cy="1616869"/>
          </a:xfrm>
          <a:prstGeom prst="rect">
            <a:avLst/>
          </a:prstGeom>
        </p:spPr>
      </p:pic>
      <p:pic>
        <p:nvPicPr>
          <p:cNvPr id="9" name="Image 7" descr="preencoded.png"/>
          <p:cNvPicPr>
            <a:picLocks noChangeAspect="1"/>
          </p:cNvPicPr>
          <p:nvPr/>
        </p:nvPicPr>
        <p:blipFill>
          <a:blip r:embed="rId9"/>
          <a:stretch>
            <a:fillRect/>
          </a:stretch>
        </p:blipFill>
        <p:spPr>
          <a:xfrm>
            <a:off x="5353050" y="1318022"/>
            <a:ext cx="342900" cy="342900"/>
          </a:xfrm>
          <a:prstGeom prst="rect">
            <a:avLst/>
          </a:prstGeom>
        </p:spPr>
      </p:pic>
      <p:pic>
        <p:nvPicPr>
          <p:cNvPr id="10" name="Image 8" descr="preencoded.png"/>
          <p:cNvPicPr>
            <a:picLocks noChangeAspect="1"/>
          </p:cNvPicPr>
          <p:nvPr/>
        </p:nvPicPr>
        <p:blipFill>
          <a:blip r:embed="rId10"/>
          <a:stretch>
            <a:fillRect/>
          </a:stretch>
        </p:blipFill>
        <p:spPr>
          <a:xfrm>
            <a:off x="5429250" y="1413272"/>
            <a:ext cx="190500" cy="152400"/>
          </a:xfrm>
          <a:prstGeom prst="rect">
            <a:avLst/>
          </a:prstGeom>
        </p:spPr>
      </p:pic>
      <p:pic>
        <p:nvPicPr>
          <p:cNvPr id="11" name="Image 9" descr="preencoded.png"/>
          <p:cNvPicPr>
            <a:picLocks noChangeAspect="1"/>
          </p:cNvPicPr>
          <p:nvPr/>
        </p:nvPicPr>
        <p:blipFill>
          <a:blip r:embed="rId11"/>
          <a:stretch>
            <a:fillRect/>
          </a:stretch>
        </p:blipFill>
        <p:spPr>
          <a:xfrm>
            <a:off x="5353050" y="1813322"/>
            <a:ext cx="57150" cy="57150"/>
          </a:xfrm>
          <a:prstGeom prst="rect">
            <a:avLst/>
          </a:prstGeom>
        </p:spPr>
      </p:pic>
      <p:pic>
        <p:nvPicPr>
          <p:cNvPr id="12" name="Image 10" descr="preencoded.png"/>
          <p:cNvPicPr>
            <a:picLocks noChangeAspect="1"/>
          </p:cNvPicPr>
          <p:nvPr/>
        </p:nvPicPr>
        <p:blipFill>
          <a:blip r:embed="rId11"/>
          <a:stretch>
            <a:fillRect/>
          </a:stretch>
        </p:blipFill>
        <p:spPr>
          <a:xfrm>
            <a:off x="5353050" y="2070497"/>
            <a:ext cx="57150" cy="57150"/>
          </a:xfrm>
          <a:prstGeom prst="rect">
            <a:avLst/>
          </a:prstGeom>
        </p:spPr>
      </p:pic>
      <p:pic>
        <p:nvPicPr>
          <p:cNvPr id="13" name="Image 11" descr="preencoded.png"/>
          <p:cNvPicPr>
            <a:picLocks noChangeAspect="1"/>
          </p:cNvPicPr>
          <p:nvPr/>
        </p:nvPicPr>
        <p:blipFill>
          <a:blip r:embed="rId11"/>
          <a:stretch>
            <a:fillRect/>
          </a:stretch>
        </p:blipFill>
        <p:spPr>
          <a:xfrm>
            <a:off x="5353050" y="2327672"/>
            <a:ext cx="57150" cy="57150"/>
          </a:xfrm>
          <a:prstGeom prst="rect">
            <a:avLst/>
          </a:prstGeom>
        </p:spPr>
      </p:pic>
      <p:pic>
        <p:nvPicPr>
          <p:cNvPr id="14" name="Image 12" descr="preencoded.png"/>
          <p:cNvPicPr>
            <a:picLocks noChangeAspect="1"/>
          </p:cNvPicPr>
          <p:nvPr/>
        </p:nvPicPr>
        <p:blipFill>
          <a:blip r:embed="rId12"/>
          <a:stretch>
            <a:fillRect/>
          </a:stretch>
        </p:blipFill>
        <p:spPr>
          <a:xfrm>
            <a:off x="5162550" y="2855119"/>
            <a:ext cx="6457950" cy="1928813"/>
          </a:xfrm>
          <a:prstGeom prst="rect">
            <a:avLst/>
          </a:prstGeom>
        </p:spPr>
      </p:pic>
      <p:pic>
        <p:nvPicPr>
          <p:cNvPr id="15" name="Image 13" descr="preencoded.png"/>
          <p:cNvPicPr>
            <a:picLocks noChangeAspect="1"/>
          </p:cNvPicPr>
          <p:nvPr/>
        </p:nvPicPr>
        <p:blipFill>
          <a:blip r:embed="rId13"/>
          <a:stretch>
            <a:fillRect/>
          </a:stretch>
        </p:blipFill>
        <p:spPr>
          <a:xfrm>
            <a:off x="5353050" y="3007519"/>
            <a:ext cx="342900" cy="342900"/>
          </a:xfrm>
          <a:prstGeom prst="rect">
            <a:avLst/>
          </a:prstGeom>
        </p:spPr>
      </p:pic>
      <p:pic>
        <p:nvPicPr>
          <p:cNvPr id="16" name="Image 14" descr="preencoded.png"/>
          <p:cNvPicPr>
            <a:picLocks noChangeAspect="1"/>
          </p:cNvPicPr>
          <p:nvPr/>
        </p:nvPicPr>
        <p:blipFill>
          <a:blip r:embed="rId14"/>
          <a:stretch>
            <a:fillRect/>
          </a:stretch>
        </p:blipFill>
        <p:spPr>
          <a:xfrm>
            <a:off x="5429250" y="3102769"/>
            <a:ext cx="190500" cy="152400"/>
          </a:xfrm>
          <a:prstGeom prst="rect">
            <a:avLst/>
          </a:prstGeom>
        </p:spPr>
      </p:pic>
      <p:pic>
        <p:nvPicPr>
          <p:cNvPr id="17" name="Image 15" descr="preencoded.png"/>
          <p:cNvPicPr>
            <a:picLocks noChangeAspect="1"/>
          </p:cNvPicPr>
          <p:nvPr/>
        </p:nvPicPr>
        <p:blipFill>
          <a:blip r:embed="rId15"/>
          <a:stretch>
            <a:fillRect/>
          </a:stretch>
        </p:blipFill>
        <p:spPr>
          <a:xfrm>
            <a:off x="5353050" y="3502819"/>
            <a:ext cx="57150" cy="57150"/>
          </a:xfrm>
          <a:prstGeom prst="rect">
            <a:avLst/>
          </a:prstGeom>
        </p:spPr>
      </p:pic>
      <p:pic>
        <p:nvPicPr>
          <p:cNvPr id="18" name="Image 16" descr="preencoded.png"/>
          <p:cNvPicPr>
            <a:picLocks noChangeAspect="1"/>
          </p:cNvPicPr>
          <p:nvPr/>
        </p:nvPicPr>
        <p:blipFill>
          <a:blip r:embed="rId15"/>
          <a:stretch>
            <a:fillRect/>
          </a:stretch>
        </p:blipFill>
        <p:spPr>
          <a:xfrm>
            <a:off x="5353050" y="3759994"/>
            <a:ext cx="57150" cy="57150"/>
          </a:xfrm>
          <a:prstGeom prst="rect">
            <a:avLst/>
          </a:prstGeom>
        </p:spPr>
      </p:pic>
      <p:pic>
        <p:nvPicPr>
          <p:cNvPr id="19" name="Image 17" descr="preencoded.png"/>
          <p:cNvPicPr>
            <a:picLocks noChangeAspect="1"/>
          </p:cNvPicPr>
          <p:nvPr/>
        </p:nvPicPr>
        <p:blipFill>
          <a:blip r:embed="rId16"/>
          <a:stretch>
            <a:fillRect/>
          </a:stretch>
        </p:blipFill>
        <p:spPr>
          <a:xfrm>
            <a:off x="5353050" y="4017169"/>
            <a:ext cx="57150" cy="57150"/>
          </a:xfrm>
          <a:prstGeom prst="rect">
            <a:avLst/>
          </a:prstGeom>
        </p:spPr>
      </p:pic>
      <p:pic>
        <p:nvPicPr>
          <p:cNvPr id="20" name="Image 18" descr="preencoded.png"/>
          <p:cNvPicPr>
            <a:picLocks noChangeAspect="1"/>
          </p:cNvPicPr>
          <p:nvPr/>
        </p:nvPicPr>
        <p:blipFill>
          <a:blip r:embed="rId17"/>
          <a:stretch>
            <a:fillRect/>
          </a:stretch>
        </p:blipFill>
        <p:spPr>
          <a:xfrm>
            <a:off x="5353050" y="4255294"/>
            <a:ext cx="6076950" cy="376238"/>
          </a:xfrm>
          <a:prstGeom prst="rect">
            <a:avLst/>
          </a:prstGeom>
        </p:spPr>
      </p:pic>
      <p:pic>
        <p:nvPicPr>
          <p:cNvPr id="21" name="Image 19" descr="preencoded.png"/>
          <p:cNvPicPr>
            <a:picLocks noChangeAspect="1"/>
          </p:cNvPicPr>
          <p:nvPr/>
        </p:nvPicPr>
        <p:blipFill>
          <a:blip r:embed="rId18"/>
          <a:stretch>
            <a:fillRect/>
          </a:stretch>
        </p:blipFill>
        <p:spPr>
          <a:xfrm>
            <a:off x="5162550" y="4936331"/>
            <a:ext cx="6457950" cy="1616869"/>
          </a:xfrm>
          <a:prstGeom prst="rect">
            <a:avLst/>
          </a:prstGeom>
        </p:spPr>
      </p:pic>
      <p:pic>
        <p:nvPicPr>
          <p:cNvPr id="22" name="Image 20" descr="preencoded.png"/>
          <p:cNvPicPr>
            <a:picLocks noChangeAspect="1"/>
          </p:cNvPicPr>
          <p:nvPr/>
        </p:nvPicPr>
        <p:blipFill>
          <a:blip r:embed="rId19"/>
          <a:stretch>
            <a:fillRect/>
          </a:stretch>
        </p:blipFill>
        <p:spPr>
          <a:xfrm>
            <a:off x="5353050" y="5168503"/>
            <a:ext cx="342900" cy="342900"/>
          </a:xfrm>
          <a:prstGeom prst="rect">
            <a:avLst/>
          </a:prstGeom>
        </p:spPr>
      </p:pic>
      <p:pic>
        <p:nvPicPr>
          <p:cNvPr id="23" name="Image 21" descr="preencoded.png"/>
          <p:cNvPicPr>
            <a:picLocks noChangeAspect="1"/>
          </p:cNvPicPr>
          <p:nvPr/>
        </p:nvPicPr>
        <p:blipFill>
          <a:blip r:embed="rId20"/>
          <a:stretch>
            <a:fillRect/>
          </a:stretch>
        </p:blipFill>
        <p:spPr>
          <a:xfrm>
            <a:off x="5429250" y="5263753"/>
            <a:ext cx="190500" cy="152400"/>
          </a:xfrm>
          <a:prstGeom prst="rect">
            <a:avLst/>
          </a:prstGeom>
        </p:spPr>
      </p:pic>
      <p:pic>
        <p:nvPicPr>
          <p:cNvPr id="24" name="Image 22" descr="preencoded.png"/>
          <p:cNvPicPr>
            <a:picLocks noChangeAspect="1"/>
          </p:cNvPicPr>
          <p:nvPr/>
        </p:nvPicPr>
        <p:blipFill>
          <a:blip r:embed="rId15"/>
          <a:stretch>
            <a:fillRect/>
          </a:stretch>
        </p:blipFill>
        <p:spPr>
          <a:xfrm>
            <a:off x="5353050" y="5663803"/>
            <a:ext cx="57150" cy="57150"/>
          </a:xfrm>
          <a:prstGeom prst="rect">
            <a:avLst/>
          </a:prstGeom>
        </p:spPr>
      </p:pic>
      <p:pic>
        <p:nvPicPr>
          <p:cNvPr id="25" name="Image 23" descr="preencoded.png"/>
          <p:cNvPicPr>
            <a:picLocks noChangeAspect="1"/>
          </p:cNvPicPr>
          <p:nvPr/>
        </p:nvPicPr>
        <p:blipFill>
          <a:blip r:embed="rId15"/>
          <a:stretch>
            <a:fillRect/>
          </a:stretch>
        </p:blipFill>
        <p:spPr>
          <a:xfrm>
            <a:off x="5353050" y="5920978"/>
            <a:ext cx="57150" cy="57150"/>
          </a:xfrm>
          <a:prstGeom prst="rect">
            <a:avLst/>
          </a:prstGeom>
        </p:spPr>
      </p:pic>
      <p:pic>
        <p:nvPicPr>
          <p:cNvPr id="26" name="Image 24" descr="preencoded.png"/>
          <p:cNvPicPr>
            <a:picLocks noChangeAspect="1"/>
          </p:cNvPicPr>
          <p:nvPr/>
        </p:nvPicPr>
        <p:blipFill>
          <a:blip r:embed="rId15"/>
          <a:stretch>
            <a:fillRect/>
          </a:stretch>
        </p:blipFill>
        <p:spPr>
          <a:xfrm>
            <a:off x="5353050" y="6178153"/>
            <a:ext cx="57150" cy="57150"/>
          </a:xfrm>
          <a:prstGeom prst="rect">
            <a:avLst/>
          </a:prstGeom>
        </p:spPr>
      </p:pic>
      <p:sp>
        <p:nvSpPr>
          <p:cNvPr id="27" name="Text 0"/>
          <p:cNvSpPr/>
          <p:nvPr/>
        </p:nvSpPr>
        <p:spPr>
          <a:xfrm>
            <a:off x="723900" y="304800"/>
            <a:ext cx="5420023"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8" name="Text 1"/>
          <p:cNvSpPr/>
          <p:nvPr/>
        </p:nvSpPr>
        <p:spPr>
          <a:xfrm>
            <a:off x="723900" y="476250"/>
            <a:ext cx="114681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1F2937"/>
                </a:solidFill>
              </a:rPr>
              <a:t>Case Study: Management Discussion</a:t>
            </a:r>
            <a:endParaRPr lang="en-US" sz="2400" dirty="0"/>
          </a:p>
        </p:txBody>
      </p:sp>
      <p:sp>
        <p:nvSpPr>
          <p:cNvPr id="29" name="Text 2"/>
          <p:cNvSpPr/>
          <p:nvPr/>
        </p:nvSpPr>
        <p:spPr>
          <a:xfrm>
            <a:off x="857250" y="1371600"/>
            <a:ext cx="3733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00843D"/>
                </a:solidFill>
              </a:rPr>
              <a:t>Ian Hart, 56</a:t>
            </a:r>
            <a:endParaRPr lang="en-US" sz="1800" dirty="0"/>
          </a:p>
        </p:txBody>
      </p:sp>
      <p:sp>
        <p:nvSpPr>
          <p:cNvPr id="30" name="Text 3"/>
          <p:cNvSpPr/>
          <p:nvPr/>
        </p:nvSpPr>
        <p:spPr>
          <a:xfrm>
            <a:off x="857250" y="1762125"/>
            <a:ext cx="6217920" cy="228600"/>
          </a:xfrm>
          <a:prstGeom prst="rect">
            <a:avLst/>
          </a:prstGeom>
          <a:noFill/>
          <a:ln/>
        </p:spPr>
        <p:txBody>
          <a:bodyPr vert="horz" wrap="square" lIns="0" tIns="0" rIns="0" bIns="0" rtlCol="0" anchor="ctr"/>
          <a:lstStyle/>
          <a:p>
            <a:pPr marL="0" indent="0">
              <a:lnSpc>
                <a:spcPts val="1800"/>
              </a:lnSpc>
              <a:buNone/>
            </a:pPr>
            <a:r>
              <a:rPr lang="en-US" sz="1200" dirty="0">
                <a:solidFill>
                  <a:srgbClr val="6B7280"/>
                </a:solidFill>
              </a:rPr>
              <a:t>Retired Footballer • High-Fat Diet</a:t>
            </a:r>
            <a:endParaRPr lang="en-US" sz="1200" dirty="0"/>
          </a:p>
        </p:txBody>
      </p:sp>
      <p:sp>
        <p:nvSpPr>
          <p:cNvPr id="31" name="Text 4"/>
          <p:cNvSpPr/>
          <p:nvPr/>
        </p:nvSpPr>
        <p:spPr>
          <a:xfrm>
            <a:off x="857250" y="2324100"/>
            <a:ext cx="192024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BLOOD PRESSURE</a:t>
            </a:r>
            <a:endParaRPr lang="en-US" sz="900" dirty="0"/>
          </a:p>
        </p:txBody>
      </p:sp>
      <p:sp>
        <p:nvSpPr>
          <p:cNvPr id="32" name="Text 5"/>
          <p:cNvSpPr/>
          <p:nvPr/>
        </p:nvSpPr>
        <p:spPr>
          <a:xfrm>
            <a:off x="857250" y="2533650"/>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180/100 mmHg</a:t>
            </a:r>
            <a:endParaRPr lang="en-US" sz="1350" dirty="0"/>
          </a:p>
        </p:txBody>
      </p:sp>
      <p:sp>
        <p:nvSpPr>
          <p:cNvPr id="33" name="Text 6"/>
          <p:cNvSpPr/>
          <p:nvPr/>
        </p:nvSpPr>
        <p:spPr>
          <a:xfrm>
            <a:off x="2795588" y="2324100"/>
            <a:ext cx="192024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SMOKING STATUS</a:t>
            </a:r>
            <a:endParaRPr lang="en-US" sz="900" dirty="0"/>
          </a:p>
        </p:txBody>
      </p:sp>
      <p:sp>
        <p:nvSpPr>
          <p:cNvPr id="34" name="Text 7"/>
          <p:cNvSpPr/>
          <p:nvPr/>
        </p:nvSpPr>
        <p:spPr>
          <a:xfrm>
            <a:off x="2795588" y="2533650"/>
            <a:ext cx="3771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40 Cigarettes/Day</a:t>
            </a:r>
            <a:endParaRPr lang="en-US" sz="1350" dirty="0"/>
          </a:p>
        </p:txBody>
      </p:sp>
      <p:sp>
        <p:nvSpPr>
          <p:cNvPr id="35" name="Text 8"/>
          <p:cNvSpPr/>
          <p:nvPr/>
        </p:nvSpPr>
        <p:spPr>
          <a:xfrm>
            <a:off x="857250" y="2933700"/>
            <a:ext cx="21945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TOTAL CHOL : HDL</a:t>
            </a:r>
            <a:endParaRPr lang="en-US" sz="900" dirty="0"/>
          </a:p>
        </p:txBody>
      </p:sp>
      <p:sp>
        <p:nvSpPr>
          <p:cNvPr id="36" name="Text 9"/>
          <p:cNvSpPr/>
          <p:nvPr/>
        </p:nvSpPr>
        <p:spPr>
          <a:xfrm>
            <a:off x="857250" y="314325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6.5 : 3.2 (Ratio 2.0)</a:t>
            </a:r>
            <a:endParaRPr lang="en-US" sz="1350" dirty="0"/>
          </a:p>
        </p:txBody>
      </p:sp>
      <p:sp>
        <p:nvSpPr>
          <p:cNvPr id="37" name="Text 10"/>
          <p:cNvSpPr/>
          <p:nvPr/>
        </p:nvSpPr>
        <p:spPr>
          <a:xfrm>
            <a:off x="2795588" y="2933700"/>
            <a:ext cx="20574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FASTING GLUCOSE</a:t>
            </a:r>
            <a:endParaRPr lang="en-US" sz="900" dirty="0"/>
          </a:p>
        </p:txBody>
      </p:sp>
      <p:sp>
        <p:nvSpPr>
          <p:cNvPr id="38" name="Text 11"/>
          <p:cNvSpPr/>
          <p:nvPr/>
        </p:nvSpPr>
        <p:spPr>
          <a:xfrm>
            <a:off x="2795588" y="3143250"/>
            <a:ext cx="35661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7.1 mmol/L (IFG)</a:t>
            </a:r>
            <a:endParaRPr lang="en-US" sz="1350" dirty="0"/>
          </a:p>
        </p:txBody>
      </p:sp>
      <p:sp>
        <p:nvSpPr>
          <p:cNvPr id="39" name="Text 12"/>
          <p:cNvSpPr/>
          <p:nvPr/>
        </p:nvSpPr>
        <p:spPr>
          <a:xfrm>
            <a:off x="857250" y="3543300"/>
            <a:ext cx="192024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FAMILY HISTORY</a:t>
            </a:r>
            <a:endParaRPr lang="en-US" sz="900" dirty="0"/>
          </a:p>
        </p:txBody>
      </p:sp>
      <p:sp>
        <p:nvSpPr>
          <p:cNvPr id="40" name="Text 13"/>
          <p:cNvSpPr/>
          <p:nvPr/>
        </p:nvSpPr>
        <p:spPr>
          <a:xfrm>
            <a:off x="857250" y="3752850"/>
            <a:ext cx="41833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Brother MI @ age 50</a:t>
            </a:r>
            <a:endParaRPr lang="en-US" sz="1350" dirty="0"/>
          </a:p>
        </p:txBody>
      </p:sp>
      <p:sp>
        <p:nvSpPr>
          <p:cNvPr id="41" name="Text 14"/>
          <p:cNvSpPr/>
          <p:nvPr/>
        </p:nvSpPr>
        <p:spPr>
          <a:xfrm>
            <a:off x="2795588" y="3543300"/>
            <a:ext cx="1795463"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CA3AF"/>
                </a:solidFill>
              </a:rPr>
              <a:t>QRISK3 SCORE</a:t>
            </a:r>
            <a:endParaRPr lang="en-US" sz="900" dirty="0"/>
          </a:p>
        </p:txBody>
      </p:sp>
      <p:sp>
        <p:nvSpPr>
          <p:cNvPr id="42" name="Text 15"/>
          <p:cNvSpPr/>
          <p:nvPr/>
        </p:nvSpPr>
        <p:spPr>
          <a:xfrm>
            <a:off x="2795588" y="3752850"/>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Very High Risk</a:t>
            </a:r>
            <a:endParaRPr lang="en-US" sz="1350" dirty="0"/>
          </a:p>
        </p:txBody>
      </p:sp>
      <p:sp>
        <p:nvSpPr>
          <p:cNvPr id="43" name="Text 16"/>
          <p:cNvSpPr/>
          <p:nvPr/>
        </p:nvSpPr>
        <p:spPr>
          <a:xfrm>
            <a:off x="1000125" y="5993606"/>
            <a:ext cx="9601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SCA TIP</a:t>
            </a:r>
            <a:endParaRPr lang="en-US" sz="900" dirty="0"/>
          </a:p>
        </p:txBody>
      </p:sp>
      <p:sp>
        <p:nvSpPr>
          <p:cNvPr id="44" name="Text 17"/>
          <p:cNvSpPr/>
          <p:nvPr/>
        </p:nvSpPr>
        <p:spPr>
          <a:xfrm>
            <a:off x="1542157" y="5986463"/>
            <a:ext cx="8271510" cy="185738"/>
          </a:xfrm>
          <a:prstGeom prst="rect">
            <a:avLst/>
          </a:prstGeom>
          <a:noFill/>
          <a:ln/>
        </p:spPr>
        <p:txBody>
          <a:bodyPr vert="horz" wrap="square" lIns="0" tIns="0" rIns="0" bIns="0" rtlCol="0" anchor="ctr"/>
          <a:lstStyle/>
          <a:p>
            <a:pPr marL="0" indent="0">
              <a:lnSpc>
                <a:spcPts val="1463"/>
              </a:lnSpc>
              <a:buNone/>
            </a:pPr>
            <a:r>
              <a:rPr lang="en-US" sz="975" dirty="0">
                <a:solidFill>
                  <a:srgbClr val="92400E"/>
                </a:solidFill>
              </a:rPr>
              <a:t>Calculate QRISK3 in front of patient to visualize risk.</a:t>
            </a:r>
            <a:endParaRPr lang="en-US" sz="975" dirty="0"/>
          </a:p>
        </p:txBody>
      </p:sp>
      <p:sp>
        <p:nvSpPr>
          <p:cNvPr id="45" name="Text 18"/>
          <p:cNvSpPr/>
          <p:nvPr/>
        </p:nvSpPr>
        <p:spPr>
          <a:xfrm>
            <a:off x="5810250" y="1360884"/>
            <a:ext cx="63817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1. Risk &amp; Lifestyle Optimization</a:t>
            </a:r>
            <a:endParaRPr lang="en-US" sz="1350" dirty="0"/>
          </a:p>
        </p:txBody>
      </p:sp>
      <p:sp>
        <p:nvSpPr>
          <p:cNvPr id="46" name="Text 19"/>
          <p:cNvSpPr/>
          <p:nvPr/>
        </p:nvSpPr>
        <p:spPr>
          <a:xfrm>
            <a:off x="5505450" y="1756172"/>
            <a:ext cx="6686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Formal QRISK3 assessment (mandatory for primary prevention).</a:t>
            </a:r>
            <a:endParaRPr lang="en-US" sz="1125" dirty="0"/>
          </a:p>
        </p:txBody>
      </p:sp>
      <p:sp>
        <p:nvSpPr>
          <p:cNvPr id="47" name="Text 20"/>
          <p:cNvSpPr/>
          <p:nvPr/>
        </p:nvSpPr>
        <p:spPr>
          <a:xfrm>
            <a:off x="5505450" y="2013347"/>
            <a:ext cx="6686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Smoking cessation: Refer to NICE NG209 services immediately.</a:t>
            </a:r>
            <a:endParaRPr lang="en-US" sz="1125" dirty="0"/>
          </a:p>
        </p:txBody>
      </p:sp>
      <p:sp>
        <p:nvSpPr>
          <p:cNvPr id="48" name="Text 21"/>
          <p:cNvSpPr/>
          <p:nvPr/>
        </p:nvSpPr>
        <p:spPr>
          <a:xfrm>
            <a:off x="5505450" y="2270522"/>
            <a:ext cx="6686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Cardioprotective diet: Total fat ≤30%, replace saturates.</a:t>
            </a:r>
            <a:endParaRPr lang="en-US" sz="1125" dirty="0"/>
          </a:p>
        </p:txBody>
      </p:sp>
      <p:sp>
        <p:nvSpPr>
          <p:cNvPr id="49" name="Text 22"/>
          <p:cNvSpPr/>
          <p:nvPr/>
        </p:nvSpPr>
        <p:spPr>
          <a:xfrm>
            <a:off x="5810250" y="3050381"/>
            <a:ext cx="5692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2. Pharmacological Strategy</a:t>
            </a:r>
            <a:endParaRPr lang="en-US" sz="1350" dirty="0"/>
          </a:p>
        </p:txBody>
      </p:sp>
      <p:sp>
        <p:nvSpPr>
          <p:cNvPr id="50" name="Text 23"/>
          <p:cNvSpPr/>
          <p:nvPr/>
        </p:nvSpPr>
        <p:spPr>
          <a:xfrm>
            <a:off x="5505450" y="3445669"/>
            <a:ext cx="66865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rPr>
              <a:t>Hypertension:</a:t>
            </a:r>
            <a:r>
              <a:rPr lang="en-US" sz="1125" dirty="0">
                <a:solidFill>
                  <a:srgbClr val="4B5563"/>
                </a:solidFill>
              </a:rPr>
              <a:t>Aim for &lt;140/90 (initial target).</a:t>
            </a:r>
            <a:endParaRPr lang="en-US" sz="1125" dirty="0"/>
          </a:p>
        </p:txBody>
      </p:sp>
      <p:sp>
        <p:nvSpPr>
          <p:cNvPr id="51" name="Text 24"/>
          <p:cNvSpPr/>
          <p:nvPr/>
        </p:nvSpPr>
        <p:spPr>
          <a:xfrm>
            <a:off x="5505450" y="3702844"/>
            <a:ext cx="66865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rPr>
              <a:t>Lipids:</a:t>
            </a:r>
            <a:r>
              <a:rPr lang="en-US" sz="1125" dirty="0">
                <a:solidFill>
                  <a:srgbClr val="4B5563"/>
                </a:solidFill>
              </a:rPr>
              <a:t>Offer 20mg Atorvastatin (QRISK3 ≥10% threshold).</a:t>
            </a:r>
            <a:endParaRPr lang="en-US" sz="1125" dirty="0"/>
          </a:p>
        </p:txBody>
      </p:sp>
      <p:sp>
        <p:nvSpPr>
          <p:cNvPr id="52" name="Text 25"/>
          <p:cNvSpPr/>
          <p:nvPr/>
        </p:nvSpPr>
        <p:spPr>
          <a:xfrm>
            <a:off x="5505450" y="3960019"/>
            <a:ext cx="66865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rPr>
              <a:t>Diabetes:</a:t>
            </a:r>
            <a:r>
              <a:rPr lang="en-US" sz="1125" dirty="0">
                <a:solidFill>
                  <a:srgbClr val="4B5563"/>
                </a:solidFill>
              </a:rPr>
              <a:t>Recheck HbA1c to confirm pre-diabetes/T2DM.</a:t>
            </a:r>
            <a:endParaRPr lang="en-US" sz="1125" dirty="0"/>
          </a:p>
        </p:txBody>
      </p:sp>
      <p:sp>
        <p:nvSpPr>
          <p:cNvPr id="53" name="Text 26"/>
          <p:cNvSpPr/>
          <p:nvPr/>
        </p:nvSpPr>
        <p:spPr>
          <a:xfrm>
            <a:off x="5495925" y="4357688"/>
            <a:ext cx="109728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AKT FACT</a:t>
            </a:r>
            <a:endParaRPr lang="en-US" sz="900" dirty="0"/>
          </a:p>
        </p:txBody>
      </p:sp>
      <p:sp>
        <p:nvSpPr>
          <p:cNvPr id="54" name="Text 27"/>
          <p:cNvSpPr/>
          <p:nvPr/>
        </p:nvSpPr>
        <p:spPr>
          <a:xfrm>
            <a:off x="6156275" y="4350544"/>
            <a:ext cx="6035725" cy="185738"/>
          </a:xfrm>
          <a:prstGeom prst="rect">
            <a:avLst/>
          </a:prstGeom>
          <a:noFill/>
          <a:ln/>
        </p:spPr>
        <p:txBody>
          <a:bodyPr vert="horz" wrap="square" lIns="0" tIns="0" rIns="0" bIns="0" rtlCol="0" anchor="ctr"/>
          <a:lstStyle/>
          <a:p>
            <a:pPr marL="0" indent="0">
              <a:lnSpc>
                <a:spcPts val="1463"/>
              </a:lnSpc>
              <a:buNone/>
            </a:pPr>
            <a:r>
              <a:rPr lang="en-US" sz="975" dirty="0">
                <a:solidFill>
                  <a:srgbClr val="92400E"/>
                </a:solidFill>
              </a:rPr>
              <a:t>If T2DM confirmed, switch to secondary prevention targets.</a:t>
            </a:r>
            <a:endParaRPr lang="en-US" sz="975" dirty="0"/>
          </a:p>
        </p:txBody>
      </p:sp>
      <p:sp>
        <p:nvSpPr>
          <p:cNvPr id="55" name="Text 28"/>
          <p:cNvSpPr/>
          <p:nvPr/>
        </p:nvSpPr>
        <p:spPr>
          <a:xfrm>
            <a:off x="5810250" y="5211366"/>
            <a:ext cx="5692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3. Shared Care &amp; Safety-Net</a:t>
            </a:r>
            <a:endParaRPr lang="en-US" sz="1350" dirty="0"/>
          </a:p>
        </p:txBody>
      </p:sp>
      <p:sp>
        <p:nvSpPr>
          <p:cNvPr id="56" name="Text 29"/>
          <p:cNvSpPr/>
          <p:nvPr/>
        </p:nvSpPr>
        <p:spPr>
          <a:xfrm>
            <a:off x="5505450" y="5606653"/>
            <a:ext cx="6686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Discuss absolute risk reduction vs side-effect profiles.</a:t>
            </a:r>
            <a:endParaRPr lang="en-US" sz="1125" dirty="0"/>
          </a:p>
        </p:txBody>
      </p:sp>
      <p:sp>
        <p:nvSpPr>
          <p:cNvPr id="57" name="Text 30"/>
          <p:cNvSpPr/>
          <p:nvPr/>
        </p:nvSpPr>
        <p:spPr>
          <a:xfrm>
            <a:off x="5505450" y="5863828"/>
            <a:ext cx="6686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Safety-net for statins: Unexplained muscle pain or dark urine.</a:t>
            </a:r>
            <a:endParaRPr lang="en-US" sz="1125" dirty="0"/>
          </a:p>
        </p:txBody>
      </p:sp>
      <p:sp>
        <p:nvSpPr>
          <p:cNvPr id="58" name="Text 31"/>
          <p:cNvSpPr/>
          <p:nvPr/>
        </p:nvSpPr>
        <p:spPr>
          <a:xfrm>
            <a:off x="5505450" y="6121003"/>
            <a:ext cx="6686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Document decision-making if statin is declined.</a:t>
            </a:r>
            <a:endParaRPr lang="en-US" sz="112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409575"/>
            <a:ext cx="38100" cy="304800"/>
          </a:xfrm>
          <a:prstGeom prst="rect">
            <a:avLst/>
          </a:prstGeom>
        </p:spPr>
      </p:pic>
      <p:pic>
        <p:nvPicPr>
          <p:cNvPr id="5" name="Image 3" descr="preencoded.png"/>
          <p:cNvPicPr>
            <a:picLocks noChangeAspect="1"/>
          </p:cNvPicPr>
          <p:nvPr/>
        </p:nvPicPr>
        <p:blipFill>
          <a:blip r:embed="rId5"/>
          <a:stretch>
            <a:fillRect/>
          </a:stretch>
        </p:blipFill>
        <p:spPr>
          <a:xfrm>
            <a:off x="571500" y="1228725"/>
            <a:ext cx="5381625" cy="2586038"/>
          </a:xfrm>
          <a:prstGeom prst="rect">
            <a:avLst/>
          </a:prstGeom>
        </p:spPr>
      </p:pic>
      <p:pic>
        <p:nvPicPr>
          <p:cNvPr id="6" name="Image 4" descr="preencoded.png"/>
          <p:cNvPicPr>
            <a:picLocks noChangeAspect="1"/>
          </p:cNvPicPr>
          <p:nvPr/>
        </p:nvPicPr>
        <p:blipFill>
          <a:blip r:embed="rId6"/>
          <a:stretch>
            <a:fillRect/>
          </a:stretch>
        </p:blipFill>
        <p:spPr>
          <a:xfrm>
            <a:off x="800100" y="1443038"/>
            <a:ext cx="266700" cy="190500"/>
          </a:xfrm>
          <a:prstGeom prst="rect">
            <a:avLst/>
          </a:prstGeom>
        </p:spPr>
      </p:pic>
      <p:pic>
        <p:nvPicPr>
          <p:cNvPr id="7" name="Image 5" descr="preencoded.png"/>
          <p:cNvPicPr>
            <a:picLocks noChangeAspect="1"/>
          </p:cNvPicPr>
          <p:nvPr/>
        </p:nvPicPr>
        <p:blipFill>
          <a:blip r:embed="rId7"/>
          <a:stretch>
            <a:fillRect/>
          </a:stretch>
        </p:blipFill>
        <p:spPr>
          <a:xfrm>
            <a:off x="800100" y="1828800"/>
            <a:ext cx="142875" cy="155823"/>
          </a:xfrm>
          <a:prstGeom prst="rect">
            <a:avLst/>
          </a:prstGeom>
        </p:spPr>
      </p:pic>
      <p:pic>
        <p:nvPicPr>
          <p:cNvPr id="8" name="Image 6" descr="preencoded.png"/>
          <p:cNvPicPr>
            <a:picLocks noChangeAspect="1"/>
          </p:cNvPicPr>
          <p:nvPr/>
        </p:nvPicPr>
        <p:blipFill>
          <a:blip r:embed="rId8"/>
          <a:stretch>
            <a:fillRect/>
          </a:stretch>
        </p:blipFill>
        <p:spPr>
          <a:xfrm>
            <a:off x="800100" y="2352675"/>
            <a:ext cx="142875" cy="155823"/>
          </a:xfrm>
          <a:prstGeom prst="rect">
            <a:avLst/>
          </a:prstGeom>
        </p:spPr>
      </p:pic>
      <p:pic>
        <p:nvPicPr>
          <p:cNvPr id="9" name="Image 7" descr="preencoded.png"/>
          <p:cNvPicPr>
            <a:picLocks noChangeAspect="1"/>
          </p:cNvPicPr>
          <p:nvPr/>
        </p:nvPicPr>
        <p:blipFill>
          <a:blip r:embed="rId9"/>
          <a:stretch>
            <a:fillRect/>
          </a:stretch>
        </p:blipFill>
        <p:spPr>
          <a:xfrm>
            <a:off x="800100" y="2876550"/>
            <a:ext cx="142875" cy="131862"/>
          </a:xfrm>
          <a:prstGeom prst="rect">
            <a:avLst/>
          </a:prstGeom>
        </p:spPr>
      </p:pic>
      <p:pic>
        <p:nvPicPr>
          <p:cNvPr id="10" name="Image 8" descr="preencoded.png"/>
          <p:cNvPicPr>
            <a:picLocks noChangeAspect="1"/>
          </p:cNvPicPr>
          <p:nvPr/>
        </p:nvPicPr>
        <p:blipFill>
          <a:blip r:embed="rId10"/>
          <a:stretch>
            <a:fillRect/>
          </a:stretch>
        </p:blipFill>
        <p:spPr>
          <a:xfrm>
            <a:off x="571500" y="3967163"/>
            <a:ext cx="5381625" cy="2586038"/>
          </a:xfrm>
          <a:prstGeom prst="rect">
            <a:avLst/>
          </a:prstGeom>
        </p:spPr>
      </p:pic>
      <p:pic>
        <p:nvPicPr>
          <p:cNvPr id="11" name="Image 9" descr="preencoded.png"/>
          <p:cNvPicPr>
            <a:picLocks noChangeAspect="1"/>
          </p:cNvPicPr>
          <p:nvPr/>
        </p:nvPicPr>
        <p:blipFill>
          <a:blip r:embed="rId11"/>
          <a:stretch>
            <a:fillRect/>
          </a:stretch>
        </p:blipFill>
        <p:spPr>
          <a:xfrm>
            <a:off x="800100" y="4181475"/>
            <a:ext cx="266700" cy="190500"/>
          </a:xfrm>
          <a:prstGeom prst="rect">
            <a:avLst/>
          </a:prstGeom>
        </p:spPr>
      </p:pic>
      <p:pic>
        <p:nvPicPr>
          <p:cNvPr id="12" name="Image 10" descr="preencoded.png"/>
          <p:cNvPicPr>
            <a:picLocks noChangeAspect="1"/>
          </p:cNvPicPr>
          <p:nvPr/>
        </p:nvPicPr>
        <p:blipFill>
          <a:blip r:embed="rId12"/>
          <a:stretch>
            <a:fillRect/>
          </a:stretch>
        </p:blipFill>
        <p:spPr>
          <a:xfrm>
            <a:off x="800100" y="4567238"/>
            <a:ext cx="142875" cy="155823"/>
          </a:xfrm>
          <a:prstGeom prst="rect">
            <a:avLst/>
          </a:prstGeom>
        </p:spPr>
      </p:pic>
      <p:pic>
        <p:nvPicPr>
          <p:cNvPr id="13" name="Image 11" descr="preencoded.png"/>
          <p:cNvPicPr>
            <a:picLocks noChangeAspect="1"/>
          </p:cNvPicPr>
          <p:nvPr/>
        </p:nvPicPr>
        <p:blipFill>
          <a:blip r:embed="rId13"/>
          <a:stretch>
            <a:fillRect/>
          </a:stretch>
        </p:blipFill>
        <p:spPr>
          <a:xfrm>
            <a:off x="800100" y="5091113"/>
            <a:ext cx="142875" cy="122337"/>
          </a:xfrm>
          <a:prstGeom prst="rect">
            <a:avLst/>
          </a:prstGeom>
        </p:spPr>
      </p:pic>
      <p:pic>
        <p:nvPicPr>
          <p:cNvPr id="14" name="Image 12" descr="preencoded.png"/>
          <p:cNvPicPr>
            <a:picLocks noChangeAspect="1"/>
          </p:cNvPicPr>
          <p:nvPr/>
        </p:nvPicPr>
        <p:blipFill>
          <a:blip r:embed="rId14"/>
          <a:stretch>
            <a:fillRect/>
          </a:stretch>
        </p:blipFill>
        <p:spPr>
          <a:xfrm>
            <a:off x="800100" y="5710238"/>
            <a:ext cx="4924425" cy="590550"/>
          </a:xfrm>
          <a:prstGeom prst="rect">
            <a:avLst/>
          </a:prstGeom>
        </p:spPr>
      </p:pic>
      <p:pic>
        <p:nvPicPr>
          <p:cNvPr id="15" name="Image 13" descr="preencoded.png"/>
          <p:cNvPicPr>
            <a:picLocks noChangeAspect="1"/>
          </p:cNvPicPr>
          <p:nvPr/>
        </p:nvPicPr>
        <p:blipFill>
          <a:blip r:embed="rId15"/>
          <a:stretch>
            <a:fillRect/>
          </a:stretch>
        </p:blipFill>
        <p:spPr>
          <a:xfrm>
            <a:off x="914400" y="5844480"/>
            <a:ext cx="166688" cy="137220"/>
          </a:xfrm>
          <a:prstGeom prst="rect">
            <a:avLst/>
          </a:prstGeom>
        </p:spPr>
      </p:pic>
      <p:pic>
        <p:nvPicPr>
          <p:cNvPr id="16" name="Image 14" descr="preencoded.png"/>
          <p:cNvPicPr>
            <a:picLocks noChangeAspect="1"/>
          </p:cNvPicPr>
          <p:nvPr/>
        </p:nvPicPr>
        <p:blipFill>
          <a:blip r:embed="rId16"/>
          <a:stretch>
            <a:fillRect/>
          </a:stretch>
        </p:blipFill>
        <p:spPr>
          <a:xfrm>
            <a:off x="6238875" y="1228725"/>
            <a:ext cx="5381625" cy="2495550"/>
          </a:xfrm>
          <a:prstGeom prst="rect">
            <a:avLst/>
          </a:prstGeom>
        </p:spPr>
      </p:pic>
      <p:pic>
        <p:nvPicPr>
          <p:cNvPr id="17" name="Image 15" descr="preencoded.png"/>
          <p:cNvPicPr>
            <a:picLocks noChangeAspect="1"/>
          </p:cNvPicPr>
          <p:nvPr/>
        </p:nvPicPr>
        <p:blipFill>
          <a:blip r:embed="rId17"/>
          <a:stretch>
            <a:fillRect/>
          </a:stretch>
        </p:blipFill>
        <p:spPr>
          <a:xfrm>
            <a:off x="6467475" y="1443038"/>
            <a:ext cx="266700" cy="190500"/>
          </a:xfrm>
          <a:prstGeom prst="rect">
            <a:avLst/>
          </a:prstGeom>
        </p:spPr>
      </p:pic>
      <p:pic>
        <p:nvPicPr>
          <p:cNvPr id="18" name="Image 16" descr="preencoded.png"/>
          <p:cNvPicPr>
            <a:picLocks noChangeAspect="1"/>
          </p:cNvPicPr>
          <p:nvPr/>
        </p:nvPicPr>
        <p:blipFill>
          <a:blip r:embed="rId18"/>
          <a:stretch>
            <a:fillRect/>
          </a:stretch>
        </p:blipFill>
        <p:spPr>
          <a:xfrm>
            <a:off x="6467475" y="1828800"/>
            <a:ext cx="142875" cy="142875"/>
          </a:xfrm>
          <a:prstGeom prst="rect">
            <a:avLst/>
          </a:prstGeom>
        </p:spPr>
      </p:pic>
      <p:pic>
        <p:nvPicPr>
          <p:cNvPr id="19" name="Image 17" descr="preencoded.png"/>
          <p:cNvPicPr>
            <a:picLocks noChangeAspect="1"/>
          </p:cNvPicPr>
          <p:nvPr/>
        </p:nvPicPr>
        <p:blipFill>
          <a:blip r:embed="rId19"/>
          <a:stretch>
            <a:fillRect/>
          </a:stretch>
        </p:blipFill>
        <p:spPr>
          <a:xfrm>
            <a:off x="6467475" y="2352675"/>
            <a:ext cx="142875" cy="171450"/>
          </a:xfrm>
          <a:prstGeom prst="rect">
            <a:avLst/>
          </a:prstGeom>
        </p:spPr>
      </p:pic>
      <p:pic>
        <p:nvPicPr>
          <p:cNvPr id="20" name="Image 18" descr="preencoded.png"/>
          <p:cNvPicPr>
            <a:picLocks noChangeAspect="1"/>
          </p:cNvPicPr>
          <p:nvPr/>
        </p:nvPicPr>
        <p:blipFill>
          <a:blip r:embed="rId20"/>
          <a:stretch>
            <a:fillRect/>
          </a:stretch>
        </p:blipFill>
        <p:spPr>
          <a:xfrm>
            <a:off x="6238875" y="3876675"/>
            <a:ext cx="5381625" cy="2676525"/>
          </a:xfrm>
          <a:prstGeom prst="rect">
            <a:avLst/>
          </a:prstGeom>
        </p:spPr>
      </p:pic>
      <p:pic>
        <p:nvPicPr>
          <p:cNvPr id="21" name="Image 19" descr="preencoded.png"/>
          <p:cNvPicPr>
            <a:picLocks noChangeAspect="1"/>
          </p:cNvPicPr>
          <p:nvPr/>
        </p:nvPicPr>
        <p:blipFill>
          <a:blip r:embed="rId21"/>
          <a:stretch>
            <a:fillRect/>
          </a:stretch>
        </p:blipFill>
        <p:spPr>
          <a:xfrm>
            <a:off x="6467475" y="4090987"/>
            <a:ext cx="266700" cy="190500"/>
          </a:xfrm>
          <a:prstGeom prst="rect">
            <a:avLst/>
          </a:prstGeom>
        </p:spPr>
      </p:pic>
      <p:pic>
        <p:nvPicPr>
          <p:cNvPr id="22" name="Image 20" descr="preencoded.png"/>
          <p:cNvPicPr>
            <a:picLocks noChangeAspect="1"/>
          </p:cNvPicPr>
          <p:nvPr/>
        </p:nvPicPr>
        <p:blipFill>
          <a:blip r:embed="rId22"/>
          <a:stretch>
            <a:fillRect/>
          </a:stretch>
        </p:blipFill>
        <p:spPr>
          <a:xfrm>
            <a:off x="6467475" y="4438650"/>
            <a:ext cx="4924425" cy="209550"/>
          </a:xfrm>
          <a:prstGeom prst="rect">
            <a:avLst/>
          </a:prstGeom>
        </p:spPr>
      </p:pic>
      <p:pic>
        <p:nvPicPr>
          <p:cNvPr id="23" name="Image 21" descr="preencoded.png"/>
          <p:cNvPicPr>
            <a:picLocks noChangeAspect="1"/>
          </p:cNvPicPr>
          <p:nvPr/>
        </p:nvPicPr>
        <p:blipFill>
          <a:blip r:embed="rId8"/>
          <a:stretch>
            <a:fillRect/>
          </a:stretch>
        </p:blipFill>
        <p:spPr>
          <a:xfrm>
            <a:off x="6467475" y="4838700"/>
            <a:ext cx="142875" cy="155823"/>
          </a:xfrm>
          <a:prstGeom prst="rect">
            <a:avLst/>
          </a:prstGeom>
        </p:spPr>
      </p:pic>
      <p:pic>
        <p:nvPicPr>
          <p:cNvPr id="24" name="Image 22" descr="preencoded.png"/>
          <p:cNvPicPr>
            <a:picLocks noChangeAspect="1"/>
          </p:cNvPicPr>
          <p:nvPr/>
        </p:nvPicPr>
        <p:blipFill>
          <a:blip r:embed="rId23"/>
          <a:stretch>
            <a:fillRect/>
          </a:stretch>
        </p:blipFill>
        <p:spPr>
          <a:xfrm>
            <a:off x="6467475" y="5362575"/>
            <a:ext cx="142875" cy="131862"/>
          </a:xfrm>
          <a:prstGeom prst="rect">
            <a:avLst/>
          </a:prstGeom>
        </p:spPr>
      </p:pic>
      <p:pic>
        <p:nvPicPr>
          <p:cNvPr id="25" name="Image 23" descr="preencoded.png"/>
          <p:cNvPicPr>
            <a:picLocks noChangeAspect="1"/>
          </p:cNvPicPr>
          <p:nvPr/>
        </p:nvPicPr>
        <p:blipFill>
          <a:blip r:embed="rId23"/>
          <a:stretch>
            <a:fillRect/>
          </a:stretch>
        </p:blipFill>
        <p:spPr>
          <a:xfrm>
            <a:off x="6467475" y="5886450"/>
            <a:ext cx="142875" cy="131862"/>
          </a:xfrm>
          <a:prstGeom prst="rect">
            <a:avLst/>
          </a:prstGeom>
        </p:spPr>
      </p:pic>
      <p:sp>
        <p:nvSpPr>
          <p:cNvPr id="26" name="Text 0"/>
          <p:cNvSpPr/>
          <p:nvPr/>
        </p:nvSpPr>
        <p:spPr>
          <a:xfrm>
            <a:off x="723900" y="304800"/>
            <a:ext cx="4915644"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7" name="Text 1"/>
          <p:cNvSpPr/>
          <p:nvPr/>
        </p:nvSpPr>
        <p:spPr>
          <a:xfrm>
            <a:off x="723900" y="476250"/>
            <a:ext cx="10972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Communication and Shared Decision-Making</a:t>
            </a:r>
            <a:endParaRPr lang="en-US" sz="1800" dirty="0"/>
          </a:p>
        </p:txBody>
      </p:sp>
      <p:sp>
        <p:nvSpPr>
          <p:cNvPr id="28" name="Text 2"/>
          <p:cNvSpPr/>
          <p:nvPr/>
        </p:nvSpPr>
        <p:spPr>
          <a:xfrm>
            <a:off x="571500" y="847725"/>
            <a:ext cx="116205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Emphasizing patient beliefs, readiness for change, and the use of decision aids in CVD risk discussions.</a:t>
            </a:r>
            <a:endParaRPr lang="en-US" sz="1200" dirty="0"/>
          </a:p>
        </p:txBody>
      </p:sp>
      <p:sp>
        <p:nvSpPr>
          <p:cNvPr id="29" name="Text 3"/>
          <p:cNvSpPr/>
          <p:nvPr/>
        </p:nvSpPr>
        <p:spPr>
          <a:xfrm>
            <a:off x="1181100" y="1409700"/>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Understanding the Patient (ICE)</a:t>
            </a:r>
            <a:endParaRPr lang="en-US" sz="1350" dirty="0"/>
          </a:p>
        </p:txBody>
      </p:sp>
      <p:sp>
        <p:nvSpPr>
          <p:cNvPr id="30" name="Text 4"/>
          <p:cNvSpPr/>
          <p:nvPr/>
        </p:nvSpPr>
        <p:spPr>
          <a:xfrm>
            <a:off x="1038225" y="1790700"/>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Explore beliefs about future health, life expectancy, and concerns about long-term medication.</a:t>
            </a:r>
            <a:endParaRPr lang="en-US" sz="1125" dirty="0"/>
          </a:p>
        </p:txBody>
      </p:sp>
      <p:sp>
        <p:nvSpPr>
          <p:cNvPr id="31" name="Text 5"/>
          <p:cNvSpPr/>
          <p:nvPr/>
        </p:nvSpPr>
        <p:spPr>
          <a:xfrm>
            <a:off x="1038225" y="2314575"/>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Identify current knowledge: "What do you already know about how your heart health is measured?"</a:t>
            </a:r>
            <a:endParaRPr lang="en-US" sz="1125" dirty="0"/>
          </a:p>
        </p:txBody>
      </p:sp>
      <p:sp>
        <p:nvSpPr>
          <p:cNvPr id="32" name="Text 6"/>
          <p:cNvSpPr/>
          <p:nvPr/>
        </p:nvSpPr>
        <p:spPr>
          <a:xfrm>
            <a:off x="1038225" y="2838450"/>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Acknowledge cultural context and family attitudes towards preventive treatment.</a:t>
            </a:r>
            <a:endParaRPr lang="en-US" sz="1125" dirty="0"/>
          </a:p>
        </p:txBody>
      </p:sp>
      <p:sp>
        <p:nvSpPr>
          <p:cNvPr id="33" name="Text 7"/>
          <p:cNvSpPr/>
          <p:nvPr/>
        </p:nvSpPr>
        <p:spPr>
          <a:xfrm>
            <a:off x="1181100" y="4148137"/>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Risk Communication Mastery</a:t>
            </a:r>
            <a:endParaRPr lang="en-US" sz="1350" dirty="0"/>
          </a:p>
        </p:txBody>
      </p:sp>
      <p:sp>
        <p:nvSpPr>
          <p:cNvPr id="34" name="Text 8"/>
          <p:cNvSpPr/>
          <p:nvPr/>
        </p:nvSpPr>
        <p:spPr>
          <a:xfrm>
            <a:off x="1038225" y="4529138"/>
            <a:ext cx="46863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374151"/>
                </a:solidFill>
              </a:rPr>
              <a:t>Absolute vs. Relative:</a:t>
            </a:r>
            <a:r>
              <a:rPr lang="en-US" sz="1125" dirty="0">
                <a:solidFill>
                  <a:srgbClr val="374151"/>
                </a:solidFill>
              </a:rPr>
              <a:t> Always discuss absolute risk (e.g., 15 in 100) rather than relative reductions.</a:t>
            </a:r>
            <a:endParaRPr lang="en-US" sz="1125" dirty="0"/>
          </a:p>
        </p:txBody>
      </p:sp>
      <p:sp>
        <p:nvSpPr>
          <p:cNvPr id="35" name="Text 9"/>
          <p:cNvSpPr/>
          <p:nvPr/>
        </p:nvSpPr>
        <p:spPr>
          <a:xfrm>
            <a:off x="1038225" y="5053013"/>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Use 10-year risk percentages to provide a tangible timeframe for the patient.</a:t>
            </a:r>
            <a:endParaRPr lang="en-US" sz="1125" dirty="0"/>
          </a:p>
        </p:txBody>
      </p:sp>
      <p:sp>
        <p:nvSpPr>
          <p:cNvPr id="36" name="Text 10"/>
          <p:cNvSpPr/>
          <p:nvPr/>
        </p:nvSpPr>
        <p:spPr>
          <a:xfrm>
            <a:off x="1081088" y="5710238"/>
            <a:ext cx="4695825" cy="590550"/>
          </a:xfrm>
          <a:prstGeom prst="rect">
            <a:avLst/>
          </a:prstGeom>
          <a:noFill/>
          <a:ln/>
        </p:spPr>
        <p:txBody>
          <a:bodyPr vert="horz" wrap="square" lIns="0" tIns="0" rIns="0" bIns="0" rtlCol="0" anchor="ctr"/>
          <a:lstStyle/>
          <a:p>
            <a:pPr marL="0" indent="0">
              <a:lnSpc>
                <a:spcPts val="1575"/>
              </a:lnSpc>
              <a:buNone/>
            </a:pPr>
            <a:r>
              <a:rPr lang="en-US" sz="1050" dirty="0">
                <a:solidFill>
                  <a:srgbClr val="065F46"/>
                </a:solidFill>
              </a:rPr>
              <a:t> NICE NG238: Use the patient decision aid for statins to visualize benefits and side-effect profiles.</a:t>
            </a:r>
            <a:endParaRPr lang="en-US" sz="1050" dirty="0"/>
          </a:p>
        </p:txBody>
      </p:sp>
      <p:sp>
        <p:nvSpPr>
          <p:cNvPr id="37" name="Text 11"/>
          <p:cNvSpPr/>
          <p:nvPr/>
        </p:nvSpPr>
        <p:spPr>
          <a:xfrm>
            <a:off x="6848475" y="140970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Readiness for Change</a:t>
            </a:r>
            <a:endParaRPr lang="en-US" sz="1350" dirty="0"/>
          </a:p>
        </p:txBody>
      </p:sp>
      <p:sp>
        <p:nvSpPr>
          <p:cNvPr id="38" name="Text 12"/>
          <p:cNvSpPr/>
          <p:nvPr/>
        </p:nvSpPr>
        <p:spPr>
          <a:xfrm>
            <a:off x="6705600" y="1790700"/>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Assess confidence (0-10 scale) for lifestyle modifications before initiating pharmacotherapy.</a:t>
            </a:r>
            <a:endParaRPr lang="en-US" sz="1125" dirty="0"/>
          </a:p>
        </p:txBody>
      </p:sp>
      <p:sp>
        <p:nvSpPr>
          <p:cNvPr id="39" name="Text 13"/>
          <p:cNvSpPr/>
          <p:nvPr/>
        </p:nvSpPr>
        <p:spPr>
          <a:xfrm>
            <a:off x="6705600" y="2314575"/>
            <a:ext cx="468630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374151"/>
                </a:solidFill>
              </a:rPr>
              <a:t>QRISK3-lifetime:</a:t>
            </a:r>
            <a:r>
              <a:rPr lang="en-US" sz="1125" dirty="0">
                <a:solidFill>
                  <a:srgbClr val="374151"/>
                </a:solidFill>
              </a:rPr>
              <a:t> Use as a motivational tool for &lt;40s or those with high risk factors but &lt;10% 10-year score.</a:t>
            </a:r>
            <a:endParaRPr lang="en-US" sz="1125" dirty="0"/>
          </a:p>
        </p:txBody>
      </p:sp>
      <p:sp>
        <p:nvSpPr>
          <p:cNvPr id="40" name="Text 14"/>
          <p:cNvSpPr/>
          <p:nvPr/>
        </p:nvSpPr>
        <p:spPr>
          <a:xfrm>
            <a:off x="6848475" y="4057650"/>
            <a:ext cx="53435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Implementation &amp; Recording</a:t>
            </a:r>
            <a:endParaRPr lang="en-US" sz="1350" dirty="0"/>
          </a:p>
        </p:txBody>
      </p:sp>
      <p:sp>
        <p:nvSpPr>
          <p:cNvPr id="41" name="Text 15"/>
          <p:cNvSpPr/>
          <p:nvPr/>
        </p:nvSpPr>
        <p:spPr>
          <a:xfrm>
            <a:off x="6543675" y="4438650"/>
            <a:ext cx="477202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AKT / SCA FOCUS</a:t>
            </a:r>
            <a:endParaRPr lang="en-US" sz="900" dirty="0"/>
          </a:p>
        </p:txBody>
      </p:sp>
      <p:sp>
        <p:nvSpPr>
          <p:cNvPr id="42" name="Text 16"/>
          <p:cNvSpPr/>
          <p:nvPr/>
        </p:nvSpPr>
        <p:spPr>
          <a:xfrm>
            <a:off x="6705600" y="4800600"/>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Document all shared decisions, especially if the patient declines statins after informed discussion.</a:t>
            </a:r>
            <a:endParaRPr lang="en-US" sz="1125" dirty="0"/>
          </a:p>
        </p:txBody>
      </p:sp>
      <p:sp>
        <p:nvSpPr>
          <p:cNvPr id="43" name="Text 17"/>
          <p:cNvSpPr/>
          <p:nvPr/>
        </p:nvSpPr>
        <p:spPr>
          <a:xfrm>
            <a:off x="6705600" y="5324475"/>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Safety-net: Advise re-assessment in the future if lifestyle or circumstances change.</a:t>
            </a:r>
            <a:endParaRPr lang="en-US" sz="1125" dirty="0"/>
          </a:p>
        </p:txBody>
      </p:sp>
      <p:sp>
        <p:nvSpPr>
          <p:cNvPr id="44" name="Text 18"/>
          <p:cNvSpPr/>
          <p:nvPr/>
        </p:nvSpPr>
        <p:spPr>
          <a:xfrm>
            <a:off x="6705600" y="5848350"/>
            <a:ext cx="46863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374151"/>
                </a:solidFill>
              </a:rPr>
              <a:t>Encourage a "lifestyle first" attempt (when appropriate) before reassessing QRISK3.</a:t>
            </a:r>
            <a:endParaRPr lang="en-US" sz="11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572125" cy="1701850"/>
          </a:xfrm>
          <a:prstGeom prst="rect">
            <a:avLst/>
          </a:prstGeom>
        </p:spPr>
      </p:pic>
      <p:pic>
        <p:nvPicPr>
          <p:cNvPr id="6" name="Image 4" descr="preencoded.png"/>
          <p:cNvPicPr>
            <a:picLocks noChangeAspect="1"/>
          </p:cNvPicPr>
          <p:nvPr/>
        </p:nvPicPr>
        <p:blipFill>
          <a:blip r:embed="rId6"/>
          <a:stretch>
            <a:fillRect/>
          </a:stretch>
        </p:blipFill>
        <p:spPr>
          <a:xfrm>
            <a:off x="571500" y="1191071"/>
            <a:ext cx="166688" cy="137220"/>
          </a:xfrm>
          <a:prstGeom prst="rect">
            <a:avLst/>
          </a:prstGeom>
        </p:spPr>
      </p:pic>
      <p:pic>
        <p:nvPicPr>
          <p:cNvPr id="7" name="Image 5" descr="preencoded.png"/>
          <p:cNvPicPr>
            <a:picLocks noChangeAspect="1"/>
          </p:cNvPicPr>
          <p:nvPr/>
        </p:nvPicPr>
        <p:blipFill>
          <a:blip r:embed="rId7"/>
          <a:stretch>
            <a:fillRect/>
          </a:stretch>
        </p:blipFill>
        <p:spPr>
          <a:xfrm>
            <a:off x="381000" y="2882950"/>
            <a:ext cx="5572125" cy="1701850"/>
          </a:xfrm>
          <a:prstGeom prst="rect">
            <a:avLst/>
          </a:prstGeom>
        </p:spPr>
      </p:pic>
      <p:pic>
        <p:nvPicPr>
          <p:cNvPr id="8" name="Image 6" descr="preencoded.png"/>
          <p:cNvPicPr>
            <a:picLocks noChangeAspect="1"/>
          </p:cNvPicPr>
          <p:nvPr/>
        </p:nvPicPr>
        <p:blipFill>
          <a:blip r:embed="rId8"/>
          <a:stretch>
            <a:fillRect/>
          </a:stretch>
        </p:blipFill>
        <p:spPr>
          <a:xfrm>
            <a:off x="571500" y="3083421"/>
            <a:ext cx="166688" cy="137220"/>
          </a:xfrm>
          <a:prstGeom prst="rect">
            <a:avLst/>
          </a:prstGeom>
        </p:spPr>
      </p:pic>
      <p:pic>
        <p:nvPicPr>
          <p:cNvPr id="9" name="Image 7" descr="preencoded.png"/>
          <p:cNvPicPr>
            <a:picLocks noChangeAspect="1"/>
          </p:cNvPicPr>
          <p:nvPr/>
        </p:nvPicPr>
        <p:blipFill>
          <a:blip r:embed="rId9"/>
          <a:stretch>
            <a:fillRect/>
          </a:stretch>
        </p:blipFill>
        <p:spPr>
          <a:xfrm>
            <a:off x="381000" y="4775299"/>
            <a:ext cx="5572125" cy="1701850"/>
          </a:xfrm>
          <a:prstGeom prst="rect">
            <a:avLst/>
          </a:prstGeom>
        </p:spPr>
      </p:pic>
      <p:pic>
        <p:nvPicPr>
          <p:cNvPr id="10" name="Image 8" descr="preencoded.png"/>
          <p:cNvPicPr>
            <a:picLocks noChangeAspect="1"/>
          </p:cNvPicPr>
          <p:nvPr/>
        </p:nvPicPr>
        <p:blipFill>
          <a:blip r:embed="rId10"/>
          <a:stretch>
            <a:fillRect/>
          </a:stretch>
        </p:blipFill>
        <p:spPr>
          <a:xfrm>
            <a:off x="571500" y="4975771"/>
            <a:ext cx="166688" cy="137220"/>
          </a:xfrm>
          <a:prstGeom prst="rect">
            <a:avLst/>
          </a:prstGeom>
        </p:spPr>
      </p:pic>
      <p:pic>
        <p:nvPicPr>
          <p:cNvPr id="11" name="Image 9" descr="preencoded.png"/>
          <p:cNvPicPr>
            <a:picLocks noChangeAspect="1"/>
          </p:cNvPicPr>
          <p:nvPr/>
        </p:nvPicPr>
        <p:blipFill>
          <a:blip r:embed="rId5"/>
          <a:stretch>
            <a:fillRect/>
          </a:stretch>
        </p:blipFill>
        <p:spPr>
          <a:xfrm>
            <a:off x="6238875" y="990600"/>
            <a:ext cx="5572125" cy="1701850"/>
          </a:xfrm>
          <a:prstGeom prst="rect">
            <a:avLst/>
          </a:prstGeom>
        </p:spPr>
      </p:pic>
      <p:pic>
        <p:nvPicPr>
          <p:cNvPr id="12" name="Image 10" descr="preencoded.png"/>
          <p:cNvPicPr>
            <a:picLocks noChangeAspect="1"/>
          </p:cNvPicPr>
          <p:nvPr/>
        </p:nvPicPr>
        <p:blipFill>
          <a:blip r:embed="rId11"/>
          <a:stretch>
            <a:fillRect/>
          </a:stretch>
        </p:blipFill>
        <p:spPr>
          <a:xfrm>
            <a:off x="6429375" y="1191071"/>
            <a:ext cx="166688" cy="137220"/>
          </a:xfrm>
          <a:prstGeom prst="rect">
            <a:avLst/>
          </a:prstGeom>
        </p:spPr>
      </p:pic>
      <p:pic>
        <p:nvPicPr>
          <p:cNvPr id="13" name="Image 11" descr="preencoded.png"/>
          <p:cNvPicPr>
            <a:picLocks noChangeAspect="1"/>
          </p:cNvPicPr>
          <p:nvPr/>
        </p:nvPicPr>
        <p:blipFill>
          <a:blip r:embed="rId7"/>
          <a:stretch>
            <a:fillRect/>
          </a:stretch>
        </p:blipFill>
        <p:spPr>
          <a:xfrm>
            <a:off x="6238875" y="2882950"/>
            <a:ext cx="5572125" cy="1701850"/>
          </a:xfrm>
          <a:prstGeom prst="rect">
            <a:avLst/>
          </a:prstGeom>
        </p:spPr>
      </p:pic>
      <p:pic>
        <p:nvPicPr>
          <p:cNvPr id="14" name="Image 12" descr="preencoded.png"/>
          <p:cNvPicPr>
            <a:picLocks noChangeAspect="1"/>
          </p:cNvPicPr>
          <p:nvPr/>
        </p:nvPicPr>
        <p:blipFill>
          <a:blip r:embed="rId12"/>
          <a:stretch>
            <a:fillRect/>
          </a:stretch>
        </p:blipFill>
        <p:spPr>
          <a:xfrm>
            <a:off x="6429375" y="3083421"/>
            <a:ext cx="166688" cy="137220"/>
          </a:xfrm>
          <a:prstGeom prst="rect">
            <a:avLst/>
          </a:prstGeom>
        </p:spPr>
      </p:pic>
      <p:pic>
        <p:nvPicPr>
          <p:cNvPr id="15" name="Image 13" descr="preencoded.png"/>
          <p:cNvPicPr>
            <a:picLocks noChangeAspect="1"/>
          </p:cNvPicPr>
          <p:nvPr/>
        </p:nvPicPr>
        <p:blipFill>
          <a:blip r:embed="rId9"/>
          <a:stretch>
            <a:fillRect/>
          </a:stretch>
        </p:blipFill>
        <p:spPr>
          <a:xfrm>
            <a:off x="6238875" y="4775299"/>
            <a:ext cx="5572125" cy="1701850"/>
          </a:xfrm>
          <a:prstGeom prst="rect">
            <a:avLst/>
          </a:prstGeom>
        </p:spPr>
      </p:pic>
      <p:pic>
        <p:nvPicPr>
          <p:cNvPr id="16" name="Image 14" descr="preencoded.png"/>
          <p:cNvPicPr>
            <a:picLocks noChangeAspect="1"/>
          </p:cNvPicPr>
          <p:nvPr/>
        </p:nvPicPr>
        <p:blipFill>
          <a:blip r:embed="rId13"/>
          <a:stretch>
            <a:fillRect/>
          </a:stretch>
        </p:blipFill>
        <p:spPr>
          <a:xfrm>
            <a:off x="6429375" y="4975771"/>
            <a:ext cx="166688" cy="137220"/>
          </a:xfrm>
          <a:prstGeom prst="rect">
            <a:avLst/>
          </a:prstGeom>
        </p:spPr>
      </p:pic>
      <p:sp>
        <p:nvSpPr>
          <p:cNvPr id="17"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8" name="Text 1"/>
          <p:cNvSpPr/>
          <p:nvPr/>
        </p:nvSpPr>
        <p:spPr>
          <a:xfrm>
            <a:off x="533400" y="361950"/>
            <a:ext cx="6583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SCA Consultation Phrases</a:t>
            </a:r>
            <a:endParaRPr lang="en-US" sz="1800" dirty="0"/>
          </a:p>
        </p:txBody>
      </p:sp>
      <p:sp>
        <p:nvSpPr>
          <p:cNvPr id="19" name="Text 2"/>
          <p:cNvSpPr/>
          <p:nvPr/>
        </p:nvSpPr>
        <p:spPr>
          <a:xfrm>
            <a:off x="795338" y="1181100"/>
            <a:ext cx="519112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00843D"/>
                </a:solidFill>
              </a:rPr>
              <a:t>ICE &amp; PERMISSION</a:t>
            </a:r>
            <a:endParaRPr lang="en-US" sz="825" dirty="0"/>
          </a:p>
        </p:txBody>
      </p:sp>
      <p:sp>
        <p:nvSpPr>
          <p:cNvPr id="20" name="Text 3"/>
          <p:cNvSpPr/>
          <p:nvPr/>
        </p:nvSpPr>
        <p:spPr>
          <a:xfrm>
            <a:off x="571500" y="1414463"/>
            <a:ext cx="5191125" cy="479822"/>
          </a:xfrm>
          <a:prstGeom prst="rect">
            <a:avLst/>
          </a:prstGeom>
          <a:noFill/>
          <a:ln/>
        </p:spPr>
        <p:txBody>
          <a:bodyPr vert="horz" wrap="square" lIns="0" tIns="0" rIns="0" bIns="0" rtlCol="0" anchor="ctr"/>
          <a:lstStyle/>
          <a:p>
            <a:pPr marL="0" indent="0">
              <a:lnSpc>
                <a:spcPts val="1890"/>
              </a:lnSpc>
              <a:buNone/>
            </a:pPr>
            <a:r>
              <a:rPr lang="en-US" sz="1350" i="1" dirty="0">
                <a:solidFill>
                  <a:srgbClr val="374151"/>
                </a:solidFill>
              </a:rPr>
              <a:t>"I’d like to calculate your heart risk score using a tool called QRISK3. Would that be okay with you?"</a:t>
            </a:r>
            <a:endParaRPr lang="en-US" sz="1350" dirty="0"/>
          </a:p>
        </p:txBody>
      </p:sp>
      <p:sp>
        <p:nvSpPr>
          <p:cNvPr id="21" name="Text 4"/>
          <p:cNvSpPr/>
          <p:nvPr/>
        </p:nvSpPr>
        <p:spPr>
          <a:xfrm>
            <a:off x="795338" y="3073450"/>
            <a:ext cx="519112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00843D"/>
                </a:solidFill>
              </a:rPr>
              <a:t>EXPLAINING ABSOLUTE RISK</a:t>
            </a:r>
            <a:endParaRPr lang="en-US" sz="825" dirty="0"/>
          </a:p>
        </p:txBody>
      </p:sp>
      <p:sp>
        <p:nvSpPr>
          <p:cNvPr id="22" name="Text 5"/>
          <p:cNvSpPr/>
          <p:nvPr/>
        </p:nvSpPr>
        <p:spPr>
          <a:xfrm>
            <a:off x="571500" y="3306812"/>
            <a:ext cx="5191125" cy="719733"/>
          </a:xfrm>
          <a:prstGeom prst="rect">
            <a:avLst/>
          </a:prstGeom>
          <a:noFill/>
          <a:ln/>
        </p:spPr>
        <p:txBody>
          <a:bodyPr vert="horz" wrap="square" lIns="0" tIns="0" rIns="0" bIns="0" rtlCol="0" anchor="ctr"/>
          <a:lstStyle/>
          <a:p>
            <a:pPr marL="0" indent="0">
              <a:lnSpc>
                <a:spcPts val="1890"/>
              </a:lnSpc>
              <a:buNone/>
            </a:pPr>
            <a:r>
              <a:rPr lang="en-US" sz="1350" i="1" dirty="0">
                <a:solidFill>
                  <a:srgbClr val="374151"/>
                </a:solidFill>
              </a:rPr>
              <a:t>"Your score is 12%. This means if there were 100 people exactly like you, 12 would have a heart attack or stroke in the next 10 years."</a:t>
            </a:r>
            <a:endParaRPr lang="en-US" sz="1350" dirty="0"/>
          </a:p>
        </p:txBody>
      </p:sp>
      <p:sp>
        <p:nvSpPr>
          <p:cNvPr id="23" name="Text 6"/>
          <p:cNvSpPr/>
          <p:nvPr/>
        </p:nvSpPr>
        <p:spPr>
          <a:xfrm>
            <a:off x="795338" y="4965799"/>
            <a:ext cx="519112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00843D"/>
                </a:solidFill>
              </a:rPr>
              <a:t>LIFESTYLE MOTIVATION</a:t>
            </a:r>
            <a:endParaRPr lang="en-US" sz="825" dirty="0"/>
          </a:p>
        </p:txBody>
      </p:sp>
      <p:sp>
        <p:nvSpPr>
          <p:cNvPr id="24" name="Text 7"/>
          <p:cNvSpPr/>
          <p:nvPr/>
        </p:nvSpPr>
        <p:spPr>
          <a:xfrm>
            <a:off x="571500" y="5199162"/>
            <a:ext cx="5191125" cy="479822"/>
          </a:xfrm>
          <a:prstGeom prst="rect">
            <a:avLst/>
          </a:prstGeom>
          <a:noFill/>
          <a:ln/>
        </p:spPr>
        <p:txBody>
          <a:bodyPr vert="horz" wrap="square" lIns="0" tIns="0" rIns="0" bIns="0" rtlCol="0" anchor="ctr"/>
          <a:lstStyle/>
          <a:p>
            <a:pPr marL="0" indent="0">
              <a:lnSpc>
                <a:spcPts val="1890"/>
              </a:lnSpc>
              <a:buNone/>
            </a:pPr>
            <a:r>
              <a:rPr lang="en-US" sz="1350" i="1" dirty="0">
                <a:solidFill>
                  <a:srgbClr val="374151"/>
                </a:solidFill>
              </a:rPr>
              <a:t>"Even small changes—like stopping smoking or walking more—can make a significant difference to that number."</a:t>
            </a:r>
            <a:endParaRPr lang="en-US" sz="1350" dirty="0"/>
          </a:p>
        </p:txBody>
      </p:sp>
      <p:sp>
        <p:nvSpPr>
          <p:cNvPr id="25" name="Text 8"/>
          <p:cNvSpPr/>
          <p:nvPr/>
        </p:nvSpPr>
        <p:spPr>
          <a:xfrm>
            <a:off x="6653213" y="1181100"/>
            <a:ext cx="519112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00843D"/>
                </a:solidFill>
              </a:rPr>
              <a:t>PROPOSING MEDICATION</a:t>
            </a:r>
            <a:endParaRPr lang="en-US" sz="825" dirty="0"/>
          </a:p>
        </p:txBody>
      </p:sp>
      <p:sp>
        <p:nvSpPr>
          <p:cNvPr id="26" name="Text 9"/>
          <p:cNvSpPr/>
          <p:nvPr/>
        </p:nvSpPr>
        <p:spPr>
          <a:xfrm>
            <a:off x="6429375" y="1414463"/>
            <a:ext cx="5191125" cy="479822"/>
          </a:xfrm>
          <a:prstGeom prst="rect">
            <a:avLst/>
          </a:prstGeom>
          <a:noFill/>
          <a:ln/>
        </p:spPr>
        <p:txBody>
          <a:bodyPr vert="horz" wrap="square" lIns="0" tIns="0" rIns="0" bIns="0" rtlCol="0" anchor="ctr"/>
          <a:lstStyle/>
          <a:p>
            <a:pPr marL="0" indent="0">
              <a:lnSpc>
                <a:spcPts val="1890"/>
              </a:lnSpc>
              <a:buNone/>
            </a:pPr>
            <a:r>
              <a:rPr lang="en-US" sz="1350" i="1" dirty="0">
                <a:solidFill>
                  <a:srgbClr val="374151"/>
                </a:solidFill>
              </a:rPr>
              <a:t>"Statins can reduce that 12% risk by about 40%. What are your initial thoughts about taking a daily tablet long-term?"</a:t>
            </a:r>
            <a:endParaRPr lang="en-US" sz="1350" dirty="0"/>
          </a:p>
        </p:txBody>
      </p:sp>
      <p:sp>
        <p:nvSpPr>
          <p:cNvPr id="27" name="Text 10"/>
          <p:cNvSpPr/>
          <p:nvPr/>
        </p:nvSpPr>
        <p:spPr>
          <a:xfrm>
            <a:off x="6653213" y="3073450"/>
            <a:ext cx="519112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00843D"/>
                </a:solidFill>
              </a:rPr>
              <a:t>ADDRESSING SIDE EFFECTS</a:t>
            </a:r>
            <a:endParaRPr lang="en-US" sz="825" dirty="0"/>
          </a:p>
        </p:txBody>
      </p:sp>
      <p:sp>
        <p:nvSpPr>
          <p:cNvPr id="28" name="Text 11"/>
          <p:cNvSpPr/>
          <p:nvPr/>
        </p:nvSpPr>
        <p:spPr>
          <a:xfrm>
            <a:off x="6429375" y="3306812"/>
            <a:ext cx="5191125" cy="479822"/>
          </a:xfrm>
          <a:prstGeom prst="rect">
            <a:avLst/>
          </a:prstGeom>
          <a:noFill/>
          <a:ln/>
        </p:spPr>
        <p:txBody>
          <a:bodyPr vert="horz" wrap="square" lIns="0" tIns="0" rIns="0" bIns="0" rtlCol="0" anchor="ctr"/>
          <a:lstStyle/>
          <a:p>
            <a:pPr marL="0" indent="0">
              <a:lnSpc>
                <a:spcPts val="1890"/>
              </a:lnSpc>
              <a:buNone/>
            </a:pPr>
            <a:r>
              <a:rPr lang="en-US" sz="1350" i="1" dirty="0">
                <a:solidFill>
                  <a:srgbClr val="374151"/>
                </a:solidFill>
              </a:rPr>
              <a:t>"Most people have no issues, but some report muscle aches. The risk of any serious problem is actually very small."</a:t>
            </a:r>
            <a:endParaRPr lang="en-US" sz="1350" dirty="0"/>
          </a:p>
        </p:txBody>
      </p:sp>
      <p:sp>
        <p:nvSpPr>
          <p:cNvPr id="29" name="Text 12"/>
          <p:cNvSpPr/>
          <p:nvPr/>
        </p:nvSpPr>
        <p:spPr>
          <a:xfrm>
            <a:off x="6653213" y="4965799"/>
            <a:ext cx="5191125" cy="157163"/>
          </a:xfrm>
          <a:prstGeom prst="rect">
            <a:avLst/>
          </a:prstGeom>
          <a:noFill/>
          <a:ln/>
        </p:spPr>
        <p:txBody>
          <a:bodyPr vert="horz" wrap="square" lIns="0" tIns="0" rIns="0" bIns="0" rtlCol="0" anchor="ctr"/>
          <a:lstStyle/>
          <a:p>
            <a:pPr marL="0" indent="0">
              <a:lnSpc>
                <a:spcPts val="1238"/>
              </a:lnSpc>
              <a:buNone/>
            </a:pPr>
            <a:r>
              <a:rPr lang="en-US" sz="825" b="1" dirty="0">
                <a:solidFill>
                  <a:srgbClr val="00843D"/>
                </a:solidFill>
              </a:rPr>
              <a:t>SHARED DECISION-MAKING</a:t>
            </a:r>
            <a:endParaRPr lang="en-US" sz="825" dirty="0"/>
          </a:p>
        </p:txBody>
      </p:sp>
      <p:sp>
        <p:nvSpPr>
          <p:cNvPr id="30" name="Text 13"/>
          <p:cNvSpPr/>
          <p:nvPr/>
        </p:nvSpPr>
        <p:spPr>
          <a:xfrm>
            <a:off x="6429375" y="5199162"/>
            <a:ext cx="5191125" cy="479822"/>
          </a:xfrm>
          <a:prstGeom prst="rect">
            <a:avLst/>
          </a:prstGeom>
          <a:noFill/>
          <a:ln/>
        </p:spPr>
        <p:txBody>
          <a:bodyPr vert="horz" wrap="square" lIns="0" tIns="0" rIns="0" bIns="0" rtlCol="0" anchor="ctr"/>
          <a:lstStyle/>
          <a:p>
            <a:pPr marL="0" indent="0">
              <a:lnSpc>
                <a:spcPts val="1890"/>
              </a:lnSpc>
              <a:buNone/>
            </a:pPr>
            <a:r>
              <a:rPr lang="en-US" sz="1350" i="1" dirty="0">
                <a:solidFill>
                  <a:srgbClr val="374151"/>
                </a:solidFill>
              </a:rPr>
              <a:t>"There is no rush to decide today. Here is a decision aid to read at home, and we can chat again next week."</a:t>
            </a:r>
            <a:endParaRPr lang="en-US" sz="13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42975"/>
            <a:ext cx="5600700" cy="2538413"/>
          </a:xfrm>
          <a:prstGeom prst="rect">
            <a:avLst/>
          </a:prstGeom>
        </p:spPr>
      </p:pic>
      <p:pic>
        <p:nvPicPr>
          <p:cNvPr id="6" name="Image 4" descr="preencoded.png"/>
          <p:cNvPicPr>
            <a:picLocks noChangeAspect="1"/>
          </p:cNvPicPr>
          <p:nvPr/>
        </p:nvPicPr>
        <p:blipFill>
          <a:blip r:embed="rId6"/>
          <a:stretch>
            <a:fillRect/>
          </a:stretch>
        </p:blipFill>
        <p:spPr>
          <a:xfrm>
            <a:off x="571500" y="1174403"/>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1552575"/>
            <a:ext cx="142875" cy="114300"/>
          </a:xfrm>
          <a:prstGeom prst="rect">
            <a:avLst/>
          </a:prstGeom>
        </p:spPr>
      </p:pic>
      <p:pic>
        <p:nvPicPr>
          <p:cNvPr id="8" name="Image 6" descr="preencoded.png"/>
          <p:cNvPicPr>
            <a:picLocks noChangeAspect="1"/>
          </p:cNvPicPr>
          <p:nvPr/>
        </p:nvPicPr>
        <p:blipFill>
          <a:blip r:embed="rId8"/>
          <a:stretch>
            <a:fillRect/>
          </a:stretch>
        </p:blipFill>
        <p:spPr>
          <a:xfrm>
            <a:off x="571500" y="1861096"/>
            <a:ext cx="142875" cy="155823"/>
          </a:xfrm>
          <a:prstGeom prst="rect">
            <a:avLst/>
          </a:prstGeom>
        </p:spPr>
      </p:pic>
      <p:pic>
        <p:nvPicPr>
          <p:cNvPr id="9" name="Image 7" descr="preencoded.png"/>
          <p:cNvPicPr>
            <a:picLocks noChangeAspect="1"/>
          </p:cNvPicPr>
          <p:nvPr/>
        </p:nvPicPr>
        <p:blipFill>
          <a:blip r:embed="rId9"/>
          <a:stretch>
            <a:fillRect/>
          </a:stretch>
        </p:blipFill>
        <p:spPr>
          <a:xfrm>
            <a:off x="571500" y="2356396"/>
            <a:ext cx="142875" cy="171450"/>
          </a:xfrm>
          <a:prstGeom prst="rect">
            <a:avLst/>
          </a:prstGeom>
        </p:spPr>
      </p:pic>
      <p:pic>
        <p:nvPicPr>
          <p:cNvPr id="10" name="Image 8" descr="preencoded.png"/>
          <p:cNvPicPr>
            <a:picLocks noChangeAspect="1"/>
          </p:cNvPicPr>
          <p:nvPr/>
        </p:nvPicPr>
        <p:blipFill>
          <a:blip r:embed="rId5"/>
          <a:stretch>
            <a:fillRect/>
          </a:stretch>
        </p:blipFill>
        <p:spPr>
          <a:xfrm>
            <a:off x="381000" y="3671888"/>
            <a:ext cx="5600700" cy="2538413"/>
          </a:xfrm>
          <a:prstGeom prst="rect">
            <a:avLst/>
          </a:prstGeom>
        </p:spPr>
      </p:pic>
      <p:pic>
        <p:nvPicPr>
          <p:cNvPr id="11" name="Image 9" descr="preencoded.png"/>
          <p:cNvPicPr>
            <a:picLocks noChangeAspect="1"/>
          </p:cNvPicPr>
          <p:nvPr/>
        </p:nvPicPr>
        <p:blipFill>
          <a:blip r:embed="rId10"/>
          <a:stretch>
            <a:fillRect/>
          </a:stretch>
        </p:blipFill>
        <p:spPr>
          <a:xfrm>
            <a:off x="571500" y="3903315"/>
            <a:ext cx="214313" cy="175320"/>
          </a:xfrm>
          <a:prstGeom prst="rect">
            <a:avLst/>
          </a:prstGeom>
        </p:spPr>
      </p:pic>
      <p:pic>
        <p:nvPicPr>
          <p:cNvPr id="12" name="Image 10" descr="preencoded.png"/>
          <p:cNvPicPr>
            <a:picLocks noChangeAspect="1"/>
          </p:cNvPicPr>
          <p:nvPr/>
        </p:nvPicPr>
        <p:blipFill>
          <a:blip r:embed="rId11"/>
          <a:stretch>
            <a:fillRect/>
          </a:stretch>
        </p:blipFill>
        <p:spPr>
          <a:xfrm>
            <a:off x="571500" y="4281488"/>
            <a:ext cx="142875" cy="155823"/>
          </a:xfrm>
          <a:prstGeom prst="rect">
            <a:avLst/>
          </a:prstGeom>
        </p:spPr>
      </p:pic>
      <p:pic>
        <p:nvPicPr>
          <p:cNvPr id="13" name="Image 11" descr="preencoded.png"/>
          <p:cNvPicPr>
            <a:picLocks noChangeAspect="1"/>
          </p:cNvPicPr>
          <p:nvPr/>
        </p:nvPicPr>
        <p:blipFill>
          <a:blip r:embed="rId12"/>
          <a:stretch>
            <a:fillRect/>
          </a:stretch>
        </p:blipFill>
        <p:spPr>
          <a:xfrm>
            <a:off x="571500" y="4729163"/>
            <a:ext cx="5219700" cy="628650"/>
          </a:xfrm>
          <a:prstGeom prst="rect">
            <a:avLst/>
          </a:prstGeom>
        </p:spPr>
      </p:pic>
      <p:pic>
        <p:nvPicPr>
          <p:cNvPr id="14" name="Image 12" descr="preencoded.png"/>
          <p:cNvPicPr>
            <a:picLocks noChangeAspect="1"/>
          </p:cNvPicPr>
          <p:nvPr/>
        </p:nvPicPr>
        <p:blipFill>
          <a:blip r:embed="rId13"/>
          <a:stretch>
            <a:fillRect/>
          </a:stretch>
        </p:blipFill>
        <p:spPr>
          <a:xfrm>
            <a:off x="685800" y="4882455"/>
            <a:ext cx="166688" cy="137220"/>
          </a:xfrm>
          <a:prstGeom prst="rect">
            <a:avLst/>
          </a:prstGeom>
        </p:spPr>
      </p:pic>
      <p:pic>
        <p:nvPicPr>
          <p:cNvPr id="15" name="Image 13" descr="preencoded.png"/>
          <p:cNvPicPr>
            <a:picLocks noChangeAspect="1"/>
          </p:cNvPicPr>
          <p:nvPr/>
        </p:nvPicPr>
        <p:blipFill>
          <a:blip r:embed="rId5"/>
          <a:stretch>
            <a:fillRect/>
          </a:stretch>
        </p:blipFill>
        <p:spPr>
          <a:xfrm>
            <a:off x="6210300" y="942975"/>
            <a:ext cx="5600700" cy="2538413"/>
          </a:xfrm>
          <a:prstGeom prst="rect">
            <a:avLst/>
          </a:prstGeom>
        </p:spPr>
      </p:pic>
      <p:pic>
        <p:nvPicPr>
          <p:cNvPr id="16" name="Image 14" descr="preencoded.png"/>
          <p:cNvPicPr>
            <a:picLocks noChangeAspect="1"/>
          </p:cNvPicPr>
          <p:nvPr/>
        </p:nvPicPr>
        <p:blipFill>
          <a:blip r:embed="rId14"/>
          <a:stretch>
            <a:fillRect/>
          </a:stretch>
        </p:blipFill>
        <p:spPr>
          <a:xfrm>
            <a:off x="6400800" y="1174403"/>
            <a:ext cx="214313" cy="175320"/>
          </a:xfrm>
          <a:prstGeom prst="rect">
            <a:avLst/>
          </a:prstGeom>
        </p:spPr>
      </p:pic>
      <p:pic>
        <p:nvPicPr>
          <p:cNvPr id="17" name="Image 15" descr="preencoded.png"/>
          <p:cNvPicPr>
            <a:picLocks noChangeAspect="1"/>
          </p:cNvPicPr>
          <p:nvPr/>
        </p:nvPicPr>
        <p:blipFill>
          <a:blip r:embed="rId15"/>
          <a:stretch>
            <a:fillRect/>
          </a:stretch>
        </p:blipFill>
        <p:spPr>
          <a:xfrm>
            <a:off x="6400800" y="1552575"/>
            <a:ext cx="142875" cy="142875"/>
          </a:xfrm>
          <a:prstGeom prst="rect">
            <a:avLst/>
          </a:prstGeom>
        </p:spPr>
      </p:pic>
      <p:pic>
        <p:nvPicPr>
          <p:cNvPr id="18" name="Image 16" descr="preencoded.png"/>
          <p:cNvPicPr>
            <a:picLocks noChangeAspect="1"/>
          </p:cNvPicPr>
          <p:nvPr/>
        </p:nvPicPr>
        <p:blipFill>
          <a:blip r:embed="rId16"/>
          <a:stretch>
            <a:fillRect/>
          </a:stretch>
        </p:blipFill>
        <p:spPr>
          <a:xfrm>
            <a:off x="6400800" y="2061121"/>
            <a:ext cx="142875" cy="171450"/>
          </a:xfrm>
          <a:prstGeom prst="rect">
            <a:avLst/>
          </a:prstGeom>
        </p:spPr>
      </p:pic>
      <p:pic>
        <p:nvPicPr>
          <p:cNvPr id="19" name="Image 17" descr="preencoded.png"/>
          <p:cNvPicPr>
            <a:picLocks noChangeAspect="1"/>
          </p:cNvPicPr>
          <p:nvPr/>
        </p:nvPicPr>
        <p:blipFill>
          <a:blip r:embed="rId17"/>
          <a:stretch>
            <a:fillRect/>
          </a:stretch>
        </p:blipFill>
        <p:spPr>
          <a:xfrm>
            <a:off x="6400800" y="2556421"/>
            <a:ext cx="142875" cy="190500"/>
          </a:xfrm>
          <a:prstGeom prst="rect">
            <a:avLst/>
          </a:prstGeom>
        </p:spPr>
      </p:pic>
      <p:pic>
        <p:nvPicPr>
          <p:cNvPr id="20" name="Image 18" descr="preencoded.png"/>
          <p:cNvPicPr>
            <a:picLocks noChangeAspect="1"/>
          </p:cNvPicPr>
          <p:nvPr/>
        </p:nvPicPr>
        <p:blipFill>
          <a:blip r:embed="rId5"/>
          <a:stretch>
            <a:fillRect/>
          </a:stretch>
        </p:blipFill>
        <p:spPr>
          <a:xfrm>
            <a:off x="6210300" y="3671888"/>
            <a:ext cx="5600700" cy="2538413"/>
          </a:xfrm>
          <a:prstGeom prst="rect">
            <a:avLst/>
          </a:prstGeom>
        </p:spPr>
      </p:pic>
      <p:pic>
        <p:nvPicPr>
          <p:cNvPr id="21" name="Image 19" descr="preencoded.png"/>
          <p:cNvPicPr>
            <a:picLocks noChangeAspect="1"/>
          </p:cNvPicPr>
          <p:nvPr/>
        </p:nvPicPr>
        <p:blipFill>
          <a:blip r:embed="rId18"/>
          <a:stretch>
            <a:fillRect/>
          </a:stretch>
        </p:blipFill>
        <p:spPr>
          <a:xfrm>
            <a:off x="6400800" y="3903315"/>
            <a:ext cx="214313" cy="175320"/>
          </a:xfrm>
          <a:prstGeom prst="rect">
            <a:avLst/>
          </a:prstGeom>
        </p:spPr>
      </p:pic>
      <p:pic>
        <p:nvPicPr>
          <p:cNvPr id="22" name="Image 20" descr="preencoded.png"/>
          <p:cNvPicPr>
            <a:picLocks noChangeAspect="1"/>
          </p:cNvPicPr>
          <p:nvPr/>
        </p:nvPicPr>
        <p:blipFill>
          <a:blip r:embed="rId19"/>
          <a:stretch>
            <a:fillRect/>
          </a:stretch>
        </p:blipFill>
        <p:spPr>
          <a:xfrm>
            <a:off x="6400800" y="4281488"/>
            <a:ext cx="142875" cy="171450"/>
          </a:xfrm>
          <a:prstGeom prst="rect">
            <a:avLst/>
          </a:prstGeom>
        </p:spPr>
      </p:pic>
      <p:pic>
        <p:nvPicPr>
          <p:cNvPr id="23" name="Image 21" descr="preencoded.png"/>
          <p:cNvPicPr>
            <a:picLocks noChangeAspect="1"/>
          </p:cNvPicPr>
          <p:nvPr/>
        </p:nvPicPr>
        <p:blipFill>
          <a:blip r:embed="rId20"/>
          <a:stretch>
            <a:fillRect/>
          </a:stretch>
        </p:blipFill>
        <p:spPr>
          <a:xfrm>
            <a:off x="6400800" y="4776788"/>
            <a:ext cx="142875" cy="171450"/>
          </a:xfrm>
          <a:prstGeom prst="rect">
            <a:avLst/>
          </a:prstGeom>
        </p:spPr>
      </p:pic>
      <p:pic>
        <p:nvPicPr>
          <p:cNvPr id="24" name="Image 22" descr="preencoded.png"/>
          <p:cNvPicPr>
            <a:picLocks noChangeAspect="1"/>
          </p:cNvPicPr>
          <p:nvPr/>
        </p:nvPicPr>
        <p:blipFill>
          <a:blip r:embed="rId21"/>
          <a:stretch>
            <a:fillRect/>
          </a:stretch>
        </p:blipFill>
        <p:spPr>
          <a:xfrm>
            <a:off x="6400800" y="5272088"/>
            <a:ext cx="142875" cy="155823"/>
          </a:xfrm>
          <a:prstGeom prst="rect">
            <a:avLst/>
          </a:prstGeom>
        </p:spPr>
      </p:pic>
      <p:pic>
        <p:nvPicPr>
          <p:cNvPr id="25" name="Image 23" descr="preencoded.png"/>
          <p:cNvPicPr>
            <a:picLocks noChangeAspect="1"/>
          </p:cNvPicPr>
          <p:nvPr/>
        </p:nvPicPr>
        <p:blipFill>
          <a:blip r:embed="rId22"/>
          <a:stretch>
            <a:fillRect/>
          </a:stretch>
        </p:blipFill>
        <p:spPr>
          <a:xfrm>
            <a:off x="0" y="6496050"/>
            <a:ext cx="12192000" cy="361950"/>
          </a:xfrm>
          <a:prstGeom prst="rect">
            <a:avLst/>
          </a:prstGeom>
        </p:spPr>
      </p:pic>
      <p:sp>
        <p:nvSpPr>
          <p:cNvPr id="26"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7" name="Text 1"/>
          <p:cNvSpPr/>
          <p:nvPr/>
        </p:nvSpPr>
        <p:spPr>
          <a:xfrm>
            <a:off x="533400" y="361950"/>
            <a:ext cx="6583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Top Tips for GP Trainees</a:t>
            </a:r>
            <a:endParaRPr lang="en-US" sz="1800" dirty="0"/>
          </a:p>
        </p:txBody>
      </p:sp>
      <p:sp>
        <p:nvSpPr>
          <p:cNvPr id="28" name="Text 2"/>
          <p:cNvSpPr/>
          <p:nvPr/>
        </p:nvSpPr>
        <p:spPr>
          <a:xfrm>
            <a:off x="900113" y="113347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Risk Assessment Essentials</a:t>
            </a:r>
            <a:endParaRPr lang="en-US" sz="1350" dirty="0"/>
          </a:p>
        </p:txBody>
      </p:sp>
      <p:sp>
        <p:nvSpPr>
          <p:cNvPr id="29" name="Text 3"/>
          <p:cNvSpPr/>
          <p:nvPr/>
        </p:nvSpPr>
        <p:spPr>
          <a:xfrm>
            <a:off x="809625" y="1504950"/>
            <a:ext cx="4731693" cy="213271"/>
          </a:xfrm>
          <a:prstGeom prst="rect">
            <a:avLst/>
          </a:prstGeom>
          <a:noFill/>
          <a:ln/>
        </p:spPr>
        <p:txBody>
          <a:bodyPr vert="horz" wrap="square" lIns="0" tIns="0" rIns="0" bIns="0" rtlCol="0" anchor="ctr"/>
          <a:lstStyle/>
          <a:p>
            <a:pPr marL="0" indent="0">
              <a:lnSpc>
                <a:spcPts val="1575"/>
              </a:lnSpc>
              <a:buNone/>
            </a:pPr>
            <a:r>
              <a:rPr lang="en-US" sz="1125" b="1" dirty="0">
                <a:solidFill>
                  <a:srgbClr val="374151"/>
                </a:solidFill>
              </a:rPr>
              <a:t>Always use QRISK3</a:t>
            </a:r>
            <a:r>
              <a:rPr lang="en-US" sz="1125" dirty="0">
                <a:solidFill>
                  <a:srgbClr val="374151"/>
                </a:solidFill>
              </a:rPr>
              <a:t> as the gold standard for UK primary care. </a:t>
            </a:r>
            <a:r>
              <a:rPr lang="en-US" sz="825" b="1" dirty="0">
                <a:solidFill>
                  <a:srgbClr val="D97706"/>
                </a:solidFill>
                <a:highlight>
                  <a:srgbClr val="FEF3C7"/>
                </a:highlight>
              </a:rPr>
              <a:t>AKT FACT</a:t>
            </a:r>
            <a:endParaRPr lang="en-US" sz="1125" dirty="0"/>
          </a:p>
        </p:txBody>
      </p:sp>
      <p:sp>
        <p:nvSpPr>
          <p:cNvPr id="30" name="Text 4"/>
          <p:cNvSpPr/>
          <p:nvPr/>
        </p:nvSpPr>
        <p:spPr>
          <a:xfrm>
            <a:off x="809625" y="1813471"/>
            <a:ext cx="4981575" cy="400050"/>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Do </a:t>
            </a:r>
            <a:r>
              <a:rPr lang="en-US" sz="1125" b="1" dirty="0">
                <a:solidFill>
                  <a:srgbClr val="374151"/>
                </a:solidFill>
              </a:rPr>
              <a:t>not</a:t>
            </a:r>
            <a:r>
              <a:rPr lang="en-US" sz="1125" dirty="0">
                <a:solidFill>
                  <a:srgbClr val="374151"/>
                </a:solidFill>
              </a:rPr>
              <a:t> QRISK3 patients with Type 1 DM, established CKD (eGFR &lt;60), or Familial Hypercholesterolaemia.</a:t>
            </a:r>
            <a:endParaRPr lang="en-US" sz="1125" dirty="0"/>
          </a:p>
        </p:txBody>
      </p:sp>
      <p:sp>
        <p:nvSpPr>
          <p:cNvPr id="31" name="Text 5"/>
          <p:cNvSpPr/>
          <p:nvPr/>
        </p:nvSpPr>
        <p:spPr>
          <a:xfrm>
            <a:off x="809625" y="2308771"/>
            <a:ext cx="4981575" cy="400050"/>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For </a:t>
            </a:r>
            <a:r>
              <a:rPr lang="en-US" sz="1125" b="1" dirty="0">
                <a:solidFill>
                  <a:srgbClr val="374151"/>
                </a:solidFill>
              </a:rPr>
              <a:t>South Asian</a:t>
            </a:r>
            <a:r>
              <a:rPr lang="en-US" sz="1125" dirty="0">
                <a:solidFill>
                  <a:srgbClr val="374151"/>
                </a:solidFill>
              </a:rPr>
              <a:t> patients, use the built-in QRISK3 ethnicity selector; do not manually apply external multipliers.</a:t>
            </a:r>
            <a:endParaRPr lang="en-US" sz="1125" dirty="0"/>
          </a:p>
        </p:txBody>
      </p:sp>
      <p:sp>
        <p:nvSpPr>
          <p:cNvPr id="32" name="Text 6"/>
          <p:cNvSpPr/>
          <p:nvPr/>
        </p:nvSpPr>
        <p:spPr>
          <a:xfrm>
            <a:off x="900113" y="3862387"/>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Lipid Referral Criteria</a:t>
            </a:r>
            <a:endParaRPr lang="en-US" sz="1350" dirty="0"/>
          </a:p>
        </p:txBody>
      </p:sp>
      <p:sp>
        <p:nvSpPr>
          <p:cNvPr id="33" name="Text 7"/>
          <p:cNvSpPr/>
          <p:nvPr/>
        </p:nvSpPr>
        <p:spPr>
          <a:xfrm>
            <a:off x="809625" y="4233863"/>
            <a:ext cx="4981575" cy="400050"/>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Refer if </a:t>
            </a:r>
            <a:r>
              <a:rPr lang="en-US" sz="1125" b="1" dirty="0">
                <a:solidFill>
                  <a:srgbClr val="374151"/>
                </a:solidFill>
              </a:rPr>
              <a:t>Total Cholesterol &gt; 9.0 mmol/L</a:t>
            </a:r>
            <a:r>
              <a:rPr lang="en-US" sz="1125" dirty="0">
                <a:solidFill>
                  <a:srgbClr val="374151"/>
                </a:solidFill>
              </a:rPr>
              <a:t> or </a:t>
            </a:r>
            <a:r>
              <a:rPr lang="en-US" sz="1125" b="1" dirty="0">
                <a:solidFill>
                  <a:srgbClr val="374151"/>
                </a:solidFill>
              </a:rPr>
              <a:t>non-HDL &gt; 7.5 mmol/L</a:t>
            </a:r>
            <a:r>
              <a:rPr lang="en-US" sz="1125" dirty="0">
                <a:solidFill>
                  <a:srgbClr val="374151"/>
                </a:solidFill>
              </a:rPr>
              <a:t>, regardless of the QRISK3 score.</a:t>
            </a:r>
            <a:endParaRPr lang="en-US" sz="1125" dirty="0"/>
          </a:p>
        </p:txBody>
      </p:sp>
      <p:sp>
        <p:nvSpPr>
          <p:cNvPr id="34" name="Text 8"/>
          <p:cNvSpPr/>
          <p:nvPr/>
        </p:nvSpPr>
        <p:spPr>
          <a:xfrm>
            <a:off x="852488" y="4843463"/>
            <a:ext cx="499110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B91C1C"/>
                </a:solidFill>
              </a:rPr>
              <a:t> URGENT: Triglycerides &gt; 20 mmol/L (not due to alcohol/glucose) requires immediate specialist review.</a:t>
            </a:r>
            <a:endParaRPr lang="en-US" sz="1050" dirty="0"/>
          </a:p>
        </p:txBody>
      </p:sp>
      <p:sp>
        <p:nvSpPr>
          <p:cNvPr id="35" name="Text 9"/>
          <p:cNvSpPr/>
          <p:nvPr/>
        </p:nvSpPr>
        <p:spPr>
          <a:xfrm>
            <a:off x="6729413" y="113347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Statin Therapy &amp; Targets</a:t>
            </a:r>
            <a:endParaRPr lang="en-US" sz="1350" dirty="0"/>
          </a:p>
        </p:txBody>
      </p:sp>
      <p:sp>
        <p:nvSpPr>
          <p:cNvPr id="36" name="Text 10"/>
          <p:cNvSpPr/>
          <p:nvPr/>
        </p:nvSpPr>
        <p:spPr>
          <a:xfrm>
            <a:off x="6638925" y="1504950"/>
            <a:ext cx="4981575" cy="413296"/>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Primary prevention threshold is </a:t>
            </a:r>
            <a:r>
              <a:rPr lang="en-US" sz="1125" b="1" dirty="0">
                <a:solidFill>
                  <a:srgbClr val="374151"/>
                </a:solidFill>
              </a:rPr>
              <a:t>QRISK3 ≥ 10%</a:t>
            </a:r>
            <a:r>
              <a:rPr lang="en-US" sz="1125" dirty="0">
                <a:solidFill>
                  <a:srgbClr val="374151"/>
                </a:solidFill>
              </a:rPr>
              <a:t>. Use </a:t>
            </a:r>
            <a:r>
              <a:rPr lang="en-US" sz="1125" b="1" dirty="0">
                <a:solidFill>
                  <a:srgbClr val="374151"/>
                </a:solidFill>
              </a:rPr>
              <a:t>Atorvastatin 20mg</a:t>
            </a:r>
            <a:r>
              <a:rPr lang="en-US" sz="1125" dirty="0">
                <a:solidFill>
                  <a:srgbClr val="374151"/>
                </a:solidFill>
              </a:rPr>
              <a:t> first-line. </a:t>
            </a:r>
            <a:r>
              <a:rPr lang="en-US" sz="825" b="1" dirty="0">
                <a:solidFill>
                  <a:srgbClr val="D97706"/>
                </a:solidFill>
                <a:highlight>
                  <a:srgbClr val="FEF3C7"/>
                </a:highlight>
              </a:rPr>
              <a:t>AKT FACT</a:t>
            </a:r>
            <a:endParaRPr lang="en-US" sz="1125" dirty="0"/>
          </a:p>
        </p:txBody>
      </p:sp>
      <p:sp>
        <p:nvSpPr>
          <p:cNvPr id="37" name="Text 11"/>
          <p:cNvSpPr/>
          <p:nvPr/>
        </p:nvSpPr>
        <p:spPr>
          <a:xfrm>
            <a:off x="6638925" y="2013496"/>
            <a:ext cx="4981575" cy="400050"/>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Aim for a </a:t>
            </a:r>
            <a:r>
              <a:rPr lang="en-US" sz="1125" b="1" dirty="0">
                <a:solidFill>
                  <a:srgbClr val="374151"/>
                </a:solidFill>
              </a:rPr>
              <a:t>&gt;40% reduction</a:t>
            </a:r>
            <a:r>
              <a:rPr lang="en-US" sz="1125" dirty="0">
                <a:solidFill>
                  <a:srgbClr val="374151"/>
                </a:solidFill>
              </a:rPr>
              <a:t> in non-HDL cholesterol. Baseline CK is only needed if unexplained muscle symptoms exist.</a:t>
            </a:r>
            <a:endParaRPr lang="en-US" sz="1125" dirty="0"/>
          </a:p>
        </p:txBody>
      </p:sp>
      <p:sp>
        <p:nvSpPr>
          <p:cNvPr id="38" name="Text 12"/>
          <p:cNvSpPr/>
          <p:nvPr/>
        </p:nvSpPr>
        <p:spPr>
          <a:xfrm>
            <a:off x="6638925" y="2508796"/>
            <a:ext cx="4981575" cy="400050"/>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Remember: </a:t>
            </a:r>
            <a:r>
              <a:rPr lang="en-US" sz="1125" b="1" dirty="0">
                <a:solidFill>
                  <a:srgbClr val="374151"/>
                </a:solidFill>
              </a:rPr>
              <a:t>Statins are contraindicated in pregnancy</a:t>
            </a:r>
            <a:r>
              <a:rPr lang="en-US" sz="1125" dirty="0">
                <a:solidFill>
                  <a:srgbClr val="374151"/>
                </a:solidFill>
              </a:rPr>
              <a:t>. Counsel women of childbearing age to stop 3 months pre-conception.</a:t>
            </a:r>
            <a:endParaRPr lang="en-US" sz="1125" dirty="0"/>
          </a:p>
        </p:txBody>
      </p:sp>
      <p:sp>
        <p:nvSpPr>
          <p:cNvPr id="39" name="Text 13"/>
          <p:cNvSpPr/>
          <p:nvPr/>
        </p:nvSpPr>
        <p:spPr>
          <a:xfrm>
            <a:off x="6729413" y="3862387"/>
            <a:ext cx="54625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Consultation &amp; Documentation</a:t>
            </a:r>
            <a:endParaRPr lang="en-US" sz="1350" dirty="0"/>
          </a:p>
        </p:txBody>
      </p:sp>
      <p:sp>
        <p:nvSpPr>
          <p:cNvPr id="40" name="Text 14"/>
          <p:cNvSpPr/>
          <p:nvPr/>
        </p:nvSpPr>
        <p:spPr>
          <a:xfrm>
            <a:off x="6638925" y="4233863"/>
            <a:ext cx="498157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374151"/>
                </a:solidFill>
              </a:rPr>
              <a:t>Shared Decision-Making:</a:t>
            </a:r>
            <a:r>
              <a:rPr lang="en-US" sz="1125" dirty="0">
                <a:solidFill>
                  <a:srgbClr val="374151"/>
                </a:solidFill>
              </a:rPr>
              <a:t> Always document that lifestyle was discussed and absolute risk benefits were explained.</a:t>
            </a:r>
            <a:endParaRPr lang="en-US" sz="1125" dirty="0"/>
          </a:p>
        </p:txBody>
      </p:sp>
      <p:sp>
        <p:nvSpPr>
          <p:cNvPr id="41" name="Text 15"/>
          <p:cNvSpPr/>
          <p:nvPr/>
        </p:nvSpPr>
        <p:spPr>
          <a:xfrm>
            <a:off x="6638925" y="4729163"/>
            <a:ext cx="498157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374151"/>
                </a:solidFill>
              </a:rPr>
              <a:t>Aspirin:</a:t>
            </a:r>
            <a:r>
              <a:rPr lang="en-US" sz="1125" dirty="0">
                <a:solidFill>
                  <a:srgbClr val="374151"/>
                </a:solidFill>
              </a:rPr>
              <a:t> Do not offer for primary prevention. The GI bleeding risk generally outweighs the cardiovascular benefit.</a:t>
            </a:r>
            <a:endParaRPr lang="en-US" sz="1125" dirty="0"/>
          </a:p>
        </p:txBody>
      </p:sp>
      <p:sp>
        <p:nvSpPr>
          <p:cNvPr id="42" name="Text 16"/>
          <p:cNvSpPr/>
          <p:nvPr/>
        </p:nvSpPr>
        <p:spPr>
          <a:xfrm>
            <a:off x="6638925" y="5224463"/>
            <a:ext cx="4981575" cy="400050"/>
          </a:xfrm>
          <a:prstGeom prst="rect">
            <a:avLst/>
          </a:prstGeom>
          <a:noFill/>
          <a:ln/>
        </p:spPr>
        <p:txBody>
          <a:bodyPr vert="horz" wrap="square" lIns="0" tIns="0" rIns="0" bIns="0" rtlCol="0" anchor="ctr"/>
          <a:lstStyle/>
          <a:p>
            <a:pPr marL="0" indent="0">
              <a:lnSpc>
                <a:spcPts val="1575"/>
              </a:lnSpc>
              <a:buNone/>
            </a:pPr>
            <a:r>
              <a:rPr lang="en-US" sz="1125" dirty="0">
                <a:solidFill>
                  <a:srgbClr val="374151"/>
                </a:solidFill>
              </a:rPr>
              <a:t>Use the </a:t>
            </a:r>
            <a:r>
              <a:rPr lang="en-US" sz="1125" b="1" dirty="0">
                <a:solidFill>
                  <a:srgbClr val="374151"/>
                </a:solidFill>
              </a:rPr>
              <a:t>QRISK3-lifetime tool</a:t>
            </a:r>
            <a:r>
              <a:rPr lang="en-US" sz="1125" dirty="0">
                <a:solidFill>
                  <a:srgbClr val="374151"/>
                </a:solidFill>
              </a:rPr>
              <a:t> to motivate younger patients (&lt;40) with risk factors but low 10-year scores.</a:t>
            </a:r>
            <a:endParaRPr lang="en-US" sz="1125" dirty="0"/>
          </a:p>
        </p:txBody>
      </p:sp>
      <p:sp>
        <p:nvSpPr>
          <p:cNvPr id="43" name="Text 17"/>
          <p:cNvSpPr/>
          <p:nvPr/>
        </p:nvSpPr>
        <p:spPr>
          <a:xfrm>
            <a:off x="381000" y="6591300"/>
            <a:ext cx="7360920" cy="171450"/>
          </a:xfrm>
          <a:prstGeom prst="rect">
            <a:avLst/>
          </a:prstGeom>
          <a:noFill/>
          <a:ln/>
        </p:spPr>
        <p:txBody>
          <a:bodyPr vert="horz" wrap="square" lIns="0" tIns="0" rIns="0" bIns="0" rtlCol="0" anchor="ctr"/>
          <a:lstStyle/>
          <a:p>
            <a:pPr marL="0" indent="0">
              <a:lnSpc>
                <a:spcPts val="1350"/>
              </a:lnSpc>
              <a:buNone/>
            </a:pPr>
            <a:r>
              <a:rPr lang="en-US" sz="900" i="1" dirty="0">
                <a:solidFill>
                  <a:srgbClr val="6B7280"/>
                </a:solidFill>
              </a:rPr>
              <a:t>Source: NICE NG238 (Lipid Modification, Dec 2023)</a:t>
            </a:r>
            <a:endParaRPr lang="en-US" sz="900" dirty="0"/>
          </a:p>
        </p:txBody>
      </p:sp>
      <p:sp>
        <p:nvSpPr>
          <p:cNvPr id="44" name="Text 18"/>
          <p:cNvSpPr/>
          <p:nvPr/>
        </p:nvSpPr>
        <p:spPr>
          <a:xfrm>
            <a:off x="10028039" y="6591300"/>
            <a:ext cx="2163961" cy="171450"/>
          </a:xfrm>
          <a:prstGeom prst="rect">
            <a:avLst/>
          </a:prstGeom>
          <a:noFill/>
          <a:ln/>
        </p:spPr>
        <p:txBody>
          <a:bodyPr vert="horz" wrap="square" lIns="0" tIns="0" rIns="0" bIns="0" rtlCol="0" anchor="ctr"/>
          <a:lstStyle/>
          <a:p>
            <a:pPr marL="0" indent="0">
              <a:lnSpc>
                <a:spcPts val="1350"/>
              </a:lnSpc>
              <a:buNone/>
            </a:pPr>
            <a:r>
              <a:rPr lang="en-US" sz="900" i="1" dirty="0">
                <a:solidFill>
                  <a:srgbClr val="6B7280"/>
                </a:solidFill>
              </a:rPr>
              <a:t>Bradford VTS - ST Training Module</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6"/>
          <a:stretch>
            <a:fillRect/>
          </a:stretch>
        </p:blipFill>
        <p:spPr>
          <a:xfrm>
            <a:off x="381000" y="1273969"/>
            <a:ext cx="3683050" cy="1971675"/>
          </a:xfrm>
          <a:prstGeom prst="rect">
            <a:avLst/>
          </a:prstGeom>
        </p:spPr>
      </p:pic>
      <p:pic>
        <p:nvPicPr>
          <p:cNvPr id="6" name="Image 4" descr="preencoded.png"/>
          <p:cNvPicPr>
            <a:picLocks noChangeAspect="1"/>
          </p:cNvPicPr>
          <p:nvPr/>
        </p:nvPicPr>
        <p:blipFill>
          <a:blip r:embed="rId7"/>
          <a:stretch>
            <a:fillRect/>
          </a:stretch>
        </p:blipFill>
        <p:spPr>
          <a:xfrm>
            <a:off x="619125" y="1565970"/>
            <a:ext cx="285750" cy="228600"/>
          </a:xfrm>
          <a:prstGeom prst="rect">
            <a:avLst/>
          </a:prstGeom>
        </p:spPr>
      </p:pic>
      <p:pic>
        <p:nvPicPr>
          <p:cNvPr id="7" name="Image 5" descr="preencoded.png"/>
          <p:cNvPicPr>
            <a:picLocks noChangeAspect="1"/>
          </p:cNvPicPr>
          <p:nvPr/>
        </p:nvPicPr>
        <p:blipFill>
          <a:blip r:embed="rId8"/>
          <a:stretch>
            <a:fillRect/>
          </a:stretch>
        </p:blipFill>
        <p:spPr>
          <a:xfrm>
            <a:off x="609600" y="2717006"/>
            <a:ext cx="2185690" cy="300038"/>
          </a:xfrm>
          <a:prstGeom prst="rect">
            <a:avLst/>
          </a:prstGeom>
        </p:spPr>
      </p:pic>
      <p:pic>
        <p:nvPicPr>
          <p:cNvPr id="8" name="Image 6" descr="preencoded.png"/>
          <p:cNvPicPr>
            <a:picLocks noChangeAspect="1"/>
          </p:cNvPicPr>
          <p:nvPr/>
        </p:nvPicPr>
        <p:blipFill>
          <a:blip r:embed="rId9"/>
          <a:stretch>
            <a:fillRect/>
          </a:stretch>
        </p:blipFill>
        <p:spPr>
          <a:xfrm>
            <a:off x="4254550" y="1273969"/>
            <a:ext cx="3683050" cy="1971675"/>
          </a:xfrm>
          <a:prstGeom prst="rect">
            <a:avLst/>
          </a:prstGeom>
        </p:spPr>
      </p:pic>
      <p:pic>
        <p:nvPicPr>
          <p:cNvPr id="9" name="Image 7" descr="preencoded.png"/>
          <p:cNvPicPr>
            <a:picLocks noChangeAspect="1"/>
          </p:cNvPicPr>
          <p:nvPr/>
        </p:nvPicPr>
        <p:blipFill>
          <a:blip r:embed="rId10"/>
          <a:stretch>
            <a:fillRect/>
          </a:stretch>
        </p:blipFill>
        <p:spPr>
          <a:xfrm>
            <a:off x="4492675" y="1565970"/>
            <a:ext cx="285750" cy="228600"/>
          </a:xfrm>
          <a:prstGeom prst="rect">
            <a:avLst/>
          </a:prstGeom>
        </p:spPr>
      </p:pic>
      <p:pic>
        <p:nvPicPr>
          <p:cNvPr id="10" name="Image 8" descr="preencoded.png"/>
          <p:cNvPicPr>
            <a:picLocks noChangeAspect="1"/>
          </p:cNvPicPr>
          <p:nvPr/>
        </p:nvPicPr>
        <p:blipFill>
          <a:blip r:embed="rId11"/>
          <a:stretch>
            <a:fillRect/>
          </a:stretch>
        </p:blipFill>
        <p:spPr>
          <a:xfrm>
            <a:off x="4483150" y="2717006"/>
            <a:ext cx="2034332" cy="300038"/>
          </a:xfrm>
          <a:prstGeom prst="rect">
            <a:avLst/>
          </a:prstGeom>
        </p:spPr>
      </p:pic>
      <p:pic>
        <p:nvPicPr>
          <p:cNvPr id="11" name="Image 9" descr="preencoded.png"/>
          <p:cNvPicPr>
            <a:picLocks noChangeAspect="1"/>
          </p:cNvPicPr>
          <p:nvPr/>
        </p:nvPicPr>
        <p:blipFill>
          <a:blip r:embed="rId12"/>
          <a:stretch>
            <a:fillRect/>
          </a:stretch>
        </p:blipFill>
        <p:spPr>
          <a:xfrm>
            <a:off x="8128099" y="1273969"/>
            <a:ext cx="3683050" cy="1971675"/>
          </a:xfrm>
          <a:prstGeom prst="rect">
            <a:avLst/>
          </a:prstGeom>
        </p:spPr>
      </p:pic>
      <p:pic>
        <p:nvPicPr>
          <p:cNvPr id="12" name="Image 10" descr="preencoded.png"/>
          <p:cNvPicPr>
            <a:picLocks noChangeAspect="1"/>
          </p:cNvPicPr>
          <p:nvPr/>
        </p:nvPicPr>
        <p:blipFill>
          <a:blip r:embed="rId13"/>
          <a:stretch>
            <a:fillRect/>
          </a:stretch>
        </p:blipFill>
        <p:spPr>
          <a:xfrm>
            <a:off x="8366224" y="1565970"/>
            <a:ext cx="285750" cy="228600"/>
          </a:xfrm>
          <a:prstGeom prst="rect">
            <a:avLst/>
          </a:prstGeom>
        </p:spPr>
      </p:pic>
      <p:pic>
        <p:nvPicPr>
          <p:cNvPr id="13" name="Image 11" descr="preencoded.png"/>
          <p:cNvPicPr>
            <a:picLocks noChangeAspect="1"/>
          </p:cNvPicPr>
          <p:nvPr/>
        </p:nvPicPr>
        <p:blipFill>
          <a:blip r:embed="rId14"/>
          <a:stretch>
            <a:fillRect/>
          </a:stretch>
        </p:blipFill>
        <p:spPr>
          <a:xfrm>
            <a:off x="8356699" y="2717006"/>
            <a:ext cx="1587401" cy="300038"/>
          </a:xfrm>
          <a:prstGeom prst="rect">
            <a:avLst/>
          </a:prstGeom>
        </p:spPr>
      </p:pic>
      <p:pic>
        <p:nvPicPr>
          <p:cNvPr id="14" name="Image 12" descr="preencoded.png"/>
          <p:cNvPicPr>
            <a:picLocks noChangeAspect="1"/>
          </p:cNvPicPr>
          <p:nvPr/>
        </p:nvPicPr>
        <p:blipFill>
          <a:blip r:embed="rId15"/>
          <a:stretch>
            <a:fillRect/>
          </a:stretch>
        </p:blipFill>
        <p:spPr>
          <a:xfrm>
            <a:off x="381000" y="3483769"/>
            <a:ext cx="5619750" cy="1757363"/>
          </a:xfrm>
          <a:prstGeom prst="rect">
            <a:avLst/>
          </a:prstGeom>
        </p:spPr>
      </p:pic>
      <p:pic>
        <p:nvPicPr>
          <p:cNvPr id="15" name="Image 13" descr="preencoded.png"/>
          <p:cNvPicPr>
            <a:picLocks noChangeAspect="1"/>
          </p:cNvPicPr>
          <p:nvPr/>
        </p:nvPicPr>
        <p:blipFill>
          <a:blip r:embed="rId16"/>
          <a:stretch>
            <a:fillRect/>
          </a:stretch>
        </p:blipFill>
        <p:spPr>
          <a:xfrm>
            <a:off x="619125" y="3775770"/>
            <a:ext cx="285750" cy="228600"/>
          </a:xfrm>
          <a:prstGeom prst="rect">
            <a:avLst/>
          </a:prstGeom>
        </p:spPr>
      </p:pic>
      <p:pic>
        <p:nvPicPr>
          <p:cNvPr id="16" name="Image 14" descr="preencoded.png"/>
          <p:cNvPicPr>
            <a:picLocks noChangeAspect="1"/>
          </p:cNvPicPr>
          <p:nvPr/>
        </p:nvPicPr>
        <p:blipFill>
          <a:blip r:embed="rId17"/>
          <a:stretch>
            <a:fillRect/>
          </a:stretch>
        </p:blipFill>
        <p:spPr>
          <a:xfrm>
            <a:off x="609600" y="4712494"/>
            <a:ext cx="2091333" cy="300038"/>
          </a:xfrm>
          <a:prstGeom prst="rect">
            <a:avLst/>
          </a:prstGeom>
        </p:spPr>
      </p:pic>
      <p:pic>
        <p:nvPicPr>
          <p:cNvPr id="17" name="Image 15" descr="preencoded.png"/>
          <p:cNvPicPr>
            <a:picLocks noChangeAspect="1"/>
          </p:cNvPicPr>
          <p:nvPr/>
        </p:nvPicPr>
        <p:blipFill>
          <a:blip r:embed="rId15"/>
          <a:stretch>
            <a:fillRect/>
          </a:stretch>
        </p:blipFill>
        <p:spPr>
          <a:xfrm>
            <a:off x="6191250" y="3483769"/>
            <a:ext cx="5619750" cy="1757363"/>
          </a:xfrm>
          <a:prstGeom prst="rect">
            <a:avLst/>
          </a:prstGeom>
        </p:spPr>
      </p:pic>
      <p:pic>
        <p:nvPicPr>
          <p:cNvPr id="18" name="Image 16" descr="preencoded.png"/>
          <p:cNvPicPr>
            <a:picLocks noChangeAspect="1"/>
          </p:cNvPicPr>
          <p:nvPr/>
        </p:nvPicPr>
        <p:blipFill>
          <a:blip r:embed="rId18"/>
          <a:stretch>
            <a:fillRect/>
          </a:stretch>
        </p:blipFill>
        <p:spPr>
          <a:xfrm>
            <a:off x="6429375" y="3775770"/>
            <a:ext cx="285750" cy="228600"/>
          </a:xfrm>
          <a:prstGeom prst="rect">
            <a:avLst/>
          </a:prstGeom>
        </p:spPr>
      </p:pic>
      <p:pic>
        <p:nvPicPr>
          <p:cNvPr id="19" name="Image 17" descr="preencoded.png"/>
          <p:cNvPicPr>
            <a:picLocks noChangeAspect="1"/>
          </p:cNvPicPr>
          <p:nvPr/>
        </p:nvPicPr>
        <p:blipFill>
          <a:blip r:embed="rId19"/>
          <a:stretch>
            <a:fillRect/>
          </a:stretch>
        </p:blipFill>
        <p:spPr>
          <a:xfrm>
            <a:off x="6419850" y="4712494"/>
            <a:ext cx="1853208" cy="300038"/>
          </a:xfrm>
          <a:prstGeom prst="rect">
            <a:avLst/>
          </a:prstGeom>
        </p:spPr>
      </p:pic>
      <p:pic>
        <p:nvPicPr>
          <p:cNvPr id="20" name="Image 18" descr="preencoded.png"/>
          <p:cNvPicPr>
            <a:picLocks noChangeAspect="1"/>
          </p:cNvPicPr>
          <p:nvPr/>
        </p:nvPicPr>
        <p:blipFill>
          <a:blip r:embed="rId20"/>
          <a:stretch>
            <a:fillRect/>
          </a:stretch>
        </p:blipFill>
        <p:spPr>
          <a:xfrm>
            <a:off x="381000" y="5479256"/>
            <a:ext cx="11430000" cy="714375"/>
          </a:xfrm>
          <a:prstGeom prst="rect">
            <a:avLst/>
          </a:prstGeom>
        </p:spPr>
      </p:pic>
      <p:pic>
        <p:nvPicPr>
          <p:cNvPr id="21" name="Image 19" descr="preencoded.png"/>
          <p:cNvPicPr>
            <a:picLocks noChangeAspect="1"/>
          </p:cNvPicPr>
          <p:nvPr/>
        </p:nvPicPr>
        <p:blipFill>
          <a:blip r:embed="rId21"/>
          <a:stretch>
            <a:fillRect/>
          </a:stretch>
        </p:blipFill>
        <p:spPr>
          <a:xfrm>
            <a:off x="619125" y="5770364"/>
            <a:ext cx="182314" cy="145852"/>
          </a:xfrm>
          <a:prstGeom prst="rect">
            <a:avLst/>
          </a:prstGeom>
        </p:spPr>
      </p:pic>
      <p:sp>
        <p:nvSpPr>
          <p:cNvPr id="22"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3" name="Text 1"/>
          <p:cNvSpPr/>
          <p:nvPr/>
        </p:nvSpPr>
        <p:spPr>
          <a:xfrm>
            <a:off x="533400" y="361950"/>
            <a:ext cx="87782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Red Flags in CVD Risk Assessment</a:t>
            </a:r>
            <a:endParaRPr lang="en-US" sz="1800" dirty="0"/>
          </a:p>
        </p:txBody>
      </p:sp>
      <p:sp>
        <p:nvSpPr>
          <p:cNvPr id="24" name="Text 2"/>
          <p:cNvSpPr/>
          <p:nvPr/>
        </p:nvSpPr>
        <p:spPr>
          <a:xfrm>
            <a:off x="1028700" y="1545431"/>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Hypertriglyceridaemia</a:t>
            </a:r>
            <a:endParaRPr lang="en-US" sz="1350" dirty="0"/>
          </a:p>
        </p:txBody>
      </p:sp>
      <p:sp>
        <p:nvSpPr>
          <p:cNvPr id="25" name="Text 3"/>
          <p:cNvSpPr/>
          <p:nvPr/>
        </p:nvSpPr>
        <p:spPr>
          <a:xfrm>
            <a:off x="609600" y="1959769"/>
            <a:ext cx="3225850" cy="642938"/>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Triglycerides </a:t>
            </a:r>
            <a:r>
              <a:rPr lang="en-US" sz="1125" b="1" dirty="0">
                <a:solidFill>
                  <a:srgbClr val="374151"/>
                </a:solidFill>
              </a:rPr>
              <a:t>&gt;20 mmol/L</a:t>
            </a:r>
            <a:r>
              <a:rPr lang="en-US" sz="1125" dirty="0">
                <a:solidFill>
                  <a:srgbClr val="374151"/>
                </a:solidFill>
              </a:rPr>
              <a:t> (not related to alcohol or poor glycaemic control). Significant risk of acute pancreatitis.</a:t>
            </a:r>
            <a:endParaRPr lang="en-US" sz="1125" dirty="0"/>
          </a:p>
        </p:txBody>
      </p:sp>
      <p:sp>
        <p:nvSpPr>
          <p:cNvPr id="26" name="Text 4"/>
          <p:cNvSpPr/>
          <p:nvPr/>
        </p:nvSpPr>
        <p:spPr>
          <a:xfrm>
            <a:off x="704850" y="2717006"/>
            <a:ext cx="3526620" cy="300038"/>
          </a:xfrm>
          <a:prstGeom prst="rect">
            <a:avLst/>
          </a:prstGeom>
          <a:noFill/>
          <a:ln/>
        </p:spPr>
        <p:txBody>
          <a:bodyPr vert="horz" wrap="square" lIns="0" tIns="0" rIns="0" bIns="0" rtlCol="0" anchor="ctr"/>
          <a:lstStyle/>
          <a:p>
            <a:pPr marL="0" indent="0">
              <a:lnSpc>
                <a:spcPts val="1463"/>
              </a:lnSpc>
              <a:buNone/>
            </a:pPr>
            <a:r>
              <a:rPr lang="en-US" sz="975" b="1" dirty="0">
                <a:solidFill>
                  <a:srgbClr val="1F2937"/>
                </a:solidFill>
              </a:rPr>
              <a:t>URGENT SPECIALIST REFERRAL</a:t>
            </a:r>
            <a:endParaRPr lang="en-US" sz="975" dirty="0"/>
          </a:p>
        </p:txBody>
      </p:sp>
      <p:sp>
        <p:nvSpPr>
          <p:cNvPr id="27" name="Text 5"/>
          <p:cNvSpPr/>
          <p:nvPr/>
        </p:nvSpPr>
        <p:spPr>
          <a:xfrm>
            <a:off x="4902250" y="1545431"/>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Extreme Cholesterol</a:t>
            </a:r>
            <a:endParaRPr lang="en-US" sz="1350" dirty="0"/>
          </a:p>
        </p:txBody>
      </p:sp>
      <p:sp>
        <p:nvSpPr>
          <p:cNvPr id="28" name="Text 6"/>
          <p:cNvSpPr/>
          <p:nvPr/>
        </p:nvSpPr>
        <p:spPr>
          <a:xfrm>
            <a:off x="4483150" y="1959769"/>
            <a:ext cx="3225850" cy="642938"/>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Total cholesterol </a:t>
            </a:r>
            <a:r>
              <a:rPr lang="en-US" sz="1125" b="1" dirty="0">
                <a:solidFill>
                  <a:srgbClr val="374151"/>
                </a:solidFill>
              </a:rPr>
              <a:t>&gt;9.0 mmol/L</a:t>
            </a:r>
            <a:r>
              <a:rPr lang="en-US" sz="1125" dirty="0">
                <a:solidFill>
                  <a:srgbClr val="374151"/>
                </a:solidFill>
              </a:rPr>
              <a:t> or non-HDL cholesterol </a:t>
            </a:r>
            <a:r>
              <a:rPr lang="en-US" sz="1125" b="1" dirty="0">
                <a:solidFill>
                  <a:srgbClr val="374151"/>
                </a:solidFill>
              </a:rPr>
              <a:t>&gt;7.5 mmol/L</a:t>
            </a:r>
            <a:r>
              <a:rPr lang="en-US" sz="1125" dirty="0">
                <a:solidFill>
                  <a:srgbClr val="374151"/>
                </a:solidFill>
              </a:rPr>
              <a:t>, regardless of QRISK3 score.</a:t>
            </a:r>
            <a:endParaRPr lang="en-US" sz="1125" dirty="0"/>
          </a:p>
        </p:txBody>
      </p:sp>
      <p:sp>
        <p:nvSpPr>
          <p:cNvPr id="29" name="Text 7"/>
          <p:cNvSpPr/>
          <p:nvPr/>
        </p:nvSpPr>
        <p:spPr>
          <a:xfrm>
            <a:off x="4578400" y="2717006"/>
            <a:ext cx="3366891" cy="300038"/>
          </a:xfrm>
          <a:prstGeom prst="rect">
            <a:avLst/>
          </a:prstGeom>
          <a:noFill/>
          <a:ln/>
        </p:spPr>
        <p:txBody>
          <a:bodyPr vert="horz" wrap="square" lIns="0" tIns="0" rIns="0" bIns="0" rtlCol="0" anchor="ctr"/>
          <a:lstStyle/>
          <a:p>
            <a:pPr marL="0" indent="0">
              <a:lnSpc>
                <a:spcPts val="1463"/>
              </a:lnSpc>
              <a:buNone/>
            </a:pPr>
            <a:r>
              <a:rPr lang="en-US" sz="975" b="1" dirty="0">
                <a:solidFill>
                  <a:srgbClr val="1F2937"/>
                </a:solidFill>
              </a:rPr>
              <a:t>ROUTINE SPECIALIST REVIEW</a:t>
            </a:r>
            <a:endParaRPr lang="en-US" sz="975" dirty="0"/>
          </a:p>
        </p:txBody>
      </p:sp>
      <p:sp>
        <p:nvSpPr>
          <p:cNvPr id="30" name="Text 8"/>
          <p:cNvSpPr/>
          <p:nvPr/>
        </p:nvSpPr>
        <p:spPr>
          <a:xfrm>
            <a:off x="8775799" y="1545431"/>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Suspected FH</a:t>
            </a:r>
            <a:endParaRPr lang="en-US" sz="1350" dirty="0"/>
          </a:p>
        </p:txBody>
      </p:sp>
      <p:sp>
        <p:nvSpPr>
          <p:cNvPr id="31" name="Text 9"/>
          <p:cNvSpPr/>
          <p:nvPr/>
        </p:nvSpPr>
        <p:spPr>
          <a:xfrm>
            <a:off x="8356699" y="1959769"/>
            <a:ext cx="3225850" cy="642938"/>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Young patients with high cholesterol and a strong family history of premature CVD. Use Simon Broome or Dutch Lipid Clinic criteria.</a:t>
            </a:r>
            <a:endParaRPr lang="en-US" sz="1125" dirty="0"/>
          </a:p>
        </p:txBody>
      </p:sp>
      <p:sp>
        <p:nvSpPr>
          <p:cNvPr id="32" name="Text 10"/>
          <p:cNvSpPr/>
          <p:nvPr/>
        </p:nvSpPr>
        <p:spPr>
          <a:xfrm>
            <a:off x="8451949" y="2717006"/>
            <a:ext cx="2658748" cy="300038"/>
          </a:xfrm>
          <a:prstGeom prst="rect">
            <a:avLst/>
          </a:prstGeom>
          <a:noFill/>
          <a:ln/>
        </p:spPr>
        <p:txBody>
          <a:bodyPr vert="horz" wrap="square" lIns="0" tIns="0" rIns="0" bIns="0" rtlCol="0" anchor="ctr"/>
          <a:lstStyle/>
          <a:p>
            <a:pPr marL="0" indent="0">
              <a:lnSpc>
                <a:spcPts val="1463"/>
              </a:lnSpc>
              <a:buNone/>
            </a:pPr>
            <a:r>
              <a:rPr lang="en-US" sz="975" b="1" dirty="0">
                <a:solidFill>
                  <a:srgbClr val="1F2937"/>
                </a:solidFill>
              </a:rPr>
              <a:t>REFER PER NICE CG71</a:t>
            </a:r>
            <a:endParaRPr lang="en-US" sz="975" dirty="0"/>
          </a:p>
        </p:txBody>
      </p:sp>
      <p:sp>
        <p:nvSpPr>
          <p:cNvPr id="33" name="Text 11"/>
          <p:cNvSpPr/>
          <p:nvPr/>
        </p:nvSpPr>
        <p:spPr>
          <a:xfrm>
            <a:off x="1028700" y="3755231"/>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Hypertensive Crisis</a:t>
            </a:r>
            <a:endParaRPr lang="en-US" sz="1350" dirty="0"/>
          </a:p>
        </p:txBody>
      </p:sp>
      <p:sp>
        <p:nvSpPr>
          <p:cNvPr id="34" name="Text 12"/>
          <p:cNvSpPr/>
          <p:nvPr/>
        </p:nvSpPr>
        <p:spPr>
          <a:xfrm>
            <a:off x="609600" y="4169569"/>
            <a:ext cx="516255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BP </a:t>
            </a:r>
            <a:r>
              <a:rPr lang="en-US" sz="1125" b="1" dirty="0">
                <a:solidFill>
                  <a:srgbClr val="374151"/>
                </a:solidFill>
              </a:rPr>
              <a:t>&gt;220/120 mmHg</a:t>
            </a:r>
            <a:r>
              <a:rPr lang="en-US" sz="1125" dirty="0">
                <a:solidFill>
                  <a:srgbClr val="374151"/>
                </a:solidFill>
              </a:rPr>
              <a:t>. Check for end-organ damage (fundoscopy, urine dip, ECG). Malignant hypertension is a medical emergency.</a:t>
            </a:r>
            <a:endParaRPr lang="en-US" sz="1125" dirty="0"/>
          </a:p>
        </p:txBody>
      </p:sp>
      <p:sp>
        <p:nvSpPr>
          <p:cNvPr id="35" name="Text 13"/>
          <p:cNvSpPr/>
          <p:nvPr/>
        </p:nvSpPr>
        <p:spPr>
          <a:xfrm>
            <a:off x="704850" y="4712494"/>
            <a:ext cx="3376373" cy="300038"/>
          </a:xfrm>
          <a:prstGeom prst="rect">
            <a:avLst/>
          </a:prstGeom>
          <a:noFill/>
          <a:ln/>
        </p:spPr>
        <p:txBody>
          <a:bodyPr vert="horz" wrap="square" lIns="0" tIns="0" rIns="0" bIns="0" rtlCol="0" anchor="ctr"/>
          <a:lstStyle/>
          <a:p>
            <a:pPr marL="0" indent="0">
              <a:lnSpc>
                <a:spcPts val="1463"/>
              </a:lnSpc>
              <a:buNone/>
            </a:pPr>
            <a:r>
              <a:rPr lang="en-US" sz="975" b="1" dirty="0">
                <a:solidFill>
                  <a:srgbClr val="1F2937"/>
                </a:solidFill>
              </a:rPr>
              <a:t>IMMEDIATE TREATMENT/ADMIT</a:t>
            </a:r>
            <a:endParaRPr lang="en-US" sz="975" dirty="0"/>
          </a:p>
        </p:txBody>
      </p:sp>
      <p:sp>
        <p:nvSpPr>
          <p:cNvPr id="36" name="Text 14"/>
          <p:cNvSpPr/>
          <p:nvPr/>
        </p:nvSpPr>
        <p:spPr>
          <a:xfrm>
            <a:off x="6838950" y="3755231"/>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Statin Toxicity</a:t>
            </a:r>
            <a:endParaRPr lang="en-US" sz="1350" dirty="0"/>
          </a:p>
        </p:txBody>
      </p:sp>
      <p:sp>
        <p:nvSpPr>
          <p:cNvPr id="37" name="Text 15"/>
          <p:cNvSpPr/>
          <p:nvPr/>
        </p:nvSpPr>
        <p:spPr>
          <a:xfrm>
            <a:off x="6419850" y="4169569"/>
            <a:ext cx="516255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Unexplained muscle pain, tenderness, or weakness associated with Creatine Kinase (CK) </a:t>
            </a:r>
            <a:r>
              <a:rPr lang="en-US" sz="1125" b="1" dirty="0">
                <a:solidFill>
                  <a:srgbClr val="374151"/>
                </a:solidFill>
              </a:rPr>
              <a:t>&gt;5× Upper Limit of Normal (ULN)</a:t>
            </a:r>
            <a:r>
              <a:rPr lang="en-US" sz="1125" dirty="0">
                <a:solidFill>
                  <a:srgbClr val="374151"/>
                </a:solidFill>
              </a:rPr>
              <a:t>.</a:t>
            </a:r>
            <a:endParaRPr lang="en-US" sz="1125" dirty="0"/>
          </a:p>
        </p:txBody>
      </p:sp>
      <p:sp>
        <p:nvSpPr>
          <p:cNvPr id="38" name="Text 16"/>
          <p:cNvSpPr/>
          <p:nvPr/>
        </p:nvSpPr>
        <p:spPr>
          <a:xfrm>
            <a:off x="6515100" y="4712494"/>
            <a:ext cx="3066262" cy="300038"/>
          </a:xfrm>
          <a:prstGeom prst="rect">
            <a:avLst/>
          </a:prstGeom>
          <a:noFill/>
          <a:ln/>
        </p:spPr>
        <p:txBody>
          <a:bodyPr vert="horz" wrap="square" lIns="0" tIns="0" rIns="0" bIns="0" rtlCol="0" anchor="ctr"/>
          <a:lstStyle/>
          <a:p>
            <a:pPr marL="0" indent="0">
              <a:lnSpc>
                <a:spcPts val="1463"/>
              </a:lnSpc>
              <a:buNone/>
            </a:pPr>
            <a:r>
              <a:rPr lang="en-US" sz="975" b="1" dirty="0">
                <a:solidFill>
                  <a:srgbClr val="1F2937"/>
                </a:solidFill>
              </a:rPr>
              <a:t>STOP STATIN IMMEDIATELY</a:t>
            </a:r>
            <a:endParaRPr lang="en-US" sz="975" dirty="0"/>
          </a:p>
        </p:txBody>
      </p:sp>
      <p:sp>
        <p:nvSpPr>
          <p:cNvPr id="39" name="Text 17"/>
          <p:cNvSpPr/>
          <p:nvPr/>
        </p:nvSpPr>
        <p:spPr>
          <a:xfrm>
            <a:off x="944314" y="5622131"/>
            <a:ext cx="10628561"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92400E"/>
                </a:solidFill>
              </a:rPr>
              <a:t>AKT Focus: In the exam, the threshold for </a:t>
            </a:r>
            <a:r>
              <a:rPr lang="en-US" sz="1125" b="1" i="1" dirty="0">
                <a:solidFill>
                  <a:srgbClr val="92400E"/>
                </a:solidFill>
              </a:rPr>
              <a:t>urgent</a:t>
            </a:r>
            <a:r>
              <a:rPr lang="en-US" sz="1125" b="1" dirty="0">
                <a:solidFill>
                  <a:srgbClr val="92400E"/>
                </a:solidFill>
              </a:rPr>
              <a:t> triglyceride referral is &gt;20 mmol/L. Do not confuse this with the &gt;10 mmol/L threshold which requires non-urgent review and secondary cause assessment.</a:t>
            </a:r>
            <a:endParaRPr lang="en-US" sz="112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357188"/>
            <a:ext cx="38100" cy="400050"/>
          </a:xfrm>
          <a:prstGeom prst="rect">
            <a:avLst/>
          </a:prstGeom>
        </p:spPr>
      </p:pic>
      <p:pic>
        <p:nvPicPr>
          <p:cNvPr id="5" name="Image 3" descr="preencoded.png"/>
          <p:cNvPicPr>
            <a:picLocks noChangeAspect="1"/>
          </p:cNvPicPr>
          <p:nvPr/>
        </p:nvPicPr>
        <p:blipFill>
          <a:blip r:embed="rId6"/>
          <a:stretch>
            <a:fillRect/>
          </a:stretch>
        </p:blipFill>
        <p:spPr>
          <a:xfrm>
            <a:off x="571500" y="1000125"/>
            <a:ext cx="5410200" cy="1476375"/>
          </a:xfrm>
          <a:prstGeom prst="rect">
            <a:avLst/>
          </a:prstGeom>
        </p:spPr>
      </p:pic>
      <p:pic>
        <p:nvPicPr>
          <p:cNvPr id="6" name="Image 4" descr="preencoded.png"/>
          <p:cNvPicPr>
            <a:picLocks noChangeAspect="1"/>
          </p:cNvPicPr>
          <p:nvPr/>
        </p:nvPicPr>
        <p:blipFill>
          <a:blip r:embed="rId7"/>
          <a:stretch>
            <a:fillRect/>
          </a:stretch>
        </p:blipFill>
        <p:spPr>
          <a:xfrm>
            <a:off x="800100" y="1229916"/>
            <a:ext cx="228600" cy="182761"/>
          </a:xfrm>
          <a:prstGeom prst="rect">
            <a:avLst/>
          </a:prstGeom>
        </p:spPr>
      </p:pic>
      <p:pic>
        <p:nvPicPr>
          <p:cNvPr id="7" name="Image 5" descr="preencoded.png"/>
          <p:cNvPicPr>
            <a:picLocks noChangeAspect="1"/>
          </p:cNvPicPr>
          <p:nvPr/>
        </p:nvPicPr>
        <p:blipFill>
          <a:blip r:embed="rId8"/>
          <a:stretch>
            <a:fillRect/>
          </a:stretch>
        </p:blipFill>
        <p:spPr>
          <a:xfrm>
            <a:off x="800100" y="2107853"/>
            <a:ext cx="166688" cy="137220"/>
          </a:xfrm>
          <a:prstGeom prst="rect">
            <a:avLst/>
          </a:prstGeom>
        </p:spPr>
      </p:pic>
      <p:pic>
        <p:nvPicPr>
          <p:cNvPr id="8" name="Image 6" descr="preencoded.png"/>
          <p:cNvPicPr>
            <a:picLocks noChangeAspect="1"/>
          </p:cNvPicPr>
          <p:nvPr/>
        </p:nvPicPr>
        <p:blipFill>
          <a:blip r:embed="rId9"/>
          <a:stretch>
            <a:fillRect/>
          </a:stretch>
        </p:blipFill>
        <p:spPr>
          <a:xfrm>
            <a:off x="571500" y="2667000"/>
            <a:ext cx="5410200" cy="1476375"/>
          </a:xfrm>
          <a:prstGeom prst="rect">
            <a:avLst/>
          </a:prstGeom>
        </p:spPr>
      </p:pic>
      <p:pic>
        <p:nvPicPr>
          <p:cNvPr id="9" name="Image 7" descr="preencoded.png"/>
          <p:cNvPicPr>
            <a:picLocks noChangeAspect="1"/>
          </p:cNvPicPr>
          <p:nvPr/>
        </p:nvPicPr>
        <p:blipFill>
          <a:blip r:embed="rId10"/>
          <a:stretch>
            <a:fillRect/>
          </a:stretch>
        </p:blipFill>
        <p:spPr>
          <a:xfrm>
            <a:off x="800100" y="2896791"/>
            <a:ext cx="228600" cy="182761"/>
          </a:xfrm>
          <a:prstGeom prst="rect">
            <a:avLst/>
          </a:prstGeom>
        </p:spPr>
      </p:pic>
      <p:pic>
        <p:nvPicPr>
          <p:cNvPr id="10" name="Image 8" descr="preencoded.png"/>
          <p:cNvPicPr>
            <a:picLocks noChangeAspect="1"/>
          </p:cNvPicPr>
          <p:nvPr/>
        </p:nvPicPr>
        <p:blipFill>
          <a:blip r:embed="rId11"/>
          <a:stretch>
            <a:fillRect/>
          </a:stretch>
        </p:blipFill>
        <p:spPr>
          <a:xfrm>
            <a:off x="800100" y="3774728"/>
            <a:ext cx="166688" cy="137220"/>
          </a:xfrm>
          <a:prstGeom prst="rect">
            <a:avLst/>
          </a:prstGeom>
        </p:spPr>
      </p:pic>
      <p:pic>
        <p:nvPicPr>
          <p:cNvPr id="11" name="Image 9" descr="preencoded.png"/>
          <p:cNvPicPr>
            <a:picLocks noChangeAspect="1"/>
          </p:cNvPicPr>
          <p:nvPr/>
        </p:nvPicPr>
        <p:blipFill>
          <a:blip r:embed="rId12"/>
          <a:stretch>
            <a:fillRect/>
          </a:stretch>
        </p:blipFill>
        <p:spPr>
          <a:xfrm>
            <a:off x="571500" y="4333875"/>
            <a:ext cx="5410200" cy="1476375"/>
          </a:xfrm>
          <a:prstGeom prst="rect">
            <a:avLst/>
          </a:prstGeom>
        </p:spPr>
      </p:pic>
      <p:pic>
        <p:nvPicPr>
          <p:cNvPr id="12" name="Image 10" descr="preencoded.png"/>
          <p:cNvPicPr>
            <a:picLocks noChangeAspect="1"/>
          </p:cNvPicPr>
          <p:nvPr/>
        </p:nvPicPr>
        <p:blipFill>
          <a:blip r:embed="rId13"/>
          <a:stretch>
            <a:fillRect/>
          </a:stretch>
        </p:blipFill>
        <p:spPr>
          <a:xfrm>
            <a:off x="800100" y="4563666"/>
            <a:ext cx="228600" cy="182761"/>
          </a:xfrm>
          <a:prstGeom prst="rect">
            <a:avLst/>
          </a:prstGeom>
        </p:spPr>
      </p:pic>
      <p:pic>
        <p:nvPicPr>
          <p:cNvPr id="13" name="Image 11" descr="preencoded.png"/>
          <p:cNvPicPr>
            <a:picLocks noChangeAspect="1"/>
          </p:cNvPicPr>
          <p:nvPr/>
        </p:nvPicPr>
        <p:blipFill>
          <a:blip r:embed="rId14"/>
          <a:stretch>
            <a:fillRect/>
          </a:stretch>
        </p:blipFill>
        <p:spPr>
          <a:xfrm>
            <a:off x="800100" y="5441603"/>
            <a:ext cx="166688" cy="137220"/>
          </a:xfrm>
          <a:prstGeom prst="rect">
            <a:avLst/>
          </a:prstGeom>
        </p:spPr>
      </p:pic>
      <p:pic>
        <p:nvPicPr>
          <p:cNvPr id="14" name="Image 12" descr="preencoded.png"/>
          <p:cNvPicPr>
            <a:picLocks noChangeAspect="1"/>
          </p:cNvPicPr>
          <p:nvPr/>
        </p:nvPicPr>
        <p:blipFill>
          <a:blip r:embed="rId15"/>
          <a:stretch>
            <a:fillRect/>
          </a:stretch>
        </p:blipFill>
        <p:spPr>
          <a:xfrm>
            <a:off x="6210300" y="1000125"/>
            <a:ext cx="5410200" cy="1501825"/>
          </a:xfrm>
          <a:prstGeom prst="rect">
            <a:avLst/>
          </a:prstGeom>
        </p:spPr>
      </p:pic>
      <p:pic>
        <p:nvPicPr>
          <p:cNvPr id="15" name="Image 13" descr="preencoded.png"/>
          <p:cNvPicPr>
            <a:picLocks noChangeAspect="1"/>
          </p:cNvPicPr>
          <p:nvPr/>
        </p:nvPicPr>
        <p:blipFill>
          <a:blip r:embed="rId16"/>
          <a:stretch>
            <a:fillRect/>
          </a:stretch>
        </p:blipFill>
        <p:spPr>
          <a:xfrm>
            <a:off x="6438900" y="1229916"/>
            <a:ext cx="228600" cy="182761"/>
          </a:xfrm>
          <a:prstGeom prst="rect">
            <a:avLst/>
          </a:prstGeom>
        </p:spPr>
      </p:pic>
      <p:pic>
        <p:nvPicPr>
          <p:cNvPr id="16" name="Image 14" descr="preencoded.png"/>
          <p:cNvPicPr>
            <a:picLocks noChangeAspect="1"/>
          </p:cNvPicPr>
          <p:nvPr/>
        </p:nvPicPr>
        <p:blipFill>
          <a:blip r:embed="rId17"/>
          <a:stretch>
            <a:fillRect/>
          </a:stretch>
        </p:blipFill>
        <p:spPr>
          <a:xfrm>
            <a:off x="6438900" y="2107853"/>
            <a:ext cx="166688" cy="137220"/>
          </a:xfrm>
          <a:prstGeom prst="rect">
            <a:avLst/>
          </a:prstGeom>
        </p:spPr>
      </p:pic>
      <p:pic>
        <p:nvPicPr>
          <p:cNvPr id="17" name="Image 15" descr="preencoded.png"/>
          <p:cNvPicPr>
            <a:picLocks noChangeAspect="1"/>
          </p:cNvPicPr>
          <p:nvPr/>
        </p:nvPicPr>
        <p:blipFill>
          <a:blip r:embed="rId15"/>
          <a:stretch>
            <a:fillRect/>
          </a:stretch>
        </p:blipFill>
        <p:spPr>
          <a:xfrm>
            <a:off x="6210300" y="2654350"/>
            <a:ext cx="5410200" cy="1501825"/>
          </a:xfrm>
          <a:prstGeom prst="rect">
            <a:avLst/>
          </a:prstGeom>
        </p:spPr>
      </p:pic>
      <p:pic>
        <p:nvPicPr>
          <p:cNvPr id="18" name="Image 16" descr="preencoded.png"/>
          <p:cNvPicPr>
            <a:picLocks noChangeAspect="1"/>
          </p:cNvPicPr>
          <p:nvPr/>
        </p:nvPicPr>
        <p:blipFill>
          <a:blip r:embed="rId18"/>
          <a:stretch>
            <a:fillRect/>
          </a:stretch>
        </p:blipFill>
        <p:spPr>
          <a:xfrm>
            <a:off x="6438900" y="2884140"/>
            <a:ext cx="228600" cy="182761"/>
          </a:xfrm>
          <a:prstGeom prst="rect">
            <a:avLst/>
          </a:prstGeom>
        </p:spPr>
      </p:pic>
      <p:pic>
        <p:nvPicPr>
          <p:cNvPr id="19" name="Image 17" descr="preencoded.png"/>
          <p:cNvPicPr>
            <a:picLocks noChangeAspect="1"/>
          </p:cNvPicPr>
          <p:nvPr/>
        </p:nvPicPr>
        <p:blipFill>
          <a:blip r:embed="rId19"/>
          <a:stretch>
            <a:fillRect/>
          </a:stretch>
        </p:blipFill>
        <p:spPr>
          <a:xfrm>
            <a:off x="6438900" y="3762077"/>
            <a:ext cx="166688" cy="137220"/>
          </a:xfrm>
          <a:prstGeom prst="rect">
            <a:avLst/>
          </a:prstGeom>
        </p:spPr>
      </p:pic>
      <p:pic>
        <p:nvPicPr>
          <p:cNvPr id="20" name="Image 18" descr="preencoded.png"/>
          <p:cNvPicPr>
            <a:picLocks noChangeAspect="1"/>
          </p:cNvPicPr>
          <p:nvPr/>
        </p:nvPicPr>
        <p:blipFill>
          <a:blip r:embed="rId15"/>
          <a:stretch>
            <a:fillRect/>
          </a:stretch>
        </p:blipFill>
        <p:spPr>
          <a:xfrm>
            <a:off x="6210300" y="4308574"/>
            <a:ext cx="5410200" cy="1501825"/>
          </a:xfrm>
          <a:prstGeom prst="rect">
            <a:avLst/>
          </a:prstGeom>
        </p:spPr>
      </p:pic>
      <p:pic>
        <p:nvPicPr>
          <p:cNvPr id="21" name="Image 19" descr="preencoded.png"/>
          <p:cNvPicPr>
            <a:picLocks noChangeAspect="1"/>
          </p:cNvPicPr>
          <p:nvPr/>
        </p:nvPicPr>
        <p:blipFill>
          <a:blip r:embed="rId20"/>
          <a:stretch>
            <a:fillRect/>
          </a:stretch>
        </p:blipFill>
        <p:spPr>
          <a:xfrm>
            <a:off x="6438900" y="4538365"/>
            <a:ext cx="228600" cy="182761"/>
          </a:xfrm>
          <a:prstGeom prst="rect">
            <a:avLst/>
          </a:prstGeom>
        </p:spPr>
      </p:pic>
      <p:pic>
        <p:nvPicPr>
          <p:cNvPr id="22" name="Image 20" descr="preencoded.png"/>
          <p:cNvPicPr>
            <a:picLocks noChangeAspect="1"/>
          </p:cNvPicPr>
          <p:nvPr/>
        </p:nvPicPr>
        <p:blipFill>
          <a:blip r:embed="rId21"/>
          <a:stretch>
            <a:fillRect/>
          </a:stretch>
        </p:blipFill>
        <p:spPr>
          <a:xfrm>
            <a:off x="6438900" y="5416302"/>
            <a:ext cx="166688" cy="137220"/>
          </a:xfrm>
          <a:prstGeom prst="rect">
            <a:avLst/>
          </a:prstGeom>
        </p:spPr>
      </p:pic>
      <p:pic>
        <p:nvPicPr>
          <p:cNvPr id="23" name="Image 21" descr="preencoded.png"/>
          <p:cNvPicPr>
            <a:picLocks noChangeAspect="1"/>
          </p:cNvPicPr>
          <p:nvPr/>
        </p:nvPicPr>
        <p:blipFill>
          <a:blip r:embed="rId22"/>
          <a:stretch>
            <a:fillRect/>
          </a:stretch>
        </p:blipFill>
        <p:spPr>
          <a:xfrm>
            <a:off x="571500" y="5962650"/>
            <a:ext cx="11049000" cy="590550"/>
          </a:xfrm>
          <a:prstGeom prst="rect">
            <a:avLst/>
          </a:prstGeom>
        </p:spPr>
      </p:pic>
      <p:pic>
        <p:nvPicPr>
          <p:cNvPr id="24" name="Image 22" descr="preencoded.png"/>
          <p:cNvPicPr>
            <a:picLocks noChangeAspect="1"/>
          </p:cNvPicPr>
          <p:nvPr/>
        </p:nvPicPr>
        <p:blipFill>
          <a:blip r:embed="rId23"/>
          <a:stretch>
            <a:fillRect/>
          </a:stretch>
        </p:blipFill>
        <p:spPr>
          <a:xfrm>
            <a:off x="762000" y="6139755"/>
            <a:ext cx="285750" cy="236339"/>
          </a:xfrm>
          <a:prstGeom prst="rect">
            <a:avLst/>
          </a:prstGeom>
        </p:spPr>
      </p:pic>
      <p:sp>
        <p:nvSpPr>
          <p:cNvPr id="25" name="Text 0"/>
          <p:cNvSpPr/>
          <p:nvPr/>
        </p:nvSpPr>
        <p:spPr>
          <a:xfrm>
            <a:off x="723900" y="228600"/>
            <a:ext cx="464058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00843D"/>
                </a:solidFill>
              </a:rPr>
              <a:t>BRADFORD VTS | CVD PREVENTION</a:t>
            </a:r>
            <a:endParaRPr lang="en-US" sz="1050" dirty="0"/>
          </a:p>
        </p:txBody>
      </p:sp>
      <p:sp>
        <p:nvSpPr>
          <p:cNvPr id="26" name="Text 1"/>
          <p:cNvSpPr/>
          <p:nvPr/>
        </p:nvSpPr>
        <p:spPr>
          <a:xfrm>
            <a:off x="723900" y="428625"/>
            <a:ext cx="987552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1F2937"/>
                </a:solidFill>
              </a:rPr>
              <a:t>Common Pitfalls in Practice</a:t>
            </a:r>
            <a:endParaRPr lang="en-US" sz="2400" dirty="0"/>
          </a:p>
        </p:txBody>
      </p:sp>
      <p:sp>
        <p:nvSpPr>
          <p:cNvPr id="27" name="Text 2"/>
          <p:cNvSpPr/>
          <p:nvPr/>
        </p:nvSpPr>
        <p:spPr>
          <a:xfrm>
            <a:off x="1143000" y="1185863"/>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Outdated Risk Tools</a:t>
            </a:r>
            <a:endParaRPr lang="en-US" sz="1350" dirty="0"/>
          </a:p>
        </p:txBody>
      </p:sp>
      <p:sp>
        <p:nvSpPr>
          <p:cNvPr id="28" name="Text 3"/>
          <p:cNvSpPr/>
          <p:nvPr/>
        </p:nvSpPr>
        <p:spPr>
          <a:xfrm>
            <a:off x="800100" y="1533525"/>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Using Framingham or JBS2 charts which overestimate risk by up to 35% in the UK population.</a:t>
            </a:r>
            <a:endParaRPr lang="en-US" sz="1125" dirty="0"/>
          </a:p>
        </p:txBody>
      </p:sp>
      <p:sp>
        <p:nvSpPr>
          <p:cNvPr id="29" name="Text 4"/>
          <p:cNvSpPr/>
          <p:nvPr/>
        </p:nvSpPr>
        <p:spPr>
          <a:xfrm>
            <a:off x="1023938" y="2076450"/>
            <a:ext cx="55473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Use QRISK3 (NICE NG238 standard)</a:t>
            </a:r>
            <a:endParaRPr lang="en-US" sz="1050" dirty="0"/>
          </a:p>
        </p:txBody>
      </p:sp>
      <p:sp>
        <p:nvSpPr>
          <p:cNvPr id="30" name="Text 5"/>
          <p:cNvSpPr/>
          <p:nvPr/>
        </p:nvSpPr>
        <p:spPr>
          <a:xfrm>
            <a:off x="1143000" y="2852738"/>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Inappropriate Aspirin Use</a:t>
            </a:r>
            <a:endParaRPr lang="en-US" sz="1350" dirty="0"/>
          </a:p>
        </p:txBody>
      </p:sp>
      <p:sp>
        <p:nvSpPr>
          <p:cNvPr id="31" name="Text 6"/>
          <p:cNvSpPr/>
          <p:nvPr/>
        </p:nvSpPr>
        <p:spPr>
          <a:xfrm>
            <a:off x="800100" y="3200400"/>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Routinely offering aspirin for primary prevention. Risks of GI bleeding outweigh the benefits.</a:t>
            </a:r>
            <a:endParaRPr lang="en-US" sz="1125" dirty="0"/>
          </a:p>
        </p:txBody>
      </p:sp>
      <p:sp>
        <p:nvSpPr>
          <p:cNvPr id="32" name="Text 7"/>
          <p:cNvSpPr/>
          <p:nvPr/>
        </p:nvSpPr>
        <p:spPr>
          <a:xfrm>
            <a:off x="1023938" y="3743325"/>
            <a:ext cx="68808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Do NOT offer aspirin for primary prevention</a:t>
            </a:r>
            <a:endParaRPr lang="en-US" sz="1050" dirty="0"/>
          </a:p>
        </p:txBody>
      </p:sp>
      <p:sp>
        <p:nvSpPr>
          <p:cNvPr id="33" name="Text 8"/>
          <p:cNvSpPr/>
          <p:nvPr/>
        </p:nvSpPr>
        <p:spPr>
          <a:xfrm>
            <a:off x="1143000" y="4519613"/>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Diabetic Risk Miscalculation</a:t>
            </a:r>
            <a:endParaRPr lang="en-US" sz="1350" dirty="0"/>
          </a:p>
        </p:txBody>
      </p:sp>
      <p:sp>
        <p:nvSpPr>
          <p:cNvPr id="34" name="Text 9"/>
          <p:cNvSpPr/>
          <p:nvPr/>
        </p:nvSpPr>
        <p:spPr>
          <a:xfrm>
            <a:off x="800100" y="4867275"/>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Applying QRISK3 to Type 1 diabetics or ignoring that Type 2 diabetics need secondary targets.</a:t>
            </a:r>
            <a:endParaRPr lang="en-US" sz="1125" dirty="0"/>
          </a:p>
        </p:txBody>
      </p:sp>
      <p:sp>
        <p:nvSpPr>
          <p:cNvPr id="35" name="Text 10"/>
          <p:cNvSpPr/>
          <p:nvPr/>
        </p:nvSpPr>
        <p:spPr>
          <a:xfrm>
            <a:off x="1023938" y="5410200"/>
            <a:ext cx="67208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DM patients = Secondary prevention targets</a:t>
            </a:r>
            <a:endParaRPr lang="en-US" sz="1050" dirty="0"/>
          </a:p>
        </p:txBody>
      </p:sp>
      <p:sp>
        <p:nvSpPr>
          <p:cNvPr id="36" name="Text 11"/>
          <p:cNvSpPr/>
          <p:nvPr/>
        </p:nvSpPr>
        <p:spPr>
          <a:xfrm>
            <a:off x="6781800" y="118586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Over-Testing (Routine CK)</a:t>
            </a:r>
            <a:endParaRPr lang="en-US" sz="1350" dirty="0"/>
          </a:p>
        </p:txBody>
      </p:sp>
      <p:sp>
        <p:nvSpPr>
          <p:cNvPr id="37" name="Text 12"/>
          <p:cNvSpPr/>
          <p:nvPr/>
        </p:nvSpPr>
        <p:spPr>
          <a:xfrm>
            <a:off x="6438900" y="1533525"/>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Checking Creatine Kinase (CK) routinely before starting statins in asymptomatic patients.</a:t>
            </a:r>
            <a:endParaRPr lang="en-US" sz="1125" dirty="0"/>
          </a:p>
        </p:txBody>
      </p:sp>
      <p:sp>
        <p:nvSpPr>
          <p:cNvPr id="38" name="Text 13"/>
          <p:cNvSpPr/>
          <p:nvPr/>
        </p:nvSpPr>
        <p:spPr>
          <a:xfrm>
            <a:off x="6662738" y="2076450"/>
            <a:ext cx="55292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Only check CK if unexplained muscle symptoms</a:t>
            </a:r>
            <a:endParaRPr lang="en-US" sz="1050" dirty="0"/>
          </a:p>
        </p:txBody>
      </p:sp>
      <p:sp>
        <p:nvSpPr>
          <p:cNvPr id="39" name="Text 14"/>
          <p:cNvSpPr/>
          <p:nvPr/>
        </p:nvSpPr>
        <p:spPr>
          <a:xfrm>
            <a:off x="6781800" y="2840087"/>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Statins in Pregnancy</a:t>
            </a:r>
            <a:endParaRPr lang="en-US" sz="1350" dirty="0"/>
          </a:p>
        </p:txBody>
      </p:sp>
      <p:sp>
        <p:nvSpPr>
          <p:cNvPr id="40" name="Text 15"/>
          <p:cNvSpPr/>
          <p:nvPr/>
        </p:nvSpPr>
        <p:spPr>
          <a:xfrm>
            <a:off x="6438900" y="3187750"/>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Failing to advise women of childbearing age that statins are contraindicated in pregnancy.</a:t>
            </a:r>
            <a:endParaRPr lang="en-US" sz="1125" dirty="0"/>
          </a:p>
        </p:txBody>
      </p:sp>
      <p:sp>
        <p:nvSpPr>
          <p:cNvPr id="41" name="Text 16"/>
          <p:cNvSpPr/>
          <p:nvPr/>
        </p:nvSpPr>
        <p:spPr>
          <a:xfrm>
            <a:off x="6662738" y="3730675"/>
            <a:ext cx="55292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Stop 3 months before attempting conception</a:t>
            </a:r>
            <a:endParaRPr lang="en-US" sz="1050" dirty="0"/>
          </a:p>
        </p:txBody>
      </p:sp>
      <p:sp>
        <p:nvSpPr>
          <p:cNvPr id="42" name="Text 17"/>
          <p:cNvSpPr/>
          <p:nvPr/>
        </p:nvSpPr>
        <p:spPr>
          <a:xfrm>
            <a:off x="6781800" y="4494312"/>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91C1C"/>
                </a:solidFill>
              </a:rPr>
              <a:t>Documentation Failure</a:t>
            </a:r>
            <a:endParaRPr lang="en-US" sz="1350" dirty="0"/>
          </a:p>
        </p:txBody>
      </p:sp>
      <p:sp>
        <p:nvSpPr>
          <p:cNvPr id="43" name="Text 18"/>
          <p:cNvSpPr/>
          <p:nvPr/>
        </p:nvSpPr>
        <p:spPr>
          <a:xfrm>
            <a:off x="6438900" y="4841974"/>
            <a:ext cx="4953000" cy="428625"/>
          </a:xfrm>
          <a:prstGeom prst="rect">
            <a:avLst/>
          </a:prstGeom>
          <a:noFill/>
          <a:ln/>
        </p:spPr>
        <p:txBody>
          <a:bodyPr vert="horz" wrap="square" lIns="0" tIns="0" rIns="0" bIns="0" rtlCol="0" anchor="ctr"/>
          <a:lstStyle/>
          <a:p>
            <a:pPr marL="0" indent="0">
              <a:lnSpc>
                <a:spcPts val="1688"/>
              </a:lnSpc>
              <a:buNone/>
            </a:pPr>
            <a:r>
              <a:rPr lang="en-US" sz="1125" dirty="0">
                <a:solidFill>
                  <a:srgbClr val="374151"/>
                </a:solidFill>
              </a:rPr>
              <a:t>Not recording shared decision-making (SDM) when a patient declines a statin after discussion.</a:t>
            </a:r>
            <a:endParaRPr lang="en-US" sz="1125" dirty="0"/>
          </a:p>
        </p:txBody>
      </p:sp>
      <p:sp>
        <p:nvSpPr>
          <p:cNvPr id="44" name="Text 19"/>
          <p:cNvSpPr/>
          <p:nvPr/>
        </p:nvSpPr>
        <p:spPr>
          <a:xfrm>
            <a:off x="6662738" y="5384899"/>
            <a:ext cx="552926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Always document SDM and the patient's choice</a:t>
            </a:r>
            <a:endParaRPr lang="en-US" sz="1050" dirty="0"/>
          </a:p>
        </p:txBody>
      </p:sp>
      <p:sp>
        <p:nvSpPr>
          <p:cNvPr id="45" name="Text 20"/>
          <p:cNvSpPr/>
          <p:nvPr/>
        </p:nvSpPr>
        <p:spPr>
          <a:xfrm>
            <a:off x="1190625" y="6057900"/>
            <a:ext cx="1023937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991B1B"/>
                </a:solidFill>
              </a:rPr>
              <a:t>Critical Note:</a:t>
            </a:r>
            <a:r>
              <a:rPr lang="en-US" sz="1050" dirty="0">
                <a:solidFill>
                  <a:srgbClr val="991B1B"/>
                </a:solidFill>
              </a:rPr>
              <a:t> Always exclude secondary causes of dyslipidaemia (hypothyroidism, excess alcohol, renal disease) before specialist referral or labelling as primary hyperlipidaemia.</a:t>
            </a:r>
            <a:endParaRPr lang="en-US" sz="10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6"/>
          <a:stretch>
            <a:fillRect/>
          </a:stretch>
        </p:blipFill>
        <p:spPr>
          <a:xfrm>
            <a:off x="381000" y="990600"/>
            <a:ext cx="3682901" cy="2386013"/>
          </a:xfrm>
          <a:prstGeom prst="rect">
            <a:avLst/>
          </a:prstGeom>
        </p:spPr>
      </p:pic>
      <p:pic>
        <p:nvPicPr>
          <p:cNvPr id="6" name="Image 4" descr="preencoded.png"/>
          <p:cNvPicPr>
            <a:picLocks noChangeAspect="1"/>
          </p:cNvPicPr>
          <p:nvPr/>
        </p:nvPicPr>
        <p:blipFill>
          <a:blip r:embed="rId7"/>
          <a:stretch>
            <a:fillRect/>
          </a:stretch>
        </p:blipFill>
        <p:spPr>
          <a:xfrm>
            <a:off x="571500" y="1181100"/>
            <a:ext cx="3301901" cy="304800"/>
          </a:xfrm>
          <a:prstGeom prst="rect">
            <a:avLst/>
          </a:prstGeom>
        </p:spPr>
      </p:pic>
      <p:pic>
        <p:nvPicPr>
          <p:cNvPr id="7" name="Image 5" descr="preencoded.png"/>
          <p:cNvPicPr>
            <a:picLocks noChangeAspect="1"/>
          </p:cNvPicPr>
          <p:nvPr/>
        </p:nvPicPr>
        <p:blipFill>
          <a:blip r:embed="rId8"/>
          <a:stretch>
            <a:fillRect/>
          </a:stretch>
        </p:blipFill>
        <p:spPr>
          <a:xfrm>
            <a:off x="571500" y="1207740"/>
            <a:ext cx="214313" cy="175320"/>
          </a:xfrm>
          <a:prstGeom prst="rect">
            <a:avLst/>
          </a:prstGeom>
        </p:spPr>
      </p:pic>
      <p:pic>
        <p:nvPicPr>
          <p:cNvPr id="8" name="Image 6" descr="preencoded.png"/>
          <p:cNvPicPr>
            <a:picLocks noChangeAspect="1"/>
          </p:cNvPicPr>
          <p:nvPr/>
        </p:nvPicPr>
        <p:blipFill>
          <a:blip r:embed="rId9"/>
          <a:stretch>
            <a:fillRect/>
          </a:stretch>
        </p:blipFill>
        <p:spPr>
          <a:xfrm>
            <a:off x="571500" y="1638300"/>
            <a:ext cx="95250" cy="76200"/>
          </a:xfrm>
          <a:prstGeom prst="rect">
            <a:avLst/>
          </a:prstGeom>
        </p:spPr>
      </p:pic>
      <p:pic>
        <p:nvPicPr>
          <p:cNvPr id="9" name="Image 7" descr="preencoded.png"/>
          <p:cNvPicPr>
            <a:picLocks noChangeAspect="1"/>
          </p:cNvPicPr>
          <p:nvPr/>
        </p:nvPicPr>
        <p:blipFill>
          <a:blip r:embed="rId10"/>
          <a:stretch>
            <a:fillRect/>
          </a:stretch>
        </p:blipFill>
        <p:spPr>
          <a:xfrm>
            <a:off x="571500" y="1901130"/>
            <a:ext cx="95250" cy="76200"/>
          </a:xfrm>
          <a:prstGeom prst="rect">
            <a:avLst/>
          </a:prstGeom>
        </p:spPr>
      </p:pic>
      <p:pic>
        <p:nvPicPr>
          <p:cNvPr id="10" name="Image 8" descr="preencoded.png"/>
          <p:cNvPicPr>
            <a:picLocks noChangeAspect="1"/>
          </p:cNvPicPr>
          <p:nvPr/>
        </p:nvPicPr>
        <p:blipFill>
          <a:blip r:embed="rId11"/>
          <a:stretch>
            <a:fillRect/>
          </a:stretch>
        </p:blipFill>
        <p:spPr>
          <a:xfrm>
            <a:off x="571500" y="2163961"/>
            <a:ext cx="95250" cy="76200"/>
          </a:xfrm>
          <a:prstGeom prst="rect">
            <a:avLst/>
          </a:prstGeom>
        </p:spPr>
      </p:pic>
      <p:pic>
        <p:nvPicPr>
          <p:cNvPr id="11" name="Image 9" descr="preencoded.png"/>
          <p:cNvPicPr>
            <a:picLocks noChangeAspect="1"/>
          </p:cNvPicPr>
          <p:nvPr/>
        </p:nvPicPr>
        <p:blipFill>
          <a:blip r:embed="rId12"/>
          <a:stretch>
            <a:fillRect/>
          </a:stretch>
        </p:blipFill>
        <p:spPr>
          <a:xfrm>
            <a:off x="4254401" y="990600"/>
            <a:ext cx="3683050" cy="2386013"/>
          </a:xfrm>
          <a:prstGeom prst="rect">
            <a:avLst/>
          </a:prstGeom>
        </p:spPr>
      </p:pic>
      <p:pic>
        <p:nvPicPr>
          <p:cNvPr id="12" name="Image 10" descr="preencoded.png"/>
          <p:cNvPicPr>
            <a:picLocks noChangeAspect="1"/>
          </p:cNvPicPr>
          <p:nvPr/>
        </p:nvPicPr>
        <p:blipFill>
          <a:blip r:embed="rId13"/>
          <a:stretch>
            <a:fillRect/>
          </a:stretch>
        </p:blipFill>
        <p:spPr>
          <a:xfrm>
            <a:off x="4444901" y="1181100"/>
            <a:ext cx="3302050" cy="304800"/>
          </a:xfrm>
          <a:prstGeom prst="rect">
            <a:avLst/>
          </a:prstGeom>
        </p:spPr>
      </p:pic>
      <p:pic>
        <p:nvPicPr>
          <p:cNvPr id="13" name="Image 11" descr="preencoded.png"/>
          <p:cNvPicPr>
            <a:picLocks noChangeAspect="1"/>
          </p:cNvPicPr>
          <p:nvPr/>
        </p:nvPicPr>
        <p:blipFill>
          <a:blip r:embed="rId14"/>
          <a:stretch>
            <a:fillRect/>
          </a:stretch>
        </p:blipFill>
        <p:spPr>
          <a:xfrm>
            <a:off x="4444901" y="1207740"/>
            <a:ext cx="214313" cy="175320"/>
          </a:xfrm>
          <a:prstGeom prst="rect">
            <a:avLst/>
          </a:prstGeom>
        </p:spPr>
      </p:pic>
      <p:pic>
        <p:nvPicPr>
          <p:cNvPr id="14" name="Image 12" descr="preencoded.png"/>
          <p:cNvPicPr>
            <a:picLocks noChangeAspect="1"/>
          </p:cNvPicPr>
          <p:nvPr/>
        </p:nvPicPr>
        <p:blipFill>
          <a:blip r:embed="rId9"/>
          <a:stretch>
            <a:fillRect/>
          </a:stretch>
        </p:blipFill>
        <p:spPr>
          <a:xfrm>
            <a:off x="4444901" y="1638300"/>
            <a:ext cx="95250" cy="76200"/>
          </a:xfrm>
          <a:prstGeom prst="rect">
            <a:avLst/>
          </a:prstGeom>
        </p:spPr>
      </p:pic>
      <p:pic>
        <p:nvPicPr>
          <p:cNvPr id="15" name="Image 13" descr="preencoded.png"/>
          <p:cNvPicPr>
            <a:picLocks noChangeAspect="1"/>
          </p:cNvPicPr>
          <p:nvPr/>
        </p:nvPicPr>
        <p:blipFill>
          <a:blip r:embed="rId10"/>
          <a:stretch>
            <a:fillRect/>
          </a:stretch>
        </p:blipFill>
        <p:spPr>
          <a:xfrm>
            <a:off x="4444901" y="1901130"/>
            <a:ext cx="95250" cy="76200"/>
          </a:xfrm>
          <a:prstGeom prst="rect">
            <a:avLst/>
          </a:prstGeom>
        </p:spPr>
      </p:pic>
      <p:pic>
        <p:nvPicPr>
          <p:cNvPr id="16" name="Image 14" descr="preencoded.png"/>
          <p:cNvPicPr>
            <a:picLocks noChangeAspect="1"/>
          </p:cNvPicPr>
          <p:nvPr/>
        </p:nvPicPr>
        <p:blipFill>
          <a:blip r:embed="rId11"/>
          <a:stretch>
            <a:fillRect/>
          </a:stretch>
        </p:blipFill>
        <p:spPr>
          <a:xfrm>
            <a:off x="4444901" y="2163961"/>
            <a:ext cx="95250" cy="76200"/>
          </a:xfrm>
          <a:prstGeom prst="rect">
            <a:avLst/>
          </a:prstGeom>
        </p:spPr>
      </p:pic>
      <p:pic>
        <p:nvPicPr>
          <p:cNvPr id="17" name="Image 15" descr="preencoded.png"/>
          <p:cNvPicPr>
            <a:picLocks noChangeAspect="1"/>
          </p:cNvPicPr>
          <p:nvPr/>
        </p:nvPicPr>
        <p:blipFill>
          <a:blip r:embed="rId15"/>
          <a:stretch>
            <a:fillRect/>
          </a:stretch>
        </p:blipFill>
        <p:spPr>
          <a:xfrm>
            <a:off x="8127950" y="990600"/>
            <a:ext cx="3682901" cy="2386013"/>
          </a:xfrm>
          <a:prstGeom prst="rect">
            <a:avLst/>
          </a:prstGeom>
        </p:spPr>
      </p:pic>
      <p:pic>
        <p:nvPicPr>
          <p:cNvPr id="18" name="Image 16" descr="preencoded.png"/>
          <p:cNvPicPr>
            <a:picLocks noChangeAspect="1"/>
          </p:cNvPicPr>
          <p:nvPr/>
        </p:nvPicPr>
        <p:blipFill>
          <a:blip r:embed="rId7"/>
          <a:stretch>
            <a:fillRect/>
          </a:stretch>
        </p:blipFill>
        <p:spPr>
          <a:xfrm>
            <a:off x="8318450" y="1181100"/>
            <a:ext cx="3301901" cy="304800"/>
          </a:xfrm>
          <a:prstGeom prst="rect">
            <a:avLst/>
          </a:prstGeom>
        </p:spPr>
      </p:pic>
      <p:pic>
        <p:nvPicPr>
          <p:cNvPr id="19" name="Image 17" descr="preencoded.png"/>
          <p:cNvPicPr>
            <a:picLocks noChangeAspect="1"/>
          </p:cNvPicPr>
          <p:nvPr/>
        </p:nvPicPr>
        <p:blipFill>
          <a:blip r:embed="rId16"/>
          <a:stretch>
            <a:fillRect/>
          </a:stretch>
        </p:blipFill>
        <p:spPr>
          <a:xfrm>
            <a:off x="8318450" y="1207740"/>
            <a:ext cx="214313" cy="175320"/>
          </a:xfrm>
          <a:prstGeom prst="rect">
            <a:avLst/>
          </a:prstGeom>
        </p:spPr>
      </p:pic>
      <p:pic>
        <p:nvPicPr>
          <p:cNvPr id="20" name="Image 18" descr="preencoded.png"/>
          <p:cNvPicPr>
            <a:picLocks noChangeAspect="1"/>
          </p:cNvPicPr>
          <p:nvPr/>
        </p:nvPicPr>
        <p:blipFill>
          <a:blip r:embed="rId9"/>
          <a:stretch>
            <a:fillRect/>
          </a:stretch>
        </p:blipFill>
        <p:spPr>
          <a:xfrm>
            <a:off x="8318450" y="1638300"/>
            <a:ext cx="95250" cy="76200"/>
          </a:xfrm>
          <a:prstGeom prst="rect">
            <a:avLst/>
          </a:prstGeom>
        </p:spPr>
      </p:pic>
      <p:pic>
        <p:nvPicPr>
          <p:cNvPr id="21" name="Image 19" descr="preencoded.png"/>
          <p:cNvPicPr>
            <a:picLocks noChangeAspect="1"/>
          </p:cNvPicPr>
          <p:nvPr/>
        </p:nvPicPr>
        <p:blipFill>
          <a:blip r:embed="rId10"/>
          <a:stretch>
            <a:fillRect/>
          </a:stretch>
        </p:blipFill>
        <p:spPr>
          <a:xfrm>
            <a:off x="8318450" y="1901130"/>
            <a:ext cx="95250" cy="76200"/>
          </a:xfrm>
          <a:prstGeom prst="rect">
            <a:avLst/>
          </a:prstGeom>
        </p:spPr>
      </p:pic>
      <p:pic>
        <p:nvPicPr>
          <p:cNvPr id="22" name="Image 20" descr="preencoded.png"/>
          <p:cNvPicPr>
            <a:picLocks noChangeAspect="1"/>
          </p:cNvPicPr>
          <p:nvPr/>
        </p:nvPicPr>
        <p:blipFill>
          <a:blip r:embed="rId11"/>
          <a:stretch>
            <a:fillRect/>
          </a:stretch>
        </p:blipFill>
        <p:spPr>
          <a:xfrm>
            <a:off x="8318450" y="2163961"/>
            <a:ext cx="95250" cy="76200"/>
          </a:xfrm>
          <a:prstGeom prst="rect">
            <a:avLst/>
          </a:prstGeom>
        </p:spPr>
      </p:pic>
      <p:pic>
        <p:nvPicPr>
          <p:cNvPr id="23" name="Image 21" descr="preencoded.png"/>
          <p:cNvPicPr>
            <a:picLocks noChangeAspect="1"/>
          </p:cNvPicPr>
          <p:nvPr/>
        </p:nvPicPr>
        <p:blipFill>
          <a:blip r:embed="rId17"/>
          <a:stretch>
            <a:fillRect/>
          </a:stretch>
        </p:blipFill>
        <p:spPr>
          <a:xfrm>
            <a:off x="381000" y="3567113"/>
            <a:ext cx="3682901" cy="2386013"/>
          </a:xfrm>
          <a:prstGeom prst="rect">
            <a:avLst/>
          </a:prstGeom>
        </p:spPr>
      </p:pic>
      <p:pic>
        <p:nvPicPr>
          <p:cNvPr id="24" name="Image 22" descr="preencoded.png"/>
          <p:cNvPicPr>
            <a:picLocks noChangeAspect="1"/>
          </p:cNvPicPr>
          <p:nvPr/>
        </p:nvPicPr>
        <p:blipFill>
          <a:blip r:embed="rId18"/>
          <a:stretch>
            <a:fillRect/>
          </a:stretch>
        </p:blipFill>
        <p:spPr>
          <a:xfrm>
            <a:off x="571500" y="3757613"/>
            <a:ext cx="3301901" cy="304800"/>
          </a:xfrm>
          <a:prstGeom prst="rect">
            <a:avLst/>
          </a:prstGeom>
        </p:spPr>
      </p:pic>
      <p:pic>
        <p:nvPicPr>
          <p:cNvPr id="25" name="Image 23" descr="preencoded.png"/>
          <p:cNvPicPr>
            <a:picLocks noChangeAspect="1"/>
          </p:cNvPicPr>
          <p:nvPr/>
        </p:nvPicPr>
        <p:blipFill>
          <a:blip r:embed="rId19"/>
          <a:stretch>
            <a:fillRect/>
          </a:stretch>
        </p:blipFill>
        <p:spPr>
          <a:xfrm>
            <a:off x="571500" y="3784253"/>
            <a:ext cx="214313" cy="175320"/>
          </a:xfrm>
          <a:prstGeom prst="rect">
            <a:avLst/>
          </a:prstGeom>
        </p:spPr>
      </p:pic>
      <p:pic>
        <p:nvPicPr>
          <p:cNvPr id="26" name="Image 24" descr="preencoded.png"/>
          <p:cNvPicPr>
            <a:picLocks noChangeAspect="1"/>
          </p:cNvPicPr>
          <p:nvPr/>
        </p:nvPicPr>
        <p:blipFill>
          <a:blip r:embed="rId10"/>
          <a:stretch>
            <a:fillRect/>
          </a:stretch>
        </p:blipFill>
        <p:spPr>
          <a:xfrm>
            <a:off x="571500" y="4214813"/>
            <a:ext cx="95250" cy="76200"/>
          </a:xfrm>
          <a:prstGeom prst="rect">
            <a:avLst/>
          </a:prstGeom>
        </p:spPr>
      </p:pic>
      <p:pic>
        <p:nvPicPr>
          <p:cNvPr id="27" name="Image 25" descr="preencoded.png"/>
          <p:cNvPicPr>
            <a:picLocks noChangeAspect="1"/>
          </p:cNvPicPr>
          <p:nvPr/>
        </p:nvPicPr>
        <p:blipFill>
          <a:blip r:embed="rId9"/>
          <a:stretch>
            <a:fillRect/>
          </a:stretch>
        </p:blipFill>
        <p:spPr>
          <a:xfrm>
            <a:off x="571500" y="4477643"/>
            <a:ext cx="95250" cy="76200"/>
          </a:xfrm>
          <a:prstGeom prst="rect">
            <a:avLst/>
          </a:prstGeom>
        </p:spPr>
      </p:pic>
      <p:pic>
        <p:nvPicPr>
          <p:cNvPr id="28" name="Image 26" descr="preencoded.png"/>
          <p:cNvPicPr>
            <a:picLocks noChangeAspect="1"/>
          </p:cNvPicPr>
          <p:nvPr/>
        </p:nvPicPr>
        <p:blipFill>
          <a:blip r:embed="rId10"/>
          <a:stretch>
            <a:fillRect/>
          </a:stretch>
        </p:blipFill>
        <p:spPr>
          <a:xfrm>
            <a:off x="571500" y="4740473"/>
            <a:ext cx="95250" cy="76200"/>
          </a:xfrm>
          <a:prstGeom prst="rect">
            <a:avLst/>
          </a:prstGeom>
        </p:spPr>
      </p:pic>
      <p:pic>
        <p:nvPicPr>
          <p:cNvPr id="29" name="Image 27" descr="preencoded.png"/>
          <p:cNvPicPr>
            <a:picLocks noChangeAspect="1"/>
          </p:cNvPicPr>
          <p:nvPr/>
        </p:nvPicPr>
        <p:blipFill>
          <a:blip r:embed="rId20"/>
          <a:stretch>
            <a:fillRect/>
          </a:stretch>
        </p:blipFill>
        <p:spPr>
          <a:xfrm>
            <a:off x="4254401" y="3567113"/>
            <a:ext cx="3683050" cy="2386013"/>
          </a:xfrm>
          <a:prstGeom prst="rect">
            <a:avLst/>
          </a:prstGeom>
        </p:spPr>
      </p:pic>
      <p:pic>
        <p:nvPicPr>
          <p:cNvPr id="30" name="Image 28" descr="preencoded.png"/>
          <p:cNvPicPr>
            <a:picLocks noChangeAspect="1"/>
          </p:cNvPicPr>
          <p:nvPr/>
        </p:nvPicPr>
        <p:blipFill>
          <a:blip r:embed="rId21"/>
          <a:stretch>
            <a:fillRect/>
          </a:stretch>
        </p:blipFill>
        <p:spPr>
          <a:xfrm>
            <a:off x="4444901" y="3757613"/>
            <a:ext cx="3302050" cy="304800"/>
          </a:xfrm>
          <a:prstGeom prst="rect">
            <a:avLst/>
          </a:prstGeom>
        </p:spPr>
      </p:pic>
      <p:pic>
        <p:nvPicPr>
          <p:cNvPr id="31" name="Image 29" descr="preencoded.png"/>
          <p:cNvPicPr>
            <a:picLocks noChangeAspect="1"/>
          </p:cNvPicPr>
          <p:nvPr/>
        </p:nvPicPr>
        <p:blipFill>
          <a:blip r:embed="rId22"/>
          <a:stretch>
            <a:fillRect/>
          </a:stretch>
        </p:blipFill>
        <p:spPr>
          <a:xfrm>
            <a:off x="4444901" y="3784253"/>
            <a:ext cx="214313" cy="175320"/>
          </a:xfrm>
          <a:prstGeom prst="rect">
            <a:avLst/>
          </a:prstGeom>
        </p:spPr>
      </p:pic>
      <p:pic>
        <p:nvPicPr>
          <p:cNvPr id="32" name="Image 30" descr="preencoded.png"/>
          <p:cNvPicPr>
            <a:picLocks noChangeAspect="1"/>
          </p:cNvPicPr>
          <p:nvPr/>
        </p:nvPicPr>
        <p:blipFill>
          <a:blip r:embed="rId10"/>
          <a:stretch>
            <a:fillRect/>
          </a:stretch>
        </p:blipFill>
        <p:spPr>
          <a:xfrm>
            <a:off x="4444901" y="4214813"/>
            <a:ext cx="95250" cy="76200"/>
          </a:xfrm>
          <a:prstGeom prst="rect">
            <a:avLst/>
          </a:prstGeom>
        </p:spPr>
      </p:pic>
      <p:pic>
        <p:nvPicPr>
          <p:cNvPr id="33" name="Image 31" descr="preencoded.png"/>
          <p:cNvPicPr>
            <a:picLocks noChangeAspect="1"/>
          </p:cNvPicPr>
          <p:nvPr/>
        </p:nvPicPr>
        <p:blipFill>
          <a:blip r:embed="rId9"/>
          <a:stretch>
            <a:fillRect/>
          </a:stretch>
        </p:blipFill>
        <p:spPr>
          <a:xfrm>
            <a:off x="4444901" y="4477643"/>
            <a:ext cx="95250" cy="76200"/>
          </a:xfrm>
          <a:prstGeom prst="rect">
            <a:avLst/>
          </a:prstGeom>
        </p:spPr>
      </p:pic>
      <p:pic>
        <p:nvPicPr>
          <p:cNvPr id="34" name="Image 32" descr="preencoded.png"/>
          <p:cNvPicPr>
            <a:picLocks noChangeAspect="1"/>
          </p:cNvPicPr>
          <p:nvPr/>
        </p:nvPicPr>
        <p:blipFill>
          <a:blip r:embed="rId10"/>
          <a:stretch>
            <a:fillRect/>
          </a:stretch>
        </p:blipFill>
        <p:spPr>
          <a:xfrm>
            <a:off x="4444901" y="4740473"/>
            <a:ext cx="95250" cy="76200"/>
          </a:xfrm>
          <a:prstGeom prst="rect">
            <a:avLst/>
          </a:prstGeom>
        </p:spPr>
      </p:pic>
      <p:pic>
        <p:nvPicPr>
          <p:cNvPr id="35" name="Image 33" descr="preencoded.png"/>
          <p:cNvPicPr>
            <a:picLocks noChangeAspect="1"/>
          </p:cNvPicPr>
          <p:nvPr/>
        </p:nvPicPr>
        <p:blipFill>
          <a:blip r:embed="rId23"/>
          <a:stretch>
            <a:fillRect/>
          </a:stretch>
        </p:blipFill>
        <p:spPr>
          <a:xfrm>
            <a:off x="8127950" y="3567113"/>
            <a:ext cx="3682901" cy="2386013"/>
          </a:xfrm>
          <a:prstGeom prst="rect">
            <a:avLst/>
          </a:prstGeom>
        </p:spPr>
      </p:pic>
      <p:pic>
        <p:nvPicPr>
          <p:cNvPr id="36" name="Image 34" descr="preencoded.png"/>
          <p:cNvPicPr>
            <a:picLocks noChangeAspect="1"/>
          </p:cNvPicPr>
          <p:nvPr/>
        </p:nvPicPr>
        <p:blipFill>
          <a:blip r:embed="rId18"/>
          <a:stretch>
            <a:fillRect/>
          </a:stretch>
        </p:blipFill>
        <p:spPr>
          <a:xfrm>
            <a:off x="8318450" y="3757613"/>
            <a:ext cx="3301901" cy="304800"/>
          </a:xfrm>
          <a:prstGeom prst="rect">
            <a:avLst/>
          </a:prstGeom>
        </p:spPr>
      </p:pic>
      <p:pic>
        <p:nvPicPr>
          <p:cNvPr id="37" name="Image 35" descr="preencoded.png"/>
          <p:cNvPicPr>
            <a:picLocks noChangeAspect="1"/>
          </p:cNvPicPr>
          <p:nvPr/>
        </p:nvPicPr>
        <p:blipFill>
          <a:blip r:embed="rId24"/>
          <a:stretch>
            <a:fillRect/>
          </a:stretch>
        </p:blipFill>
        <p:spPr>
          <a:xfrm>
            <a:off x="8318450" y="3784253"/>
            <a:ext cx="214313" cy="175320"/>
          </a:xfrm>
          <a:prstGeom prst="rect">
            <a:avLst/>
          </a:prstGeom>
        </p:spPr>
      </p:pic>
      <p:pic>
        <p:nvPicPr>
          <p:cNvPr id="38" name="Image 36" descr="preencoded.png"/>
          <p:cNvPicPr>
            <a:picLocks noChangeAspect="1"/>
          </p:cNvPicPr>
          <p:nvPr/>
        </p:nvPicPr>
        <p:blipFill>
          <a:blip r:embed="rId10"/>
          <a:stretch>
            <a:fillRect/>
          </a:stretch>
        </p:blipFill>
        <p:spPr>
          <a:xfrm>
            <a:off x="8318450" y="4214813"/>
            <a:ext cx="95250" cy="76200"/>
          </a:xfrm>
          <a:prstGeom prst="rect">
            <a:avLst/>
          </a:prstGeom>
        </p:spPr>
      </p:pic>
      <p:pic>
        <p:nvPicPr>
          <p:cNvPr id="39" name="Image 37" descr="preencoded.png"/>
          <p:cNvPicPr>
            <a:picLocks noChangeAspect="1"/>
          </p:cNvPicPr>
          <p:nvPr/>
        </p:nvPicPr>
        <p:blipFill>
          <a:blip r:embed="rId9"/>
          <a:stretch>
            <a:fillRect/>
          </a:stretch>
        </p:blipFill>
        <p:spPr>
          <a:xfrm>
            <a:off x="8318450" y="4477643"/>
            <a:ext cx="95250" cy="76200"/>
          </a:xfrm>
          <a:prstGeom prst="rect">
            <a:avLst/>
          </a:prstGeom>
        </p:spPr>
      </p:pic>
      <p:pic>
        <p:nvPicPr>
          <p:cNvPr id="40" name="Image 38" descr="preencoded.png"/>
          <p:cNvPicPr>
            <a:picLocks noChangeAspect="1"/>
          </p:cNvPicPr>
          <p:nvPr/>
        </p:nvPicPr>
        <p:blipFill>
          <a:blip r:embed="rId10"/>
          <a:stretch>
            <a:fillRect/>
          </a:stretch>
        </p:blipFill>
        <p:spPr>
          <a:xfrm>
            <a:off x="8318450" y="4740473"/>
            <a:ext cx="95250" cy="76200"/>
          </a:xfrm>
          <a:prstGeom prst="rect">
            <a:avLst/>
          </a:prstGeom>
        </p:spPr>
      </p:pic>
      <p:pic>
        <p:nvPicPr>
          <p:cNvPr id="41" name="Image 39" descr="preencoded.png"/>
          <p:cNvPicPr>
            <a:picLocks noChangeAspect="1"/>
          </p:cNvPicPr>
          <p:nvPr/>
        </p:nvPicPr>
        <p:blipFill>
          <a:blip r:embed="rId25"/>
          <a:stretch>
            <a:fillRect/>
          </a:stretch>
        </p:blipFill>
        <p:spPr>
          <a:xfrm>
            <a:off x="381000" y="6143625"/>
            <a:ext cx="11430000" cy="428625"/>
          </a:xfrm>
          <a:prstGeom prst="rect">
            <a:avLst/>
          </a:prstGeom>
        </p:spPr>
      </p:pic>
      <p:pic>
        <p:nvPicPr>
          <p:cNvPr id="42" name="Image 40" descr="preencoded.png"/>
          <p:cNvPicPr>
            <a:picLocks noChangeAspect="1"/>
          </p:cNvPicPr>
          <p:nvPr/>
        </p:nvPicPr>
        <p:blipFill>
          <a:blip r:embed="rId26"/>
          <a:stretch>
            <a:fillRect/>
          </a:stretch>
        </p:blipFill>
        <p:spPr>
          <a:xfrm>
            <a:off x="571500" y="6262688"/>
            <a:ext cx="238125" cy="190500"/>
          </a:xfrm>
          <a:prstGeom prst="rect">
            <a:avLst/>
          </a:prstGeom>
        </p:spPr>
      </p:pic>
      <p:sp>
        <p:nvSpPr>
          <p:cNvPr id="43"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44" name="Text 1"/>
          <p:cNvSpPr/>
          <p:nvPr/>
        </p:nvSpPr>
        <p:spPr>
          <a:xfrm>
            <a:off x="533400" y="361950"/>
            <a:ext cx="38404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AKT Exam Focus</a:t>
            </a:r>
            <a:endParaRPr lang="en-US" sz="1800" dirty="0"/>
          </a:p>
        </p:txBody>
      </p:sp>
      <p:sp>
        <p:nvSpPr>
          <p:cNvPr id="45" name="Text 2"/>
          <p:cNvSpPr/>
          <p:nvPr/>
        </p:nvSpPr>
        <p:spPr>
          <a:xfrm>
            <a:off x="881063" y="1181100"/>
            <a:ext cx="1828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RISK TOOLS</a:t>
            </a:r>
            <a:endParaRPr lang="en-US" sz="1200" dirty="0"/>
          </a:p>
        </p:txBody>
      </p:sp>
      <p:sp>
        <p:nvSpPr>
          <p:cNvPr id="46" name="Text 3"/>
          <p:cNvSpPr/>
          <p:nvPr/>
        </p:nvSpPr>
        <p:spPr>
          <a:xfrm>
            <a:off x="742950" y="1600200"/>
            <a:ext cx="58140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Use </a:t>
            </a:r>
            <a:r>
              <a:rPr lang="en-US" sz="1050" b="1" dirty="0">
                <a:solidFill>
                  <a:srgbClr val="B91C1C"/>
                </a:solidFill>
              </a:rPr>
              <a:t>QRISK3</a:t>
            </a:r>
            <a:r>
              <a:rPr lang="en-US" sz="1050" dirty="0">
                <a:solidFill>
                  <a:srgbClr val="374151"/>
                </a:solidFill>
              </a:rPr>
              <a:t> for adults aged 25–84.</a:t>
            </a:r>
            <a:endParaRPr lang="en-US" sz="1050" dirty="0"/>
          </a:p>
        </p:txBody>
      </p:sp>
      <p:sp>
        <p:nvSpPr>
          <p:cNvPr id="47" name="Text 4"/>
          <p:cNvSpPr/>
          <p:nvPr/>
        </p:nvSpPr>
        <p:spPr>
          <a:xfrm>
            <a:off x="742950" y="1863030"/>
            <a:ext cx="62941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Do NOT use QRISK3 for Type 1 DM or FH.</a:t>
            </a:r>
            <a:endParaRPr lang="en-US" sz="1050" dirty="0"/>
          </a:p>
        </p:txBody>
      </p:sp>
      <p:sp>
        <p:nvSpPr>
          <p:cNvPr id="48" name="Text 5"/>
          <p:cNvSpPr/>
          <p:nvPr/>
        </p:nvSpPr>
        <p:spPr>
          <a:xfrm>
            <a:off x="742950" y="2125861"/>
            <a:ext cx="69342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CKD (eGFR &lt;60) is automatically high risk.</a:t>
            </a:r>
            <a:endParaRPr lang="en-US" sz="1050" dirty="0"/>
          </a:p>
        </p:txBody>
      </p:sp>
      <p:sp>
        <p:nvSpPr>
          <p:cNvPr id="49" name="Text 6"/>
          <p:cNvSpPr/>
          <p:nvPr/>
        </p:nvSpPr>
        <p:spPr>
          <a:xfrm>
            <a:off x="4754463" y="1181100"/>
            <a:ext cx="1828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THRESHOLDS</a:t>
            </a:r>
            <a:endParaRPr lang="en-US" sz="1200" dirty="0"/>
          </a:p>
        </p:txBody>
      </p:sp>
      <p:sp>
        <p:nvSpPr>
          <p:cNvPr id="50" name="Text 7"/>
          <p:cNvSpPr/>
          <p:nvPr/>
        </p:nvSpPr>
        <p:spPr>
          <a:xfrm>
            <a:off x="4616351" y="1600200"/>
            <a:ext cx="544068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Primary threshold: </a:t>
            </a:r>
            <a:r>
              <a:rPr lang="en-US" sz="1050" b="1" dirty="0">
                <a:solidFill>
                  <a:srgbClr val="B91C1C"/>
                </a:solidFill>
              </a:rPr>
              <a:t>QRISK3 ≥ 10%</a:t>
            </a:r>
            <a:r>
              <a:rPr lang="en-US" sz="1050" dirty="0">
                <a:solidFill>
                  <a:srgbClr val="374151"/>
                </a:solidFill>
              </a:rPr>
              <a:t>.</a:t>
            </a:r>
            <a:endParaRPr lang="en-US" sz="1050" dirty="0"/>
          </a:p>
        </p:txBody>
      </p:sp>
      <p:sp>
        <p:nvSpPr>
          <p:cNvPr id="51" name="Text 8"/>
          <p:cNvSpPr/>
          <p:nvPr/>
        </p:nvSpPr>
        <p:spPr>
          <a:xfrm>
            <a:off x="4616351" y="1863030"/>
            <a:ext cx="50139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First-line: </a:t>
            </a:r>
            <a:r>
              <a:rPr lang="en-US" sz="1050" b="1" dirty="0">
                <a:solidFill>
                  <a:srgbClr val="B91C1C"/>
                </a:solidFill>
              </a:rPr>
              <a:t>Atorvastatin 20mg</a:t>
            </a:r>
            <a:r>
              <a:rPr lang="en-US" sz="1050" dirty="0">
                <a:solidFill>
                  <a:srgbClr val="374151"/>
                </a:solidFill>
              </a:rPr>
              <a:t>.</a:t>
            </a:r>
            <a:endParaRPr lang="en-US" sz="1050" dirty="0"/>
          </a:p>
        </p:txBody>
      </p:sp>
      <p:sp>
        <p:nvSpPr>
          <p:cNvPr id="52" name="Text 9"/>
          <p:cNvSpPr/>
          <p:nvPr/>
        </p:nvSpPr>
        <p:spPr>
          <a:xfrm>
            <a:off x="4616351" y="2125861"/>
            <a:ext cx="56007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Offer lifestyle modification first.</a:t>
            </a:r>
            <a:endParaRPr lang="en-US" sz="1050" dirty="0"/>
          </a:p>
        </p:txBody>
      </p:sp>
      <p:sp>
        <p:nvSpPr>
          <p:cNvPr id="53" name="Text 10"/>
          <p:cNvSpPr/>
          <p:nvPr/>
        </p:nvSpPr>
        <p:spPr>
          <a:xfrm>
            <a:off x="8628013" y="1181100"/>
            <a:ext cx="23774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LIPID TARGETS</a:t>
            </a:r>
            <a:endParaRPr lang="en-US" sz="1200" dirty="0"/>
          </a:p>
        </p:txBody>
      </p:sp>
      <p:sp>
        <p:nvSpPr>
          <p:cNvPr id="54" name="Text 11"/>
          <p:cNvSpPr/>
          <p:nvPr/>
        </p:nvSpPr>
        <p:spPr>
          <a:xfrm>
            <a:off x="8489900" y="1600200"/>
            <a:ext cx="3702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Primary: </a:t>
            </a:r>
            <a:r>
              <a:rPr lang="en-US" sz="1050" b="1" dirty="0">
                <a:solidFill>
                  <a:srgbClr val="B91C1C"/>
                </a:solidFill>
              </a:rPr>
              <a:t>&gt;40% reduction</a:t>
            </a:r>
            <a:r>
              <a:rPr lang="en-US" sz="1050" dirty="0">
                <a:solidFill>
                  <a:srgbClr val="374151"/>
                </a:solidFill>
              </a:rPr>
              <a:t> in non-HDL.</a:t>
            </a:r>
            <a:endParaRPr lang="en-US" sz="1050" dirty="0"/>
          </a:p>
        </p:txBody>
      </p:sp>
      <p:sp>
        <p:nvSpPr>
          <p:cNvPr id="55" name="Text 12"/>
          <p:cNvSpPr/>
          <p:nvPr/>
        </p:nvSpPr>
        <p:spPr>
          <a:xfrm>
            <a:off x="8489900" y="1863030"/>
            <a:ext cx="3702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Secondary: LDL </a:t>
            </a:r>
            <a:r>
              <a:rPr lang="en-US" sz="1050" b="1" dirty="0">
                <a:solidFill>
                  <a:srgbClr val="B91C1C"/>
                </a:solidFill>
              </a:rPr>
              <a:t>≤ 2.0</a:t>
            </a:r>
            <a:r>
              <a:rPr lang="en-US" sz="1050" dirty="0">
                <a:solidFill>
                  <a:srgbClr val="374151"/>
                </a:solidFill>
              </a:rPr>
              <a:t> or non-HDL </a:t>
            </a:r>
            <a:r>
              <a:rPr lang="en-US" sz="1050" b="1" dirty="0">
                <a:solidFill>
                  <a:srgbClr val="B91C1C"/>
                </a:solidFill>
              </a:rPr>
              <a:t>≤ 2.6</a:t>
            </a:r>
            <a:r>
              <a:rPr lang="en-US" sz="1050" dirty="0">
                <a:solidFill>
                  <a:srgbClr val="374151"/>
                </a:solidFill>
              </a:rPr>
              <a:t>.</a:t>
            </a:r>
            <a:endParaRPr lang="en-US" sz="1050" dirty="0"/>
          </a:p>
        </p:txBody>
      </p:sp>
      <p:sp>
        <p:nvSpPr>
          <p:cNvPr id="56" name="Text 13"/>
          <p:cNvSpPr/>
          <p:nvPr/>
        </p:nvSpPr>
        <p:spPr>
          <a:xfrm>
            <a:off x="8489900" y="2125861"/>
            <a:ext cx="3702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Targets apply to all Diabetics (T1 &amp; T2).</a:t>
            </a:r>
            <a:endParaRPr lang="en-US" sz="1050" dirty="0"/>
          </a:p>
        </p:txBody>
      </p:sp>
      <p:sp>
        <p:nvSpPr>
          <p:cNvPr id="57" name="Text 14"/>
          <p:cNvSpPr/>
          <p:nvPr/>
        </p:nvSpPr>
        <p:spPr>
          <a:xfrm>
            <a:off x="881063" y="3757613"/>
            <a:ext cx="3108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REFERRAL CRITERIA</a:t>
            </a:r>
            <a:endParaRPr lang="en-US" sz="1200" dirty="0"/>
          </a:p>
        </p:txBody>
      </p:sp>
      <p:sp>
        <p:nvSpPr>
          <p:cNvPr id="58" name="Text 15"/>
          <p:cNvSpPr/>
          <p:nvPr/>
        </p:nvSpPr>
        <p:spPr>
          <a:xfrm>
            <a:off x="742950" y="4176712"/>
            <a:ext cx="56540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Urgent: </a:t>
            </a:r>
            <a:r>
              <a:rPr lang="en-US" sz="1050" b="1" dirty="0">
                <a:solidFill>
                  <a:srgbClr val="B91C1C"/>
                </a:solidFill>
              </a:rPr>
              <a:t>Triglycerides &gt; 20 mmol/L</a:t>
            </a:r>
            <a:r>
              <a:rPr lang="en-US" sz="1050" dirty="0">
                <a:solidFill>
                  <a:srgbClr val="374151"/>
                </a:solidFill>
              </a:rPr>
              <a:t>.</a:t>
            </a:r>
            <a:endParaRPr lang="en-US" sz="1050" dirty="0"/>
          </a:p>
        </p:txBody>
      </p:sp>
      <p:sp>
        <p:nvSpPr>
          <p:cNvPr id="59" name="Text 16"/>
          <p:cNvSpPr/>
          <p:nvPr/>
        </p:nvSpPr>
        <p:spPr>
          <a:xfrm>
            <a:off x="742950" y="4439543"/>
            <a:ext cx="730758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Routine: Total Chol </a:t>
            </a:r>
            <a:r>
              <a:rPr lang="en-US" sz="1050" b="1" dirty="0">
                <a:solidFill>
                  <a:srgbClr val="B91C1C"/>
                </a:solidFill>
              </a:rPr>
              <a:t>&gt; 9.0</a:t>
            </a:r>
            <a:r>
              <a:rPr lang="en-US" sz="1050" dirty="0">
                <a:solidFill>
                  <a:srgbClr val="374151"/>
                </a:solidFill>
              </a:rPr>
              <a:t> or non-HDL </a:t>
            </a:r>
            <a:r>
              <a:rPr lang="en-US" sz="1050" b="1" dirty="0">
                <a:solidFill>
                  <a:srgbClr val="B91C1C"/>
                </a:solidFill>
              </a:rPr>
              <a:t>&gt; 7.5</a:t>
            </a:r>
            <a:r>
              <a:rPr lang="en-US" sz="1050" dirty="0">
                <a:solidFill>
                  <a:srgbClr val="374151"/>
                </a:solidFill>
              </a:rPr>
              <a:t>.</a:t>
            </a:r>
            <a:endParaRPr lang="en-US" sz="1050" dirty="0"/>
          </a:p>
        </p:txBody>
      </p:sp>
      <p:sp>
        <p:nvSpPr>
          <p:cNvPr id="60" name="Text 17"/>
          <p:cNvSpPr/>
          <p:nvPr/>
        </p:nvSpPr>
        <p:spPr>
          <a:xfrm>
            <a:off x="742950" y="4702373"/>
            <a:ext cx="6134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Suspected FH: Use NICE CG71 criteria.</a:t>
            </a:r>
            <a:endParaRPr lang="en-US" sz="1050" dirty="0"/>
          </a:p>
        </p:txBody>
      </p:sp>
      <p:sp>
        <p:nvSpPr>
          <p:cNvPr id="61" name="Text 18"/>
          <p:cNvSpPr/>
          <p:nvPr/>
        </p:nvSpPr>
        <p:spPr>
          <a:xfrm>
            <a:off x="4754463" y="3757613"/>
            <a:ext cx="31089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CONTRAINDICATIONS</a:t>
            </a:r>
            <a:endParaRPr lang="en-US" sz="1200" dirty="0"/>
          </a:p>
        </p:txBody>
      </p:sp>
      <p:sp>
        <p:nvSpPr>
          <p:cNvPr id="62" name="Text 19"/>
          <p:cNvSpPr/>
          <p:nvPr/>
        </p:nvSpPr>
        <p:spPr>
          <a:xfrm>
            <a:off x="4616351" y="4176712"/>
            <a:ext cx="65608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Statins are </a:t>
            </a:r>
            <a:r>
              <a:rPr lang="en-US" sz="1050" b="1" dirty="0">
                <a:solidFill>
                  <a:srgbClr val="B91C1C"/>
                </a:solidFill>
              </a:rPr>
              <a:t>contraindicated in pregnancy</a:t>
            </a:r>
            <a:r>
              <a:rPr lang="en-US" sz="1050" dirty="0">
                <a:solidFill>
                  <a:srgbClr val="374151"/>
                </a:solidFill>
              </a:rPr>
              <a:t>.</a:t>
            </a:r>
            <a:endParaRPr lang="en-US" sz="1050" dirty="0"/>
          </a:p>
        </p:txBody>
      </p:sp>
      <p:sp>
        <p:nvSpPr>
          <p:cNvPr id="63" name="Text 20"/>
          <p:cNvSpPr/>
          <p:nvPr/>
        </p:nvSpPr>
        <p:spPr>
          <a:xfrm>
            <a:off x="4616351" y="4439543"/>
            <a:ext cx="69875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Stop 3 months before attempting conception.</a:t>
            </a:r>
            <a:endParaRPr lang="en-US" sz="1050" dirty="0"/>
          </a:p>
        </p:txBody>
      </p:sp>
      <p:sp>
        <p:nvSpPr>
          <p:cNvPr id="64" name="Text 21"/>
          <p:cNvSpPr/>
          <p:nvPr/>
        </p:nvSpPr>
        <p:spPr>
          <a:xfrm>
            <a:off x="4616351" y="4702373"/>
            <a:ext cx="704088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Do not restart until breastfeeding finished.</a:t>
            </a:r>
            <a:endParaRPr lang="en-US" sz="1050" dirty="0"/>
          </a:p>
        </p:txBody>
      </p:sp>
      <p:sp>
        <p:nvSpPr>
          <p:cNvPr id="65" name="Text 22"/>
          <p:cNvSpPr/>
          <p:nvPr/>
        </p:nvSpPr>
        <p:spPr>
          <a:xfrm>
            <a:off x="8628013" y="3757613"/>
            <a:ext cx="23774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11827"/>
                </a:solidFill>
              </a:rPr>
              <a:t>SAFETY &amp; LABS</a:t>
            </a:r>
            <a:endParaRPr lang="en-US" sz="1200" dirty="0"/>
          </a:p>
        </p:txBody>
      </p:sp>
      <p:sp>
        <p:nvSpPr>
          <p:cNvPr id="66" name="Text 23"/>
          <p:cNvSpPr/>
          <p:nvPr/>
        </p:nvSpPr>
        <p:spPr>
          <a:xfrm>
            <a:off x="8489900" y="4176712"/>
            <a:ext cx="3702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Aspirin: </a:t>
            </a:r>
            <a:r>
              <a:rPr lang="en-US" sz="1050" b="1" dirty="0">
                <a:solidFill>
                  <a:srgbClr val="B91C1C"/>
                </a:solidFill>
              </a:rPr>
              <a:t>NOT recommended</a:t>
            </a:r>
            <a:r>
              <a:rPr lang="en-US" sz="1050" dirty="0">
                <a:solidFill>
                  <a:srgbClr val="374151"/>
                </a:solidFill>
              </a:rPr>
              <a:t> for primary prevention.</a:t>
            </a:r>
            <a:endParaRPr lang="en-US" sz="1050" dirty="0"/>
          </a:p>
        </p:txBody>
      </p:sp>
      <p:sp>
        <p:nvSpPr>
          <p:cNvPr id="67" name="Text 24"/>
          <p:cNvSpPr/>
          <p:nvPr/>
        </p:nvSpPr>
        <p:spPr>
          <a:xfrm>
            <a:off x="8489900" y="4439543"/>
            <a:ext cx="3702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Liver: Okay to start if Transaminase </a:t>
            </a:r>
            <a:r>
              <a:rPr lang="en-US" sz="1050" b="1" dirty="0">
                <a:solidFill>
                  <a:srgbClr val="B91C1C"/>
                </a:solidFill>
              </a:rPr>
              <a:t>&lt; 3x ULN</a:t>
            </a:r>
            <a:r>
              <a:rPr lang="en-US" sz="1050" dirty="0">
                <a:solidFill>
                  <a:srgbClr val="374151"/>
                </a:solidFill>
              </a:rPr>
              <a:t>.</a:t>
            </a:r>
            <a:endParaRPr lang="en-US" sz="1050" dirty="0"/>
          </a:p>
        </p:txBody>
      </p:sp>
      <p:sp>
        <p:nvSpPr>
          <p:cNvPr id="68" name="Text 25"/>
          <p:cNvSpPr/>
          <p:nvPr/>
        </p:nvSpPr>
        <p:spPr>
          <a:xfrm>
            <a:off x="8489900" y="4702373"/>
            <a:ext cx="37021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374151"/>
                </a:solidFill>
              </a:rPr>
              <a:t>CK: Check only if muscle symptoms present.</a:t>
            </a:r>
            <a:endParaRPr lang="en-US" sz="1050" dirty="0"/>
          </a:p>
        </p:txBody>
      </p:sp>
      <p:sp>
        <p:nvSpPr>
          <p:cNvPr id="69" name="Text 26"/>
          <p:cNvSpPr/>
          <p:nvPr/>
        </p:nvSpPr>
        <p:spPr>
          <a:xfrm>
            <a:off x="952500" y="6257925"/>
            <a:ext cx="11239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2400E"/>
                </a:solidFill>
              </a:rPr>
              <a:t>AKT PEARL:</a:t>
            </a:r>
            <a:r>
              <a:rPr lang="en-US" sz="1050" dirty="0">
                <a:solidFill>
                  <a:srgbClr val="92400E"/>
                </a:solidFill>
              </a:rPr>
              <a:t> South Asian ethnicity is accounted for within QRISK3. Do not manually apply a 1.4x multiplier to the score—this is a common exam distractor.</a:t>
            </a:r>
            <a:endParaRPr lang="en-US" sz="10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1085850"/>
            <a:ext cx="3657600" cy="5391150"/>
          </a:xfrm>
          <a:prstGeom prst="rect">
            <a:avLst/>
          </a:prstGeom>
        </p:spPr>
      </p:pic>
      <p:pic>
        <p:nvPicPr>
          <p:cNvPr id="6" name="Image 4" descr="preencoded.png"/>
          <p:cNvPicPr>
            <a:picLocks noChangeAspect="1"/>
          </p:cNvPicPr>
          <p:nvPr/>
        </p:nvPicPr>
        <p:blipFill>
          <a:blip r:embed="rId6"/>
          <a:stretch>
            <a:fillRect/>
          </a:stretch>
        </p:blipFill>
        <p:spPr>
          <a:xfrm>
            <a:off x="609600" y="1314450"/>
            <a:ext cx="381000" cy="381000"/>
          </a:xfrm>
          <a:prstGeom prst="rect">
            <a:avLst/>
          </a:prstGeom>
        </p:spPr>
      </p:pic>
      <p:pic>
        <p:nvPicPr>
          <p:cNvPr id="7" name="Image 5" descr="preencoded.png"/>
          <p:cNvPicPr>
            <a:picLocks noChangeAspect="1"/>
          </p:cNvPicPr>
          <p:nvPr/>
        </p:nvPicPr>
        <p:blipFill>
          <a:blip r:embed="rId7"/>
          <a:stretch>
            <a:fillRect/>
          </a:stretch>
        </p:blipFill>
        <p:spPr>
          <a:xfrm>
            <a:off x="681038" y="1409700"/>
            <a:ext cx="238125" cy="190500"/>
          </a:xfrm>
          <a:prstGeom prst="rect">
            <a:avLst/>
          </a:prstGeom>
        </p:spPr>
      </p:pic>
      <p:pic>
        <p:nvPicPr>
          <p:cNvPr id="8" name="Image 6" descr="preencoded.png"/>
          <p:cNvPicPr>
            <a:picLocks noChangeAspect="1"/>
          </p:cNvPicPr>
          <p:nvPr/>
        </p:nvPicPr>
        <p:blipFill>
          <a:blip r:embed="rId8"/>
          <a:stretch>
            <a:fillRect/>
          </a:stretch>
        </p:blipFill>
        <p:spPr>
          <a:xfrm>
            <a:off x="609600" y="2667000"/>
            <a:ext cx="3200400" cy="428625"/>
          </a:xfrm>
          <a:prstGeom prst="rect">
            <a:avLst/>
          </a:prstGeom>
        </p:spPr>
      </p:pic>
      <p:pic>
        <p:nvPicPr>
          <p:cNvPr id="9" name="Image 7" descr="preencoded.png"/>
          <p:cNvPicPr>
            <a:picLocks noChangeAspect="1"/>
          </p:cNvPicPr>
          <p:nvPr/>
        </p:nvPicPr>
        <p:blipFill>
          <a:blip r:embed="rId8"/>
          <a:stretch>
            <a:fillRect/>
          </a:stretch>
        </p:blipFill>
        <p:spPr>
          <a:xfrm>
            <a:off x="609600" y="4029075"/>
            <a:ext cx="3200400" cy="428625"/>
          </a:xfrm>
          <a:prstGeom prst="rect">
            <a:avLst/>
          </a:prstGeom>
        </p:spPr>
      </p:pic>
      <p:pic>
        <p:nvPicPr>
          <p:cNvPr id="10" name="Image 8" descr="preencoded.png"/>
          <p:cNvPicPr>
            <a:picLocks noChangeAspect="1"/>
          </p:cNvPicPr>
          <p:nvPr/>
        </p:nvPicPr>
        <p:blipFill>
          <a:blip r:embed="rId9"/>
          <a:stretch>
            <a:fillRect/>
          </a:stretch>
        </p:blipFill>
        <p:spPr>
          <a:xfrm>
            <a:off x="609600" y="5600700"/>
            <a:ext cx="3200400" cy="647700"/>
          </a:xfrm>
          <a:prstGeom prst="rect">
            <a:avLst/>
          </a:prstGeom>
        </p:spPr>
      </p:pic>
      <p:pic>
        <p:nvPicPr>
          <p:cNvPr id="11" name="Image 9" descr="preencoded.png"/>
          <p:cNvPicPr>
            <a:picLocks noChangeAspect="1"/>
          </p:cNvPicPr>
          <p:nvPr/>
        </p:nvPicPr>
        <p:blipFill>
          <a:blip r:embed="rId10"/>
          <a:stretch>
            <a:fillRect/>
          </a:stretch>
        </p:blipFill>
        <p:spPr>
          <a:xfrm>
            <a:off x="704850" y="5752654"/>
            <a:ext cx="154781" cy="125760"/>
          </a:xfrm>
          <a:prstGeom prst="rect">
            <a:avLst/>
          </a:prstGeom>
        </p:spPr>
      </p:pic>
      <p:pic>
        <p:nvPicPr>
          <p:cNvPr id="12" name="Image 10" descr="preencoded.png"/>
          <p:cNvPicPr>
            <a:picLocks noChangeAspect="1"/>
          </p:cNvPicPr>
          <p:nvPr/>
        </p:nvPicPr>
        <p:blipFill>
          <a:blip r:embed="rId11"/>
          <a:stretch>
            <a:fillRect/>
          </a:stretch>
        </p:blipFill>
        <p:spPr>
          <a:xfrm>
            <a:off x="4267200" y="1085850"/>
            <a:ext cx="3657600" cy="5391150"/>
          </a:xfrm>
          <a:prstGeom prst="rect">
            <a:avLst/>
          </a:prstGeom>
        </p:spPr>
      </p:pic>
      <p:pic>
        <p:nvPicPr>
          <p:cNvPr id="13" name="Image 11" descr="preencoded.png"/>
          <p:cNvPicPr>
            <a:picLocks noChangeAspect="1"/>
          </p:cNvPicPr>
          <p:nvPr/>
        </p:nvPicPr>
        <p:blipFill>
          <a:blip r:embed="rId12"/>
          <a:stretch>
            <a:fillRect/>
          </a:stretch>
        </p:blipFill>
        <p:spPr>
          <a:xfrm>
            <a:off x="4495800" y="1857375"/>
            <a:ext cx="381000" cy="381000"/>
          </a:xfrm>
          <a:prstGeom prst="rect">
            <a:avLst/>
          </a:prstGeom>
        </p:spPr>
      </p:pic>
      <p:pic>
        <p:nvPicPr>
          <p:cNvPr id="14" name="Image 12" descr="preencoded.png"/>
          <p:cNvPicPr>
            <a:picLocks noChangeAspect="1"/>
          </p:cNvPicPr>
          <p:nvPr/>
        </p:nvPicPr>
        <p:blipFill>
          <a:blip r:embed="rId13"/>
          <a:stretch>
            <a:fillRect/>
          </a:stretch>
        </p:blipFill>
        <p:spPr>
          <a:xfrm>
            <a:off x="4567238" y="1952625"/>
            <a:ext cx="238125" cy="190500"/>
          </a:xfrm>
          <a:prstGeom prst="rect">
            <a:avLst/>
          </a:prstGeom>
        </p:spPr>
      </p:pic>
      <p:pic>
        <p:nvPicPr>
          <p:cNvPr id="15" name="Image 13" descr="preencoded.png"/>
          <p:cNvPicPr>
            <a:picLocks noChangeAspect="1"/>
          </p:cNvPicPr>
          <p:nvPr/>
        </p:nvPicPr>
        <p:blipFill>
          <a:blip r:embed="rId11"/>
          <a:stretch>
            <a:fillRect/>
          </a:stretch>
        </p:blipFill>
        <p:spPr>
          <a:xfrm>
            <a:off x="8153400" y="1085850"/>
            <a:ext cx="3657600" cy="5391150"/>
          </a:xfrm>
          <a:prstGeom prst="rect">
            <a:avLst/>
          </a:prstGeom>
        </p:spPr>
      </p:pic>
      <p:pic>
        <p:nvPicPr>
          <p:cNvPr id="16" name="Image 14" descr="preencoded.png"/>
          <p:cNvPicPr>
            <a:picLocks noChangeAspect="1"/>
          </p:cNvPicPr>
          <p:nvPr/>
        </p:nvPicPr>
        <p:blipFill>
          <a:blip r:embed="rId6"/>
          <a:stretch>
            <a:fillRect/>
          </a:stretch>
        </p:blipFill>
        <p:spPr>
          <a:xfrm>
            <a:off x="8382000" y="1314450"/>
            <a:ext cx="381000" cy="381000"/>
          </a:xfrm>
          <a:prstGeom prst="rect">
            <a:avLst/>
          </a:prstGeom>
        </p:spPr>
      </p:pic>
      <p:pic>
        <p:nvPicPr>
          <p:cNvPr id="17" name="Image 15" descr="preencoded.png"/>
          <p:cNvPicPr>
            <a:picLocks noChangeAspect="1"/>
          </p:cNvPicPr>
          <p:nvPr/>
        </p:nvPicPr>
        <p:blipFill>
          <a:blip r:embed="rId14"/>
          <a:stretch>
            <a:fillRect/>
          </a:stretch>
        </p:blipFill>
        <p:spPr>
          <a:xfrm>
            <a:off x="8453438" y="1409700"/>
            <a:ext cx="238125" cy="190500"/>
          </a:xfrm>
          <a:prstGeom prst="rect">
            <a:avLst/>
          </a:prstGeom>
        </p:spPr>
      </p:pic>
      <p:pic>
        <p:nvPicPr>
          <p:cNvPr id="18" name="Image 16" descr="preencoded.png"/>
          <p:cNvPicPr>
            <a:picLocks noChangeAspect="1"/>
          </p:cNvPicPr>
          <p:nvPr/>
        </p:nvPicPr>
        <p:blipFill>
          <a:blip r:embed="rId15"/>
          <a:stretch>
            <a:fillRect/>
          </a:stretch>
        </p:blipFill>
        <p:spPr>
          <a:xfrm>
            <a:off x="8382000" y="5600700"/>
            <a:ext cx="3200400" cy="647700"/>
          </a:xfrm>
          <a:prstGeom prst="rect">
            <a:avLst/>
          </a:prstGeom>
        </p:spPr>
      </p:pic>
      <p:pic>
        <p:nvPicPr>
          <p:cNvPr id="19" name="Image 17" descr="preencoded.png"/>
          <p:cNvPicPr>
            <a:picLocks noChangeAspect="1"/>
          </p:cNvPicPr>
          <p:nvPr/>
        </p:nvPicPr>
        <p:blipFill>
          <a:blip r:embed="rId16"/>
          <a:stretch>
            <a:fillRect/>
          </a:stretch>
        </p:blipFill>
        <p:spPr>
          <a:xfrm>
            <a:off x="8477250" y="5752654"/>
            <a:ext cx="154781" cy="125760"/>
          </a:xfrm>
          <a:prstGeom prst="rect">
            <a:avLst/>
          </a:prstGeom>
        </p:spPr>
      </p:pic>
      <p:sp>
        <p:nvSpPr>
          <p:cNvPr id="20" name="Text 0"/>
          <p:cNvSpPr/>
          <p:nvPr/>
        </p:nvSpPr>
        <p:spPr>
          <a:xfrm>
            <a:off x="533400" y="190500"/>
            <a:ext cx="434846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1" name="Text 1"/>
          <p:cNvSpPr/>
          <p:nvPr/>
        </p:nvSpPr>
        <p:spPr>
          <a:xfrm>
            <a:off x="533400" y="361950"/>
            <a:ext cx="98755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SCA Exam Focus: Consultation Mastery</a:t>
            </a:r>
            <a:endParaRPr lang="en-US" sz="1800" dirty="0"/>
          </a:p>
        </p:txBody>
      </p:sp>
      <p:sp>
        <p:nvSpPr>
          <p:cNvPr id="22" name="Text 2"/>
          <p:cNvSpPr/>
          <p:nvPr/>
        </p:nvSpPr>
        <p:spPr>
          <a:xfrm>
            <a:off x="1104900" y="1376363"/>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Mastering ICE</a:t>
            </a:r>
            <a:endParaRPr lang="en-US" sz="1350" dirty="0"/>
          </a:p>
        </p:txBody>
      </p:sp>
      <p:sp>
        <p:nvSpPr>
          <p:cNvPr id="23" name="Text 3"/>
          <p:cNvSpPr/>
          <p:nvPr/>
        </p:nvSpPr>
        <p:spPr>
          <a:xfrm>
            <a:off x="609600" y="188595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Opening Frames</a:t>
            </a:r>
            <a:endParaRPr lang="en-US" sz="1050" dirty="0"/>
          </a:p>
        </p:txBody>
      </p:sp>
      <p:sp>
        <p:nvSpPr>
          <p:cNvPr id="24" name="Text 4"/>
          <p:cNvSpPr/>
          <p:nvPr/>
        </p:nvSpPr>
        <p:spPr>
          <a:xfrm>
            <a:off x="609600" y="2124075"/>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Explore what the patient already knows about cardiovascular health.</a:t>
            </a:r>
            <a:endParaRPr lang="en-US" sz="1125" dirty="0"/>
          </a:p>
        </p:txBody>
      </p:sp>
      <p:sp>
        <p:nvSpPr>
          <p:cNvPr id="25" name="Text 5"/>
          <p:cNvSpPr/>
          <p:nvPr/>
        </p:nvSpPr>
        <p:spPr>
          <a:xfrm>
            <a:off x="723900" y="2667000"/>
            <a:ext cx="6389370" cy="428625"/>
          </a:xfrm>
          <a:prstGeom prst="rect">
            <a:avLst/>
          </a:prstGeom>
          <a:noFill/>
          <a:ln/>
        </p:spPr>
        <p:txBody>
          <a:bodyPr vert="horz" wrap="square" lIns="0" tIns="0" rIns="0" bIns="0" rtlCol="0" anchor="ctr"/>
          <a:lstStyle/>
          <a:p>
            <a:pPr marL="0" indent="0">
              <a:lnSpc>
                <a:spcPts val="1575"/>
              </a:lnSpc>
              <a:buNone/>
            </a:pPr>
            <a:r>
              <a:rPr lang="en-US" sz="1050" i="1" dirty="0">
                <a:solidFill>
                  <a:srgbClr val="374151"/>
                </a:solidFill>
              </a:rPr>
              <a:t>"What do you know about your heart health?"</a:t>
            </a:r>
            <a:endParaRPr lang="en-US" sz="1050" dirty="0"/>
          </a:p>
        </p:txBody>
      </p:sp>
      <p:sp>
        <p:nvSpPr>
          <p:cNvPr id="26" name="Text 6"/>
          <p:cNvSpPr/>
          <p:nvPr/>
        </p:nvSpPr>
        <p:spPr>
          <a:xfrm>
            <a:off x="609600" y="3248025"/>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Identifying Fears</a:t>
            </a:r>
            <a:endParaRPr lang="en-US" sz="1050" dirty="0"/>
          </a:p>
        </p:txBody>
      </p:sp>
      <p:sp>
        <p:nvSpPr>
          <p:cNvPr id="27" name="Text 7"/>
          <p:cNvSpPr/>
          <p:nvPr/>
        </p:nvSpPr>
        <p:spPr>
          <a:xfrm>
            <a:off x="609600" y="3486150"/>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Address the "Concern" directly—is it about a family history or fear of medication?</a:t>
            </a:r>
            <a:endParaRPr lang="en-US" sz="1125" dirty="0"/>
          </a:p>
        </p:txBody>
      </p:sp>
      <p:sp>
        <p:nvSpPr>
          <p:cNvPr id="28" name="Text 8"/>
          <p:cNvSpPr/>
          <p:nvPr/>
        </p:nvSpPr>
        <p:spPr>
          <a:xfrm>
            <a:off x="723900" y="4029075"/>
            <a:ext cx="6835140" cy="428625"/>
          </a:xfrm>
          <a:prstGeom prst="rect">
            <a:avLst/>
          </a:prstGeom>
          <a:noFill/>
          <a:ln/>
        </p:spPr>
        <p:txBody>
          <a:bodyPr vert="horz" wrap="square" lIns="0" tIns="0" rIns="0" bIns="0" rtlCol="0" anchor="ctr"/>
          <a:lstStyle/>
          <a:p>
            <a:pPr marL="0" indent="0">
              <a:lnSpc>
                <a:spcPts val="1575"/>
              </a:lnSpc>
              <a:buNone/>
            </a:pPr>
            <a:r>
              <a:rPr lang="en-US" sz="1050" i="1" dirty="0">
                <a:solidFill>
                  <a:srgbClr val="374151"/>
                </a:solidFill>
              </a:rPr>
              <a:t>"What worries you most about this risk score?"</a:t>
            </a:r>
            <a:endParaRPr lang="en-US" sz="1050" dirty="0"/>
          </a:p>
        </p:txBody>
      </p:sp>
      <p:sp>
        <p:nvSpPr>
          <p:cNvPr id="29" name="Text 9"/>
          <p:cNvSpPr/>
          <p:nvPr/>
        </p:nvSpPr>
        <p:spPr>
          <a:xfrm>
            <a:off x="609600" y="461010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Lifestyle First</a:t>
            </a:r>
            <a:endParaRPr lang="en-US" sz="1050" dirty="0"/>
          </a:p>
        </p:txBody>
      </p:sp>
      <p:sp>
        <p:nvSpPr>
          <p:cNvPr id="30" name="Text 10"/>
          <p:cNvSpPr/>
          <p:nvPr/>
        </p:nvSpPr>
        <p:spPr>
          <a:xfrm>
            <a:off x="609600" y="4848225"/>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Negotiate changes before clinical interventions to build rapport.</a:t>
            </a:r>
            <a:endParaRPr lang="en-US" sz="1125" dirty="0"/>
          </a:p>
        </p:txBody>
      </p:sp>
      <p:sp>
        <p:nvSpPr>
          <p:cNvPr id="31" name="Text 11"/>
          <p:cNvSpPr/>
          <p:nvPr/>
        </p:nvSpPr>
        <p:spPr>
          <a:xfrm>
            <a:off x="859631" y="5734050"/>
            <a:ext cx="2996505" cy="371475"/>
          </a:xfrm>
          <a:prstGeom prst="rect">
            <a:avLst/>
          </a:prstGeom>
          <a:noFill/>
          <a:ln/>
        </p:spPr>
        <p:txBody>
          <a:bodyPr vert="horz" wrap="square" lIns="0" tIns="0" rIns="0" bIns="0" rtlCol="0" anchor="ctr"/>
          <a:lstStyle/>
          <a:p>
            <a:pPr marL="0" indent="0">
              <a:lnSpc>
                <a:spcPts val="1463"/>
              </a:lnSpc>
              <a:buNone/>
            </a:pPr>
            <a:r>
              <a:rPr lang="en-US" sz="975" b="1" dirty="0">
                <a:solidFill>
                  <a:srgbClr val="92400E"/>
                </a:solidFill>
              </a:rPr>
              <a:t> AKT Tip: Lifestyle change is the first mandatory discussion in NG238.</a:t>
            </a:r>
            <a:endParaRPr lang="en-US" sz="975" dirty="0"/>
          </a:p>
        </p:txBody>
      </p:sp>
      <p:sp>
        <p:nvSpPr>
          <p:cNvPr id="32" name="Text 12"/>
          <p:cNvSpPr/>
          <p:nvPr/>
        </p:nvSpPr>
        <p:spPr>
          <a:xfrm>
            <a:off x="4991100" y="1919288"/>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Shared Decision-Making</a:t>
            </a:r>
            <a:endParaRPr lang="en-US" sz="1350" dirty="0"/>
          </a:p>
        </p:txBody>
      </p:sp>
      <p:sp>
        <p:nvSpPr>
          <p:cNvPr id="33" name="Text 13"/>
          <p:cNvSpPr/>
          <p:nvPr/>
        </p:nvSpPr>
        <p:spPr>
          <a:xfrm>
            <a:off x="4495800" y="2428875"/>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Absolute vs Relative</a:t>
            </a:r>
            <a:endParaRPr lang="en-US" sz="1050" dirty="0"/>
          </a:p>
        </p:txBody>
      </p:sp>
      <p:sp>
        <p:nvSpPr>
          <p:cNvPr id="34" name="Text 14"/>
          <p:cNvSpPr/>
          <p:nvPr/>
        </p:nvSpPr>
        <p:spPr>
          <a:xfrm>
            <a:off x="4495800" y="2667000"/>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Avoid percentages; use natural frequencies (e.g., "10 in 100 people").</a:t>
            </a:r>
            <a:endParaRPr lang="en-US" sz="1125" dirty="0"/>
          </a:p>
        </p:txBody>
      </p:sp>
      <p:sp>
        <p:nvSpPr>
          <p:cNvPr id="35" name="Text 15"/>
          <p:cNvSpPr/>
          <p:nvPr/>
        </p:nvSpPr>
        <p:spPr>
          <a:xfrm>
            <a:off x="4495800" y="3248025"/>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Visual Aids</a:t>
            </a:r>
            <a:endParaRPr lang="en-US" sz="1050" dirty="0"/>
          </a:p>
        </p:txBody>
      </p:sp>
      <p:sp>
        <p:nvSpPr>
          <p:cNvPr id="36" name="Text 16"/>
          <p:cNvSpPr/>
          <p:nvPr/>
        </p:nvSpPr>
        <p:spPr>
          <a:xfrm>
            <a:off x="4495800" y="3486150"/>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Mention the use of NICE patient decision aids or Cates plots.</a:t>
            </a:r>
            <a:endParaRPr lang="en-US" sz="1125" dirty="0"/>
          </a:p>
        </p:txBody>
      </p:sp>
      <p:sp>
        <p:nvSpPr>
          <p:cNvPr id="37" name="Text 17"/>
          <p:cNvSpPr/>
          <p:nvPr/>
        </p:nvSpPr>
        <p:spPr>
          <a:xfrm>
            <a:off x="4495800" y="4067175"/>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Autonomy</a:t>
            </a:r>
            <a:endParaRPr lang="en-US" sz="1050" dirty="0"/>
          </a:p>
        </p:txBody>
      </p:sp>
      <p:sp>
        <p:nvSpPr>
          <p:cNvPr id="38" name="Text 18"/>
          <p:cNvSpPr/>
          <p:nvPr/>
        </p:nvSpPr>
        <p:spPr>
          <a:xfrm>
            <a:off x="4495800" y="4305300"/>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Respect the right to decline. Document the discussion, not just the refusal.</a:t>
            </a:r>
            <a:endParaRPr lang="en-US" sz="1125" dirty="0"/>
          </a:p>
        </p:txBody>
      </p:sp>
      <p:sp>
        <p:nvSpPr>
          <p:cNvPr id="39" name="Text 19"/>
          <p:cNvSpPr/>
          <p:nvPr/>
        </p:nvSpPr>
        <p:spPr>
          <a:xfrm>
            <a:off x="4495800" y="4886325"/>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Lifetime Tools</a:t>
            </a:r>
            <a:endParaRPr lang="en-US" sz="1050" dirty="0"/>
          </a:p>
        </p:txBody>
      </p:sp>
      <p:sp>
        <p:nvSpPr>
          <p:cNvPr id="40" name="Text 20"/>
          <p:cNvSpPr/>
          <p:nvPr/>
        </p:nvSpPr>
        <p:spPr>
          <a:xfrm>
            <a:off x="4495800" y="5124450"/>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Use QRISK3-lifetime for younger patients (&lt;40) to illustrate long-term impact.</a:t>
            </a:r>
            <a:endParaRPr lang="en-US" sz="1125" dirty="0"/>
          </a:p>
        </p:txBody>
      </p:sp>
      <p:sp>
        <p:nvSpPr>
          <p:cNvPr id="41" name="Text 21"/>
          <p:cNvSpPr/>
          <p:nvPr/>
        </p:nvSpPr>
        <p:spPr>
          <a:xfrm>
            <a:off x="8877300" y="1376363"/>
            <a:ext cx="33147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11827"/>
                </a:solidFill>
              </a:rPr>
              <a:t>Safety &amp; Sensitivity</a:t>
            </a:r>
            <a:endParaRPr lang="en-US" sz="1350" dirty="0"/>
          </a:p>
        </p:txBody>
      </p:sp>
      <p:sp>
        <p:nvSpPr>
          <p:cNvPr id="42" name="Text 22"/>
          <p:cNvSpPr/>
          <p:nvPr/>
        </p:nvSpPr>
        <p:spPr>
          <a:xfrm>
            <a:off x="8382000" y="188595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Statin Safety-Net</a:t>
            </a:r>
            <a:endParaRPr lang="en-US" sz="1050" dirty="0"/>
          </a:p>
        </p:txBody>
      </p:sp>
      <p:sp>
        <p:nvSpPr>
          <p:cNvPr id="43" name="Text 23"/>
          <p:cNvSpPr/>
          <p:nvPr/>
        </p:nvSpPr>
        <p:spPr>
          <a:xfrm>
            <a:off x="8382000" y="2124075"/>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Crucial for SCA: Advise stopping if muscle pain/weakness/dark urine occurs.</a:t>
            </a:r>
            <a:endParaRPr lang="en-US" sz="1125" dirty="0"/>
          </a:p>
        </p:txBody>
      </p:sp>
      <p:sp>
        <p:nvSpPr>
          <p:cNvPr id="44" name="Text 24"/>
          <p:cNvSpPr/>
          <p:nvPr/>
        </p:nvSpPr>
        <p:spPr>
          <a:xfrm>
            <a:off x="8382000" y="270510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Cultural Competence</a:t>
            </a:r>
            <a:endParaRPr lang="en-US" sz="1050" dirty="0"/>
          </a:p>
        </p:txBody>
      </p:sp>
      <p:sp>
        <p:nvSpPr>
          <p:cNvPr id="45" name="Text 25"/>
          <p:cNvSpPr/>
          <p:nvPr/>
        </p:nvSpPr>
        <p:spPr>
          <a:xfrm>
            <a:off x="8382000" y="2943225"/>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Acknowledge higher risk in South Asian patients with empathy, not just data.</a:t>
            </a:r>
            <a:endParaRPr lang="en-US" sz="1125" dirty="0"/>
          </a:p>
        </p:txBody>
      </p:sp>
      <p:sp>
        <p:nvSpPr>
          <p:cNvPr id="46" name="Text 26"/>
          <p:cNvSpPr/>
          <p:nvPr/>
        </p:nvSpPr>
        <p:spPr>
          <a:xfrm>
            <a:off x="8382000" y="352425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43D"/>
                </a:solidFill>
              </a:rPr>
              <a:t>Pre-Conception</a:t>
            </a:r>
            <a:endParaRPr lang="en-US" sz="1050" dirty="0"/>
          </a:p>
        </p:txBody>
      </p:sp>
      <p:sp>
        <p:nvSpPr>
          <p:cNvPr id="47" name="Text 27"/>
          <p:cNvSpPr/>
          <p:nvPr/>
        </p:nvSpPr>
        <p:spPr>
          <a:xfrm>
            <a:off x="8382000" y="3762375"/>
            <a:ext cx="320040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Always check pregnancy status/plans for women of childbearing age.</a:t>
            </a:r>
            <a:endParaRPr lang="en-US" sz="1125" dirty="0"/>
          </a:p>
        </p:txBody>
      </p:sp>
      <p:sp>
        <p:nvSpPr>
          <p:cNvPr id="48" name="Text 28"/>
          <p:cNvSpPr/>
          <p:nvPr/>
        </p:nvSpPr>
        <p:spPr>
          <a:xfrm>
            <a:off x="8632031" y="5734050"/>
            <a:ext cx="2537222" cy="371475"/>
          </a:xfrm>
          <a:prstGeom prst="rect">
            <a:avLst/>
          </a:prstGeom>
          <a:noFill/>
          <a:ln/>
        </p:spPr>
        <p:txBody>
          <a:bodyPr vert="horz" wrap="square" lIns="0" tIns="0" rIns="0" bIns="0" rtlCol="0" anchor="ctr"/>
          <a:lstStyle/>
          <a:p>
            <a:pPr marL="0" indent="0">
              <a:lnSpc>
                <a:spcPts val="1463"/>
              </a:lnSpc>
              <a:buNone/>
            </a:pPr>
            <a:r>
              <a:rPr lang="en-US" sz="975" b="1" dirty="0">
                <a:solidFill>
                  <a:srgbClr val="92400E"/>
                </a:solidFill>
              </a:rPr>
              <a:t> SCA Red Flag: Forgetting to warn about rhabdomyolysis symptoms.</a:t>
            </a:r>
            <a:endParaRPr lang="en-US" sz="975"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571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895350"/>
            <a:ext cx="5600700" cy="2981325"/>
          </a:xfrm>
          <a:prstGeom prst="rect">
            <a:avLst/>
          </a:prstGeom>
        </p:spPr>
      </p:pic>
      <p:pic>
        <p:nvPicPr>
          <p:cNvPr id="6" name="Image 4" descr="preencoded.png"/>
          <p:cNvPicPr>
            <a:picLocks noChangeAspect="1"/>
          </p:cNvPicPr>
          <p:nvPr/>
        </p:nvPicPr>
        <p:blipFill>
          <a:blip r:embed="rId6"/>
          <a:stretch>
            <a:fillRect/>
          </a:stretch>
        </p:blipFill>
        <p:spPr>
          <a:xfrm>
            <a:off x="609600" y="1076325"/>
            <a:ext cx="342900" cy="342900"/>
          </a:xfrm>
          <a:prstGeom prst="rect">
            <a:avLst/>
          </a:prstGeom>
        </p:spPr>
      </p:pic>
      <p:pic>
        <p:nvPicPr>
          <p:cNvPr id="7" name="Image 5" descr="preencoded.png"/>
          <p:cNvPicPr>
            <a:picLocks noChangeAspect="1"/>
          </p:cNvPicPr>
          <p:nvPr/>
        </p:nvPicPr>
        <p:blipFill>
          <a:blip r:embed="rId7"/>
          <a:stretch>
            <a:fillRect/>
          </a:stretch>
        </p:blipFill>
        <p:spPr>
          <a:xfrm>
            <a:off x="673894" y="1160115"/>
            <a:ext cx="214313" cy="175320"/>
          </a:xfrm>
          <a:prstGeom prst="rect">
            <a:avLst/>
          </a:prstGeom>
        </p:spPr>
      </p:pic>
      <p:pic>
        <p:nvPicPr>
          <p:cNvPr id="8" name="Image 6" descr="preencoded.png"/>
          <p:cNvPicPr>
            <a:picLocks noChangeAspect="1"/>
          </p:cNvPicPr>
          <p:nvPr/>
        </p:nvPicPr>
        <p:blipFill>
          <a:blip r:embed="rId8"/>
          <a:stretch>
            <a:fillRect/>
          </a:stretch>
        </p:blipFill>
        <p:spPr>
          <a:xfrm>
            <a:off x="609600" y="2819400"/>
            <a:ext cx="5143500" cy="876300"/>
          </a:xfrm>
          <a:prstGeom prst="rect">
            <a:avLst/>
          </a:prstGeom>
        </p:spPr>
      </p:pic>
      <p:pic>
        <p:nvPicPr>
          <p:cNvPr id="9" name="Image 7" descr="preencoded.png"/>
          <p:cNvPicPr>
            <a:picLocks noChangeAspect="1"/>
          </p:cNvPicPr>
          <p:nvPr/>
        </p:nvPicPr>
        <p:blipFill>
          <a:blip r:embed="rId9"/>
          <a:stretch>
            <a:fillRect/>
          </a:stretch>
        </p:blipFill>
        <p:spPr>
          <a:xfrm>
            <a:off x="762000" y="2974628"/>
            <a:ext cx="166688" cy="137220"/>
          </a:xfrm>
          <a:prstGeom prst="rect">
            <a:avLst/>
          </a:prstGeom>
        </p:spPr>
      </p:pic>
      <p:pic>
        <p:nvPicPr>
          <p:cNvPr id="10" name="Image 8" descr="preencoded.png"/>
          <p:cNvPicPr>
            <a:picLocks noChangeAspect="1"/>
          </p:cNvPicPr>
          <p:nvPr/>
        </p:nvPicPr>
        <p:blipFill>
          <a:blip r:embed="rId10"/>
          <a:stretch>
            <a:fillRect/>
          </a:stretch>
        </p:blipFill>
        <p:spPr>
          <a:xfrm>
            <a:off x="381000" y="4029075"/>
            <a:ext cx="5600700" cy="2524125"/>
          </a:xfrm>
          <a:prstGeom prst="rect">
            <a:avLst/>
          </a:prstGeom>
        </p:spPr>
      </p:pic>
      <p:pic>
        <p:nvPicPr>
          <p:cNvPr id="11" name="Image 9" descr="preencoded.png"/>
          <p:cNvPicPr>
            <a:picLocks noChangeAspect="1"/>
          </p:cNvPicPr>
          <p:nvPr/>
        </p:nvPicPr>
        <p:blipFill>
          <a:blip r:embed="rId6"/>
          <a:stretch>
            <a:fillRect/>
          </a:stretch>
        </p:blipFill>
        <p:spPr>
          <a:xfrm>
            <a:off x="609600" y="4210050"/>
            <a:ext cx="342900" cy="342900"/>
          </a:xfrm>
          <a:prstGeom prst="rect">
            <a:avLst/>
          </a:prstGeom>
        </p:spPr>
      </p:pic>
      <p:pic>
        <p:nvPicPr>
          <p:cNvPr id="12" name="Image 10" descr="preencoded.png"/>
          <p:cNvPicPr>
            <a:picLocks noChangeAspect="1"/>
          </p:cNvPicPr>
          <p:nvPr/>
        </p:nvPicPr>
        <p:blipFill>
          <a:blip r:embed="rId11"/>
          <a:stretch>
            <a:fillRect/>
          </a:stretch>
        </p:blipFill>
        <p:spPr>
          <a:xfrm>
            <a:off x="673894" y="4293840"/>
            <a:ext cx="214313" cy="175320"/>
          </a:xfrm>
          <a:prstGeom prst="rect">
            <a:avLst/>
          </a:prstGeom>
        </p:spPr>
      </p:pic>
      <p:pic>
        <p:nvPicPr>
          <p:cNvPr id="13" name="Image 11" descr="preencoded.png"/>
          <p:cNvPicPr>
            <a:picLocks noChangeAspect="1"/>
          </p:cNvPicPr>
          <p:nvPr/>
        </p:nvPicPr>
        <p:blipFill>
          <a:blip r:embed="rId12"/>
          <a:stretch>
            <a:fillRect/>
          </a:stretch>
        </p:blipFill>
        <p:spPr>
          <a:xfrm>
            <a:off x="6210300" y="895350"/>
            <a:ext cx="5600700" cy="2657475"/>
          </a:xfrm>
          <a:prstGeom prst="rect">
            <a:avLst/>
          </a:prstGeom>
        </p:spPr>
      </p:pic>
      <p:pic>
        <p:nvPicPr>
          <p:cNvPr id="14" name="Image 12" descr="preencoded.png"/>
          <p:cNvPicPr>
            <a:picLocks noChangeAspect="1"/>
          </p:cNvPicPr>
          <p:nvPr/>
        </p:nvPicPr>
        <p:blipFill>
          <a:blip r:embed="rId13"/>
          <a:stretch>
            <a:fillRect/>
          </a:stretch>
        </p:blipFill>
        <p:spPr>
          <a:xfrm>
            <a:off x="6438900" y="1076325"/>
            <a:ext cx="342900" cy="342900"/>
          </a:xfrm>
          <a:prstGeom prst="rect">
            <a:avLst/>
          </a:prstGeom>
        </p:spPr>
      </p:pic>
      <p:pic>
        <p:nvPicPr>
          <p:cNvPr id="15" name="Image 13" descr="preencoded.png"/>
          <p:cNvPicPr>
            <a:picLocks noChangeAspect="1"/>
          </p:cNvPicPr>
          <p:nvPr/>
        </p:nvPicPr>
        <p:blipFill>
          <a:blip r:embed="rId14"/>
          <a:stretch>
            <a:fillRect/>
          </a:stretch>
        </p:blipFill>
        <p:spPr>
          <a:xfrm>
            <a:off x="6503194" y="1160115"/>
            <a:ext cx="214313" cy="175320"/>
          </a:xfrm>
          <a:prstGeom prst="rect">
            <a:avLst/>
          </a:prstGeom>
        </p:spPr>
      </p:pic>
      <p:pic>
        <p:nvPicPr>
          <p:cNvPr id="16" name="Image 14" descr="preencoded.png"/>
          <p:cNvPicPr>
            <a:picLocks noChangeAspect="1"/>
          </p:cNvPicPr>
          <p:nvPr/>
        </p:nvPicPr>
        <p:blipFill>
          <a:blip r:embed="rId15"/>
          <a:stretch>
            <a:fillRect/>
          </a:stretch>
        </p:blipFill>
        <p:spPr>
          <a:xfrm>
            <a:off x="6210300" y="3705225"/>
            <a:ext cx="5600700" cy="2847975"/>
          </a:xfrm>
          <a:prstGeom prst="rect">
            <a:avLst/>
          </a:prstGeom>
        </p:spPr>
      </p:pic>
      <p:pic>
        <p:nvPicPr>
          <p:cNvPr id="17" name="Image 15" descr="preencoded.png"/>
          <p:cNvPicPr>
            <a:picLocks noChangeAspect="1"/>
          </p:cNvPicPr>
          <p:nvPr/>
        </p:nvPicPr>
        <p:blipFill>
          <a:blip r:embed="rId13"/>
          <a:stretch>
            <a:fillRect/>
          </a:stretch>
        </p:blipFill>
        <p:spPr>
          <a:xfrm>
            <a:off x="6438900" y="3886200"/>
            <a:ext cx="342900" cy="342900"/>
          </a:xfrm>
          <a:prstGeom prst="rect">
            <a:avLst/>
          </a:prstGeom>
        </p:spPr>
      </p:pic>
      <p:pic>
        <p:nvPicPr>
          <p:cNvPr id="18" name="Image 16" descr="preencoded.png"/>
          <p:cNvPicPr>
            <a:picLocks noChangeAspect="1"/>
          </p:cNvPicPr>
          <p:nvPr/>
        </p:nvPicPr>
        <p:blipFill>
          <a:blip r:embed="rId16"/>
          <a:stretch>
            <a:fillRect/>
          </a:stretch>
        </p:blipFill>
        <p:spPr>
          <a:xfrm>
            <a:off x="6503194" y="3969990"/>
            <a:ext cx="214313" cy="175320"/>
          </a:xfrm>
          <a:prstGeom prst="rect">
            <a:avLst/>
          </a:prstGeom>
        </p:spPr>
      </p:pic>
      <p:pic>
        <p:nvPicPr>
          <p:cNvPr id="19" name="Image 17" descr="preencoded.png"/>
          <p:cNvPicPr>
            <a:picLocks noChangeAspect="1"/>
          </p:cNvPicPr>
          <p:nvPr/>
        </p:nvPicPr>
        <p:blipFill>
          <a:blip r:embed="rId17"/>
          <a:stretch>
            <a:fillRect/>
          </a:stretch>
        </p:blipFill>
        <p:spPr>
          <a:xfrm>
            <a:off x="6438900" y="5781675"/>
            <a:ext cx="5143500" cy="590550"/>
          </a:xfrm>
          <a:prstGeom prst="rect">
            <a:avLst/>
          </a:prstGeom>
        </p:spPr>
      </p:pic>
      <p:pic>
        <p:nvPicPr>
          <p:cNvPr id="20" name="Image 18" descr="preencoded.png"/>
          <p:cNvPicPr>
            <a:picLocks noChangeAspect="1"/>
          </p:cNvPicPr>
          <p:nvPr/>
        </p:nvPicPr>
        <p:blipFill>
          <a:blip r:embed="rId18"/>
          <a:stretch>
            <a:fillRect/>
          </a:stretch>
        </p:blipFill>
        <p:spPr>
          <a:xfrm>
            <a:off x="6591300" y="5886450"/>
            <a:ext cx="526554" cy="381000"/>
          </a:xfrm>
          <a:prstGeom prst="rect">
            <a:avLst/>
          </a:prstGeom>
        </p:spPr>
      </p:pic>
      <p:sp>
        <p:nvSpPr>
          <p:cNvPr id="21" name="Text 0"/>
          <p:cNvSpPr/>
          <p:nvPr/>
        </p:nvSpPr>
        <p:spPr>
          <a:xfrm>
            <a:off x="533400" y="152400"/>
            <a:ext cx="4285655"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2" name="Text 1"/>
          <p:cNvSpPr/>
          <p:nvPr/>
        </p:nvSpPr>
        <p:spPr>
          <a:xfrm>
            <a:off x="533400" y="323850"/>
            <a:ext cx="106984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Cultural Sensitivity in Risk Assessment</a:t>
            </a:r>
            <a:endParaRPr lang="en-US" sz="1800" dirty="0"/>
          </a:p>
        </p:txBody>
      </p:sp>
      <p:sp>
        <p:nvSpPr>
          <p:cNvPr id="23" name="Text 2"/>
          <p:cNvSpPr/>
          <p:nvPr/>
        </p:nvSpPr>
        <p:spPr>
          <a:xfrm>
            <a:off x="1066800" y="111918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South Asian Risk Profile</a:t>
            </a:r>
            <a:endParaRPr lang="en-US" sz="1350" dirty="0"/>
          </a:p>
        </p:txBody>
      </p:sp>
      <p:sp>
        <p:nvSpPr>
          <p:cNvPr id="24" name="Text 3"/>
          <p:cNvSpPr/>
          <p:nvPr/>
        </p:nvSpPr>
        <p:spPr>
          <a:xfrm>
            <a:off x="876300" y="1543050"/>
            <a:ext cx="113157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Approximately 1.4x higher CVD risk compared to white populations.</a:t>
            </a:r>
            <a:endParaRPr lang="en-US" sz="1200" dirty="0"/>
          </a:p>
        </p:txBody>
      </p:sp>
      <p:sp>
        <p:nvSpPr>
          <p:cNvPr id="25" name="Text 4"/>
          <p:cNvSpPr/>
          <p:nvPr/>
        </p:nvSpPr>
        <p:spPr>
          <a:xfrm>
            <a:off x="876300" y="1866900"/>
            <a:ext cx="48768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Higher prevalence of Type 2 Diabetes, hypertension, and central obesity.</a:t>
            </a:r>
            <a:endParaRPr lang="en-US" sz="1200" dirty="0"/>
          </a:p>
        </p:txBody>
      </p:sp>
      <p:sp>
        <p:nvSpPr>
          <p:cNvPr id="26" name="Text 5"/>
          <p:cNvSpPr/>
          <p:nvPr/>
        </p:nvSpPr>
        <p:spPr>
          <a:xfrm>
            <a:off x="876300" y="2419350"/>
            <a:ext cx="113157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Increased coronary event rates even at lower "standard" BMI levels.</a:t>
            </a:r>
            <a:endParaRPr lang="en-US" sz="1200" dirty="0"/>
          </a:p>
        </p:txBody>
      </p:sp>
      <p:sp>
        <p:nvSpPr>
          <p:cNvPr id="27" name="Text 6"/>
          <p:cNvSpPr/>
          <p:nvPr/>
        </p:nvSpPr>
        <p:spPr>
          <a:xfrm>
            <a:off x="1004887" y="2943225"/>
            <a:ext cx="48387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91C1C"/>
                </a:solidFill>
              </a:rPr>
              <a:t>AKT FACT</a:t>
            </a:r>
            <a:endParaRPr lang="en-US" sz="1050" dirty="0"/>
          </a:p>
        </p:txBody>
      </p:sp>
      <p:sp>
        <p:nvSpPr>
          <p:cNvPr id="28" name="Text 7"/>
          <p:cNvSpPr/>
          <p:nvPr/>
        </p:nvSpPr>
        <p:spPr>
          <a:xfrm>
            <a:off x="762000" y="3171825"/>
            <a:ext cx="4838700" cy="400050"/>
          </a:xfrm>
          <a:prstGeom prst="rect">
            <a:avLst/>
          </a:prstGeom>
          <a:noFill/>
          <a:ln/>
        </p:spPr>
        <p:txBody>
          <a:bodyPr vert="horz" wrap="square" lIns="0" tIns="0" rIns="0" bIns="0" rtlCol="0" anchor="ctr"/>
          <a:lstStyle/>
          <a:p>
            <a:pPr marL="0" indent="0">
              <a:lnSpc>
                <a:spcPts val="1575"/>
              </a:lnSpc>
              <a:buNone/>
            </a:pPr>
            <a:r>
              <a:rPr lang="en-US" sz="1050" dirty="0">
                <a:solidFill>
                  <a:srgbClr val="7F1D1D"/>
                </a:solidFill>
              </a:rPr>
              <a:t>QRISK3 automatically adjusts for ethnicity. Do NOT apply a manual multiplier (like 1.4x) on top of the QRISK3 score.</a:t>
            </a:r>
            <a:endParaRPr lang="en-US" sz="1050" dirty="0"/>
          </a:p>
        </p:txBody>
      </p:sp>
      <p:sp>
        <p:nvSpPr>
          <p:cNvPr id="29" name="Text 8"/>
          <p:cNvSpPr/>
          <p:nvPr/>
        </p:nvSpPr>
        <p:spPr>
          <a:xfrm>
            <a:off x="1066800" y="4252913"/>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African &amp; Caribbean Profile</a:t>
            </a:r>
            <a:endParaRPr lang="en-US" sz="1350" dirty="0"/>
          </a:p>
        </p:txBody>
      </p:sp>
      <p:sp>
        <p:nvSpPr>
          <p:cNvPr id="30" name="Text 9"/>
          <p:cNvSpPr/>
          <p:nvPr/>
        </p:nvSpPr>
        <p:spPr>
          <a:xfrm>
            <a:off x="876300" y="4676775"/>
            <a:ext cx="113157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Significantly higher risk of hypertension, stroke, and renal failure.</a:t>
            </a:r>
            <a:endParaRPr lang="en-US" sz="1200" dirty="0"/>
          </a:p>
        </p:txBody>
      </p:sp>
      <p:sp>
        <p:nvSpPr>
          <p:cNvPr id="31" name="Text 10"/>
          <p:cNvSpPr/>
          <p:nvPr/>
        </p:nvSpPr>
        <p:spPr>
          <a:xfrm>
            <a:off x="876300" y="5000625"/>
            <a:ext cx="113157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CVD events often occur at a younger age than in other demographics.</a:t>
            </a:r>
            <a:endParaRPr lang="en-US" sz="1200" dirty="0"/>
          </a:p>
        </p:txBody>
      </p:sp>
      <p:sp>
        <p:nvSpPr>
          <p:cNvPr id="32" name="Text 11"/>
          <p:cNvSpPr/>
          <p:nvPr/>
        </p:nvSpPr>
        <p:spPr>
          <a:xfrm>
            <a:off x="876300" y="5324475"/>
            <a:ext cx="48768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Tendency for sodium-sensitive hypertension requiring specific drug choices.</a:t>
            </a:r>
            <a:endParaRPr lang="en-US" sz="1200" dirty="0"/>
          </a:p>
        </p:txBody>
      </p:sp>
      <p:sp>
        <p:nvSpPr>
          <p:cNvPr id="33" name="Text 12"/>
          <p:cNvSpPr/>
          <p:nvPr/>
        </p:nvSpPr>
        <p:spPr>
          <a:xfrm>
            <a:off x="6896100" y="1119188"/>
            <a:ext cx="5295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Family &amp; Medication Attitudes</a:t>
            </a:r>
            <a:endParaRPr lang="en-US" sz="1350" dirty="0"/>
          </a:p>
        </p:txBody>
      </p:sp>
      <p:sp>
        <p:nvSpPr>
          <p:cNvPr id="34" name="Text 13"/>
          <p:cNvSpPr/>
          <p:nvPr/>
        </p:nvSpPr>
        <p:spPr>
          <a:xfrm>
            <a:off x="6705600" y="1543050"/>
            <a:ext cx="48768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Multi-generational households: Health decisions often involve family elders.</a:t>
            </a:r>
            <a:endParaRPr lang="en-US" sz="1200" dirty="0"/>
          </a:p>
        </p:txBody>
      </p:sp>
      <p:sp>
        <p:nvSpPr>
          <p:cNvPr id="35" name="Text 14"/>
          <p:cNvSpPr/>
          <p:nvPr/>
        </p:nvSpPr>
        <p:spPr>
          <a:xfrm>
            <a:off x="6705600" y="2095500"/>
            <a:ext cx="54864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Preference for diet/natural remedies over a "tablet for life" approach.</a:t>
            </a:r>
            <a:endParaRPr lang="en-US" sz="1200" dirty="0"/>
          </a:p>
        </p:txBody>
      </p:sp>
      <p:sp>
        <p:nvSpPr>
          <p:cNvPr id="36" name="Text 15"/>
          <p:cNvSpPr/>
          <p:nvPr/>
        </p:nvSpPr>
        <p:spPr>
          <a:xfrm>
            <a:off x="6705600" y="2419350"/>
            <a:ext cx="48768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Explore patient concerns about side effects on daily activities or religious fasts.</a:t>
            </a:r>
            <a:endParaRPr lang="en-US" sz="1200" dirty="0"/>
          </a:p>
        </p:txBody>
      </p:sp>
      <p:sp>
        <p:nvSpPr>
          <p:cNvPr id="37" name="Text 16"/>
          <p:cNvSpPr/>
          <p:nvPr/>
        </p:nvSpPr>
        <p:spPr>
          <a:xfrm>
            <a:off x="6896100" y="392906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SCA Focus: Communication</a:t>
            </a:r>
            <a:endParaRPr lang="en-US" sz="1350" dirty="0"/>
          </a:p>
        </p:txBody>
      </p:sp>
      <p:sp>
        <p:nvSpPr>
          <p:cNvPr id="38" name="Text 17"/>
          <p:cNvSpPr/>
          <p:nvPr/>
        </p:nvSpPr>
        <p:spPr>
          <a:xfrm>
            <a:off x="6705600" y="4352925"/>
            <a:ext cx="48768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Acknowledge higher baseline risk without causing alarm or stigmatization.</a:t>
            </a:r>
            <a:endParaRPr lang="en-US" sz="1200" dirty="0"/>
          </a:p>
        </p:txBody>
      </p:sp>
      <p:sp>
        <p:nvSpPr>
          <p:cNvPr id="39" name="Text 18"/>
          <p:cNvSpPr/>
          <p:nvPr/>
        </p:nvSpPr>
        <p:spPr>
          <a:xfrm>
            <a:off x="6705600" y="4905375"/>
            <a:ext cx="48768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Use absolute risk (e.g., "1 in 10 chance") rather than relative percentages.</a:t>
            </a:r>
            <a:endParaRPr lang="en-US" sz="1200" dirty="0"/>
          </a:p>
        </p:txBody>
      </p:sp>
      <p:sp>
        <p:nvSpPr>
          <p:cNvPr id="40" name="Text 19"/>
          <p:cNvSpPr/>
          <p:nvPr/>
        </p:nvSpPr>
        <p:spPr>
          <a:xfrm>
            <a:off x="6705600" y="5457825"/>
            <a:ext cx="54864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74151"/>
                </a:solidFill>
              </a:rPr>
              <a:t>Utilize NICE patient decision aids, available in multiple languages.</a:t>
            </a:r>
            <a:endParaRPr lang="en-US" sz="1200" dirty="0"/>
          </a:p>
        </p:txBody>
      </p:sp>
      <p:sp>
        <p:nvSpPr>
          <p:cNvPr id="41" name="Text 20"/>
          <p:cNvSpPr/>
          <p:nvPr/>
        </p:nvSpPr>
        <p:spPr>
          <a:xfrm>
            <a:off x="6648450" y="5886450"/>
            <a:ext cx="412254" cy="38100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SCA TIP</a:t>
            </a:r>
            <a:endParaRPr lang="en-US" sz="900" dirty="0"/>
          </a:p>
        </p:txBody>
      </p:sp>
      <p:sp>
        <p:nvSpPr>
          <p:cNvPr id="42" name="Text 21"/>
          <p:cNvSpPr/>
          <p:nvPr/>
        </p:nvSpPr>
        <p:spPr>
          <a:xfrm>
            <a:off x="7232154" y="5876925"/>
            <a:ext cx="4197846"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92400E"/>
                </a:solidFill>
              </a:rPr>
              <a:t>Ask: "How does your family feel about you taking long-term medicine?"</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5600700" cy="3028652"/>
          </a:xfrm>
          <a:prstGeom prst="rect">
            <a:avLst/>
          </a:prstGeom>
        </p:spPr>
      </p:pic>
      <p:pic>
        <p:nvPicPr>
          <p:cNvPr id="6" name="Image 4" descr="preencoded.png"/>
          <p:cNvPicPr>
            <a:picLocks noChangeAspect="1"/>
          </p:cNvPicPr>
          <p:nvPr/>
        </p:nvPicPr>
        <p:blipFill>
          <a:blip r:embed="rId6"/>
          <a:stretch>
            <a:fillRect/>
          </a:stretch>
        </p:blipFill>
        <p:spPr>
          <a:xfrm>
            <a:off x="609600" y="1219200"/>
            <a:ext cx="457200" cy="457200"/>
          </a:xfrm>
          <a:prstGeom prst="rect">
            <a:avLst/>
          </a:prstGeom>
        </p:spPr>
      </p:pic>
      <p:pic>
        <p:nvPicPr>
          <p:cNvPr id="7" name="Image 5" descr="preencoded.png"/>
          <p:cNvPicPr>
            <a:picLocks noChangeAspect="1"/>
          </p:cNvPicPr>
          <p:nvPr/>
        </p:nvPicPr>
        <p:blipFill>
          <a:blip r:embed="rId7"/>
          <a:stretch>
            <a:fillRect/>
          </a:stretch>
        </p:blipFill>
        <p:spPr>
          <a:xfrm>
            <a:off x="695325" y="1333500"/>
            <a:ext cx="285750" cy="228600"/>
          </a:xfrm>
          <a:prstGeom prst="rect">
            <a:avLst/>
          </a:prstGeom>
        </p:spPr>
      </p:pic>
      <p:pic>
        <p:nvPicPr>
          <p:cNvPr id="8" name="Image 6" descr="preencoded.png"/>
          <p:cNvPicPr>
            <a:picLocks noChangeAspect="1"/>
          </p:cNvPicPr>
          <p:nvPr/>
        </p:nvPicPr>
        <p:blipFill>
          <a:blip r:embed="rId8"/>
          <a:stretch>
            <a:fillRect/>
          </a:stretch>
        </p:blipFill>
        <p:spPr>
          <a:xfrm>
            <a:off x="609600" y="1905000"/>
            <a:ext cx="166688" cy="137220"/>
          </a:xfrm>
          <a:prstGeom prst="rect">
            <a:avLst/>
          </a:prstGeom>
        </p:spPr>
      </p:pic>
      <p:pic>
        <p:nvPicPr>
          <p:cNvPr id="9" name="Image 7" descr="preencoded.png"/>
          <p:cNvPicPr>
            <a:picLocks noChangeAspect="1"/>
          </p:cNvPicPr>
          <p:nvPr/>
        </p:nvPicPr>
        <p:blipFill>
          <a:blip r:embed="rId9"/>
          <a:stretch>
            <a:fillRect/>
          </a:stretch>
        </p:blipFill>
        <p:spPr>
          <a:xfrm>
            <a:off x="609600" y="2263080"/>
            <a:ext cx="166688" cy="166688"/>
          </a:xfrm>
          <a:prstGeom prst="rect">
            <a:avLst/>
          </a:prstGeom>
        </p:spPr>
      </p:pic>
      <p:pic>
        <p:nvPicPr>
          <p:cNvPr id="10" name="Image 8" descr="preencoded.png"/>
          <p:cNvPicPr>
            <a:picLocks noChangeAspect="1"/>
          </p:cNvPicPr>
          <p:nvPr/>
        </p:nvPicPr>
        <p:blipFill>
          <a:blip r:embed="rId10"/>
          <a:stretch>
            <a:fillRect/>
          </a:stretch>
        </p:blipFill>
        <p:spPr>
          <a:xfrm>
            <a:off x="609600" y="2864941"/>
            <a:ext cx="166688" cy="137220"/>
          </a:xfrm>
          <a:prstGeom prst="rect">
            <a:avLst/>
          </a:prstGeom>
        </p:spPr>
      </p:pic>
      <p:pic>
        <p:nvPicPr>
          <p:cNvPr id="11" name="Image 9" descr="preencoded.png"/>
          <p:cNvPicPr>
            <a:picLocks noChangeAspect="1"/>
          </p:cNvPicPr>
          <p:nvPr/>
        </p:nvPicPr>
        <p:blipFill>
          <a:blip r:embed="rId5"/>
          <a:stretch>
            <a:fillRect/>
          </a:stretch>
        </p:blipFill>
        <p:spPr>
          <a:xfrm>
            <a:off x="6210300" y="990600"/>
            <a:ext cx="5600700" cy="3028652"/>
          </a:xfrm>
          <a:prstGeom prst="rect">
            <a:avLst/>
          </a:prstGeom>
        </p:spPr>
      </p:pic>
      <p:pic>
        <p:nvPicPr>
          <p:cNvPr id="12" name="Image 10" descr="preencoded.png"/>
          <p:cNvPicPr>
            <a:picLocks noChangeAspect="1"/>
          </p:cNvPicPr>
          <p:nvPr/>
        </p:nvPicPr>
        <p:blipFill>
          <a:blip r:embed="rId11"/>
          <a:stretch>
            <a:fillRect/>
          </a:stretch>
        </p:blipFill>
        <p:spPr>
          <a:xfrm>
            <a:off x="6438900" y="1219200"/>
            <a:ext cx="457200" cy="457200"/>
          </a:xfrm>
          <a:prstGeom prst="rect">
            <a:avLst/>
          </a:prstGeom>
        </p:spPr>
      </p:pic>
      <p:pic>
        <p:nvPicPr>
          <p:cNvPr id="13" name="Image 11" descr="preencoded.png"/>
          <p:cNvPicPr>
            <a:picLocks noChangeAspect="1"/>
          </p:cNvPicPr>
          <p:nvPr/>
        </p:nvPicPr>
        <p:blipFill>
          <a:blip r:embed="rId12"/>
          <a:stretch>
            <a:fillRect/>
          </a:stretch>
        </p:blipFill>
        <p:spPr>
          <a:xfrm>
            <a:off x="6524625" y="1333500"/>
            <a:ext cx="285750" cy="228600"/>
          </a:xfrm>
          <a:prstGeom prst="rect">
            <a:avLst/>
          </a:prstGeom>
        </p:spPr>
      </p:pic>
      <p:pic>
        <p:nvPicPr>
          <p:cNvPr id="14" name="Image 12" descr="preencoded.png"/>
          <p:cNvPicPr>
            <a:picLocks noChangeAspect="1"/>
          </p:cNvPicPr>
          <p:nvPr/>
        </p:nvPicPr>
        <p:blipFill>
          <a:blip r:embed="rId8"/>
          <a:stretch>
            <a:fillRect/>
          </a:stretch>
        </p:blipFill>
        <p:spPr>
          <a:xfrm>
            <a:off x="6438900" y="1905000"/>
            <a:ext cx="166688" cy="137220"/>
          </a:xfrm>
          <a:prstGeom prst="rect">
            <a:avLst/>
          </a:prstGeom>
        </p:spPr>
      </p:pic>
      <p:pic>
        <p:nvPicPr>
          <p:cNvPr id="15" name="Image 13" descr="preencoded.png"/>
          <p:cNvPicPr>
            <a:picLocks noChangeAspect="1"/>
          </p:cNvPicPr>
          <p:nvPr/>
        </p:nvPicPr>
        <p:blipFill>
          <a:blip r:embed="rId10"/>
          <a:stretch>
            <a:fillRect/>
          </a:stretch>
        </p:blipFill>
        <p:spPr>
          <a:xfrm>
            <a:off x="6438900" y="2263080"/>
            <a:ext cx="166688" cy="137220"/>
          </a:xfrm>
          <a:prstGeom prst="rect">
            <a:avLst/>
          </a:prstGeom>
        </p:spPr>
      </p:pic>
      <p:pic>
        <p:nvPicPr>
          <p:cNvPr id="16" name="Image 14" descr="preencoded.png"/>
          <p:cNvPicPr>
            <a:picLocks noChangeAspect="1"/>
          </p:cNvPicPr>
          <p:nvPr/>
        </p:nvPicPr>
        <p:blipFill>
          <a:blip r:embed="rId13"/>
          <a:stretch>
            <a:fillRect/>
          </a:stretch>
        </p:blipFill>
        <p:spPr>
          <a:xfrm>
            <a:off x="6438900" y="2621161"/>
            <a:ext cx="5143500" cy="1169491"/>
          </a:xfrm>
          <a:prstGeom prst="rect">
            <a:avLst/>
          </a:prstGeom>
        </p:spPr>
      </p:pic>
      <p:pic>
        <p:nvPicPr>
          <p:cNvPr id="17" name="Image 15" descr="preencoded.png"/>
          <p:cNvPicPr>
            <a:picLocks noChangeAspect="1"/>
          </p:cNvPicPr>
          <p:nvPr/>
        </p:nvPicPr>
        <p:blipFill>
          <a:blip r:embed="rId14"/>
          <a:stretch>
            <a:fillRect/>
          </a:stretch>
        </p:blipFill>
        <p:spPr>
          <a:xfrm>
            <a:off x="381000" y="4247852"/>
            <a:ext cx="11430000" cy="1104900"/>
          </a:xfrm>
          <a:prstGeom prst="rect">
            <a:avLst/>
          </a:prstGeom>
        </p:spPr>
      </p:pic>
      <p:pic>
        <p:nvPicPr>
          <p:cNvPr id="18" name="Image 16" descr="preencoded.png"/>
          <p:cNvPicPr>
            <a:picLocks noChangeAspect="1"/>
          </p:cNvPicPr>
          <p:nvPr/>
        </p:nvPicPr>
        <p:blipFill>
          <a:blip r:embed="rId15"/>
          <a:stretch>
            <a:fillRect/>
          </a:stretch>
        </p:blipFill>
        <p:spPr>
          <a:xfrm>
            <a:off x="571500" y="4672161"/>
            <a:ext cx="381000" cy="304800"/>
          </a:xfrm>
          <a:prstGeom prst="rect">
            <a:avLst/>
          </a:prstGeom>
        </p:spPr>
      </p:pic>
      <p:sp>
        <p:nvSpPr>
          <p:cNvPr id="19"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0" name="Text 1"/>
          <p:cNvSpPr/>
          <p:nvPr/>
        </p:nvSpPr>
        <p:spPr>
          <a:xfrm>
            <a:off x="533400" y="361950"/>
            <a:ext cx="68580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Definitions of Prevention</a:t>
            </a:r>
            <a:endParaRPr lang="en-US" sz="1800" dirty="0"/>
          </a:p>
        </p:txBody>
      </p:sp>
      <p:sp>
        <p:nvSpPr>
          <p:cNvPr id="21" name="Text 2"/>
          <p:cNvSpPr/>
          <p:nvPr/>
        </p:nvSpPr>
        <p:spPr>
          <a:xfrm>
            <a:off x="1219200" y="1304925"/>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43D"/>
                </a:solidFill>
              </a:rPr>
              <a:t>Primary Prevention</a:t>
            </a:r>
            <a:endParaRPr lang="en-US" sz="1500" dirty="0"/>
          </a:p>
        </p:txBody>
      </p:sp>
      <p:sp>
        <p:nvSpPr>
          <p:cNvPr id="22" name="Text 3"/>
          <p:cNvSpPr/>
          <p:nvPr/>
        </p:nvSpPr>
        <p:spPr>
          <a:xfrm>
            <a:off x="890588" y="1866900"/>
            <a:ext cx="1130141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Target: Individuals with </a:t>
            </a:r>
            <a:r>
              <a:rPr lang="en-US" sz="1200" b="1" dirty="0">
                <a:solidFill>
                  <a:srgbClr val="1F2937"/>
                </a:solidFill>
              </a:rPr>
              <a:t>no prior history</a:t>
            </a:r>
            <a:r>
              <a:rPr lang="en-US" sz="1200" dirty="0">
                <a:solidFill>
                  <a:srgbClr val="1F2937"/>
                </a:solidFill>
              </a:rPr>
              <a:t> of cardiovascular disease.</a:t>
            </a:r>
            <a:endParaRPr lang="en-US" sz="1200" dirty="0"/>
          </a:p>
        </p:txBody>
      </p:sp>
      <p:sp>
        <p:nvSpPr>
          <p:cNvPr id="23" name="Text 4"/>
          <p:cNvSpPr/>
          <p:nvPr/>
        </p:nvSpPr>
        <p:spPr>
          <a:xfrm>
            <a:off x="890588" y="2224980"/>
            <a:ext cx="4862513" cy="487561"/>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Goal: Systematic identification of risk factors to prevent the </a:t>
            </a:r>
            <a:r>
              <a:rPr lang="en-US" sz="1200" b="1" dirty="0">
                <a:solidFill>
                  <a:srgbClr val="1F2937"/>
                </a:solidFill>
              </a:rPr>
              <a:t>initial onset</a:t>
            </a:r>
            <a:r>
              <a:rPr lang="en-US" sz="1200" dirty="0">
                <a:solidFill>
                  <a:srgbClr val="1F2937"/>
                </a:solidFill>
              </a:rPr>
              <a:t> of clinical events.</a:t>
            </a:r>
            <a:endParaRPr lang="en-US" sz="1200" dirty="0"/>
          </a:p>
        </p:txBody>
      </p:sp>
      <p:sp>
        <p:nvSpPr>
          <p:cNvPr id="24" name="Text 5"/>
          <p:cNvSpPr/>
          <p:nvPr/>
        </p:nvSpPr>
        <p:spPr>
          <a:xfrm>
            <a:off x="890588" y="2826841"/>
            <a:ext cx="1130141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Key Tool: Formal risk assessment using </a:t>
            </a:r>
            <a:r>
              <a:rPr lang="en-US" sz="1200" b="1" dirty="0">
                <a:solidFill>
                  <a:srgbClr val="1F2937"/>
                </a:solidFill>
              </a:rPr>
              <a:t>QRISK3</a:t>
            </a:r>
            <a:r>
              <a:rPr lang="en-US" sz="1200" dirty="0">
                <a:solidFill>
                  <a:srgbClr val="1F2937"/>
                </a:solidFill>
              </a:rPr>
              <a:t> for adults aged 25–84.</a:t>
            </a:r>
            <a:endParaRPr lang="en-US" sz="1200" dirty="0"/>
          </a:p>
        </p:txBody>
      </p:sp>
      <p:sp>
        <p:nvSpPr>
          <p:cNvPr id="25" name="Text 6"/>
          <p:cNvSpPr/>
          <p:nvPr/>
        </p:nvSpPr>
        <p:spPr>
          <a:xfrm>
            <a:off x="7048500" y="1304925"/>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843D"/>
                </a:solidFill>
              </a:rPr>
              <a:t>Secondary Prevention</a:t>
            </a:r>
            <a:endParaRPr lang="en-US" sz="1500" dirty="0"/>
          </a:p>
        </p:txBody>
      </p:sp>
      <p:sp>
        <p:nvSpPr>
          <p:cNvPr id="26" name="Text 7"/>
          <p:cNvSpPr/>
          <p:nvPr/>
        </p:nvSpPr>
        <p:spPr>
          <a:xfrm>
            <a:off x="6719888" y="1866900"/>
            <a:ext cx="547211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Target: Patients with </a:t>
            </a:r>
            <a:r>
              <a:rPr lang="en-US" sz="1200" b="1" dirty="0">
                <a:solidFill>
                  <a:srgbClr val="1F2937"/>
                </a:solidFill>
              </a:rPr>
              <a:t>established</a:t>
            </a:r>
            <a:r>
              <a:rPr lang="en-US" sz="1200" dirty="0">
                <a:solidFill>
                  <a:srgbClr val="1F2937"/>
                </a:solidFill>
              </a:rPr>
              <a:t> cardiovascular disease.</a:t>
            </a:r>
            <a:endParaRPr lang="en-US" sz="1200" dirty="0"/>
          </a:p>
        </p:txBody>
      </p:sp>
      <p:sp>
        <p:nvSpPr>
          <p:cNvPr id="27" name="Text 8"/>
          <p:cNvSpPr/>
          <p:nvPr/>
        </p:nvSpPr>
        <p:spPr>
          <a:xfrm>
            <a:off x="6719888" y="2224980"/>
            <a:ext cx="5472113" cy="243780"/>
          </a:xfrm>
          <a:prstGeom prst="rect">
            <a:avLst/>
          </a:prstGeom>
          <a:noFill/>
          <a:ln/>
        </p:spPr>
        <p:txBody>
          <a:bodyPr vert="horz" wrap="square" lIns="0" tIns="0" rIns="0" bIns="0" rtlCol="0" anchor="ctr"/>
          <a:lstStyle/>
          <a:p>
            <a:pPr marL="0" indent="0" algn="l">
              <a:lnSpc>
                <a:spcPts val="1920"/>
              </a:lnSpc>
              <a:buNone/>
            </a:pPr>
            <a:r>
              <a:rPr lang="en-US" sz="1200" dirty="0">
                <a:solidFill>
                  <a:srgbClr val="1F2937"/>
                </a:solidFill>
              </a:rPr>
              <a:t>Goal: Aggressive management to </a:t>
            </a:r>
            <a:r>
              <a:rPr lang="en-US" sz="1200" b="1" dirty="0">
                <a:solidFill>
                  <a:srgbClr val="1F2937"/>
                </a:solidFill>
              </a:rPr>
              <a:t>reduce further events</a:t>
            </a:r>
            <a:r>
              <a:rPr lang="en-US" sz="1200" dirty="0">
                <a:solidFill>
                  <a:srgbClr val="1F2937"/>
                </a:solidFill>
              </a:rPr>
              <a:t> and mortality.</a:t>
            </a:r>
            <a:endParaRPr lang="en-US" sz="1200" dirty="0"/>
          </a:p>
        </p:txBody>
      </p:sp>
      <p:sp>
        <p:nvSpPr>
          <p:cNvPr id="28" name="Text 9"/>
          <p:cNvSpPr/>
          <p:nvPr/>
        </p:nvSpPr>
        <p:spPr>
          <a:xfrm>
            <a:off x="6553200" y="2735461"/>
            <a:ext cx="5120640" cy="213271"/>
          </a:xfrm>
          <a:prstGeom prst="rect">
            <a:avLst/>
          </a:prstGeom>
          <a:noFill/>
          <a:ln/>
        </p:spPr>
        <p:txBody>
          <a:bodyPr vert="horz" wrap="square" lIns="0" tIns="0" rIns="0" bIns="0" rtlCol="0" anchor="ctr"/>
          <a:lstStyle/>
          <a:p>
            <a:pPr marL="0" indent="0">
              <a:lnSpc>
                <a:spcPts val="1680"/>
              </a:lnSpc>
              <a:buNone/>
            </a:pPr>
            <a:r>
              <a:rPr lang="en-US" sz="1050" b="1" dirty="0">
                <a:solidFill>
                  <a:srgbClr val="1F2937"/>
                </a:solidFill>
              </a:rPr>
              <a:t>Includes Established History of:</a:t>
            </a:r>
            <a:endParaRPr lang="en-US" sz="1050" dirty="0"/>
          </a:p>
        </p:txBody>
      </p:sp>
      <p:sp>
        <p:nvSpPr>
          <p:cNvPr id="29" name="Text 10"/>
          <p:cNvSpPr/>
          <p:nvPr/>
        </p:nvSpPr>
        <p:spPr>
          <a:xfrm>
            <a:off x="6553200" y="3005882"/>
            <a:ext cx="3417570" cy="198090"/>
          </a:xfrm>
          <a:prstGeom prst="rect">
            <a:avLst/>
          </a:prstGeom>
          <a:noFill/>
          <a:ln/>
        </p:spPr>
        <p:txBody>
          <a:bodyPr vert="horz" wrap="square" lIns="0" tIns="0" rIns="0" bIns="0" rtlCol="0" anchor="ctr"/>
          <a:lstStyle/>
          <a:p>
            <a:pPr marL="0" indent="0">
              <a:lnSpc>
                <a:spcPts val="1560"/>
              </a:lnSpc>
              <a:buNone/>
            </a:pPr>
            <a:r>
              <a:rPr lang="en-US" sz="975" dirty="0">
                <a:solidFill>
                  <a:srgbClr val="1F2937"/>
                </a:solidFill>
              </a:rPr>
              <a:t>• Myocardial Infarction</a:t>
            </a:r>
            <a:endParaRPr lang="en-US" sz="975" dirty="0"/>
          </a:p>
        </p:txBody>
      </p:sp>
      <p:sp>
        <p:nvSpPr>
          <p:cNvPr id="30" name="Text 11"/>
          <p:cNvSpPr/>
          <p:nvPr/>
        </p:nvSpPr>
        <p:spPr>
          <a:xfrm>
            <a:off x="9029700" y="3005882"/>
            <a:ext cx="2438400" cy="198090"/>
          </a:xfrm>
          <a:prstGeom prst="rect">
            <a:avLst/>
          </a:prstGeom>
          <a:noFill/>
          <a:ln/>
        </p:spPr>
        <p:txBody>
          <a:bodyPr vert="horz" wrap="square" lIns="0" tIns="0" rIns="0" bIns="0" rtlCol="0" anchor="ctr"/>
          <a:lstStyle/>
          <a:p>
            <a:pPr marL="0" indent="0">
              <a:lnSpc>
                <a:spcPts val="1560"/>
              </a:lnSpc>
              <a:buNone/>
            </a:pPr>
            <a:r>
              <a:rPr lang="en-US" sz="975" dirty="0">
                <a:solidFill>
                  <a:srgbClr val="1F2937"/>
                </a:solidFill>
              </a:rPr>
              <a:t>• TIA / Stroke</a:t>
            </a:r>
            <a:endParaRPr lang="en-US" sz="975" dirty="0"/>
          </a:p>
        </p:txBody>
      </p:sp>
      <p:sp>
        <p:nvSpPr>
          <p:cNvPr id="31" name="Text 12"/>
          <p:cNvSpPr/>
          <p:nvPr/>
        </p:nvSpPr>
        <p:spPr>
          <a:xfrm>
            <a:off x="6553200" y="3242072"/>
            <a:ext cx="2438400" cy="198090"/>
          </a:xfrm>
          <a:prstGeom prst="rect">
            <a:avLst/>
          </a:prstGeom>
          <a:noFill/>
          <a:ln/>
        </p:spPr>
        <p:txBody>
          <a:bodyPr vert="horz" wrap="square" lIns="0" tIns="0" rIns="0" bIns="0" rtlCol="0" anchor="ctr"/>
          <a:lstStyle/>
          <a:p>
            <a:pPr marL="0" indent="0">
              <a:lnSpc>
                <a:spcPts val="1560"/>
              </a:lnSpc>
              <a:buNone/>
            </a:pPr>
            <a:r>
              <a:rPr lang="en-US" sz="975" dirty="0">
                <a:solidFill>
                  <a:srgbClr val="1F2937"/>
                </a:solidFill>
              </a:rPr>
              <a:t>• Angina</a:t>
            </a:r>
            <a:endParaRPr lang="en-US" sz="975" dirty="0"/>
          </a:p>
        </p:txBody>
      </p:sp>
      <p:sp>
        <p:nvSpPr>
          <p:cNvPr id="32" name="Text 13"/>
          <p:cNvSpPr/>
          <p:nvPr/>
        </p:nvSpPr>
        <p:spPr>
          <a:xfrm>
            <a:off x="9029700" y="3242072"/>
            <a:ext cx="2438400" cy="198090"/>
          </a:xfrm>
          <a:prstGeom prst="rect">
            <a:avLst/>
          </a:prstGeom>
          <a:noFill/>
          <a:ln/>
        </p:spPr>
        <p:txBody>
          <a:bodyPr vert="horz" wrap="square" lIns="0" tIns="0" rIns="0" bIns="0" rtlCol="0" anchor="ctr"/>
          <a:lstStyle/>
          <a:p>
            <a:pPr marL="0" indent="0">
              <a:lnSpc>
                <a:spcPts val="1560"/>
              </a:lnSpc>
              <a:buNone/>
            </a:pPr>
            <a:r>
              <a:rPr lang="en-US" sz="975" dirty="0">
                <a:solidFill>
                  <a:srgbClr val="1F2937"/>
                </a:solidFill>
              </a:rPr>
              <a:t>• Heart Failure</a:t>
            </a:r>
            <a:endParaRPr lang="en-US" sz="975" dirty="0"/>
          </a:p>
        </p:txBody>
      </p:sp>
      <p:sp>
        <p:nvSpPr>
          <p:cNvPr id="33" name="Text 14"/>
          <p:cNvSpPr/>
          <p:nvPr/>
        </p:nvSpPr>
        <p:spPr>
          <a:xfrm>
            <a:off x="6553200" y="3478262"/>
            <a:ext cx="2971800" cy="198090"/>
          </a:xfrm>
          <a:prstGeom prst="rect">
            <a:avLst/>
          </a:prstGeom>
          <a:noFill/>
          <a:ln/>
        </p:spPr>
        <p:txBody>
          <a:bodyPr vert="horz" wrap="square" lIns="0" tIns="0" rIns="0" bIns="0" rtlCol="0" anchor="ctr"/>
          <a:lstStyle/>
          <a:p>
            <a:pPr marL="0" indent="0">
              <a:lnSpc>
                <a:spcPts val="1560"/>
              </a:lnSpc>
              <a:buNone/>
            </a:pPr>
            <a:r>
              <a:rPr lang="en-US" sz="975" dirty="0">
                <a:solidFill>
                  <a:srgbClr val="1F2937"/>
                </a:solidFill>
              </a:rPr>
              <a:t>• PVD / Claudication</a:t>
            </a:r>
            <a:endParaRPr lang="en-US" sz="975" dirty="0"/>
          </a:p>
        </p:txBody>
      </p:sp>
      <p:sp>
        <p:nvSpPr>
          <p:cNvPr id="34" name="Text 15"/>
          <p:cNvSpPr/>
          <p:nvPr/>
        </p:nvSpPr>
        <p:spPr>
          <a:xfrm>
            <a:off x="9029700" y="3478262"/>
            <a:ext cx="2823210" cy="198090"/>
          </a:xfrm>
          <a:prstGeom prst="rect">
            <a:avLst/>
          </a:prstGeom>
          <a:noFill/>
          <a:ln/>
        </p:spPr>
        <p:txBody>
          <a:bodyPr vert="horz" wrap="square" lIns="0" tIns="0" rIns="0" bIns="0" rtlCol="0" anchor="ctr"/>
          <a:lstStyle/>
          <a:p>
            <a:pPr marL="0" indent="0">
              <a:lnSpc>
                <a:spcPts val="1560"/>
              </a:lnSpc>
              <a:buNone/>
            </a:pPr>
            <a:r>
              <a:rPr lang="en-US" sz="975" dirty="0">
                <a:solidFill>
                  <a:srgbClr val="1F2937"/>
                </a:solidFill>
              </a:rPr>
              <a:t>• Revascularisation</a:t>
            </a:r>
            <a:endParaRPr lang="en-US" sz="975" dirty="0"/>
          </a:p>
        </p:txBody>
      </p:sp>
      <p:sp>
        <p:nvSpPr>
          <p:cNvPr id="35" name="Text 16"/>
          <p:cNvSpPr/>
          <p:nvPr/>
        </p:nvSpPr>
        <p:spPr>
          <a:xfrm>
            <a:off x="1219200" y="4438352"/>
            <a:ext cx="10477500" cy="257175"/>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highlight>
                  <a:srgbClr val="D97706"/>
                </a:highlight>
              </a:rPr>
              <a:t>AKT KEY FACT</a:t>
            </a:r>
            <a:r>
              <a:rPr lang="en-US" sz="1350" b="1" dirty="0">
                <a:solidFill>
                  <a:srgbClr val="92400E"/>
                </a:solidFill>
              </a:rPr>
              <a:t> The Diabetes Exception</a:t>
            </a:r>
            <a:endParaRPr lang="en-US" sz="1350" dirty="0"/>
          </a:p>
        </p:txBody>
      </p:sp>
      <p:sp>
        <p:nvSpPr>
          <p:cNvPr id="36" name="Text 17"/>
          <p:cNvSpPr/>
          <p:nvPr/>
        </p:nvSpPr>
        <p:spPr>
          <a:xfrm>
            <a:off x="1143000" y="4733627"/>
            <a:ext cx="104775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1F2937"/>
                </a:solidFill>
              </a:rPr>
              <a:t>All patients with Type 1 or Type 2 Diabetes</a:t>
            </a:r>
            <a:r>
              <a:rPr lang="en-US" sz="1125" dirty="0">
                <a:solidFill>
                  <a:srgbClr val="1F2937"/>
                </a:solidFill>
              </a:rPr>
              <a:t> are managed according to </a:t>
            </a:r>
            <a:r>
              <a:rPr lang="en-US" sz="1125" b="1" dirty="0">
                <a:solidFill>
                  <a:srgbClr val="1F2937"/>
                </a:solidFill>
              </a:rPr>
              <a:t>Secondary Prevention targets</a:t>
            </a:r>
            <a:r>
              <a:rPr lang="en-US" sz="1125" dirty="0">
                <a:solidFill>
                  <a:srgbClr val="1F2937"/>
                </a:solidFill>
              </a:rPr>
              <a:t>, regardless of whether they have a prior history of CVD events. Do not use QRISK3 to decide treatment for these groups.</a:t>
            </a:r>
            <a:endParaRPr lang="en-US" sz="1125"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3683050" cy="4781550"/>
          </a:xfrm>
          <a:prstGeom prst="rect">
            <a:avLst/>
          </a:prstGeom>
        </p:spPr>
      </p:pic>
      <p:pic>
        <p:nvPicPr>
          <p:cNvPr id="6" name="Image 4" descr="preencoded.png"/>
          <p:cNvPicPr>
            <a:picLocks noChangeAspect="1"/>
          </p:cNvPicPr>
          <p:nvPr/>
        </p:nvPicPr>
        <p:blipFill>
          <a:blip r:embed="rId6"/>
          <a:stretch>
            <a:fillRect/>
          </a:stretch>
        </p:blipFill>
        <p:spPr>
          <a:xfrm>
            <a:off x="609600" y="1260128"/>
            <a:ext cx="214313" cy="175320"/>
          </a:xfrm>
          <a:prstGeom prst="rect">
            <a:avLst/>
          </a:prstGeom>
        </p:spPr>
      </p:pic>
      <p:pic>
        <p:nvPicPr>
          <p:cNvPr id="7" name="Image 5" descr="preencoded.png"/>
          <p:cNvPicPr>
            <a:picLocks noChangeAspect="1"/>
          </p:cNvPicPr>
          <p:nvPr/>
        </p:nvPicPr>
        <p:blipFill>
          <a:blip r:embed="rId7"/>
          <a:stretch>
            <a:fillRect/>
          </a:stretch>
        </p:blipFill>
        <p:spPr>
          <a:xfrm>
            <a:off x="609600" y="1666875"/>
            <a:ext cx="142875" cy="142875"/>
          </a:xfrm>
          <a:prstGeom prst="rect">
            <a:avLst/>
          </a:prstGeom>
        </p:spPr>
      </p:pic>
      <p:pic>
        <p:nvPicPr>
          <p:cNvPr id="8" name="Image 6" descr="preencoded.png"/>
          <p:cNvPicPr>
            <a:picLocks noChangeAspect="1"/>
          </p:cNvPicPr>
          <p:nvPr/>
        </p:nvPicPr>
        <p:blipFill>
          <a:blip r:embed="rId8"/>
          <a:stretch>
            <a:fillRect/>
          </a:stretch>
        </p:blipFill>
        <p:spPr>
          <a:xfrm>
            <a:off x="609600" y="2181225"/>
            <a:ext cx="142875" cy="122337"/>
          </a:xfrm>
          <a:prstGeom prst="rect">
            <a:avLst/>
          </a:prstGeom>
        </p:spPr>
      </p:pic>
      <p:pic>
        <p:nvPicPr>
          <p:cNvPr id="9" name="Image 7" descr="preencoded.png"/>
          <p:cNvPicPr>
            <a:picLocks noChangeAspect="1"/>
          </p:cNvPicPr>
          <p:nvPr/>
        </p:nvPicPr>
        <p:blipFill>
          <a:blip r:embed="rId9"/>
          <a:stretch>
            <a:fillRect/>
          </a:stretch>
        </p:blipFill>
        <p:spPr>
          <a:xfrm>
            <a:off x="609600" y="2695575"/>
            <a:ext cx="142875" cy="122337"/>
          </a:xfrm>
          <a:prstGeom prst="rect">
            <a:avLst/>
          </a:prstGeom>
        </p:spPr>
      </p:pic>
      <p:pic>
        <p:nvPicPr>
          <p:cNvPr id="10" name="Image 8" descr="preencoded.png"/>
          <p:cNvPicPr>
            <a:picLocks noChangeAspect="1"/>
          </p:cNvPicPr>
          <p:nvPr/>
        </p:nvPicPr>
        <p:blipFill>
          <a:blip r:embed="rId10"/>
          <a:stretch>
            <a:fillRect/>
          </a:stretch>
        </p:blipFill>
        <p:spPr>
          <a:xfrm>
            <a:off x="609600" y="3267075"/>
            <a:ext cx="3225850" cy="857250"/>
          </a:xfrm>
          <a:prstGeom prst="rect">
            <a:avLst/>
          </a:prstGeom>
        </p:spPr>
      </p:pic>
      <p:pic>
        <p:nvPicPr>
          <p:cNvPr id="11" name="Image 9" descr="preencoded.png"/>
          <p:cNvPicPr>
            <a:picLocks noChangeAspect="1"/>
          </p:cNvPicPr>
          <p:nvPr/>
        </p:nvPicPr>
        <p:blipFill>
          <a:blip r:embed="rId11"/>
          <a:stretch>
            <a:fillRect/>
          </a:stretch>
        </p:blipFill>
        <p:spPr>
          <a:xfrm>
            <a:off x="4254550" y="990600"/>
            <a:ext cx="3683050" cy="4781550"/>
          </a:xfrm>
          <a:prstGeom prst="rect">
            <a:avLst/>
          </a:prstGeom>
        </p:spPr>
      </p:pic>
      <p:pic>
        <p:nvPicPr>
          <p:cNvPr id="12" name="Image 10" descr="preencoded.png"/>
          <p:cNvPicPr>
            <a:picLocks noChangeAspect="1"/>
          </p:cNvPicPr>
          <p:nvPr/>
        </p:nvPicPr>
        <p:blipFill>
          <a:blip r:embed="rId12"/>
          <a:stretch>
            <a:fillRect/>
          </a:stretch>
        </p:blipFill>
        <p:spPr>
          <a:xfrm>
            <a:off x="4483150" y="1260128"/>
            <a:ext cx="214313" cy="175320"/>
          </a:xfrm>
          <a:prstGeom prst="rect">
            <a:avLst/>
          </a:prstGeom>
        </p:spPr>
      </p:pic>
      <p:pic>
        <p:nvPicPr>
          <p:cNvPr id="13" name="Image 11" descr="preencoded.png"/>
          <p:cNvPicPr>
            <a:picLocks noChangeAspect="1"/>
          </p:cNvPicPr>
          <p:nvPr/>
        </p:nvPicPr>
        <p:blipFill>
          <a:blip r:embed="rId13"/>
          <a:stretch>
            <a:fillRect/>
          </a:stretch>
        </p:blipFill>
        <p:spPr>
          <a:xfrm>
            <a:off x="4483150" y="1666875"/>
            <a:ext cx="142875" cy="114300"/>
          </a:xfrm>
          <a:prstGeom prst="rect">
            <a:avLst/>
          </a:prstGeom>
        </p:spPr>
      </p:pic>
      <p:pic>
        <p:nvPicPr>
          <p:cNvPr id="14" name="Image 12" descr="preencoded.png"/>
          <p:cNvPicPr>
            <a:picLocks noChangeAspect="1"/>
          </p:cNvPicPr>
          <p:nvPr/>
        </p:nvPicPr>
        <p:blipFill>
          <a:blip r:embed="rId14"/>
          <a:stretch>
            <a:fillRect/>
          </a:stretch>
        </p:blipFill>
        <p:spPr>
          <a:xfrm>
            <a:off x="4483150" y="1981200"/>
            <a:ext cx="142875" cy="114300"/>
          </a:xfrm>
          <a:prstGeom prst="rect">
            <a:avLst/>
          </a:prstGeom>
        </p:spPr>
      </p:pic>
      <p:pic>
        <p:nvPicPr>
          <p:cNvPr id="15" name="Image 13" descr="preencoded.png"/>
          <p:cNvPicPr>
            <a:picLocks noChangeAspect="1"/>
          </p:cNvPicPr>
          <p:nvPr/>
        </p:nvPicPr>
        <p:blipFill>
          <a:blip r:embed="rId15"/>
          <a:stretch>
            <a:fillRect/>
          </a:stretch>
        </p:blipFill>
        <p:spPr>
          <a:xfrm>
            <a:off x="4483150" y="2495550"/>
            <a:ext cx="142875" cy="114300"/>
          </a:xfrm>
          <a:prstGeom prst="rect">
            <a:avLst/>
          </a:prstGeom>
        </p:spPr>
      </p:pic>
      <p:pic>
        <p:nvPicPr>
          <p:cNvPr id="16" name="Image 14" descr="preencoded.png"/>
          <p:cNvPicPr>
            <a:picLocks noChangeAspect="1"/>
          </p:cNvPicPr>
          <p:nvPr/>
        </p:nvPicPr>
        <p:blipFill>
          <a:blip r:embed="rId16"/>
          <a:stretch>
            <a:fillRect/>
          </a:stretch>
        </p:blipFill>
        <p:spPr>
          <a:xfrm>
            <a:off x="4483150" y="3067050"/>
            <a:ext cx="3225850" cy="857250"/>
          </a:xfrm>
          <a:prstGeom prst="rect">
            <a:avLst/>
          </a:prstGeom>
        </p:spPr>
      </p:pic>
      <p:pic>
        <p:nvPicPr>
          <p:cNvPr id="17" name="Image 15" descr="preencoded.png"/>
          <p:cNvPicPr>
            <a:picLocks noChangeAspect="1"/>
          </p:cNvPicPr>
          <p:nvPr/>
        </p:nvPicPr>
        <p:blipFill>
          <a:blip r:embed="rId17"/>
          <a:stretch>
            <a:fillRect/>
          </a:stretch>
        </p:blipFill>
        <p:spPr>
          <a:xfrm>
            <a:off x="8128099" y="990600"/>
            <a:ext cx="3683050" cy="4781550"/>
          </a:xfrm>
          <a:prstGeom prst="rect">
            <a:avLst/>
          </a:prstGeom>
        </p:spPr>
      </p:pic>
      <p:pic>
        <p:nvPicPr>
          <p:cNvPr id="18" name="Image 16" descr="preencoded.png"/>
          <p:cNvPicPr>
            <a:picLocks noChangeAspect="1"/>
          </p:cNvPicPr>
          <p:nvPr/>
        </p:nvPicPr>
        <p:blipFill>
          <a:blip r:embed="rId18"/>
          <a:stretch>
            <a:fillRect/>
          </a:stretch>
        </p:blipFill>
        <p:spPr>
          <a:xfrm>
            <a:off x="8356699" y="1260128"/>
            <a:ext cx="214313" cy="175320"/>
          </a:xfrm>
          <a:prstGeom prst="rect">
            <a:avLst/>
          </a:prstGeom>
        </p:spPr>
      </p:pic>
      <p:pic>
        <p:nvPicPr>
          <p:cNvPr id="19" name="Image 17" descr="preencoded.png"/>
          <p:cNvPicPr>
            <a:picLocks noChangeAspect="1"/>
          </p:cNvPicPr>
          <p:nvPr/>
        </p:nvPicPr>
        <p:blipFill>
          <a:blip r:embed="rId19"/>
          <a:stretch>
            <a:fillRect/>
          </a:stretch>
        </p:blipFill>
        <p:spPr>
          <a:xfrm>
            <a:off x="8356699" y="1666875"/>
            <a:ext cx="142875" cy="114300"/>
          </a:xfrm>
          <a:prstGeom prst="rect">
            <a:avLst/>
          </a:prstGeom>
        </p:spPr>
      </p:pic>
      <p:pic>
        <p:nvPicPr>
          <p:cNvPr id="20" name="Image 18" descr="preencoded.png"/>
          <p:cNvPicPr>
            <a:picLocks noChangeAspect="1"/>
          </p:cNvPicPr>
          <p:nvPr/>
        </p:nvPicPr>
        <p:blipFill>
          <a:blip r:embed="rId20"/>
          <a:stretch>
            <a:fillRect/>
          </a:stretch>
        </p:blipFill>
        <p:spPr>
          <a:xfrm>
            <a:off x="8356699" y="1981200"/>
            <a:ext cx="142875" cy="114300"/>
          </a:xfrm>
          <a:prstGeom prst="rect">
            <a:avLst/>
          </a:prstGeom>
        </p:spPr>
      </p:pic>
      <p:pic>
        <p:nvPicPr>
          <p:cNvPr id="21" name="Image 19" descr="preencoded.png"/>
          <p:cNvPicPr>
            <a:picLocks noChangeAspect="1"/>
          </p:cNvPicPr>
          <p:nvPr/>
        </p:nvPicPr>
        <p:blipFill>
          <a:blip r:embed="rId21"/>
          <a:stretch>
            <a:fillRect/>
          </a:stretch>
        </p:blipFill>
        <p:spPr>
          <a:xfrm>
            <a:off x="8356699" y="2495550"/>
            <a:ext cx="142875" cy="122337"/>
          </a:xfrm>
          <a:prstGeom prst="rect">
            <a:avLst/>
          </a:prstGeom>
        </p:spPr>
      </p:pic>
      <p:pic>
        <p:nvPicPr>
          <p:cNvPr id="22" name="Image 20" descr="preencoded.png"/>
          <p:cNvPicPr>
            <a:picLocks noChangeAspect="1"/>
          </p:cNvPicPr>
          <p:nvPr/>
        </p:nvPicPr>
        <p:blipFill>
          <a:blip r:embed="rId22"/>
          <a:stretch>
            <a:fillRect/>
          </a:stretch>
        </p:blipFill>
        <p:spPr>
          <a:xfrm>
            <a:off x="8356699" y="3067050"/>
            <a:ext cx="3225850" cy="857250"/>
          </a:xfrm>
          <a:prstGeom prst="rect">
            <a:avLst/>
          </a:prstGeom>
        </p:spPr>
      </p:pic>
      <p:pic>
        <p:nvPicPr>
          <p:cNvPr id="23" name="Image 21" descr="preencoded.png"/>
          <p:cNvPicPr>
            <a:picLocks noChangeAspect="1"/>
          </p:cNvPicPr>
          <p:nvPr/>
        </p:nvPicPr>
        <p:blipFill>
          <a:blip r:embed="rId23"/>
          <a:stretch>
            <a:fillRect/>
          </a:stretch>
        </p:blipFill>
        <p:spPr>
          <a:xfrm>
            <a:off x="381000" y="6153150"/>
            <a:ext cx="11430000" cy="514350"/>
          </a:xfrm>
          <a:prstGeom prst="rect">
            <a:avLst/>
          </a:prstGeom>
        </p:spPr>
      </p:pic>
      <p:pic>
        <p:nvPicPr>
          <p:cNvPr id="24" name="Image 22" descr="preencoded.png"/>
          <p:cNvPicPr>
            <a:picLocks noChangeAspect="1"/>
          </p:cNvPicPr>
          <p:nvPr/>
        </p:nvPicPr>
        <p:blipFill>
          <a:blip r:embed="rId24"/>
          <a:stretch>
            <a:fillRect/>
          </a:stretch>
        </p:blipFill>
        <p:spPr>
          <a:xfrm>
            <a:off x="5900142" y="6349305"/>
            <a:ext cx="166688" cy="137220"/>
          </a:xfrm>
          <a:prstGeom prst="rect">
            <a:avLst/>
          </a:prstGeom>
        </p:spPr>
      </p:pic>
      <p:pic>
        <p:nvPicPr>
          <p:cNvPr id="25" name="Image 23" descr="preencoded.png"/>
          <p:cNvPicPr>
            <a:picLocks noChangeAspect="1"/>
          </p:cNvPicPr>
          <p:nvPr/>
        </p:nvPicPr>
        <p:blipFill>
          <a:blip r:embed="rId25"/>
          <a:stretch>
            <a:fillRect/>
          </a:stretch>
        </p:blipFill>
        <p:spPr>
          <a:xfrm>
            <a:off x="7851130" y="6349305"/>
            <a:ext cx="166688" cy="137220"/>
          </a:xfrm>
          <a:prstGeom prst="rect">
            <a:avLst/>
          </a:prstGeom>
        </p:spPr>
      </p:pic>
      <p:pic>
        <p:nvPicPr>
          <p:cNvPr id="26" name="Image 24" descr="preencoded.png"/>
          <p:cNvPicPr>
            <a:picLocks noChangeAspect="1"/>
          </p:cNvPicPr>
          <p:nvPr/>
        </p:nvPicPr>
        <p:blipFill>
          <a:blip r:embed="rId24"/>
          <a:stretch>
            <a:fillRect/>
          </a:stretch>
        </p:blipFill>
        <p:spPr>
          <a:xfrm>
            <a:off x="9675763" y="6349305"/>
            <a:ext cx="166688" cy="137220"/>
          </a:xfrm>
          <a:prstGeom prst="rect">
            <a:avLst/>
          </a:prstGeom>
        </p:spPr>
      </p:pic>
      <p:sp>
        <p:nvSpPr>
          <p:cNvPr id="27"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8" name="Text 1"/>
          <p:cNvSpPr/>
          <p:nvPr/>
        </p:nvSpPr>
        <p:spPr>
          <a:xfrm>
            <a:off x="533400" y="361950"/>
            <a:ext cx="54864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Quick Recall Summary</a:t>
            </a:r>
            <a:endParaRPr lang="en-US" sz="1800" dirty="0"/>
          </a:p>
        </p:txBody>
      </p:sp>
      <p:sp>
        <p:nvSpPr>
          <p:cNvPr id="29" name="Text 2"/>
          <p:cNvSpPr/>
          <p:nvPr/>
        </p:nvSpPr>
        <p:spPr>
          <a:xfrm>
            <a:off x="919162" y="1219200"/>
            <a:ext cx="32258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The Core Rules</a:t>
            </a:r>
            <a:endParaRPr lang="en-US" sz="1350" dirty="0"/>
          </a:p>
        </p:txBody>
      </p:sp>
      <p:sp>
        <p:nvSpPr>
          <p:cNvPr id="30" name="Text 3"/>
          <p:cNvSpPr/>
          <p:nvPr/>
        </p:nvSpPr>
        <p:spPr>
          <a:xfrm>
            <a:off x="866775" y="1628775"/>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QRISK3:</a:t>
            </a:r>
            <a:r>
              <a:rPr lang="en-US" sz="1125" dirty="0">
                <a:solidFill>
                  <a:srgbClr val="374151"/>
                </a:solidFill>
              </a:rPr>
              <a:t> Use for adults aged 25–84. Preferred over Framingham.</a:t>
            </a:r>
            <a:endParaRPr lang="en-US" sz="1125" dirty="0"/>
          </a:p>
        </p:txBody>
      </p:sp>
      <p:sp>
        <p:nvSpPr>
          <p:cNvPr id="31" name="Text 4"/>
          <p:cNvSpPr/>
          <p:nvPr/>
        </p:nvSpPr>
        <p:spPr>
          <a:xfrm>
            <a:off x="866775" y="2143125"/>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Threshold:</a:t>
            </a:r>
            <a:r>
              <a:rPr lang="en-US" sz="1125" dirty="0">
                <a:solidFill>
                  <a:srgbClr val="374151"/>
                </a:solidFill>
              </a:rPr>
              <a:t> Offer statins if 10-year risk is ≥10%.</a:t>
            </a:r>
            <a:endParaRPr lang="en-US" sz="1125" dirty="0"/>
          </a:p>
        </p:txBody>
      </p:sp>
      <p:sp>
        <p:nvSpPr>
          <p:cNvPr id="32" name="Text 5"/>
          <p:cNvSpPr/>
          <p:nvPr/>
        </p:nvSpPr>
        <p:spPr>
          <a:xfrm>
            <a:off x="866775" y="2657475"/>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Aspirin:</a:t>
            </a:r>
            <a:r>
              <a:rPr lang="en-US" sz="1125" dirty="0">
                <a:solidFill>
                  <a:srgbClr val="374151"/>
                </a:solidFill>
              </a:rPr>
              <a:t> Do NOT routinely offer for primary prevention.</a:t>
            </a:r>
            <a:endParaRPr lang="en-US" sz="1125" dirty="0"/>
          </a:p>
        </p:txBody>
      </p:sp>
      <p:sp>
        <p:nvSpPr>
          <p:cNvPr id="33" name="Text 6"/>
          <p:cNvSpPr/>
          <p:nvPr/>
        </p:nvSpPr>
        <p:spPr>
          <a:xfrm>
            <a:off x="704850" y="3362325"/>
            <a:ext cx="30353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AKT FACT</a:t>
            </a:r>
            <a:endParaRPr lang="en-US" sz="900" dirty="0"/>
          </a:p>
        </p:txBody>
      </p:sp>
      <p:sp>
        <p:nvSpPr>
          <p:cNvPr id="34" name="Text 7"/>
          <p:cNvSpPr/>
          <p:nvPr/>
        </p:nvSpPr>
        <p:spPr>
          <a:xfrm>
            <a:off x="704850" y="3609975"/>
            <a:ext cx="3024485" cy="371475"/>
          </a:xfrm>
          <a:prstGeom prst="rect">
            <a:avLst/>
          </a:prstGeom>
          <a:noFill/>
          <a:ln/>
        </p:spPr>
        <p:txBody>
          <a:bodyPr vert="horz" wrap="square" lIns="0" tIns="0" rIns="0" bIns="0" rtlCol="0" anchor="ctr"/>
          <a:lstStyle/>
          <a:p>
            <a:pPr marL="0" indent="0">
              <a:lnSpc>
                <a:spcPts val="1463"/>
              </a:lnSpc>
              <a:buNone/>
            </a:pPr>
            <a:r>
              <a:rPr lang="en-US" sz="975" dirty="0">
                <a:solidFill>
                  <a:srgbClr val="000000"/>
                </a:solidFill>
              </a:rPr>
              <a:t>Auto-refer FH &amp; CKD (eGFR &lt;60); do not use risk tools for these groups.</a:t>
            </a:r>
            <a:endParaRPr lang="en-US" sz="975" dirty="0"/>
          </a:p>
        </p:txBody>
      </p:sp>
      <p:sp>
        <p:nvSpPr>
          <p:cNvPr id="35" name="Text 8"/>
          <p:cNvSpPr/>
          <p:nvPr/>
        </p:nvSpPr>
        <p:spPr>
          <a:xfrm>
            <a:off x="4792712" y="1219200"/>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Lipids &amp; Diabetes</a:t>
            </a:r>
            <a:endParaRPr lang="en-US" sz="1350" dirty="0"/>
          </a:p>
        </p:txBody>
      </p:sp>
      <p:sp>
        <p:nvSpPr>
          <p:cNvPr id="36" name="Text 9"/>
          <p:cNvSpPr/>
          <p:nvPr/>
        </p:nvSpPr>
        <p:spPr>
          <a:xfrm>
            <a:off x="4740325" y="1628775"/>
            <a:ext cx="745167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First-line:</a:t>
            </a:r>
            <a:r>
              <a:rPr lang="en-US" sz="1125" dirty="0">
                <a:solidFill>
                  <a:srgbClr val="374151"/>
                </a:solidFill>
              </a:rPr>
              <a:t> Atorvastatin 20mg (High-intensity).</a:t>
            </a:r>
            <a:endParaRPr lang="en-US" sz="1125" dirty="0"/>
          </a:p>
        </p:txBody>
      </p:sp>
      <p:sp>
        <p:nvSpPr>
          <p:cNvPr id="37" name="Text 10"/>
          <p:cNvSpPr/>
          <p:nvPr/>
        </p:nvSpPr>
        <p:spPr>
          <a:xfrm>
            <a:off x="4740325" y="1943100"/>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Primary Target:</a:t>
            </a:r>
            <a:r>
              <a:rPr lang="en-US" sz="1125" dirty="0">
                <a:solidFill>
                  <a:srgbClr val="374151"/>
                </a:solidFill>
              </a:rPr>
              <a:t> &gt;40% reduction in non-HDL cholesterol.</a:t>
            </a:r>
            <a:endParaRPr lang="en-US" sz="1125" dirty="0"/>
          </a:p>
        </p:txBody>
      </p:sp>
      <p:sp>
        <p:nvSpPr>
          <p:cNvPr id="38" name="Text 11"/>
          <p:cNvSpPr/>
          <p:nvPr/>
        </p:nvSpPr>
        <p:spPr>
          <a:xfrm>
            <a:off x="4740325" y="2457450"/>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Diabetes:</a:t>
            </a:r>
            <a:r>
              <a:rPr lang="en-US" sz="1125" dirty="0">
                <a:solidFill>
                  <a:srgbClr val="374151"/>
                </a:solidFill>
              </a:rPr>
              <a:t> All Type 1 &amp; 2 diabetics follow secondary prevention targets.</a:t>
            </a:r>
            <a:endParaRPr lang="en-US" sz="1125" dirty="0"/>
          </a:p>
        </p:txBody>
      </p:sp>
      <p:sp>
        <p:nvSpPr>
          <p:cNvPr id="39" name="Text 12"/>
          <p:cNvSpPr/>
          <p:nvPr/>
        </p:nvSpPr>
        <p:spPr>
          <a:xfrm>
            <a:off x="4578400" y="3162300"/>
            <a:ext cx="30353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AKT FACT</a:t>
            </a:r>
            <a:endParaRPr lang="en-US" sz="900" dirty="0"/>
          </a:p>
        </p:txBody>
      </p:sp>
      <p:sp>
        <p:nvSpPr>
          <p:cNvPr id="40" name="Text 13"/>
          <p:cNvSpPr/>
          <p:nvPr/>
        </p:nvSpPr>
        <p:spPr>
          <a:xfrm>
            <a:off x="4578400" y="3409950"/>
            <a:ext cx="2914352" cy="371475"/>
          </a:xfrm>
          <a:prstGeom prst="rect">
            <a:avLst/>
          </a:prstGeom>
          <a:noFill/>
          <a:ln/>
        </p:spPr>
        <p:txBody>
          <a:bodyPr vert="horz" wrap="square" lIns="0" tIns="0" rIns="0" bIns="0" rtlCol="0" anchor="ctr"/>
          <a:lstStyle/>
          <a:p>
            <a:pPr marL="0" indent="0">
              <a:lnSpc>
                <a:spcPts val="1463"/>
              </a:lnSpc>
              <a:buNone/>
            </a:pPr>
            <a:r>
              <a:rPr lang="en-US" sz="975" dirty="0">
                <a:solidFill>
                  <a:srgbClr val="000000"/>
                </a:solidFill>
              </a:rPr>
              <a:t>Secondary Target: LDL ≤2.0 mmol/L or non-HDL ≤2.6 mmol/L.</a:t>
            </a:r>
            <a:endParaRPr lang="en-US" sz="975" dirty="0"/>
          </a:p>
        </p:txBody>
      </p:sp>
      <p:sp>
        <p:nvSpPr>
          <p:cNvPr id="41" name="Text 14"/>
          <p:cNvSpPr/>
          <p:nvPr/>
        </p:nvSpPr>
        <p:spPr>
          <a:xfrm>
            <a:off x="8666262" y="1219200"/>
            <a:ext cx="35257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Red Flags &amp; Safety</a:t>
            </a:r>
            <a:endParaRPr lang="en-US" sz="1350" dirty="0"/>
          </a:p>
        </p:txBody>
      </p:sp>
      <p:sp>
        <p:nvSpPr>
          <p:cNvPr id="42" name="Text 15"/>
          <p:cNvSpPr/>
          <p:nvPr/>
        </p:nvSpPr>
        <p:spPr>
          <a:xfrm>
            <a:off x="8613874" y="1628775"/>
            <a:ext cx="357812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Triglycerides:</a:t>
            </a:r>
            <a:r>
              <a:rPr lang="en-US" sz="1125" dirty="0">
                <a:solidFill>
                  <a:srgbClr val="374151"/>
                </a:solidFill>
              </a:rPr>
              <a:t> Urgent referral if &gt;20 mmol/L.</a:t>
            </a:r>
            <a:endParaRPr lang="en-US" sz="1125" dirty="0"/>
          </a:p>
        </p:txBody>
      </p:sp>
      <p:sp>
        <p:nvSpPr>
          <p:cNvPr id="43" name="Text 16"/>
          <p:cNvSpPr/>
          <p:nvPr/>
        </p:nvSpPr>
        <p:spPr>
          <a:xfrm>
            <a:off x="8613874" y="1943100"/>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Cholesterol:</a:t>
            </a:r>
            <a:r>
              <a:rPr lang="en-US" sz="1125" dirty="0">
                <a:solidFill>
                  <a:srgbClr val="374151"/>
                </a:solidFill>
              </a:rPr>
              <a:t> Refer if Total &gt;9.0 or non-HDL &gt;7.5.</a:t>
            </a:r>
            <a:endParaRPr lang="en-US" sz="1125" dirty="0"/>
          </a:p>
        </p:txBody>
      </p:sp>
      <p:sp>
        <p:nvSpPr>
          <p:cNvPr id="44" name="Text 17"/>
          <p:cNvSpPr/>
          <p:nvPr/>
        </p:nvSpPr>
        <p:spPr>
          <a:xfrm>
            <a:off x="8613874" y="2457450"/>
            <a:ext cx="29686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111827"/>
                </a:solidFill>
              </a:rPr>
              <a:t>Statins:</a:t>
            </a:r>
            <a:r>
              <a:rPr lang="en-US" sz="1125" dirty="0">
                <a:solidFill>
                  <a:srgbClr val="374151"/>
                </a:solidFill>
              </a:rPr>
              <a:t> Contraindicated in pregnancy; stop 3 months pre-conception.</a:t>
            </a:r>
            <a:endParaRPr lang="en-US" sz="1125" dirty="0"/>
          </a:p>
        </p:txBody>
      </p:sp>
      <p:sp>
        <p:nvSpPr>
          <p:cNvPr id="45" name="Text 18"/>
          <p:cNvSpPr/>
          <p:nvPr/>
        </p:nvSpPr>
        <p:spPr>
          <a:xfrm>
            <a:off x="8451949" y="3162300"/>
            <a:ext cx="30353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B91C1C"/>
                </a:solidFill>
              </a:rPr>
              <a:t>RED FLAG</a:t>
            </a:r>
            <a:endParaRPr lang="en-US" sz="900" dirty="0"/>
          </a:p>
        </p:txBody>
      </p:sp>
      <p:sp>
        <p:nvSpPr>
          <p:cNvPr id="46" name="Text 19"/>
          <p:cNvSpPr/>
          <p:nvPr/>
        </p:nvSpPr>
        <p:spPr>
          <a:xfrm>
            <a:off x="8451949" y="3409950"/>
            <a:ext cx="2766864" cy="371475"/>
          </a:xfrm>
          <a:prstGeom prst="rect">
            <a:avLst/>
          </a:prstGeom>
          <a:noFill/>
          <a:ln/>
        </p:spPr>
        <p:txBody>
          <a:bodyPr vert="horz" wrap="square" lIns="0" tIns="0" rIns="0" bIns="0" rtlCol="0" anchor="ctr"/>
          <a:lstStyle/>
          <a:p>
            <a:pPr marL="0" indent="0">
              <a:lnSpc>
                <a:spcPts val="1463"/>
              </a:lnSpc>
              <a:buNone/>
            </a:pPr>
            <a:r>
              <a:rPr lang="en-US" sz="975" dirty="0">
                <a:solidFill>
                  <a:srgbClr val="000000"/>
                </a:solidFill>
              </a:rPr>
              <a:t>If muscle pain + CK &gt;5x ULN, stop statin and seek specialist advice.</a:t>
            </a:r>
            <a:endParaRPr lang="en-US" sz="975" dirty="0"/>
          </a:p>
        </p:txBody>
      </p:sp>
      <p:sp>
        <p:nvSpPr>
          <p:cNvPr id="47" name="Text 20"/>
          <p:cNvSpPr/>
          <p:nvPr/>
        </p:nvSpPr>
        <p:spPr>
          <a:xfrm>
            <a:off x="666750" y="6296025"/>
            <a:ext cx="45110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3 Things to Do Tomorrow:</a:t>
            </a:r>
            <a:endParaRPr lang="en-US" sz="1200" dirty="0"/>
          </a:p>
        </p:txBody>
      </p:sp>
      <p:sp>
        <p:nvSpPr>
          <p:cNvPr id="48" name="Text 21"/>
          <p:cNvSpPr/>
          <p:nvPr/>
        </p:nvSpPr>
        <p:spPr>
          <a:xfrm>
            <a:off x="6066830" y="6310313"/>
            <a:ext cx="42138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 Audit 10% QRISK patients</a:t>
            </a:r>
            <a:endParaRPr lang="en-US" sz="1050" dirty="0"/>
          </a:p>
        </p:txBody>
      </p:sp>
      <p:sp>
        <p:nvSpPr>
          <p:cNvPr id="49" name="Text 22"/>
          <p:cNvSpPr/>
          <p:nvPr/>
        </p:nvSpPr>
        <p:spPr>
          <a:xfrm>
            <a:off x="8017818" y="6310313"/>
            <a:ext cx="36804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 Use NICE Decision Aids</a:t>
            </a:r>
            <a:endParaRPr lang="en-US" sz="1050" dirty="0"/>
          </a:p>
        </p:txBody>
      </p:sp>
      <p:sp>
        <p:nvSpPr>
          <p:cNvPr id="50" name="Text 23"/>
          <p:cNvSpPr/>
          <p:nvPr/>
        </p:nvSpPr>
        <p:spPr>
          <a:xfrm>
            <a:off x="9842450" y="6310313"/>
            <a:ext cx="234955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 Update Diabetes care plans</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571500" y="399008"/>
            <a:ext cx="38100" cy="457200"/>
          </a:xfrm>
          <a:prstGeom prst="rect">
            <a:avLst/>
          </a:prstGeom>
        </p:spPr>
      </p:pic>
      <p:pic>
        <p:nvPicPr>
          <p:cNvPr id="5" name="Image 3" descr="preencoded.png"/>
          <p:cNvPicPr>
            <a:picLocks noChangeAspect="1"/>
          </p:cNvPicPr>
          <p:nvPr/>
        </p:nvPicPr>
        <p:blipFill>
          <a:blip r:embed="rId6"/>
          <a:stretch>
            <a:fillRect/>
          </a:stretch>
        </p:blipFill>
        <p:spPr>
          <a:xfrm>
            <a:off x="571500" y="2142083"/>
            <a:ext cx="5381625" cy="2419350"/>
          </a:xfrm>
          <a:prstGeom prst="rect">
            <a:avLst/>
          </a:prstGeom>
        </p:spPr>
      </p:pic>
      <p:pic>
        <p:nvPicPr>
          <p:cNvPr id="6" name="Image 4" descr="preencoded.png"/>
          <p:cNvPicPr>
            <a:picLocks noChangeAspect="1"/>
          </p:cNvPicPr>
          <p:nvPr/>
        </p:nvPicPr>
        <p:blipFill>
          <a:blip r:embed="rId7"/>
          <a:stretch>
            <a:fillRect/>
          </a:stretch>
        </p:blipFill>
        <p:spPr>
          <a:xfrm>
            <a:off x="800100" y="2370683"/>
            <a:ext cx="381000" cy="381000"/>
          </a:xfrm>
          <a:prstGeom prst="rect">
            <a:avLst/>
          </a:prstGeom>
        </p:spPr>
      </p:pic>
      <p:pic>
        <p:nvPicPr>
          <p:cNvPr id="7" name="Image 5" descr="preencoded.png"/>
          <p:cNvPicPr>
            <a:picLocks noChangeAspect="1"/>
          </p:cNvPicPr>
          <p:nvPr/>
        </p:nvPicPr>
        <p:blipFill>
          <a:blip r:embed="rId8"/>
          <a:stretch>
            <a:fillRect/>
          </a:stretch>
        </p:blipFill>
        <p:spPr>
          <a:xfrm>
            <a:off x="883444" y="2473523"/>
            <a:ext cx="214313" cy="175320"/>
          </a:xfrm>
          <a:prstGeom prst="rect">
            <a:avLst/>
          </a:prstGeom>
        </p:spPr>
      </p:pic>
      <p:pic>
        <p:nvPicPr>
          <p:cNvPr id="8" name="Image 6" descr="preencoded.png"/>
          <p:cNvPicPr>
            <a:picLocks noChangeAspect="1"/>
          </p:cNvPicPr>
          <p:nvPr/>
        </p:nvPicPr>
        <p:blipFill>
          <a:blip r:embed="rId9"/>
          <a:stretch>
            <a:fillRect/>
          </a:stretch>
        </p:blipFill>
        <p:spPr>
          <a:xfrm>
            <a:off x="800100" y="2942183"/>
            <a:ext cx="142875" cy="142875"/>
          </a:xfrm>
          <a:prstGeom prst="rect">
            <a:avLst/>
          </a:prstGeom>
        </p:spPr>
      </p:pic>
      <p:pic>
        <p:nvPicPr>
          <p:cNvPr id="9" name="Image 7" descr="preencoded.png"/>
          <p:cNvPicPr>
            <a:picLocks noChangeAspect="1"/>
          </p:cNvPicPr>
          <p:nvPr/>
        </p:nvPicPr>
        <p:blipFill>
          <a:blip r:embed="rId10"/>
          <a:stretch>
            <a:fillRect/>
          </a:stretch>
        </p:blipFill>
        <p:spPr>
          <a:xfrm>
            <a:off x="800100" y="3456533"/>
            <a:ext cx="142875" cy="122337"/>
          </a:xfrm>
          <a:prstGeom prst="rect">
            <a:avLst/>
          </a:prstGeom>
        </p:spPr>
      </p:pic>
      <p:pic>
        <p:nvPicPr>
          <p:cNvPr id="10" name="Image 8" descr="preencoded.png"/>
          <p:cNvPicPr>
            <a:picLocks noChangeAspect="1"/>
          </p:cNvPicPr>
          <p:nvPr/>
        </p:nvPicPr>
        <p:blipFill>
          <a:blip r:embed="rId11"/>
          <a:stretch>
            <a:fillRect/>
          </a:stretch>
        </p:blipFill>
        <p:spPr>
          <a:xfrm>
            <a:off x="800100" y="3970883"/>
            <a:ext cx="142875" cy="131862"/>
          </a:xfrm>
          <a:prstGeom prst="rect">
            <a:avLst/>
          </a:prstGeom>
        </p:spPr>
      </p:pic>
      <p:pic>
        <p:nvPicPr>
          <p:cNvPr id="11" name="Image 9" descr="preencoded.png"/>
          <p:cNvPicPr>
            <a:picLocks noChangeAspect="1"/>
          </p:cNvPicPr>
          <p:nvPr/>
        </p:nvPicPr>
        <p:blipFill>
          <a:blip r:embed="rId12"/>
          <a:stretch>
            <a:fillRect/>
          </a:stretch>
        </p:blipFill>
        <p:spPr>
          <a:xfrm>
            <a:off x="571500" y="4790033"/>
            <a:ext cx="5381625" cy="704850"/>
          </a:xfrm>
          <a:prstGeom prst="rect">
            <a:avLst/>
          </a:prstGeom>
        </p:spPr>
      </p:pic>
      <p:pic>
        <p:nvPicPr>
          <p:cNvPr id="12" name="Image 10" descr="preencoded.png"/>
          <p:cNvPicPr>
            <a:picLocks noChangeAspect="1"/>
          </p:cNvPicPr>
          <p:nvPr/>
        </p:nvPicPr>
        <p:blipFill>
          <a:blip r:embed="rId13"/>
          <a:stretch>
            <a:fillRect/>
          </a:stretch>
        </p:blipFill>
        <p:spPr>
          <a:xfrm>
            <a:off x="723900" y="4961483"/>
            <a:ext cx="387995" cy="323850"/>
          </a:xfrm>
          <a:prstGeom prst="rect">
            <a:avLst/>
          </a:prstGeom>
        </p:spPr>
      </p:pic>
      <p:pic>
        <p:nvPicPr>
          <p:cNvPr id="13" name="Image 11" descr="preencoded.png"/>
          <p:cNvPicPr>
            <a:picLocks noChangeAspect="1"/>
          </p:cNvPicPr>
          <p:nvPr/>
        </p:nvPicPr>
        <p:blipFill>
          <a:blip r:embed="rId14"/>
          <a:stretch>
            <a:fillRect/>
          </a:stretch>
        </p:blipFill>
        <p:spPr>
          <a:xfrm>
            <a:off x="6238875" y="1508671"/>
            <a:ext cx="5381625" cy="2686050"/>
          </a:xfrm>
          <a:prstGeom prst="rect">
            <a:avLst/>
          </a:prstGeom>
        </p:spPr>
      </p:pic>
      <p:pic>
        <p:nvPicPr>
          <p:cNvPr id="14" name="Image 12" descr="preencoded.png"/>
          <p:cNvPicPr>
            <a:picLocks noChangeAspect="1"/>
          </p:cNvPicPr>
          <p:nvPr/>
        </p:nvPicPr>
        <p:blipFill>
          <a:blip r:embed="rId15"/>
          <a:stretch>
            <a:fillRect/>
          </a:stretch>
        </p:blipFill>
        <p:spPr>
          <a:xfrm>
            <a:off x="6467475" y="1737271"/>
            <a:ext cx="381000" cy="381000"/>
          </a:xfrm>
          <a:prstGeom prst="rect">
            <a:avLst/>
          </a:prstGeom>
        </p:spPr>
      </p:pic>
      <p:pic>
        <p:nvPicPr>
          <p:cNvPr id="15" name="Image 13" descr="preencoded.png"/>
          <p:cNvPicPr>
            <a:picLocks noChangeAspect="1"/>
          </p:cNvPicPr>
          <p:nvPr/>
        </p:nvPicPr>
        <p:blipFill>
          <a:blip r:embed="rId16"/>
          <a:stretch>
            <a:fillRect/>
          </a:stretch>
        </p:blipFill>
        <p:spPr>
          <a:xfrm>
            <a:off x="6550819" y="1840111"/>
            <a:ext cx="214313" cy="175320"/>
          </a:xfrm>
          <a:prstGeom prst="rect">
            <a:avLst/>
          </a:prstGeom>
        </p:spPr>
      </p:pic>
      <p:pic>
        <p:nvPicPr>
          <p:cNvPr id="16" name="Image 14" descr="preencoded.png"/>
          <p:cNvPicPr>
            <a:picLocks noChangeAspect="1"/>
          </p:cNvPicPr>
          <p:nvPr/>
        </p:nvPicPr>
        <p:blipFill>
          <a:blip r:embed="rId17"/>
          <a:stretch>
            <a:fillRect/>
          </a:stretch>
        </p:blipFill>
        <p:spPr>
          <a:xfrm>
            <a:off x="6467475" y="2308771"/>
            <a:ext cx="95250" cy="95250"/>
          </a:xfrm>
          <a:prstGeom prst="rect">
            <a:avLst/>
          </a:prstGeom>
        </p:spPr>
      </p:pic>
      <p:pic>
        <p:nvPicPr>
          <p:cNvPr id="17" name="Image 15" descr="preencoded.png"/>
          <p:cNvPicPr>
            <a:picLocks noChangeAspect="1"/>
          </p:cNvPicPr>
          <p:nvPr/>
        </p:nvPicPr>
        <p:blipFill>
          <a:blip r:embed="rId17"/>
          <a:stretch>
            <a:fillRect/>
          </a:stretch>
        </p:blipFill>
        <p:spPr>
          <a:xfrm>
            <a:off x="6467475" y="2823121"/>
            <a:ext cx="95250" cy="95250"/>
          </a:xfrm>
          <a:prstGeom prst="rect">
            <a:avLst/>
          </a:prstGeom>
        </p:spPr>
      </p:pic>
      <p:pic>
        <p:nvPicPr>
          <p:cNvPr id="18" name="Image 16" descr="preencoded.png"/>
          <p:cNvPicPr>
            <a:picLocks noChangeAspect="1"/>
          </p:cNvPicPr>
          <p:nvPr/>
        </p:nvPicPr>
        <p:blipFill>
          <a:blip r:embed="rId18"/>
          <a:stretch>
            <a:fillRect/>
          </a:stretch>
        </p:blipFill>
        <p:spPr>
          <a:xfrm>
            <a:off x="6467475" y="3337471"/>
            <a:ext cx="4924425" cy="628650"/>
          </a:xfrm>
          <a:prstGeom prst="rect">
            <a:avLst/>
          </a:prstGeom>
        </p:spPr>
      </p:pic>
      <p:pic>
        <p:nvPicPr>
          <p:cNvPr id="19" name="Image 17" descr="preencoded.png"/>
          <p:cNvPicPr>
            <a:picLocks noChangeAspect="1"/>
          </p:cNvPicPr>
          <p:nvPr/>
        </p:nvPicPr>
        <p:blipFill>
          <a:blip r:embed="rId19"/>
          <a:stretch>
            <a:fillRect/>
          </a:stretch>
        </p:blipFill>
        <p:spPr>
          <a:xfrm>
            <a:off x="6619875" y="3568452"/>
            <a:ext cx="166688" cy="166688"/>
          </a:xfrm>
          <a:prstGeom prst="rect">
            <a:avLst/>
          </a:prstGeom>
        </p:spPr>
      </p:pic>
      <p:pic>
        <p:nvPicPr>
          <p:cNvPr id="20" name="Image 18" descr="preencoded.png"/>
          <p:cNvPicPr>
            <a:picLocks noChangeAspect="1"/>
          </p:cNvPicPr>
          <p:nvPr/>
        </p:nvPicPr>
        <p:blipFill>
          <a:blip r:embed="rId20"/>
          <a:stretch>
            <a:fillRect/>
          </a:stretch>
        </p:blipFill>
        <p:spPr>
          <a:xfrm>
            <a:off x="6238875" y="4423321"/>
            <a:ext cx="5381625" cy="1704975"/>
          </a:xfrm>
          <a:prstGeom prst="rect">
            <a:avLst/>
          </a:prstGeom>
        </p:spPr>
      </p:pic>
      <p:pic>
        <p:nvPicPr>
          <p:cNvPr id="21" name="Image 19" descr="preencoded.png"/>
          <p:cNvPicPr>
            <a:picLocks noChangeAspect="1"/>
          </p:cNvPicPr>
          <p:nvPr/>
        </p:nvPicPr>
        <p:blipFill>
          <a:blip r:embed="rId15"/>
          <a:stretch>
            <a:fillRect/>
          </a:stretch>
        </p:blipFill>
        <p:spPr>
          <a:xfrm>
            <a:off x="6467475" y="4651921"/>
            <a:ext cx="381000" cy="381000"/>
          </a:xfrm>
          <a:prstGeom prst="rect">
            <a:avLst/>
          </a:prstGeom>
        </p:spPr>
      </p:pic>
      <p:pic>
        <p:nvPicPr>
          <p:cNvPr id="22" name="Image 20" descr="preencoded.png"/>
          <p:cNvPicPr>
            <a:picLocks noChangeAspect="1"/>
          </p:cNvPicPr>
          <p:nvPr/>
        </p:nvPicPr>
        <p:blipFill>
          <a:blip r:embed="rId21"/>
          <a:stretch>
            <a:fillRect/>
          </a:stretch>
        </p:blipFill>
        <p:spPr>
          <a:xfrm>
            <a:off x="6550819" y="4754761"/>
            <a:ext cx="214313" cy="175320"/>
          </a:xfrm>
          <a:prstGeom prst="rect">
            <a:avLst/>
          </a:prstGeom>
        </p:spPr>
      </p:pic>
      <p:pic>
        <p:nvPicPr>
          <p:cNvPr id="23" name="Image 21" descr="preencoded.png"/>
          <p:cNvPicPr>
            <a:picLocks noChangeAspect="1"/>
          </p:cNvPicPr>
          <p:nvPr/>
        </p:nvPicPr>
        <p:blipFill>
          <a:blip r:embed="rId22"/>
          <a:stretch>
            <a:fillRect/>
          </a:stretch>
        </p:blipFill>
        <p:spPr>
          <a:xfrm>
            <a:off x="6467475" y="5223421"/>
            <a:ext cx="142875" cy="114300"/>
          </a:xfrm>
          <a:prstGeom prst="rect">
            <a:avLst/>
          </a:prstGeom>
        </p:spPr>
      </p:pic>
      <p:pic>
        <p:nvPicPr>
          <p:cNvPr id="24" name="Image 22" descr="preencoded.png"/>
          <p:cNvPicPr>
            <a:picLocks noChangeAspect="1"/>
          </p:cNvPicPr>
          <p:nvPr/>
        </p:nvPicPr>
        <p:blipFill>
          <a:blip r:embed="rId23"/>
          <a:stretch>
            <a:fillRect/>
          </a:stretch>
        </p:blipFill>
        <p:spPr>
          <a:xfrm>
            <a:off x="6467475" y="5537746"/>
            <a:ext cx="142875" cy="155823"/>
          </a:xfrm>
          <a:prstGeom prst="rect">
            <a:avLst/>
          </a:prstGeom>
        </p:spPr>
      </p:pic>
      <p:sp>
        <p:nvSpPr>
          <p:cNvPr id="25" name="Text 0"/>
          <p:cNvSpPr/>
          <p:nvPr/>
        </p:nvSpPr>
        <p:spPr>
          <a:xfrm>
            <a:off x="723900" y="285750"/>
            <a:ext cx="5110907"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26" name="Text 1"/>
          <p:cNvSpPr/>
          <p:nvPr/>
        </p:nvSpPr>
        <p:spPr>
          <a:xfrm>
            <a:off x="723900" y="457200"/>
            <a:ext cx="114681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1F2937"/>
                </a:solidFill>
              </a:rPr>
              <a:t>Identifying People for Formal Risk Assessment</a:t>
            </a:r>
            <a:endParaRPr lang="en-US" sz="1800" dirty="0"/>
          </a:p>
        </p:txBody>
      </p:sp>
      <p:sp>
        <p:nvSpPr>
          <p:cNvPr id="27" name="Text 2"/>
          <p:cNvSpPr/>
          <p:nvPr/>
        </p:nvSpPr>
        <p:spPr>
          <a:xfrm>
            <a:off x="723900" y="769590"/>
            <a:ext cx="114681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NICE NG238 guidelines for systematic identification of high-risk adults</a:t>
            </a:r>
            <a:endParaRPr lang="en-US" sz="1050" dirty="0"/>
          </a:p>
        </p:txBody>
      </p:sp>
      <p:sp>
        <p:nvSpPr>
          <p:cNvPr id="28" name="Text 3"/>
          <p:cNvSpPr/>
          <p:nvPr/>
        </p:nvSpPr>
        <p:spPr>
          <a:xfrm>
            <a:off x="1295400" y="2432596"/>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Who to Assess</a:t>
            </a:r>
            <a:endParaRPr lang="en-US" sz="1350" dirty="0"/>
          </a:p>
        </p:txBody>
      </p:sp>
      <p:sp>
        <p:nvSpPr>
          <p:cNvPr id="29" name="Text 4"/>
          <p:cNvSpPr/>
          <p:nvPr/>
        </p:nvSpPr>
        <p:spPr>
          <a:xfrm>
            <a:off x="1038225" y="2904083"/>
            <a:ext cx="46863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74151"/>
                </a:solidFill>
              </a:rPr>
              <a:t>Systematically identify all adults aged ≥40 without established cardiovascular disease (CVD).</a:t>
            </a:r>
            <a:endParaRPr lang="en-US" sz="1125" dirty="0"/>
          </a:p>
        </p:txBody>
      </p:sp>
      <p:sp>
        <p:nvSpPr>
          <p:cNvPr id="30" name="Text 5"/>
          <p:cNvSpPr/>
          <p:nvPr/>
        </p:nvSpPr>
        <p:spPr>
          <a:xfrm>
            <a:off x="1038225" y="3418433"/>
            <a:ext cx="46863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74151"/>
                </a:solidFill>
              </a:rPr>
              <a:t>Include adults with Type 2 Diabetes for formal QRISK3 scoring (aged 25–84).</a:t>
            </a:r>
            <a:endParaRPr lang="en-US" sz="1125" dirty="0"/>
          </a:p>
        </p:txBody>
      </p:sp>
      <p:sp>
        <p:nvSpPr>
          <p:cNvPr id="31" name="Text 6"/>
          <p:cNvSpPr/>
          <p:nvPr/>
        </p:nvSpPr>
        <p:spPr>
          <a:xfrm>
            <a:off x="1038225" y="3932783"/>
            <a:ext cx="46863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74151"/>
                </a:solidFill>
              </a:rPr>
              <a:t>Review CVD risk estimates on an ongoing basis for everyone over 40 years old.</a:t>
            </a:r>
            <a:endParaRPr lang="en-US" sz="1125" dirty="0"/>
          </a:p>
        </p:txBody>
      </p:sp>
      <p:sp>
        <p:nvSpPr>
          <p:cNvPr id="32" name="Text 7"/>
          <p:cNvSpPr/>
          <p:nvPr/>
        </p:nvSpPr>
        <p:spPr>
          <a:xfrm>
            <a:off x="781050" y="4961483"/>
            <a:ext cx="273695" cy="323850"/>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rPr>
              <a:t>AKT FACT</a:t>
            </a:r>
            <a:endParaRPr lang="en-US" sz="750" dirty="0"/>
          </a:p>
        </p:txBody>
      </p:sp>
      <p:sp>
        <p:nvSpPr>
          <p:cNvPr id="33" name="Text 8"/>
          <p:cNvSpPr/>
          <p:nvPr/>
        </p:nvSpPr>
        <p:spPr>
          <a:xfrm>
            <a:off x="1226195" y="4942433"/>
            <a:ext cx="4574530" cy="400050"/>
          </a:xfrm>
          <a:prstGeom prst="rect">
            <a:avLst/>
          </a:prstGeom>
          <a:noFill/>
          <a:ln/>
        </p:spPr>
        <p:txBody>
          <a:bodyPr vert="horz" wrap="square" lIns="0" tIns="0" rIns="0" bIns="0" rtlCol="0" anchor="ctr"/>
          <a:lstStyle/>
          <a:p>
            <a:pPr marL="0" indent="0">
              <a:lnSpc>
                <a:spcPts val="1575"/>
              </a:lnSpc>
              <a:buNone/>
            </a:pPr>
            <a:r>
              <a:rPr lang="en-US" sz="1050" dirty="0">
                <a:solidFill>
                  <a:srgbClr val="92400E"/>
                </a:solidFill>
              </a:rPr>
              <a:t>Prioritize formal risk assessments where the estimated 10-year CVD risk is ≥10%. This is the threshold for offering pharmacological intervention.</a:t>
            </a:r>
            <a:endParaRPr lang="en-US" sz="1050" dirty="0"/>
          </a:p>
        </p:txBody>
      </p:sp>
      <p:sp>
        <p:nvSpPr>
          <p:cNvPr id="34" name="Text 9"/>
          <p:cNvSpPr/>
          <p:nvPr/>
        </p:nvSpPr>
        <p:spPr>
          <a:xfrm>
            <a:off x="6962775" y="1799183"/>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Assessment Strategy</a:t>
            </a:r>
            <a:endParaRPr lang="en-US" sz="1350" dirty="0"/>
          </a:p>
        </p:txBody>
      </p:sp>
      <p:sp>
        <p:nvSpPr>
          <p:cNvPr id="35" name="Text 10"/>
          <p:cNvSpPr/>
          <p:nvPr/>
        </p:nvSpPr>
        <p:spPr>
          <a:xfrm>
            <a:off x="6657975" y="2270671"/>
            <a:ext cx="47339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374151"/>
                </a:solidFill>
              </a:rPr>
              <a:t>Systematic Approach:</a:t>
            </a:r>
            <a:r>
              <a:rPr lang="en-US" sz="1125" dirty="0">
                <a:solidFill>
                  <a:srgbClr val="374151"/>
                </a:solidFill>
              </a:rPr>
              <a:t> Use practice databases to proactively identify high-risk cohorts for review.</a:t>
            </a:r>
            <a:endParaRPr lang="en-US" sz="1125" dirty="0"/>
          </a:p>
        </p:txBody>
      </p:sp>
      <p:sp>
        <p:nvSpPr>
          <p:cNvPr id="36" name="Text 11"/>
          <p:cNvSpPr/>
          <p:nvPr/>
        </p:nvSpPr>
        <p:spPr>
          <a:xfrm>
            <a:off x="6657975" y="2785021"/>
            <a:ext cx="47339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374151"/>
                </a:solidFill>
              </a:rPr>
              <a:t>Targeted Screening:</a:t>
            </a:r>
            <a:r>
              <a:rPr lang="en-US" sz="1125" dirty="0">
                <a:solidFill>
                  <a:srgbClr val="374151"/>
                </a:solidFill>
              </a:rPr>
              <a:t> Focus resources on those most likely to benefit from lifestyle or lipid modification.</a:t>
            </a:r>
            <a:endParaRPr lang="en-US" sz="1125" dirty="0"/>
          </a:p>
        </p:txBody>
      </p:sp>
      <p:sp>
        <p:nvSpPr>
          <p:cNvPr id="37" name="Text 12"/>
          <p:cNvSpPr/>
          <p:nvPr/>
        </p:nvSpPr>
        <p:spPr>
          <a:xfrm>
            <a:off x="6881813" y="3451771"/>
            <a:ext cx="4357688" cy="400050"/>
          </a:xfrm>
          <a:prstGeom prst="rect">
            <a:avLst/>
          </a:prstGeom>
          <a:noFill/>
          <a:ln/>
        </p:spPr>
        <p:txBody>
          <a:bodyPr vert="horz" wrap="square" lIns="0" tIns="0" rIns="0" bIns="0" rtlCol="0" anchor="ctr"/>
          <a:lstStyle/>
          <a:p>
            <a:pPr marL="0" indent="0">
              <a:lnSpc>
                <a:spcPts val="1575"/>
              </a:lnSpc>
              <a:buNone/>
            </a:pPr>
            <a:r>
              <a:rPr lang="en-US" sz="1050" dirty="0">
                <a:solidFill>
                  <a:srgbClr val="B91C1C"/>
                </a:solidFill>
              </a:rPr>
              <a:t>Do NOT use purely opportunistic assessment as the main strategy for unselected people.</a:t>
            </a:r>
            <a:endParaRPr lang="en-US" sz="1050" dirty="0"/>
          </a:p>
        </p:txBody>
      </p:sp>
      <p:sp>
        <p:nvSpPr>
          <p:cNvPr id="38" name="Text 13"/>
          <p:cNvSpPr/>
          <p:nvPr/>
        </p:nvSpPr>
        <p:spPr>
          <a:xfrm>
            <a:off x="6962775" y="4713833"/>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Ongoing Frequency</a:t>
            </a:r>
            <a:endParaRPr lang="en-US" sz="1350" dirty="0"/>
          </a:p>
        </p:txBody>
      </p:sp>
      <p:sp>
        <p:nvSpPr>
          <p:cNvPr id="39" name="Text 14"/>
          <p:cNvSpPr/>
          <p:nvPr/>
        </p:nvSpPr>
        <p:spPr>
          <a:xfrm>
            <a:off x="6705600" y="5185321"/>
            <a:ext cx="54864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74151"/>
                </a:solidFill>
              </a:rPr>
              <a:t>CVD risk is not static; it increases with age and changing lifestyle factors.</a:t>
            </a:r>
            <a:endParaRPr lang="en-US" sz="1125" dirty="0"/>
          </a:p>
        </p:txBody>
      </p:sp>
      <p:sp>
        <p:nvSpPr>
          <p:cNvPr id="40" name="Text 15"/>
          <p:cNvSpPr/>
          <p:nvPr/>
        </p:nvSpPr>
        <p:spPr>
          <a:xfrm>
            <a:off x="6705600" y="5499646"/>
            <a:ext cx="4686300"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74151"/>
                </a:solidFill>
              </a:rPr>
              <a:t>NICE recommends regular reviews of risk factors to capture patients crossing the 10% threshold.</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1528763"/>
            <a:ext cx="6129338" cy="1343025"/>
          </a:xfrm>
          <a:prstGeom prst="rect">
            <a:avLst/>
          </a:prstGeom>
        </p:spPr>
      </p:pic>
      <p:pic>
        <p:nvPicPr>
          <p:cNvPr id="6" name="Image 4" descr="preencoded.png"/>
          <p:cNvPicPr>
            <a:picLocks noChangeAspect="1"/>
          </p:cNvPicPr>
          <p:nvPr/>
        </p:nvPicPr>
        <p:blipFill>
          <a:blip r:embed="rId6"/>
          <a:stretch>
            <a:fillRect/>
          </a:stretch>
        </p:blipFill>
        <p:spPr>
          <a:xfrm>
            <a:off x="609600" y="1757363"/>
            <a:ext cx="342900" cy="342900"/>
          </a:xfrm>
          <a:prstGeom prst="rect">
            <a:avLst/>
          </a:prstGeom>
        </p:spPr>
      </p:pic>
      <p:pic>
        <p:nvPicPr>
          <p:cNvPr id="7" name="Image 5" descr="preencoded.png"/>
          <p:cNvPicPr>
            <a:picLocks noChangeAspect="1"/>
          </p:cNvPicPr>
          <p:nvPr/>
        </p:nvPicPr>
        <p:blipFill>
          <a:blip r:embed="rId7"/>
          <a:stretch>
            <a:fillRect/>
          </a:stretch>
        </p:blipFill>
        <p:spPr>
          <a:xfrm>
            <a:off x="673894" y="1841153"/>
            <a:ext cx="214313" cy="175320"/>
          </a:xfrm>
          <a:prstGeom prst="rect">
            <a:avLst/>
          </a:prstGeom>
        </p:spPr>
      </p:pic>
      <p:pic>
        <p:nvPicPr>
          <p:cNvPr id="8" name="Image 6" descr="preencoded.png"/>
          <p:cNvPicPr>
            <a:picLocks noChangeAspect="1"/>
          </p:cNvPicPr>
          <p:nvPr/>
        </p:nvPicPr>
        <p:blipFill>
          <a:blip r:embed="rId8"/>
          <a:stretch>
            <a:fillRect/>
          </a:stretch>
        </p:blipFill>
        <p:spPr>
          <a:xfrm>
            <a:off x="381000" y="3062288"/>
            <a:ext cx="6129338" cy="1343025"/>
          </a:xfrm>
          <a:prstGeom prst="rect">
            <a:avLst/>
          </a:prstGeom>
        </p:spPr>
      </p:pic>
      <p:pic>
        <p:nvPicPr>
          <p:cNvPr id="9" name="Image 7" descr="preencoded.png"/>
          <p:cNvPicPr>
            <a:picLocks noChangeAspect="1"/>
          </p:cNvPicPr>
          <p:nvPr/>
        </p:nvPicPr>
        <p:blipFill>
          <a:blip r:embed="rId6"/>
          <a:stretch>
            <a:fillRect/>
          </a:stretch>
        </p:blipFill>
        <p:spPr>
          <a:xfrm>
            <a:off x="609600" y="3290888"/>
            <a:ext cx="342900" cy="342900"/>
          </a:xfrm>
          <a:prstGeom prst="rect">
            <a:avLst/>
          </a:prstGeom>
        </p:spPr>
      </p:pic>
      <p:pic>
        <p:nvPicPr>
          <p:cNvPr id="10" name="Image 8" descr="preencoded.png"/>
          <p:cNvPicPr>
            <a:picLocks noChangeAspect="1"/>
          </p:cNvPicPr>
          <p:nvPr/>
        </p:nvPicPr>
        <p:blipFill>
          <a:blip r:embed="rId9"/>
          <a:stretch>
            <a:fillRect/>
          </a:stretch>
        </p:blipFill>
        <p:spPr>
          <a:xfrm>
            <a:off x="673894" y="3374678"/>
            <a:ext cx="214313" cy="175320"/>
          </a:xfrm>
          <a:prstGeom prst="rect">
            <a:avLst/>
          </a:prstGeom>
        </p:spPr>
      </p:pic>
      <p:pic>
        <p:nvPicPr>
          <p:cNvPr id="11" name="Image 9" descr="preencoded.png"/>
          <p:cNvPicPr>
            <a:picLocks noChangeAspect="1"/>
          </p:cNvPicPr>
          <p:nvPr/>
        </p:nvPicPr>
        <p:blipFill>
          <a:blip r:embed="rId8"/>
          <a:stretch>
            <a:fillRect/>
          </a:stretch>
        </p:blipFill>
        <p:spPr>
          <a:xfrm>
            <a:off x="381000" y="4595813"/>
            <a:ext cx="6129338" cy="1343025"/>
          </a:xfrm>
          <a:prstGeom prst="rect">
            <a:avLst/>
          </a:prstGeom>
        </p:spPr>
      </p:pic>
      <p:pic>
        <p:nvPicPr>
          <p:cNvPr id="12" name="Image 10" descr="preencoded.png"/>
          <p:cNvPicPr>
            <a:picLocks noChangeAspect="1"/>
          </p:cNvPicPr>
          <p:nvPr/>
        </p:nvPicPr>
        <p:blipFill>
          <a:blip r:embed="rId6"/>
          <a:stretch>
            <a:fillRect/>
          </a:stretch>
        </p:blipFill>
        <p:spPr>
          <a:xfrm>
            <a:off x="609600" y="4824413"/>
            <a:ext cx="342900" cy="342900"/>
          </a:xfrm>
          <a:prstGeom prst="rect">
            <a:avLst/>
          </a:prstGeom>
        </p:spPr>
      </p:pic>
      <p:pic>
        <p:nvPicPr>
          <p:cNvPr id="13" name="Image 11" descr="preencoded.png"/>
          <p:cNvPicPr>
            <a:picLocks noChangeAspect="1"/>
          </p:cNvPicPr>
          <p:nvPr/>
        </p:nvPicPr>
        <p:blipFill>
          <a:blip r:embed="rId10"/>
          <a:stretch>
            <a:fillRect/>
          </a:stretch>
        </p:blipFill>
        <p:spPr>
          <a:xfrm>
            <a:off x="673894" y="4908203"/>
            <a:ext cx="214313" cy="175320"/>
          </a:xfrm>
          <a:prstGeom prst="rect">
            <a:avLst/>
          </a:prstGeom>
        </p:spPr>
      </p:pic>
      <p:pic>
        <p:nvPicPr>
          <p:cNvPr id="14" name="Image 12" descr="preencoded.png"/>
          <p:cNvPicPr>
            <a:picLocks noChangeAspect="1"/>
          </p:cNvPicPr>
          <p:nvPr/>
        </p:nvPicPr>
        <p:blipFill>
          <a:blip r:embed="rId11"/>
          <a:stretch>
            <a:fillRect/>
          </a:stretch>
        </p:blipFill>
        <p:spPr>
          <a:xfrm>
            <a:off x="6796088" y="1452563"/>
            <a:ext cx="5014913" cy="3048000"/>
          </a:xfrm>
          <a:prstGeom prst="rect">
            <a:avLst/>
          </a:prstGeom>
        </p:spPr>
      </p:pic>
      <p:pic>
        <p:nvPicPr>
          <p:cNvPr id="15" name="Image 13" descr="preencoded.png"/>
          <p:cNvPicPr>
            <a:picLocks noChangeAspect="1"/>
          </p:cNvPicPr>
          <p:nvPr/>
        </p:nvPicPr>
        <p:blipFill>
          <a:blip r:embed="rId12"/>
          <a:stretch>
            <a:fillRect/>
          </a:stretch>
        </p:blipFill>
        <p:spPr>
          <a:xfrm>
            <a:off x="6796088" y="4691063"/>
            <a:ext cx="5014913" cy="1323975"/>
          </a:xfrm>
          <a:prstGeom prst="rect">
            <a:avLst/>
          </a:prstGeom>
        </p:spPr>
      </p:pic>
      <p:pic>
        <p:nvPicPr>
          <p:cNvPr id="16" name="Image 14" descr="preencoded.png"/>
          <p:cNvPicPr>
            <a:picLocks noChangeAspect="1"/>
          </p:cNvPicPr>
          <p:nvPr/>
        </p:nvPicPr>
        <p:blipFill>
          <a:blip r:embed="rId13"/>
          <a:stretch>
            <a:fillRect/>
          </a:stretch>
        </p:blipFill>
        <p:spPr>
          <a:xfrm>
            <a:off x="7024688" y="4948238"/>
            <a:ext cx="142875" cy="114300"/>
          </a:xfrm>
          <a:prstGeom prst="rect">
            <a:avLst/>
          </a:prstGeom>
        </p:spPr>
      </p:pic>
      <p:sp>
        <p:nvSpPr>
          <p:cNvPr id="17" name="Text 0"/>
          <p:cNvSpPr/>
          <p:nvPr/>
        </p:nvSpPr>
        <p:spPr>
          <a:xfrm>
            <a:off x="533400" y="190500"/>
            <a:ext cx="4864894"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8" name="Text 1"/>
          <p:cNvSpPr/>
          <p:nvPr/>
        </p:nvSpPr>
        <p:spPr>
          <a:xfrm>
            <a:off x="533400" y="361950"/>
            <a:ext cx="112471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Groups Not Requiring Risk Tool Assessment</a:t>
            </a:r>
            <a:endParaRPr lang="en-US" sz="1800" dirty="0"/>
          </a:p>
        </p:txBody>
      </p:sp>
      <p:sp>
        <p:nvSpPr>
          <p:cNvPr id="19" name="Text 2"/>
          <p:cNvSpPr/>
          <p:nvPr/>
        </p:nvSpPr>
        <p:spPr>
          <a:xfrm>
            <a:off x="1066800" y="1800225"/>
            <a:ext cx="32232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Type 1 Diabetes</a:t>
            </a:r>
            <a:endParaRPr lang="en-US" sz="1350" dirty="0"/>
          </a:p>
        </p:txBody>
      </p:sp>
      <p:sp>
        <p:nvSpPr>
          <p:cNvPr id="20" name="Text 3"/>
          <p:cNvSpPr/>
          <p:nvPr/>
        </p:nvSpPr>
        <p:spPr>
          <a:xfrm>
            <a:off x="609600" y="2214563"/>
            <a:ext cx="5672138"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Patients with Type 1 diabetes should be treated as high-risk automatically. Do not use QRISK3; follow specific lipid targets for secondary prevention.</a:t>
            </a:r>
            <a:endParaRPr lang="en-US" sz="1125" dirty="0"/>
          </a:p>
        </p:txBody>
      </p:sp>
      <p:sp>
        <p:nvSpPr>
          <p:cNvPr id="21" name="Text 4"/>
          <p:cNvSpPr/>
          <p:nvPr/>
        </p:nvSpPr>
        <p:spPr>
          <a:xfrm>
            <a:off x="1066800" y="3333750"/>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Chronic Kidney Disease (CKD)</a:t>
            </a:r>
            <a:endParaRPr lang="en-US" sz="1350" dirty="0"/>
          </a:p>
        </p:txBody>
      </p:sp>
      <p:sp>
        <p:nvSpPr>
          <p:cNvPr id="22" name="Text 5"/>
          <p:cNvSpPr/>
          <p:nvPr/>
        </p:nvSpPr>
        <p:spPr>
          <a:xfrm>
            <a:off x="609600" y="3748087"/>
            <a:ext cx="5672138"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People with eGFR &lt;60 ml/min/1.73m² and/or albuminuria are already at high risk. They require clinical management rather than standard risk scoring.</a:t>
            </a:r>
            <a:endParaRPr lang="en-US" sz="1125" dirty="0"/>
          </a:p>
        </p:txBody>
      </p:sp>
      <p:sp>
        <p:nvSpPr>
          <p:cNvPr id="23" name="Text 6"/>
          <p:cNvSpPr/>
          <p:nvPr/>
        </p:nvSpPr>
        <p:spPr>
          <a:xfrm>
            <a:off x="1066800" y="486727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Inherited Lipid Disorders</a:t>
            </a:r>
            <a:endParaRPr lang="en-US" sz="1350" dirty="0"/>
          </a:p>
        </p:txBody>
      </p:sp>
      <p:sp>
        <p:nvSpPr>
          <p:cNvPr id="24" name="Text 7"/>
          <p:cNvSpPr/>
          <p:nvPr/>
        </p:nvSpPr>
        <p:spPr>
          <a:xfrm>
            <a:off x="609600" y="5281613"/>
            <a:ext cx="5672138"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rPr>
              <a:t>Suspected Familial Hypercholesterolaemia (FH) or other inherited disorders require specialist referral (NICE CG71). QRISK3 underestimates risk in these groups.</a:t>
            </a:r>
            <a:endParaRPr lang="en-US" sz="1125" dirty="0"/>
          </a:p>
        </p:txBody>
      </p:sp>
      <p:sp>
        <p:nvSpPr>
          <p:cNvPr id="25" name="Text 8"/>
          <p:cNvSpPr/>
          <p:nvPr/>
        </p:nvSpPr>
        <p:spPr>
          <a:xfrm>
            <a:off x="7224713" y="4919663"/>
            <a:ext cx="4557713"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97706"/>
                </a:solidFill>
              </a:rPr>
              <a:t>AKT EXAM FACT</a:t>
            </a:r>
            <a:endParaRPr lang="en-US" sz="900" dirty="0"/>
          </a:p>
        </p:txBody>
      </p:sp>
      <p:sp>
        <p:nvSpPr>
          <p:cNvPr id="26" name="Text 9"/>
          <p:cNvSpPr/>
          <p:nvPr/>
        </p:nvSpPr>
        <p:spPr>
          <a:xfrm>
            <a:off x="7024688" y="5186363"/>
            <a:ext cx="4557713" cy="600075"/>
          </a:xfrm>
          <a:prstGeom prst="rect">
            <a:avLst/>
          </a:prstGeom>
          <a:noFill/>
          <a:ln/>
        </p:spPr>
        <p:txBody>
          <a:bodyPr vert="horz" wrap="square" lIns="0" tIns="0" rIns="0" bIns="0" rtlCol="0" anchor="ctr"/>
          <a:lstStyle/>
          <a:p>
            <a:pPr marL="0" indent="0">
              <a:lnSpc>
                <a:spcPts val="1575"/>
              </a:lnSpc>
              <a:buNone/>
            </a:pPr>
            <a:r>
              <a:rPr lang="en-US" sz="1125" dirty="0">
                <a:solidFill>
                  <a:srgbClr val="92400E"/>
                </a:solidFill>
              </a:rPr>
              <a:t>Risk tools like QRISK3 are </a:t>
            </a:r>
            <a:r>
              <a:rPr lang="en-US" sz="1125" b="1" dirty="0">
                <a:solidFill>
                  <a:srgbClr val="B91C1C"/>
                </a:solidFill>
              </a:rPr>
              <a:t>not appropriate</a:t>
            </a:r>
            <a:r>
              <a:rPr lang="en-US" sz="1125" dirty="0">
                <a:solidFill>
                  <a:srgbClr val="92400E"/>
                </a:solidFill>
              </a:rPr>
              <a:t> for individuals already identified as high-risk through specific conditions. Using them in these groups will </a:t>
            </a:r>
            <a:r>
              <a:rPr lang="en-US" sz="1125" b="1" dirty="0">
                <a:solidFill>
                  <a:srgbClr val="B91C1C"/>
                </a:solidFill>
              </a:rPr>
              <a:t>underestimate</a:t>
            </a:r>
            <a:r>
              <a:rPr lang="en-US" sz="1125" dirty="0">
                <a:solidFill>
                  <a:srgbClr val="92400E"/>
                </a:solidFill>
              </a:rPr>
              <a:t> the clinical need for intervention.</a:t>
            </a:r>
            <a:endParaRPr lang="en-US" sz="11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95275"/>
            <a:ext cx="38100" cy="304800"/>
          </a:xfrm>
          <a:prstGeom prst="rect">
            <a:avLst/>
          </a:prstGeom>
        </p:spPr>
      </p:pic>
      <p:pic>
        <p:nvPicPr>
          <p:cNvPr id="5" name="Image 3" descr="preencoded.png"/>
          <p:cNvPicPr>
            <a:picLocks noChangeAspect="1"/>
          </p:cNvPicPr>
          <p:nvPr/>
        </p:nvPicPr>
        <p:blipFill>
          <a:blip r:embed="rId5"/>
          <a:stretch>
            <a:fillRect/>
          </a:stretch>
        </p:blipFill>
        <p:spPr>
          <a:xfrm>
            <a:off x="381000" y="990600"/>
            <a:ext cx="4480620" cy="2647950"/>
          </a:xfrm>
          <a:prstGeom prst="rect">
            <a:avLst/>
          </a:prstGeom>
        </p:spPr>
      </p:pic>
      <p:pic>
        <p:nvPicPr>
          <p:cNvPr id="6" name="Image 4" descr="preencoded.png"/>
          <p:cNvPicPr>
            <a:picLocks noChangeAspect="1"/>
          </p:cNvPicPr>
          <p:nvPr/>
        </p:nvPicPr>
        <p:blipFill>
          <a:blip r:embed="rId6"/>
          <a:stretch>
            <a:fillRect/>
          </a:stretch>
        </p:blipFill>
        <p:spPr>
          <a:xfrm>
            <a:off x="609600" y="1273671"/>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657350"/>
            <a:ext cx="178594" cy="178594"/>
          </a:xfrm>
          <a:prstGeom prst="rect">
            <a:avLst/>
          </a:prstGeom>
        </p:spPr>
      </p:pic>
      <p:pic>
        <p:nvPicPr>
          <p:cNvPr id="8" name="Image 6" descr="preencoded.png"/>
          <p:cNvPicPr>
            <a:picLocks noChangeAspect="1"/>
          </p:cNvPicPr>
          <p:nvPr/>
        </p:nvPicPr>
        <p:blipFill>
          <a:blip r:embed="rId8"/>
          <a:stretch>
            <a:fillRect/>
          </a:stretch>
        </p:blipFill>
        <p:spPr>
          <a:xfrm>
            <a:off x="609600" y="2152650"/>
            <a:ext cx="178594" cy="164753"/>
          </a:xfrm>
          <a:prstGeom prst="rect">
            <a:avLst/>
          </a:prstGeom>
        </p:spPr>
      </p:pic>
      <p:pic>
        <p:nvPicPr>
          <p:cNvPr id="9" name="Image 7" descr="preencoded.png"/>
          <p:cNvPicPr>
            <a:picLocks noChangeAspect="1"/>
          </p:cNvPicPr>
          <p:nvPr/>
        </p:nvPicPr>
        <p:blipFill>
          <a:blip r:embed="rId9"/>
          <a:stretch>
            <a:fillRect/>
          </a:stretch>
        </p:blipFill>
        <p:spPr>
          <a:xfrm>
            <a:off x="609600" y="2647950"/>
            <a:ext cx="178594" cy="152995"/>
          </a:xfrm>
          <a:prstGeom prst="rect">
            <a:avLst/>
          </a:prstGeom>
        </p:spPr>
      </p:pic>
      <p:pic>
        <p:nvPicPr>
          <p:cNvPr id="10" name="Image 8" descr="preencoded.png"/>
          <p:cNvPicPr>
            <a:picLocks noChangeAspect="1"/>
          </p:cNvPicPr>
          <p:nvPr/>
        </p:nvPicPr>
        <p:blipFill>
          <a:blip r:embed="rId10"/>
          <a:stretch>
            <a:fillRect/>
          </a:stretch>
        </p:blipFill>
        <p:spPr>
          <a:xfrm>
            <a:off x="381000" y="3829050"/>
            <a:ext cx="4480620" cy="2647950"/>
          </a:xfrm>
          <a:prstGeom prst="rect">
            <a:avLst/>
          </a:prstGeom>
        </p:spPr>
      </p:pic>
      <p:pic>
        <p:nvPicPr>
          <p:cNvPr id="11" name="Image 9" descr="preencoded.png"/>
          <p:cNvPicPr>
            <a:picLocks noChangeAspect="1"/>
          </p:cNvPicPr>
          <p:nvPr/>
        </p:nvPicPr>
        <p:blipFill>
          <a:blip r:embed="rId11"/>
          <a:stretch>
            <a:fillRect/>
          </a:stretch>
        </p:blipFill>
        <p:spPr>
          <a:xfrm>
            <a:off x="609600" y="4112121"/>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09600" y="4810125"/>
            <a:ext cx="1954560" cy="338138"/>
          </a:xfrm>
          <a:prstGeom prst="rect">
            <a:avLst/>
          </a:prstGeom>
        </p:spPr>
      </p:pic>
      <p:pic>
        <p:nvPicPr>
          <p:cNvPr id="13" name="Image 11" descr="preencoded.png"/>
          <p:cNvPicPr>
            <a:picLocks noChangeAspect="1"/>
          </p:cNvPicPr>
          <p:nvPr/>
        </p:nvPicPr>
        <p:blipFill>
          <a:blip r:embed="rId13"/>
          <a:stretch>
            <a:fillRect/>
          </a:stretch>
        </p:blipFill>
        <p:spPr>
          <a:xfrm>
            <a:off x="723900" y="4907310"/>
            <a:ext cx="154781" cy="143619"/>
          </a:xfrm>
          <a:prstGeom prst="rect">
            <a:avLst/>
          </a:prstGeom>
        </p:spPr>
      </p:pic>
      <p:pic>
        <p:nvPicPr>
          <p:cNvPr id="14" name="Image 12" descr="preencoded.png"/>
          <p:cNvPicPr>
            <a:picLocks noChangeAspect="1"/>
          </p:cNvPicPr>
          <p:nvPr/>
        </p:nvPicPr>
        <p:blipFill>
          <a:blip r:embed="rId14"/>
          <a:stretch>
            <a:fillRect/>
          </a:stretch>
        </p:blipFill>
        <p:spPr>
          <a:xfrm>
            <a:off x="2678460" y="4810125"/>
            <a:ext cx="1954560" cy="338138"/>
          </a:xfrm>
          <a:prstGeom prst="rect">
            <a:avLst/>
          </a:prstGeom>
        </p:spPr>
      </p:pic>
      <p:pic>
        <p:nvPicPr>
          <p:cNvPr id="15" name="Image 13" descr="preencoded.png"/>
          <p:cNvPicPr>
            <a:picLocks noChangeAspect="1"/>
          </p:cNvPicPr>
          <p:nvPr/>
        </p:nvPicPr>
        <p:blipFill>
          <a:blip r:embed="rId15"/>
          <a:stretch>
            <a:fillRect/>
          </a:stretch>
        </p:blipFill>
        <p:spPr>
          <a:xfrm>
            <a:off x="2792760" y="4907310"/>
            <a:ext cx="154781" cy="143619"/>
          </a:xfrm>
          <a:prstGeom prst="rect">
            <a:avLst/>
          </a:prstGeom>
        </p:spPr>
      </p:pic>
      <p:pic>
        <p:nvPicPr>
          <p:cNvPr id="16" name="Image 14" descr="preencoded.png"/>
          <p:cNvPicPr>
            <a:picLocks noChangeAspect="1"/>
          </p:cNvPicPr>
          <p:nvPr/>
        </p:nvPicPr>
        <p:blipFill>
          <a:blip r:embed="rId16"/>
          <a:stretch>
            <a:fillRect/>
          </a:stretch>
        </p:blipFill>
        <p:spPr>
          <a:xfrm>
            <a:off x="609600" y="5262563"/>
            <a:ext cx="1954560" cy="338138"/>
          </a:xfrm>
          <a:prstGeom prst="rect">
            <a:avLst/>
          </a:prstGeom>
        </p:spPr>
      </p:pic>
      <p:pic>
        <p:nvPicPr>
          <p:cNvPr id="17" name="Image 15" descr="preencoded.png"/>
          <p:cNvPicPr>
            <a:picLocks noChangeAspect="1"/>
          </p:cNvPicPr>
          <p:nvPr/>
        </p:nvPicPr>
        <p:blipFill>
          <a:blip r:embed="rId17"/>
          <a:stretch>
            <a:fillRect/>
          </a:stretch>
        </p:blipFill>
        <p:spPr>
          <a:xfrm>
            <a:off x="723900" y="5359747"/>
            <a:ext cx="154781" cy="143619"/>
          </a:xfrm>
          <a:prstGeom prst="rect">
            <a:avLst/>
          </a:prstGeom>
        </p:spPr>
      </p:pic>
      <p:pic>
        <p:nvPicPr>
          <p:cNvPr id="18" name="Image 16" descr="preencoded.png"/>
          <p:cNvPicPr>
            <a:picLocks noChangeAspect="1"/>
          </p:cNvPicPr>
          <p:nvPr/>
        </p:nvPicPr>
        <p:blipFill>
          <a:blip r:embed="rId18"/>
          <a:stretch>
            <a:fillRect/>
          </a:stretch>
        </p:blipFill>
        <p:spPr>
          <a:xfrm>
            <a:off x="2678460" y="5262563"/>
            <a:ext cx="1954560" cy="338138"/>
          </a:xfrm>
          <a:prstGeom prst="rect">
            <a:avLst/>
          </a:prstGeom>
        </p:spPr>
      </p:pic>
      <p:pic>
        <p:nvPicPr>
          <p:cNvPr id="19" name="Image 17" descr="preencoded.png"/>
          <p:cNvPicPr>
            <a:picLocks noChangeAspect="1"/>
          </p:cNvPicPr>
          <p:nvPr/>
        </p:nvPicPr>
        <p:blipFill>
          <a:blip r:embed="rId19"/>
          <a:stretch>
            <a:fillRect/>
          </a:stretch>
        </p:blipFill>
        <p:spPr>
          <a:xfrm>
            <a:off x="2792760" y="5359747"/>
            <a:ext cx="154781" cy="143619"/>
          </a:xfrm>
          <a:prstGeom prst="rect">
            <a:avLst/>
          </a:prstGeom>
        </p:spPr>
      </p:pic>
      <p:pic>
        <p:nvPicPr>
          <p:cNvPr id="20" name="Image 18" descr="preencoded.png"/>
          <p:cNvPicPr>
            <a:picLocks noChangeAspect="1"/>
          </p:cNvPicPr>
          <p:nvPr/>
        </p:nvPicPr>
        <p:blipFill>
          <a:blip r:embed="rId20"/>
          <a:stretch>
            <a:fillRect/>
          </a:stretch>
        </p:blipFill>
        <p:spPr>
          <a:xfrm>
            <a:off x="609600" y="5715000"/>
            <a:ext cx="1954560" cy="338138"/>
          </a:xfrm>
          <a:prstGeom prst="rect">
            <a:avLst/>
          </a:prstGeom>
        </p:spPr>
      </p:pic>
      <p:pic>
        <p:nvPicPr>
          <p:cNvPr id="21" name="Image 19" descr="preencoded.png"/>
          <p:cNvPicPr>
            <a:picLocks noChangeAspect="1"/>
          </p:cNvPicPr>
          <p:nvPr/>
        </p:nvPicPr>
        <p:blipFill>
          <a:blip r:embed="rId21"/>
          <a:stretch>
            <a:fillRect/>
          </a:stretch>
        </p:blipFill>
        <p:spPr>
          <a:xfrm>
            <a:off x="723900" y="5812185"/>
            <a:ext cx="154781" cy="143619"/>
          </a:xfrm>
          <a:prstGeom prst="rect">
            <a:avLst/>
          </a:prstGeom>
        </p:spPr>
      </p:pic>
      <p:pic>
        <p:nvPicPr>
          <p:cNvPr id="22" name="Image 20" descr="preencoded.png"/>
          <p:cNvPicPr>
            <a:picLocks noChangeAspect="1"/>
          </p:cNvPicPr>
          <p:nvPr/>
        </p:nvPicPr>
        <p:blipFill>
          <a:blip r:embed="rId22"/>
          <a:stretch>
            <a:fillRect/>
          </a:stretch>
        </p:blipFill>
        <p:spPr>
          <a:xfrm>
            <a:off x="2678460" y="5715000"/>
            <a:ext cx="1954560" cy="338138"/>
          </a:xfrm>
          <a:prstGeom prst="rect">
            <a:avLst/>
          </a:prstGeom>
        </p:spPr>
      </p:pic>
      <p:pic>
        <p:nvPicPr>
          <p:cNvPr id="23" name="Image 21" descr="preencoded.png"/>
          <p:cNvPicPr>
            <a:picLocks noChangeAspect="1"/>
          </p:cNvPicPr>
          <p:nvPr/>
        </p:nvPicPr>
        <p:blipFill>
          <a:blip r:embed="rId23"/>
          <a:stretch>
            <a:fillRect/>
          </a:stretch>
        </p:blipFill>
        <p:spPr>
          <a:xfrm>
            <a:off x="2792760" y="5812185"/>
            <a:ext cx="154781" cy="143619"/>
          </a:xfrm>
          <a:prstGeom prst="rect">
            <a:avLst/>
          </a:prstGeom>
        </p:spPr>
      </p:pic>
      <p:pic>
        <p:nvPicPr>
          <p:cNvPr id="24" name="Image 22" descr="preencoded.png"/>
          <p:cNvPicPr>
            <a:picLocks noChangeAspect="1"/>
          </p:cNvPicPr>
          <p:nvPr/>
        </p:nvPicPr>
        <p:blipFill>
          <a:blip r:embed="rId24"/>
          <a:stretch>
            <a:fillRect/>
          </a:stretch>
        </p:blipFill>
        <p:spPr>
          <a:xfrm>
            <a:off x="5090220" y="990600"/>
            <a:ext cx="6720780" cy="5486400"/>
          </a:xfrm>
          <a:prstGeom prst="rect">
            <a:avLst/>
          </a:prstGeom>
        </p:spPr>
      </p:pic>
      <p:pic>
        <p:nvPicPr>
          <p:cNvPr id="25" name="Image 23" descr="preencoded.png"/>
          <p:cNvPicPr>
            <a:picLocks noChangeAspect="1"/>
          </p:cNvPicPr>
          <p:nvPr/>
        </p:nvPicPr>
        <p:blipFill>
          <a:blip r:embed="rId25"/>
          <a:stretch>
            <a:fillRect/>
          </a:stretch>
        </p:blipFill>
        <p:spPr>
          <a:xfrm>
            <a:off x="5318820" y="1273671"/>
            <a:ext cx="238125" cy="190500"/>
          </a:xfrm>
          <a:prstGeom prst="rect">
            <a:avLst/>
          </a:prstGeom>
        </p:spPr>
      </p:pic>
      <p:pic>
        <p:nvPicPr>
          <p:cNvPr id="26" name="Image 24" descr="preencoded.png"/>
          <p:cNvPicPr>
            <a:picLocks noChangeAspect="1"/>
          </p:cNvPicPr>
          <p:nvPr/>
        </p:nvPicPr>
        <p:blipFill>
          <a:blip r:embed="rId26"/>
          <a:stretch>
            <a:fillRect/>
          </a:stretch>
        </p:blipFill>
        <p:spPr>
          <a:xfrm>
            <a:off x="5318820" y="2000250"/>
            <a:ext cx="3074640" cy="338138"/>
          </a:xfrm>
          <a:prstGeom prst="rect">
            <a:avLst/>
          </a:prstGeom>
        </p:spPr>
      </p:pic>
      <p:pic>
        <p:nvPicPr>
          <p:cNvPr id="27" name="Image 25" descr="preencoded.png"/>
          <p:cNvPicPr>
            <a:picLocks noChangeAspect="1"/>
          </p:cNvPicPr>
          <p:nvPr/>
        </p:nvPicPr>
        <p:blipFill>
          <a:blip r:embed="rId27"/>
          <a:stretch>
            <a:fillRect/>
          </a:stretch>
        </p:blipFill>
        <p:spPr>
          <a:xfrm>
            <a:off x="5433120" y="2097435"/>
            <a:ext cx="154781" cy="143619"/>
          </a:xfrm>
          <a:prstGeom prst="rect">
            <a:avLst/>
          </a:prstGeom>
        </p:spPr>
      </p:pic>
      <p:pic>
        <p:nvPicPr>
          <p:cNvPr id="28" name="Image 26" descr="preencoded.png"/>
          <p:cNvPicPr>
            <a:picLocks noChangeAspect="1"/>
          </p:cNvPicPr>
          <p:nvPr/>
        </p:nvPicPr>
        <p:blipFill>
          <a:blip r:embed="rId26"/>
          <a:stretch>
            <a:fillRect/>
          </a:stretch>
        </p:blipFill>
        <p:spPr>
          <a:xfrm>
            <a:off x="8507760" y="2000250"/>
            <a:ext cx="3074640" cy="338138"/>
          </a:xfrm>
          <a:prstGeom prst="rect">
            <a:avLst/>
          </a:prstGeom>
        </p:spPr>
      </p:pic>
      <p:pic>
        <p:nvPicPr>
          <p:cNvPr id="29" name="Image 27" descr="preencoded.png"/>
          <p:cNvPicPr>
            <a:picLocks noChangeAspect="1"/>
          </p:cNvPicPr>
          <p:nvPr/>
        </p:nvPicPr>
        <p:blipFill>
          <a:blip r:embed="rId28"/>
          <a:stretch>
            <a:fillRect/>
          </a:stretch>
        </p:blipFill>
        <p:spPr>
          <a:xfrm>
            <a:off x="8622060" y="2097435"/>
            <a:ext cx="154781" cy="143619"/>
          </a:xfrm>
          <a:prstGeom prst="rect">
            <a:avLst/>
          </a:prstGeom>
        </p:spPr>
      </p:pic>
      <p:pic>
        <p:nvPicPr>
          <p:cNvPr id="30" name="Image 28" descr="preencoded.png"/>
          <p:cNvPicPr>
            <a:picLocks noChangeAspect="1"/>
          </p:cNvPicPr>
          <p:nvPr/>
        </p:nvPicPr>
        <p:blipFill>
          <a:blip r:embed="rId29"/>
          <a:stretch>
            <a:fillRect/>
          </a:stretch>
        </p:blipFill>
        <p:spPr>
          <a:xfrm>
            <a:off x="5318820" y="2452688"/>
            <a:ext cx="3074640" cy="338138"/>
          </a:xfrm>
          <a:prstGeom prst="rect">
            <a:avLst/>
          </a:prstGeom>
        </p:spPr>
      </p:pic>
      <p:pic>
        <p:nvPicPr>
          <p:cNvPr id="31" name="Image 29" descr="preencoded.png"/>
          <p:cNvPicPr>
            <a:picLocks noChangeAspect="1"/>
          </p:cNvPicPr>
          <p:nvPr/>
        </p:nvPicPr>
        <p:blipFill>
          <a:blip r:embed="rId30"/>
          <a:stretch>
            <a:fillRect/>
          </a:stretch>
        </p:blipFill>
        <p:spPr>
          <a:xfrm>
            <a:off x="5433120" y="2549872"/>
            <a:ext cx="154781" cy="143619"/>
          </a:xfrm>
          <a:prstGeom prst="rect">
            <a:avLst/>
          </a:prstGeom>
        </p:spPr>
      </p:pic>
      <p:pic>
        <p:nvPicPr>
          <p:cNvPr id="32" name="Image 30" descr="preencoded.png"/>
          <p:cNvPicPr>
            <a:picLocks noChangeAspect="1"/>
          </p:cNvPicPr>
          <p:nvPr/>
        </p:nvPicPr>
        <p:blipFill>
          <a:blip r:embed="rId29"/>
          <a:stretch>
            <a:fillRect/>
          </a:stretch>
        </p:blipFill>
        <p:spPr>
          <a:xfrm>
            <a:off x="8507760" y="2452688"/>
            <a:ext cx="3074640" cy="338138"/>
          </a:xfrm>
          <a:prstGeom prst="rect">
            <a:avLst/>
          </a:prstGeom>
        </p:spPr>
      </p:pic>
      <p:pic>
        <p:nvPicPr>
          <p:cNvPr id="33" name="Image 31" descr="preencoded.png"/>
          <p:cNvPicPr>
            <a:picLocks noChangeAspect="1"/>
          </p:cNvPicPr>
          <p:nvPr/>
        </p:nvPicPr>
        <p:blipFill>
          <a:blip r:embed="rId31"/>
          <a:stretch>
            <a:fillRect/>
          </a:stretch>
        </p:blipFill>
        <p:spPr>
          <a:xfrm>
            <a:off x="8622060" y="2549872"/>
            <a:ext cx="154781" cy="143619"/>
          </a:xfrm>
          <a:prstGeom prst="rect">
            <a:avLst/>
          </a:prstGeom>
        </p:spPr>
      </p:pic>
      <p:pic>
        <p:nvPicPr>
          <p:cNvPr id="34" name="Image 32" descr="preencoded.png"/>
          <p:cNvPicPr>
            <a:picLocks noChangeAspect="1"/>
          </p:cNvPicPr>
          <p:nvPr/>
        </p:nvPicPr>
        <p:blipFill>
          <a:blip r:embed="rId32"/>
          <a:stretch>
            <a:fillRect/>
          </a:stretch>
        </p:blipFill>
        <p:spPr>
          <a:xfrm>
            <a:off x="5318820" y="2905125"/>
            <a:ext cx="3074640" cy="338138"/>
          </a:xfrm>
          <a:prstGeom prst="rect">
            <a:avLst/>
          </a:prstGeom>
        </p:spPr>
      </p:pic>
      <p:pic>
        <p:nvPicPr>
          <p:cNvPr id="35" name="Image 33" descr="preencoded.png"/>
          <p:cNvPicPr>
            <a:picLocks noChangeAspect="1"/>
          </p:cNvPicPr>
          <p:nvPr/>
        </p:nvPicPr>
        <p:blipFill>
          <a:blip r:embed="rId33"/>
          <a:stretch>
            <a:fillRect/>
          </a:stretch>
        </p:blipFill>
        <p:spPr>
          <a:xfrm>
            <a:off x="5433120" y="3002310"/>
            <a:ext cx="154781" cy="143619"/>
          </a:xfrm>
          <a:prstGeom prst="rect">
            <a:avLst/>
          </a:prstGeom>
        </p:spPr>
      </p:pic>
      <p:pic>
        <p:nvPicPr>
          <p:cNvPr id="36" name="Image 34" descr="preencoded.png"/>
          <p:cNvPicPr>
            <a:picLocks noChangeAspect="1"/>
          </p:cNvPicPr>
          <p:nvPr/>
        </p:nvPicPr>
        <p:blipFill>
          <a:blip r:embed="rId32"/>
          <a:stretch>
            <a:fillRect/>
          </a:stretch>
        </p:blipFill>
        <p:spPr>
          <a:xfrm>
            <a:off x="8507760" y="2905125"/>
            <a:ext cx="3074640" cy="338138"/>
          </a:xfrm>
          <a:prstGeom prst="rect">
            <a:avLst/>
          </a:prstGeom>
        </p:spPr>
      </p:pic>
      <p:pic>
        <p:nvPicPr>
          <p:cNvPr id="37" name="Image 35" descr="preencoded.png"/>
          <p:cNvPicPr>
            <a:picLocks noChangeAspect="1"/>
          </p:cNvPicPr>
          <p:nvPr/>
        </p:nvPicPr>
        <p:blipFill>
          <a:blip r:embed="rId34"/>
          <a:stretch>
            <a:fillRect/>
          </a:stretch>
        </p:blipFill>
        <p:spPr>
          <a:xfrm>
            <a:off x="8622060" y="3002310"/>
            <a:ext cx="154781" cy="143619"/>
          </a:xfrm>
          <a:prstGeom prst="rect">
            <a:avLst/>
          </a:prstGeom>
        </p:spPr>
      </p:pic>
      <p:pic>
        <p:nvPicPr>
          <p:cNvPr id="38" name="Image 36" descr="preencoded.png"/>
          <p:cNvPicPr>
            <a:picLocks noChangeAspect="1"/>
          </p:cNvPicPr>
          <p:nvPr/>
        </p:nvPicPr>
        <p:blipFill>
          <a:blip r:embed="rId29"/>
          <a:stretch>
            <a:fillRect/>
          </a:stretch>
        </p:blipFill>
        <p:spPr>
          <a:xfrm>
            <a:off x="5318820" y="3357563"/>
            <a:ext cx="3074640" cy="338138"/>
          </a:xfrm>
          <a:prstGeom prst="rect">
            <a:avLst/>
          </a:prstGeom>
        </p:spPr>
      </p:pic>
      <p:pic>
        <p:nvPicPr>
          <p:cNvPr id="39" name="Image 37" descr="preencoded.png"/>
          <p:cNvPicPr>
            <a:picLocks noChangeAspect="1"/>
          </p:cNvPicPr>
          <p:nvPr/>
        </p:nvPicPr>
        <p:blipFill>
          <a:blip r:embed="rId35"/>
          <a:stretch>
            <a:fillRect/>
          </a:stretch>
        </p:blipFill>
        <p:spPr>
          <a:xfrm>
            <a:off x="5433120" y="3454747"/>
            <a:ext cx="154781" cy="143619"/>
          </a:xfrm>
          <a:prstGeom prst="rect">
            <a:avLst/>
          </a:prstGeom>
        </p:spPr>
      </p:pic>
      <p:pic>
        <p:nvPicPr>
          <p:cNvPr id="40" name="Image 38" descr="preencoded.png"/>
          <p:cNvPicPr>
            <a:picLocks noChangeAspect="1"/>
          </p:cNvPicPr>
          <p:nvPr/>
        </p:nvPicPr>
        <p:blipFill>
          <a:blip r:embed="rId29"/>
          <a:stretch>
            <a:fillRect/>
          </a:stretch>
        </p:blipFill>
        <p:spPr>
          <a:xfrm>
            <a:off x="8507760" y="3357563"/>
            <a:ext cx="3074640" cy="338138"/>
          </a:xfrm>
          <a:prstGeom prst="rect">
            <a:avLst/>
          </a:prstGeom>
        </p:spPr>
      </p:pic>
      <p:pic>
        <p:nvPicPr>
          <p:cNvPr id="41" name="Image 39" descr="preencoded.png"/>
          <p:cNvPicPr>
            <a:picLocks noChangeAspect="1"/>
          </p:cNvPicPr>
          <p:nvPr/>
        </p:nvPicPr>
        <p:blipFill>
          <a:blip r:embed="rId36"/>
          <a:stretch>
            <a:fillRect/>
          </a:stretch>
        </p:blipFill>
        <p:spPr>
          <a:xfrm>
            <a:off x="8622060" y="3454747"/>
            <a:ext cx="154781" cy="143619"/>
          </a:xfrm>
          <a:prstGeom prst="rect">
            <a:avLst/>
          </a:prstGeom>
        </p:spPr>
      </p:pic>
      <p:pic>
        <p:nvPicPr>
          <p:cNvPr id="42" name="Image 40" descr="preencoded.png"/>
          <p:cNvPicPr>
            <a:picLocks noChangeAspect="1"/>
          </p:cNvPicPr>
          <p:nvPr/>
        </p:nvPicPr>
        <p:blipFill>
          <a:blip r:embed="rId26"/>
          <a:stretch>
            <a:fillRect/>
          </a:stretch>
        </p:blipFill>
        <p:spPr>
          <a:xfrm>
            <a:off x="5318820" y="3810000"/>
            <a:ext cx="3074640" cy="338138"/>
          </a:xfrm>
          <a:prstGeom prst="rect">
            <a:avLst/>
          </a:prstGeom>
        </p:spPr>
      </p:pic>
      <p:pic>
        <p:nvPicPr>
          <p:cNvPr id="43" name="Image 41" descr="preencoded.png"/>
          <p:cNvPicPr>
            <a:picLocks noChangeAspect="1"/>
          </p:cNvPicPr>
          <p:nvPr/>
        </p:nvPicPr>
        <p:blipFill>
          <a:blip r:embed="rId37"/>
          <a:stretch>
            <a:fillRect/>
          </a:stretch>
        </p:blipFill>
        <p:spPr>
          <a:xfrm>
            <a:off x="5433120" y="3907185"/>
            <a:ext cx="154781" cy="143619"/>
          </a:xfrm>
          <a:prstGeom prst="rect">
            <a:avLst/>
          </a:prstGeom>
        </p:spPr>
      </p:pic>
      <p:pic>
        <p:nvPicPr>
          <p:cNvPr id="44" name="Image 42" descr="preencoded.png"/>
          <p:cNvPicPr>
            <a:picLocks noChangeAspect="1"/>
          </p:cNvPicPr>
          <p:nvPr/>
        </p:nvPicPr>
        <p:blipFill>
          <a:blip r:embed="rId26"/>
          <a:stretch>
            <a:fillRect/>
          </a:stretch>
        </p:blipFill>
        <p:spPr>
          <a:xfrm>
            <a:off x="8507760" y="3810000"/>
            <a:ext cx="3074640" cy="338138"/>
          </a:xfrm>
          <a:prstGeom prst="rect">
            <a:avLst/>
          </a:prstGeom>
        </p:spPr>
      </p:pic>
      <p:pic>
        <p:nvPicPr>
          <p:cNvPr id="45" name="Image 43" descr="preencoded.png"/>
          <p:cNvPicPr>
            <a:picLocks noChangeAspect="1"/>
          </p:cNvPicPr>
          <p:nvPr/>
        </p:nvPicPr>
        <p:blipFill>
          <a:blip r:embed="rId38"/>
          <a:stretch>
            <a:fillRect/>
          </a:stretch>
        </p:blipFill>
        <p:spPr>
          <a:xfrm>
            <a:off x="8622060" y="3907185"/>
            <a:ext cx="154781" cy="143619"/>
          </a:xfrm>
          <a:prstGeom prst="rect">
            <a:avLst/>
          </a:prstGeom>
        </p:spPr>
      </p:pic>
      <p:pic>
        <p:nvPicPr>
          <p:cNvPr id="46" name="Image 44" descr="preencoded.png"/>
          <p:cNvPicPr>
            <a:picLocks noChangeAspect="1"/>
          </p:cNvPicPr>
          <p:nvPr/>
        </p:nvPicPr>
        <p:blipFill>
          <a:blip r:embed="rId29"/>
          <a:stretch>
            <a:fillRect/>
          </a:stretch>
        </p:blipFill>
        <p:spPr>
          <a:xfrm>
            <a:off x="5318820" y="4262438"/>
            <a:ext cx="3074640" cy="338138"/>
          </a:xfrm>
          <a:prstGeom prst="rect">
            <a:avLst/>
          </a:prstGeom>
        </p:spPr>
      </p:pic>
      <p:pic>
        <p:nvPicPr>
          <p:cNvPr id="47" name="Image 45" descr="preencoded.png"/>
          <p:cNvPicPr>
            <a:picLocks noChangeAspect="1"/>
          </p:cNvPicPr>
          <p:nvPr/>
        </p:nvPicPr>
        <p:blipFill>
          <a:blip r:embed="rId39"/>
          <a:stretch>
            <a:fillRect/>
          </a:stretch>
        </p:blipFill>
        <p:spPr>
          <a:xfrm>
            <a:off x="5433120" y="4359622"/>
            <a:ext cx="154781" cy="143619"/>
          </a:xfrm>
          <a:prstGeom prst="rect">
            <a:avLst/>
          </a:prstGeom>
        </p:spPr>
      </p:pic>
      <p:pic>
        <p:nvPicPr>
          <p:cNvPr id="48" name="Image 46" descr="preencoded.png"/>
          <p:cNvPicPr>
            <a:picLocks noChangeAspect="1"/>
          </p:cNvPicPr>
          <p:nvPr/>
        </p:nvPicPr>
        <p:blipFill>
          <a:blip r:embed="rId29"/>
          <a:stretch>
            <a:fillRect/>
          </a:stretch>
        </p:blipFill>
        <p:spPr>
          <a:xfrm>
            <a:off x="8507760" y="4262438"/>
            <a:ext cx="3074640" cy="338138"/>
          </a:xfrm>
          <a:prstGeom prst="rect">
            <a:avLst/>
          </a:prstGeom>
        </p:spPr>
      </p:pic>
      <p:pic>
        <p:nvPicPr>
          <p:cNvPr id="49" name="Image 47" descr="preencoded.png"/>
          <p:cNvPicPr>
            <a:picLocks noChangeAspect="1"/>
          </p:cNvPicPr>
          <p:nvPr/>
        </p:nvPicPr>
        <p:blipFill>
          <a:blip r:embed="rId40"/>
          <a:stretch>
            <a:fillRect/>
          </a:stretch>
        </p:blipFill>
        <p:spPr>
          <a:xfrm>
            <a:off x="8622060" y="4359622"/>
            <a:ext cx="154781" cy="143619"/>
          </a:xfrm>
          <a:prstGeom prst="rect">
            <a:avLst/>
          </a:prstGeom>
        </p:spPr>
      </p:pic>
      <p:pic>
        <p:nvPicPr>
          <p:cNvPr id="50" name="Image 48" descr="preencoded.png"/>
          <p:cNvPicPr>
            <a:picLocks noChangeAspect="1"/>
          </p:cNvPicPr>
          <p:nvPr/>
        </p:nvPicPr>
        <p:blipFill>
          <a:blip r:embed="rId41"/>
          <a:stretch>
            <a:fillRect/>
          </a:stretch>
        </p:blipFill>
        <p:spPr>
          <a:xfrm>
            <a:off x="5318820" y="4743450"/>
            <a:ext cx="6263580" cy="661988"/>
          </a:xfrm>
          <a:prstGeom prst="rect">
            <a:avLst/>
          </a:prstGeom>
        </p:spPr>
      </p:pic>
      <p:pic>
        <p:nvPicPr>
          <p:cNvPr id="51" name="Image 49" descr="preencoded.png"/>
          <p:cNvPicPr>
            <a:picLocks noChangeAspect="1"/>
          </p:cNvPicPr>
          <p:nvPr/>
        </p:nvPicPr>
        <p:blipFill>
          <a:blip r:embed="rId42"/>
          <a:stretch>
            <a:fillRect/>
          </a:stretch>
        </p:blipFill>
        <p:spPr>
          <a:xfrm>
            <a:off x="5433120" y="4881563"/>
            <a:ext cx="190500" cy="152400"/>
          </a:xfrm>
          <a:prstGeom prst="rect">
            <a:avLst/>
          </a:prstGeom>
        </p:spPr>
      </p:pic>
      <p:sp>
        <p:nvSpPr>
          <p:cNvPr id="52" name="Text 0"/>
          <p:cNvSpPr/>
          <p:nvPr/>
        </p:nvSpPr>
        <p:spPr>
          <a:xfrm>
            <a:off x="533400" y="190500"/>
            <a:ext cx="397764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53" name="Text 1"/>
          <p:cNvSpPr/>
          <p:nvPr/>
        </p:nvSpPr>
        <p:spPr>
          <a:xfrm>
            <a:off x="533400" y="361950"/>
            <a:ext cx="81381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QRISK3 — The UK Standard Tool</a:t>
            </a:r>
            <a:endParaRPr lang="en-US" sz="1800" dirty="0"/>
          </a:p>
        </p:txBody>
      </p:sp>
      <p:sp>
        <p:nvSpPr>
          <p:cNvPr id="54" name="Text 2"/>
          <p:cNvSpPr/>
          <p:nvPr/>
        </p:nvSpPr>
        <p:spPr>
          <a:xfrm>
            <a:off x="962025" y="1233488"/>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Primary Application</a:t>
            </a:r>
            <a:endParaRPr lang="en-US" sz="1350" dirty="0"/>
          </a:p>
        </p:txBody>
      </p:sp>
      <p:sp>
        <p:nvSpPr>
          <p:cNvPr id="55" name="Text 3"/>
          <p:cNvSpPr/>
          <p:nvPr/>
        </p:nvSpPr>
        <p:spPr>
          <a:xfrm>
            <a:off x="883444" y="1657350"/>
            <a:ext cx="374957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Calculate 10-year CVD risk for adults aged </a:t>
            </a:r>
            <a:r>
              <a:rPr lang="en-US" sz="1125" b="1" dirty="0">
                <a:solidFill>
                  <a:srgbClr val="4B5563"/>
                </a:solidFill>
              </a:rPr>
              <a:t>25–84</a:t>
            </a:r>
            <a:r>
              <a:rPr lang="en-US" sz="1125" dirty="0">
                <a:solidFill>
                  <a:srgbClr val="4B5563"/>
                </a:solidFill>
              </a:rPr>
              <a:t> without established CVD.</a:t>
            </a:r>
            <a:endParaRPr lang="en-US" sz="1125" dirty="0"/>
          </a:p>
        </p:txBody>
      </p:sp>
      <p:sp>
        <p:nvSpPr>
          <p:cNvPr id="56" name="Text 4"/>
          <p:cNvSpPr/>
          <p:nvPr/>
        </p:nvSpPr>
        <p:spPr>
          <a:xfrm>
            <a:off x="883444" y="2152650"/>
            <a:ext cx="3749576"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rPr>
              <a:t>NICE NG238 (2023) standard for </a:t>
            </a:r>
            <a:r>
              <a:rPr lang="en-US" sz="1125" b="1" dirty="0">
                <a:solidFill>
                  <a:srgbClr val="4B5563"/>
                </a:solidFill>
              </a:rPr>
              <a:t>Type 2 Diabetes</a:t>
            </a:r>
            <a:r>
              <a:rPr lang="en-US" sz="1125" dirty="0">
                <a:solidFill>
                  <a:srgbClr val="4B5563"/>
                </a:solidFill>
              </a:rPr>
              <a:t> (aged 25–84).</a:t>
            </a:r>
            <a:endParaRPr lang="en-US" sz="1125" dirty="0"/>
          </a:p>
        </p:txBody>
      </p:sp>
      <p:sp>
        <p:nvSpPr>
          <p:cNvPr id="57" name="Text 5"/>
          <p:cNvSpPr/>
          <p:nvPr/>
        </p:nvSpPr>
        <p:spPr>
          <a:xfrm>
            <a:off x="883444" y="2647950"/>
            <a:ext cx="374957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rPr>
              <a:t>QRISK3-lifetime:</a:t>
            </a:r>
            <a:r>
              <a:rPr lang="en-US" sz="1125" dirty="0">
                <a:solidFill>
                  <a:srgbClr val="4B5563"/>
                </a:solidFill>
              </a:rPr>
              <a:t> Consider for &lt;40s with risk factors to motivate lifestyle changes.</a:t>
            </a:r>
            <a:endParaRPr lang="en-US" sz="1125" dirty="0"/>
          </a:p>
        </p:txBody>
      </p:sp>
      <p:sp>
        <p:nvSpPr>
          <p:cNvPr id="58" name="Text 6"/>
          <p:cNvSpPr/>
          <p:nvPr/>
        </p:nvSpPr>
        <p:spPr>
          <a:xfrm>
            <a:off x="962025" y="4071938"/>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Preferred Groups</a:t>
            </a:r>
            <a:endParaRPr lang="en-US" sz="1350" dirty="0"/>
          </a:p>
        </p:txBody>
      </p:sp>
      <p:sp>
        <p:nvSpPr>
          <p:cNvPr id="59" name="Text 7"/>
          <p:cNvSpPr/>
          <p:nvPr/>
        </p:nvSpPr>
        <p:spPr>
          <a:xfrm>
            <a:off x="609600" y="4495800"/>
            <a:ext cx="77343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rPr>
              <a:t>QRISK3 is superior to QRISK2 for patients with:</a:t>
            </a:r>
            <a:endParaRPr lang="en-US" sz="1050" dirty="0"/>
          </a:p>
        </p:txBody>
      </p:sp>
      <p:sp>
        <p:nvSpPr>
          <p:cNvPr id="60" name="Text 8"/>
          <p:cNvSpPr/>
          <p:nvPr/>
        </p:nvSpPr>
        <p:spPr>
          <a:xfrm>
            <a:off x="954881" y="4810125"/>
            <a:ext cx="196817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Corticosteroids</a:t>
            </a:r>
            <a:endParaRPr lang="en-US" sz="975" dirty="0"/>
          </a:p>
        </p:txBody>
      </p:sp>
      <p:sp>
        <p:nvSpPr>
          <p:cNvPr id="61" name="Text 9"/>
          <p:cNvSpPr/>
          <p:nvPr/>
        </p:nvSpPr>
        <p:spPr>
          <a:xfrm>
            <a:off x="3023741" y="4810125"/>
            <a:ext cx="2755438"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Severe Mental Illness</a:t>
            </a:r>
            <a:endParaRPr lang="en-US" sz="975" dirty="0"/>
          </a:p>
        </p:txBody>
      </p:sp>
      <p:sp>
        <p:nvSpPr>
          <p:cNvPr id="62" name="Text 10"/>
          <p:cNvSpPr/>
          <p:nvPr/>
        </p:nvSpPr>
        <p:spPr>
          <a:xfrm>
            <a:off x="954881" y="5262563"/>
            <a:ext cx="2099381"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SLE / Autoimmune</a:t>
            </a:r>
            <a:endParaRPr lang="en-US" sz="975" dirty="0"/>
          </a:p>
        </p:txBody>
      </p:sp>
      <p:sp>
        <p:nvSpPr>
          <p:cNvPr id="63" name="Text 11"/>
          <p:cNvSpPr/>
          <p:nvPr/>
        </p:nvSpPr>
        <p:spPr>
          <a:xfrm>
            <a:off x="3023741" y="5262563"/>
            <a:ext cx="172596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Migraine</a:t>
            </a:r>
            <a:endParaRPr lang="en-US" sz="975" dirty="0"/>
          </a:p>
        </p:txBody>
      </p:sp>
      <p:sp>
        <p:nvSpPr>
          <p:cNvPr id="64" name="Text 12"/>
          <p:cNvSpPr/>
          <p:nvPr/>
        </p:nvSpPr>
        <p:spPr>
          <a:xfrm>
            <a:off x="954881" y="5715000"/>
            <a:ext cx="2624226"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Erectile Dysfunction</a:t>
            </a:r>
            <a:endParaRPr lang="en-US" sz="975" dirty="0"/>
          </a:p>
        </p:txBody>
      </p:sp>
      <p:sp>
        <p:nvSpPr>
          <p:cNvPr id="65" name="Text 13"/>
          <p:cNvSpPr/>
          <p:nvPr/>
        </p:nvSpPr>
        <p:spPr>
          <a:xfrm>
            <a:off x="3023741" y="5715000"/>
            <a:ext cx="301786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Atypical Antipsychotics</a:t>
            </a:r>
            <a:endParaRPr lang="en-US" sz="975" dirty="0"/>
          </a:p>
        </p:txBody>
      </p:sp>
      <p:sp>
        <p:nvSpPr>
          <p:cNvPr id="66" name="Text 14"/>
          <p:cNvSpPr/>
          <p:nvPr/>
        </p:nvSpPr>
        <p:spPr>
          <a:xfrm>
            <a:off x="5671245" y="1233488"/>
            <a:ext cx="46634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F2937"/>
                </a:solidFill>
              </a:rPr>
              <a:t>QRISK3 Input Variables</a:t>
            </a:r>
            <a:endParaRPr lang="en-US" sz="1350" dirty="0"/>
          </a:p>
        </p:txBody>
      </p:sp>
      <p:sp>
        <p:nvSpPr>
          <p:cNvPr id="67" name="Text 15"/>
          <p:cNvSpPr/>
          <p:nvPr/>
        </p:nvSpPr>
        <p:spPr>
          <a:xfrm>
            <a:off x="5318820" y="1657350"/>
            <a:ext cx="687318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rPr>
              <a:t>A multi-factorial algorithm validated on 1.28 million UK patients.</a:t>
            </a:r>
            <a:endParaRPr lang="en-US" sz="1050" dirty="0"/>
          </a:p>
        </p:txBody>
      </p:sp>
      <p:sp>
        <p:nvSpPr>
          <p:cNvPr id="68" name="Text 16"/>
          <p:cNvSpPr/>
          <p:nvPr/>
        </p:nvSpPr>
        <p:spPr>
          <a:xfrm>
            <a:off x="5664101" y="2000250"/>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Age and Sex</a:t>
            </a:r>
            <a:endParaRPr lang="en-US" sz="975" dirty="0"/>
          </a:p>
        </p:txBody>
      </p:sp>
      <p:sp>
        <p:nvSpPr>
          <p:cNvPr id="69" name="Text 17"/>
          <p:cNvSpPr/>
          <p:nvPr/>
        </p:nvSpPr>
        <p:spPr>
          <a:xfrm>
            <a:off x="8853041" y="2000250"/>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Smoking Status</a:t>
            </a:r>
            <a:endParaRPr lang="en-US" sz="975" dirty="0"/>
          </a:p>
        </p:txBody>
      </p:sp>
      <p:sp>
        <p:nvSpPr>
          <p:cNvPr id="70" name="Text 18"/>
          <p:cNvSpPr/>
          <p:nvPr/>
        </p:nvSpPr>
        <p:spPr>
          <a:xfrm>
            <a:off x="5664101" y="2452688"/>
            <a:ext cx="2888388"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Cholesterol:HDL Ratio</a:t>
            </a:r>
            <a:endParaRPr lang="en-US" sz="975" dirty="0"/>
          </a:p>
        </p:txBody>
      </p:sp>
      <p:sp>
        <p:nvSpPr>
          <p:cNvPr id="71" name="Text 19"/>
          <p:cNvSpPr/>
          <p:nvPr/>
        </p:nvSpPr>
        <p:spPr>
          <a:xfrm>
            <a:off x="8853041" y="2452688"/>
            <a:ext cx="3025931"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Systolic BP (Treated?)</a:t>
            </a:r>
            <a:endParaRPr lang="en-US" sz="975" dirty="0"/>
          </a:p>
        </p:txBody>
      </p:sp>
      <p:sp>
        <p:nvSpPr>
          <p:cNvPr id="72" name="Text 20"/>
          <p:cNvSpPr/>
          <p:nvPr/>
        </p:nvSpPr>
        <p:spPr>
          <a:xfrm>
            <a:off x="5664101" y="2905125"/>
            <a:ext cx="2888388"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Body Mass Index (BMI)</a:t>
            </a:r>
            <a:endParaRPr lang="en-US" sz="975" dirty="0"/>
          </a:p>
        </p:txBody>
      </p:sp>
      <p:sp>
        <p:nvSpPr>
          <p:cNvPr id="73" name="Text 21"/>
          <p:cNvSpPr/>
          <p:nvPr/>
        </p:nvSpPr>
        <p:spPr>
          <a:xfrm>
            <a:off x="8853041" y="2905125"/>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Social Deprivation</a:t>
            </a:r>
            <a:endParaRPr lang="en-US" sz="975" dirty="0"/>
          </a:p>
        </p:txBody>
      </p:sp>
      <p:sp>
        <p:nvSpPr>
          <p:cNvPr id="74" name="Text 22"/>
          <p:cNvSpPr/>
          <p:nvPr/>
        </p:nvSpPr>
        <p:spPr>
          <a:xfrm>
            <a:off x="5664101" y="3357563"/>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Ethnicity</a:t>
            </a:r>
            <a:endParaRPr lang="en-US" sz="975" dirty="0"/>
          </a:p>
        </p:txBody>
      </p:sp>
      <p:sp>
        <p:nvSpPr>
          <p:cNvPr id="75" name="Text 23"/>
          <p:cNvSpPr/>
          <p:nvPr/>
        </p:nvSpPr>
        <p:spPr>
          <a:xfrm>
            <a:off x="8853041" y="3357563"/>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Family History (CHD)</a:t>
            </a:r>
            <a:endParaRPr lang="en-US" sz="975" dirty="0"/>
          </a:p>
        </p:txBody>
      </p:sp>
      <p:sp>
        <p:nvSpPr>
          <p:cNvPr id="76" name="Text 24"/>
          <p:cNvSpPr/>
          <p:nvPr/>
        </p:nvSpPr>
        <p:spPr>
          <a:xfrm>
            <a:off x="5664101" y="3810000"/>
            <a:ext cx="3025931"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Chronic Kidney Disease</a:t>
            </a:r>
            <a:endParaRPr lang="en-US" sz="975" dirty="0"/>
          </a:p>
        </p:txBody>
      </p:sp>
      <p:sp>
        <p:nvSpPr>
          <p:cNvPr id="77" name="Text 25"/>
          <p:cNvSpPr/>
          <p:nvPr/>
        </p:nvSpPr>
        <p:spPr>
          <a:xfrm>
            <a:off x="8853041" y="3810000"/>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Atrial Fibrillation</a:t>
            </a:r>
            <a:endParaRPr lang="en-US" sz="975" dirty="0"/>
          </a:p>
        </p:txBody>
      </p:sp>
      <p:sp>
        <p:nvSpPr>
          <p:cNvPr id="78" name="Text 26"/>
          <p:cNvSpPr/>
          <p:nvPr/>
        </p:nvSpPr>
        <p:spPr>
          <a:xfrm>
            <a:off x="5664101" y="4262438"/>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Diabetes Status</a:t>
            </a:r>
            <a:endParaRPr lang="en-US" sz="975" dirty="0"/>
          </a:p>
        </p:txBody>
      </p:sp>
      <p:sp>
        <p:nvSpPr>
          <p:cNvPr id="79" name="Text 27"/>
          <p:cNvSpPr/>
          <p:nvPr/>
        </p:nvSpPr>
        <p:spPr>
          <a:xfrm>
            <a:off x="8853041" y="4262438"/>
            <a:ext cx="2846040" cy="338138"/>
          </a:xfrm>
          <a:prstGeom prst="rect">
            <a:avLst/>
          </a:prstGeom>
          <a:noFill/>
          <a:ln/>
        </p:spPr>
        <p:txBody>
          <a:bodyPr vert="horz" wrap="square" lIns="0" tIns="0" rIns="0" bIns="0" rtlCol="0" anchor="ctr"/>
          <a:lstStyle/>
          <a:p>
            <a:pPr marL="0" indent="0">
              <a:lnSpc>
                <a:spcPts val="1463"/>
              </a:lnSpc>
              <a:buNone/>
            </a:pPr>
            <a:r>
              <a:rPr lang="en-US" sz="975" dirty="0">
                <a:solidFill>
                  <a:srgbClr val="374151"/>
                </a:solidFill>
              </a:rPr>
              <a:t>SLE &amp; SMI</a:t>
            </a:r>
            <a:endParaRPr lang="en-US" sz="975" dirty="0"/>
          </a:p>
        </p:txBody>
      </p:sp>
      <p:sp>
        <p:nvSpPr>
          <p:cNvPr id="80" name="Text 28"/>
          <p:cNvSpPr/>
          <p:nvPr/>
        </p:nvSpPr>
        <p:spPr>
          <a:xfrm>
            <a:off x="5699820" y="4857750"/>
            <a:ext cx="64921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2400E"/>
                </a:solidFill>
              </a:rPr>
              <a:t>AKT Fact: QRISK3 corrects for ethnicity automatically.</a:t>
            </a:r>
            <a:endParaRPr lang="en-US" sz="1050" dirty="0"/>
          </a:p>
        </p:txBody>
      </p:sp>
      <p:sp>
        <p:nvSpPr>
          <p:cNvPr id="81" name="Text 29"/>
          <p:cNvSpPr/>
          <p:nvPr/>
        </p:nvSpPr>
        <p:spPr>
          <a:xfrm>
            <a:off x="5642670" y="5105400"/>
            <a:ext cx="6549330" cy="185738"/>
          </a:xfrm>
          <a:prstGeom prst="rect">
            <a:avLst/>
          </a:prstGeom>
          <a:noFill/>
          <a:ln/>
        </p:spPr>
        <p:txBody>
          <a:bodyPr vert="horz" wrap="square" lIns="0" tIns="0" rIns="0" bIns="0" rtlCol="0" anchor="ctr"/>
          <a:lstStyle/>
          <a:p>
            <a:pPr marL="0" indent="0">
              <a:lnSpc>
                <a:spcPts val="1463"/>
              </a:lnSpc>
              <a:buNone/>
            </a:pPr>
            <a:r>
              <a:rPr lang="en-US" sz="975" dirty="0">
                <a:solidFill>
                  <a:srgbClr val="92400E"/>
                </a:solidFill>
              </a:rPr>
              <a:t>Do not manually apply a 1.4x correction factor for South Asian patients when using QRISK3.</a:t>
            </a:r>
            <a:endParaRPr lang="en-US" sz="9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304800"/>
            <a:ext cx="38100" cy="304800"/>
          </a:xfrm>
          <a:prstGeom prst="rect">
            <a:avLst/>
          </a:prstGeom>
        </p:spPr>
      </p:pic>
      <p:pic>
        <p:nvPicPr>
          <p:cNvPr id="5" name="Image 3" descr="preencoded.png"/>
          <p:cNvPicPr>
            <a:picLocks noChangeAspect="1"/>
          </p:cNvPicPr>
          <p:nvPr/>
        </p:nvPicPr>
        <p:blipFill>
          <a:blip r:embed="rId6"/>
          <a:stretch>
            <a:fillRect/>
          </a:stretch>
        </p:blipFill>
        <p:spPr>
          <a:xfrm>
            <a:off x="381000" y="1009650"/>
            <a:ext cx="5572125" cy="3590925"/>
          </a:xfrm>
          <a:prstGeom prst="rect">
            <a:avLst/>
          </a:prstGeom>
        </p:spPr>
      </p:pic>
      <p:pic>
        <p:nvPicPr>
          <p:cNvPr id="6" name="Image 4" descr="preencoded.png"/>
          <p:cNvPicPr>
            <a:picLocks noChangeAspect="1"/>
          </p:cNvPicPr>
          <p:nvPr/>
        </p:nvPicPr>
        <p:blipFill>
          <a:blip r:embed="rId7"/>
          <a:stretch>
            <a:fillRect/>
          </a:stretch>
        </p:blipFill>
        <p:spPr>
          <a:xfrm>
            <a:off x="609600" y="1238250"/>
            <a:ext cx="381000" cy="381000"/>
          </a:xfrm>
          <a:prstGeom prst="rect">
            <a:avLst/>
          </a:prstGeom>
        </p:spPr>
      </p:pic>
      <p:pic>
        <p:nvPicPr>
          <p:cNvPr id="7" name="Image 5" descr="preencoded.png"/>
          <p:cNvPicPr>
            <a:picLocks noChangeAspect="1"/>
          </p:cNvPicPr>
          <p:nvPr/>
        </p:nvPicPr>
        <p:blipFill>
          <a:blip r:embed="rId8"/>
          <a:stretch>
            <a:fillRect/>
          </a:stretch>
        </p:blipFill>
        <p:spPr>
          <a:xfrm>
            <a:off x="692944" y="1341090"/>
            <a:ext cx="214313" cy="175320"/>
          </a:xfrm>
          <a:prstGeom prst="rect">
            <a:avLst/>
          </a:prstGeom>
        </p:spPr>
      </p:pic>
      <p:pic>
        <p:nvPicPr>
          <p:cNvPr id="8" name="Image 6" descr="preencoded.png"/>
          <p:cNvPicPr>
            <a:picLocks noChangeAspect="1"/>
          </p:cNvPicPr>
          <p:nvPr/>
        </p:nvPicPr>
        <p:blipFill>
          <a:blip r:embed="rId9"/>
          <a:stretch>
            <a:fillRect/>
          </a:stretch>
        </p:blipFill>
        <p:spPr>
          <a:xfrm>
            <a:off x="609600" y="1866900"/>
            <a:ext cx="95250" cy="84534"/>
          </a:xfrm>
          <a:prstGeom prst="rect">
            <a:avLst/>
          </a:prstGeom>
        </p:spPr>
      </p:pic>
      <p:pic>
        <p:nvPicPr>
          <p:cNvPr id="9" name="Image 7" descr="preencoded.png"/>
          <p:cNvPicPr>
            <a:picLocks noChangeAspect="1"/>
          </p:cNvPicPr>
          <p:nvPr/>
        </p:nvPicPr>
        <p:blipFill>
          <a:blip r:embed="rId10"/>
          <a:stretch>
            <a:fillRect/>
          </a:stretch>
        </p:blipFill>
        <p:spPr>
          <a:xfrm>
            <a:off x="609600" y="2476500"/>
            <a:ext cx="95250" cy="95250"/>
          </a:xfrm>
          <a:prstGeom prst="rect">
            <a:avLst/>
          </a:prstGeom>
        </p:spPr>
      </p:pic>
      <p:pic>
        <p:nvPicPr>
          <p:cNvPr id="10" name="Image 8" descr="preencoded.png"/>
          <p:cNvPicPr>
            <a:picLocks noChangeAspect="1"/>
          </p:cNvPicPr>
          <p:nvPr/>
        </p:nvPicPr>
        <p:blipFill>
          <a:blip r:embed="rId11"/>
          <a:stretch>
            <a:fillRect/>
          </a:stretch>
        </p:blipFill>
        <p:spPr>
          <a:xfrm>
            <a:off x="609600" y="3086100"/>
            <a:ext cx="95250" cy="95250"/>
          </a:xfrm>
          <a:prstGeom prst="rect">
            <a:avLst/>
          </a:prstGeom>
        </p:spPr>
      </p:pic>
      <p:pic>
        <p:nvPicPr>
          <p:cNvPr id="11" name="Image 9" descr="preencoded.png"/>
          <p:cNvPicPr>
            <a:picLocks noChangeAspect="1"/>
          </p:cNvPicPr>
          <p:nvPr/>
        </p:nvPicPr>
        <p:blipFill>
          <a:blip r:embed="rId12"/>
          <a:stretch>
            <a:fillRect/>
          </a:stretch>
        </p:blipFill>
        <p:spPr>
          <a:xfrm>
            <a:off x="6238875" y="1009650"/>
            <a:ext cx="5572125" cy="3590925"/>
          </a:xfrm>
          <a:prstGeom prst="rect">
            <a:avLst/>
          </a:prstGeom>
        </p:spPr>
      </p:pic>
      <p:pic>
        <p:nvPicPr>
          <p:cNvPr id="12" name="Image 10" descr="preencoded.png"/>
          <p:cNvPicPr>
            <a:picLocks noChangeAspect="1"/>
          </p:cNvPicPr>
          <p:nvPr/>
        </p:nvPicPr>
        <p:blipFill>
          <a:blip r:embed="rId13"/>
          <a:stretch>
            <a:fillRect/>
          </a:stretch>
        </p:blipFill>
        <p:spPr>
          <a:xfrm>
            <a:off x="6467475" y="1238250"/>
            <a:ext cx="381000" cy="381000"/>
          </a:xfrm>
          <a:prstGeom prst="rect">
            <a:avLst/>
          </a:prstGeom>
        </p:spPr>
      </p:pic>
      <p:pic>
        <p:nvPicPr>
          <p:cNvPr id="13" name="Image 11" descr="preencoded.png"/>
          <p:cNvPicPr>
            <a:picLocks noChangeAspect="1"/>
          </p:cNvPicPr>
          <p:nvPr/>
        </p:nvPicPr>
        <p:blipFill>
          <a:blip r:embed="rId14"/>
          <a:stretch>
            <a:fillRect/>
          </a:stretch>
        </p:blipFill>
        <p:spPr>
          <a:xfrm>
            <a:off x="6550819" y="1341090"/>
            <a:ext cx="214313" cy="175320"/>
          </a:xfrm>
          <a:prstGeom prst="rect">
            <a:avLst/>
          </a:prstGeom>
        </p:spPr>
      </p:pic>
      <p:pic>
        <p:nvPicPr>
          <p:cNvPr id="14" name="Image 12" descr="preencoded.png"/>
          <p:cNvPicPr>
            <a:picLocks noChangeAspect="1"/>
          </p:cNvPicPr>
          <p:nvPr/>
        </p:nvPicPr>
        <p:blipFill>
          <a:blip r:embed="rId11"/>
          <a:stretch>
            <a:fillRect/>
          </a:stretch>
        </p:blipFill>
        <p:spPr>
          <a:xfrm>
            <a:off x="6467475" y="1866900"/>
            <a:ext cx="95250" cy="95250"/>
          </a:xfrm>
          <a:prstGeom prst="rect">
            <a:avLst/>
          </a:prstGeom>
        </p:spPr>
      </p:pic>
      <p:pic>
        <p:nvPicPr>
          <p:cNvPr id="15" name="Image 13" descr="preencoded.png"/>
          <p:cNvPicPr>
            <a:picLocks noChangeAspect="1"/>
          </p:cNvPicPr>
          <p:nvPr/>
        </p:nvPicPr>
        <p:blipFill>
          <a:blip r:embed="rId11"/>
          <a:stretch>
            <a:fillRect/>
          </a:stretch>
        </p:blipFill>
        <p:spPr>
          <a:xfrm>
            <a:off x="6467475" y="2476500"/>
            <a:ext cx="95250" cy="95250"/>
          </a:xfrm>
          <a:prstGeom prst="rect">
            <a:avLst/>
          </a:prstGeom>
        </p:spPr>
      </p:pic>
      <p:pic>
        <p:nvPicPr>
          <p:cNvPr id="16" name="Image 14" descr="preencoded.png"/>
          <p:cNvPicPr>
            <a:picLocks noChangeAspect="1"/>
          </p:cNvPicPr>
          <p:nvPr/>
        </p:nvPicPr>
        <p:blipFill>
          <a:blip r:embed="rId10"/>
          <a:stretch>
            <a:fillRect/>
          </a:stretch>
        </p:blipFill>
        <p:spPr>
          <a:xfrm>
            <a:off x="6467475" y="3086100"/>
            <a:ext cx="95250" cy="95250"/>
          </a:xfrm>
          <a:prstGeom prst="rect">
            <a:avLst/>
          </a:prstGeom>
        </p:spPr>
      </p:pic>
      <p:pic>
        <p:nvPicPr>
          <p:cNvPr id="17" name="Image 15" descr="preencoded.png"/>
          <p:cNvPicPr>
            <a:picLocks noChangeAspect="1"/>
          </p:cNvPicPr>
          <p:nvPr/>
        </p:nvPicPr>
        <p:blipFill>
          <a:blip r:embed="rId15"/>
          <a:stretch>
            <a:fillRect/>
          </a:stretch>
        </p:blipFill>
        <p:spPr>
          <a:xfrm>
            <a:off x="6467475" y="3638550"/>
            <a:ext cx="5114925" cy="733425"/>
          </a:xfrm>
          <a:prstGeom prst="rect">
            <a:avLst/>
          </a:prstGeom>
        </p:spPr>
      </p:pic>
      <p:pic>
        <p:nvPicPr>
          <p:cNvPr id="18" name="Image 16" descr="preencoded.png"/>
          <p:cNvPicPr>
            <a:picLocks noChangeAspect="1"/>
          </p:cNvPicPr>
          <p:nvPr/>
        </p:nvPicPr>
        <p:blipFill>
          <a:blip r:embed="rId16"/>
          <a:stretch>
            <a:fillRect/>
          </a:stretch>
        </p:blipFill>
        <p:spPr>
          <a:xfrm>
            <a:off x="381000" y="4829175"/>
            <a:ext cx="11430000" cy="1666875"/>
          </a:xfrm>
          <a:prstGeom prst="rect">
            <a:avLst/>
          </a:prstGeom>
        </p:spPr>
      </p:pic>
      <p:pic>
        <p:nvPicPr>
          <p:cNvPr id="19" name="Image 17" descr="preencoded.png"/>
          <p:cNvPicPr>
            <a:picLocks noChangeAspect="1"/>
          </p:cNvPicPr>
          <p:nvPr/>
        </p:nvPicPr>
        <p:blipFill>
          <a:blip r:embed="rId17"/>
          <a:stretch>
            <a:fillRect/>
          </a:stretch>
        </p:blipFill>
        <p:spPr>
          <a:xfrm>
            <a:off x="571500" y="5051078"/>
            <a:ext cx="166688" cy="137220"/>
          </a:xfrm>
          <a:prstGeom prst="rect">
            <a:avLst/>
          </a:prstGeom>
        </p:spPr>
      </p:pic>
      <p:pic>
        <p:nvPicPr>
          <p:cNvPr id="20" name="Image 18" descr="preencoded.png"/>
          <p:cNvPicPr>
            <a:picLocks noChangeAspect="1"/>
          </p:cNvPicPr>
          <p:nvPr/>
        </p:nvPicPr>
        <p:blipFill>
          <a:blip r:embed="rId18"/>
          <a:stretch>
            <a:fillRect/>
          </a:stretch>
        </p:blipFill>
        <p:spPr>
          <a:xfrm>
            <a:off x="571500" y="5372100"/>
            <a:ext cx="2647950" cy="390525"/>
          </a:xfrm>
          <a:prstGeom prst="rect">
            <a:avLst/>
          </a:prstGeom>
        </p:spPr>
      </p:pic>
      <p:pic>
        <p:nvPicPr>
          <p:cNvPr id="21" name="Image 19" descr="preencoded.png"/>
          <p:cNvPicPr>
            <a:picLocks noChangeAspect="1"/>
          </p:cNvPicPr>
          <p:nvPr/>
        </p:nvPicPr>
        <p:blipFill>
          <a:blip r:embed="rId19"/>
          <a:stretch>
            <a:fillRect/>
          </a:stretch>
        </p:blipFill>
        <p:spPr>
          <a:xfrm>
            <a:off x="704850" y="5500688"/>
            <a:ext cx="190500" cy="133350"/>
          </a:xfrm>
          <a:prstGeom prst="rect">
            <a:avLst/>
          </a:prstGeom>
        </p:spPr>
      </p:pic>
      <p:pic>
        <p:nvPicPr>
          <p:cNvPr id="22" name="Image 20" descr="preencoded.png"/>
          <p:cNvPicPr>
            <a:picLocks noChangeAspect="1"/>
          </p:cNvPicPr>
          <p:nvPr/>
        </p:nvPicPr>
        <p:blipFill>
          <a:blip r:embed="rId18"/>
          <a:stretch>
            <a:fillRect/>
          </a:stretch>
        </p:blipFill>
        <p:spPr>
          <a:xfrm>
            <a:off x="3371850" y="5372100"/>
            <a:ext cx="2647950" cy="390525"/>
          </a:xfrm>
          <a:prstGeom prst="rect">
            <a:avLst/>
          </a:prstGeom>
        </p:spPr>
      </p:pic>
      <p:pic>
        <p:nvPicPr>
          <p:cNvPr id="23" name="Image 21" descr="preencoded.png"/>
          <p:cNvPicPr>
            <a:picLocks noChangeAspect="1"/>
          </p:cNvPicPr>
          <p:nvPr/>
        </p:nvPicPr>
        <p:blipFill>
          <a:blip r:embed="rId20"/>
          <a:stretch>
            <a:fillRect/>
          </a:stretch>
        </p:blipFill>
        <p:spPr>
          <a:xfrm>
            <a:off x="3505200" y="5500688"/>
            <a:ext cx="190500" cy="133350"/>
          </a:xfrm>
          <a:prstGeom prst="rect">
            <a:avLst/>
          </a:prstGeom>
        </p:spPr>
      </p:pic>
      <p:pic>
        <p:nvPicPr>
          <p:cNvPr id="24" name="Image 22" descr="preencoded.png"/>
          <p:cNvPicPr>
            <a:picLocks noChangeAspect="1"/>
          </p:cNvPicPr>
          <p:nvPr/>
        </p:nvPicPr>
        <p:blipFill>
          <a:blip r:embed="rId18"/>
          <a:stretch>
            <a:fillRect/>
          </a:stretch>
        </p:blipFill>
        <p:spPr>
          <a:xfrm>
            <a:off x="6172200" y="5372100"/>
            <a:ext cx="2647950" cy="390525"/>
          </a:xfrm>
          <a:prstGeom prst="rect">
            <a:avLst/>
          </a:prstGeom>
        </p:spPr>
      </p:pic>
      <p:pic>
        <p:nvPicPr>
          <p:cNvPr id="25" name="Image 23" descr="preencoded.png"/>
          <p:cNvPicPr>
            <a:picLocks noChangeAspect="1"/>
          </p:cNvPicPr>
          <p:nvPr/>
        </p:nvPicPr>
        <p:blipFill>
          <a:blip r:embed="rId21"/>
          <a:stretch>
            <a:fillRect/>
          </a:stretch>
        </p:blipFill>
        <p:spPr>
          <a:xfrm>
            <a:off x="6305550" y="5500688"/>
            <a:ext cx="190500" cy="133350"/>
          </a:xfrm>
          <a:prstGeom prst="rect">
            <a:avLst/>
          </a:prstGeom>
        </p:spPr>
      </p:pic>
      <p:pic>
        <p:nvPicPr>
          <p:cNvPr id="26" name="Image 24" descr="preencoded.png"/>
          <p:cNvPicPr>
            <a:picLocks noChangeAspect="1"/>
          </p:cNvPicPr>
          <p:nvPr/>
        </p:nvPicPr>
        <p:blipFill>
          <a:blip r:embed="rId18"/>
          <a:stretch>
            <a:fillRect/>
          </a:stretch>
        </p:blipFill>
        <p:spPr>
          <a:xfrm>
            <a:off x="8972550" y="5372100"/>
            <a:ext cx="2647950" cy="390525"/>
          </a:xfrm>
          <a:prstGeom prst="rect">
            <a:avLst/>
          </a:prstGeom>
        </p:spPr>
      </p:pic>
      <p:pic>
        <p:nvPicPr>
          <p:cNvPr id="27" name="Image 25" descr="preencoded.png"/>
          <p:cNvPicPr>
            <a:picLocks noChangeAspect="1"/>
          </p:cNvPicPr>
          <p:nvPr/>
        </p:nvPicPr>
        <p:blipFill>
          <a:blip r:embed="rId22"/>
          <a:stretch>
            <a:fillRect/>
          </a:stretch>
        </p:blipFill>
        <p:spPr>
          <a:xfrm>
            <a:off x="9105900" y="5500688"/>
            <a:ext cx="190500" cy="133350"/>
          </a:xfrm>
          <a:prstGeom prst="rect">
            <a:avLst/>
          </a:prstGeom>
        </p:spPr>
      </p:pic>
      <p:pic>
        <p:nvPicPr>
          <p:cNvPr id="28" name="Image 26" descr="preencoded.png"/>
          <p:cNvPicPr>
            <a:picLocks noChangeAspect="1"/>
          </p:cNvPicPr>
          <p:nvPr/>
        </p:nvPicPr>
        <p:blipFill>
          <a:blip r:embed="rId18"/>
          <a:stretch>
            <a:fillRect/>
          </a:stretch>
        </p:blipFill>
        <p:spPr>
          <a:xfrm>
            <a:off x="571500" y="5915025"/>
            <a:ext cx="2647950" cy="390525"/>
          </a:xfrm>
          <a:prstGeom prst="rect">
            <a:avLst/>
          </a:prstGeom>
        </p:spPr>
      </p:pic>
      <p:pic>
        <p:nvPicPr>
          <p:cNvPr id="29" name="Image 27" descr="preencoded.png"/>
          <p:cNvPicPr>
            <a:picLocks noChangeAspect="1"/>
          </p:cNvPicPr>
          <p:nvPr/>
        </p:nvPicPr>
        <p:blipFill>
          <a:blip r:embed="rId23"/>
          <a:stretch>
            <a:fillRect/>
          </a:stretch>
        </p:blipFill>
        <p:spPr>
          <a:xfrm>
            <a:off x="704850" y="6043613"/>
            <a:ext cx="190500" cy="133350"/>
          </a:xfrm>
          <a:prstGeom prst="rect">
            <a:avLst/>
          </a:prstGeom>
        </p:spPr>
      </p:pic>
      <p:pic>
        <p:nvPicPr>
          <p:cNvPr id="30" name="Image 28" descr="preencoded.png"/>
          <p:cNvPicPr>
            <a:picLocks noChangeAspect="1"/>
          </p:cNvPicPr>
          <p:nvPr/>
        </p:nvPicPr>
        <p:blipFill>
          <a:blip r:embed="rId18"/>
          <a:stretch>
            <a:fillRect/>
          </a:stretch>
        </p:blipFill>
        <p:spPr>
          <a:xfrm>
            <a:off x="3371850" y="5915025"/>
            <a:ext cx="2647950" cy="390525"/>
          </a:xfrm>
          <a:prstGeom prst="rect">
            <a:avLst/>
          </a:prstGeom>
        </p:spPr>
      </p:pic>
      <p:pic>
        <p:nvPicPr>
          <p:cNvPr id="31" name="Image 29" descr="preencoded.png"/>
          <p:cNvPicPr>
            <a:picLocks noChangeAspect="1"/>
          </p:cNvPicPr>
          <p:nvPr/>
        </p:nvPicPr>
        <p:blipFill>
          <a:blip r:embed="rId24"/>
          <a:stretch>
            <a:fillRect/>
          </a:stretch>
        </p:blipFill>
        <p:spPr>
          <a:xfrm>
            <a:off x="3505200" y="6043613"/>
            <a:ext cx="190500" cy="133350"/>
          </a:xfrm>
          <a:prstGeom prst="rect">
            <a:avLst/>
          </a:prstGeom>
        </p:spPr>
      </p:pic>
      <p:pic>
        <p:nvPicPr>
          <p:cNvPr id="32" name="Image 30" descr="preencoded.png"/>
          <p:cNvPicPr>
            <a:picLocks noChangeAspect="1"/>
          </p:cNvPicPr>
          <p:nvPr/>
        </p:nvPicPr>
        <p:blipFill>
          <a:blip r:embed="rId18"/>
          <a:stretch>
            <a:fillRect/>
          </a:stretch>
        </p:blipFill>
        <p:spPr>
          <a:xfrm>
            <a:off x="6172200" y="5915025"/>
            <a:ext cx="2647950" cy="390525"/>
          </a:xfrm>
          <a:prstGeom prst="rect">
            <a:avLst/>
          </a:prstGeom>
        </p:spPr>
      </p:pic>
      <p:pic>
        <p:nvPicPr>
          <p:cNvPr id="33" name="Image 31" descr="preencoded.png"/>
          <p:cNvPicPr>
            <a:picLocks noChangeAspect="1"/>
          </p:cNvPicPr>
          <p:nvPr/>
        </p:nvPicPr>
        <p:blipFill>
          <a:blip r:embed="rId25"/>
          <a:stretch>
            <a:fillRect/>
          </a:stretch>
        </p:blipFill>
        <p:spPr>
          <a:xfrm>
            <a:off x="6305550" y="6043613"/>
            <a:ext cx="190500" cy="133350"/>
          </a:xfrm>
          <a:prstGeom prst="rect">
            <a:avLst/>
          </a:prstGeom>
        </p:spPr>
      </p:pic>
      <p:pic>
        <p:nvPicPr>
          <p:cNvPr id="34" name="Image 32" descr="preencoded.png"/>
          <p:cNvPicPr>
            <a:picLocks noChangeAspect="1"/>
          </p:cNvPicPr>
          <p:nvPr/>
        </p:nvPicPr>
        <p:blipFill>
          <a:blip r:embed="rId18"/>
          <a:stretch>
            <a:fillRect/>
          </a:stretch>
        </p:blipFill>
        <p:spPr>
          <a:xfrm>
            <a:off x="8972550" y="5915025"/>
            <a:ext cx="2647950" cy="390525"/>
          </a:xfrm>
          <a:prstGeom prst="rect">
            <a:avLst/>
          </a:prstGeom>
        </p:spPr>
      </p:pic>
      <p:pic>
        <p:nvPicPr>
          <p:cNvPr id="35" name="Image 33" descr="preencoded.png"/>
          <p:cNvPicPr>
            <a:picLocks noChangeAspect="1"/>
          </p:cNvPicPr>
          <p:nvPr/>
        </p:nvPicPr>
        <p:blipFill>
          <a:blip r:embed="rId26"/>
          <a:stretch>
            <a:fillRect/>
          </a:stretch>
        </p:blipFill>
        <p:spPr>
          <a:xfrm>
            <a:off x="9105900" y="6043613"/>
            <a:ext cx="190500" cy="133350"/>
          </a:xfrm>
          <a:prstGeom prst="rect">
            <a:avLst/>
          </a:prstGeom>
        </p:spPr>
      </p:pic>
      <p:sp>
        <p:nvSpPr>
          <p:cNvPr id="36" name="Text 0"/>
          <p:cNvSpPr/>
          <p:nvPr/>
        </p:nvSpPr>
        <p:spPr>
          <a:xfrm>
            <a:off x="533400" y="190500"/>
            <a:ext cx="4471541"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37" name="Text 1"/>
          <p:cNvSpPr/>
          <p:nvPr/>
        </p:nvSpPr>
        <p:spPr>
          <a:xfrm>
            <a:off x="533400" y="381000"/>
            <a:ext cx="100584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F2937"/>
                </a:solidFill>
              </a:rPr>
              <a:t>Advantages of QRISK3 over Framingham</a:t>
            </a:r>
            <a:endParaRPr lang="en-US" sz="1800" dirty="0"/>
          </a:p>
        </p:txBody>
      </p:sp>
      <p:sp>
        <p:nvSpPr>
          <p:cNvPr id="38" name="Text 2"/>
          <p:cNvSpPr/>
          <p:nvPr/>
        </p:nvSpPr>
        <p:spPr>
          <a:xfrm>
            <a:off x="1104900" y="1285875"/>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The Framingham Model</a:t>
            </a:r>
            <a:endParaRPr lang="en-US" sz="1500" dirty="0"/>
          </a:p>
        </p:txBody>
      </p:sp>
      <p:sp>
        <p:nvSpPr>
          <p:cNvPr id="39" name="Text 3"/>
          <p:cNvSpPr/>
          <p:nvPr/>
        </p:nvSpPr>
        <p:spPr>
          <a:xfrm>
            <a:off x="819150" y="1809750"/>
            <a:ext cx="490537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Based on data from white, middle-class Americans in 1980s Massachusetts.</a:t>
            </a:r>
            <a:endParaRPr lang="en-US" sz="1200" dirty="0"/>
          </a:p>
        </p:txBody>
      </p:sp>
      <p:sp>
        <p:nvSpPr>
          <p:cNvPr id="40" name="Text 4"/>
          <p:cNvSpPr/>
          <p:nvPr/>
        </p:nvSpPr>
        <p:spPr>
          <a:xfrm>
            <a:off x="819150" y="2419350"/>
            <a:ext cx="490537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Lacks representation for UK ethnic diversity and modern social deprivation factors.</a:t>
            </a:r>
            <a:endParaRPr lang="en-US" sz="1200" dirty="0"/>
          </a:p>
        </p:txBody>
      </p:sp>
      <p:sp>
        <p:nvSpPr>
          <p:cNvPr id="41" name="Text 5"/>
          <p:cNvSpPr/>
          <p:nvPr/>
        </p:nvSpPr>
        <p:spPr>
          <a:xfrm>
            <a:off x="819150" y="3028950"/>
            <a:ext cx="490537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Evidence shows it </a:t>
            </a:r>
            <a:r>
              <a:rPr lang="en-US" sz="1200" b="1" dirty="0">
                <a:solidFill>
                  <a:srgbClr val="B91C1C"/>
                </a:solidFill>
              </a:rPr>
              <a:t>overestimates UK risk by ~35%</a:t>
            </a:r>
            <a:r>
              <a:rPr lang="en-US" sz="1200" dirty="0">
                <a:solidFill>
                  <a:srgbClr val="4B5563"/>
                </a:solidFill>
              </a:rPr>
              <a:t>, leading to potential over-medicalisation.</a:t>
            </a:r>
            <a:endParaRPr lang="en-US" sz="1200" dirty="0"/>
          </a:p>
        </p:txBody>
      </p:sp>
      <p:sp>
        <p:nvSpPr>
          <p:cNvPr id="42" name="Text 6"/>
          <p:cNvSpPr/>
          <p:nvPr/>
        </p:nvSpPr>
        <p:spPr>
          <a:xfrm>
            <a:off x="6962775" y="1285875"/>
            <a:ext cx="4495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The QRISK3 Standard</a:t>
            </a:r>
            <a:endParaRPr lang="en-US" sz="1500" dirty="0"/>
          </a:p>
        </p:txBody>
      </p:sp>
      <p:sp>
        <p:nvSpPr>
          <p:cNvPr id="43" name="Text 7"/>
          <p:cNvSpPr/>
          <p:nvPr/>
        </p:nvSpPr>
        <p:spPr>
          <a:xfrm>
            <a:off x="6677025" y="1809750"/>
            <a:ext cx="490537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Developed and validated on 1.28 million UK primary care patients for maximum relevance.</a:t>
            </a:r>
            <a:endParaRPr lang="en-US" sz="1200" dirty="0"/>
          </a:p>
        </p:txBody>
      </p:sp>
      <p:sp>
        <p:nvSpPr>
          <p:cNvPr id="44" name="Text 8"/>
          <p:cNvSpPr/>
          <p:nvPr/>
        </p:nvSpPr>
        <p:spPr>
          <a:xfrm>
            <a:off x="6677025" y="2419350"/>
            <a:ext cx="490537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Includes ethnicity and the Townsend score (social deprivation) to address health inequalities.</a:t>
            </a:r>
            <a:endParaRPr lang="en-US" sz="1200" dirty="0"/>
          </a:p>
        </p:txBody>
      </p:sp>
      <p:sp>
        <p:nvSpPr>
          <p:cNvPr id="45" name="Text 9"/>
          <p:cNvSpPr/>
          <p:nvPr/>
        </p:nvSpPr>
        <p:spPr>
          <a:xfrm>
            <a:off x="6677025" y="3028950"/>
            <a:ext cx="490537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B5563"/>
                </a:solidFill>
              </a:rPr>
              <a:t>NICE NG238 preference: accurately identifies high-risk groups missed by older tools.</a:t>
            </a:r>
            <a:endParaRPr lang="en-US" sz="1200" dirty="0"/>
          </a:p>
        </p:txBody>
      </p:sp>
      <p:sp>
        <p:nvSpPr>
          <p:cNvPr id="46" name="Text 10"/>
          <p:cNvSpPr/>
          <p:nvPr/>
        </p:nvSpPr>
        <p:spPr>
          <a:xfrm>
            <a:off x="6619875" y="3805237"/>
            <a:ext cx="63817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D97706"/>
                </a:solidFill>
              </a:rPr>
              <a:t>AKT FACT</a:t>
            </a:r>
            <a:endParaRPr lang="en-US" sz="1050" dirty="0"/>
          </a:p>
        </p:txBody>
      </p:sp>
      <p:sp>
        <p:nvSpPr>
          <p:cNvPr id="47" name="Text 11"/>
          <p:cNvSpPr/>
          <p:nvPr/>
        </p:nvSpPr>
        <p:spPr>
          <a:xfrm>
            <a:off x="7372350" y="3790950"/>
            <a:ext cx="405765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92400E"/>
                </a:solidFill>
              </a:rPr>
              <a:t>QRISK3 is the NICE-recommended tool for adults aged 25–84.</a:t>
            </a:r>
            <a:endParaRPr lang="en-US" sz="1125" dirty="0"/>
          </a:p>
        </p:txBody>
      </p:sp>
      <p:sp>
        <p:nvSpPr>
          <p:cNvPr id="48" name="Text 12"/>
          <p:cNvSpPr/>
          <p:nvPr/>
        </p:nvSpPr>
        <p:spPr>
          <a:xfrm>
            <a:off x="814388" y="5019675"/>
            <a:ext cx="1104900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843D"/>
                </a:solidFill>
              </a:rPr>
              <a:t>MODERN RISK VARIABLES UNIQUE TO QRISK3</a:t>
            </a:r>
            <a:endParaRPr lang="en-US" sz="1050" dirty="0"/>
          </a:p>
        </p:txBody>
      </p:sp>
      <p:sp>
        <p:nvSpPr>
          <p:cNvPr id="49" name="Text 13"/>
          <p:cNvSpPr/>
          <p:nvPr/>
        </p:nvSpPr>
        <p:spPr>
          <a:xfrm>
            <a:off x="990600" y="5467350"/>
            <a:ext cx="24003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Corticosteroids</a:t>
            </a:r>
            <a:endParaRPr lang="en-US" sz="1050" dirty="0"/>
          </a:p>
        </p:txBody>
      </p:sp>
      <p:sp>
        <p:nvSpPr>
          <p:cNvPr id="50" name="Text 14"/>
          <p:cNvSpPr/>
          <p:nvPr/>
        </p:nvSpPr>
        <p:spPr>
          <a:xfrm>
            <a:off x="3790950" y="546735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Severe Mental Illness</a:t>
            </a:r>
            <a:endParaRPr lang="en-US" sz="1050" dirty="0"/>
          </a:p>
        </p:txBody>
      </p:sp>
      <p:sp>
        <p:nvSpPr>
          <p:cNvPr id="51" name="Text 15"/>
          <p:cNvSpPr/>
          <p:nvPr/>
        </p:nvSpPr>
        <p:spPr>
          <a:xfrm>
            <a:off x="6591300" y="546735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Erectile Dysfunction</a:t>
            </a:r>
            <a:endParaRPr lang="en-US" sz="1050" dirty="0"/>
          </a:p>
        </p:txBody>
      </p:sp>
      <p:sp>
        <p:nvSpPr>
          <p:cNvPr id="52" name="Text 16"/>
          <p:cNvSpPr/>
          <p:nvPr/>
        </p:nvSpPr>
        <p:spPr>
          <a:xfrm>
            <a:off x="9391650" y="5467350"/>
            <a:ext cx="25603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SLE / Autoimmune</a:t>
            </a:r>
            <a:endParaRPr lang="en-US" sz="1050" dirty="0"/>
          </a:p>
        </p:txBody>
      </p:sp>
      <p:sp>
        <p:nvSpPr>
          <p:cNvPr id="53" name="Text 17"/>
          <p:cNvSpPr/>
          <p:nvPr/>
        </p:nvSpPr>
        <p:spPr>
          <a:xfrm>
            <a:off x="990600" y="6010275"/>
            <a:ext cx="28803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Social Deprivation</a:t>
            </a:r>
            <a:endParaRPr lang="en-US" sz="1050" dirty="0"/>
          </a:p>
        </p:txBody>
      </p:sp>
      <p:sp>
        <p:nvSpPr>
          <p:cNvPr id="54" name="Text 18"/>
          <p:cNvSpPr/>
          <p:nvPr/>
        </p:nvSpPr>
        <p:spPr>
          <a:xfrm>
            <a:off x="3790950" y="6010275"/>
            <a:ext cx="25603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Migraine History</a:t>
            </a:r>
            <a:endParaRPr lang="en-US" sz="1050" dirty="0"/>
          </a:p>
        </p:txBody>
      </p:sp>
      <p:sp>
        <p:nvSpPr>
          <p:cNvPr id="55" name="Text 19"/>
          <p:cNvSpPr/>
          <p:nvPr/>
        </p:nvSpPr>
        <p:spPr>
          <a:xfrm>
            <a:off x="6591300" y="6010275"/>
            <a:ext cx="22402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Antipsychotics</a:t>
            </a:r>
            <a:endParaRPr lang="en-US" sz="1050" dirty="0"/>
          </a:p>
        </p:txBody>
      </p:sp>
      <p:sp>
        <p:nvSpPr>
          <p:cNvPr id="56" name="Text 20"/>
          <p:cNvSpPr/>
          <p:nvPr/>
        </p:nvSpPr>
        <p:spPr>
          <a:xfrm>
            <a:off x="9391650" y="6010275"/>
            <a:ext cx="24003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374151"/>
                </a:solidFill>
              </a:rPr>
              <a:t>BMI &amp; Ethnicity</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57175"/>
            <a:ext cx="38100" cy="457200"/>
          </a:xfrm>
          <a:prstGeom prst="rect">
            <a:avLst/>
          </a:prstGeom>
        </p:spPr>
      </p:pic>
      <p:pic>
        <p:nvPicPr>
          <p:cNvPr id="5" name="Image 3" descr="preencoded.png"/>
          <p:cNvPicPr>
            <a:picLocks noChangeAspect="1"/>
          </p:cNvPicPr>
          <p:nvPr/>
        </p:nvPicPr>
        <p:blipFill>
          <a:blip r:embed="rId5"/>
          <a:stretch>
            <a:fillRect/>
          </a:stretch>
        </p:blipFill>
        <p:spPr>
          <a:xfrm>
            <a:off x="381000" y="1859756"/>
            <a:ext cx="5010150" cy="2705100"/>
          </a:xfrm>
          <a:prstGeom prst="rect">
            <a:avLst/>
          </a:prstGeom>
        </p:spPr>
      </p:pic>
      <p:pic>
        <p:nvPicPr>
          <p:cNvPr id="6" name="Image 4" descr="preencoded.png"/>
          <p:cNvPicPr>
            <a:picLocks noChangeAspect="1"/>
          </p:cNvPicPr>
          <p:nvPr/>
        </p:nvPicPr>
        <p:blipFill>
          <a:blip r:embed="rId6"/>
          <a:stretch>
            <a:fillRect/>
          </a:stretch>
        </p:blipFill>
        <p:spPr>
          <a:xfrm>
            <a:off x="609600" y="2088356"/>
            <a:ext cx="381000" cy="381000"/>
          </a:xfrm>
          <a:prstGeom prst="rect">
            <a:avLst/>
          </a:prstGeom>
        </p:spPr>
      </p:pic>
      <p:pic>
        <p:nvPicPr>
          <p:cNvPr id="7" name="Image 5" descr="preencoded.png"/>
          <p:cNvPicPr>
            <a:picLocks noChangeAspect="1"/>
          </p:cNvPicPr>
          <p:nvPr/>
        </p:nvPicPr>
        <p:blipFill>
          <a:blip r:embed="rId7"/>
          <a:stretch>
            <a:fillRect/>
          </a:stretch>
        </p:blipFill>
        <p:spPr>
          <a:xfrm>
            <a:off x="681038" y="2183606"/>
            <a:ext cx="238125" cy="190500"/>
          </a:xfrm>
          <a:prstGeom prst="rect">
            <a:avLst/>
          </a:prstGeom>
        </p:spPr>
      </p:pic>
      <p:pic>
        <p:nvPicPr>
          <p:cNvPr id="8" name="Image 6" descr="preencoded.png"/>
          <p:cNvPicPr>
            <a:picLocks noChangeAspect="1"/>
          </p:cNvPicPr>
          <p:nvPr/>
        </p:nvPicPr>
        <p:blipFill>
          <a:blip r:embed="rId8"/>
          <a:stretch>
            <a:fillRect/>
          </a:stretch>
        </p:blipFill>
        <p:spPr>
          <a:xfrm>
            <a:off x="609600" y="2659856"/>
            <a:ext cx="166688" cy="179487"/>
          </a:xfrm>
          <a:prstGeom prst="rect">
            <a:avLst/>
          </a:prstGeom>
        </p:spPr>
      </p:pic>
      <p:pic>
        <p:nvPicPr>
          <p:cNvPr id="9" name="Image 7" descr="preencoded.png"/>
          <p:cNvPicPr>
            <a:picLocks noChangeAspect="1"/>
          </p:cNvPicPr>
          <p:nvPr/>
        </p:nvPicPr>
        <p:blipFill>
          <a:blip r:embed="rId9"/>
          <a:stretch>
            <a:fillRect/>
          </a:stretch>
        </p:blipFill>
        <p:spPr>
          <a:xfrm>
            <a:off x="609600" y="3231356"/>
            <a:ext cx="166688" cy="212080"/>
          </a:xfrm>
          <a:prstGeom prst="rect">
            <a:avLst/>
          </a:prstGeom>
        </p:spPr>
      </p:pic>
      <p:pic>
        <p:nvPicPr>
          <p:cNvPr id="10" name="Image 8" descr="preencoded.png"/>
          <p:cNvPicPr>
            <a:picLocks noChangeAspect="1"/>
          </p:cNvPicPr>
          <p:nvPr/>
        </p:nvPicPr>
        <p:blipFill>
          <a:blip r:embed="rId10"/>
          <a:stretch>
            <a:fillRect/>
          </a:stretch>
        </p:blipFill>
        <p:spPr>
          <a:xfrm>
            <a:off x="609600" y="3802856"/>
            <a:ext cx="166688" cy="233362"/>
          </a:xfrm>
          <a:prstGeom prst="rect">
            <a:avLst/>
          </a:prstGeom>
        </p:spPr>
      </p:pic>
      <p:pic>
        <p:nvPicPr>
          <p:cNvPr id="11" name="Image 9" descr="preencoded.png"/>
          <p:cNvPicPr>
            <a:picLocks noChangeAspect="1"/>
          </p:cNvPicPr>
          <p:nvPr/>
        </p:nvPicPr>
        <p:blipFill>
          <a:blip r:embed="rId11"/>
          <a:stretch>
            <a:fillRect/>
          </a:stretch>
        </p:blipFill>
        <p:spPr>
          <a:xfrm>
            <a:off x="381000" y="4755356"/>
            <a:ext cx="5010150" cy="1195388"/>
          </a:xfrm>
          <a:prstGeom prst="rect">
            <a:avLst/>
          </a:prstGeom>
        </p:spPr>
      </p:pic>
      <p:pic>
        <p:nvPicPr>
          <p:cNvPr id="12" name="Image 10" descr="preencoded.png"/>
          <p:cNvPicPr>
            <a:picLocks noChangeAspect="1"/>
          </p:cNvPicPr>
          <p:nvPr/>
        </p:nvPicPr>
        <p:blipFill>
          <a:blip r:embed="rId12"/>
          <a:stretch>
            <a:fillRect/>
          </a:stretch>
        </p:blipFill>
        <p:spPr>
          <a:xfrm>
            <a:off x="5676900" y="1333500"/>
            <a:ext cx="6134100" cy="5143500"/>
          </a:xfrm>
          <a:prstGeom prst="rect">
            <a:avLst/>
          </a:prstGeom>
        </p:spPr>
      </p:pic>
      <p:pic>
        <p:nvPicPr>
          <p:cNvPr id="13" name="Image 11" descr="preencoded.png"/>
          <p:cNvPicPr>
            <a:picLocks noChangeAspect="1"/>
          </p:cNvPicPr>
          <p:nvPr/>
        </p:nvPicPr>
        <p:blipFill>
          <a:blip r:embed="rId13"/>
          <a:stretch>
            <a:fillRect/>
          </a:stretch>
        </p:blipFill>
        <p:spPr>
          <a:xfrm>
            <a:off x="5867400" y="1524000"/>
            <a:ext cx="381000" cy="381000"/>
          </a:xfrm>
          <a:prstGeom prst="rect">
            <a:avLst/>
          </a:prstGeom>
        </p:spPr>
      </p:pic>
      <p:pic>
        <p:nvPicPr>
          <p:cNvPr id="14" name="Image 12" descr="preencoded.png"/>
          <p:cNvPicPr>
            <a:picLocks noChangeAspect="1"/>
          </p:cNvPicPr>
          <p:nvPr/>
        </p:nvPicPr>
        <p:blipFill>
          <a:blip r:embed="rId14"/>
          <a:stretch>
            <a:fillRect/>
          </a:stretch>
        </p:blipFill>
        <p:spPr>
          <a:xfrm>
            <a:off x="5938838" y="1619250"/>
            <a:ext cx="238125" cy="190500"/>
          </a:xfrm>
          <a:prstGeom prst="rect">
            <a:avLst/>
          </a:prstGeom>
        </p:spPr>
      </p:pic>
      <p:pic>
        <p:nvPicPr>
          <p:cNvPr id="15" name="Image 13" descr="preencoded.png"/>
          <p:cNvPicPr>
            <a:picLocks noChangeAspect="1"/>
          </p:cNvPicPr>
          <p:nvPr/>
        </p:nvPicPr>
        <p:blipFill>
          <a:blip r:embed="rId15"/>
          <a:stretch>
            <a:fillRect/>
          </a:stretch>
        </p:blipFill>
        <p:spPr>
          <a:xfrm>
            <a:off x="5867400" y="2305050"/>
            <a:ext cx="5753100" cy="2857500"/>
          </a:xfrm>
          <a:prstGeom prst="rect">
            <a:avLst/>
          </a:prstGeom>
        </p:spPr>
      </p:pic>
      <p:pic>
        <p:nvPicPr>
          <p:cNvPr id="16" name="Image 14" descr="preencoded.png"/>
          <p:cNvPicPr>
            <a:picLocks noChangeAspect="1"/>
          </p:cNvPicPr>
          <p:nvPr/>
        </p:nvPicPr>
        <p:blipFill>
          <a:blip r:embed="rId16"/>
          <a:stretch>
            <a:fillRect/>
          </a:stretch>
        </p:blipFill>
        <p:spPr>
          <a:xfrm>
            <a:off x="5867400" y="5305425"/>
            <a:ext cx="2805113" cy="800100"/>
          </a:xfrm>
          <a:prstGeom prst="rect">
            <a:avLst/>
          </a:prstGeom>
        </p:spPr>
      </p:pic>
      <p:pic>
        <p:nvPicPr>
          <p:cNvPr id="17" name="Image 15" descr="preencoded.png"/>
          <p:cNvPicPr>
            <a:picLocks noChangeAspect="1"/>
          </p:cNvPicPr>
          <p:nvPr/>
        </p:nvPicPr>
        <p:blipFill>
          <a:blip r:embed="rId17"/>
          <a:stretch>
            <a:fillRect/>
          </a:stretch>
        </p:blipFill>
        <p:spPr>
          <a:xfrm>
            <a:off x="8815388" y="5305425"/>
            <a:ext cx="2805113" cy="800100"/>
          </a:xfrm>
          <a:prstGeom prst="rect">
            <a:avLst/>
          </a:prstGeom>
        </p:spPr>
      </p:pic>
      <p:sp>
        <p:nvSpPr>
          <p:cNvPr id="18" name="Text 0"/>
          <p:cNvSpPr/>
          <p:nvPr/>
        </p:nvSpPr>
        <p:spPr>
          <a:xfrm>
            <a:off x="533400" y="190500"/>
            <a:ext cx="5281166"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00843D"/>
                </a:solidFill>
              </a:rPr>
              <a:t>BRADFORD VTS | CVD PREVENTION</a:t>
            </a:r>
            <a:endParaRPr lang="en-US" sz="900" dirty="0"/>
          </a:p>
        </p:txBody>
      </p:sp>
      <p:sp>
        <p:nvSpPr>
          <p:cNvPr id="19" name="Text 1"/>
          <p:cNvSpPr/>
          <p:nvPr/>
        </p:nvSpPr>
        <p:spPr>
          <a:xfrm>
            <a:off x="533400" y="381000"/>
            <a:ext cx="116586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F2937"/>
                </a:solidFill>
              </a:rPr>
              <a:t>Risk Factors: Age, Sex, and Hypertension</a:t>
            </a:r>
            <a:endParaRPr lang="en-US" sz="2100" dirty="0"/>
          </a:p>
        </p:txBody>
      </p:sp>
      <p:sp>
        <p:nvSpPr>
          <p:cNvPr id="20" name="Text 2"/>
          <p:cNvSpPr/>
          <p:nvPr/>
        </p:nvSpPr>
        <p:spPr>
          <a:xfrm>
            <a:off x="381000" y="819150"/>
            <a:ext cx="11811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rPr>
              <a:t>Impact of aging, gender differences, and preventable mortality in primary care.</a:t>
            </a:r>
            <a:endParaRPr lang="en-US" sz="1200" dirty="0"/>
          </a:p>
        </p:txBody>
      </p:sp>
      <p:sp>
        <p:nvSpPr>
          <p:cNvPr id="21" name="Text 3"/>
          <p:cNvSpPr/>
          <p:nvPr/>
        </p:nvSpPr>
        <p:spPr>
          <a:xfrm>
            <a:off x="1104900" y="2135981"/>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Age &amp; Sex Dynamics</a:t>
            </a:r>
            <a:endParaRPr lang="en-US" sz="1500" dirty="0"/>
          </a:p>
        </p:txBody>
      </p:sp>
      <p:sp>
        <p:nvSpPr>
          <p:cNvPr id="22" name="Text 4"/>
          <p:cNvSpPr/>
          <p:nvPr/>
        </p:nvSpPr>
        <p:spPr>
          <a:xfrm>
            <a:off x="871538" y="2621756"/>
            <a:ext cx="429101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1F2937"/>
                </a:solidFill>
              </a:rPr>
              <a:t>CVD risk increases linearly with age</a:t>
            </a:r>
            <a:r>
              <a:rPr lang="en-US" sz="1200" dirty="0">
                <a:solidFill>
                  <a:srgbClr val="1F2937"/>
                </a:solidFill>
              </a:rPr>
              <a:t>; it is the strongest predictor in QRISK3 models.</a:t>
            </a:r>
            <a:endParaRPr lang="en-US" sz="1200" dirty="0"/>
          </a:p>
        </p:txBody>
      </p:sp>
      <p:sp>
        <p:nvSpPr>
          <p:cNvPr id="23" name="Text 5"/>
          <p:cNvSpPr/>
          <p:nvPr/>
        </p:nvSpPr>
        <p:spPr>
          <a:xfrm>
            <a:off x="871538" y="3193256"/>
            <a:ext cx="429101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1F2937"/>
                </a:solidFill>
              </a:rPr>
              <a:t>CVD is more prevalent in men; however, it is often </a:t>
            </a:r>
            <a:r>
              <a:rPr lang="en-US" sz="1200" b="1" dirty="0">
                <a:solidFill>
                  <a:srgbClr val="1F2937"/>
                </a:solidFill>
              </a:rPr>
              <a:t>under-diagnosed and under-treated in women</a:t>
            </a:r>
            <a:r>
              <a:rPr lang="en-US" sz="1200" dirty="0">
                <a:solidFill>
                  <a:srgbClr val="1F2937"/>
                </a:solidFill>
              </a:rPr>
              <a:t>.</a:t>
            </a:r>
            <a:endParaRPr lang="en-US" sz="1200" dirty="0"/>
          </a:p>
        </p:txBody>
      </p:sp>
      <p:sp>
        <p:nvSpPr>
          <p:cNvPr id="24" name="Text 6"/>
          <p:cNvSpPr/>
          <p:nvPr/>
        </p:nvSpPr>
        <p:spPr>
          <a:xfrm>
            <a:off x="871538" y="3764756"/>
            <a:ext cx="429101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1F2937"/>
                </a:solidFill>
              </a:rPr>
              <a:t>Women often present with non-traditional symptoms, leading to delays in primary prevention interventions.</a:t>
            </a:r>
            <a:endParaRPr lang="en-US" sz="1200" dirty="0"/>
          </a:p>
        </p:txBody>
      </p:sp>
      <p:sp>
        <p:nvSpPr>
          <p:cNvPr id="25" name="Text 7"/>
          <p:cNvSpPr/>
          <p:nvPr/>
        </p:nvSpPr>
        <p:spPr>
          <a:xfrm>
            <a:off x="533400" y="4907756"/>
            <a:ext cx="47053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D97706"/>
                </a:solidFill>
              </a:rPr>
              <a:t>AKT HIGH-YIELD FACT</a:t>
            </a:r>
            <a:endParaRPr lang="en-US" sz="900" dirty="0"/>
          </a:p>
        </p:txBody>
      </p:sp>
      <p:sp>
        <p:nvSpPr>
          <p:cNvPr id="26" name="Text 8"/>
          <p:cNvSpPr/>
          <p:nvPr/>
        </p:nvSpPr>
        <p:spPr>
          <a:xfrm>
            <a:off x="533400" y="5155406"/>
            <a:ext cx="4705350" cy="642938"/>
          </a:xfrm>
          <a:prstGeom prst="rect">
            <a:avLst/>
          </a:prstGeom>
          <a:noFill/>
          <a:ln/>
        </p:spPr>
        <p:txBody>
          <a:bodyPr vert="horz" wrap="square" lIns="0" tIns="0" rIns="0" bIns="0" rtlCol="0" anchor="ctr"/>
          <a:lstStyle/>
          <a:p>
            <a:pPr marL="0" indent="0">
              <a:lnSpc>
                <a:spcPts val="1688"/>
              </a:lnSpc>
              <a:buNone/>
            </a:pPr>
            <a:r>
              <a:rPr lang="en-US" sz="1125" dirty="0">
                <a:solidFill>
                  <a:srgbClr val="92400E"/>
                </a:solidFill>
              </a:rPr>
              <a:t>Treating hypertension reduces the risk of strokes and heart failure by approximately 50%. It accounts for 20,000 preventable CVD deaths annually in England.</a:t>
            </a:r>
            <a:endParaRPr lang="en-US" sz="1125" dirty="0"/>
          </a:p>
        </p:txBody>
      </p:sp>
      <p:sp>
        <p:nvSpPr>
          <p:cNvPr id="27" name="Text 9"/>
          <p:cNvSpPr/>
          <p:nvPr/>
        </p:nvSpPr>
        <p:spPr>
          <a:xfrm>
            <a:off x="6362700" y="1571625"/>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F2937"/>
                </a:solidFill>
              </a:rPr>
              <a:t>ASCOT Trial Evidence</a:t>
            </a:r>
            <a:endParaRPr lang="en-US" sz="1500" dirty="0"/>
          </a:p>
        </p:txBody>
      </p:sp>
      <p:sp>
        <p:nvSpPr>
          <p:cNvPr id="28" name="Text 10"/>
          <p:cNvSpPr/>
          <p:nvPr/>
        </p:nvSpPr>
        <p:spPr>
          <a:xfrm>
            <a:off x="5867400" y="1962150"/>
            <a:ext cx="6324600"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rPr>
              <a:t>10-year Coronary Event Risk in Hypertensive Patients (≥3 Risk Factors)</a:t>
            </a:r>
            <a:endParaRPr lang="en-US" sz="1050" dirty="0"/>
          </a:p>
        </p:txBody>
      </p:sp>
      <p:sp>
        <p:nvSpPr>
          <p:cNvPr id="29" name="Text 11"/>
          <p:cNvSpPr/>
          <p:nvPr/>
        </p:nvSpPr>
        <p:spPr>
          <a:xfrm>
            <a:off x="5981700" y="5419725"/>
            <a:ext cx="2576513"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00843D"/>
                </a:solidFill>
              </a:rPr>
              <a:t>33</a:t>
            </a:r>
            <a:endParaRPr lang="en-US" sz="1800" dirty="0"/>
          </a:p>
        </p:txBody>
      </p:sp>
      <p:sp>
        <p:nvSpPr>
          <p:cNvPr id="30" name="Text 12"/>
          <p:cNvSpPr/>
          <p:nvPr/>
        </p:nvSpPr>
        <p:spPr>
          <a:xfrm>
            <a:off x="6401842" y="5810250"/>
            <a:ext cx="1736080" cy="133350"/>
          </a:xfrm>
          <a:prstGeom prst="rect">
            <a:avLst/>
          </a:prstGeom>
          <a:noFill/>
          <a:ln/>
        </p:spPr>
        <p:txBody>
          <a:bodyPr vert="horz" wrap="square" lIns="0" tIns="0" rIns="0" bIns="0" rtlCol="0" anchor="ctr"/>
          <a:lstStyle/>
          <a:p>
            <a:pPr marL="0" indent="0" algn="ctr">
              <a:lnSpc>
                <a:spcPts val="1350"/>
              </a:lnSpc>
              <a:buNone/>
            </a:pPr>
            <a:r>
              <a:rPr lang="en-US" sz="900" kern="0" spc="30" dirty="0">
                <a:solidFill>
                  <a:srgbClr val="4B5563"/>
                </a:solidFill>
              </a:rPr>
              <a:t>NNT (BP TREATMENT ALONE)</a:t>
            </a:r>
            <a:endParaRPr lang="en-US" sz="900" dirty="0"/>
          </a:p>
        </p:txBody>
      </p:sp>
      <p:sp>
        <p:nvSpPr>
          <p:cNvPr id="31" name="Text 13"/>
          <p:cNvSpPr/>
          <p:nvPr/>
        </p:nvSpPr>
        <p:spPr>
          <a:xfrm>
            <a:off x="8929688" y="5419725"/>
            <a:ext cx="2576513"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00843D"/>
                </a:solidFill>
              </a:rPr>
              <a:t>16</a:t>
            </a:r>
            <a:endParaRPr lang="en-US" sz="1800" dirty="0"/>
          </a:p>
        </p:txBody>
      </p:sp>
      <p:sp>
        <p:nvSpPr>
          <p:cNvPr id="32" name="Text 14"/>
          <p:cNvSpPr/>
          <p:nvPr/>
        </p:nvSpPr>
        <p:spPr>
          <a:xfrm>
            <a:off x="9342537" y="5810250"/>
            <a:ext cx="1750814" cy="133350"/>
          </a:xfrm>
          <a:prstGeom prst="rect">
            <a:avLst/>
          </a:prstGeom>
          <a:noFill/>
          <a:ln/>
        </p:spPr>
        <p:txBody>
          <a:bodyPr vert="horz" wrap="square" lIns="0" tIns="0" rIns="0" bIns="0" rtlCol="0" anchor="ctr"/>
          <a:lstStyle/>
          <a:p>
            <a:pPr marL="0" indent="0" algn="ctr">
              <a:lnSpc>
                <a:spcPts val="1350"/>
              </a:lnSpc>
              <a:buNone/>
            </a:pPr>
            <a:r>
              <a:rPr lang="en-US" sz="900" kern="0" spc="30" dirty="0">
                <a:solidFill>
                  <a:srgbClr val="4B5563"/>
                </a:solidFill>
              </a:rPr>
              <a:t>NNT (BP + LIPID TREATMENT)</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6894</Words>
  <Application>Microsoft Office PowerPoint</Application>
  <PresentationFormat>Widescreen</PresentationFormat>
  <Paragraphs>782</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2026-05-06T15:32:55Z</dcterms:created>
  <dcterms:modified xsi:type="dcterms:W3CDTF">2026-05-06T15:53:03Z</dcterms:modified>
</cp:coreProperties>
</file>