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5" r:id="rId27"/>
    <p:sldId id="286" r:id="rId28"/>
    <p:sldId id="287" r:id="rId29"/>
    <p:sldId id="288" r:id="rId30"/>
    <p:sldId id="289" r:id="rId31"/>
    <p:sldId id="290" r:id="rId32"/>
  </p:sldIdLst>
  <p:sldSz cx="12192000" cy="6858000"/>
  <p:notesSz cx="6858000" cy="12192000"/>
  <p:embeddedFontLst>
    <p:embeddedFont>
      <p:font typeface="Inter" panose="020B0604020202020204" charset="0"/>
      <p:regular r:id="rId34"/>
      <p:bold r:id="rId3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81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2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4" Type="http://schemas.openxmlformats.org/officeDocument/2006/relationships/image" Target="../media/image8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2.png"/><Relationship Id="rId7" Type="http://schemas.openxmlformats.org/officeDocument/2006/relationships/image" Target="../media/image122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01.png"/><Relationship Id="rId5" Type="http://schemas.openxmlformats.org/officeDocument/2006/relationships/image" Target="../media/image120.png"/><Relationship Id="rId15" Type="http://schemas.openxmlformats.org/officeDocument/2006/relationships/image" Target="../media/image128.png"/><Relationship Id="rId10" Type="http://schemas.openxmlformats.org/officeDocument/2006/relationships/image" Target="../media/image124.png"/><Relationship Id="rId4" Type="http://schemas.openxmlformats.org/officeDocument/2006/relationships/image" Target="../media/image8.png"/><Relationship Id="rId9" Type="http://schemas.openxmlformats.org/officeDocument/2006/relationships/image" Target="../media/image97.png"/><Relationship Id="rId14" Type="http://schemas.openxmlformats.org/officeDocument/2006/relationships/image" Target="../media/image1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18" Type="http://schemas.openxmlformats.org/officeDocument/2006/relationships/image" Target="../media/image145.png"/><Relationship Id="rId3" Type="http://schemas.openxmlformats.org/officeDocument/2006/relationships/image" Target="../media/image2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5" Type="http://schemas.openxmlformats.org/officeDocument/2006/relationships/image" Target="../media/image142.png"/><Relationship Id="rId10" Type="http://schemas.openxmlformats.org/officeDocument/2006/relationships/image" Target="../media/image137.png"/><Relationship Id="rId19" Type="http://schemas.openxmlformats.org/officeDocument/2006/relationships/image" Target="../media/image146.png"/><Relationship Id="rId4" Type="http://schemas.openxmlformats.org/officeDocument/2006/relationships/image" Target="../media/image8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2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4" Type="http://schemas.openxmlformats.org/officeDocument/2006/relationships/image" Target="../media/image8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2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8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2.png"/><Relationship Id="rId21" Type="http://schemas.openxmlformats.org/officeDocument/2006/relationships/image" Target="../media/image188.png"/><Relationship Id="rId7" Type="http://schemas.openxmlformats.org/officeDocument/2006/relationships/image" Target="../media/image130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78.png"/><Relationship Id="rId5" Type="http://schemas.openxmlformats.org/officeDocument/2006/relationships/image" Target="../media/image174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8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2.png"/><Relationship Id="rId21" Type="http://schemas.openxmlformats.org/officeDocument/2006/relationships/image" Target="../media/image206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1.png"/><Relationship Id="rId20" Type="http://schemas.openxmlformats.org/officeDocument/2006/relationships/image" Target="../media/image2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png"/><Relationship Id="rId19" Type="http://schemas.openxmlformats.org/officeDocument/2006/relationships/image" Target="../media/image204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Relationship Id="rId22" Type="http://schemas.openxmlformats.org/officeDocument/2006/relationships/image" Target="../media/image20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214.png"/><Relationship Id="rId3" Type="http://schemas.openxmlformats.org/officeDocument/2006/relationships/image" Target="../media/image2.png"/><Relationship Id="rId7" Type="http://schemas.openxmlformats.org/officeDocument/2006/relationships/image" Target="../media/image210.png"/><Relationship Id="rId12" Type="http://schemas.openxmlformats.org/officeDocument/2006/relationships/image" Target="../media/image2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9.png"/><Relationship Id="rId11" Type="http://schemas.openxmlformats.org/officeDocument/2006/relationships/image" Target="../media/image212.png"/><Relationship Id="rId5" Type="http://schemas.openxmlformats.org/officeDocument/2006/relationships/image" Target="../media/image208.png"/><Relationship Id="rId10" Type="http://schemas.openxmlformats.org/officeDocument/2006/relationships/image" Target="../media/image211.png"/><Relationship Id="rId4" Type="http://schemas.openxmlformats.org/officeDocument/2006/relationships/image" Target="../media/image8.png"/><Relationship Id="rId9" Type="http://schemas.openxmlformats.org/officeDocument/2006/relationships/image" Target="../media/image1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3" Type="http://schemas.openxmlformats.org/officeDocument/2006/relationships/image" Target="../media/image2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8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2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17" Type="http://schemas.openxmlformats.org/officeDocument/2006/relationships/image" Target="../media/image237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5" Type="http://schemas.openxmlformats.org/officeDocument/2006/relationships/image" Target="../media/image235.png"/><Relationship Id="rId10" Type="http://schemas.openxmlformats.org/officeDocument/2006/relationships/image" Target="../media/image230.png"/><Relationship Id="rId4" Type="http://schemas.openxmlformats.org/officeDocument/2006/relationships/image" Target="../media/image8.png"/><Relationship Id="rId9" Type="http://schemas.openxmlformats.org/officeDocument/2006/relationships/image" Target="../media/image229.png"/><Relationship Id="rId14" Type="http://schemas.openxmlformats.org/officeDocument/2006/relationships/image" Target="../media/image2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7.png"/><Relationship Id="rId3" Type="http://schemas.openxmlformats.org/officeDocument/2006/relationships/image" Target="../media/image2.png"/><Relationship Id="rId7" Type="http://schemas.openxmlformats.org/officeDocument/2006/relationships/image" Target="../media/image241.png"/><Relationship Id="rId12" Type="http://schemas.openxmlformats.org/officeDocument/2006/relationships/image" Target="../media/image24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openxmlformats.org/officeDocument/2006/relationships/image" Target="../media/image239.png"/><Relationship Id="rId15" Type="http://schemas.openxmlformats.org/officeDocument/2006/relationships/image" Target="../media/image249.png"/><Relationship Id="rId10" Type="http://schemas.openxmlformats.org/officeDocument/2006/relationships/image" Target="../media/image244.png"/><Relationship Id="rId4" Type="http://schemas.openxmlformats.org/officeDocument/2006/relationships/image" Target="../media/image238.png"/><Relationship Id="rId9" Type="http://schemas.openxmlformats.org/officeDocument/2006/relationships/image" Target="../media/image243.png"/><Relationship Id="rId14" Type="http://schemas.openxmlformats.org/officeDocument/2006/relationships/image" Target="../media/image2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13" Type="http://schemas.openxmlformats.org/officeDocument/2006/relationships/image" Target="../media/image259.png"/><Relationship Id="rId18" Type="http://schemas.openxmlformats.org/officeDocument/2006/relationships/image" Target="../media/image263.png"/><Relationship Id="rId3" Type="http://schemas.openxmlformats.org/officeDocument/2006/relationships/image" Target="../media/image2.png"/><Relationship Id="rId21" Type="http://schemas.openxmlformats.org/officeDocument/2006/relationships/image" Target="../media/image266.png"/><Relationship Id="rId7" Type="http://schemas.openxmlformats.org/officeDocument/2006/relationships/image" Target="../media/image253.png"/><Relationship Id="rId12" Type="http://schemas.openxmlformats.org/officeDocument/2006/relationships/image" Target="../media/image258.png"/><Relationship Id="rId17" Type="http://schemas.openxmlformats.org/officeDocument/2006/relationships/image" Target="../media/image262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61.png"/><Relationship Id="rId20" Type="http://schemas.openxmlformats.org/officeDocument/2006/relationships/image" Target="../media/image2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11" Type="http://schemas.openxmlformats.org/officeDocument/2006/relationships/image" Target="../media/image257.png"/><Relationship Id="rId5" Type="http://schemas.openxmlformats.org/officeDocument/2006/relationships/image" Target="../media/image251.png"/><Relationship Id="rId15" Type="http://schemas.openxmlformats.org/officeDocument/2006/relationships/image" Target="../media/image35.png"/><Relationship Id="rId10" Type="http://schemas.openxmlformats.org/officeDocument/2006/relationships/image" Target="../media/image256.png"/><Relationship Id="rId19" Type="http://schemas.openxmlformats.org/officeDocument/2006/relationships/image" Target="../media/image264.png"/><Relationship Id="rId4" Type="http://schemas.openxmlformats.org/officeDocument/2006/relationships/image" Target="../media/image8.png"/><Relationship Id="rId9" Type="http://schemas.openxmlformats.org/officeDocument/2006/relationships/image" Target="../media/image255.png"/><Relationship Id="rId14" Type="http://schemas.openxmlformats.org/officeDocument/2006/relationships/image" Target="../media/image26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275.png"/><Relationship Id="rId3" Type="http://schemas.openxmlformats.org/officeDocument/2006/relationships/image" Target="../media/image2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0" Type="http://schemas.openxmlformats.org/officeDocument/2006/relationships/image" Target="../media/image272.png"/><Relationship Id="rId4" Type="http://schemas.openxmlformats.org/officeDocument/2006/relationships/image" Target="../media/image238.png"/><Relationship Id="rId9" Type="http://schemas.openxmlformats.org/officeDocument/2006/relationships/image" Target="../media/image271.png"/><Relationship Id="rId14" Type="http://schemas.openxmlformats.org/officeDocument/2006/relationships/image" Target="../media/image2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3" Type="http://schemas.openxmlformats.org/officeDocument/2006/relationships/image" Target="../media/image2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5" Type="http://schemas.openxmlformats.org/officeDocument/2006/relationships/image" Target="../media/image277.png"/><Relationship Id="rId10" Type="http://schemas.openxmlformats.org/officeDocument/2006/relationships/image" Target="../media/image282.png"/><Relationship Id="rId4" Type="http://schemas.openxmlformats.org/officeDocument/2006/relationships/image" Target="../media/image8.png"/><Relationship Id="rId9" Type="http://schemas.openxmlformats.org/officeDocument/2006/relationships/image" Target="../media/image2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9.png"/><Relationship Id="rId13" Type="http://schemas.openxmlformats.org/officeDocument/2006/relationships/image" Target="../media/image294.png"/><Relationship Id="rId18" Type="http://schemas.openxmlformats.org/officeDocument/2006/relationships/image" Target="../media/image299.png"/><Relationship Id="rId3" Type="http://schemas.openxmlformats.org/officeDocument/2006/relationships/image" Target="../media/image2.png"/><Relationship Id="rId7" Type="http://schemas.openxmlformats.org/officeDocument/2006/relationships/image" Target="../media/image288.png"/><Relationship Id="rId12" Type="http://schemas.openxmlformats.org/officeDocument/2006/relationships/image" Target="../media/image293.png"/><Relationship Id="rId17" Type="http://schemas.openxmlformats.org/officeDocument/2006/relationships/image" Target="../media/image29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2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7.png"/><Relationship Id="rId11" Type="http://schemas.openxmlformats.org/officeDocument/2006/relationships/image" Target="../media/image292.png"/><Relationship Id="rId5" Type="http://schemas.openxmlformats.org/officeDocument/2006/relationships/image" Target="../media/image286.png"/><Relationship Id="rId15" Type="http://schemas.openxmlformats.org/officeDocument/2006/relationships/image" Target="../media/image296.png"/><Relationship Id="rId10" Type="http://schemas.openxmlformats.org/officeDocument/2006/relationships/image" Target="../media/image291.png"/><Relationship Id="rId4" Type="http://schemas.openxmlformats.org/officeDocument/2006/relationships/image" Target="../media/image8.png"/><Relationship Id="rId9" Type="http://schemas.openxmlformats.org/officeDocument/2006/relationships/image" Target="../media/image290.png"/><Relationship Id="rId14" Type="http://schemas.openxmlformats.org/officeDocument/2006/relationships/image" Target="../media/image29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06.png"/><Relationship Id="rId3" Type="http://schemas.openxmlformats.org/officeDocument/2006/relationships/image" Target="../media/image2.png"/><Relationship Id="rId7" Type="http://schemas.openxmlformats.org/officeDocument/2006/relationships/image" Target="../media/image302.png"/><Relationship Id="rId12" Type="http://schemas.openxmlformats.org/officeDocument/2006/relationships/image" Target="../media/image18.png"/><Relationship Id="rId17" Type="http://schemas.openxmlformats.org/officeDocument/2006/relationships/image" Target="../media/image310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1.png"/><Relationship Id="rId11" Type="http://schemas.openxmlformats.org/officeDocument/2006/relationships/image" Target="../media/image305.png"/><Relationship Id="rId5" Type="http://schemas.openxmlformats.org/officeDocument/2006/relationships/image" Target="../media/image300.png"/><Relationship Id="rId15" Type="http://schemas.openxmlformats.org/officeDocument/2006/relationships/image" Target="../media/image308.png"/><Relationship Id="rId10" Type="http://schemas.openxmlformats.org/officeDocument/2006/relationships/image" Target="../media/image304.png"/><Relationship Id="rId4" Type="http://schemas.openxmlformats.org/officeDocument/2006/relationships/image" Target="../media/image8.png"/><Relationship Id="rId9" Type="http://schemas.openxmlformats.org/officeDocument/2006/relationships/image" Target="../media/image303.png"/><Relationship Id="rId14" Type="http://schemas.openxmlformats.org/officeDocument/2006/relationships/image" Target="../media/image30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18" Type="http://schemas.openxmlformats.org/officeDocument/2006/relationships/image" Target="../media/image324.png"/><Relationship Id="rId3" Type="http://schemas.openxmlformats.org/officeDocument/2006/relationships/image" Target="../media/image2.png"/><Relationship Id="rId21" Type="http://schemas.openxmlformats.org/officeDocument/2006/relationships/image" Target="../media/image177.pn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17" Type="http://schemas.openxmlformats.org/officeDocument/2006/relationships/image" Target="../media/image323.png"/><Relationship Id="rId25" Type="http://schemas.openxmlformats.org/officeDocument/2006/relationships/image" Target="../media/image329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22.png"/><Relationship Id="rId20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24" Type="http://schemas.openxmlformats.org/officeDocument/2006/relationships/image" Target="../media/image328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23" Type="http://schemas.openxmlformats.org/officeDocument/2006/relationships/image" Target="../media/image327.png"/><Relationship Id="rId10" Type="http://schemas.openxmlformats.org/officeDocument/2006/relationships/image" Target="../media/image316.png"/><Relationship Id="rId19" Type="http://schemas.openxmlformats.org/officeDocument/2006/relationships/image" Target="../media/image325.png"/><Relationship Id="rId4" Type="http://schemas.openxmlformats.org/officeDocument/2006/relationships/image" Target="../media/image8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Relationship Id="rId22" Type="http://schemas.openxmlformats.org/officeDocument/2006/relationships/image" Target="../media/image3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png"/><Relationship Id="rId13" Type="http://schemas.openxmlformats.org/officeDocument/2006/relationships/image" Target="../media/image338.png"/><Relationship Id="rId18" Type="http://schemas.openxmlformats.org/officeDocument/2006/relationships/image" Target="../media/image343.png"/><Relationship Id="rId3" Type="http://schemas.openxmlformats.org/officeDocument/2006/relationships/image" Target="../media/image2.png"/><Relationship Id="rId7" Type="http://schemas.openxmlformats.org/officeDocument/2006/relationships/image" Target="../media/image332.png"/><Relationship Id="rId12" Type="http://schemas.openxmlformats.org/officeDocument/2006/relationships/image" Target="../media/image337.png"/><Relationship Id="rId17" Type="http://schemas.openxmlformats.org/officeDocument/2006/relationships/image" Target="../media/image34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1.png"/><Relationship Id="rId11" Type="http://schemas.openxmlformats.org/officeDocument/2006/relationships/image" Target="../media/image336.png"/><Relationship Id="rId5" Type="http://schemas.openxmlformats.org/officeDocument/2006/relationships/image" Target="../media/image330.png"/><Relationship Id="rId15" Type="http://schemas.openxmlformats.org/officeDocument/2006/relationships/image" Target="../media/image340.png"/><Relationship Id="rId10" Type="http://schemas.openxmlformats.org/officeDocument/2006/relationships/image" Target="../media/image335.png"/><Relationship Id="rId4" Type="http://schemas.openxmlformats.org/officeDocument/2006/relationships/image" Target="../media/image8.png"/><Relationship Id="rId9" Type="http://schemas.openxmlformats.org/officeDocument/2006/relationships/image" Target="../media/image334.png"/><Relationship Id="rId14" Type="http://schemas.openxmlformats.org/officeDocument/2006/relationships/image" Target="../media/image3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png"/><Relationship Id="rId13" Type="http://schemas.openxmlformats.org/officeDocument/2006/relationships/image" Target="../media/image352.png"/><Relationship Id="rId18" Type="http://schemas.openxmlformats.org/officeDocument/2006/relationships/image" Target="../media/image357.png"/><Relationship Id="rId3" Type="http://schemas.openxmlformats.org/officeDocument/2006/relationships/image" Target="../media/image2.png"/><Relationship Id="rId21" Type="http://schemas.openxmlformats.org/officeDocument/2006/relationships/image" Target="../media/image360.png"/><Relationship Id="rId7" Type="http://schemas.openxmlformats.org/officeDocument/2006/relationships/image" Target="../media/image346.png"/><Relationship Id="rId12" Type="http://schemas.openxmlformats.org/officeDocument/2006/relationships/image" Target="../media/image351.png"/><Relationship Id="rId17" Type="http://schemas.openxmlformats.org/officeDocument/2006/relationships/image" Target="../media/image356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55.png"/><Relationship Id="rId20" Type="http://schemas.openxmlformats.org/officeDocument/2006/relationships/image" Target="../media/image3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5.png"/><Relationship Id="rId11" Type="http://schemas.openxmlformats.org/officeDocument/2006/relationships/image" Target="../media/image350.png"/><Relationship Id="rId24" Type="http://schemas.openxmlformats.org/officeDocument/2006/relationships/image" Target="../media/image363.png"/><Relationship Id="rId5" Type="http://schemas.openxmlformats.org/officeDocument/2006/relationships/image" Target="../media/image344.png"/><Relationship Id="rId15" Type="http://schemas.openxmlformats.org/officeDocument/2006/relationships/image" Target="../media/image354.png"/><Relationship Id="rId23" Type="http://schemas.openxmlformats.org/officeDocument/2006/relationships/image" Target="../media/image362.png"/><Relationship Id="rId10" Type="http://schemas.openxmlformats.org/officeDocument/2006/relationships/image" Target="../media/image349.png"/><Relationship Id="rId19" Type="http://schemas.openxmlformats.org/officeDocument/2006/relationships/image" Target="../media/image358.png"/><Relationship Id="rId4" Type="http://schemas.openxmlformats.org/officeDocument/2006/relationships/image" Target="../media/image8.png"/><Relationship Id="rId9" Type="http://schemas.openxmlformats.org/officeDocument/2006/relationships/image" Target="../media/image348.png"/><Relationship Id="rId14" Type="http://schemas.openxmlformats.org/officeDocument/2006/relationships/image" Target="../media/image353.png"/><Relationship Id="rId22" Type="http://schemas.openxmlformats.org/officeDocument/2006/relationships/image" Target="../media/image36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png"/><Relationship Id="rId13" Type="http://schemas.openxmlformats.org/officeDocument/2006/relationships/image" Target="../media/image372.png"/><Relationship Id="rId3" Type="http://schemas.openxmlformats.org/officeDocument/2006/relationships/image" Target="../media/image364.png"/><Relationship Id="rId7" Type="http://schemas.openxmlformats.org/officeDocument/2006/relationships/image" Target="../media/image366.png"/><Relationship Id="rId12" Type="http://schemas.openxmlformats.org/officeDocument/2006/relationships/image" Target="../media/image371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5.png"/><Relationship Id="rId11" Type="http://schemas.openxmlformats.org/officeDocument/2006/relationships/image" Target="../media/image370.png"/><Relationship Id="rId5" Type="http://schemas.openxmlformats.org/officeDocument/2006/relationships/image" Target="../media/image8.png"/><Relationship Id="rId15" Type="http://schemas.openxmlformats.org/officeDocument/2006/relationships/image" Target="../media/image374.png"/><Relationship Id="rId10" Type="http://schemas.openxmlformats.org/officeDocument/2006/relationships/image" Target="../media/image369.png"/><Relationship Id="rId4" Type="http://schemas.openxmlformats.org/officeDocument/2006/relationships/image" Target="../media/image2.png"/><Relationship Id="rId9" Type="http://schemas.openxmlformats.org/officeDocument/2006/relationships/image" Target="../media/image368.png"/><Relationship Id="rId14" Type="http://schemas.openxmlformats.org/officeDocument/2006/relationships/image" Target="../media/image37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png"/><Relationship Id="rId13" Type="http://schemas.openxmlformats.org/officeDocument/2006/relationships/image" Target="../media/image384.png"/><Relationship Id="rId3" Type="http://schemas.openxmlformats.org/officeDocument/2006/relationships/image" Target="../media/image2.png"/><Relationship Id="rId7" Type="http://schemas.openxmlformats.org/officeDocument/2006/relationships/image" Target="../media/image378.png"/><Relationship Id="rId12" Type="http://schemas.openxmlformats.org/officeDocument/2006/relationships/image" Target="../media/image383.png"/><Relationship Id="rId17" Type="http://schemas.openxmlformats.org/officeDocument/2006/relationships/image" Target="../media/image388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7.png"/><Relationship Id="rId11" Type="http://schemas.openxmlformats.org/officeDocument/2006/relationships/image" Target="../media/image382.png"/><Relationship Id="rId5" Type="http://schemas.openxmlformats.org/officeDocument/2006/relationships/image" Target="../media/image376.png"/><Relationship Id="rId15" Type="http://schemas.openxmlformats.org/officeDocument/2006/relationships/image" Target="../media/image386.png"/><Relationship Id="rId10" Type="http://schemas.openxmlformats.org/officeDocument/2006/relationships/image" Target="../media/image381.png"/><Relationship Id="rId4" Type="http://schemas.openxmlformats.org/officeDocument/2006/relationships/image" Target="../media/image8.png"/><Relationship Id="rId9" Type="http://schemas.openxmlformats.org/officeDocument/2006/relationships/image" Target="../media/image380.png"/><Relationship Id="rId14" Type="http://schemas.openxmlformats.org/officeDocument/2006/relationships/image" Target="../media/image38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13" Type="http://schemas.openxmlformats.org/officeDocument/2006/relationships/image" Target="../media/image397.png"/><Relationship Id="rId18" Type="http://schemas.openxmlformats.org/officeDocument/2006/relationships/image" Target="../media/image402.png"/><Relationship Id="rId3" Type="http://schemas.openxmlformats.org/officeDocument/2006/relationships/image" Target="../media/image2.png"/><Relationship Id="rId21" Type="http://schemas.openxmlformats.org/officeDocument/2006/relationships/image" Target="../media/image405.png"/><Relationship Id="rId7" Type="http://schemas.openxmlformats.org/officeDocument/2006/relationships/image" Target="../media/image391.png"/><Relationship Id="rId12" Type="http://schemas.openxmlformats.org/officeDocument/2006/relationships/image" Target="../media/image396.png"/><Relationship Id="rId17" Type="http://schemas.openxmlformats.org/officeDocument/2006/relationships/image" Target="../media/image401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00.png"/><Relationship Id="rId20" Type="http://schemas.openxmlformats.org/officeDocument/2006/relationships/image" Target="../media/image4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11" Type="http://schemas.openxmlformats.org/officeDocument/2006/relationships/image" Target="../media/image395.png"/><Relationship Id="rId5" Type="http://schemas.openxmlformats.org/officeDocument/2006/relationships/image" Target="../media/image389.png"/><Relationship Id="rId15" Type="http://schemas.openxmlformats.org/officeDocument/2006/relationships/image" Target="../media/image399.png"/><Relationship Id="rId10" Type="http://schemas.openxmlformats.org/officeDocument/2006/relationships/image" Target="../media/image394.png"/><Relationship Id="rId19" Type="http://schemas.openxmlformats.org/officeDocument/2006/relationships/image" Target="../media/image403.png"/><Relationship Id="rId4" Type="http://schemas.openxmlformats.org/officeDocument/2006/relationships/image" Target="../media/image8.png"/><Relationship Id="rId9" Type="http://schemas.openxmlformats.org/officeDocument/2006/relationships/image" Target="../media/image393.png"/><Relationship Id="rId14" Type="http://schemas.openxmlformats.org/officeDocument/2006/relationships/image" Target="../media/image398.png"/><Relationship Id="rId22" Type="http://schemas.openxmlformats.org/officeDocument/2006/relationships/image" Target="../media/image40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8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8.png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2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8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8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97.png"/><Relationship Id="rId12" Type="http://schemas.openxmlformats.org/officeDocument/2006/relationships/image" Target="../media/image102.pn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5" Type="http://schemas.openxmlformats.org/officeDocument/2006/relationships/image" Target="../media/image104.png"/><Relationship Id="rId10" Type="http://schemas.openxmlformats.org/officeDocument/2006/relationships/image" Target="../media/image100.png"/><Relationship Id="rId4" Type="http://schemas.openxmlformats.org/officeDocument/2006/relationships/image" Target="../media/image8.png"/><Relationship Id="rId9" Type="http://schemas.openxmlformats.org/officeDocument/2006/relationships/image" Target="../media/image99.png"/><Relationship Id="rId14" Type="http://schemas.openxmlformats.org/officeDocument/2006/relationships/image" Target="../media/image10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459486"/>
            <a:ext cx="2857500" cy="45243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500" y="4459486"/>
            <a:ext cx="2857500" cy="452438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102423"/>
            <a:ext cx="2857500" cy="45243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500" y="5102423"/>
            <a:ext cx="2857500" cy="45243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935861"/>
            <a:ext cx="4762500" cy="4286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0" y="0"/>
            <a:ext cx="5334000" cy="68580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571500" y="493365"/>
            <a:ext cx="590550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40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 1"/>
          <p:cNvSpPr/>
          <p:nvPr/>
        </p:nvSpPr>
        <p:spPr>
          <a:xfrm>
            <a:off x="571500" y="769590"/>
            <a:ext cx="8107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8E44AD"/>
                </a:solidFill>
              </a:rPr>
              <a:t>Clinical Training Module • ST1–ST3 Trainees</a:t>
            </a:r>
            <a:endParaRPr lang="en-US" sz="1200" dirty="0"/>
          </a:p>
        </p:txBody>
      </p:sp>
      <p:sp>
        <p:nvSpPr>
          <p:cNvPr id="13" name="Text 2"/>
          <p:cNvSpPr/>
          <p:nvPr/>
        </p:nvSpPr>
        <p:spPr>
          <a:xfrm>
            <a:off x="571500" y="1226790"/>
            <a:ext cx="5905500" cy="17086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485"/>
              </a:lnSpc>
              <a:buNone/>
            </a:pPr>
            <a:r>
              <a:rPr lang="en-US" sz="3900" b="1" dirty="0">
                <a:solidFill>
                  <a:srgbClr val="2C3E50"/>
                </a:solidFill>
              </a:rPr>
              <a:t>QT Interval Interpretation and </a:t>
            </a:r>
            <a:r>
              <a:rPr lang="en-US" sz="3900" b="1" dirty="0">
                <a:solidFill>
                  <a:srgbClr val="006837"/>
                </a:solidFill>
              </a:rPr>
              <a:t>Drug-Induced</a:t>
            </a:r>
            <a:r>
              <a:rPr lang="en-US" sz="3900" b="1" dirty="0">
                <a:solidFill>
                  <a:srgbClr val="2C3E50"/>
                </a:solidFill>
              </a:rPr>
              <a:t> Prolongation</a:t>
            </a:r>
            <a:endParaRPr lang="en-US" sz="3900" dirty="0"/>
          </a:p>
        </p:txBody>
      </p:sp>
      <p:sp>
        <p:nvSpPr>
          <p:cNvPr id="14" name="Text 3"/>
          <p:cNvSpPr/>
          <p:nvPr/>
        </p:nvSpPr>
        <p:spPr>
          <a:xfrm>
            <a:off x="571500" y="3164086"/>
            <a:ext cx="57150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5D6D7E"/>
                </a:solidFill>
              </a:rPr>
              <a:t>A comprehensive guide to ventricular repolarisation, manual QTc measurement, risk assessment algorithms, and safe prescribing in primary care.</a:t>
            </a:r>
            <a:endParaRPr lang="en-US" sz="1500" dirty="0"/>
          </a:p>
        </p:txBody>
      </p:sp>
      <p:sp>
        <p:nvSpPr>
          <p:cNvPr id="15" name="Text 4"/>
          <p:cNvSpPr/>
          <p:nvPr/>
        </p:nvSpPr>
        <p:spPr>
          <a:xfrm>
            <a:off x="714375" y="4459486"/>
            <a:ext cx="27146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837"/>
                </a:solidFill>
              </a:rPr>
              <a:t>CORE FOCUS</a:t>
            </a:r>
            <a:endParaRPr lang="en-US" sz="975" dirty="0"/>
          </a:p>
        </p:txBody>
      </p:sp>
      <p:sp>
        <p:nvSpPr>
          <p:cNvPr id="16" name="Text 5"/>
          <p:cNvSpPr/>
          <p:nvPr/>
        </p:nvSpPr>
        <p:spPr>
          <a:xfrm>
            <a:off x="714375" y="4683323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ECG Interpretation</a:t>
            </a:r>
            <a:endParaRPr lang="en-US" sz="1200" dirty="0"/>
          </a:p>
        </p:txBody>
      </p:sp>
      <p:sp>
        <p:nvSpPr>
          <p:cNvPr id="17" name="Text 6"/>
          <p:cNvSpPr/>
          <p:nvPr/>
        </p:nvSpPr>
        <p:spPr>
          <a:xfrm>
            <a:off x="3762375" y="4459486"/>
            <a:ext cx="27146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837"/>
                </a:solidFill>
              </a:rPr>
              <a:t>SAFETY ALERT</a:t>
            </a:r>
            <a:endParaRPr lang="en-US" sz="975" dirty="0"/>
          </a:p>
        </p:txBody>
      </p:sp>
      <p:sp>
        <p:nvSpPr>
          <p:cNvPr id="18" name="Text 7"/>
          <p:cNvSpPr/>
          <p:nvPr/>
        </p:nvSpPr>
        <p:spPr>
          <a:xfrm>
            <a:off x="3762375" y="4683323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Torsades de Pointes</a:t>
            </a:r>
            <a:endParaRPr lang="en-US" sz="1200" dirty="0"/>
          </a:p>
        </p:txBody>
      </p:sp>
      <p:sp>
        <p:nvSpPr>
          <p:cNvPr id="19" name="Text 8"/>
          <p:cNvSpPr/>
          <p:nvPr/>
        </p:nvSpPr>
        <p:spPr>
          <a:xfrm>
            <a:off x="714375" y="5102423"/>
            <a:ext cx="27146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837"/>
                </a:solidFill>
              </a:rPr>
              <a:t>PHARMACOLOGY</a:t>
            </a:r>
            <a:endParaRPr lang="en-US" sz="975" dirty="0"/>
          </a:p>
        </p:txBody>
      </p:sp>
      <p:sp>
        <p:nvSpPr>
          <p:cNvPr id="20" name="Text 9"/>
          <p:cNvSpPr/>
          <p:nvPr/>
        </p:nvSpPr>
        <p:spPr>
          <a:xfrm>
            <a:off x="714375" y="5326261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High-Risk Interactions</a:t>
            </a:r>
            <a:endParaRPr lang="en-US" sz="1200" dirty="0"/>
          </a:p>
        </p:txBody>
      </p:sp>
      <p:sp>
        <p:nvSpPr>
          <p:cNvPr id="21" name="Text 10"/>
          <p:cNvSpPr/>
          <p:nvPr/>
        </p:nvSpPr>
        <p:spPr>
          <a:xfrm>
            <a:off x="3762375" y="5102423"/>
            <a:ext cx="27146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837"/>
                </a:solidFill>
              </a:rPr>
              <a:t>EXAM PREP</a:t>
            </a:r>
            <a:endParaRPr lang="en-US" sz="975" dirty="0"/>
          </a:p>
        </p:txBody>
      </p:sp>
      <p:sp>
        <p:nvSpPr>
          <p:cNvPr id="22" name="Text 11"/>
          <p:cNvSpPr/>
          <p:nvPr/>
        </p:nvSpPr>
        <p:spPr>
          <a:xfrm>
            <a:off x="3762375" y="5326261"/>
            <a:ext cx="2743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&amp; SCA Focus</a:t>
            </a:r>
            <a:endParaRPr lang="en-US" sz="1200" dirty="0"/>
          </a:p>
        </p:txBody>
      </p:sp>
      <p:sp>
        <p:nvSpPr>
          <p:cNvPr id="23" name="Text 12"/>
          <p:cNvSpPr/>
          <p:nvPr/>
        </p:nvSpPr>
        <p:spPr>
          <a:xfrm>
            <a:off x="571500" y="5935861"/>
            <a:ext cx="1050798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Guideline Authority: Khatib et al. (2021) | MHRA Safety Updates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256520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80083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803946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344787"/>
            <a:ext cx="95250" cy="952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885629"/>
            <a:ext cx="95250" cy="95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3911947"/>
            <a:ext cx="5524500" cy="2565202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183410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607272"/>
            <a:ext cx="95250" cy="762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4934843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5475684"/>
            <a:ext cx="95250" cy="8453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108621"/>
            <a:ext cx="5524500" cy="3146822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380083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784896"/>
            <a:ext cx="190500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2344787"/>
            <a:ext cx="95250" cy="952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885629"/>
            <a:ext cx="95250" cy="952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4493568"/>
            <a:ext cx="5524500" cy="1983432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726930"/>
            <a:ext cx="238125" cy="19050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571500" y="523875"/>
            <a:ext cx="88011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Causes: Congenital Long QT Syndrome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1019175" y="1346746"/>
            <a:ext cx="59664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Genetic &amp; Physiological Basis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857250" y="174679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Inherited mutations in ion-channel genes affecting sodium, potassium, or calcium channel subunits.</a:t>
            </a:r>
            <a:endParaRPr lang="en-US" sz="1200" dirty="0"/>
          </a:p>
        </p:txBody>
      </p:sp>
      <p:sp>
        <p:nvSpPr>
          <p:cNvPr id="26" name="Text 4"/>
          <p:cNvSpPr/>
          <p:nvPr/>
        </p:nvSpPr>
        <p:spPr>
          <a:xfrm>
            <a:off x="857250" y="228763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Dysfunction leads to delayed ventricular repolarisation and prolonged action potential duration.</a:t>
            </a:r>
            <a:endParaRPr lang="en-US" sz="1200" dirty="0"/>
          </a:p>
        </p:txBody>
      </p:sp>
      <p:sp>
        <p:nvSpPr>
          <p:cNvPr id="27" name="Text 5"/>
          <p:cNvSpPr/>
          <p:nvPr/>
        </p:nvSpPr>
        <p:spPr>
          <a:xfrm>
            <a:off x="857250" y="282847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Often categorized as LQTS1, LQTS2, or LQTS3 based on the specific channel affected.</a:t>
            </a:r>
            <a:endParaRPr lang="en-US" sz="1200" dirty="0"/>
          </a:p>
        </p:txBody>
      </p:sp>
      <p:sp>
        <p:nvSpPr>
          <p:cNvPr id="28" name="Text 6"/>
          <p:cNvSpPr/>
          <p:nvPr/>
        </p:nvSpPr>
        <p:spPr>
          <a:xfrm>
            <a:off x="1019175" y="4150072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Prevalence &amp; Presentation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857250" y="4550122"/>
            <a:ext cx="10607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Estimated prevalence of ~1 in 2000–2500 live births.</a:t>
            </a:r>
            <a:endParaRPr lang="en-US" sz="1200" dirty="0"/>
          </a:p>
        </p:txBody>
      </p:sp>
      <p:sp>
        <p:nvSpPr>
          <p:cNvPr id="30" name="Text 8"/>
          <p:cNvSpPr/>
          <p:nvPr/>
        </p:nvSpPr>
        <p:spPr>
          <a:xfrm>
            <a:off x="857250" y="4877693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Frequently asymptomatic; discovered incidentally on screening ECGs or during family history reviews.</a:t>
            </a:r>
            <a:endParaRPr lang="en-US" sz="1200" dirty="0"/>
          </a:p>
        </p:txBody>
      </p:sp>
      <p:sp>
        <p:nvSpPr>
          <p:cNvPr id="31" name="Text 9"/>
          <p:cNvSpPr/>
          <p:nvPr/>
        </p:nvSpPr>
        <p:spPr>
          <a:xfrm>
            <a:off x="857250" y="5418534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May present with syncope or sudden cardiac arrest during exercise or stress.</a:t>
            </a:r>
            <a:endParaRPr lang="en-US" sz="1200" dirty="0"/>
          </a:p>
        </p:txBody>
      </p:sp>
      <p:sp>
        <p:nvSpPr>
          <p:cNvPr id="32" name="Text 10"/>
          <p:cNvSpPr/>
          <p:nvPr/>
        </p:nvSpPr>
        <p:spPr>
          <a:xfrm>
            <a:off x="6829425" y="1346746"/>
            <a:ext cx="5362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Absolute Prescribing Contraindication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6762750" y="1746796"/>
            <a:ext cx="4762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Do NOT use ANY QT-prolonging drugs in patients with known congenital LQTS.</a:t>
            </a:r>
            <a:endParaRPr lang="en-US" sz="1200" dirty="0"/>
          </a:p>
        </p:txBody>
      </p:sp>
      <p:sp>
        <p:nvSpPr>
          <p:cNvPr id="34" name="Text 12"/>
          <p:cNvSpPr/>
          <p:nvPr/>
        </p:nvSpPr>
        <p:spPr>
          <a:xfrm>
            <a:off x="6667500" y="228763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This strict rule applies even to "low-risk" drugs that might otherwise be considered safe for the general population.</a:t>
            </a:r>
            <a:endParaRPr lang="en-US" sz="1200" dirty="0"/>
          </a:p>
        </p:txBody>
      </p:sp>
      <p:sp>
        <p:nvSpPr>
          <p:cNvPr id="35" name="Text 13"/>
          <p:cNvSpPr/>
          <p:nvPr/>
        </p:nvSpPr>
        <p:spPr>
          <a:xfrm>
            <a:off x="6667500" y="282847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seek alternative therapies or consult cardiology for any necessary medication that carries a QT warning.</a:t>
            </a:r>
            <a:endParaRPr lang="en-US" sz="1200" dirty="0"/>
          </a:p>
        </p:txBody>
      </p:sp>
      <p:sp>
        <p:nvSpPr>
          <p:cNvPr id="36" name="Text 14"/>
          <p:cNvSpPr/>
          <p:nvPr/>
        </p:nvSpPr>
        <p:spPr>
          <a:xfrm>
            <a:off x="6781800" y="4684068"/>
            <a:ext cx="20802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E44AD"/>
                </a:solidFill>
              </a:rPr>
              <a:t>AKT EXAM FACT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6429375" y="5103168"/>
            <a:ext cx="5143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Congenital LQTS is a primary contraindication for common primary care drugs like Citalopram, Clarithromycin, and Domperidone.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2565202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46746"/>
            <a:ext cx="5048250" cy="3524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36103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842046"/>
            <a:ext cx="5048250" cy="36567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1975396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207716"/>
            <a:ext cx="5048250" cy="36567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2341066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706737"/>
            <a:ext cx="119063" cy="9912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3911947"/>
            <a:ext cx="5524500" cy="2565202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4150072"/>
            <a:ext cx="5048250" cy="3524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4164360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645372"/>
            <a:ext cx="5048250" cy="365671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778722"/>
            <a:ext cx="119063" cy="991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5144393"/>
            <a:ext cx="119063" cy="991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08621"/>
            <a:ext cx="5524500" cy="256520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346746"/>
            <a:ext cx="5048250" cy="3524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361033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842046"/>
            <a:ext cx="5048250" cy="365671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975396"/>
            <a:ext cx="119063" cy="9912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2207716"/>
            <a:ext cx="5048250" cy="365671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2341066"/>
            <a:ext cx="119063" cy="9912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706737"/>
            <a:ext cx="119063" cy="9912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911947"/>
            <a:ext cx="5524500" cy="2565202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4150072"/>
            <a:ext cx="5048250" cy="352425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164360"/>
            <a:ext cx="285750" cy="2286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4645372"/>
            <a:ext cx="5048250" cy="365671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4778722"/>
            <a:ext cx="119063" cy="99120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5144393"/>
            <a:ext cx="119063" cy="99120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5524649"/>
            <a:ext cx="5048250" cy="714375"/>
          </a:xfrm>
          <a:prstGeom prst="rect">
            <a:avLst/>
          </a:prstGeom>
        </p:spPr>
      </p:pic>
      <p:sp>
        <p:nvSpPr>
          <p:cNvPr id="33" name="Text 0"/>
          <p:cNvSpPr/>
          <p:nvPr/>
        </p:nvSpPr>
        <p:spPr>
          <a:xfrm>
            <a:off x="571500" y="333375"/>
            <a:ext cx="4983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 • SLIDE 11</a:t>
            </a:r>
            <a:endParaRPr lang="en-US" sz="900" dirty="0"/>
          </a:p>
        </p:txBody>
      </p:sp>
      <p:sp>
        <p:nvSpPr>
          <p:cNvPr id="34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Causes: Acquired QT Prolongation</a:t>
            </a:r>
            <a:endParaRPr lang="en-US" sz="1650" dirty="0"/>
          </a:p>
        </p:txBody>
      </p:sp>
      <p:sp>
        <p:nvSpPr>
          <p:cNvPr id="35" name="Text 2"/>
          <p:cNvSpPr/>
          <p:nvPr/>
        </p:nvSpPr>
        <p:spPr>
          <a:xfrm>
            <a:off x="1095375" y="1346746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STRUCTURAL &amp; CARDIAC</a:t>
            </a:r>
            <a:endParaRPr lang="en-US" sz="1350" dirty="0"/>
          </a:p>
        </p:txBody>
      </p:sp>
      <p:sp>
        <p:nvSpPr>
          <p:cNvPr id="36" name="Text 3"/>
          <p:cNvSpPr/>
          <p:nvPr/>
        </p:nvSpPr>
        <p:spPr>
          <a:xfrm>
            <a:off x="900113" y="1918246"/>
            <a:ext cx="8595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Myocardial Infarction (MI) and Ischaemic damage</a:t>
            </a:r>
            <a:endParaRPr lang="en-US" sz="1200" dirty="0"/>
          </a:p>
        </p:txBody>
      </p:sp>
      <p:sp>
        <p:nvSpPr>
          <p:cNvPr id="37" name="Text 4"/>
          <p:cNvSpPr/>
          <p:nvPr/>
        </p:nvSpPr>
        <p:spPr>
          <a:xfrm>
            <a:off x="900113" y="2283916"/>
            <a:ext cx="7498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Heart Failure (Reduced ejection fraction)</a:t>
            </a:r>
            <a:endParaRPr lang="en-US" sz="1200" dirty="0"/>
          </a:p>
        </p:txBody>
      </p:sp>
      <p:sp>
        <p:nvSpPr>
          <p:cNvPr id="38" name="Text 5"/>
          <p:cNvSpPr/>
          <p:nvPr/>
        </p:nvSpPr>
        <p:spPr>
          <a:xfrm>
            <a:off x="900113" y="2649587"/>
            <a:ext cx="6217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Left Ventricular Hypertrophy (LVH)</a:t>
            </a:r>
            <a:endParaRPr lang="en-US" sz="1200" dirty="0"/>
          </a:p>
        </p:txBody>
      </p:sp>
      <p:sp>
        <p:nvSpPr>
          <p:cNvPr id="39" name="Text 6"/>
          <p:cNvSpPr/>
          <p:nvPr/>
        </p:nvSpPr>
        <p:spPr>
          <a:xfrm>
            <a:off x="1095375" y="4150072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SYSTEMIC FACTORS</a:t>
            </a:r>
            <a:endParaRPr lang="en-US" sz="1350" dirty="0"/>
          </a:p>
        </p:txBody>
      </p:sp>
      <p:sp>
        <p:nvSpPr>
          <p:cNvPr id="40" name="Text 7"/>
          <p:cNvSpPr/>
          <p:nvPr/>
        </p:nvSpPr>
        <p:spPr>
          <a:xfrm>
            <a:off x="900113" y="4721572"/>
            <a:ext cx="107899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Bradycardia:</a:t>
            </a:r>
            <a:r>
              <a:rPr lang="en-US" sz="1200" dirty="0">
                <a:solidFill>
                  <a:srgbClr val="2C3E50"/>
                </a:solidFill>
              </a:rPr>
              <a:t> Slower rates lengthen the repolarisation phase</a:t>
            </a:r>
            <a:endParaRPr lang="en-US" sz="1200" dirty="0"/>
          </a:p>
        </p:txBody>
      </p:sp>
      <p:sp>
        <p:nvSpPr>
          <p:cNvPr id="41" name="Text 8"/>
          <p:cNvSpPr/>
          <p:nvPr/>
        </p:nvSpPr>
        <p:spPr>
          <a:xfrm>
            <a:off x="900113" y="5087243"/>
            <a:ext cx="9509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Thyroid Disease:</a:t>
            </a:r>
            <a:r>
              <a:rPr lang="en-US" sz="1200" dirty="0">
                <a:solidFill>
                  <a:srgbClr val="2C3E50"/>
                </a:solidFill>
              </a:rPr>
              <a:t> Especially untreated hypothyroidism</a:t>
            </a:r>
            <a:endParaRPr lang="en-US" sz="1200" dirty="0"/>
          </a:p>
        </p:txBody>
      </p:sp>
      <p:sp>
        <p:nvSpPr>
          <p:cNvPr id="42" name="Text 9"/>
          <p:cNvSpPr/>
          <p:nvPr/>
        </p:nvSpPr>
        <p:spPr>
          <a:xfrm>
            <a:off x="6905625" y="1346746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ELECTROLYTE IMBALANCE</a:t>
            </a:r>
            <a:endParaRPr lang="en-US" sz="1350" dirty="0"/>
          </a:p>
        </p:txBody>
      </p:sp>
      <p:sp>
        <p:nvSpPr>
          <p:cNvPr id="43" name="Text 10"/>
          <p:cNvSpPr/>
          <p:nvPr/>
        </p:nvSpPr>
        <p:spPr>
          <a:xfrm>
            <a:off x="6710363" y="1918246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Hypokalaemia:</a:t>
            </a:r>
            <a:r>
              <a:rPr lang="en-US" sz="1200" dirty="0">
                <a:solidFill>
                  <a:srgbClr val="2C3E50"/>
                </a:solidFill>
              </a:rPr>
              <a:t> Low potassium (critical risk factor)</a:t>
            </a:r>
            <a:endParaRPr lang="en-US" sz="1200" dirty="0"/>
          </a:p>
        </p:txBody>
      </p:sp>
      <p:sp>
        <p:nvSpPr>
          <p:cNvPr id="44" name="Text 11"/>
          <p:cNvSpPr/>
          <p:nvPr/>
        </p:nvSpPr>
        <p:spPr>
          <a:xfrm>
            <a:off x="6710363" y="2283916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Hypomagnesaemia:</a:t>
            </a:r>
            <a:r>
              <a:rPr lang="en-US" sz="1200" dirty="0">
                <a:solidFill>
                  <a:srgbClr val="2C3E50"/>
                </a:solidFill>
              </a:rPr>
              <a:t> Low magnesium</a:t>
            </a:r>
            <a:endParaRPr lang="en-US" sz="1200" dirty="0"/>
          </a:p>
        </p:txBody>
      </p:sp>
      <p:sp>
        <p:nvSpPr>
          <p:cNvPr id="45" name="Text 12"/>
          <p:cNvSpPr/>
          <p:nvPr/>
        </p:nvSpPr>
        <p:spPr>
          <a:xfrm>
            <a:off x="6710363" y="2649587"/>
            <a:ext cx="4754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Hypocalcaemia:</a:t>
            </a:r>
            <a:r>
              <a:rPr lang="en-US" sz="1200" dirty="0">
                <a:solidFill>
                  <a:srgbClr val="2C3E50"/>
                </a:solidFill>
              </a:rPr>
              <a:t> Low calcium</a:t>
            </a:r>
            <a:endParaRPr lang="en-US" sz="1200" dirty="0"/>
          </a:p>
        </p:txBody>
      </p:sp>
      <p:sp>
        <p:nvSpPr>
          <p:cNvPr id="46" name="Text 13"/>
          <p:cNvSpPr/>
          <p:nvPr/>
        </p:nvSpPr>
        <p:spPr>
          <a:xfrm>
            <a:off x="6905625" y="4150072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DRUGS &amp; METABOLISM</a:t>
            </a:r>
            <a:endParaRPr lang="en-US" sz="1350" dirty="0"/>
          </a:p>
        </p:txBody>
      </p:sp>
      <p:sp>
        <p:nvSpPr>
          <p:cNvPr id="47" name="Text 14"/>
          <p:cNvSpPr/>
          <p:nvPr/>
        </p:nvSpPr>
        <p:spPr>
          <a:xfrm>
            <a:off x="6710363" y="4721572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Medications:</a:t>
            </a:r>
            <a:r>
              <a:rPr lang="en-US" sz="1200" dirty="0">
                <a:solidFill>
                  <a:srgbClr val="2C3E50"/>
                </a:solidFill>
              </a:rPr>
              <a:t> The most important modifiable cause in GP</a:t>
            </a:r>
            <a:endParaRPr lang="en-US" sz="1200" dirty="0"/>
          </a:p>
        </p:txBody>
      </p:sp>
      <p:sp>
        <p:nvSpPr>
          <p:cNvPr id="48" name="Text 15"/>
          <p:cNvSpPr/>
          <p:nvPr/>
        </p:nvSpPr>
        <p:spPr>
          <a:xfrm>
            <a:off x="6710363" y="5087243"/>
            <a:ext cx="54816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Organ Impairment:</a:t>
            </a:r>
            <a:r>
              <a:rPr lang="en-US" sz="1200" dirty="0">
                <a:solidFill>
                  <a:srgbClr val="2C3E50"/>
                </a:solidFill>
              </a:rPr>
              <a:t> Renal or hepatic failure slowing drug clearance</a:t>
            </a:r>
            <a:endParaRPr lang="en-US" sz="1200" dirty="0"/>
          </a:p>
        </p:txBody>
      </p:sp>
      <p:sp>
        <p:nvSpPr>
          <p:cNvPr id="49" name="Text 16"/>
          <p:cNvSpPr/>
          <p:nvPr/>
        </p:nvSpPr>
        <p:spPr>
          <a:xfrm>
            <a:off x="6619875" y="5524649"/>
            <a:ext cx="476250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C0392B"/>
                </a:solidFill>
              </a:rPr>
              <a:t>Clinical Key:</a:t>
            </a:r>
            <a:r>
              <a:rPr lang="en-US" sz="1125" i="1" dirty="0">
                <a:solidFill>
                  <a:srgbClr val="2C3E50"/>
                </a:solidFill>
              </a:rPr>
              <a:t> Acquired causes are far more common than congenital syndromes and often involve multiple co-existing factors.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58801"/>
            <a:ext cx="3651200" cy="1845766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3651" y="1649760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0325" y="1358801"/>
            <a:ext cx="3651200" cy="184576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351" y="1649760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2026" y="1358801"/>
            <a:ext cx="3651349" cy="1845766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47200" y="1649760"/>
            <a:ext cx="3810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395067"/>
            <a:ext cx="3651200" cy="184576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63651" y="3686026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0325" y="3395067"/>
            <a:ext cx="3651200" cy="1845766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351" y="3686026"/>
            <a:ext cx="381000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2026" y="3395067"/>
            <a:ext cx="3651349" cy="184576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7200" y="3686026"/>
            <a:ext cx="381000" cy="3048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625" y="5526584"/>
            <a:ext cx="11334750" cy="74771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750" y="5709940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8188" y="5805190"/>
            <a:ext cx="238125" cy="19050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1" name="Text 1"/>
          <p:cNvSpPr/>
          <p:nvPr/>
        </p:nvSpPr>
        <p:spPr>
          <a:xfrm>
            <a:off x="571500" y="523875"/>
            <a:ext cx="88011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Non-Modifiable Patient Risk Factors</a:t>
            </a:r>
            <a:endParaRPr lang="en-US" sz="1650" dirty="0"/>
          </a:p>
        </p:txBody>
      </p:sp>
      <p:sp>
        <p:nvSpPr>
          <p:cNvPr id="22" name="Text 2"/>
          <p:cNvSpPr/>
          <p:nvPr/>
        </p:nvSpPr>
        <p:spPr>
          <a:xfrm>
            <a:off x="1558826" y="2120801"/>
            <a:ext cx="13906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Congenital LQTS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619125" y="2454176"/>
            <a:ext cx="327020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Inherited ion-channel mutations. Very high risk. </a:t>
            </a:r>
            <a:r>
              <a:rPr lang="en-US" sz="1050" b="1" dirty="0">
                <a:solidFill>
                  <a:srgbClr val="566573"/>
                </a:solidFill>
              </a:rPr>
              <a:t>Absolute contraindication</a:t>
            </a:r>
            <a:r>
              <a:rPr lang="en-US" sz="1050" dirty="0">
                <a:solidFill>
                  <a:srgbClr val="566573"/>
                </a:solidFill>
              </a:rPr>
              <a:t> for all QT-prolonging drugs.</a:t>
            </a:r>
            <a:endParaRPr lang="en-US" sz="1050" dirty="0"/>
          </a:p>
        </p:txBody>
      </p:sp>
      <p:sp>
        <p:nvSpPr>
          <p:cNvPr id="24" name="Text 4"/>
          <p:cNvSpPr/>
          <p:nvPr/>
        </p:nvSpPr>
        <p:spPr>
          <a:xfrm>
            <a:off x="5100042" y="2120801"/>
            <a:ext cx="199161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Structural Heart Disease</a:t>
            </a:r>
            <a:endParaRPr lang="en-US" sz="1350" dirty="0"/>
          </a:p>
        </p:txBody>
      </p:sp>
      <p:sp>
        <p:nvSpPr>
          <p:cNvPr id="25" name="Text 5"/>
          <p:cNvSpPr/>
          <p:nvPr/>
        </p:nvSpPr>
        <p:spPr>
          <a:xfrm>
            <a:off x="4460825" y="2454176"/>
            <a:ext cx="32702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Heart failure, Left Ventricular Hypertrophy (LVH), and post-MI status increase myocardial vulnerability.</a:t>
            </a:r>
            <a:endParaRPr lang="en-US" sz="1050" dirty="0"/>
          </a:p>
        </p:txBody>
      </p:sp>
      <p:sp>
        <p:nvSpPr>
          <p:cNvPr id="26" name="Text 6"/>
          <p:cNvSpPr/>
          <p:nvPr/>
        </p:nvSpPr>
        <p:spPr>
          <a:xfrm>
            <a:off x="9199364" y="2120801"/>
            <a:ext cx="147667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Organ Impairment</a:t>
            </a:r>
            <a:endParaRPr lang="en-US" sz="1350" dirty="0"/>
          </a:p>
        </p:txBody>
      </p:sp>
      <p:sp>
        <p:nvSpPr>
          <p:cNvPr id="27" name="Text 7"/>
          <p:cNvSpPr/>
          <p:nvPr/>
        </p:nvSpPr>
        <p:spPr>
          <a:xfrm>
            <a:off x="8302526" y="2454176"/>
            <a:ext cx="3270349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Impaired hepatic or renal function leads to reduced drug clearance and elevated plasma concentrations.</a:t>
            </a:r>
            <a:endParaRPr lang="en-US" sz="1050" dirty="0"/>
          </a:p>
        </p:txBody>
      </p:sp>
      <p:sp>
        <p:nvSpPr>
          <p:cNvPr id="28" name="Text 8"/>
          <p:cNvSpPr/>
          <p:nvPr/>
        </p:nvSpPr>
        <p:spPr>
          <a:xfrm>
            <a:off x="1782366" y="4157067"/>
            <a:ext cx="94357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Female Sex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619125" y="4490442"/>
            <a:ext cx="32702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Women have naturally longer baseline QTc intervals and are more susceptible to drug-induced prolongation.</a:t>
            </a:r>
            <a:endParaRPr lang="en-US" sz="1050" dirty="0"/>
          </a:p>
        </p:txBody>
      </p:sp>
      <p:sp>
        <p:nvSpPr>
          <p:cNvPr id="30" name="Text 10"/>
          <p:cNvSpPr/>
          <p:nvPr/>
        </p:nvSpPr>
        <p:spPr>
          <a:xfrm>
            <a:off x="5513636" y="4157067"/>
            <a:ext cx="1164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Age &gt;65 Years</a:t>
            </a:r>
            <a:endParaRPr lang="en-US" sz="1350" dirty="0"/>
          </a:p>
        </p:txBody>
      </p:sp>
      <p:sp>
        <p:nvSpPr>
          <p:cNvPr id="31" name="Text 11"/>
          <p:cNvSpPr/>
          <p:nvPr/>
        </p:nvSpPr>
        <p:spPr>
          <a:xfrm>
            <a:off x="4460825" y="4490442"/>
            <a:ext cx="327020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Increased prevalence of subclinical disease and age-related changes in cardiac electrophysiology.</a:t>
            </a:r>
            <a:endParaRPr lang="en-US" sz="1050" dirty="0"/>
          </a:p>
        </p:txBody>
      </p:sp>
      <p:sp>
        <p:nvSpPr>
          <p:cNvPr id="32" name="Text 12"/>
          <p:cNvSpPr/>
          <p:nvPr/>
        </p:nvSpPr>
        <p:spPr>
          <a:xfrm>
            <a:off x="9275415" y="4157067"/>
            <a:ext cx="132457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Thyroid Disease</a:t>
            </a:r>
            <a:endParaRPr lang="en-US" sz="1350" dirty="0"/>
          </a:p>
        </p:txBody>
      </p:sp>
      <p:sp>
        <p:nvSpPr>
          <p:cNvPr id="33" name="Text 13"/>
          <p:cNvSpPr/>
          <p:nvPr/>
        </p:nvSpPr>
        <p:spPr>
          <a:xfrm>
            <a:off x="8302526" y="4490442"/>
            <a:ext cx="3270349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70"/>
              </a:lnSpc>
              <a:buNone/>
            </a:pPr>
            <a:r>
              <a:rPr lang="en-US" sz="1050" dirty="0">
                <a:solidFill>
                  <a:srgbClr val="566573"/>
                </a:solidFill>
              </a:rPr>
              <a:t>Endocrine imbalances, particularly </a:t>
            </a:r>
            <a:r>
              <a:rPr lang="en-US" sz="1050" b="1" dirty="0">
                <a:solidFill>
                  <a:srgbClr val="566573"/>
                </a:solidFill>
              </a:rPr>
              <a:t>untreated hypothyroidism</a:t>
            </a:r>
            <a:r>
              <a:rPr lang="en-US" sz="1050" dirty="0">
                <a:solidFill>
                  <a:srgbClr val="566573"/>
                </a:solidFill>
              </a:rPr>
              <a:t>, significantly prolong ventricular repolarisation.</a:t>
            </a:r>
            <a:endParaRPr lang="en-US" sz="1050" dirty="0"/>
          </a:p>
        </p:txBody>
      </p:sp>
      <p:sp>
        <p:nvSpPr>
          <p:cNvPr id="34" name="Text 14"/>
          <p:cNvSpPr/>
          <p:nvPr/>
        </p:nvSpPr>
        <p:spPr>
          <a:xfrm>
            <a:off x="1238250" y="5669459"/>
            <a:ext cx="10287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Critical Safety Principle</a:t>
            </a:r>
            <a:endParaRPr lang="en-US" sz="1200" dirty="0"/>
          </a:p>
        </p:txBody>
      </p:sp>
      <p:sp>
        <p:nvSpPr>
          <p:cNvPr id="35" name="Text 15"/>
          <p:cNvSpPr/>
          <p:nvPr/>
        </p:nvSpPr>
        <p:spPr>
          <a:xfrm>
            <a:off x="1238250" y="5917109"/>
            <a:ext cx="10953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Over </a:t>
            </a:r>
            <a:r>
              <a:rPr lang="en-US" sz="1125" b="1" dirty="0">
                <a:solidFill>
                  <a:srgbClr val="C0392B"/>
                </a:solidFill>
              </a:rPr>
              <a:t>70% of clinical Torsades de Pointes cases</a:t>
            </a:r>
            <a:r>
              <a:rPr lang="en-US" sz="1125" dirty="0">
                <a:solidFill>
                  <a:srgbClr val="2C3E50"/>
                </a:solidFill>
              </a:rPr>
              <a:t> occur in the presence of </a:t>
            </a:r>
            <a:r>
              <a:rPr lang="en-US" sz="1125" b="1" dirty="0">
                <a:solidFill>
                  <a:srgbClr val="C0392B"/>
                </a:solidFill>
              </a:rPr>
              <a:t>TWO OR MORE</a:t>
            </a:r>
            <a:r>
              <a:rPr lang="en-US" sz="1125" dirty="0">
                <a:solidFill>
                  <a:srgbClr val="2C3E50"/>
                </a:solidFill>
              </a:rPr>
              <a:t> risk factors. Always count the factors before prescribing.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72125" cy="257502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1489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822996"/>
            <a:ext cx="166688" cy="17948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392412"/>
            <a:ext cx="166688" cy="2333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961829"/>
            <a:ext cx="166688" cy="2333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0" y="1013371"/>
            <a:ext cx="5572125" cy="257502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31489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822996"/>
            <a:ext cx="166688" cy="259259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2392412"/>
            <a:ext cx="166688" cy="25925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2961829"/>
            <a:ext cx="166688" cy="23336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3874145"/>
            <a:ext cx="11334750" cy="86201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5021907"/>
            <a:ext cx="11334750" cy="8667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354241"/>
            <a:ext cx="313432" cy="250627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9" name="Text 1"/>
          <p:cNvSpPr/>
          <p:nvPr/>
        </p:nvSpPr>
        <p:spPr>
          <a:xfrm>
            <a:off x="571500" y="523875"/>
            <a:ext cx="77952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Modifiable Patient Risk Factors</a:t>
            </a:r>
            <a:endParaRPr lang="en-US" sz="1650" dirty="0"/>
          </a:p>
        </p:txBody>
      </p:sp>
      <p:sp>
        <p:nvSpPr>
          <p:cNvPr id="20" name="Text 2"/>
          <p:cNvSpPr/>
          <p:nvPr/>
        </p:nvSpPr>
        <p:spPr>
          <a:xfrm>
            <a:off x="1095375" y="129435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Electrolyte Imbalances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947737" y="1784896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Hypokalaemia:</a:t>
            </a:r>
            <a:r>
              <a:rPr lang="en-US" sz="1200" dirty="0">
                <a:solidFill>
                  <a:srgbClr val="2C3E50"/>
                </a:solidFill>
              </a:rPr>
              <a:t> Most common electrolyte trigger; reduces the outward potassium current (IKr).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947737" y="2354312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Hypomagnesaemia:</a:t>
            </a:r>
            <a:r>
              <a:rPr lang="en-US" sz="1200" dirty="0">
                <a:solidFill>
                  <a:srgbClr val="2C3E50"/>
                </a:solidFill>
              </a:rPr>
              <a:t> Magnesium acts as a cofactor for the Na+/K+-ATPase pump; deficiency destabilises repolarisation.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947737" y="2923729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Hypocalcaemia:</a:t>
            </a:r>
            <a:r>
              <a:rPr lang="en-US" sz="1200" dirty="0">
                <a:solidFill>
                  <a:srgbClr val="2C3E50"/>
                </a:solidFill>
              </a:rPr>
              <a:t> Less common than low K+/Mg++ but significantly prolongs the plateau phase of the action potential.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6858000" y="1294358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Physiological Factors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710363" y="1784896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Bradycardia:</a:t>
            </a:r>
            <a:r>
              <a:rPr lang="en-US" sz="1200" dirty="0">
                <a:solidFill>
                  <a:srgbClr val="2C3E50"/>
                </a:solidFill>
              </a:rPr>
              <a:t> Slower heart rates naturally prolong the action potential duration, increasing susceptibility to early afterdepolarisations.</a:t>
            </a:r>
            <a:endParaRPr lang="en-US" sz="1200" dirty="0"/>
          </a:p>
        </p:txBody>
      </p:sp>
      <p:sp>
        <p:nvSpPr>
          <p:cNvPr id="26" name="Text 8"/>
          <p:cNvSpPr/>
          <p:nvPr/>
        </p:nvSpPr>
        <p:spPr>
          <a:xfrm>
            <a:off x="6710363" y="2354312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Recent Cardioversion:</a:t>
            </a:r>
            <a:r>
              <a:rPr lang="en-US" sz="1200" dirty="0">
                <a:solidFill>
                  <a:srgbClr val="2C3E50"/>
                </a:solidFill>
              </a:rPr>
              <a:t> Sudden change in heart rate (especially from AF to sinus rhythm) can transiently increase QT instability.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710363" y="2923729"/>
            <a:ext cx="481488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Hepatic/Renal Impairment:</a:t>
            </a:r>
            <a:r>
              <a:rPr lang="en-US" sz="1200" dirty="0">
                <a:solidFill>
                  <a:srgbClr val="2C3E50"/>
                </a:solidFill>
              </a:rPr>
              <a:t> Modifiable through dose adjustment; prevents toxic accumulation of QT-prolonging drugs.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19125" y="3988445"/>
            <a:ext cx="109537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E44AD"/>
                </a:solidFill>
              </a:rPr>
              <a:t>AKT EXAM FOCUS</a:t>
            </a:r>
            <a:endParaRPr lang="en-US" sz="975" dirty="0"/>
          </a:p>
        </p:txBody>
      </p:sp>
      <p:sp>
        <p:nvSpPr>
          <p:cNvPr id="29" name="Text 11"/>
          <p:cNvSpPr/>
          <p:nvPr/>
        </p:nvSpPr>
        <p:spPr>
          <a:xfrm>
            <a:off x="619125" y="4221807"/>
            <a:ext cx="10953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Diuretics (Loop/Thiazide) are the most common modifiable cause of electrolyte-driven QT risk in primary care. Always check K+ and Mg++ when a patient on diuretics starts a QT-prolonging drug.</a:t>
            </a:r>
            <a:endParaRPr lang="en-US" sz="1050" dirty="0"/>
          </a:p>
        </p:txBody>
      </p:sp>
      <p:sp>
        <p:nvSpPr>
          <p:cNvPr id="30" name="Text 12"/>
          <p:cNvSpPr/>
          <p:nvPr/>
        </p:nvSpPr>
        <p:spPr>
          <a:xfrm>
            <a:off x="1123057" y="5212407"/>
            <a:ext cx="10449818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Cumulative Risk Rule:</a:t>
            </a:r>
            <a:r>
              <a:rPr lang="en-US" sz="1200" dirty="0">
                <a:solidFill>
                  <a:srgbClr val="2C3E50"/>
                </a:solidFill>
              </a:rPr>
              <a:t> Over </a:t>
            </a:r>
            <a:r>
              <a:rPr lang="en-US" sz="1350" b="1" dirty="0">
                <a:solidFill>
                  <a:srgbClr val="C0392B"/>
                </a:solidFill>
              </a:rPr>
              <a:t>70%</a:t>
            </a:r>
            <a:r>
              <a:rPr lang="en-US" sz="1200" dirty="0">
                <a:solidFill>
                  <a:srgbClr val="2C3E50"/>
                </a:solidFill>
              </a:rPr>
              <a:t> of clinical cases of drug-induced QT prolongation occur in the presence of </a:t>
            </a:r>
            <a:r>
              <a:rPr lang="en-US" sz="1350" b="1" dirty="0">
                <a:solidFill>
                  <a:srgbClr val="C0392B"/>
                </a:solidFill>
              </a:rPr>
              <a:t>TWO OR MORE</a:t>
            </a:r>
            <a:r>
              <a:rPr lang="en-US" sz="1200" dirty="0">
                <a:solidFill>
                  <a:srgbClr val="2C3E50"/>
                </a:solidFill>
              </a:rPr>
              <a:t> risk factors. Always count the factors before prescribing.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3587800" cy="256520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337221"/>
            <a:ext cx="3130600" cy="3524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370558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3911947"/>
            <a:ext cx="3587800" cy="256520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4140547"/>
            <a:ext cx="3130600" cy="3524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225" y="4173885"/>
            <a:ext cx="238125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02175" y="1108621"/>
            <a:ext cx="3587800" cy="2565202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0775" y="1337221"/>
            <a:ext cx="3130600" cy="3524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0775" y="1370558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2175" y="3911947"/>
            <a:ext cx="3587800" cy="2565202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30775" y="4140547"/>
            <a:ext cx="3130600" cy="3524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30775" y="4173885"/>
            <a:ext cx="238125" cy="1905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75724" y="1108621"/>
            <a:ext cx="3587800" cy="3411141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66224" y="1347192"/>
            <a:ext cx="214313" cy="1753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75724" y="4757886"/>
            <a:ext cx="3587800" cy="171911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66224" y="5136803"/>
            <a:ext cx="214313" cy="175320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571500" y="523875"/>
            <a:ext cx="72923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High-Risk QT-Prolonging Drugs</a:t>
            </a:r>
            <a:endParaRPr lang="en-US" sz="1650" dirty="0"/>
          </a:p>
        </p:txBody>
      </p:sp>
      <p:sp>
        <p:nvSpPr>
          <p:cNvPr id="23" name="Text 2"/>
          <p:cNvSpPr/>
          <p:nvPr/>
        </p:nvSpPr>
        <p:spPr>
          <a:xfrm>
            <a:off x="1009650" y="1337221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Antiarrhythmics: Class Ia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47725" y="1832521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Quinidine</a:t>
            </a:r>
            <a:endParaRPr lang="en-US" sz="1275" dirty="0"/>
          </a:p>
        </p:txBody>
      </p:sp>
      <p:sp>
        <p:nvSpPr>
          <p:cNvPr id="25" name="Text 4"/>
          <p:cNvSpPr/>
          <p:nvPr/>
        </p:nvSpPr>
        <p:spPr>
          <a:xfrm>
            <a:off x="847725" y="2167682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Disopyramide</a:t>
            </a:r>
            <a:endParaRPr lang="en-US" sz="1275" dirty="0"/>
          </a:p>
        </p:txBody>
      </p:sp>
      <p:sp>
        <p:nvSpPr>
          <p:cNvPr id="26" name="Text 5"/>
          <p:cNvSpPr/>
          <p:nvPr/>
        </p:nvSpPr>
        <p:spPr>
          <a:xfrm>
            <a:off x="847725" y="2502843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Procainamide</a:t>
            </a:r>
            <a:endParaRPr lang="en-US" sz="1275" dirty="0"/>
          </a:p>
        </p:txBody>
      </p:sp>
      <p:sp>
        <p:nvSpPr>
          <p:cNvPr id="27" name="Text 6"/>
          <p:cNvSpPr/>
          <p:nvPr/>
        </p:nvSpPr>
        <p:spPr>
          <a:xfrm>
            <a:off x="1009650" y="4140547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Antiarrhythmics: Class III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847725" y="4635847"/>
            <a:ext cx="2940100" cy="491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Amiodarone</a:t>
            </a:r>
            <a:r>
              <a:rPr lang="en-US" sz="1050" i="1" dirty="0">
                <a:solidFill>
                  <a:srgbClr val="7F8C8D"/>
                </a:solidFill>
              </a:rPr>
              <a:t>(Homogeneous myocardial effect)</a:t>
            </a:r>
            <a:endParaRPr lang="en-US" sz="1275" dirty="0"/>
          </a:p>
        </p:txBody>
      </p:sp>
      <p:sp>
        <p:nvSpPr>
          <p:cNvPr id="29" name="Text 8"/>
          <p:cNvSpPr/>
          <p:nvPr/>
        </p:nvSpPr>
        <p:spPr>
          <a:xfrm>
            <a:off x="847725" y="5203329"/>
            <a:ext cx="2940100" cy="491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Sotalol</a:t>
            </a:r>
            <a:r>
              <a:rPr lang="en-US" sz="1050" i="1" dirty="0">
                <a:solidFill>
                  <a:srgbClr val="7F8C8D"/>
                </a:solidFill>
              </a:rPr>
              <a:t>(Causes TdP in up to 5% of patients)</a:t>
            </a:r>
            <a:endParaRPr lang="en-US" sz="1275" dirty="0"/>
          </a:p>
        </p:txBody>
      </p:sp>
      <p:sp>
        <p:nvSpPr>
          <p:cNvPr id="30" name="Text 9"/>
          <p:cNvSpPr/>
          <p:nvPr/>
        </p:nvSpPr>
        <p:spPr>
          <a:xfrm>
            <a:off x="847725" y="5770811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Dronedarone</a:t>
            </a:r>
            <a:endParaRPr lang="en-US" sz="1275" dirty="0"/>
          </a:p>
        </p:txBody>
      </p:sp>
      <p:sp>
        <p:nvSpPr>
          <p:cNvPr id="31" name="Text 10"/>
          <p:cNvSpPr/>
          <p:nvPr/>
        </p:nvSpPr>
        <p:spPr>
          <a:xfrm>
            <a:off x="4883200" y="1337221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High-Potency Antipsychotics</a:t>
            </a:r>
            <a:endParaRPr lang="en-US" sz="1350" dirty="0"/>
          </a:p>
        </p:txBody>
      </p:sp>
      <p:sp>
        <p:nvSpPr>
          <p:cNvPr id="32" name="Text 11"/>
          <p:cNvSpPr/>
          <p:nvPr/>
        </p:nvSpPr>
        <p:spPr>
          <a:xfrm>
            <a:off x="4721275" y="1832521"/>
            <a:ext cx="2940100" cy="491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Haloperidol</a:t>
            </a:r>
            <a:r>
              <a:rPr lang="en-US" sz="1050" i="1" dirty="0">
                <a:solidFill>
                  <a:srgbClr val="7F8C8D"/>
                </a:solidFill>
              </a:rPr>
              <a:t>Dose-dependent rise: 15–30 ms</a:t>
            </a:r>
            <a:endParaRPr lang="en-US" sz="1275" dirty="0"/>
          </a:p>
        </p:txBody>
      </p:sp>
      <p:sp>
        <p:nvSpPr>
          <p:cNvPr id="33" name="Text 12"/>
          <p:cNvSpPr/>
          <p:nvPr/>
        </p:nvSpPr>
        <p:spPr>
          <a:xfrm>
            <a:off x="4721275" y="2400002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Pimozide</a:t>
            </a:r>
            <a:endParaRPr lang="en-US" sz="1275" dirty="0"/>
          </a:p>
        </p:txBody>
      </p:sp>
      <p:sp>
        <p:nvSpPr>
          <p:cNvPr id="34" name="Text 13"/>
          <p:cNvSpPr/>
          <p:nvPr/>
        </p:nvSpPr>
        <p:spPr>
          <a:xfrm>
            <a:off x="4721275" y="2735163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Thioridazine</a:t>
            </a:r>
            <a:endParaRPr lang="en-US" sz="1275" dirty="0"/>
          </a:p>
        </p:txBody>
      </p:sp>
      <p:sp>
        <p:nvSpPr>
          <p:cNvPr id="35" name="Text 14"/>
          <p:cNvSpPr/>
          <p:nvPr/>
        </p:nvSpPr>
        <p:spPr>
          <a:xfrm>
            <a:off x="4883200" y="4140547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Other Established Risks</a:t>
            </a:r>
            <a:endParaRPr lang="en-US" sz="1350" dirty="0"/>
          </a:p>
        </p:txBody>
      </p:sp>
      <p:sp>
        <p:nvSpPr>
          <p:cNvPr id="36" name="Text 15"/>
          <p:cNvSpPr/>
          <p:nvPr/>
        </p:nvSpPr>
        <p:spPr>
          <a:xfrm>
            <a:off x="4721275" y="4635847"/>
            <a:ext cx="2940100" cy="2589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Arsenic Trioxide</a:t>
            </a:r>
            <a:endParaRPr lang="en-US" sz="1275" dirty="0"/>
          </a:p>
        </p:txBody>
      </p:sp>
      <p:sp>
        <p:nvSpPr>
          <p:cNvPr id="37" name="Text 16"/>
          <p:cNvSpPr/>
          <p:nvPr/>
        </p:nvSpPr>
        <p:spPr>
          <a:xfrm>
            <a:off x="4721275" y="4971008"/>
            <a:ext cx="2940100" cy="491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Halofantrine</a:t>
            </a:r>
            <a:r>
              <a:rPr lang="en-US" sz="1050" i="1" dirty="0">
                <a:solidFill>
                  <a:srgbClr val="7F8C8D"/>
                </a:solidFill>
              </a:rPr>
              <a:t>Potent anti-malarial</a:t>
            </a:r>
            <a:endParaRPr lang="en-US" sz="1275" dirty="0"/>
          </a:p>
        </p:txBody>
      </p:sp>
      <p:sp>
        <p:nvSpPr>
          <p:cNvPr id="38" name="Text 17"/>
          <p:cNvSpPr/>
          <p:nvPr/>
        </p:nvSpPr>
        <p:spPr>
          <a:xfrm>
            <a:off x="4721275" y="5538490"/>
            <a:ext cx="2940100" cy="4912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Methadone</a:t>
            </a:r>
            <a:r>
              <a:rPr lang="en-US" sz="1050" i="1" dirty="0">
                <a:solidFill>
                  <a:srgbClr val="7F8C8D"/>
                </a:solidFill>
              </a:rPr>
              <a:t>High-risk addiction medicine</a:t>
            </a:r>
            <a:endParaRPr lang="en-US" sz="1275" dirty="0"/>
          </a:p>
        </p:txBody>
      </p:sp>
      <p:sp>
        <p:nvSpPr>
          <p:cNvPr id="39" name="Text 18"/>
          <p:cNvSpPr/>
          <p:nvPr/>
        </p:nvSpPr>
        <p:spPr>
          <a:xfrm>
            <a:off x="8580537" y="1299121"/>
            <a:ext cx="361146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 Prescribing Alert</a:t>
            </a:r>
            <a:endParaRPr lang="en-US" sz="1350" dirty="0"/>
          </a:p>
        </p:txBody>
      </p:sp>
      <p:sp>
        <p:nvSpPr>
          <p:cNvPr id="40" name="Text 19"/>
          <p:cNvSpPr/>
          <p:nvPr/>
        </p:nvSpPr>
        <p:spPr>
          <a:xfrm>
            <a:off x="8366224" y="1670596"/>
            <a:ext cx="3206800" cy="265866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These medications have a well-established risk of substantial QT prolongation.</a:t>
            </a:r>
            <a:r>
              <a:rPr lang="en-US" sz="1200" b="1" dirty="0">
                <a:solidFill>
                  <a:srgbClr val="2C3E50"/>
                </a:solidFill>
              </a:rPr>
              <a:t>For GP Practice:</a:t>
            </a:r>
            <a:endParaRPr lang="en-US" sz="1200" dirty="0"/>
          </a:p>
        </p:txBody>
      </p:sp>
      <p:sp>
        <p:nvSpPr>
          <p:cNvPr id="41" name="Text 20"/>
          <p:cNvSpPr/>
          <p:nvPr/>
        </p:nvSpPr>
        <p:spPr>
          <a:xfrm>
            <a:off x="8580537" y="5088731"/>
            <a:ext cx="3206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 AKT Exam Fact</a:t>
            </a:r>
            <a:endParaRPr lang="en-US" sz="1350" dirty="0"/>
          </a:p>
        </p:txBody>
      </p:sp>
      <p:sp>
        <p:nvSpPr>
          <p:cNvPr id="42" name="Text 21"/>
          <p:cNvSpPr/>
          <p:nvPr/>
        </p:nvSpPr>
        <p:spPr>
          <a:xfrm>
            <a:off x="8366224" y="5460206"/>
            <a:ext cx="32068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Most high-risk drugs prolong the QT interval by blocking </a:t>
            </a:r>
            <a:r>
              <a:rPr lang="en-US" sz="1200" b="1" dirty="0">
                <a:solidFill>
                  <a:srgbClr val="2C3E50"/>
                </a:solidFill>
              </a:rPr>
              <a:t>IKr potassium channels</a:t>
            </a:r>
            <a:r>
              <a:rPr lang="en-US" sz="1200" dirty="0">
                <a:solidFill>
                  <a:srgbClr val="2C3E50"/>
                </a:solidFill>
              </a:rPr>
              <a:t>, which delays ventricular repolarisation.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044898"/>
            <a:ext cx="2690813" cy="26860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2235398"/>
            <a:ext cx="2309813" cy="1809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575024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997398"/>
            <a:ext cx="166688" cy="138857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311723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026098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09938" y="2044898"/>
            <a:ext cx="2690813" cy="26860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0438" y="2235398"/>
            <a:ext cx="2309813" cy="1809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00438" y="2575024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0438" y="2997398"/>
            <a:ext cx="166688" cy="15150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0438" y="3511748"/>
            <a:ext cx="166688" cy="166688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0438" y="4026098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0" y="2044898"/>
            <a:ext cx="2690813" cy="26860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2235398"/>
            <a:ext cx="2309813" cy="1809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81750" y="2575024"/>
            <a:ext cx="285750" cy="2286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2997398"/>
            <a:ext cx="166688" cy="1666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3511748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4026098"/>
            <a:ext cx="166688" cy="16668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72563" y="2044898"/>
            <a:ext cx="2690813" cy="268605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3063" y="2235398"/>
            <a:ext cx="2309813" cy="1809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63063" y="2575024"/>
            <a:ext cx="285750" cy="2286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3063" y="2997398"/>
            <a:ext cx="166688" cy="16668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3063" y="3511748"/>
            <a:ext cx="166688" cy="166688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3063" y="4026098"/>
            <a:ext cx="166688" cy="166688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8625" y="4969073"/>
            <a:ext cx="11334750" cy="5715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5166420"/>
            <a:ext cx="238125" cy="19050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32" name="Text 1"/>
          <p:cNvSpPr/>
          <p:nvPr/>
        </p:nvSpPr>
        <p:spPr>
          <a:xfrm>
            <a:off x="571500" y="523875"/>
            <a:ext cx="105613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Common QT-Prolonging Drugs in Primary Care</a:t>
            </a:r>
            <a:endParaRPr lang="en-US" sz="1650" dirty="0"/>
          </a:p>
        </p:txBody>
      </p:sp>
      <p:sp>
        <p:nvSpPr>
          <p:cNvPr id="33" name="Text 2"/>
          <p:cNvSpPr/>
          <p:nvPr/>
        </p:nvSpPr>
        <p:spPr>
          <a:xfrm>
            <a:off x="676275" y="2235398"/>
            <a:ext cx="2195513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MHRA SAFETY UPDATE</a:t>
            </a:r>
            <a:endParaRPr lang="en-US" sz="750" dirty="0"/>
          </a:p>
        </p:txBody>
      </p:sp>
      <p:sp>
        <p:nvSpPr>
          <p:cNvPr id="34" name="Text 3"/>
          <p:cNvSpPr/>
          <p:nvPr/>
        </p:nvSpPr>
        <p:spPr>
          <a:xfrm>
            <a:off x="1000125" y="2554486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Citalopram</a:t>
            </a:r>
            <a:endParaRPr lang="en-US" sz="1350" dirty="0"/>
          </a:p>
        </p:txBody>
      </p:sp>
      <p:sp>
        <p:nvSpPr>
          <p:cNvPr id="35" name="Text 4"/>
          <p:cNvSpPr/>
          <p:nvPr/>
        </p:nvSpPr>
        <p:spPr>
          <a:xfrm>
            <a:off x="862013" y="2997398"/>
            <a:ext cx="46405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Dose-dependent effect on QTc.</a:t>
            </a:r>
            <a:endParaRPr lang="en-US" sz="1050" dirty="0"/>
          </a:p>
        </p:txBody>
      </p:sp>
      <p:sp>
        <p:nvSpPr>
          <p:cNvPr id="36" name="Text 5"/>
          <p:cNvSpPr/>
          <p:nvPr/>
        </p:nvSpPr>
        <p:spPr>
          <a:xfrm>
            <a:off x="862013" y="3311723"/>
            <a:ext cx="20669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Max 20mg:</a:t>
            </a:r>
            <a:r>
              <a:rPr lang="en-US" sz="1050" dirty="0">
                <a:solidFill>
                  <a:srgbClr val="34495E"/>
                </a:solidFill>
              </a:rPr>
              <a:t> Age &gt;65, hepatic impairment, or CYP2C19 inhibitors.</a:t>
            </a:r>
            <a:endParaRPr lang="en-US" sz="1050" dirty="0"/>
          </a:p>
        </p:txBody>
      </p:sp>
      <p:sp>
        <p:nvSpPr>
          <p:cNvPr id="37" name="Text 6"/>
          <p:cNvSpPr/>
          <p:nvPr/>
        </p:nvSpPr>
        <p:spPr>
          <a:xfrm>
            <a:off x="862013" y="40260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Max 40mg:</a:t>
            </a:r>
            <a:r>
              <a:rPr lang="en-US" sz="1050" dirty="0">
                <a:solidFill>
                  <a:srgbClr val="34495E"/>
                </a:solidFill>
              </a:rPr>
              <a:t> Standard adult dose. Escitalopram max 20mg.</a:t>
            </a:r>
            <a:endParaRPr lang="en-US" sz="1050" dirty="0"/>
          </a:p>
        </p:txBody>
      </p:sp>
      <p:sp>
        <p:nvSpPr>
          <p:cNvPr id="38" name="Text 7"/>
          <p:cNvSpPr/>
          <p:nvPr/>
        </p:nvSpPr>
        <p:spPr>
          <a:xfrm>
            <a:off x="3557588" y="2235398"/>
            <a:ext cx="2195513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MHRA SAFETY UPDATE</a:t>
            </a:r>
            <a:endParaRPr lang="en-US" sz="750" dirty="0"/>
          </a:p>
        </p:txBody>
      </p:sp>
      <p:sp>
        <p:nvSpPr>
          <p:cNvPr id="39" name="Text 8"/>
          <p:cNvSpPr/>
          <p:nvPr/>
        </p:nvSpPr>
        <p:spPr>
          <a:xfrm>
            <a:off x="3881438" y="2554486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Domperidone</a:t>
            </a:r>
            <a:endParaRPr lang="en-US" sz="1350" dirty="0"/>
          </a:p>
        </p:txBody>
      </p:sp>
      <p:sp>
        <p:nvSpPr>
          <p:cNvPr id="40" name="Text 9"/>
          <p:cNvSpPr/>
          <p:nvPr/>
        </p:nvSpPr>
        <p:spPr>
          <a:xfrm>
            <a:off x="3743325" y="29973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Restricted to nausea/vomiting relief only.</a:t>
            </a:r>
            <a:endParaRPr lang="en-US" sz="1050" dirty="0"/>
          </a:p>
        </p:txBody>
      </p:sp>
      <p:sp>
        <p:nvSpPr>
          <p:cNvPr id="41" name="Text 10"/>
          <p:cNvSpPr/>
          <p:nvPr/>
        </p:nvSpPr>
        <p:spPr>
          <a:xfrm>
            <a:off x="3743325" y="351174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Lowest effective dose for the </a:t>
            </a:r>
            <a:r>
              <a:rPr lang="en-US" sz="1050" b="1" dirty="0">
                <a:solidFill>
                  <a:srgbClr val="C0392B"/>
                </a:solidFill>
              </a:rPr>
              <a:t>shortest duration</a:t>
            </a:r>
            <a:r>
              <a:rPr lang="en-US" sz="1050" dirty="0">
                <a:solidFill>
                  <a:srgbClr val="34495E"/>
                </a:solidFill>
              </a:rPr>
              <a:t> (max 1 week).</a:t>
            </a:r>
            <a:endParaRPr lang="en-US" sz="1050" dirty="0"/>
          </a:p>
        </p:txBody>
      </p:sp>
      <p:sp>
        <p:nvSpPr>
          <p:cNvPr id="42" name="Text 11"/>
          <p:cNvSpPr/>
          <p:nvPr/>
        </p:nvSpPr>
        <p:spPr>
          <a:xfrm>
            <a:off x="3743325" y="40260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Contraindicated with potent CYP3A4 inhibitors.</a:t>
            </a:r>
            <a:endParaRPr lang="en-US" sz="1050" dirty="0"/>
          </a:p>
        </p:txBody>
      </p:sp>
      <p:sp>
        <p:nvSpPr>
          <p:cNvPr id="43" name="Text 12"/>
          <p:cNvSpPr/>
          <p:nvPr/>
        </p:nvSpPr>
        <p:spPr>
          <a:xfrm>
            <a:off x="6438900" y="2235398"/>
            <a:ext cx="2195513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MHRA SAFETY UPDATE</a:t>
            </a:r>
            <a:endParaRPr lang="en-US" sz="750" dirty="0"/>
          </a:p>
        </p:txBody>
      </p:sp>
      <p:sp>
        <p:nvSpPr>
          <p:cNvPr id="44" name="Text 13"/>
          <p:cNvSpPr/>
          <p:nvPr/>
        </p:nvSpPr>
        <p:spPr>
          <a:xfrm>
            <a:off x="6762750" y="2554486"/>
            <a:ext cx="22631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Ondansetron</a:t>
            </a:r>
            <a:endParaRPr lang="en-US" sz="1350" dirty="0"/>
          </a:p>
        </p:txBody>
      </p:sp>
      <p:sp>
        <p:nvSpPr>
          <p:cNvPr id="45" name="Text 14"/>
          <p:cNvSpPr/>
          <p:nvPr/>
        </p:nvSpPr>
        <p:spPr>
          <a:xfrm>
            <a:off x="6624638" y="29973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Dose-dependent prolongation; risk highest with IV.</a:t>
            </a:r>
            <a:endParaRPr lang="en-US" sz="1050" dirty="0"/>
          </a:p>
        </p:txBody>
      </p:sp>
      <p:sp>
        <p:nvSpPr>
          <p:cNvPr id="46" name="Text 15"/>
          <p:cNvSpPr/>
          <p:nvPr/>
        </p:nvSpPr>
        <p:spPr>
          <a:xfrm>
            <a:off x="6624638" y="351174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Caution in patients with electrolyte imbalances.</a:t>
            </a:r>
            <a:endParaRPr lang="en-US" sz="1050" dirty="0"/>
          </a:p>
        </p:txBody>
      </p:sp>
      <p:sp>
        <p:nvSpPr>
          <p:cNvPr id="47" name="Text 16"/>
          <p:cNvSpPr/>
          <p:nvPr/>
        </p:nvSpPr>
        <p:spPr>
          <a:xfrm>
            <a:off x="6624638" y="40260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Single IV doses for PONV/CINV restricted to </a:t>
            </a:r>
            <a:r>
              <a:rPr lang="en-US" sz="1050" b="1" dirty="0">
                <a:solidFill>
                  <a:srgbClr val="C0392B"/>
                </a:solidFill>
              </a:rPr>
              <a:t>max 16mg</a:t>
            </a:r>
            <a:r>
              <a:rPr lang="en-US" sz="1050" dirty="0">
                <a:solidFill>
                  <a:srgbClr val="34495E"/>
                </a:solidFill>
              </a:rPr>
              <a:t>.</a:t>
            </a:r>
            <a:endParaRPr lang="en-US" sz="1050" dirty="0"/>
          </a:p>
        </p:txBody>
      </p:sp>
      <p:sp>
        <p:nvSpPr>
          <p:cNvPr id="48" name="Text 17"/>
          <p:cNvSpPr/>
          <p:nvPr/>
        </p:nvSpPr>
        <p:spPr>
          <a:xfrm>
            <a:off x="9320213" y="2235398"/>
            <a:ext cx="2195513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FFFFFF"/>
                </a:solidFill>
              </a:rPr>
              <a:t>MHRA SAFETY UPDATE</a:t>
            </a:r>
            <a:endParaRPr lang="en-US" sz="750" dirty="0"/>
          </a:p>
        </p:txBody>
      </p:sp>
      <p:sp>
        <p:nvSpPr>
          <p:cNvPr id="49" name="Text 18"/>
          <p:cNvSpPr/>
          <p:nvPr/>
        </p:nvSpPr>
        <p:spPr>
          <a:xfrm>
            <a:off x="9644063" y="2554486"/>
            <a:ext cx="14401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Quinine</a:t>
            </a:r>
            <a:endParaRPr lang="en-US" sz="1350" dirty="0"/>
          </a:p>
        </p:txBody>
      </p:sp>
      <p:sp>
        <p:nvSpPr>
          <p:cNvPr id="50" name="Text 19"/>
          <p:cNvSpPr/>
          <p:nvPr/>
        </p:nvSpPr>
        <p:spPr>
          <a:xfrm>
            <a:off x="9505950" y="29973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Indicated for nocturnal leg cramps only if severe.</a:t>
            </a:r>
            <a:endParaRPr lang="en-US" sz="1050" dirty="0"/>
          </a:p>
        </p:txBody>
      </p:sp>
      <p:sp>
        <p:nvSpPr>
          <p:cNvPr id="51" name="Text 20"/>
          <p:cNvSpPr/>
          <p:nvPr/>
        </p:nvSpPr>
        <p:spPr>
          <a:xfrm>
            <a:off x="9505950" y="351174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Moxifloxacin:</a:t>
            </a:r>
            <a:r>
              <a:rPr lang="en-US" sz="1050" dirty="0">
                <a:solidFill>
                  <a:srgbClr val="34495E"/>
                </a:solidFill>
              </a:rPr>
              <a:t> Antibiotic causing 7.5–12.5 ms QTc rise.</a:t>
            </a:r>
            <a:endParaRPr lang="en-US" sz="1050" dirty="0"/>
          </a:p>
        </p:txBody>
      </p:sp>
      <p:sp>
        <p:nvSpPr>
          <p:cNvPr id="52" name="Text 21"/>
          <p:cNvSpPr/>
          <p:nvPr/>
        </p:nvSpPr>
        <p:spPr>
          <a:xfrm>
            <a:off x="9505950" y="4026098"/>
            <a:ext cx="20669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Caution with additive effects from other primary care drugs.</a:t>
            </a:r>
            <a:endParaRPr lang="en-US" sz="1050" dirty="0"/>
          </a:p>
        </p:txBody>
      </p:sp>
      <p:sp>
        <p:nvSpPr>
          <p:cNvPr id="53" name="Text 22"/>
          <p:cNvSpPr/>
          <p:nvPr/>
        </p:nvSpPr>
        <p:spPr>
          <a:xfrm>
            <a:off x="1000125" y="5147667"/>
            <a:ext cx="111918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AKT Focus: Always check the MHRA-mandated dose limits for Citalopram in the elderly—this is a frequent examiner favorite.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870496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51496"/>
            <a:ext cx="3651200" cy="22288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41996"/>
            <a:ext cx="32702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80096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1861096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337346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813596"/>
            <a:ext cx="178594" cy="17859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3670846"/>
            <a:ext cx="3651200" cy="203462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3861346"/>
            <a:ext cx="32702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899446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280446"/>
            <a:ext cx="178594" cy="1785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756696"/>
            <a:ext cx="178594" cy="17859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25" y="1251496"/>
            <a:ext cx="3651200" cy="22288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0825" y="1441996"/>
            <a:ext cx="3270200" cy="3048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0825" y="1480096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1861096"/>
            <a:ext cx="178594" cy="17859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337346"/>
            <a:ext cx="178594" cy="17859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2813596"/>
            <a:ext cx="178594" cy="17859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0325" y="3670846"/>
            <a:ext cx="3651200" cy="2034629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0825" y="3861346"/>
            <a:ext cx="3270200" cy="3048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60825" y="3899446"/>
            <a:ext cx="190500" cy="1524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4280446"/>
            <a:ext cx="178594" cy="178594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0825" y="4756696"/>
            <a:ext cx="178594" cy="17859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12026" y="1251496"/>
            <a:ext cx="3651200" cy="3082379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02526" y="1441996"/>
            <a:ext cx="3270200" cy="304800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02526" y="1480096"/>
            <a:ext cx="190500" cy="152400"/>
          </a:xfrm>
          <a:prstGeom prst="rect">
            <a:avLst/>
          </a:prstGeom>
        </p:spPr>
      </p:pic>
      <p:pic>
        <p:nvPicPr>
          <p:cNvPr id="30" name="Image 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02526" y="1861096"/>
            <a:ext cx="178594" cy="164753"/>
          </a:xfrm>
          <a:prstGeom prst="rect">
            <a:avLst/>
          </a:prstGeom>
        </p:spPr>
      </p:pic>
      <p:pic>
        <p:nvPicPr>
          <p:cNvPr id="31" name="Image 2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2526" y="2337346"/>
            <a:ext cx="178594" cy="178594"/>
          </a:xfrm>
          <a:prstGeom prst="rect">
            <a:avLst/>
          </a:prstGeom>
        </p:spPr>
      </p:pic>
      <p:pic>
        <p:nvPicPr>
          <p:cNvPr id="32" name="Image 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12026" y="4619625"/>
            <a:ext cx="3651200" cy="1085850"/>
          </a:xfrm>
          <a:prstGeom prst="rect">
            <a:avLst/>
          </a:prstGeom>
        </p:spPr>
      </p:pic>
      <p:pic>
        <p:nvPicPr>
          <p:cNvPr id="33" name="Image 3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54901" y="4801493"/>
            <a:ext cx="166688" cy="137220"/>
          </a:xfrm>
          <a:prstGeom prst="rect">
            <a:avLst/>
          </a:prstGeom>
        </p:spPr>
      </p:pic>
      <p:pic>
        <p:nvPicPr>
          <p:cNvPr id="34" name="Image 3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8625" y="5943600"/>
            <a:ext cx="11334750" cy="628650"/>
          </a:xfrm>
          <a:prstGeom prst="rect">
            <a:avLst/>
          </a:prstGeom>
        </p:spPr>
      </p:pic>
      <p:pic>
        <p:nvPicPr>
          <p:cNvPr id="35" name="Image 3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" y="6149876"/>
            <a:ext cx="285750" cy="228600"/>
          </a:xfrm>
          <a:prstGeom prst="rect">
            <a:avLst/>
          </a:prstGeom>
        </p:spPr>
      </p:pic>
      <p:sp>
        <p:nvSpPr>
          <p:cNvPr id="36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37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Drugs with Uncategorised QT Risk</a:t>
            </a:r>
            <a:endParaRPr lang="en-US" sz="1650" dirty="0"/>
          </a:p>
        </p:txBody>
      </p:sp>
      <p:sp>
        <p:nvSpPr>
          <p:cNvPr id="38" name="Text 2"/>
          <p:cNvSpPr/>
          <p:nvPr/>
        </p:nvSpPr>
        <p:spPr>
          <a:xfrm>
            <a:off x="571500" y="813346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Medications requiring caution in combination, such as macrolide antibiotics, certain antipsychotics, and lithium.</a:t>
            </a:r>
            <a:endParaRPr lang="en-US" sz="1050" dirty="0"/>
          </a:p>
        </p:txBody>
      </p:sp>
      <p:sp>
        <p:nvSpPr>
          <p:cNvPr id="39" name="Text 3"/>
          <p:cNvSpPr/>
          <p:nvPr/>
        </p:nvSpPr>
        <p:spPr>
          <a:xfrm>
            <a:off x="904875" y="1441996"/>
            <a:ext cx="438912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Antibiotics (Macrolides)</a:t>
            </a:r>
            <a:endParaRPr lang="en-US" sz="1200" dirty="0"/>
          </a:p>
        </p:txBody>
      </p:sp>
      <p:sp>
        <p:nvSpPr>
          <p:cNvPr id="40" name="Text 4"/>
          <p:cNvSpPr/>
          <p:nvPr/>
        </p:nvSpPr>
        <p:spPr>
          <a:xfrm>
            <a:off x="892969" y="18610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Azithromycin:</a:t>
            </a:r>
            <a:r>
              <a:rPr lang="en-US" sz="1125" dirty="0">
                <a:solidFill>
                  <a:srgbClr val="2C3E50"/>
                </a:solidFill>
              </a:rPr>
              <a:t> Rare reports of TdP; caution in high-risk patients.</a:t>
            </a:r>
            <a:endParaRPr lang="en-US" sz="1125" dirty="0"/>
          </a:p>
        </p:txBody>
      </p:sp>
      <p:sp>
        <p:nvSpPr>
          <p:cNvPr id="41" name="Text 5"/>
          <p:cNvSpPr/>
          <p:nvPr/>
        </p:nvSpPr>
        <p:spPr>
          <a:xfrm>
            <a:off x="892969" y="233734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Clarithromycin:</a:t>
            </a:r>
            <a:r>
              <a:rPr lang="en-US" sz="1125" dirty="0">
                <a:solidFill>
                  <a:srgbClr val="2C3E50"/>
                </a:solidFill>
              </a:rPr>
              <a:t> Small rise (&lt;5ms) but risk increases in combination.</a:t>
            </a:r>
            <a:endParaRPr lang="en-US" sz="1125" dirty="0"/>
          </a:p>
        </p:txBody>
      </p:sp>
      <p:sp>
        <p:nvSpPr>
          <p:cNvPr id="42" name="Text 6"/>
          <p:cNvSpPr/>
          <p:nvPr/>
        </p:nvSpPr>
        <p:spPr>
          <a:xfrm>
            <a:off x="892969" y="28135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Erythromycin:</a:t>
            </a:r>
            <a:r>
              <a:rPr lang="en-US" sz="1125" dirty="0">
                <a:solidFill>
                  <a:srgbClr val="2C3E50"/>
                </a:solidFill>
              </a:rPr>
              <a:t> Established risk; often used as a prokinetic.</a:t>
            </a:r>
            <a:endParaRPr lang="en-US" sz="1125" dirty="0"/>
          </a:p>
        </p:txBody>
      </p:sp>
      <p:sp>
        <p:nvSpPr>
          <p:cNvPr id="43" name="Text 7"/>
          <p:cNvSpPr/>
          <p:nvPr/>
        </p:nvSpPr>
        <p:spPr>
          <a:xfrm>
            <a:off x="904875" y="3861346"/>
            <a:ext cx="327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Quinolones</a:t>
            </a:r>
            <a:endParaRPr lang="en-US" sz="1200" dirty="0"/>
          </a:p>
        </p:txBody>
      </p:sp>
      <p:sp>
        <p:nvSpPr>
          <p:cNvPr id="44" name="Text 8"/>
          <p:cNvSpPr/>
          <p:nvPr/>
        </p:nvSpPr>
        <p:spPr>
          <a:xfrm>
            <a:off x="892969" y="428044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Ciprofloxacin:</a:t>
            </a:r>
            <a:r>
              <a:rPr lang="en-US" sz="1125" dirty="0">
                <a:solidFill>
                  <a:srgbClr val="2C3E50"/>
                </a:solidFill>
              </a:rPr>
              <a:t> Low individual risk but additive in complex polypharmacy.</a:t>
            </a:r>
            <a:endParaRPr lang="en-US" sz="1125" dirty="0"/>
          </a:p>
        </p:txBody>
      </p:sp>
      <p:sp>
        <p:nvSpPr>
          <p:cNvPr id="45" name="Text 9"/>
          <p:cNvSpPr/>
          <p:nvPr/>
        </p:nvSpPr>
        <p:spPr>
          <a:xfrm>
            <a:off x="892969" y="47566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Levofloxacin:</a:t>
            </a:r>
            <a:r>
              <a:rPr lang="en-US" sz="1125" dirty="0">
                <a:solidFill>
                  <a:srgbClr val="2C3E50"/>
                </a:solidFill>
              </a:rPr>
              <a:t> Monitor closely if other cardiac risk factors exist.</a:t>
            </a:r>
            <a:endParaRPr lang="en-US" sz="1125" dirty="0"/>
          </a:p>
        </p:txBody>
      </p:sp>
      <p:sp>
        <p:nvSpPr>
          <p:cNvPr id="46" name="Text 10"/>
          <p:cNvSpPr/>
          <p:nvPr/>
        </p:nvSpPr>
        <p:spPr>
          <a:xfrm>
            <a:off x="4746575" y="1441996"/>
            <a:ext cx="327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Antipsychotics</a:t>
            </a:r>
            <a:endParaRPr lang="en-US" sz="1200" dirty="0"/>
          </a:p>
        </p:txBody>
      </p:sp>
      <p:sp>
        <p:nvSpPr>
          <p:cNvPr id="47" name="Text 11"/>
          <p:cNvSpPr/>
          <p:nvPr/>
        </p:nvSpPr>
        <p:spPr>
          <a:xfrm>
            <a:off x="4734669" y="18610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Quetiapine:</a:t>
            </a:r>
            <a:r>
              <a:rPr lang="en-US" sz="1125" dirty="0">
                <a:solidFill>
                  <a:srgbClr val="2C3E50"/>
                </a:solidFill>
              </a:rPr>
              <a:t> Dose-dependent risk; common in primary care.</a:t>
            </a:r>
            <a:endParaRPr lang="en-US" sz="1125" dirty="0"/>
          </a:p>
        </p:txBody>
      </p:sp>
      <p:sp>
        <p:nvSpPr>
          <p:cNvPr id="48" name="Text 12"/>
          <p:cNvSpPr/>
          <p:nvPr/>
        </p:nvSpPr>
        <p:spPr>
          <a:xfrm>
            <a:off x="4734669" y="233734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Risperidone:</a:t>
            </a:r>
            <a:r>
              <a:rPr lang="en-US" sz="1125" dirty="0">
                <a:solidFill>
                  <a:srgbClr val="2C3E50"/>
                </a:solidFill>
              </a:rPr>
              <a:t> Generally lower risk than haloperidol but requires caution.</a:t>
            </a:r>
            <a:endParaRPr lang="en-US" sz="1125" dirty="0"/>
          </a:p>
        </p:txBody>
      </p:sp>
      <p:sp>
        <p:nvSpPr>
          <p:cNvPr id="49" name="Text 13"/>
          <p:cNvSpPr/>
          <p:nvPr/>
        </p:nvSpPr>
        <p:spPr>
          <a:xfrm>
            <a:off x="4734669" y="28135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Olanzapine:</a:t>
            </a:r>
            <a:r>
              <a:rPr lang="en-US" sz="1125" dirty="0">
                <a:solidFill>
                  <a:srgbClr val="2C3E50"/>
                </a:solidFill>
              </a:rPr>
              <a:t> Rarely associated with TdP but monitor in combination.</a:t>
            </a:r>
            <a:endParaRPr lang="en-US" sz="1125" dirty="0"/>
          </a:p>
        </p:txBody>
      </p:sp>
      <p:sp>
        <p:nvSpPr>
          <p:cNvPr id="50" name="Text 14"/>
          <p:cNvSpPr/>
          <p:nvPr/>
        </p:nvSpPr>
        <p:spPr>
          <a:xfrm>
            <a:off x="4746575" y="3861346"/>
            <a:ext cx="327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Antidepressants</a:t>
            </a:r>
            <a:endParaRPr lang="en-US" sz="1200" dirty="0"/>
          </a:p>
        </p:txBody>
      </p:sp>
      <p:sp>
        <p:nvSpPr>
          <p:cNvPr id="51" name="Text 15"/>
          <p:cNvSpPr/>
          <p:nvPr/>
        </p:nvSpPr>
        <p:spPr>
          <a:xfrm>
            <a:off x="4734669" y="428044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Venlafaxine:</a:t>
            </a:r>
            <a:r>
              <a:rPr lang="en-US" sz="1125" dirty="0">
                <a:solidFill>
                  <a:srgbClr val="2C3E50"/>
                </a:solidFill>
              </a:rPr>
              <a:t> SNRI with potential for QT prolongation at high doses.</a:t>
            </a:r>
            <a:endParaRPr lang="en-US" sz="1125" dirty="0"/>
          </a:p>
        </p:txBody>
      </p:sp>
      <p:sp>
        <p:nvSpPr>
          <p:cNvPr id="52" name="Text 16"/>
          <p:cNvSpPr/>
          <p:nvPr/>
        </p:nvSpPr>
        <p:spPr>
          <a:xfrm>
            <a:off x="4734669" y="47566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Trazodone:</a:t>
            </a:r>
            <a:r>
              <a:rPr lang="en-US" sz="1125" dirty="0">
                <a:solidFill>
                  <a:srgbClr val="2C3E50"/>
                </a:solidFill>
              </a:rPr>
              <a:t> Sedating antidepressant; caution if co-prescribed with diuretics.</a:t>
            </a:r>
            <a:endParaRPr lang="en-US" sz="1125" dirty="0"/>
          </a:p>
        </p:txBody>
      </p:sp>
      <p:sp>
        <p:nvSpPr>
          <p:cNvPr id="53" name="Text 17"/>
          <p:cNvSpPr/>
          <p:nvPr/>
        </p:nvSpPr>
        <p:spPr>
          <a:xfrm>
            <a:off x="8588276" y="1441996"/>
            <a:ext cx="327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Miscellaneous</a:t>
            </a:r>
            <a:endParaRPr lang="en-US" sz="1200" dirty="0"/>
          </a:p>
        </p:txBody>
      </p:sp>
      <p:sp>
        <p:nvSpPr>
          <p:cNvPr id="54" name="Text 18"/>
          <p:cNvSpPr/>
          <p:nvPr/>
        </p:nvSpPr>
        <p:spPr>
          <a:xfrm>
            <a:off x="8576370" y="186109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Lithium:</a:t>
            </a:r>
            <a:r>
              <a:rPr lang="en-US" sz="1125" dirty="0">
                <a:solidFill>
                  <a:srgbClr val="2C3E50"/>
                </a:solidFill>
              </a:rPr>
              <a:t> Crucial to monitor serum levels; toxicity risk.</a:t>
            </a:r>
            <a:endParaRPr lang="en-US" sz="1125" dirty="0"/>
          </a:p>
        </p:txBody>
      </p:sp>
      <p:sp>
        <p:nvSpPr>
          <p:cNvPr id="55" name="Text 19"/>
          <p:cNvSpPr/>
          <p:nvPr/>
        </p:nvSpPr>
        <p:spPr>
          <a:xfrm>
            <a:off x="8576370" y="2337346"/>
            <a:ext cx="2996357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Sildenafil:</a:t>
            </a:r>
            <a:r>
              <a:rPr lang="en-US" sz="1125" dirty="0">
                <a:solidFill>
                  <a:srgbClr val="2C3E50"/>
                </a:solidFill>
              </a:rPr>
              <a:t> Context-dependent; risk in patients with underlying IHD.</a:t>
            </a:r>
            <a:endParaRPr lang="en-US" sz="1125" dirty="0"/>
          </a:p>
        </p:txBody>
      </p:sp>
      <p:sp>
        <p:nvSpPr>
          <p:cNvPr id="56" name="Text 20"/>
          <p:cNvSpPr/>
          <p:nvPr/>
        </p:nvSpPr>
        <p:spPr>
          <a:xfrm>
            <a:off x="8458646" y="4762500"/>
            <a:ext cx="33654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43126"/>
                </a:solidFill>
              </a:rPr>
              <a:t> </a:t>
            </a:r>
            <a:r>
              <a:rPr lang="en-US" sz="1050" b="1" dirty="0">
                <a:solidFill>
                  <a:srgbClr val="C0392B"/>
                </a:solidFill>
              </a:rPr>
              <a:t>The "Multi-Drug" Hazard:</a:t>
            </a:r>
            <a:r>
              <a:rPr lang="en-US" sz="1050" dirty="0">
                <a:solidFill>
                  <a:srgbClr val="943126"/>
                </a:solidFill>
              </a:rPr>
              <a:t> These drugs may be safe alone but become dangerous when combined with enzyme inhibitors (e.g. Ritonavir) or other QT-prolongers.</a:t>
            </a:r>
            <a:endParaRPr lang="en-US" sz="1050" dirty="0"/>
          </a:p>
        </p:txBody>
      </p:sp>
      <p:sp>
        <p:nvSpPr>
          <p:cNvPr id="57" name="Text 21"/>
          <p:cNvSpPr/>
          <p:nvPr/>
        </p:nvSpPr>
        <p:spPr>
          <a:xfrm>
            <a:off x="1047750" y="6150769"/>
            <a:ext cx="11144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GP Action: Always check for pharmacodynamic interactions before co-prescribing macrolides or antipsychotics with existing therapy.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42920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41014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937296"/>
            <a:ext cx="119063" cy="11906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537371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908846"/>
            <a:ext cx="119063" cy="11906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08621"/>
            <a:ext cx="5524500" cy="429205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4625" y="1410146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1880146"/>
            <a:ext cx="5048250" cy="2476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280196"/>
            <a:ext cx="119063" cy="11906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880271"/>
            <a:ext cx="119063" cy="11906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3480346"/>
            <a:ext cx="119063" cy="119063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25" y="5686425"/>
            <a:ext cx="11334750" cy="838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6038106"/>
            <a:ext cx="206871" cy="165497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9" name="Text 1"/>
          <p:cNvSpPr/>
          <p:nvPr/>
        </p:nvSpPr>
        <p:spPr>
          <a:xfrm>
            <a:off x="571500" y="523875"/>
            <a:ext cx="93040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Amiodarone: The Exception to the Rule</a:t>
            </a:r>
            <a:endParaRPr lang="en-US" sz="1650" dirty="0"/>
          </a:p>
        </p:txBody>
      </p:sp>
      <p:sp>
        <p:nvSpPr>
          <p:cNvPr id="20" name="Text 2"/>
          <p:cNvSpPr/>
          <p:nvPr/>
        </p:nvSpPr>
        <p:spPr>
          <a:xfrm>
            <a:off x="1162050" y="1389608"/>
            <a:ext cx="65836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Electrocardiographic Paradox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900113" y="1880146"/>
            <a:ext cx="48148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Amiodarone is a Class III antiarrhythmic that </a:t>
            </a:r>
            <a:r>
              <a:rPr lang="en-US" sz="1200" b="1" dirty="0">
                <a:solidFill>
                  <a:srgbClr val="2C3E50"/>
                </a:solidFill>
              </a:rPr>
              <a:t>markedly prolongs</a:t>
            </a:r>
            <a:r>
              <a:rPr lang="en-US" sz="1200" dirty="0">
                <a:solidFill>
                  <a:srgbClr val="2C3E50"/>
                </a:solidFill>
              </a:rPr>
              <a:t> the QTc interval.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900113" y="2480221"/>
            <a:ext cx="1129188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It frequently pushes QTc well beyond the high-risk threshold of 500 ms.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900113" y="2851696"/>
            <a:ext cx="48148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Despite this, reports of drug-induced </a:t>
            </a:r>
            <a:r>
              <a:rPr lang="en-US" sz="1200" b="1" dirty="0">
                <a:solidFill>
                  <a:srgbClr val="2C3E50"/>
                </a:solidFill>
              </a:rPr>
              <a:t>Torsades de Pointes (TdP)</a:t>
            </a:r>
            <a:r>
              <a:rPr lang="en-US" sz="1200" dirty="0">
                <a:solidFill>
                  <a:srgbClr val="2C3E50"/>
                </a:solidFill>
              </a:rPr>
              <a:t> are exceedingly rare in clinical practice.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6972300" y="1389608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Why is it safer?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6572250" y="1880146"/>
            <a:ext cx="4857750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EXAM FACT</a:t>
            </a:r>
            <a:endParaRPr lang="en-US" sz="900" dirty="0"/>
          </a:p>
        </p:txBody>
      </p:sp>
      <p:sp>
        <p:nvSpPr>
          <p:cNvPr id="26" name="Text 8"/>
          <p:cNvSpPr/>
          <p:nvPr/>
        </p:nvSpPr>
        <p:spPr>
          <a:xfrm>
            <a:off x="6710363" y="2223046"/>
            <a:ext cx="48148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Homogeneous Effect:</a:t>
            </a:r>
            <a:r>
              <a:rPr lang="en-US" sz="1200" dirty="0">
                <a:solidFill>
                  <a:srgbClr val="2C3E50"/>
                </a:solidFill>
              </a:rPr>
              <a:t> Amiodarone prolongs repolarisation uniformly across all ventricular myocardial layers.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710363" y="2823121"/>
            <a:ext cx="48148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Lack of </a:t>
            </a:r>
            <a:r>
              <a:rPr lang="en-US" sz="1200" b="1" dirty="0">
                <a:solidFill>
                  <a:srgbClr val="2C3E50"/>
                </a:solidFill>
              </a:rPr>
              <a:t>transmural dispersion:</a:t>
            </a:r>
            <a:r>
              <a:rPr lang="en-US" sz="1200" dirty="0">
                <a:solidFill>
                  <a:srgbClr val="2C3E50"/>
                </a:solidFill>
              </a:rPr>
              <a:t> Unlike other drugs, it does not create "patchy" repolarisation areas.</a:t>
            </a:r>
            <a:endParaRPr lang="en-US" sz="1200" dirty="0"/>
          </a:p>
        </p:txBody>
      </p:sp>
      <p:sp>
        <p:nvSpPr>
          <p:cNvPr id="28" name="Text 10"/>
          <p:cNvSpPr/>
          <p:nvPr/>
        </p:nvSpPr>
        <p:spPr>
          <a:xfrm>
            <a:off x="6710363" y="3423196"/>
            <a:ext cx="48148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This uniformity prevents the electrical instability (re-entry) required to trigger Torsades de Pointes.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1016496" y="5876925"/>
            <a:ext cx="1055637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Clinical Comparison:</a:t>
            </a:r>
            <a:r>
              <a:rPr lang="en-US" sz="1200" dirty="0">
                <a:solidFill>
                  <a:srgbClr val="2C3E50"/>
                </a:solidFill>
              </a:rPr>
              <a:t> While </a:t>
            </a:r>
            <a:r>
              <a:rPr lang="en-US" sz="1200" b="1" dirty="0">
                <a:solidFill>
                  <a:srgbClr val="006837"/>
                </a:solidFill>
              </a:rPr>
              <a:t>Amiodarone</a:t>
            </a:r>
            <a:r>
              <a:rPr lang="en-US" sz="1200" dirty="0">
                <a:solidFill>
                  <a:srgbClr val="2C3E50"/>
                </a:solidFill>
              </a:rPr>
              <a:t> is rarely pro-arrhythmic, </a:t>
            </a:r>
            <a:r>
              <a:rPr lang="en-US" sz="1200" b="1" dirty="0">
                <a:solidFill>
                  <a:srgbClr val="2C3E50"/>
                </a:solidFill>
              </a:rPr>
              <a:t>Sotalol</a:t>
            </a:r>
            <a:r>
              <a:rPr lang="en-US" sz="1200" dirty="0">
                <a:solidFill>
                  <a:srgbClr val="2C3E50"/>
                </a:solidFill>
              </a:rPr>
              <a:t> (another Class III drug) carries a significant risk, causing Torsades de Pointes in up to </a:t>
            </a:r>
            <a:r>
              <a:rPr lang="en-US" sz="1200" b="1" dirty="0">
                <a:solidFill>
                  <a:srgbClr val="C0392B"/>
                </a:solidFill>
              </a:rPr>
              <a:t>5% of patients</a:t>
            </a:r>
            <a:r>
              <a:rPr lang="en-US" sz="1200" dirty="0">
                <a:solidFill>
                  <a:srgbClr val="2C3E50"/>
                </a:solidFill>
              </a:rPr>
              <a:t>. Always differentiate between these two in your prescribing considerations.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433967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6103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5781675"/>
            <a:ext cx="5524500" cy="742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6063555"/>
            <a:ext cx="190500" cy="17918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108621"/>
            <a:ext cx="5524500" cy="541600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0" y="1703933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3589" y="2880271"/>
            <a:ext cx="333375" cy="2667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4289" y="2880271"/>
            <a:ext cx="333375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24989" y="2880271"/>
            <a:ext cx="333375" cy="2667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3899446"/>
            <a:ext cx="5048250" cy="804863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6" name="Text 1"/>
          <p:cNvSpPr/>
          <p:nvPr/>
        </p:nvSpPr>
        <p:spPr>
          <a:xfrm>
            <a:off x="571500" y="523875"/>
            <a:ext cx="113157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Drug Interaction Mechanisms: Pharmacodynamics</a:t>
            </a:r>
            <a:endParaRPr lang="en-US" sz="1650" dirty="0"/>
          </a:p>
        </p:txBody>
      </p:sp>
      <p:sp>
        <p:nvSpPr>
          <p:cNvPr id="17" name="Text 2"/>
          <p:cNvSpPr/>
          <p:nvPr/>
        </p:nvSpPr>
        <p:spPr>
          <a:xfrm>
            <a:off x="1066800" y="1346746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Understanding the Mechanism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666750" y="1746796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Pharmacodynamic (PD) interactions occur when multiple drugs exert a direct, cumulative effect on the heart's electrical system.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933450" y="2346871"/>
            <a:ext cx="47815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Additive Effect:</a:t>
            </a:r>
            <a:r>
              <a:rPr lang="en-US" sz="1125" dirty="0">
                <a:solidFill>
                  <a:srgbClr val="2C3E50"/>
                </a:solidFill>
              </a:rPr>
              <a:t> Two or more drugs co-prescribed that both prolong the QT interval.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933450" y="2861221"/>
            <a:ext cx="47815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Potentiating Effect:</a:t>
            </a:r>
            <a:r>
              <a:rPr lang="en-US" sz="1125" dirty="0">
                <a:solidFill>
                  <a:srgbClr val="2C3E50"/>
                </a:solidFill>
              </a:rPr>
              <a:t> The combined impact on repolarisation is greater than the sum of individual effects.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933450" y="3375571"/>
            <a:ext cx="47815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Primary Target:</a:t>
            </a:r>
            <a:r>
              <a:rPr lang="en-US" sz="1125" dirty="0">
                <a:solidFill>
                  <a:srgbClr val="2C3E50"/>
                </a:solidFill>
              </a:rPr>
              <a:t> Most drug-induced prolongation involves blocking the </a:t>
            </a:r>
            <a:r>
              <a:rPr lang="en-US" sz="1125" b="1" dirty="0">
                <a:solidFill>
                  <a:srgbClr val="2C3E50"/>
                </a:solidFill>
              </a:rPr>
              <a:t>IKr potassium channels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22" name="Text 7"/>
          <p:cNvSpPr/>
          <p:nvPr/>
        </p:nvSpPr>
        <p:spPr>
          <a:xfrm>
            <a:off x="857250" y="5924550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AKT Fact: PD interactions are the most common cause of drug-induced TdP.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6572250" y="1346746"/>
            <a:ext cx="1997648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highlight>
                  <a:srgbClr val="2C3E50"/>
                </a:highlight>
              </a:rPr>
              <a:t>CLINICAL SCENARIO</a:t>
            </a:r>
            <a:endParaRPr lang="en-US" sz="900" dirty="0"/>
          </a:p>
        </p:txBody>
      </p:sp>
      <p:sp>
        <p:nvSpPr>
          <p:cNvPr id="24" name="Text 9"/>
          <p:cNvSpPr/>
          <p:nvPr/>
        </p:nvSpPr>
        <p:spPr>
          <a:xfrm>
            <a:off x="6877050" y="1689646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"Perfect Storm" in GP</a:t>
            </a:r>
            <a:endParaRPr lang="en-US" sz="1350" dirty="0"/>
          </a:p>
        </p:txBody>
      </p:sp>
      <p:sp>
        <p:nvSpPr>
          <p:cNvPr id="25" name="Text 10"/>
          <p:cNvSpPr/>
          <p:nvPr/>
        </p:nvSpPr>
        <p:spPr>
          <a:xfrm>
            <a:off x="6477000" y="2089696"/>
            <a:ext cx="5048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Risk escalation occurs rapidly when additive factors align. Consider this common primary care triad:</a:t>
            </a:r>
            <a:endParaRPr lang="en-US" sz="1200" dirty="0"/>
          </a:p>
        </p:txBody>
      </p:sp>
      <p:sp>
        <p:nvSpPr>
          <p:cNvPr id="26" name="Text 11"/>
          <p:cNvSpPr/>
          <p:nvPr/>
        </p:nvSpPr>
        <p:spPr>
          <a:xfrm>
            <a:off x="6477000" y="3194596"/>
            <a:ext cx="1466701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Citalopram
(SSRI)</a:t>
            </a:r>
            <a:endParaRPr lang="en-US" sz="975" dirty="0"/>
          </a:p>
        </p:txBody>
      </p:sp>
      <p:sp>
        <p:nvSpPr>
          <p:cNvPr id="27" name="Text 12"/>
          <p:cNvSpPr/>
          <p:nvPr/>
        </p:nvSpPr>
        <p:spPr>
          <a:xfrm>
            <a:off x="7943701" y="3051721"/>
            <a:ext cx="133499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+</a:t>
            </a:r>
            <a:endParaRPr lang="en-US" sz="1800" dirty="0"/>
          </a:p>
        </p:txBody>
      </p:sp>
      <p:sp>
        <p:nvSpPr>
          <p:cNvPr id="28" name="Text 13"/>
          <p:cNvSpPr/>
          <p:nvPr/>
        </p:nvSpPr>
        <p:spPr>
          <a:xfrm>
            <a:off x="8267700" y="3194596"/>
            <a:ext cx="1466701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Clarithromycin
(Macrolide)</a:t>
            </a:r>
            <a:endParaRPr lang="en-US" sz="975" dirty="0"/>
          </a:p>
        </p:txBody>
      </p:sp>
      <p:sp>
        <p:nvSpPr>
          <p:cNvPr id="29" name="Text 14"/>
          <p:cNvSpPr/>
          <p:nvPr/>
        </p:nvSpPr>
        <p:spPr>
          <a:xfrm>
            <a:off x="9734401" y="3051721"/>
            <a:ext cx="133499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+</a:t>
            </a:r>
            <a:endParaRPr lang="en-US" sz="1800" dirty="0"/>
          </a:p>
        </p:txBody>
      </p:sp>
      <p:sp>
        <p:nvSpPr>
          <p:cNvPr id="30" name="Text 15"/>
          <p:cNvSpPr/>
          <p:nvPr/>
        </p:nvSpPr>
        <p:spPr>
          <a:xfrm>
            <a:off x="10058400" y="3194596"/>
            <a:ext cx="1466701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</a:rPr>
              <a:t>Hypokalaemia
(Diuretic)</a:t>
            </a:r>
            <a:endParaRPr lang="en-US" sz="975" dirty="0"/>
          </a:p>
        </p:txBody>
      </p:sp>
      <p:sp>
        <p:nvSpPr>
          <p:cNvPr id="31" name="Text 16"/>
          <p:cNvSpPr/>
          <p:nvPr/>
        </p:nvSpPr>
        <p:spPr>
          <a:xfrm>
            <a:off x="6477000" y="4042321"/>
            <a:ext cx="5715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Result: Substantial risk of Torsades de Pointes (TdP).</a:t>
            </a:r>
            <a:endParaRPr lang="en-US" sz="1125" dirty="0"/>
          </a:p>
        </p:txBody>
      </p:sp>
      <p:sp>
        <p:nvSpPr>
          <p:cNvPr id="32" name="Text 17"/>
          <p:cNvSpPr/>
          <p:nvPr/>
        </p:nvSpPr>
        <p:spPr>
          <a:xfrm>
            <a:off x="6477000" y="4304258"/>
            <a:ext cx="5048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Always calculate the total number of QT-prolonging factors before issuing a new prescription.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72125" cy="238452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65783"/>
            <a:ext cx="333375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699171"/>
            <a:ext cx="142875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240012"/>
            <a:ext cx="142875" cy="1428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780854"/>
            <a:ext cx="142875" cy="131862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1250" y="1013371"/>
            <a:ext cx="5572125" cy="238452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265783"/>
            <a:ext cx="333375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699171"/>
            <a:ext cx="142875" cy="155823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2240012"/>
            <a:ext cx="142875" cy="15582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780854"/>
            <a:ext cx="142875" cy="155823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625" y="3588395"/>
            <a:ext cx="11334750" cy="18954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" y="3819823"/>
            <a:ext cx="214313" cy="1753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750" y="4131320"/>
            <a:ext cx="10858500" cy="652463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6750" y="4926657"/>
            <a:ext cx="10858500" cy="366713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0" name="Text 1"/>
          <p:cNvSpPr/>
          <p:nvPr/>
        </p:nvSpPr>
        <p:spPr>
          <a:xfrm>
            <a:off x="571500" y="523875"/>
            <a:ext cx="110642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Pharmacokinetic and Electrolyte Interactions</a:t>
            </a:r>
            <a:endParaRPr lang="en-US" sz="1650" dirty="0"/>
          </a:p>
        </p:txBody>
      </p:sp>
      <p:sp>
        <p:nvSpPr>
          <p:cNvPr id="21" name="Text 2"/>
          <p:cNvSpPr/>
          <p:nvPr/>
        </p:nvSpPr>
        <p:spPr>
          <a:xfrm>
            <a:off x="1114425" y="1251496"/>
            <a:ext cx="5897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Mechanism 2: Pharmacokinetic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904875" y="165154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Enzyme Inhibition:</a:t>
            </a:r>
            <a:r>
              <a:rPr lang="en-US" sz="1200" dirty="0">
                <a:solidFill>
                  <a:srgbClr val="2C3E50"/>
                </a:solidFill>
              </a:rPr>
              <a:t> A drug inhibits liver enzymes (e.g., CYP3A4, CYP2D6) required for metabolism.</a:t>
            </a:r>
            <a:endParaRPr lang="en-US" sz="1200" dirty="0"/>
          </a:p>
        </p:txBody>
      </p:sp>
      <p:sp>
        <p:nvSpPr>
          <p:cNvPr id="23" name="Text 4"/>
          <p:cNvSpPr/>
          <p:nvPr/>
        </p:nvSpPr>
        <p:spPr>
          <a:xfrm>
            <a:off x="904875" y="219238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Bioavailability:</a:t>
            </a:r>
            <a:r>
              <a:rPr lang="en-US" sz="1200" dirty="0">
                <a:solidFill>
                  <a:srgbClr val="2C3E50"/>
                </a:solidFill>
              </a:rPr>
              <a:t> Leads to significantly increased serum levels of the QT-prolonging agent.</a:t>
            </a:r>
            <a:endParaRPr lang="en-US" sz="1200" dirty="0"/>
          </a:p>
        </p:txBody>
      </p:sp>
      <p:sp>
        <p:nvSpPr>
          <p:cNvPr id="24" name="Text 5"/>
          <p:cNvSpPr/>
          <p:nvPr/>
        </p:nvSpPr>
        <p:spPr>
          <a:xfrm>
            <a:off x="904875" y="273322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Example:</a:t>
            </a:r>
            <a:r>
              <a:rPr lang="en-US" sz="1200" dirty="0">
                <a:solidFill>
                  <a:srgbClr val="2C3E50"/>
                </a:solidFill>
              </a:rPr>
              <a:t> Ritonavir (protease inhibitor) inhibiting the metabolism of Quinidine.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6877050" y="1251496"/>
            <a:ext cx="53149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Mechanism 3: Electrolyte Imbalance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6667500" y="1651546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Diuretic Effect:</a:t>
            </a:r>
            <a:r>
              <a:rPr lang="en-US" sz="1200" dirty="0">
                <a:solidFill>
                  <a:srgbClr val="2C3E50"/>
                </a:solidFill>
              </a:rPr>
              <a:t> Loop and thiazide diuretics cause loss of Potassium (K+) and Magnesium (Mg2+).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6667500" y="2192387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TdP Risk:</a:t>
            </a:r>
            <a:r>
              <a:rPr lang="en-US" sz="1200" dirty="0">
                <a:solidFill>
                  <a:srgbClr val="2C3E50"/>
                </a:solidFill>
              </a:rPr>
              <a:t> Hypokalaemia/Hypomagnesaemia increases risk even </a:t>
            </a:r>
            <a:r>
              <a:rPr lang="en-US" sz="1200" b="1" dirty="0">
                <a:solidFill>
                  <a:srgbClr val="C0392B"/>
                </a:solidFill>
              </a:rPr>
              <a:t>without direct QT effect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28" name="Text 9"/>
          <p:cNvSpPr/>
          <p:nvPr/>
        </p:nvSpPr>
        <p:spPr>
          <a:xfrm>
            <a:off x="6667500" y="2733229"/>
            <a:ext cx="4857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Repolarisation:</a:t>
            </a:r>
            <a:r>
              <a:rPr lang="en-US" sz="1200" dirty="0">
                <a:solidFill>
                  <a:srgbClr val="2C3E50"/>
                </a:solidFill>
              </a:rPr>
              <a:t> Low K+ reduces the "repolarisation reserve," making the heart vulnerable.</a:t>
            </a:r>
            <a:endParaRPr lang="en-US" sz="1200" dirty="0"/>
          </a:p>
        </p:txBody>
      </p:sp>
      <p:sp>
        <p:nvSpPr>
          <p:cNvPr id="29" name="Text 10"/>
          <p:cNvSpPr/>
          <p:nvPr/>
        </p:nvSpPr>
        <p:spPr>
          <a:xfrm>
            <a:off x="995363" y="3778895"/>
            <a:ext cx="10858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C0392B"/>
                </a:solidFill>
              </a:rPr>
              <a:t>PRACTICAL GP EXAMPLE: THE "TRIPLE THREAT"</a:t>
            </a:r>
            <a:endParaRPr lang="en-US" sz="1350" dirty="0"/>
          </a:p>
        </p:txBody>
      </p:sp>
      <p:sp>
        <p:nvSpPr>
          <p:cNvPr id="30" name="Text 11"/>
          <p:cNvSpPr/>
          <p:nvPr/>
        </p:nvSpPr>
        <p:spPr>
          <a:xfrm>
            <a:off x="1759148" y="4226570"/>
            <a:ext cx="123646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Citalopram 40mg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1747540" y="4502795"/>
            <a:ext cx="1259532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D6D7E"/>
                </a:solidFill>
              </a:rPr>
              <a:t>Direct QT Prolongation</a:t>
            </a:r>
            <a:endParaRPr lang="en-US" sz="975" dirty="0"/>
          </a:p>
        </p:txBody>
      </p:sp>
      <p:sp>
        <p:nvSpPr>
          <p:cNvPr id="32" name="Text 13"/>
          <p:cNvSpPr/>
          <p:nvPr/>
        </p:nvSpPr>
        <p:spPr>
          <a:xfrm>
            <a:off x="4169866" y="4286101"/>
            <a:ext cx="2743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+</a:t>
            </a:r>
            <a:endParaRPr lang="en-US" sz="1800" dirty="0"/>
          </a:p>
        </p:txBody>
      </p:sp>
      <p:sp>
        <p:nvSpPr>
          <p:cNvPr id="33" name="Text 14"/>
          <p:cNvSpPr/>
          <p:nvPr/>
        </p:nvSpPr>
        <p:spPr>
          <a:xfrm>
            <a:off x="5557986" y="4226570"/>
            <a:ext cx="107558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Clarithromycin</a:t>
            </a:r>
            <a:endParaRPr lang="en-US" sz="1200" dirty="0"/>
          </a:p>
        </p:txBody>
      </p:sp>
      <p:sp>
        <p:nvSpPr>
          <p:cNvPr id="34" name="Text 15"/>
          <p:cNvSpPr/>
          <p:nvPr/>
        </p:nvSpPr>
        <p:spPr>
          <a:xfrm>
            <a:off x="5410944" y="4502795"/>
            <a:ext cx="136966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D6D7E"/>
                </a:solidFill>
              </a:rPr>
              <a:t>PK Interaction (CYP3A4)</a:t>
            </a:r>
            <a:endParaRPr lang="en-US" sz="975" dirty="0"/>
          </a:p>
        </p:txBody>
      </p:sp>
      <p:sp>
        <p:nvSpPr>
          <p:cNvPr id="35" name="Text 16"/>
          <p:cNvSpPr/>
          <p:nvPr/>
        </p:nvSpPr>
        <p:spPr>
          <a:xfrm>
            <a:off x="7888337" y="4286101"/>
            <a:ext cx="2743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C0392B"/>
                </a:solidFill>
              </a:rPr>
              <a:t>+</a:t>
            </a:r>
            <a:endParaRPr lang="en-US" sz="1800" dirty="0"/>
          </a:p>
        </p:txBody>
      </p:sp>
      <p:sp>
        <p:nvSpPr>
          <p:cNvPr id="36" name="Text 17"/>
          <p:cNvSpPr/>
          <p:nvPr/>
        </p:nvSpPr>
        <p:spPr>
          <a:xfrm>
            <a:off x="9382423" y="4226570"/>
            <a:ext cx="8637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Furosemide</a:t>
            </a:r>
            <a:endParaRPr lang="en-US" sz="1200" dirty="0"/>
          </a:p>
        </p:txBody>
      </p:sp>
      <p:sp>
        <p:nvSpPr>
          <p:cNvPr id="37" name="Text 18"/>
          <p:cNvSpPr/>
          <p:nvPr/>
        </p:nvSpPr>
        <p:spPr>
          <a:xfrm>
            <a:off x="9120932" y="4502795"/>
            <a:ext cx="1386632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D6D7E"/>
                </a:solidFill>
              </a:rPr>
              <a:t>Electrolyte Risk (Low K+)</a:t>
            </a:r>
            <a:endParaRPr lang="en-US" sz="975" dirty="0"/>
          </a:p>
        </p:txBody>
      </p:sp>
      <p:sp>
        <p:nvSpPr>
          <p:cNvPr id="38" name="Text 19"/>
          <p:cNvSpPr/>
          <p:nvPr/>
        </p:nvSpPr>
        <p:spPr>
          <a:xfrm>
            <a:off x="666750" y="4926657"/>
            <a:ext cx="1070610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CRITICAL ALERT: Three compounding risk factors. Must review and act before prescribing.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501973"/>
            <a:ext cx="5548313" cy="2057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740098"/>
            <a:ext cx="428625" cy="4286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859161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311598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816423"/>
            <a:ext cx="178594" cy="15865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797498"/>
            <a:ext cx="5548313" cy="18430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4035623"/>
            <a:ext cx="428625" cy="428625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154686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4607123"/>
            <a:ext cx="178594" cy="158651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5111948"/>
            <a:ext cx="178594" cy="14287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1501973"/>
            <a:ext cx="5548313" cy="195024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1740098"/>
            <a:ext cx="428625" cy="4286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48438" y="1859161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2311598"/>
            <a:ext cx="178594" cy="14287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53188" y="2602111"/>
            <a:ext cx="178594" cy="158651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15063" y="3690342"/>
            <a:ext cx="5548313" cy="1950244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53188" y="3928467"/>
            <a:ext cx="428625" cy="428625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8438" y="4047530"/>
            <a:ext cx="238125" cy="1905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53188" y="4499967"/>
            <a:ext cx="178594" cy="1428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4790480"/>
            <a:ext cx="178594" cy="142875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510338"/>
            <a:ext cx="12192000" cy="347663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7" name="Text 1"/>
          <p:cNvSpPr/>
          <p:nvPr/>
        </p:nvSpPr>
        <p:spPr>
          <a:xfrm>
            <a:off x="571500" y="523875"/>
            <a:ext cx="88011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Guideline Authority and Key Sources</a:t>
            </a:r>
            <a:endParaRPr lang="en-US" sz="1650" dirty="0"/>
          </a:p>
        </p:txBody>
      </p:sp>
      <p:sp>
        <p:nvSpPr>
          <p:cNvPr id="28" name="Text 2"/>
          <p:cNvSpPr/>
          <p:nvPr/>
        </p:nvSpPr>
        <p:spPr>
          <a:xfrm>
            <a:off x="1238250" y="1825823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Primary Clinical Evidence</a:t>
            </a:r>
            <a:endParaRPr lang="en-US" sz="1350" dirty="0"/>
          </a:p>
        </p:txBody>
      </p:sp>
      <p:sp>
        <p:nvSpPr>
          <p:cNvPr id="29" name="Text 3"/>
          <p:cNvSpPr/>
          <p:nvPr/>
        </p:nvSpPr>
        <p:spPr>
          <a:xfrm>
            <a:off x="845344" y="2311598"/>
            <a:ext cx="48934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Khatib R et al. (Postgrad Med J 2021):</a:t>
            </a:r>
            <a:r>
              <a:rPr lang="en-US" sz="1125" dirty="0">
                <a:solidFill>
                  <a:srgbClr val="34495E"/>
                </a:solidFill>
              </a:rPr>
              <a:t> Managing drug-induced QT prolongation in clinical practice.</a:t>
            </a:r>
            <a:endParaRPr lang="en-US" sz="1125" dirty="0"/>
          </a:p>
        </p:txBody>
      </p:sp>
      <p:sp>
        <p:nvSpPr>
          <p:cNvPr id="30" name="Text 4"/>
          <p:cNvSpPr/>
          <p:nvPr/>
        </p:nvSpPr>
        <p:spPr>
          <a:xfrm>
            <a:off x="845344" y="2816423"/>
            <a:ext cx="48934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Collaborative work from </a:t>
            </a:r>
            <a:r>
              <a:rPr lang="en-US" sz="1125" b="1" dirty="0">
                <a:solidFill>
                  <a:srgbClr val="2C3E50"/>
                </a:solidFill>
              </a:rPr>
              <a:t>Leeds Teaching Hospitals</a:t>
            </a:r>
            <a:r>
              <a:rPr lang="en-US" sz="1125" dirty="0">
                <a:solidFill>
                  <a:srgbClr val="34495E"/>
                </a:solidFill>
              </a:rPr>
              <a:t> and the University of Leeds.</a:t>
            </a:r>
            <a:endParaRPr lang="en-US" sz="1125" dirty="0"/>
          </a:p>
        </p:txBody>
      </p:sp>
      <p:sp>
        <p:nvSpPr>
          <p:cNvPr id="31" name="Text 5"/>
          <p:cNvSpPr/>
          <p:nvPr/>
        </p:nvSpPr>
        <p:spPr>
          <a:xfrm>
            <a:off x="1238250" y="412134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MHRA Drug Safety Updates</a:t>
            </a:r>
            <a:endParaRPr lang="en-US" sz="1350" dirty="0"/>
          </a:p>
        </p:txBody>
      </p:sp>
      <p:sp>
        <p:nvSpPr>
          <p:cNvPr id="32" name="Text 6"/>
          <p:cNvSpPr/>
          <p:nvPr/>
        </p:nvSpPr>
        <p:spPr>
          <a:xfrm>
            <a:off x="845344" y="4607123"/>
            <a:ext cx="48934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Critical safety alerts for </a:t>
            </a:r>
            <a:r>
              <a:rPr lang="en-US" sz="1125" b="1" dirty="0">
                <a:solidFill>
                  <a:srgbClr val="2C3E50"/>
                </a:solidFill>
              </a:rPr>
              <a:t>citalopram, domperidone, ondansetron,</a:t>
            </a:r>
            <a:r>
              <a:rPr lang="en-US" sz="1125" dirty="0">
                <a:solidFill>
                  <a:srgbClr val="34495E"/>
                </a:solidFill>
              </a:rPr>
              <a:t> and </a:t>
            </a:r>
            <a:r>
              <a:rPr lang="en-US" sz="1125" b="1" dirty="0">
                <a:solidFill>
                  <a:srgbClr val="2C3E50"/>
                </a:solidFill>
              </a:rPr>
              <a:t>quinine</a:t>
            </a:r>
            <a:r>
              <a:rPr lang="en-US" sz="1125" dirty="0">
                <a:solidFill>
                  <a:srgbClr val="34495E"/>
                </a:solidFill>
              </a:rPr>
              <a:t>.</a:t>
            </a:r>
            <a:endParaRPr lang="en-US" sz="1125" dirty="0"/>
          </a:p>
        </p:txBody>
      </p:sp>
      <p:sp>
        <p:nvSpPr>
          <p:cNvPr id="33" name="Text 7"/>
          <p:cNvSpPr/>
          <p:nvPr/>
        </p:nvSpPr>
        <p:spPr>
          <a:xfrm>
            <a:off x="845344" y="5111948"/>
            <a:ext cx="10115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Mandatory dose restrictions and patient selection criteria.</a:t>
            </a:r>
            <a:endParaRPr lang="en-US" sz="1125" dirty="0"/>
          </a:p>
        </p:txBody>
      </p:sp>
      <p:sp>
        <p:nvSpPr>
          <p:cNvPr id="34" name="Text 8"/>
          <p:cNvSpPr/>
          <p:nvPr/>
        </p:nvSpPr>
        <p:spPr>
          <a:xfrm>
            <a:off x="7024688" y="182582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BNF Current Edition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6631781" y="2311598"/>
            <a:ext cx="55602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Verified </a:t>
            </a:r>
            <a:r>
              <a:rPr lang="en-US" sz="1125" b="1" dirty="0">
                <a:solidFill>
                  <a:srgbClr val="2C3E50"/>
                </a:solidFill>
              </a:rPr>
              <a:t>drug dosages</a:t>
            </a:r>
            <a:r>
              <a:rPr lang="en-US" sz="1125" dirty="0">
                <a:solidFill>
                  <a:srgbClr val="34495E"/>
                </a:solidFill>
              </a:rPr>
              <a:t> and caution statements.</a:t>
            </a:r>
            <a:endParaRPr lang="en-US" sz="1125" dirty="0"/>
          </a:p>
        </p:txBody>
      </p:sp>
      <p:sp>
        <p:nvSpPr>
          <p:cNvPr id="36" name="Text 10"/>
          <p:cNvSpPr/>
          <p:nvPr/>
        </p:nvSpPr>
        <p:spPr>
          <a:xfrm>
            <a:off x="6631781" y="2602111"/>
            <a:ext cx="4893469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Standard reference for clinical interactions and contraindications in UK practice.</a:t>
            </a:r>
            <a:endParaRPr lang="en-US" sz="1125" dirty="0"/>
          </a:p>
        </p:txBody>
      </p:sp>
      <p:sp>
        <p:nvSpPr>
          <p:cNvPr id="37" name="Text 11"/>
          <p:cNvSpPr/>
          <p:nvPr/>
        </p:nvSpPr>
        <p:spPr>
          <a:xfrm>
            <a:off x="7024688" y="4014192"/>
            <a:ext cx="51673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Westcliffe Cardiology Service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6631781" y="4499967"/>
            <a:ext cx="55602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Rate Control Protocol</a:t>
            </a:r>
            <a:r>
              <a:rPr lang="en-US" sz="1125" dirty="0">
                <a:solidFill>
                  <a:srgbClr val="34495E"/>
                </a:solidFill>
              </a:rPr>
              <a:t> (Dr Matthew Fay / Dr Andreas Wolff).</a:t>
            </a:r>
            <a:endParaRPr lang="en-US" sz="1125" dirty="0"/>
          </a:p>
        </p:txBody>
      </p:sp>
      <p:sp>
        <p:nvSpPr>
          <p:cNvPr id="39" name="Text 13"/>
          <p:cNvSpPr/>
          <p:nvPr/>
        </p:nvSpPr>
        <p:spPr>
          <a:xfrm>
            <a:off x="6631781" y="4790480"/>
            <a:ext cx="55602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Localised management of IHD and AF rate control targets for Bradford VTS.</a:t>
            </a:r>
            <a:endParaRPr lang="en-US" sz="1125" dirty="0"/>
          </a:p>
        </p:txBody>
      </p:sp>
      <p:sp>
        <p:nvSpPr>
          <p:cNvPr id="40" name="Text 14"/>
          <p:cNvSpPr/>
          <p:nvPr/>
        </p:nvSpPr>
        <p:spPr>
          <a:xfrm>
            <a:off x="428625" y="6605588"/>
            <a:ext cx="553212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kern="0" spc="60" dirty="0">
                <a:solidFill>
                  <a:srgbClr val="7F8C8D"/>
                </a:solidFill>
              </a:rPr>
              <a:t>BRADFORD VTS TEACHING DECK • QT PROLONGATION</a:t>
            </a:r>
            <a:endParaRPr lang="en-US" sz="825" dirty="0"/>
          </a:p>
        </p:txBody>
      </p:sp>
      <p:sp>
        <p:nvSpPr>
          <p:cNvPr id="41" name="Text 15"/>
          <p:cNvSpPr/>
          <p:nvPr/>
        </p:nvSpPr>
        <p:spPr>
          <a:xfrm>
            <a:off x="10929045" y="6605588"/>
            <a:ext cx="1262955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kern="0" spc="60" dirty="0">
                <a:solidFill>
                  <a:srgbClr val="7F8C8D"/>
                </a:solidFill>
              </a:rPr>
              <a:t>SLIDE 2 OF 35</a:t>
            </a:r>
            <a:endParaRPr lang="en-US" sz="8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90500"/>
            <a:ext cx="11334750" cy="5942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603921"/>
            <a:ext cx="2690813" cy="226397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894880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9938" y="1603921"/>
            <a:ext cx="2690813" cy="226397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0438" y="1894880"/>
            <a:ext cx="3810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0" y="1603921"/>
            <a:ext cx="2690813" cy="2263973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50" y="1894880"/>
            <a:ext cx="381000" cy="3048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72563" y="1603921"/>
            <a:ext cx="2690813" cy="226397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63063" y="1894880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4172694"/>
            <a:ext cx="11334750" cy="101917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4363194"/>
            <a:ext cx="190500" cy="152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" y="5344269"/>
            <a:ext cx="11334750" cy="65722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472857"/>
            <a:ext cx="1076623" cy="40005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266700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8" name="Text 1"/>
          <p:cNvSpPr/>
          <p:nvPr/>
        </p:nvSpPr>
        <p:spPr>
          <a:xfrm>
            <a:off x="571500" y="457200"/>
            <a:ext cx="113157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Safe Prescribing Algorithm: Key Questions</a:t>
            </a:r>
            <a:endParaRPr lang="en-US" sz="1650" dirty="0"/>
          </a:p>
        </p:txBody>
      </p:sp>
      <p:sp>
        <p:nvSpPr>
          <p:cNvPr id="19" name="Text 2"/>
          <p:cNvSpPr/>
          <p:nvPr/>
        </p:nvSpPr>
        <p:spPr>
          <a:xfrm>
            <a:off x="428625" y="899071"/>
            <a:ext cx="11334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Before prescribing any medication with known QT-prolonging potential, General Practitioners should systematically address these four essential clinical questions to mitigate the risk of Torsades de Pointes.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619125" y="2289721"/>
            <a:ext cx="23098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QUESTION 1</a:t>
            </a:r>
            <a:endParaRPr lang="en-US" sz="1050" dirty="0"/>
          </a:p>
        </p:txBody>
      </p:sp>
      <p:sp>
        <p:nvSpPr>
          <p:cNvPr id="21" name="Text 4"/>
          <p:cNvSpPr/>
          <p:nvPr/>
        </p:nvSpPr>
        <p:spPr>
          <a:xfrm>
            <a:off x="619125" y="2546896"/>
            <a:ext cx="4560570" cy="235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Patient Risk Factors?</a:t>
            </a:r>
            <a:endParaRPr lang="en-US" sz="1425" dirty="0"/>
          </a:p>
        </p:txBody>
      </p:sp>
      <p:sp>
        <p:nvSpPr>
          <p:cNvPr id="22" name="Text 5"/>
          <p:cNvSpPr/>
          <p:nvPr/>
        </p:nvSpPr>
        <p:spPr>
          <a:xfrm>
            <a:off x="619125" y="2877294"/>
            <a:ext cx="2309813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5566"/>
                </a:solidFill>
              </a:rPr>
              <a:t>Does the patient have non-modifiable (age &gt;65, female) or modifiable (bradycardia, electrolyte imbalance) risks?</a:t>
            </a:r>
            <a:endParaRPr lang="en-US" sz="1125" dirty="0"/>
          </a:p>
        </p:txBody>
      </p:sp>
      <p:sp>
        <p:nvSpPr>
          <p:cNvPr id="23" name="Text 6"/>
          <p:cNvSpPr/>
          <p:nvPr/>
        </p:nvSpPr>
        <p:spPr>
          <a:xfrm>
            <a:off x="3500438" y="2289721"/>
            <a:ext cx="23098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QUESTION 2</a:t>
            </a:r>
            <a:endParaRPr lang="en-US" sz="1050" dirty="0"/>
          </a:p>
        </p:txBody>
      </p:sp>
      <p:sp>
        <p:nvSpPr>
          <p:cNvPr id="24" name="Text 7"/>
          <p:cNvSpPr/>
          <p:nvPr/>
        </p:nvSpPr>
        <p:spPr>
          <a:xfrm>
            <a:off x="3500438" y="2546896"/>
            <a:ext cx="4126230" cy="235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Drug Category Risk?</a:t>
            </a:r>
            <a:endParaRPr lang="en-US" sz="1425" dirty="0"/>
          </a:p>
        </p:txBody>
      </p:sp>
      <p:sp>
        <p:nvSpPr>
          <p:cNvPr id="25" name="Text 8"/>
          <p:cNvSpPr/>
          <p:nvPr/>
        </p:nvSpPr>
        <p:spPr>
          <a:xfrm>
            <a:off x="3500438" y="2877294"/>
            <a:ext cx="2309813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5566"/>
                </a:solidFill>
              </a:rPr>
              <a:t>Is the drug categorized as high risk (e.g., Amiodarone, Haloperidol) or does it have a specific MHRA warning?</a:t>
            </a:r>
            <a:endParaRPr lang="en-US" sz="1125" dirty="0"/>
          </a:p>
        </p:txBody>
      </p:sp>
      <p:sp>
        <p:nvSpPr>
          <p:cNvPr id="26" name="Text 9"/>
          <p:cNvSpPr/>
          <p:nvPr/>
        </p:nvSpPr>
        <p:spPr>
          <a:xfrm>
            <a:off x="6381750" y="2289721"/>
            <a:ext cx="23098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QUESTION 3</a:t>
            </a:r>
            <a:endParaRPr lang="en-US" sz="1050" dirty="0"/>
          </a:p>
        </p:txBody>
      </p:sp>
      <p:sp>
        <p:nvSpPr>
          <p:cNvPr id="27" name="Text 10"/>
          <p:cNvSpPr/>
          <p:nvPr/>
        </p:nvSpPr>
        <p:spPr>
          <a:xfrm>
            <a:off x="6381750" y="2546896"/>
            <a:ext cx="4994910" cy="235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Potential Interactions?</a:t>
            </a:r>
            <a:endParaRPr lang="en-US" sz="1425" dirty="0"/>
          </a:p>
        </p:txBody>
      </p:sp>
      <p:sp>
        <p:nvSpPr>
          <p:cNvPr id="28" name="Text 11"/>
          <p:cNvSpPr/>
          <p:nvPr/>
        </p:nvSpPr>
        <p:spPr>
          <a:xfrm>
            <a:off x="6381750" y="2877294"/>
            <a:ext cx="2309813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5566"/>
                </a:solidFill>
              </a:rPr>
              <a:t>Are there co-prescribed drugs that prolong the QT interval or inhibit metabolic pathways (CYP enzymes)?</a:t>
            </a:r>
            <a:endParaRPr lang="en-US" sz="1125" dirty="0"/>
          </a:p>
        </p:txBody>
      </p:sp>
      <p:sp>
        <p:nvSpPr>
          <p:cNvPr id="29" name="Text 12"/>
          <p:cNvSpPr/>
          <p:nvPr/>
        </p:nvSpPr>
        <p:spPr>
          <a:xfrm>
            <a:off x="9263063" y="2289721"/>
            <a:ext cx="23098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QUESTION 4</a:t>
            </a:r>
            <a:endParaRPr lang="en-US" sz="1050" dirty="0"/>
          </a:p>
        </p:txBody>
      </p:sp>
      <p:sp>
        <p:nvSpPr>
          <p:cNvPr id="30" name="Text 13"/>
          <p:cNvSpPr/>
          <p:nvPr/>
        </p:nvSpPr>
        <p:spPr>
          <a:xfrm>
            <a:off x="9263063" y="2546896"/>
            <a:ext cx="2928938" cy="23514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Necessity &amp; Options?</a:t>
            </a:r>
            <a:endParaRPr lang="en-US" sz="1425" dirty="0"/>
          </a:p>
        </p:txBody>
      </p:sp>
      <p:sp>
        <p:nvSpPr>
          <p:cNvPr id="31" name="Text 14"/>
          <p:cNvSpPr/>
          <p:nvPr/>
        </p:nvSpPr>
        <p:spPr>
          <a:xfrm>
            <a:off x="9263063" y="2877294"/>
            <a:ext cx="2309813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45566"/>
                </a:solidFill>
              </a:rPr>
              <a:t>Is the medication clinically essential? Are there alternatives with lower or no cardiac repolarisation impact?</a:t>
            </a:r>
            <a:endParaRPr lang="en-US" sz="1125" dirty="0"/>
          </a:p>
        </p:txBody>
      </p:sp>
      <p:sp>
        <p:nvSpPr>
          <p:cNvPr id="32" name="Text 15"/>
          <p:cNvSpPr/>
          <p:nvPr/>
        </p:nvSpPr>
        <p:spPr>
          <a:xfrm>
            <a:off x="904875" y="4325094"/>
            <a:ext cx="10953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980B9"/>
                </a:solidFill>
              </a:rPr>
              <a:t>Clinical Decision Support</a:t>
            </a:r>
            <a:endParaRPr lang="en-US" sz="1200" dirty="0"/>
          </a:p>
        </p:txBody>
      </p:sp>
      <p:sp>
        <p:nvSpPr>
          <p:cNvPr id="33" name="Text 16"/>
          <p:cNvSpPr/>
          <p:nvPr/>
        </p:nvSpPr>
        <p:spPr>
          <a:xfrm>
            <a:off x="619125" y="4610844"/>
            <a:ext cx="10953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This algorithm (Khatib 2021) acts as a safety gate. If the answer to Questions 1, 2, or 3 is "Yes", a baseline ECG is mandatory, and you must review the prescribing pathway for high-risk cohorts.</a:t>
            </a:r>
            <a:endParaRPr lang="en-US" sz="1125" dirty="0"/>
          </a:p>
        </p:txBody>
      </p:sp>
      <p:sp>
        <p:nvSpPr>
          <p:cNvPr id="34" name="Text 17"/>
          <p:cNvSpPr/>
          <p:nvPr/>
        </p:nvSpPr>
        <p:spPr>
          <a:xfrm>
            <a:off x="647700" y="5472857"/>
            <a:ext cx="92422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AKT EXAM FACT</a:t>
            </a:r>
            <a:endParaRPr lang="en-US" sz="900" dirty="0"/>
          </a:p>
        </p:txBody>
      </p:sp>
      <p:sp>
        <p:nvSpPr>
          <p:cNvPr id="35" name="Text 18"/>
          <p:cNvSpPr/>
          <p:nvPr/>
        </p:nvSpPr>
        <p:spPr>
          <a:xfrm>
            <a:off x="1790998" y="5458569"/>
            <a:ext cx="9829502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Over 70% of clinical Torsades de Pointes cases occur in patients with TWO OR MORE concurrent risk factors. Always count the cumulative risks.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3683050" cy="4682579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03871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351633"/>
            <a:ext cx="142875" cy="1143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857351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4550" y="1013371"/>
            <a:ext cx="3683050" cy="4682579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5050" y="1203871"/>
            <a:ext cx="285750" cy="228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5050" y="2523083"/>
            <a:ext cx="142875" cy="1143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5050" y="3028801"/>
            <a:ext cx="142875" cy="12233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5050" y="3449687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80474" y="1013371"/>
            <a:ext cx="3683050" cy="4682579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70974" y="1203871"/>
            <a:ext cx="285750" cy="2286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70974" y="2494508"/>
            <a:ext cx="166688" cy="13722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70974" y="2728764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70974" y="3234482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70974" y="3468737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8625" y="5886450"/>
            <a:ext cx="11334750" cy="6858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6078736"/>
            <a:ext cx="333375" cy="301079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571500" y="523875"/>
            <a:ext cx="103098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Prescribing Algorithm Based on Risk Level</a:t>
            </a:r>
            <a:endParaRPr lang="en-US" sz="1650" dirty="0"/>
          </a:p>
        </p:txBody>
      </p:sp>
      <p:sp>
        <p:nvSpPr>
          <p:cNvPr id="23" name="Text 2"/>
          <p:cNvSpPr/>
          <p:nvPr/>
        </p:nvSpPr>
        <p:spPr>
          <a:xfrm>
            <a:off x="619125" y="1527721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Standard Scenario</a:t>
            </a:r>
            <a:endParaRPr lang="en-US" sz="1200" dirty="0"/>
          </a:p>
        </p:txBody>
      </p:sp>
      <p:sp>
        <p:nvSpPr>
          <p:cNvPr id="24" name="Text 3"/>
          <p:cNvSpPr/>
          <p:nvPr/>
        </p:nvSpPr>
        <p:spPr>
          <a:xfrm>
            <a:off x="619125" y="1803946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Low risk drug + No patient factors</a:t>
            </a:r>
            <a:endParaRPr lang="en-US" sz="900" dirty="0"/>
          </a:p>
        </p:txBody>
      </p:sp>
      <p:sp>
        <p:nvSpPr>
          <p:cNvPr id="25" name="Text 4"/>
          <p:cNvSpPr/>
          <p:nvPr/>
        </p:nvSpPr>
        <p:spPr>
          <a:xfrm>
            <a:off x="619125" y="2118271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ACTION</a:t>
            </a:r>
            <a:endParaRPr lang="en-US" sz="825" dirty="0"/>
          </a:p>
        </p:txBody>
      </p:sp>
      <p:sp>
        <p:nvSpPr>
          <p:cNvPr id="26" name="Text 5"/>
          <p:cNvSpPr/>
          <p:nvPr/>
        </p:nvSpPr>
        <p:spPr>
          <a:xfrm>
            <a:off x="838200" y="2323058"/>
            <a:ext cx="52806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Proceed with standard prescribing</a:t>
            </a:r>
            <a:endParaRPr lang="en-US" sz="1050" dirty="0"/>
          </a:p>
        </p:txBody>
      </p:sp>
      <p:sp>
        <p:nvSpPr>
          <p:cNvPr id="27" name="Text 6"/>
          <p:cNvSpPr/>
          <p:nvPr/>
        </p:nvSpPr>
        <p:spPr>
          <a:xfrm>
            <a:off x="619125" y="2623989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MONITORING</a:t>
            </a:r>
            <a:endParaRPr lang="en-US" sz="825" dirty="0"/>
          </a:p>
        </p:txBody>
      </p:sp>
      <p:sp>
        <p:nvSpPr>
          <p:cNvPr id="28" name="Text 7"/>
          <p:cNvSpPr/>
          <p:nvPr/>
        </p:nvSpPr>
        <p:spPr>
          <a:xfrm>
            <a:off x="838200" y="2828776"/>
            <a:ext cx="59207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No additional ECG monitoring required</a:t>
            </a:r>
            <a:endParaRPr lang="en-US" sz="1050" dirty="0"/>
          </a:p>
        </p:txBody>
      </p:sp>
      <p:sp>
        <p:nvSpPr>
          <p:cNvPr id="29" name="Text 8"/>
          <p:cNvSpPr/>
          <p:nvPr/>
        </p:nvSpPr>
        <p:spPr>
          <a:xfrm>
            <a:off x="4445050" y="1527721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Moderate Caution</a:t>
            </a:r>
            <a:endParaRPr lang="en-US" sz="1200" dirty="0"/>
          </a:p>
        </p:txBody>
      </p:sp>
      <p:sp>
        <p:nvSpPr>
          <p:cNvPr id="30" name="Text 9"/>
          <p:cNvSpPr/>
          <p:nvPr/>
        </p:nvSpPr>
        <p:spPr>
          <a:xfrm>
            <a:off x="4445050" y="1803946"/>
            <a:ext cx="33020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Low risk drug + Risk factors
OR High risk drug + No factors</a:t>
            </a:r>
            <a:endParaRPr lang="en-US" sz="900" dirty="0"/>
          </a:p>
        </p:txBody>
      </p:sp>
      <p:sp>
        <p:nvSpPr>
          <p:cNvPr id="31" name="Text 10"/>
          <p:cNvSpPr/>
          <p:nvPr/>
        </p:nvSpPr>
        <p:spPr>
          <a:xfrm>
            <a:off x="4445050" y="2289721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ACTION</a:t>
            </a:r>
            <a:endParaRPr lang="en-US" sz="825" dirty="0"/>
          </a:p>
        </p:txBody>
      </p:sp>
      <p:sp>
        <p:nvSpPr>
          <p:cNvPr id="32" name="Text 11"/>
          <p:cNvSpPr/>
          <p:nvPr/>
        </p:nvSpPr>
        <p:spPr>
          <a:xfrm>
            <a:off x="4664125" y="2494508"/>
            <a:ext cx="304038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Obtain </a:t>
            </a:r>
            <a:r>
              <a:rPr lang="en-US" sz="1050" b="1" dirty="0">
                <a:solidFill>
                  <a:srgbClr val="2C3E50"/>
                </a:solidFill>
              </a:rPr>
              <a:t>baseline ECG</a:t>
            </a:r>
            <a:endParaRPr lang="en-US" sz="1050" dirty="0"/>
          </a:p>
        </p:txBody>
      </p:sp>
      <p:sp>
        <p:nvSpPr>
          <p:cNvPr id="33" name="Text 12"/>
          <p:cNvSpPr/>
          <p:nvPr/>
        </p:nvSpPr>
        <p:spPr>
          <a:xfrm>
            <a:off x="4445050" y="2795439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MONITORING</a:t>
            </a:r>
            <a:endParaRPr lang="en-US" sz="825" dirty="0"/>
          </a:p>
        </p:txBody>
      </p:sp>
      <p:sp>
        <p:nvSpPr>
          <p:cNvPr id="34" name="Text 13"/>
          <p:cNvSpPr/>
          <p:nvPr/>
        </p:nvSpPr>
        <p:spPr>
          <a:xfrm>
            <a:off x="4664125" y="3000226"/>
            <a:ext cx="30829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Repeat ECG once drug reaches </a:t>
            </a:r>
            <a:r>
              <a:rPr lang="en-US" sz="1050" b="1" dirty="0">
                <a:solidFill>
                  <a:srgbClr val="2C3E50"/>
                </a:solidFill>
              </a:rPr>
              <a:t>steady state</a:t>
            </a:r>
            <a:r>
              <a:rPr lang="en-US" sz="1050" dirty="0">
                <a:solidFill>
                  <a:srgbClr val="2C3E50"/>
                </a:solidFill>
              </a:rPr>
              <a:t> (4–5 half-lives)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4664125" y="3421112"/>
            <a:ext cx="48006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No regular ECG if asymptomatic</a:t>
            </a:r>
            <a:endParaRPr lang="en-US" sz="1050" dirty="0"/>
          </a:p>
        </p:txBody>
      </p:sp>
      <p:sp>
        <p:nvSpPr>
          <p:cNvPr id="36" name="Text 15"/>
          <p:cNvSpPr/>
          <p:nvPr/>
        </p:nvSpPr>
        <p:spPr>
          <a:xfrm>
            <a:off x="8270974" y="1527721"/>
            <a:ext cx="3302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High Caution</a:t>
            </a:r>
            <a:endParaRPr lang="en-US" sz="1200" dirty="0"/>
          </a:p>
        </p:txBody>
      </p:sp>
      <p:sp>
        <p:nvSpPr>
          <p:cNvPr id="37" name="Text 16"/>
          <p:cNvSpPr/>
          <p:nvPr/>
        </p:nvSpPr>
        <p:spPr>
          <a:xfrm>
            <a:off x="8270974" y="1803946"/>
            <a:ext cx="33020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F8C8D"/>
                </a:solidFill>
              </a:rPr>
              <a:t>High risk drug + Patient risk factors
AND/OR Interacting drugs</a:t>
            </a:r>
            <a:endParaRPr lang="en-US" sz="900" dirty="0"/>
          </a:p>
        </p:txBody>
      </p:sp>
      <p:sp>
        <p:nvSpPr>
          <p:cNvPr id="38" name="Text 17"/>
          <p:cNvSpPr/>
          <p:nvPr/>
        </p:nvSpPr>
        <p:spPr>
          <a:xfrm>
            <a:off x="8270974" y="2289721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ACTION</a:t>
            </a:r>
            <a:endParaRPr lang="en-US" sz="825" dirty="0"/>
          </a:p>
        </p:txBody>
      </p:sp>
      <p:sp>
        <p:nvSpPr>
          <p:cNvPr id="39" name="Text 18"/>
          <p:cNvSpPr/>
          <p:nvPr/>
        </p:nvSpPr>
        <p:spPr>
          <a:xfrm>
            <a:off x="8513862" y="2494508"/>
            <a:ext cx="36781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Baseline ECG + </a:t>
            </a:r>
            <a:r>
              <a:rPr lang="en-US" sz="1050" b="1" dirty="0">
                <a:solidFill>
                  <a:srgbClr val="2C3E50"/>
                </a:solidFill>
              </a:rPr>
              <a:t>Correct electrolytes</a:t>
            </a:r>
            <a:endParaRPr lang="en-US" sz="1050" dirty="0"/>
          </a:p>
        </p:txBody>
      </p:sp>
      <p:sp>
        <p:nvSpPr>
          <p:cNvPr id="40" name="Text 19"/>
          <p:cNvSpPr/>
          <p:nvPr/>
        </p:nvSpPr>
        <p:spPr>
          <a:xfrm>
            <a:off x="8513862" y="2728764"/>
            <a:ext cx="36781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Stop unnecessary QT-prolonging co-prescriptions</a:t>
            </a:r>
            <a:endParaRPr lang="en-US" sz="1050" dirty="0"/>
          </a:p>
        </p:txBody>
      </p:sp>
      <p:sp>
        <p:nvSpPr>
          <p:cNvPr id="41" name="Text 20"/>
          <p:cNvSpPr/>
          <p:nvPr/>
        </p:nvSpPr>
        <p:spPr>
          <a:xfrm>
            <a:off x="8270974" y="3029694"/>
            <a:ext cx="3302050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7F8C8D"/>
                </a:solidFill>
              </a:rPr>
              <a:t>MONITORING</a:t>
            </a:r>
            <a:endParaRPr lang="en-US" sz="825" dirty="0"/>
          </a:p>
        </p:txBody>
      </p:sp>
      <p:sp>
        <p:nvSpPr>
          <p:cNvPr id="42" name="Text 21"/>
          <p:cNvSpPr/>
          <p:nvPr/>
        </p:nvSpPr>
        <p:spPr>
          <a:xfrm>
            <a:off x="8513862" y="3234482"/>
            <a:ext cx="36781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Repeat ECG at </a:t>
            </a:r>
            <a:r>
              <a:rPr lang="en-US" sz="1050" b="1" dirty="0">
                <a:solidFill>
                  <a:srgbClr val="2C3E50"/>
                </a:solidFill>
              </a:rPr>
              <a:t>steady state</a:t>
            </a:r>
            <a:endParaRPr lang="en-US" sz="1050" dirty="0"/>
          </a:p>
        </p:txBody>
      </p:sp>
      <p:sp>
        <p:nvSpPr>
          <p:cNvPr id="43" name="Text 22"/>
          <p:cNvSpPr/>
          <p:nvPr/>
        </p:nvSpPr>
        <p:spPr>
          <a:xfrm>
            <a:off x="8513862" y="3468737"/>
            <a:ext cx="3678138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Repeat if patient becomes symptomatic</a:t>
            </a:r>
            <a:endParaRPr lang="en-US" sz="1050" dirty="0"/>
          </a:p>
        </p:txBody>
      </p:sp>
      <p:sp>
        <p:nvSpPr>
          <p:cNvPr id="44" name="Text 23"/>
          <p:cNvSpPr/>
          <p:nvPr/>
        </p:nvSpPr>
        <p:spPr>
          <a:xfrm>
            <a:off x="1143000" y="6029325"/>
            <a:ext cx="104298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Known Congenital LQTS:</a:t>
            </a:r>
            <a:r>
              <a:rPr lang="en-US" sz="1050" dirty="0">
                <a:solidFill>
                  <a:srgbClr val="2C3E50"/>
                </a:solidFill>
              </a:rPr>
              <a:t> Seek specialist alternatives even for low-risk drugs. Never use QT-prolonging drugs if avoidable. The standard GP algorithm does not apply to this high-vulnerability cohort.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190500"/>
            <a:ext cx="11334750" cy="5942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607493"/>
            <a:ext cx="3587800" cy="405288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1950" y="1936552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2445693"/>
            <a:ext cx="3111550" cy="3619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175" y="1607493"/>
            <a:ext cx="3587800" cy="40528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5500" y="1936552"/>
            <a:ext cx="3810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40300" y="2445693"/>
            <a:ext cx="3111550" cy="3619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75724" y="1607493"/>
            <a:ext cx="3587800" cy="4052888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79050" y="1936552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849" y="2445693"/>
            <a:ext cx="3111550" cy="3619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8625" y="5965180"/>
            <a:ext cx="11334750" cy="655141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750" y="6196161"/>
            <a:ext cx="257026" cy="205532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71500" y="266700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7" name="Text 1"/>
          <p:cNvSpPr/>
          <p:nvPr/>
        </p:nvSpPr>
        <p:spPr>
          <a:xfrm>
            <a:off x="571500" y="457200"/>
            <a:ext cx="85496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Correcting Modifiable Risk Factors</a:t>
            </a:r>
            <a:endParaRPr lang="en-US" sz="1650" dirty="0"/>
          </a:p>
        </p:txBody>
      </p:sp>
      <p:sp>
        <p:nvSpPr>
          <p:cNvPr id="18" name="Text 2"/>
          <p:cNvSpPr/>
          <p:nvPr/>
        </p:nvSpPr>
        <p:spPr>
          <a:xfrm>
            <a:off x="571500" y="899071"/>
            <a:ext cx="110490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5D6D7E"/>
                </a:solidFill>
              </a:rPr>
              <a:t>Before prescribing any QT-prolonging drug, clinicians must proactively identify and optimize modifiable risk factors to minimize the hazard of Torsades de Pointes (TdP).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666750" y="2445693"/>
            <a:ext cx="311155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Electrolyte Optimization</a:t>
            </a:r>
            <a:endParaRPr lang="en-US" sz="1500" dirty="0"/>
          </a:p>
        </p:txBody>
      </p:sp>
      <p:sp>
        <p:nvSpPr>
          <p:cNvPr id="20" name="Text 4"/>
          <p:cNvSpPr/>
          <p:nvPr/>
        </p:nvSpPr>
        <p:spPr>
          <a:xfrm>
            <a:off x="952500" y="2960043"/>
            <a:ext cx="2825800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Aim for Potassium (K⁺) at the </a:t>
            </a:r>
            <a:r>
              <a:rPr lang="en-US" sz="1275" b="1" dirty="0">
                <a:solidFill>
                  <a:srgbClr val="006837"/>
                </a:solidFill>
              </a:rPr>
              <a:t>high end of the normal range</a:t>
            </a:r>
            <a:r>
              <a:rPr lang="en-US" sz="1275" dirty="0">
                <a:solidFill>
                  <a:srgbClr val="34495E"/>
                </a:solidFill>
              </a:rPr>
              <a:t>.</a:t>
            </a:r>
            <a:endParaRPr lang="en-US" sz="1275" dirty="0"/>
          </a:p>
        </p:txBody>
      </p:sp>
      <p:sp>
        <p:nvSpPr>
          <p:cNvPr id="21" name="Text 5"/>
          <p:cNvSpPr/>
          <p:nvPr/>
        </p:nvSpPr>
        <p:spPr>
          <a:xfrm>
            <a:off x="952500" y="3611314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Correct Magnesium (Mg²⁺) deficiencies; low levels significantly sensitize the heart.</a:t>
            </a:r>
            <a:endParaRPr lang="en-US" sz="1275" dirty="0"/>
          </a:p>
        </p:txBody>
      </p:sp>
      <p:sp>
        <p:nvSpPr>
          <p:cNvPr id="22" name="Text 6"/>
          <p:cNvSpPr/>
          <p:nvPr/>
        </p:nvSpPr>
        <p:spPr>
          <a:xfrm>
            <a:off x="952500" y="4521547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Verify Calcium (Ca²⁺) levels; hypocalcaemia contributes to phase 2 prolongation.</a:t>
            </a:r>
            <a:endParaRPr lang="en-US" sz="1275" dirty="0"/>
          </a:p>
        </p:txBody>
      </p:sp>
      <p:sp>
        <p:nvSpPr>
          <p:cNvPr id="23" name="Text 7"/>
          <p:cNvSpPr/>
          <p:nvPr/>
        </p:nvSpPr>
        <p:spPr>
          <a:xfrm>
            <a:off x="4540300" y="2445693"/>
            <a:ext cx="311155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Medication Review</a:t>
            </a:r>
            <a:endParaRPr lang="en-US" sz="1500" dirty="0"/>
          </a:p>
        </p:txBody>
      </p:sp>
      <p:sp>
        <p:nvSpPr>
          <p:cNvPr id="24" name="Text 8"/>
          <p:cNvSpPr/>
          <p:nvPr/>
        </p:nvSpPr>
        <p:spPr>
          <a:xfrm>
            <a:off x="4826050" y="2960043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C0392B"/>
                </a:solidFill>
              </a:rPr>
              <a:t>Stop unnecessary</a:t>
            </a:r>
            <a:r>
              <a:rPr lang="en-US" sz="1275" dirty="0">
                <a:solidFill>
                  <a:srgbClr val="34495E"/>
                </a:solidFill>
              </a:rPr>
              <a:t> co-prescribed QT-prolonging drugs before starting new ones.</a:t>
            </a:r>
            <a:endParaRPr lang="en-US" sz="1275" dirty="0"/>
          </a:p>
        </p:txBody>
      </p:sp>
      <p:sp>
        <p:nvSpPr>
          <p:cNvPr id="25" name="Text 9"/>
          <p:cNvSpPr/>
          <p:nvPr/>
        </p:nvSpPr>
        <p:spPr>
          <a:xfrm>
            <a:off x="4826050" y="3870275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Review drug interactions (Pharmacodynamic and Pharmacokinetic).</a:t>
            </a:r>
            <a:endParaRPr lang="en-US" sz="1275" dirty="0"/>
          </a:p>
        </p:txBody>
      </p:sp>
      <p:sp>
        <p:nvSpPr>
          <p:cNvPr id="26" name="Text 10"/>
          <p:cNvSpPr/>
          <p:nvPr/>
        </p:nvSpPr>
        <p:spPr>
          <a:xfrm>
            <a:off x="4826050" y="4780508"/>
            <a:ext cx="2825800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Consider safer alternatives if the patient has &gt;2 existing risk factors.</a:t>
            </a:r>
            <a:endParaRPr lang="en-US" sz="1275" dirty="0"/>
          </a:p>
        </p:txBody>
      </p:sp>
      <p:sp>
        <p:nvSpPr>
          <p:cNvPr id="27" name="Text 11"/>
          <p:cNvSpPr/>
          <p:nvPr/>
        </p:nvSpPr>
        <p:spPr>
          <a:xfrm>
            <a:off x="8413849" y="2445693"/>
            <a:ext cx="311155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Physiological Factors</a:t>
            </a:r>
            <a:endParaRPr lang="en-US" sz="1500" dirty="0"/>
          </a:p>
        </p:txBody>
      </p:sp>
      <p:sp>
        <p:nvSpPr>
          <p:cNvPr id="28" name="Text 12"/>
          <p:cNvSpPr/>
          <p:nvPr/>
        </p:nvSpPr>
        <p:spPr>
          <a:xfrm>
            <a:off x="8699599" y="2960043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Assess baseline heart rate; address </a:t>
            </a:r>
            <a:r>
              <a:rPr lang="en-US" sz="1275" b="1" dirty="0">
                <a:solidFill>
                  <a:srgbClr val="006837"/>
                </a:solidFill>
              </a:rPr>
              <a:t>bradycardia</a:t>
            </a:r>
            <a:r>
              <a:rPr lang="en-US" sz="1275" dirty="0">
                <a:solidFill>
                  <a:srgbClr val="34495E"/>
                </a:solidFill>
              </a:rPr>
              <a:t> which slows repolarisation.</a:t>
            </a:r>
            <a:endParaRPr lang="en-US" sz="1275" dirty="0"/>
          </a:p>
        </p:txBody>
      </p:sp>
      <p:sp>
        <p:nvSpPr>
          <p:cNvPr id="29" name="Text 13"/>
          <p:cNvSpPr/>
          <p:nvPr/>
        </p:nvSpPr>
        <p:spPr>
          <a:xfrm>
            <a:off x="8699599" y="3870275"/>
            <a:ext cx="2825800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Review rate-limiting medications (e.g., Beta-blockers) if HR is borderline low.</a:t>
            </a:r>
            <a:endParaRPr lang="en-US" sz="1275" dirty="0"/>
          </a:p>
        </p:txBody>
      </p:sp>
      <p:sp>
        <p:nvSpPr>
          <p:cNvPr id="30" name="Text 14"/>
          <p:cNvSpPr/>
          <p:nvPr/>
        </p:nvSpPr>
        <p:spPr>
          <a:xfrm>
            <a:off x="8699599" y="4521547"/>
            <a:ext cx="2825800" cy="7768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40"/>
              </a:lnSpc>
              <a:buNone/>
            </a:pPr>
            <a:r>
              <a:rPr lang="en-US" sz="1275" dirty="0">
                <a:solidFill>
                  <a:srgbClr val="34495E"/>
                </a:solidFill>
              </a:rPr>
              <a:t>Address underlying conditions like untreated hypothyroidism or organ impairment.</a:t>
            </a:r>
            <a:endParaRPr lang="en-US" sz="1275" dirty="0"/>
          </a:p>
        </p:txBody>
      </p:sp>
      <p:sp>
        <p:nvSpPr>
          <p:cNvPr id="31" name="Text 15"/>
          <p:cNvSpPr/>
          <p:nvPr/>
        </p:nvSpPr>
        <p:spPr>
          <a:xfrm>
            <a:off x="1066651" y="6079480"/>
            <a:ext cx="10458599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Practical Tip:</a:t>
            </a:r>
            <a:r>
              <a:rPr lang="en-US" sz="1200" dirty="0">
                <a:solidFill>
                  <a:srgbClr val="FFFFFF"/>
                </a:solidFill>
              </a:rPr>
              <a:t> Over 70% of drug-induced TdP cases occur when two or more risk factors are present. Correcting even one factor can significantly shift a patient's risk profile.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24500" cy="26842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65783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3888135"/>
            <a:ext cx="5524500" cy="2684264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4140547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013371"/>
            <a:ext cx="5524500" cy="2684264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1265783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3888135"/>
            <a:ext cx="5524500" cy="268426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0" y="4140547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526310"/>
            <a:ext cx="5048250" cy="2143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5991374"/>
            <a:ext cx="5048250" cy="3429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6" name="Text 1"/>
          <p:cNvSpPr/>
          <p:nvPr/>
        </p:nvSpPr>
        <p:spPr>
          <a:xfrm>
            <a:off x="571500" y="523875"/>
            <a:ext cx="67894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ECG Monitoring: When to Act</a:t>
            </a:r>
            <a:endParaRPr lang="en-US" sz="1650" dirty="0"/>
          </a:p>
        </p:txBody>
      </p:sp>
      <p:sp>
        <p:nvSpPr>
          <p:cNvPr id="17" name="Text 2"/>
          <p:cNvSpPr/>
          <p:nvPr/>
        </p:nvSpPr>
        <p:spPr>
          <a:xfrm>
            <a:off x="1066800" y="1251496"/>
            <a:ext cx="57607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Indications for Baseline ECG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904875" y="1651546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Prescribing any </a:t>
            </a:r>
            <a:r>
              <a:rPr lang="en-US" sz="1200" b="1" dirty="0">
                <a:solidFill>
                  <a:srgbClr val="34495E"/>
                </a:solidFill>
              </a:rPr>
              <a:t>HIGH risk</a:t>
            </a:r>
            <a:r>
              <a:rPr lang="en-US" sz="1200" dirty="0">
                <a:solidFill>
                  <a:srgbClr val="34495E"/>
                </a:solidFill>
              </a:rPr>
              <a:t> QT-prolonging drug (e.g., Haloperidol, Amiodarone).</a:t>
            </a:r>
            <a:endParaRPr lang="en-US" sz="1200" dirty="0"/>
          </a:p>
        </p:txBody>
      </p:sp>
      <p:sp>
        <p:nvSpPr>
          <p:cNvPr id="19" name="Text 4"/>
          <p:cNvSpPr/>
          <p:nvPr/>
        </p:nvSpPr>
        <p:spPr>
          <a:xfrm>
            <a:off x="904875" y="2192387"/>
            <a:ext cx="11287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Prescribing </a:t>
            </a:r>
            <a:r>
              <a:rPr lang="en-US" sz="1200" b="1" dirty="0">
                <a:solidFill>
                  <a:srgbClr val="34495E"/>
                </a:solidFill>
              </a:rPr>
              <a:t>ANY</a:t>
            </a:r>
            <a:r>
              <a:rPr lang="en-US" sz="1200" dirty="0">
                <a:solidFill>
                  <a:srgbClr val="34495E"/>
                </a:solidFill>
              </a:rPr>
              <a:t> QT-prolonging drug to a patient with </a:t>
            </a:r>
            <a:r>
              <a:rPr lang="en-US" sz="1200" b="1" dirty="0">
                <a:solidFill>
                  <a:srgbClr val="34495E"/>
                </a:solidFill>
              </a:rPr>
              <a:t>≥1 risk factor</a:t>
            </a:r>
            <a:r>
              <a:rPr lang="en-US" sz="1200" dirty="0">
                <a:solidFill>
                  <a:srgbClr val="34495E"/>
                </a:solidFill>
              </a:rPr>
              <a:t>.</a:t>
            </a:r>
            <a:endParaRPr lang="en-US" sz="1200" dirty="0"/>
          </a:p>
        </p:txBody>
      </p:sp>
      <p:sp>
        <p:nvSpPr>
          <p:cNvPr id="20" name="Text 5"/>
          <p:cNvSpPr/>
          <p:nvPr/>
        </p:nvSpPr>
        <p:spPr>
          <a:xfrm>
            <a:off x="904875" y="2519958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History of unexplained syncope or family history of sudden cardiac death.</a:t>
            </a:r>
            <a:endParaRPr lang="en-US" sz="1200" dirty="0"/>
          </a:p>
        </p:txBody>
      </p:sp>
      <p:sp>
        <p:nvSpPr>
          <p:cNvPr id="21" name="Text 6"/>
          <p:cNvSpPr/>
          <p:nvPr/>
        </p:nvSpPr>
        <p:spPr>
          <a:xfrm>
            <a:off x="1066800" y="412626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Indications for Repeat ECG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904875" y="4526310"/>
            <a:ext cx="112871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At </a:t>
            </a:r>
            <a:r>
              <a:rPr lang="en-US" sz="1200" b="1" dirty="0">
                <a:solidFill>
                  <a:srgbClr val="34495E"/>
                </a:solidFill>
              </a:rPr>
              <a:t>steady state</a:t>
            </a:r>
            <a:r>
              <a:rPr lang="en-US" sz="1200" dirty="0">
                <a:solidFill>
                  <a:srgbClr val="34495E"/>
                </a:solidFill>
              </a:rPr>
              <a:t>: Repeat after 4–5 drug half-lives once initiated.</a:t>
            </a:r>
            <a:endParaRPr lang="en-US" sz="1200" dirty="0"/>
          </a:p>
        </p:txBody>
      </p:sp>
      <p:sp>
        <p:nvSpPr>
          <p:cNvPr id="23" name="Text 8"/>
          <p:cNvSpPr/>
          <p:nvPr/>
        </p:nvSpPr>
        <p:spPr>
          <a:xfrm>
            <a:off x="904875" y="4853880"/>
            <a:ext cx="9061186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Following a </a:t>
            </a:r>
            <a:r>
              <a:rPr lang="en-US" sz="1200" b="1" dirty="0">
                <a:solidFill>
                  <a:srgbClr val="34495E"/>
                </a:solidFill>
              </a:rPr>
              <a:t>dose increase</a:t>
            </a:r>
            <a:r>
              <a:rPr lang="en-US" sz="1200" dirty="0">
                <a:solidFill>
                  <a:srgbClr val="34495E"/>
                </a:solidFill>
              </a:rPr>
              <a:t> of a high-risk medication.</a:t>
            </a:r>
            <a:endParaRPr lang="en-US" sz="1200" dirty="0"/>
          </a:p>
        </p:txBody>
      </p:sp>
      <p:sp>
        <p:nvSpPr>
          <p:cNvPr id="24" name="Text 9"/>
          <p:cNvSpPr/>
          <p:nvPr/>
        </p:nvSpPr>
        <p:spPr>
          <a:xfrm>
            <a:off x="904875" y="5181451"/>
            <a:ext cx="48101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After adding an interacting drug or correcting an electrolyte disturbance.</a:t>
            </a:r>
            <a:endParaRPr lang="en-US" sz="1200" dirty="0"/>
          </a:p>
        </p:txBody>
      </p:sp>
      <p:sp>
        <p:nvSpPr>
          <p:cNvPr id="25" name="Text 10"/>
          <p:cNvSpPr/>
          <p:nvPr/>
        </p:nvSpPr>
        <p:spPr>
          <a:xfrm>
            <a:off x="6877050" y="1251496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Immediate ECG Required</a:t>
            </a:r>
            <a:endParaRPr lang="en-US" sz="1350" dirty="0"/>
          </a:p>
        </p:txBody>
      </p:sp>
      <p:sp>
        <p:nvSpPr>
          <p:cNvPr id="26" name="Text 11"/>
          <p:cNvSpPr/>
          <p:nvPr/>
        </p:nvSpPr>
        <p:spPr>
          <a:xfrm>
            <a:off x="6477000" y="1651546"/>
            <a:ext cx="5715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Test urgently if a patient on QT-prolonging therapy develops:</a:t>
            </a:r>
            <a:endParaRPr lang="en-US" sz="1200" dirty="0"/>
          </a:p>
        </p:txBody>
      </p:sp>
      <p:sp>
        <p:nvSpPr>
          <p:cNvPr id="27" name="Text 12"/>
          <p:cNvSpPr/>
          <p:nvPr/>
        </p:nvSpPr>
        <p:spPr>
          <a:xfrm>
            <a:off x="6715125" y="2023021"/>
            <a:ext cx="5476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Syncope or Presyncope</a:t>
            </a:r>
            <a:r>
              <a:rPr lang="en-US" sz="1200" dirty="0">
                <a:solidFill>
                  <a:srgbClr val="2C3E50"/>
                </a:solidFill>
              </a:rPr>
              <a:t> (Fainting or near-fainting).</a:t>
            </a:r>
            <a:endParaRPr lang="en-US" sz="1200" dirty="0"/>
          </a:p>
        </p:txBody>
      </p:sp>
      <p:sp>
        <p:nvSpPr>
          <p:cNvPr id="28" name="Text 13"/>
          <p:cNvSpPr/>
          <p:nvPr/>
        </p:nvSpPr>
        <p:spPr>
          <a:xfrm>
            <a:off x="6715125" y="2350591"/>
            <a:ext cx="5476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New Palpitations</a:t>
            </a:r>
            <a:r>
              <a:rPr lang="en-US" sz="1200" dirty="0">
                <a:solidFill>
                  <a:srgbClr val="2C3E50"/>
                </a:solidFill>
              </a:rPr>
              <a:t> or racing heart rate.</a:t>
            </a:r>
            <a:endParaRPr lang="en-US" sz="1200" dirty="0"/>
          </a:p>
        </p:txBody>
      </p:sp>
      <p:sp>
        <p:nvSpPr>
          <p:cNvPr id="29" name="Text 14"/>
          <p:cNvSpPr/>
          <p:nvPr/>
        </p:nvSpPr>
        <p:spPr>
          <a:xfrm>
            <a:off x="6715125" y="2678162"/>
            <a:ext cx="5476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Severe Dizziness</a:t>
            </a:r>
            <a:r>
              <a:rPr lang="en-US" sz="1200" dirty="0">
                <a:solidFill>
                  <a:srgbClr val="2C3E50"/>
                </a:solidFill>
              </a:rPr>
              <a:t> or unexplained lightheadedness.</a:t>
            </a:r>
            <a:endParaRPr lang="en-US" sz="1200" dirty="0"/>
          </a:p>
        </p:txBody>
      </p:sp>
      <p:sp>
        <p:nvSpPr>
          <p:cNvPr id="30" name="Text 15"/>
          <p:cNvSpPr/>
          <p:nvPr/>
        </p:nvSpPr>
        <p:spPr>
          <a:xfrm>
            <a:off x="6877050" y="412626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Governance</a:t>
            </a:r>
            <a:endParaRPr lang="en-US" sz="1350" dirty="0"/>
          </a:p>
        </p:txBody>
      </p:sp>
      <p:sp>
        <p:nvSpPr>
          <p:cNvPr id="31" name="Text 16"/>
          <p:cNvSpPr/>
          <p:nvPr/>
        </p:nvSpPr>
        <p:spPr>
          <a:xfrm>
            <a:off x="6553200" y="4526310"/>
            <a:ext cx="4895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AKT HIGH YIELD</a:t>
            </a:r>
            <a:endParaRPr lang="en-US" sz="825" dirty="0"/>
          </a:p>
        </p:txBody>
      </p:sp>
      <p:sp>
        <p:nvSpPr>
          <p:cNvPr id="32" name="Text 17"/>
          <p:cNvSpPr/>
          <p:nvPr/>
        </p:nvSpPr>
        <p:spPr>
          <a:xfrm>
            <a:off x="6715125" y="4835872"/>
            <a:ext cx="5476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34495E"/>
                </a:solidFill>
              </a:rPr>
              <a:t>Never rely solely</a:t>
            </a:r>
            <a:r>
              <a:rPr lang="en-US" sz="1200" dirty="0">
                <a:solidFill>
                  <a:srgbClr val="34495E"/>
                </a:solidFill>
              </a:rPr>
              <a:t> on automated ECG readings for QTc.</a:t>
            </a:r>
            <a:endParaRPr lang="en-US" sz="1200" dirty="0"/>
          </a:p>
        </p:txBody>
      </p:sp>
      <p:sp>
        <p:nvSpPr>
          <p:cNvPr id="33" name="Text 18"/>
          <p:cNvSpPr/>
          <p:nvPr/>
        </p:nvSpPr>
        <p:spPr>
          <a:xfrm>
            <a:off x="6715125" y="5163443"/>
            <a:ext cx="547687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Always check </a:t>
            </a:r>
            <a:r>
              <a:rPr lang="en-US" sz="1200" b="1" dirty="0">
                <a:solidFill>
                  <a:srgbClr val="34495E"/>
                </a:solidFill>
              </a:rPr>
              <a:t>electrolytes (K+, Mg2+)</a:t>
            </a:r>
            <a:r>
              <a:rPr lang="en-US" sz="1200" dirty="0">
                <a:solidFill>
                  <a:srgbClr val="34495E"/>
                </a:solidFill>
              </a:rPr>
              <a:t> alongside the ECG.</a:t>
            </a:r>
            <a:endParaRPr lang="en-US" sz="1200" dirty="0"/>
          </a:p>
        </p:txBody>
      </p:sp>
      <p:sp>
        <p:nvSpPr>
          <p:cNvPr id="34" name="Text 19"/>
          <p:cNvSpPr/>
          <p:nvPr/>
        </p:nvSpPr>
        <p:spPr>
          <a:xfrm>
            <a:off x="6477000" y="5991374"/>
            <a:ext cx="5715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Note: If QTc &gt;500ms or increases by &gt;50ms, stop the drug and seek urgent advice.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24500" cy="45587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399580"/>
            <a:ext cx="3810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927896"/>
            <a:ext cx="4953000" cy="261937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475583"/>
            <a:ext cx="190500" cy="15686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803154"/>
            <a:ext cx="190500" cy="15686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130725"/>
            <a:ext cx="190500" cy="15686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13371"/>
            <a:ext cx="5524500" cy="455875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4625" y="1399580"/>
            <a:ext cx="3810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2927896"/>
            <a:ext cx="4953000" cy="261937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3475583"/>
            <a:ext cx="190500" cy="15686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803154"/>
            <a:ext cx="190500" cy="15686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25" y="4130725"/>
            <a:ext cx="190500" cy="15686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625" y="5857875"/>
            <a:ext cx="11334750" cy="714375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" y="6132165"/>
            <a:ext cx="190500" cy="165646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0" name="Text 1"/>
          <p:cNvSpPr/>
          <p:nvPr/>
        </p:nvSpPr>
        <p:spPr>
          <a:xfrm>
            <a:off x="571500" y="523875"/>
            <a:ext cx="82981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When to Stop or Reduce Medication</a:t>
            </a:r>
            <a:endParaRPr lang="en-US" sz="1650" dirty="0"/>
          </a:p>
        </p:txBody>
      </p:sp>
      <p:sp>
        <p:nvSpPr>
          <p:cNvPr id="21" name="Text 2"/>
          <p:cNvSpPr/>
          <p:nvPr/>
        </p:nvSpPr>
        <p:spPr>
          <a:xfrm>
            <a:off x="1238250" y="1384846"/>
            <a:ext cx="7772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Significant Increase from Baseline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714375" y="2042071"/>
            <a:ext cx="49530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F39C12"/>
                </a:solidFill>
              </a:rPr>
              <a:t>&gt; 50 ms</a:t>
            </a:r>
            <a:endParaRPr lang="en-US" sz="3150" dirty="0"/>
          </a:p>
        </p:txBody>
      </p:sp>
      <p:sp>
        <p:nvSpPr>
          <p:cNvPr id="23" name="Text 4"/>
          <p:cNvSpPr/>
          <p:nvPr/>
        </p:nvSpPr>
        <p:spPr>
          <a:xfrm>
            <a:off x="828675" y="2927896"/>
            <a:ext cx="47244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ACTION REQUIRED</a:t>
            </a:r>
            <a:endParaRPr lang="en-US" sz="975" dirty="0"/>
          </a:p>
        </p:txBody>
      </p:sp>
      <p:sp>
        <p:nvSpPr>
          <p:cNvPr id="24" name="Text 5"/>
          <p:cNvSpPr/>
          <p:nvPr/>
        </p:nvSpPr>
        <p:spPr>
          <a:xfrm>
            <a:off x="1000125" y="3475583"/>
            <a:ext cx="9875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Check and correct electrolytes immediately (K⁺, Mg²⁺).</a:t>
            </a:r>
            <a:endParaRPr lang="en-US" sz="1200" dirty="0"/>
          </a:p>
        </p:txBody>
      </p:sp>
      <p:sp>
        <p:nvSpPr>
          <p:cNvPr id="25" name="Text 6"/>
          <p:cNvSpPr/>
          <p:nvPr/>
        </p:nvSpPr>
        <p:spPr>
          <a:xfrm>
            <a:off x="1000125" y="3803154"/>
            <a:ext cx="98755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If not resolved after correction, </a:t>
            </a:r>
            <a:r>
              <a:rPr lang="en-US" sz="1200" b="1" dirty="0">
                <a:solidFill>
                  <a:srgbClr val="2C3E50"/>
                </a:solidFill>
              </a:rPr>
              <a:t>reduce dose</a:t>
            </a:r>
            <a:r>
              <a:rPr lang="en-US" sz="1200" dirty="0">
                <a:solidFill>
                  <a:srgbClr val="2C3E50"/>
                </a:solidFill>
              </a:rPr>
              <a:t> or </a:t>
            </a:r>
            <a:r>
              <a:rPr lang="en-US" sz="1200" b="1" dirty="0">
                <a:solidFill>
                  <a:srgbClr val="2C3E50"/>
                </a:solidFill>
              </a:rPr>
              <a:t>stop</a:t>
            </a:r>
            <a:r>
              <a:rPr lang="en-US" sz="1200" dirty="0">
                <a:solidFill>
                  <a:srgbClr val="2C3E50"/>
                </a:solidFill>
              </a:rPr>
              <a:t>.</a:t>
            </a:r>
            <a:endParaRPr lang="en-US" sz="1200" dirty="0"/>
          </a:p>
        </p:txBody>
      </p:sp>
      <p:sp>
        <p:nvSpPr>
          <p:cNvPr id="26" name="Text 7"/>
          <p:cNvSpPr/>
          <p:nvPr/>
        </p:nvSpPr>
        <p:spPr>
          <a:xfrm>
            <a:off x="1000125" y="4130725"/>
            <a:ext cx="8412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Monitor for symptoms (dizziness/palpitations).</a:t>
            </a:r>
            <a:endParaRPr lang="en-US" sz="1200" dirty="0"/>
          </a:p>
        </p:txBody>
      </p:sp>
      <p:sp>
        <p:nvSpPr>
          <p:cNvPr id="27" name="Text 8"/>
          <p:cNvSpPr/>
          <p:nvPr/>
        </p:nvSpPr>
        <p:spPr>
          <a:xfrm>
            <a:off x="7048500" y="1384846"/>
            <a:ext cx="51435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Critical Absolute Threshold</a:t>
            </a:r>
            <a:endParaRPr lang="en-US" sz="1500" dirty="0"/>
          </a:p>
        </p:txBody>
      </p:sp>
      <p:sp>
        <p:nvSpPr>
          <p:cNvPr id="28" name="Text 9"/>
          <p:cNvSpPr/>
          <p:nvPr/>
        </p:nvSpPr>
        <p:spPr>
          <a:xfrm>
            <a:off x="6524625" y="2042071"/>
            <a:ext cx="49530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725"/>
              </a:lnSpc>
              <a:buNone/>
            </a:pPr>
            <a:r>
              <a:rPr lang="en-US" sz="3150" b="1" dirty="0">
                <a:solidFill>
                  <a:srgbClr val="C0392B"/>
                </a:solidFill>
              </a:rPr>
              <a:t>&gt; 500 ms</a:t>
            </a:r>
            <a:endParaRPr lang="en-US" sz="3150" dirty="0"/>
          </a:p>
        </p:txBody>
      </p:sp>
      <p:sp>
        <p:nvSpPr>
          <p:cNvPr id="29" name="Text 10"/>
          <p:cNvSpPr/>
          <p:nvPr/>
        </p:nvSpPr>
        <p:spPr>
          <a:xfrm>
            <a:off x="6638925" y="2927896"/>
            <a:ext cx="4724400" cy="26193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URGENT REVIEW</a:t>
            </a:r>
            <a:endParaRPr lang="en-US" sz="975" dirty="0"/>
          </a:p>
        </p:txBody>
      </p:sp>
      <p:sp>
        <p:nvSpPr>
          <p:cNvPr id="30" name="Text 11"/>
          <p:cNvSpPr/>
          <p:nvPr/>
        </p:nvSpPr>
        <p:spPr>
          <a:xfrm>
            <a:off x="6810375" y="3475583"/>
            <a:ext cx="5381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Stop the drug immediately</a:t>
            </a:r>
            <a:r>
              <a:rPr lang="en-US" sz="1200" dirty="0">
                <a:solidFill>
                  <a:srgbClr val="2C3E50"/>
                </a:solidFill>
              </a:rPr>
              <a:t> in most clinical scenarios.</a:t>
            </a:r>
            <a:endParaRPr lang="en-US" sz="1200" dirty="0"/>
          </a:p>
        </p:txBody>
      </p:sp>
      <p:sp>
        <p:nvSpPr>
          <p:cNvPr id="31" name="Text 12"/>
          <p:cNvSpPr/>
          <p:nvPr/>
        </p:nvSpPr>
        <p:spPr>
          <a:xfrm>
            <a:off x="6810375" y="3803154"/>
            <a:ext cx="5381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Urgent clinical review of patient safety and rhythm.</a:t>
            </a:r>
            <a:endParaRPr lang="en-US" sz="1200" dirty="0"/>
          </a:p>
        </p:txBody>
      </p:sp>
      <p:sp>
        <p:nvSpPr>
          <p:cNvPr id="32" name="Text 13"/>
          <p:cNvSpPr/>
          <p:nvPr/>
        </p:nvSpPr>
        <p:spPr>
          <a:xfrm>
            <a:off x="6810375" y="4130725"/>
            <a:ext cx="5381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High risk of Torsades de Pointes (TdP) at this level.</a:t>
            </a:r>
            <a:endParaRPr lang="en-US" sz="1200" dirty="0"/>
          </a:p>
        </p:txBody>
      </p:sp>
      <p:sp>
        <p:nvSpPr>
          <p:cNvPr id="33" name="Text 14"/>
          <p:cNvSpPr/>
          <p:nvPr/>
        </p:nvSpPr>
        <p:spPr>
          <a:xfrm>
            <a:off x="952500" y="6000750"/>
            <a:ext cx="10620375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006837"/>
                </a:solidFill>
              </a:rPr>
              <a:t>Management Tip:</a:t>
            </a:r>
            <a:r>
              <a:rPr lang="en-US" sz="1125" i="1" dirty="0">
                <a:solidFill>
                  <a:srgbClr val="006837"/>
                </a:solidFill>
              </a:rPr>
              <a:t> Always compare the new ECG with the pre-treatment baseline. A QTc &gt; 500ms or a 50ms rise are the standard thresholds for drug cessation in primary care according to Khatib (2021).</a:t>
            </a:r>
            <a:endParaRPr lang="en-US" sz="11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03871"/>
            <a:ext cx="5476875" cy="249376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5777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908721"/>
            <a:ext cx="95250" cy="952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461171"/>
            <a:ext cx="95250" cy="84534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051721"/>
            <a:ext cx="5095875" cy="39052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935760"/>
            <a:ext cx="5476875" cy="249376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4189661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4640610"/>
            <a:ext cx="95250" cy="8453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193060"/>
            <a:ext cx="95250" cy="76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203871"/>
            <a:ext cx="5476875" cy="249376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457771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908721"/>
            <a:ext cx="95250" cy="76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232571"/>
            <a:ext cx="95250" cy="762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346103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3935760"/>
            <a:ext cx="5476875" cy="2493764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4189661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4640610"/>
            <a:ext cx="95250" cy="84534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5193060"/>
            <a:ext cx="95250" cy="762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5555010"/>
            <a:ext cx="5095875" cy="39052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5" name="Text 1"/>
          <p:cNvSpPr/>
          <p:nvPr/>
        </p:nvSpPr>
        <p:spPr>
          <a:xfrm>
            <a:off x="571500" y="523875"/>
            <a:ext cx="88011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Indications for Cardiology Referral</a:t>
            </a:r>
            <a:endParaRPr lang="en-US" sz="1650" dirty="0"/>
          </a:p>
        </p:txBody>
      </p:sp>
      <p:sp>
        <p:nvSpPr>
          <p:cNvPr id="26" name="Text 2"/>
          <p:cNvSpPr/>
          <p:nvPr/>
        </p:nvSpPr>
        <p:spPr>
          <a:xfrm>
            <a:off x="1047750" y="1430089"/>
            <a:ext cx="542925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Suspected Congenital LQTS</a:t>
            </a:r>
            <a:endParaRPr lang="en-US" sz="1425" dirty="0"/>
          </a:p>
        </p:txBody>
      </p:sp>
      <p:sp>
        <p:nvSpPr>
          <p:cNvPr id="27" name="Text 3"/>
          <p:cNvSpPr/>
          <p:nvPr/>
        </p:nvSpPr>
        <p:spPr>
          <a:xfrm>
            <a:off x="809625" y="1851571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QTc &gt; 480 ms in the absence of any QT-prolonging drugs or electrolyte imbalances.</a:t>
            </a:r>
            <a:endParaRPr lang="en-US" sz="1200" dirty="0"/>
          </a:p>
        </p:txBody>
      </p:sp>
      <p:sp>
        <p:nvSpPr>
          <p:cNvPr id="28" name="Text 4"/>
          <p:cNvSpPr/>
          <p:nvPr/>
        </p:nvSpPr>
        <p:spPr>
          <a:xfrm>
            <a:off x="809625" y="2404021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Family history of sudden cardiac death or known familial long QT syndrome.</a:t>
            </a:r>
            <a:endParaRPr lang="en-US" sz="1200" dirty="0"/>
          </a:p>
        </p:txBody>
      </p:sp>
      <p:sp>
        <p:nvSpPr>
          <p:cNvPr id="29" name="Text 5"/>
          <p:cNvSpPr/>
          <p:nvPr/>
        </p:nvSpPr>
        <p:spPr>
          <a:xfrm>
            <a:off x="714375" y="3051721"/>
            <a:ext cx="1147762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Prevalence is approx 1 in 2000; many remain asymptomatic until an event.</a:t>
            </a:r>
            <a:endParaRPr lang="en-US" sz="1050" dirty="0"/>
          </a:p>
        </p:txBody>
      </p:sp>
      <p:sp>
        <p:nvSpPr>
          <p:cNvPr id="30" name="Text 6"/>
          <p:cNvSpPr/>
          <p:nvPr/>
        </p:nvSpPr>
        <p:spPr>
          <a:xfrm>
            <a:off x="1047750" y="4161979"/>
            <a:ext cx="499491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Persistent Prolongation</a:t>
            </a:r>
            <a:endParaRPr lang="en-US" sz="1425" dirty="0"/>
          </a:p>
        </p:txBody>
      </p:sp>
      <p:sp>
        <p:nvSpPr>
          <p:cNvPr id="31" name="Text 7"/>
          <p:cNvSpPr/>
          <p:nvPr/>
        </p:nvSpPr>
        <p:spPr>
          <a:xfrm>
            <a:off x="809625" y="458346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QTc remains significantly prolonged despite cessation of the offending drug.</a:t>
            </a:r>
            <a:endParaRPr lang="en-US" sz="1200" dirty="0"/>
          </a:p>
        </p:txBody>
      </p:sp>
      <p:sp>
        <p:nvSpPr>
          <p:cNvPr id="32" name="Text 8"/>
          <p:cNvSpPr/>
          <p:nvPr/>
        </p:nvSpPr>
        <p:spPr>
          <a:xfrm>
            <a:off x="809625" y="5135910"/>
            <a:ext cx="113823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Failure of QTc to normalise after full correction of K+, Mg2+, and Ca2+.</a:t>
            </a:r>
            <a:endParaRPr lang="en-US" sz="1200" dirty="0"/>
          </a:p>
        </p:txBody>
      </p:sp>
      <p:sp>
        <p:nvSpPr>
          <p:cNvPr id="33" name="Text 9"/>
          <p:cNvSpPr/>
          <p:nvPr/>
        </p:nvSpPr>
        <p:spPr>
          <a:xfrm>
            <a:off x="6905625" y="1430089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Ventricular Arrhythmia</a:t>
            </a:r>
            <a:endParaRPr lang="en-US" sz="1425" dirty="0"/>
          </a:p>
        </p:txBody>
      </p:sp>
      <p:sp>
        <p:nvSpPr>
          <p:cNvPr id="34" name="Text 10"/>
          <p:cNvSpPr/>
          <p:nvPr/>
        </p:nvSpPr>
        <p:spPr>
          <a:xfrm>
            <a:off x="6667500" y="1851571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Any history or current detection of Torsades de Pointes (TdP).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6667500" y="2175421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Polymorphic ventricular tachycardia or non-sustained VT on ECG.</a:t>
            </a:r>
            <a:endParaRPr lang="en-US" sz="1200" dirty="0"/>
          </a:p>
        </p:txBody>
      </p:sp>
      <p:sp>
        <p:nvSpPr>
          <p:cNvPr id="36" name="Text 12"/>
          <p:cNvSpPr/>
          <p:nvPr/>
        </p:nvSpPr>
        <p:spPr>
          <a:xfrm>
            <a:off x="6643688" y="3164235"/>
            <a:ext cx="50958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 IMMEDIATE 999 IF TDP PRESENT</a:t>
            </a:r>
            <a:endParaRPr lang="en-US" sz="1050" dirty="0"/>
          </a:p>
        </p:txBody>
      </p:sp>
      <p:sp>
        <p:nvSpPr>
          <p:cNvPr id="37" name="Text 13"/>
          <p:cNvSpPr/>
          <p:nvPr/>
        </p:nvSpPr>
        <p:spPr>
          <a:xfrm>
            <a:off x="6905625" y="4161979"/>
            <a:ext cx="4777740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C3E50"/>
                </a:solidFill>
              </a:rPr>
              <a:t>Diagnostic Uncertainty</a:t>
            </a:r>
            <a:endParaRPr lang="en-US" sz="1425" dirty="0"/>
          </a:p>
        </p:txBody>
      </p:sp>
      <p:sp>
        <p:nvSpPr>
          <p:cNvPr id="38" name="Text 14"/>
          <p:cNvSpPr/>
          <p:nvPr/>
        </p:nvSpPr>
        <p:spPr>
          <a:xfrm>
            <a:off x="6667500" y="4583460"/>
            <a:ext cx="4905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Difficulty in manual measurement (e.g., prominent U-waves or flat T-waves).</a:t>
            </a:r>
            <a:endParaRPr lang="en-US" sz="1200" dirty="0"/>
          </a:p>
        </p:txBody>
      </p:sp>
      <p:sp>
        <p:nvSpPr>
          <p:cNvPr id="39" name="Text 15"/>
          <p:cNvSpPr/>
          <p:nvPr/>
        </p:nvSpPr>
        <p:spPr>
          <a:xfrm>
            <a:off x="6667500" y="5135910"/>
            <a:ext cx="5524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Complex ECG morphology where automated readings are inconsistent.</a:t>
            </a:r>
            <a:endParaRPr lang="en-US" sz="1200" dirty="0"/>
          </a:p>
        </p:txBody>
      </p:sp>
      <p:sp>
        <p:nvSpPr>
          <p:cNvPr id="40" name="Text 16"/>
          <p:cNvSpPr/>
          <p:nvPr/>
        </p:nvSpPr>
        <p:spPr>
          <a:xfrm>
            <a:off x="6572250" y="5555010"/>
            <a:ext cx="561975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2C3E50"/>
                </a:solidFill>
              </a:rPr>
              <a:t>Rule: Do not rely on automated reports if morphology is abnormal.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08646"/>
            <a:ext cx="5548313" cy="2498527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" y="1480096"/>
            <a:ext cx="304800" cy="3048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1556296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" y="1899196"/>
            <a:ext cx="166688" cy="16668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075" y="2367707"/>
            <a:ext cx="166688" cy="151507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075" y="2836218"/>
            <a:ext cx="166688" cy="166688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3997672"/>
            <a:ext cx="5548313" cy="2498527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075" y="4169122"/>
            <a:ext cx="304800" cy="3048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" y="4245322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0075" y="4588222"/>
            <a:ext cx="166688" cy="16668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0075" y="5056733"/>
            <a:ext cx="166688" cy="151507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0075" y="5525244"/>
            <a:ext cx="166688" cy="166688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1308646"/>
            <a:ext cx="5548313" cy="2498527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6513" y="1480096"/>
            <a:ext cx="304800" cy="3048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43663" y="1556296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86513" y="1899196"/>
            <a:ext cx="166688" cy="1666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6513" y="2367707"/>
            <a:ext cx="166688" cy="1666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6513" y="2836218"/>
            <a:ext cx="166688" cy="16668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5063" y="3997672"/>
            <a:ext cx="5548313" cy="2498527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86513" y="4169122"/>
            <a:ext cx="304800" cy="304800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43663" y="4245322"/>
            <a:ext cx="190500" cy="152400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6513" y="4588222"/>
            <a:ext cx="166688" cy="166688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781800"/>
            <a:ext cx="12192000" cy="76200"/>
          </a:xfrm>
          <a:prstGeom prst="rect">
            <a:avLst/>
          </a:prstGeom>
        </p:spPr>
      </p:pic>
      <p:sp>
        <p:nvSpPr>
          <p:cNvPr id="28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9" name="Text 1"/>
          <p:cNvSpPr/>
          <p:nvPr/>
        </p:nvSpPr>
        <p:spPr>
          <a:xfrm>
            <a:off x="571500" y="523875"/>
            <a:ext cx="60350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Top Tips for GP Trainees</a:t>
            </a:r>
            <a:endParaRPr lang="en-US" sz="1650" dirty="0"/>
          </a:p>
        </p:txBody>
      </p:sp>
      <p:sp>
        <p:nvSpPr>
          <p:cNvPr id="30" name="Text 2"/>
          <p:cNvSpPr/>
          <p:nvPr/>
        </p:nvSpPr>
        <p:spPr>
          <a:xfrm>
            <a:off x="571500" y="965746"/>
            <a:ext cx="1162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D6D7E"/>
                </a:solidFill>
              </a:rPr>
              <a:t>Essential clinical pearls regarding dose limits, electrolyte monitoring, and the significance of multiple risk factors.</a:t>
            </a:r>
            <a:endParaRPr lang="en-US" sz="1050" dirty="0"/>
          </a:p>
        </p:txBody>
      </p:sp>
      <p:sp>
        <p:nvSpPr>
          <p:cNvPr id="31" name="Text 3"/>
          <p:cNvSpPr/>
          <p:nvPr/>
        </p:nvSpPr>
        <p:spPr>
          <a:xfrm>
            <a:off x="1019175" y="1518196"/>
            <a:ext cx="40233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</a:rPr>
              <a:t>CRITICAL SAFETY ALERTS</a:t>
            </a:r>
            <a:endParaRPr lang="en-US" sz="1200" dirty="0"/>
          </a:p>
        </p:txBody>
      </p:sp>
      <p:sp>
        <p:nvSpPr>
          <p:cNvPr id="32" name="Text 4"/>
          <p:cNvSpPr/>
          <p:nvPr/>
        </p:nvSpPr>
        <p:spPr>
          <a:xfrm>
            <a:off x="862013" y="1899196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QTc &gt;500 ms:</a:t>
            </a:r>
            <a:r>
              <a:rPr lang="en-US" sz="1050" dirty="0">
                <a:solidFill>
                  <a:srgbClr val="2C3E50"/>
                </a:solidFill>
              </a:rPr>
              <a:t> High risk of Torsades (TdP). Stop drug, correct electrolytes, and seek urgent advice.</a:t>
            </a:r>
            <a:endParaRPr lang="en-US" sz="1050" dirty="0"/>
          </a:p>
        </p:txBody>
      </p:sp>
      <p:sp>
        <p:nvSpPr>
          <p:cNvPr id="33" name="Text 5"/>
          <p:cNvSpPr/>
          <p:nvPr/>
        </p:nvSpPr>
        <p:spPr>
          <a:xfrm>
            <a:off x="862013" y="2367707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Red Flag Symptoms:</a:t>
            </a:r>
            <a:r>
              <a:rPr lang="en-US" sz="1050" dirty="0">
                <a:solidFill>
                  <a:srgbClr val="2C3E50"/>
                </a:solidFill>
              </a:rPr>
              <a:t> Dizziness, palpitations, or syncope on QT drugs require </a:t>
            </a:r>
            <a:r>
              <a:rPr lang="en-US" sz="1050" b="1" dirty="0">
                <a:solidFill>
                  <a:srgbClr val="2C3E50"/>
                </a:solidFill>
              </a:rPr>
              <a:t>same-day ECG</a:t>
            </a:r>
            <a:r>
              <a:rPr lang="en-US" sz="1050" dirty="0">
                <a:solidFill>
                  <a:srgbClr val="2C3E50"/>
                </a:solidFill>
              </a:rPr>
              <a:t>.</a:t>
            </a:r>
            <a:endParaRPr lang="en-US" sz="1050" dirty="0"/>
          </a:p>
        </p:txBody>
      </p:sp>
      <p:sp>
        <p:nvSpPr>
          <p:cNvPr id="34" name="Text 6"/>
          <p:cNvSpPr/>
          <p:nvPr/>
        </p:nvSpPr>
        <p:spPr>
          <a:xfrm>
            <a:off x="862013" y="2836218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Congenital LQTS:</a:t>
            </a:r>
            <a:r>
              <a:rPr lang="en-US" sz="1050" dirty="0">
                <a:solidFill>
                  <a:srgbClr val="2C3E50"/>
                </a:solidFill>
              </a:rPr>
              <a:t> Never use QT-prolonging drugs. Absolute contraindication; seek alternatives.</a:t>
            </a:r>
            <a:endParaRPr lang="en-US" sz="1050" dirty="0"/>
          </a:p>
        </p:txBody>
      </p:sp>
      <p:sp>
        <p:nvSpPr>
          <p:cNvPr id="35" name="Text 7"/>
          <p:cNvSpPr/>
          <p:nvPr/>
        </p:nvSpPr>
        <p:spPr>
          <a:xfrm>
            <a:off x="1019175" y="4207222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</a:rPr>
              <a:t>PRESCRIBING PEARLS</a:t>
            </a:r>
            <a:endParaRPr lang="en-US" sz="1200" dirty="0"/>
          </a:p>
        </p:txBody>
      </p:sp>
      <p:sp>
        <p:nvSpPr>
          <p:cNvPr id="36" name="Text 8"/>
          <p:cNvSpPr/>
          <p:nvPr/>
        </p:nvSpPr>
        <p:spPr>
          <a:xfrm>
            <a:off x="862013" y="4588222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Citalopram (MHRA):</a:t>
            </a:r>
            <a:r>
              <a:rPr lang="en-US" sz="1050" dirty="0">
                <a:solidFill>
                  <a:srgbClr val="2C3E50"/>
                </a:solidFill>
              </a:rPr>
              <a:t> Max 20mg in over-65s; max 40mg in younger adults. Dose-dependent risk.</a:t>
            </a:r>
            <a:endParaRPr lang="en-US" sz="1050" dirty="0"/>
          </a:p>
        </p:txBody>
      </p:sp>
      <p:sp>
        <p:nvSpPr>
          <p:cNvPr id="37" name="Text 9"/>
          <p:cNvSpPr/>
          <p:nvPr/>
        </p:nvSpPr>
        <p:spPr>
          <a:xfrm>
            <a:off x="862013" y="5056733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Domperidone:</a:t>
            </a:r>
            <a:r>
              <a:rPr lang="en-US" sz="1050" dirty="0">
                <a:solidFill>
                  <a:srgbClr val="2C3E50"/>
                </a:solidFill>
              </a:rPr>
              <a:t> Use lowest effective dose for shortest duration. High-profile safety warning.</a:t>
            </a:r>
            <a:endParaRPr lang="en-US" sz="1050" dirty="0"/>
          </a:p>
        </p:txBody>
      </p:sp>
      <p:sp>
        <p:nvSpPr>
          <p:cNvPr id="38" name="Text 10"/>
          <p:cNvSpPr/>
          <p:nvPr/>
        </p:nvSpPr>
        <p:spPr>
          <a:xfrm>
            <a:off x="862013" y="5525244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Amiodarone Exception:</a:t>
            </a:r>
            <a:r>
              <a:rPr lang="en-US" sz="1050" dirty="0">
                <a:solidFill>
                  <a:srgbClr val="2C3E50"/>
                </a:solidFill>
              </a:rPr>
              <a:t> Markedly prolongs QTc but rarely causes TdP. Unlike Sotalol (5% risk).</a:t>
            </a:r>
            <a:endParaRPr lang="en-US" sz="1050" dirty="0"/>
          </a:p>
        </p:txBody>
      </p:sp>
      <p:sp>
        <p:nvSpPr>
          <p:cNvPr id="39" name="Text 11"/>
          <p:cNvSpPr/>
          <p:nvPr/>
        </p:nvSpPr>
        <p:spPr>
          <a:xfrm>
            <a:off x="6805613" y="1518196"/>
            <a:ext cx="34747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</a:rPr>
              <a:t>RISK &amp; ELECTROLYTES</a:t>
            </a:r>
            <a:endParaRPr lang="en-US" sz="1200" dirty="0"/>
          </a:p>
        </p:txBody>
      </p:sp>
      <p:sp>
        <p:nvSpPr>
          <p:cNvPr id="40" name="Text 12"/>
          <p:cNvSpPr/>
          <p:nvPr/>
        </p:nvSpPr>
        <p:spPr>
          <a:xfrm>
            <a:off x="6648450" y="1899196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The Rule of Two:</a:t>
            </a:r>
            <a:r>
              <a:rPr lang="en-US" sz="1050" dirty="0">
                <a:solidFill>
                  <a:srgbClr val="2C3E50"/>
                </a:solidFill>
              </a:rPr>
              <a:t> &gt;70% of TdP cases occur when </a:t>
            </a:r>
            <a:r>
              <a:rPr lang="en-US" sz="1050" b="1" dirty="0">
                <a:solidFill>
                  <a:srgbClr val="2C3E50"/>
                </a:solidFill>
              </a:rPr>
              <a:t>≥2 risk factors</a:t>
            </a:r>
            <a:r>
              <a:rPr lang="en-US" sz="1050" dirty="0">
                <a:solidFill>
                  <a:srgbClr val="2C3E50"/>
                </a:solidFill>
              </a:rPr>
              <a:t> are present. Always count them.</a:t>
            </a:r>
            <a:endParaRPr lang="en-US" sz="1050" dirty="0"/>
          </a:p>
        </p:txBody>
      </p:sp>
      <p:sp>
        <p:nvSpPr>
          <p:cNvPr id="41" name="Text 13"/>
          <p:cNvSpPr/>
          <p:nvPr/>
        </p:nvSpPr>
        <p:spPr>
          <a:xfrm>
            <a:off x="6648450" y="2367707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Lab Monitoring:</a:t>
            </a:r>
            <a:r>
              <a:rPr lang="en-US" sz="1050" dirty="0">
                <a:solidFill>
                  <a:srgbClr val="2C3E50"/>
                </a:solidFill>
              </a:rPr>
              <a:t> Check K⁺ and Mg²⁺ before and after starting treatment. Aim for high-normal ranges.</a:t>
            </a:r>
            <a:endParaRPr lang="en-US" sz="1050" dirty="0"/>
          </a:p>
        </p:txBody>
      </p:sp>
      <p:sp>
        <p:nvSpPr>
          <p:cNvPr id="42" name="Text 14"/>
          <p:cNvSpPr/>
          <p:nvPr/>
        </p:nvSpPr>
        <p:spPr>
          <a:xfrm>
            <a:off x="6648450" y="2836218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Manual Over Auto:</a:t>
            </a:r>
            <a:r>
              <a:rPr lang="en-US" sz="1050" dirty="0">
                <a:solidFill>
                  <a:srgbClr val="2C3E50"/>
                </a:solidFill>
              </a:rPr>
              <a:t> Do not rely on automated ECG reports. Always measure the interval manually.</a:t>
            </a:r>
            <a:endParaRPr lang="en-US" sz="1050" dirty="0"/>
          </a:p>
        </p:txBody>
      </p:sp>
      <p:sp>
        <p:nvSpPr>
          <p:cNvPr id="43" name="Text 15"/>
          <p:cNvSpPr/>
          <p:nvPr/>
        </p:nvSpPr>
        <p:spPr>
          <a:xfrm>
            <a:off x="6805613" y="4207222"/>
            <a:ext cx="3657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</a:rPr>
              <a:t>DEMOGRAPHIC INSIGHTS</a:t>
            </a:r>
            <a:endParaRPr lang="en-US" sz="1200" dirty="0"/>
          </a:p>
        </p:txBody>
      </p:sp>
      <p:sp>
        <p:nvSpPr>
          <p:cNvPr id="44" name="Text 16"/>
          <p:cNvSpPr/>
          <p:nvPr/>
        </p:nvSpPr>
        <p:spPr>
          <a:xfrm>
            <a:off x="6648450" y="4588222"/>
            <a:ext cx="49434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Female Sex:</a:t>
            </a:r>
            <a:r>
              <a:rPr lang="en-US" sz="1050" dirty="0">
                <a:solidFill>
                  <a:srgbClr val="2C3E50"/>
                </a:solidFill>
              </a:rPr>
              <a:t> Women have naturally longer QTc than men. Maintain a lower threshold for clinical concern.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24500" cy="168116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03871"/>
            <a:ext cx="381000" cy="2667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137321"/>
            <a:ext cx="5143500" cy="366713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2885033"/>
            <a:ext cx="5524500" cy="1681163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075533"/>
            <a:ext cx="381000" cy="2667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008983"/>
            <a:ext cx="5143500" cy="366713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4756696"/>
            <a:ext cx="5524500" cy="1681163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947196"/>
            <a:ext cx="381000" cy="2667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5880646"/>
            <a:ext cx="5143500" cy="366713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13371"/>
            <a:ext cx="5524500" cy="2616994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203871"/>
            <a:ext cx="381000" cy="2667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137321"/>
            <a:ext cx="5143500" cy="366713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820864"/>
            <a:ext cx="5524500" cy="261699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011364"/>
            <a:ext cx="381000" cy="2667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4944814"/>
            <a:ext cx="5143500" cy="366713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1" name="Text 1"/>
          <p:cNvSpPr/>
          <p:nvPr/>
        </p:nvSpPr>
        <p:spPr>
          <a:xfrm>
            <a:off x="571500" y="523875"/>
            <a:ext cx="67894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Red Flags for Urgent Action</a:t>
            </a:r>
            <a:endParaRPr lang="en-US" sz="1650" dirty="0"/>
          </a:p>
        </p:txBody>
      </p:sp>
      <p:sp>
        <p:nvSpPr>
          <p:cNvPr id="22" name="Text 2"/>
          <p:cNvSpPr/>
          <p:nvPr/>
        </p:nvSpPr>
        <p:spPr>
          <a:xfrm>
            <a:off x="1143000" y="1208633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SYNCOPE / PRESYNCOPE</a:t>
            </a:r>
            <a:endParaRPr lang="en-US" sz="1350" dirty="0"/>
          </a:p>
        </p:txBody>
      </p:sp>
      <p:sp>
        <p:nvSpPr>
          <p:cNvPr id="23" name="Text 3"/>
          <p:cNvSpPr/>
          <p:nvPr/>
        </p:nvSpPr>
        <p:spPr>
          <a:xfrm>
            <a:off x="619125" y="1584871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Patient currently taking a known QT-prolonging medication presenting with blackout or near-faint.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733425" y="2137321"/>
            <a:ext cx="693547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Urgent 12-lead ECG; admit if QTc &gt;500ms</a:t>
            </a:r>
            <a:endParaRPr lang="en-US" sz="1125" dirty="0"/>
          </a:p>
        </p:txBody>
      </p:sp>
      <p:sp>
        <p:nvSpPr>
          <p:cNvPr id="25" name="Text 5"/>
          <p:cNvSpPr/>
          <p:nvPr/>
        </p:nvSpPr>
        <p:spPr>
          <a:xfrm>
            <a:off x="1143000" y="3080296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PALPITATIONS + RISK MEDS</a:t>
            </a:r>
            <a:endParaRPr lang="en-US" sz="1350" dirty="0"/>
          </a:p>
        </p:txBody>
      </p:sp>
      <p:sp>
        <p:nvSpPr>
          <p:cNvPr id="26" name="Text 6"/>
          <p:cNvSpPr/>
          <p:nvPr/>
        </p:nvSpPr>
        <p:spPr>
          <a:xfrm>
            <a:off x="619125" y="3456533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New-onset palpitations in patients on high-dose antipsychotics, antidepressants, or macrolide antibiotics.</a:t>
            </a:r>
            <a:endParaRPr lang="en-US" sz="1200" dirty="0"/>
          </a:p>
        </p:txBody>
      </p:sp>
      <p:sp>
        <p:nvSpPr>
          <p:cNvPr id="27" name="Text 7"/>
          <p:cNvSpPr/>
          <p:nvPr/>
        </p:nvSpPr>
        <p:spPr>
          <a:xfrm>
            <a:off x="733425" y="4008983"/>
            <a:ext cx="529717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Same-day 12-lead ECG in surgery</a:t>
            </a:r>
            <a:endParaRPr lang="en-US" sz="1125" dirty="0"/>
          </a:p>
        </p:txBody>
      </p:sp>
      <p:sp>
        <p:nvSpPr>
          <p:cNvPr id="28" name="Text 8"/>
          <p:cNvSpPr/>
          <p:nvPr/>
        </p:nvSpPr>
        <p:spPr>
          <a:xfrm>
            <a:off x="1143000" y="4951958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QTC &gt;480MS (NO DRUGS)</a:t>
            </a:r>
            <a:endParaRPr lang="en-US" sz="1350" dirty="0"/>
          </a:p>
        </p:txBody>
      </p:sp>
      <p:sp>
        <p:nvSpPr>
          <p:cNvPr id="29" name="Text 9"/>
          <p:cNvSpPr/>
          <p:nvPr/>
        </p:nvSpPr>
        <p:spPr>
          <a:xfrm>
            <a:off x="619125" y="5328196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Incidental finding of prolonged QTc in the absence of any QT-prolonging medications.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733425" y="5880646"/>
            <a:ext cx="7700010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Refer to Cardiologist (Suspect Congenital LQTS)</a:t>
            </a:r>
            <a:endParaRPr lang="en-US" sz="1125" dirty="0"/>
          </a:p>
        </p:txBody>
      </p:sp>
      <p:sp>
        <p:nvSpPr>
          <p:cNvPr id="31" name="Text 11"/>
          <p:cNvSpPr/>
          <p:nvPr/>
        </p:nvSpPr>
        <p:spPr>
          <a:xfrm>
            <a:off x="6953250" y="1208633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TORSADES DE POINTES</a:t>
            </a:r>
            <a:endParaRPr lang="en-US" sz="1350" dirty="0"/>
          </a:p>
        </p:txBody>
      </p:sp>
      <p:sp>
        <p:nvSpPr>
          <p:cNvPr id="32" name="Text 12"/>
          <p:cNvSpPr/>
          <p:nvPr/>
        </p:nvSpPr>
        <p:spPr>
          <a:xfrm>
            <a:off x="6429375" y="1584871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Polymorphic ventricular tachycardia identified on ECG rhythm strip (often preceded by long-short cycles).</a:t>
            </a:r>
            <a:endParaRPr lang="en-US" sz="1200" dirty="0"/>
          </a:p>
        </p:txBody>
      </p:sp>
      <p:sp>
        <p:nvSpPr>
          <p:cNvPr id="33" name="Text 13"/>
          <p:cNvSpPr/>
          <p:nvPr/>
        </p:nvSpPr>
        <p:spPr>
          <a:xfrm>
            <a:off x="6543675" y="2137321"/>
            <a:ext cx="5648325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Dial 999 immediately; medical emergency</a:t>
            </a:r>
            <a:endParaRPr lang="en-US" sz="1125" dirty="0"/>
          </a:p>
        </p:txBody>
      </p:sp>
      <p:sp>
        <p:nvSpPr>
          <p:cNvPr id="34" name="Text 14"/>
          <p:cNvSpPr/>
          <p:nvPr/>
        </p:nvSpPr>
        <p:spPr>
          <a:xfrm>
            <a:off x="6953250" y="401612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SEVERE HYPOKALAEMIA</a:t>
            </a:r>
            <a:endParaRPr lang="en-US" sz="1350" dirty="0"/>
          </a:p>
        </p:txBody>
      </p:sp>
      <p:sp>
        <p:nvSpPr>
          <p:cNvPr id="35" name="Text 15"/>
          <p:cNvSpPr/>
          <p:nvPr/>
        </p:nvSpPr>
        <p:spPr>
          <a:xfrm>
            <a:off x="6429375" y="4392364"/>
            <a:ext cx="51435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Serum Potassium (K⁺) &lt;3.0 mmol/L in a patient already taking multiple QT-prolonging drugs.</a:t>
            </a:r>
            <a:endParaRPr lang="en-US" sz="1200" dirty="0"/>
          </a:p>
        </p:txBody>
      </p:sp>
      <p:sp>
        <p:nvSpPr>
          <p:cNvPr id="36" name="Text 16"/>
          <p:cNvSpPr/>
          <p:nvPr/>
        </p:nvSpPr>
        <p:spPr>
          <a:xfrm>
            <a:off x="6543675" y="4944814"/>
            <a:ext cx="5648325" cy="3667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Urgent electrolyte correction + Cardio advice</a:t>
            </a:r>
            <a:endParaRPr lang="en-US" sz="11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134496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542901"/>
            <a:ext cx="476250" cy="4762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625" y="1704826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25" y="2644080"/>
            <a:ext cx="5524500" cy="134496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078361"/>
            <a:ext cx="476250" cy="4762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625" y="3240286"/>
            <a:ext cx="1905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4179540"/>
            <a:ext cx="5524500" cy="134496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750" y="4613821"/>
            <a:ext cx="476250" cy="4762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625" y="4775746"/>
            <a:ext cx="1905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08621"/>
            <a:ext cx="5524500" cy="134496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542901"/>
            <a:ext cx="476250" cy="4762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19875" y="1704826"/>
            <a:ext cx="1905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2644080"/>
            <a:ext cx="5524500" cy="134496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3078361"/>
            <a:ext cx="476250" cy="4762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9875" y="3240286"/>
            <a:ext cx="1905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4179540"/>
            <a:ext cx="5524500" cy="134496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613821"/>
            <a:ext cx="476250" cy="47625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9875" y="4775746"/>
            <a:ext cx="1905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8625" y="5857875"/>
            <a:ext cx="11334750" cy="714375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" y="6118622"/>
            <a:ext cx="214313" cy="192881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6" name="Text 1"/>
          <p:cNvSpPr/>
          <p:nvPr/>
        </p:nvSpPr>
        <p:spPr>
          <a:xfrm>
            <a:off x="571500" y="523875"/>
            <a:ext cx="905256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Common Pitfalls in Clinical Practice</a:t>
            </a:r>
            <a:endParaRPr lang="en-US" sz="1650" dirty="0"/>
          </a:p>
        </p:txBody>
      </p:sp>
      <p:sp>
        <p:nvSpPr>
          <p:cNvPr id="27" name="Text 2"/>
          <p:cNvSpPr/>
          <p:nvPr/>
        </p:nvSpPr>
        <p:spPr>
          <a:xfrm>
            <a:off x="1333500" y="1410593"/>
            <a:ext cx="4381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Citalopram Overdosing</a:t>
            </a:r>
            <a:endParaRPr lang="en-US" sz="1350" dirty="0"/>
          </a:p>
        </p:txBody>
      </p:sp>
      <p:sp>
        <p:nvSpPr>
          <p:cNvPr id="28" name="Text 3"/>
          <p:cNvSpPr/>
          <p:nvPr/>
        </p:nvSpPr>
        <p:spPr>
          <a:xfrm>
            <a:off x="1333500" y="172491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Exceeding the 20mg max dose limit in patients over 65 or those with hepatic impairment.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1333500" y="2946053"/>
            <a:ext cx="4381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Electrolyte Oversight</a:t>
            </a:r>
            <a:endParaRPr lang="en-US" sz="1350" dirty="0"/>
          </a:p>
        </p:txBody>
      </p:sp>
      <p:sp>
        <p:nvSpPr>
          <p:cNvPr id="30" name="Text 5"/>
          <p:cNvSpPr/>
          <p:nvPr/>
        </p:nvSpPr>
        <p:spPr>
          <a:xfrm>
            <a:off x="1333500" y="326037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Starting QT-prolonging drugs without checking K+ and Mg2+ levels in patients taking diuretics.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1333500" y="4481513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Dangerous Combinations</a:t>
            </a:r>
            <a:endParaRPr lang="en-US" sz="1350" dirty="0"/>
          </a:p>
        </p:txBody>
      </p:sp>
      <p:sp>
        <p:nvSpPr>
          <p:cNvPr id="32" name="Text 7"/>
          <p:cNvSpPr/>
          <p:nvPr/>
        </p:nvSpPr>
        <p:spPr>
          <a:xfrm>
            <a:off x="1333500" y="479583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Prescribing moxifloxacin to patients already on citalopram or other high-risk SSRIs.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7143750" y="1410593"/>
            <a:ext cx="5048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Automated Report Reliance</a:t>
            </a:r>
            <a:endParaRPr lang="en-US" sz="1350" dirty="0"/>
          </a:p>
        </p:txBody>
      </p:sp>
      <p:sp>
        <p:nvSpPr>
          <p:cNvPr id="34" name="Text 9"/>
          <p:cNvSpPr/>
          <p:nvPr/>
        </p:nvSpPr>
        <p:spPr>
          <a:xfrm>
            <a:off x="7143750" y="172491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Accepting an automated "Normal" ECG reading without performing a manual QT measurement.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7143750" y="2946053"/>
            <a:ext cx="50482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Bundle Branch Block Errors</a:t>
            </a:r>
            <a:endParaRPr lang="en-US" sz="1350" dirty="0"/>
          </a:p>
        </p:txBody>
      </p:sp>
      <p:sp>
        <p:nvSpPr>
          <p:cNvPr id="36" name="Text 11"/>
          <p:cNvSpPr/>
          <p:nvPr/>
        </p:nvSpPr>
        <p:spPr>
          <a:xfrm>
            <a:off x="7143750" y="326037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Calculating QTc in patients with bundle branch block where ventricular repolarisation is already skewed.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7143750" y="4481513"/>
            <a:ext cx="4381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Communication Gaps</a:t>
            </a:r>
            <a:endParaRPr lang="en-US" sz="1350" dirty="0"/>
          </a:p>
        </p:txBody>
      </p:sp>
      <p:sp>
        <p:nvSpPr>
          <p:cNvPr id="38" name="Text 13"/>
          <p:cNvSpPr/>
          <p:nvPr/>
        </p:nvSpPr>
        <p:spPr>
          <a:xfrm>
            <a:off x="7143750" y="4795838"/>
            <a:ext cx="4381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Failing to advise patients to report same-day symptoms like dizziness, palpitations, or fainting.</a:t>
            </a:r>
            <a:endParaRPr lang="en-US" sz="1200" dirty="0"/>
          </a:p>
        </p:txBody>
      </p:sp>
      <p:sp>
        <p:nvSpPr>
          <p:cNvPr id="39" name="Text 14"/>
          <p:cNvSpPr/>
          <p:nvPr/>
        </p:nvSpPr>
        <p:spPr>
          <a:xfrm>
            <a:off x="976312" y="6000750"/>
            <a:ext cx="105965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Clinical Governance Note: Over 70% of drug-induced Torsades de Pointes cases involve TWO OR MORE of these preventable risk factors. Always review the complete profile.</a:t>
            </a:r>
            <a:endParaRPr lang="en-US" sz="11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1013371"/>
            <a:ext cx="5548313" cy="2585293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938" y="1258342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674739"/>
            <a:ext cx="5167313" cy="4857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3789164"/>
            <a:ext cx="5548313" cy="221634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8" y="4034135"/>
            <a:ext cx="238125" cy="190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013371"/>
            <a:ext cx="5548313" cy="240089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258342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5063" y="3604766"/>
            <a:ext cx="5548313" cy="240089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849737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8625" y="6291263"/>
            <a:ext cx="11334750" cy="37623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3875" y="6416427"/>
            <a:ext cx="154781" cy="12576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71500" y="333375"/>
            <a:ext cx="2743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AKT EXAM PREPARATION</a:t>
            </a:r>
            <a:endParaRPr lang="en-US" sz="900" dirty="0"/>
          </a:p>
        </p:txBody>
      </p:sp>
      <p:sp>
        <p:nvSpPr>
          <p:cNvPr id="17" name="Text 1"/>
          <p:cNvSpPr/>
          <p:nvPr/>
        </p:nvSpPr>
        <p:spPr>
          <a:xfrm>
            <a:off x="571500" y="523875"/>
            <a:ext cx="62865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AKT Exam Focus: Key Facts</a:t>
            </a:r>
            <a:endParaRPr lang="en-US" sz="1650" dirty="0"/>
          </a:p>
        </p:txBody>
      </p:sp>
      <p:sp>
        <p:nvSpPr>
          <p:cNvPr id="18" name="Text 2"/>
          <p:cNvSpPr/>
          <p:nvPr/>
        </p:nvSpPr>
        <p:spPr>
          <a:xfrm>
            <a:off x="1019175" y="1218158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Thresholds &amp; Formula</a:t>
            </a:r>
            <a:endParaRPr lang="en-US" sz="1350" dirty="0"/>
          </a:p>
        </p:txBody>
      </p:sp>
      <p:sp>
        <p:nvSpPr>
          <p:cNvPr id="19" name="Text 3"/>
          <p:cNvSpPr/>
          <p:nvPr/>
        </p:nvSpPr>
        <p:spPr>
          <a:xfrm>
            <a:off x="619125" y="1632496"/>
            <a:ext cx="8058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Normal QTc:</a:t>
            </a:r>
            <a:r>
              <a:rPr lang="en-US" sz="1125" dirty="0">
                <a:solidFill>
                  <a:srgbClr val="2C3E50"/>
                </a:solidFill>
              </a:rPr>
              <a:t> &lt;450 ms (Men) | &lt;460 ms (Women)</a:t>
            </a:r>
            <a:endParaRPr lang="en-US" sz="1125" dirty="0"/>
          </a:p>
        </p:txBody>
      </p:sp>
      <p:sp>
        <p:nvSpPr>
          <p:cNvPr id="20" name="Text 4"/>
          <p:cNvSpPr/>
          <p:nvPr/>
        </p:nvSpPr>
        <p:spPr>
          <a:xfrm>
            <a:off x="619125" y="1946821"/>
            <a:ext cx="5167313" cy="20404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High Risk:</a:t>
            </a:r>
            <a:r>
              <a:rPr lang="en-US" sz="1125" dirty="0">
                <a:solidFill>
                  <a:srgbClr val="2C3E50"/>
                </a:solidFill>
              </a:rPr>
              <a:t> QTc &gt;500 ms </a:t>
            </a:r>
            <a:r>
              <a:rPr lang="en-US" sz="900" b="1" dirty="0">
                <a:solidFill>
                  <a:srgbClr val="FFFFFF"/>
                </a:solidFill>
                <a:highlight>
                  <a:srgbClr val="C0392B"/>
                </a:highlight>
              </a:rPr>
              <a:t>ACT URGENTLY</a:t>
            </a:r>
            <a:endParaRPr lang="en-US" sz="1125" dirty="0"/>
          </a:p>
        </p:txBody>
      </p:sp>
      <p:sp>
        <p:nvSpPr>
          <p:cNvPr id="21" name="Text 5"/>
          <p:cNvSpPr/>
          <p:nvPr/>
        </p:nvSpPr>
        <p:spPr>
          <a:xfrm>
            <a:off x="619125" y="2265164"/>
            <a:ext cx="9372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Arrhythmic Risk:</a:t>
            </a:r>
            <a:r>
              <a:rPr lang="en-US" sz="1125" dirty="0">
                <a:solidFill>
                  <a:srgbClr val="2C3E50"/>
                </a:solidFill>
              </a:rPr>
              <a:t> ~5–7% increase for every 10 ms rise</a:t>
            </a:r>
            <a:endParaRPr lang="en-US" sz="1125" dirty="0"/>
          </a:p>
        </p:txBody>
      </p:sp>
      <p:sp>
        <p:nvSpPr>
          <p:cNvPr id="22" name="Text 6"/>
          <p:cNvSpPr/>
          <p:nvPr/>
        </p:nvSpPr>
        <p:spPr>
          <a:xfrm>
            <a:off x="619125" y="2674739"/>
            <a:ext cx="49387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QTc = QT (ms) ÷ √RR (seconds)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619125" y="3236714"/>
            <a:ext cx="5167313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F8C8D"/>
                </a:solidFill>
              </a:rPr>
              <a:t>(Bazett's Formula: Overcorrects at high HR, Undercorrects at low HR)</a:t>
            </a:r>
            <a:endParaRPr lang="en-US" sz="900" dirty="0"/>
          </a:p>
        </p:txBody>
      </p:sp>
      <p:sp>
        <p:nvSpPr>
          <p:cNvPr id="24" name="Text 8"/>
          <p:cNvSpPr/>
          <p:nvPr/>
        </p:nvSpPr>
        <p:spPr>
          <a:xfrm>
            <a:off x="1019175" y="3993952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Physiology &amp; Genetics</a:t>
            </a:r>
            <a:endParaRPr lang="en-US" sz="1350" dirty="0"/>
          </a:p>
        </p:txBody>
      </p:sp>
      <p:sp>
        <p:nvSpPr>
          <p:cNvPr id="25" name="Text 9"/>
          <p:cNvSpPr/>
          <p:nvPr/>
        </p:nvSpPr>
        <p:spPr>
          <a:xfrm>
            <a:off x="619125" y="4408289"/>
            <a:ext cx="857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Mechanism:</a:t>
            </a:r>
            <a:r>
              <a:rPr lang="en-US" sz="1125" dirty="0">
                <a:solidFill>
                  <a:srgbClr val="2C3E50"/>
                </a:solidFill>
              </a:rPr>
              <a:t> Most drugs block </a:t>
            </a:r>
            <a:r>
              <a:rPr lang="en-US" sz="1125" u="sng" dirty="0">
                <a:solidFill>
                  <a:srgbClr val="2C3E50"/>
                </a:solidFill>
              </a:rPr>
              <a:t>IKr potassium channels</a:t>
            </a:r>
            <a:endParaRPr lang="en-US" sz="1125" dirty="0"/>
          </a:p>
        </p:txBody>
      </p:sp>
      <p:sp>
        <p:nvSpPr>
          <p:cNvPr id="26" name="Text 10"/>
          <p:cNvSpPr/>
          <p:nvPr/>
        </p:nvSpPr>
        <p:spPr>
          <a:xfrm>
            <a:off x="619125" y="4722614"/>
            <a:ext cx="10287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Congenital LQTS:</a:t>
            </a:r>
            <a:r>
              <a:rPr lang="en-US" sz="1125" dirty="0">
                <a:solidFill>
                  <a:srgbClr val="2C3E50"/>
                </a:solidFill>
              </a:rPr>
              <a:t> Prevalence 1 in 2000–2500 live births</a:t>
            </a:r>
            <a:endParaRPr lang="en-US" sz="1125" dirty="0"/>
          </a:p>
        </p:txBody>
      </p:sp>
      <p:sp>
        <p:nvSpPr>
          <p:cNvPr id="27" name="Text 11"/>
          <p:cNvSpPr/>
          <p:nvPr/>
        </p:nvSpPr>
        <p:spPr>
          <a:xfrm>
            <a:off x="619125" y="5036939"/>
            <a:ext cx="10287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Key Risk Factors:</a:t>
            </a:r>
            <a:r>
              <a:rPr lang="en-US" sz="1125" dirty="0">
                <a:solidFill>
                  <a:srgbClr val="2C3E50"/>
                </a:solidFill>
              </a:rPr>
              <a:t> Hypokalaemia, Hypomagnesaemia, Bradycardia</a:t>
            </a:r>
            <a:endParaRPr lang="en-US" sz="1125" dirty="0"/>
          </a:p>
        </p:txBody>
      </p:sp>
      <p:sp>
        <p:nvSpPr>
          <p:cNvPr id="28" name="Text 12"/>
          <p:cNvSpPr/>
          <p:nvPr/>
        </p:nvSpPr>
        <p:spPr>
          <a:xfrm>
            <a:off x="6805613" y="1218158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Primary Care Prescribing</a:t>
            </a:r>
            <a:endParaRPr lang="en-US" sz="1350" dirty="0"/>
          </a:p>
        </p:txBody>
      </p:sp>
      <p:sp>
        <p:nvSpPr>
          <p:cNvPr id="29" name="Text 13"/>
          <p:cNvSpPr/>
          <p:nvPr/>
        </p:nvSpPr>
        <p:spPr>
          <a:xfrm>
            <a:off x="6405563" y="1632496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Citalopram MHRA:</a:t>
            </a:r>
            <a:r>
              <a:rPr lang="en-US" sz="1125" dirty="0">
                <a:solidFill>
                  <a:srgbClr val="2C3E50"/>
                </a:solidFill>
              </a:rPr>
              <a:t> Max 40mg (Adults); Max 20mg (&gt;65s)</a:t>
            </a:r>
            <a:endParaRPr lang="en-US" sz="1125" dirty="0"/>
          </a:p>
        </p:txBody>
      </p:sp>
      <p:sp>
        <p:nvSpPr>
          <p:cNvPr id="30" name="Text 14"/>
          <p:cNvSpPr/>
          <p:nvPr/>
        </p:nvSpPr>
        <p:spPr>
          <a:xfrm>
            <a:off x="6405563" y="1946821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MHRA Warnings:</a:t>
            </a:r>
            <a:r>
              <a:rPr lang="en-US" sz="1125" dirty="0">
                <a:solidFill>
                  <a:srgbClr val="2C3E50"/>
                </a:solidFill>
              </a:rPr>
              <a:t> Citalopram, Domperidone, Ondansetron, Quinine</a:t>
            </a:r>
            <a:endParaRPr lang="en-US" sz="1125" dirty="0"/>
          </a:p>
        </p:txBody>
      </p:sp>
      <p:sp>
        <p:nvSpPr>
          <p:cNvPr id="31" name="Text 15"/>
          <p:cNvSpPr/>
          <p:nvPr/>
        </p:nvSpPr>
        <p:spPr>
          <a:xfrm>
            <a:off x="6405563" y="2261146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Antibiotics:</a:t>
            </a:r>
            <a:r>
              <a:rPr lang="en-US" sz="1125" dirty="0">
                <a:solidFill>
                  <a:srgbClr val="2C3E50"/>
                </a:solidFill>
              </a:rPr>
              <a:t> Moxifloxacin (highest risk), Azithromycin/Clarithromycin (caution)</a:t>
            </a:r>
            <a:endParaRPr lang="en-US" sz="1125" dirty="0"/>
          </a:p>
        </p:txBody>
      </p:sp>
      <p:sp>
        <p:nvSpPr>
          <p:cNvPr id="32" name="Text 16"/>
          <p:cNvSpPr/>
          <p:nvPr/>
        </p:nvSpPr>
        <p:spPr>
          <a:xfrm>
            <a:off x="6405563" y="2575471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Ivabradine:</a:t>
            </a:r>
            <a:r>
              <a:rPr lang="en-US" sz="1125" dirty="0">
                <a:solidFill>
                  <a:srgbClr val="2C3E50"/>
                </a:solidFill>
              </a:rPr>
              <a:t> Contraindicated in AF (sinus node inhibitor only)</a:t>
            </a:r>
            <a:endParaRPr lang="en-US" sz="1125" dirty="0"/>
          </a:p>
        </p:txBody>
      </p:sp>
      <p:sp>
        <p:nvSpPr>
          <p:cNvPr id="33" name="Text 17"/>
          <p:cNvSpPr/>
          <p:nvPr/>
        </p:nvSpPr>
        <p:spPr>
          <a:xfrm>
            <a:off x="6805613" y="3809554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8E44AD"/>
                </a:solidFill>
              </a:rPr>
              <a:t>Exam Distinctions</a:t>
            </a:r>
            <a:endParaRPr lang="en-US" sz="1350" dirty="0"/>
          </a:p>
        </p:txBody>
      </p:sp>
      <p:sp>
        <p:nvSpPr>
          <p:cNvPr id="34" name="Text 18"/>
          <p:cNvSpPr/>
          <p:nvPr/>
        </p:nvSpPr>
        <p:spPr>
          <a:xfrm>
            <a:off x="6405563" y="4223891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Amiodarone:</a:t>
            </a:r>
            <a:r>
              <a:rPr lang="en-US" sz="1125" dirty="0">
                <a:solidFill>
                  <a:srgbClr val="2C3E50"/>
                </a:solidFill>
              </a:rPr>
              <a:t> Markedly prolongs QTc but </a:t>
            </a:r>
            <a:r>
              <a:rPr lang="en-US" sz="1125" b="1" dirty="0">
                <a:solidFill>
                  <a:srgbClr val="006837"/>
                </a:solidFill>
              </a:rPr>
              <a:t>RARELY</a:t>
            </a:r>
            <a:r>
              <a:rPr lang="en-US" sz="1125" dirty="0">
                <a:solidFill>
                  <a:srgbClr val="2C3E50"/>
                </a:solidFill>
              </a:rPr>
              <a:t> causes TdP</a:t>
            </a:r>
            <a:endParaRPr lang="en-US" sz="1125" dirty="0"/>
          </a:p>
        </p:txBody>
      </p:sp>
      <p:sp>
        <p:nvSpPr>
          <p:cNvPr id="35" name="Text 19"/>
          <p:cNvSpPr/>
          <p:nvPr/>
        </p:nvSpPr>
        <p:spPr>
          <a:xfrm>
            <a:off x="6405563" y="4538216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Sotalol:</a:t>
            </a:r>
            <a:r>
              <a:rPr lang="en-US" sz="1125" dirty="0">
                <a:solidFill>
                  <a:srgbClr val="2C3E50"/>
                </a:solidFill>
              </a:rPr>
              <a:t> High TdP risk (up to 5% of patients)</a:t>
            </a:r>
            <a:endParaRPr lang="en-US" sz="1125" dirty="0"/>
          </a:p>
        </p:txBody>
      </p:sp>
      <p:sp>
        <p:nvSpPr>
          <p:cNvPr id="36" name="Text 20"/>
          <p:cNvSpPr/>
          <p:nvPr/>
        </p:nvSpPr>
        <p:spPr>
          <a:xfrm>
            <a:off x="6405563" y="4852541"/>
            <a:ext cx="57864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TdP Incidence:</a:t>
            </a:r>
            <a:r>
              <a:rPr lang="en-US" sz="1125" dirty="0">
                <a:solidFill>
                  <a:srgbClr val="2C3E50"/>
                </a:solidFill>
              </a:rPr>
              <a:t> &gt;70% of cases occur with </a:t>
            </a:r>
            <a:r>
              <a:rPr lang="en-US" sz="1125" b="1" dirty="0">
                <a:solidFill>
                  <a:srgbClr val="C0392B"/>
                </a:solidFill>
              </a:rPr>
              <a:t>≥2 risk factors</a:t>
            </a:r>
            <a:endParaRPr lang="en-US" sz="1125" dirty="0"/>
          </a:p>
        </p:txBody>
      </p:sp>
      <p:sp>
        <p:nvSpPr>
          <p:cNvPr id="37" name="Text 21"/>
          <p:cNvSpPr/>
          <p:nvPr/>
        </p:nvSpPr>
        <p:spPr>
          <a:xfrm>
            <a:off x="773906" y="6386513"/>
            <a:ext cx="11418094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5D6D7E"/>
                </a:solidFill>
              </a:rPr>
              <a:t>Clinical Recall:</a:t>
            </a:r>
            <a:r>
              <a:rPr lang="en-US" sz="975" dirty="0">
                <a:solidFill>
                  <a:srgbClr val="5D6D7E"/>
                </a:solidFill>
              </a:rPr>
              <a:t> Automated ECG readings often miss Long QT. Always measure from the start of the Q wave to the intersection of the T wave tangent with the baseline.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108621"/>
            <a:ext cx="5524500" cy="263663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370558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935760"/>
            <a:ext cx="5524500" cy="2636639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4197697"/>
            <a:ext cx="238125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108621"/>
            <a:ext cx="5524500" cy="3048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4347121"/>
            <a:ext cx="5524500" cy="222512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4609058"/>
            <a:ext cx="238125" cy="1905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TRAINING MODULE</a:t>
            </a:r>
            <a:endParaRPr lang="en-US" sz="900" dirty="0"/>
          </a:p>
        </p:txBody>
      </p:sp>
      <p:sp>
        <p:nvSpPr>
          <p:cNvPr id="13" name="Text 1"/>
          <p:cNvSpPr/>
          <p:nvPr/>
        </p:nvSpPr>
        <p:spPr>
          <a:xfrm>
            <a:off x="571500" y="523875"/>
            <a:ext cx="60350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Is the QT Interval?</a:t>
            </a:r>
            <a:endParaRPr lang="en-US" sz="1650" dirty="0"/>
          </a:p>
        </p:txBody>
      </p:sp>
      <p:sp>
        <p:nvSpPr>
          <p:cNvPr id="14" name="Text 2"/>
          <p:cNvSpPr/>
          <p:nvPr/>
        </p:nvSpPr>
        <p:spPr>
          <a:xfrm>
            <a:off x="1009650" y="1337221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Definition</a:t>
            </a:r>
            <a:endParaRPr lang="en-US" sz="1350" dirty="0"/>
          </a:p>
        </p:txBody>
      </p:sp>
      <p:sp>
        <p:nvSpPr>
          <p:cNvPr id="15" name="Text 3"/>
          <p:cNvSpPr/>
          <p:nvPr/>
        </p:nvSpPr>
        <p:spPr>
          <a:xfrm>
            <a:off x="657225" y="1737271"/>
            <a:ext cx="50673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2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QT interval represents the total time required for </a:t>
            </a:r>
            <a:r>
              <a:rPr lang="en-US" sz="1200" b="1" dirty="0">
                <a:solidFill>
                  <a:srgbClr val="0068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ventricular depolarisation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200" b="1" dirty="0">
                <a:solidFill>
                  <a:srgbClr val="00683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ventricular repolarisation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16" name="Text 4"/>
          <p:cNvSpPr/>
          <p:nvPr/>
        </p:nvSpPr>
        <p:spPr>
          <a:xfrm>
            <a:off x="1009650" y="416436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Physiological Basis</a:t>
            </a:r>
            <a:endParaRPr lang="en-US" sz="1350" dirty="0"/>
          </a:p>
        </p:txBody>
      </p:sp>
      <p:sp>
        <p:nvSpPr>
          <p:cNvPr id="17" name="Text 5"/>
          <p:cNvSpPr/>
          <p:nvPr/>
        </p:nvSpPr>
        <p:spPr>
          <a:xfrm>
            <a:off x="923925" y="4564410"/>
            <a:ext cx="10048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Reflects the duration of the ventricular action potential.</a:t>
            </a:r>
            <a:endParaRPr lang="en-US" sz="1200" dirty="0"/>
          </a:p>
        </p:txBody>
      </p:sp>
      <p:sp>
        <p:nvSpPr>
          <p:cNvPr id="18" name="Text 6"/>
          <p:cNvSpPr/>
          <p:nvPr/>
        </p:nvSpPr>
        <p:spPr>
          <a:xfrm>
            <a:off x="923925" y="4888260"/>
            <a:ext cx="4800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Corresponds to the time from the start of the QRS complex to the end of the T wave.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6819900" y="4575721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Measurement Points</a:t>
            </a:r>
            <a:endParaRPr lang="en-US" sz="1350" dirty="0"/>
          </a:p>
        </p:txBody>
      </p:sp>
      <p:sp>
        <p:nvSpPr>
          <p:cNvPr id="20" name="Text 8"/>
          <p:cNvSpPr/>
          <p:nvPr/>
        </p:nvSpPr>
        <p:spPr>
          <a:xfrm>
            <a:off x="6734175" y="4975771"/>
            <a:ext cx="5457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Start: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Initial inflection of the Q wave.</a:t>
            </a:r>
            <a:endParaRPr lang="en-US" sz="1200" dirty="0"/>
          </a:p>
        </p:txBody>
      </p:sp>
      <p:sp>
        <p:nvSpPr>
          <p:cNvPr id="21" name="Text 9"/>
          <p:cNvSpPr/>
          <p:nvPr/>
        </p:nvSpPr>
        <p:spPr>
          <a:xfrm>
            <a:off x="6734175" y="5299621"/>
            <a:ext cx="4800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End:</a:t>
            </a:r>
            <a:r>
              <a:rPr lang="en-US" sz="1200" dirty="0">
                <a:solidFill>
                  <a:srgbClr val="34495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Intersection of a tangent to the T wave limb with the isoelectric baseline.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354336"/>
            <a:ext cx="5524500" cy="22669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1637407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2011561"/>
            <a:ext cx="5067300" cy="7143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225" y="2840236"/>
            <a:ext cx="166688" cy="1333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3116461"/>
            <a:ext cx="166688" cy="133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3811786"/>
            <a:ext cx="5524500" cy="246697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5" y="4094857"/>
            <a:ext cx="238125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4469011"/>
            <a:ext cx="5067300" cy="71437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7225" y="5297686"/>
            <a:ext cx="166688" cy="1333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7225" y="5573911"/>
            <a:ext cx="166688" cy="1333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421011"/>
            <a:ext cx="5524500" cy="26670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4278511"/>
            <a:ext cx="5524500" cy="193357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507111"/>
            <a:ext cx="1905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5307211"/>
            <a:ext cx="5143500" cy="714375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0" name="Text 1"/>
          <p:cNvSpPr/>
          <p:nvPr/>
        </p:nvSpPr>
        <p:spPr>
          <a:xfrm>
            <a:off x="571500" y="523875"/>
            <a:ext cx="88011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SCA Exam Focus: Consultation Skills</a:t>
            </a:r>
            <a:endParaRPr lang="en-US" sz="1650" dirty="0"/>
          </a:p>
        </p:txBody>
      </p:sp>
      <p:sp>
        <p:nvSpPr>
          <p:cNvPr id="21" name="Text 2"/>
          <p:cNvSpPr/>
          <p:nvPr/>
        </p:nvSpPr>
        <p:spPr>
          <a:xfrm>
            <a:off x="1009650" y="1597223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Explaining Risks &amp; Interactions</a:t>
            </a:r>
            <a:endParaRPr lang="en-US" sz="1350" dirty="0"/>
          </a:p>
        </p:txBody>
      </p:sp>
      <p:sp>
        <p:nvSpPr>
          <p:cNvPr id="22" name="Text 3"/>
          <p:cNvSpPr/>
          <p:nvPr/>
        </p:nvSpPr>
        <p:spPr>
          <a:xfrm>
            <a:off x="800100" y="2011561"/>
            <a:ext cx="478155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4495E"/>
                </a:solidFill>
              </a:rPr>
              <a:t>"Before I prescribe this antibiotic, I want to check your heart tracing (ECG) — it can interact with your antidepressant and affect the heart rhythm."</a:t>
            </a:r>
            <a:endParaRPr lang="en-US" sz="1125" dirty="0"/>
          </a:p>
        </p:txBody>
      </p:sp>
      <p:sp>
        <p:nvSpPr>
          <p:cNvPr id="23" name="Text 4"/>
          <p:cNvSpPr/>
          <p:nvPr/>
        </p:nvSpPr>
        <p:spPr>
          <a:xfrm>
            <a:off x="919162" y="2840236"/>
            <a:ext cx="112728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Avoid jargon; use "heart tracing" for ECG and "interact" for drug-drug effects.</a:t>
            </a:r>
            <a:endParaRPr lang="en-US" sz="1050" dirty="0"/>
          </a:p>
        </p:txBody>
      </p:sp>
      <p:sp>
        <p:nvSpPr>
          <p:cNvPr id="24" name="Text 5"/>
          <p:cNvSpPr/>
          <p:nvPr/>
        </p:nvSpPr>
        <p:spPr>
          <a:xfrm>
            <a:off x="919162" y="3116461"/>
            <a:ext cx="10401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Frame the ECG as a proactive safety measure rather than an alarm.</a:t>
            </a:r>
            <a:endParaRPr lang="en-US" sz="1050" dirty="0"/>
          </a:p>
        </p:txBody>
      </p:sp>
      <p:sp>
        <p:nvSpPr>
          <p:cNvPr id="25" name="Text 6"/>
          <p:cNvSpPr/>
          <p:nvPr/>
        </p:nvSpPr>
        <p:spPr>
          <a:xfrm>
            <a:off x="1009650" y="4054673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ICE &amp; Symptom Assessment</a:t>
            </a:r>
            <a:endParaRPr lang="en-US" sz="1350" dirty="0"/>
          </a:p>
        </p:txBody>
      </p:sp>
      <p:sp>
        <p:nvSpPr>
          <p:cNvPr id="26" name="Text 7"/>
          <p:cNvSpPr/>
          <p:nvPr/>
        </p:nvSpPr>
        <p:spPr>
          <a:xfrm>
            <a:off x="800100" y="4469011"/>
            <a:ext cx="478155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34495E"/>
                </a:solidFill>
              </a:rPr>
              <a:t>"What did you notice during the palpitations? Did you feel faint or did you actually pass out? Does it happen with exertion?"</a:t>
            </a:r>
            <a:endParaRPr lang="en-US" sz="1125" dirty="0"/>
          </a:p>
        </p:txBody>
      </p:sp>
      <p:sp>
        <p:nvSpPr>
          <p:cNvPr id="27" name="Text 8"/>
          <p:cNvSpPr/>
          <p:nvPr/>
        </p:nvSpPr>
        <p:spPr>
          <a:xfrm>
            <a:off x="919162" y="5297686"/>
            <a:ext cx="10881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Screen for </a:t>
            </a:r>
            <a:r>
              <a:rPr lang="en-US" sz="1050" b="1" dirty="0">
                <a:solidFill>
                  <a:srgbClr val="8E44AD"/>
                </a:solidFill>
              </a:rPr>
              <a:t>Syncope</a:t>
            </a:r>
            <a:r>
              <a:rPr lang="en-US" sz="1050" dirty="0">
                <a:solidFill>
                  <a:srgbClr val="2C3E50"/>
                </a:solidFill>
              </a:rPr>
              <a:t> vs </a:t>
            </a:r>
            <a:r>
              <a:rPr lang="en-US" sz="1050" b="1" dirty="0">
                <a:solidFill>
                  <a:srgbClr val="8E44AD"/>
                </a:solidFill>
              </a:rPr>
              <a:t>Presyncope</a:t>
            </a:r>
            <a:r>
              <a:rPr lang="en-US" sz="1050" dirty="0">
                <a:solidFill>
                  <a:srgbClr val="2C3E50"/>
                </a:solidFill>
              </a:rPr>
              <a:t> — critical for risk stratification.</a:t>
            </a:r>
            <a:endParaRPr lang="en-US" sz="1050" dirty="0"/>
          </a:p>
        </p:txBody>
      </p:sp>
      <p:sp>
        <p:nvSpPr>
          <p:cNvPr id="28" name="Text 9"/>
          <p:cNvSpPr/>
          <p:nvPr/>
        </p:nvSpPr>
        <p:spPr>
          <a:xfrm>
            <a:off x="919162" y="5573911"/>
            <a:ext cx="48053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Explore patient concerns about heart health specifically in the context of new meds.</a:t>
            </a:r>
            <a:endParaRPr lang="en-US" sz="1050" dirty="0"/>
          </a:p>
        </p:txBody>
      </p:sp>
      <p:sp>
        <p:nvSpPr>
          <p:cNvPr id="29" name="Text 10"/>
          <p:cNvSpPr/>
          <p:nvPr/>
        </p:nvSpPr>
        <p:spPr>
          <a:xfrm>
            <a:off x="6696075" y="4469011"/>
            <a:ext cx="5143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Robust Safety-Netting &amp; SDM</a:t>
            </a:r>
            <a:endParaRPr lang="en-US" sz="1200" dirty="0"/>
          </a:p>
        </p:txBody>
      </p:sp>
      <p:sp>
        <p:nvSpPr>
          <p:cNvPr id="30" name="Text 11"/>
          <p:cNvSpPr/>
          <p:nvPr/>
        </p:nvSpPr>
        <p:spPr>
          <a:xfrm>
            <a:off x="6429375" y="4792861"/>
            <a:ext cx="5143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Safety-net:</a:t>
            </a:r>
            <a:r>
              <a:rPr lang="en-US" sz="1125" dirty="0">
                <a:solidFill>
                  <a:srgbClr val="2C3E50"/>
                </a:solidFill>
              </a:rPr>
              <a:t> "If you feel dizzy, have a racing heart, or faint — come in or go to A&amp;E straight away."</a:t>
            </a:r>
            <a:endParaRPr lang="en-US" sz="1125" dirty="0"/>
          </a:p>
        </p:txBody>
      </p:sp>
      <p:sp>
        <p:nvSpPr>
          <p:cNvPr id="31" name="Text 12"/>
          <p:cNvSpPr/>
          <p:nvPr/>
        </p:nvSpPr>
        <p:spPr>
          <a:xfrm>
            <a:off x="6429375" y="5307211"/>
            <a:ext cx="5143500" cy="714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Shared Decision-Making:</a:t>
            </a:r>
            <a:r>
              <a:rPr lang="en-US" sz="1125" dirty="0">
                <a:solidFill>
                  <a:srgbClr val="2C3E50"/>
                </a:solidFill>
              </a:rPr>
              <a:t> "I can give you this medication — it's important for you — but I need to do a heart tracing first and again in a few weeks. Is that OK?"</a:t>
            </a:r>
            <a:endParaRPr lang="en-US" sz="11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092523"/>
            <a:ext cx="3651200" cy="103822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" y="2278261"/>
            <a:ext cx="228600" cy="1714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273623"/>
            <a:ext cx="3651200" cy="103822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" y="3459361"/>
            <a:ext cx="228600" cy="1714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4454723"/>
            <a:ext cx="3651200" cy="10382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075" y="4640461"/>
            <a:ext cx="228600" cy="1714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70325" y="2092523"/>
            <a:ext cx="3651200" cy="1038225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1775" y="2278261"/>
            <a:ext cx="228600" cy="1714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0325" y="3273623"/>
            <a:ext cx="3651200" cy="1038225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1775" y="3459361"/>
            <a:ext cx="228600" cy="17145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70325" y="4454723"/>
            <a:ext cx="3651200" cy="10382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1775" y="4640461"/>
            <a:ext cx="228600" cy="17145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12026" y="2092523"/>
            <a:ext cx="3651200" cy="1038225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3476" y="2278261"/>
            <a:ext cx="228600" cy="1714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12026" y="3273623"/>
            <a:ext cx="3651200" cy="1038225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83476" y="3459361"/>
            <a:ext cx="228600" cy="17145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12026" y="4454723"/>
            <a:ext cx="3651200" cy="1038225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283476" y="4640461"/>
            <a:ext cx="228600" cy="17145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571500" y="523875"/>
            <a:ext cx="50292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Quick Recall Summary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923925" y="2263973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E44AD"/>
                </a:solidFill>
              </a:rPr>
              <a:t>AKT CALCULATION</a:t>
            </a:r>
            <a:endParaRPr lang="en-US" sz="1050" dirty="0"/>
          </a:p>
        </p:txBody>
      </p:sp>
      <p:sp>
        <p:nvSpPr>
          <p:cNvPr id="25" name="Text 3"/>
          <p:cNvSpPr/>
          <p:nvPr/>
        </p:nvSpPr>
        <p:spPr>
          <a:xfrm>
            <a:off x="600075" y="25592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Bazett's Formula: </a:t>
            </a:r>
            <a:r>
              <a:rPr lang="en-US" sz="1125" b="1" dirty="0">
                <a:solidFill>
                  <a:srgbClr val="2C3E50"/>
                </a:solidFill>
              </a:rPr>
              <a:t>QTc = QT (ms) ÷ √RR (s)</a:t>
            </a:r>
            <a:r>
              <a:rPr lang="en-US" sz="1125" dirty="0">
                <a:solidFill>
                  <a:srgbClr val="2C3E50"/>
                </a:solidFill>
              </a:rPr>
              <a:t>. Overcorrects at high heart rates.</a:t>
            </a:r>
            <a:endParaRPr lang="en-US" sz="1125" dirty="0"/>
          </a:p>
        </p:txBody>
      </p:sp>
      <p:sp>
        <p:nvSpPr>
          <p:cNvPr id="26" name="Text 4"/>
          <p:cNvSpPr/>
          <p:nvPr/>
        </p:nvSpPr>
        <p:spPr>
          <a:xfrm>
            <a:off x="923925" y="3445073"/>
            <a:ext cx="2720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06837"/>
                </a:solidFill>
              </a:rPr>
              <a:t>NORMAL THRESHOLDS</a:t>
            </a:r>
            <a:endParaRPr lang="en-US" sz="1050" dirty="0"/>
          </a:p>
        </p:txBody>
      </p:sp>
      <p:sp>
        <p:nvSpPr>
          <p:cNvPr id="27" name="Text 5"/>
          <p:cNvSpPr/>
          <p:nvPr/>
        </p:nvSpPr>
        <p:spPr>
          <a:xfrm>
            <a:off x="600075" y="37403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Normal QTc limits: </a:t>
            </a:r>
            <a:r>
              <a:rPr lang="en-US" sz="1125" b="1" dirty="0">
                <a:solidFill>
                  <a:srgbClr val="2C3E50"/>
                </a:solidFill>
              </a:rPr>
              <a:t>Men &lt;450 ms</a:t>
            </a:r>
            <a:r>
              <a:rPr lang="en-US" sz="1125" dirty="0">
                <a:solidFill>
                  <a:srgbClr val="2C3E50"/>
                </a:solidFill>
              </a:rPr>
              <a:t> and </a:t>
            </a:r>
            <a:r>
              <a:rPr lang="en-US" sz="1125" b="1" dirty="0">
                <a:solidFill>
                  <a:srgbClr val="2C3E50"/>
                </a:solidFill>
              </a:rPr>
              <a:t>Women &lt;460 ms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28" name="Text 6"/>
          <p:cNvSpPr/>
          <p:nvPr/>
        </p:nvSpPr>
        <p:spPr>
          <a:xfrm>
            <a:off x="923925" y="4626173"/>
            <a:ext cx="20802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HIGH TDP RISK</a:t>
            </a:r>
            <a:endParaRPr lang="en-US" sz="1050" dirty="0"/>
          </a:p>
        </p:txBody>
      </p:sp>
      <p:sp>
        <p:nvSpPr>
          <p:cNvPr id="29" name="Text 7"/>
          <p:cNvSpPr/>
          <p:nvPr/>
        </p:nvSpPr>
        <p:spPr>
          <a:xfrm>
            <a:off x="600075" y="49214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QTc &gt;500 ms</a:t>
            </a:r>
            <a:r>
              <a:rPr lang="en-US" sz="1125" dirty="0">
                <a:solidFill>
                  <a:srgbClr val="2C3E50"/>
                </a:solidFill>
              </a:rPr>
              <a:t> indicates substantially elevated risk of Torsades de Pointes (TdP).</a:t>
            </a:r>
            <a:endParaRPr lang="en-US" sz="1125" dirty="0"/>
          </a:p>
        </p:txBody>
      </p:sp>
      <p:sp>
        <p:nvSpPr>
          <p:cNvPr id="30" name="Text 8"/>
          <p:cNvSpPr/>
          <p:nvPr/>
        </p:nvSpPr>
        <p:spPr>
          <a:xfrm>
            <a:off x="4765625" y="2263973"/>
            <a:ext cx="14401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06837"/>
                </a:solidFill>
              </a:rPr>
              <a:t>MECHANISM</a:t>
            </a:r>
            <a:endParaRPr lang="en-US" sz="1050" dirty="0"/>
          </a:p>
        </p:txBody>
      </p:sp>
      <p:sp>
        <p:nvSpPr>
          <p:cNvPr id="31" name="Text 9"/>
          <p:cNvSpPr/>
          <p:nvPr/>
        </p:nvSpPr>
        <p:spPr>
          <a:xfrm>
            <a:off x="4441775" y="25592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Most drugs cause prolongation by blocking </a:t>
            </a:r>
            <a:r>
              <a:rPr lang="en-US" sz="1125" b="1" dirty="0">
                <a:solidFill>
                  <a:srgbClr val="2C3E50"/>
                </a:solidFill>
              </a:rPr>
              <a:t>IKr potassium channels</a:t>
            </a:r>
            <a:r>
              <a:rPr lang="en-US" sz="1125" dirty="0">
                <a:solidFill>
                  <a:srgbClr val="2C3E50"/>
                </a:solidFill>
              </a:rPr>
              <a:t> during repolarisation.</a:t>
            </a:r>
            <a:endParaRPr lang="en-US" sz="1125" dirty="0"/>
          </a:p>
        </p:txBody>
      </p:sp>
      <p:sp>
        <p:nvSpPr>
          <p:cNvPr id="32" name="Text 10"/>
          <p:cNvSpPr/>
          <p:nvPr/>
        </p:nvSpPr>
        <p:spPr>
          <a:xfrm>
            <a:off x="4765625" y="3445073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E44AD"/>
                </a:solidFill>
              </a:rPr>
              <a:t>MODIFIABLE RISKS</a:t>
            </a:r>
            <a:endParaRPr lang="en-US" sz="1050" dirty="0"/>
          </a:p>
        </p:txBody>
      </p:sp>
      <p:sp>
        <p:nvSpPr>
          <p:cNvPr id="33" name="Text 11"/>
          <p:cNvSpPr/>
          <p:nvPr/>
        </p:nvSpPr>
        <p:spPr>
          <a:xfrm>
            <a:off x="4441775" y="37403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Always check for </a:t>
            </a:r>
            <a:r>
              <a:rPr lang="en-US" sz="1125" b="1" dirty="0">
                <a:solidFill>
                  <a:srgbClr val="2C3E50"/>
                </a:solidFill>
              </a:rPr>
              <a:t>hypokalaemia</a:t>
            </a:r>
            <a:r>
              <a:rPr lang="en-US" sz="1125" dirty="0">
                <a:solidFill>
                  <a:srgbClr val="2C3E50"/>
                </a:solidFill>
              </a:rPr>
              <a:t>, </a:t>
            </a:r>
            <a:r>
              <a:rPr lang="en-US" sz="1125" b="1" dirty="0">
                <a:solidFill>
                  <a:srgbClr val="2C3E50"/>
                </a:solidFill>
              </a:rPr>
              <a:t>hypomagnesaemia</a:t>
            </a:r>
            <a:r>
              <a:rPr lang="en-US" sz="1125" dirty="0">
                <a:solidFill>
                  <a:srgbClr val="2C3E50"/>
                </a:solidFill>
              </a:rPr>
              <a:t>, and </a:t>
            </a:r>
            <a:r>
              <a:rPr lang="en-US" sz="1125" b="1" dirty="0">
                <a:solidFill>
                  <a:srgbClr val="2C3E50"/>
                </a:solidFill>
              </a:rPr>
              <a:t>bradycardia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34" name="Text 12"/>
          <p:cNvSpPr/>
          <p:nvPr/>
        </p:nvSpPr>
        <p:spPr>
          <a:xfrm>
            <a:off x="4765625" y="4626173"/>
            <a:ext cx="27203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RISK ACCUMULATION</a:t>
            </a:r>
            <a:endParaRPr lang="en-US" sz="1050" dirty="0"/>
          </a:p>
        </p:txBody>
      </p:sp>
      <p:sp>
        <p:nvSpPr>
          <p:cNvPr id="35" name="Text 13"/>
          <p:cNvSpPr/>
          <p:nvPr/>
        </p:nvSpPr>
        <p:spPr>
          <a:xfrm>
            <a:off x="4441775" y="49214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Over </a:t>
            </a:r>
            <a:r>
              <a:rPr lang="en-US" sz="1125" b="1" dirty="0">
                <a:solidFill>
                  <a:srgbClr val="2C3E50"/>
                </a:solidFill>
              </a:rPr>
              <a:t>70% of TdP cases</a:t>
            </a:r>
            <a:r>
              <a:rPr lang="en-US" sz="1125" dirty="0">
                <a:solidFill>
                  <a:srgbClr val="2C3E50"/>
                </a:solidFill>
              </a:rPr>
              <a:t> occur when a patient has </a:t>
            </a:r>
            <a:r>
              <a:rPr lang="en-US" sz="1125" b="1" dirty="0">
                <a:solidFill>
                  <a:srgbClr val="2C3E50"/>
                </a:solidFill>
              </a:rPr>
              <a:t>≥2 risk factors</a:t>
            </a:r>
            <a:r>
              <a:rPr lang="en-US" sz="1125" dirty="0">
                <a:solidFill>
                  <a:srgbClr val="2C3E50"/>
                </a:solidFill>
              </a:rPr>
              <a:t> present.</a:t>
            </a:r>
            <a:endParaRPr lang="en-US" sz="1125" dirty="0"/>
          </a:p>
        </p:txBody>
      </p:sp>
      <p:sp>
        <p:nvSpPr>
          <p:cNvPr id="36" name="Text 14"/>
          <p:cNvSpPr/>
          <p:nvPr/>
        </p:nvSpPr>
        <p:spPr>
          <a:xfrm>
            <a:off x="8607326" y="2263973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006837"/>
                </a:solidFill>
              </a:rPr>
              <a:t>CITALOPRAM MHRA</a:t>
            </a:r>
            <a:endParaRPr lang="en-US" sz="1050" dirty="0"/>
          </a:p>
        </p:txBody>
      </p:sp>
      <p:sp>
        <p:nvSpPr>
          <p:cNvPr id="37" name="Text 15"/>
          <p:cNvSpPr/>
          <p:nvPr/>
        </p:nvSpPr>
        <p:spPr>
          <a:xfrm>
            <a:off x="8283476" y="25592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Max dose: </a:t>
            </a:r>
            <a:r>
              <a:rPr lang="en-US" sz="1125" b="1" dirty="0">
                <a:solidFill>
                  <a:srgbClr val="2C3E50"/>
                </a:solidFill>
              </a:rPr>
              <a:t>20 mg in &gt;65s</a:t>
            </a:r>
            <a:r>
              <a:rPr lang="en-US" sz="1125" dirty="0">
                <a:solidFill>
                  <a:srgbClr val="2C3E50"/>
                </a:solidFill>
              </a:rPr>
              <a:t>; </a:t>
            </a:r>
            <a:r>
              <a:rPr lang="en-US" sz="1125" b="1" dirty="0">
                <a:solidFill>
                  <a:srgbClr val="2C3E50"/>
                </a:solidFill>
              </a:rPr>
              <a:t>40 mg in adults</a:t>
            </a:r>
            <a:r>
              <a:rPr lang="en-US" sz="1125" dirty="0">
                <a:solidFill>
                  <a:srgbClr val="2C3E50"/>
                </a:solidFill>
              </a:rPr>
              <a:t>. Dose-dependent risk.</a:t>
            </a:r>
            <a:endParaRPr lang="en-US" sz="1125" dirty="0"/>
          </a:p>
        </p:txBody>
      </p:sp>
      <p:sp>
        <p:nvSpPr>
          <p:cNvPr id="38" name="Text 16"/>
          <p:cNvSpPr/>
          <p:nvPr/>
        </p:nvSpPr>
        <p:spPr>
          <a:xfrm>
            <a:off x="8607326" y="3445073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8E44AD"/>
                </a:solidFill>
              </a:rPr>
              <a:t>HIGH-RISK DRUGS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8283476" y="37403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Sotalol</a:t>
            </a:r>
            <a:r>
              <a:rPr lang="en-US" sz="1125" dirty="0">
                <a:solidFill>
                  <a:srgbClr val="2C3E50"/>
                </a:solidFill>
              </a:rPr>
              <a:t> (5% TdP risk) vs </a:t>
            </a:r>
            <a:r>
              <a:rPr lang="en-US" sz="1125" b="1" dirty="0">
                <a:solidFill>
                  <a:srgbClr val="2C3E50"/>
                </a:solidFill>
              </a:rPr>
              <a:t>Amiodarone</a:t>
            </a:r>
            <a:r>
              <a:rPr lang="en-US" sz="1125" dirty="0">
                <a:solidFill>
                  <a:srgbClr val="2C3E50"/>
                </a:solidFill>
              </a:rPr>
              <a:t> (rarely causes TdP).</a:t>
            </a:r>
            <a:endParaRPr lang="en-US" sz="1125" dirty="0"/>
          </a:p>
        </p:txBody>
      </p:sp>
      <p:sp>
        <p:nvSpPr>
          <p:cNvPr id="40" name="Text 18"/>
          <p:cNvSpPr/>
          <p:nvPr/>
        </p:nvSpPr>
        <p:spPr>
          <a:xfrm>
            <a:off x="8607326" y="4626173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C0392B"/>
                </a:solidFill>
              </a:rPr>
              <a:t>RATE TARGETS</a:t>
            </a:r>
            <a:endParaRPr lang="en-US" sz="1050" dirty="0"/>
          </a:p>
        </p:txBody>
      </p:sp>
      <p:sp>
        <p:nvSpPr>
          <p:cNvPr id="41" name="Text 19"/>
          <p:cNvSpPr/>
          <p:nvPr/>
        </p:nvSpPr>
        <p:spPr>
          <a:xfrm>
            <a:off x="8283476" y="4921448"/>
            <a:ext cx="33083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Targets: </a:t>
            </a:r>
            <a:r>
              <a:rPr lang="en-US" sz="1125" b="1" dirty="0">
                <a:solidFill>
                  <a:srgbClr val="2C3E50"/>
                </a:solidFill>
              </a:rPr>
              <a:t>AF (70–80 bpm)</a:t>
            </a:r>
            <a:r>
              <a:rPr lang="en-US" sz="1125" dirty="0">
                <a:solidFill>
                  <a:srgbClr val="2C3E50"/>
                </a:solidFill>
              </a:rPr>
              <a:t> vs </a:t>
            </a:r>
            <a:r>
              <a:rPr lang="en-US" sz="1125" b="1" dirty="0">
                <a:solidFill>
                  <a:srgbClr val="2C3E50"/>
                </a:solidFill>
              </a:rPr>
              <a:t>IHD (50–60 bpm)</a:t>
            </a:r>
            <a:r>
              <a:rPr lang="en-US" sz="1125" dirty="0">
                <a:solidFill>
                  <a:srgbClr val="2C3E50"/>
                </a:solidFill>
              </a:rPr>
              <a:t>. Monitor carefully.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24500" cy="5511254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75" y="1356271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375" y="2619226"/>
            <a:ext cx="166688" cy="16668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3241923"/>
            <a:ext cx="166688" cy="1555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3864620"/>
            <a:ext cx="166688" cy="16668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630192"/>
            <a:ext cx="4953000" cy="7429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2500" y="4838402"/>
            <a:ext cx="285750" cy="326529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13371"/>
            <a:ext cx="5524500" cy="551125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4625" y="1356271"/>
            <a:ext cx="285750" cy="2286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4625" y="2893516"/>
            <a:ext cx="166688" cy="179487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24625" y="3516213"/>
            <a:ext cx="166688" cy="19437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25" y="4943475"/>
            <a:ext cx="4953000" cy="12954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8" name="Text 1"/>
          <p:cNvSpPr/>
          <p:nvPr/>
        </p:nvSpPr>
        <p:spPr>
          <a:xfrm>
            <a:off x="571500" y="523875"/>
            <a:ext cx="67894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Why the QT Interval Matters</a:t>
            </a:r>
            <a:endParaRPr lang="en-US" sz="1650" dirty="0"/>
          </a:p>
        </p:txBody>
      </p:sp>
      <p:sp>
        <p:nvSpPr>
          <p:cNvPr id="19" name="Text 2"/>
          <p:cNvSpPr/>
          <p:nvPr/>
        </p:nvSpPr>
        <p:spPr>
          <a:xfrm>
            <a:off x="1114425" y="1299121"/>
            <a:ext cx="6858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Torsades de Pointes (TdP)</a:t>
            </a:r>
            <a:endParaRPr lang="en-US" sz="1800" dirty="0"/>
          </a:p>
        </p:txBody>
      </p:sp>
      <p:sp>
        <p:nvSpPr>
          <p:cNvPr id="20" name="Text 3"/>
          <p:cNvSpPr/>
          <p:nvPr/>
        </p:nvSpPr>
        <p:spPr>
          <a:xfrm>
            <a:off x="714375" y="1832521"/>
            <a:ext cx="49530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Prolongation of the QT interval is the primary precursor to </a:t>
            </a:r>
            <a:r>
              <a:rPr lang="en-US" sz="1350" b="1" dirty="0">
                <a:solidFill>
                  <a:srgbClr val="2C3E50"/>
                </a:solidFill>
              </a:rPr>
              <a:t>Torsades de Pointes</a:t>
            </a:r>
            <a:r>
              <a:rPr lang="en-US" sz="1350" dirty="0">
                <a:solidFill>
                  <a:srgbClr val="2C3E50"/>
                </a:solidFill>
              </a:rPr>
              <a:t>, a life-threatening cardiac event.</a:t>
            </a:r>
            <a:endParaRPr lang="en-US" sz="1350" dirty="0"/>
          </a:p>
        </p:txBody>
      </p:sp>
      <p:sp>
        <p:nvSpPr>
          <p:cNvPr id="21" name="Text 4"/>
          <p:cNvSpPr/>
          <p:nvPr/>
        </p:nvSpPr>
        <p:spPr>
          <a:xfrm>
            <a:off x="1023938" y="2571601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Polymorphic VT:</a:t>
            </a:r>
            <a:r>
              <a:rPr lang="en-US" sz="1350" dirty="0">
                <a:solidFill>
                  <a:srgbClr val="2C3E50"/>
                </a:solidFill>
              </a:rPr>
              <a:t> A specific form of ventricular tachycardia characterized by "twisting of the peaks."</a:t>
            </a:r>
            <a:endParaRPr lang="en-US" sz="1350" dirty="0"/>
          </a:p>
        </p:txBody>
      </p:sp>
      <p:sp>
        <p:nvSpPr>
          <p:cNvPr id="22" name="Text 5"/>
          <p:cNvSpPr/>
          <p:nvPr/>
        </p:nvSpPr>
        <p:spPr>
          <a:xfrm>
            <a:off x="1023938" y="3194298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Degeneration:</a:t>
            </a:r>
            <a:r>
              <a:rPr lang="en-US" sz="1350" dirty="0">
                <a:solidFill>
                  <a:srgbClr val="2C3E50"/>
                </a:solidFill>
              </a:rPr>
              <a:t> Can rapidly degenerate into ventricular fibrillation (VF).</a:t>
            </a:r>
            <a:endParaRPr lang="en-US" sz="1350" dirty="0"/>
          </a:p>
        </p:txBody>
      </p:sp>
      <p:sp>
        <p:nvSpPr>
          <p:cNvPr id="23" name="Text 6"/>
          <p:cNvSpPr/>
          <p:nvPr/>
        </p:nvSpPr>
        <p:spPr>
          <a:xfrm>
            <a:off x="1023938" y="3816995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Sudden Death:</a:t>
            </a:r>
            <a:r>
              <a:rPr lang="en-US" sz="1350" dirty="0">
                <a:solidFill>
                  <a:srgbClr val="2C3E50"/>
                </a:solidFill>
              </a:rPr>
              <a:t> TdP is a significant cause of drug-induced sudden cardiac death.</a:t>
            </a:r>
            <a:endParaRPr lang="en-US" sz="1350" dirty="0"/>
          </a:p>
        </p:txBody>
      </p:sp>
      <p:sp>
        <p:nvSpPr>
          <p:cNvPr id="24" name="Text 7"/>
          <p:cNvSpPr/>
          <p:nvPr/>
        </p:nvSpPr>
        <p:spPr>
          <a:xfrm>
            <a:off x="1381125" y="4773067"/>
            <a:ext cx="40481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Sudden Cardiac Death risk increases significantly as the QT interval lengthens.</a:t>
            </a:r>
            <a:endParaRPr lang="en-US" sz="1200" dirty="0"/>
          </a:p>
        </p:txBody>
      </p:sp>
      <p:sp>
        <p:nvSpPr>
          <p:cNvPr id="25" name="Text 8"/>
          <p:cNvSpPr/>
          <p:nvPr/>
        </p:nvSpPr>
        <p:spPr>
          <a:xfrm>
            <a:off x="6924675" y="1299121"/>
            <a:ext cx="526732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Quantifying the Risk</a:t>
            </a:r>
            <a:endParaRPr lang="en-US" sz="1800" dirty="0"/>
          </a:p>
        </p:txBody>
      </p:sp>
      <p:sp>
        <p:nvSpPr>
          <p:cNvPr id="26" name="Text 9"/>
          <p:cNvSpPr/>
          <p:nvPr/>
        </p:nvSpPr>
        <p:spPr>
          <a:xfrm>
            <a:off x="6524625" y="1832521"/>
            <a:ext cx="4953000" cy="8228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The relationship between QTc duration and the risk of Torsades de Pointes is </a:t>
            </a:r>
            <a:r>
              <a:rPr lang="en-US" sz="1350" b="1" dirty="0">
                <a:solidFill>
                  <a:srgbClr val="2C3E50"/>
                </a:solidFill>
              </a:rPr>
              <a:t>non-linear</a:t>
            </a:r>
            <a:r>
              <a:rPr lang="en-US" sz="1350" dirty="0">
                <a:solidFill>
                  <a:srgbClr val="2C3E50"/>
                </a:solidFill>
              </a:rPr>
              <a:t>. As the interval stretches, the risk accelerates.</a:t>
            </a:r>
            <a:endParaRPr lang="en-US" sz="1350" dirty="0"/>
          </a:p>
        </p:txBody>
      </p:sp>
      <p:sp>
        <p:nvSpPr>
          <p:cNvPr id="27" name="Text 10"/>
          <p:cNvSpPr/>
          <p:nvPr/>
        </p:nvSpPr>
        <p:spPr>
          <a:xfrm>
            <a:off x="6834188" y="2845891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Predictive Value:</a:t>
            </a:r>
            <a:r>
              <a:rPr lang="en-US" sz="1350" dirty="0">
                <a:solidFill>
                  <a:srgbClr val="2C3E50"/>
                </a:solidFill>
              </a:rPr>
              <a:t> QTc is the best clinical surrogate marker for arrhythmic risk.</a:t>
            </a:r>
            <a:endParaRPr lang="en-US" sz="1350" dirty="0"/>
          </a:p>
        </p:txBody>
      </p:sp>
      <p:sp>
        <p:nvSpPr>
          <p:cNvPr id="28" name="Text 11"/>
          <p:cNvSpPr/>
          <p:nvPr/>
        </p:nvSpPr>
        <p:spPr>
          <a:xfrm>
            <a:off x="6834188" y="3468588"/>
            <a:ext cx="46434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Threshold Effect:</a:t>
            </a:r>
            <a:r>
              <a:rPr lang="en-US" sz="1350" dirty="0">
                <a:solidFill>
                  <a:srgbClr val="2C3E50"/>
                </a:solidFill>
              </a:rPr>
              <a:t> Risk becomes substantially elevated once QTc exceeds 500 ms.</a:t>
            </a:r>
            <a:endParaRPr lang="en-US" sz="1350" dirty="0"/>
          </a:p>
        </p:txBody>
      </p:sp>
      <p:sp>
        <p:nvSpPr>
          <p:cNvPr id="29" name="Text 12"/>
          <p:cNvSpPr/>
          <p:nvPr/>
        </p:nvSpPr>
        <p:spPr>
          <a:xfrm>
            <a:off x="7831187" y="5162550"/>
            <a:ext cx="2339727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AKT EXAM FOCUS: FOR EVERY</a:t>
            </a:r>
            <a:endParaRPr lang="en-US" sz="1200" dirty="0"/>
          </a:p>
        </p:txBody>
      </p:sp>
      <p:sp>
        <p:nvSpPr>
          <p:cNvPr id="30" name="Text 13"/>
          <p:cNvSpPr/>
          <p:nvPr/>
        </p:nvSpPr>
        <p:spPr>
          <a:xfrm>
            <a:off x="6715125" y="5362575"/>
            <a:ext cx="4572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8E44AD"/>
                </a:solidFill>
              </a:rPr>
              <a:t>10 ms INCREASE</a:t>
            </a:r>
            <a:endParaRPr lang="en-US" sz="2400" dirty="0"/>
          </a:p>
        </p:txBody>
      </p:sp>
      <p:sp>
        <p:nvSpPr>
          <p:cNvPr id="31" name="Text 14"/>
          <p:cNvSpPr/>
          <p:nvPr/>
        </p:nvSpPr>
        <p:spPr>
          <a:xfrm>
            <a:off x="7732216" y="5848350"/>
            <a:ext cx="2537817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IN QTc → 5–7% INCREASE IN RISK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4972050" cy="167833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37208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2882205"/>
            <a:ext cx="4972050" cy="167833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106043"/>
            <a:ext cx="285750" cy="190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625" y="4751040"/>
            <a:ext cx="4972050" cy="1678335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974878"/>
            <a:ext cx="285750" cy="190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86425" y="1013371"/>
            <a:ext cx="6076950" cy="2558504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24550" y="1299121"/>
            <a:ext cx="238125" cy="1905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86425" y="3762375"/>
            <a:ext cx="6076950" cy="26670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5" name="Text 1"/>
          <p:cNvSpPr/>
          <p:nvPr/>
        </p:nvSpPr>
        <p:spPr>
          <a:xfrm>
            <a:off x="571500" y="523875"/>
            <a:ext cx="729234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Physiology of QT Prolongation</a:t>
            </a:r>
            <a:endParaRPr lang="en-US" sz="1650" dirty="0"/>
          </a:p>
        </p:txBody>
      </p:sp>
      <p:sp>
        <p:nvSpPr>
          <p:cNvPr id="16" name="Text 2"/>
          <p:cNvSpPr/>
          <p:nvPr/>
        </p:nvSpPr>
        <p:spPr>
          <a:xfrm>
            <a:off x="1095375" y="1203871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Sodium Channels (Na+)</a:t>
            </a:r>
            <a:endParaRPr lang="en-US" sz="1350" dirty="0"/>
          </a:p>
        </p:txBody>
      </p:sp>
      <p:sp>
        <p:nvSpPr>
          <p:cNvPr id="17" name="Text 3"/>
          <p:cNvSpPr/>
          <p:nvPr/>
        </p:nvSpPr>
        <p:spPr>
          <a:xfrm>
            <a:off x="666750" y="1556296"/>
            <a:ext cx="449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Primarily responsible for the rapid initial phase of ventricular depolarisation.</a:t>
            </a:r>
            <a:endParaRPr lang="en-US" sz="1200" dirty="0"/>
          </a:p>
        </p:txBody>
      </p:sp>
      <p:sp>
        <p:nvSpPr>
          <p:cNvPr id="18" name="Text 4"/>
          <p:cNvSpPr/>
          <p:nvPr/>
        </p:nvSpPr>
        <p:spPr>
          <a:xfrm>
            <a:off x="1095375" y="3072705"/>
            <a:ext cx="48691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Calcium Channels (Ca2+)</a:t>
            </a:r>
            <a:endParaRPr lang="en-US" sz="1350" dirty="0"/>
          </a:p>
        </p:txBody>
      </p:sp>
      <p:sp>
        <p:nvSpPr>
          <p:cNvPr id="19" name="Text 5"/>
          <p:cNvSpPr/>
          <p:nvPr/>
        </p:nvSpPr>
        <p:spPr>
          <a:xfrm>
            <a:off x="666750" y="3425130"/>
            <a:ext cx="449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Maintain the plateau phase of the cardiac action potential during contraction.</a:t>
            </a:r>
            <a:endParaRPr lang="en-US" sz="1200" dirty="0"/>
          </a:p>
        </p:txBody>
      </p:sp>
      <p:sp>
        <p:nvSpPr>
          <p:cNvPr id="20" name="Text 6"/>
          <p:cNvSpPr/>
          <p:nvPr/>
        </p:nvSpPr>
        <p:spPr>
          <a:xfrm>
            <a:off x="1095375" y="494154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6837"/>
                </a:solidFill>
              </a:rPr>
              <a:t>Potassium Channels (IKr)</a:t>
            </a:r>
            <a:endParaRPr lang="en-US" sz="1350" dirty="0"/>
          </a:p>
        </p:txBody>
      </p:sp>
      <p:sp>
        <p:nvSpPr>
          <p:cNvPr id="21" name="Text 7"/>
          <p:cNvSpPr/>
          <p:nvPr/>
        </p:nvSpPr>
        <p:spPr>
          <a:xfrm>
            <a:off x="666750" y="5293965"/>
            <a:ext cx="44958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Rapid delayed rectifiers responsible for the repolarisation phase of the cycle.</a:t>
            </a:r>
            <a:endParaRPr lang="en-US" sz="1200" dirty="0"/>
          </a:p>
        </p:txBody>
      </p:sp>
      <p:sp>
        <p:nvSpPr>
          <p:cNvPr id="22" name="Text 8"/>
          <p:cNvSpPr/>
          <p:nvPr/>
        </p:nvSpPr>
        <p:spPr>
          <a:xfrm>
            <a:off x="6162675" y="1251496"/>
            <a:ext cx="5600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80B9"/>
                </a:solidFill>
              </a:rPr>
              <a:t>Drug-Induced Mechanism</a:t>
            </a:r>
            <a:endParaRPr lang="en-US" sz="1500" dirty="0"/>
          </a:p>
        </p:txBody>
      </p:sp>
      <p:sp>
        <p:nvSpPr>
          <p:cNvPr id="23" name="Text 9"/>
          <p:cNvSpPr/>
          <p:nvPr/>
        </p:nvSpPr>
        <p:spPr>
          <a:xfrm>
            <a:off x="5924550" y="1680121"/>
            <a:ext cx="5600700" cy="103584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The majority of QT-prolonging drugs exert their effect by </a:t>
            </a:r>
            <a:r>
              <a:rPr lang="en-US" sz="1275" b="1" dirty="0">
                <a:solidFill>
                  <a:srgbClr val="C0392B"/>
                </a:solidFill>
              </a:rPr>
              <a:t>blocking IKr potassium channels</a:t>
            </a:r>
            <a:r>
              <a:rPr lang="en-US" sz="1275" dirty="0">
                <a:solidFill>
                  <a:srgbClr val="2C3E50"/>
                </a:solidFill>
              </a:rPr>
              <a:t>. This action slows the outward flow of potassium ions, leading to </a:t>
            </a:r>
            <a:r>
              <a:rPr lang="en-US" sz="1275" b="1" dirty="0">
                <a:solidFill>
                  <a:srgbClr val="C0392B"/>
                </a:solidFill>
              </a:rPr>
              <a:t>delayed ventricular repolarisation</a:t>
            </a:r>
            <a:r>
              <a:rPr lang="en-US" sz="1275" dirty="0">
                <a:solidFill>
                  <a:srgbClr val="2C3E50"/>
                </a:solidFill>
              </a:rPr>
              <a:t>. On the ECG, this physiological delay is visualised as a prolonged QT interval.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203871"/>
            <a:ext cx="3587800" cy="430157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9075" y="1537246"/>
            <a:ext cx="666750" cy="66675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7200" y="1794421"/>
            <a:ext cx="190500" cy="152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213646"/>
            <a:ext cx="3111550" cy="42862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785146"/>
            <a:ext cx="3111550" cy="64293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02175" y="1203871"/>
            <a:ext cx="3587800" cy="430157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2625" y="1537246"/>
            <a:ext cx="666750" cy="66675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00750" y="1794421"/>
            <a:ext cx="1905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300" y="3213646"/>
            <a:ext cx="3111550" cy="428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40300" y="3785146"/>
            <a:ext cx="3111550" cy="428625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300" y="4356646"/>
            <a:ext cx="3111550" cy="4572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75724" y="1203871"/>
            <a:ext cx="3587800" cy="4301579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36175" y="1537246"/>
            <a:ext cx="666750" cy="6667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74300" y="1794421"/>
            <a:ext cx="1905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13849" y="3213646"/>
            <a:ext cx="3111550" cy="428625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13849" y="3785146"/>
            <a:ext cx="3111550" cy="214313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13849" y="4142333"/>
            <a:ext cx="3111550" cy="214313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8625" y="5886450"/>
            <a:ext cx="11334750" cy="6858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9125" y="6110288"/>
            <a:ext cx="238125" cy="238125"/>
          </a:xfrm>
          <a:prstGeom prst="rect">
            <a:avLst/>
          </a:prstGeom>
        </p:spPr>
      </p:pic>
      <p:sp>
        <p:nvSpPr>
          <p:cNvPr id="24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5" name="Text 1"/>
          <p:cNvSpPr/>
          <p:nvPr/>
        </p:nvSpPr>
        <p:spPr>
          <a:xfrm>
            <a:off x="571500" y="523875"/>
            <a:ext cx="1162050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Three-Step QT Measurement Method (Khatib 2021)</a:t>
            </a:r>
            <a:endParaRPr lang="en-US" sz="1650" dirty="0"/>
          </a:p>
        </p:txBody>
      </p:sp>
      <p:sp>
        <p:nvSpPr>
          <p:cNvPr id="26" name="Text 2"/>
          <p:cNvSpPr/>
          <p:nvPr/>
        </p:nvSpPr>
        <p:spPr>
          <a:xfrm>
            <a:off x="1993850" y="2442121"/>
            <a:ext cx="457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STEP 1</a:t>
            </a:r>
            <a:endParaRPr lang="en-US" sz="1050" dirty="0"/>
          </a:p>
        </p:txBody>
      </p:sp>
      <p:sp>
        <p:nvSpPr>
          <p:cNvPr id="27" name="Text 3"/>
          <p:cNvSpPr/>
          <p:nvPr/>
        </p:nvSpPr>
        <p:spPr>
          <a:xfrm>
            <a:off x="1454944" y="2737396"/>
            <a:ext cx="1535162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Measure Raw QT</a:t>
            </a:r>
            <a:endParaRPr lang="en-US" sz="1500" dirty="0"/>
          </a:p>
        </p:txBody>
      </p:sp>
      <p:sp>
        <p:nvSpPr>
          <p:cNvPr id="28" name="Text 4"/>
          <p:cNvSpPr/>
          <p:nvPr/>
        </p:nvSpPr>
        <p:spPr>
          <a:xfrm>
            <a:off x="762000" y="3213646"/>
            <a:ext cx="301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Measure from the initial inflection of the </a:t>
            </a:r>
            <a:r>
              <a:rPr lang="en-US" sz="1125" b="1" dirty="0">
                <a:solidFill>
                  <a:srgbClr val="34495E"/>
                </a:solidFill>
              </a:rPr>
              <a:t>Q wave</a:t>
            </a:r>
            <a:r>
              <a:rPr lang="en-US" sz="1125" dirty="0">
                <a:solidFill>
                  <a:srgbClr val="34495E"/>
                </a:solidFill>
              </a:rPr>
              <a:t> to the end of the </a:t>
            </a:r>
            <a:r>
              <a:rPr lang="en-US" sz="1125" b="1" dirty="0">
                <a:solidFill>
                  <a:srgbClr val="34495E"/>
                </a:solidFill>
              </a:rPr>
              <a:t>T wave</a:t>
            </a:r>
            <a:r>
              <a:rPr lang="en-US" sz="1125" dirty="0">
                <a:solidFill>
                  <a:srgbClr val="34495E"/>
                </a:solidFill>
              </a:rPr>
              <a:t>.</a:t>
            </a:r>
            <a:endParaRPr lang="en-US" sz="1125" dirty="0"/>
          </a:p>
        </p:txBody>
      </p:sp>
      <p:sp>
        <p:nvSpPr>
          <p:cNvPr id="29" name="Text 5"/>
          <p:cNvSpPr/>
          <p:nvPr/>
        </p:nvSpPr>
        <p:spPr>
          <a:xfrm>
            <a:off x="762000" y="3785146"/>
            <a:ext cx="30163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Tangent Method:</a:t>
            </a:r>
            <a:r>
              <a:rPr lang="en-US" sz="1125" dirty="0">
                <a:solidFill>
                  <a:srgbClr val="34495E"/>
                </a:solidFill>
              </a:rPr>
              <a:t> Define T-wave end as the intersection of a tangent to the steepest slope and the baseline.</a:t>
            </a:r>
            <a:endParaRPr lang="en-US" sz="1125" dirty="0"/>
          </a:p>
        </p:txBody>
      </p:sp>
      <p:sp>
        <p:nvSpPr>
          <p:cNvPr id="30" name="Text 6"/>
          <p:cNvSpPr/>
          <p:nvPr/>
        </p:nvSpPr>
        <p:spPr>
          <a:xfrm>
            <a:off x="5867400" y="2442121"/>
            <a:ext cx="457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STEP 2</a:t>
            </a:r>
            <a:endParaRPr lang="en-US" sz="1050" dirty="0"/>
          </a:p>
        </p:txBody>
      </p:sp>
      <p:sp>
        <p:nvSpPr>
          <p:cNvPr id="31" name="Text 7"/>
          <p:cNvSpPr/>
          <p:nvPr/>
        </p:nvSpPr>
        <p:spPr>
          <a:xfrm>
            <a:off x="5323284" y="2737396"/>
            <a:ext cx="154543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Apply Correction</a:t>
            </a:r>
            <a:endParaRPr lang="en-US" sz="1500" dirty="0"/>
          </a:p>
        </p:txBody>
      </p:sp>
      <p:sp>
        <p:nvSpPr>
          <p:cNvPr id="32" name="Text 8"/>
          <p:cNvSpPr/>
          <p:nvPr/>
        </p:nvSpPr>
        <p:spPr>
          <a:xfrm>
            <a:off x="4635550" y="3213646"/>
            <a:ext cx="301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Correct for heart rate using </a:t>
            </a:r>
            <a:r>
              <a:rPr lang="en-US" sz="1125" b="1" dirty="0">
                <a:solidFill>
                  <a:srgbClr val="34495E"/>
                </a:solidFill>
              </a:rPr>
              <a:t>Bazett's Formula</a:t>
            </a:r>
            <a:r>
              <a:rPr lang="en-US" sz="1125" dirty="0">
                <a:solidFill>
                  <a:srgbClr val="34495E"/>
                </a:solidFill>
              </a:rPr>
              <a:t> to obtain the QTc.</a:t>
            </a:r>
            <a:endParaRPr lang="en-US" sz="1125" dirty="0"/>
          </a:p>
        </p:txBody>
      </p:sp>
      <p:sp>
        <p:nvSpPr>
          <p:cNvPr id="33" name="Text 9"/>
          <p:cNvSpPr/>
          <p:nvPr/>
        </p:nvSpPr>
        <p:spPr>
          <a:xfrm>
            <a:off x="4635550" y="3785146"/>
            <a:ext cx="301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Measure the </a:t>
            </a:r>
            <a:r>
              <a:rPr lang="en-US" sz="1125" b="1" dirty="0">
                <a:solidFill>
                  <a:srgbClr val="34495E"/>
                </a:solidFill>
              </a:rPr>
              <a:t>RR interval</a:t>
            </a:r>
            <a:r>
              <a:rPr lang="en-US" sz="1125" dirty="0">
                <a:solidFill>
                  <a:srgbClr val="34495E"/>
                </a:solidFill>
              </a:rPr>
              <a:t> from the preceding complex in seconds.</a:t>
            </a:r>
            <a:endParaRPr lang="en-US" sz="1125" dirty="0"/>
          </a:p>
        </p:txBody>
      </p:sp>
      <p:sp>
        <p:nvSpPr>
          <p:cNvPr id="34" name="Text 10"/>
          <p:cNvSpPr/>
          <p:nvPr/>
        </p:nvSpPr>
        <p:spPr>
          <a:xfrm>
            <a:off x="4540300" y="4356646"/>
            <a:ext cx="28829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837"/>
                </a:solidFill>
              </a:rPr>
              <a:t>QTc = QT (ms) ÷ √RR (s)</a:t>
            </a:r>
            <a:endParaRPr lang="en-US" sz="1200" dirty="0"/>
          </a:p>
        </p:txBody>
      </p:sp>
      <p:sp>
        <p:nvSpPr>
          <p:cNvPr id="35" name="Text 11"/>
          <p:cNvSpPr/>
          <p:nvPr/>
        </p:nvSpPr>
        <p:spPr>
          <a:xfrm>
            <a:off x="9740950" y="2442121"/>
            <a:ext cx="457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837"/>
                </a:solidFill>
              </a:rPr>
              <a:t>STEP 3</a:t>
            </a:r>
            <a:endParaRPr lang="en-US" sz="1050" dirty="0"/>
          </a:p>
        </p:txBody>
      </p:sp>
      <p:sp>
        <p:nvSpPr>
          <p:cNvPr id="36" name="Text 12"/>
          <p:cNvSpPr/>
          <p:nvPr/>
        </p:nvSpPr>
        <p:spPr>
          <a:xfrm>
            <a:off x="9276011" y="2737396"/>
            <a:ext cx="138707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Determine Risk</a:t>
            </a:r>
            <a:endParaRPr lang="en-US" sz="1500" dirty="0"/>
          </a:p>
        </p:txBody>
      </p:sp>
      <p:sp>
        <p:nvSpPr>
          <p:cNvPr id="37" name="Text 13"/>
          <p:cNvSpPr/>
          <p:nvPr/>
        </p:nvSpPr>
        <p:spPr>
          <a:xfrm>
            <a:off x="8509099" y="3213646"/>
            <a:ext cx="30163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34495E"/>
                </a:solidFill>
              </a:rPr>
              <a:t>Apply the </a:t>
            </a:r>
            <a:r>
              <a:rPr lang="en-US" sz="1125" b="1" dirty="0">
                <a:solidFill>
                  <a:srgbClr val="34495E"/>
                </a:solidFill>
              </a:rPr>
              <a:t>sex-specific threshold</a:t>
            </a:r>
            <a:r>
              <a:rPr lang="en-US" sz="1125" dirty="0">
                <a:solidFill>
                  <a:srgbClr val="34495E"/>
                </a:solidFill>
              </a:rPr>
              <a:t> to determine if the QTc is prolonged.</a:t>
            </a:r>
            <a:endParaRPr lang="en-US" sz="1125" dirty="0"/>
          </a:p>
        </p:txBody>
      </p:sp>
      <p:sp>
        <p:nvSpPr>
          <p:cNvPr id="38" name="Text 14"/>
          <p:cNvSpPr/>
          <p:nvPr/>
        </p:nvSpPr>
        <p:spPr>
          <a:xfrm>
            <a:off x="8509099" y="3785146"/>
            <a:ext cx="368290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Men:</a:t>
            </a:r>
            <a:r>
              <a:rPr lang="en-US" sz="1125" dirty="0">
                <a:solidFill>
                  <a:srgbClr val="34495E"/>
                </a:solidFill>
              </a:rPr>
              <a:t> Abnormal if &gt;450 ms.</a:t>
            </a:r>
            <a:endParaRPr lang="en-US" sz="1125" dirty="0"/>
          </a:p>
        </p:txBody>
      </p:sp>
      <p:sp>
        <p:nvSpPr>
          <p:cNvPr id="39" name="Text 15"/>
          <p:cNvSpPr/>
          <p:nvPr/>
        </p:nvSpPr>
        <p:spPr>
          <a:xfrm>
            <a:off x="8509099" y="4142333"/>
            <a:ext cx="368290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4495E"/>
                </a:solidFill>
              </a:rPr>
              <a:t>Women:</a:t>
            </a:r>
            <a:r>
              <a:rPr lang="en-US" sz="1125" dirty="0">
                <a:solidFill>
                  <a:srgbClr val="34495E"/>
                </a:solidFill>
              </a:rPr>
              <a:t> Abnormal if &gt;460 ms.</a:t>
            </a:r>
            <a:endParaRPr lang="en-US" sz="1125" dirty="0"/>
          </a:p>
        </p:txBody>
      </p:sp>
      <p:sp>
        <p:nvSpPr>
          <p:cNvPr id="40" name="Text 16"/>
          <p:cNvSpPr/>
          <p:nvPr/>
        </p:nvSpPr>
        <p:spPr>
          <a:xfrm>
            <a:off x="1000125" y="6029325"/>
            <a:ext cx="105727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Clinical Note:</a:t>
            </a:r>
            <a:r>
              <a:rPr lang="en-US" sz="1050" dirty="0">
                <a:solidFill>
                  <a:srgbClr val="2C3E50"/>
                </a:solidFill>
              </a:rPr>
              <a:t> Many physicians (including specialists) struggle with accurate QT measurement. </a:t>
            </a:r>
            <a:r>
              <a:rPr lang="en-US" sz="1050" b="1" dirty="0">
                <a:solidFill>
                  <a:srgbClr val="C0392B"/>
                </a:solidFill>
              </a:rPr>
              <a:t>Do not rely on automated ECG interpretations</a:t>
            </a:r>
            <a:r>
              <a:rPr lang="en-US" sz="1050" dirty="0">
                <a:solidFill>
                  <a:srgbClr val="2C3E50"/>
                </a:solidFill>
              </a:rPr>
              <a:t>; manual measurement using the tangent method is the clinical standard.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48313" cy="3533775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284833"/>
            <a:ext cx="228600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746796"/>
            <a:ext cx="5072063" cy="838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710904"/>
            <a:ext cx="178594" cy="148828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3253829"/>
            <a:ext cx="178594" cy="14882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3796754"/>
            <a:ext cx="178594" cy="14882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625" y="4737646"/>
            <a:ext cx="5548313" cy="1834604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009108"/>
            <a:ext cx="228600" cy="190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013371"/>
            <a:ext cx="5548313" cy="2684264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53188" y="1284833"/>
            <a:ext cx="228600" cy="1905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53188" y="2768054"/>
            <a:ext cx="178594" cy="148828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5063" y="3888135"/>
            <a:ext cx="5548313" cy="268426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3188" y="4159597"/>
            <a:ext cx="228600" cy="190500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18" name="Text 1"/>
          <p:cNvSpPr/>
          <p:nvPr/>
        </p:nvSpPr>
        <p:spPr>
          <a:xfrm>
            <a:off x="571500" y="523875"/>
            <a:ext cx="829818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Applying Bazett's Formula for QTc</a:t>
            </a:r>
            <a:endParaRPr lang="en-US" sz="1650" dirty="0"/>
          </a:p>
        </p:txBody>
      </p:sp>
      <p:sp>
        <p:nvSpPr>
          <p:cNvPr id="19" name="Text 2"/>
          <p:cNvSpPr/>
          <p:nvPr/>
        </p:nvSpPr>
        <p:spPr>
          <a:xfrm>
            <a:off x="1009650" y="1251496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The Standard Calculation</a:t>
            </a:r>
            <a:endParaRPr lang="en-US" sz="1350" dirty="0"/>
          </a:p>
        </p:txBody>
      </p:sp>
      <p:sp>
        <p:nvSpPr>
          <p:cNvPr id="20" name="Text 3"/>
          <p:cNvSpPr/>
          <p:nvPr/>
        </p:nvSpPr>
        <p:spPr>
          <a:xfrm>
            <a:off x="857250" y="1937296"/>
            <a:ext cx="4691063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6837"/>
                </a:solidFill>
              </a:rPr>
              <a:t>QTc = QT (ms) ÷ √RR (s)</a:t>
            </a:r>
            <a:endParaRPr lang="en-US" sz="2400" dirty="0"/>
          </a:p>
        </p:txBody>
      </p:sp>
      <p:sp>
        <p:nvSpPr>
          <p:cNvPr id="21" name="Text 4"/>
          <p:cNvSpPr/>
          <p:nvPr/>
        </p:nvSpPr>
        <p:spPr>
          <a:xfrm>
            <a:off x="961281" y="2680246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2C3E50"/>
                </a:solidFill>
              </a:rPr>
              <a:t>RR Interval:</a:t>
            </a:r>
            <a:r>
              <a:rPr lang="en-US" sz="1125" dirty="0">
                <a:solidFill>
                  <a:srgbClr val="2C3E50"/>
                </a:solidFill>
              </a:rPr>
              <a:t> Measured from the </a:t>
            </a:r>
            <a:r>
              <a:rPr lang="en-US" sz="1125" b="1" dirty="0">
                <a:solidFill>
                  <a:srgbClr val="2C3E50"/>
                </a:solidFill>
              </a:rPr>
              <a:t>preceding</a:t>
            </a:r>
            <a:r>
              <a:rPr lang="en-US" sz="1125" dirty="0">
                <a:solidFill>
                  <a:srgbClr val="2C3E50"/>
                </a:solidFill>
              </a:rPr>
              <a:t> R-wave complex to the current one.</a:t>
            </a:r>
            <a:endParaRPr lang="en-US" sz="1125" dirty="0"/>
          </a:p>
        </p:txBody>
      </p:sp>
      <p:sp>
        <p:nvSpPr>
          <p:cNvPr id="22" name="Text 5"/>
          <p:cNvSpPr/>
          <p:nvPr/>
        </p:nvSpPr>
        <p:spPr>
          <a:xfrm>
            <a:off x="921544" y="3223171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</a:t>
            </a:r>
            <a:r>
              <a:rPr lang="en-US" sz="1125" b="1" dirty="0">
                <a:solidFill>
                  <a:srgbClr val="2C3E50"/>
                </a:solidFill>
              </a:rPr>
              <a:t>Units:</a:t>
            </a:r>
            <a:r>
              <a:rPr lang="en-US" sz="1125" dirty="0">
                <a:solidFill>
                  <a:srgbClr val="2C3E50"/>
                </a:solidFill>
              </a:rPr>
              <a:t> QT must be in milliseconds (ms), and RR must be converted to </a:t>
            </a:r>
            <a:r>
              <a:rPr lang="en-US" sz="1125" b="1" dirty="0">
                <a:solidFill>
                  <a:srgbClr val="2C3E50"/>
                </a:solidFill>
              </a:rPr>
              <a:t>seconds</a:t>
            </a:r>
            <a:r>
              <a:rPr lang="en-US" sz="1125" dirty="0">
                <a:solidFill>
                  <a:srgbClr val="2C3E50"/>
                </a:solidFill>
              </a:rPr>
              <a:t> (s).</a:t>
            </a:r>
            <a:endParaRPr lang="en-US" sz="1125" dirty="0"/>
          </a:p>
        </p:txBody>
      </p:sp>
      <p:sp>
        <p:nvSpPr>
          <p:cNvPr id="23" name="Text 6"/>
          <p:cNvSpPr/>
          <p:nvPr/>
        </p:nvSpPr>
        <p:spPr>
          <a:xfrm>
            <a:off x="921544" y="3766096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Most automated machines use Bazett's, making it the common clinical standard.</a:t>
            </a:r>
            <a:endParaRPr lang="en-US" sz="1125" dirty="0"/>
          </a:p>
        </p:txBody>
      </p:sp>
      <p:sp>
        <p:nvSpPr>
          <p:cNvPr id="24" name="Text 7"/>
          <p:cNvSpPr/>
          <p:nvPr/>
        </p:nvSpPr>
        <p:spPr>
          <a:xfrm>
            <a:off x="1009650" y="4975771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Why Correct the QT?</a:t>
            </a:r>
            <a:endParaRPr lang="en-US" sz="1350" dirty="0"/>
          </a:p>
        </p:txBody>
      </p:sp>
      <p:sp>
        <p:nvSpPr>
          <p:cNvPr id="25" name="Text 8"/>
          <p:cNvSpPr/>
          <p:nvPr/>
        </p:nvSpPr>
        <p:spPr>
          <a:xfrm>
            <a:off x="666750" y="5375821"/>
            <a:ext cx="92583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Heart rate and QT interval are inversely proportional.</a:t>
            </a:r>
            <a:endParaRPr lang="en-US" sz="1125" dirty="0"/>
          </a:p>
        </p:txBody>
      </p:sp>
      <p:sp>
        <p:nvSpPr>
          <p:cNvPr id="26" name="Text 9"/>
          <p:cNvSpPr/>
          <p:nvPr/>
        </p:nvSpPr>
        <p:spPr>
          <a:xfrm>
            <a:off x="666750" y="5704433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Correction allows for comparison against standard thresholds regardless of the current pulse.</a:t>
            </a:r>
            <a:endParaRPr lang="en-US" sz="1125" dirty="0"/>
          </a:p>
        </p:txBody>
      </p:sp>
      <p:sp>
        <p:nvSpPr>
          <p:cNvPr id="27" name="Text 10"/>
          <p:cNvSpPr/>
          <p:nvPr/>
        </p:nvSpPr>
        <p:spPr>
          <a:xfrm>
            <a:off x="6796088" y="1251496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Limitations</a:t>
            </a:r>
            <a:endParaRPr lang="en-US" sz="1350" dirty="0"/>
          </a:p>
        </p:txBody>
      </p:sp>
      <p:sp>
        <p:nvSpPr>
          <p:cNvPr id="28" name="Text 11"/>
          <p:cNvSpPr/>
          <p:nvPr/>
        </p:nvSpPr>
        <p:spPr>
          <a:xfrm>
            <a:off x="6453188" y="1651546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High Heart Rates (&gt;100 bpm):</a:t>
            </a:r>
            <a:r>
              <a:rPr lang="en-US" sz="1125" dirty="0">
                <a:solidFill>
                  <a:srgbClr val="2C3E50"/>
                </a:solidFill>
              </a:rPr>
              <a:t> Bazett's </a:t>
            </a:r>
            <a:r>
              <a:rPr lang="en-US" sz="1125" b="1" dirty="0">
                <a:solidFill>
                  <a:srgbClr val="2C3E50"/>
                </a:solidFill>
              </a:rPr>
              <a:t>overcorrects</a:t>
            </a:r>
            <a:r>
              <a:rPr lang="en-US" sz="1125" dirty="0">
                <a:solidFill>
                  <a:srgbClr val="2C3E50"/>
                </a:solidFill>
              </a:rPr>
              <a:t>, leading to a falsely elevated QTc.</a:t>
            </a:r>
            <a:endParaRPr lang="en-US" sz="1125" dirty="0"/>
          </a:p>
        </p:txBody>
      </p:sp>
      <p:sp>
        <p:nvSpPr>
          <p:cNvPr id="29" name="Text 12"/>
          <p:cNvSpPr/>
          <p:nvPr/>
        </p:nvSpPr>
        <p:spPr>
          <a:xfrm>
            <a:off x="6453188" y="2194471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Low Heart Rates (&lt;60 bpm):</a:t>
            </a:r>
            <a:r>
              <a:rPr lang="en-US" sz="1125" dirty="0">
                <a:solidFill>
                  <a:srgbClr val="2C3E50"/>
                </a:solidFill>
              </a:rPr>
              <a:t> Bazett's </a:t>
            </a:r>
            <a:r>
              <a:rPr lang="en-US" sz="1125" b="1" dirty="0">
                <a:solidFill>
                  <a:srgbClr val="2C3E50"/>
                </a:solidFill>
              </a:rPr>
              <a:t>undercorrects</a:t>
            </a:r>
            <a:r>
              <a:rPr lang="en-US" sz="1125" dirty="0">
                <a:solidFill>
                  <a:srgbClr val="2C3E50"/>
                </a:solidFill>
              </a:rPr>
              <a:t>, leading to a falsely shortened QTc.</a:t>
            </a:r>
            <a:endParaRPr lang="en-US" sz="1125" dirty="0"/>
          </a:p>
        </p:txBody>
      </p:sp>
      <p:sp>
        <p:nvSpPr>
          <p:cNvPr id="30" name="Text 13"/>
          <p:cNvSpPr/>
          <p:nvPr/>
        </p:nvSpPr>
        <p:spPr>
          <a:xfrm>
            <a:off x="6707981" y="2737396"/>
            <a:ext cx="548401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 Clinical impact: May lead to unnecessary drug cessation or missed risk.</a:t>
            </a:r>
            <a:endParaRPr lang="en-US" sz="1125" dirty="0"/>
          </a:p>
        </p:txBody>
      </p:sp>
      <p:sp>
        <p:nvSpPr>
          <p:cNvPr id="31" name="Text 14"/>
          <p:cNvSpPr/>
          <p:nvPr/>
        </p:nvSpPr>
        <p:spPr>
          <a:xfrm>
            <a:off x="6796088" y="4126260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Alternative Formulae</a:t>
            </a:r>
            <a:endParaRPr lang="en-US" sz="1350" dirty="0"/>
          </a:p>
        </p:txBody>
      </p:sp>
      <p:sp>
        <p:nvSpPr>
          <p:cNvPr id="32" name="Text 15"/>
          <p:cNvSpPr/>
          <p:nvPr/>
        </p:nvSpPr>
        <p:spPr>
          <a:xfrm>
            <a:off x="6453188" y="4526310"/>
            <a:ext cx="573881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Fridericia / Framingham:</a:t>
            </a:r>
            <a:r>
              <a:rPr lang="en-US" sz="1125" dirty="0">
                <a:solidFill>
                  <a:srgbClr val="2C3E50"/>
                </a:solidFill>
              </a:rPr>
              <a:t> These perform better at heart rate extremes.</a:t>
            </a:r>
            <a:endParaRPr lang="en-US" sz="1125" dirty="0"/>
          </a:p>
        </p:txBody>
      </p:sp>
      <p:sp>
        <p:nvSpPr>
          <p:cNvPr id="33" name="Text 16"/>
          <p:cNvSpPr/>
          <p:nvPr/>
        </p:nvSpPr>
        <p:spPr>
          <a:xfrm>
            <a:off x="6453188" y="4854922"/>
            <a:ext cx="507206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837"/>
                </a:solidFill>
              </a:rPr>
              <a:t>Fridericia:</a:t>
            </a:r>
            <a:r>
              <a:rPr lang="en-US" sz="1125" dirty="0">
                <a:solidFill>
                  <a:srgbClr val="2C3E50"/>
                </a:solidFill>
              </a:rPr>
              <a:t> QTc = QT ÷ ∛RR</a:t>
            </a:r>
            <a:endParaRPr lang="en-US" sz="1125" dirty="0"/>
          </a:p>
        </p:txBody>
      </p:sp>
      <p:sp>
        <p:nvSpPr>
          <p:cNvPr id="34" name="Text 17"/>
          <p:cNvSpPr/>
          <p:nvPr/>
        </p:nvSpPr>
        <p:spPr>
          <a:xfrm>
            <a:off x="6453188" y="5183535"/>
            <a:ext cx="507206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Used more frequently in cardiology research and clinical trials due to superior accuracy.</a:t>
            </a:r>
            <a:endParaRPr lang="en-US" sz="1125" dirty="0"/>
          </a:p>
        </p:txBody>
      </p:sp>
      <p:sp>
        <p:nvSpPr>
          <p:cNvPr id="35" name="Text 18"/>
          <p:cNvSpPr/>
          <p:nvPr/>
        </p:nvSpPr>
        <p:spPr>
          <a:xfrm>
            <a:off x="6453188" y="5774085"/>
            <a:ext cx="5072063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66573"/>
                </a:solidFill>
              </a:rPr>
              <a:t>Note: GP trainees should be aware of these but use Bazett's as the default unless at HR extremes.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2749748"/>
            <a:ext cx="6572250" cy="218122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" y="2749748"/>
            <a:ext cx="1314450" cy="600075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3075" y="2749748"/>
            <a:ext cx="1521023" cy="600075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4098" y="2749748"/>
            <a:ext cx="1844725" cy="60007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8823" y="2749748"/>
            <a:ext cx="1892052" cy="600075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1875" y="1491109"/>
            <a:ext cx="4381500" cy="219075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0" y="1776859"/>
            <a:ext cx="238125" cy="1905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81875" y="3919984"/>
            <a:ext cx="4381500" cy="1102816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72375" y="4141887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81875" y="5260925"/>
            <a:ext cx="4381500" cy="928688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24750" y="5524649"/>
            <a:ext cx="83046" cy="67866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3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Normal QTc Values and Thresholds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428625" y="2749748"/>
            <a:ext cx="97155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Sex</a:t>
            </a:r>
            <a:endParaRPr lang="en-US" sz="1350" dirty="0"/>
          </a:p>
        </p:txBody>
      </p:sp>
      <p:sp>
        <p:nvSpPr>
          <p:cNvPr id="25" name="Text 3"/>
          <p:cNvSpPr/>
          <p:nvPr/>
        </p:nvSpPr>
        <p:spPr>
          <a:xfrm>
            <a:off x="1743075" y="2749748"/>
            <a:ext cx="1178123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Normal QTc</a:t>
            </a:r>
            <a:endParaRPr lang="en-US" sz="1350" dirty="0"/>
          </a:p>
        </p:txBody>
      </p:sp>
      <p:sp>
        <p:nvSpPr>
          <p:cNvPr id="26" name="Text 4"/>
          <p:cNvSpPr/>
          <p:nvPr/>
        </p:nvSpPr>
        <p:spPr>
          <a:xfrm>
            <a:off x="3264098" y="2749748"/>
            <a:ext cx="1501825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Concern</a:t>
            </a:r>
            <a:endParaRPr lang="en-US" sz="1350" dirty="0"/>
          </a:p>
        </p:txBody>
      </p:sp>
      <p:sp>
        <p:nvSpPr>
          <p:cNvPr id="27" name="Text 5"/>
          <p:cNvSpPr/>
          <p:nvPr/>
        </p:nvSpPr>
        <p:spPr>
          <a:xfrm>
            <a:off x="5108823" y="2749748"/>
            <a:ext cx="1549152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High Risk (TdP)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428625" y="3349823"/>
            <a:ext cx="1028700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6837"/>
                </a:solidFill>
              </a:rPr>
              <a:t>Men</a:t>
            </a:r>
            <a:endParaRPr lang="en-US" sz="1650" dirty="0"/>
          </a:p>
        </p:txBody>
      </p:sp>
      <p:sp>
        <p:nvSpPr>
          <p:cNvPr id="29" name="Text 7"/>
          <p:cNvSpPr/>
          <p:nvPr/>
        </p:nvSpPr>
        <p:spPr>
          <a:xfrm>
            <a:off x="1743075" y="3349823"/>
            <a:ext cx="1235273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7AE60"/>
                </a:solidFill>
              </a:rPr>
              <a:t>&lt;450 ms</a:t>
            </a:r>
            <a:endParaRPr lang="en-US" sz="1650" dirty="0"/>
          </a:p>
        </p:txBody>
      </p:sp>
      <p:sp>
        <p:nvSpPr>
          <p:cNvPr id="30" name="Text 8"/>
          <p:cNvSpPr/>
          <p:nvPr/>
        </p:nvSpPr>
        <p:spPr>
          <a:xfrm>
            <a:off x="3264098" y="3349823"/>
            <a:ext cx="1558975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67E22"/>
                </a:solidFill>
              </a:rPr>
              <a:t>450 – 500 ms</a:t>
            </a:r>
            <a:endParaRPr lang="en-US" sz="1650" dirty="0"/>
          </a:p>
        </p:txBody>
      </p:sp>
      <p:sp>
        <p:nvSpPr>
          <p:cNvPr id="31" name="Text 9"/>
          <p:cNvSpPr/>
          <p:nvPr/>
        </p:nvSpPr>
        <p:spPr>
          <a:xfrm>
            <a:off x="5108823" y="3349823"/>
            <a:ext cx="1606302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</a:rPr>
              <a:t>&gt;500 ms</a:t>
            </a:r>
            <a:endParaRPr lang="en-US" sz="1650" dirty="0"/>
          </a:p>
        </p:txBody>
      </p:sp>
      <p:sp>
        <p:nvSpPr>
          <p:cNvPr id="32" name="Text 10"/>
          <p:cNvSpPr/>
          <p:nvPr/>
        </p:nvSpPr>
        <p:spPr>
          <a:xfrm>
            <a:off x="428625" y="4140398"/>
            <a:ext cx="1028700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6837"/>
                </a:solidFill>
              </a:rPr>
              <a:t>Women</a:t>
            </a:r>
            <a:endParaRPr lang="en-US" sz="1650" dirty="0"/>
          </a:p>
        </p:txBody>
      </p:sp>
      <p:sp>
        <p:nvSpPr>
          <p:cNvPr id="33" name="Text 11"/>
          <p:cNvSpPr/>
          <p:nvPr/>
        </p:nvSpPr>
        <p:spPr>
          <a:xfrm>
            <a:off x="1743075" y="4140398"/>
            <a:ext cx="1235273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7AE60"/>
                </a:solidFill>
              </a:rPr>
              <a:t>&lt;460 ms</a:t>
            </a:r>
            <a:endParaRPr lang="en-US" sz="1650" dirty="0"/>
          </a:p>
        </p:txBody>
      </p:sp>
      <p:sp>
        <p:nvSpPr>
          <p:cNvPr id="34" name="Text 12"/>
          <p:cNvSpPr/>
          <p:nvPr/>
        </p:nvSpPr>
        <p:spPr>
          <a:xfrm>
            <a:off x="3264098" y="4140398"/>
            <a:ext cx="1558975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E67E22"/>
                </a:solidFill>
              </a:rPr>
              <a:t>460 – 500 ms</a:t>
            </a:r>
            <a:endParaRPr lang="en-US" sz="1650" dirty="0"/>
          </a:p>
        </p:txBody>
      </p:sp>
      <p:sp>
        <p:nvSpPr>
          <p:cNvPr id="35" name="Text 13"/>
          <p:cNvSpPr/>
          <p:nvPr/>
        </p:nvSpPr>
        <p:spPr>
          <a:xfrm>
            <a:off x="5108823" y="4140398"/>
            <a:ext cx="1606302" cy="790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0392B"/>
                </a:solidFill>
              </a:rPr>
              <a:t>&gt;500 ms</a:t>
            </a:r>
            <a:endParaRPr lang="en-US" sz="1650" dirty="0"/>
          </a:p>
        </p:txBody>
      </p:sp>
      <p:sp>
        <p:nvSpPr>
          <p:cNvPr id="36" name="Text 14"/>
          <p:cNvSpPr/>
          <p:nvPr/>
        </p:nvSpPr>
        <p:spPr>
          <a:xfrm>
            <a:off x="7972425" y="1729234"/>
            <a:ext cx="3905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FFFFFF"/>
                </a:solidFill>
              </a:rPr>
              <a:t>CRITICAL RULE</a:t>
            </a:r>
            <a:endParaRPr lang="en-US" sz="1500" dirty="0"/>
          </a:p>
        </p:txBody>
      </p:sp>
      <p:sp>
        <p:nvSpPr>
          <p:cNvPr id="37" name="Text 15"/>
          <p:cNvSpPr/>
          <p:nvPr/>
        </p:nvSpPr>
        <p:spPr>
          <a:xfrm>
            <a:off x="7620000" y="2157859"/>
            <a:ext cx="3905250" cy="1285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QTc &gt; 500 ms</a:t>
            </a:r>
            <a:r>
              <a:rPr lang="en-US" sz="1350" dirty="0">
                <a:solidFill>
                  <a:srgbClr val="FFFFFF"/>
                </a:solidFill>
              </a:rPr>
              <a:t> represents a substantially elevated risk of Torsades de Pointes (TdP).
</a:t>
            </a:r>
            <a:r>
              <a:rPr lang="en-US" sz="1350" b="1" dirty="0">
                <a:solidFill>
                  <a:srgbClr val="FFFFFF"/>
                </a:solidFill>
              </a:rPr>
              <a:t>ACT URGENTLY:</a:t>
            </a:r>
            <a:r>
              <a:rPr lang="en-US" sz="1350" dirty="0">
                <a:solidFill>
                  <a:srgbClr val="FFFFFF"/>
                </a:solidFill>
              </a:rPr>
              <a:t> Review therapy, stop offending drugs, and correct electrolytes immediately.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7815263" y="4110484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E44AD"/>
                </a:solidFill>
              </a:rPr>
              <a:t>AKT EXAM FACT</a:t>
            </a:r>
            <a:endParaRPr lang="en-US" sz="1050" dirty="0"/>
          </a:p>
        </p:txBody>
      </p:sp>
      <p:sp>
        <p:nvSpPr>
          <p:cNvPr id="39" name="Text 17"/>
          <p:cNvSpPr/>
          <p:nvPr/>
        </p:nvSpPr>
        <p:spPr>
          <a:xfrm>
            <a:off x="7572375" y="4405759"/>
            <a:ext cx="4000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For every </a:t>
            </a:r>
            <a:r>
              <a:rPr lang="en-US" sz="1200" b="1" dirty="0">
                <a:solidFill>
                  <a:srgbClr val="34495E"/>
                </a:solidFill>
              </a:rPr>
              <a:t>10 ms increase</a:t>
            </a:r>
            <a:r>
              <a:rPr lang="en-US" sz="1200" dirty="0">
                <a:solidFill>
                  <a:srgbClr val="34495E"/>
                </a:solidFill>
              </a:rPr>
              <a:t> in QTc duration, the risk of arrhythmic events increases by approximately </a:t>
            </a:r>
            <a:r>
              <a:rPr lang="en-US" sz="1200" b="1" dirty="0">
                <a:solidFill>
                  <a:srgbClr val="34495E"/>
                </a:solidFill>
              </a:rPr>
              <a:t>5–7%</a:t>
            </a:r>
            <a:r>
              <a:rPr lang="en-US" sz="1200" dirty="0">
                <a:solidFill>
                  <a:srgbClr val="34495E"/>
                </a:solidFill>
              </a:rPr>
              <a:t>.</a:t>
            </a:r>
            <a:endParaRPr lang="en-US" sz="1200" dirty="0"/>
          </a:p>
        </p:txBody>
      </p:sp>
      <p:sp>
        <p:nvSpPr>
          <p:cNvPr id="40" name="Text 18"/>
          <p:cNvSpPr/>
          <p:nvPr/>
        </p:nvSpPr>
        <p:spPr>
          <a:xfrm>
            <a:off x="7703046" y="5403800"/>
            <a:ext cx="3917454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C3E50"/>
                </a:solidFill>
              </a:rPr>
              <a:t>Practical point:</a:t>
            </a:r>
            <a:r>
              <a:rPr lang="en-US" sz="1125" i="1" dirty="0">
                <a:solidFill>
                  <a:srgbClr val="2C3E50"/>
                </a:solidFill>
              </a:rPr>
              <a:t> Women have naturally longer baseline QTc intervals. Never rely solely on automated ECG readings; manual verification is the clinical standard.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38125"/>
            <a:ext cx="11334750" cy="632371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1013371"/>
            <a:ext cx="5524500" cy="2636639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314896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750" y="1775371"/>
            <a:ext cx="119063" cy="9912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089696"/>
            <a:ext cx="119063" cy="108198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2604046"/>
            <a:ext cx="119063" cy="108198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3888135"/>
            <a:ext cx="5524500" cy="2636639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4189661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054947"/>
            <a:ext cx="119063" cy="9912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369272"/>
            <a:ext cx="119063" cy="9912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" y="5683597"/>
            <a:ext cx="119063" cy="9912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013371"/>
            <a:ext cx="5524500" cy="5511254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314896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661196"/>
            <a:ext cx="5048250" cy="108585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3889921"/>
            <a:ext cx="5048250" cy="108585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5251996"/>
            <a:ext cx="119063" cy="11906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5739557"/>
            <a:ext cx="119063" cy="108198"/>
          </a:xfrm>
          <a:prstGeom prst="rect">
            <a:avLst/>
          </a:prstGeom>
        </p:spPr>
      </p:pic>
      <p:sp>
        <p:nvSpPr>
          <p:cNvPr id="21" name="Text 0"/>
          <p:cNvSpPr/>
          <p:nvPr/>
        </p:nvSpPr>
        <p:spPr>
          <a:xfrm>
            <a:off x="571500" y="333375"/>
            <a:ext cx="3291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90" dirty="0">
                <a:solidFill>
                  <a:srgbClr val="006837"/>
                </a:solidFill>
              </a:rPr>
              <a:t>CLINICAL TRAINING MODULE</a:t>
            </a:r>
            <a:endParaRPr lang="en-US" sz="900" dirty="0"/>
          </a:p>
        </p:txBody>
      </p:sp>
      <p:sp>
        <p:nvSpPr>
          <p:cNvPr id="22" name="Text 1"/>
          <p:cNvSpPr/>
          <p:nvPr/>
        </p:nvSpPr>
        <p:spPr>
          <a:xfrm>
            <a:off x="571500" y="523875"/>
            <a:ext cx="8046720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When QT Assessment Is Unreliable</a:t>
            </a:r>
            <a:endParaRPr lang="en-US" sz="1650" dirty="0"/>
          </a:p>
        </p:txBody>
      </p:sp>
      <p:sp>
        <p:nvSpPr>
          <p:cNvPr id="23" name="Text 2"/>
          <p:cNvSpPr/>
          <p:nvPr/>
        </p:nvSpPr>
        <p:spPr>
          <a:xfrm>
            <a:off x="1066800" y="129435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Bundle Branch Block (BBB)</a:t>
            </a:r>
            <a:endParaRPr lang="en-US" sz="1350" dirty="0"/>
          </a:p>
        </p:txBody>
      </p:sp>
      <p:sp>
        <p:nvSpPr>
          <p:cNvPr id="24" name="Text 3"/>
          <p:cNvSpPr/>
          <p:nvPr/>
        </p:nvSpPr>
        <p:spPr>
          <a:xfrm>
            <a:off x="881063" y="1737271"/>
            <a:ext cx="1131093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Standard QT measurement is </a:t>
            </a:r>
            <a:r>
              <a:rPr lang="en-US" sz="1125" b="1" dirty="0">
                <a:solidFill>
                  <a:srgbClr val="006837"/>
                </a:solidFill>
              </a:rPr>
              <a:t>invalid</a:t>
            </a:r>
            <a:r>
              <a:rPr lang="en-US" sz="1125" dirty="0">
                <a:solidFill>
                  <a:srgbClr val="2C3E50"/>
                </a:solidFill>
              </a:rPr>
              <a:t> when the QRS duration is abnormal.</a:t>
            </a:r>
            <a:endParaRPr lang="en-US" sz="1125" dirty="0"/>
          </a:p>
        </p:txBody>
      </p:sp>
      <p:sp>
        <p:nvSpPr>
          <p:cNvPr id="25" name="Text 4"/>
          <p:cNvSpPr/>
          <p:nvPr/>
        </p:nvSpPr>
        <p:spPr>
          <a:xfrm>
            <a:off x="881063" y="2051596"/>
            <a:ext cx="48339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Prolonged depolarisation (QRS &gt; 120ms) naturally extends the overall QT interval.</a:t>
            </a:r>
            <a:endParaRPr lang="en-US" sz="1125" dirty="0"/>
          </a:p>
        </p:txBody>
      </p:sp>
      <p:sp>
        <p:nvSpPr>
          <p:cNvPr id="26" name="Text 5"/>
          <p:cNvSpPr/>
          <p:nvPr/>
        </p:nvSpPr>
        <p:spPr>
          <a:xfrm>
            <a:off x="881063" y="2565946"/>
            <a:ext cx="48339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Normal QTc thresholds cannot be applied reliably to patients with LBBB or RBBB.</a:t>
            </a:r>
            <a:endParaRPr lang="en-US" sz="1125" dirty="0"/>
          </a:p>
        </p:txBody>
      </p:sp>
      <p:sp>
        <p:nvSpPr>
          <p:cNvPr id="27" name="Text 6"/>
          <p:cNvSpPr/>
          <p:nvPr/>
        </p:nvSpPr>
        <p:spPr>
          <a:xfrm>
            <a:off x="1066800" y="4169122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Systemic ECG Review</a:t>
            </a:r>
            <a:endParaRPr lang="en-US" sz="1350" dirty="0"/>
          </a:p>
        </p:txBody>
      </p:sp>
      <p:sp>
        <p:nvSpPr>
          <p:cNvPr id="28" name="Text 7"/>
          <p:cNvSpPr/>
          <p:nvPr/>
        </p:nvSpPr>
        <p:spPr>
          <a:xfrm>
            <a:off x="666750" y="4612035"/>
            <a:ext cx="113157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7F8C8D"/>
                </a:solidFill>
              </a:rPr>
              <a:t>Before focusing on the QT interval, evaluate the entire trace for:</a:t>
            </a:r>
            <a:endParaRPr lang="en-US" sz="1125" dirty="0"/>
          </a:p>
        </p:txBody>
      </p:sp>
      <p:sp>
        <p:nvSpPr>
          <p:cNvPr id="29" name="Text 8"/>
          <p:cNvSpPr/>
          <p:nvPr/>
        </p:nvSpPr>
        <p:spPr>
          <a:xfrm>
            <a:off x="881063" y="5016847"/>
            <a:ext cx="8401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Signs of </a:t>
            </a:r>
            <a:r>
              <a:rPr lang="en-US" sz="1125" b="1" dirty="0">
                <a:solidFill>
                  <a:srgbClr val="006837"/>
                </a:solidFill>
              </a:rPr>
              <a:t>Myocardial Infarction</a:t>
            </a:r>
            <a:r>
              <a:rPr lang="en-US" sz="1125" dirty="0">
                <a:solidFill>
                  <a:srgbClr val="2C3E50"/>
                </a:solidFill>
              </a:rPr>
              <a:t> or Cardiomyopathy.</a:t>
            </a:r>
            <a:endParaRPr lang="en-US" sz="1125" dirty="0"/>
          </a:p>
        </p:txBody>
      </p:sp>
      <p:sp>
        <p:nvSpPr>
          <p:cNvPr id="30" name="Text 9"/>
          <p:cNvSpPr/>
          <p:nvPr/>
        </p:nvSpPr>
        <p:spPr>
          <a:xfrm>
            <a:off x="881063" y="5331172"/>
            <a:ext cx="868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Presence of </a:t>
            </a:r>
            <a:r>
              <a:rPr lang="en-US" sz="1125" b="1" dirty="0">
                <a:solidFill>
                  <a:srgbClr val="006837"/>
                </a:solidFill>
              </a:rPr>
              <a:t>Bradycardia</a:t>
            </a:r>
            <a:r>
              <a:rPr lang="en-US" sz="1125" dirty="0">
                <a:solidFill>
                  <a:srgbClr val="2C3E50"/>
                </a:solidFill>
              </a:rPr>
              <a:t> (RR intervals &gt; 1 second).</a:t>
            </a:r>
            <a:endParaRPr lang="en-US" sz="1125" dirty="0"/>
          </a:p>
        </p:txBody>
      </p:sp>
      <p:sp>
        <p:nvSpPr>
          <p:cNvPr id="31" name="Text 10"/>
          <p:cNvSpPr/>
          <p:nvPr/>
        </p:nvSpPr>
        <p:spPr>
          <a:xfrm>
            <a:off x="881063" y="5645497"/>
            <a:ext cx="10287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Baseline fluctuations or artifacts obscuring the T-wave end.</a:t>
            </a:r>
            <a:endParaRPr lang="en-US" sz="1125" dirty="0"/>
          </a:p>
        </p:txBody>
      </p:sp>
      <p:sp>
        <p:nvSpPr>
          <p:cNvPr id="32" name="Text 11"/>
          <p:cNvSpPr/>
          <p:nvPr/>
        </p:nvSpPr>
        <p:spPr>
          <a:xfrm>
            <a:off x="6877050" y="1294358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The Automation Pitfall</a:t>
            </a:r>
            <a:endParaRPr lang="en-US" sz="1350" dirty="0"/>
          </a:p>
        </p:txBody>
      </p:sp>
      <p:sp>
        <p:nvSpPr>
          <p:cNvPr id="33" name="Text 12"/>
          <p:cNvSpPr/>
          <p:nvPr/>
        </p:nvSpPr>
        <p:spPr>
          <a:xfrm>
            <a:off x="6477000" y="1737271"/>
            <a:ext cx="50482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Many clinicians rely heavily on the computer-generated ECG interpretation. Research shows that </a:t>
            </a:r>
            <a:r>
              <a:rPr lang="en-US" sz="1200" b="1" dirty="0">
                <a:solidFill>
                  <a:srgbClr val="C0392B"/>
                </a:solidFill>
              </a:rPr>
              <a:t>even specialists</a:t>
            </a:r>
            <a:r>
              <a:rPr lang="en-US" sz="1200" dirty="0">
                <a:solidFill>
                  <a:srgbClr val="2C3E50"/>
                </a:solidFill>
              </a:rPr>
              <a:t> frequently misidentify long QT intervals.</a:t>
            </a:r>
            <a:endParaRPr lang="en-US" sz="1200" dirty="0"/>
          </a:p>
        </p:txBody>
      </p:sp>
      <p:sp>
        <p:nvSpPr>
          <p:cNvPr id="34" name="Text 13"/>
          <p:cNvSpPr/>
          <p:nvPr/>
        </p:nvSpPr>
        <p:spPr>
          <a:xfrm>
            <a:off x="6667500" y="2851696"/>
            <a:ext cx="4667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F8C8D"/>
                </a:solidFill>
              </a:rPr>
              <a:t>Automated Reading</a:t>
            </a:r>
            <a:endParaRPr lang="en-US" sz="1050" dirty="0"/>
          </a:p>
        </p:txBody>
      </p:sp>
      <p:sp>
        <p:nvSpPr>
          <p:cNvPr id="35" name="Text 14"/>
          <p:cNvSpPr/>
          <p:nvPr/>
        </p:nvSpPr>
        <p:spPr>
          <a:xfrm>
            <a:off x="6667500" y="3099346"/>
            <a:ext cx="4667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Fails to distinguish U-waves or identifies the T-wave end incorrectly in 25-30% of cases.</a:t>
            </a:r>
            <a:endParaRPr lang="en-US" sz="1200" dirty="0"/>
          </a:p>
        </p:txBody>
      </p:sp>
      <p:sp>
        <p:nvSpPr>
          <p:cNvPr id="36" name="Text 15"/>
          <p:cNvSpPr/>
          <p:nvPr/>
        </p:nvSpPr>
        <p:spPr>
          <a:xfrm>
            <a:off x="6667500" y="4080421"/>
            <a:ext cx="4667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GP Best Practice</a:t>
            </a:r>
            <a:endParaRPr lang="en-US" sz="1050" dirty="0"/>
          </a:p>
        </p:txBody>
      </p:sp>
      <p:sp>
        <p:nvSpPr>
          <p:cNvPr id="37" name="Text 16"/>
          <p:cNvSpPr/>
          <p:nvPr/>
        </p:nvSpPr>
        <p:spPr>
          <a:xfrm>
            <a:off x="6667500" y="4328071"/>
            <a:ext cx="46672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Perform manual measurement using the </a:t>
            </a:r>
            <a:r>
              <a:rPr lang="en-US" sz="1200" b="1" dirty="0">
                <a:solidFill>
                  <a:srgbClr val="C0392B"/>
                </a:solidFill>
              </a:rPr>
              <a:t>Tangent Method</a:t>
            </a:r>
            <a:r>
              <a:rPr lang="en-US" sz="1200" dirty="0">
                <a:solidFill>
                  <a:srgbClr val="2C3E50"/>
                </a:solidFill>
              </a:rPr>
              <a:t> in Lead II or V5/V6.</a:t>
            </a:r>
            <a:endParaRPr lang="en-US" sz="1200" dirty="0"/>
          </a:p>
        </p:txBody>
      </p:sp>
      <p:sp>
        <p:nvSpPr>
          <p:cNvPr id="38" name="Text 17"/>
          <p:cNvSpPr/>
          <p:nvPr/>
        </p:nvSpPr>
        <p:spPr>
          <a:xfrm>
            <a:off x="6691313" y="5213896"/>
            <a:ext cx="48339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If the automated report says "Normal" but the T-wave looks late—</a:t>
            </a:r>
            <a:r>
              <a:rPr lang="en-US" sz="1050" b="1" dirty="0">
                <a:solidFill>
                  <a:srgbClr val="C0392B"/>
                </a:solidFill>
              </a:rPr>
              <a:t>trust your eyes</a:t>
            </a:r>
            <a:r>
              <a:rPr lang="en-US" sz="1050" dirty="0">
                <a:solidFill>
                  <a:srgbClr val="2C3E50"/>
                </a:solidFill>
              </a:rPr>
              <a:t> and measure it.</a:t>
            </a:r>
            <a:endParaRPr lang="en-US" sz="1050" dirty="0"/>
          </a:p>
        </p:txBody>
      </p:sp>
      <p:sp>
        <p:nvSpPr>
          <p:cNvPr id="39" name="Text 18"/>
          <p:cNvSpPr/>
          <p:nvPr/>
        </p:nvSpPr>
        <p:spPr>
          <a:xfrm>
            <a:off x="6691313" y="5701457"/>
            <a:ext cx="48339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Always assess for "T-wave flattening" or "notching" which can confuse software algorithms.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4871</Words>
  <Application>Microsoft Office PowerPoint</Application>
  <PresentationFormat>Widescreen</PresentationFormat>
  <Paragraphs>563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2026-05-06T15:33:52Z</dcterms:created>
  <dcterms:modified xsi:type="dcterms:W3CDTF">2026-05-06T16:05:47Z</dcterms:modified>
</cp:coreProperties>
</file>