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6"/>
  </p:notesMasterIdLst>
  <p:sldIdLst>
    <p:sldId id="281" r:id="rId2"/>
    <p:sldId id="282" r:id="rId3"/>
    <p:sldId id="283" r:id="rId4"/>
    <p:sldId id="284" r:id="rId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2814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19" Type="http://schemas.openxmlformats.org/officeDocument/2006/relationships/image" Target="../media/image26.png"/><Relationship Id="rId4" Type="http://schemas.openxmlformats.org/officeDocument/2006/relationships/image" Target="../media/image2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3" Type="http://schemas.openxmlformats.org/officeDocument/2006/relationships/image" Target="../media/image1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9.png"/><Relationship Id="rId20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2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50.png"/><Relationship Id="rId18" Type="http://schemas.openxmlformats.org/officeDocument/2006/relationships/image" Target="../media/image55.png"/><Relationship Id="rId3" Type="http://schemas.openxmlformats.org/officeDocument/2006/relationships/image" Target="../media/image1.png"/><Relationship Id="rId21" Type="http://schemas.openxmlformats.org/officeDocument/2006/relationships/image" Target="../media/image58.png"/><Relationship Id="rId7" Type="http://schemas.openxmlformats.org/officeDocument/2006/relationships/image" Target="../media/image46.png"/><Relationship Id="rId12" Type="http://schemas.openxmlformats.org/officeDocument/2006/relationships/image" Target="../media/image49.png"/><Relationship Id="rId17" Type="http://schemas.openxmlformats.org/officeDocument/2006/relationships/image" Target="../media/image54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3.png"/><Relationship Id="rId20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11" Type="http://schemas.openxmlformats.org/officeDocument/2006/relationships/image" Target="../media/image48.png"/><Relationship Id="rId5" Type="http://schemas.openxmlformats.org/officeDocument/2006/relationships/image" Target="../media/image44.png"/><Relationship Id="rId15" Type="http://schemas.openxmlformats.org/officeDocument/2006/relationships/image" Target="../media/image52.png"/><Relationship Id="rId10" Type="http://schemas.openxmlformats.org/officeDocument/2006/relationships/image" Target="../media/image47.png"/><Relationship Id="rId19" Type="http://schemas.openxmlformats.org/officeDocument/2006/relationships/image" Target="../media/image56.png"/><Relationship Id="rId4" Type="http://schemas.openxmlformats.org/officeDocument/2006/relationships/image" Target="../media/image2.png"/><Relationship Id="rId9" Type="http://schemas.openxmlformats.org/officeDocument/2006/relationships/image" Target="../media/image34.png"/><Relationship Id="rId14" Type="http://schemas.openxmlformats.org/officeDocument/2006/relationships/image" Target="../media/image51.png"/><Relationship Id="rId22" Type="http://schemas.openxmlformats.org/officeDocument/2006/relationships/image" Target="../media/image5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38125"/>
            <a:ext cx="11334750" cy="632371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563886"/>
            <a:ext cx="3619500" cy="359092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52625" y="2081212"/>
            <a:ext cx="571500" cy="4572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3535561"/>
            <a:ext cx="3143250" cy="9144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86250" y="1563886"/>
            <a:ext cx="3619500" cy="359092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10250" y="2081212"/>
            <a:ext cx="571500" cy="4572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24375" y="3535561"/>
            <a:ext cx="3143250" cy="9144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43875" y="1563886"/>
            <a:ext cx="3619500" cy="359092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67875" y="2081212"/>
            <a:ext cx="571500" cy="4572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2000" y="3535561"/>
            <a:ext cx="3143250" cy="914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8625" y="5535811"/>
            <a:ext cx="11334750" cy="48577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5683448"/>
            <a:ext cx="238125" cy="190500"/>
          </a:xfrm>
          <a:prstGeom prst="rect">
            <a:avLst/>
          </a:prstGeom>
        </p:spPr>
      </p:pic>
      <p:sp>
        <p:nvSpPr>
          <p:cNvPr id="16" name="Text 0"/>
          <p:cNvSpPr/>
          <p:nvPr/>
        </p:nvSpPr>
        <p:spPr>
          <a:xfrm>
            <a:off x="571500" y="333375"/>
            <a:ext cx="32918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6837"/>
                </a:solidFill>
              </a:rPr>
              <a:t>CLINICAL TRAINING MODULE</a:t>
            </a:r>
            <a:endParaRPr lang="en-US" sz="900" dirty="0"/>
          </a:p>
        </p:txBody>
      </p:sp>
      <p:sp>
        <p:nvSpPr>
          <p:cNvPr id="17" name="Text 1"/>
          <p:cNvSpPr/>
          <p:nvPr/>
        </p:nvSpPr>
        <p:spPr>
          <a:xfrm>
            <a:off x="571500" y="523875"/>
            <a:ext cx="804672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Rate Control Targets: IHD and AF</a:t>
            </a:r>
            <a:endParaRPr lang="en-US" sz="1650" dirty="0"/>
          </a:p>
        </p:txBody>
      </p:sp>
      <p:sp>
        <p:nvSpPr>
          <p:cNvPr id="18" name="Text 2"/>
          <p:cNvSpPr/>
          <p:nvPr/>
        </p:nvSpPr>
        <p:spPr>
          <a:xfrm>
            <a:off x="867073" y="2821186"/>
            <a:ext cx="2742456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Ischaemic Heart Disease (IHD)</a:t>
            </a:r>
            <a:endParaRPr lang="en-US" sz="1500" dirty="0"/>
          </a:p>
        </p:txBody>
      </p:sp>
      <p:sp>
        <p:nvSpPr>
          <p:cNvPr id="19" name="Text 3"/>
          <p:cNvSpPr/>
          <p:nvPr/>
        </p:nvSpPr>
        <p:spPr>
          <a:xfrm>
            <a:off x="666750" y="3535561"/>
            <a:ext cx="2667000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4950"/>
              </a:lnSpc>
              <a:buNone/>
            </a:pPr>
            <a:r>
              <a:rPr lang="en-US" sz="3300" b="1" dirty="0">
                <a:solidFill>
                  <a:srgbClr val="006837"/>
                </a:solidFill>
              </a:rPr>
              <a:t>50–60</a:t>
            </a:r>
            <a:endParaRPr lang="en-US" sz="3300" dirty="0"/>
          </a:p>
        </p:txBody>
      </p:sp>
      <p:sp>
        <p:nvSpPr>
          <p:cNvPr id="20" name="Text 4"/>
          <p:cNvSpPr/>
          <p:nvPr/>
        </p:nvSpPr>
        <p:spPr>
          <a:xfrm>
            <a:off x="1494681" y="4545211"/>
            <a:ext cx="148738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7F8C8D"/>
                </a:solidFill>
              </a:rPr>
              <a:t>BEATS PER MINUTE</a:t>
            </a:r>
            <a:endParaRPr lang="en-US" sz="1200" dirty="0"/>
          </a:p>
        </p:txBody>
      </p:sp>
      <p:sp>
        <p:nvSpPr>
          <p:cNvPr id="21" name="Text 5"/>
          <p:cNvSpPr/>
          <p:nvPr/>
        </p:nvSpPr>
        <p:spPr>
          <a:xfrm>
            <a:off x="4675882" y="2821186"/>
            <a:ext cx="2840236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LV Systolic Dysfunction (LVSD)</a:t>
            </a:r>
            <a:endParaRPr lang="en-US" sz="1500" dirty="0"/>
          </a:p>
        </p:txBody>
      </p:sp>
      <p:sp>
        <p:nvSpPr>
          <p:cNvPr id="22" name="Text 6"/>
          <p:cNvSpPr/>
          <p:nvPr/>
        </p:nvSpPr>
        <p:spPr>
          <a:xfrm>
            <a:off x="4524375" y="3535561"/>
            <a:ext cx="2667000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4950"/>
              </a:lnSpc>
              <a:buNone/>
            </a:pPr>
            <a:r>
              <a:rPr lang="en-US" sz="3300" b="1" dirty="0">
                <a:solidFill>
                  <a:srgbClr val="8E44AD"/>
                </a:solidFill>
              </a:rPr>
              <a:t>60–70</a:t>
            </a:r>
            <a:endParaRPr lang="en-US" sz="3300" dirty="0"/>
          </a:p>
        </p:txBody>
      </p:sp>
      <p:sp>
        <p:nvSpPr>
          <p:cNvPr id="23" name="Text 7"/>
          <p:cNvSpPr/>
          <p:nvPr/>
        </p:nvSpPr>
        <p:spPr>
          <a:xfrm>
            <a:off x="5352306" y="4545211"/>
            <a:ext cx="148738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7F8C8D"/>
                </a:solidFill>
              </a:rPr>
              <a:t>BEATS PER MINUTE</a:t>
            </a:r>
            <a:endParaRPr lang="en-US" sz="1200" dirty="0"/>
          </a:p>
        </p:txBody>
      </p:sp>
      <p:sp>
        <p:nvSpPr>
          <p:cNvPr id="24" name="Text 8"/>
          <p:cNvSpPr/>
          <p:nvPr/>
        </p:nvSpPr>
        <p:spPr>
          <a:xfrm>
            <a:off x="8702576" y="2821186"/>
            <a:ext cx="2501950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Persistent or Permanent AF</a:t>
            </a:r>
            <a:endParaRPr lang="en-US" sz="1500" dirty="0"/>
          </a:p>
        </p:txBody>
      </p:sp>
      <p:sp>
        <p:nvSpPr>
          <p:cNvPr id="25" name="Text 9"/>
          <p:cNvSpPr/>
          <p:nvPr/>
        </p:nvSpPr>
        <p:spPr>
          <a:xfrm>
            <a:off x="8382000" y="3535561"/>
            <a:ext cx="2667000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4950"/>
              </a:lnSpc>
              <a:buNone/>
            </a:pPr>
            <a:r>
              <a:rPr lang="en-US" sz="3300" b="1" dirty="0">
                <a:solidFill>
                  <a:srgbClr val="C0392B"/>
                </a:solidFill>
              </a:rPr>
              <a:t>70–80</a:t>
            </a:r>
            <a:endParaRPr lang="en-US" sz="3300" dirty="0"/>
          </a:p>
        </p:txBody>
      </p:sp>
      <p:sp>
        <p:nvSpPr>
          <p:cNvPr id="26" name="Text 10"/>
          <p:cNvSpPr/>
          <p:nvPr/>
        </p:nvSpPr>
        <p:spPr>
          <a:xfrm>
            <a:off x="8964364" y="4545211"/>
            <a:ext cx="1978521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7F8C8D"/>
                </a:solidFill>
              </a:rPr>
              <a:t>MEAN BEATS PER MINUTE</a:t>
            </a:r>
            <a:endParaRPr lang="en-US" sz="1200" dirty="0"/>
          </a:p>
        </p:txBody>
      </p:sp>
      <p:sp>
        <p:nvSpPr>
          <p:cNvPr id="27" name="Text 11"/>
          <p:cNvSpPr/>
          <p:nvPr/>
        </p:nvSpPr>
        <p:spPr>
          <a:xfrm>
            <a:off x="952500" y="5678686"/>
            <a:ext cx="11239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566573"/>
                </a:solidFill>
              </a:rPr>
              <a:t>Reference: </a:t>
            </a:r>
            <a:r>
              <a:rPr lang="en-US" sz="1050" b="1" i="1" dirty="0">
                <a:solidFill>
                  <a:srgbClr val="2C3E50"/>
                </a:solidFill>
              </a:rPr>
              <a:t>Westcliffe Cardiology Service Rate Control Protocol</a:t>
            </a:r>
            <a:r>
              <a:rPr lang="en-US" sz="1050" i="1" dirty="0">
                <a:solidFill>
                  <a:srgbClr val="566573"/>
                </a:solidFill>
              </a:rPr>
              <a:t> (Dr Matthew Fay / Dr Andreas Wolff). Targets represent optimal clinical goals for safety and efficacy.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38125"/>
            <a:ext cx="11334750" cy="632371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013371"/>
            <a:ext cx="5572125" cy="4572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146721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1250" y="1013371"/>
            <a:ext cx="5572125" cy="4572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81750" y="1146721"/>
            <a:ext cx="238125" cy="190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8625" y="1661071"/>
            <a:ext cx="5548313" cy="4258717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1851571"/>
            <a:ext cx="5167313" cy="35242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1892498"/>
            <a:ext cx="214313" cy="17532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125" y="3003649"/>
            <a:ext cx="5167313" cy="962918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125" y="4109442"/>
            <a:ext cx="5167313" cy="962918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15063" y="1661071"/>
            <a:ext cx="5548313" cy="4258717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05563" y="1851571"/>
            <a:ext cx="5167313" cy="35242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05563" y="1892498"/>
            <a:ext cx="214313" cy="17532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5563" y="2450753"/>
            <a:ext cx="5167313" cy="962918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05563" y="3556546"/>
            <a:ext cx="5167313" cy="962918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05563" y="4662339"/>
            <a:ext cx="5167313" cy="962918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28625" y="6205538"/>
            <a:ext cx="11334750" cy="414338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19125" y="6349752"/>
            <a:ext cx="154781" cy="125760"/>
          </a:xfrm>
          <a:prstGeom prst="rect">
            <a:avLst/>
          </a:prstGeom>
        </p:spPr>
      </p:pic>
      <p:sp>
        <p:nvSpPr>
          <p:cNvPr id="22" name="Text 0"/>
          <p:cNvSpPr/>
          <p:nvPr/>
        </p:nvSpPr>
        <p:spPr>
          <a:xfrm>
            <a:off x="571500" y="333375"/>
            <a:ext cx="32918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6837"/>
                </a:solidFill>
              </a:rPr>
              <a:t>CLINICAL TRAINING MODULE</a:t>
            </a:r>
            <a:endParaRPr lang="en-US" sz="900" dirty="0"/>
          </a:p>
        </p:txBody>
      </p:sp>
      <p:sp>
        <p:nvSpPr>
          <p:cNvPr id="23" name="Text 1"/>
          <p:cNvSpPr/>
          <p:nvPr/>
        </p:nvSpPr>
        <p:spPr>
          <a:xfrm>
            <a:off x="571500" y="523875"/>
            <a:ext cx="804672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Rate Control Drugs: IHD and LVSD</a:t>
            </a:r>
            <a:endParaRPr lang="en-US" sz="1650" dirty="0"/>
          </a:p>
        </p:txBody>
      </p:sp>
      <p:sp>
        <p:nvSpPr>
          <p:cNvPr id="24" name="Text 2"/>
          <p:cNvSpPr/>
          <p:nvPr/>
        </p:nvSpPr>
        <p:spPr>
          <a:xfrm>
            <a:off x="1000125" y="1127671"/>
            <a:ext cx="63398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IHD Target Heart Rate: </a:t>
            </a:r>
            <a:r>
              <a:rPr lang="en-US" sz="1200" b="1" dirty="0">
                <a:solidFill>
                  <a:srgbClr val="006837"/>
                </a:solidFill>
              </a:rPr>
              <a:t>50–60 bpm</a:t>
            </a:r>
            <a:endParaRPr lang="en-US" sz="1200" dirty="0"/>
          </a:p>
        </p:txBody>
      </p:sp>
      <p:sp>
        <p:nvSpPr>
          <p:cNvPr id="25" name="Text 3"/>
          <p:cNvSpPr/>
          <p:nvPr/>
        </p:nvSpPr>
        <p:spPr>
          <a:xfrm>
            <a:off x="6762750" y="1127671"/>
            <a:ext cx="54292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LVSD Target Heart Rate: </a:t>
            </a:r>
            <a:r>
              <a:rPr lang="en-US" sz="1200" b="1" dirty="0">
                <a:solidFill>
                  <a:srgbClr val="006837"/>
                </a:solidFill>
              </a:rPr>
              <a:t>60–70 bpm</a:t>
            </a:r>
            <a:endParaRPr lang="en-US" sz="1200" dirty="0"/>
          </a:p>
        </p:txBody>
      </p:sp>
      <p:sp>
        <p:nvSpPr>
          <p:cNvPr id="26" name="Text 4"/>
          <p:cNvSpPr/>
          <p:nvPr/>
        </p:nvSpPr>
        <p:spPr>
          <a:xfrm>
            <a:off x="833438" y="1851571"/>
            <a:ext cx="5167313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IHD with LVSD</a:t>
            </a:r>
            <a:endParaRPr lang="en-US" sz="1350" dirty="0"/>
          </a:p>
        </p:txBody>
      </p:sp>
      <p:sp>
        <p:nvSpPr>
          <p:cNvPr id="27" name="Text 5"/>
          <p:cNvSpPr/>
          <p:nvPr/>
        </p:nvSpPr>
        <p:spPr>
          <a:xfrm>
            <a:off x="790575" y="3146524"/>
            <a:ext cx="4824413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7F8C8D"/>
                </a:solidFill>
              </a:rPr>
              <a:t>1ST LINE THERAPY</a:t>
            </a:r>
            <a:endParaRPr lang="en-US" sz="825" dirty="0"/>
          </a:p>
        </p:txBody>
      </p:sp>
      <p:sp>
        <p:nvSpPr>
          <p:cNvPr id="28" name="Text 6"/>
          <p:cNvSpPr/>
          <p:nvPr/>
        </p:nvSpPr>
        <p:spPr>
          <a:xfrm>
            <a:off x="790575" y="3341787"/>
            <a:ext cx="482441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Bisoprolol</a:t>
            </a:r>
            <a:endParaRPr lang="en-US" sz="1350" dirty="0"/>
          </a:p>
        </p:txBody>
      </p:sp>
      <p:sp>
        <p:nvSpPr>
          <p:cNvPr id="29" name="Text 7"/>
          <p:cNvSpPr/>
          <p:nvPr/>
        </p:nvSpPr>
        <p:spPr>
          <a:xfrm>
            <a:off x="790575" y="3637062"/>
            <a:ext cx="821436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5D6D7E"/>
                </a:solidFill>
              </a:rPr>
              <a:t>Slow up-titration as tolerated to maximum 10mg OD.</a:t>
            </a:r>
            <a:endParaRPr lang="en-US" sz="1050" dirty="0"/>
          </a:p>
        </p:txBody>
      </p:sp>
      <p:sp>
        <p:nvSpPr>
          <p:cNvPr id="30" name="Text 8"/>
          <p:cNvSpPr/>
          <p:nvPr/>
        </p:nvSpPr>
        <p:spPr>
          <a:xfrm>
            <a:off x="790575" y="4252317"/>
            <a:ext cx="4824413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7F8C8D"/>
                </a:solidFill>
              </a:rPr>
              <a:t>2ND LINE THERAPY</a:t>
            </a:r>
            <a:endParaRPr lang="en-US" sz="825" dirty="0"/>
          </a:p>
        </p:txBody>
      </p:sp>
      <p:sp>
        <p:nvSpPr>
          <p:cNvPr id="31" name="Text 9"/>
          <p:cNvSpPr/>
          <p:nvPr/>
        </p:nvSpPr>
        <p:spPr>
          <a:xfrm>
            <a:off x="790575" y="4447580"/>
            <a:ext cx="482441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Ivabradine</a:t>
            </a:r>
            <a:endParaRPr lang="en-US" sz="1350" dirty="0"/>
          </a:p>
        </p:txBody>
      </p:sp>
      <p:sp>
        <p:nvSpPr>
          <p:cNvPr id="32" name="Text 10"/>
          <p:cNvSpPr/>
          <p:nvPr/>
        </p:nvSpPr>
        <p:spPr>
          <a:xfrm>
            <a:off x="790575" y="4742855"/>
            <a:ext cx="11401425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5D6D7E"/>
                </a:solidFill>
              </a:rPr>
              <a:t>Up to 7.5mg BD. Use if sinus rhythm remains &gt;60 bpm despite Bisoprolol.</a:t>
            </a:r>
            <a:endParaRPr lang="en-US" sz="1050" dirty="0"/>
          </a:p>
        </p:txBody>
      </p:sp>
      <p:sp>
        <p:nvSpPr>
          <p:cNvPr id="33" name="Text 11"/>
          <p:cNvSpPr/>
          <p:nvPr/>
        </p:nvSpPr>
        <p:spPr>
          <a:xfrm>
            <a:off x="6619875" y="1851571"/>
            <a:ext cx="5167313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IHD without LVSD</a:t>
            </a:r>
            <a:endParaRPr lang="en-US" sz="1350" dirty="0"/>
          </a:p>
        </p:txBody>
      </p:sp>
      <p:sp>
        <p:nvSpPr>
          <p:cNvPr id="34" name="Text 12"/>
          <p:cNvSpPr/>
          <p:nvPr/>
        </p:nvSpPr>
        <p:spPr>
          <a:xfrm>
            <a:off x="6577013" y="2593628"/>
            <a:ext cx="4824413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7F8C8D"/>
                </a:solidFill>
              </a:rPr>
              <a:t>1ST LINE THERAPY</a:t>
            </a:r>
            <a:endParaRPr lang="en-US" sz="825" dirty="0"/>
          </a:p>
        </p:txBody>
      </p:sp>
      <p:sp>
        <p:nvSpPr>
          <p:cNvPr id="35" name="Text 13"/>
          <p:cNvSpPr/>
          <p:nvPr/>
        </p:nvSpPr>
        <p:spPr>
          <a:xfrm>
            <a:off x="6577013" y="2788890"/>
            <a:ext cx="482441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Bisoprolol</a:t>
            </a:r>
            <a:endParaRPr lang="en-US" sz="1350" dirty="0"/>
          </a:p>
        </p:txBody>
      </p:sp>
      <p:sp>
        <p:nvSpPr>
          <p:cNvPr id="36" name="Text 14"/>
          <p:cNvSpPr/>
          <p:nvPr/>
        </p:nvSpPr>
        <p:spPr>
          <a:xfrm>
            <a:off x="6577013" y="3084165"/>
            <a:ext cx="5614988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5D6D7E"/>
                </a:solidFill>
              </a:rPr>
              <a:t>Up to 10mg OD. Primary choice for post-MI and symptomatic angina.</a:t>
            </a:r>
            <a:endParaRPr lang="en-US" sz="1050" dirty="0"/>
          </a:p>
        </p:txBody>
      </p:sp>
      <p:sp>
        <p:nvSpPr>
          <p:cNvPr id="37" name="Text 15"/>
          <p:cNvSpPr/>
          <p:nvPr/>
        </p:nvSpPr>
        <p:spPr>
          <a:xfrm>
            <a:off x="6577013" y="3699421"/>
            <a:ext cx="4824413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7F8C8D"/>
                </a:solidFill>
              </a:rPr>
              <a:t>2ND LINE THERAPY</a:t>
            </a:r>
            <a:endParaRPr lang="en-US" sz="825" dirty="0"/>
          </a:p>
        </p:txBody>
      </p:sp>
      <p:sp>
        <p:nvSpPr>
          <p:cNvPr id="38" name="Text 16"/>
          <p:cNvSpPr/>
          <p:nvPr/>
        </p:nvSpPr>
        <p:spPr>
          <a:xfrm>
            <a:off x="6577013" y="3894683"/>
            <a:ext cx="482441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Diltiazem</a:t>
            </a:r>
            <a:endParaRPr lang="en-US" sz="1350" dirty="0"/>
          </a:p>
        </p:txBody>
      </p:sp>
      <p:sp>
        <p:nvSpPr>
          <p:cNvPr id="39" name="Text 17"/>
          <p:cNvSpPr/>
          <p:nvPr/>
        </p:nvSpPr>
        <p:spPr>
          <a:xfrm>
            <a:off x="6577013" y="4189958"/>
            <a:ext cx="5614988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5D6D7E"/>
                </a:solidFill>
              </a:rPr>
              <a:t>Up to 240mg (Modified Release). Rate-limiting CCB; avoid in heart failure.</a:t>
            </a:r>
            <a:endParaRPr lang="en-US" sz="1050" dirty="0"/>
          </a:p>
        </p:txBody>
      </p:sp>
      <p:sp>
        <p:nvSpPr>
          <p:cNvPr id="40" name="Text 18"/>
          <p:cNvSpPr/>
          <p:nvPr/>
        </p:nvSpPr>
        <p:spPr>
          <a:xfrm>
            <a:off x="6577013" y="4805214"/>
            <a:ext cx="4824413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7F8C8D"/>
                </a:solidFill>
              </a:rPr>
              <a:t>3RD LINE THERAPY</a:t>
            </a:r>
            <a:endParaRPr lang="en-US" sz="825" dirty="0"/>
          </a:p>
        </p:txBody>
      </p:sp>
      <p:sp>
        <p:nvSpPr>
          <p:cNvPr id="41" name="Text 19"/>
          <p:cNvSpPr/>
          <p:nvPr/>
        </p:nvSpPr>
        <p:spPr>
          <a:xfrm>
            <a:off x="6577013" y="5000476"/>
            <a:ext cx="482441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Ivabradine</a:t>
            </a:r>
            <a:endParaRPr lang="en-US" sz="1350" dirty="0"/>
          </a:p>
        </p:txBody>
      </p:sp>
      <p:sp>
        <p:nvSpPr>
          <p:cNvPr id="42" name="Text 20"/>
          <p:cNvSpPr/>
          <p:nvPr/>
        </p:nvSpPr>
        <p:spPr>
          <a:xfrm>
            <a:off x="6577013" y="5295751"/>
            <a:ext cx="5614988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5D6D7E"/>
                </a:solidFill>
              </a:rPr>
              <a:t>Up to 7.5mg BD. Useful for refractory symptoms in sinus rhythm.</a:t>
            </a:r>
            <a:endParaRPr lang="en-US" sz="1050" dirty="0"/>
          </a:p>
        </p:txBody>
      </p:sp>
      <p:sp>
        <p:nvSpPr>
          <p:cNvPr id="43" name="Text 21"/>
          <p:cNvSpPr/>
          <p:nvPr/>
        </p:nvSpPr>
        <p:spPr>
          <a:xfrm>
            <a:off x="773906" y="6319838"/>
            <a:ext cx="11418094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7F8C8D"/>
                </a:solidFill>
              </a:rPr>
              <a:t>Source: </a:t>
            </a:r>
            <a:r>
              <a:rPr lang="en-US" sz="975" b="1" dirty="0">
                <a:solidFill>
                  <a:srgbClr val="7F8C8D"/>
                </a:solidFill>
              </a:rPr>
              <a:t>Westcliffe Cardiology Service Rate Control Protocol</a:t>
            </a:r>
            <a:r>
              <a:rPr lang="en-US" sz="975" dirty="0">
                <a:solidFill>
                  <a:srgbClr val="7F8C8D"/>
                </a:solidFill>
              </a:rPr>
              <a:t> (Dr Matthew Fay / Dr Andreas Wolff). Note: Ivabradine is a sinus node inhibitor; do not use in AF or if HR &lt;60 bpm.</a:t>
            </a:r>
            <a:endParaRPr lang="en-US" sz="97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38125"/>
            <a:ext cx="11334750" cy="632371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013371"/>
            <a:ext cx="11334750" cy="6286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1552" y="1194346"/>
            <a:ext cx="333375" cy="2667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625" y="1832521"/>
            <a:ext cx="5548313" cy="4268242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2099221"/>
            <a:ext cx="285750" cy="2286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26385" y="2106364"/>
            <a:ext cx="612428" cy="214313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750" y="2546896"/>
            <a:ext cx="142875" cy="1143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6750" y="2855416"/>
            <a:ext cx="142875" cy="1143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750" y="3163937"/>
            <a:ext cx="142875" cy="1143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8625" y="6291263"/>
            <a:ext cx="5548313" cy="280988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8625" y="6424166"/>
            <a:ext cx="154781" cy="12576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5063" y="1832521"/>
            <a:ext cx="5548313" cy="4739729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53188" y="2099221"/>
            <a:ext cx="285750" cy="2286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895409" y="2106364"/>
            <a:ext cx="629841" cy="214313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53188" y="2546896"/>
            <a:ext cx="142875" cy="1143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53188" y="2855416"/>
            <a:ext cx="142875" cy="1143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53188" y="3163937"/>
            <a:ext cx="142875" cy="1143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53188" y="3424833"/>
            <a:ext cx="5072063" cy="748605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96063" y="3599111"/>
            <a:ext cx="166688" cy="137220"/>
          </a:xfrm>
          <a:prstGeom prst="rect">
            <a:avLst/>
          </a:prstGeom>
        </p:spPr>
      </p:pic>
      <p:sp>
        <p:nvSpPr>
          <p:cNvPr id="23" name="Text 0"/>
          <p:cNvSpPr/>
          <p:nvPr/>
        </p:nvSpPr>
        <p:spPr>
          <a:xfrm>
            <a:off x="571500" y="333375"/>
            <a:ext cx="32918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6837"/>
                </a:solidFill>
              </a:rPr>
              <a:t>CLINICAL TRAINING MODULE</a:t>
            </a:r>
            <a:endParaRPr lang="en-US" sz="900" dirty="0"/>
          </a:p>
        </p:txBody>
      </p:sp>
      <p:sp>
        <p:nvSpPr>
          <p:cNvPr id="24" name="Text 1"/>
          <p:cNvSpPr/>
          <p:nvPr/>
        </p:nvSpPr>
        <p:spPr>
          <a:xfrm>
            <a:off x="571500" y="523875"/>
            <a:ext cx="1081278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Rate Control Drugs: Persistent/Permanent AF</a:t>
            </a:r>
            <a:endParaRPr lang="en-US" sz="1650" dirty="0"/>
          </a:p>
        </p:txBody>
      </p:sp>
      <p:sp>
        <p:nvSpPr>
          <p:cNvPr id="25" name="Text 2"/>
          <p:cNvSpPr/>
          <p:nvPr/>
        </p:nvSpPr>
        <p:spPr>
          <a:xfrm>
            <a:off x="4365427" y="1156246"/>
            <a:ext cx="7826573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FFFFFF"/>
                </a:solidFill>
              </a:rPr>
              <a:t>Heart Rate Target: Mean 70 – 80 bpm</a:t>
            </a:r>
            <a:endParaRPr lang="en-US" sz="1800" dirty="0"/>
          </a:p>
        </p:txBody>
      </p:sp>
      <p:sp>
        <p:nvSpPr>
          <p:cNvPr id="26" name="Text 3"/>
          <p:cNvSpPr/>
          <p:nvPr/>
        </p:nvSpPr>
        <p:spPr>
          <a:xfrm>
            <a:off x="1066800" y="2070646"/>
            <a:ext cx="2286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Bisoprolol</a:t>
            </a:r>
            <a:endParaRPr lang="en-US" sz="1500" dirty="0"/>
          </a:p>
        </p:txBody>
      </p:sp>
      <p:sp>
        <p:nvSpPr>
          <p:cNvPr id="27" name="Text 4"/>
          <p:cNvSpPr/>
          <p:nvPr/>
        </p:nvSpPr>
        <p:spPr>
          <a:xfrm>
            <a:off x="5202585" y="2106364"/>
            <a:ext cx="818503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FFFFFF"/>
                </a:solidFill>
              </a:rPr>
              <a:t>1ST LINE</a:t>
            </a:r>
            <a:endParaRPr lang="en-US" sz="825" dirty="0"/>
          </a:p>
        </p:txBody>
      </p:sp>
      <p:sp>
        <p:nvSpPr>
          <p:cNvPr id="28" name="Text 5"/>
          <p:cNvSpPr/>
          <p:nvPr/>
        </p:nvSpPr>
        <p:spPr>
          <a:xfrm>
            <a:off x="904875" y="2499271"/>
            <a:ext cx="658368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Standard rate-limiting Beta-Blocker.</a:t>
            </a:r>
            <a:endParaRPr lang="en-US" sz="1200" dirty="0"/>
          </a:p>
        </p:txBody>
      </p:sp>
      <p:sp>
        <p:nvSpPr>
          <p:cNvPr id="29" name="Text 6"/>
          <p:cNvSpPr/>
          <p:nvPr/>
        </p:nvSpPr>
        <p:spPr>
          <a:xfrm>
            <a:off x="904875" y="2807791"/>
            <a:ext cx="957072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Dosing:</a:t>
            </a:r>
            <a:r>
              <a:rPr lang="en-US" sz="1200" dirty="0">
                <a:solidFill>
                  <a:srgbClr val="2C3E50"/>
                </a:solidFill>
              </a:rPr>
              <a:t> Up-titrate to a maximum of 10mg once daily.</a:t>
            </a:r>
            <a:endParaRPr lang="en-US" sz="1200" dirty="0"/>
          </a:p>
        </p:txBody>
      </p:sp>
      <p:sp>
        <p:nvSpPr>
          <p:cNvPr id="30" name="Text 7"/>
          <p:cNvSpPr/>
          <p:nvPr/>
        </p:nvSpPr>
        <p:spPr>
          <a:xfrm>
            <a:off x="904875" y="3116312"/>
            <a:ext cx="1115568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Highly effective for most AF patients requiring rate control.</a:t>
            </a:r>
            <a:endParaRPr lang="en-US" sz="1200" dirty="0"/>
          </a:p>
        </p:txBody>
      </p:sp>
      <p:sp>
        <p:nvSpPr>
          <p:cNvPr id="31" name="Text 8"/>
          <p:cNvSpPr/>
          <p:nvPr/>
        </p:nvSpPr>
        <p:spPr>
          <a:xfrm>
            <a:off x="583406" y="6291263"/>
            <a:ext cx="8766810" cy="2809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7F8C8D"/>
                </a:solidFill>
              </a:rPr>
              <a:t> Monitor heart rate and blood pressure during up-titration.</a:t>
            </a:r>
            <a:endParaRPr lang="en-US" sz="975" dirty="0"/>
          </a:p>
        </p:txBody>
      </p:sp>
      <p:sp>
        <p:nvSpPr>
          <p:cNvPr id="32" name="Text 9"/>
          <p:cNvSpPr/>
          <p:nvPr/>
        </p:nvSpPr>
        <p:spPr>
          <a:xfrm>
            <a:off x="6853238" y="2070646"/>
            <a:ext cx="1600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Digoxin</a:t>
            </a:r>
            <a:endParaRPr lang="en-US" sz="1500" dirty="0"/>
          </a:p>
        </p:txBody>
      </p:sp>
      <p:sp>
        <p:nvSpPr>
          <p:cNvPr id="33" name="Text 10"/>
          <p:cNvSpPr/>
          <p:nvPr/>
        </p:nvSpPr>
        <p:spPr>
          <a:xfrm>
            <a:off x="10971609" y="2106364"/>
            <a:ext cx="825999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FFFFFF"/>
                </a:solidFill>
              </a:rPr>
              <a:t>2ND LINE</a:t>
            </a:r>
            <a:endParaRPr lang="en-US" sz="825" dirty="0"/>
          </a:p>
        </p:txBody>
      </p:sp>
      <p:sp>
        <p:nvSpPr>
          <p:cNvPr id="34" name="Text 11"/>
          <p:cNvSpPr/>
          <p:nvPr/>
        </p:nvSpPr>
        <p:spPr>
          <a:xfrm>
            <a:off x="6691313" y="2499271"/>
            <a:ext cx="550068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Dosing:</a:t>
            </a:r>
            <a:r>
              <a:rPr lang="en-US" sz="1200" dirty="0">
                <a:solidFill>
                  <a:srgbClr val="2C3E50"/>
                </a:solidFill>
              </a:rPr>
              <a:t> Up to 250 micrograms once daily.</a:t>
            </a:r>
            <a:endParaRPr lang="en-US" sz="1200" dirty="0"/>
          </a:p>
        </p:txBody>
      </p:sp>
      <p:sp>
        <p:nvSpPr>
          <p:cNvPr id="35" name="Text 12"/>
          <p:cNvSpPr/>
          <p:nvPr/>
        </p:nvSpPr>
        <p:spPr>
          <a:xfrm>
            <a:off x="6691313" y="2807791"/>
            <a:ext cx="550068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Indication:</a:t>
            </a:r>
            <a:r>
              <a:rPr lang="en-US" sz="1200" dirty="0">
                <a:solidFill>
                  <a:srgbClr val="2C3E50"/>
                </a:solidFill>
              </a:rPr>
              <a:t> Preferred for sedentary or hypotensive patients.</a:t>
            </a:r>
            <a:endParaRPr lang="en-US" sz="1200" dirty="0"/>
          </a:p>
        </p:txBody>
      </p:sp>
      <p:sp>
        <p:nvSpPr>
          <p:cNvPr id="36" name="Text 13"/>
          <p:cNvSpPr/>
          <p:nvPr/>
        </p:nvSpPr>
        <p:spPr>
          <a:xfrm>
            <a:off x="6691313" y="3116312"/>
            <a:ext cx="550068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Monitoring:</a:t>
            </a:r>
            <a:r>
              <a:rPr lang="en-US" sz="1200" dirty="0">
                <a:solidFill>
                  <a:srgbClr val="2C3E50"/>
                </a:solidFill>
              </a:rPr>
              <a:t> Requires baseline and regular Potassium (K+) checks.</a:t>
            </a:r>
            <a:endParaRPr lang="en-US" sz="1200" dirty="0"/>
          </a:p>
        </p:txBody>
      </p:sp>
      <p:sp>
        <p:nvSpPr>
          <p:cNvPr id="37" name="Text 14"/>
          <p:cNvSpPr/>
          <p:nvPr/>
        </p:nvSpPr>
        <p:spPr>
          <a:xfrm>
            <a:off x="6838950" y="3567708"/>
            <a:ext cx="3200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C0392B"/>
                </a:solidFill>
              </a:rPr>
              <a:t>SYMPTOMS OF TOXICITY</a:t>
            </a:r>
            <a:endParaRPr lang="en-US" sz="1050" dirty="0"/>
          </a:p>
        </p:txBody>
      </p:sp>
      <p:sp>
        <p:nvSpPr>
          <p:cNvPr id="38" name="Text 15"/>
          <p:cNvSpPr/>
          <p:nvPr/>
        </p:nvSpPr>
        <p:spPr>
          <a:xfrm>
            <a:off x="6596063" y="3843933"/>
            <a:ext cx="5595938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Nausea, vomiting, palpitations, and visual disturbances (yellow/green halos).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38125"/>
            <a:ext cx="11334750" cy="632371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013371"/>
            <a:ext cx="5326261" cy="234374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" y="1251496"/>
            <a:ext cx="4850011" cy="35242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1265783"/>
            <a:ext cx="285750" cy="2286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1794421"/>
            <a:ext cx="142875" cy="1143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750" y="2121991"/>
            <a:ext cx="142875" cy="1143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8625" y="3547616"/>
            <a:ext cx="5326261" cy="234374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" y="3785741"/>
            <a:ext cx="4850011" cy="35242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6750" y="3800029"/>
            <a:ext cx="285750" cy="2286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4328666"/>
            <a:ext cx="142875" cy="1143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6750" y="4656237"/>
            <a:ext cx="142875" cy="1143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93011" y="1013371"/>
            <a:ext cx="5770364" cy="234374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1136" y="1251496"/>
            <a:ext cx="5294114" cy="35242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31136" y="1265783"/>
            <a:ext cx="285750" cy="2286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1136" y="1794421"/>
            <a:ext cx="142875" cy="1143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31136" y="2121991"/>
            <a:ext cx="142875" cy="1143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993011" y="3547616"/>
            <a:ext cx="5770364" cy="2343745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1136" y="3785741"/>
            <a:ext cx="5294114" cy="352425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31136" y="3800029"/>
            <a:ext cx="285750" cy="2286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1136" y="4328666"/>
            <a:ext cx="142875" cy="1143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31136" y="4656237"/>
            <a:ext cx="142875" cy="1143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28625" y="6176963"/>
            <a:ext cx="11334750" cy="442913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19125" y="6310759"/>
            <a:ext cx="214313" cy="175320"/>
          </a:xfrm>
          <a:prstGeom prst="rect">
            <a:avLst/>
          </a:prstGeom>
        </p:spPr>
      </p:pic>
      <p:sp>
        <p:nvSpPr>
          <p:cNvPr id="27" name="Text 0"/>
          <p:cNvSpPr/>
          <p:nvPr/>
        </p:nvSpPr>
        <p:spPr>
          <a:xfrm>
            <a:off x="571500" y="333375"/>
            <a:ext cx="32918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6837"/>
                </a:solidFill>
              </a:rPr>
              <a:t>CLINICAL TRAINING MODULE</a:t>
            </a:r>
            <a:endParaRPr lang="en-US" sz="900" dirty="0"/>
          </a:p>
        </p:txBody>
      </p:sp>
      <p:sp>
        <p:nvSpPr>
          <p:cNvPr id="28" name="Text 1"/>
          <p:cNvSpPr/>
          <p:nvPr/>
        </p:nvSpPr>
        <p:spPr>
          <a:xfrm>
            <a:off x="571500" y="523875"/>
            <a:ext cx="980694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Important Considerations for Ivabradine</a:t>
            </a:r>
            <a:endParaRPr lang="en-US" sz="1650" dirty="0"/>
          </a:p>
        </p:txBody>
      </p:sp>
      <p:sp>
        <p:nvSpPr>
          <p:cNvPr id="29" name="Text 2"/>
          <p:cNvSpPr/>
          <p:nvPr/>
        </p:nvSpPr>
        <p:spPr>
          <a:xfrm>
            <a:off x="1095375" y="1251496"/>
            <a:ext cx="53492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Absolute Contraindications</a:t>
            </a:r>
            <a:endParaRPr lang="en-US" sz="1350" dirty="0"/>
          </a:p>
        </p:txBody>
      </p:sp>
      <p:sp>
        <p:nvSpPr>
          <p:cNvPr id="30" name="Text 3"/>
          <p:cNvSpPr/>
          <p:nvPr/>
        </p:nvSpPr>
        <p:spPr>
          <a:xfrm>
            <a:off x="904875" y="1746796"/>
            <a:ext cx="88392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Resting heart rate </a:t>
            </a:r>
            <a:r>
              <a:rPr lang="en-US" sz="1200" b="1" dirty="0">
                <a:solidFill>
                  <a:srgbClr val="C0392B"/>
                </a:solidFill>
              </a:rPr>
              <a:t>&lt; 60 bpm</a:t>
            </a:r>
            <a:r>
              <a:rPr lang="en-US" sz="1200" dirty="0">
                <a:solidFill>
                  <a:srgbClr val="2C3E50"/>
                </a:solidFill>
              </a:rPr>
              <a:t> prior to treatment.</a:t>
            </a:r>
            <a:endParaRPr lang="en-US" sz="1200" dirty="0"/>
          </a:p>
        </p:txBody>
      </p:sp>
      <p:sp>
        <p:nvSpPr>
          <p:cNvPr id="31" name="Text 4"/>
          <p:cNvSpPr/>
          <p:nvPr/>
        </p:nvSpPr>
        <p:spPr>
          <a:xfrm>
            <a:off x="904875" y="2074366"/>
            <a:ext cx="54864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Presence of </a:t>
            </a:r>
            <a:r>
              <a:rPr lang="en-US" sz="1200" b="1" dirty="0">
                <a:solidFill>
                  <a:srgbClr val="C0392B"/>
                </a:solidFill>
              </a:rPr>
              <a:t>sino-atrial block</a:t>
            </a:r>
            <a:r>
              <a:rPr lang="en-US" sz="1200" dirty="0">
                <a:solidFill>
                  <a:srgbClr val="2C3E50"/>
                </a:solidFill>
              </a:rPr>
              <a:t>.</a:t>
            </a:r>
            <a:endParaRPr lang="en-US" sz="1200" dirty="0"/>
          </a:p>
        </p:txBody>
      </p:sp>
      <p:sp>
        <p:nvSpPr>
          <p:cNvPr id="32" name="Text 5"/>
          <p:cNvSpPr/>
          <p:nvPr/>
        </p:nvSpPr>
        <p:spPr>
          <a:xfrm>
            <a:off x="1095375" y="3785741"/>
            <a:ext cx="61722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Cardiac Stability Restrictions</a:t>
            </a:r>
            <a:endParaRPr lang="en-US" sz="1350" dirty="0"/>
          </a:p>
        </p:txBody>
      </p:sp>
      <p:sp>
        <p:nvSpPr>
          <p:cNvPr id="33" name="Text 6"/>
          <p:cNvSpPr/>
          <p:nvPr/>
        </p:nvSpPr>
        <p:spPr>
          <a:xfrm>
            <a:off x="904875" y="4281041"/>
            <a:ext cx="1060704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Avoid in moderate-severe heart failure or unstable angina.</a:t>
            </a:r>
            <a:endParaRPr lang="en-US" sz="1200" dirty="0"/>
          </a:p>
        </p:txBody>
      </p:sp>
      <p:sp>
        <p:nvSpPr>
          <p:cNvPr id="34" name="Text 7"/>
          <p:cNvSpPr/>
          <p:nvPr/>
        </p:nvSpPr>
        <p:spPr>
          <a:xfrm>
            <a:off x="904875" y="4608612"/>
            <a:ext cx="987552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Do not initiate during an acute myocardial infarction.</a:t>
            </a:r>
            <a:endParaRPr lang="en-US" sz="1200" dirty="0"/>
          </a:p>
        </p:txBody>
      </p:sp>
      <p:sp>
        <p:nvSpPr>
          <p:cNvPr id="35" name="Text 8"/>
          <p:cNvSpPr/>
          <p:nvPr/>
        </p:nvSpPr>
        <p:spPr>
          <a:xfrm>
            <a:off x="6659761" y="1251496"/>
            <a:ext cx="5532239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Atrial Fibrillation (AF) Warning</a:t>
            </a:r>
            <a:endParaRPr lang="en-US" sz="1350" dirty="0"/>
          </a:p>
        </p:txBody>
      </p:sp>
      <p:sp>
        <p:nvSpPr>
          <p:cNvPr id="36" name="Text 9"/>
          <p:cNvSpPr/>
          <p:nvPr/>
        </p:nvSpPr>
        <p:spPr>
          <a:xfrm>
            <a:off x="6469261" y="1746796"/>
            <a:ext cx="5722739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Ivabradine has </a:t>
            </a:r>
            <a:r>
              <a:rPr lang="en-US" sz="1200" b="1" dirty="0">
                <a:solidFill>
                  <a:srgbClr val="C0392B"/>
                </a:solidFill>
              </a:rPr>
              <a:t>NO ROLE</a:t>
            </a:r>
            <a:r>
              <a:rPr lang="en-US" sz="1200" dirty="0">
                <a:solidFill>
                  <a:srgbClr val="2C3E50"/>
                </a:solidFill>
              </a:rPr>
              <a:t> in persistent or permanent AF.</a:t>
            </a:r>
            <a:endParaRPr lang="en-US" sz="1200" dirty="0"/>
          </a:p>
        </p:txBody>
      </p:sp>
      <p:sp>
        <p:nvSpPr>
          <p:cNvPr id="37" name="Text 10"/>
          <p:cNvSpPr/>
          <p:nvPr/>
        </p:nvSpPr>
        <p:spPr>
          <a:xfrm>
            <a:off x="6469261" y="2074366"/>
            <a:ext cx="5722739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It is a sinus node inhibitor; ineffective if the rhythm is not sinus.</a:t>
            </a:r>
            <a:endParaRPr lang="en-US" sz="1200" dirty="0"/>
          </a:p>
        </p:txBody>
      </p:sp>
      <p:sp>
        <p:nvSpPr>
          <p:cNvPr id="38" name="Text 11"/>
          <p:cNvSpPr/>
          <p:nvPr/>
        </p:nvSpPr>
        <p:spPr>
          <a:xfrm>
            <a:off x="6659761" y="3785741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GP Clinical Context</a:t>
            </a:r>
            <a:endParaRPr lang="en-US" sz="1350" dirty="0"/>
          </a:p>
        </p:txBody>
      </p:sp>
      <p:sp>
        <p:nvSpPr>
          <p:cNvPr id="39" name="Text 12"/>
          <p:cNvSpPr/>
          <p:nvPr/>
        </p:nvSpPr>
        <p:spPr>
          <a:xfrm>
            <a:off x="6469261" y="4281041"/>
            <a:ext cx="5722739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Used as 2nd/3rd line for rate control in IHD and LVSD.</a:t>
            </a:r>
            <a:endParaRPr lang="en-US" sz="1200" dirty="0"/>
          </a:p>
        </p:txBody>
      </p:sp>
      <p:sp>
        <p:nvSpPr>
          <p:cNvPr id="40" name="Text 13"/>
          <p:cNvSpPr/>
          <p:nvPr/>
        </p:nvSpPr>
        <p:spPr>
          <a:xfrm>
            <a:off x="6469261" y="4608612"/>
            <a:ext cx="5722739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Monitor heart rate regularly; stop if HR falls below 50 bpm.</a:t>
            </a:r>
            <a:endParaRPr lang="en-US" sz="1200" dirty="0"/>
          </a:p>
        </p:txBody>
      </p:sp>
      <p:sp>
        <p:nvSpPr>
          <p:cNvPr id="41" name="Text 14"/>
          <p:cNvSpPr/>
          <p:nvPr/>
        </p:nvSpPr>
        <p:spPr>
          <a:xfrm>
            <a:off x="976312" y="6291263"/>
            <a:ext cx="11215688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8E44AD"/>
                </a:solidFill>
              </a:rPr>
              <a:t>AKT EXAM FACT:</a:t>
            </a:r>
            <a:r>
              <a:rPr lang="en-US" sz="1125" dirty="0">
                <a:solidFill>
                  <a:srgbClr val="2C3E50"/>
                </a:solidFill>
              </a:rPr>
              <a:t> Ivabradine works by selective and specific inhibition of the cardiac pacemaker </a:t>
            </a:r>
            <a:r>
              <a:rPr lang="en-US" sz="1125" b="1" dirty="0">
                <a:solidFill>
                  <a:srgbClr val="2C3E50"/>
                </a:solidFill>
              </a:rPr>
              <a:t>If current</a:t>
            </a:r>
            <a:r>
              <a:rPr lang="en-US" sz="1125" dirty="0">
                <a:solidFill>
                  <a:srgbClr val="2C3E50"/>
                </a:solidFill>
              </a:rPr>
              <a:t> (the 'funny' current) in the sino-atrial node.</a:t>
            </a:r>
            <a:endParaRPr lang="en-US" sz="112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467</Words>
  <Application>Microsoft Office PowerPoint</Application>
  <PresentationFormat>Widescreen</PresentationFormat>
  <Paragraphs>69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3</cp:revision>
  <dcterms:created xsi:type="dcterms:W3CDTF">2026-05-06T15:33:52Z</dcterms:created>
  <dcterms:modified xsi:type="dcterms:W3CDTF">2026-05-06T16:07:34Z</dcterms:modified>
</cp:coreProperties>
</file>