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/>
  <p:notesSz cx="6858000" cy="12192000"/>
  <p:embeddedFontLst>
    <p:embeddedFont>
      <p:font typeface="Inter" panose="020B0604020202020204" charset="0"/>
      <p:regular r:id="rId43"/>
      <p:bold r:id="rId4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9272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129.png"/><Relationship Id="rId18" Type="http://schemas.openxmlformats.org/officeDocument/2006/relationships/image" Target="../media/image134.png"/><Relationship Id="rId3" Type="http://schemas.openxmlformats.org/officeDocument/2006/relationships/image" Target="../media/image2.png"/><Relationship Id="rId21" Type="http://schemas.openxmlformats.org/officeDocument/2006/relationships/image" Target="../media/image137.png"/><Relationship Id="rId7" Type="http://schemas.openxmlformats.org/officeDocument/2006/relationships/image" Target="../media/image123.png"/><Relationship Id="rId12" Type="http://schemas.openxmlformats.org/officeDocument/2006/relationships/image" Target="../media/image128.png"/><Relationship Id="rId17" Type="http://schemas.openxmlformats.org/officeDocument/2006/relationships/image" Target="../media/image133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32.png"/><Relationship Id="rId20" Type="http://schemas.openxmlformats.org/officeDocument/2006/relationships/image" Target="../media/image1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2.png"/><Relationship Id="rId11" Type="http://schemas.openxmlformats.org/officeDocument/2006/relationships/image" Target="../media/image127.png"/><Relationship Id="rId5" Type="http://schemas.openxmlformats.org/officeDocument/2006/relationships/image" Target="../media/image121.png"/><Relationship Id="rId15" Type="http://schemas.openxmlformats.org/officeDocument/2006/relationships/image" Target="../media/image131.png"/><Relationship Id="rId23" Type="http://schemas.openxmlformats.org/officeDocument/2006/relationships/image" Target="../media/image139.png"/><Relationship Id="rId10" Type="http://schemas.openxmlformats.org/officeDocument/2006/relationships/image" Target="../media/image126.png"/><Relationship Id="rId19" Type="http://schemas.openxmlformats.org/officeDocument/2006/relationships/image" Target="../media/image135.png"/><Relationship Id="rId4" Type="http://schemas.openxmlformats.org/officeDocument/2006/relationships/image" Target="../media/image7.png"/><Relationship Id="rId9" Type="http://schemas.openxmlformats.org/officeDocument/2006/relationships/image" Target="../media/image125.png"/><Relationship Id="rId14" Type="http://schemas.openxmlformats.org/officeDocument/2006/relationships/image" Target="../media/image130.png"/><Relationship Id="rId22" Type="http://schemas.openxmlformats.org/officeDocument/2006/relationships/image" Target="../media/image1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13" Type="http://schemas.openxmlformats.org/officeDocument/2006/relationships/image" Target="../media/image148.png"/><Relationship Id="rId3" Type="http://schemas.openxmlformats.org/officeDocument/2006/relationships/image" Target="../media/image2.png"/><Relationship Id="rId7" Type="http://schemas.openxmlformats.org/officeDocument/2006/relationships/image" Target="../media/image142.png"/><Relationship Id="rId12" Type="http://schemas.openxmlformats.org/officeDocument/2006/relationships/image" Target="../media/image14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1.png"/><Relationship Id="rId11" Type="http://schemas.openxmlformats.org/officeDocument/2006/relationships/image" Target="../media/image146.png"/><Relationship Id="rId5" Type="http://schemas.openxmlformats.org/officeDocument/2006/relationships/image" Target="../media/image140.png"/><Relationship Id="rId10" Type="http://schemas.openxmlformats.org/officeDocument/2006/relationships/image" Target="../media/image145.png"/><Relationship Id="rId4" Type="http://schemas.openxmlformats.org/officeDocument/2006/relationships/image" Target="../media/image7.png"/><Relationship Id="rId9" Type="http://schemas.openxmlformats.org/officeDocument/2006/relationships/image" Target="../media/image14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13" Type="http://schemas.openxmlformats.org/officeDocument/2006/relationships/image" Target="../media/image156.png"/><Relationship Id="rId3" Type="http://schemas.openxmlformats.org/officeDocument/2006/relationships/image" Target="../media/image2.png"/><Relationship Id="rId7" Type="http://schemas.openxmlformats.org/officeDocument/2006/relationships/image" Target="../media/image150.png"/><Relationship Id="rId12" Type="http://schemas.openxmlformats.org/officeDocument/2006/relationships/image" Target="../media/image155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1.png"/><Relationship Id="rId11" Type="http://schemas.openxmlformats.org/officeDocument/2006/relationships/image" Target="../media/image154.png"/><Relationship Id="rId5" Type="http://schemas.openxmlformats.org/officeDocument/2006/relationships/image" Target="../media/image149.png"/><Relationship Id="rId15" Type="http://schemas.openxmlformats.org/officeDocument/2006/relationships/image" Target="../media/image158.png"/><Relationship Id="rId10" Type="http://schemas.openxmlformats.org/officeDocument/2006/relationships/image" Target="../media/image153.png"/><Relationship Id="rId4" Type="http://schemas.openxmlformats.org/officeDocument/2006/relationships/image" Target="../media/image7.png"/><Relationship Id="rId9" Type="http://schemas.openxmlformats.org/officeDocument/2006/relationships/image" Target="../media/image152.png"/><Relationship Id="rId14" Type="http://schemas.openxmlformats.org/officeDocument/2006/relationships/image" Target="../media/image15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13" Type="http://schemas.openxmlformats.org/officeDocument/2006/relationships/image" Target="../media/image168.png"/><Relationship Id="rId3" Type="http://schemas.openxmlformats.org/officeDocument/2006/relationships/image" Target="../media/image16.png"/><Relationship Id="rId7" Type="http://schemas.openxmlformats.org/officeDocument/2006/relationships/image" Target="../media/image162.png"/><Relationship Id="rId12" Type="http://schemas.openxmlformats.org/officeDocument/2006/relationships/image" Target="../media/image167.png"/><Relationship Id="rId17" Type="http://schemas.openxmlformats.org/officeDocument/2006/relationships/image" Target="../media/image172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1.png"/><Relationship Id="rId11" Type="http://schemas.openxmlformats.org/officeDocument/2006/relationships/image" Target="../media/image166.png"/><Relationship Id="rId5" Type="http://schemas.openxmlformats.org/officeDocument/2006/relationships/image" Target="../media/image160.png"/><Relationship Id="rId15" Type="http://schemas.openxmlformats.org/officeDocument/2006/relationships/image" Target="../media/image170.png"/><Relationship Id="rId10" Type="http://schemas.openxmlformats.org/officeDocument/2006/relationships/image" Target="../media/image165.png"/><Relationship Id="rId4" Type="http://schemas.openxmlformats.org/officeDocument/2006/relationships/image" Target="../media/image2.png"/><Relationship Id="rId9" Type="http://schemas.openxmlformats.org/officeDocument/2006/relationships/image" Target="../media/image164.png"/><Relationship Id="rId14" Type="http://schemas.openxmlformats.org/officeDocument/2006/relationships/image" Target="../media/image16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13" Type="http://schemas.openxmlformats.org/officeDocument/2006/relationships/image" Target="../media/image181.png"/><Relationship Id="rId18" Type="http://schemas.openxmlformats.org/officeDocument/2006/relationships/image" Target="../media/image186.png"/><Relationship Id="rId3" Type="http://schemas.openxmlformats.org/officeDocument/2006/relationships/image" Target="../media/image173.png"/><Relationship Id="rId21" Type="http://schemas.openxmlformats.org/officeDocument/2006/relationships/image" Target="../media/image189.png"/><Relationship Id="rId7" Type="http://schemas.openxmlformats.org/officeDocument/2006/relationships/image" Target="../media/image176.png"/><Relationship Id="rId12" Type="http://schemas.openxmlformats.org/officeDocument/2006/relationships/image" Target="../media/image180.png"/><Relationship Id="rId17" Type="http://schemas.openxmlformats.org/officeDocument/2006/relationships/image" Target="../media/image185.png"/><Relationship Id="rId25" Type="http://schemas.openxmlformats.org/officeDocument/2006/relationships/image" Target="../media/image193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84.png"/><Relationship Id="rId20" Type="http://schemas.openxmlformats.org/officeDocument/2006/relationships/image" Target="../media/image18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5.png"/><Relationship Id="rId11" Type="http://schemas.openxmlformats.org/officeDocument/2006/relationships/image" Target="../media/image179.png"/><Relationship Id="rId24" Type="http://schemas.openxmlformats.org/officeDocument/2006/relationships/image" Target="../media/image192.png"/><Relationship Id="rId5" Type="http://schemas.openxmlformats.org/officeDocument/2006/relationships/image" Target="../media/image174.png"/><Relationship Id="rId15" Type="http://schemas.openxmlformats.org/officeDocument/2006/relationships/image" Target="../media/image183.png"/><Relationship Id="rId23" Type="http://schemas.openxmlformats.org/officeDocument/2006/relationships/image" Target="../media/image191.png"/><Relationship Id="rId10" Type="http://schemas.openxmlformats.org/officeDocument/2006/relationships/image" Target="../media/image178.png"/><Relationship Id="rId19" Type="http://schemas.openxmlformats.org/officeDocument/2006/relationships/image" Target="../media/image187.png"/><Relationship Id="rId4" Type="http://schemas.openxmlformats.org/officeDocument/2006/relationships/image" Target="../media/image2.png"/><Relationship Id="rId9" Type="http://schemas.openxmlformats.org/officeDocument/2006/relationships/image" Target="../media/image177.png"/><Relationship Id="rId14" Type="http://schemas.openxmlformats.org/officeDocument/2006/relationships/image" Target="../media/image182.png"/><Relationship Id="rId22" Type="http://schemas.openxmlformats.org/officeDocument/2006/relationships/image" Target="../media/image19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png"/><Relationship Id="rId13" Type="http://schemas.openxmlformats.org/officeDocument/2006/relationships/image" Target="../media/image201.png"/><Relationship Id="rId18" Type="http://schemas.openxmlformats.org/officeDocument/2006/relationships/image" Target="../media/image206.png"/><Relationship Id="rId3" Type="http://schemas.openxmlformats.org/officeDocument/2006/relationships/image" Target="../media/image2.png"/><Relationship Id="rId7" Type="http://schemas.openxmlformats.org/officeDocument/2006/relationships/image" Target="../media/image196.png"/><Relationship Id="rId12" Type="http://schemas.openxmlformats.org/officeDocument/2006/relationships/image" Target="../media/image200.png"/><Relationship Id="rId17" Type="http://schemas.openxmlformats.org/officeDocument/2006/relationships/image" Target="../media/image205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04.png"/><Relationship Id="rId20" Type="http://schemas.openxmlformats.org/officeDocument/2006/relationships/image" Target="../media/image20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5.png"/><Relationship Id="rId11" Type="http://schemas.openxmlformats.org/officeDocument/2006/relationships/image" Target="../media/image199.png"/><Relationship Id="rId5" Type="http://schemas.openxmlformats.org/officeDocument/2006/relationships/image" Target="../media/image194.png"/><Relationship Id="rId15" Type="http://schemas.openxmlformats.org/officeDocument/2006/relationships/image" Target="../media/image203.png"/><Relationship Id="rId10" Type="http://schemas.openxmlformats.org/officeDocument/2006/relationships/image" Target="../media/image198.png"/><Relationship Id="rId19" Type="http://schemas.openxmlformats.org/officeDocument/2006/relationships/image" Target="../media/image207.png"/><Relationship Id="rId4" Type="http://schemas.openxmlformats.org/officeDocument/2006/relationships/image" Target="../media/image7.png"/><Relationship Id="rId9" Type="http://schemas.openxmlformats.org/officeDocument/2006/relationships/image" Target="../media/image123.png"/><Relationship Id="rId14" Type="http://schemas.openxmlformats.org/officeDocument/2006/relationships/image" Target="../media/image20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2.png"/><Relationship Id="rId13" Type="http://schemas.openxmlformats.org/officeDocument/2006/relationships/image" Target="../media/image217.png"/><Relationship Id="rId18" Type="http://schemas.openxmlformats.org/officeDocument/2006/relationships/image" Target="../media/image222.png"/><Relationship Id="rId3" Type="http://schemas.openxmlformats.org/officeDocument/2006/relationships/image" Target="../media/image2.png"/><Relationship Id="rId7" Type="http://schemas.openxmlformats.org/officeDocument/2006/relationships/image" Target="../media/image211.png"/><Relationship Id="rId12" Type="http://schemas.openxmlformats.org/officeDocument/2006/relationships/image" Target="../media/image216.png"/><Relationship Id="rId17" Type="http://schemas.openxmlformats.org/officeDocument/2006/relationships/image" Target="../media/image221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0.png"/><Relationship Id="rId11" Type="http://schemas.openxmlformats.org/officeDocument/2006/relationships/image" Target="../media/image215.png"/><Relationship Id="rId5" Type="http://schemas.openxmlformats.org/officeDocument/2006/relationships/image" Target="../media/image209.png"/><Relationship Id="rId15" Type="http://schemas.openxmlformats.org/officeDocument/2006/relationships/image" Target="../media/image219.png"/><Relationship Id="rId10" Type="http://schemas.openxmlformats.org/officeDocument/2006/relationships/image" Target="../media/image214.png"/><Relationship Id="rId19" Type="http://schemas.openxmlformats.org/officeDocument/2006/relationships/image" Target="../media/image223.png"/><Relationship Id="rId4" Type="http://schemas.openxmlformats.org/officeDocument/2006/relationships/image" Target="../media/image7.png"/><Relationship Id="rId9" Type="http://schemas.openxmlformats.org/officeDocument/2006/relationships/image" Target="../media/image213.png"/><Relationship Id="rId14" Type="http://schemas.openxmlformats.org/officeDocument/2006/relationships/image" Target="../media/image21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8.png"/><Relationship Id="rId13" Type="http://schemas.openxmlformats.org/officeDocument/2006/relationships/image" Target="../media/image233.png"/><Relationship Id="rId18" Type="http://schemas.openxmlformats.org/officeDocument/2006/relationships/image" Target="../media/image238.png"/><Relationship Id="rId26" Type="http://schemas.openxmlformats.org/officeDocument/2006/relationships/image" Target="../media/image246.png"/><Relationship Id="rId3" Type="http://schemas.openxmlformats.org/officeDocument/2006/relationships/image" Target="../media/image2.png"/><Relationship Id="rId21" Type="http://schemas.openxmlformats.org/officeDocument/2006/relationships/image" Target="../media/image241.png"/><Relationship Id="rId7" Type="http://schemas.openxmlformats.org/officeDocument/2006/relationships/image" Target="../media/image227.png"/><Relationship Id="rId12" Type="http://schemas.openxmlformats.org/officeDocument/2006/relationships/image" Target="../media/image232.png"/><Relationship Id="rId17" Type="http://schemas.openxmlformats.org/officeDocument/2006/relationships/image" Target="../media/image237.png"/><Relationship Id="rId25" Type="http://schemas.openxmlformats.org/officeDocument/2006/relationships/image" Target="../media/image245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36.png"/><Relationship Id="rId20" Type="http://schemas.openxmlformats.org/officeDocument/2006/relationships/image" Target="../media/image240.png"/><Relationship Id="rId29" Type="http://schemas.openxmlformats.org/officeDocument/2006/relationships/image" Target="../media/image2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6.png"/><Relationship Id="rId11" Type="http://schemas.openxmlformats.org/officeDocument/2006/relationships/image" Target="../media/image231.png"/><Relationship Id="rId24" Type="http://schemas.openxmlformats.org/officeDocument/2006/relationships/image" Target="../media/image244.png"/><Relationship Id="rId32" Type="http://schemas.openxmlformats.org/officeDocument/2006/relationships/image" Target="../media/image252.png"/><Relationship Id="rId5" Type="http://schemas.openxmlformats.org/officeDocument/2006/relationships/image" Target="../media/image225.png"/><Relationship Id="rId15" Type="http://schemas.openxmlformats.org/officeDocument/2006/relationships/image" Target="../media/image235.png"/><Relationship Id="rId23" Type="http://schemas.openxmlformats.org/officeDocument/2006/relationships/image" Target="../media/image243.png"/><Relationship Id="rId28" Type="http://schemas.openxmlformats.org/officeDocument/2006/relationships/image" Target="../media/image248.png"/><Relationship Id="rId10" Type="http://schemas.openxmlformats.org/officeDocument/2006/relationships/image" Target="../media/image230.png"/><Relationship Id="rId19" Type="http://schemas.openxmlformats.org/officeDocument/2006/relationships/image" Target="../media/image239.png"/><Relationship Id="rId31" Type="http://schemas.openxmlformats.org/officeDocument/2006/relationships/image" Target="../media/image251.png"/><Relationship Id="rId4" Type="http://schemas.openxmlformats.org/officeDocument/2006/relationships/image" Target="../media/image224.png"/><Relationship Id="rId9" Type="http://schemas.openxmlformats.org/officeDocument/2006/relationships/image" Target="../media/image229.png"/><Relationship Id="rId14" Type="http://schemas.openxmlformats.org/officeDocument/2006/relationships/image" Target="../media/image234.png"/><Relationship Id="rId22" Type="http://schemas.openxmlformats.org/officeDocument/2006/relationships/image" Target="../media/image242.png"/><Relationship Id="rId27" Type="http://schemas.openxmlformats.org/officeDocument/2006/relationships/image" Target="../media/image247.png"/><Relationship Id="rId30" Type="http://schemas.openxmlformats.org/officeDocument/2006/relationships/image" Target="../media/image25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6.png"/><Relationship Id="rId13" Type="http://schemas.openxmlformats.org/officeDocument/2006/relationships/image" Target="../media/image261.png"/><Relationship Id="rId18" Type="http://schemas.openxmlformats.org/officeDocument/2006/relationships/image" Target="../media/image266.png"/><Relationship Id="rId3" Type="http://schemas.openxmlformats.org/officeDocument/2006/relationships/image" Target="../media/image2.png"/><Relationship Id="rId21" Type="http://schemas.openxmlformats.org/officeDocument/2006/relationships/image" Target="../media/image269.png"/><Relationship Id="rId7" Type="http://schemas.openxmlformats.org/officeDocument/2006/relationships/image" Target="../media/image255.png"/><Relationship Id="rId12" Type="http://schemas.openxmlformats.org/officeDocument/2006/relationships/image" Target="../media/image260.png"/><Relationship Id="rId17" Type="http://schemas.openxmlformats.org/officeDocument/2006/relationships/image" Target="../media/image265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64.png"/><Relationship Id="rId20" Type="http://schemas.openxmlformats.org/officeDocument/2006/relationships/image" Target="../media/image2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4.png"/><Relationship Id="rId11" Type="http://schemas.openxmlformats.org/officeDocument/2006/relationships/image" Target="../media/image259.png"/><Relationship Id="rId5" Type="http://schemas.openxmlformats.org/officeDocument/2006/relationships/image" Target="../media/image253.png"/><Relationship Id="rId15" Type="http://schemas.openxmlformats.org/officeDocument/2006/relationships/image" Target="../media/image263.png"/><Relationship Id="rId10" Type="http://schemas.openxmlformats.org/officeDocument/2006/relationships/image" Target="../media/image258.png"/><Relationship Id="rId19" Type="http://schemas.openxmlformats.org/officeDocument/2006/relationships/image" Target="../media/image267.png"/><Relationship Id="rId4" Type="http://schemas.openxmlformats.org/officeDocument/2006/relationships/image" Target="../media/image7.png"/><Relationship Id="rId9" Type="http://schemas.openxmlformats.org/officeDocument/2006/relationships/image" Target="../media/image257.png"/><Relationship Id="rId14" Type="http://schemas.openxmlformats.org/officeDocument/2006/relationships/image" Target="../media/image26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1.png"/><Relationship Id="rId13" Type="http://schemas.openxmlformats.org/officeDocument/2006/relationships/image" Target="../media/image276.png"/><Relationship Id="rId18" Type="http://schemas.openxmlformats.org/officeDocument/2006/relationships/image" Target="../media/image281.png"/><Relationship Id="rId3" Type="http://schemas.openxmlformats.org/officeDocument/2006/relationships/image" Target="../media/image35.png"/><Relationship Id="rId21" Type="http://schemas.openxmlformats.org/officeDocument/2006/relationships/image" Target="../media/image284.png"/><Relationship Id="rId7" Type="http://schemas.openxmlformats.org/officeDocument/2006/relationships/image" Target="../media/image162.png"/><Relationship Id="rId12" Type="http://schemas.openxmlformats.org/officeDocument/2006/relationships/image" Target="../media/image275.png"/><Relationship Id="rId17" Type="http://schemas.openxmlformats.org/officeDocument/2006/relationships/image" Target="../media/image280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279.png"/><Relationship Id="rId20" Type="http://schemas.openxmlformats.org/officeDocument/2006/relationships/image" Target="../media/image28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0.png"/><Relationship Id="rId11" Type="http://schemas.openxmlformats.org/officeDocument/2006/relationships/image" Target="../media/image274.png"/><Relationship Id="rId5" Type="http://schemas.openxmlformats.org/officeDocument/2006/relationships/image" Target="../media/image174.png"/><Relationship Id="rId15" Type="http://schemas.openxmlformats.org/officeDocument/2006/relationships/image" Target="../media/image278.png"/><Relationship Id="rId23" Type="http://schemas.openxmlformats.org/officeDocument/2006/relationships/image" Target="../media/image286.png"/><Relationship Id="rId10" Type="http://schemas.openxmlformats.org/officeDocument/2006/relationships/image" Target="../media/image273.png"/><Relationship Id="rId19" Type="http://schemas.openxmlformats.org/officeDocument/2006/relationships/image" Target="../media/image282.png"/><Relationship Id="rId4" Type="http://schemas.openxmlformats.org/officeDocument/2006/relationships/image" Target="../media/image2.png"/><Relationship Id="rId9" Type="http://schemas.openxmlformats.org/officeDocument/2006/relationships/image" Target="../media/image272.png"/><Relationship Id="rId14" Type="http://schemas.openxmlformats.org/officeDocument/2006/relationships/image" Target="../media/image277.png"/><Relationship Id="rId22" Type="http://schemas.openxmlformats.org/officeDocument/2006/relationships/image" Target="../media/image28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0.png"/><Relationship Id="rId13" Type="http://schemas.openxmlformats.org/officeDocument/2006/relationships/image" Target="../media/image295.png"/><Relationship Id="rId18" Type="http://schemas.openxmlformats.org/officeDocument/2006/relationships/image" Target="../media/image300.png"/><Relationship Id="rId3" Type="http://schemas.openxmlformats.org/officeDocument/2006/relationships/image" Target="../media/image2.png"/><Relationship Id="rId7" Type="http://schemas.openxmlformats.org/officeDocument/2006/relationships/image" Target="../media/image289.png"/><Relationship Id="rId12" Type="http://schemas.openxmlformats.org/officeDocument/2006/relationships/image" Target="../media/image294.png"/><Relationship Id="rId17" Type="http://schemas.openxmlformats.org/officeDocument/2006/relationships/image" Target="../media/image299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29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8.png"/><Relationship Id="rId11" Type="http://schemas.openxmlformats.org/officeDocument/2006/relationships/image" Target="../media/image293.png"/><Relationship Id="rId5" Type="http://schemas.openxmlformats.org/officeDocument/2006/relationships/image" Target="../media/image287.png"/><Relationship Id="rId15" Type="http://schemas.openxmlformats.org/officeDocument/2006/relationships/image" Target="../media/image297.png"/><Relationship Id="rId10" Type="http://schemas.openxmlformats.org/officeDocument/2006/relationships/image" Target="../media/image292.png"/><Relationship Id="rId19" Type="http://schemas.openxmlformats.org/officeDocument/2006/relationships/image" Target="../media/image301.png"/><Relationship Id="rId4" Type="http://schemas.openxmlformats.org/officeDocument/2006/relationships/image" Target="../media/image174.png"/><Relationship Id="rId9" Type="http://schemas.openxmlformats.org/officeDocument/2006/relationships/image" Target="../media/image291.png"/><Relationship Id="rId14" Type="http://schemas.openxmlformats.org/officeDocument/2006/relationships/image" Target="../media/image29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5.png"/><Relationship Id="rId13" Type="http://schemas.openxmlformats.org/officeDocument/2006/relationships/image" Target="../media/image310.png"/><Relationship Id="rId18" Type="http://schemas.openxmlformats.org/officeDocument/2006/relationships/image" Target="../media/image315.png"/><Relationship Id="rId3" Type="http://schemas.openxmlformats.org/officeDocument/2006/relationships/image" Target="../media/image2.png"/><Relationship Id="rId7" Type="http://schemas.openxmlformats.org/officeDocument/2006/relationships/image" Target="../media/image304.png"/><Relationship Id="rId12" Type="http://schemas.openxmlformats.org/officeDocument/2006/relationships/image" Target="../media/image309.png"/><Relationship Id="rId17" Type="http://schemas.openxmlformats.org/officeDocument/2006/relationships/image" Target="../media/image314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3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3.png"/><Relationship Id="rId11" Type="http://schemas.openxmlformats.org/officeDocument/2006/relationships/image" Target="../media/image308.png"/><Relationship Id="rId5" Type="http://schemas.openxmlformats.org/officeDocument/2006/relationships/image" Target="../media/image302.png"/><Relationship Id="rId15" Type="http://schemas.openxmlformats.org/officeDocument/2006/relationships/image" Target="../media/image312.png"/><Relationship Id="rId10" Type="http://schemas.openxmlformats.org/officeDocument/2006/relationships/image" Target="../media/image307.png"/><Relationship Id="rId19" Type="http://schemas.openxmlformats.org/officeDocument/2006/relationships/image" Target="../media/image316.png"/><Relationship Id="rId4" Type="http://schemas.openxmlformats.org/officeDocument/2006/relationships/image" Target="../media/image7.png"/><Relationship Id="rId9" Type="http://schemas.openxmlformats.org/officeDocument/2006/relationships/image" Target="../media/image306.png"/><Relationship Id="rId14" Type="http://schemas.openxmlformats.org/officeDocument/2006/relationships/image" Target="../media/image31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1.png"/><Relationship Id="rId13" Type="http://schemas.openxmlformats.org/officeDocument/2006/relationships/image" Target="../media/image326.png"/><Relationship Id="rId18" Type="http://schemas.openxmlformats.org/officeDocument/2006/relationships/image" Target="../media/image331.png"/><Relationship Id="rId3" Type="http://schemas.openxmlformats.org/officeDocument/2006/relationships/image" Target="../media/image2.png"/><Relationship Id="rId21" Type="http://schemas.openxmlformats.org/officeDocument/2006/relationships/image" Target="../media/image334.png"/><Relationship Id="rId7" Type="http://schemas.openxmlformats.org/officeDocument/2006/relationships/image" Target="../media/image320.png"/><Relationship Id="rId12" Type="http://schemas.openxmlformats.org/officeDocument/2006/relationships/image" Target="../media/image325.png"/><Relationship Id="rId17" Type="http://schemas.openxmlformats.org/officeDocument/2006/relationships/image" Target="../media/image330.png"/><Relationship Id="rId25" Type="http://schemas.openxmlformats.org/officeDocument/2006/relationships/image" Target="../media/image338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329.png"/><Relationship Id="rId20" Type="http://schemas.openxmlformats.org/officeDocument/2006/relationships/image" Target="../media/image3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9.png"/><Relationship Id="rId11" Type="http://schemas.openxmlformats.org/officeDocument/2006/relationships/image" Target="../media/image324.png"/><Relationship Id="rId24" Type="http://schemas.openxmlformats.org/officeDocument/2006/relationships/image" Target="../media/image337.png"/><Relationship Id="rId5" Type="http://schemas.openxmlformats.org/officeDocument/2006/relationships/image" Target="../media/image318.png"/><Relationship Id="rId15" Type="http://schemas.openxmlformats.org/officeDocument/2006/relationships/image" Target="../media/image328.png"/><Relationship Id="rId23" Type="http://schemas.openxmlformats.org/officeDocument/2006/relationships/image" Target="../media/image336.png"/><Relationship Id="rId10" Type="http://schemas.openxmlformats.org/officeDocument/2006/relationships/image" Target="../media/image323.png"/><Relationship Id="rId19" Type="http://schemas.openxmlformats.org/officeDocument/2006/relationships/image" Target="../media/image332.png"/><Relationship Id="rId4" Type="http://schemas.openxmlformats.org/officeDocument/2006/relationships/image" Target="../media/image317.png"/><Relationship Id="rId9" Type="http://schemas.openxmlformats.org/officeDocument/2006/relationships/image" Target="../media/image322.png"/><Relationship Id="rId14" Type="http://schemas.openxmlformats.org/officeDocument/2006/relationships/image" Target="../media/image327.png"/><Relationship Id="rId22" Type="http://schemas.openxmlformats.org/officeDocument/2006/relationships/image" Target="../media/image33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1.png"/><Relationship Id="rId13" Type="http://schemas.openxmlformats.org/officeDocument/2006/relationships/image" Target="../media/image345.png"/><Relationship Id="rId18" Type="http://schemas.openxmlformats.org/officeDocument/2006/relationships/image" Target="../media/image72.png"/><Relationship Id="rId26" Type="http://schemas.openxmlformats.org/officeDocument/2006/relationships/image" Target="../media/image357.png"/><Relationship Id="rId3" Type="http://schemas.openxmlformats.org/officeDocument/2006/relationships/image" Target="../media/image339.png"/><Relationship Id="rId21" Type="http://schemas.openxmlformats.org/officeDocument/2006/relationships/image" Target="../media/image352.png"/><Relationship Id="rId7" Type="http://schemas.openxmlformats.org/officeDocument/2006/relationships/image" Target="../media/image64.png"/><Relationship Id="rId12" Type="http://schemas.openxmlformats.org/officeDocument/2006/relationships/image" Target="../media/image344.png"/><Relationship Id="rId17" Type="http://schemas.openxmlformats.org/officeDocument/2006/relationships/image" Target="../media/image349.png"/><Relationship Id="rId25" Type="http://schemas.openxmlformats.org/officeDocument/2006/relationships/image" Target="../media/image356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348.png"/><Relationship Id="rId20" Type="http://schemas.openxmlformats.org/officeDocument/2006/relationships/image" Target="../media/image3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0.png"/><Relationship Id="rId11" Type="http://schemas.openxmlformats.org/officeDocument/2006/relationships/image" Target="../media/image343.png"/><Relationship Id="rId24" Type="http://schemas.openxmlformats.org/officeDocument/2006/relationships/image" Target="../media/image355.png"/><Relationship Id="rId5" Type="http://schemas.openxmlformats.org/officeDocument/2006/relationships/image" Target="../media/image7.png"/><Relationship Id="rId15" Type="http://schemas.openxmlformats.org/officeDocument/2006/relationships/image" Target="../media/image347.png"/><Relationship Id="rId23" Type="http://schemas.openxmlformats.org/officeDocument/2006/relationships/image" Target="../media/image354.png"/><Relationship Id="rId10" Type="http://schemas.openxmlformats.org/officeDocument/2006/relationships/image" Target="../media/image342.png"/><Relationship Id="rId19" Type="http://schemas.openxmlformats.org/officeDocument/2006/relationships/image" Target="../media/image350.png"/><Relationship Id="rId4" Type="http://schemas.openxmlformats.org/officeDocument/2006/relationships/image" Target="../media/image2.png"/><Relationship Id="rId9" Type="http://schemas.openxmlformats.org/officeDocument/2006/relationships/image" Target="../media/image163.png"/><Relationship Id="rId14" Type="http://schemas.openxmlformats.org/officeDocument/2006/relationships/image" Target="../media/image346.png"/><Relationship Id="rId22" Type="http://schemas.openxmlformats.org/officeDocument/2006/relationships/image" Target="../media/image35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1.png"/><Relationship Id="rId13" Type="http://schemas.openxmlformats.org/officeDocument/2006/relationships/image" Target="../media/image366.png"/><Relationship Id="rId18" Type="http://schemas.openxmlformats.org/officeDocument/2006/relationships/image" Target="../media/image371.png"/><Relationship Id="rId26" Type="http://schemas.openxmlformats.org/officeDocument/2006/relationships/image" Target="../media/image379.png"/><Relationship Id="rId3" Type="http://schemas.openxmlformats.org/officeDocument/2006/relationships/image" Target="../media/image1.png"/><Relationship Id="rId21" Type="http://schemas.openxmlformats.org/officeDocument/2006/relationships/image" Target="../media/image374.png"/><Relationship Id="rId7" Type="http://schemas.openxmlformats.org/officeDocument/2006/relationships/image" Target="../media/image360.png"/><Relationship Id="rId12" Type="http://schemas.openxmlformats.org/officeDocument/2006/relationships/image" Target="../media/image365.png"/><Relationship Id="rId17" Type="http://schemas.openxmlformats.org/officeDocument/2006/relationships/image" Target="../media/image370.png"/><Relationship Id="rId25" Type="http://schemas.openxmlformats.org/officeDocument/2006/relationships/image" Target="../media/image378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369.png"/><Relationship Id="rId20" Type="http://schemas.openxmlformats.org/officeDocument/2006/relationships/image" Target="../media/image37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9.png"/><Relationship Id="rId11" Type="http://schemas.openxmlformats.org/officeDocument/2006/relationships/image" Target="../media/image364.png"/><Relationship Id="rId24" Type="http://schemas.openxmlformats.org/officeDocument/2006/relationships/image" Target="../media/image377.png"/><Relationship Id="rId5" Type="http://schemas.openxmlformats.org/officeDocument/2006/relationships/image" Target="../media/image358.png"/><Relationship Id="rId15" Type="http://schemas.openxmlformats.org/officeDocument/2006/relationships/image" Target="../media/image368.png"/><Relationship Id="rId23" Type="http://schemas.openxmlformats.org/officeDocument/2006/relationships/image" Target="../media/image376.png"/><Relationship Id="rId28" Type="http://schemas.openxmlformats.org/officeDocument/2006/relationships/image" Target="../media/image381.png"/><Relationship Id="rId10" Type="http://schemas.openxmlformats.org/officeDocument/2006/relationships/image" Target="../media/image363.png"/><Relationship Id="rId19" Type="http://schemas.openxmlformats.org/officeDocument/2006/relationships/image" Target="../media/image372.png"/><Relationship Id="rId4" Type="http://schemas.openxmlformats.org/officeDocument/2006/relationships/image" Target="../media/image2.png"/><Relationship Id="rId9" Type="http://schemas.openxmlformats.org/officeDocument/2006/relationships/image" Target="../media/image362.png"/><Relationship Id="rId14" Type="http://schemas.openxmlformats.org/officeDocument/2006/relationships/image" Target="../media/image367.png"/><Relationship Id="rId22" Type="http://schemas.openxmlformats.org/officeDocument/2006/relationships/image" Target="../media/image375.png"/><Relationship Id="rId27" Type="http://schemas.openxmlformats.org/officeDocument/2006/relationships/image" Target="../media/image38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5.png"/><Relationship Id="rId13" Type="http://schemas.openxmlformats.org/officeDocument/2006/relationships/image" Target="../media/image390.png"/><Relationship Id="rId3" Type="http://schemas.openxmlformats.org/officeDocument/2006/relationships/image" Target="../media/image2.png"/><Relationship Id="rId7" Type="http://schemas.openxmlformats.org/officeDocument/2006/relationships/image" Target="../media/image384.png"/><Relationship Id="rId12" Type="http://schemas.openxmlformats.org/officeDocument/2006/relationships/image" Target="../media/image389.png"/><Relationship Id="rId17" Type="http://schemas.openxmlformats.org/officeDocument/2006/relationships/image" Target="../media/image394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39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3.png"/><Relationship Id="rId11" Type="http://schemas.openxmlformats.org/officeDocument/2006/relationships/image" Target="../media/image388.png"/><Relationship Id="rId5" Type="http://schemas.openxmlformats.org/officeDocument/2006/relationships/image" Target="../media/image382.png"/><Relationship Id="rId15" Type="http://schemas.openxmlformats.org/officeDocument/2006/relationships/image" Target="../media/image392.png"/><Relationship Id="rId10" Type="http://schemas.openxmlformats.org/officeDocument/2006/relationships/image" Target="../media/image387.png"/><Relationship Id="rId4" Type="http://schemas.openxmlformats.org/officeDocument/2006/relationships/image" Target="../media/image7.png"/><Relationship Id="rId9" Type="http://schemas.openxmlformats.org/officeDocument/2006/relationships/image" Target="../media/image386.png"/><Relationship Id="rId14" Type="http://schemas.openxmlformats.org/officeDocument/2006/relationships/image" Target="../media/image39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8.png"/><Relationship Id="rId13" Type="http://schemas.openxmlformats.org/officeDocument/2006/relationships/image" Target="../media/image402.png"/><Relationship Id="rId18" Type="http://schemas.openxmlformats.org/officeDocument/2006/relationships/image" Target="../media/image407.png"/><Relationship Id="rId3" Type="http://schemas.openxmlformats.org/officeDocument/2006/relationships/image" Target="../media/image1.png"/><Relationship Id="rId7" Type="http://schemas.openxmlformats.org/officeDocument/2006/relationships/image" Target="../media/image397.png"/><Relationship Id="rId12" Type="http://schemas.openxmlformats.org/officeDocument/2006/relationships/image" Target="../media/image401.png"/><Relationship Id="rId17" Type="http://schemas.openxmlformats.org/officeDocument/2006/relationships/image" Target="../media/image406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40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6.png"/><Relationship Id="rId11" Type="http://schemas.openxmlformats.org/officeDocument/2006/relationships/image" Target="../media/image400.png"/><Relationship Id="rId5" Type="http://schemas.openxmlformats.org/officeDocument/2006/relationships/image" Target="../media/image395.png"/><Relationship Id="rId15" Type="http://schemas.openxmlformats.org/officeDocument/2006/relationships/image" Target="../media/image404.png"/><Relationship Id="rId10" Type="http://schemas.openxmlformats.org/officeDocument/2006/relationships/image" Target="../media/image385.png"/><Relationship Id="rId19" Type="http://schemas.openxmlformats.org/officeDocument/2006/relationships/image" Target="../media/image408.png"/><Relationship Id="rId4" Type="http://schemas.openxmlformats.org/officeDocument/2006/relationships/image" Target="../media/image2.png"/><Relationship Id="rId9" Type="http://schemas.openxmlformats.org/officeDocument/2006/relationships/image" Target="../media/image399.png"/><Relationship Id="rId14" Type="http://schemas.openxmlformats.org/officeDocument/2006/relationships/image" Target="../media/image40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1.png"/><Relationship Id="rId13" Type="http://schemas.openxmlformats.org/officeDocument/2006/relationships/image" Target="../media/image416.png"/><Relationship Id="rId18" Type="http://schemas.openxmlformats.org/officeDocument/2006/relationships/image" Target="../media/image421.png"/><Relationship Id="rId3" Type="http://schemas.openxmlformats.org/officeDocument/2006/relationships/image" Target="../media/image35.png"/><Relationship Id="rId21" Type="http://schemas.openxmlformats.org/officeDocument/2006/relationships/image" Target="../media/image424.png"/><Relationship Id="rId7" Type="http://schemas.openxmlformats.org/officeDocument/2006/relationships/image" Target="../media/image410.png"/><Relationship Id="rId12" Type="http://schemas.openxmlformats.org/officeDocument/2006/relationships/image" Target="../media/image415.png"/><Relationship Id="rId17" Type="http://schemas.openxmlformats.org/officeDocument/2006/relationships/image" Target="../media/image420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419.png"/><Relationship Id="rId20" Type="http://schemas.openxmlformats.org/officeDocument/2006/relationships/image" Target="../media/image4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9.png"/><Relationship Id="rId11" Type="http://schemas.openxmlformats.org/officeDocument/2006/relationships/image" Target="../media/image414.png"/><Relationship Id="rId5" Type="http://schemas.openxmlformats.org/officeDocument/2006/relationships/image" Target="../media/image317.png"/><Relationship Id="rId15" Type="http://schemas.openxmlformats.org/officeDocument/2006/relationships/image" Target="../media/image418.png"/><Relationship Id="rId10" Type="http://schemas.openxmlformats.org/officeDocument/2006/relationships/image" Target="../media/image413.png"/><Relationship Id="rId19" Type="http://schemas.openxmlformats.org/officeDocument/2006/relationships/image" Target="../media/image422.png"/><Relationship Id="rId4" Type="http://schemas.openxmlformats.org/officeDocument/2006/relationships/image" Target="../media/image2.png"/><Relationship Id="rId9" Type="http://schemas.openxmlformats.org/officeDocument/2006/relationships/image" Target="../media/image412.png"/><Relationship Id="rId14" Type="http://schemas.openxmlformats.org/officeDocument/2006/relationships/image" Target="../media/image417.png"/><Relationship Id="rId22" Type="http://schemas.openxmlformats.org/officeDocument/2006/relationships/image" Target="../media/image42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8.png"/><Relationship Id="rId13" Type="http://schemas.openxmlformats.org/officeDocument/2006/relationships/image" Target="../media/image432.png"/><Relationship Id="rId3" Type="http://schemas.openxmlformats.org/officeDocument/2006/relationships/image" Target="../media/image35.png"/><Relationship Id="rId7" Type="http://schemas.openxmlformats.org/officeDocument/2006/relationships/image" Target="../media/image427.png"/><Relationship Id="rId12" Type="http://schemas.openxmlformats.org/officeDocument/2006/relationships/image" Target="../media/image431.png"/><Relationship Id="rId17" Type="http://schemas.openxmlformats.org/officeDocument/2006/relationships/image" Target="../media/image436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4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6.png"/><Relationship Id="rId11" Type="http://schemas.openxmlformats.org/officeDocument/2006/relationships/image" Target="../media/image430.png"/><Relationship Id="rId5" Type="http://schemas.openxmlformats.org/officeDocument/2006/relationships/image" Target="../media/image7.png"/><Relationship Id="rId15" Type="http://schemas.openxmlformats.org/officeDocument/2006/relationships/image" Target="../media/image434.png"/><Relationship Id="rId10" Type="http://schemas.openxmlformats.org/officeDocument/2006/relationships/image" Target="../media/image429.png"/><Relationship Id="rId4" Type="http://schemas.openxmlformats.org/officeDocument/2006/relationships/image" Target="../media/image2.png"/><Relationship Id="rId9" Type="http://schemas.openxmlformats.org/officeDocument/2006/relationships/image" Target="../media/image194.png"/><Relationship Id="rId14" Type="http://schemas.openxmlformats.org/officeDocument/2006/relationships/image" Target="../media/image43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13" Type="http://schemas.openxmlformats.org/officeDocument/2006/relationships/image" Target="../media/image445.png"/><Relationship Id="rId18" Type="http://schemas.openxmlformats.org/officeDocument/2006/relationships/image" Target="../media/image449.png"/><Relationship Id="rId3" Type="http://schemas.openxmlformats.org/officeDocument/2006/relationships/image" Target="../media/image173.png"/><Relationship Id="rId7" Type="http://schemas.openxmlformats.org/officeDocument/2006/relationships/image" Target="../media/image439.png"/><Relationship Id="rId12" Type="http://schemas.openxmlformats.org/officeDocument/2006/relationships/image" Target="../media/image444.png"/><Relationship Id="rId17" Type="http://schemas.openxmlformats.org/officeDocument/2006/relationships/image" Target="../media/image448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4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8.png"/><Relationship Id="rId11" Type="http://schemas.openxmlformats.org/officeDocument/2006/relationships/image" Target="../media/image443.png"/><Relationship Id="rId5" Type="http://schemas.openxmlformats.org/officeDocument/2006/relationships/image" Target="../media/image437.png"/><Relationship Id="rId15" Type="http://schemas.openxmlformats.org/officeDocument/2006/relationships/image" Target="../media/image258.png"/><Relationship Id="rId10" Type="http://schemas.openxmlformats.org/officeDocument/2006/relationships/image" Target="../media/image442.png"/><Relationship Id="rId4" Type="http://schemas.openxmlformats.org/officeDocument/2006/relationships/image" Target="../media/image2.png"/><Relationship Id="rId9" Type="http://schemas.openxmlformats.org/officeDocument/2006/relationships/image" Target="../media/image441.png"/><Relationship Id="rId14" Type="http://schemas.openxmlformats.org/officeDocument/2006/relationships/image" Target="../media/image44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openxmlformats.org/officeDocument/2006/relationships/image" Target="../media/image16.png"/><Relationship Id="rId21" Type="http://schemas.openxmlformats.org/officeDocument/2006/relationships/image" Target="../media/image32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7.png"/><Relationship Id="rId15" Type="http://schemas.openxmlformats.org/officeDocument/2006/relationships/image" Target="../media/image26.png"/><Relationship Id="rId23" Type="http://schemas.openxmlformats.org/officeDocument/2006/relationships/image" Target="../media/image34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4" Type="http://schemas.openxmlformats.org/officeDocument/2006/relationships/image" Target="../media/image2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3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2.png"/><Relationship Id="rId13" Type="http://schemas.openxmlformats.org/officeDocument/2006/relationships/image" Target="../media/image454.png"/><Relationship Id="rId18" Type="http://schemas.openxmlformats.org/officeDocument/2006/relationships/image" Target="../media/image458.png"/><Relationship Id="rId3" Type="http://schemas.openxmlformats.org/officeDocument/2006/relationships/image" Target="../media/image35.png"/><Relationship Id="rId21" Type="http://schemas.openxmlformats.org/officeDocument/2006/relationships/image" Target="../media/image461.png"/><Relationship Id="rId7" Type="http://schemas.openxmlformats.org/officeDocument/2006/relationships/image" Target="../media/image451.png"/><Relationship Id="rId12" Type="http://schemas.openxmlformats.org/officeDocument/2006/relationships/image" Target="../media/image453.png"/><Relationship Id="rId17" Type="http://schemas.openxmlformats.org/officeDocument/2006/relationships/image" Target="../media/image457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74.png"/><Relationship Id="rId20" Type="http://schemas.openxmlformats.org/officeDocument/2006/relationships/image" Target="../media/image4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0.png"/><Relationship Id="rId11" Type="http://schemas.openxmlformats.org/officeDocument/2006/relationships/image" Target="../media/image68.png"/><Relationship Id="rId5" Type="http://schemas.openxmlformats.org/officeDocument/2006/relationships/image" Target="../media/image174.png"/><Relationship Id="rId15" Type="http://schemas.openxmlformats.org/officeDocument/2006/relationships/image" Target="../media/image456.png"/><Relationship Id="rId10" Type="http://schemas.openxmlformats.org/officeDocument/2006/relationships/image" Target="../media/image67.png"/><Relationship Id="rId19" Type="http://schemas.openxmlformats.org/officeDocument/2006/relationships/image" Target="../media/image459.png"/><Relationship Id="rId4" Type="http://schemas.openxmlformats.org/officeDocument/2006/relationships/image" Target="../media/image2.png"/><Relationship Id="rId9" Type="http://schemas.openxmlformats.org/officeDocument/2006/relationships/image" Target="../media/image69.png"/><Relationship Id="rId14" Type="http://schemas.openxmlformats.org/officeDocument/2006/relationships/image" Target="../media/image455.png"/><Relationship Id="rId22" Type="http://schemas.openxmlformats.org/officeDocument/2006/relationships/image" Target="../media/image46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5.png"/><Relationship Id="rId13" Type="http://schemas.openxmlformats.org/officeDocument/2006/relationships/image" Target="../media/image470.png"/><Relationship Id="rId18" Type="http://schemas.openxmlformats.org/officeDocument/2006/relationships/image" Target="../media/image475.png"/><Relationship Id="rId26" Type="http://schemas.openxmlformats.org/officeDocument/2006/relationships/image" Target="../media/image483.png"/><Relationship Id="rId3" Type="http://schemas.openxmlformats.org/officeDocument/2006/relationships/image" Target="../media/image35.png"/><Relationship Id="rId21" Type="http://schemas.openxmlformats.org/officeDocument/2006/relationships/image" Target="../media/image478.png"/><Relationship Id="rId7" Type="http://schemas.openxmlformats.org/officeDocument/2006/relationships/image" Target="../media/image464.png"/><Relationship Id="rId12" Type="http://schemas.openxmlformats.org/officeDocument/2006/relationships/image" Target="../media/image469.png"/><Relationship Id="rId17" Type="http://schemas.openxmlformats.org/officeDocument/2006/relationships/image" Target="../media/image474.png"/><Relationship Id="rId25" Type="http://schemas.openxmlformats.org/officeDocument/2006/relationships/image" Target="../media/image482.pn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473.png"/><Relationship Id="rId20" Type="http://schemas.openxmlformats.org/officeDocument/2006/relationships/image" Target="../media/image47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3.png"/><Relationship Id="rId11" Type="http://schemas.openxmlformats.org/officeDocument/2006/relationships/image" Target="../media/image468.png"/><Relationship Id="rId24" Type="http://schemas.openxmlformats.org/officeDocument/2006/relationships/image" Target="../media/image481.png"/><Relationship Id="rId5" Type="http://schemas.openxmlformats.org/officeDocument/2006/relationships/image" Target="../media/image7.png"/><Relationship Id="rId15" Type="http://schemas.openxmlformats.org/officeDocument/2006/relationships/image" Target="../media/image472.png"/><Relationship Id="rId23" Type="http://schemas.openxmlformats.org/officeDocument/2006/relationships/image" Target="../media/image480.png"/><Relationship Id="rId10" Type="http://schemas.openxmlformats.org/officeDocument/2006/relationships/image" Target="../media/image467.png"/><Relationship Id="rId19" Type="http://schemas.openxmlformats.org/officeDocument/2006/relationships/image" Target="../media/image476.png"/><Relationship Id="rId4" Type="http://schemas.openxmlformats.org/officeDocument/2006/relationships/image" Target="../media/image2.png"/><Relationship Id="rId9" Type="http://schemas.openxmlformats.org/officeDocument/2006/relationships/image" Target="../media/image466.png"/><Relationship Id="rId14" Type="http://schemas.openxmlformats.org/officeDocument/2006/relationships/image" Target="../media/image471.png"/><Relationship Id="rId22" Type="http://schemas.openxmlformats.org/officeDocument/2006/relationships/image" Target="../media/image47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6.png"/><Relationship Id="rId13" Type="http://schemas.openxmlformats.org/officeDocument/2006/relationships/image" Target="../media/image490.png"/><Relationship Id="rId3" Type="http://schemas.openxmlformats.org/officeDocument/2006/relationships/image" Target="../media/image35.png"/><Relationship Id="rId7" Type="http://schemas.openxmlformats.org/officeDocument/2006/relationships/image" Target="../media/image485.png"/><Relationship Id="rId12" Type="http://schemas.openxmlformats.org/officeDocument/2006/relationships/image" Target="../media/image48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4.png"/><Relationship Id="rId11" Type="http://schemas.openxmlformats.org/officeDocument/2006/relationships/image" Target="../media/image488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48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3.png"/><Relationship Id="rId13" Type="http://schemas.openxmlformats.org/officeDocument/2006/relationships/image" Target="../media/image498.png"/><Relationship Id="rId3" Type="http://schemas.openxmlformats.org/officeDocument/2006/relationships/image" Target="../media/image173.png"/><Relationship Id="rId7" Type="http://schemas.openxmlformats.org/officeDocument/2006/relationships/image" Target="../media/image492.png"/><Relationship Id="rId12" Type="http://schemas.openxmlformats.org/officeDocument/2006/relationships/image" Target="../media/image497.png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50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1.png"/><Relationship Id="rId11" Type="http://schemas.openxmlformats.org/officeDocument/2006/relationships/image" Target="../media/image496.png"/><Relationship Id="rId5" Type="http://schemas.openxmlformats.org/officeDocument/2006/relationships/image" Target="../media/image7.png"/><Relationship Id="rId15" Type="http://schemas.openxmlformats.org/officeDocument/2006/relationships/image" Target="../media/image500.png"/><Relationship Id="rId10" Type="http://schemas.openxmlformats.org/officeDocument/2006/relationships/image" Target="../media/image495.png"/><Relationship Id="rId4" Type="http://schemas.openxmlformats.org/officeDocument/2006/relationships/image" Target="../media/image2.png"/><Relationship Id="rId9" Type="http://schemas.openxmlformats.org/officeDocument/2006/relationships/image" Target="../media/image494.png"/><Relationship Id="rId14" Type="http://schemas.openxmlformats.org/officeDocument/2006/relationships/image" Target="../media/image49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4.png"/><Relationship Id="rId13" Type="http://schemas.openxmlformats.org/officeDocument/2006/relationships/image" Target="../media/image509.png"/><Relationship Id="rId18" Type="http://schemas.openxmlformats.org/officeDocument/2006/relationships/image" Target="../media/image514.png"/><Relationship Id="rId3" Type="http://schemas.openxmlformats.org/officeDocument/2006/relationships/image" Target="../media/image35.png"/><Relationship Id="rId7" Type="http://schemas.openxmlformats.org/officeDocument/2006/relationships/image" Target="../media/image503.png"/><Relationship Id="rId12" Type="http://schemas.openxmlformats.org/officeDocument/2006/relationships/image" Target="../media/image508.png"/><Relationship Id="rId17" Type="http://schemas.openxmlformats.org/officeDocument/2006/relationships/image" Target="../media/image513.png"/><Relationship Id="rId2" Type="http://schemas.openxmlformats.org/officeDocument/2006/relationships/notesSlide" Target="../notesSlides/notesSlide34.xml"/><Relationship Id="rId16" Type="http://schemas.openxmlformats.org/officeDocument/2006/relationships/image" Target="../media/image5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2.png"/><Relationship Id="rId11" Type="http://schemas.openxmlformats.org/officeDocument/2006/relationships/image" Target="../media/image507.png"/><Relationship Id="rId5" Type="http://schemas.openxmlformats.org/officeDocument/2006/relationships/image" Target="../media/image7.png"/><Relationship Id="rId15" Type="http://schemas.openxmlformats.org/officeDocument/2006/relationships/image" Target="../media/image511.png"/><Relationship Id="rId10" Type="http://schemas.openxmlformats.org/officeDocument/2006/relationships/image" Target="../media/image506.png"/><Relationship Id="rId19" Type="http://schemas.openxmlformats.org/officeDocument/2006/relationships/image" Target="../media/image515.png"/><Relationship Id="rId4" Type="http://schemas.openxmlformats.org/officeDocument/2006/relationships/image" Target="../media/image2.png"/><Relationship Id="rId9" Type="http://schemas.openxmlformats.org/officeDocument/2006/relationships/image" Target="../media/image505.png"/><Relationship Id="rId14" Type="http://schemas.openxmlformats.org/officeDocument/2006/relationships/image" Target="../media/image51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9.png"/><Relationship Id="rId13" Type="http://schemas.openxmlformats.org/officeDocument/2006/relationships/image" Target="../media/image524.png"/><Relationship Id="rId3" Type="http://schemas.openxmlformats.org/officeDocument/2006/relationships/image" Target="../media/image2.png"/><Relationship Id="rId7" Type="http://schemas.openxmlformats.org/officeDocument/2006/relationships/image" Target="../media/image518.png"/><Relationship Id="rId12" Type="http://schemas.openxmlformats.org/officeDocument/2006/relationships/image" Target="../media/image523.png"/><Relationship Id="rId17" Type="http://schemas.openxmlformats.org/officeDocument/2006/relationships/image" Target="../media/image528.png"/><Relationship Id="rId2" Type="http://schemas.openxmlformats.org/officeDocument/2006/relationships/notesSlide" Target="../notesSlides/notesSlide35.xml"/><Relationship Id="rId16" Type="http://schemas.openxmlformats.org/officeDocument/2006/relationships/image" Target="../media/image5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7.png"/><Relationship Id="rId11" Type="http://schemas.openxmlformats.org/officeDocument/2006/relationships/image" Target="../media/image522.png"/><Relationship Id="rId5" Type="http://schemas.openxmlformats.org/officeDocument/2006/relationships/image" Target="../media/image516.png"/><Relationship Id="rId15" Type="http://schemas.openxmlformats.org/officeDocument/2006/relationships/image" Target="../media/image526.png"/><Relationship Id="rId10" Type="http://schemas.openxmlformats.org/officeDocument/2006/relationships/image" Target="../media/image521.png"/><Relationship Id="rId4" Type="http://schemas.openxmlformats.org/officeDocument/2006/relationships/image" Target="../media/image7.png"/><Relationship Id="rId9" Type="http://schemas.openxmlformats.org/officeDocument/2006/relationships/image" Target="../media/image520.png"/><Relationship Id="rId14" Type="http://schemas.openxmlformats.org/officeDocument/2006/relationships/image" Target="../media/image52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0.png"/><Relationship Id="rId13" Type="http://schemas.openxmlformats.org/officeDocument/2006/relationships/image" Target="../media/image535.png"/><Relationship Id="rId18" Type="http://schemas.openxmlformats.org/officeDocument/2006/relationships/image" Target="../media/image540.png"/><Relationship Id="rId3" Type="http://schemas.openxmlformats.org/officeDocument/2006/relationships/image" Target="../media/image16.png"/><Relationship Id="rId7" Type="http://schemas.openxmlformats.org/officeDocument/2006/relationships/image" Target="../media/image470.png"/><Relationship Id="rId12" Type="http://schemas.openxmlformats.org/officeDocument/2006/relationships/image" Target="../media/image534.png"/><Relationship Id="rId17" Type="http://schemas.openxmlformats.org/officeDocument/2006/relationships/image" Target="../media/image539.png"/><Relationship Id="rId2" Type="http://schemas.openxmlformats.org/officeDocument/2006/relationships/notesSlide" Target="../notesSlides/notesSlide36.xml"/><Relationship Id="rId16" Type="http://schemas.openxmlformats.org/officeDocument/2006/relationships/image" Target="../media/image5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9.png"/><Relationship Id="rId11" Type="http://schemas.openxmlformats.org/officeDocument/2006/relationships/image" Target="../media/image533.png"/><Relationship Id="rId5" Type="http://schemas.openxmlformats.org/officeDocument/2006/relationships/image" Target="../media/image7.png"/><Relationship Id="rId15" Type="http://schemas.openxmlformats.org/officeDocument/2006/relationships/image" Target="../media/image537.png"/><Relationship Id="rId10" Type="http://schemas.openxmlformats.org/officeDocument/2006/relationships/image" Target="../media/image532.png"/><Relationship Id="rId4" Type="http://schemas.openxmlformats.org/officeDocument/2006/relationships/image" Target="../media/image2.png"/><Relationship Id="rId9" Type="http://schemas.openxmlformats.org/officeDocument/2006/relationships/image" Target="../media/image531.png"/><Relationship Id="rId14" Type="http://schemas.openxmlformats.org/officeDocument/2006/relationships/image" Target="../media/image53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3.png"/><Relationship Id="rId13" Type="http://schemas.openxmlformats.org/officeDocument/2006/relationships/image" Target="../media/image547.png"/><Relationship Id="rId3" Type="http://schemas.openxmlformats.org/officeDocument/2006/relationships/image" Target="../media/image2.png"/><Relationship Id="rId7" Type="http://schemas.openxmlformats.org/officeDocument/2006/relationships/image" Target="../media/image542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37.xml"/><Relationship Id="rId16" Type="http://schemas.openxmlformats.org/officeDocument/2006/relationships/image" Target="../media/image4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2.png"/><Relationship Id="rId11" Type="http://schemas.openxmlformats.org/officeDocument/2006/relationships/image" Target="../media/image546.png"/><Relationship Id="rId5" Type="http://schemas.openxmlformats.org/officeDocument/2006/relationships/image" Target="../media/image541.png"/><Relationship Id="rId15" Type="http://schemas.openxmlformats.org/officeDocument/2006/relationships/image" Target="../media/image549.png"/><Relationship Id="rId10" Type="http://schemas.openxmlformats.org/officeDocument/2006/relationships/image" Target="../media/image545.png"/><Relationship Id="rId4" Type="http://schemas.openxmlformats.org/officeDocument/2006/relationships/image" Target="../media/image7.png"/><Relationship Id="rId9" Type="http://schemas.openxmlformats.org/officeDocument/2006/relationships/image" Target="../media/image544.png"/><Relationship Id="rId14" Type="http://schemas.openxmlformats.org/officeDocument/2006/relationships/image" Target="../media/image54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4.png"/><Relationship Id="rId13" Type="http://schemas.openxmlformats.org/officeDocument/2006/relationships/image" Target="../media/image559.png"/><Relationship Id="rId3" Type="http://schemas.openxmlformats.org/officeDocument/2006/relationships/image" Target="../media/image2.png"/><Relationship Id="rId7" Type="http://schemas.openxmlformats.org/officeDocument/2006/relationships/image" Target="../media/image553.png"/><Relationship Id="rId12" Type="http://schemas.openxmlformats.org/officeDocument/2006/relationships/image" Target="../media/image55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2.png"/><Relationship Id="rId11" Type="http://schemas.openxmlformats.org/officeDocument/2006/relationships/image" Target="../media/image557.png"/><Relationship Id="rId5" Type="http://schemas.openxmlformats.org/officeDocument/2006/relationships/image" Target="../media/image551.png"/><Relationship Id="rId15" Type="http://schemas.openxmlformats.org/officeDocument/2006/relationships/image" Target="../media/image561.png"/><Relationship Id="rId10" Type="http://schemas.openxmlformats.org/officeDocument/2006/relationships/image" Target="../media/image556.png"/><Relationship Id="rId4" Type="http://schemas.openxmlformats.org/officeDocument/2006/relationships/image" Target="../media/image550.png"/><Relationship Id="rId9" Type="http://schemas.openxmlformats.org/officeDocument/2006/relationships/image" Target="../media/image555.png"/><Relationship Id="rId14" Type="http://schemas.openxmlformats.org/officeDocument/2006/relationships/image" Target="../media/image56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5.png"/><Relationship Id="rId13" Type="http://schemas.openxmlformats.org/officeDocument/2006/relationships/image" Target="../media/image570.png"/><Relationship Id="rId18" Type="http://schemas.openxmlformats.org/officeDocument/2006/relationships/image" Target="../media/image575.png"/><Relationship Id="rId3" Type="http://schemas.openxmlformats.org/officeDocument/2006/relationships/image" Target="../media/image562.png"/><Relationship Id="rId7" Type="http://schemas.openxmlformats.org/officeDocument/2006/relationships/image" Target="../media/image564.png"/><Relationship Id="rId12" Type="http://schemas.openxmlformats.org/officeDocument/2006/relationships/image" Target="../media/image569.png"/><Relationship Id="rId17" Type="http://schemas.openxmlformats.org/officeDocument/2006/relationships/image" Target="../media/image574.png"/><Relationship Id="rId2" Type="http://schemas.openxmlformats.org/officeDocument/2006/relationships/notesSlide" Target="../notesSlides/notesSlide39.xml"/><Relationship Id="rId16" Type="http://schemas.openxmlformats.org/officeDocument/2006/relationships/image" Target="../media/image57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3.png"/><Relationship Id="rId11" Type="http://schemas.openxmlformats.org/officeDocument/2006/relationships/image" Target="../media/image568.png"/><Relationship Id="rId5" Type="http://schemas.openxmlformats.org/officeDocument/2006/relationships/image" Target="../media/image174.png"/><Relationship Id="rId15" Type="http://schemas.openxmlformats.org/officeDocument/2006/relationships/image" Target="../media/image572.png"/><Relationship Id="rId10" Type="http://schemas.openxmlformats.org/officeDocument/2006/relationships/image" Target="../media/image567.png"/><Relationship Id="rId19" Type="http://schemas.openxmlformats.org/officeDocument/2006/relationships/image" Target="../media/image576.png"/><Relationship Id="rId4" Type="http://schemas.openxmlformats.org/officeDocument/2006/relationships/image" Target="../media/image2.png"/><Relationship Id="rId9" Type="http://schemas.openxmlformats.org/officeDocument/2006/relationships/image" Target="../media/image566.png"/><Relationship Id="rId14" Type="http://schemas.openxmlformats.org/officeDocument/2006/relationships/image" Target="../media/image57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7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4" Type="http://schemas.openxmlformats.org/officeDocument/2006/relationships/image" Target="../media/image2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9.png"/><Relationship Id="rId13" Type="http://schemas.openxmlformats.org/officeDocument/2006/relationships/image" Target="../media/image584.png"/><Relationship Id="rId18" Type="http://schemas.openxmlformats.org/officeDocument/2006/relationships/image" Target="../media/image589.png"/><Relationship Id="rId3" Type="http://schemas.openxmlformats.org/officeDocument/2006/relationships/image" Target="../media/image173.png"/><Relationship Id="rId7" Type="http://schemas.openxmlformats.org/officeDocument/2006/relationships/image" Target="../media/image578.png"/><Relationship Id="rId12" Type="http://schemas.openxmlformats.org/officeDocument/2006/relationships/image" Target="../media/image583.png"/><Relationship Id="rId17" Type="http://schemas.openxmlformats.org/officeDocument/2006/relationships/image" Target="../media/image588.png"/><Relationship Id="rId2" Type="http://schemas.openxmlformats.org/officeDocument/2006/relationships/notesSlide" Target="../notesSlides/notesSlide40.xml"/><Relationship Id="rId16" Type="http://schemas.openxmlformats.org/officeDocument/2006/relationships/image" Target="../media/image5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7.png"/><Relationship Id="rId11" Type="http://schemas.openxmlformats.org/officeDocument/2006/relationships/image" Target="../media/image582.png"/><Relationship Id="rId5" Type="http://schemas.openxmlformats.org/officeDocument/2006/relationships/image" Target="../media/image7.png"/><Relationship Id="rId15" Type="http://schemas.openxmlformats.org/officeDocument/2006/relationships/image" Target="../media/image586.png"/><Relationship Id="rId10" Type="http://schemas.openxmlformats.org/officeDocument/2006/relationships/image" Target="../media/image581.png"/><Relationship Id="rId19" Type="http://schemas.openxmlformats.org/officeDocument/2006/relationships/image" Target="../media/image590.png"/><Relationship Id="rId4" Type="http://schemas.openxmlformats.org/officeDocument/2006/relationships/image" Target="../media/image2.png"/><Relationship Id="rId9" Type="http://schemas.openxmlformats.org/officeDocument/2006/relationships/image" Target="../media/image580.png"/><Relationship Id="rId14" Type="http://schemas.openxmlformats.org/officeDocument/2006/relationships/image" Target="../media/image58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18" Type="http://schemas.openxmlformats.org/officeDocument/2006/relationships/image" Target="../media/image62.png"/><Relationship Id="rId3" Type="http://schemas.openxmlformats.org/officeDocument/2006/relationships/image" Target="../media/image2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17" Type="http://schemas.openxmlformats.org/officeDocument/2006/relationships/image" Target="../media/image6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5" Type="http://schemas.openxmlformats.org/officeDocument/2006/relationships/image" Target="../media/image59.png"/><Relationship Id="rId10" Type="http://schemas.openxmlformats.org/officeDocument/2006/relationships/image" Target="../media/image54.png"/><Relationship Id="rId4" Type="http://schemas.openxmlformats.org/officeDocument/2006/relationships/image" Target="../media/image7.png"/><Relationship Id="rId9" Type="http://schemas.openxmlformats.org/officeDocument/2006/relationships/image" Target="../media/image53.png"/><Relationship Id="rId14" Type="http://schemas.openxmlformats.org/officeDocument/2006/relationships/image" Target="../media/image5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18" Type="http://schemas.openxmlformats.org/officeDocument/2006/relationships/image" Target="../media/image76.png"/><Relationship Id="rId3" Type="http://schemas.openxmlformats.org/officeDocument/2006/relationships/image" Target="../media/image2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17" Type="http://schemas.openxmlformats.org/officeDocument/2006/relationships/image" Target="../media/image75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4.png"/><Relationship Id="rId20" Type="http://schemas.openxmlformats.org/officeDocument/2006/relationships/image" Target="../media/image7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19" Type="http://schemas.openxmlformats.org/officeDocument/2006/relationships/image" Target="../media/image77.png"/><Relationship Id="rId4" Type="http://schemas.openxmlformats.org/officeDocument/2006/relationships/image" Target="../media/image7.png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png"/><Relationship Id="rId18" Type="http://schemas.openxmlformats.org/officeDocument/2006/relationships/image" Target="../media/image92.png"/><Relationship Id="rId3" Type="http://schemas.openxmlformats.org/officeDocument/2006/relationships/image" Target="../media/image2.png"/><Relationship Id="rId21" Type="http://schemas.openxmlformats.org/officeDocument/2006/relationships/image" Target="../media/image95.png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17" Type="http://schemas.openxmlformats.org/officeDocument/2006/relationships/image" Target="../media/image91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90.png"/><Relationship Id="rId20" Type="http://schemas.openxmlformats.org/officeDocument/2006/relationships/image" Target="../media/image9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5" Type="http://schemas.openxmlformats.org/officeDocument/2006/relationships/image" Target="../media/image79.png"/><Relationship Id="rId15" Type="http://schemas.openxmlformats.org/officeDocument/2006/relationships/image" Target="../media/image89.png"/><Relationship Id="rId10" Type="http://schemas.openxmlformats.org/officeDocument/2006/relationships/image" Target="../media/image84.png"/><Relationship Id="rId19" Type="http://schemas.openxmlformats.org/officeDocument/2006/relationships/image" Target="../media/image93.png"/><Relationship Id="rId4" Type="http://schemas.openxmlformats.org/officeDocument/2006/relationships/image" Target="../media/image7.png"/><Relationship Id="rId9" Type="http://schemas.openxmlformats.org/officeDocument/2006/relationships/image" Target="../media/image83.png"/><Relationship Id="rId14" Type="http://schemas.openxmlformats.org/officeDocument/2006/relationships/image" Target="../media/image8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4.png"/><Relationship Id="rId18" Type="http://schemas.openxmlformats.org/officeDocument/2006/relationships/image" Target="../media/image109.png"/><Relationship Id="rId3" Type="http://schemas.openxmlformats.org/officeDocument/2006/relationships/image" Target="../media/image2.png"/><Relationship Id="rId7" Type="http://schemas.openxmlformats.org/officeDocument/2006/relationships/image" Target="../media/image98.png"/><Relationship Id="rId12" Type="http://schemas.openxmlformats.org/officeDocument/2006/relationships/image" Target="../media/image103.png"/><Relationship Id="rId17" Type="http://schemas.openxmlformats.org/officeDocument/2006/relationships/image" Target="../media/image108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0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5" Type="http://schemas.openxmlformats.org/officeDocument/2006/relationships/image" Target="../media/image96.png"/><Relationship Id="rId15" Type="http://schemas.openxmlformats.org/officeDocument/2006/relationships/image" Target="../media/image106.png"/><Relationship Id="rId10" Type="http://schemas.openxmlformats.org/officeDocument/2006/relationships/image" Target="../media/image101.png"/><Relationship Id="rId19" Type="http://schemas.openxmlformats.org/officeDocument/2006/relationships/image" Target="../media/image110.png"/><Relationship Id="rId4" Type="http://schemas.openxmlformats.org/officeDocument/2006/relationships/image" Target="../media/image7.png"/><Relationship Id="rId9" Type="http://schemas.openxmlformats.org/officeDocument/2006/relationships/image" Target="../media/image100.png"/><Relationship Id="rId14" Type="http://schemas.openxmlformats.org/officeDocument/2006/relationships/image" Target="../media/image10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13" Type="http://schemas.openxmlformats.org/officeDocument/2006/relationships/image" Target="../media/image120.png"/><Relationship Id="rId3" Type="http://schemas.openxmlformats.org/officeDocument/2006/relationships/image" Target="../media/image2.png"/><Relationship Id="rId7" Type="http://schemas.openxmlformats.org/officeDocument/2006/relationships/image" Target="../media/image114.png"/><Relationship Id="rId12" Type="http://schemas.openxmlformats.org/officeDocument/2006/relationships/image" Target="../media/image1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3.png"/><Relationship Id="rId11" Type="http://schemas.openxmlformats.org/officeDocument/2006/relationships/image" Target="../media/image118.png"/><Relationship Id="rId5" Type="http://schemas.openxmlformats.org/officeDocument/2006/relationships/image" Target="../media/image112.png"/><Relationship Id="rId10" Type="http://schemas.openxmlformats.org/officeDocument/2006/relationships/image" Target="../media/image117.png"/><Relationship Id="rId4" Type="http://schemas.openxmlformats.org/officeDocument/2006/relationships/image" Target="../media/image111.png"/><Relationship Id="rId9" Type="http://schemas.openxmlformats.org/officeDocument/2006/relationships/image" Target="../media/image1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7071271" cy="6858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593" y="6157764"/>
            <a:ext cx="6539593" cy="3524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1271" y="0"/>
            <a:ext cx="5120580" cy="6858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71271" y="0"/>
            <a:ext cx="5120580" cy="6858000"/>
          </a:xfrm>
          <a:prstGeom prst="rect">
            <a:avLst/>
          </a:prstGeom>
        </p:spPr>
      </p:pic>
      <p:sp>
        <p:nvSpPr>
          <p:cNvPr id="8" name="Text 0"/>
          <p:cNvSpPr/>
          <p:nvPr/>
        </p:nvSpPr>
        <p:spPr>
          <a:xfrm>
            <a:off x="666750" y="785961"/>
            <a:ext cx="5928271" cy="257175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120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TEACHING DECK</a:t>
            </a:r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9" name="Text 1"/>
          <p:cNvSpPr/>
          <p:nvPr/>
        </p:nvSpPr>
        <p:spPr>
          <a:xfrm>
            <a:off x="666750" y="1157436"/>
            <a:ext cx="5928271" cy="13409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280"/>
              </a:lnSpc>
              <a:buNone/>
            </a:pPr>
            <a:r>
              <a:rPr lang="en-US" sz="48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Stable Angina &amp; IHD Management</a:t>
            </a:r>
            <a:endParaRPr lang="en-US" sz="4800" dirty="0"/>
          </a:p>
        </p:txBody>
      </p:sp>
      <p:sp>
        <p:nvSpPr>
          <p:cNvPr id="10" name="Text 2"/>
          <p:cNvSpPr/>
          <p:nvPr/>
        </p:nvSpPr>
        <p:spPr>
          <a:xfrm>
            <a:off x="666750" y="2726978"/>
            <a:ext cx="1024128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Comprehensive Clinical Guide</a:t>
            </a:r>
            <a:endParaRPr lang="en-US" sz="2400" dirty="0"/>
          </a:p>
        </p:txBody>
      </p:sp>
      <p:sp>
        <p:nvSpPr>
          <p:cNvPr id="11" name="Text 3"/>
          <p:cNvSpPr/>
          <p:nvPr/>
        </p:nvSpPr>
        <p:spPr>
          <a:xfrm>
            <a:off x="666750" y="3565178"/>
            <a:ext cx="5524500" cy="10971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high-yield training module designed for ST1–ST3 GP trainees and IMGs. Integrating NICE guidelines with practical primary care management, secondary prevention, and AKT/SCA exam preparation.</a:t>
            </a:r>
            <a:endParaRPr lang="en-US" sz="1350" dirty="0"/>
          </a:p>
        </p:txBody>
      </p:sp>
      <p:sp>
        <p:nvSpPr>
          <p:cNvPr id="13" name="Text 5"/>
          <p:cNvSpPr/>
          <p:nvPr/>
        </p:nvSpPr>
        <p:spPr>
          <a:xfrm>
            <a:off x="666750" y="5872014"/>
            <a:ext cx="84277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VOCATIONAL TRAINING SCHEME | 2026 EDITION</a:t>
            </a:r>
            <a:endParaRPr lang="en-US" sz="1050" dirty="0"/>
          </a:p>
        </p:txBody>
      </p:sp>
      <p:sp>
        <p:nvSpPr>
          <p:cNvPr id="12" name="Text 4"/>
          <p:cNvSpPr/>
          <p:nvPr/>
        </p:nvSpPr>
        <p:spPr>
          <a:xfrm>
            <a:off x="514350" y="6169596"/>
            <a:ext cx="6801195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>
              <a:lnSpc>
                <a:spcPts val="1575"/>
              </a:lnSpc>
            </a:pPr>
            <a:r>
              <a:rPr lang="en-US" sz="105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DISCLAIMER: Slides provided for educational purposes.  Check against latest NICE guidance &amp; BNF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190500"/>
            <a:ext cx="11525250" cy="61138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75" y="944761"/>
            <a:ext cx="6772275" cy="2694682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975" y="1173361"/>
            <a:ext cx="6315075" cy="33337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975" y="1225748"/>
            <a:ext cx="190500" cy="152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975" y="1725513"/>
            <a:ext cx="166688" cy="1372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975" y="2068413"/>
            <a:ext cx="166688" cy="13722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975" y="2411313"/>
            <a:ext cx="166688" cy="13722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3375" y="3829943"/>
            <a:ext cx="6772275" cy="2694682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1975" y="4058543"/>
            <a:ext cx="6315075" cy="33337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1975" y="4110930"/>
            <a:ext cx="190500" cy="152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1975" y="4610695"/>
            <a:ext cx="166688" cy="13722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61975" y="4953595"/>
            <a:ext cx="166688" cy="13722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61975" y="5494437"/>
            <a:ext cx="166688" cy="13722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43775" y="944761"/>
            <a:ext cx="4514850" cy="3331964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572375" y="1173361"/>
            <a:ext cx="4057650" cy="33337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572375" y="1225748"/>
            <a:ext cx="190500" cy="1524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572375" y="1725513"/>
            <a:ext cx="166688" cy="13722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572375" y="2266355"/>
            <a:ext cx="166688" cy="13722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343775" y="4467225"/>
            <a:ext cx="4514850" cy="20574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534275" y="4689128"/>
            <a:ext cx="166688" cy="137220"/>
          </a:xfrm>
          <a:prstGeom prst="rect">
            <a:avLst/>
          </a:prstGeom>
        </p:spPr>
      </p:pic>
      <p:sp>
        <p:nvSpPr>
          <p:cNvPr id="24" name="Text 0"/>
          <p:cNvSpPr/>
          <p:nvPr/>
        </p:nvSpPr>
        <p:spPr>
          <a:xfrm>
            <a:off x="504825" y="285750"/>
            <a:ext cx="8298180" cy="2303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REFERRAL CRITERIA FOR ANGINA</a:t>
            </a:r>
            <a:endParaRPr lang="en-US" sz="1650" dirty="0"/>
          </a:p>
        </p:txBody>
      </p:sp>
      <p:sp>
        <p:nvSpPr>
          <p:cNvPr id="25" name="Text 1"/>
          <p:cNvSpPr/>
          <p:nvPr/>
        </p:nvSpPr>
        <p:spPr>
          <a:xfrm>
            <a:off x="504825" y="535186"/>
            <a:ext cx="6172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kern="0" spc="3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GUIDELINES &amp; AKT PREP</a:t>
            </a:r>
            <a:endParaRPr lang="en-US" sz="900" dirty="0"/>
          </a:p>
        </p:txBody>
      </p:sp>
      <p:sp>
        <p:nvSpPr>
          <p:cNvPr id="26" name="Text 2"/>
          <p:cNvSpPr/>
          <p:nvPr/>
        </p:nvSpPr>
        <p:spPr>
          <a:xfrm>
            <a:off x="752475" y="1173361"/>
            <a:ext cx="65836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DIAGNOSTIC &amp; TESTING INDICATIONS</a:t>
            </a:r>
            <a:endParaRPr lang="en-US" sz="1350" dirty="0"/>
          </a:p>
        </p:txBody>
      </p:sp>
      <p:sp>
        <p:nvSpPr>
          <p:cNvPr id="27" name="Text 3"/>
          <p:cNvSpPr/>
          <p:nvPr/>
        </p:nvSpPr>
        <p:spPr>
          <a:xfrm>
            <a:off x="790575" y="1649611"/>
            <a:ext cx="114014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Diagnosis of stable angina is </a:t>
            </a: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clinically unclear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after primary care assessment.</a:t>
            </a:r>
            <a:endParaRPr lang="en-US" sz="1200" dirty="0"/>
          </a:p>
        </p:txBody>
      </p:sp>
      <p:sp>
        <p:nvSpPr>
          <p:cNvPr id="28" name="Text 4"/>
          <p:cNvSpPr/>
          <p:nvPr/>
        </p:nvSpPr>
        <p:spPr>
          <a:xfrm>
            <a:off x="790575" y="1992511"/>
            <a:ext cx="114014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Open access exercise stress testing is </a:t>
            </a: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unavailable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 your local area.</a:t>
            </a:r>
            <a:endParaRPr lang="en-US" sz="1200" dirty="0"/>
          </a:p>
        </p:txBody>
      </p:sp>
      <p:sp>
        <p:nvSpPr>
          <p:cNvPr id="29" name="Text 5"/>
          <p:cNvSpPr/>
          <p:nvPr/>
        </p:nvSpPr>
        <p:spPr>
          <a:xfrm>
            <a:off x="790575" y="2335411"/>
            <a:ext cx="114014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Positive exercise test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result following open access testing pathway.</a:t>
            </a:r>
            <a:endParaRPr lang="en-US" sz="1200" dirty="0"/>
          </a:p>
        </p:txBody>
      </p:sp>
      <p:sp>
        <p:nvSpPr>
          <p:cNvPr id="30" name="Text 6"/>
          <p:cNvSpPr/>
          <p:nvPr/>
        </p:nvSpPr>
        <p:spPr>
          <a:xfrm>
            <a:off x="752475" y="4058543"/>
            <a:ext cx="63779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MANAGEMENT &amp; EMERGENCY CRITERIA</a:t>
            </a:r>
            <a:endParaRPr lang="en-US" sz="1350" dirty="0"/>
          </a:p>
        </p:txBody>
      </p:sp>
      <p:sp>
        <p:nvSpPr>
          <p:cNvPr id="31" name="Text 7"/>
          <p:cNvSpPr/>
          <p:nvPr/>
        </p:nvSpPr>
        <p:spPr>
          <a:xfrm>
            <a:off x="790575" y="4534793"/>
            <a:ext cx="114014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Symptoms remain </a:t>
            </a: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uncontrolled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despite maximum tolerated medical therapy.</a:t>
            </a:r>
            <a:endParaRPr lang="en-US" sz="1200" dirty="0"/>
          </a:p>
        </p:txBody>
      </p:sp>
      <p:sp>
        <p:nvSpPr>
          <p:cNvPr id="32" name="Text 8"/>
          <p:cNvSpPr/>
          <p:nvPr/>
        </p:nvSpPr>
        <p:spPr>
          <a:xfrm>
            <a:off x="790575" y="4877693"/>
            <a:ext cx="60864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Suspected Unstable Angina: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Arrange urgent or emergency secondary care assessment.</a:t>
            </a:r>
            <a:endParaRPr lang="en-US" sz="1200" dirty="0"/>
          </a:p>
        </p:txBody>
      </p:sp>
      <p:sp>
        <p:nvSpPr>
          <p:cNvPr id="33" name="Text 9"/>
          <p:cNvSpPr/>
          <p:nvPr/>
        </p:nvSpPr>
        <p:spPr>
          <a:xfrm>
            <a:off x="790575" y="5418534"/>
            <a:ext cx="114014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 with known coronary disease wishes to consider </a:t>
            </a: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PCI/revascularisation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200" dirty="0"/>
          </a:p>
        </p:txBody>
      </p:sp>
      <p:sp>
        <p:nvSpPr>
          <p:cNvPr id="34" name="Text 10"/>
          <p:cNvSpPr/>
          <p:nvPr/>
        </p:nvSpPr>
        <p:spPr>
          <a:xfrm>
            <a:off x="7762875" y="1173361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WHEN NOT TO REFER</a:t>
            </a:r>
            <a:endParaRPr lang="en-US" sz="1350" dirty="0"/>
          </a:p>
        </p:txBody>
      </p:sp>
      <p:sp>
        <p:nvSpPr>
          <p:cNvPr id="35" name="Text 11"/>
          <p:cNvSpPr/>
          <p:nvPr/>
        </p:nvSpPr>
        <p:spPr>
          <a:xfrm>
            <a:off x="7800975" y="1649611"/>
            <a:ext cx="38290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 has a </a:t>
            </a: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more significant condition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currently taking clinical precedence.</a:t>
            </a:r>
            <a:endParaRPr lang="en-US" sz="1200" dirty="0"/>
          </a:p>
        </p:txBody>
      </p:sp>
      <p:sp>
        <p:nvSpPr>
          <p:cNvPr id="36" name="Text 12"/>
          <p:cNvSpPr/>
          <p:nvPr/>
        </p:nvSpPr>
        <p:spPr>
          <a:xfrm>
            <a:off x="7800975" y="2190452"/>
            <a:ext cx="38290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 </a:t>
            </a: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declines referral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after full discussion of risks and benefits.</a:t>
            </a:r>
            <a:endParaRPr lang="en-US" sz="1200" dirty="0"/>
          </a:p>
        </p:txBody>
      </p:sp>
      <p:sp>
        <p:nvSpPr>
          <p:cNvPr id="37" name="Text 13"/>
          <p:cNvSpPr/>
          <p:nvPr/>
        </p:nvSpPr>
        <p:spPr>
          <a:xfrm>
            <a:off x="7700963" y="4657725"/>
            <a:ext cx="41338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&amp; SCA EXAM FOCUS</a:t>
            </a:r>
            <a:endParaRPr lang="en-US" sz="1050" dirty="0"/>
          </a:p>
        </p:txBody>
      </p:sp>
      <p:sp>
        <p:nvSpPr>
          <p:cNvPr id="38" name="Text 14"/>
          <p:cNvSpPr/>
          <p:nvPr/>
        </p:nvSpPr>
        <p:spPr>
          <a:xfrm>
            <a:off x="7534275" y="4933950"/>
            <a:ext cx="4133850" cy="1400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Safety Netting:</a:t>
            </a: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Always document that you have discussed the red flags for unstable angina (rest pain, GTN failure) and the need for emergency (999) contact.
</a:t>
            </a: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Decision Making:</a:t>
            </a: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Referral for revascularisation (PCI/CABG) should be a shared decision if symptom control fails on two anti-anginal agents.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190500"/>
            <a:ext cx="11525250" cy="61138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75" y="944761"/>
            <a:ext cx="5929313" cy="5627489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2536775"/>
            <a:ext cx="214313" cy="17532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2867323"/>
            <a:ext cx="428625" cy="42862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3585270"/>
            <a:ext cx="428625" cy="4286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4303216"/>
            <a:ext cx="428625" cy="42862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00813" y="944761"/>
            <a:ext cx="5357813" cy="271849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38938" y="1540073"/>
            <a:ext cx="214313" cy="17532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00813" y="3853755"/>
            <a:ext cx="5357813" cy="271849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38938" y="4220468"/>
            <a:ext cx="214313" cy="175320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504825" y="285750"/>
            <a:ext cx="8465820" cy="2303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SYMPTOMATIC TREATMENT STEP 1: GTN</a:t>
            </a:r>
            <a:endParaRPr lang="en-US" sz="1650" dirty="0"/>
          </a:p>
        </p:txBody>
      </p:sp>
      <p:sp>
        <p:nvSpPr>
          <p:cNvPr id="15" name="Text 1"/>
          <p:cNvSpPr/>
          <p:nvPr/>
        </p:nvSpPr>
        <p:spPr>
          <a:xfrm>
            <a:off x="504825" y="535186"/>
            <a:ext cx="6172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kern="0" spc="3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GUIDELINES &amp; AKT PREP</a:t>
            </a:r>
            <a:endParaRPr lang="en-US" sz="900" dirty="0"/>
          </a:p>
        </p:txBody>
      </p:sp>
      <p:sp>
        <p:nvSpPr>
          <p:cNvPr id="16" name="Text 2"/>
          <p:cNvSpPr/>
          <p:nvPr/>
        </p:nvSpPr>
        <p:spPr>
          <a:xfrm>
            <a:off x="928688" y="2495848"/>
            <a:ext cx="535781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ADMINISTRATION PROTOCOL</a:t>
            </a:r>
            <a:endParaRPr lang="en-US" sz="1350" dirty="0"/>
          </a:p>
        </p:txBody>
      </p:sp>
      <p:sp>
        <p:nvSpPr>
          <p:cNvPr id="17" name="Text 3"/>
          <p:cNvSpPr/>
          <p:nvPr/>
        </p:nvSpPr>
        <p:spPr>
          <a:xfrm>
            <a:off x="778818" y="2867323"/>
            <a:ext cx="4286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FFFFFF"/>
                </a:solidFill>
              </a:rPr>
              <a:t>1</a:t>
            </a:r>
            <a:endParaRPr lang="en-US" sz="1350" dirty="0"/>
          </a:p>
        </p:txBody>
      </p:sp>
      <p:sp>
        <p:nvSpPr>
          <p:cNvPr id="18" name="Text 4"/>
          <p:cNvSpPr/>
          <p:nvPr/>
        </p:nvSpPr>
        <p:spPr>
          <a:xfrm>
            <a:off x="1238250" y="2867323"/>
            <a:ext cx="4738688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Initial Dose:</a:t>
            </a:r>
            <a:r>
              <a:rPr lang="en-US" sz="13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Use 1-2 sprays under the tongue (sublingual) at the onset of symptoms. </a:t>
            </a: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Sit down</a:t>
            </a:r>
            <a:r>
              <a:rPr lang="en-US" sz="13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 avoid dizziness.</a:t>
            </a:r>
            <a:endParaRPr lang="en-US" sz="1350" dirty="0"/>
          </a:p>
        </p:txBody>
      </p:sp>
      <p:sp>
        <p:nvSpPr>
          <p:cNvPr id="19" name="Text 5"/>
          <p:cNvSpPr/>
          <p:nvPr/>
        </p:nvSpPr>
        <p:spPr>
          <a:xfrm>
            <a:off x="778818" y="3585270"/>
            <a:ext cx="4286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FFFFFF"/>
                </a:solidFill>
              </a:rPr>
              <a:t>2</a:t>
            </a:r>
            <a:endParaRPr lang="en-US" sz="1350" dirty="0"/>
          </a:p>
        </p:txBody>
      </p:sp>
      <p:sp>
        <p:nvSpPr>
          <p:cNvPr id="20" name="Text 6"/>
          <p:cNvSpPr/>
          <p:nvPr/>
        </p:nvSpPr>
        <p:spPr>
          <a:xfrm>
            <a:off x="1238250" y="3585270"/>
            <a:ext cx="4738688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Observation:</a:t>
            </a:r>
            <a:r>
              <a:rPr lang="en-US" sz="13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Wait 5 minutes. If symptoms persist, repeat the dose (max 2 doses).</a:t>
            </a:r>
            <a:endParaRPr lang="en-US" sz="1350" dirty="0"/>
          </a:p>
        </p:txBody>
      </p:sp>
      <p:sp>
        <p:nvSpPr>
          <p:cNvPr id="21" name="Text 7"/>
          <p:cNvSpPr/>
          <p:nvPr/>
        </p:nvSpPr>
        <p:spPr>
          <a:xfrm>
            <a:off x="778818" y="4303216"/>
            <a:ext cx="4286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FFFFFF"/>
                </a:solidFill>
              </a:rPr>
              <a:t>3</a:t>
            </a:r>
            <a:endParaRPr lang="en-US" sz="1350" dirty="0"/>
          </a:p>
        </p:txBody>
      </p:sp>
      <p:sp>
        <p:nvSpPr>
          <p:cNvPr id="22" name="Text 8"/>
          <p:cNvSpPr/>
          <p:nvPr/>
        </p:nvSpPr>
        <p:spPr>
          <a:xfrm>
            <a:off x="1238250" y="4303216"/>
            <a:ext cx="4738688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Prophylaxis:</a:t>
            </a:r>
            <a:r>
              <a:rPr lang="en-US" sz="13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Advise use 2-3 minutes </a:t>
            </a: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before</a:t>
            </a:r>
            <a:r>
              <a:rPr lang="en-US" sz="13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planned exertion or exposure to cold/stress.</a:t>
            </a:r>
            <a:endParaRPr lang="en-US" sz="1350" dirty="0"/>
          </a:p>
        </p:txBody>
      </p:sp>
      <p:sp>
        <p:nvSpPr>
          <p:cNvPr id="23" name="Text 9"/>
          <p:cNvSpPr/>
          <p:nvPr/>
        </p:nvSpPr>
        <p:spPr>
          <a:xfrm>
            <a:off x="7048500" y="1499146"/>
            <a:ext cx="488156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EMERGENCY: CALL 999</a:t>
            </a:r>
            <a:endParaRPr lang="en-US" sz="1350" dirty="0"/>
          </a:p>
        </p:txBody>
      </p:sp>
      <p:sp>
        <p:nvSpPr>
          <p:cNvPr id="24" name="Text 10"/>
          <p:cNvSpPr/>
          <p:nvPr/>
        </p:nvSpPr>
        <p:spPr>
          <a:xfrm>
            <a:off x="6738938" y="1870621"/>
            <a:ext cx="545306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Instruct patients to call </a:t>
            </a: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999 immediately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if:</a:t>
            </a:r>
            <a:endParaRPr lang="en-US" sz="1200" dirty="0"/>
          </a:p>
        </p:txBody>
      </p:sp>
      <p:sp>
        <p:nvSpPr>
          <p:cNvPr id="25" name="Text 11"/>
          <p:cNvSpPr/>
          <p:nvPr/>
        </p:nvSpPr>
        <p:spPr>
          <a:xfrm>
            <a:off x="6929438" y="2194471"/>
            <a:ext cx="526256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Chest pain is </a:t>
            </a: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relieved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after 2 doses (10-15 minutes).</a:t>
            </a:r>
            <a:endParaRPr lang="en-US" sz="1200" dirty="0"/>
          </a:p>
        </p:txBody>
      </p:sp>
      <p:sp>
        <p:nvSpPr>
          <p:cNvPr id="26" name="Text 12"/>
          <p:cNvSpPr/>
          <p:nvPr/>
        </p:nvSpPr>
        <p:spPr>
          <a:xfrm>
            <a:off x="6929438" y="2499271"/>
            <a:ext cx="526256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Pain is severe, worsening, or associated with sweating/nausea.</a:t>
            </a:r>
            <a:endParaRPr lang="en-US" sz="1200" dirty="0"/>
          </a:p>
        </p:txBody>
      </p:sp>
      <p:sp>
        <p:nvSpPr>
          <p:cNvPr id="27" name="Text 13"/>
          <p:cNvSpPr/>
          <p:nvPr/>
        </p:nvSpPr>
        <p:spPr>
          <a:xfrm>
            <a:off x="6929438" y="2804071"/>
            <a:ext cx="526256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Symptoms occur at rest (suggests ACS).</a:t>
            </a:r>
            <a:endParaRPr lang="en-US" sz="1200" dirty="0"/>
          </a:p>
        </p:txBody>
      </p:sp>
      <p:sp>
        <p:nvSpPr>
          <p:cNvPr id="28" name="Text 14"/>
          <p:cNvSpPr/>
          <p:nvPr/>
        </p:nvSpPr>
        <p:spPr>
          <a:xfrm>
            <a:off x="7048500" y="4179540"/>
            <a:ext cx="488156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PRACTICAL TIPS</a:t>
            </a:r>
            <a:endParaRPr lang="en-US" sz="1350" dirty="0"/>
          </a:p>
        </p:txBody>
      </p:sp>
      <p:sp>
        <p:nvSpPr>
          <p:cNvPr id="29" name="Text 15"/>
          <p:cNvSpPr/>
          <p:nvPr/>
        </p:nvSpPr>
        <p:spPr>
          <a:xfrm>
            <a:off x="6929438" y="4646265"/>
            <a:ext cx="469106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Shelf Life: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Remind patients to check expiry dates regularly; sublingual tablets/sprays have limited stability.</a:t>
            </a:r>
            <a:endParaRPr lang="en-US" sz="1200" dirty="0"/>
          </a:p>
        </p:txBody>
      </p:sp>
      <p:sp>
        <p:nvSpPr>
          <p:cNvPr id="30" name="Text 16"/>
          <p:cNvSpPr/>
          <p:nvPr/>
        </p:nvSpPr>
        <p:spPr>
          <a:xfrm>
            <a:off x="6929438" y="5179665"/>
            <a:ext cx="469106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 Tip: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Always counsel on the "Sit, Spray, Wait, 999" sequence during consultations.</a:t>
            </a:r>
            <a:endParaRPr lang="en-US" sz="1200" dirty="0"/>
          </a:p>
        </p:txBody>
      </p:sp>
      <p:sp>
        <p:nvSpPr>
          <p:cNvPr id="31" name="Text 17"/>
          <p:cNvSpPr/>
          <p:nvPr/>
        </p:nvSpPr>
        <p:spPr>
          <a:xfrm>
            <a:off x="6929438" y="5713065"/>
            <a:ext cx="469106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Side Effects: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Warn about temporary flushing and headache (vasodilation).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190500"/>
            <a:ext cx="11525250" cy="61138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75" y="944761"/>
            <a:ext cx="5643563" cy="4627364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875" y="1176189"/>
            <a:ext cx="214313" cy="17532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1554361"/>
            <a:ext cx="133350" cy="1143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1849636"/>
            <a:ext cx="133350" cy="1143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3875" y="2144911"/>
            <a:ext cx="133350" cy="1333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2640211"/>
            <a:ext cx="133350" cy="1143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3375" y="5762625"/>
            <a:ext cx="5643563" cy="8572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3875" y="6038850"/>
            <a:ext cx="381000" cy="3048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5063" y="944761"/>
            <a:ext cx="5643563" cy="2742307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05563" y="1176189"/>
            <a:ext cx="214313" cy="17532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05563" y="1554361"/>
            <a:ext cx="133350" cy="1143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05563" y="1849636"/>
            <a:ext cx="133350" cy="1143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05563" y="2144911"/>
            <a:ext cx="133350" cy="1143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05563" y="2440186"/>
            <a:ext cx="133350" cy="1143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5063" y="3877568"/>
            <a:ext cx="5643563" cy="2742307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5563" y="4108996"/>
            <a:ext cx="214313" cy="17532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5563" y="4487168"/>
            <a:ext cx="133350" cy="1143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5563" y="4782443"/>
            <a:ext cx="133350" cy="1143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5563" y="5077718"/>
            <a:ext cx="133350" cy="114300"/>
          </a:xfrm>
          <a:prstGeom prst="rect">
            <a:avLst/>
          </a:prstGeom>
        </p:spPr>
      </p:pic>
      <p:sp>
        <p:nvSpPr>
          <p:cNvPr id="24" name="Text 0"/>
          <p:cNvSpPr/>
          <p:nvPr/>
        </p:nvSpPr>
        <p:spPr>
          <a:xfrm>
            <a:off x="504825" y="285750"/>
            <a:ext cx="10980420" cy="2303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SYMPTOMATIC TREATMENT STEP 2: BETA-BLOCKERS</a:t>
            </a:r>
            <a:endParaRPr lang="en-US" sz="1650" dirty="0"/>
          </a:p>
        </p:txBody>
      </p:sp>
      <p:sp>
        <p:nvSpPr>
          <p:cNvPr id="25" name="Text 1"/>
          <p:cNvSpPr/>
          <p:nvPr/>
        </p:nvSpPr>
        <p:spPr>
          <a:xfrm>
            <a:off x="504825" y="535186"/>
            <a:ext cx="6172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kern="0" spc="3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GUIDELINES &amp; AKT PREP</a:t>
            </a:r>
            <a:endParaRPr lang="en-US" sz="900" dirty="0"/>
          </a:p>
        </p:txBody>
      </p:sp>
      <p:sp>
        <p:nvSpPr>
          <p:cNvPr id="26" name="Text 2"/>
          <p:cNvSpPr/>
          <p:nvPr/>
        </p:nvSpPr>
        <p:spPr>
          <a:xfrm>
            <a:off x="833438" y="1135261"/>
            <a:ext cx="526256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First-Line Therapy Status</a:t>
            </a:r>
            <a:endParaRPr lang="en-US" sz="1350" dirty="0"/>
          </a:p>
        </p:txBody>
      </p:sp>
      <p:sp>
        <p:nvSpPr>
          <p:cNvPr id="27" name="Text 3"/>
          <p:cNvSpPr/>
          <p:nvPr/>
        </p:nvSpPr>
        <p:spPr>
          <a:xfrm>
            <a:off x="771525" y="1506736"/>
            <a:ext cx="108013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Prescribe for both </a:t>
            </a: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symptomatic relief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and </a:t>
            </a: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secondary prevention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125" dirty="0"/>
          </a:p>
        </p:txBody>
      </p:sp>
      <p:sp>
        <p:nvSpPr>
          <p:cNvPr id="28" name="Text 4"/>
          <p:cNvSpPr/>
          <p:nvPr/>
        </p:nvSpPr>
        <p:spPr>
          <a:xfrm>
            <a:off x="771525" y="1802011"/>
            <a:ext cx="114204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Preferred agents: </a:t>
            </a: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Bisoprolol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or </a:t>
            </a: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Atenolol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(titrate to max tolerated dose).</a:t>
            </a:r>
            <a:endParaRPr lang="en-US" sz="1125" dirty="0"/>
          </a:p>
        </p:txBody>
      </p:sp>
      <p:sp>
        <p:nvSpPr>
          <p:cNvPr id="29" name="Text 5"/>
          <p:cNvSpPr/>
          <p:nvPr/>
        </p:nvSpPr>
        <p:spPr>
          <a:xfrm>
            <a:off x="771525" y="2097286"/>
            <a:ext cx="50149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Reduces angina frequency and severity by lowering myocardial oxygen demand.</a:t>
            </a:r>
            <a:endParaRPr lang="en-US" sz="1125" dirty="0"/>
          </a:p>
        </p:txBody>
      </p:sp>
      <p:sp>
        <p:nvSpPr>
          <p:cNvPr id="30" name="Text 6"/>
          <p:cNvSpPr/>
          <p:nvPr/>
        </p:nvSpPr>
        <p:spPr>
          <a:xfrm>
            <a:off x="771525" y="2592586"/>
            <a:ext cx="108013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Significant </a:t>
            </a: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mortality benefit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particularly in post-MI patients.</a:t>
            </a:r>
            <a:endParaRPr lang="en-US" sz="1125" dirty="0"/>
          </a:p>
        </p:txBody>
      </p:sp>
      <p:sp>
        <p:nvSpPr>
          <p:cNvPr id="31" name="Text 7"/>
          <p:cNvSpPr/>
          <p:nvPr/>
        </p:nvSpPr>
        <p:spPr>
          <a:xfrm>
            <a:off x="1047750" y="5905500"/>
            <a:ext cx="43891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>
                    <a:alpha val="90000"/>
                  </a:srgbClr>
                </a:solidFill>
              </a:rPr>
              <a:t>TARGET RESTING HEART RATE IN IHD</a:t>
            </a:r>
            <a:endParaRPr lang="en-US" sz="900" dirty="0"/>
          </a:p>
        </p:txBody>
      </p:sp>
      <p:sp>
        <p:nvSpPr>
          <p:cNvPr id="32" name="Text 8"/>
          <p:cNvSpPr/>
          <p:nvPr/>
        </p:nvSpPr>
        <p:spPr>
          <a:xfrm>
            <a:off x="1047750" y="6076950"/>
            <a:ext cx="437388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50 – 60 bpm</a:t>
            </a:r>
            <a:endParaRPr lang="en-US" sz="2100" dirty="0"/>
          </a:p>
        </p:txBody>
      </p:sp>
      <p:sp>
        <p:nvSpPr>
          <p:cNvPr id="33" name="Text 9"/>
          <p:cNvSpPr/>
          <p:nvPr/>
        </p:nvSpPr>
        <p:spPr>
          <a:xfrm>
            <a:off x="6715125" y="1135261"/>
            <a:ext cx="54768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Contraindications (Absolute)</a:t>
            </a:r>
            <a:endParaRPr lang="en-US" sz="1350" dirty="0"/>
          </a:p>
        </p:txBody>
      </p:sp>
      <p:sp>
        <p:nvSpPr>
          <p:cNvPr id="34" name="Text 10"/>
          <p:cNvSpPr/>
          <p:nvPr/>
        </p:nvSpPr>
        <p:spPr>
          <a:xfrm>
            <a:off x="6653213" y="1506736"/>
            <a:ext cx="55387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Asthma: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Risk of life-threatening bronchospasm.</a:t>
            </a:r>
            <a:endParaRPr lang="en-US" sz="1125" dirty="0"/>
          </a:p>
        </p:txBody>
      </p:sp>
      <p:sp>
        <p:nvSpPr>
          <p:cNvPr id="35" name="Text 11"/>
          <p:cNvSpPr/>
          <p:nvPr/>
        </p:nvSpPr>
        <p:spPr>
          <a:xfrm>
            <a:off x="6653213" y="1802011"/>
            <a:ext cx="55387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Acute Decompensated Heart Failure: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Risk of further cardiogenic shock.</a:t>
            </a:r>
            <a:endParaRPr lang="en-US" sz="1125" dirty="0"/>
          </a:p>
        </p:txBody>
      </p:sp>
      <p:sp>
        <p:nvSpPr>
          <p:cNvPr id="36" name="Text 12"/>
          <p:cNvSpPr/>
          <p:nvPr/>
        </p:nvSpPr>
        <p:spPr>
          <a:xfrm>
            <a:off x="6653213" y="2097286"/>
            <a:ext cx="55387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Heart Block: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Second or third-degree (without pacemaker).</a:t>
            </a:r>
            <a:endParaRPr lang="en-US" sz="1125" dirty="0"/>
          </a:p>
        </p:txBody>
      </p:sp>
      <p:sp>
        <p:nvSpPr>
          <p:cNvPr id="37" name="Text 13"/>
          <p:cNvSpPr/>
          <p:nvPr/>
        </p:nvSpPr>
        <p:spPr>
          <a:xfrm>
            <a:off x="6653213" y="2392561"/>
            <a:ext cx="55387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Severe Bradycardia: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Pre-existing low heart rate.</a:t>
            </a:r>
            <a:endParaRPr lang="en-US" sz="1125" dirty="0"/>
          </a:p>
        </p:txBody>
      </p:sp>
      <p:sp>
        <p:nvSpPr>
          <p:cNvPr id="38" name="Text 14"/>
          <p:cNvSpPr/>
          <p:nvPr/>
        </p:nvSpPr>
        <p:spPr>
          <a:xfrm>
            <a:off x="6715125" y="4068068"/>
            <a:ext cx="526256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Cautions (Not Absolute)</a:t>
            </a:r>
            <a:endParaRPr lang="en-US" sz="1350" dirty="0"/>
          </a:p>
        </p:txBody>
      </p:sp>
      <p:sp>
        <p:nvSpPr>
          <p:cNvPr id="39" name="Text 15"/>
          <p:cNvSpPr/>
          <p:nvPr/>
        </p:nvSpPr>
        <p:spPr>
          <a:xfrm>
            <a:off x="6653213" y="4439543"/>
            <a:ext cx="55387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COPD: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Can usually use cardioselective beta-blockers with care.</a:t>
            </a:r>
            <a:endParaRPr lang="en-US" sz="1125" dirty="0"/>
          </a:p>
        </p:txBody>
      </p:sp>
      <p:sp>
        <p:nvSpPr>
          <p:cNvPr id="40" name="Text 16"/>
          <p:cNvSpPr/>
          <p:nvPr/>
        </p:nvSpPr>
        <p:spPr>
          <a:xfrm>
            <a:off x="6653213" y="4734818"/>
            <a:ext cx="55387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Peripheral Vascular Disease (PVD):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Monitor for worsening claudication.</a:t>
            </a:r>
            <a:endParaRPr lang="en-US" sz="1125" dirty="0"/>
          </a:p>
        </p:txBody>
      </p:sp>
      <p:sp>
        <p:nvSpPr>
          <p:cNvPr id="41" name="Text 17"/>
          <p:cNvSpPr/>
          <p:nvPr/>
        </p:nvSpPr>
        <p:spPr>
          <a:xfrm>
            <a:off x="6653213" y="5030093"/>
            <a:ext cx="55387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Diabetes (DM):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May mask symptoms of hypoglycaemia (tachycardia).</a:t>
            </a:r>
            <a:endParaRPr lang="en-US" sz="1125" dirty="0"/>
          </a:p>
        </p:txBody>
      </p:sp>
      <p:sp>
        <p:nvSpPr>
          <p:cNvPr id="42" name="Text 18"/>
          <p:cNvSpPr/>
          <p:nvPr/>
        </p:nvSpPr>
        <p:spPr>
          <a:xfrm>
            <a:off x="6653213" y="5325368"/>
            <a:ext cx="50149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Note: These are NOT absolute contraindications; use clinical judgement and titrate slowly.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11049000" cy="61138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182886"/>
            <a:ext cx="5381625" cy="4741664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1440061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1878211"/>
            <a:ext cx="166688" cy="166688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2478286"/>
            <a:ext cx="166688" cy="16668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3078361"/>
            <a:ext cx="166688" cy="16668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3678436"/>
            <a:ext cx="166688" cy="16668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4316611"/>
            <a:ext cx="4924425" cy="4953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1182886"/>
            <a:ext cx="5381625" cy="4741664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7475" y="1440061"/>
            <a:ext cx="285750" cy="2286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1840111"/>
            <a:ext cx="4924425" cy="51435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2535436"/>
            <a:ext cx="166688" cy="13722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3135511"/>
            <a:ext cx="166688" cy="13722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3492698"/>
            <a:ext cx="166688" cy="166688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4092773"/>
            <a:ext cx="166688" cy="166688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1500" y="6305550"/>
            <a:ext cx="11049000" cy="266700"/>
          </a:xfrm>
          <a:prstGeom prst="rect">
            <a:avLst/>
          </a:prstGeom>
        </p:spPr>
      </p:pic>
      <p:sp>
        <p:nvSpPr>
          <p:cNvPr id="20" name="Text 0"/>
          <p:cNvSpPr/>
          <p:nvPr/>
        </p:nvSpPr>
        <p:spPr>
          <a:xfrm>
            <a:off x="742950" y="476250"/>
            <a:ext cx="8717280" cy="2303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SYMPTOMATIC TREATMENT STEP 3: CCBS</a:t>
            </a:r>
            <a:endParaRPr lang="en-US" sz="1650" dirty="0"/>
          </a:p>
        </p:txBody>
      </p:sp>
      <p:sp>
        <p:nvSpPr>
          <p:cNvPr id="21" name="Text 1"/>
          <p:cNvSpPr/>
          <p:nvPr/>
        </p:nvSpPr>
        <p:spPr>
          <a:xfrm>
            <a:off x="742950" y="725686"/>
            <a:ext cx="6172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kern="0" spc="3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GUIDELINES &amp; AKT PREP</a:t>
            </a:r>
            <a:endParaRPr lang="en-US" sz="900" dirty="0"/>
          </a:p>
        </p:txBody>
      </p:sp>
      <p:sp>
        <p:nvSpPr>
          <p:cNvPr id="22" name="Text 2"/>
          <p:cNvSpPr/>
          <p:nvPr/>
        </p:nvSpPr>
        <p:spPr>
          <a:xfrm>
            <a:off x="1200150" y="1411486"/>
            <a:ext cx="4114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Rate-Limiting CCBs</a:t>
            </a:r>
            <a:endParaRPr lang="en-US" sz="1500" dirty="0"/>
          </a:p>
        </p:txBody>
      </p:sp>
      <p:sp>
        <p:nvSpPr>
          <p:cNvPr id="23" name="Text 3"/>
          <p:cNvSpPr/>
          <p:nvPr/>
        </p:nvSpPr>
        <p:spPr>
          <a:xfrm>
            <a:off x="1062038" y="1840111"/>
            <a:ext cx="466248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Primary Agents: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Use </a:t>
            </a: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Diltiazem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or </a:t>
            </a: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Verapamil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symptomatic relief of angina.</a:t>
            </a:r>
            <a:endParaRPr lang="en-US" sz="1275" dirty="0"/>
          </a:p>
        </p:txBody>
      </p:sp>
      <p:sp>
        <p:nvSpPr>
          <p:cNvPr id="24" name="Text 4"/>
          <p:cNvSpPr/>
          <p:nvPr/>
        </p:nvSpPr>
        <p:spPr>
          <a:xfrm>
            <a:off x="1062038" y="2440186"/>
            <a:ext cx="466248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First-Line Choice: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Recommended as the primary option if Beta-blockers are contraindicated.</a:t>
            </a:r>
            <a:endParaRPr lang="en-US" sz="1275" dirty="0"/>
          </a:p>
        </p:txBody>
      </p:sp>
      <p:sp>
        <p:nvSpPr>
          <p:cNvPr id="25" name="Text 5"/>
          <p:cNvSpPr/>
          <p:nvPr/>
        </p:nvSpPr>
        <p:spPr>
          <a:xfrm>
            <a:off x="1062038" y="3040261"/>
            <a:ext cx="466248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Add-On Therapy: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Used when Beta-blocker monotherapy is insufficient (subject to safety rules).</a:t>
            </a:r>
            <a:endParaRPr lang="en-US" sz="1275" dirty="0"/>
          </a:p>
        </p:txBody>
      </p:sp>
      <p:sp>
        <p:nvSpPr>
          <p:cNvPr id="26" name="Text 6"/>
          <p:cNvSpPr/>
          <p:nvPr/>
        </p:nvSpPr>
        <p:spPr>
          <a:xfrm>
            <a:off x="1062038" y="3640336"/>
            <a:ext cx="466248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Mechanism: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Reduces myocardial oxygen demand by lowering heart rate and myocardial contractility.</a:t>
            </a:r>
            <a:endParaRPr lang="en-US" sz="1275" dirty="0"/>
          </a:p>
        </p:txBody>
      </p:sp>
      <p:sp>
        <p:nvSpPr>
          <p:cNvPr id="27" name="Text 7"/>
          <p:cNvSpPr/>
          <p:nvPr/>
        </p:nvSpPr>
        <p:spPr>
          <a:xfrm>
            <a:off x="800100" y="4316611"/>
            <a:ext cx="4924425" cy="495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Note: Dihydropyridines (e.g., Amlodipine) are different and act mainly via vasodilation.</a:t>
            </a:r>
            <a:endParaRPr lang="en-US" sz="1050" dirty="0"/>
          </a:p>
        </p:txBody>
      </p:sp>
      <p:sp>
        <p:nvSpPr>
          <p:cNvPr id="28" name="Text 8"/>
          <p:cNvSpPr/>
          <p:nvPr/>
        </p:nvSpPr>
        <p:spPr>
          <a:xfrm>
            <a:off x="6867525" y="1411486"/>
            <a:ext cx="5257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Critical Safety Warning</a:t>
            </a:r>
            <a:endParaRPr lang="en-US" sz="1500" dirty="0"/>
          </a:p>
        </p:txBody>
      </p:sp>
      <p:sp>
        <p:nvSpPr>
          <p:cNvPr id="29" name="Text 9"/>
          <p:cNvSpPr/>
          <p:nvPr/>
        </p:nvSpPr>
        <p:spPr>
          <a:xfrm>
            <a:off x="6467475" y="1840111"/>
            <a:ext cx="463867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STRICT CONTRAINDICATION: COMBINATION THERAPY</a:t>
            </a:r>
            <a:endParaRPr lang="en-US" sz="1200" dirty="0"/>
          </a:p>
        </p:txBody>
      </p:sp>
      <p:sp>
        <p:nvSpPr>
          <p:cNvPr id="30" name="Text 10"/>
          <p:cNvSpPr/>
          <p:nvPr/>
        </p:nvSpPr>
        <p:spPr>
          <a:xfrm>
            <a:off x="6729413" y="2497336"/>
            <a:ext cx="466248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 NOT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combine </a:t>
            </a: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Diltiazem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or </a:t>
            </a: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Verapamil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with a Beta-blocker.</a:t>
            </a:r>
            <a:endParaRPr lang="en-US" sz="1275" dirty="0"/>
          </a:p>
        </p:txBody>
      </p:sp>
      <p:sp>
        <p:nvSpPr>
          <p:cNvPr id="31" name="Text 11"/>
          <p:cNvSpPr/>
          <p:nvPr/>
        </p:nvSpPr>
        <p:spPr>
          <a:xfrm>
            <a:off x="6729413" y="3097411"/>
            <a:ext cx="5462588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Risk: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Severe synergistic depression of the SA/AV nodes.</a:t>
            </a:r>
            <a:endParaRPr lang="en-US" sz="1275" dirty="0"/>
          </a:p>
        </p:txBody>
      </p:sp>
      <p:sp>
        <p:nvSpPr>
          <p:cNvPr id="32" name="Text 12"/>
          <p:cNvSpPr/>
          <p:nvPr/>
        </p:nvSpPr>
        <p:spPr>
          <a:xfrm>
            <a:off x="6729413" y="3454598"/>
            <a:ext cx="466248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Outcome: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Can lead to profound </a:t>
            </a: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Bradycardia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 Heart Block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or cardiac arrest.</a:t>
            </a:r>
            <a:endParaRPr lang="en-US" sz="1275" dirty="0"/>
          </a:p>
        </p:txBody>
      </p:sp>
      <p:sp>
        <p:nvSpPr>
          <p:cNvPr id="33" name="Text 13"/>
          <p:cNvSpPr/>
          <p:nvPr/>
        </p:nvSpPr>
        <p:spPr>
          <a:xfrm>
            <a:off x="6729413" y="4054673"/>
            <a:ext cx="466248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If a combination is required, use a </a:t>
            </a: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Dihydropyridine CCB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(e.g., Amlodipine/Felodipine) with the Beta-blocker instead.</a:t>
            </a:r>
            <a:endParaRPr lang="en-US" sz="1275" dirty="0"/>
          </a:p>
        </p:txBody>
      </p:sp>
      <p:sp>
        <p:nvSpPr>
          <p:cNvPr id="34" name="Text 14"/>
          <p:cNvSpPr/>
          <p:nvPr/>
        </p:nvSpPr>
        <p:spPr>
          <a:xfrm>
            <a:off x="571500" y="6400800"/>
            <a:ext cx="726948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Source: NICE NG185 | Westcliffe Cardiology Protocol</a:t>
            </a:r>
            <a:endParaRPr lang="en-US" sz="900" dirty="0"/>
          </a:p>
        </p:txBody>
      </p:sp>
      <p:sp>
        <p:nvSpPr>
          <p:cNvPr id="35" name="Text 15"/>
          <p:cNvSpPr/>
          <p:nvPr/>
        </p:nvSpPr>
        <p:spPr>
          <a:xfrm>
            <a:off x="7543800" y="6400800"/>
            <a:ext cx="4648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EXAM FOCUS: NEVER MIX RATE-LIMITING CCBs + BETA-BLOCKERS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75" y="152400"/>
            <a:ext cx="11525250" cy="57328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839986"/>
            <a:ext cx="5619750" cy="2780407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975" y="1020961"/>
            <a:ext cx="5162550" cy="33337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975" y="1054298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975" y="1506736"/>
            <a:ext cx="95250" cy="952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975" y="2028527"/>
            <a:ext cx="95250" cy="952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1975" y="2550319"/>
            <a:ext cx="95250" cy="952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3375" y="3810893"/>
            <a:ext cx="5619750" cy="2780407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1975" y="3991868"/>
            <a:ext cx="5162550" cy="33337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1975" y="4025205"/>
            <a:ext cx="238125" cy="1905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61975" y="4477643"/>
            <a:ext cx="95250" cy="9525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61975" y="4999434"/>
            <a:ext cx="95250" cy="9525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61975" y="5521226"/>
            <a:ext cx="95250" cy="762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8875" y="839986"/>
            <a:ext cx="5619750" cy="269051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7475" y="1020961"/>
            <a:ext cx="5162550" cy="33337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1054298"/>
            <a:ext cx="238125" cy="1905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1506736"/>
            <a:ext cx="95250" cy="9525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2028527"/>
            <a:ext cx="95250" cy="9525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2550319"/>
            <a:ext cx="95250" cy="9525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38875" y="3721001"/>
            <a:ext cx="5619750" cy="2870299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7475" y="3901976"/>
            <a:ext cx="5162550" cy="333375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67475" y="3935313"/>
            <a:ext cx="238125" cy="1905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4387751"/>
            <a:ext cx="95250" cy="9525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7475" y="4909542"/>
            <a:ext cx="95250" cy="9525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7475" y="5431334"/>
            <a:ext cx="95250" cy="9525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67475" y="5819775"/>
            <a:ext cx="5162550" cy="590550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581775" y="5962352"/>
            <a:ext cx="166688" cy="137220"/>
          </a:xfrm>
          <a:prstGeom prst="rect">
            <a:avLst/>
          </a:prstGeom>
        </p:spPr>
      </p:pic>
      <p:sp>
        <p:nvSpPr>
          <p:cNvPr id="31" name="Text 0"/>
          <p:cNvSpPr/>
          <p:nvPr/>
        </p:nvSpPr>
        <p:spPr>
          <a:xfrm>
            <a:off x="504825" y="228600"/>
            <a:ext cx="10561320" cy="2303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LONG-ACTING NITRATES AND NITRATE TOLERANCE</a:t>
            </a:r>
            <a:endParaRPr lang="en-US" sz="1650" dirty="0"/>
          </a:p>
        </p:txBody>
      </p:sp>
      <p:sp>
        <p:nvSpPr>
          <p:cNvPr id="32" name="Text 1"/>
          <p:cNvSpPr/>
          <p:nvPr/>
        </p:nvSpPr>
        <p:spPr>
          <a:xfrm>
            <a:off x="504825" y="478036"/>
            <a:ext cx="6172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kern="0" spc="3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GUIDELINES &amp; AKT PREP</a:t>
            </a:r>
            <a:endParaRPr lang="en-US" sz="900" dirty="0"/>
          </a:p>
        </p:txBody>
      </p:sp>
      <p:sp>
        <p:nvSpPr>
          <p:cNvPr id="33" name="Text 2"/>
          <p:cNvSpPr/>
          <p:nvPr/>
        </p:nvSpPr>
        <p:spPr>
          <a:xfrm>
            <a:off x="914400" y="1020961"/>
            <a:ext cx="76123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Role of Isosorbide Mononitrate (ISMN)</a:t>
            </a:r>
            <a:endParaRPr lang="en-US" sz="1350" dirty="0"/>
          </a:p>
        </p:txBody>
      </p:sp>
      <p:sp>
        <p:nvSpPr>
          <p:cNvPr id="34" name="Text 3"/>
          <p:cNvSpPr/>
          <p:nvPr/>
        </p:nvSpPr>
        <p:spPr>
          <a:xfrm>
            <a:off x="771525" y="1468636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Used for the </a:t>
            </a: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prophylaxis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 stable angina when beta-blockers or CCBs are insufficient.</a:t>
            </a:r>
            <a:endParaRPr lang="en-US" sz="1200" dirty="0"/>
          </a:p>
        </p:txBody>
      </p:sp>
      <p:sp>
        <p:nvSpPr>
          <p:cNvPr id="35" name="Text 4"/>
          <p:cNvSpPr/>
          <p:nvPr/>
        </p:nvSpPr>
        <p:spPr>
          <a:xfrm>
            <a:off x="771525" y="1990427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Promotes venous dilation to reduce preload and myocardial oxygen demand.</a:t>
            </a:r>
            <a:endParaRPr lang="en-US" sz="1200" dirty="0"/>
          </a:p>
        </p:txBody>
      </p:sp>
      <p:sp>
        <p:nvSpPr>
          <p:cNvPr id="36" name="Text 5"/>
          <p:cNvSpPr/>
          <p:nvPr/>
        </p:nvSpPr>
        <p:spPr>
          <a:xfrm>
            <a:off x="771525" y="2512219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Available as Immediate Release (BD) or Modified Release (Once Daily) forms.</a:t>
            </a:r>
            <a:endParaRPr lang="en-US" sz="1200" dirty="0"/>
          </a:p>
        </p:txBody>
      </p:sp>
      <p:sp>
        <p:nvSpPr>
          <p:cNvPr id="37" name="Text 6"/>
          <p:cNvSpPr/>
          <p:nvPr/>
        </p:nvSpPr>
        <p:spPr>
          <a:xfrm>
            <a:off x="914400" y="3991868"/>
            <a:ext cx="65836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Challenge: Nitrate Tolerance</a:t>
            </a:r>
            <a:endParaRPr lang="en-US" sz="1350" dirty="0"/>
          </a:p>
        </p:txBody>
      </p:sp>
      <p:sp>
        <p:nvSpPr>
          <p:cNvPr id="38" name="Text 7"/>
          <p:cNvSpPr/>
          <p:nvPr/>
        </p:nvSpPr>
        <p:spPr>
          <a:xfrm>
            <a:off x="771525" y="4439543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Continuous exposure leads to </a:t>
            </a: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tachyphylaxis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(rapidly diminishing therapeutic effect).</a:t>
            </a:r>
            <a:endParaRPr lang="en-US" sz="1200" dirty="0"/>
          </a:p>
        </p:txBody>
      </p:sp>
      <p:sp>
        <p:nvSpPr>
          <p:cNvPr id="39" name="Text 8"/>
          <p:cNvSpPr/>
          <p:nvPr/>
        </p:nvSpPr>
        <p:spPr>
          <a:xfrm>
            <a:off x="771525" y="4961334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Vascular smooth muscle becomes less sensitive to the vasodilator effects over time.</a:t>
            </a:r>
            <a:endParaRPr lang="en-US" sz="1200" dirty="0"/>
          </a:p>
        </p:txBody>
      </p:sp>
      <p:sp>
        <p:nvSpPr>
          <p:cNvPr id="40" name="Text 9"/>
          <p:cNvSpPr/>
          <p:nvPr/>
        </p:nvSpPr>
        <p:spPr>
          <a:xfrm>
            <a:off x="771525" y="5483126"/>
            <a:ext cx="114204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Requires a specific dosing strategy to maintain clinical efficacy.</a:t>
            </a:r>
            <a:endParaRPr lang="en-US" sz="1200" dirty="0"/>
          </a:p>
        </p:txBody>
      </p:sp>
      <p:sp>
        <p:nvSpPr>
          <p:cNvPr id="41" name="Text 10"/>
          <p:cNvSpPr/>
          <p:nvPr/>
        </p:nvSpPr>
        <p:spPr>
          <a:xfrm>
            <a:off x="6819900" y="1020961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Nitrate-Free Interval</a:t>
            </a:r>
            <a:endParaRPr lang="en-US" sz="1350" dirty="0"/>
          </a:p>
        </p:txBody>
      </p:sp>
      <p:sp>
        <p:nvSpPr>
          <p:cNvPr id="42" name="Text 11"/>
          <p:cNvSpPr/>
          <p:nvPr/>
        </p:nvSpPr>
        <p:spPr>
          <a:xfrm>
            <a:off x="6677025" y="1468636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Essential to maintain a </a:t>
            </a: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10–14 hour interval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with low nitrate blood levels daily.</a:t>
            </a:r>
            <a:endParaRPr lang="en-US" sz="1200" dirty="0"/>
          </a:p>
        </p:txBody>
      </p:sp>
      <p:sp>
        <p:nvSpPr>
          <p:cNvPr id="43" name="Text 12"/>
          <p:cNvSpPr/>
          <p:nvPr/>
        </p:nvSpPr>
        <p:spPr>
          <a:xfrm>
            <a:off x="6677025" y="1990427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Asymmetric Dosing: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standard IR tablets, prescribe at 8 am and 2 pm (rather than 8 am and 8 pm).</a:t>
            </a:r>
            <a:endParaRPr lang="en-US" sz="1200" dirty="0"/>
          </a:p>
        </p:txBody>
      </p:sp>
      <p:sp>
        <p:nvSpPr>
          <p:cNvPr id="44" name="Text 13"/>
          <p:cNvSpPr/>
          <p:nvPr/>
        </p:nvSpPr>
        <p:spPr>
          <a:xfrm>
            <a:off x="6677025" y="2512219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Modified Release (MR) tablets provide an inherent nitrate-free period via specialized delivery.</a:t>
            </a:r>
            <a:endParaRPr lang="en-US" sz="1200" dirty="0"/>
          </a:p>
        </p:txBody>
      </p:sp>
      <p:sp>
        <p:nvSpPr>
          <p:cNvPr id="45" name="Text 14"/>
          <p:cNvSpPr/>
          <p:nvPr/>
        </p:nvSpPr>
        <p:spPr>
          <a:xfrm>
            <a:off x="6819900" y="3901976"/>
            <a:ext cx="5372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Safety and Patient Counselling</a:t>
            </a:r>
            <a:endParaRPr lang="en-US" sz="1350" dirty="0"/>
          </a:p>
        </p:txBody>
      </p:sp>
      <p:sp>
        <p:nvSpPr>
          <p:cNvPr id="46" name="Text 15"/>
          <p:cNvSpPr/>
          <p:nvPr/>
        </p:nvSpPr>
        <p:spPr>
          <a:xfrm>
            <a:off x="6677025" y="4349651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Nitrate Headache: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Very common initial side effect; usually resolves within a few days of use.</a:t>
            </a:r>
            <a:endParaRPr lang="en-US" sz="1200" dirty="0"/>
          </a:p>
        </p:txBody>
      </p:sp>
      <p:sp>
        <p:nvSpPr>
          <p:cNvPr id="47" name="Text 16"/>
          <p:cNvSpPr/>
          <p:nvPr/>
        </p:nvSpPr>
        <p:spPr>
          <a:xfrm>
            <a:off x="6677025" y="4871442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Monitor for postural hypotension, syncope, and dizziness, especially in the elderly.</a:t>
            </a:r>
            <a:endParaRPr lang="en-US" sz="1200" dirty="0"/>
          </a:p>
        </p:txBody>
      </p:sp>
      <p:sp>
        <p:nvSpPr>
          <p:cNvPr id="48" name="Text 17"/>
          <p:cNvSpPr/>
          <p:nvPr/>
        </p:nvSpPr>
        <p:spPr>
          <a:xfrm>
            <a:off x="6677025" y="5393234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 abrupt withdrawal as this can trigger rebound angina or myocardial ischaemia.</a:t>
            </a:r>
            <a:endParaRPr lang="en-US" sz="1200" dirty="0"/>
          </a:p>
        </p:txBody>
      </p:sp>
      <p:sp>
        <p:nvSpPr>
          <p:cNvPr id="49" name="Text 18"/>
          <p:cNvSpPr/>
          <p:nvPr/>
        </p:nvSpPr>
        <p:spPr>
          <a:xfrm>
            <a:off x="6786563" y="5819775"/>
            <a:ext cx="4933950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0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CRITICAL:</a:t>
            </a: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Life-threatening hypotension if used with </a:t>
            </a: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Sildenafil/PDE5 inhibitors</a:t>
            </a: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190500"/>
            <a:ext cx="11525250" cy="611386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75" y="1339155"/>
            <a:ext cx="5619750" cy="18383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6738" y="1611064"/>
            <a:ext cx="238125" cy="190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2925" y="2015430"/>
            <a:ext cx="142875" cy="14287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2925" y="2510730"/>
            <a:ext cx="142875" cy="155823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75" y="3367980"/>
            <a:ext cx="5619750" cy="18383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6738" y="3639889"/>
            <a:ext cx="238125" cy="190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2925" y="4044255"/>
            <a:ext cx="142875" cy="14287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2925" y="4539555"/>
            <a:ext cx="142875" cy="14287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091505"/>
            <a:ext cx="5619750" cy="183832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2238" y="1363414"/>
            <a:ext cx="238125" cy="1905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48425" y="1767780"/>
            <a:ext cx="142875" cy="122337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48425" y="2263080"/>
            <a:ext cx="142875" cy="1143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3120330"/>
            <a:ext cx="5619750" cy="233362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2238" y="3392239"/>
            <a:ext cx="238125" cy="1905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48425" y="3796605"/>
            <a:ext cx="142875" cy="131862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48425" y="4291905"/>
            <a:ext cx="142875" cy="14287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48425" y="4787205"/>
            <a:ext cx="142875" cy="122337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33375" y="5838825"/>
            <a:ext cx="11525250" cy="6858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23875" y="6089898"/>
            <a:ext cx="214313" cy="183654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504825" y="285750"/>
            <a:ext cx="6789420" cy="2303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ADVANCED SYMPTOMATIC AGENTS</a:t>
            </a:r>
            <a:endParaRPr lang="en-US" sz="1650" dirty="0"/>
          </a:p>
        </p:txBody>
      </p:sp>
      <p:sp>
        <p:nvSpPr>
          <p:cNvPr id="24" name="Text 1"/>
          <p:cNvSpPr/>
          <p:nvPr/>
        </p:nvSpPr>
        <p:spPr>
          <a:xfrm>
            <a:off x="504825" y="535186"/>
            <a:ext cx="6172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kern="0" spc="3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GUIDELINES &amp; AKT PREP</a:t>
            </a:r>
            <a:endParaRPr lang="en-US" sz="900" dirty="0"/>
          </a:p>
        </p:txBody>
      </p:sp>
      <p:sp>
        <p:nvSpPr>
          <p:cNvPr id="25" name="Text 2"/>
          <p:cNvSpPr/>
          <p:nvPr/>
        </p:nvSpPr>
        <p:spPr>
          <a:xfrm>
            <a:off x="942975" y="1562993"/>
            <a:ext cx="20574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NICORANDIL</a:t>
            </a:r>
            <a:endParaRPr lang="en-US" sz="1350" dirty="0"/>
          </a:p>
        </p:txBody>
      </p:sp>
      <p:sp>
        <p:nvSpPr>
          <p:cNvPr id="26" name="Text 3"/>
          <p:cNvSpPr/>
          <p:nvPr/>
        </p:nvSpPr>
        <p:spPr>
          <a:xfrm>
            <a:off x="800100" y="1977330"/>
            <a:ext cx="49434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Indications: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Potent symptomatic relief for patients where standard therapy is insufficient or not tolerated.</a:t>
            </a:r>
            <a:endParaRPr lang="en-US" sz="1125" dirty="0"/>
          </a:p>
        </p:txBody>
      </p:sp>
      <p:sp>
        <p:nvSpPr>
          <p:cNvPr id="27" name="Text 4"/>
          <p:cNvSpPr/>
          <p:nvPr/>
        </p:nvSpPr>
        <p:spPr>
          <a:xfrm>
            <a:off x="800100" y="2472630"/>
            <a:ext cx="49434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Dual Benefit: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Reduces clinical symptoms AND decreases hospital admissions/recurrent vascular events.</a:t>
            </a:r>
            <a:endParaRPr lang="en-US" sz="1125" dirty="0"/>
          </a:p>
        </p:txBody>
      </p:sp>
      <p:sp>
        <p:nvSpPr>
          <p:cNvPr id="28" name="Text 5"/>
          <p:cNvSpPr/>
          <p:nvPr/>
        </p:nvSpPr>
        <p:spPr>
          <a:xfrm>
            <a:off x="942975" y="3591818"/>
            <a:ext cx="26746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ROLE</a:t>
            </a:r>
            <a:endParaRPr lang="en-US" sz="1350" dirty="0"/>
          </a:p>
        </p:txBody>
      </p:sp>
      <p:sp>
        <p:nvSpPr>
          <p:cNvPr id="29" name="Text 6"/>
          <p:cNvSpPr/>
          <p:nvPr/>
        </p:nvSpPr>
        <p:spPr>
          <a:xfrm>
            <a:off x="800100" y="4006155"/>
            <a:ext cx="49434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Used as an add-on to first-line agents (Beta-blockers or CCBs) or as an alternative when these are contraindicated.</a:t>
            </a:r>
            <a:endParaRPr lang="en-US" sz="1125" dirty="0"/>
          </a:p>
        </p:txBody>
      </p:sp>
      <p:sp>
        <p:nvSpPr>
          <p:cNvPr id="30" name="Text 7"/>
          <p:cNvSpPr/>
          <p:nvPr/>
        </p:nvSpPr>
        <p:spPr>
          <a:xfrm>
            <a:off x="800100" y="4501455"/>
            <a:ext cx="49434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Important for AKT: Potassium channel activator with nitrate-like properties; monitor for rare side effects (e.g., ulceration).</a:t>
            </a:r>
            <a:endParaRPr lang="en-US" sz="1125" dirty="0"/>
          </a:p>
        </p:txBody>
      </p:sp>
      <p:sp>
        <p:nvSpPr>
          <p:cNvPr id="31" name="Text 8"/>
          <p:cNvSpPr/>
          <p:nvPr/>
        </p:nvSpPr>
        <p:spPr>
          <a:xfrm>
            <a:off x="6848475" y="1315343"/>
            <a:ext cx="20574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IVABRADINE</a:t>
            </a:r>
            <a:endParaRPr lang="en-US" sz="1350" dirty="0"/>
          </a:p>
        </p:txBody>
      </p:sp>
      <p:sp>
        <p:nvSpPr>
          <p:cNvPr id="32" name="Text 9"/>
          <p:cNvSpPr/>
          <p:nvPr/>
        </p:nvSpPr>
        <p:spPr>
          <a:xfrm>
            <a:off x="6705600" y="1729680"/>
            <a:ext cx="49434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Indication: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Rate-slowing agent (SA node) for chronic stable angina in patients with normal sinus rhythm.</a:t>
            </a:r>
            <a:endParaRPr lang="en-US" sz="1125" dirty="0"/>
          </a:p>
        </p:txBody>
      </p:sp>
      <p:sp>
        <p:nvSpPr>
          <p:cNvPr id="33" name="Text 10"/>
          <p:cNvSpPr/>
          <p:nvPr/>
        </p:nvSpPr>
        <p:spPr>
          <a:xfrm>
            <a:off x="6705600" y="2224980"/>
            <a:ext cx="49434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Criteria: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Use when Beta-blockers are not tolerated, contraindicated, or insufficient to achieve rate targets.</a:t>
            </a:r>
            <a:endParaRPr lang="en-US" sz="1125" dirty="0"/>
          </a:p>
        </p:txBody>
      </p:sp>
      <p:sp>
        <p:nvSpPr>
          <p:cNvPr id="34" name="Text 11"/>
          <p:cNvSpPr/>
          <p:nvPr/>
        </p:nvSpPr>
        <p:spPr>
          <a:xfrm>
            <a:off x="6848475" y="3344168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STRICT CONTRAINDICATIONS</a:t>
            </a:r>
            <a:endParaRPr lang="en-US" sz="1350" dirty="0"/>
          </a:p>
        </p:txBody>
      </p:sp>
      <p:sp>
        <p:nvSpPr>
          <p:cNvPr id="35" name="Text 12"/>
          <p:cNvSpPr/>
          <p:nvPr/>
        </p:nvSpPr>
        <p:spPr>
          <a:xfrm>
            <a:off x="6705600" y="3758505"/>
            <a:ext cx="49434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Heart rate &lt; 60 bpm, Sino-atrial block, or persistent/permanent Atrial Fibrillation.</a:t>
            </a:r>
            <a:endParaRPr lang="en-US" sz="1125" dirty="0"/>
          </a:p>
        </p:txBody>
      </p:sp>
      <p:sp>
        <p:nvSpPr>
          <p:cNvPr id="36" name="Text 13"/>
          <p:cNvSpPr/>
          <p:nvPr/>
        </p:nvSpPr>
        <p:spPr>
          <a:xfrm>
            <a:off x="6705600" y="4253805"/>
            <a:ext cx="49434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Acute clinical states: Unstable angina, Acute MI, or Moderate-to-Severe Heart Failure.</a:t>
            </a:r>
            <a:endParaRPr lang="en-US" sz="1125" dirty="0"/>
          </a:p>
        </p:txBody>
      </p:sp>
      <p:sp>
        <p:nvSpPr>
          <p:cNvPr id="37" name="Text 14"/>
          <p:cNvSpPr/>
          <p:nvPr/>
        </p:nvSpPr>
        <p:spPr>
          <a:xfrm>
            <a:off x="6705600" y="4749105"/>
            <a:ext cx="49434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Note: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Always verify resting pulse is ≥ 70 bpm before commencing or up-titrating.</a:t>
            </a:r>
            <a:endParaRPr lang="en-US" sz="1125" dirty="0"/>
          </a:p>
        </p:txBody>
      </p:sp>
      <p:sp>
        <p:nvSpPr>
          <p:cNvPr id="38" name="Text 15"/>
          <p:cNvSpPr/>
          <p:nvPr/>
        </p:nvSpPr>
        <p:spPr>
          <a:xfrm>
            <a:off x="881063" y="5981700"/>
            <a:ext cx="107870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REVALCULARISATION THRESHOLD: If symptom control fails with GTN PRN + Beta-blocker + ONE other agent (e.g., Nicorandil or Ivabradine) → Refer for PCI/CABG consideration.</a:t>
            </a:r>
            <a:endParaRPr lang="en-US" sz="10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190500"/>
            <a:ext cx="11525250" cy="61138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75" y="944761"/>
            <a:ext cx="5643563" cy="5627489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182886"/>
            <a:ext cx="5167313" cy="381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249561"/>
            <a:ext cx="190500" cy="152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754386"/>
            <a:ext cx="202406" cy="202406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341066"/>
            <a:ext cx="202406" cy="16668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701082"/>
            <a:ext cx="202406" cy="236041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3514427"/>
            <a:ext cx="202406" cy="202406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5063" y="944761"/>
            <a:ext cx="5643563" cy="5627489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53188" y="1182886"/>
            <a:ext cx="5167313" cy="3810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53188" y="1249561"/>
            <a:ext cx="190500" cy="152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53188" y="1754386"/>
            <a:ext cx="202406" cy="236041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53188" y="2341066"/>
            <a:ext cx="202406" cy="202406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53188" y="2927747"/>
            <a:ext cx="202406" cy="283369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53188" y="3514427"/>
            <a:ext cx="202406" cy="314771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53188" y="4470648"/>
            <a:ext cx="5167313" cy="1457325"/>
          </a:xfrm>
          <a:prstGeom prst="rect">
            <a:avLst/>
          </a:prstGeom>
        </p:spPr>
      </p:pic>
      <p:sp>
        <p:nvSpPr>
          <p:cNvPr id="20" name="Text 0"/>
          <p:cNvSpPr/>
          <p:nvPr/>
        </p:nvSpPr>
        <p:spPr>
          <a:xfrm>
            <a:off x="504825" y="285750"/>
            <a:ext cx="7795260" cy="2303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ESCALATION TO REVASCULARISATION</a:t>
            </a:r>
            <a:endParaRPr lang="en-US" sz="1650" dirty="0"/>
          </a:p>
        </p:txBody>
      </p:sp>
      <p:sp>
        <p:nvSpPr>
          <p:cNvPr id="21" name="Text 1"/>
          <p:cNvSpPr/>
          <p:nvPr/>
        </p:nvSpPr>
        <p:spPr>
          <a:xfrm>
            <a:off x="504825" y="535186"/>
            <a:ext cx="6172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kern="0" spc="3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GUIDELINES &amp; AKT PREP</a:t>
            </a:r>
            <a:endParaRPr lang="en-US" sz="900" dirty="0"/>
          </a:p>
        </p:txBody>
      </p:sp>
      <p:sp>
        <p:nvSpPr>
          <p:cNvPr id="22" name="Text 2"/>
          <p:cNvSpPr/>
          <p:nvPr/>
        </p:nvSpPr>
        <p:spPr>
          <a:xfrm>
            <a:off x="876300" y="1182886"/>
            <a:ext cx="5943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Medical Management Ceiling</a:t>
            </a:r>
            <a:endParaRPr lang="en-US" sz="1500" dirty="0"/>
          </a:p>
        </p:txBody>
      </p:sp>
      <p:sp>
        <p:nvSpPr>
          <p:cNvPr id="23" name="Text 3"/>
          <p:cNvSpPr/>
          <p:nvPr/>
        </p:nvSpPr>
        <p:spPr>
          <a:xfrm>
            <a:off x="888206" y="1754386"/>
            <a:ext cx="4850606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 for revascularisation consideration if symptoms are uncontrolled on </a:t>
            </a:r>
            <a:r>
              <a:rPr lang="en-US" sz="127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Triple Medical Therapy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275" dirty="0"/>
          </a:p>
        </p:txBody>
      </p:sp>
      <p:sp>
        <p:nvSpPr>
          <p:cNvPr id="24" name="Text 4"/>
          <p:cNvSpPr/>
          <p:nvPr/>
        </p:nvSpPr>
        <p:spPr>
          <a:xfrm>
            <a:off x="888206" y="2341066"/>
            <a:ext cx="777240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Core Baseline: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GTN (PRN) + Beta-blocker.</a:t>
            </a:r>
            <a:endParaRPr lang="en-US" sz="1275" dirty="0"/>
          </a:p>
        </p:txBody>
      </p:sp>
      <p:sp>
        <p:nvSpPr>
          <p:cNvPr id="25" name="Text 5"/>
          <p:cNvSpPr/>
          <p:nvPr/>
        </p:nvSpPr>
        <p:spPr>
          <a:xfrm>
            <a:off x="888206" y="2701082"/>
            <a:ext cx="4850606" cy="6799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Add One Other Agent: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Calcium Channel Blocker (Dihydropyridine), Long-acting Nitrate, Nicorandil, or Ivabradine.</a:t>
            </a:r>
            <a:endParaRPr lang="en-US" sz="1275" dirty="0"/>
          </a:p>
        </p:txBody>
      </p:sp>
      <p:sp>
        <p:nvSpPr>
          <p:cNvPr id="26" name="Text 6"/>
          <p:cNvSpPr/>
          <p:nvPr/>
        </p:nvSpPr>
        <p:spPr>
          <a:xfrm>
            <a:off x="888206" y="3514427"/>
            <a:ext cx="4850606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Escalate sooner if symptoms are rapidly worsening or occur at minimal exertion (unstable angina features).</a:t>
            </a:r>
            <a:endParaRPr lang="en-US" sz="1275" dirty="0"/>
          </a:p>
        </p:txBody>
      </p:sp>
      <p:sp>
        <p:nvSpPr>
          <p:cNvPr id="27" name="Text 7"/>
          <p:cNvSpPr/>
          <p:nvPr/>
        </p:nvSpPr>
        <p:spPr>
          <a:xfrm>
            <a:off x="6757988" y="1182886"/>
            <a:ext cx="5434013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Revascularisation Pathways</a:t>
            </a:r>
            <a:endParaRPr lang="en-US" sz="1500" dirty="0"/>
          </a:p>
        </p:txBody>
      </p:sp>
      <p:sp>
        <p:nvSpPr>
          <p:cNvPr id="28" name="Text 8"/>
          <p:cNvSpPr/>
          <p:nvPr/>
        </p:nvSpPr>
        <p:spPr>
          <a:xfrm>
            <a:off x="6769894" y="1754386"/>
            <a:ext cx="4850606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Specialist Assessment: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Cardiologist-led review to assess suitability for PCI vs. CABG.</a:t>
            </a:r>
            <a:endParaRPr lang="en-US" sz="1275" dirty="0"/>
          </a:p>
        </p:txBody>
      </p:sp>
      <p:sp>
        <p:nvSpPr>
          <p:cNvPr id="29" name="Text 9"/>
          <p:cNvSpPr/>
          <p:nvPr/>
        </p:nvSpPr>
        <p:spPr>
          <a:xfrm>
            <a:off x="6769894" y="2341066"/>
            <a:ext cx="4850606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PCI (Angioplasty):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Preferred for single-vessel disease or localized lesions.</a:t>
            </a:r>
            <a:endParaRPr lang="en-US" sz="1275" dirty="0"/>
          </a:p>
        </p:txBody>
      </p:sp>
      <p:sp>
        <p:nvSpPr>
          <p:cNvPr id="30" name="Text 10"/>
          <p:cNvSpPr/>
          <p:nvPr/>
        </p:nvSpPr>
        <p:spPr>
          <a:xfrm>
            <a:off x="6769894" y="2927747"/>
            <a:ext cx="4850606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CABG (Bypass):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Typically indicated for multi-vessel disease, left main stem stenosis, or complex anatomy.</a:t>
            </a:r>
            <a:endParaRPr lang="en-US" sz="1275" dirty="0"/>
          </a:p>
        </p:txBody>
      </p:sp>
      <p:sp>
        <p:nvSpPr>
          <p:cNvPr id="31" name="Text 11"/>
          <p:cNvSpPr/>
          <p:nvPr/>
        </p:nvSpPr>
        <p:spPr>
          <a:xfrm>
            <a:off x="6769894" y="3514427"/>
            <a:ext cx="4850606" cy="6799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 Choice: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Consider referral for PCI if a patient with known coronary disease specifically wishes to explore intervention options.</a:t>
            </a:r>
            <a:endParaRPr lang="en-US" sz="1275" dirty="0"/>
          </a:p>
        </p:txBody>
      </p:sp>
      <p:sp>
        <p:nvSpPr>
          <p:cNvPr id="32" name="Text 12"/>
          <p:cNvSpPr/>
          <p:nvPr/>
        </p:nvSpPr>
        <p:spPr>
          <a:xfrm>
            <a:off x="6624638" y="4642098"/>
            <a:ext cx="48244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 &amp; AKT CLINICAL PEARL</a:t>
            </a:r>
            <a:endParaRPr lang="en-US" sz="1050" dirty="0"/>
          </a:p>
        </p:txBody>
      </p:sp>
      <p:sp>
        <p:nvSpPr>
          <p:cNvPr id="33" name="Text 13"/>
          <p:cNvSpPr/>
          <p:nvPr/>
        </p:nvSpPr>
        <p:spPr>
          <a:xfrm>
            <a:off x="6624638" y="4899273"/>
            <a:ext cx="4824413" cy="8572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document that medical therapy was optimized to maximum tolerated doses before referral. Note that revascularisation aims to improve quality of life and, in specific high-risk groups, long-term survival.</a:t>
            </a:r>
            <a:endParaRPr lang="en-US" sz="112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04800"/>
            <a:ext cx="11049000" cy="71244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245840"/>
            <a:ext cx="11049000" cy="51911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45840"/>
            <a:ext cx="2762250" cy="4953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1432768"/>
            <a:ext cx="190500" cy="152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33750" y="1245840"/>
            <a:ext cx="2209800" cy="4953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24250" y="1432768"/>
            <a:ext cx="190500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43550" y="1245840"/>
            <a:ext cx="6076950" cy="4953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34050" y="1432768"/>
            <a:ext cx="190500" cy="152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1741140"/>
            <a:ext cx="2762250" cy="11811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33750" y="1741140"/>
            <a:ext cx="2209800" cy="11811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24250" y="1893540"/>
            <a:ext cx="1247775" cy="35242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543550" y="1741140"/>
            <a:ext cx="6076950" cy="11811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34050" y="1912590"/>
            <a:ext cx="166688" cy="13722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34050" y="2388840"/>
            <a:ext cx="166688" cy="13722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1500" y="2922240"/>
            <a:ext cx="11049000" cy="165735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1500" y="2922240"/>
            <a:ext cx="2762250" cy="165735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333750" y="2922240"/>
            <a:ext cx="2209800" cy="165735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24250" y="3074640"/>
            <a:ext cx="1247775" cy="35242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543550" y="2922240"/>
            <a:ext cx="6076950" cy="165735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734050" y="3093690"/>
            <a:ext cx="166688" cy="13722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734050" y="3569940"/>
            <a:ext cx="166688" cy="13722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734050" y="4046190"/>
            <a:ext cx="166688" cy="13722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71500" y="4579590"/>
            <a:ext cx="2762250" cy="1857375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333750" y="4579590"/>
            <a:ext cx="2209800" cy="1857375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524250" y="4731990"/>
            <a:ext cx="1762125" cy="352425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543550" y="4579590"/>
            <a:ext cx="6076950" cy="1857375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734050" y="4751040"/>
            <a:ext cx="166688" cy="137220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5734050" y="5227290"/>
            <a:ext cx="166688" cy="137220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5734050" y="5722590"/>
            <a:ext cx="5695950" cy="561975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5848350" y="5854452"/>
            <a:ext cx="154781" cy="125760"/>
          </a:xfrm>
          <a:prstGeom prst="rect">
            <a:avLst/>
          </a:prstGeom>
        </p:spPr>
      </p:pic>
      <p:sp>
        <p:nvSpPr>
          <p:cNvPr id="34" name="Text 0"/>
          <p:cNvSpPr/>
          <p:nvPr/>
        </p:nvSpPr>
        <p:spPr>
          <a:xfrm>
            <a:off x="800100" y="400050"/>
            <a:ext cx="11391900" cy="2933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RATE CONTROL TARGETS IN IHD AND LVSD</a:t>
            </a:r>
            <a:endParaRPr lang="en-US" sz="2100" dirty="0"/>
          </a:p>
        </p:txBody>
      </p:sp>
      <p:sp>
        <p:nvSpPr>
          <p:cNvPr id="35" name="Text 1"/>
          <p:cNvSpPr/>
          <p:nvPr/>
        </p:nvSpPr>
        <p:spPr>
          <a:xfrm>
            <a:off x="800100" y="721965"/>
            <a:ext cx="72009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4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GUIDELINES &amp; AKT PREP</a:t>
            </a:r>
            <a:endParaRPr lang="en-US" sz="1050" dirty="0"/>
          </a:p>
        </p:txBody>
      </p:sp>
      <p:sp>
        <p:nvSpPr>
          <p:cNvPr id="36" name="Text 2"/>
          <p:cNvSpPr/>
          <p:nvPr/>
        </p:nvSpPr>
        <p:spPr>
          <a:xfrm>
            <a:off x="1028700" y="1245840"/>
            <a:ext cx="2995448" cy="495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Clinical Condition</a:t>
            </a:r>
            <a:endParaRPr lang="en-US" sz="1200" dirty="0"/>
          </a:p>
        </p:txBody>
      </p:sp>
      <p:sp>
        <p:nvSpPr>
          <p:cNvPr id="37" name="Text 3"/>
          <p:cNvSpPr/>
          <p:nvPr/>
        </p:nvSpPr>
        <p:spPr>
          <a:xfrm>
            <a:off x="3790950" y="1245840"/>
            <a:ext cx="2724281" cy="495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Target Heart Rate</a:t>
            </a:r>
            <a:endParaRPr lang="en-US" sz="1200" dirty="0"/>
          </a:p>
        </p:txBody>
      </p:sp>
      <p:sp>
        <p:nvSpPr>
          <p:cNvPr id="38" name="Text 4"/>
          <p:cNvSpPr/>
          <p:nvPr/>
        </p:nvSpPr>
        <p:spPr>
          <a:xfrm>
            <a:off x="6000750" y="1245840"/>
            <a:ext cx="5999496" cy="495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Pharmacological Management Pathway</a:t>
            </a:r>
            <a:endParaRPr lang="en-US" sz="1200" dirty="0"/>
          </a:p>
        </p:txBody>
      </p:sp>
      <p:sp>
        <p:nvSpPr>
          <p:cNvPr id="39" name="Text 5"/>
          <p:cNvSpPr/>
          <p:nvPr/>
        </p:nvSpPr>
        <p:spPr>
          <a:xfrm>
            <a:off x="762000" y="1893540"/>
            <a:ext cx="466344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IHD with concurrent LVSD</a:t>
            </a:r>
            <a:endParaRPr lang="en-US" sz="1275" dirty="0"/>
          </a:p>
        </p:txBody>
      </p:sp>
      <p:sp>
        <p:nvSpPr>
          <p:cNvPr id="40" name="Text 6"/>
          <p:cNvSpPr/>
          <p:nvPr/>
        </p:nvSpPr>
        <p:spPr>
          <a:xfrm>
            <a:off x="762000" y="2222153"/>
            <a:ext cx="5074920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Left Ventricular Systolic Dysfunction</a:t>
            </a:r>
            <a:endParaRPr lang="en-US" sz="900" dirty="0"/>
          </a:p>
        </p:txBody>
      </p:sp>
      <p:sp>
        <p:nvSpPr>
          <p:cNvPr id="41" name="Text 7"/>
          <p:cNvSpPr/>
          <p:nvPr/>
        </p:nvSpPr>
        <p:spPr>
          <a:xfrm>
            <a:off x="3638550" y="1893540"/>
            <a:ext cx="2296645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60 – 70 bpm</a:t>
            </a:r>
            <a:endParaRPr lang="en-US" sz="1350" dirty="0"/>
          </a:p>
        </p:txBody>
      </p:sp>
      <p:sp>
        <p:nvSpPr>
          <p:cNvPr id="42" name="Text 8"/>
          <p:cNvSpPr/>
          <p:nvPr/>
        </p:nvSpPr>
        <p:spPr>
          <a:xfrm>
            <a:off x="6000750" y="1903065"/>
            <a:ext cx="354330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1st Line: Bisoprolol</a:t>
            </a:r>
            <a:endParaRPr lang="en-US" sz="1125" dirty="0"/>
          </a:p>
        </p:txBody>
      </p:sp>
      <p:sp>
        <p:nvSpPr>
          <p:cNvPr id="43" name="Text 9"/>
          <p:cNvSpPr/>
          <p:nvPr/>
        </p:nvSpPr>
        <p:spPr>
          <a:xfrm>
            <a:off x="6000750" y="2107853"/>
            <a:ext cx="554736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Slow up-titration to maximum 10mg OD</a:t>
            </a:r>
            <a:endParaRPr lang="en-US" sz="975" dirty="0"/>
          </a:p>
        </p:txBody>
      </p:sp>
      <p:sp>
        <p:nvSpPr>
          <p:cNvPr id="44" name="Text 10"/>
          <p:cNvSpPr/>
          <p:nvPr/>
        </p:nvSpPr>
        <p:spPr>
          <a:xfrm>
            <a:off x="6000750" y="2379315"/>
            <a:ext cx="354330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2nd Line: Ivabradine</a:t>
            </a:r>
            <a:endParaRPr lang="en-US" sz="1125" dirty="0"/>
          </a:p>
        </p:txBody>
      </p:sp>
      <p:sp>
        <p:nvSpPr>
          <p:cNvPr id="45" name="Text 11"/>
          <p:cNvSpPr/>
          <p:nvPr/>
        </p:nvSpPr>
        <p:spPr>
          <a:xfrm>
            <a:off x="6000750" y="2584103"/>
            <a:ext cx="54292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Up-titration to maximum 7.5mg BD</a:t>
            </a:r>
            <a:endParaRPr lang="en-US" sz="975" dirty="0"/>
          </a:p>
        </p:txBody>
      </p:sp>
      <p:sp>
        <p:nvSpPr>
          <p:cNvPr id="46" name="Text 12"/>
          <p:cNvSpPr/>
          <p:nvPr/>
        </p:nvSpPr>
        <p:spPr>
          <a:xfrm>
            <a:off x="762000" y="3074640"/>
            <a:ext cx="310896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IHD without LVSD</a:t>
            </a:r>
            <a:endParaRPr lang="en-US" sz="1275" dirty="0"/>
          </a:p>
        </p:txBody>
      </p:sp>
      <p:sp>
        <p:nvSpPr>
          <p:cNvPr id="47" name="Text 13"/>
          <p:cNvSpPr/>
          <p:nvPr/>
        </p:nvSpPr>
        <p:spPr>
          <a:xfrm>
            <a:off x="762000" y="3403253"/>
            <a:ext cx="2880360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Chronic Stable Angina</a:t>
            </a:r>
            <a:endParaRPr lang="en-US" sz="900" dirty="0"/>
          </a:p>
        </p:txBody>
      </p:sp>
      <p:sp>
        <p:nvSpPr>
          <p:cNvPr id="48" name="Text 14"/>
          <p:cNvSpPr/>
          <p:nvPr/>
        </p:nvSpPr>
        <p:spPr>
          <a:xfrm>
            <a:off x="3638550" y="3074640"/>
            <a:ext cx="2296645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50 – 60 bpm</a:t>
            </a:r>
            <a:endParaRPr lang="en-US" sz="1350" dirty="0"/>
          </a:p>
        </p:txBody>
      </p:sp>
      <p:sp>
        <p:nvSpPr>
          <p:cNvPr id="49" name="Text 15"/>
          <p:cNvSpPr/>
          <p:nvPr/>
        </p:nvSpPr>
        <p:spPr>
          <a:xfrm>
            <a:off x="6000750" y="3084165"/>
            <a:ext cx="354330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1st Line: Bisoprolol</a:t>
            </a:r>
            <a:endParaRPr lang="en-US" sz="1125" dirty="0"/>
          </a:p>
        </p:txBody>
      </p:sp>
      <p:sp>
        <p:nvSpPr>
          <p:cNvPr id="50" name="Text 16"/>
          <p:cNvSpPr/>
          <p:nvPr/>
        </p:nvSpPr>
        <p:spPr>
          <a:xfrm>
            <a:off x="6000750" y="3288953"/>
            <a:ext cx="54292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Up-titration to maximum 10mg OD</a:t>
            </a:r>
            <a:endParaRPr lang="en-US" sz="975" dirty="0"/>
          </a:p>
        </p:txBody>
      </p:sp>
      <p:sp>
        <p:nvSpPr>
          <p:cNvPr id="51" name="Text 17"/>
          <p:cNvSpPr/>
          <p:nvPr/>
        </p:nvSpPr>
        <p:spPr>
          <a:xfrm>
            <a:off x="6000750" y="3560415"/>
            <a:ext cx="337185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2nd Line: Diltiazem</a:t>
            </a:r>
            <a:endParaRPr lang="en-US" sz="1125" dirty="0"/>
          </a:p>
        </p:txBody>
      </p:sp>
      <p:sp>
        <p:nvSpPr>
          <p:cNvPr id="52" name="Text 18"/>
          <p:cNvSpPr/>
          <p:nvPr/>
        </p:nvSpPr>
        <p:spPr>
          <a:xfrm>
            <a:off x="6000750" y="3765203"/>
            <a:ext cx="61912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Rate-limiting CCB; up-titration to 240mg</a:t>
            </a:r>
            <a:endParaRPr lang="en-US" sz="975" dirty="0"/>
          </a:p>
        </p:txBody>
      </p:sp>
      <p:sp>
        <p:nvSpPr>
          <p:cNvPr id="53" name="Text 19"/>
          <p:cNvSpPr/>
          <p:nvPr/>
        </p:nvSpPr>
        <p:spPr>
          <a:xfrm>
            <a:off x="6000750" y="4036665"/>
            <a:ext cx="354330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3rd Line: Ivabradine</a:t>
            </a:r>
            <a:endParaRPr lang="en-US" sz="1125" dirty="0"/>
          </a:p>
        </p:txBody>
      </p:sp>
      <p:sp>
        <p:nvSpPr>
          <p:cNvPr id="54" name="Text 20"/>
          <p:cNvSpPr/>
          <p:nvPr/>
        </p:nvSpPr>
        <p:spPr>
          <a:xfrm>
            <a:off x="6000750" y="4241453"/>
            <a:ext cx="54292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Up-titration to 7.5mg BD</a:t>
            </a:r>
            <a:endParaRPr lang="en-US" sz="975" dirty="0"/>
          </a:p>
        </p:txBody>
      </p:sp>
      <p:sp>
        <p:nvSpPr>
          <p:cNvPr id="55" name="Text 21"/>
          <p:cNvSpPr/>
          <p:nvPr/>
        </p:nvSpPr>
        <p:spPr>
          <a:xfrm>
            <a:off x="762000" y="4731990"/>
            <a:ext cx="485775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Persistent / Permanent AF</a:t>
            </a:r>
            <a:endParaRPr lang="en-US" sz="1275" dirty="0"/>
          </a:p>
        </p:txBody>
      </p:sp>
      <p:sp>
        <p:nvSpPr>
          <p:cNvPr id="56" name="Text 22"/>
          <p:cNvSpPr/>
          <p:nvPr/>
        </p:nvSpPr>
        <p:spPr>
          <a:xfrm>
            <a:off x="762000" y="5060603"/>
            <a:ext cx="3840480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Atrial Fibrillation with IHD</a:t>
            </a:r>
            <a:endParaRPr lang="en-US" sz="900" dirty="0"/>
          </a:p>
        </p:txBody>
      </p:sp>
      <p:sp>
        <p:nvSpPr>
          <p:cNvPr id="57" name="Text 23"/>
          <p:cNvSpPr/>
          <p:nvPr/>
        </p:nvSpPr>
        <p:spPr>
          <a:xfrm>
            <a:off x="3638550" y="4731990"/>
            <a:ext cx="3342256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Mean 70 – 80 bpm</a:t>
            </a:r>
            <a:endParaRPr lang="en-US" sz="1350" dirty="0"/>
          </a:p>
        </p:txBody>
      </p:sp>
      <p:sp>
        <p:nvSpPr>
          <p:cNvPr id="58" name="Text 24"/>
          <p:cNvSpPr/>
          <p:nvPr/>
        </p:nvSpPr>
        <p:spPr>
          <a:xfrm>
            <a:off x="6000750" y="4741515"/>
            <a:ext cx="354330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1st Line: Bisoprolol</a:t>
            </a:r>
            <a:endParaRPr lang="en-US" sz="1125" dirty="0"/>
          </a:p>
        </p:txBody>
      </p:sp>
      <p:sp>
        <p:nvSpPr>
          <p:cNvPr id="59" name="Text 25"/>
          <p:cNvSpPr/>
          <p:nvPr/>
        </p:nvSpPr>
        <p:spPr>
          <a:xfrm>
            <a:off x="6000750" y="4946303"/>
            <a:ext cx="54292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Up-titration to maximum 10mg OD</a:t>
            </a:r>
            <a:endParaRPr lang="en-US" sz="975" dirty="0"/>
          </a:p>
        </p:txBody>
      </p:sp>
      <p:sp>
        <p:nvSpPr>
          <p:cNvPr id="60" name="Text 26"/>
          <p:cNvSpPr/>
          <p:nvPr/>
        </p:nvSpPr>
        <p:spPr>
          <a:xfrm>
            <a:off x="6000750" y="5217765"/>
            <a:ext cx="302895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2nd Line: Digoxin</a:t>
            </a:r>
            <a:endParaRPr lang="en-US" sz="1125" dirty="0"/>
          </a:p>
        </p:txBody>
      </p:sp>
      <p:sp>
        <p:nvSpPr>
          <p:cNvPr id="61" name="Text 27"/>
          <p:cNvSpPr/>
          <p:nvPr/>
        </p:nvSpPr>
        <p:spPr>
          <a:xfrm>
            <a:off x="6000750" y="5422553"/>
            <a:ext cx="54292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Up-titration to 250 micrograms OD</a:t>
            </a:r>
            <a:endParaRPr lang="en-US" sz="975" dirty="0"/>
          </a:p>
        </p:txBody>
      </p:sp>
      <p:sp>
        <p:nvSpPr>
          <p:cNvPr id="62" name="Text 28"/>
          <p:cNvSpPr/>
          <p:nvPr/>
        </p:nvSpPr>
        <p:spPr>
          <a:xfrm>
            <a:off x="6041231" y="5722590"/>
            <a:ext cx="5467350" cy="561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C92A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975" b="1" dirty="0">
                <a:solidFill>
                  <a:srgbClr val="C92A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Note:</a:t>
            </a:r>
            <a:r>
              <a:rPr lang="en-US" sz="975" dirty="0">
                <a:solidFill>
                  <a:srgbClr val="C92A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Digoxin is less effective in active patients; preferred for sedentary or hypotensive patients. Monitor electrolytes routinely.</a:t>
            </a:r>
            <a:endParaRPr lang="en-US" sz="975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190500"/>
            <a:ext cx="11525250" cy="61138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75" y="1087636"/>
            <a:ext cx="2190750" cy="4784527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0625" y="2030611"/>
            <a:ext cx="476250" cy="4762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3500" y="2192536"/>
            <a:ext cx="190500" cy="152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250" y="2697361"/>
            <a:ext cx="1905000" cy="2762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250" y="3116461"/>
            <a:ext cx="166688" cy="16668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250" y="3604022"/>
            <a:ext cx="166688" cy="16668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6250" y="4091583"/>
            <a:ext cx="166688" cy="166688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67000" y="1087636"/>
            <a:ext cx="2190750" cy="4784527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24250" y="2030611"/>
            <a:ext cx="476250" cy="4762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67125" y="2192536"/>
            <a:ext cx="190500" cy="152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09875" y="2697361"/>
            <a:ext cx="1905000" cy="27622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9875" y="3116461"/>
            <a:ext cx="166688" cy="16668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9875" y="3604022"/>
            <a:ext cx="166688" cy="166688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00625" y="1087636"/>
            <a:ext cx="2190750" cy="4784527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57875" y="2030611"/>
            <a:ext cx="476250" cy="47625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00750" y="2192536"/>
            <a:ext cx="190500" cy="1524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43500" y="2697361"/>
            <a:ext cx="1905000" cy="27622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43500" y="3116461"/>
            <a:ext cx="166688" cy="166688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43500" y="3604022"/>
            <a:ext cx="166688" cy="166688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43500" y="4091583"/>
            <a:ext cx="166688" cy="166688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34250" y="1087636"/>
            <a:ext cx="2190750" cy="4784527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91500" y="2030611"/>
            <a:ext cx="476250" cy="47625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34375" y="2192536"/>
            <a:ext cx="190500" cy="15240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77125" y="2697361"/>
            <a:ext cx="1905000" cy="276225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77125" y="3116461"/>
            <a:ext cx="166688" cy="166688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77125" y="3604022"/>
            <a:ext cx="166688" cy="166688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77125" y="4091583"/>
            <a:ext cx="166688" cy="166688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667875" y="1087636"/>
            <a:ext cx="2190750" cy="4784527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525125" y="2030611"/>
            <a:ext cx="476250" cy="476250"/>
          </a:xfrm>
          <a:prstGeom prst="rect">
            <a:avLst/>
          </a:prstGeom>
        </p:spPr>
      </p:pic>
      <p:pic>
        <p:nvPicPr>
          <p:cNvPr id="34" name="Image 3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668000" y="2192536"/>
            <a:ext cx="190500" cy="152400"/>
          </a:xfrm>
          <a:prstGeom prst="rect">
            <a:avLst/>
          </a:prstGeom>
        </p:spPr>
      </p:pic>
      <p:pic>
        <p:nvPicPr>
          <p:cNvPr id="35" name="Image 3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10750" y="2697361"/>
            <a:ext cx="1905000" cy="276225"/>
          </a:xfrm>
          <a:prstGeom prst="rect">
            <a:avLst/>
          </a:prstGeom>
        </p:spPr>
      </p:pic>
      <p:pic>
        <p:nvPicPr>
          <p:cNvPr id="36" name="Image 3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10750" y="3116461"/>
            <a:ext cx="166688" cy="166688"/>
          </a:xfrm>
          <a:prstGeom prst="rect">
            <a:avLst/>
          </a:prstGeom>
        </p:spPr>
      </p:pic>
      <p:pic>
        <p:nvPicPr>
          <p:cNvPr id="37" name="Image 35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810750" y="3790652"/>
            <a:ext cx="166688" cy="166688"/>
          </a:xfrm>
          <a:prstGeom prst="rect">
            <a:avLst/>
          </a:prstGeom>
        </p:spPr>
      </p:pic>
      <p:pic>
        <p:nvPicPr>
          <p:cNvPr id="38" name="Image 3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810750" y="4278213"/>
            <a:ext cx="166688" cy="166688"/>
          </a:xfrm>
          <a:prstGeom prst="rect">
            <a:avLst/>
          </a:prstGeom>
        </p:spPr>
      </p:pic>
      <p:pic>
        <p:nvPicPr>
          <p:cNvPr id="39" name="Image 3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33375" y="6205538"/>
            <a:ext cx="11525250" cy="414338"/>
          </a:xfrm>
          <a:prstGeom prst="rect">
            <a:avLst/>
          </a:prstGeom>
        </p:spPr>
      </p:pic>
      <p:pic>
        <p:nvPicPr>
          <p:cNvPr id="40" name="Image 3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23875" y="6349752"/>
            <a:ext cx="154781" cy="125760"/>
          </a:xfrm>
          <a:prstGeom prst="rect">
            <a:avLst/>
          </a:prstGeom>
        </p:spPr>
      </p:pic>
      <p:sp>
        <p:nvSpPr>
          <p:cNvPr id="41" name="Text 0"/>
          <p:cNvSpPr/>
          <p:nvPr/>
        </p:nvSpPr>
        <p:spPr>
          <a:xfrm>
            <a:off x="504825" y="285750"/>
            <a:ext cx="10058400" cy="2303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SECONDARY PREVENTION: THE ABCDE APPROACH</a:t>
            </a:r>
            <a:endParaRPr lang="en-US" sz="1650" dirty="0"/>
          </a:p>
        </p:txBody>
      </p:sp>
      <p:sp>
        <p:nvSpPr>
          <p:cNvPr id="42" name="Text 1"/>
          <p:cNvSpPr/>
          <p:nvPr/>
        </p:nvSpPr>
        <p:spPr>
          <a:xfrm>
            <a:off x="504825" y="535186"/>
            <a:ext cx="1168717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kern="0" spc="3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structured mnemonic for post-MI care covering antiplatelets, blood pressure, cholesterol, diet, and exercise.</a:t>
            </a:r>
            <a:endParaRPr lang="en-US" sz="900" dirty="0"/>
          </a:p>
        </p:txBody>
      </p:sp>
      <p:sp>
        <p:nvSpPr>
          <p:cNvPr id="43" name="Text 2"/>
          <p:cNvSpPr/>
          <p:nvPr/>
        </p:nvSpPr>
        <p:spPr>
          <a:xfrm>
            <a:off x="1195388" y="1325761"/>
            <a:ext cx="466725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4800"/>
              </a:lnSpc>
              <a:buNone/>
            </a:pPr>
            <a:r>
              <a:rPr lang="en-US" sz="48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</a:t>
            </a:r>
            <a:endParaRPr lang="en-US" sz="4800" dirty="0"/>
          </a:p>
        </p:txBody>
      </p:sp>
      <p:sp>
        <p:nvSpPr>
          <p:cNvPr id="44" name="Text 3"/>
          <p:cNvSpPr/>
          <p:nvPr/>
        </p:nvSpPr>
        <p:spPr>
          <a:xfrm>
            <a:off x="476250" y="2697361"/>
            <a:ext cx="190500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ANTIPLATELETS &amp; ACE</a:t>
            </a:r>
            <a:endParaRPr lang="en-US" sz="1050" dirty="0"/>
          </a:p>
        </p:txBody>
      </p:sp>
      <p:sp>
        <p:nvSpPr>
          <p:cNvPr id="45" name="Text 4"/>
          <p:cNvSpPr/>
          <p:nvPr/>
        </p:nvSpPr>
        <p:spPr>
          <a:xfrm>
            <a:off x="642938" y="3116461"/>
            <a:ext cx="1738313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Aspirin 75mg</a:t>
            </a: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lifelong for all post-MI patients.</a:t>
            </a:r>
            <a:endParaRPr lang="en-US" sz="1050" dirty="0"/>
          </a:p>
        </p:txBody>
      </p:sp>
      <p:sp>
        <p:nvSpPr>
          <p:cNvPr id="46" name="Text 5"/>
          <p:cNvSpPr/>
          <p:nvPr/>
        </p:nvSpPr>
        <p:spPr>
          <a:xfrm>
            <a:off x="642938" y="3604022"/>
            <a:ext cx="1738313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DAPT</a:t>
            </a: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(Clopidogrel) for 4 wks to 12 months.</a:t>
            </a:r>
            <a:endParaRPr lang="en-US" sz="1050" dirty="0"/>
          </a:p>
        </p:txBody>
      </p:sp>
      <p:sp>
        <p:nvSpPr>
          <p:cNvPr id="47" name="Text 6"/>
          <p:cNvSpPr/>
          <p:nvPr/>
        </p:nvSpPr>
        <p:spPr>
          <a:xfrm>
            <a:off x="642938" y="4091583"/>
            <a:ext cx="1738313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ACE Inhibitors</a:t>
            </a: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regardless of LVD status.</a:t>
            </a:r>
            <a:endParaRPr lang="en-US" sz="1050" dirty="0"/>
          </a:p>
        </p:txBody>
      </p:sp>
      <p:sp>
        <p:nvSpPr>
          <p:cNvPr id="48" name="Text 7"/>
          <p:cNvSpPr/>
          <p:nvPr/>
        </p:nvSpPr>
        <p:spPr>
          <a:xfrm>
            <a:off x="3557588" y="1325761"/>
            <a:ext cx="409575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4800"/>
              </a:lnSpc>
              <a:buNone/>
            </a:pPr>
            <a:r>
              <a:rPr lang="en-US" sz="48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</a:t>
            </a:r>
            <a:endParaRPr lang="en-US" sz="4800" dirty="0"/>
          </a:p>
        </p:txBody>
      </p:sp>
      <p:sp>
        <p:nvSpPr>
          <p:cNvPr id="49" name="Text 8"/>
          <p:cNvSpPr/>
          <p:nvPr/>
        </p:nvSpPr>
        <p:spPr>
          <a:xfrm>
            <a:off x="2809875" y="2697361"/>
            <a:ext cx="190500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BETA-BLOCKERS &amp; BP</a:t>
            </a:r>
            <a:endParaRPr lang="en-US" sz="1050" dirty="0"/>
          </a:p>
        </p:txBody>
      </p:sp>
      <p:sp>
        <p:nvSpPr>
          <p:cNvPr id="50" name="Text 9"/>
          <p:cNvSpPr/>
          <p:nvPr/>
        </p:nvSpPr>
        <p:spPr>
          <a:xfrm>
            <a:off x="2976563" y="3116461"/>
            <a:ext cx="1738313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Beta-blockers</a:t>
            </a: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titrated to max tolerated dose.</a:t>
            </a:r>
            <a:endParaRPr lang="en-US" sz="1050" dirty="0"/>
          </a:p>
        </p:txBody>
      </p:sp>
      <p:sp>
        <p:nvSpPr>
          <p:cNvPr id="51" name="Text 10"/>
          <p:cNvSpPr/>
          <p:nvPr/>
        </p:nvSpPr>
        <p:spPr>
          <a:xfrm>
            <a:off x="2976563" y="3604022"/>
            <a:ext cx="1738313" cy="5598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Target BP</a:t>
            </a: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&lt;140/90 (standard) or &lt;130/80 (high risk).</a:t>
            </a:r>
            <a:endParaRPr lang="en-US" sz="1050" dirty="0"/>
          </a:p>
        </p:txBody>
      </p:sp>
      <p:sp>
        <p:nvSpPr>
          <p:cNvPr id="52" name="Text 11"/>
          <p:cNvSpPr/>
          <p:nvPr/>
        </p:nvSpPr>
        <p:spPr>
          <a:xfrm>
            <a:off x="5867400" y="1325761"/>
            <a:ext cx="457200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4800"/>
              </a:lnSpc>
              <a:buNone/>
            </a:pPr>
            <a:r>
              <a:rPr lang="en-US" sz="48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</a:t>
            </a:r>
            <a:endParaRPr lang="en-US" sz="4800" dirty="0"/>
          </a:p>
        </p:txBody>
      </p:sp>
      <p:sp>
        <p:nvSpPr>
          <p:cNvPr id="53" name="Text 12"/>
          <p:cNvSpPr/>
          <p:nvPr/>
        </p:nvSpPr>
        <p:spPr>
          <a:xfrm>
            <a:off x="5143500" y="2697361"/>
            <a:ext cx="190500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CHOLESTEROL &amp; REHAB</a:t>
            </a:r>
            <a:endParaRPr lang="en-US" sz="1050" dirty="0"/>
          </a:p>
        </p:txBody>
      </p:sp>
      <p:sp>
        <p:nvSpPr>
          <p:cNvPr id="54" name="Text 13"/>
          <p:cNvSpPr/>
          <p:nvPr/>
        </p:nvSpPr>
        <p:spPr>
          <a:xfrm>
            <a:off x="5310188" y="3116461"/>
            <a:ext cx="1738313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High-Intensity Statin:</a:t>
            </a: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Atorvastatin 80mg daily.</a:t>
            </a:r>
            <a:endParaRPr lang="en-US" sz="1050" dirty="0"/>
          </a:p>
        </p:txBody>
      </p:sp>
      <p:sp>
        <p:nvSpPr>
          <p:cNvPr id="55" name="Text 14"/>
          <p:cNvSpPr/>
          <p:nvPr/>
        </p:nvSpPr>
        <p:spPr>
          <a:xfrm>
            <a:off x="5310188" y="3604022"/>
            <a:ext cx="1738313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Lipid Target:</a:t>
            </a: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LDL ≤2.0 mmol/L (NICE NG238).</a:t>
            </a:r>
            <a:endParaRPr lang="en-US" sz="1050" dirty="0"/>
          </a:p>
        </p:txBody>
      </p:sp>
      <p:sp>
        <p:nvSpPr>
          <p:cNvPr id="56" name="Text 15"/>
          <p:cNvSpPr/>
          <p:nvPr/>
        </p:nvSpPr>
        <p:spPr>
          <a:xfrm>
            <a:off x="5310188" y="4091583"/>
            <a:ext cx="1738313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Cardiac Rehab</a:t>
            </a: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all post-MI patients.</a:t>
            </a:r>
            <a:endParaRPr lang="en-US" sz="1050" dirty="0"/>
          </a:p>
        </p:txBody>
      </p:sp>
      <p:sp>
        <p:nvSpPr>
          <p:cNvPr id="57" name="Text 16"/>
          <p:cNvSpPr/>
          <p:nvPr/>
        </p:nvSpPr>
        <p:spPr>
          <a:xfrm>
            <a:off x="8210550" y="1325761"/>
            <a:ext cx="438150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4800"/>
              </a:lnSpc>
              <a:buNone/>
            </a:pPr>
            <a:r>
              <a:rPr lang="en-US" sz="48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</a:t>
            </a:r>
            <a:endParaRPr lang="en-US" sz="4800" dirty="0"/>
          </a:p>
        </p:txBody>
      </p:sp>
      <p:sp>
        <p:nvSpPr>
          <p:cNvPr id="58" name="Text 17"/>
          <p:cNvSpPr/>
          <p:nvPr/>
        </p:nvSpPr>
        <p:spPr>
          <a:xfrm>
            <a:off x="7477125" y="2697361"/>
            <a:ext cx="190500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DIET &amp; DIABETES</a:t>
            </a:r>
            <a:endParaRPr lang="en-US" sz="1050" dirty="0"/>
          </a:p>
        </p:txBody>
      </p:sp>
      <p:sp>
        <p:nvSpPr>
          <p:cNvPr id="59" name="Text 18"/>
          <p:cNvSpPr/>
          <p:nvPr/>
        </p:nvSpPr>
        <p:spPr>
          <a:xfrm>
            <a:off x="7643813" y="3116461"/>
            <a:ext cx="1738313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Mediterranean Diet:</a:t>
            </a: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Bread, fruit, veg, and fish.</a:t>
            </a:r>
            <a:endParaRPr lang="en-US" sz="1050" dirty="0"/>
          </a:p>
        </p:txBody>
      </p:sp>
      <p:sp>
        <p:nvSpPr>
          <p:cNvPr id="60" name="Text 19"/>
          <p:cNvSpPr/>
          <p:nvPr/>
        </p:nvSpPr>
        <p:spPr>
          <a:xfrm>
            <a:off x="7643813" y="3604022"/>
            <a:ext cx="1738313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Oily Fish:</a:t>
            </a: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High in Omega-3 fatty acids.</a:t>
            </a:r>
            <a:endParaRPr lang="en-US" sz="1050" dirty="0"/>
          </a:p>
        </p:txBody>
      </p:sp>
      <p:sp>
        <p:nvSpPr>
          <p:cNvPr id="61" name="Text 20"/>
          <p:cNvSpPr/>
          <p:nvPr/>
        </p:nvSpPr>
        <p:spPr>
          <a:xfrm>
            <a:off x="7643813" y="4091583"/>
            <a:ext cx="1738313" cy="5598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Diabetes:</a:t>
            </a: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Strict glucose/HbA1c management.</a:t>
            </a:r>
            <a:endParaRPr lang="en-US" sz="1050" dirty="0"/>
          </a:p>
        </p:txBody>
      </p:sp>
      <p:sp>
        <p:nvSpPr>
          <p:cNvPr id="62" name="Text 21"/>
          <p:cNvSpPr/>
          <p:nvPr/>
        </p:nvSpPr>
        <p:spPr>
          <a:xfrm>
            <a:off x="10577513" y="1325761"/>
            <a:ext cx="371475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4800"/>
              </a:lnSpc>
              <a:buNone/>
            </a:pPr>
            <a:r>
              <a:rPr lang="en-US" sz="48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</a:t>
            </a:r>
            <a:endParaRPr lang="en-US" sz="4800" dirty="0"/>
          </a:p>
        </p:txBody>
      </p:sp>
      <p:sp>
        <p:nvSpPr>
          <p:cNvPr id="63" name="Text 22"/>
          <p:cNvSpPr/>
          <p:nvPr/>
        </p:nvSpPr>
        <p:spPr>
          <a:xfrm>
            <a:off x="9810750" y="2697361"/>
            <a:ext cx="190500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EXERCISE &amp; EDUCATION</a:t>
            </a:r>
            <a:endParaRPr lang="en-US" sz="1050" dirty="0"/>
          </a:p>
        </p:txBody>
      </p:sp>
      <p:sp>
        <p:nvSpPr>
          <p:cNvPr id="64" name="Text 23"/>
          <p:cNvSpPr/>
          <p:nvPr/>
        </p:nvSpPr>
        <p:spPr>
          <a:xfrm>
            <a:off x="9977438" y="3116461"/>
            <a:ext cx="1738313" cy="5598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Physical Activity:</a:t>
            </a: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20–30 mins/day to breathlessness.</a:t>
            </a:r>
            <a:endParaRPr lang="en-US" sz="1050" dirty="0"/>
          </a:p>
        </p:txBody>
      </p:sp>
      <p:sp>
        <p:nvSpPr>
          <p:cNvPr id="65" name="Text 24"/>
          <p:cNvSpPr/>
          <p:nvPr/>
        </p:nvSpPr>
        <p:spPr>
          <a:xfrm>
            <a:off x="9977438" y="3790652"/>
            <a:ext cx="1738313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Smoking Cessation:</a:t>
            </a: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Reduces mortality by 30%.</a:t>
            </a:r>
            <a:endParaRPr lang="en-US" sz="1050" dirty="0"/>
          </a:p>
        </p:txBody>
      </p:sp>
      <p:sp>
        <p:nvSpPr>
          <p:cNvPr id="66" name="Text 25"/>
          <p:cNvSpPr/>
          <p:nvPr/>
        </p:nvSpPr>
        <p:spPr>
          <a:xfrm>
            <a:off x="9977438" y="4278213"/>
            <a:ext cx="1738313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Flu/Pneumovax:</a:t>
            </a: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Essential immunisations.</a:t>
            </a:r>
            <a:endParaRPr lang="en-US" sz="1050" dirty="0"/>
          </a:p>
        </p:txBody>
      </p:sp>
      <p:sp>
        <p:nvSpPr>
          <p:cNvPr id="67" name="Text 26"/>
          <p:cNvSpPr/>
          <p:nvPr/>
        </p:nvSpPr>
        <p:spPr>
          <a:xfrm>
            <a:off x="821531" y="6319838"/>
            <a:ext cx="11370469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</a:t>
            </a:r>
            <a:r>
              <a:rPr lang="en-US" sz="97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"ABCDE Quartet"</a:t>
            </a:r>
            <a:r>
              <a:rPr lang="en-US" sz="97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(Aspirin + ACE + Beta-blocker + Statin) is the evidence-based foundation of post-MI survival management.</a:t>
            </a:r>
            <a:endParaRPr lang="en-US" sz="975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75" y="152400"/>
            <a:ext cx="11525250" cy="57328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839986"/>
            <a:ext cx="5667375" cy="5827514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139577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975" y="1554361"/>
            <a:ext cx="5210175" cy="54292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975" y="2822972"/>
            <a:ext cx="2547938" cy="85248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24213" y="2822972"/>
            <a:ext cx="2547938" cy="85248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1975" y="3789759"/>
            <a:ext cx="2547938" cy="85248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24213" y="3789759"/>
            <a:ext cx="2547938" cy="852488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1250" y="839986"/>
            <a:ext cx="5667375" cy="348302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29375" y="1139577"/>
            <a:ext cx="285750" cy="2286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19850" y="1659136"/>
            <a:ext cx="166688" cy="13722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19850" y="1968698"/>
            <a:ext cx="166688" cy="19437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19850" y="2492573"/>
            <a:ext cx="166688" cy="145852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19850" y="2987873"/>
            <a:ext cx="5210175" cy="1106537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62725" y="3133576"/>
            <a:ext cx="166688" cy="13722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191250" y="4475411"/>
            <a:ext cx="5667375" cy="2192089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29375" y="4775002"/>
            <a:ext cx="285750" cy="2286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19850" y="5294561"/>
            <a:ext cx="166688" cy="166688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19850" y="5818436"/>
            <a:ext cx="166688" cy="145852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504825" y="228600"/>
            <a:ext cx="7292340" cy="2303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ANTIPLATELET THERAPY: ASPIRIN</a:t>
            </a:r>
            <a:endParaRPr lang="en-US" sz="1650" dirty="0"/>
          </a:p>
        </p:txBody>
      </p:sp>
      <p:sp>
        <p:nvSpPr>
          <p:cNvPr id="24" name="Text 1"/>
          <p:cNvSpPr/>
          <p:nvPr/>
        </p:nvSpPr>
        <p:spPr>
          <a:xfrm>
            <a:off x="504825" y="478036"/>
            <a:ext cx="6172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kern="0" spc="3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GUIDELINES &amp; AKT PREP</a:t>
            </a:r>
            <a:endParaRPr lang="en-US" sz="900" dirty="0"/>
          </a:p>
        </p:txBody>
      </p:sp>
      <p:sp>
        <p:nvSpPr>
          <p:cNvPr id="25" name="Text 2"/>
          <p:cNvSpPr/>
          <p:nvPr/>
        </p:nvSpPr>
        <p:spPr>
          <a:xfrm>
            <a:off x="981075" y="1111448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CORE RECOMMENDATION</a:t>
            </a:r>
            <a:endParaRPr lang="en-US" sz="1350" dirty="0"/>
          </a:p>
        </p:txBody>
      </p:sp>
      <p:sp>
        <p:nvSpPr>
          <p:cNvPr id="26" name="Text 3"/>
          <p:cNvSpPr/>
          <p:nvPr/>
        </p:nvSpPr>
        <p:spPr>
          <a:xfrm>
            <a:off x="561975" y="1554361"/>
            <a:ext cx="4924425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Aspirin 75mg Daily: Lifelong for ALL post-MI patients</a:t>
            </a:r>
            <a:endParaRPr lang="en-US" sz="1350" dirty="0"/>
          </a:p>
        </p:txBody>
      </p:sp>
      <p:sp>
        <p:nvSpPr>
          <p:cNvPr id="27" name="Text 4"/>
          <p:cNvSpPr/>
          <p:nvPr/>
        </p:nvSpPr>
        <p:spPr>
          <a:xfrm>
            <a:off x="561975" y="2240161"/>
            <a:ext cx="521017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2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Prescribe as baseline secondary prevention from the moment of diagnosis or event.</a:t>
            </a:r>
            <a:endParaRPr lang="en-US" sz="1200" dirty="0"/>
          </a:p>
        </p:txBody>
      </p:sp>
      <p:sp>
        <p:nvSpPr>
          <p:cNvPr id="28" name="Text 5"/>
          <p:cNvSpPr/>
          <p:nvPr/>
        </p:nvSpPr>
        <p:spPr>
          <a:xfrm>
            <a:off x="704850" y="2965847"/>
            <a:ext cx="2262188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25%</a:t>
            </a:r>
            <a:endParaRPr lang="en-US" sz="1800" dirty="0"/>
          </a:p>
        </p:txBody>
      </p:sp>
      <p:sp>
        <p:nvSpPr>
          <p:cNvPr id="29" name="Text 6"/>
          <p:cNvSpPr/>
          <p:nvPr/>
        </p:nvSpPr>
        <p:spPr>
          <a:xfrm>
            <a:off x="704850" y="3346847"/>
            <a:ext cx="2262188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Reduction in Vascular Mortality</a:t>
            </a:r>
            <a:endParaRPr lang="en-US" sz="975" dirty="0"/>
          </a:p>
        </p:txBody>
      </p:sp>
      <p:sp>
        <p:nvSpPr>
          <p:cNvPr id="30" name="Text 7"/>
          <p:cNvSpPr/>
          <p:nvPr/>
        </p:nvSpPr>
        <p:spPr>
          <a:xfrm>
            <a:off x="3367088" y="2965847"/>
            <a:ext cx="2262188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31%</a:t>
            </a:r>
            <a:endParaRPr lang="en-US" sz="1800" dirty="0"/>
          </a:p>
        </p:txBody>
      </p:sp>
      <p:sp>
        <p:nvSpPr>
          <p:cNvPr id="31" name="Text 8"/>
          <p:cNvSpPr/>
          <p:nvPr/>
        </p:nvSpPr>
        <p:spPr>
          <a:xfrm>
            <a:off x="3367088" y="3346847"/>
            <a:ext cx="2262188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Reduction in Non-fatal MI</a:t>
            </a:r>
            <a:endParaRPr lang="en-US" sz="975" dirty="0"/>
          </a:p>
        </p:txBody>
      </p:sp>
      <p:sp>
        <p:nvSpPr>
          <p:cNvPr id="32" name="Text 9"/>
          <p:cNvSpPr/>
          <p:nvPr/>
        </p:nvSpPr>
        <p:spPr>
          <a:xfrm>
            <a:off x="704850" y="3932634"/>
            <a:ext cx="2262188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39%</a:t>
            </a:r>
            <a:endParaRPr lang="en-US" sz="1800" dirty="0"/>
          </a:p>
        </p:txBody>
      </p:sp>
      <p:sp>
        <p:nvSpPr>
          <p:cNvPr id="33" name="Text 10"/>
          <p:cNvSpPr/>
          <p:nvPr/>
        </p:nvSpPr>
        <p:spPr>
          <a:xfrm>
            <a:off x="704850" y="4313634"/>
            <a:ext cx="2262188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Reduction in Non-fatal Stroke</a:t>
            </a:r>
            <a:endParaRPr lang="en-US" sz="975" dirty="0"/>
          </a:p>
        </p:txBody>
      </p:sp>
      <p:sp>
        <p:nvSpPr>
          <p:cNvPr id="34" name="Text 11"/>
          <p:cNvSpPr/>
          <p:nvPr/>
        </p:nvSpPr>
        <p:spPr>
          <a:xfrm>
            <a:off x="3367088" y="3932634"/>
            <a:ext cx="2262188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NNT 28</a:t>
            </a:r>
            <a:endParaRPr lang="en-US" sz="1800" dirty="0"/>
          </a:p>
        </p:txBody>
      </p:sp>
      <p:sp>
        <p:nvSpPr>
          <p:cNvPr id="35" name="Text 12"/>
          <p:cNvSpPr/>
          <p:nvPr/>
        </p:nvSpPr>
        <p:spPr>
          <a:xfrm>
            <a:off x="3367088" y="4313634"/>
            <a:ext cx="2262188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 prevent 1 major event over 2 years</a:t>
            </a:r>
            <a:endParaRPr lang="en-US" sz="975" dirty="0"/>
          </a:p>
        </p:txBody>
      </p:sp>
      <p:sp>
        <p:nvSpPr>
          <p:cNvPr id="36" name="Text 13"/>
          <p:cNvSpPr/>
          <p:nvPr/>
        </p:nvSpPr>
        <p:spPr>
          <a:xfrm>
            <a:off x="6838950" y="1111448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CONSIDERATIONS</a:t>
            </a:r>
            <a:endParaRPr lang="en-US" sz="1350" dirty="0"/>
          </a:p>
        </p:txBody>
      </p:sp>
      <p:sp>
        <p:nvSpPr>
          <p:cNvPr id="37" name="Text 14"/>
          <p:cNvSpPr/>
          <p:nvPr/>
        </p:nvSpPr>
        <p:spPr>
          <a:xfrm>
            <a:off x="6700838" y="1630561"/>
            <a:ext cx="549116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Aspirin Intolerance: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Switch to Clopidogrel 75mg daily as monotherapy.</a:t>
            </a:r>
            <a:endParaRPr lang="en-US" sz="1125" dirty="0"/>
          </a:p>
        </p:txBody>
      </p:sp>
      <p:sp>
        <p:nvSpPr>
          <p:cNvPr id="38" name="Text 15"/>
          <p:cNvSpPr/>
          <p:nvPr/>
        </p:nvSpPr>
        <p:spPr>
          <a:xfrm>
            <a:off x="6700838" y="1940123"/>
            <a:ext cx="4929188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Gastric Protection: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Mandatory during DAPT (Aspirin + Clopidogrel) or OAC combination. Prescribe Lansoprazole 15mg OD.</a:t>
            </a:r>
            <a:endParaRPr lang="en-US" sz="1125" dirty="0"/>
          </a:p>
        </p:txBody>
      </p:sp>
      <p:sp>
        <p:nvSpPr>
          <p:cNvPr id="39" name="Text 16"/>
          <p:cNvSpPr/>
          <p:nvPr/>
        </p:nvSpPr>
        <p:spPr>
          <a:xfrm>
            <a:off x="6700838" y="2463998"/>
            <a:ext cx="4929188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Safety: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Avoid NSAIDs post-MI as they significantly increase cardiovascular risk.</a:t>
            </a:r>
            <a:endParaRPr lang="en-US" sz="1125" dirty="0"/>
          </a:p>
        </p:txBody>
      </p:sp>
      <p:sp>
        <p:nvSpPr>
          <p:cNvPr id="40" name="Text 17"/>
          <p:cNvSpPr/>
          <p:nvPr/>
        </p:nvSpPr>
        <p:spPr>
          <a:xfrm>
            <a:off x="6805613" y="3102173"/>
            <a:ext cx="49244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6A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EXAM PEARL</a:t>
            </a:r>
            <a:endParaRPr lang="en-US" sz="1050" dirty="0"/>
          </a:p>
        </p:txBody>
      </p:sp>
      <p:sp>
        <p:nvSpPr>
          <p:cNvPr id="41" name="Text 18"/>
          <p:cNvSpPr/>
          <p:nvPr/>
        </p:nvSpPr>
        <p:spPr>
          <a:xfrm>
            <a:off x="6562725" y="3340298"/>
            <a:ext cx="4924425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 the AKT, remember that Aspirin is indicated for life for secondary prevention. If a patient is on Warfarin/OAC at the time of ACS, they require specific "Triple Therapy" protocols before transitioning back to monotherapy.</a:t>
            </a:r>
            <a:endParaRPr lang="en-US" sz="1050" dirty="0"/>
          </a:p>
        </p:txBody>
      </p:sp>
      <p:sp>
        <p:nvSpPr>
          <p:cNvPr id="42" name="Text 19"/>
          <p:cNvSpPr/>
          <p:nvPr/>
        </p:nvSpPr>
        <p:spPr>
          <a:xfrm>
            <a:off x="6838950" y="4746873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 EDUCATION</a:t>
            </a:r>
            <a:endParaRPr lang="en-US" sz="1350" dirty="0"/>
          </a:p>
        </p:txBody>
      </p:sp>
      <p:sp>
        <p:nvSpPr>
          <p:cNvPr id="43" name="Text 20"/>
          <p:cNvSpPr/>
          <p:nvPr/>
        </p:nvSpPr>
        <p:spPr>
          <a:xfrm>
            <a:off x="6700838" y="5265986"/>
            <a:ext cx="4929188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Explain that Aspirin is not just a "painkiller" but a "blood thinner" to prevent future clots.</a:t>
            </a:r>
            <a:endParaRPr lang="en-US" sz="1125" dirty="0"/>
          </a:p>
        </p:txBody>
      </p:sp>
      <p:sp>
        <p:nvSpPr>
          <p:cNvPr id="44" name="Text 21"/>
          <p:cNvSpPr/>
          <p:nvPr/>
        </p:nvSpPr>
        <p:spPr>
          <a:xfrm>
            <a:off x="6700838" y="5789861"/>
            <a:ext cx="4929188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Counsel on potential GI side effects and the importance of taking with food.</a:t>
            </a:r>
            <a:endParaRPr lang="en-US" sz="11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190500"/>
            <a:ext cx="11525250" cy="61138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75" y="944761"/>
            <a:ext cx="5053310" cy="2694682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975" y="1663452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3375" y="3829943"/>
            <a:ext cx="5053310" cy="2694682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975" y="4320034"/>
            <a:ext cx="285750" cy="2286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72435" y="944761"/>
            <a:ext cx="6186190" cy="5579864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62935" y="1708249"/>
            <a:ext cx="5800725" cy="4000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62935" y="5851624"/>
            <a:ext cx="5805190" cy="280988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97364" y="5983486"/>
            <a:ext cx="154781" cy="125760"/>
          </a:xfrm>
          <a:prstGeom prst="rect">
            <a:avLst/>
          </a:prstGeom>
        </p:spPr>
      </p:pic>
      <p:sp>
        <p:nvSpPr>
          <p:cNvPr id="13" name="Text 0"/>
          <p:cNvSpPr/>
          <p:nvPr/>
        </p:nvSpPr>
        <p:spPr>
          <a:xfrm>
            <a:off x="504825" y="285750"/>
            <a:ext cx="7292340" cy="2303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EPIDEMIOLOGY OF IHD IN THE UK</a:t>
            </a:r>
            <a:endParaRPr lang="en-US" sz="1650" dirty="0"/>
          </a:p>
        </p:txBody>
      </p:sp>
      <p:sp>
        <p:nvSpPr>
          <p:cNvPr id="14" name="Text 1"/>
          <p:cNvSpPr/>
          <p:nvPr/>
        </p:nvSpPr>
        <p:spPr>
          <a:xfrm>
            <a:off x="504825" y="535186"/>
            <a:ext cx="6172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kern="0" spc="3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GUIDELINES &amp; AKT PREP</a:t>
            </a:r>
            <a:endParaRPr lang="en-US" sz="900" dirty="0"/>
          </a:p>
        </p:txBody>
      </p:sp>
      <p:sp>
        <p:nvSpPr>
          <p:cNvPr id="15" name="Text 2"/>
          <p:cNvSpPr/>
          <p:nvPr/>
        </p:nvSpPr>
        <p:spPr>
          <a:xfrm>
            <a:off x="962025" y="1649164"/>
            <a:ext cx="61722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Acute Burden &amp; Early Mortality</a:t>
            </a:r>
            <a:endParaRPr lang="en-US" sz="1350" dirty="0"/>
          </a:p>
        </p:txBody>
      </p:sp>
      <p:sp>
        <p:nvSpPr>
          <p:cNvPr id="16" name="Text 3"/>
          <p:cNvSpPr/>
          <p:nvPr/>
        </p:nvSpPr>
        <p:spPr>
          <a:xfrm>
            <a:off x="561975" y="2020639"/>
            <a:ext cx="87439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270,000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people suffer an MI annually in the UK.</a:t>
            </a:r>
            <a:endParaRPr lang="en-US" sz="1125" dirty="0"/>
          </a:p>
        </p:txBody>
      </p:sp>
      <p:sp>
        <p:nvSpPr>
          <p:cNvPr id="17" name="Text 4"/>
          <p:cNvSpPr/>
          <p:nvPr/>
        </p:nvSpPr>
        <p:spPr>
          <a:xfrm>
            <a:off x="561975" y="2325439"/>
            <a:ext cx="81153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1/3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 MI patients die within the first month.</a:t>
            </a:r>
            <a:endParaRPr lang="en-US" sz="1125" dirty="0"/>
          </a:p>
        </p:txBody>
      </p:sp>
      <p:sp>
        <p:nvSpPr>
          <p:cNvPr id="18" name="Text 5"/>
          <p:cNvSpPr/>
          <p:nvPr/>
        </p:nvSpPr>
        <p:spPr>
          <a:xfrm>
            <a:off x="561975" y="2630239"/>
            <a:ext cx="93154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50%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 these deaths occur before reaching a hospital.</a:t>
            </a:r>
            <a:endParaRPr lang="en-US" sz="1125" dirty="0"/>
          </a:p>
        </p:txBody>
      </p:sp>
      <p:sp>
        <p:nvSpPr>
          <p:cNvPr id="19" name="Text 6"/>
          <p:cNvSpPr/>
          <p:nvPr/>
        </p:nvSpPr>
        <p:spPr>
          <a:xfrm>
            <a:off x="962025" y="4305746"/>
            <a:ext cx="55549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Long-term Prognosis &amp; Risks</a:t>
            </a:r>
            <a:endParaRPr lang="en-US" sz="1350" dirty="0"/>
          </a:p>
        </p:txBody>
      </p:sp>
      <p:sp>
        <p:nvSpPr>
          <p:cNvPr id="20" name="Text 7"/>
          <p:cNvSpPr/>
          <p:nvPr/>
        </p:nvSpPr>
        <p:spPr>
          <a:xfrm>
            <a:off x="561975" y="4677221"/>
            <a:ext cx="459611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Chronic stable angina carries </a:t>
            </a: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2x the mortality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 age-matched healthy controls.</a:t>
            </a:r>
            <a:endParaRPr lang="en-US" sz="1125" dirty="0"/>
          </a:p>
        </p:txBody>
      </p:sp>
      <p:sp>
        <p:nvSpPr>
          <p:cNvPr id="21" name="Text 8"/>
          <p:cNvSpPr/>
          <p:nvPr/>
        </p:nvSpPr>
        <p:spPr>
          <a:xfrm>
            <a:off x="561975" y="5210621"/>
            <a:ext cx="459611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Post-MI survivors: </a:t>
            </a: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10% mortality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 year one; </a:t>
            </a: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5%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annually thereafter.</a:t>
            </a:r>
            <a:endParaRPr lang="en-US" sz="1125" dirty="0"/>
          </a:p>
        </p:txBody>
      </p:sp>
      <p:sp>
        <p:nvSpPr>
          <p:cNvPr id="22" name="Text 9"/>
          <p:cNvSpPr/>
          <p:nvPr/>
        </p:nvSpPr>
        <p:spPr>
          <a:xfrm>
            <a:off x="561975" y="5744021"/>
            <a:ext cx="116300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Annual mortality for survivors is </a:t>
            </a: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6x higher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than healthy populations.</a:t>
            </a:r>
            <a:endParaRPr lang="en-US" sz="1125" dirty="0"/>
          </a:p>
        </p:txBody>
      </p:sp>
      <p:sp>
        <p:nvSpPr>
          <p:cNvPr id="23" name="Text 10"/>
          <p:cNvSpPr/>
          <p:nvPr/>
        </p:nvSpPr>
        <p:spPr>
          <a:xfrm>
            <a:off x="5862935" y="1336774"/>
            <a:ext cx="580519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COMPLICATIONS WITHIN 6 YEARS POST-MI</a:t>
            </a:r>
            <a:endParaRPr lang="en-US" sz="1200" dirty="0"/>
          </a:p>
        </p:txBody>
      </p:sp>
      <p:sp>
        <p:nvSpPr>
          <p:cNvPr id="24" name="Text 11"/>
          <p:cNvSpPr/>
          <p:nvPr/>
        </p:nvSpPr>
        <p:spPr>
          <a:xfrm>
            <a:off x="6499771" y="5851624"/>
            <a:ext cx="5168354" cy="2809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Additionally: ~20% of survivors are disabled by Heart Failure within this period.</a:t>
            </a:r>
            <a:endParaRPr lang="en-US" sz="975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152400"/>
            <a:ext cx="11525250" cy="57328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75" y="839986"/>
            <a:ext cx="5643563" cy="2454771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975" y="1109514"/>
            <a:ext cx="214313" cy="17532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975" y="1468636"/>
            <a:ext cx="178594" cy="147042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975" y="2221111"/>
            <a:ext cx="178594" cy="147042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3375" y="3485257"/>
            <a:ext cx="5643563" cy="2454771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975" y="3754785"/>
            <a:ext cx="214313" cy="17532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975" y="4113907"/>
            <a:ext cx="178594" cy="192286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5063" y="839986"/>
            <a:ext cx="5643563" cy="3024188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43663" y="1109514"/>
            <a:ext cx="214313" cy="17532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43663" y="1468636"/>
            <a:ext cx="5186363" cy="576263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43663" y="2121098"/>
            <a:ext cx="5186363" cy="576263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43663" y="2773561"/>
            <a:ext cx="5186363" cy="576263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5063" y="4016573"/>
            <a:ext cx="5643563" cy="192345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43663" y="4286101"/>
            <a:ext cx="214313" cy="17532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43663" y="4645223"/>
            <a:ext cx="178594" cy="15627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33375" y="6130528"/>
            <a:ext cx="11525250" cy="575072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23875" y="6356152"/>
            <a:ext cx="191542" cy="153144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504825" y="228600"/>
            <a:ext cx="10561320" cy="2303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DUAL ANTIPLATELET THERAPY (DAPT) DURATIONS</a:t>
            </a:r>
            <a:endParaRPr lang="en-US" sz="1650" dirty="0"/>
          </a:p>
        </p:txBody>
      </p:sp>
      <p:sp>
        <p:nvSpPr>
          <p:cNvPr id="23" name="Text 1"/>
          <p:cNvSpPr/>
          <p:nvPr/>
        </p:nvSpPr>
        <p:spPr>
          <a:xfrm>
            <a:off x="504825" y="478036"/>
            <a:ext cx="6172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kern="0" spc="3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GUIDELINES &amp; AKT PREP</a:t>
            </a:r>
            <a:endParaRPr lang="en-US" sz="900" dirty="0"/>
          </a:p>
        </p:txBody>
      </p:sp>
      <p:sp>
        <p:nvSpPr>
          <p:cNvPr id="24" name="Text 2"/>
          <p:cNvSpPr/>
          <p:nvPr/>
        </p:nvSpPr>
        <p:spPr>
          <a:xfrm>
            <a:off x="890588" y="1068586"/>
            <a:ext cx="518636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STANDARD ACS PROTOCOLS</a:t>
            </a:r>
            <a:endParaRPr lang="en-US" sz="1350" dirty="0"/>
          </a:p>
        </p:txBody>
      </p:sp>
      <p:sp>
        <p:nvSpPr>
          <p:cNvPr id="25" name="Text 3"/>
          <p:cNvSpPr/>
          <p:nvPr/>
        </p:nvSpPr>
        <p:spPr>
          <a:xfrm>
            <a:off x="854869" y="1468636"/>
            <a:ext cx="3476625" cy="638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NSTEMI / Non-ST-elevation ACS: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
Aspirin 75mg + Clopidogrel 75mg for </a:t>
            </a:r>
            <a:r>
              <a:rPr lang="en-US" sz="1125" b="1" dirty="0">
                <a:solidFill>
                  <a:srgbClr val="FFFFFF"/>
                </a:solidFill>
                <a:highlight>
                  <a:srgbClr val="800000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12 Months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
</a:t>
            </a:r>
            <a:r>
              <a:rPr lang="en-US" sz="9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Followed by lifelong Aspirin monotherapy.</a:t>
            </a:r>
            <a:endParaRPr lang="en-US" sz="1125" dirty="0"/>
          </a:p>
        </p:txBody>
      </p:sp>
      <p:sp>
        <p:nvSpPr>
          <p:cNvPr id="26" name="Text 4"/>
          <p:cNvSpPr/>
          <p:nvPr/>
        </p:nvSpPr>
        <p:spPr>
          <a:xfrm>
            <a:off x="854869" y="2221111"/>
            <a:ext cx="4000500" cy="638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STEMI (ST-elevation MI):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
Aspirin 75mg + Clopidogrel 75mg for </a:t>
            </a:r>
            <a:r>
              <a:rPr lang="en-US" sz="1125" b="1" dirty="0">
                <a:solidFill>
                  <a:srgbClr val="FFFFFF"/>
                </a:solidFill>
                <a:highlight>
                  <a:srgbClr val="800000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At Least 4 Weeks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
</a:t>
            </a:r>
            <a:r>
              <a:rPr lang="en-US" sz="9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Continue Aspirin alone thereafter unless clinical indication.</a:t>
            </a:r>
            <a:endParaRPr lang="en-US" sz="1125" dirty="0"/>
          </a:p>
        </p:txBody>
      </p:sp>
      <p:sp>
        <p:nvSpPr>
          <p:cNvPr id="27" name="Text 5"/>
          <p:cNvSpPr/>
          <p:nvPr/>
        </p:nvSpPr>
        <p:spPr>
          <a:xfrm>
            <a:off x="890588" y="3713857"/>
            <a:ext cx="518636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B8A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GASTRIC PROTECTION</a:t>
            </a:r>
            <a:endParaRPr lang="en-US" sz="1350" dirty="0"/>
          </a:p>
        </p:txBody>
      </p:sp>
      <p:sp>
        <p:nvSpPr>
          <p:cNvPr id="28" name="Text 6"/>
          <p:cNvSpPr/>
          <p:nvPr/>
        </p:nvSpPr>
        <p:spPr>
          <a:xfrm>
            <a:off x="854869" y="4113907"/>
            <a:ext cx="4893469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Mandatory PPI Co-prescription: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
Add </a:t>
            </a: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Lansoprazole 15mg OD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ALL patients on DAPT or combined OAC + Antiplatelet therapy.</a:t>
            </a:r>
            <a:endParaRPr lang="en-US" sz="1125" dirty="0"/>
          </a:p>
        </p:txBody>
      </p:sp>
      <p:sp>
        <p:nvSpPr>
          <p:cNvPr id="29" name="Text 7"/>
          <p:cNvSpPr/>
          <p:nvPr/>
        </p:nvSpPr>
        <p:spPr>
          <a:xfrm>
            <a:off x="6772275" y="1068586"/>
            <a:ext cx="54197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PATIENTS ON ORAL ANTICOAGULANTS</a:t>
            </a:r>
            <a:endParaRPr lang="en-US" sz="1350" dirty="0"/>
          </a:p>
        </p:txBody>
      </p:sp>
      <p:sp>
        <p:nvSpPr>
          <p:cNvPr id="30" name="Text 8"/>
          <p:cNvSpPr/>
          <p:nvPr/>
        </p:nvSpPr>
        <p:spPr>
          <a:xfrm>
            <a:off x="6586538" y="1563886"/>
            <a:ext cx="4900613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PHASE 1: MONTHS 0 – 3</a:t>
            </a:r>
            <a:endParaRPr lang="en-US" sz="825" dirty="0"/>
          </a:p>
        </p:txBody>
      </p:sp>
      <p:sp>
        <p:nvSpPr>
          <p:cNvPr id="31" name="Text 9"/>
          <p:cNvSpPr/>
          <p:nvPr/>
        </p:nvSpPr>
        <p:spPr>
          <a:xfrm>
            <a:off x="6586538" y="1749623"/>
            <a:ext cx="560546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Triple Therapy: DAPT + OAC (Warfarin/DOAC)</a:t>
            </a:r>
            <a:endParaRPr lang="en-US" sz="1050" dirty="0"/>
          </a:p>
        </p:txBody>
      </p:sp>
      <p:sp>
        <p:nvSpPr>
          <p:cNvPr id="32" name="Text 10"/>
          <p:cNvSpPr/>
          <p:nvPr/>
        </p:nvSpPr>
        <p:spPr>
          <a:xfrm>
            <a:off x="6586538" y="2216348"/>
            <a:ext cx="4900613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PHASE 2: MONTHS 3 – 12</a:t>
            </a:r>
            <a:endParaRPr lang="en-US" sz="825" dirty="0"/>
          </a:p>
        </p:txBody>
      </p:sp>
      <p:sp>
        <p:nvSpPr>
          <p:cNvPr id="33" name="Text 11"/>
          <p:cNvSpPr/>
          <p:nvPr/>
        </p:nvSpPr>
        <p:spPr>
          <a:xfrm>
            <a:off x="6586538" y="2402086"/>
            <a:ext cx="560546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Stop Clopidogrel; Continue Aspirin + OAC</a:t>
            </a:r>
            <a:endParaRPr lang="en-US" sz="1050" dirty="0"/>
          </a:p>
        </p:txBody>
      </p:sp>
      <p:sp>
        <p:nvSpPr>
          <p:cNvPr id="34" name="Text 12"/>
          <p:cNvSpPr/>
          <p:nvPr/>
        </p:nvSpPr>
        <p:spPr>
          <a:xfrm>
            <a:off x="6586538" y="2868811"/>
            <a:ext cx="4900613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PHASE 3: LIFELONG</a:t>
            </a:r>
            <a:endParaRPr lang="en-US" sz="825" dirty="0"/>
          </a:p>
        </p:txBody>
      </p:sp>
      <p:sp>
        <p:nvSpPr>
          <p:cNvPr id="35" name="Text 13"/>
          <p:cNvSpPr/>
          <p:nvPr/>
        </p:nvSpPr>
        <p:spPr>
          <a:xfrm>
            <a:off x="6586538" y="3054548"/>
            <a:ext cx="560546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Stop Aspirin; Continue OAC Monotherapy</a:t>
            </a:r>
            <a:endParaRPr lang="en-US" sz="1050" dirty="0"/>
          </a:p>
        </p:txBody>
      </p:sp>
      <p:sp>
        <p:nvSpPr>
          <p:cNvPr id="36" name="Text 14"/>
          <p:cNvSpPr/>
          <p:nvPr/>
        </p:nvSpPr>
        <p:spPr>
          <a:xfrm>
            <a:off x="6443663" y="3464123"/>
            <a:ext cx="5748338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*OAC = Oral Anticoagulant (Warfarin or DOAC).</a:t>
            </a:r>
            <a:endParaRPr lang="en-US" sz="900" dirty="0"/>
          </a:p>
        </p:txBody>
      </p:sp>
      <p:sp>
        <p:nvSpPr>
          <p:cNvPr id="37" name="Text 15"/>
          <p:cNvSpPr/>
          <p:nvPr/>
        </p:nvSpPr>
        <p:spPr>
          <a:xfrm>
            <a:off x="6772275" y="4245173"/>
            <a:ext cx="518636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 CONSULTATION TIP</a:t>
            </a:r>
            <a:endParaRPr lang="en-US" sz="1350" dirty="0"/>
          </a:p>
        </p:txBody>
      </p:sp>
      <p:sp>
        <p:nvSpPr>
          <p:cNvPr id="38" name="Text 16"/>
          <p:cNvSpPr/>
          <p:nvPr/>
        </p:nvSpPr>
        <p:spPr>
          <a:xfrm>
            <a:off x="6736556" y="4645223"/>
            <a:ext cx="4893469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Shared Decision-Making: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
Discuss the balance between </a:t>
            </a: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clot prevention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and </a:t>
            </a: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bleeding risk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Ensure patients know not to stop therapy without GP review.</a:t>
            </a:r>
            <a:endParaRPr lang="en-US" sz="1125" dirty="0"/>
          </a:p>
        </p:txBody>
      </p:sp>
      <p:sp>
        <p:nvSpPr>
          <p:cNvPr id="39" name="Text 17"/>
          <p:cNvSpPr/>
          <p:nvPr/>
        </p:nvSpPr>
        <p:spPr>
          <a:xfrm>
            <a:off x="858292" y="6244828"/>
            <a:ext cx="10809833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CRITICAL FACT:</a:t>
            </a:r>
            <a:r>
              <a:rPr lang="en-US" sz="9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Always verify the type of MI (STEMI vs NSTEMI) in the discharge summary before advising on DAPT cessation. 12 months is the standard for NSTEMI, while STEMI may only require 4 weeks of Clopidogrel.</a:t>
            </a:r>
            <a:endParaRPr lang="en-US" sz="975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190500"/>
            <a:ext cx="11525250" cy="611386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75" y="944761"/>
            <a:ext cx="5619750" cy="5627489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975" y="1187648"/>
            <a:ext cx="304800" cy="2286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975" y="1630561"/>
            <a:ext cx="119063" cy="119063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975" y="2173486"/>
            <a:ext cx="119063" cy="991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975" y="2716411"/>
            <a:ext cx="119063" cy="11906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975" y="3306961"/>
            <a:ext cx="5162550" cy="115252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944761"/>
            <a:ext cx="5619750" cy="4528542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1187648"/>
            <a:ext cx="304800" cy="2286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1630561"/>
            <a:ext cx="119063" cy="119063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2173486"/>
            <a:ext cx="119063" cy="9912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2502098"/>
            <a:ext cx="119063" cy="9912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4358878"/>
            <a:ext cx="5162550" cy="88582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10350" y="4642991"/>
            <a:ext cx="238125" cy="31745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38875" y="5663803"/>
            <a:ext cx="5619750" cy="908447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81750" y="5835253"/>
            <a:ext cx="304800" cy="171450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504825" y="285750"/>
            <a:ext cx="7543800" cy="2303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GASTRIC PROTECTION DURING DAPT</a:t>
            </a:r>
            <a:endParaRPr lang="en-US" sz="1650" dirty="0"/>
          </a:p>
        </p:txBody>
      </p:sp>
      <p:sp>
        <p:nvSpPr>
          <p:cNvPr id="20" name="Text 1"/>
          <p:cNvSpPr/>
          <p:nvPr/>
        </p:nvSpPr>
        <p:spPr>
          <a:xfrm>
            <a:off x="504825" y="535186"/>
            <a:ext cx="6172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kern="0" spc="3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GUIDELINES &amp; AKT PREP</a:t>
            </a:r>
            <a:endParaRPr lang="en-US" sz="900" dirty="0"/>
          </a:p>
        </p:txBody>
      </p:sp>
      <p:sp>
        <p:nvSpPr>
          <p:cNvPr id="21" name="Text 2"/>
          <p:cNvSpPr/>
          <p:nvPr/>
        </p:nvSpPr>
        <p:spPr>
          <a:xfrm>
            <a:off x="981075" y="1173361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Mandatory Indications</a:t>
            </a:r>
            <a:endParaRPr lang="en-US" sz="1350" dirty="0"/>
          </a:p>
        </p:txBody>
      </p:sp>
      <p:sp>
        <p:nvSpPr>
          <p:cNvPr id="22" name="Text 3"/>
          <p:cNvSpPr/>
          <p:nvPr/>
        </p:nvSpPr>
        <p:spPr>
          <a:xfrm>
            <a:off x="776288" y="1582936"/>
            <a:ext cx="4948238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Dual Antiplatelet Therapy (DAPT):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All patients on Aspirin + Clopidogrel (post-MI/ACS).</a:t>
            </a:r>
            <a:endParaRPr lang="en-US" sz="1125" dirty="0"/>
          </a:p>
        </p:txBody>
      </p:sp>
      <p:sp>
        <p:nvSpPr>
          <p:cNvPr id="23" name="Text 4"/>
          <p:cNvSpPr/>
          <p:nvPr/>
        </p:nvSpPr>
        <p:spPr>
          <a:xfrm>
            <a:off x="776288" y="2125861"/>
            <a:ext cx="4948238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Triple Therapy: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Patients on Oral Anticoagulants (Warfarin/DOAC) plus DAPT.</a:t>
            </a:r>
            <a:endParaRPr lang="en-US" sz="1125" dirty="0"/>
          </a:p>
        </p:txBody>
      </p:sp>
      <p:sp>
        <p:nvSpPr>
          <p:cNvPr id="24" name="Text 5"/>
          <p:cNvSpPr/>
          <p:nvPr/>
        </p:nvSpPr>
        <p:spPr>
          <a:xfrm>
            <a:off x="776288" y="2668786"/>
            <a:ext cx="4948238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High-Risk History: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Aspirin-induced ulcer bleeding (requires PPI + Aspirin if HP-negative).</a:t>
            </a:r>
            <a:endParaRPr lang="en-US" sz="1125" dirty="0"/>
          </a:p>
        </p:txBody>
      </p:sp>
      <p:sp>
        <p:nvSpPr>
          <p:cNvPr id="25" name="Text 6"/>
          <p:cNvSpPr/>
          <p:nvPr/>
        </p:nvSpPr>
        <p:spPr>
          <a:xfrm>
            <a:off x="704850" y="3449836"/>
            <a:ext cx="48768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6A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Rationale</a:t>
            </a:r>
            <a:endParaRPr lang="en-US" sz="1200" dirty="0"/>
          </a:p>
        </p:txBody>
      </p:sp>
      <p:sp>
        <p:nvSpPr>
          <p:cNvPr id="26" name="Text 7"/>
          <p:cNvSpPr/>
          <p:nvPr/>
        </p:nvSpPr>
        <p:spPr>
          <a:xfrm>
            <a:off x="704850" y="3716536"/>
            <a:ext cx="48768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1B433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DAPT significantly increases the risk of upper GI bleeding. Co-prescription of a PPI reduces this risk by over 50% without compromising antiplatelet efficacy.</a:t>
            </a:r>
            <a:endParaRPr lang="en-US" sz="1050" dirty="0"/>
          </a:p>
        </p:txBody>
      </p:sp>
      <p:sp>
        <p:nvSpPr>
          <p:cNvPr id="27" name="Text 8"/>
          <p:cNvSpPr/>
          <p:nvPr/>
        </p:nvSpPr>
        <p:spPr>
          <a:xfrm>
            <a:off x="6886575" y="1173361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Primary Care Prescription</a:t>
            </a:r>
            <a:endParaRPr lang="en-US" sz="1350" dirty="0"/>
          </a:p>
        </p:txBody>
      </p:sp>
      <p:sp>
        <p:nvSpPr>
          <p:cNvPr id="28" name="Text 9"/>
          <p:cNvSpPr/>
          <p:nvPr/>
        </p:nvSpPr>
        <p:spPr>
          <a:xfrm>
            <a:off x="6681788" y="1582936"/>
            <a:ext cx="4948238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First-Line Agent: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Lansoprazole is the standard PPI used in the Bradford VTS protocols.</a:t>
            </a:r>
            <a:endParaRPr lang="en-US" sz="1125" dirty="0"/>
          </a:p>
        </p:txBody>
      </p:sp>
      <p:sp>
        <p:nvSpPr>
          <p:cNvPr id="29" name="Text 10"/>
          <p:cNvSpPr/>
          <p:nvPr/>
        </p:nvSpPr>
        <p:spPr>
          <a:xfrm>
            <a:off x="6681788" y="2125861"/>
            <a:ext cx="551021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Standard Dosage: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Lansoprazole 15mg OD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125" dirty="0"/>
          </a:p>
        </p:txBody>
      </p:sp>
      <p:sp>
        <p:nvSpPr>
          <p:cNvPr id="30" name="Text 11"/>
          <p:cNvSpPr/>
          <p:nvPr/>
        </p:nvSpPr>
        <p:spPr>
          <a:xfrm>
            <a:off x="6681788" y="2454473"/>
            <a:ext cx="551021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Duration: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Continue for the full duration of DAPT or combined therapy.</a:t>
            </a:r>
            <a:endParaRPr lang="en-US" sz="1125" dirty="0"/>
          </a:p>
        </p:txBody>
      </p:sp>
      <p:sp>
        <p:nvSpPr>
          <p:cNvPr id="31" name="Text 12"/>
          <p:cNvSpPr/>
          <p:nvPr/>
        </p:nvSpPr>
        <p:spPr>
          <a:xfrm>
            <a:off x="6991350" y="4501753"/>
            <a:ext cx="44958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85640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EXAM FOCUS:</a:t>
            </a:r>
            <a:r>
              <a:rPr lang="en-US" sz="1050" dirty="0">
                <a:solidFill>
                  <a:srgbClr val="85640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Mandatory gastric protection during DAPT or OAC + antiplatelet is a common question. Missing this in a management plan is a clinical safety error.</a:t>
            </a:r>
            <a:endParaRPr lang="en-US" sz="1050" dirty="0"/>
          </a:p>
        </p:txBody>
      </p:sp>
      <p:sp>
        <p:nvSpPr>
          <p:cNvPr id="32" name="Text 13"/>
          <p:cNvSpPr/>
          <p:nvPr/>
        </p:nvSpPr>
        <p:spPr>
          <a:xfrm>
            <a:off x="6800850" y="5806678"/>
            <a:ext cx="20116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Safety Note</a:t>
            </a:r>
            <a:endParaRPr lang="en-US" sz="1200" dirty="0"/>
          </a:p>
        </p:txBody>
      </p:sp>
      <p:sp>
        <p:nvSpPr>
          <p:cNvPr id="33" name="Text 14"/>
          <p:cNvSpPr/>
          <p:nvPr/>
        </p:nvSpPr>
        <p:spPr>
          <a:xfrm>
            <a:off x="6381750" y="6082903"/>
            <a:ext cx="5334000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verify H. pylori status if there is a history of ulcers before commencing long-term Aspirin therapy.</a:t>
            </a:r>
            <a:endParaRPr lang="en-US" sz="97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85750"/>
            <a:ext cx="11430000" cy="703808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75308"/>
            <a:ext cx="5572125" cy="27622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503908"/>
            <a:ext cx="5114925" cy="3524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525786"/>
            <a:ext cx="261937" cy="2134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046833"/>
            <a:ext cx="142875" cy="14287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542133"/>
            <a:ext cx="142875" cy="122337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037433"/>
            <a:ext cx="142875" cy="1143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380333"/>
            <a:ext cx="5114925" cy="42862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4228058"/>
            <a:ext cx="5572125" cy="2166938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4456658"/>
            <a:ext cx="5114925" cy="35242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478536"/>
            <a:ext cx="261937" cy="21342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4999583"/>
            <a:ext cx="142875" cy="1143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5294858"/>
            <a:ext cx="142875" cy="1143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5590133"/>
            <a:ext cx="142875" cy="1143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5950595"/>
            <a:ext cx="154781" cy="12576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1275308"/>
            <a:ext cx="5572125" cy="2795588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475" y="1503908"/>
            <a:ext cx="5114925" cy="35242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1525786"/>
            <a:ext cx="261937" cy="21342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2046833"/>
            <a:ext cx="142875" cy="122337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2542133"/>
            <a:ext cx="142875" cy="1143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2885033"/>
            <a:ext cx="2509838" cy="676275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072563" y="2885033"/>
            <a:ext cx="2509838" cy="676275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238875" y="4261396"/>
            <a:ext cx="5572125" cy="213360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67475" y="4489996"/>
            <a:ext cx="5114925" cy="352425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67475" y="4511873"/>
            <a:ext cx="261937" cy="21342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67475" y="5032921"/>
            <a:ext cx="142875" cy="114300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67475" y="5328196"/>
            <a:ext cx="142875" cy="114300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67475" y="5623471"/>
            <a:ext cx="142875" cy="114300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67475" y="5918746"/>
            <a:ext cx="142875" cy="114300"/>
          </a:xfrm>
          <a:prstGeom prst="rect">
            <a:avLst/>
          </a:prstGeom>
        </p:spPr>
      </p:pic>
      <p:sp>
        <p:nvSpPr>
          <p:cNvPr id="33" name="Text 0"/>
          <p:cNvSpPr/>
          <p:nvPr/>
        </p:nvSpPr>
        <p:spPr>
          <a:xfrm>
            <a:off x="571500" y="400050"/>
            <a:ext cx="1069848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ACE INHIBITORS FOR SECONDARY PREVENTION</a:t>
            </a:r>
            <a:endParaRPr lang="en-US" sz="1800" dirty="0"/>
          </a:p>
        </p:txBody>
      </p:sp>
      <p:sp>
        <p:nvSpPr>
          <p:cNvPr id="34" name="Text 1"/>
          <p:cNvSpPr/>
          <p:nvPr/>
        </p:nvSpPr>
        <p:spPr>
          <a:xfrm>
            <a:off x="571500" y="689521"/>
            <a:ext cx="66865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kern="0" spc="36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GUIDELINES &amp; AKT PREP</a:t>
            </a:r>
            <a:endParaRPr lang="en-US" sz="975" dirty="0"/>
          </a:p>
        </p:txBody>
      </p:sp>
      <p:sp>
        <p:nvSpPr>
          <p:cNvPr id="35" name="Text 2"/>
          <p:cNvSpPr/>
          <p:nvPr/>
        </p:nvSpPr>
        <p:spPr>
          <a:xfrm>
            <a:off x="985838" y="1503908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Universal Indication</a:t>
            </a:r>
            <a:endParaRPr lang="en-US" sz="1350" dirty="0"/>
          </a:p>
        </p:txBody>
      </p:sp>
      <p:sp>
        <p:nvSpPr>
          <p:cNvPr id="36" name="Text 3"/>
          <p:cNvSpPr/>
          <p:nvPr/>
        </p:nvSpPr>
        <p:spPr>
          <a:xfrm>
            <a:off x="847725" y="1999208"/>
            <a:ext cx="48768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Start for </a:t>
            </a: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ALL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patients post-MI indefinitely, regardless of Left Ventricular (LV) function.</a:t>
            </a:r>
            <a:endParaRPr lang="en-US" sz="1125" dirty="0"/>
          </a:p>
        </p:txBody>
      </p:sp>
      <p:sp>
        <p:nvSpPr>
          <p:cNvPr id="37" name="Text 4"/>
          <p:cNvSpPr/>
          <p:nvPr/>
        </p:nvSpPr>
        <p:spPr>
          <a:xfrm>
            <a:off x="847725" y="2494508"/>
            <a:ext cx="48768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Initiate as soon as haemodynamically stable (usually within 24-48 hours).</a:t>
            </a:r>
            <a:endParaRPr lang="en-US" sz="1125" dirty="0"/>
          </a:p>
        </p:txBody>
      </p:sp>
      <p:sp>
        <p:nvSpPr>
          <p:cNvPr id="38" name="Text 5"/>
          <p:cNvSpPr/>
          <p:nvPr/>
        </p:nvSpPr>
        <p:spPr>
          <a:xfrm>
            <a:off x="847725" y="2989808"/>
            <a:ext cx="113442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Titrate to the maximum tolerated target dose (e.g., Ramipril 10mg OD).</a:t>
            </a:r>
            <a:endParaRPr lang="en-US" sz="1125" dirty="0"/>
          </a:p>
        </p:txBody>
      </p:sp>
      <p:sp>
        <p:nvSpPr>
          <p:cNvPr id="39" name="Text 6"/>
          <p:cNvSpPr/>
          <p:nvPr/>
        </p:nvSpPr>
        <p:spPr>
          <a:xfrm>
            <a:off x="723900" y="3380333"/>
            <a:ext cx="9019228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6A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Mandatory "ABCDE Quartet" component for long-term survival.</a:t>
            </a:r>
            <a:endParaRPr lang="en-US" sz="1050" dirty="0"/>
          </a:p>
        </p:txBody>
      </p:sp>
      <p:sp>
        <p:nvSpPr>
          <p:cNvPr id="40" name="Text 7"/>
          <p:cNvSpPr/>
          <p:nvPr/>
        </p:nvSpPr>
        <p:spPr>
          <a:xfrm>
            <a:off x="985838" y="4456658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Monitoring Requirements</a:t>
            </a:r>
            <a:endParaRPr lang="en-US" sz="1350" dirty="0"/>
          </a:p>
        </p:txBody>
      </p:sp>
      <p:sp>
        <p:nvSpPr>
          <p:cNvPr id="41" name="Text 8"/>
          <p:cNvSpPr/>
          <p:nvPr/>
        </p:nvSpPr>
        <p:spPr>
          <a:xfrm>
            <a:off x="847725" y="4951958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Baseline: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Check U&amp;Es (Creatinine and Potassium) before initiation.</a:t>
            </a:r>
            <a:endParaRPr lang="en-US" sz="1125" dirty="0"/>
          </a:p>
        </p:txBody>
      </p:sp>
      <p:sp>
        <p:nvSpPr>
          <p:cNvPr id="42" name="Text 9"/>
          <p:cNvSpPr/>
          <p:nvPr/>
        </p:nvSpPr>
        <p:spPr>
          <a:xfrm>
            <a:off x="847725" y="5247233"/>
            <a:ext cx="10401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Frequency: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Re-check at 1 week and after every dose increase.</a:t>
            </a:r>
            <a:endParaRPr lang="en-US" sz="1125" dirty="0"/>
          </a:p>
        </p:txBody>
      </p:sp>
      <p:sp>
        <p:nvSpPr>
          <p:cNvPr id="43" name="Text 10"/>
          <p:cNvSpPr/>
          <p:nvPr/>
        </p:nvSpPr>
        <p:spPr>
          <a:xfrm>
            <a:off x="847725" y="5542508"/>
            <a:ext cx="84010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Long-term: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Annual U&amp;Es as part of the IHD review.</a:t>
            </a:r>
            <a:endParaRPr lang="en-US" sz="1125" dirty="0"/>
          </a:p>
        </p:txBody>
      </p:sp>
      <p:sp>
        <p:nvSpPr>
          <p:cNvPr id="44" name="Text 11"/>
          <p:cNvSpPr/>
          <p:nvPr/>
        </p:nvSpPr>
        <p:spPr>
          <a:xfrm>
            <a:off x="764381" y="5913983"/>
            <a:ext cx="757809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D630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Stop if K+ &gt; 5.5 or Creatinine rises &gt; 30-50%.</a:t>
            </a:r>
            <a:endParaRPr lang="en-US" sz="975" dirty="0"/>
          </a:p>
        </p:txBody>
      </p:sp>
      <p:sp>
        <p:nvSpPr>
          <p:cNvPr id="45" name="Text 12"/>
          <p:cNvSpPr/>
          <p:nvPr/>
        </p:nvSpPr>
        <p:spPr>
          <a:xfrm>
            <a:off x="6843713" y="1503908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Evidence &amp; ARBs</a:t>
            </a:r>
            <a:endParaRPr lang="en-US" sz="1350" dirty="0"/>
          </a:p>
        </p:txBody>
      </p:sp>
      <p:sp>
        <p:nvSpPr>
          <p:cNvPr id="46" name="Text 13"/>
          <p:cNvSpPr/>
          <p:nvPr/>
        </p:nvSpPr>
        <p:spPr>
          <a:xfrm>
            <a:off x="6705600" y="1999208"/>
            <a:ext cx="48768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HOPE Trial: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Ramipril 10mg showed 22% reduction in combined MI/CVA/Death.</a:t>
            </a:r>
            <a:endParaRPr lang="en-US" sz="1125" dirty="0"/>
          </a:p>
        </p:txBody>
      </p:sp>
      <p:sp>
        <p:nvSpPr>
          <p:cNvPr id="47" name="Text 14"/>
          <p:cNvSpPr/>
          <p:nvPr/>
        </p:nvSpPr>
        <p:spPr>
          <a:xfrm>
            <a:off x="6705600" y="2494508"/>
            <a:ext cx="5486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ACEi Intolerance: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Switch to ARB (e.g., Candesartan) if cough occurs.</a:t>
            </a:r>
            <a:endParaRPr lang="en-US" sz="1125" dirty="0"/>
          </a:p>
        </p:txBody>
      </p:sp>
      <p:sp>
        <p:nvSpPr>
          <p:cNvPr id="48" name="Text 15"/>
          <p:cNvSpPr/>
          <p:nvPr/>
        </p:nvSpPr>
        <p:spPr>
          <a:xfrm>
            <a:off x="6562725" y="2980283"/>
            <a:ext cx="231933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27</a:t>
            </a:r>
            <a:endParaRPr lang="en-US" sz="1350" dirty="0"/>
          </a:p>
        </p:txBody>
      </p:sp>
      <p:sp>
        <p:nvSpPr>
          <p:cNvPr id="49" name="Text 16"/>
          <p:cNvSpPr/>
          <p:nvPr/>
        </p:nvSpPr>
        <p:spPr>
          <a:xfrm>
            <a:off x="7079456" y="3304133"/>
            <a:ext cx="1285875" cy="133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38"/>
              </a:lnSpc>
              <a:buNone/>
            </a:pPr>
            <a:r>
              <a:rPr lang="en-US" sz="82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NNT (MI/STROKE/DEATH)</a:t>
            </a:r>
            <a:endParaRPr lang="en-US" sz="825" dirty="0"/>
          </a:p>
        </p:txBody>
      </p:sp>
      <p:sp>
        <p:nvSpPr>
          <p:cNvPr id="50" name="Text 17"/>
          <p:cNvSpPr/>
          <p:nvPr/>
        </p:nvSpPr>
        <p:spPr>
          <a:xfrm>
            <a:off x="9167813" y="2980283"/>
            <a:ext cx="231933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55</a:t>
            </a:r>
            <a:endParaRPr lang="en-US" sz="1350" dirty="0"/>
          </a:p>
        </p:txBody>
      </p:sp>
      <p:sp>
        <p:nvSpPr>
          <p:cNvPr id="51" name="Text 18"/>
          <p:cNvSpPr/>
          <p:nvPr/>
        </p:nvSpPr>
        <p:spPr>
          <a:xfrm>
            <a:off x="9698831" y="3304133"/>
            <a:ext cx="1257300" cy="133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38"/>
              </a:lnSpc>
              <a:buNone/>
            </a:pPr>
            <a:r>
              <a:rPr lang="en-US" sz="82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NNT (PREVENT 1 DEATH)</a:t>
            </a:r>
            <a:endParaRPr lang="en-US" sz="825" dirty="0"/>
          </a:p>
        </p:txBody>
      </p:sp>
      <p:sp>
        <p:nvSpPr>
          <p:cNvPr id="52" name="Text 19"/>
          <p:cNvSpPr/>
          <p:nvPr/>
        </p:nvSpPr>
        <p:spPr>
          <a:xfrm>
            <a:off x="6467475" y="3656558"/>
            <a:ext cx="572452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*CHARM Trial confirmed ARB mortality benefit for ACEi intolerant patients.</a:t>
            </a:r>
            <a:endParaRPr lang="en-US" sz="975" dirty="0"/>
          </a:p>
        </p:txBody>
      </p:sp>
      <p:sp>
        <p:nvSpPr>
          <p:cNvPr id="53" name="Text 20"/>
          <p:cNvSpPr/>
          <p:nvPr/>
        </p:nvSpPr>
        <p:spPr>
          <a:xfrm>
            <a:off x="6843713" y="4489996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Contraindications</a:t>
            </a:r>
            <a:endParaRPr lang="en-US" sz="1350" dirty="0"/>
          </a:p>
        </p:txBody>
      </p:sp>
      <p:sp>
        <p:nvSpPr>
          <p:cNvPr id="54" name="Text 21"/>
          <p:cNvSpPr/>
          <p:nvPr/>
        </p:nvSpPr>
        <p:spPr>
          <a:xfrm>
            <a:off x="6705600" y="4985296"/>
            <a:ext cx="5486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Creatinine &gt; 200 μmol/L or Potassium &gt; 5.5 mmol/L.</a:t>
            </a:r>
            <a:endParaRPr lang="en-US" sz="1125" dirty="0"/>
          </a:p>
        </p:txBody>
      </p:sp>
      <p:sp>
        <p:nvSpPr>
          <p:cNvPr id="55" name="Text 22"/>
          <p:cNvSpPr/>
          <p:nvPr/>
        </p:nvSpPr>
        <p:spPr>
          <a:xfrm>
            <a:off x="6705600" y="5280571"/>
            <a:ext cx="5486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History of Angioedema or Bilateral Renal Artery Stenosis.</a:t>
            </a:r>
            <a:endParaRPr lang="en-US" sz="1125" dirty="0"/>
          </a:p>
        </p:txBody>
      </p:sp>
      <p:sp>
        <p:nvSpPr>
          <p:cNvPr id="56" name="Text 23"/>
          <p:cNvSpPr/>
          <p:nvPr/>
        </p:nvSpPr>
        <p:spPr>
          <a:xfrm>
            <a:off x="6705600" y="5575846"/>
            <a:ext cx="5486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Significant Aortic Stenosis or HOCM.</a:t>
            </a:r>
            <a:endParaRPr lang="en-US" sz="1125" dirty="0"/>
          </a:p>
        </p:txBody>
      </p:sp>
      <p:sp>
        <p:nvSpPr>
          <p:cNvPr id="57" name="Text 24"/>
          <p:cNvSpPr/>
          <p:nvPr/>
        </p:nvSpPr>
        <p:spPr>
          <a:xfrm>
            <a:off x="6705600" y="5871121"/>
            <a:ext cx="5486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Pregnancy (Teratogenic - use alternative if essential).</a:t>
            </a:r>
            <a:endParaRPr lang="en-US" sz="1125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75" y="190500"/>
            <a:ext cx="11525250" cy="61138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1040011"/>
            <a:ext cx="5643563" cy="2690813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975" y="1268611"/>
            <a:ext cx="5186363" cy="3524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975" y="1309539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975" y="1849636"/>
            <a:ext cx="166688" cy="16668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975" y="2449711"/>
            <a:ext cx="166688" cy="16668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975" y="3059311"/>
            <a:ext cx="5186363" cy="442913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275" y="3212604"/>
            <a:ext cx="178594" cy="148828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3375" y="3921323"/>
            <a:ext cx="5643563" cy="2650927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1975" y="4149923"/>
            <a:ext cx="5186363" cy="35242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1975" y="4190851"/>
            <a:ext cx="214313" cy="17532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61975" y="4730948"/>
            <a:ext cx="166688" cy="179487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61975" y="5331023"/>
            <a:ext cx="166688" cy="16668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15063" y="1040011"/>
            <a:ext cx="5643563" cy="267087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43663" y="1268611"/>
            <a:ext cx="5186363" cy="35242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43663" y="1309539"/>
            <a:ext cx="214313" cy="17532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43663" y="1849636"/>
            <a:ext cx="166688" cy="145852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43663" y="2449711"/>
            <a:ext cx="166688" cy="166688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215063" y="3901380"/>
            <a:ext cx="5643563" cy="267087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43663" y="4129980"/>
            <a:ext cx="5186363" cy="35242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43663" y="4170908"/>
            <a:ext cx="214313" cy="17532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43663" y="4711005"/>
            <a:ext cx="166688" cy="166688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43663" y="5311080"/>
            <a:ext cx="166688" cy="166688"/>
          </a:xfrm>
          <a:prstGeom prst="rect">
            <a:avLst/>
          </a:prstGeom>
        </p:spPr>
      </p:pic>
      <p:sp>
        <p:nvSpPr>
          <p:cNvPr id="27" name="Text 0"/>
          <p:cNvSpPr/>
          <p:nvPr/>
        </p:nvSpPr>
        <p:spPr>
          <a:xfrm>
            <a:off x="504825" y="285750"/>
            <a:ext cx="5280660" cy="2303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BETA-BLOCKERS POST-MI</a:t>
            </a:r>
            <a:endParaRPr lang="en-US" sz="1650" dirty="0"/>
          </a:p>
        </p:txBody>
      </p:sp>
      <p:sp>
        <p:nvSpPr>
          <p:cNvPr id="28" name="Text 1"/>
          <p:cNvSpPr/>
          <p:nvPr/>
        </p:nvSpPr>
        <p:spPr>
          <a:xfrm>
            <a:off x="504825" y="535186"/>
            <a:ext cx="6172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kern="0" spc="3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GUIDELINES &amp; AKT PREP</a:t>
            </a:r>
            <a:endParaRPr lang="en-US" sz="900" dirty="0"/>
          </a:p>
        </p:txBody>
      </p:sp>
      <p:sp>
        <p:nvSpPr>
          <p:cNvPr id="29" name="Text 2"/>
          <p:cNvSpPr/>
          <p:nvPr/>
        </p:nvSpPr>
        <p:spPr>
          <a:xfrm>
            <a:off x="890588" y="1268611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DURATION &amp; TITRATION</a:t>
            </a:r>
            <a:endParaRPr lang="en-US" sz="1350" dirty="0"/>
          </a:p>
        </p:txBody>
      </p:sp>
      <p:sp>
        <p:nvSpPr>
          <p:cNvPr id="30" name="Text 3"/>
          <p:cNvSpPr/>
          <p:nvPr/>
        </p:nvSpPr>
        <p:spPr>
          <a:xfrm>
            <a:off x="871538" y="1811536"/>
            <a:ext cx="48768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Standard Duration: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Offer to all patients for at least </a:t>
            </a: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12 months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post-MI to improve long-term survival.</a:t>
            </a:r>
            <a:endParaRPr lang="en-US" sz="1200" dirty="0"/>
          </a:p>
        </p:txBody>
      </p:sp>
      <p:sp>
        <p:nvSpPr>
          <p:cNvPr id="31" name="Text 4"/>
          <p:cNvSpPr/>
          <p:nvPr/>
        </p:nvSpPr>
        <p:spPr>
          <a:xfrm>
            <a:off x="871538" y="2411611"/>
            <a:ext cx="48768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Titration: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Aim for the </a:t>
            </a: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maximum tolerated dose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Monitor HR and BP during up-titration.</a:t>
            </a:r>
            <a:endParaRPr lang="en-US" sz="1200" dirty="0"/>
          </a:p>
        </p:txBody>
      </p:sp>
      <p:sp>
        <p:nvSpPr>
          <p:cNvPr id="32" name="Text 5"/>
          <p:cNvSpPr/>
          <p:nvPr/>
        </p:nvSpPr>
        <p:spPr>
          <a:xfrm>
            <a:off x="892969" y="3059311"/>
            <a:ext cx="11253984" cy="4429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D6A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Fact:</a:t>
            </a:r>
            <a:r>
              <a:rPr lang="en-US" sz="1125" dirty="0">
                <a:solidFill>
                  <a:srgbClr val="2D6A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NNT to prevent 1 death at 12 months post-MI is 48–51.</a:t>
            </a:r>
            <a:endParaRPr lang="en-US" sz="1125" dirty="0"/>
          </a:p>
        </p:txBody>
      </p:sp>
      <p:sp>
        <p:nvSpPr>
          <p:cNvPr id="33" name="Text 6"/>
          <p:cNvSpPr/>
          <p:nvPr/>
        </p:nvSpPr>
        <p:spPr>
          <a:xfrm>
            <a:off x="890588" y="4149923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EVIDENCE-BASED CHOICE</a:t>
            </a:r>
            <a:endParaRPr lang="en-US" sz="1350" dirty="0"/>
          </a:p>
        </p:txBody>
      </p:sp>
      <p:sp>
        <p:nvSpPr>
          <p:cNvPr id="34" name="Text 7"/>
          <p:cNvSpPr/>
          <p:nvPr/>
        </p:nvSpPr>
        <p:spPr>
          <a:xfrm>
            <a:off x="871538" y="4692848"/>
            <a:ext cx="48768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Bisoprolol: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Preferred (MERIT-HF evidence); particularly indicated if concurrent heart failure.</a:t>
            </a:r>
            <a:endParaRPr lang="en-US" sz="1200" dirty="0"/>
          </a:p>
        </p:txBody>
      </p:sp>
      <p:sp>
        <p:nvSpPr>
          <p:cNvPr id="35" name="Text 8"/>
          <p:cNvSpPr/>
          <p:nvPr/>
        </p:nvSpPr>
        <p:spPr>
          <a:xfrm>
            <a:off x="871538" y="5292923"/>
            <a:ext cx="48768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Carvedilol: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Valid alternative (COPERNICUS trial) for mortality benefit in severe LVSD.</a:t>
            </a:r>
            <a:endParaRPr lang="en-US" sz="1200" dirty="0"/>
          </a:p>
        </p:txBody>
      </p:sp>
      <p:sp>
        <p:nvSpPr>
          <p:cNvPr id="36" name="Text 9"/>
          <p:cNvSpPr/>
          <p:nvPr/>
        </p:nvSpPr>
        <p:spPr>
          <a:xfrm>
            <a:off x="6772275" y="1268611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SCENARIOS</a:t>
            </a:r>
            <a:endParaRPr lang="en-US" sz="1350" dirty="0"/>
          </a:p>
        </p:txBody>
      </p:sp>
      <p:sp>
        <p:nvSpPr>
          <p:cNvPr id="37" name="Text 10"/>
          <p:cNvSpPr/>
          <p:nvPr/>
        </p:nvSpPr>
        <p:spPr>
          <a:xfrm>
            <a:off x="6753225" y="1811536"/>
            <a:ext cx="48768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Late Presentation: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If &gt;12 months post-MI and not on BB, perform </a:t>
            </a: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ECHO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Not routinely indicated if LV function is preserved.</a:t>
            </a:r>
            <a:endParaRPr lang="en-US" sz="1200" dirty="0"/>
          </a:p>
        </p:txBody>
      </p:sp>
      <p:sp>
        <p:nvSpPr>
          <p:cNvPr id="38" name="Text 11"/>
          <p:cNvSpPr/>
          <p:nvPr/>
        </p:nvSpPr>
        <p:spPr>
          <a:xfrm>
            <a:off x="6753225" y="2411611"/>
            <a:ext cx="48768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Hypotension: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If BP &lt;110 systolic with symptoms, consider switching from bisoprolol to </a:t>
            </a: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Ivabradine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(max 7.5mg BD).</a:t>
            </a:r>
            <a:endParaRPr lang="en-US" sz="1200" dirty="0"/>
          </a:p>
        </p:txBody>
      </p:sp>
      <p:sp>
        <p:nvSpPr>
          <p:cNvPr id="39" name="Text 12"/>
          <p:cNvSpPr/>
          <p:nvPr/>
        </p:nvSpPr>
        <p:spPr>
          <a:xfrm>
            <a:off x="6443663" y="3059311"/>
            <a:ext cx="57483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Note: Continue indefinitely if LVSD or other compelling indication exists.</a:t>
            </a:r>
            <a:endParaRPr lang="en-US" sz="1050" dirty="0"/>
          </a:p>
        </p:txBody>
      </p:sp>
      <p:sp>
        <p:nvSpPr>
          <p:cNvPr id="40" name="Text 13"/>
          <p:cNvSpPr/>
          <p:nvPr/>
        </p:nvSpPr>
        <p:spPr>
          <a:xfrm>
            <a:off x="6772275" y="4129980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MONITORING &amp; SAFETY</a:t>
            </a:r>
            <a:endParaRPr lang="en-US" sz="1350" dirty="0"/>
          </a:p>
        </p:txBody>
      </p:sp>
      <p:sp>
        <p:nvSpPr>
          <p:cNvPr id="41" name="Text 14"/>
          <p:cNvSpPr/>
          <p:nvPr/>
        </p:nvSpPr>
        <p:spPr>
          <a:xfrm>
            <a:off x="6753225" y="4672905"/>
            <a:ext cx="48768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Target Heart Rate: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Aim for </a:t>
            </a: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50–60 bpm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 IHD. Avoid abrupt cessation as it can worsen myocardial ischaemia.</a:t>
            </a:r>
            <a:endParaRPr lang="en-US" sz="1200" dirty="0"/>
          </a:p>
        </p:txBody>
      </p:sp>
      <p:sp>
        <p:nvSpPr>
          <p:cNvPr id="42" name="Text 15"/>
          <p:cNvSpPr/>
          <p:nvPr/>
        </p:nvSpPr>
        <p:spPr>
          <a:xfrm>
            <a:off x="6753225" y="5272980"/>
            <a:ext cx="48768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Cautions: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Use with care in COPD/PVD/Diabetes. Contraindicated in asthma, heart block, and acute decompensated HF.</a:t>
            </a:r>
            <a:endParaRPr lang="en-US" sz="1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75" y="114300"/>
            <a:ext cx="11525250" cy="53518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735211"/>
            <a:ext cx="5619750" cy="2647057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975" y="868561"/>
            <a:ext cx="381000" cy="381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1272" y="977205"/>
            <a:ext cx="202406" cy="163711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975" y="1392436"/>
            <a:ext cx="5162550" cy="8001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975" y="2325886"/>
            <a:ext cx="130969" cy="11072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1975" y="2560141"/>
            <a:ext cx="130969" cy="11072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3375" y="3525143"/>
            <a:ext cx="5619750" cy="2647057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1975" y="3658493"/>
            <a:ext cx="381000" cy="3810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1272" y="3767138"/>
            <a:ext cx="202406" cy="163711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61975" y="4182368"/>
            <a:ext cx="5162550" cy="8001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61975" y="5115818"/>
            <a:ext cx="130969" cy="110728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61975" y="5350073"/>
            <a:ext cx="130969" cy="11072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61975" y="5584329"/>
            <a:ext cx="130969" cy="110728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8875" y="735211"/>
            <a:ext cx="5619750" cy="2647057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868561"/>
            <a:ext cx="381000" cy="3810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56772" y="977205"/>
            <a:ext cx="202406" cy="163711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7475" y="1363861"/>
            <a:ext cx="5162550" cy="702766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3525143"/>
            <a:ext cx="5619750" cy="2647057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7475" y="3658493"/>
            <a:ext cx="381000" cy="3810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556772" y="3767138"/>
            <a:ext cx="202406" cy="163711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67475" y="4201418"/>
            <a:ext cx="130969" cy="130969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67475" y="4622304"/>
            <a:ext cx="130969" cy="130969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67475" y="5043190"/>
            <a:ext cx="130969" cy="119955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33375" y="6372225"/>
            <a:ext cx="11525250" cy="34290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23875" y="6438900"/>
            <a:ext cx="723900" cy="209550"/>
          </a:xfrm>
          <a:prstGeom prst="rect">
            <a:avLst/>
          </a:prstGeom>
        </p:spPr>
      </p:pic>
      <p:sp>
        <p:nvSpPr>
          <p:cNvPr id="30" name="Text 0"/>
          <p:cNvSpPr/>
          <p:nvPr/>
        </p:nvSpPr>
        <p:spPr>
          <a:xfrm>
            <a:off x="504825" y="171450"/>
            <a:ext cx="6789420" cy="2303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MANAGEMENT OF STABLE ANGINA</a:t>
            </a:r>
            <a:endParaRPr lang="en-US" sz="1650" dirty="0"/>
          </a:p>
        </p:txBody>
      </p:sp>
      <p:sp>
        <p:nvSpPr>
          <p:cNvPr id="31" name="Text 1"/>
          <p:cNvSpPr/>
          <p:nvPr/>
        </p:nvSpPr>
        <p:spPr>
          <a:xfrm>
            <a:off x="504825" y="420886"/>
            <a:ext cx="6172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kern="0" spc="3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GUIDELINES &amp; AKT PREP</a:t>
            </a:r>
            <a:endParaRPr lang="en-US" sz="900" dirty="0"/>
          </a:p>
        </p:txBody>
      </p:sp>
      <p:sp>
        <p:nvSpPr>
          <p:cNvPr id="32" name="Text 2"/>
          <p:cNvSpPr/>
          <p:nvPr/>
        </p:nvSpPr>
        <p:spPr>
          <a:xfrm>
            <a:off x="1057275" y="930473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Standard Post-MI Target</a:t>
            </a:r>
            <a:endParaRPr lang="en-US" sz="1350" dirty="0"/>
          </a:p>
        </p:txBody>
      </p:sp>
      <p:sp>
        <p:nvSpPr>
          <p:cNvPr id="33" name="Text 3"/>
          <p:cNvSpPr/>
          <p:nvPr/>
        </p:nvSpPr>
        <p:spPr>
          <a:xfrm>
            <a:off x="704850" y="1478161"/>
            <a:ext cx="4876800" cy="4429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488"/>
              </a:lnSpc>
              <a:buNone/>
            </a:pPr>
            <a:r>
              <a:rPr lang="en-US" sz="2325" b="1" dirty="0">
                <a:solidFill>
                  <a:srgbClr val="2D6A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&lt;140/90</a:t>
            </a:r>
            <a:endParaRPr lang="en-US" sz="2325" dirty="0"/>
          </a:p>
        </p:txBody>
      </p:sp>
      <p:sp>
        <p:nvSpPr>
          <p:cNvPr id="34" name="Text 4"/>
          <p:cNvSpPr/>
          <p:nvPr/>
        </p:nvSpPr>
        <p:spPr>
          <a:xfrm>
            <a:off x="704850" y="1921073"/>
            <a:ext cx="487680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mmHg</a:t>
            </a:r>
            <a:endParaRPr lang="en-US" sz="975" dirty="0"/>
          </a:p>
        </p:txBody>
      </p:sp>
      <p:sp>
        <p:nvSpPr>
          <p:cNvPr id="35" name="Text 5"/>
          <p:cNvSpPr/>
          <p:nvPr/>
        </p:nvSpPr>
        <p:spPr>
          <a:xfrm>
            <a:off x="788194" y="2306836"/>
            <a:ext cx="11403806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Universal target for all post-MI patients without significant comorbidities.</a:t>
            </a:r>
            <a:endParaRPr lang="en-US" sz="1050" dirty="0"/>
          </a:p>
        </p:txBody>
      </p:sp>
      <p:sp>
        <p:nvSpPr>
          <p:cNvPr id="36" name="Text 6"/>
          <p:cNvSpPr/>
          <p:nvPr/>
        </p:nvSpPr>
        <p:spPr>
          <a:xfrm>
            <a:off x="788194" y="2541091"/>
            <a:ext cx="1136142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Crucial component of the "B" in the ABCDE secondary prevention quartet.</a:t>
            </a:r>
            <a:endParaRPr lang="en-US" sz="1050" dirty="0"/>
          </a:p>
        </p:txBody>
      </p:sp>
      <p:sp>
        <p:nvSpPr>
          <p:cNvPr id="37" name="Text 7"/>
          <p:cNvSpPr/>
          <p:nvPr/>
        </p:nvSpPr>
        <p:spPr>
          <a:xfrm>
            <a:off x="1057275" y="3720405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High-Risk Subgroups</a:t>
            </a:r>
            <a:endParaRPr lang="en-US" sz="1350" dirty="0"/>
          </a:p>
        </p:txBody>
      </p:sp>
      <p:sp>
        <p:nvSpPr>
          <p:cNvPr id="38" name="Text 8"/>
          <p:cNvSpPr/>
          <p:nvPr/>
        </p:nvSpPr>
        <p:spPr>
          <a:xfrm>
            <a:off x="704850" y="4268093"/>
            <a:ext cx="4876800" cy="4429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488"/>
              </a:lnSpc>
              <a:buNone/>
            </a:pPr>
            <a:r>
              <a:rPr lang="en-US" sz="2325" b="1" dirty="0">
                <a:solidFill>
                  <a:srgbClr val="2D6A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&lt;130/80</a:t>
            </a:r>
            <a:endParaRPr lang="en-US" sz="2325" dirty="0"/>
          </a:p>
        </p:txBody>
      </p:sp>
      <p:sp>
        <p:nvSpPr>
          <p:cNvPr id="39" name="Text 9"/>
          <p:cNvSpPr/>
          <p:nvPr/>
        </p:nvSpPr>
        <p:spPr>
          <a:xfrm>
            <a:off x="704850" y="4711005"/>
            <a:ext cx="487680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mmHg</a:t>
            </a:r>
            <a:endParaRPr lang="en-US" sz="975" dirty="0"/>
          </a:p>
        </p:txBody>
      </p:sp>
      <p:sp>
        <p:nvSpPr>
          <p:cNvPr id="40" name="Text 10"/>
          <p:cNvSpPr/>
          <p:nvPr/>
        </p:nvSpPr>
        <p:spPr>
          <a:xfrm>
            <a:off x="788194" y="5096768"/>
            <a:ext cx="688086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Patients with Concurrent Diabetes Mellitus.</a:t>
            </a:r>
            <a:endParaRPr lang="en-US" sz="1050" dirty="0"/>
          </a:p>
        </p:txBody>
      </p:sp>
      <p:sp>
        <p:nvSpPr>
          <p:cNvPr id="41" name="Text 11"/>
          <p:cNvSpPr/>
          <p:nvPr/>
        </p:nvSpPr>
        <p:spPr>
          <a:xfrm>
            <a:off x="788194" y="5331023"/>
            <a:ext cx="608076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Chronic Kidney Disease (CKD) patients.</a:t>
            </a:r>
            <a:endParaRPr lang="en-US" sz="1050" dirty="0"/>
          </a:p>
        </p:txBody>
      </p:sp>
      <p:sp>
        <p:nvSpPr>
          <p:cNvPr id="42" name="Text 12"/>
          <p:cNvSpPr/>
          <p:nvPr/>
        </p:nvSpPr>
        <p:spPr>
          <a:xfrm>
            <a:off x="788194" y="5565279"/>
            <a:ext cx="672084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Established Cerebrovascular Disease (CVD).</a:t>
            </a:r>
            <a:endParaRPr lang="en-US" sz="1050" dirty="0"/>
          </a:p>
        </p:txBody>
      </p:sp>
      <p:sp>
        <p:nvSpPr>
          <p:cNvPr id="43" name="Text 13"/>
          <p:cNvSpPr/>
          <p:nvPr/>
        </p:nvSpPr>
        <p:spPr>
          <a:xfrm>
            <a:off x="6962775" y="930473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Evidence Base</a:t>
            </a:r>
            <a:endParaRPr lang="en-US" sz="1350" dirty="0"/>
          </a:p>
        </p:txBody>
      </p:sp>
      <p:sp>
        <p:nvSpPr>
          <p:cNvPr id="44" name="Text 14"/>
          <p:cNvSpPr/>
          <p:nvPr/>
        </p:nvSpPr>
        <p:spPr>
          <a:xfrm>
            <a:off x="6610350" y="1363861"/>
            <a:ext cx="5019675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Meta-analysis of 15 RCTs</a:t>
            </a:r>
            <a:endParaRPr lang="en-US" sz="1050" dirty="0"/>
          </a:p>
        </p:txBody>
      </p:sp>
      <p:sp>
        <p:nvSpPr>
          <p:cNvPr id="45" name="Text 15"/>
          <p:cNvSpPr/>
          <p:nvPr/>
        </p:nvSpPr>
        <p:spPr>
          <a:xfrm>
            <a:off x="6610350" y="1598116"/>
            <a:ext cx="558165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Significant evidence in patients over 60 years old.</a:t>
            </a:r>
            <a:endParaRPr lang="en-US" sz="1050" dirty="0"/>
          </a:p>
        </p:txBody>
      </p:sp>
      <p:sp>
        <p:nvSpPr>
          <p:cNvPr id="46" name="Text 16"/>
          <p:cNvSpPr/>
          <p:nvPr/>
        </p:nvSpPr>
        <p:spPr>
          <a:xfrm>
            <a:off x="6610350" y="1832372"/>
            <a:ext cx="558165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Substantial reduction in cardiovascular events through aggressive BP control.</a:t>
            </a:r>
            <a:endParaRPr lang="en-US" sz="1050" dirty="0"/>
          </a:p>
        </p:txBody>
      </p:sp>
      <p:sp>
        <p:nvSpPr>
          <p:cNvPr id="47" name="Text 17"/>
          <p:cNvSpPr/>
          <p:nvPr/>
        </p:nvSpPr>
        <p:spPr>
          <a:xfrm>
            <a:off x="6467475" y="2123777"/>
            <a:ext cx="57245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Source: NICE NG185 / Westcliffe Cardiology Protocols</a:t>
            </a:r>
            <a:endParaRPr lang="en-US" sz="900" dirty="0"/>
          </a:p>
        </p:txBody>
      </p:sp>
      <p:sp>
        <p:nvSpPr>
          <p:cNvPr id="48" name="Text 18"/>
          <p:cNvSpPr/>
          <p:nvPr/>
        </p:nvSpPr>
        <p:spPr>
          <a:xfrm>
            <a:off x="6962775" y="3720405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GP Implementation Tips</a:t>
            </a:r>
            <a:endParaRPr lang="en-US" sz="1350" dirty="0"/>
          </a:p>
        </p:txBody>
      </p:sp>
      <p:sp>
        <p:nvSpPr>
          <p:cNvPr id="49" name="Text 19"/>
          <p:cNvSpPr/>
          <p:nvPr/>
        </p:nvSpPr>
        <p:spPr>
          <a:xfrm>
            <a:off x="6693694" y="4182368"/>
            <a:ext cx="4936331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U&amp;Es:</a:t>
            </a: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Monitor renal function and electrolytes closely when initiating ACE inhibitors or diuretics for BP control.</a:t>
            </a:r>
            <a:endParaRPr lang="en-US" sz="1050" dirty="0"/>
          </a:p>
        </p:txBody>
      </p:sp>
      <p:sp>
        <p:nvSpPr>
          <p:cNvPr id="50" name="Text 20"/>
          <p:cNvSpPr/>
          <p:nvPr/>
        </p:nvSpPr>
        <p:spPr>
          <a:xfrm>
            <a:off x="6693694" y="4603254"/>
            <a:ext cx="4936331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Review:</a:t>
            </a: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BP targets must be checked at every post-MI follow-up and during the structured Annual Review.</a:t>
            </a:r>
            <a:endParaRPr lang="en-US" sz="1050" dirty="0"/>
          </a:p>
        </p:txBody>
      </p:sp>
      <p:sp>
        <p:nvSpPr>
          <p:cNvPr id="51" name="Text 21"/>
          <p:cNvSpPr/>
          <p:nvPr/>
        </p:nvSpPr>
        <p:spPr>
          <a:xfrm>
            <a:off x="6693694" y="5024140"/>
            <a:ext cx="4936331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Frailty:</a:t>
            </a: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Consider relaxing targets in very elderly or frail patients to avoid falls/hypotension.</a:t>
            </a:r>
            <a:endParaRPr lang="en-US" sz="1050" dirty="0"/>
          </a:p>
        </p:txBody>
      </p:sp>
      <p:sp>
        <p:nvSpPr>
          <p:cNvPr id="52" name="Text 22"/>
          <p:cNvSpPr/>
          <p:nvPr/>
        </p:nvSpPr>
        <p:spPr>
          <a:xfrm>
            <a:off x="600075" y="6438900"/>
            <a:ext cx="866274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CFC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FACT</a:t>
            </a:r>
            <a:endParaRPr lang="en-US" sz="900" dirty="0"/>
          </a:p>
        </p:txBody>
      </p:sp>
      <p:sp>
        <p:nvSpPr>
          <p:cNvPr id="53" name="Text 23"/>
          <p:cNvSpPr/>
          <p:nvPr/>
        </p:nvSpPr>
        <p:spPr>
          <a:xfrm>
            <a:off x="1390650" y="6443663"/>
            <a:ext cx="108013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targets: &lt;140/90 for general IHD; &lt;130/80 if DM/CKD/CVD. Secondary prevention must be lifelong.</a:t>
            </a:r>
            <a:endParaRPr lang="en-US" sz="10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190500"/>
            <a:ext cx="11525250" cy="61138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75" y="1508224"/>
            <a:ext cx="5643563" cy="4500563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860649"/>
            <a:ext cx="190500" cy="1524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2317849"/>
            <a:ext cx="5072063" cy="105727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3660874"/>
            <a:ext cx="178594" cy="178594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4175224"/>
            <a:ext cx="178594" cy="192286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4689574"/>
            <a:ext cx="178594" cy="15627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5394424"/>
            <a:ext cx="5072063" cy="328613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5063" y="1255365"/>
            <a:ext cx="5643563" cy="500628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00813" y="1607790"/>
            <a:ext cx="190500" cy="152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00813" y="2064990"/>
            <a:ext cx="5072063" cy="73342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848106" y="2236440"/>
            <a:ext cx="1553319" cy="39052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00813" y="3103215"/>
            <a:ext cx="5072063" cy="73342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848106" y="3274665"/>
            <a:ext cx="1553319" cy="39052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00813" y="4303365"/>
            <a:ext cx="190500" cy="1524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00813" y="4855815"/>
            <a:ext cx="178594" cy="178594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00813" y="5415855"/>
            <a:ext cx="178594" cy="178594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504825" y="285750"/>
            <a:ext cx="8549640" cy="2303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CHOLESTEROL MANAGEMENT AND STATINS</a:t>
            </a:r>
            <a:endParaRPr lang="en-US" sz="1650" dirty="0"/>
          </a:p>
        </p:txBody>
      </p:sp>
      <p:sp>
        <p:nvSpPr>
          <p:cNvPr id="22" name="Text 1"/>
          <p:cNvSpPr/>
          <p:nvPr/>
        </p:nvSpPr>
        <p:spPr>
          <a:xfrm>
            <a:off x="504825" y="535186"/>
            <a:ext cx="6172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kern="0" spc="3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GUIDELINES &amp; AKT PREP</a:t>
            </a:r>
            <a:endParaRPr lang="en-US" sz="900" dirty="0"/>
          </a:p>
        </p:txBody>
      </p:sp>
      <p:sp>
        <p:nvSpPr>
          <p:cNvPr id="23" name="Text 2"/>
          <p:cNvSpPr/>
          <p:nvPr/>
        </p:nvSpPr>
        <p:spPr>
          <a:xfrm>
            <a:off x="923925" y="1793974"/>
            <a:ext cx="5715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First-Line Statin Therapy</a:t>
            </a:r>
            <a:endParaRPr lang="en-US" sz="1500" dirty="0"/>
          </a:p>
        </p:txBody>
      </p:sp>
      <p:sp>
        <p:nvSpPr>
          <p:cNvPr id="24" name="Text 3"/>
          <p:cNvSpPr/>
          <p:nvPr/>
        </p:nvSpPr>
        <p:spPr>
          <a:xfrm>
            <a:off x="809625" y="2508349"/>
            <a:ext cx="46910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Atorvastatin 80mg</a:t>
            </a:r>
            <a:endParaRPr lang="en-US" sz="2100" dirty="0"/>
          </a:p>
        </p:txBody>
      </p:sp>
      <p:sp>
        <p:nvSpPr>
          <p:cNvPr id="25" name="Text 4"/>
          <p:cNvSpPr/>
          <p:nvPr/>
        </p:nvSpPr>
        <p:spPr>
          <a:xfrm>
            <a:off x="809625" y="2956024"/>
            <a:ext cx="469106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Once Daily (High-Intensity)</a:t>
            </a:r>
            <a:endParaRPr lang="en-US" sz="1200" dirty="0"/>
          </a:p>
        </p:txBody>
      </p:sp>
      <p:sp>
        <p:nvSpPr>
          <p:cNvPr id="26" name="Text 5"/>
          <p:cNvSpPr/>
          <p:nvPr/>
        </p:nvSpPr>
        <p:spPr>
          <a:xfrm>
            <a:off x="892969" y="3660874"/>
            <a:ext cx="4798219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Universal Indication: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Prescribe to ALL post-MI patients regardless of baseline cholesterol levels.</a:t>
            </a:r>
            <a:endParaRPr lang="en-US" sz="1125" dirty="0"/>
          </a:p>
        </p:txBody>
      </p:sp>
      <p:sp>
        <p:nvSpPr>
          <p:cNvPr id="27" name="Text 6"/>
          <p:cNvSpPr/>
          <p:nvPr/>
        </p:nvSpPr>
        <p:spPr>
          <a:xfrm>
            <a:off x="892969" y="4175224"/>
            <a:ext cx="4798219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Timing: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Initiate as soon as possible post-event; continue indefinitely for secondary prevention.</a:t>
            </a:r>
            <a:endParaRPr lang="en-US" sz="1125" dirty="0"/>
          </a:p>
        </p:txBody>
      </p:sp>
      <p:sp>
        <p:nvSpPr>
          <p:cNvPr id="28" name="Text 7"/>
          <p:cNvSpPr/>
          <p:nvPr/>
        </p:nvSpPr>
        <p:spPr>
          <a:xfrm>
            <a:off x="892969" y="4689574"/>
            <a:ext cx="4798219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Monitoring: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Check baseline LFTs; repeat at 3 and 12 months. Non-HDL/LDL targets guide titration.</a:t>
            </a:r>
            <a:endParaRPr lang="en-US" sz="1125" dirty="0"/>
          </a:p>
        </p:txBody>
      </p:sp>
      <p:sp>
        <p:nvSpPr>
          <p:cNvPr id="29" name="Text 8"/>
          <p:cNvSpPr/>
          <p:nvPr/>
        </p:nvSpPr>
        <p:spPr>
          <a:xfrm>
            <a:off x="619125" y="5394424"/>
            <a:ext cx="6785610" cy="3286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Source: NICE NG238 (December 2023 Update)</a:t>
            </a:r>
            <a:endParaRPr lang="en-US" sz="975" dirty="0"/>
          </a:p>
        </p:txBody>
      </p:sp>
      <p:sp>
        <p:nvSpPr>
          <p:cNvPr id="30" name="Text 9"/>
          <p:cNvSpPr/>
          <p:nvPr/>
        </p:nvSpPr>
        <p:spPr>
          <a:xfrm>
            <a:off x="6805613" y="1541115"/>
            <a:ext cx="5386388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Treatment Targets (NICE NG238)</a:t>
            </a:r>
            <a:endParaRPr lang="en-US" sz="1500" dirty="0"/>
          </a:p>
        </p:txBody>
      </p:sp>
      <p:sp>
        <p:nvSpPr>
          <p:cNvPr id="31" name="Text 10"/>
          <p:cNvSpPr/>
          <p:nvPr/>
        </p:nvSpPr>
        <p:spPr>
          <a:xfrm>
            <a:off x="6672263" y="2303115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LDL Cholesterol (LDL-C)</a:t>
            </a:r>
            <a:endParaRPr lang="en-US" sz="1350" dirty="0"/>
          </a:p>
        </p:txBody>
      </p:sp>
      <p:sp>
        <p:nvSpPr>
          <p:cNvPr id="32" name="Text 11"/>
          <p:cNvSpPr/>
          <p:nvPr/>
        </p:nvSpPr>
        <p:spPr>
          <a:xfrm>
            <a:off x="9962406" y="2236440"/>
            <a:ext cx="2229594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6A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≤ 2.0 mmol/L</a:t>
            </a:r>
            <a:endParaRPr lang="en-US" sz="1650" dirty="0"/>
          </a:p>
        </p:txBody>
      </p:sp>
      <p:sp>
        <p:nvSpPr>
          <p:cNvPr id="33" name="Text 12"/>
          <p:cNvSpPr/>
          <p:nvPr/>
        </p:nvSpPr>
        <p:spPr>
          <a:xfrm>
            <a:off x="6672263" y="3341340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Non-HDL Cholesterol</a:t>
            </a:r>
            <a:endParaRPr lang="en-US" sz="1350" dirty="0"/>
          </a:p>
        </p:txBody>
      </p:sp>
      <p:sp>
        <p:nvSpPr>
          <p:cNvPr id="34" name="Text 13"/>
          <p:cNvSpPr/>
          <p:nvPr/>
        </p:nvSpPr>
        <p:spPr>
          <a:xfrm>
            <a:off x="9962406" y="3274665"/>
            <a:ext cx="2229594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6A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≤ 2.6 mmol/L</a:t>
            </a:r>
            <a:endParaRPr lang="en-US" sz="1650" dirty="0"/>
          </a:p>
        </p:txBody>
      </p:sp>
      <p:sp>
        <p:nvSpPr>
          <p:cNvPr id="35" name="Text 14"/>
          <p:cNvSpPr/>
          <p:nvPr/>
        </p:nvSpPr>
        <p:spPr>
          <a:xfrm>
            <a:off x="6805613" y="4236690"/>
            <a:ext cx="3886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Evidence</a:t>
            </a:r>
            <a:endParaRPr lang="en-US" sz="1500" dirty="0"/>
          </a:p>
        </p:txBody>
      </p:sp>
      <p:sp>
        <p:nvSpPr>
          <p:cNvPr id="36" name="Text 15"/>
          <p:cNvSpPr/>
          <p:nvPr/>
        </p:nvSpPr>
        <p:spPr>
          <a:xfrm>
            <a:off x="6774656" y="4855815"/>
            <a:ext cx="4798219" cy="4457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4S Trial: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NNT = 9 over 6 years to prevent 1 death or non-fatal MI in CHD patients. </a:t>
            </a:r>
            <a:r>
              <a:rPr lang="en-US" sz="900" b="1" dirty="0">
                <a:solidFill>
                  <a:srgbClr val="4A5568"/>
                </a:solidFill>
                <a:highlight>
                  <a:srgbClr val="E2E8F0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HIGH IMPACT</a:t>
            </a:r>
            <a:endParaRPr lang="en-US" sz="1125" dirty="0"/>
          </a:p>
        </p:txBody>
      </p:sp>
      <p:sp>
        <p:nvSpPr>
          <p:cNvPr id="37" name="Text 16"/>
          <p:cNvSpPr/>
          <p:nvPr/>
        </p:nvSpPr>
        <p:spPr>
          <a:xfrm>
            <a:off x="6774656" y="5415855"/>
            <a:ext cx="4798219" cy="4457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HPS Trial: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24% reduction in major vascular events using high-intensity statins. </a:t>
            </a:r>
            <a:r>
              <a:rPr lang="en-US" sz="900" b="1" dirty="0">
                <a:solidFill>
                  <a:srgbClr val="4A5568"/>
                </a:solidFill>
                <a:highlight>
                  <a:srgbClr val="E2E8F0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AKT FACT</a:t>
            </a:r>
            <a:endParaRPr lang="en-US" sz="1125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228600"/>
            <a:ext cx="11430000" cy="677168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058168"/>
            <a:ext cx="5572125" cy="5495032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327696"/>
            <a:ext cx="214313" cy="17532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686818"/>
            <a:ext cx="2462213" cy="9715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62313" y="1686818"/>
            <a:ext cx="2462213" cy="9715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848868"/>
            <a:ext cx="178594" cy="178594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401318"/>
            <a:ext cx="178594" cy="208359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049018"/>
            <a:ext cx="5114925" cy="571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1058168"/>
            <a:ext cx="5572125" cy="25336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1058168"/>
            <a:ext cx="5572125" cy="25336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8875" y="3744218"/>
            <a:ext cx="5572125" cy="2808982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4013746"/>
            <a:ext cx="214313" cy="17532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4372868"/>
            <a:ext cx="178594" cy="178594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5039618"/>
            <a:ext cx="5114925" cy="90487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5411093"/>
            <a:ext cx="178594" cy="147042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072563" y="5411093"/>
            <a:ext cx="178594" cy="147042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5715893"/>
            <a:ext cx="178594" cy="147042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072563" y="5715893"/>
            <a:ext cx="178594" cy="147042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571500" y="323850"/>
            <a:ext cx="921258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CARDIAC REHABILITATION BENEFITS</a:t>
            </a:r>
            <a:endParaRPr lang="en-US" sz="1950" dirty="0"/>
          </a:p>
        </p:txBody>
      </p:sp>
      <p:sp>
        <p:nvSpPr>
          <p:cNvPr id="23" name="Text 1"/>
          <p:cNvSpPr/>
          <p:nvPr/>
        </p:nvSpPr>
        <p:spPr>
          <a:xfrm>
            <a:off x="571500" y="624780"/>
            <a:ext cx="638937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kern="0" spc="48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POST-MI SECONDARY PREVENTION</a:t>
            </a:r>
            <a:endParaRPr lang="en-US" sz="975" dirty="0"/>
          </a:p>
        </p:txBody>
      </p:sp>
      <p:sp>
        <p:nvSpPr>
          <p:cNvPr id="24" name="Text 2"/>
          <p:cNvSpPr/>
          <p:nvPr/>
        </p:nvSpPr>
        <p:spPr>
          <a:xfrm>
            <a:off x="919162" y="1286768"/>
            <a:ext cx="59664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Survival &amp; Mortality Evidence</a:t>
            </a:r>
            <a:endParaRPr lang="en-US" sz="1350" dirty="0"/>
          </a:p>
        </p:txBody>
      </p:sp>
      <p:sp>
        <p:nvSpPr>
          <p:cNvPr id="25" name="Text 3"/>
          <p:cNvSpPr/>
          <p:nvPr/>
        </p:nvSpPr>
        <p:spPr>
          <a:xfrm>
            <a:off x="752475" y="1829693"/>
            <a:ext cx="217646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2D6A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31%</a:t>
            </a:r>
            <a:endParaRPr lang="en-US" sz="2400" dirty="0"/>
          </a:p>
        </p:txBody>
      </p:sp>
      <p:sp>
        <p:nvSpPr>
          <p:cNvPr id="26" name="Text 4"/>
          <p:cNvSpPr/>
          <p:nvPr/>
        </p:nvSpPr>
        <p:spPr>
          <a:xfrm>
            <a:off x="1002506" y="2334518"/>
            <a:ext cx="167640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Reduction in Cardiac Deaths</a:t>
            </a:r>
            <a:endParaRPr lang="en-US" sz="975" dirty="0"/>
          </a:p>
        </p:txBody>
      </p:sp>
      <p:sp>
        <p:nvSpPr>
          <p:cNvPr id="27" name="Text 5"/>
          <p:cNvSpPr/>
          <p:nvPr/>
        </p:nvSpPr>
        <p:spPr>
          <a:xfrm>
            <a:off x="3405188" y="1829693"/>
            <a:ext cx="217646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2D6A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27%</a:t>
            </a:r>
            <a:endParaRPr lang="en-US" sz="2400" dirty="0"/>
          </a:p>
        </p:txBody>
      </p:sp>
      <p:sp>
        <p:nvSpPr>
          <p:cNvPr id="28" name="Text 6"/>
          <p:cNvSpPr/>
          <p:nvPr/>
        </p:nvSpPr>
        <p:spPr>
          <a:xfrm>
            <a:off x="3602831" y="2334518"/>
            <a:ext cx="1781175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All-Cause Mortality Reduction</a:t>
            </a:r>
            <a:endParaRPr lang="en-US" sz="975" dirty="0"/>
          </a:p>
        </p:txBody>
      </p:sp>
      <p:sp>
        <p:nvSpPr>
          <p:cNvPr id="29" name="Text 7"/>
          <p:cNvSpPr/>
          <p:nvPr/>
        </p:nvSpPr>
        <p:spPr>
          <a:xfrm>
            <a:off x="902494" y="2848868"/>
            <a:ext cx="482203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Universal Offer: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Must be offered to ALL post-MI patients regardless of age, sex, ethnicity, or socioeconomic status.</a:t>
            </a:r>
            <a:endParaRPr lang="en-US" sz="1125" dirty="0"/>
          </a:p>
        </p:txBody>
      </p:sp>
      <p:sp>
        <p:nvSpPr>
          <p:cNvPr id="30" name="Text 8"/>
          <p:cNvSpPr/>
          <p:nvPr/>
        </p:nvSpPr>
        <p:spPr>
          <a:xfrm>
            <a:off x="902494" y="3401318"/>
            <a:ext cx="482203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Comprehensive Approach: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Includes exercise training, health education, and psychological support.</a:t>
            </a:r>
            <a:endParaRPr lang="en-US" sz="1125" dirty="0"/>
          </a:p>
        </p:txBody>
      </p:sp>
      <p:sp>
        <p:nvSpPr>
          <p:cNvPr id="31" name="Text 9"/>
          <p:cNvSpPr/>
          <p:nvPr/>
        </p:nvSpPr>
        <p:spPr>
          <a:xfrm>
            <a:off x="1466850" y="4163318"/>
            <a:ext cx="25603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NNT = 30</a:t>
            </a:r>
            <a:endParaRPr lang="en-US" sz="1800" dirty="0"/>
          </a:p>
        </p:txBody>
      </p:sp>
      <p:sp>
        <p:nvSpPr>
          <p:cNvPr id="32" name="Text 10"/>
          <p:cNvSpPr/>
          <p:nvPr/>
        </p:nvSpPr>
        <p:spPr>
          <a:xfrm>
            <a:off x="2667000" y="4174778"/>
            <a:ext cx="2200275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Number needed to treat to prevent
one additional death.</a:t>
            </a:r>
            <a:endParaRPr lang="en-US" sz="1050" dirty="0"/>
          </a:p>
        </p:txBody>
      </p:sp>
      <p:sp>
        <p:nvSpPr>
          <p:cNvPr id="33" name="Text 11"/>
          <p:cNvSpPr/>
          <p:nvPr/>
        </p:nvSpPr>
        <p:spPr>
          <a:xfrm>
            <a:off x="6777038" y="3972818"/>
            <a:ext cx="51149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Referral &amp; Equity Focus</a:t>
            </a:r>
            <a:endParaRPr lang="en-US" sz="1350" dirty="0"/>
          </a:p>
        </p:txBody>
      </p:sp>
      <p:sp>
        <p:nvSpPr>
          <p:cNvPr id="34" name="Text 12"/>
          <p:cNvSpPr/>
          <p:nvPr/>
        </p:nvSpPr>
        <p:spPr>
          <a:xfrm>
            <a:off x="6760369" y="4372868"/>
            <a:ext cx="482203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 Framing: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"This is not because anything is wrong—it's to help your heart recover as well as possible."</a:t>
            </a:r>
            <a:endParaRPr lang="en-US" sz="1125" dirty="0"/>
          </a:p>
        </p:txBody>
      </p:sp>
      <p:sp>
        <p:nvSpPr>
          <p:cNvPr id="35" name="Text 13"/>
          <p:cNvSpPr/>
          <p:nvPr/>
        </p:nvSpPr>
        <p:spPr>
          <a:xfrm>
            <a:off x="6467475" y="5153918"/>
            <a:ext cx="51149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950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TARGETED ACCESS GROUPS</a:t>
            </a:r>
            <a:endParaRPr lang="en-US" sz="1050" dirty="0"/>
          </a:p>
        </p:txBody>
      </p:sp>
      <p:sp>
        <p:nvSpPr>
          <p:cNvPr id="36" name="Text 14"/>
          <p:cNvSpPr/>
          <p:nvPr/>
        </p:nvSpPr>
        <p:spPr>
          <a:xfrm>
            <a:off x="6760369" y="5411093"/>
            <a:ext cx="1714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BME Groups</a:t>
            </a:r>
            <a:endParaRPr lang="en-US" sz="1125" dirty="0"/>
          </a:p>
        </p:txBody>
      </p:sp>
      <p:sp>
        <p:nvSpPr>
          <p:cNvPr id="37" name="Text 15"/>
          <p:cNvSpPr/>
          <p:nvPr/>
        </p:nvSpPr>
        <p:spPr>
          <a:xfrm>
            <a:off x="9365456" y="5411093"/>
            <a:ext cx="24003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Older Patients</a:t>
            </a:r>
            <a:endParaRPr lang="en-US" sz="1125" dirty="0"/>
          </a:p>
        </p:txBody>
      </p:sp>
      <p:sp>
        <p:nvSpPr>
          <p:cNvPr id="38" name="Text 16"/>
          <p:cNvSpPr/>
          <p:nvPr/>
        </p:nvSpPr>
        <p:spPr>
          <a:xfrm>
            <a:off x="6760369" y="5715893"/>
            <a:ext cx="8572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Women</a:t>
            </a:r>
            <a:endParaRPr lang="en-US" sz="1125" dirty="0"/>
          </a:p>
        </p:txBody>
      </p:sp>
      <p:sp>
        <p:nvSpPr>
          <p:cNvPr id="39" name="Text 17"/>
          <p:cNvSpPr/>
          <p:nvPr/>
        </p:nvSpPr>
        <p:spPr>
          <a:xfrm>
            <a:off x="9365456" y="5715893"/>
            <a:ext cx="15430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Lower SES</a:t>
            </a:r>
            <a:endParaRPr lang="en-US" sz="1125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285750"/>
            <a:ext cx="11430000" cy="703808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80058"/>
            <a:ext cx="5572125" cy="3834854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408658"/>
            <a:ext cx="5114925" cy="3524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449586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1903958"/>
            <a:ext cx="190500" cy="177701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444800"/>
            <a:ext cx="190500" cy="177701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2985641"/>
            <a:ext cx="190500" cy="16668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5205413"/>
            <a:ext cx="5572125" cy="1366838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1180058"/>
            <a:ext cx="5572125" cy="265807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7475" y="1408658"/>
            <a:ext cx="5114925" cy="35242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1449586"/>
            <a:ext cx="214313" cy="17532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1903958"/>
            <a:ext cx="5114925" cy="214313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2213521"/>
            <a:ext cx="190500" cy="15686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2541091"/>
            <a:ext cx="190500" cy="15686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2868662"/>
            <a:ext cx="190500" cy="15686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38875" y="4028629"/>
            <a:ext cx="5572125" cy="254377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10325" y="4509641"/>
            <a:ext cx="2543175" cy="6477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096375" y="4509641"/>
            <a:ext cx="2543175" cy="6477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10325" y="5300216"/>
            <a:ext cx="5229225" cy="441722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571500" y="400050"/>
            <a:ext cx="1162050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DIETARY RECOMMENDATIONS: MEDITERRANEAN STYLE</a:t>
            </a:r>
            <a:endParaRPr lang="en-US" sz="1800" dirty="0"/>
          </a:p>
        </p:txBody>
      </p:sp>
      <p:sp>
        <p:nvSpPr>
          <p:cNvPr id="24" name="Text 1"/>
          <p:cNvSpPr/>
          <p:nvPr/>
        </p:nvSpPr>
        <p:spPr>
          <a:xfrm>
            <a:off x="571500" y="689521"/>
            <a:ext cx="66865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kern="0" spc="3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GUIDELINES &amp; AKT PREP</a:t>
            </a:r>
            <a:endParaRPr lang="en-US" sz="975" dirty="0"/>
          </a:p>
        </p:txBody>
      </p:sp>
      <p:sp>
        <p:nvSpPr>
          <p:cNvPr id="25" name="Text 2"/>
          <p:cNvSpPr/>
          <p:nvPr/>
        </p:nvSpPr>
        <p:spPr>
          <a:xfrm>
            <a:off x="938213" y="1408658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Mediterranean Pattern</a:t>
            </a:r>
            <a:endParaRPr lang="en-US" sz="1350" dirty="0"/>
          </a:p>
        </p:txBody>
      </p:sp>
      <p:sp>
        <p:nvSpPr>
          <p:cNvPr id="26" name="Text 3"/>
          <p:cNvSpPr/>
          <p:nvPr/>
        </p:nvSpPr>
        <p:spPr>
          <a:xfrm>
            <a:off x="914400" y="1903958"/>
            <a:ext cx="4810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Core focus: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Increase consumption of bread, fruit, vegetables, and legumes.</a:t>
            </a:r>
            <a:endParaRPr lang="en-US" sz="1200" dirty="0"/>
          </a:p>
        </p:txBody>
      </p:sp>
      <p:sp>
        <p:nvSpPr>
          <p:cNvPr id="27" name="Text 4"/>
          <p:cNvSpPr/>
          <p:nvPr/>
        </p:nvSpPr>
        <p:spPr>
          <a:xfrm>
            <a:off x="914400" y="2444800"/>
            <a:ext cx="4810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Protein shifts: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Prioritize fish and poultry; significantly reduce red meat intake.</a:t>
            </a:r>
            <a:endParaRPr lang="en-US" sz="1200" dirty="0"/>
          </a:p>
        </p:txBody>
      </p:sp>
      <p:sp>
        <p:nvSpPr>
          <p:cNvPr id="28" name="Text 5"/>
          <p:cNvSpPr/>
          <p:nvPr/>
        </p:nvSpPr>
        <p:spPr>
          <a:xfrm>
            <a:off x="914400" y="2985641"/>
            <a:ext cx="4810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Healthy fats: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Replace butter and cheese with vegetable and plant-based oils.</a:t>
            </a:r>
            <a:endParaRPr lang="en-US" sz="1200" dirty="0"/>
          </a:p>
        </p:txBody>
      </p:sp>
      <p:sp>
        <p:nvSpPr>
          <p:cNvPr id="29" name="Text 6"/>
          <p:cNvSpPr/>
          <p:nvPr/>
        </p:nvSpPr>
        <p:spPr>
          <a:xfrm>
            <a:off x="571500" y="5395913"/>
            <a:ext cx="51911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NNT = 4</a:t>
            </a:r>
            <a:endParaRPr lang="en-US" sz="2400" dirty="0"/>
          </a:p>
        </p:txBody>
      </p:sp>
      <p:sp>
        <p:nvSpPr>
          <p:cNvPr id="30" name="Text 7"/>
          <p:cNvSpPr/>
          <p:nvPr/>
        </p:nvSpPr>
        <p:spPr>
          <a:xfrm>
            <a:off x="571500" y="5900738"/>
            <a:ext cx="5191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FFFFFF">
                    <a:alpha val="9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 POST-MI PATIENTS</a:t>
            </a:r>
            <a:endParaRPr lang="en-US" sz="1050" dirty="0"/>
          </a:p>
        </p:txBody>
      </p:sp>
      <p:sp>
        <p:nvSpPr>
          <p:cNvPr id="31" name="Text 8"/>
          <p:cNvSpPr/>
          <p:nvPr/>
        </p:nvSpPr>
        <p:spPr>
          <a:xfrm>
            <a:off x="571500" y="6196013"/>
            <a:ext cx="519112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FFFFFF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Relative risk of CV morbidity reduced to 0.25</a:t>
            </a:r>
            <a:endParaRPr lang="en-US" sz="975" dirty="0"/>
          </a:p>
        </p:txBody>
      </p:sp>
      <p:sp>
        <p:nvSpPr>
          <p:cNvPr id="32" name="Text 9"/>
          <p:cNvSpPr/>
          <p:nvPr/>
        </p:nvSpPr>
        <p:spPr>
          <a:xfrm>
            <a:off x="6796088" y="1408658"/>
            <a:ext cx="539591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Oily Fish &amp; Omega-3 Benefits</a:t>
            </a:r>
            <a:endParaRPr lang="en-US" sz="1350" dirty="0"/>
          </a:p>
        </p:txBody>
      </p:sp>
      <p:sp>
        <p:nvSpPr>
          <p:cNvPr id="33" name="Text 10"/>
          <p:cNvSpPr/>
          <p:nvPr/>
        </p:nvSpPr>
        <p:spPr>
          <a:xfrm>
            <a:off x="6543675" y="1903958"/>
            <a:ext cx="49625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GISSI-PREVENZIONE TRIAL</a:t>
            </a:r>
            <a:endParaRPr lang="en-US" sz="825" dirty="0"/>
          </a:p>
        </p:txBody>
      </p:sp>
      <p:sp>
        <p:nvSpPr>
          <p:cNvPr id="34" name="Text 11"/>
          <p:cNvSpPr/>
          <p:nvPr/>
        </p:nvSpPr>
        <p:spPr>
          <a:xfrm>
            <a:off x="6772275" y="2213521"/>
            <a:ext cx="54197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30% Reduction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 overall cardiovascular death rates.</a:t>
            </a:r>
            <a:endParaRPr lang="en-US" sz="1200" dirty="0"/>
          </a:p>
        </p:txBody>
      </p:sp>
      <p:sp>
        <p:nvSpPr>
          <p:cNvPr id="35" name="Text 12"/>
          <p:cNvSpPr/>
          <p:nvPr/>
        </p:nvSpPr>
        <p:spPr>
          <a:xfrm>
            <a:off x="6772275" y="2541091"/>
            <a:ext cx="54197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45% Reduction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 sudden cardiac death (anti-arrhythmic effect).</a:t>
            </a:r>
            <a:endParaRPr lang="en-US" sz="1200" dirty="0"/>
          </a:p>
        </p:txBody>
      </p:sp>
      <p:sp>
        <p:nvSpPr>
          <p:cNvPr id="36" name="Text 13"/>
          <p:cNvSpPr/>
          <p:nvPr/>
        </p:nvSpPr>
        <p:spPr>
          <a:xfrm>
            <a:off x="6772275" y="2868662"/>
            <a:ext cx="54197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Encourage at least 2 portions of fish per week (one oily).</a:t>
            </a:r>
            <a:endParaRPr lang="en-US" sz="1200" dirty="0"/>
          </a:p>
        </p:txBody>
      </p:sp>
      <p:sp>
        <p:nvSpPr>
          <p:cNvPr id="37" name="Text 14"/>
          <p:cNvSpPr/>
          <p:nvPr/>
        </p:nvSpPr>
        <p:spPr>
          <a:xfrm>
            <a:off x="6410325" y="4200079"/>
            <a:ext cx="52292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IMPACT SUMMARY</a:t>
            </a:r>
            <a:endParaRPr lang="en-US" sz="1125" dirty="0"/>
          </a:p>
        </p:txBody>
      </p:sp>
      <p:sp>
        <p:nvSpPr>
          <p:cNvPr id="38" name="Text 15"/>
          <p:cNvSpPr/>
          <p:nvPr/>
        </p:nvSpPr>
        <p:spPr>
          <a:xfrm>
            <a:off x="7339012" y="4604891"/>
            <a:ext cx="685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NNT 77</a:t>
            </a:r>
            <a:endParaRPr lang="en-US" sz="1500" dirty="0"/>
          </a:p>
        </p:txBody>
      </p:sp>
      <p:sp>
        <p:nvSpPr>
          <p:cNvPr id="39" name="Text 16"/>
          <p:cNvSpPr/>
          <p:nvPr/>
        </p:nvSpPr>
        <p:spPr>
          <a:xfrm>
            <a:off x="6505575" y="4890641"/>
            <a:ext cx="235267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90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 prevent 1 death over 3.5 years (Oily Fish)</a:t>
            </a:r>
            <a:endParaRPr lang="en-US" sz="900" dirty="0"/>
          </a:p>
        </p:txBody>
      </p:sp>
      <p:sp>
        <p:nvSpPr>
          <p:cNvPr id="40" name="Text 17"/>
          <p:cNvSpPr/>
          <p:nvPr/>
        </p:nvSpPr>
        <p:spPr>
          <a:xfrm>
            <a:off x="10139363" y="4604891"/>
            <a:ext cx="457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30%</a:t>
            </a:r>
            <a:endParaRPr lang="en-US" sz="1500" dirty="0"/>
          </a:p>
        </p:txBody>
      </p:sp>
      <p:sp>
        <p:nvSpPr>
          <p:cNvPr id="41" name="Text 18"/>
          <p:cNvSpPr/>
          <p:nvPr/>
        </p:nvSpPr>
        <p:spPr>
          <a:xfrm>
            <a:off x="9196388" y="4890641"/>
            <a:ext cx="23431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90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Mortality reduction from smoking cessation</a:t>
            </a:r>
            <a:endParaRPr lang="en-US" sz="900" dirty="0"/>
          </a:p>
        </p:txBody>
      </p:sp>
      <p:sp>
        <p:nvSpPr>
          <p:cNvPr id="42" name="Text 19"/>
          <p:cNvSpPr/>
          <p:nvPr/>
        </p:nvSpPr>
        <p:spPr>
          <a:xfrm>
            <a:off x="6410325" y="5300216"/>
            <a:ext cx="5229225" cy="4417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Tip:</a:t>
            </a:r>
            <a:r>
              <a:rPr lang="en-US" sz="9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Mediterranean diet has one of the lowest NNTs in secondary prevention — emphasize this in SCA consultations.</a:t>
            </a:r>
            <a:endParaRPr lang="en-US" sz="975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75" y="190500"/>
            <a:ext cx="11525250" cy="61138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944761"/>
            <a:ext cx="5619750" cy="2586038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975" y="1187648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975" y="2559248"/>
            <a:ext cx="5162550" cy="7429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3375" y="3721298"/>
            <a:ext cx="5619750" cy="184308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975" y="3964186"/>
            <a:ext cx="285750" cy="2286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944761"/>
            <a:ext cx="5619750" cy="25336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1187648"/>
            <a:ext cx="285750" cy="2286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2559248"/>
            <a:ext cx="5162550" cy="690563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3668911"/>
            <a:ext cx="5619750" cy="189547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3911798"/>
            <a:ext cx="285750" cy="2286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33375" y="5850136"/>
            <a:ext cx="11525250" cy="6858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1500" y="6089452"/>
            <a:ext cx="238125" cy="207020"/>
          </a:xfrm>
          <a:prstGeom prst="rect">
            <a:avLst/>
          </a:prstGeom>
        </p:spPr>
      </p:pic>
      <p:sp>
        <p:nvSpPr>
          <p:cNvPr id="17" name="Text 0"/>
          <p:cNvSpPr/>
          <p:nvPr/>
        </p:nvSpPr>
        <p:spPr>
          <a:xfrm>
            <a:off x="504825" y="285750"/>
            <a:ext cx="10309860" cy="2303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LIFESTYLE: EXERCISE AND SMOKING CESSATION</a:t>
            </a:r>
            <a:endParaRPr lang="en-US" sz="1650" dirty="0"/>
          </a:p>
        </p:txBody>
      </p:sp>
      <p:sp>
        <p:nvSpPr>
          <p:cNvPr id="18" name="Text 1"/>
          <p:cNvSpPr/>
          <p:nvPr/>
        </p:nvSpPr>
        <p:spPr>
          <a:xfrm>
            <a:off x="504825" y="535186"/>
            <a:ext cx="6172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kern="0" spc="3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GUIDELINES &amp; AKT PREP</a:t>
            </a:r>
            <a:endParaRPr lang="en-US" sz="900" dirty="0"/>
          </a:p>
        </p:txBody>
      </p:sp>
      <p:sp>
        <p:nvSpPr>
          <p:cNvPr id="19" name="Text 2"/>
          <p:cNvSpPr/>
          <p:nvPr/>
        </p:nvSpPr>
        <p:spPr>
          <a:xfrm>
            <a:off x="962025" y="1173361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PHYSICAL ACTIVITY GUIDANCE</a:t>
            </a:r>
            <a:endParaRPr lang="en-US" sz="1350" dirty="0"/>
          </a:p>
        </p:txBody>
      </p:sp>
      <p:sp>
        <p:nvSpPr>
          <p:cNvPr id="20" name="Text 3"/>
          <p:cNvSpPr/>
          <p:nvPr/>
        </p:nvSpPr>
        <p:spPr>
          <a:xfrm>
            <a:off x="828675" y="1573411"/>
            <a:ext cx="823803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Aim for </a:t>
            </a: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20–30 minutes daily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 aerobic activity.</a:t>
            </a:r>
            <a:endParaRPr lang="en-US" sz="1125" dirty="0"/>
          </a:p>
        </p:txBody>
      </p:sp>
      <p:sp>
        <p:nvSpPr>
          <p:cNvPr id="21" name="Text 4"/>
          <p:cNvSpPr/>
          <p:nvPr/>
        </p:nvSpPr>
        <p:spPr>
          <a:xfrm>
            <a:off x="828675" y="1902023"/>
            <a:ext cx="7641862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Exercise to the point of </a:t>
            </a: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slight breathlessness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125" dirty="0"/>
          </a:p>
        </p:txBody>
      </p:sp>
      <p:sp>
        <p:nvSpPr>
          <p:cNvPr id="22" name="Text 5"/>
          <p:cNvSpPr/>
          <p:nvPr/>
        </p:nvSpPr>
        <p:spPr>
          <a:xfrm>
            <a:off x="828675" y="2230636"/>
            <a:ext cx="959297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Gradual, step-by-step increase in intensity post-discharge.</a:t>
            </a:r>
            <a:endParaRPr lang="en-US" sz="1125" dirty="0"/>
          </a:p>
        </p:txBody>
      </p:sp>
      <p:sp>
        <p:nvSpPr>
          <p:cNvPr id="23" name="Text 6"/>
          <p:cNvSpPr/>
          <p:nvPr/>
        </p:nvSpPr>
        <p:spPr>
          <a:xfrm>
            <a:off x="704850" y="2559248"/>
            <a:ext cx="4876800" cy="742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Cardiac rehab reduces cardiac deaths by </a:t>
            </a: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31%</a:t>
            </a:r>
            <a:r>
              <a:rPr lang="en-US" sz="10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and all-cause mortality by </a:t>
            </a: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27%</a:t>
            </a:r>
            <a:r>
              <a:rPr lang="en-US" sz="10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050" dirty="0"/>
          </a:p>
        </p:txBody>
      </p:sp>
      <p:sp>
        <p:nvSpPr>
          <p:cNvPr id="24" name="Text 7"/>
          <p:cNvSpPr/>
          <p:nvPr/>
        </p:nvSpPr>
        <p:spPr>
          <a:xfrm>
            <a:off x="962025" y="3949898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 EDUCATION</a:t>
            </a:r>
            <a:endParaRPr lang="en-US" sz="1350" dirty="0"/>
          </a:p>
        </p:txBody>
      </p:sp>
      <p:sp>
        <p:nvSpPr>
          <p:cNvPr id="25" name="Text 8"/>
          <p:cNvSpPr/>
          <p:nvPr/>
        </p:nvSpPr>
        <p:spPr>
          <a:xfrm>
            <a:off x="828675" y="4349948"/>
            <a:ext cx="8617419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Recognize MI symptoms: pressure, radiation, sweating.</a:t>
            </a:r>
            <a:endParaRPr lang="en-US" sz="1125" dirty="0"/>
          </a:p>
        </p:txBody>
      </p:sp>
      <p:sp>
        <p:nvSpPr>
          <p:cNvPr id="26" name="Text 9"/>
          <p:cNvSpPr/>
          <p:nvPr/>
        </p:nvSpPr>
        <p:spPr>
          <a:xfrm>
            <a:off x="828675" y="4678561"/>
            <a:ext cx="980976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Emergency plan: Call 999 if pain lasts &gt;15 mins post-GTN.</a:t>
            </a:r>
            <a:endParaRPr lang="en-US" sz="1125" dirty="0"/>
          </a:p>
        </p:txBody>
      </p:sp>
      <p:sp>
        <p:nvSpPr>
          <p:cNvPr id="27" name="Text 10"/>
          <p:cNvSpPr/>
          <p:nvPr/>
        </p:nvSpPr>
        <p:spPr>
          <a:xfrm>
            <a:off x="828675" y="5007173"/>
            <a:ext cx="926779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Family involvement: Relatives should also know red flags.</a:t>
            </a:r>
            <a:endParaRPr lang="en-US" sz="1125" dirty="0"/>
          </a:p>
        </p:txBody>
      </p:sp>
      <p:sp>
        <p:nvSpPr>
          <p:cNvPr id="28" name="Text 11"/>
          <p:cNvSpPr/>
          <p:nvPr/>
        </p:nvSpPr>
        <p:spPr>
          <a:xfrm>
            <a:off x="6867525" y="1173361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SMOKING CESSATION</a:t>
            </a:r>
            <a:endParaRPr lang="en-US" sz="1350" dirty="0"/>
          </a:p>
        </p:txBody>
      </p:sp>
      <p:sp>
        <p:nvSpPr>
          <p:cNvPr id="29" name="Text 12"/>
          <p:cNvSpPr/>
          <p:nvPr/>
        </p:nvSpPr>
        <p:spPr>
          <a:xfrm>
            <a:off x="6734175" y="1573411"/>
            <a:ext cx="54578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Strongly advise ALL smokers to quit at every opportunity.</a:t>
            </a:r>
            <a:endParaRPr lang="en-US" sz="1125" dirty="0"/>
          </a:p>
        </p:txBody>
      </p:sp>
      <p:sp>
        <p:nvSpPr>
          <p:cNvPr id="30" name="Text 13"/>
          <p:cNvSpPr/>
          <p:nvPr/>
        </p:nvSpPr>
        <p:spPr>
          <a:xfrm>
            <a:off x="6734175" y="1902023"/>
            <a:ext cx="54578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Up to </a:t>
            </a: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36%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 post-MI patients stop with GP advice.</a:t>
            </a:r>
            <a:endParaRPr lang="en-US" sz="1125" dirty="0"/>
          </a:p>
        </p:txBody>
      </p:sp>
      <p:sp>
        <p:nvSpPr>
          <p:cNvPr id="31" name="Text 14"/>
          <p:cNvSpPr/>
          <p:nvPr/>
        </p:nvSpPr>
        <p:spPr>
          <a:xfrm>
            <a:off x="6734175" y="2230636"/>
            <a:ext cx="54578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Single most impactful lifestyle change post-infarction.</a:t>
            </a:r>
            <a:endParaRPr lang="en-US" sz="1125" dirty="0"/>
          </a:p>
        </p:txBody>
      </p:sp>
      <p:sp>
        <p:nvSpPr>
          <p:cNvPr id="32" name="Text 15"/>
          <p:cNvSpPr/>
          <p:nvPr/>
        </p:nvSpPr>
        <p:spPr>
          <a:xfrm>
            <a:off x="6610350" y="2559248"/>
            <a:ext cx="4876800" cy="6905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Smoking cessation post-MI reduces mortality by </a:t>
            </a: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30%</a:t>
            </a:r>
            <a:r>
              <a:rPr lang="en-US" sz="10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r>
              <a:rPr lang="en-US" sz="825" b="1" i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Source: Burt et al., 1974</a:t>
            </a:r>
            <a:endParaRPr lang="en-US" sz="1050" dirty="0"/>
          </a:p>
        </p:txBody>
      </p:sp>
      <p:sp>
        <p:nvSpPr>
          <p:cNvPr id="33" name="Text 16"/>
          <p:cNvSpPr/>
          <p:nvPr/>
        </p:nvSpPr>
        <p:spPr>
          <a:xfrm>
            <a:off x="6867525" y="3897511"/>
            <a:ext cx="26746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IMMUNISATIONS</a:t>
            </a:r>
            <a:endParaRPr lang="en-US" sz="1350" dirty="0"/>
          </a:p>
        </p:txBody>
      </p:sp>
      <p:sp>
        <p:nvSpPr>
          <p:cNvPr id="34" name="Text 17"/>
          <p:cNvSpPr/>
          <p:nvPr/>
        </p:nvSpPr>
        <p:spPr>
          <a:xfrm>
            <a:off x="6734175" y="4297561"/>
            <a:ext cx="54578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Annual Influenza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vaccination for all IHD patients.</a:t>
            </a:r>
            <a:endParaRPr lang="en-US" sz="1125" dirty="0"/>
          </a:p>
        </p:txBody>
      </p:sp>
      <p:sp>
        <p:nvSpPr>
          <p:cNvPr id="35" name="Text 18"/>
          <p:cNvSpPr/>
          <p:nvPr/>
        </p:nvSpPr>
        <p:spPr>
          <a:xfrm>
            <a:off x="6734175" y="4626173"/>
            <a:ext cx="54578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Pneumococcal (Pneumovax)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One-off dose required.</a:t>
            </a:r>
            <a:endParaRPr lang="en-US" sz="1125" dirty="0"/>
          </a:p>
        </p:txBody>
      </p:sp>
      <p:sp>
        <p:nvSpPr>
          <p:cNvPr id="36" name="Text 19"/>
          <p:cNvSpPr/>
          <p:nvPr/>
        </p:nvSpPr>
        <p:spPr>
          <a:xfrm>
            <a:off x="6734175" y="4954786"/>
            <a:ext cx="54578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Applies regardless of age due to chronic heart disease status.</a:t>
            </a:r>
            <a:endParaRPr lang="en-US" sz="1125" dirty="0"/>
          </a:p>
        </p:txBody>
      </p:sp>
      <p:sp>
        <p:nvSpPr>
          <p:cNvPr id="37" name="Text 20"/>
          <p:cNvSpPr/>
          <p:nvPr/>
        </p:nvSpPr>
        <p:spPr>
          <a:xfrm>
            <a:off x="952500" y="5993011"/>
            <a:ext cx="10668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 FOCUS:</a:t>
            </a: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Smoking cessation is the highest impact intervention. In consultations, "normalise" cardiac rehab—explain it is to help the heart recover as well as possible, not because something is currently "wrong."</a:t>
            </a:r>
            <a:endParaRPr lang="en-US" sz="10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381000"/>
            <a:ext cx="11239500" cy="81721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1436340"/>
            <a:ext cx="5476875" cy="2353717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75" y="1707803"/>
            <a:ext cx="285750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375" y="2122140"/>
            <a:ext cx="119063" cy="119063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375" y="2662982"/>
            <a:ext cx="119063" cy="11906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250" y="4028182"/>
            <a:ext cx="5476875" cy="2353717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4375" y="4299645"/>
            <a:ext cx="285750" cy="190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4375" y="4713982"/>
            <a:ext cx="119063" cy="108198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4375" y="5254823"/>
            <a:ext cx="119063" cy="108198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1436340"/>
            <a:ext cx="5476875" cy="2401342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1707803"/>
            <a:ext cx="285750" cy="1905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2122140"/>
            <a:ext cx="119063" cy="119063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2662982"/>
            <a:ext cx="119063" cy="9912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2990552"/>
            <a:ext cx="119063" cy="108198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38875" y="4075807"/>
            <a:ext cx="5476875" cy="2306092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714375" y="523875"/>
            <a:ext cx="11477625" cy="2933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ALDOSTERONE ANTAGONISTS IN HEART FAILURE</a:t>
            </a:r>
            <a:endParaRPr lang="en-US" sz="2100" dirty="0"/>
          </a:p>
        </p:txBody>
      </p:sp>
      <p:sp>
        <p:nvSpPr>
          <p:cNvPr id="20" name="Text 1"/>
          <p:cNvSpPr/>
          <p:nvPr/>
        </p:nvSpPr>
        <p:spPr>
          <a:xfrm>
            <a:off x="714375" y="855315"/>
            <a:ext cx="72009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48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GUIDELINES &amp; AKT PREP</a:t>
            </a:r>
            <a:endParaRPr lang="en-US" sz="1050" dirty="0"/>
          </a:p>
        </p:txBody>
      </p:sp>
      <p:sp>
        <p:nvSpPr>
          <p:cNvPr id="21" name="Text 2"/>
          <p:cNvSpPr/>
          <p:nvPr/>
        </p:nvSpPr>
        <p:spPr>
          <a:xfrm>
            <a:off x="1114425" y="1674465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INDICATIONS</a:t>
            </a:r>
            <a:endParaRPr lang="en-US" sz="1350" dirty="0"/>
          </a:p>
        </p:txBody>
      </p:sp>
      <p:sp>
        <p:nvSpPr>
          <p:cNvPr id="22" name="Text 3"/>
          <p:cNvSpPr/>
          <p:nvPr/>
        </p:nvSpPr>
        <p:spPr>
          <a:xfrm>
            <a:off x="928688" y="2074515"/>
            <a:ext cx="478631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 patients with </a:t>
            </a: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LVSD (EF ≤40%)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and clinical symptoms or signs of heart failure.</a:t>
            </a:r>
            <a:endParaRPr lang="en-US" sz="1200" dirty="0"/>
          </a:p>
        </p:txBody>
      </p:sp>
      <p:sp>
        <p:nvSpPr>
          <p:cNvPr id="23" name="Text 4"/>
          <p:cNvSpPr/>
          <p:nvPr/>
        </p:nvSpPr>
        <p:spPr>
          <a:xfrm>
            <a:off x="928688" y="2615357"/>
            <a:ext cx="478631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Prescribe </a:t>
            </a: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Eplerenone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as the primary aldosterone antagonist in the post-MI setting.</a:t>
            </a:r>
            <a:endParaRPr lang="en-US" sz="1200" dirty="0"/>
          </a:p>
        </p:txBody>
      </p:sp>
      <p:sp>
        <p:nvSpPr>
          <p:cNvPr id="24" name="Text 5"/>
          <p:cNvSpPr/>
          <p:nvPr/>
        </p:nvSpPr>
        <p:spPr>
          <a:xfrm>
            <a:off x="1114425" y="4266307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INITIATION &amp; TIMING</a:t>
            </a:r>
            <a:endParaRPr lang="en-US" sz="1350" dirty="0"/>
          </a:p>
        </p:txBody>
      </p:sp>
      <p:sp>
        <p:nvSpPr>
          <p:cNvPr id="25" name="Text 6"/>
          <p:cNvSpPr/>
          <p:nvPr/>
        </p:nvSpPr>
        <p:spPr>
          <a:xfrm>
            <a:off x="928688" y="4666357"/>
            <a:ext cx="478631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Window: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Start within 3–14 days post-MI for maximum clinical benefit.</a:t>
            </a:r>
            <a:endParaRPr lang="en-US" sz="1200" dirty="0"/>
          </a:p>
        </p:txBody>
      </p:sp>
      <p:sp>
        <p:nvSpPr>
          <p:cNvPr id="26" name="Text 7"/>
          <p:cNvSpPr/>
          <p:nvPr/>
        </p:nvSpPr>
        <p:spPr>
          <a:xfrm>
            <a:off x="928688" y="5207198"/>
            <a:ext cx="478631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Sequence: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Ideally introduced after the ACE inhibitor has been established.</a:t>
            </a:r>
            <a:endParaRPr lang="en-US" sz="1200" dirty="0"/>
          </a:p>
        </p:txBody>
      </p:sp>
      <p:sp>
        <p:nvSpPr>
          <p:cNvPr id="27" name="Text 8"/>
          <p:cNvSpPr/>
          <p:nvPr/>
        </p:nvSpPr>
        <p:spPr>
          <a:xfrm>
            <a:off x="6877050" y="1674465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2D6A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MONITORING &amp; SAFETY</a:t>
            </a:r>
            <a:endParaRPr lang="en-US" sz="1350" dirty="0"/>
          </a:p>
        </p:txBody>
      </p:sp>
      <p:sp>
        <p:nvSpPr>
          <p:cNvPr id="28" name="Text 9"/>
          <p:cNvSpPr/>
          <p:nvPr/>
        </p:nvSpPr>
        <p:spPr>
          <a:xfrm>
            <a:off x="6691313" y="2074515"/>
            <a:ext cx="478631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Check U&amp;Es (specifically Potassium and Creatinine) at baseline and 1 week post-initiation.</a:t>
            </a:r>
            <a:endParaRPr lang="en-US" sz="1200" dirty="0"/>
          </a:p>
        </p:txBody>
      </p:sp>
      <p:sp>
        <p:nvSpPr>
          <p:cNvPr id="29" name="Text 10"/>
          <p:cNvSpPr/>
          <p:nvPr/>
        </p:nvSpPr>
        <p:spPr>
          <a:xfrm>
            <a:off x="6691313" y="2615357"/>
            <a:ext cx="550068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6A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Hyperkalaemia: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Halve dose or stop if Potassium &gt; 5.5 mmol/L.</a:t>
            </a:r>
            <a:endParaRPr lang="en-US" sz="1200" dirty="0"/>
          </a:p>
        </p:txBody>
      </p:sp>
      <p:sp>
        <p:nvSpPr>
          <p:cNvPr id="30" name="Text 11"/>
          <p:cNvSpPr/>
          <p:nvPr/>
        </p:nvSpPr>
        <p:spPr>
          <a:xfrm>
            <a:off x="6691313" y="2942927"/>
            <a:ext cx="478631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Monitor renal function closely during any subsequent dose up-titration.</a:t>
            </a:r>
            <a:endParaRPr lang="en-US" sz="1200" dirty="0"/>
          </a:p>
        </p:txBody>
      </p:sp>
      <p:sp>
        <p:nvSpPr>
          <p:cNvPr id="31" name="Text 12"/>
          <p:cNvSpPr/>
          <p:nvPr/>
        </p:nvSpPr>
        <p:spPr>
          <a:xfrm>
            <a:off x="6429375" y="4619179"/>
            <a:ext cx="553212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EPHESUS Trial Evidence</a:t>
            </a:r>
            <a:endParaRPr lang="en-US" sz="1650" dirty="0"/>
          </a:p>
        </p:txBody>
      </p:sp>
      <p:sp>
        <p:nvSpPr>
          <p:cNvPr id="32" name="Text 13"/>
          <p:cNvSpPr/>
          <p:nvPr/>
        </p:nvSpPr>
        <p:spPr>
          <a:xfrm>
            <a:off x="6429375" y="5009704"/>
            <a:ext cx="50958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B2BEC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Demonstrated a </a:t>
            </a:r>
            <a:r>
              <a:rPr lang="en-US" sz="1200" b="1" dirty="0">
                <a:solidFill>
                  <a:srgbClr val="B2BEC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15% reduction</a:t>
            </a:r>
            <a:r>
              <a:rPr lang="en-US" sz="1200" dirty="0">
                <a:solidFill>
                  <a:srgbClr val="B2BEC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 all-cause mortality for post-MI patients with LVSD and heart failure.</a:t>
            </a:r>
            <a:endParaRPr lang="en-US" sz="1200" dirty="0"/>
          </a:p>
        </p:txBody>
      </p:sp>
      <p:sp>
        <p:nvSpPr>
          <p:cNvPr id="33" name="Text 14"/>
          <p:cNvSpPr/>
          <p:nvPr/>
        </p:nvSpPr>
        <p:spPr>
          <a:xfrm>
            <a:off x="6543675" y="5562154"/>
            <a:ext cx="5648325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highlight>
                  <a:srgbClr val="800000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NNT = 44 (for all-cause mortality over 1 year)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75" y="190500"/>
            <a:ext cx="11525250" cy="61138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944761"/>
            <a:ext cx="11525250" cy="98107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975" y="1197173"/>
            <a:ext cx="476250" cy="4762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225" y="1320998"/>
            <a:ext cx="285750" cy="2286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3375" y="2116336"/>
            <a:ext cx="3714750" cy="3741539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975" y="2344936"/>
            <a:ext cx="3257550" cy="709613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1975" y="2392561"/>
            <a:ext cx="238125" cy="190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1975" y="3273623"/>
            <a:ext cx="171450" cy="5143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1975" y="3930848"/>
            <a:ext cx="171450" cy="44574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1975" y="4519464"/>
            <a:ext cx="171450" cy="44574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38625" y="2116336"/>
            <a:ext cx="3714750" cy="3741539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467225" y="2344936"/>
            <a:ext cx="3257550" cy="709613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467225" y="2392561"/>
            <a:ext cx="238125" cy="1905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67225" y="3273623"/>
            <a:ext cx="171450" cy="51435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67225" y="3930848"/>
            <a:ext cx="171450" cy="44574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67225" y="4519464"/>
            <a:ext cx="171450" cy="44574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43875" y="2116336"/>
            <a:ext cx="3714750" cy="3741539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72475" y="2344936"/>
            <a:ext cx="3257550" cy="709613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372475" y="2392561"/>
            <a:ext cx="238125" cy="1905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372475" y="3273623"/>
            <a:ext cx="171450" cy="51435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72475" y="3930848"/>
            <a:ext cx="171450" cy="44574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72475" y="4519464"/>
            <a:ext cx="171450" cy="44574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33375" y="6143625"/>
            <a:ext cx="11525250" cy="428625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23875" y="6289328"/>
            <a:ext cx="166688" cy="137220"/>
          </a:xfrm>
          <a:prstGeom prst="rect">
            <a:avLst/>
          </a:prstGeom>
        </p:spPr>
      </p:pic>
      <p:sp>
        <p:nvSpPr>
          <p:cNvPr id="28" name="Text 0"/>
          <p:cNvSpPr/>
          <p:nvPr/>
        </p:nvSpPr>
        <p:spPr>
          <a:xfrm>
            <a:off x="504825" y="285750"/>
            <a:ext cx="7292340" cy="2303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DEFINING ANGINA AND ITS TYPES</a:t>
            </a:r>
            <a:endParaRPr lang="en-US" sz="1650" dirty="0"/>
          </a:p>
        </p:txBody>
      </p:sp>
      <p:sp>
        <p:nvSpPr>
          <p:cNvPr id="29" name="Text 1"/>
          <p:cNvSpPr/>
          <p:nvPr/>
        </p:nvSpPr>
        <p:spPr>
          <a:xfrm>
            <a:off x="504825" y="535186"/>
            <a:ext cx="6172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kern="0" spc="3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GUIDELINES &amp; AKT PREP</a:t>
            </a:r>
            <a:endParaRPr lang="en-US" sz="900" dirty="0"/>
          </a:p>
        </p:txBody>
      </p:sp>
      <p:sp>
        <p:nvSpPr>
          <p:cNvPr id="30" name="Text 2"/>
          <p:cNvSpPr/>
          <p:nvPr/>
        </p:nvSpPr>
        <p:spPr>
          <a:xfrm>
            <a:off x="1228725" y="1173361"/>
            <a:ext cx="101917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Myocardial Ischaemia</a:t>
            </a:r>
            <a:endParaRPr lang="en-US" sz="1350" dirty="0"/>
          </a:p>
        </p:txBody>
      </p:sp>
      <p:sp>
        <p:nvSpPr>
          <p:cNvPr id="31" name="Text 3"/>
          <p:cNvSpPr/>
          <p:nvPr/>
        </p:nvSpPr>
        <p:spPr>
          <a:xfrm>
            <a:off x="1228725" y="1468636"/>
            <a:ext cx="109632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Chest pain or discomfort occurring when the heart muscle's demand for oxygen exceeds the blood supply provided by the coronary arteries.</a:t>
            </a:r>
            <a:endParaRPr lang="en-US" sz="1200" dirty="0"/>
          </a:p>
        </p:txBody>
      </p:sp>
      <p:sp>
        <p:nvSpPr>
          <p:cNvPr id="32" name="Text 4"/>
          <p:cNvSpPr/>
          <p:nvPr/>
        </p:nvSpPr>
        <p:spPr>
          <a:xfrm>
            <a:off x="895350" y="2344936"/>
            <a:ext cx="32575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Stable Angina</a:t>
            </a:r>
            <a:endParaRPr lang="en-US" sz="1500" dirty="0"/>
          </a:p>
        </p:txBody>
      </p:sp>
      <p:sp>
        <p:nvSpPr>
          <p:cNvPr id="33" name="Text 5"/>
          <p:cNvSpPr/>
          <p:nvPr/>
        </p:nvSpPr>
        <p:spPr>
          <a:xfrm>
            <a:off x="638175" y="2706886"/>
            <a:ext cx="1137158" cy="23336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155724"/>
                </a:solidFill>
                <a:highlight>
                  <a:srgbClr val="D4EDDA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PREDICTABLE</a:t>
            </a:r>
            <a:endParaRPr lang="en-US" sz="825" dirty="0"/>
          </a:p>
        </p:txBody>
      </p:sp>
      <p:sp>
        <p:nvSpPr>
          <p:cNvPr id="34" name="Text 6"/>
          <p:cNvSpPr/>
          <p:nvPr/>
        </p:nvSpPr>
        <p:spPr>
          <a:xfrm>
            <a:off x="828675" y="3245048"/>
            <a:ext cx="2990850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Triggers: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Physical exertion, emotional stress, or exposure to cold.</a:t>
            </a:r>
            <a:endParaRPr lang="en-US" sz="1125" dirty="0"/>
          </a:p>
        </p:txBody>
      </p:sp>
      <p:sp>
        <p:nvSpPr>
          <p:cNvPr id="35" name="Text 7"/>
          <p:cNvSpPr/>
          <p:nvPr/>
        </p:nvSpPr>
        <p:spPr>
          <a:xfrm>
            <a:off x="828675" y="3902273"/>
            <a:ext cx="2990850" cy="4743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Relief: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Subsides with rest or sublingual GTN within </a:t>
            </a: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 minutes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125" dirty="0"/>
          </a:p>
        </p:txBody>
      </p:sp>
      <p:sp>
        <p:nvSpPr>
          <p:cNvPr id="36" name="Text 8"/>
          <p:cNvSpPr/>
          <p:nvPr/>
        </p:nvSpPr>
        <p:spPr>
          <a:xfrm>
            <a:off x="828675" y="4490889"/>
            <a:ext cx="2990850" cy="4743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Pattern: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Symptoms remain consistent in frequency and severity over time.</a:t>
            </a:r>
            <a:endParaRPr lang="en-US" sz="1125" dirty="0"/>
          </a:p>
        </p:txBody>
      </p:sp>
      <p:sp>
        <p:nvSpPr>
          <p:cNvPr id="37" name="Text 9"/>
          <p:cNvSpPr/>
          <p:nvPr/>
        </p:nvSpPr>
        <p:spPr>
          <a:xfrm>
            <a:off x="4800600" y="2344936"/>
            <a:ext cx="3429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Unstable Angina</a:t>
            </a:r>
            <a:endParaRPr lang="en-US" sz="1500" dirty="0"/>
          </a:p>
        </p:txBody>
      </p:sp>
      <p:sp>
        <p:nvSpPr>
          <p:cNvPr id="38" name="Text 10"/>
          <p:cNvSpPr/>
          <p:nvPr/>
        </p:nvSpPr>
        <p:spPr>
          <a:xfrm>
            <a:off x="4543425" y="2706886"/>
            <a:ext cx="1634490" cy="23336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721C24"/>
                </a:solidFill>
                <a:highlight>
                  <a:srgbClr val="F8D7DA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EMERGENCY (ACS)</a:t>
            </a:r>
            <a:endParaRPr lang="en-US" sz="825" dirty="0"/>
          </a:p>
        </p:txBody>
      </p:sp>
      <p:sp>
        <p:nvSpPr>
          <p:cNvPr id="39" name="Text 11"/>
          <p:cNvSpPr/>
          <p:nvPr/>
        </p:nvSpPr>
        <p:spPr>
          <a:xfrm>
            <a:off x="4733925" y="3245048"/>
            <a:ext cx="2990850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Triggers: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Occurs at </a:t>
            </a: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rest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or with minimal exertion; unpredictable.</a:t>
            </a:r>
            <a:endParaRPr lang="en-US" sz="1125" dirty="0"/>
          </a:p>
        </p:txBody>
      </p:sp>
      <p:sp>
        <p:nvSpPr>
          <p:cNvPr id="40" name="Text 12"/>
          <p:cNvSpPr/>
          <p:nvPr/>
        </p:nvSpPr>
        <p:spPr>
          <a:xfrm>
            <a:off x="4733925" y="3902273"/>
            <a:ext cx="2990850" cy="4743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Relief: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Poor response to GTN; pain often lasts &gt;20 minutes.</a:t>
            </a:r>
            <a:endParaRPr lang="en-US" sz="1125" dirty="0"/>
          </a:p>
        </p:txBody>
      </p:sp>
      <p:sp>
        <p:nvSpPr>
          <p:cNvPr id="41" name="Text 13"/>
          <p:cNvSpPr/>
          <p:nvPr/>
        </p:nvSpPr>
        <p:spPr>
          <a:xfrm>
            <a:off x="4733925" y="4490889"/>
            <a:ext cx="2990850" cy="4743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Pattern: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New onset or rapidly worsening symptoms (Crescendo).</a:t>
            </a:r>
            <a:endParaRPr lang="en-US" sz="1125" dirty="0"/>
          </a:p>
        </p:txBody>
      </p:sp>
      <p:sp>
        <p:nvSpPr>
          <p:cNvPr id="42" name="Text 14"/>
          <p:cNvSpPr/>
          <p:nvPr/>
        </p:nvSpPr>
        <p:spPr>
          <a:xfrm>
            <a:off x="8705850" y="2344936"/>
            <a:ext cx="32575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Variant Angina</a:t>
            </a:r>
            <a:endParaRPr lang="en-US" sz="1500" dirty="0"/>
          </a:p>
        </p:txBody>
      </p:sp>
      <p:sp>
        <p:nvSpPr>
          <p:cNvPr id="43" name="Text 15"/>
          <p:cNvSpPr/>
          <p:nvPr/>
        </p:nvSpPr>
        <p:spPr>
          <a:xfrm>
            <a:off x="8448675" y="2706886"/>
            <a:ext cx="1523552" cy="23336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856404"/>
                </a:solidFill>
                <a:highlight>
                  <a:srgbClr val="FFF3CD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CORONARY SPASM</a:t>
            </a:r>
            <a:endParaRPr lang="en-US" sz="825" dirty="0"/>
          </a:p>
        </p:txBody>
      </p:sp>
      <p:sp>
        <p:nvSpPr>
          <p:cNvPr id="44" name="Text 16"/>
          <p:cNvSpPr/>
          <p:nvPr/>
        </p:nvSpPr>
        <p:spPr>
          <a:xfrm>
            <a:off x="8639175" y="3245048"/>
            <a:ext cx="2990850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Mechanism: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Sudden transient spasm of a coronary artery.</a:t>
            </a:r>
            <a:endParaRPr lang="en-US" sz="1125" dirty="0"/>
          </a:p>
        </p:txBody>
      </p:sp>
      <p:sp>
        <p:nvSpPr>
          <p:cNvPr id="45" name="Text 17"/>
          <p:cNvSpPr/>
          <p:nvPr/>
        </p:nvSpPr>
        <p:spPr>
          <a:xfrm>
            <a:off x="8639175" y="3902273"/>
            <a:ext cx="2990850" cy="4743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Timing: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Often occurs at rest, frequently between midnight and early morning.</a:t>
            </a:r>
            <a:endParaRPr lang="en-US" sz="1125" dirty="0"/>
          </a:p>
        </p:txBody>
      </p:sp>
      <p:sp>
        <p:nvSpPr>
          <p:cNvPr id="46" name="Text 18"/>
          <p:cNvSpPr/>
          <p:nvPr/>
        </p:nvSpPr>
        <p:spPr>
          <a:xfrm>
            <a:off x="8639175" y="4490889"/>
            <a:ext cx="2990850" cy="4743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ECG: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Transient ST-segment elevation during the episode.</a:t>
            </a:r>
            <a:endParaRPr lang="en-US" sz="1125" dirty="0"/>
          </a:p>
        </p:txBody>
      </p:sp>
      <p:sp>
        <p:nvSpPr>
          <p:cNvPr id="47" name="Text 19"/>
          <p:cNvSpPr/>
          <p:nvPr/>
        </p:nvSpPr>
        <p:spPr>
          <a:xfrm>
            <a:off x="785813" y="6257925"/>
            <a:ext cx="114061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Priority:</a:t>
            </a:r>
            <a:r>
              <a:rPr lang="en-US" sz="1050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Treat </a:t>
            </a: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Unstable Angina</a:t>
            </a:r>
            <a:r>
              <a:rPr lang="en-US" sz="1050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as a medical emergency (Acute Coronary Syndrome). Arrange immediate hospital admission via 999.</a:t>
            </a:r>
            <a:endParaRPr lang="en-US" sz="10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75" y="152400"/>
            <a:ext cx="11525250" cy="57328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916186"/>
            <a:ext cx="5619750" cy="28765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975" y="1097161"/>
            <a:ext cx="5162550" cy="3429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975" y="1163389"/>
            <a:ext cx="228600" cy="182761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975" y="1592461"/>
            <a:ext cx="142875" cy="15582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975" y="2087761"/>
            <a:ext cx="142875" cy="131862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1975" y="2583061"/>
            <a:ext cx="142875" cy="14287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1975" y="3059311"/>
            <a:ext cx="5162550" cy="5524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3375" y="3983236"/>
            <a:ext cx="5619750" cy="208597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975" y="4164211"/>
            <a:ext cx="5162550" cy="3429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1975" y="4230439"/>
            <a:ext cx="228600" cy="182761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61975" y="4659511"/>
            <a:ext cx="142875" cy="1143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61975" y="4954786"/>
            <a:ext cx="142875" cy="155823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61975" y="5450086"/>
            <a:ext cx="142875" cy="131862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38875" y="916186"/>
            <a:ext cx="5619750" cy="515302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7475" y="1097161"/>
            <a:ext cx="5162550" cy="3429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1163389"/>
            <a:ext cx="228600" cy="182761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1554361"/>
            <a:ext cx="5162550" cy="79057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2440186"/>
            <a:ext cx="5162550" cy="79057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3326011"/>
            <a:ext cx="5162550" cy="79057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4211836"/>
            <a:ext cx="5162550" cy="790575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5097661"/>
            <a:ext cx="5162550" cy="790575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33375" y="6335911"/>
            <a:ext cx="11525250" cy="447675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23875" y="6487269"/>
            <a:ext cx="214313" cy="175320"/>
          </a:xfrm>
          <a:prstGeom prst="rect">
            <a:avLst/>
          </a:prstGeom>
        </p:spPr>
      </p:pic>
      <p:sp>
        <p:nvSpPr>
          <p:cNvPr id="28" name="Text 0"/>
          <p:cNvSpPr/>
          <p:nvPr/>
        </p:nvSpPr>
        <p:spPr>
          <a:xfrm>
            <a:off x="504825" y="228600"/>
            <a:ext cx="10561320" cy="2303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ANNUAL IHD REVIEW: CLINICAL ASSESSMENT</a:t>
            </a:r>
            <a:endParaRPr lang="en-US" sz="1650" dirty="0"/>
          </a:p>
        </p:txBody>
      </p:sp>
      <p:sp>
        <p:nvSpPr>
          <p:cNvPr id="29" name="Text 1"/>
          <p:cNvSpPr/>
          <p:nvPr/>
        </p:nvSpPr>
        <p:spPr>
          <a:xfrm>
            <a:off x="504825" y="478036"/>
            <a:ext cx="6172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kern="0" spc="3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GUIDELINES &amp; AKT PREP</a:t>
            </a:r>
            <a:endParaRPr lang="en-US" sz="900" dirty="0"/>
          </a:p>
        </p:txBody>
      </p:sp>
      <p:sp>
        <p:nvSpPr>
          <p:cNvPr id="30" name="Text 2"/>
          <p:cNvSpPr/>
          <p:nvPr/>
        </p:nvSpPr>
        <p:spPr>
          <a:xfrm>
            <a:off x="904875" y="1111448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SYMPTOM ASSESSMENT</a:t>
            </a:r>
            <a:endParaRPr lang="en-US" sz="1350" dirty="0"/>
          </a:p>
        </p:txBody>
      </p:sp>
      <p:sp>
        <p:nvSpPr>
          <p:cNvPr id="31" name="Text 3"/>
          <p:cNvSpPr/>
          <p:nvPr/>
        </p:nvSpPr>
        <p:spPr>
          <a:xfrm>
            <a:off x="800100" y="1554361"/>
            <a:ext cx="49244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Frequency &amp; Severity: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Evaluate stable angina patterns and current exercise tolerance levels.</a:t>
            </a:r>
            <a:endParaRPr lang="en-US" sz="1125" dirty="0"/>
          </a:p>
        </p:txBody>
      </p:sp>
      <p:sp>
        <p:nvSpPr>
          <p:cNvPr id="32" name="Text 4"/>
          <p:cNvSpPr/>
          <p:nvPr/>
        </p:nvSpPr>
        <p:spPr>
          <a:xfrm>
            <a:off x="800100" y="2049661"/>
            <a:ext cx="49244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Rest Pain: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Explicitly screen for any new or worsening nocturnal or rest symptoms.</a:t>
            </a:r>
            <a:endParaRPr lang="en-US" sz="1125" dirty="0"/>
          </a:p>
        </p:txBody>
      </p:sp>
      <p:sp>
        <p:nvSpPr>
          <p:cNvPr id="33" name="Text 5"/>
          <p:cNvSpPr/>
          <p:nvPr/>
        </p:nvSpPr>
        <p:spPr>
          <a:xfrm>
            <a:off x="800100" y="2544961"/>
            <a:ext cx="49244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Functional Impact: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Note any reduction in activities of daily living (ADLs) or work capacity.</a:t>
            </a:r>
            <a:endParaRPr lang="en-US" sz="1125" dirty="0"/>
          </a:p>
        </p:txBody>
      </p:sp>
      <p:sp>
        <p:nvSpPr>
          <p:cNvPr id="34" name="Text 6"/>
          <p:cNvSpPr/>
          <p:nvPr/>
        </p:nvSpPr>
        <p:spPr>
          <a:xfrm>
            <a:off x="704850" y="3059311"/>
            <a:ext cx="4876800" cy="552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"Any increase in frequency or rest pain requires urgent GP review to rule out unstable angina/ACS."</a:t>
            </a:r>
            <a:endParaRPr lang="en-US" sz="1050" dirty="0"/>
          </a:p>
        </p:txBody>
      </p:sp>
      <p:sp>
        <p:nvSpPr>
          <p:cNvPr id="35" name="Text 7"/>
          <p:cNvSpPr/>
          <p:nvPr/>
        </p:nvSpPr>
        <p:spPr>
          <a:xfrm>
            <a:off x="904875" y="4178498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PHYSICAL OBSERVATIONS</a:t>
            </a:r>
            <a:endParaRPr lang="en-US" sz="1350" dirty="0"/>
          </a:p>
        </p:txBody>
      </p:sp>
      <p:sp>
        <p:nvSpPr>
          <p:cNvPr id="36" name="Text 8"/>
          <p:cNvSpPr/>
          <p:nvPr/>
        </p:nvSpPr>
        <p:spPr>
          <a:xfrm>
            <a:off x="800100" y="4621411"/>
            <a:ext cx="113919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Blood Pressure: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Aim for &lt;140/90 mmHg (&lt;130/80 if diabetic or CKD).</a:t>
            </a:r>
            <a:endParaRPr lang="en-US" sz="1125" dirty="0"/>
          </a:p>
        </p:txBody>
      </p:sp>
      <p:sp>
        <p:nvSpPr>
          <p:cNvPr id="37" name="Text 9"/>
          <p:cNvSpPr/>
          <p:nvPr/>
        </p:nvSpPr>
        <p:spPr>
          <a:xfrm>
            <a:off x="800100" y="4916686"/>
            <a:ext cx="49244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Pulse Rate &amp; Rhythm: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Assess for new-onset Atrial Fibrillation or bradycardia from Beta-blockers.</a:t>
            </a:r>
            <a:endParaRPr lang="en-US" sz="1125" dirty="0"/>
          </a:p>
        </p:txBody>
      </p:sp>
      <p:sp>
        <p:nvSpPr>
          <p:cNvPr id="38" name="Text 10"/>
          <p:cNvSpPr/>
          <p:nvPr/>
        </p:nvSpPr>
        <p:spPr>
          <a:xfrm>
            <a:off x="800100" y="5411986"/>
            <a:ext cx="49244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Weight &amp; BMI: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Record baseline for cardiovascular risk and medication dosing.</a:t>
            </a:r>
            <a:endParaRPr lang="en-US" sz="1125" dirty="0"/>
          </a:p>
        </p:txBody>
      </p:sp>
      <p:sp>
        <p:nvSpPr>
          <p:cNvPr id="39" name="Text 11"/>
          <p:cNvSpPr/>
          <p:nvPr/>
        </p:nvSpPr>
        <p:spPr>
          <a:xfrm>
            <a:off x="6810375" y="1111448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MEDICATION &amp; SAFETY REVIEW</a:t>
            </a:r>
            <a:endParaRPr lang="en-US" sz="1350" dirty="0"/>
          </a:p>
        </p:txBody>
      </p:sp>
      <p:sp>
        <p:nvSpPr>
          <p:cNvPr id="40" name="Text 12"/>
          <p:cNvSpPr/>
          <p:nvPr/>
        </p:nvSpPr>
        <p:spPr>
          <a:xfrm>
            <a:off x="6610350" y="1649611"/>
            <a:ext cx="4876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Antiplatelet / ACEi / Statin</a:t>
            </a:r>
            <a:endParaRPr lang="en-US" sz="1050" dirty="0"/>
          </a:p>
        </p:txBody>
      </p:sp>
      <p:sp>
        <p:nvSpPr>
          <p:cNvPr id="41" name="Text 13"/>
          <p:cNvSpPr/>
          <p:nvPr/>
        </p:nvSpPr>
        <p:spPr>
          <a:xfrm>
            <a:off x="6610350" y="1878211"/>
            <a:ext cx="487680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Confirm lifelong Aspirin/Clopidogrel and high-intensity Atorvastatin 80mg. Verify ACEi titration post-MI.</a:t>
            </a:r>
            <a:endParaRPr lang="en-US" sz="975" dirty="0"/>
          </a:p>
        </p:txBody>
      </p:sp>
      <p:sp>
        <p:nvSpPr>
          <p:cNvPr id="42" name="Text 14"/>
          <p:cNvSpPr/>
          <p:nvPr/>
        </p:nvSpPr>
        <p:spPr>
          <a:xfrm>
            <a:off x="6610350" y="2535436"/>
            <a:ext cx="4876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Beta-Blocker Optimization</a:t>
            </a:r>
            <a:endParaRPr lang="en-US" sz="1050" dirty="0"/>
          </a:p>
        </p:txBody>
      </p:sp>
      <p:sp>
        <p:nvSpPr>
          <p:cNvPr id="43" name="Text 15"/>
          <p:cNvSpPr/>
          <p:nvPr/>
        </p:nvSpPr>
        <p:spPr>
          <a:xfrm>
            <a:off x="6610350" y="2764036"/>
            <a:ext cx="487680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Review heart rate targets (50-60 bpm in IHD). Screen for fatigue, erectile dysfunction, or cold peripheries.</a:t>
            </a:r>
            <a:endParaRPr lang="en-US" sz="975" dirty="0"/>
          </a:p>
        </p:txBody>
      </p:sp>
      <p:sp>
        <p:nvSpPr>
          <p:cNvPr id="44" name="Text 16"/>
          <p:cNvSpPr/>
          <p:nvPr/>
        </p:nvSpPr>
        <p:spPr>
          <a:xfrm>
            <a:off x="6610350" y="3421261"/>
            <a:ext cx="4876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GTN Spray Management</a:t>
            </a:r>
            <a:endParaRPr lang="en-US" sz="1050" dirty="0"/>
          </a:p>
        </p:txBody>
      </p:sp>
      <p:sp>
        <p:nvSpPr>
          <p:cNvPr id="45" name="Text 17"/>
          <p:cNvSpPr/>
          <p:nvPr/>
        </p:nvSpPr>
        <p:spPr>
          <a:xfrm>
            <a:off x="6610350" y="3649861"/>
            <a:ext cx="487680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Check expiry dates (short shelf life). Verify sublingual technique and prophylactic use awareness.</a:t>
            </a:r>
            <a:endParaRPr lang="en-US" sz="975" dirty="0"/>
          </a:p>
        </p:txBody>
      </p:sp>
      <p:sp>
        <p:nvSpPr>
          <p:cNvPr id="46" name="Text 18"/>
          <p:cNvSpPr/>
          <p:nvPr/>
        </p:nvSpPr>
        <p:spPr>
          <a:xfrm>
            <a:off x="6610350" y="4307086"/>
            <a:ext cx="4876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Safety &amp; Concordance</a:t>
            </a:r>
            <a:endParaRPr lang="en-US" sz="1050" dirty="0"/>
          </a:p>
        </p:txBody>
      </p:sp>
      <p:sp>
        <p:nvSpPr>
          <p:cNvPr id="47" name="Text 19"/>
          <p:cNvSpPr/>
          <p:nvPr/>
        </p:nvSpPr>
        <p:spPr>
          <a:xfrm>
            <a:off x="6610350" y="4535686"/>
            <a:ext cx="487680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Screen for side effects (e.g., ACEi cough, statin myalgia). Discuss adherence and importance of "The Quartet".</a:t>
            </a:r>
            <a:endParaRPr lang="en-US" sz="975" dirty="0"/>
          </a:p>
        </p:txBody>
      </p:sp>
      <p:sp>
        <p:nvSpPr>
          <p:cNvPr id="48" name="Text 20"/>
          <p:cNvSpPr/>
          <p:nvPr/>
        </p:nvSpPr>
        <p:spPr>
          <a:xfrm>
            <a:off x="6610350" y="5192911"/>
            <a:ext cx="4876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Gastric Protection</a:t>
            </a:r>
            <a:endParaRPr lang="en-US" sz="1050" dirty="0"/>
          </a:p>
        </p:txBody>
      </p:sp>
      <p:sp>
        <p:nvSpPr>
          <p:cNvPr id="49" name="Text 21"/>
          <p:cNvSpPr/>
          <p:nvPr/>
        </p:nvSpPr>
        <p:spPr>
          <a:xfrm>
            <a:off x="6610350" y="5421511"/>
            <a:ext cx="487680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Ensure Lansoprazole 15mg OD is prescribed if on DAPT or OAC + Antiplatelet therapy.</a:t>
            </a:r>
            <a:endParaRPr lang="en-US" sz="975" dirty="0"/>
          </a:p>
        </p:txBody>
      </p:sp>
      <p:sp>
        <p:nvSpPr>
          <p:cNvPr id="50" name="Text 22"/>
          <p:cNvSpPr/>
          <p:nvPr/>
        </p:nvSpPr>
        <p:spPr>
          <a:xfrm>
            <a:off x="881063" y="6459736"/>
            <a:ext cx="113109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 TIP:</a:t>
            </a: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Always check if the patient knows when to call 999 (GTN failure after 2 doses/15 mins) and document driving advice given during the review.</a:t>
            </a:r>
            <a:endParaRPr lang="en-US" sz="10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75" y="190500"/>
            <a:ext cx="11525250" cy="61138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944761"/>
            <a:ext cx="5643563" cy="21717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1135261"/>
            <a:ext cx="5262563" cy="304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3875" y="1161901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3875" y="1582936"/>
            <a:ext cx="178594" cy="15299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3875" y="2097286"/>
            <a:ext cx="178594" cy="14287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3875" y="2411611"/>
            <a:ext cx="178594" cy="15299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3375" y="3306961"/>
            <a:ext cx="5643563" cy="197167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3497461"/>
            <a:ext cx="5262563" cy="3048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3875" y="3524101"/>
            <a:ext cx="214313" cy="17532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3875" y="3945136"/>
            <a:ext cx="178594" cy="14287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3875" y="4259461"/>
            <a:ext cx="178594" cy="15299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3875" y="4773811"/>
            <a:ext cx="178594" cy="14287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5063" y="944761"/>
            <a:ext cx="5643563" cy="2071688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5563" y="1135261"/>
            <a:ext cx="5262563" cy="3048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5563" y="1161901"/>
            <a:ext cx="214313" cy="17532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5563" y="1582936"/>
            <a:ext cx="178594" cy="14287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5563" y="1897261"/>
            <a:ext cx="178594" cy="14287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5563" y="2211586"/>
            <a:ext cx="178594" cy="14287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15063" y="3206948"/>
            <a:ext cx="5643563" cy="2071688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05563" y="3397448"/>
            <a:ext cx="5262563" cy="3048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05563" y="3424089"/>
            <a:ext cx="214313" cy="17532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05563" y="3845123"/>
            <a:ext cx="178594" cy="142875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05563" y="4159448"/>
            <a:ext cx="178594" cy="164753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05563" y="4673798"/>
            <a:ext cx="5262563" cy="390525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500813" y="4816376"/>
            <a:ext cx="166688" cy="137220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33375" y="5564386"/>
            <a:ext cx="11525250" cy="414338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47675" y="5695355"/>
            <a:ext cx="190500" cy="152400"/>
          </a:xfrm>
          <a:prstGeom prst="rect">
            <a:avLst/>
          </a:prstGeom>
        </p:spPr>
      </p:pic>
      <p:sp>
        <p:nvSpPr>
          <p:cNvPr id="32" name="Text 0"/>
          <p:cNvSpPr/>
          <p:nvPr/>
        </p:nvSpPr>
        <p:spPr>
          <a:xfrm>
            <a:off x="504825" y="285750"/>
            <a:ext cx="9806940" cy="2303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ANNUAL REVIEW: MONITORING AND EDUCATION</a:t>
            </a:r>
            <a:endParaRPr lang="en-US" sz="1650" dirty="0"/>
          </a:p>
        </p:txBody>
      </p:sp>
      <p:sp>
        <p:nvSpPr>
          <p:cNvPr id="33" name="Text 1"/>
          <p:cNvSpPr/>
          <p:nvPr/>
        </p:nvSpPr>
        <p:spPr>
          <a:xfrm>
            <a:off x="504825" y="535186"/>
            <a:ext cx="6172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kern="0" spc="3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GUIDELINES &amp; AKT PREP</a:t>
            </a:r>
            <a:endParaRPr lang="en-US" sz="900" dirty="0"/>
          </a:p>
        </p:txBody>
      </p:sp>
      <p:sp>
        <p:nvSpPr>
          <p:cNvPr id="34" name="Text 2"/>
          <p:cNvSpPr/>
          <p:nvPr/>
        </p:nvSpPr>
        <p:spPr>
          <a:xfrm>
            <a:off x="852488" y="1135261"/>
            <a:ext cx="32918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LABORATORY DATASET</a:t>
            </a:r>
            <a:endParaRPr lang="en-US" sz="1200" dirty="0"/>
          </a:p>
        </p:txBody>
      </p:sp>
      <p:sp>
        <p:nvSpPr>
          <p:cNvPr id="35" name="Text 3"/>
          <p:cNvSpPr/>
          <p:nvPr/>
        </p:nvSpPr>
        <p:spPr>
          <a:xfrm>
            <a:off x="702469" y="1582936"/>
            <a:ext cx="5083969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Lipid Profile: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Fasting Lipids (TC/LDL). Target LDL ≤2.0 mmol/L (NICE NG238).</a:t>
            </a:r>
            <a:endParaRPr lang="en-US" sz="1125" dirty="0"/>
          </a:p>
        </p:txBody>
      </p:sp>
      <p:sp>
        <p:nvSpPr>
          <p:cNvPr id="36" name="Text 4"/>
          <p:cNvSpPr/>
          <p:nvPr/>
        </p:nvSpPr>
        <p:spPr>
          <a:xfrm>
            <a:off x="702469" y="2097286"/>
            <a:ext cx="11489531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Renal &amp; Liver: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U&amp;Es (ACEi monitoring) and LFTs (Statin tolerance check).</a:t>
            </a:r>
            <a:endParaRPr lang="en-US" sz="1125" dirty="0"/>
          </a:p>
        </p:txBody>
      </p:sp>
      <p:sp>
        <p:nvSpPr>
          <p:cNvPr id="37" name="Text 5"/>
          <p:cNvSpPr/>
          <p:nvPr/>
        </p:nvSpPr>
        <p:spPr>
          <a:xfrm>
            <a:off x="702469" y="2411611"/>
            <a:ext cx="5083969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Metabolic: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Fasting Blood Sugar or HbA1c to screen for Diabetes/Pre-diabetes.</a:t>
            </a:r>
            <a:endParaRPr lang="en-US" sz="1125" dirty="0"/>
          </a:p>
        </p:txBody>
      </p:sp>
      <p:sp>
        <p:nvSpPr>
          <p:cNvPr id="38" name="Text 6"/>
          <p:cNvSpPr/>
          <p:nvPr/>
        </p:nvSpPr>
        <p:spPr>
          <a:xfrm>
            <a:off x="852488" y="3497461"/>
            <a:ext cx="38404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OBSERVATIONS</a:t>
            </a:r>
            <a:endParaRPr lang="en-US" sz="1200" dirty="0"/>
          </a:p>
        </p:txBody>
      </p:sp>
      <p:sp>
        <p:nvSpPr>
          <p:cNvPr id="39" name="Text 7"/>
          <p:cNvSpPr/>
          <p:nvPr/>
        </p:nvSpPr>
        <p:spPr>
          <a:xfrm>
            <a:off x="702469" y="3945136"/>
            <a:ext cx="11430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Blood Pressure: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Target &lt;140/90 mmHg (&lt;130/80 if DM/CKD/CVD).</a:t>
            </a:r>
            <a:endParaRPr lang="en-US" sz="1125" dirty="0"/>
          </a:p>
        </p:txBody>
      </p:sp>
      <p:sp>
        <p:nvSpPr>
          <p:cNvPr id="40" name="Text 8"/>
          <p:cNvSpPr/>
          <p:nvPr/>
        </p:nvSpPr>
        <p:spPr>
          <a:xfrm>
            <a:off x="702469" y="4259461"/>
            <a:ext cx="5083969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Cardiac Rhythm: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Pulse check for arrhythmia (AF/Bradycardia) and rate targets.</a:t>
            </a:r>
            <a:endParaRPr lang="en-US" sz="1125" dirty="0"/>
          </a:p>
        </p:txBody>
      </p:sp>
      <p:sp>
        <p:nvSpPr>
          <p:cNvPr id="41" name="Text 9"/>
          <p:cNvSpPr/>
          <p:nvPr/>
        </p:nvSpPr>
        <p:spPr>
          <a:xfrm>
            <a:off x="702469" y="4773811"/>
            <a:ext cx="11489531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Body Metrics: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Height, weight, and BMI calculation for risk stratification.</a:t>
            </a:r>
            <a:endParaRPr lang="en-US" sz="1125" dirty="0"/>
          </a:p>
        </p:txBody>
      </p:sp>
      <p:sp>
        <p:nvSpPr>
          <p:cNvPr id="42" name="Text 10"/>
          <p:cNvSpPr/>
          <p:nvPr/>
        </p:nvSpPr>
        <p:spPr>
          <a:xfrm>
            <a:off x="6734175" y="1135261"/>
            <a:ext cx="32918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 FACTOR REVIEW</a:t>
            </a:r>
            <a:endParaRPr lang="en-US" sz="1200" dirty="0"/>
          </a:p>
        </p:txBody>
      </p:sp>
      <p:sp>
        <p:nvSpPr>
          <p:cNvPr id="43" name="Text 11"/>
          <p:cNvSpPr/>
          <p:nvPr/>
        </p:nvSpPr>
        <p:spPr>
          <a:xfrm>
            <a:off x="6584156" y="1582936"/>
            <a:ext cx="5607844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Smoking: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Status check and cessation advice (reduces mortality by 30%).</a:t>
            </a:r>
            <a:endParaRPr lang="en-US" sz="1125" dirty="0"/>
          </a:p>
        </p:txBody>
      </p:sp>
      <p:sp>
        <p:nvSpPr>
          <p:cNvPr id="44" name="Text 12"/>
          <p:cNvSpPr/>
          <p:nvPr/>
        </p:nvSpPr>
        <p:spPr>
          <a:xfrm>
            <a:off x="6584156" y="1897261"/>
            <a:ext cx="5607844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Physical Activity: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Aim for 20–30 mins/day to slight breathlessness.</a:t>
            </a:r>
            <a:endParaRPr lang="en-US" sz="1125" dirty="0"/>
          </a:p>
        </p:txBody>
      </p:sp>
      <p:sp>
        <p:nvSpPr>
          <p:cNvPr id="45" name="Text 13"/>
          <p:cNvSpPr/>
          <p:nvPr/>
        </p:nvSpPr>
        <p:spPr>
          <a:xfrm>
            <a:off x="6584156" y="2211586"/>
            <a:ext cx="5607844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Dietary Habits: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Promote Mediterranean-style diet and oily fish intake.</a:t>
            </a:r>
            <a:endParaRPr lang="en-US" sz="1125" dirty="0"/>
          </a:p>
        </p:txBody>
      </p:sp>
      <p:sp>
        <p:nvSpPr>
          <p:cNvPr id="46" name="Text 14"/>
          <p:cNvSpPr/>
          <p:nvPr/>
        </p:nvSpPr>
        <p:spPr>
          <a:xfrm>
            <a:off x="6734175" y="3397448"/>
            <a:ext cx="29260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SAFETY EDUCATION</a:t>
            </a:r>
            <a:endParaRPr lang="en-US" sz="1200" dirty="0"/>
          </a:p>
        </p:txBody>
      </p:sp>
      <p:sp>
        <p:nvSpPr>
          <p:cNvPr id="47" name="Text 15"/>
          <p:cNvSpPr/>
          <p:nvPr/>
        </p:nvSpPr>
        <p:spPr>
          <a:xfrm>
            <a:off x="6584156" y="3845123"/>
            <a:ext cx="5607844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Symptom Recognition: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Educate on MI symptoms vs. Stable Angina.</a:t>
            </a:r>
            <a:endParaRPr lang="en-US" sz="1125" dirty="0"/>
          </a:p>
        </p:txBody>
      </p:sp>
      <p:sp>
        <p:nvSpPr>
          <p:cNvPr id="48" name="Text 16"/>
          <p:cNvSpPr/>
          <p:nvPr/>
        </p:nvSpPr>
        <p:spPr>
          <a:xfrm>
            <a:off x="6584156" y="4159448"/>
            <a:ext cx="5083969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Unstable Angina: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Rest pain or increased frequency requires immediate GP contact.</a:t>
            </a:r>
            <a:endParaRPr lang="en-US" sz="1125" dirty="0"/>
          </a:p>
        </p:txBody>
      </p:sp>
      <p:sp>
        <p:nvSpPr>
          <p:cNvPr id="49" name="Text 17"/>
          <p:cNvSpPr/>
          <p:nvPr/>
        </p:nvSpPr>
        <p:spPr>
          <a:xfrm>
            <a:off x="6753225" y="4673798"/>
            <a:ext cx="5438775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0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Safety Netting:</a:t>
            </a: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Call 999 if GTN fails after 2 doses (10–15 mins).</a:t>
            </a:r>
            <a:endParaRPr lang="en-US" sz="1050" dirty="0"/>
          </a:p>
        </p:txBody>
      </p:sp>
      <p:sp>
        <p:nvSpPr>
          <p:cNvPr id="50" name="Text 18"/>
          <p:cNvSpPr/>
          <p:nvPr/>
        </p:nvSpPr>
        <p:spPr>
          <a:xfrm>
            <a:off x="733425" y="5678686"/>
            <a:ext cx="1145857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Note: GTN spray check is mandatory — verify patient technique and expiry date during every annual review.</a:t>
            </a:r>
            <a:endParaRPr lang="en-US" sz="975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75" y="190500"/>
            <a:ext cx="11525250" cy="61138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944761"/>
            <a:ext cx="5667375" cy="4798814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182886"/>
            <a:ext cx="5191125" cy="3524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197173"/>
            <a:ext cx="285750" cy="2286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1725811"/>
            <a:ext cx="5191125" cy="9239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764036"/>
            <a:ext cx="5191125" cy="92392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0" y="944761"/>
            <a:ext cx="5667375" cy="4798814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9375" y="1182886"/>
            <a:ext cx="5191125" cy="35242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29375" y="1197173"/>
            <a:ext cx="285750" cy="2286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29375" y="1725811"/>
            <a:ext cx="5191125" cy="92392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29375" y="2764036"/>
            <a:ext cx="5191125" cy="92392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3375" y="5934075"/>
            <a:ext cx="11525250" cy="6858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6224141"/>
            <a:ext cx="188416" cy="150614"/>
          </a:xfrm>
          <a:prstGeom prst="rect">
            <a:avLst/>
          </a:prstGeom>
        </p:spPr>
      </p:pic>
      <p:sp>
        <p:nvSpPr>
          <p:cNvPr id="17" name="Text 0"/>
          <p:cNvSpPr/>
          <p:nvPr/>
        </p:nvSpPr>
        <p:spPr>
          <a:xfrm>
            <a:off x="504825" y="285750"/>
            <a:ext cx="8968740" cy="2303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DVLA DRIVING RULES: GROUP 1 DRIVERS</a:t>
            </a:r>
            <a:endParaRPr lang="en-US" sz="1650" dirty="0"/>
          </a:p>
        </p:txBody>
      </p:sp>
      <p:sp>
        <p:nvSpPr>
          <p:cNvPr id="18" name="Text 1"/>
          <p:cNvSpPr/>
          <p:nvPr/>
        </p:nvSpPr>
        <p:spPr>
          <a:xfrm>
            <a:off x="504825" y="535186"/>
            <a:ext cx="6172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kern="0" spc="3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GUIDELINES &amp; AKT PREP</a:t>
            </a:r>
            <a:endParaRPr lang="en-US" sz="900" dirty="0"/>
          </a:p>
        </p:txBody>
      </p:sp>
      <p:sp>
        <p:nvSpPr>
          <p:cNvPr id="19" name="Text 2"/>
          <p:cNvSpPr/>
          <p:nvPr/>
        </p:nvSpPr>
        <p:spPr>
          <a:xfrm>
            <a:off x="971550" y="1182886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ANGINA &amp; PCI RECOVERY</a:t>
            </a:r>
            <a:endParaRPr lang="en-US" sz="1350" dirty="0"/>
          </a:p>
        </p:txBody>
      </p:sp>
      <p:sp>
        <p:nvSpPr>
          <p:cNvPr id="20" name="Text 3"/>
          <p:cNvSpPr/>
          <p:nvPr/>
        </p:nvSpPr>
        <p:spPr>
          <a:xfrm>
            <a:off x="714375" y="1868686"/>
            <a:ext cx="49053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STABLE ANGINA</a:t>
            </a:r>
            <a:endParaRPr lang="en-US" sz="1050" dirty="0"/>
          </a:p>
        </p:txBody>
      </p:sp>
      <p:sp>
        <p:nvSpPr>
          <p:cNvPr id="21" name="Text 4"/>
          <p:cNvSpPr/>
          <p:nvPr/>
        </p:nvSpPr>
        <p:spPr>
          <a:xfrm>
            <a:off x="714375" y="2106811"/>
            <a:ext cx="49053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Driving must cease </a:t>
            </a: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immediately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if symptoms occur while at the wheel. Can resume when symptoms are controlled.</a:t>
            </a:r>
            <a:endParaRPr lang="en-US" sz="1125" dirty="0"/>
          </a:p>
        </p:txBody>
      </p:sp>
      <p:sp>
        <p:nvSpPr>
          <p:cNvPr id="22" name="Text 5"/>
          <p:cNvSpPr/>
          <p:nvPr/>
        </p:nvSpPr>
        <p:spPr>
          <a:xfrm>
            <a:off x="714375" y="2906911"/>
            <a:ext cx="49053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POST-PCI (ANGIOPLASTY)</a:t>
            </a:r>
            <a:endParaRPr lang="en-US" sz="1050" dirty="0"/>
          </a:p>
        </p:txBody>
      </p:sp>
      <p:sp>
        <p:nvSpPr>
          <p:cNvPr id="23" name="Text 6"/>
          <p:cNvSpPr/>
          <p:nvPr/>
        </p:nvSpPr>
        <p:spPr>
          <a:xfrm>
            <a:off x="714375" y="3145036"/>
            <a:ext cx="49053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driving for </a:t>
            </a: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week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if the procedure was uncomplicated and no other disqualifying factors exist.</a:t>
            </a:r>
            <a:endParaRPr lang="en-US" sz="1125" dirty="0"/>
          </a:p>
        </p:txBody>
      </p:sp>
      <p:sp>
        <p:nvSpPr>
          <p:cNvPr id="24" name="Text 7"/>
          <p:cNvSpPr/>
          <p:nvPr/>
        </p:nvSpPr>
        <p:spPr>
          <a:xfrm>
            <a:off x="6829425" y="1182886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 &amp; CABG RECOVERY</a:t>
            </a:r>
            <a:endParaRPr lang="en-US" sz="1350" dirty="0"/>
          </a:p>
        </p:txBody>
      </p:sp>
      <p:sp>
        <p:nvSpPr>
          <p:cNvPr id="25" name="Text 8"/>
          <p:cNvSpPr/>
          <p:nvPr/>
        </p:nvSpPr>
        <p:spPr>
          <a:xfrm>
            <a:off x="6572250" y="1868686"/>
            <a:ext cx="49053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POST-MI (UNCOMPLICATED)</a:t>
            </a:r>
            <a:endParaRPr lang="en-US" sz="1050" dirty="0"/>
          </a:p>
        </p:txBody>
      </p:sp>
      <p:sp>
        <p:nvSpPr>
          <p:cNvPr id="26" name="Text 9"/>
          <p:cNvSpPr/>
          <p:nvPr/>
        </p:nvSpPr>
        <p:spPr>
          <a:xfrm>
            <a:off x="6572250" y="2106811"/>
            <a:ext cx="49053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driving for </a:t>
            </a: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 weeks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This applies to both STEMI and NSTEMI events managed medically or with PCI.</a:t>
            </a:r>
            <a:endParaRPr lang="en-US" sz="1125" dirty="0"/>
          </a:p>
        </p:txBody>
      </p:sp>
      <p:sp>
        <p:nvSpPr>
          <p:cNvPr id="27" name="Text 10"/>
          <p:cNvSpPr/>
          <p:nvPr/>
        </p:nvSpPr>
        <p:spPr>
          <a:xfrm>
            <a:off x="6572250" y="2906911"/>
            <a:ext cx="49053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POST-CABG (BYPASS SURGERY)</a:t>
            </a:r>
            <a:endParaRPr lang="en-US" sz="1050" dirty="0"/>
          </a:p>
        </p:txBody>
      </p:sp>
      <p:sp>
        <p:nvSpPr>
          <p:cNvPr id="28" name="Text 11"/>
          <p:cNvSpPr/>
          <p:nvPr/>
        </p:nvSpPr>
        <p:spPr>
          <a:xfrm>
            <a:off x="6572250" y="3145036"/>
            <a:ext cx="49053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driving for </a:t>
            </a: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 weeks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Ensure the sternal wound is healing and there are no post-op complications.</a:t>
            </a:r>
            <a:endParaRPr lang="en-US" sz="1125" dirty="0"/>
          </a:p>
        </p:txBody>
      </p:sp>
      <p:sp>
        <p:nvSpPr>
          <p:cNvPr id="29" name="Text 12"/>
          <p:cNvSpPr/>
          <p:nvPr/>
        </p:nvSpPr>
        <p:spPr>
          <a:xfrm>
            <a:off x="950416" y="6076950"/>
            <a:ext cx="1067008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D7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MANDATORY NOTIFICATION:</a:t>
            </a: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Patients must be advised to </a:t>
            </a:r>
            <a:r>
              <a:rPr lang="en-US" sz="1050" b="1" dirty="0">
                <a:solidFill>
                  <a:srgbClr val="FFD7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INFORM BOTH THE DVLA AND THEIR INSURANCE COMPANY</a:t>
            </a: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While doctors advise on medical fitness, the legal responsibility to notify and comply rests with the driver. Failure to inform insurance can void coverage in the event of an accident.</a:t>
            </a:r>
            <a:endParaRPr lang="en-US" sz="105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75" y="190500"/>
            <a:ext cx="11525250" cy="61138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944761"/>
            <a:ext cx="5643563" cy="271849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975" y="1187648"/>
            <a:ext cx="333375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975" y="1573411"/>
            <a:ext cx="5186363" cy="261937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3375" y="3853755"/>
            <a:ext cx="5643563" cy="271849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975" y="4096643"/>
            <a:ext cx="333375" cy="2286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5063" y="944761"/>
            <a:ext cx="5643563" cy="271849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43663" y="1187648"/>
            <a:ext cx="333375" cy="2286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43663" y="3020318"/>
            <a:ext cx="5186363" cy="414338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5063" y="3853755"/>
            <a:ext cx="5643563" cy="271849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43663" y="4096643"/>
            <a:ext cx="333375" cy="2286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43663" y="5929313"/>
            <a:ext cx="5186363" cy="414338"/>
          </a:xfrm>
          <a:prstGeom prst="rect">
            <a:avLst/>
          </a:prstGeom>
        </p:spPr>
      </p:pic>
      <p:sp>
        <p:nvSpPr>
          <p:cNvPr id="16" name="Text 0"/>
          <p:cNvSpPr/>
          <p:nvPr/>
        </p:nvSpPr>
        <p:spPr>
          <a:xfrm>
            <a:off x="504825" y="285750"/>
            <a:ext cx="8968740" cy="2303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DVLA DRIVING RULES: GROUP 2 DRIVERS</a:t>
            </a:r>
            <a:endParaRPr lang="en-US" sz="1650" dirty="0"/>
          </a:p>
        </p:txBody>
      </p:sp>
      <p:sp>
        <p:nvSpPr>
          <p:cNvPr id="17" name="Text 1"/>
          <p:cNvSpPr/>
          <p:nvPr/>
        </p:nvSpPr>
        <p:spPr>
          <a:xfrm>
            <a:off x="504825" y="535186"/>
            <a:ext cx="6172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kern="0" spc="3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GUIDELINES &amp; AKT PREP</a:t>
            </a:r>
            <a:endParaRPr lang="en-US" sz="900" dirty="0"/>
          </a:p>
        </p:txBody>
      </p:sp>
      <p:sp>
        <p:nvSpPr>
          <p:cNvPr id="18" name="Text 2"/>
          <p:cNvSpPr/>
          <p:nvPr/>
        </p:nvSpPr>
        <p:spPr>
          <a:xfrm>
            <a:off x="1009650" y="1173361"/>
            <a:ext cx="32918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ANGINA DIAGNOSIS</a:t>
            </a:r>
            <a:endParaRPr lang="en-US" sz="1350" dirty="0"/>
          </a:p>
        </p:txBody>
      </p:sp>
      <p:sp>
        <p:nvSpPr>
          <p:cNvPr id="19" name="Text 3"/>
          <p:cNvSpPr/>
          <p:nvPr/>
        </p:nvSpPr>
        <p:spPr>
          <a:xfrm>
            <a:off x="657225" y="1573411"/>
            <a:ext cx="4995863" cy="2619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AUTOMATIC DISQUALIFICATION</a:t>
            </a:r>
            <a:endParaRPr lang="en-US" sz="975" dirty="0"/>
          </a:p>
        </p:txBody>
      </p:sp>
      <p:sp>
        <p:nvSpPr>
          <p:cNvPr id="20" name="Text 4"/>
          <p:cNvSpPr/>
          <p:nvPr/>
        </p:nvSpPr>
        <p:spPr>
          <a:xfrm>
            <a:off x="828675" y="1911548"/>
            <a:ext cx="491966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Angina (stable or unstable) </a:t>
            </a: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disqualifies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the individual from Group 2 licensing.</a:t>
            </a:r>
            <a:endParaRPr lang="en-US" sz="1125" dirty="0"/>
          </a:p>
        </p:txBody>
      </p:sp>
      <p:sp>
        <p:nvSpPr>
          <p:cNvPr id="21" name="Text 5"/>
          <p:cNvSpPr/>
          <p:nvPr/>
        </p:nvSpPr>
        <p:spPr>
          <a:xfrm>
            <a:off x="828675" y="2454473"/>
            <a:ext cx="491966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Licensing only considered if patient is symptom-free for at least 6 weeks.</a:t>
            </a:r>
            <a:endParaRPr lang="en-US" sz="1125" dirty="0"/>
          </a:p>
        </p:txBody>
      </p:sp>
      <p:sp>
        <p:nvSpPr>
          <p:cNvPr id="22" name="Text 6"/>
          <p:cNvSpPr/>
          <p:nvPr/>
        </p:nvSpPr>
        <p:spPr>
          <a:xfrm>
            <a:off x="828675" y="2997398"/>
            <a:ext cx="113633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Must satisfy functional testing requirements (e.g., Exercise Stress Test).</a:t>
            </a:r>
            <a:endParaRPr lang="en-US" sz="1125" dirty="0"/>
          </a:p>
        </p:txBody>
      </p:sp>
      <p:sp>
        <p:nvSpPr>
          <p:cNvPr id="23" name="Text 7"/>
          <p:cNvSpPr/>
          <p:nvPr/>
        </p:nvSpPr>
        <p:spPr>
          <a:xfrm>
            <a:off x="1009650" y="4082355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POST-PCI (ANGIOPLASTY)</a:t>
            </a:r>
            <a:endParaRPr lang="en-US" sz="1350" dirty="0"/>
          </a:p>
        </p:txBody>
      </p:sp>
      <p:sp>
        <p:nvSpPr>
          <p:cNvPr id="24" name="Text 8"/>
          <p:cNvSpPr/>
          <p:nvPr/>
        </p:nvSpPr>
        <p:spPr>
          <a:xfrm>
            <a:off x="828675" y="4482405"/>
            <a:ext cx="9215897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Must stop driving immediately and </a:t>
            </a: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wait at least 6 weeks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125" dirty="0"/>
          </a:p>
        </p:txBody>
      </p:sp>
      <p:sp>
        <p:nvSpPr>
          <p:cNvPr id="25" name="Text 9"/>
          <p:cNvSpPr/>
          <p:nvPr/>
        </p:nvSpPr>
        <p:spPr>
          <a:xfrm>
            <a:off x="828675" y="4811018"/>
            <a:ext cx="491966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Requires a satisfactory Exercise Stress Test (Bruce protocol) after 6 weeks.</a:t>
            </a:r>
            <a:endParaRPr lang="en-US" sz="1125" dirty="0"/>
          </a:p>
        </p:txBody>
      </p:sp>
      <p:sp>
        <p:nvSpPr>
          <p:cNvPr id="26" name="Text 10"/>
          <p:cNvSpPr/>
          <p:nvPr/>
        </p:nvSpPr>
        <p:spPr>
          <a:xfrm>
            <a:off x="828675" y="5353943"/>
            <a:ext cx="1122171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other disqualifying conditions (e.g., arrhythmia or LVSD) present.</a:t>
            </a:r>
            <a:endParaRPr lang="en-US" sz="1125" dirty="0"/>
          </a:p>
        </p:txBody>
      </p:sp>
      <p:sp>
        <p:nvSpPr>
          <p:cNvPr id="27" name="Text 11"/>
          <p:cNvSpPr/>
          <p:nvPr/>
        </p:nvSpPr>
        <p:spPr>
          <a:xfrm>
            <a:off x="6891338" y="1173361"/>
            <a:ext cx="3086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POST-MI OR CABG</a:t>
            </a:r>
            <a:endParaRPr lang="en-US" sz="1350" dirty="0"/>
          </a:p>
        </p:txBody>
      </p:sp>
      <p:sp>
        <p:nvSpPr>
          <p:cNvPr id="28" name="Text 12"/>
          <p:cNvSpPr/>
          <p:nvPr/>
        </p:nvSpPr>
        <p:spPr>
          <a:xfrm>
            <a:off x="6710363" y="1573411"/>
            <a:ext cx="491966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Licence </a:t>
            </a: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refused or revoked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immediately following an MI or bypass surgery.</a:t>
            </a:r>
            <a:endParaRPr lang="en-US" sz="1125" dirty="0"/>
          </a:p>
        </p:txBody>
      </p:sp>
      <p:sp>
        <p:nvSpPr>
          <p:cNvPr id="29" name="Text 13"/>
          <p:cNvSpPr/>
          <p:nvPr/>
        </p:nvSpPr>
        <p:spPr>
          <a:xfrm>
            <a:off x="6710363" y="2116336"/>
            <a:ext cx="5481638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Must wait at least 6 weeks before applying for relicensing.</a:t>
            </a:r>
            <a:endParaRPr lang="en-US" sz="1125" dirty="0"/>
          </a:p>
        </p:txBody>
      </p:sp>
      <p:sp>
        <p:nvSpPr>
          <p:cNvPr id="30" name="Text 14"/>
          <p:cNvSpPr/>
          <p:nvPr/>
        </p:nvSpPr>
        <p:spPr>
          <a:xfrm>
            <a:off x="6710363" y="2444948"/>
            <a:ext cx="5481638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Requires full specialist assessment and functional cardiac testing.</a:t>
            </a:r>
            <a:endParaRPr lang="en-US" sz="1125" dirty="0"/>
          </a:p>
        </p:txBody>
      </p:sp>
      <p:sp>
        <p:nvSpPr>
          <p:cNvPr id="31" name="Text 15"/>
          <p:cNvSpPr/>
          <p:nvPr/>
        </p:nvSpPr>
        <p:spPr>
          <a:xfrm>
            <a:off x="6557963" y="3020318"/>
            <a:ext cx="5634038" cy="4143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Note: Criteria for Group 2 are significantly more stringent than Group 1 (cars).</a:t>
            </a:r>
            <a:endParaRPr lang="en-US" sz="975" dirty="0"/>
          </a:p>
        </p:txBody>
      </p:sp>
      <p:sp>
        <p:nvSpPr>
          <p:cNvPr id="32" name="Text 16"/>
          <p:cNvSpPr/>
          <p:nvPr/>
        </p:nvSpPr>
        <p:spPr>
          <a:xfrm>
            <a:off x="6891338" y="4082355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RELICENSING STANDARDS</a:t>
            </a:r>
            <a:endParaRPr lang="en-US" sz="1350" dirty="0"/>
          </a:p>
        </p:txBody>
      </p:sp>
      <p:sp>
        <p:nvSpPr>
          <p:cNvPr id="33" name="Text 17"/>
          <p:cNvSpPr/>
          <p:nvPr/>
        </p:nvSpPr>
        <p:spPr>
          <a:xfrm>
            <a:off x="6710363" y="4482405"/>
            <a:ext cx="5481638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Left Ventricular Ejection Fraction (LVEF) </a:t>
            </a: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must be ≥ 40%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125" dirty="0"/>
          </a:p>
        </p:txBody>
      </p:sp>
      <p:sp>
        <p:nvSpPr>
          <p:cNvPr id="34" name="Text 18"/>
          <p:cNvSpPr/>
          <p:nvPr/>
        </p:nvSpPr>
        <p:spPr>
          <a:xfrm>
            <a:off x="6710363" y="4811018"/>
            <a:ext cx="5481638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Satisfactory Exercise Test: 9 mins of Bruce protocol without ischaemia.</a:t>
            </a:r>
            <a:endParaRPr lang="en-US" sz="1125" dirty="0"/>
          </a:p>
        </p:txBody>
      </p:sp>
      <p:sp>
        <p:nvSpPr>
          <p:cNvPr id="35" name="Text 19"/>
          <p:cNvSpPr/>
          <p:nvPr/>
        </p:nvSpPr>
        <p:spPr>
          <a:xfrm>
            <a:off x="6710363" y="5139630"/>
            <a:ext cx="5481638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Annual or periodic reviews often required to maintain the licence.</a:t>
            </a:r>
            <a:endParaRPr lang="en-US" sz="1125" dirty="0"/>
          </a:p>
        </p:txBody>
      </p:sp>
      <p:sp>
        <p:nvSpPr>
          <p:cNvPr id="36" name="Text 20"/>
          <p:cNvSpPr/>
          <p:nvPr/>
        </p:nvSpPr>
        <p:spPr>
          <a:xfrm>
            <a:off x="6557963" y="5929313"/>
            <a:ext cx="5634038" cy="4143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Advise all patients to notify their insurance and the DVLA medical branch.</a:t>
            </a:r>
            <a:endParaRPr lang="en-US" sz="975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75" y="190500"/>
            <a:ext cx="11525250" cy="61138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944761"/>
            <a:ext cx="5643563" cy="2138363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825" y="1116211"/>
            <a:ext cx="381000" cy="381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8169" y="1219051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3375" y="3225998"/>
            <a:ext cx="5643563" cy="213836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4825" y="3397448"/>
            <a:ext cx="381000" cy="3810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8169" y="3500289"/>
            <a:ext cx="214313" cy="17532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5063" y="944761"/>
            <a:ext cx="5643563" cy="2138363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86513" y="1116211"/>
            <a:ext cx="381000" cy="3810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9856" y="1219051"/>
            <a:ext cx="214313" cy="17532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5063" y="3225998"/>
            <a:ext cx="5643563" cy="2138363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86513" y="3397448"/>
            <a:ext cx="381000" cy="3810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9856" y="3500289"/>
            <a:ext cx="214313" cy="17532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33375" y="5554861"/>
            <a:ext cx="11525250" cy="874216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1500" y="5899845"/>
            <a:ext cx="264914" cy="211931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504825" y="285750"/>
            <a:ext cx="10058400" cy="2303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ACS EMERGENCY MANAGEMENT IN PRIMARY CARE</a:t>
            </a:r>
            <a:endParaRPr lang="en-US" sz="1650" dirty="0"/>
          </a:p>
        </p:txBody>
      </p:sp>
      <p:sp>
        <p:nvSpPr>
          <p:cNvPr id="20" name="Text 1"/>
          <p:cNvSpPr/>
          <p:nvPr/>
        </p:nvSpPr>
        <p:spPr>
          <a:xfrm>
            <a:off x="504825" y="535186"/>
            <a:ext cx="6172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kern="0" spc="3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GUIDELINES &amp; AKT PREP</a:t>
            </a:r>
            <a:endParaRPr lang="en-US" sz="900" dirty="0"/>
          </a:p>
        </p:txBody>
      </p:sp>
      <p:sp>
        <p:nvSpPr>
          <p:cNvPr id="21" name="Text 2"/>
          <p:cNvSpPr/>
          <p:nvPr/>
        </p:nvSpPr>
        <p:spPr>
          <a:xfrm>
            <a:off x="1028700" y="1178123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IMMEDIATE PRIORITY</a:t>
            </a:r>
            <a:endParaRPr lang="en-US" sz="1350" dirty="0"/>
          </a:p>
        </p:txBody>
      </p:sp>
      <p:sp>
        <p:nvSpPr>
          <p:cNvPr id="22" name="Text 3"/>
          <p:cNvSpPr/>
          <p:nvPr/>
        </p:nvSpPr>
        <p:spPr>
          <a:xfrm>
            <a:off x="695325" y="1611511"/>
            <a:ext cx="10743738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Call 999: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Emergency ambulance for immediate hospital admission.</a:t>
            </a:r>
            <a:endParaRPr lang="en-US" sz="1125" dirty="0"/>
          </a:p>
        </p:txBody>
      </p:sp>
      <p:sp>
        <p:nvSpPr>
          <p:cNvPr id="23" name="Text 4"/>
          <p:cNvSpPr/>
          <p:nvPr/>
        </p:nvSpPr>
        <p:spPr>
          <a:xfrm>
            <a:off x="695325" y="1902023"/>
            <a:ext cx="511016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Aspirin 300mg: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Oral/Chewed STAT dose. Reduces mortality by </a:t>
            </a:r>
            <a:r>
              <a:rPr lang="en-US" sz="1125" b="1" dirty="0">
                <a:solidFill>
                  <a:srgbClr val="2D6A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25% (ISIS-II)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125" dirty="0"/>
          </a:p>
        </p:txBody>
      </p:sp>
      <p:sp>
        <p:nvSpPr>
          <p:cNvPr id="24" name="Text 5"/>
          <p:cNvSpPr/>
          <p:nvPr/>
        </p:nvSpPr>
        <p:spPr>
          <a:xfrm>
            <a:off x="695325" y="2406848"/>
            <a:ext cx="11404891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Oxygen: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High-flow only if </a:t>
            </a:r>
            <a:r>
              <a:rPr lang="en-US" sz="1125" b="1" dirty="0">
                <a:solidFill>
                  <a:srgbClr val="2D6A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SpO2 &lt; 94%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Not routine for all patients.</a:t>
            </a:r>
            <a:endParaRPr lang="en-US" sz="1125" dirty="0"/>
          </a:p>
        </p:txBody>
      </p:sp>
      <p:sp>
        <p:nvSpPr>
          <p:cNvPr id="25" name="Text 6"/>
          <p:cNvSpPr/>
          <p:nvPr/>
        </p:nvSpPr>
        <p:spPr>
          <a:xfrm>
            <a:off x="1028700" y="3459361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ASSESSMENT &amp; MONITORING</a:t>
            </a:r>
            <a:endParaRPr lang="en-US" sz="1350" dirty="0"/>
          </a:p>
        </p:txBody>
      </p:sp>
      <p:sp>
        <p:nvSpPr>
          <p:cNvPr id="26" name="Text 7"/>
          <p:cNvSpPr/>
          <p:nvPr/>
        </p:nvSpPr>
        <p:spPr>
          <a:xfrm>
            <a:off x="695325" y="3892748"/>
            <a:ext cx="865008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ECG: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Urgent 12-lead to identify STEMI vs NSTEMI/UA.</a:t>
            </a:r>
            <a:endParaRPr lang="en-US" sz="1125" dirty="0"/>
          </a:p>
        </p:txBody>
      </p:sp>
      <p:sp>
        <p:nvSpPr>
          <p:cNvPr id="27" name="Text 8"/>
          <p:cNvSpPr/>
          <p:nvPr/>
        </p:nvSpPr>
        <p:spPr>
          <a:xfrm>
            <a:off x="695325" y="4183261"/>
            <a:ext cx="1024787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Observations: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Continuous pulse, BP, and saturation monitoring.</a:t>
            </a:r>
            <a:endParaRPr lang="en-US" sz="1125" dirty="0"/>
          </a:p>
        </p:txBody>
      </p:sp>
      <p:sp>
        <p:nvSpPr>
          <p:cNvPr id="28" name="Text 9"/>
          <p:cNvSpPr/>
          <p:nvPr/>
        </p:nvSpPr>
        <p:spPr>
          <a:xfrm>
            <a:off x="695325" y="4473773"/>
            <a:ext cx="10137681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GTN: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Sublingual spray if haemodynamically stable (SBP &gt; 90).</a:t>
            </a:r>
            <a:endParaRPr lang="en-US" sz="1125" dirty="0"/>
          </a:p>
        </p:txBody>
      </p:sp>
      <p:sp>
        <p:nvSpPr>
          <p:cNvPr id="29" name="Text 10"/>
          <p:cNvSpPr/>
          <p:nvPr/>
        </p:nvSpPr>
        <p:spPr>
          <a:xfrm>
            <a:off x="6910388" y="1178123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STABILIZATION</a:t>
            </a:r>
            <a:endParaRPr lang="en-US" sz="1350" dirty="0"/>
          </a:p>
        </p:txBody>
      </p:sp>
      <p:sp>
        <p:nvSpPr>
          <p:cNvPr id="30" name="Text 11"/>
          <p:cNvSpPr/>
          <p:nvPr/>
        </p:nvSpPr>
        <p:spPr>
          <a:xfrm>
            <a:off x="6577013" y="1611511"/>
            <a:ext cx="511016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Pain Relief: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IV/IM Opioid (Morphine) + Anti-emetic (Metoclopramide/Cyclizine).</a:t>
            </a:r>
            <a:endParaRPr lang="en-US" sz="1125" dirty="0"/>
          </a:p>
        </p:txBody>
      </p:sp>
      <p:sp>
        <p:nvSpPr>
          <p:cNvPr id="31" name="Text 12"/>
          <p:cNvSpPr/>
          <p:nvPr/>
        </p:nvSpPr>
        <p:spPr>
          <a:xfrm>
            <a:off x="6577013" y="2116336"/>
            <a:ext cx="511016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Beta-blockade: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Consider if appropriate (NOT in STEMI with hypotension/HF).</a:t>
            </a:r>
            <a:endParaRPr lang="en-US" sz="1125" dirty="0"/>
          </a:p>
        </p:txBody>
      </p:sp>
      <p:sp>
        <p:nvSpPr>
          <p:cNvPr id="32" name="Text 13"/>
          <p:cNvSpPr/>
          <p:nvPr/>
        </p:nvSpPr>
        <p:spPr>
          <a:xfrm>
            <a:off x="6577013" y="2621161"/>
            <a:ext cx="5614988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Access: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Secure IV access while awaiting paramedic arrival.</a:t>
            </a:r>
            <a:endParaRPr lang="en-US" sz="1125" dirty="0"/>
          </a:p>
        </p:txBody>
      </p:sp>
      <p:sp>
        <p:nvSpPr>
          <p:cNvPr id="33" name="Text 14"/>
          <p:cNvSpPr/>
          <p:nvPr/>
        </p:nvSpPr>
        <p:spPr>
          <a:xfrm>
            <a:off x="6910388" y="3459361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DEFINITIVE CARE PATHWAY</a:t>
            </a:r>
            <a:endParaRPr lang="en-US" sz="1350" dirty="0"/>
          </a:p>
        </p:txBody>
      </p:sp>
      <p:sp>
        <p:nvSpPr>
          <p:cNvPr id="34" name="Text 15"/>
          <p:cNvSpPr/>
          <p:nvPr/>
        </p:nvSpPr>
        <p:spPr>
          <a:xfrm>
            <a:off x="6577013" y="3892748"/>
            <a:ext cx="511016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Primary PCI: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Early angioplasty is preferred over thrombolysis where available.</a:t>
            </a:r>
            <a:endParaRPr lang="en-US" sz="1125" dirty="0"/>
          </a:p>
        </p:txBody>
      </p:sp>
      <p:sp>
        <p:nvSpPr>
          <p:cNvPr id="35" name="Text 16"/>
          <p:cNvSpPr/>
          <p:nvPr/>
        </p:nvSpPr>
        <p:spPr>
          <a:xfrm>
            <a:off x="6577013" y="4397573"/>
            <a:ext cx="511016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Documentation: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Record time of onset, drug dosages, and clinical response.</a:t>
            </a:r>
            <a:endParaRPr lang="en-US" sz="1125" dirty="0"/>
          </a:p>
        </p:txBody>
      </p:sp>
      <p:sp>
        <p:nvSpPr>
          <p:cNvPr id="36" name="Text 17"/>
          <p:cNvSpPr/>
          <p:nvPr/>
        </p:nvSpPr>
        <p:spPr>
          <a:xfrm>
            <a:off x="6577013" y="4902398"/>
            <a:ext cx="5614988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Handover: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Prepare succinct SBAR handover for the paramedic crew.</a:t>
            </a:r>
            <a:endParaRPr lang="en-US" sz="1125" dirty="0"/>
          </a:p>
        </p:txBody>
      </p:sp>
      <p:sp>
        <p:nvSpPr>
          <p:cNvPr id="37" name="Text 18"/>
          <p:cNvSpPr/>
          <p:nvPr/>
        </p:nvSpPr>
        <p:spPr>
          <a:xfrm>
            <a:off x="1026914" y="5697736"/>
            <a:ext cx="10593586" cy="58846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CRITICAL SAFETY TIP FOR GP TRAINEES:</a:t>
            </a: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Current NICE and BNF guidance mandates the use of </a:t>
            </a: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Morphine</a:t>
            </a: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ACS pain relief. </a:t>
            </a:r>
            <a:r>
              <a:rPr lang="en-US" sz="1050" u="sng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 NOT use Tramadol</a:t>
            </a: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as it is less effective and not recommended in the emergency ACS protocol.</a:t>
            </a:r>
            <a:endParaRPr lang="en-US" sz="105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190500"/>
            <a:ext cx="11525250" cy="611386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75" y="1040011"/>
            <a:ext cx="3714750" cy="4503539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975" y="1339602"/>
            <a:ext cx="285750" cy="2286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975" y="1754386"/>
            <a:ext cx="3257550" cy="411361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975" y="2280047"/>
            <a:ext cx="3257550" cy="411361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975" y="2805708"/>
            <a:ext cx="3257550" cy="411361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38625" y="1040011"/>
            <a:ext cx="3714750" cy="4503539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67225" y="1339602"/>
            <a:ext cx="285750" cy="2286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67225" y="1754386"/>
            <a:ext cx="3257550" cy="584597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67225" y="2453283"/>
            <a:ext cx="3257550" cy="411361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67225" y="2978944"/>
            <a:ext cx="3257550" cy="411361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43875" y="1040011"/>
            <a:ext cx="3714750" cy="4503539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72475" y="1339602"/>
            <a:ext cx="285750" cy="2286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72475" y="1754386"/>
            <a:ext cx="3257550" cy="411361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72475" y="2280047"/>
            <a:ext cx="3257550" cy="411361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72475" y="2805708"/>
            <a:ext cx="3257550" cy="411361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72475" y="4410075"/>
            <a:ext cx="3257550" cy="90487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515350" y="4584353"/>
            <a:ext cx="166688" cy="13722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33375" y="5876925"/>
            <a:ext cx="11525250" cy="74295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1500" y="6137523"/>
            <a:ext cx="333375" cy="266700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504825" y="285750"/>
            <a:ext cx="6537960" cy="2303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RECOGNIZING ACS: RED FLAGS</a:t>
            </a:r>
            <a:endParaRPr lang="en-US" sz="1650" dirty="0"/>
          </a:p>
        </p:txBody>
      </p:sp>
      <p:sp>
        <p:nvSpPr>
          <p:cNvPr id="24" name="Text 1"/>
          <p:cNvSpPr/>
          <p:nvPr/>
        </p:nvSpPr>
        <p:spPr>
          <a:xfrm>
            <a:off x="504825" y="535186"/>
            <a:ext cx="6172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kern="0" spc="3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GUIDELINES &amp; AKT PREP</a:t>
            </a:r>
            <a:endParaRPr lang="en-US" sz="900" dirty="0"/>
          </a:p>
        </p:txBody>
      </p:sp>
      <p:sp>
        <p:nvSpPr>
          <p:cNvPr id="25" name="Text 2"/>
          <p:cNvSpPr/>
          <p:nvPr/>
        </p:nvSpPr>
        <p:spPr>
          <a:xfrm>
            <a:off x="962025" y="1311473"/>
            <a:ext cx="26746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PAIN DYNAMICS</a:t>
            </a:r>
            <a:endParaRPr lang="en-US" sz="1350" dirty="0"/>
          </a:p>
        </p:txBody>
      </p:sp>
      <p:sp>
        <p:nvSpPr>
          <p:cNvPr id="26" name="Text 3"/>
          <p:cNvSpPr/>
          <p:nvPr/>
        </p:nvSpPr>
        <p:spPr>
          <a:xfrm>
            <a:off x="657225" y="1754386"/>
            <a:ext cx="3162300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Rest Pain &gt; 20 Minutes</a:t>
            </a:r>
            <a:r>
              <a:rPr lang="en-US" sz="9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Chest pain occurring at rest or during sleep.</a:t>
            </a:r>
            <a:endParaRPr lang="en-US" sz="1125" dirty="0"/>
          </a:p>
        </p:txBody>
      </p:sp>
      <p:sp>
        <p:nvSpPr>
          <p:cNvPr id="27" name="Text 4"/>
          <p:cNvSpPr/>
          <p:nvPr/>
        </p:nvSpPr>
        <p:spPr>
          <a:xfrm>
            <a:off x="657225" y="2280047"/>
            <a:ext cx="3162300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GTN Failure</a:t>
            </a:r>
            <a:r>
              <a:rPr lang="en-US" sz="9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relief after 2 doses (10–15 mins) = Unstable.</a:t>
            </a:r>
            <a:endParaRPr lang="en-US" sz="1125" dirty="0"/>
          </a:p>
        </p:txBody>
      </p:sp>
      <p:sp>
        <p:nvSpPr>
          <p:cNvPr id="28" name="Text 5"/>
          <p:cNvSpPr/>
          <p:nvPr/>
        </p:nvSpPr>
        <p:spPr>
          <a:xfrm>
            <a:off x="657225" y="2805708"/>
            <a:ext cx="3162300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Crescendo Angina</a:t>
            </a:r>
            <a:r>
              <a:rPr lang="en-US" sz="9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Worsening frequency or lower exertion threshold.</a:t>
            </a:r>
            <a:endParaRPr lang="en-US" sz="1125" dirty="0"/>
          </a:p>
        </p:txBody>
      </p:sp>
      <p:sp>
        <p:nvSpPr>
          <p:cNvPr id="29" name="Text 6"/>
          <p:cNvSpPr/>
          <p:nvPr/>
        </p:nvSpPr>
        <p:spPr>
          <a:xfrm>
            <a:off x="4867275" y="1311473"/>
            <a:ext cx="3086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AUTONOMIC SIGNS</a:t>
            </a:r>
            <a:endParaRPr lang="en-US" sz="1350" dirty="0"/>
          </a:p>
        </p:txBody>
      </p:sp>
      <p:sp>
        <p:nvSpPr>
          <p:cNvPr id="30" name="Text 7"/>
          <p:cNvSpPr/>
          <p:nvPr/>
        </p:nvSpPr>
        <p:spPr>
          <a:xfrm>
            <a:off x="4562475" y="1754386"/>
            <a:ext cx="3162300" cy="58459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Diaphoresis &amp; Pallor</a:t>
            </a:r>
            <a:r>
              <a:rPr lang="en-US" sz="9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Severe sweating or extreme distress (Sense of Doom).</a:t>
            </a:r>
            <a:endParaRPr lang="en-US" sz="1125" dirty="0"/>
          </a:p>
        </p:txBody>
      </p:sp>
      <p:sp>
        <p:nvSpPr>
          <p:cNvPr id="31" name="Text 8"/>
          <p:cNvSpPr/>
          <p:nvPr/>
        </p:nvSpPr>
        <p:spPr>
          <a:xfrm>
            <a:off x="4562475" y="2453283"/>
            <a:ext cx="3162300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Syncope / Presyncope</a:t>
            </a:r>
            <a:r>
              <a:rPr lang="en-US" sz="9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Loss of consciousness with cardiac symptoms.</a:t>
            </a:r>
            <a:endParaRPr lang="en-US" sz="1125" dirty="0"/>
          </a:p>
        </p:txBody>
      </p:sp>
      <p:sp>
        <p:nvSpPr>
          <p:cNvPr id="32" name="Text 9"/>
          <p:cNvSpPr/>
          <p:nvPr/>
        </p:nvSpPr>
        <p:spPr>
          <a:xfrm>
            <a:off x="4562475" y="2978944"/>
            <a:ext cx="3162300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Nausea &amp; Dyspnoea</a:t>
            </a:r>
            <a:r>
              <a:rPr lang="en-US" sz="9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Significant vomiting or breathlessness at rest.</a:t>
            </a:r>
            <a:endParaRPr lang="en-US" sz="1125" dirty="0"/>
          </a:p>
        </p:txBody>
      </p:sp>
      <p:sp>
        <p:nvSpPr>
          <p:cNvPr id="33" name="Text 10"/>
          <p:cNvSpPr/>
          <p:nvPr/>
        </p:nvSpPr>
        <p:spPr>
          <a:xfrm>
            <a:off x="8772525" y="1311473"/>
            <a:ext cx="28803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&amp; ECG</a:t>
            </a:r>
            <a:endParaRPr lang="en-US" sz="1350" dirty="0"/>
          </a:p>
        </p:txBody>
      </p:sp>
      <p:sp>
        <p:nvSpPr>
          <p:cNvPr id="34" name="Text 11"/>
          <p:cNvSpPr/>
          <p:nvPr/>
        </p:nvSpPr>
        <p:spPr>
          <a:xfrm>
            <a:off x="8467725" y="1754386"/>
            <a:ext cx="3162300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New ECG Ischaemia</a:t>
            </a:r>
            <a:r>
              <a:rPr lang="en-US" sz="9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 depression or T-wave inversion (new changes).</a:t>
            </a:r>
            <a:endParaRPr lang="en-US" sz="1125" dirty="0"/>
          </a:p>
        </p:txBody>
      </p:sp>
      <p:sp>
        <p:nvSpPr>
          <p:cNvPr id="35" name="Text 12"/>
          <p:cNvSpPr/>
          <p:nvPr/>
        </p:nvSpPr>
        <p:spPr>
          <a:xfrm>
            <a:off x="8467725" y="2280047"/>
            <a:ext cx="3162300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Aortic Stenosis Murmur</a:t>
            </a:r>
            <a:r>
              <a:rPr lang="en-US" sz="9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Exertional chest pain + Murmur = High Risk.</a:t>
            </a:r>
            <a:endParaRPr lang="en-US" sz="1125" dirty="0"/>
          </a:p>
        </p:txBody>
      </p:sp>
      <p:sp>
        <p:nvSpPr>
          <p:cNvPr id="36" name="Text 13"/>
          <p:cNvSpPr/>
          <p:nvPr/>
        </p:nvSpPr>
        <p:spPr>
          <a:xfrm>
            <a:off x="8467725" y="2805708"/>
            <a:ext cx="3162300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Palpitations + Pain</a:t>
            </a:r>
            <a:r>
              <a:rPr lang="en-US" sz="9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Suggests arrhythmia secondary to ischaemia.</a:t>
            </a:r>
            <a:endParaRPr lang="en-US" sz="1125" dirty="0"/>
          </a:p>
        </p:txBody>
      </p:sp>
      <p:sp>
        <p:nvSpPr>
          <p:cNvPr id="37" name="Text 14"/>
          <p:cNvSpPr/>
          <p:nvPr/>
        </p:nvSpPr>
        <p:spPr>
          <a:xfrm>
            <a:off x="8758238" y="4552950"/>
            <a:ext cx="2971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STOP &amp; SCREEN</a:t>
            </a:r>
            <a:endParaRPr lang="en-US" sz="1050" dirty="0"/>
          </a:p>
        </p:txBody>
      </p:sp>
      <p:sp>
        <p:nvSpPr>
          <p:cNvPr id="38" name="Text 15"/>
          <p:cNvSpPr/>
          <p:nvPr/>
        </p:nvSpPr>
        <p:spPr>
          <a:xfrm>
            <a:off x="8515350" y="4800600"/>
            <a:ext cx="297180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Could this be Unstable Angina? If yes, treat as a medical emergency.</a:t>
            </a:r>
            <a:endParaRPr lang="en-US" sz="975" dirty="0"/>
          </a:p>
        </p:txBody>
      </p:sp>
      <p:sp>
        <p:nvSpPr>
          <p:cNvPr id="39" name="Text 16"/>
          <p:cNvSpPr/>
          <p:nvPr/>
        </p:nvSpPr>
        <p:spPr>
          <a:xfrm>
            <a:off x="1095375" y="6019800"/>
            <a:ext cx="53149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IMMEDIATE ACTION REQUIRED</a:t>
            </a:r>
            <a:endParaRPr lang="en-US" sz="1350" dirty="0"/>
          </a:p>
        </p:txBody>
      </p:sp>
      <p:sp>
        <p:nvSpPr>
          <p:cNvPr id="40" name="Text 17"/>
          <p:cNvSpPr/>
          <p:nvPr/>
        </p:nvSpPr>
        <p:spPr>
          <a:xfrm>
            <a:off x="1095375" y="6276975"/>
            <a:ext cx="110966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FFFFFF">
                    <a:alpha val="9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Call 999 | Administer Aspirin 300mg | Ensure Oxygen (if SpO2 &lt; 94%) | IV Morphine</a:t>
            </a:r>
            <a:endParaRPr lang="en-US" sz="105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75" y="190500"/>
            <a:ext cx="11525250" cy="61138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944761"/>
            <a:ext cx="5643563" cy="1787128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969" y="1172319"/>
            <a:ext cx="214313" cy="17532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3375" y="2874764"/>
            <a:ext cx="5643563" cy="1815108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969" y="3102322"/>
            <a:ext cx="214313" cy="1753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7700" y="4268986"/>
            <a:ext cx="5157788" cy="173236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3375" y="4832747"/>
            <a:ext cx="5643563" cy="178712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1969" y="5060305"/>
            <a:ext cx="214313" cy="17532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5063" y="944761"/>
            <a:ext cx="5643563" cy="1857077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93656" y="1172319"/>
            <a:ext cx="214313" cy="17532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5063" y="2944713"/>
            <a:ext cx="5643563" cy="1766143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93656" y="3172271"/>
            <a:ext cx="214313" cy="17532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15063" y="4853732"/>
            <a:ext cx="5643563" cy="1766143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93656" y="5081290"/>
            <a:ext cx="214313" cy="175320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504825" y="285750"/>
            <a:ext cx="6035040" cy="2303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TOP TIPS FOR GP TRAINEES</a:t>
            </a:r>
            <a:endParaRPr lang="en-US" sz="1650" dirty="0"/>
          </a:p>
        </p:txBody>
      </p:sp>
      <p:sp>
        <p:nvSpPr>
          <p:cNvPr id="19" name="Text 1"/>
          <p:cNvSpPr/>
          <p:nvPr/>
        </p:nvSpPr>
        <p:spPr>
          <a:xfrm>
            <a:off x="504825" y="535186"/>
            <a:ext cx="6172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kern="0" spc="3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GUIDELINES &amp; AKT PREP</a:t>
            </a:r>
            <a:endParaRPr lang="en-US" sz="900" dirty="0"/>
          </a:p>
        </p:txBody>
      </p:sp>
      <p:sp>
        <p:nvSpPr>
          <p:cNvPr id="20" name="Text 2"/>
          <p:cNvSpPr/>
          <p:nvPr/>
        </p:nvSpPr>
        <p:spPr>
          <a:xfrm>
            <a:off x="847725" y="1130498"/>
            <a:ext cx="38404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DIAGNOSIS &amp; EMERGENCY</a:t>
            </a:r>
            <a:endParaRPr lang="en-US" sz="1200" dirty="0"/>
          </a:p>
        </p:txBody>
      </p:sp>
      <p:sp>
        <p:nvSpPr>
          <p:cNvPr id="21" name="Text 3"/>
          <p:cNvSpPr/>
          <p:nvPr/>
        </p:nvSpPr>
        <p:spPr>
          <a:xfrm>
            <a:off x="647700" y="1468636"/>
            <a:ext cx="5157788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</a:t>
            </a: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normal ECG</a:t>
            </a: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does NOT exclude angina; 50% of stable patients have a normal resting trace.</a:t>
            </a:r>
            <a:endParaRPr lang="en-US" sz="1050" dirty="0"/>
          </a:p>
        </p:txBody>
      </p:sp>
      <p:sp>
        <p:nvSpPr>
          <p:cNvPr id="22" name="Text 4"/>
          <p:cNvSpPr/>
          <p:nvPr/>
        </p:nvSpPr>
        <p:spPr>
          <a:xfrm>
            <a:off x="647700" y="1918097"/>
            <a:ext cx="5157788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GTN failure after 2 doses (15 mins) = </a:t>
            </a: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Call 999</a:t>
            </a: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Treat as unstable angina/ACS until proven otherwise.</a:t>
            </a:r>
            <a:endParaRPr lang="en-US" sz="1050" dirty="0"/>
          </a:p>
        </p:txBody>
      </p:sp>
      <p:sp>
        <p:nvSpPr>
          <p:cNvPr id="23" name="Text 5"/>
          <p:cNvSpPr/>
          <p:nvPr/>
        </p:nvSpPr>
        <p:spPr>
          <a:xfrm>
            <a:off x="847725" y="3060502"/>
            <a:ext cx="34747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PRESCRIBING CAUTION</a:t>
            </a:r>
            <a:endParaRPr lang="en-US" sz="1200" dirty="0"/>
          </a:p>
        </p:txBody>
      </p:sp>
      <p:sp>
        <p:nvSpPr>
          <p:cNvPr id="24" name="Text 6"/>
          <p:cNvSpPr/>
          <p:nvPr/>
        </p:nvSpPr>
        <p:spPr>
          <a:xfrm>
            <a:off x="647700" y="3398639"/>
            <a:ext cx="5157788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Beta-blockers are 1st-line for both symptoms and mortality reduction. Target HR: 50–60 bpm.</a:t>
            </a:r>
            <a:endParaRPr lang="en-US" sz="1050" dirty="0"/>
          </a:p>
        </p:txBody>
      </p:sp>
      <p:sp>
        <p:nvSpPr>
          <p:cNvPr id="25" name="Text 7"/>
          <p:cNvSpPr/>
          <p:nvPr/>
        </p:nvSpPr>
        <p:spPr>
          <a:xfrm>
            <a:off x="647700" y="3848100"/>
            <a:ext cx="5157788" cy="5941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CRITICAL:</a:t>
            </a: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Do NOT combine rate-limiting CCBs (Verapamil/Diltiazem) with Beta-blockers.</a:t>
            </a:r>
            <a:r>
              <a:rPr lang="en-US" sz="975" i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 of severe bradycardia or complete heart block.</a:t>
            </a:r>
            <a:endParaRPr lang="en-US" sz="1050" dirty="0"/>
          </a:p>
        </p:txBody>
      </p:sp>
      <p:sp>
        <p:nvSpPr>
          <p:cNvPr id="26" name="Text 8"/>
          <p:cNvSpPr/>
          <p:nvPr/>
        </p:nvSpPr>
        <p:spPr>
          <a:xfrm>
            <a:off x="847725" y="5018484"/>
            <a:ext cx="51206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LIPID TARGETS (NICE NG238)</a:t>
            </a:r>
            <a:endParaRPr lang="en-US" sz="1200" dirty="0"/>
          </a:p>
        </p:txBody>
      </p:sp>
      <p:sp>
        <p:nvSpPr>
          <p:cNvPr id="27" name="Text 9"/>
          <p:cNvSpPr/>
          <p:nvPr/>
        </p:nvSpPr>
        <p:spPr>
          <a:xfrm>
            <a:off x="647700" y="5356622"/>
            <a:ext cx="10951378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Secondary prevention: Start </a:t>
            </a: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Atorvastatin 80mg</a:t>
            </a: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regardless of baseline.</a:t>
            </a:r>
            <a:endParaRPr lang="en-US" sz="1050" dirty="0"/>
          </a:p>
        </p:txBody>
      </p:sp>
      <p:sp>
        <p:nvSpPr>
          <p:cNvPr id="28" name="Text 10"/>
          <p:cNvSpPr/>
          <p:nvPr/>
        </p:nvSpPr>
        <p:spPr>
          <a:xfrm>
            <a:off x="647700" y="5619452"/>
            <a:ext cx="8200558" cy="1986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Target LDL: </a:t>
            </a:r>
            <a:r>
              <a:rPr lang="en-US" sz="825" b="1" dirty="0">
                <a:solidFill>
                  <a:srgbClr val="FFFFFF"/>
                </a:solidFill>
                <a:highlight>
                  <a:srgbClr val="2D6A4F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≤ 2.0 mmol/L</a:t>
            </a: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or Non-HDL: </a:t>
            </a:r>
            <a:r>
              <a:rPr lang="en-US" sz="825" b="1" dirty="0">
                <a:solidFill>
                  <a:srgbClr val="FFFFFF"/>
                </a:solidFill>
                <a:highlight>
                  <a:srgbClr val="2D6A4F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≤ 2.6 mmol/L</a:t>
            </a: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050" dirty="0"/>
          </a:p>
        </p:txBody>
      </p:sp>
      <p:sp>
        <p:nvSpPr>
          <p:cNvPr id="29" name="Text 11"/>
          <p:cNvSpPr/>
          <p:nvPr/>
        </p:nvSpPr>
        <p:spPr>
          <a:xfrm>
            <a:off x="6729413" y="1130498"/>
            <a:ext cx="34747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POST-MI QUARTET</a:t>
            </a:r>
            <a:endParaRPr lang="en-US" sz="1200" dirty="0"/>
          </a:p>
        </p:txBody>
      </p:sp>
      <p:sp>
        <p:nvSpPr>
          <p:cNvPr id="30" name="Text 12"/>
          <p:cNvSpPr/>
          <p:nvPr/>
        </p:nvSpPr>
        <p:spPr>
          <a:xfrm>
            <a:off x="6529388" y="1468636"/>
            <a:ext cx="5662613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</a:t>
            </a: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ABCDE Quartet</a:t>
            </a: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Aspirin, Beta-blocker, ACE Inhibitor, Statin.</a:t>
            </a:r>
            <a:endParaRPr lang="en-US" sz="1050" dirty="0"/>
          </a:p>
        </p:txBody>
      </p:sp>
      <p:sp>
        <p:nvSpPr>
          <p:cNvPr id="31" name="Text 13"/>
          <p:cNvSpPr/>
          <p:nvPr/>
        </p:nvSpPr>
        <p:spPr>
          <a:xfrm>
            <a:off x="6529388" y="1731466"/>
            <a:ext cx="5157788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DAPT duration: </a:t>
            </a: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12 months</a:t>
            </a: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NSTEMI; </a:t>
            </a: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 weeks</a:t>
            </a: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STEMI (unless indicated otherwise).</a:t>
            </a:r>
            <a:endParaRPr lang="en-US" sz="1050" dirty="0"/>
          </a:p>
        </p:txBody>
      </p:sp>
      <p:sp>
        <p:nvSpPr>
          <p:cNvPr id="32" name="Text 14"/>
          <p:cNvSpPr/>
          <p:nvPr/>
        </p:nvSpPr>
        <p:spPr>
          <a:xfrm>
            <a:off x="6529388" y="2180927"/>
            <a:ext cx="5157788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add </a:t>
            </a: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Lansoprazole 15mg OD</a:t>
            </a: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gastric protection during DAPT or triple therapy.</a:t>
            </a:r>
            <a:endParaRPr lang="en-US" sz="1050" dirty="0"/>
          </a:p>
        </p:txBody>
      </p:sp>
      <p:sp>
        <p:nvSpPr>
          <p:cNvPr id="33" name="Text 15"/>
          <p:cNvSpPr/>
          <p:nvPr/>
        </p:nvSpPr>
        <p:spPr>
          <a:xfrm>
            <a:off x="6729413" y="3130451"/>
            <a:ext cx="3657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REGULATORY &amp; DRIVING</a:t>
            </a:r>
            <a:endParaRPr lang="en-US" sz="1200" dirty="0"/>
          </a:p>
        </p:txBody>
      </p:sp>
      <p:sp>
        <p:nvSpPr>
          <p:cNvPr id="34" name="Text 16"/>
          <p:cNvSpPr/>
          <p:nvPr/>
        </p:nvSpPr>
        <p:spPr>
          <a:xfrm>
            <a:off x="6529388" y="3468588"/>
            <a:ext cx="5157788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Car drivers: </a:t>
            </a: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 weeks off</a:t>
            </a: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driving after MI or CABG; </a:t>
            </a: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week off</a:t>
            </a: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after uncomplicated PCI.</a:t>
            </a:r>
            <a:endParaRPr lang="en-US" sz="1050" dirty="0"/>
          </a:p>
        </p:txBody>
      </p:sp>
      <p:sp>
        <p:nvSpPr>
          <p:cNvPr id="35" name="Text 17"/>
          <p:cNvSpPr/>
          <p:nvPr/>
        </p:nvSpPr>
        <p:spPr>
          <a:xfrm>
            <a:off x="6529388" y="3918049"/>
            <a:ext cx="5157788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Group 2 (Lorry/Bus): Angina is </a:t>
            </a: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disqualifying</a:t>
            </a: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Relicensing requires specialist review and exercise testing.</a:t>
            </a:r>
            <a:endParaRPr lang="en-US" sz="1050" dirty="0"/>
          </a:p>
        </p:txBody>
      </p:sp>
      <p:sp>
        <p:nvSpPr>
          <p:cNvPr id="36" name="Text 18"/>
          <p:cNvSpPr/>
          <p:nvPr/>
        </p:nvSpPr>
        <p:spPr>
          <a:xfrm>
            <a:off x="6729413" y="5039469"/>
            <a:ext cx="43891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ANNUAL REVIEW ESSENTIALS</a:t>
            </a:r>
            <a:endParaRPr lang="en-US" sz="1200" dirty="0"/>
          </a:p>
        </p:txBody>
      </p:sp>
      <p:sp>
        <p:nvSpPr>
          <p:cNvPr id="37" name="Text 19"/>
          <p:cNvSpPr/>
          <p:nvPr/>
        </p:nvSpPr>
        <p:spPr>
          <a:xfrm>
            <a:off x="6529388" y="5377607"/>
            <a:ext cx="5157788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Minimum Dataset: Symptoms, Med reconciliation, BP, Pulse (AF check), BMI, U&amp;Es, LFTs, Lipids, HbA1c.</a:t>
            </a:r>
            <a:endParaRPr lang="en-US" sz="1050" dirty="0"/>
          </a:p>
        </p:txBody>
      </p:sp>
      <p:sp>
        <p:nvSpPr>
          <p:cNvPr id="38" name="Text 20"/>
          <p:cNvSpPr/>
          <p:nvPr/>
        </p:nvSpPr>
        <p:spPr>
          <a:xfrm>
            <a:off x="6529388" y="5827068"/>
            <a:ext cx="5662613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Education: Ensure patient knows 999 criteria and check GTN expiry dates.</a:t>
            </a:r>
            <a:endParaRPr lang="en-US" sz="105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190500"/>
            <a:ext cx="11525250" cy="611386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75" y="1040011"/>
            <a:ext cx="3683050" cy="267087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39602"/>
            <a:ext cx="285750" cy="2286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3375" y="3901380"/>
            <a:ext cx="3683050" cy="267087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4200971"/>
            <a:ext cx="285750" cy="2286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54550" y="1040011"/>
            <a:ext cx="3683050" cy="267087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30775" y="1339602"/>
            <a:ext cx="285750" cy="2286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54550" y="3901380"/>
            <a:ext cx="3683050" cy="267087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30775" y="4200971"/>
            <a:ext cx="285750" cy="2286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75724" y="1040011"/>
            <a:ext cx="3683050" cy="267087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51949" y="1339602"/>
            <a:ext cx="285750" cy="2286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75724" y="3901380"/>
            <a:ext cx="3683050" cy="267087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51949" y="4200971"/>
            <a:ext cx="285750" cy="228600"/>
          </a:xfrm>
          <a:prstGeom prst="rect">
            <a:avLst/>
          </a:prstGeom>
        </p:spPr>
      </p:pic>
      <p:sp>
        <p:nvSpPr>
          <p:cNvPr id="16" name="Text 0"/>
          <p:cNvSpPr/>
          <p:nvPr/>
        </p:nvSpPr>
        <p:spPr>
          <a:xfrm>
            <a:off x="504825" y="285750"/>
            <a:ext cx="7292340" cy="2303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COMMON PITFALLS IN MANAGEMENT</a:t>
            </a:r>
            <a:endParaRPr lang="en-US" sz="1650" dirty="0"/>
          </a:p>
        </p:txBody>
      </p:sp>
      <p:sp>
        <p:nvSpPr>
          <p:cNvPr id="17" name="Text 1"/>
          <p:cNvSpPr/>
          <p:nvPr/>
        </p:nvSpPr>
        <p:spPr>
          <a:xfrm>
            <a:off x="504825" y="535186"/>
            <a:ext cx="6172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kern="0" spc="3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GUIDELINES &amp; AKT PREP</a:t>
            </a:r>
            <a:endParaRPr lang="en-US" sz="900" dirty="0"/>
          </a:p>
        </p:txBody>
      </p:sp>
      <p:sp>
        <p:nvSpPr>
          <p:cNvPr id="18" name="Text 2"/>
          <p:cNvSpPr/>
          <p:nvPr/>
        </p:nvSpPr>
        <p:spPr>
          <a:xfrm>
            <a:off x="1057275" y="1311473"/>
            <a:ext cx="32918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ASPIRIN &amp; NSAIDS</a:t>
            </a:r>
            <a:endParaRPr lang="en-US" sz="1350" dirty="0"/>
          </a:p>
        </p:txBody>
      </p:sp>
      <p:sp>
        <p:nvSpPr>
          <p:cNvPr id="19" name="Text 3"/>
          <p:cNvSpPr/>
          <p:nvPr/>
        </p:nvSpPr>
        <p:spPr>
          <a:xfrm>
            <a:off x="561975" y="1725811"/>
            <a:ext cx="3225850" cy="904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prescribing aspirin at the moment of diagnosis or using NSAIDs post-MI.</a:t>
            </a:r>
            <a:r>
              <a:rPr lang="en-US" sz="1050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NSAIDs increase cardiovascular risk; avoid in all IHD patients.</a:t>
            </a:r>
            <a:endParaRPr lang="en-US" sz="1200" dirty="0"/>
          </a:p>
        </p:txBody>
      </p:sp>
      <p:sp>
        <p:nvSpPr>
          <p:cNvPr id="20" name="Text 4"/>
          <p:cNvSpPr/>
          <p:nvPr/>
        </p:nvSpPr>
        <p:spPr>
          <a:xfrm>
            <a:off x="1057275" y="4172843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GASTRIC PROTECTION</a:t>
            </a:r>
            <a:endParaRPr lang="en-US" sz="1350" dirty="0"/>
          </a:p>
        </p:txBody>
      </p:sp>
      <p:sp>
        <p:nvSpPr>
          <p:cNvPr id="21" name="Text 5"/>
          <p:cNvSpPr/>
          <p:nvPr/>
        </p:nvSpPr>
        <p:spPr>
          <a:xfrm>
            <a:off x="561975" y="4587180"/>
            <a:ext cx="3225850" cy="904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Neglecting PPI cover (Lansoprazole 15mg) during Dual Antiplatelet Therapy (DAPT).</a:t>
            </a:r>
            <a:r>
              <a:rPr lang="en-US" sz="1050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Mandatory for patients on DAPT or combined OAC/antiplatelet.</a:t>
            </a:r>
            <a:endParaRPr lang="en-US" sz="1200" dirty="0"/>
          </a:p>
        </p:txBody>
      </p:sp>
      <p:sp>
        <p:nvSpPr>
          <p:cNvPr id="22" name="Text 6"/>
          <p:cNvSpPr/>
          <p:nvPr/>
        </p:nvSpPr>
        <p:spPr>
          <a:xfrm>
            <a:off x="4978450" y="1311473"/>
            <a:ext cx="28803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DRIVING ADVICE</a:t>
            </a:r>
            <a:endParaRPr lang="en-US" sz="1350" dirty="0"/>
          </a:p>
        </p:txBody>
      </p:sp>
      <p:sp>
        <p:nvSpPr>
          <p:cNvPr id="23" name="Text 7"/>
          <p:cNvSpPr/>
          <p:nvPr/>
        </p:nvSpPr>
        <p:spPr>
          <a:xfrm>
            <a:off x="4483150" y="1725811"/>
            <a:ext cx="3225850" cy="904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Missing the 1-week driving ban after PCI or 4-week ban after MI/CABG.</a:t>
            </a:r>
            <a:r>
              <a:rPr lang="en-US" sz="1050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Angina itself disqualifies Group 2 (Lorry/Bus) license holders.</a:t>
            </a:r>
            <a:endParaRPr lang="en-US" sz="1200" dirty="0"/>
          </a:p>
        </p:txBody>
      </p:sp>
      <p:sp>
        <p:nvSpPr>
          <p:cNvPr id="24" name="Text 8"/>
          <p:cNvSpPr/>
          <p:nvPr/>
        </p:nvSpPr>
        <p:spPr>
          <a:xfrm>
            <a:off x="4978450" y="4172843"/>
            <a:ext cx="32918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BETA-BLOCKER USE</a:t>
            </a:r>
            <a:endParaRPr lang="en-US" sz="1350" dirty="0"/>
          </a:p>
        </p:txBody>
      </p:sp>
      <p:sp>
        <p:nvSpPr>
          <p:cNvPr id="25" name="Text 9"/>
          <p:cNvSpPr/>
          <p:nvPr/>
        </p:nvSpPr>
        <p:spPr>
          <a:xfrm>
            <a:off x="4483150" y="4587180"/>
            <a:ext cx="3225850" cy="904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Stopping beta-blockers abruptly or combining with rate-limiting CCBs.</a:t>
            </a:r>
            <a:r>
              <a:rPr lang="en-US" sz="1050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Sudden withdrawal worsens angina; weaning must be gradual.</a:t>
            </a:r>
            <a:endParaRPr lang="en-US" sz="1200" dirty="0"/>
          </a:p>
        </p:txBody>
      </p:sp>
      <p:sp>
        <p:nvSpPr>
          <p:cNvPr id="26" name="Text 10"/>
          <p:cNvSpPr/>
          <p:nvPr/>
        </p:nvSpPr>
        <p:spPr>
          <a:xfrm>
            <a:off x="8899624" y="1311473"/>
            <a:ext cx="3086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MONITORING GAPS</a:t>
            </a:r>
            <a:endParaRPr lang="en-US" sz="1350" dirty="0"/>
          </a:p>
        </p:txBody>
      </p:sp>
      <p:sp>
        <p:nvSpPr>
          <p:cNvPr id="27" name="Text 11"/>
          <p:cNvSpPr/>
          <p:nvPr/>
        </p:nvSpPr>
        <p:spPr>
          <a:xfrm>
            <a:off x="8404324" y="1725811"/>
            <a:ext cx="3225850" cy="904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Failing to arrange post-MI ECHO or forgetting to check DAPT end-dates.</a:t>
            </a:r>
            <a:r>
              <a:rPr lang="en-US" sz="1050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ECHO is vital for titrating ACEi and Aldosterone Antagonists.</a:t>
            </a:r>
            <a:endParaRPr lang="en-US" sz="1200" dirty="0"/>
          </a:p>
        </p:txBody>
      </p:sp>
      <p:sp>
        <p:nvSpPr>
          <p:cNvPr id="28" name="Text 12"/>
          <p:cNvSpPr/>
          <p:nvPr/>
        </p:nvSpPr>
        <p:spPr>
          <a:xfrm>
            <a:off x="8899624" y="4172843"/>
            <a:ext cx="26746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ACS ANALGESIA</a:t>
            </a:r>
            <a:endParaRPr lang="en-US" sz="1350" dirty="0"/>
          </a:p>
        </p:txBody>
      </p:sp>
      <p:sp>
        <p:nvSpPr>
          <p:cNvPr id="29" name="Text 13"/>
          <p:cNvSpPr/>
          <p:nvPr/>
        </p:nvSpPr>
        <p:spPr>
          <a:xfrm>
            <a:off x="8404324" y="4587180"/>
            <a:ext cx="3225850" cy="904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Using Tramadol for pain relief in Acute Coronary Syndrome (ACS) scenarios.</a:t>
            </a:r>
            <a:r>
              <a:rPr lang="en-US" sz="1050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Current guidance mandates Morphine; avoid Tramadol in ACS.</a:t>
            </a:r>
            <a:endParaRPr lang="en-US" sz="12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28600"/>
            <a:ext cx="11334750" cy="656183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037183"/>
            <a:ext cx="3619500" cy="228659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189583"/>
            <a:ext cx="3238500" cy="2857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218158"/>
            <a:ext cx="228600" cy="1714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3476179"/>
            <a:ext cx="3619500" cy="228659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3628579"/>
            <a:ext cx="3238500" cy="2857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3657154"/>
            <a:ext cx="228600" cy="1714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6250" y="1037183"/>
            <a:ext cx="3619500" cy="228659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6750" y="1189583"/>
            <a:ext cx="3238500" cy="2857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76750" y="1218158"/>
            <a:ext cx="228600" cy="1714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6250" y="3476179"/>
            <a:ext cx="3619500" cy="228659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6750" y="3628579"/>
            <a:ext cx="3238500" cy="28575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76750" y="3657154"/>
            <a:ext cx="228600" cy="17145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43875" y="1037183"/>
            <a:ext cx="3619500" cy="228659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4375" y="1189583"/>
            <a:ext cx="3238500" cy="28575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34375" y="1218158"/>
            <a:ext cx="228600" cy="17145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43875" y="3476179"/>
            <a:ext cx="3619500" cy="228659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4375" y="3628579"/>
            <a:ext cx="3238500" cy="28575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34375" y="3657154"/>
            <a:ext cx="228600" cy="17145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8625" y="5991225"/>
            <a:ext cx="11334750" cy="60007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6750" y="6127998"/>
            <a:ext cx="285750" cy="326529"/>
          </a:xfrm>
          <a:prstGeom prst="rect">
            <a:avLst/>
          </a:prstGeom>
        </p:spPr>
      </p:pic>
      <p:sp>
        <p:nvSpPr>
          <p:cNvPr id="24" name="Text 0"/>
          <p:cNvSpPr/>
          <p:nvPr/>
        </p:nvSpPr>
        <p:spPr>
          <a:xfrm>
            <a:off x="638175" y="323850"/>
            <a:ext cx="685800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EXAM FOCUS: KEY FACTS</a:t>
            </a:r>
            <a:endParaRPr lang="en-US" sz="1800" dirty="0"/>
          </a:p>
        </p:txBody>
      </p:sp>
      <p:sp>
        <p:nvSpPr>
          <p:cNvPr id="25" name="Text 1"/>
          <p:cNvSpPr/>
          <p:nvPr/>
        </p:nvSpPr>
        <p:spPr>
          <a:xfrm>
            <a:off x="638175" y="603796"/>
            <a:ext cx="66865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kern="0" spc="36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GUIDELINES &amp; AKT PREP</a:t>
            </a:r>
            <a:endParaRPr lang="en-US" sz="975" dirty="0"/>
          </a:p>
        </p:txBody>
      </p:sp>
      <p:sp>
        <p:nvSpPr>
          <p:cNvPr id="26" name="Text 2"/>
          <p:cNvSpPr/>
          <p:nvPr/>
        </p:nvSpPr>
        <p:spPr>
          <a:xfrm>
            <a:off x="962025" y="1189583"/>
            <a:ext cx="32918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MEDICATION TARGETS</a:t>
            </a:r>
            <a:endParaRPr lang="en-US" sz="1200" dirty="0"/>
          </a:p>
        </p:txBody>
      </p:sp>
      <p:sp>
        <p:nvSpPr>
          <p:cNvPr id="27" name="Text 3"/>
          <p:cNvSpPr/>
          <p:nvPr/>
        </p:nvSpPr>
        <p:spPr>
          <a:xfrm>
            <a:off x="809625" y="1570583"/>
            <a:ext cx="3048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Statin: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Atorvastatin 80mg for ALL post-MI patients. Target LDL ≤2.0 mmol/L </a:t>
            </a:r>
            <a:r>
              <a:rPr lang="en-US" sz="750" b="1" dirty="0">
                <a:solidFill>
                  <a:srgbClr val="FFFFFF"/>
                </a:solidFill>
                <a:highlight>
                  <a:srgbClr val="800000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NICE NG238</a:t>
            </a:r>
            <a:endParaRPr lang="en-US" sz="1125" dirty="0"/>
          </a:p>
        </p:txBody>
      </p:sp>
      <p:sp>
        <p:nvSpPr>
          <p:cNvPr id="28" name="Text 4"/>
          <p:cNvSpPr/>
          <p:nvPr/>
        </p:nvSpPr>
        <p:spPr>
          <a:xfrm>
            <a:off x="809625" y="2046833"/>
            <a:ext cx="3048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Beta-Blocker: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Target HR 50–60 bpm in stable IHD. Titrate to max tolerated dose.</a:t>
            </a:r>
            <a:endParaRPr lang="en-US" sz="1125" dirty="0"/>
          </a:p>
        </p:txBody>
      </p:sp>
      <p:sp>
        <p:nvSpPr>
          <p:cNvPr id="29" name="Text 5"/>
          <p:cNvSpPr/>
          <p:nvPr/>
        </p:nvSpPr>
        <p:spPr>
          <a:xfrm>
            <a:off x="809625" y="2523083"/>
            <a:ext cx="3048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ACE Inhibitor: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Mandatory for ALL post-MI patients regardless of LV function.</a:t>
            </a:r>
            <a:endParaRPr lang="en-US" sz="1125" dirty="0"/>
          </a:p>
        </p:txBody>
      </p:sp>
      <p:sp>
        <p:nvSpPr>
          <p:cNvPr id="30" name="Text 6"/>
          <p:cNvSpPr/>
          <p:nvPr/>
        </p:nvSpPr>
        <p:spPr>
          <a:xfrm>
            <a:off x="962025" y="3628579"/>
            <a:ext cx="25603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DAPT DURATIONS</a:t>
            </a:r>
            <a:endParaRPr lang="en-US" sz="1200" dirty="0"/>
          </a:p>
        </p:txBody>
      </p:sp>
      <p:sp>
        <p:nvSpPr>
          <p:cNvPr id="31" name="Text 7"/>
          <p:cNvSpPr/>
          <p:nvPr/>
        </p:nvSpPr>
        <p:spPr>
          <a:xfrm>
            <a:off x="809625" y="4009579"/>
            <a:ext cx="3048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NSTEMI: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Aspirin + Clopidogrel for </a:t>
            </a: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12 months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(followed by lifelong Aspirin).</a:t>
            </a:r>
            <a:endParaRPr lang="en-US" sz="1125" dirty="0"/>
          </a:p>
        </p:txBody>
      </p:sp>
      <p:sp>
        <p:nvSpPr>
          <p:cNvPr id="32" name="Text 8"/>
          <p:cNvSpPr/>
          <p:nvPr/>
        </p:nvSpPr>
        <p:spPr>
          <a:xfrm>
            <a:off x="809625" y="4485829"/>
            <a:ext cx="3048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STEMI: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Aspirin + Clopidogrel for </a:t>
            </a: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 least 4 weeks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(unless PCI-led alternative).</a:t>
            </a:r>
            <a:endParaRPr lang="en-US" sz="1125" dirty="0"/>
          </a:p>
        </p:txBody>
      </p:sp>
      <p:sp>
        <p:nvSpPr>
          <p:cNvPr id="33" name="Text 9"/>
          <p:cNvSpPr/>
          <p:nvPr/>
        </p:nvSpPr>
        <p:spPr>
          <a:xfrm>
            <a:off x="809625" y="4962079"/>
            <a:ext cx="3048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GI Cover: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Add Lansoprazole 15mg OD during DAPT or Triple Therapy.</a:t>
            </a:r>
            <a:endParaRPr lang="en-US" sz="1125" dirty="0"/>
          </a:p>
        </p:txBody>
      </p:sp>
      <p:sp>
        <p:nvSpPr>
          <p:cNvPr id="34" name="Text 10"/>
          <p:cNvSpPr/>
          <p:nvPr/>
        </p:nvSpPr>
        <p:spPr>
          <a:xfrm>
            <a:off x="4819650" y="1189583"/>
            <a:ext cx="40233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SPECIFIC INTERVENTIONS</a:t>
            </a:r>
            <a:endParaRPr lang="en-US" sz="1200" dirty="0"/>
          </a:p>
        </p:txBody>
      </p:sp>
      <p:sp>
        <p:nvSpPr>
          <p:cNvPr id="35" name="Text 11"/>
          <p:cNvSpPr/>
          <p:nvPr/>
        </p:nvSpPr>
        <p:spPr>
          <a:xfrm>
            <a:off x="4667250" y="1570583"/>
            <a:ext cx="3048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Eplerenone: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Start within 3–14 days post-MI if LVSD + Heart Failure symptoms present.</a:t>
            </a:r>
            <a:endParaRPr lang="en-US" sz="1125" dirty="0"/>
          </a:p>
        </p:txBody>
      </p:sp>
      <p:sp>
        <p:nvSpPr>
          <p:cNvPr id="36" name="Text 12"/>
          <p:cNvSpPr/>
          <p:nvPr/>
        </p:nvSpPr>
        <p:spPr>
          <a:xfrm>
            <a:off x="4667250" y="2046833"/>
            <a:ext cx="3048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Nicorandil: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Reduces hospital admissions. Avoid in diverticular disease (risk of fistula).</a:t>
            </a:r>
            <a:endParaRPr lang="en-US" sz="1125" dirty="0"/>
          </a:p>
        </p:txBody>
      </p:sp>
      <p:sp>
        <p:nvSpPr>
          <p:cNvPr id="37" name="Text 13"/>
          <p:cNvSpPr/>
          <p:nvPr/>
        </p:nvSpPr>
        <p:spPr>
          <a:xfrm>
            <a:off x="4667250" y="2523083"/>
            <a:ext cx="3048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Ivabradine: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Use if HR &gt;60 bpm and BB not tolerated; must be in sinus rhythm.</a:t>
            </a:r>
            <a:endParaRPr lang="en-US" sz="1125" dirty="0"/>
          </a:p>
        </p:txBody>
      </p:sp>
      <p:sp>
        <p:nvSpPr>
          <p:cNvPr id="38" name="Text 14"/>
          <p:cNvSpPr/>
          <p:nvPr/>
        </p:nvSpPr>
        <p:spPr>
          <a:xfrm>
            <a:off x="4819650" y="3628579"/>
            <a:ext cx="31089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CONTRAINDICATIONS</a:t>
            </a:r>
            <a:endParaRPr lang="en-US" sz="1200" dirty="0"/>
          </a:p>
        </p:txBody>
      </p:sp>
      <p:sp>
        <p:nvSpPr>
          <p:cNvPr id="39" name="Text 15"/>
          <p:cNvSpPr/>
          <p:nvPr/>
        </p:nvSpPr>
        <p:spPr>
          <a:xfrm>
            <a:off x="4667250" y="4009579"/>
            <a:ext cx="3048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Exercise Test: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Avoid in Aortic Stenosis, Uncontrolled HTN, or Unstable Angina.</a:t>
            </a:r>
            <a:endParaRPr lang="en-US" sz="1125" dirty="0"/>
          </a:p>
        </p:txBody>
      </p:sp>
      <p:sp>
        <p:nvSpPr>
          <p:cNvPr id="40" name="Text 16"/>
          <p:cNvSpPr/>
          <p:nvPr/>
        </p:nvSpPr>
        <p:spPr>
          <a:xfrm>
            <a:off x="4667250" y="4485829"/>
            <a:ext cx="3048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Drug Combo: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Never mix rate-limiting CCB (Verapamil/Diltiazem) with Beta-blockers.</a:t>
            </a:r>
            <a:endParaRPr lang="en-US" sz="1125" dirty="0"/>
          </a:p>
        </p:txBody>
      </p:sp>
      <p:sp>
        <p:nvSpPr>
          <p:cNvPr id="41" name="Text 17"/>
          <p:cNvSpPr/>
          <p:nvPr/>
        </p:nvSpPr>
        <p:spPr>
          <a:xfrm>
            <a:off x="4667250" y="4962079"/>
            <a:ext cx="3048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NSAIDs: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Avoid post-MI as they significantly increase cardiovascular risk.</a:t>
            </a:r>
            <a:endParaRPr lang="en-US" sz="1125" dirty="0"/>
          </a:p>
        </p:txBody>
      </p:sp>
      <p:sp>
        <p:nvSpPr>
          <p:cNvPr id="42" name="Text 18"/>
          <p:cNvSpPr/>
          <p:nvPr/>
        </p:nvSpPr>
        <p:spPr>
          <a:xfrm>
            <a:off x="8677275" y="1189583"/>
            <a:ext cx="35147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DVLA: GROUP 1 (CAR)</a:t>
            </a:r>
            <a:endParaRPr lang="en-US" sz="1200" dirty="0"/>
          </a:p>
        </p:txBody>
      </p:sp>
      <p:sp>
        <p:nvSpPr>
          <p:cNvPr id="43" name="Text 19"/>
          <p:cNvSpPr/>
          <p:nvPr/>
        </p:nvSpPr>
        <p:spPr>
          <a:xfrm>
            <a:off x="8524875" y="1570583"/>
            <a:ext cx="3048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Post-MI / CABG: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Must stop driving for </a:t>
            </a: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 weeks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Inform insurance.</a:t>
            </a:r>
            <a:endParaRPr lang="en-US" sz="1125" dirty="0"/>
          </a:p>
        </p:txBody>
      </p:sp>
      <p:sp>
        <p:nvSpPr>
          <p:cNvPr id="44" name="Text 20"/>
          <p:cNvSpPr/>
          <p:nvPr/>
        </p:nvSpPr>
        <p:spPr>
          <a:xfrm>
            <a:off x="8524875" y="2046833"/>
            <a:ext cx="3048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Post-PCI: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May resume after </a:t>
            </a: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week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if uncomplicated and no other disqualification.</a:t>
            </a:r>
            <a:endParaRPr lang="en-US" sz="1125" dirty="0"/>
          </a:p>
        </p:txBody>
      </p:sp>
      <p:sp>
        <p:nvSpPr>
          <p:cNvPr id="45" name="Text 21"/>
          <p:cNvSpPr/>
          <p:nvPr/>
        </p:nvSpPr>
        <p:spPr>
          <a:xfrm>
            <a:off x="8524875" y="2523083"/>
            <a:ext cx="3048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Angina: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Must stop when symptoms occur at the wheel. Notify DVLA if symptoms at rest.</a:t>
            </a:r>
            <a:endParaRPr lang="en-US" sz="1125" dirty="0"/>
          </a:p>
        </p:txBody>
      </p:sp>
      <p:sp>
        <p:nvSpPr>
          <p:cNvPr id="46" name="Text 22"/>
          <p:cNvSpPr/>
          <p:nvPr/>
        </p:nvSpPr>
        <p:spPr>
          <a:xfrm>
            <a:off x="8677275" y="3628579"/>
            <a:ext cx="35147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DVLA: GROUP 2 (LORRY)</a:t>
            </a:r>
            <a:endParaRPr lang="en-US" sz="1200" dirty="0"/>
          </a:p>
        </p:txBody>
      </p:sp>
      <p:sp>
        <p:nvSpPr>
          <p:cNvPr id="47" name="Text 23"/>
          <p:cNvSpPr/>
          <p:nvPr/>
        </p:nvSpPr>
        <p:spPr>
          <a:xfrm>
            <a:off x="8524875" y="4009579"/>
            <a:ext cx="3048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Angina: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Diagnosis itself </a:t>
            </a: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disqualifies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the driver from Group 2 licensing.</a:t>
            </a:r>
            <a:endParaRPr lang="en-US" sz="1125" dirty="0"/>
          </a:p>
        </p:txBody>
      </p:sp>
      <p:sp>
        <p:nvSpPr>
          <p:cNvPr id="48" name="Text 24"/>
          <p:cNvSpPr/>
          <p:nvPr/>
        </p:nvSpPr>
        <p:spPr>
          <a:xfrm>
            <a:off x="8524875" y="4485829"/>
            <a:ext cx="3048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Post-PCI: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Wait ≥6 weeks; relicensing requires a satisfactory exercise test.</a:t>
            </a:r>
            <a:endParaRPr lang="en-US" sz="1125" dirty="0"/>
          </a:p>
        </p:txBody>
      </p:sp>
      <p:sp>
        <p:nvSpPr>
          <p:cNvPr id="49" name="Text 25"/>
          <p:cNvSpPr/>
          <p:nvPr/>
        </p:nvSpPr>
        <p:spPr>
          <a:xfrm>
            <a:off x="8524875" y="4962079"/>
            <a:ext cx="3048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Post-MI: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Stringent relicensing criteria including specialist cardiology assessment.</a:t>
            </a:r>
            <a:endParaRPr lang="en-US" sz="1125" dirty="0"/>
          </a:p>
        </p:txBody>
      </p:sp>
      <p:sp>
        <p:nvSpPr>
          <p:cNvPr id="50" name="Text 26"/>
          <p:cNvSpPr/>
          <p:nvPr/>
        </p:nvSpPr>
        <p:spPr>
          <a:xfrm>
            <a:off x="1095375" y="6105525"/>
            <a:ext cx="10429875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FFD7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TOP TIP:</a:t>
            </a:r>
            <a:r>
              <a:rPr lang="en-US" sz="112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 normal 12-lead ECG occurs in up to 50% of patients with stable angina. It </a:t>
            </a:r>
            <a:r>
              <a:rPr lang="en-US" sz="1125" u="sng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does not</a:t>
            </a:r>
            <a:r>
              <a:rPr lang="en-US" sz="112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exclude the diagnosis. Always refer suspected angina for a functional test (Exercise ECG/Myoperfusion) via RAPC.</a:t>
            </a:r>
            <a:endParaRPr lang="en-US" sz="1125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75" y="152400"/>
            <a:ext cx="11525250" cy="57328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839986"/>
            <a:ext cx="5643563" cy="2799457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975" y="1020961"/>
            <a:ext cx="5186363" cy="33337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975" y="1054298"/>
            <a:ext cx="228600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3375" y="3791843"/>
            <a:ext cx="5643563" cy="2799457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975" y="3972818"/>
            <a:ext cx="5186363" cy="33337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1975" y="4006155"/>
            <a:ext cx="228600" cy="190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5063" y="839986"/>
            <a:ext cx="5643563" cy="2799457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43663" y="1020961"/>
            <a:ext cx="5186363" cy="33337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43663" y="1054298"/>
            <a:ext cx="228600" cy="1905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43663" y="2287786"/>
            <a:ext cx="5186363" cy="4572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15063" y="3791843"/>
            <a:ext cx="5643563" cy="2799457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43663" y="3972818"/>
            <a:ext cx="5186363" cy="33337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43663" y="4006155"/>
            <a:ext cx="228600" cy="1905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43663" y="4687193"/>
            <a:ext cx="5186363" cy="457200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504825" y="228600"/>
            <a:ext cx="8801100" cy="2303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 EXAM FOCUS: CONSULTATION SKILLS</a:t>
            </a:r>
            <a:endParaRPr lang="en-US" sz="1650" dirty="0"/>
          </a:p>
        </p:txBody>
      </p:sp>
      <p:sp>
        <p:nvSpPr>
          <p:cNvPr id="20" name="Text 1"/>
          <p:cNvSpPr/>
          <p:nvPr/>
        </p:nvSpPr>
        <p:spPr>
          <a:xfrm>
            <a:off x="504825" y="478036"/>
            <a:ext cx="6172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kern="0" spc="3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GUIDELINES &amp; AKT PREP</a:t>
            </a:r>
            <a:endParaRPr lang="en-US" sz="900" dirty="0"/>
          </a:p>
        </p:txBody>
      </p:sp>
      <p:sp>
        <p:nvSpPr>
          <p:cNvPr id="21" name="Text 2"/>
          <p:cNvSpPr/>
          <p:nvPr/>
        </p:nvSpPr>
        <p:spPr>
          <a:xfrm>
            <a:off x="904875" y="1020961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ICE &amp; PATIENT AGENDA</a:t>
            </a:r>
            <a:endParaRPr lang="en-US" sz="1350" dirty="0"/>
          </a:p>
        </p:txBody>
      </p:sp>
      <p:sp>
        <p:nvSpPr>
          <p:cNvPr id="22" name="Text 3"/>
          <p:cNvSpPr/>
          <p:nvPr/>
        </p:nvSpPr>
        <p:spPr>
          <a:xfrm>
            <a:off x="561975" y="1478161"/>
            <a:ext cx="9144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Ideas: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"What did you think was causing this pain?"</a:t>
            </a:r>
            <a:endParaRPr lang="en-US" sz="1200" dirty="0"/>
          </a:p>
        </p:txBody>
      </p:sp>
      <p:sp>
        <p:nvSpPr>
          <p:cNvPr id="23" name="Text 4"/>
          <p:cNvSpPr/>
          <p:nvPr/>
        </p:nvSpPr>
        <p:spPr>
          <a:xfrm>
            <a:off x="561975" y="1802011"/>
            <a:ext cx="10058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Concerns: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"What worries you most about these symptoms?"</a:t>
            </a:r>
            <a:endParaRPr lang="en-US" sz="1200" dirty="0"/>
          </a:p>
        </p:txBody>
      </p:sp>
      <p:sp>
        <p:nvSpPr>
          <p:cNvPr id="24" name="Text 5"/>
          <p:cNvSpPr/>
          <p:nvPr/>
        </p:nvSpPr>
        <p:spPr>
          <a:xfrm>
            <a:off x="561975" y="2125861"/>
            <a:ext cx="518636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Expectations: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"What were you hoping I might be able to help with today?"</a:t>
            </a:r>
            <a:endParaRPr lang="en-US" sz="1200" dirty="0"/>
          </a:p>
        </p:txBody>
      </p:sp>
      <p:sp>
        <p:nvSpPr>
          <p:cNvPr id="25" name="Text 6"/>
          <p:cNvSpPr/>
          <p:nvPr/>
        </p:nvSpPr>
        <p:spPr>
          <a:xfrm>
            <a:off x="904875" y="3972818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SAFETY NETTING &amp; GTN</a:t>
            </a:r>
            <a:endParaRPr lang="en-US" sz="1350" dirty="0"/>
          </a:p>
        </p:txBody>
      </p:sp>
      <p:sp>
        <p:nvSpPr>
          <p:cNvPr id="26" name="Text 7"/>
          <p:cNvSpPr/>
          <p:nvPr/>
        </p:nvSpPr>
        <p:spPr>
          <a:xfrm>
            <a:off x="561975" y="4430018"/>
            <a:ext cx="518636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Emergency Trigger: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Call 999 if pain starts at rest or lasts &gt;15 mins after GTN.</a:t>
            </a:r>
            <a:endParaRPr lang="en-US" sz="1200" dirty="0"/>
          </a:p>
        </p:txBody>
      </p:sp>
      <p:sp>
        <p:nvSpPr>
          <p:cNvPr id="27" name="Text 8"/>
          <p:cNvSpPr/>
          <p:nvPr/>
        </p:nvSpPr>
        <p:spPr>
          <a:xfrm>
            <a:off x="561975" y="4982468"/>
            <a:ext cx="518636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GTN Counselling: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Sit, spray, wait 5 mins; repeat once. If no relief after 10-15 mins, call 999.</a:t>
            </a:r>
            <a:endParaRPr lang="en-US" sz="1200" dirty="0"/>
          </a:p>
        </p:txBody>
      </p:sp>
      <p:sp>
        <p:nvSpPr>
          <p:cNvPr id="28" name="Text 9"/>
          <p:cNvSpPr/>
          <p:nvPr/>
        </p:nvSpPr>
        <p:spPr>
          <a:xfrm>
            <a:off x="561975" y="5534918"/>
            <a:ext cx="116300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Prophylaxis: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Use before anticipated exertion (e.g., stairs, cold).</a:t>
            </a:r>
            <a:endParaRPr lang="en-US" sz="1200" dirty="0"/>
          </a:p>
        </p:txBody>
      </p:sp>
      <p:sp>
        <p:nvSpPr>
          <p:cNvPr id="29" name="Text 10"/>
          <p:cNvSpPr/>
          <p:nvPr/>
        </p:nvSpPr>
        <p:spPr>
          <a:xfrm>
            <a:off x="6786563" y="1020961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SHARED DECISION-MAKING</a:t>
            </a:r>
            <a:endParaRPr lang="en-US" sz="1350" dirty="0"/>
          </a:p>
        </p:txBody>
      </p:sp>
      <p:sp>
        <p:nvSpPr>
          <p:cNvPr id="30" name="Text 11"/>
          <p:cNvSpPr/>
          <p:nvPr/>
        </p:nvSpPr>
        <p:spPr>
          <a:xfrm>
            <a:off x="6443663" y="1478161"/>
            <a:ext cx="518636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DAPT Balance: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Discuss bleeding risk vs. clot prevention; emphasize not stopping without GP advice.</a:t>
            </a:r>
            <a:endParaRPr lang="en-US" sz="1200" dirty="0"/>
          </a:p>
        </p:txBody>
      </p:sp>
      <p:sp>
        <p:nvSpPr>
          <p:cNvPr id="31" name="Text 12"/>
          <p:cNvSpPr/>
          <p:nvPr/>
        </p:nvSpPr>
        <p:spPr>
          <a:xfrm>
            <a:off x="6443663" y="2049661"/>
            <a:ext cx="256032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Cardiac Rehab:</a:t>
            </a:r>
            <a:endParaRPr lang="en-US" sz="1200" dirty="0"/>
          </a:p>
        </p:txBody>
      </p:sp>
      <p:sp>
        <p:nvSpPr>
          <p:cNvPr id="32" name="Text 13"/>
          <p:cNvSpPr/>
          <p:nvPr/>
        </p:nvSpPr>
        <p:spPr>
          <a:xfrm>
            <a:off x="6538913" y="2287786"/>
            <a:ext cx="509111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4950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"This is to help your heart recover as well as possible—it's standard care for everyone."</a:t>
            </a:r>
            <a:endParaRPr lang="en-US" sz="1200" dirty="0"/>
          </a:p>
        </p:txBody>
      </p:sp>
      <p:sp>
        <p:nvSpPr>
          <p:cNvPr id="33" name="Text 14"/>
          <p:cNvSpPr/>
          <p:nvPr/>
        </p:nvSpPr>
        <p:spPr>
          <a:xfrm>
            <a:off x="6443663" y="2840236"/>
            <a:ext cx="518636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Statins: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Clear discussion on high-intensity (80mg) rationale for secondary prevention.</a:t>
            </a:r>
            <a:endParaRPr lang="en-US" sz="1200" dirty="0"/>
          </a:p>
        </p:txBody>
      </p:sp>
      <p:sp>
        <p:nvSpPr>
          <p:cNvPr id="34" name="Text 15"/>
          <p:cNvSpPr/>
          <p:nvPr/>
        </p:nvSpPr>
        <p:spPr>
          <a:xfrm>
            <a:off x="6786563" y="3972818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REGULATORY &amp; LIFESTYLE</a:t>
            </a:r>
            <a:endParaRPr lang="en-US" sz="1350" dirty="0"/>
          </a:p>
        </p:txBody>
      </p:sp>
      <p:sp>
        <p:nvSpPr>
          <p:cNvPr id="35" name="Text 16"/>
          <p:cNvSpPr/>
          <p:nvPr/>
        </p:nvSpPr>
        <p:spPr>
          <a:xfrm>
            <a:off x="6443663" y="4449068"/>
            <a:ext cx="201168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DVLA Rules:</a:t>
            </a:r>
            <a:endParaRPr lang="en-US" sz="1200" dirty="0"/>
          </a:p>
        </p:txBody>
      </p:sp>
      <p:sp>
        <p:nvSpPr>
          <p:cNvPr id="36" name="Text 17"/>
          <p:cNvSpPr/>
          <p:nvPr/>
        </p:nvSpPr>
        <p:spPr>
          <a:xfrm>
            <a:off x="6538913" y="4687193"/>
            <a:ext cx="509111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4950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"I need to talk to you about driving—there are mandatory DVLA rules I must tell you..."</a:t>
            </a:r>
            <a:endParaRPr lang="en-US" sz="1200" dirty="0"/>
          </a:p>
        </p:txBody>
      </p:sp>
      <p:sp>
        <p:nvSpPr>
          <p:cNvPr id="37" name="Text 18"/>
          <p:cNvSpPr/>
          <p:nvPr/>
        </p:nvSpPr>
        <p:spPr>
          <a:xfrm>
            <a:off x="6443663" y="5239643"/>
            <a:ext cx="518636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Smoking Cessation: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The single most impactful lifestyle change post-MI (30% mortality reduction).</a:t>
            </a:r>
            <a:endParaRPr lang="en-US" sz="1200" dirty="0"/>
          </a:p>
        </p:txBody>
      </p:sp>
      <p:sp>
        <p:nvSpPr>
          <p:cNvPr id="38" name="Text 19"/>
          <p:cNvSpPr/>
          <p:nvPr/>
        </p:nvSpPr>
        <p:spPr>
          <a:xfrm>
            <a:off x="6443663" y="5792093"/>
            <a:ext cx="518636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Physical Activity: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Aim for 20-30 mins/day to the point of slight breathlessness.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75" y="190500"/>
            <a:ext cx="11525250" cy="61138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2005905"/>
            <a:ext cx="3300413" cy="11049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1019" y="2247751"/>
            <a:ext cx="214313" cy="17532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6662" y="2005905"/>
            <a:ext cx="3300413" cy="11049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74306" y="2247751"/>
            <a:ext cx="214313" cy="1753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3253680"/>
            <a:ext cx="3300413" cy="11049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1019" y="3495526"/>
            <a:ext cx="214313" cy="17532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6662" y="3253680"/>
            <a:ext cx="3300413" cy="11049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74306" y="3495526"/>
            <a:ext cx="214313" cy="1753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4501455"/>
            <a:ext cx="3300413" cy="11049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1019" y="4743301"/>
            <a:ext cx="214313" cy="17532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6662" y="4501455"/>
            <a:ext cx="3300413" cy="11049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74306" y="4743301"/>
            <a:ext cx="214313" cy="17532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62825" y="1040011"/>
            <a:ext cx="4495800" cy="5532239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00950" y="2457896"/>
            <a:ext cx="285750" cy="2286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00950" y="2926259"/>
            <a:ext cx="190500" cy="1524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00950" y="3269159"/>
            <a:ext cx="190500" cy="1524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00950" y="3612059"/>
            <a:ext cx="190500" cy="1524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600950" y="4091880"/>
            <a:ext cx="4019550" cy="113347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743825" y="4282083"/>
            <a:ext cx="166688" cy="137220"/>
          </a:xfrm>
          <a:prstGeom prst="rect">
            <a:avLst/>
          </a:prstGeom>
        </p:spPr>
      </p:pic>
      <p:sp>
        <p:nvSpPr>
          <p:cNvPr id="24" name="Text 0"/>
          <p:cNvSpPr/>
          <p:nvPr/>
        </p:nvSpPr>
        <p:spPr>
          <a:xfrm>
            <a:off x="504825" y="285750"/>
            <a:ext cx="9052560" cy="2303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TYPICAL CLINICAL FEATURES (SOCRATES)</a:t>
            </a:r>
            <a:endParaRPr lang="en-US" sz="1650" dirty="0"/>
          </a:p>
        </p:txBody>
      </p:sp>
      <p:sp>
        <p:nvSpPr>
          <p:cNvPr id="25" name="Text 1"/>
          <p:cNvSpPr/>
          <p:nvPr/>
        </p:nvSpPr>
        <p:spPr>
          <a:xfrm>
            <a:off x="504825" y="535186"/>
            <a:ext cx="6172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kern="0" spc="3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GUIDELINES &amp; AKT PREP</a:t>
            </a:r>
            <a:endParaRPr lang="en-US" sz="900" dirty="0"/>
          </a:p>
        </p:txBody>
      </p:sp>
      <p:sp>
        <p:nvSpPr>
          <p:cNvPr id="26" name="Text 2"/>
          <p:cNvSpPr/>
          <p:nvPr/>
        </p:nvSpPr>
        <p:spPr>
          <a:xfrm>
            <a:off x="885825" y="2177355"/>
            <a:ext cx="228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</a:t>
            </a:r>
            <a:endParaRPr lang="en-US" sz="1500" dirty="0"/>
          </a:p>
        </p:txBody>
      </p:sp>
      <p:sp>
        <p:nvSpPr>
          <p:cNvPr id="27" name="Text 3"/>
          <p:cNvSpPr/>
          <p:nvPr/>
        </p:nvSpPr>
        <p:spPr>
          <a:xfrm>
            <a:off x="1085850" y="2205930"/>
            <a:ext cx="7315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SITE</a:t>
            </a:r>
            <a:endParaRPr lang="en-US" sz="1200" dirty="0"/>
          </a:p>
        </p:txBody>
      </p:sp>
      <p:sp>
        <p:nvSpPr>
          <p:cNvPr id="28" name="Text 4"/>
          <p:cNvSpPr/>
          <p:nvPr/>
        </p:nvSpPr>
        <p:spPr>
          <a:xfrm>
            <a:off x="885825" y="2539305"/>
            <a:ext cx="25765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Central or left-sided chest pain; retrosternal.</a:t>
            </a:r>
            <a:endParaRPr lang="en-US" sz="1125" dirty="0"/>
          </a:p>
        </p:txBody>
      </p:sp>
      <p:sp>
        <p:nvSpPr>
          <p:cNvPr id="29" name="Text 5"/>
          <p:cNvSpPr/>
          <p:nvPr/>
        </p:nvSpPr>
        <p:spPr>
          <a:xfrm>
            <a:off x="4329113" y="2177355"/>
            <a:ext cx="228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</a:t>
            </a:r>
            <a:endParaRPr lang="en-US" sz="1500" dirty="0"/>
          </a:p>
        </p:txBody>
      </p:sp>
      <p:sp>
        <p:nvSpPr>
          <p:cNvPr id="30" name="Text 6"/>
          <p:cNvSpPr/>
          <p:nvPr/>
        </p:nvSpPr>
        <p:spPr>
          <a:xfrm>
            <a:off x="4548188" y="2205930"/>
            <a:ext cx="914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ONSET</a:t>
            </a:r>
            <a:endParaRPr lang="en-US" sz="1200" dirty="0"/>
          </a:p>
        </p:txBody>
      </p:sp>
      <p:sp>
        <p:nvSpPr>
          <p:cNvPr id="31" name="Text 7"/>
          <p:cNvSpPr/>
          <p:nvPr/>
        </p:nvSpPr>
        <p:spPr>
          <a:xfrm>
            <a:off x="4329113" y="2539305"/>
            <a:ext cx="25765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Triggered by exertion, cold weather, or emotional stress.</a:t>
            </a:r>
            <a:endParaRPr lang="en-US" sz="1125" dirty="0"/>
          </a:p>
        </p:txBody>
      </p:sp>
      <p:sp>
        <p:nvSpPr>
          <p:cNvPr id="32" name="Text 8"/>
          <p:cNvSpPr/>
          <p:nvPr/>
        </p:nvSpPr>
        <p:spPr>
          <a:xfrm>
            <a:off x="885825" y="3425130"/>
            <a:ext cx="228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</a:t>
            </a:r>
            <a:endParaRPr lang="en-US" sz="1500" dirty="0"/>
          </a:p>
        </p:txBody>
      </p:sp>
      <p:sp>
        <p:nvSpPr>
          <p:cNvPr id="33" name="Text 9"/>
          <p:cNvSpPr/>
          <p:nvPr/>
        </p:nvSpPr>
        <p:spPr>
          <a:xfrm>
            <a:off x="1104900" y="3453705"/>
            <a:ext cx="16459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CHARACTER</a:t>
            </a:r>
            <a:endParaRPr lang="en-US" sz="1200" dirty="0"/>
          </a:p>
        </p:txBody>
      </p:sp>
      <p:sp>
        <p:nvSpPr>
          <p:cNvPr id="34" name="Text 10"/>
          <p:cNvSpPr/>
          <p:nvPr/>
        </p:nvSpPr>
        <p:spPr>
          <a:xfrm>
            <a:off x="885825" y="3787080"/>
            <a:ext cx="25765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Tight, crushing, pressure, heavy, or "band-like" discomfort.</a:t>
            </a:r>
            <a:endParaRPr lang="en-US" sz="1125" dirty="0"/>
          </a:p>
        </p:txBody>
      </p:sp>
      <p:sp>
        <p:nvSpPr>
          <p:cNvPr id="35" name="Text 11"/>
          <p:cNvSpPr/>
          <p:nvPr/>
        </p:nvSpPr>
        <p:spPr>
          <a:xfrm>
            <a:off x="4329113" y="3425130"/>
            <a:ext cx="228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</a:t>
            </a:r>
            <a:endParaRPr lang="en-US" sz="1500" dirty="0"/>
          </a:p>
        </p:txBody>
      </p:sp>
      <p:sp>
        <p:nvSpPr>
          <p:cNvPr id="36" name="Text 12"/>
          <p:cNvSpPr/>
          <p:nvPr/>
        </p:nvSpPr>
        <p:spPr>
          <a:xfrm>
            <a:off x="4529138" y="3453705"/>
            <a:ext cx="16459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RADIATION</a:t>
            </a:r>
            <a:endParaRPr lang="en-US" sz="1200" dirty="0"/>
          </a:p>
        </p:txBody>
      </p:sp>
      <p:sp>
        <p:nvSpPr>
          <p:cNvPr id="37" name="Text 13"/>
          <p:cNvSpPr/>
          <p:nvPr/>
        </p:nvSpPr>
        <p:spPr>
          <a:xfrm>
            <a:off x="4329113" y="3787080"/>
            <a:ext cx="25765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Radiates to the left arm, jaw, neck, or back.</a:t>
            </a:r>
            <a:endParaRPr lang="en-US" sz="1125" dirty="0"/>
          </a:p>
        </p:txBody>
      </p:sp>
      <p:sp>
        <p:nvSpPr>
          <p:cNvPr id="38" name="Text 14"/>
          <p:cNvSpPr/>
          <p:nvPr/>
        </p:nvSpPr>
        <p:spPr>
          <a:xfrm>
            <a:off x="885825" y="4672905"/>
            <a:ext cx="228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</a:t>
            </a:r>
            <a:endParaRPr lang="en-US" sz="1500" dirty="0"/>
          </a:p>
        </p:txBody>
      </p:sp>
      <p:sp>
        <p:nvSpPr>
          <p:cNvPr id="39" name="Text 15"/>
          <p:cNvSpPr/>
          <p:nvPr/>
        </p:nvSpPr>
        <p:spPr>
          <a:xfrm>
            <a:off x="1104900" y="4701480"/>
            <a:ext cx="18288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ASSOCIATED</a:t>
            </a:r>
            <a:endParaRPr lang="en-US" sz="1200" dirty="0"/>
          </a:p>
        </p:txBody>
      </p:sp>
      <p:sp>
        <p:nvSpPr>
          <p:cNvPr id="40" name="Text 16"/>
          <p:cNvSpPr/>
          <p:nvPr/>
        </p:nvSpPr>
        <p:spPr>
          <a:xfrm>
            <a:off x="885825" y="5034855"/>
            <a:ext cx="25765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Dyspnoea, sweating (diaphoresis), or nausea.</a:t>
            </a:r>
            <a:endParaRPr lang="en-US" sz="1125" dirty="0"/>
          </a:p>
        </p:txBody>
      </p:sp>
      <p:sp>
        <p:nvSpPr>
          <p:cNvPr id="41" name="Text 17"/>
          <p:cNvSpPr/>
          <p:nvPr/>
        </p:nvSpPr>
        <p:spPr>
          <a:xfrm>
            <a:off x="4329113" y="4672905"/>
            <a:ext cx="228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</a:t>
            </a:r>
            <a:endParaRPr lang="en-US" sz="1500" dirty="0"/>
          </a:p>
        </p:txBody>
      </p:sp>
      <p:sp>
        <p:nvSpPr>
          <p:cNvPr id="42" name="Text 18"/>
          <p:cNvSpPr/>
          <p:nvPr/>
        </p:nvSpPr>
        <p:spPr>
          <a:xfrm>
            <a:off x="4519613" y="4701480"/>
            <a:ext cx="21945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EXACERBATING</a:t>
            </a:r>
            <a:endParaRPr lang="en-US" sz="1200" dirty="0"/>
          </a:p>
        </p:txBody>
      </p:sp>
      <p:sp>
        <p:nvSpPr>
          <p:cNvPr id="43" name="Text 19"/>
          <p:cNvSpPr/>
          <p:nvPr/>
        </p:nvSpPr>
        <p:spPr>
          <a:xfrm>
            <a:off x="4329113" y="5034855"/>
            <a:ext cx="25765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Increased intensity with hills, stairs, or post-prandial.</a:t>
            </a:r>
            <a:endParaRPr lang="en-US" sz="1125" dirty="0"/>
          </a:p>
        </p:txBody>
      </p:sp>
      <p:sp>
        <p:nvSpPr>
          <p:cNvPr id="44" name="Text 20"/>
          <p:cNvSpPr/>
          <p:nvPr/>
        </p:nvSpPr>
        <p:spPr>
          <a:xfrm>
            <a:off x="8001000" y="2415480"/>
            <a:ext cx="3886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6A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RELIEVING FACTORS</a:t>
            </a:r>
            <a:endParaRPr lang="en-US" sz="1500" dirty="0"/>
          </a:p>
        </p:txBody>
      </p:sp>
      <p:sp>
        <p:nvSpPr>
          <p:cNvPr id="45" name="Text 21"/>
          <p:cNvSpPr/>
          <p:nvPr/>
        </p:nvSpPr>
        <p:spPr>
          <a:xfrm>
            <a:off x="7867650" y="2872680"/>
            <a:ext cx="43243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Rapidly relieved by </a:t>
            </a: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Rest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200" dirty="0"/>
          </a:p>
        </p:txBody>
      </p:sp>
      <p:sp>
        <p:nvSpPr>
          <p:cNvPr id="46" name="Text 22"/>
          <p:cNvSpPr/>
          <p:nvPr/>
        </p:nvSpPr>
        <p:spPr>
          <a:xfrm>
            <a:off x="7867650" y="3215580"/>
            <a:ext cx="43243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Relieved by </a:t>
            </a: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GTN Spray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within 5 minutes.</a:t>
            </a:r>
            <a:endParaRPr lang="en-US" sz="1200" dirty="0"/>
          </a:p>
        </p:txBody>
      </p:sp>
      <p:sp>
        <p:nvSpPr>
          <p:cNvPr id="47" name="Text 23"/>
          <p:cNvSpPr/>
          <p:nvPr/>
        </p:nvSpPr>
        <p:spPr>
          <a:xfrm>
            <a:off x="7867650" y="3558480"/>
            <a:ext cx="43243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Symptoms typically last </a:t>
            </a: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1–15 minutes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200" dirty="0"/>
          </a:p>
        </p:txBody>
      </p:sp>
      <p:sp>
        <p:nvSpPr>
          <p:cNvPr id="48" name="Text 24"/>
          <p:cNvSpPr/>
          <p:nvPr/>
        </p:nvSpPr>
        <p:spPr>
          <a:xfrm>
            <a:off x="7910512" y="4091880"/>
            <a:ext cx="3733800" cy="1133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E651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GP TRAINEE TIP</a:t>
            </a:r>
            <a:r>
              <a:rPr lang="en-US" sz="1050" dirty="0">
                <a:solidFill>
                  <a:srgbClr val="5D40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If pain is </a:t>
            </a:r>
            <a:r>
              <a:rPr lang="en-US" sz="1050" b="1" dirty="0">
                <a:solidFill>
                  <a:srgbClr val="5D40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relieved</a:t>
            </a:r>
            <a:r>
              <a:rPr lang="en-US" sz="1050" dirty="0">
                <a:solidFill>
                  <a:srgbClr val="5D40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within 5 minutes of a second GTN dose (10-15 mins total), patients MUST call 999. This is suspicious for ACS.</a:t>
            </a:r>
            <a:endParaRPr lang="en-US" sz="105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75" y="190500"/>
            <a:ext cx="11525250" cy="61138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944761"/>
            <a:ext cx="5643563" cy="238512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1168598"/>
            <a:ext cx="285750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3875" y="1573411"/>
            <a:ext cx="142875" cy="1143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3875" y="1887736"/>
            <a:ext cx="142875" cy="1143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3875" y="2202061"/>
            <a:ext cx="142875" cy="1143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5063" y="944761"/>
            <a:ext cx="5643563" cy="238512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05563" y="1168598"/>
            <a:ext cx="285750" cy="190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05563" y="1573411"/>
            <a:ext cx="142875" cy="1143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05563" y="1887736"/>
            <a:ext cx="142875" cy="1143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05563" y="2202061"/>
            <a:ext cx="142875" cy="1143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3375" y="3568005"/>
            <a:ext cx="5643563" cy="238512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3875" y="3791843"/>
            <a:ext cx="285750" cy="1905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3875" y="4196655"/>
            <a:ext cx="142875" cy="1143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3875" y="4510980"/>
            <a:ext cx="142875" cy="1143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3875" y="4825305"/>
            <a:ext cx="142875" cy="1143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5063" y="3568005"/>
            <a:ext cx="5643563" cy="238512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5563" y="3791843"/>
            <a:ext cx="285750" cy="1905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5563" y="4196655"/>
            <a:ext cx="142875" cy="1143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5563" y="4510980"/>
            <a:ext cx="142875" cy="1143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5563" y="4825305"/>
            <a:ext cx="142875" cy="1143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33375" y="6143625"/>
            <a:ext cx="11525250" cy="428625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23875" y="6270278"/>
            <a:ext cx="214313" cy="175320"/>
          </a:xfrm>
          <a:prstGeom prst="rect">
            <a:avLst/>
          </a:prstGeom>
        </p:spPr>
      </p:pic>
      <p:sp>
        <p:nvSpPr>
          <p:cNvPr id="27" name="Text 0"/>
          <p:cNvSpPr/>
          <p:nvPr/>
        </p:nvSpPr>
        <p:spPr>
          <a:xfrm>
            <a:off x="504825" y="285750"/>
            <a:ext cx="5029200" cy="2303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QUICK RECALL SUMMARY</a:t>
            </a:r>
            <a:endParaRPr lang="en-US" sz="1650" dirty="0"/>
          </a:p>
        </p:txBody>
      </p:sp>
      <p:sp>
        <p:nvSpPr>
          <p:cNvPr id="28" name="Text 1"/>
          <p:cNvSpPr/>
          <p:nvPr/>
        </p:nvSpPr>
        <p:spPr>
          <a:xfrm>
            <a:off x="504825" y="535186"/>
            <a:ext cx="6172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kern="0" spc="3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GUIDELINES &amp; AKT PREP</a:t>
            </a:r>
            <a:endParaRPr lang="en-US" sz="900" dirty="0"/>
          </a:p>
        </p:txBody>
      </p:sp>
      <p:sp>
        <p:nvSpPr>
          <p:cNvPr id="29" name="Text 2"/>
          <p:cNvSpPr/>
          <p:nvPr/>
        </p:nvSpPr>
        <p:spPr>
          <a:xfrm>
            <a:off x="923925" y="1135261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TARGET HEART RATES</a:t>
            </a:r>
            <a:endParaRPr lang="en-US" sz="1350" dirty="0"/>
          </a:p>
        </p:txBody>
      </p:sp>
      <p:sp>
        <p:nvSpPr>
          <p:cNvPr id="30" name="Text 3"/>
          <p:cNvSpPr/>
          <p:nvPr/>
        </p:nvSpPr>
        <p:spPr>
          <a:xfrm>
            <a:off x="762000" y="1535311"/>
            <a:ext cx="7315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Ischaemic Heart Disease (IHD): </a:t>
            </a:r>
            <a:r>
              <a:rPr lang="en-US" sz="1125" b="1" dirty="0">
                <a:solidFill>
                  <a:srgbClr val="2D6A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50–60 bpm</a:t>
            </a:r>
            <a:endParaRPr lang="en-US" sz="1125" dirty="0"/>
          </a:p>
        </p:txBody>
      </p:sp>
      <p:sp>
        <p:nvSpPr>
          <p:cNvPr id="31" name="Text 4"/>
          <p:cNvSpPr/>
          <p:nvPr/>
        </p:nvSpPr>
        <p:spPr>
          <a:xfrm>
            <a:off x="762000" y="1849636"/>
            <a:ext cx="74866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LV Systolic Dysfunction (LVSD): </a:t>
            </a:r>
            <a:r>
              <a:rPr lang="en-US" sz="1125" b="1" dirty="0">
                <a:solidFill>
                  <a:srgbClr val="2D6A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60–70 bpm</a:t>
            </a:r>
            <a:endParaRPr lang="en-US" sz="1125" dirty="0"/>
          </a:p>
        </p:txBody>
      </p:sp>
      <p:sp>
        <p:nvSpPr>
          <p:cNvPr id="32" name="Text 5"/>
          <p:cNvSpPr/>
          <p:nvPr/>
        </p:nvSpPr>
        <p:spPr>
          <a:xfrm>
            <a:off x="762000" y="2163961"/>
            <a:ext cx="74866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Persistent/Permanent AF: </a:t>
            </a:r>
            <a:r>
              <a:rPr lang="en-US" sz="1125" b="1" dirty="0">
                <a:solidFill>
                  <a:srgbClr val="2D6A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70–80 bpm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(Mean)</a:t>
            </a:r>
            <a:endParaRPr lang="en-US" sz="1125" dirty="0"/>
          </a:p>
        </p:txBody>
      </p:sp>
      <p:sp>
        <p:nvSpPr>
          <p:cNvPr id="33" name="Text 6"/>
          <p:cNvSpPr/>
          <p:nvPr/>
        </p:nvSpPr>
        <p:spPr>
          <a:xfrm>
            <a:off x="6805613" y="1135261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MEDS &amp; DURATIONS</a:t>
            </a:r>
            <a:endParaRPr lang="en-US" sz="1350" dirty="0"/>
          </a:p>
        </p:txBody>
      </p:sp>
      <p:sp>
        <p:nvSpPr>
          <p:cNvPr id="34" name="Text 7"/>
          <p:cNvSpPr/>
          <p:nvPr/>
        </p:nvSpPr>
        <p:spPr>
          <a:xfrm>
            <a:off x="6643688" y="1535311"/>
            <a:ext cx="55483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DAPT Duration: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12 months (NSTEMI); ≥4 weeks (STEMI)</a:t>
            </a:r>
            <a:endParaRPr lang="en-US" sz="1125" dirty="0"/>
          </a:p>
        </p:txBody>
      </p:sp>
      <p:sp>
        <p:nvSpPr>
          <p:cNvPr id="35" name="Text 8"/>
          <p:cNvSpPr/>
          <p:nvPr/>
        </p:nvSpPr>
        <p:spPr>
          <a:xfrm>
            <a:off x="6643688" y="1849636"/>
            <a:ext cx="55483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Statin: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Atorvastatin 80mg (Target LDL ≤2.0 mmol/L)</a:t>
            </a:r>
            <a:endParaRPr lang="en-US" sz="1125" dirty="0"/>
          </a:p>
        </p:txBody>
      </p:sp>
      <p:sp>
        <p:nvSpPr>
          <p:cNvPr id="36" name="Text 9"/>
          <p:cNvSpPr/>
          <p:nvPr/>
        </p:nvSpPr>
        <p:spPr>
          <a:xfrm>
            <a:off x="6643688" y="2163961"/>
            <a:ext cx="55483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GI Protection: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Lansoprazole 15mg OD during DAPT/OAC</a:t>
            </a:r>
            <a:endParaRPr lang="en-US" sz="1125" dirty="0"/>
          </a:p>
        </p:txBody>
      </p:sp>
      <p:sp>
        <p:nvSpPr>
          <p:cNvPr id="37" name="Text 10"/>
          <p:cNvSpPr/>
          <p:nvPr/>
        </p:nvSpPr>
        <p:spPr>
          <a:xfrm>
            <a:off x="923925" y="3758505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EMERGENCY (ACS) 999</a:t>
            </a:r>
            <a:endParaRPr lang="en-US" sz="1350" dirty="0"/>
          </a:p>
        </p:txBody>
      </p:sp>
      <p:sp>
        <p:nvSpPr>
          <p:cNvPr id="38" name="Text 11"/>
          <p:cNvSpPr/>
          <p:nvPr/>
        </p:nvSpPr>
        <p:spPr>
          <a:xfrm>
            <a:off x="762000" y="4158555"/>
            <a:ext cx="9601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Call 999 if pain lasts </a:t>
            </a: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&gt;15 mins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after 2 doses of GTN</a:t>
            </a:r>
            <a:endParaRPr lang="en-US" sz="1125" dirty="0"/>
          </a:p>
        </p:txBody>
      </p:sp>
      <p:sp>
        <p:nvSpPr>
          <p:cNvPr id="39" name="Text 12"/>
          <p:cNvSpPr/>
          <p:nvPr/>
        </p:nvSpPr>
        <p:spPr>
          <a:xfrm>
            <a:off x="762000" y="4472880"/>
            <a:ext cx="8229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Suspected ACS Primary Care: </a:t>
            </a:r>
            <a:r>
              <a:rPr lang="en-US" sz="1125" b="1" dirty="0">
                <a:solidFill>
                  <a:srgbClr val="2D6A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Aspirin 300mg STAT</a:t>
            </a:r>
            <a:endParaRPr lang="en-US" sz="1125" dirty="0"/>
          </a:p>
        </p:txBody>
      </p:sp>
      <p:sp>
        <p:nvSpPr>
          <p:cNvPr id="40" name="Text 13"/>
          <p:cNvSpPr/>
          <p:nvPr/>
        </p:nvSpPr>
        <p:spPr>
          <a:xfrm>
            <a:off x="762000" y="4787205"/>
            <a:ext cx="8572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 Flags: Rest pain, syncope, sweating, or pallor</a:t>
            </a:r>
            <a:endParaRPr lang="en-US" sz="1125" dirty="0"/>
          </a:p>
        </p:txBody>
      </p:sp>
      <p:sp>
        <p:nvSpPr>
          <p:cNvPr id="41" name="Text 14"/>
          <p:cNvSpPr/>
          <p:nvPr/>
        </p:nvSpPr>
        <p:spPr>
          <a:xfrm>
            <a:off x="6805613" y="3758505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DVLA &amp; PREVENTION</a:t>
            </a:r>
            <a:endParaRPr lang="en-US" sz="1350" dirty="0"/>
          </a:p>
        </p:txBody>
      </p:sp>
      <p:sp>
        <p:nvSpPr>
          <p:cNvPr id="42" name="Text 15"/>
          <p:cNvSpPr/>
          <p:nvPr/>
        </p:nvSpPr>
        <p:spPr>
          <a:xfrm>
            <a:off x="6643688" y="4158555"/>
            <a:ext cx="55483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Car (Group 1):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No driving for 4 weeks (MI/CABG)</a:t>
            </a:r>
            <a:endParaRPr lang="en-US" sz="1125" dirty="0"/>
          </a:p>
        </p:txBody>
      </p:sp>
      <p:sp>
        <p:nvSpPr>
          <p:cNvPr id="43" name="Text 16"/>
          <p:cNvSpPr/>
          <p:nvPr/>
        </p:nvSpPr>
        <p:spPr>
          <a:xfrm>
            <a:off x="6643688" y="4472880"/>
            <a:ext cx="55483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PCI (Group 1):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1 week off; Group 2: 6 weeks + test</a:t>
            </a:r>
            <a:endParaRPr lang="en-US" sz="1125" dirty="0"/>
          </a:p>
        </p:txBody>
      </p:sp>
      <p:sp>
        <p:nvSpPr>
          <p:cNvPr id="44" name="Text 17"/>
          <p:cNvSpPr/>
          <p:nvPr/>
        </p:nvSpPr>
        <p:spPr>
          <a:xfrm>
            <a:off x="6643688" y="4787205"/>
            <a:ext cx="55483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Quartet: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Aspirin + ACEi + Statin + Beta-blocker</a:t>
            </a:r>
            <a:endParaRPr lang="en-US" sz="1125" dirty="0"/>
          </a:p>
        </p:txBody>
      </p:sp>
      <p:sp>
        <p:nvSpPr>
          <p:cNvPr id="45" name="Text 18"/>
          <p:cNvSpPr/>
          <p:nvPr/>
        </p:nvSpPr>
        <p:spPr>
          <a:xfrm>
            <a:off x="881063" y="6257925"/>
            <a:ext cx="113109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PEARL: A normal resting ECG does NOT exclude stable angina. Always follow clinical suspicion and NICE referral pathways.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190500"/>
            <a:ext cx="11525250" cy="611386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75" y="944761"/>
            <a:ext cx="11525250" cy="8001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2030611"/>
            <a:ext cx="3714750" cy="3684389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5313" y="2950518"/>
            <a:ext cx="333375" cy="2667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3490020"/>
            <a:ext cx="166688" cy="1372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848100"/>
            <a:ext cx="166688" cy="1372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4206180"/>
            <a:ext cx="166688" cy="13722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4564261"/>
            <a:ext cx="166688" cy="13722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38625" y="2030611"/>
            <a:ext cx="3714750" cy="3684389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00563" y="2828627"/>
            <a:ext cx="333375" cy="2667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76750" y="3368129"/>
            <a:ext cx="166688" cy="15552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76750" y="3969990"/>
            <a:ext cx="166688" cy="13722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76750" y="4328071"/>
            <a:ext cx="166688" cy="13722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76750" y="4686151"/>
            <a:ext cx="166688" cy="13722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43875" y="2030611"/>
            <a:ext cx="3714750" cy="3684389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05813" y="2828627"/>
            <a:ext cx="333375" cy="2667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82000" y="3368129"/>
            <a:ext cx="166688" cy="145852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82000" y="3969990"/>
            <a:ext cx="166688" cy="13722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82000" y="4328071"/>
            <a:ext cx="166688" cy="13722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2000" y="4686151"/>
            <a:ext cx="166688" cy="13722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3375" y="6000750"/>
            <a:ext cx="11525250" cy="5715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76250" y="6205984"/>
            <a:ext cx="238125" cy="190500"/>
          </a:xfrm>
          <a:prstGeom prst="rect">
            <a:avLst/>
          </a:prstGeom>
        </p:spPr>
      </p:pic>
      <p:sp>
        <p:nvSpPr>
          <p:cNvPr id="25" name="Text 0"/>
          <p:cNvSpPr/>
          <p:nvPr/>
        </p:nvSpPr>
        <p:spPr>
          <a:xfrm>
            <a:off x="504825" y="285750"/>
            <a:ext cx="8046720" cy="2303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ATYPICAL PRESENTATIONS OF ANGINA</a:t>
            </a:r>
            <a:endParaRPr lang="en-US" sz="1650" dirty="0"/>
          </a:p>
        </p:txBody>
      </p:sp>
      <p:sp>
        <p:nvSpPr>
          <p:cNvPr id="26" name="Text 1"/>
          <p:cNvSpPr/>
          <p:nvPr/>
        </p:nvSpPr>
        <p:spPr>
          <a:xfrm>
            <a:off x="504825" y="535186"/>
            <a:ext cx="6172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kern="0" spc="3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GUIDELINES &amp; AKT PREP</a:t>
            </a:r>
            <a:endParaRPr lang="en-US" sz="900" dirty="0"/>
          </a:p>
        </p:txBody>
      </p:sp>
      <p:sp>
        <p:nvSpPr>
          <p:cNvPr id="27" name="Text 2"/>
          <p:cNvSpPr/>
          <p:nvPr/>
        </p:nvSpPr>
        <p:spPr>
          <a:xfrm>
            <a:off x="523875" y="1087636"/>
            <a:ext cx="111442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Myocardial ischaemia does not always present with classic "crushing" central chest pain. A high index of suspicion is required in high-risk subgroups where symptoms may be subtle or misleading.</a:t>
            </a:r>
            <a:endParaRPr lang="en-US" sz="1350" dirty="0"/>
          </a:p>
        </p:txBody>
      </p:sp>
      <p:sp>
        <p:nvSpPr>
          <p:cNvPr id="28" name="Text 3"/>
          <p:cNvSpPr/>
          <p:nvPr/>
        </p:nvSpPr>
        <p:spPr>
          <a:xfrm>
            <a:off x="1095375" y="2918520"/>
            <a:ext cx="1143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Women</a:t>
            </a:r>
            <a:endParaRPr lang="en-US" sz="1500" dirty="0"/>
          </a:p>
        </p:txBody>
      </p:sp>
      <p:sp>
        <p:nvSpPr>
          <p:cNvPr id="29" name="Text 4"/>
          <p:cNvSpPr/>
          <p:nvPr/>
        </p:nvSpPr>
        <p:spPr>
          <a:xfrm>
            <a:off x="833438" y="3451920"/>
            <a:ext cx="5303520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Profound </a:t>
            </a: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fatigue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and weakness</a:t>
            </a:r>
            <a:endParaRPr lang="en-US" sz="1200" dirty="0"/>
          </a:p>
        </p:txBody>
      </p:sp>
      <p:sp>
        <p:nvSpPr>
          <p:cNvPr id="30" name="Text 5"/>
          <p:cNvSpPr/>
          <p:nvPr/>
        </p:nvSpPr>
        <p:spPr>
          <a:xfrm>
            <a:off x="833438" y="3810000"/>
            <a:ext cx="5303520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Nausea and sleep disturbances</a:t>
            </a:r>
            <a:endParaRPr lang="en-US" sz="1200" dirty="0"/>
          </a:p>
        </p:txBody>
      </p:sp>
      <p:sp>
        <p:nvSpPr>
          <p:cNvPr id="31" name="Text 6"/>
          <p:cNvSpPr/>
          <p:nvPr/>
        </p:nvSpPr>
        <p:spPr>
          <a:xfrm>
            <a:off x="833438" y="4168080"/>
            <a:ext cx="6583680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Aching or pressure in back/shoulders</a:t>
            </a:r>
            <a:endParaRPr lang="en-US" sz="1200" dirty="0"/>
          </a:p>
        </p:txBody>
      </p:sp>
      <p:sp>
        <p:nvSpPr>
          <p:cNvPr id="32" name="Text 7"/>
          <p:cNvSpPr/>
          <p:nvPr/>
        </p:nvSpPr>
        <p:spPr>
          <a:xfrm>
            <a:off x="833438" y="4526161"/>
            <a:ext cx="7315200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Often present </a:t>
            </a: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without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classic chest pain</a:t>
            </a:r>
            <a:endParaRPr lang="en-US" sz="1200" dirty="0"/>
          </a:p>
        </p:txBody>
      </p:sp>
      <p:sp>
        <p:nvSpPr>
          <p:cNvPr id="33" name="Text 8"/>
          <p:cNvSpPr/>
          <p:nvPr/>
        </p:nvSpPr>
        <p:spPr>
          <a:xfrm>
            <a:off x="5000625" y="2796629"/>
            <a:ext cx="2057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Diabetics</a:t>
            </a:r>
            <a:endParaRPr lang="en-US" sz="1500" dirty="0"/>
          </a:p>
        </p:txBody>
      </p:sp>
      <p:sp>
        <p:nvSpPr>
          <p:cNvPr id="34" name="Text 9"/>
          <p:cNvSpPr/>
          <p:nvPr/>
        </p:nvSpPr>
        <p:spPr>
          <a:xfrm>
            <a:off x="4738688" y="3330029"/>
            <a:ext cx="2976563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Silent Ischaemia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due to autonomic neuropathy</a:t>
            </a:r>
            <a:endParaRPr lang="en-US" sz="1200" dirty="0"/>
          </a:p>
        </p:txBody>
      </p:sp>
      <p:sp>
        <p:nvSpPr>
          <p:cNvPr id="35" name="Text 10"/>
          <p:cNvSpPr/>
          <p:nvPr/>
        </p:nvSpPr>
        <p:spPr>
          <a:xfrm>
            <a:off x="4738688" y="3931890"/>
            <a:ext cx="5486400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Unexplained nausea or vomiting</a:t>
            </a:r>
            <a:endParaRPr lang="en-US" sz="1200" dirty="0"/>
          </a:p>
        </p:txBody>
      </p:sp>
      <p:sp>
        <p:nvSpPr>
          <p:cNvPr id="36" name="Text 11"/>
          <p:cNvSpPr/>
          <p:nvPr/>
        </p:nvSpPr>
        <p:spPr>
          <a:xfrm>
            <a:off x="4738688" y="4289971"/>
            <a:ext cx="4937760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Vague epigastric discomfort</a:t>
            </a:r>
            <a:endParaRPr lang="en-US" sz="1200" dirty="0"/>
          </a:p>
        </p:txBody>
      </p:sp>
      <p:sp>
        <p:nvSpPr>
          <p:cNvPr id="37" name="Text 12"/>
          <p:cNvSpPr/>
          <p:nvPr/>
        </p:nvSpPr>
        <p:spPr>
          <a:xfrm>
            <a:off x="4738688" y="4648051"/>
            <a:ext cx="7132320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Generalised malaise or "feeling unwell"</a:t>
            </a:r>
            <a:endParaRPr lang="en-US" sz="1200" dirty="0"/>
          </a:p>
        </p:txBody>
      </p:sp>
      <p:sp>
        <p:nvSpPr>
          <p:cNvPr id="38" name="Text 13"/>
          <p:cNvSpPr/>
          <p:nvPr/>
        </p:nvSpPr>
        <p:spPr>
          <a:xfrm>
            <a:off x="8905875" y="2796629"/>
            <a:ext cx="1600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Elderly</a:t>
            </a:r>
            <a:endParaRPr lang="en-US" sz="1500" dirty="0"/>
          </a:p>
        </p:txBody>
      </p:sp>
      <p:sp>
        <p:nvSpPr>
          <p:cNvPr id="39" name="Text 14"/>
          <p:cNvSpPr/>
          <p:nvPr/>
        </p:nvSpPr>
        <p:spPr>
          <a:xfrm>
            <a:off x="8643938" y="3330029"/>
            <a:ext cx="2976563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Exertional Dyspnoea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(dominant symptom)</a:t>
            </a:r>
            <a:endParaRPr lang="en-US" sz="1200" dirty="0"/>
          </a:p>
        </p:txBody>
      </p:sp>
      <p:sp>
        <p:nvSpPr>
          <p:cNvPr id="40" name="Text 15"/>
          <p:cNvSpPr/>
          <p:nvPr/>
        </p:nvSpPr>
        <p:spPr>
          <a:xfrm>
            <a:off x="8643938" y="3931890"/>
            <a:ext cx="3548063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Acute confusion or delirium</a:t>
            </a:r>
            <a:endParaRPr lang="en-US" sz="1200" dirty="0"/>
          </a:p>
        </p:txBody>
      </p:sp>
      <p:sp>
        <p:nvSpPr>
          <p:cNvPr id="41" name="Text 16"/>
          <p:cNvSpPr/>
          <p:nvPr/>
        </p:nvSpPr>
        <p:spPr>
          <a:xfrm>
            <a:off x="8643938" y="4289971"/>
            <a:ext cx="3548063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Syncope or pre-syncope episodes</a:t>
            </a:r>
            <a:endParaRPr lang="en-US" sz="1200" dirty="0"/>
          </a:p>
        </p:txBody>
      </p:sp>
      <p:sp>
        <p:nvSpPr>
          <p:cNvPr id="42" name="Text 17"/>
          <p:cNvSpPr/>
          <p:nvPr/>
        </p:nvSpPr>
        <p:spPr>
          <a:xfrm>
            <a:off x="8643938" y="4648051"/>
            <a:ext cx="3548063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Significant reduction in mobility/ADLs</a:t>
            </a:r>
            <a:endParaRPr lang="en-US" sz="1200" dirty="0"/>
          </a:p>
        </p:txBody>
      </p:sp>
      <p:sp>
        <p:nvSpPr>
          <p:cNvPr id="43" name="Text 18"/>
          <p:cNvSpPr/>
          <p:nvPr/>
        </p:nvSpPr>
        <p:spPr>
          <a:xfrm>
            <a:off x="857250" y="6172200"/>
            <a:ext cx="113347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6A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KEY FACT: Exertional dyspnoea in the elderly is an "Anginal Equivalent"—treat with the same clinical urgency as chest pain.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190500"/>
            <a:ext cx="11525250" cy="61138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75" y="944761"/>
            <a:ext cx="5643563" cy="5579864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975" y="1173361"/>
            <a:ext cx="5186363" cy="3524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975" y="1187648"/>
            <a:ext cx="285750" cy="2286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975" y="1754386"/>
            <a:ext cx="142875" cy="14287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975" y="2287786"/>
            <a:ext cx="142875" cy="131862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975" y="2821186"/>
            <a:ext cx="142875" cy="14287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1975" y="3354586"/>
            <a:ext cx="142875" cy="155823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1975" y="3887986"/>
            <a:ext cx="142875" cy="1905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5063" y="944761"/>
            <a:ext cx="5643563" cy="5579864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43663" y="1173361"/>
            <a:ext cx="5186363" cy="35242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43663" y="1187648"/>
            <a:ext cx="285750" cy="2286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43663" y="1754386"/>
            <a:ext cx="142875" cy="155823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43663" y="2287786"/>
            <a:ext cx="142875" cy="17145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43663" y="2821186"/>
            <a:ext cx="142875" cy="131862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43663" y="3354586"/>
            <a:ext cx="142875" cy="155823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43663" y="3887986"/>
            <a:ext cx="142875" cy="14287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43663" y="4573786"/>
            <a:ext cx="5186363" cy="62865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634163" y="4750296"/>
            <a:ext cx="214313" cy="275481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504825" y="285750"/>
            <a:ext cx="9806940" cy="2303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PRIMARY CARE ASSESSMENT AND EXAMINATION</a:t>
            </a:r>
            <a:endParaRPr lang="en-US" sz="1650" dirty="0"/>
          </a:p>
        </p:txBody>
      </p:sp>
      <p:sp>
        <p:nvSpPr>
          <p:cNvPr id="24" name="Text 1"/>
          <p:cNvSpPr/>
          <p:nvPr/>
        </p:nvSpPr>
        <p:spPr>
          <a:xfrm>
            <a:off x="504825" y="535186"/>
            <a:ext cx="6172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kern="0" spc="3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GUIDELINES &amp; AKT PREP</a:t>
            </a:r>
            <a:endParaRPr lang="en-US" sz="900" dirty="0"/>
          </a:p>
        </p:txBody>
      </p:sp>
      <p:sp>
        <p:nvSpPr>
          <p:cNvPr id="25" name="Text 2"/>
          <p:cNvSpPr/>
          <p:nvPr/>
        </p:nvSpPr>
        <p:spPr>
          <a:xfrm>
            <a:off x="990600" y="1173361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COMPREHENSIVE HISTORY</a:t>
            </a:r>
            <a:endParaRPr lang="en-US" sz="1350" dirty="0"/>
          </a:p>
        </p:txBody>
      </p:sp>
      <p:sp>
        <p:nvSpPr>
          <p:cNvPr id="26" name="Text 3"/>
          <p:cNvSpPr/>
          <p:nvPr/>
        </p:nvSpPr>
        <p:spPr>
          <a:xfrm>
            <a:off x="819150" y="1716286"/>
            <a:ext cx="492918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Symptom Profile: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Record onset, frequency, and level of exertion triggering episodes.</a:t>
            </a:r>
            <a:endParaRPr lang="en-US" sz="1125" dirty="0"/>
          </a:p>
        </p:txBody>
      </p:sp>
      <p:sp>
        <p:nvSpPr>
          <p:cNvPr id="27" name="Text 4"/>
          <p:cNvSpPr/>
          <p:nvPr/>
        </p:nvSpPr>
        <p:spPr>
          <a:xfrm>
            <a:off x="819150" y="2249686"/>
            <a:ext cx="492918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Triggers: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Identify cold weather, heavy meals, or emotional stress as precipitants.</a:t>
            </a:r>
            <a:endParaRPr lang="en-US" sz="1125" dirty="0"/>
          </a:p>
        </p:txBody>
      </p:sp>
      <p:sp>
        <p:nvSpPr>
          <p:cNvPr id="28" name="Text 5"/>
          <p:cNvSpPr/>
          <p:nvPr/>
        </p:nvSpPr>
        <p:spPr>
          <a:xfrm>
            <a:off x="819150" y="2783086"/>
            <a:ext cx="492918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Rest Pain: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Explicitly ask when the last episode of pain at rest occurred (Red Flag for ACS).</a:t>
            </a:r>
            <a:endParaRPr lang="en-US" sz="1125" dirty="0"/>
          </a:p>
        </p:txBody>
      </p:sp>
      <p:sp>
        <p:nvSpPr>
          <p:cNvPr id="29" name="Text 6"/>
          <p:cNvSpPr/>
          <p:nvPr/>
        </p:nvSpPr>
        <p:spPr>
          <a:xfrm>
            <a:off x="819150" y="3316486"/>
            <a:ext cx="492918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 Factors: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Smoking status, Diabetes, Hypertension, and Family History of premature IHD.</a:t>
            </a:r>
            <a:endParaRPr lang="en-US" sz="1125" dirty="0"/>
          </a:p>
        </p:txBody>
      </p:sp>
      <p:sp>
        <p:nvSpPr>
          <p:cNvPr id="30" name="Text 7"/>
          <p:cNvSpPr/>
          <p:nvPr/>
        </p:nvSpPr>
        <p:spPr>
          <a:xfrm>
            <a:off x="819150" y="3849886"/>
            <a:ext cx="492918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Comorbidities: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Screen for anaemia, thyroid dysfunction, and COPD which can mimic or exacerbate symptoms.</a:t>
            </a:r>
            <a:endParaRPr lang="en-US" sz="1125" dirty="0"/>
          </a:p>
        </p:txBody>
      </p:sp>
      <p:sp>
        <p:nvSpPr>
          <p:cNvPr id="31" name="Text 8"/>
          <p:cNvSpPr/>
          <p:nvPr/>
        </p:nvSpPr>
        <p:spPr>
          <a:xfrm>
            <a:off x="6872288" y="1173361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EXAMINATION</a:t>
            </a:r>
            <a:endParaRPr lang="en-US" sz="1350" dirty="0"/>
          </a:p>
        </p:txBody>
      </p:sp>
      <p:sp>
        <p:nvSpPr>
          <p:cNvPr id="32" name="Text 9"/>
          <p:cNvSpPr/>
          <p:nvPr/>
        </p:nvSpPr>
        <p:spPr>
          <a:xfrm>
            <a:off x="6700838" y="1716286"/>
            <a:ext cx="492918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Vital Signs: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Pulse (rate/rhythm for AF), BP (hypertension management), and BMI calculation.</a:t>
            </a:r>
            <a:endParaRPr lang="en-US" sz="1125" dirty="0"/>
          </a:p>
        </p:txBody>
      </p:sp>
      <p:sp>
        <p:nvSpPr>
          <p:cNvPr id="33" name="Text 10"/>
          <p:cNvSpPr/>
          <p:nvPr/>
        </p:nvSpPr>
        <p:spPr>
          <a:xfrm>
            <a:off x="6700838" y="2249686"/>
            <a:ext cx="492918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Cardiac Auscultation: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Look for murmurs (Aortic Stenosis - CI for stress test) and heart failure signs (S3/S4).</a:t>
            </a:r>
            <a:endParaRPr lang="en-US" sz="1125" dirty="0"/>
          </a:p>
        </p:txBody>
      </p:sp>
      <p:sp>
        <p:nvSpPr>
          <p:cNvPr id="34" name="Text 11"/>
          <p:cNvSpPr/>
          <p:nvPr/>
        </p:nvSpPr>
        <p:spPr>
          <a:xfrm>
            <a:off x="6700838" y="2783086"/>
            <a:ext cx="492918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Vascular Check: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Assess carotids for bruits and peripheral pulses for signs of PVD.</a:t>
            </a:r>
            <a:endParaRPr lang="en-US" sz="1125" dirty="0"/>
          </a:p>
        </p:txBody>
      </p:sp>
      <p:sp>
        <p:nvSpPr>
          <p:cNvPr id="35" name="Text 12"/>
          <p:cNvSpPr/>
          <p:nvPr/>
        </p:nvSpPr>
        <p:spPr>
          <a:xfrm>
            <a:off x="6700838" y="3316486"/>
            <a:ext cx="492918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Fluid Status: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Check JVP, apex beat displacement, lung bases (crackles), and ankle oedema.</a:t>
            </a:r>
            <a:endParaRPr lang="en-US" sz="1125" dirty="0"/>
          </a:p>
        </p:txBody>
      </p:sp>
      <p:sp>
        <p:nvSpPr>
          <p:cNvPr id="36" name="Text 13"/>
          <p:cNvSpPr/>
          <p:nvPr/>
        </p:nvSpPr>
        <p:spPr>
          <a:xfrm>
            <a:off x="6700838" y="3849886"/>
            <a:ext cx="492918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Additional: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Palpate for xanthomata (dyslipidaemia) and check for thyroid enlargement.</a:t>
            </a:r>
            <a:endParaRPr lang="en-US" sz="1125" dirty="0"/>
          </a:p>
        </p:txBody>
      </p:sp>
      <p:sp>
        <p:nvSpPr>
          <p:cNvPr id="37" name="Text 14"/>
          <p:cNvSpPr/>
          <p:nvPr/>
        </p:nvSpPr>
        <p:spPr>
          <a:xfrm>
            <a:off x="6962775" y="4688086"/>
            <a:ext cx="44767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Tip:</a:t>
            </a:r>
            <a:r>
              <a:rPr lang="en-US" sz="10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Always document the presence or absence of an AS murmur before referring for an exercise stress test.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190500"/>
            <a:ext cx="11525250" cy="611386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75" y="1040011"/>
            <a:ext cx="5643563" cy="2986683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975" y="1268611"/>
            <a:ext cx="5186363" cy="33337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975" y="1320998"/>
            <a:ext cx="190500" cy="1524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975" y="3083719"/>
            <a:ext cx="5186363" cy="71437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2475" y="3265587"/>
            <a:ext cx="178594" cy="14882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3375" y="4217194"/>
            <a:ext cx="5643563" cy="2355056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1975" y="4445794"/>
            <a:ext cx="5186363" cy="33337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1975" y="4498181"/>
            <a:ext cx="190500" cy="152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5063" y="1040011"/>
            <a:ext cx="5643563" cy="2898874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43663" y="1268611"/>
            <a:ext cx="5186363" cy="33337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43663" y="1320998"/>
            <a:ext cx="190500" cy="152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15063" y="4129385"/>
            <a:ext cx="5643563" cy="244286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43663" y="4357985"/>
            <a:ext cx="5186363" cy="33337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43663" y="4410373"/>
            <a:ext cx="190500" cy="1524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43663" y="4834235"/>
            <a:ext cx="5186363" cy="62865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57963" y="4995863"/>
            <a:ext cx="166688" cy="13722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43663" y="5706963"/>
            <a:ext cx="190500" cy="152400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504825" y="285750"/>
            <a:ext cx="9555480" cy="2303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INITIAL INVESTIGATIONS IN PRIMARY CARE</a:t>
            </a:r>
            <a:endParaRPr lang="en-US" sz="1650" dirty="0"/>
          </a:p>
        </p:txBody>
      </p:sp>
      <p:sp>
        <p:nvSpPr>
          <p:cNvPr id="22" name="Text 1"/>
          <p:cNvSpPr/>
          <p:nvPr/>
        </p:nvSpPr>
        <p:spPr>
          <a:xfrm>
            <a:off x="504825" y="535186"/>
            <a:ext cx="6172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kern="0" spc="3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GUIDELINES &amp; AKT PREP</a:t>
            </a:r>
            <a:endParaRPr lang="en-US" sz="900" dirty="0"/>
          </a:p>
        </p:txBody>
      </p:sp>
      <p:sp>
        <p:nvSpPr>
          <p:cNvPr id="23" name="Text 2"/>
          <p:cNvSpPr/>
          <p:nvPr/>
        </p:nvSpPr>
        <p:spPr>
          <a:xfrm>
            <a:off x="752475" y="1268611"/>
            <a:ext cx="41833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12-LEAD RESTING ECG</a:t>
            </a:r>
            <a:endParaRPr lang="en-US" sz="1350" dirty="0"/>
          </a:p>
        </p:txBody>
      </p:sp>
      <p:sp>
        <p:nvSpPr>
          <p:cNvPr id="24" name="Text 3"/>
          <p:cNvSpPr/>
          <p:nvPr/>
        </p:nvSpPr>
        <p:spPr>
          <a:xfrm>
            <a:off x="561975" y="1744861"/>
            <a:ext cx="7863840" cy="3275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Essential baseline for all suspected cases.</a:t>
            </a:r>
            <a:endParaRPr lang="en-US" sz="1200" dirty="0"/>
          </a:p>
        </p:txBody>
      </p:sp>
      <p:sp>
        <p:nvSpPr>
          <p:cNvPr id="25" name="Text 4"/>
          <p:cNvSpPr/>
          <p:nvPr/>
        </p:nvSpPr>
        <p:spPr>
          <a:xfrm>
            <a:off x="561975" y="2072432"/>
            <a:ext cx="5186363" cy="5408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Look for: </a:t>
            </a: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Pathological Q-waves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ST-segment changes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or </a:t>
            </a: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T-wave inversion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200" dirty="0"/>
          </a:p>
        </p:txBody>
      </p:sp>
      <p:sp>
        <p:nvSpPr>
          <p:cNvPr id="26" name="Text 5"/>
          <p:cNvSpPr/>
          <p:nvPr/>
        </p:nvSpPr>
        <p:spPr>
          <a:xfrm>
            <a:off x="561975" y="2613273"/>
            <a:ext cx="9875520" cy="3275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Assess for: Arrhythmias, LVH, or bundle branch blocks.</a:t>
            </a:r>
            <a:endParaRPr lang="en-US" sz="1200" dirty="0"/>
          </a:p>
        </p:txBody>
      </p:sp>
      <p:sp>
        <p:nvSpPr>
          <p:cNvPr id="27" name="Text 6"/>
          <p:cNvSpPr/>
          <p:nvPr/>
        </p:nvSpPr>
        <p:spPr>
          <a:xfrm>
            <a:off x="969169" y="3083719"/>
            <a:ext cx="4805363" cy="714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12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HIGH-YIELD:</a:t>
            </a:r>
            <a:r>
              <a:rPr lang="en-US" sz="112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 normal resting ECG does </a:t>
            </a:r>
            <a:r>
              <a:rPr lang="en-US" sz="112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</a:t>
            </a:r>
            <a:r>
              <a:rPr lang="en-US" sz="112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exclude angina. Up to 50% of patients with stable angina have a normal resting ECG.</a:t>
            </a:r>
            <a:endParaRPr lang="en-US" sz="1125" dirty="0"/>
          </a:p>
        </p:txBody>
      </p:sp>
      <p:sp>
        <p:nvSpPr>
          <p:cNvPr id="28" name="Text 7"/>
          <p:cNvSpPr/>
          <p:nvPr/>
        </p:nvSpPr>
        <p:spPr>
          <a:xfrm>
            <a:off x="752475" y="4445794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PHYSICAL MEASUREMENTS</a:t>
            </a:r>
            <a:endParaRPr lang="en-US" sz="1350" dirty="0"/>
          </a:p>
        </p:txBody>
      </p:sp>
      <p:sp>
        <p:nvSpPr>
          <p:cNvPr id="29" name="Text 8"/>
          <p:cNvSpPr/>
          <p:nvPr/>
        </p:nvSpPr>
        <p:spPr>
          <a:xfrm>
            <a:off x="561975" y="4922044"/>
            <a:ext cx="5186363" cy="3275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Record </a:t>
            </a: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Height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and </a:t>
            </a: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Weight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200" dirty="0"/>
          </a:p>
        </p:txBody>
      </p:sp>
      <p:sp>
        <p:nvSpPr>
          <p:cNvPr id="30" name="Text 9"/>
          <p:cNvSpPr/>
          <p:nvPr/>
        </p:nvSpPr>
        <p:spPr>
          <a:xfrm>
            <a:off x="561975" y="5249614"/>
            <a:ext cx="7132320" cy="3275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Calculate </a:t>
            </a: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BMI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 assess metabolic risk.</a:t>
            </a:r>
            <a:endParaRPr lang="en-US" sz="1200" dirty="0"/>
          </a:p>
        </p:txBody>
      </p:sp>
      <p:sp>
        <p:nvSpPr>
          <p:cNvPr id="31" name="Text 10"/>
          <p:cNvSpPr/>
          <p:nvPr/>
        </p:nvSpPr>
        <p:spPr>
          <a:xfrm>
            <a:off x="561975" y="5577185"/>
            <a:ext cx="7132320" cy="3275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Baseline </a:t>
            </a: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Blood Pressure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and heart rate.</a:t>
            </a:r>
            <a:endParaRPr lang="en-US" sz="1200" dirty="0"/>
          </a:p>
        </p:txBody>
      </p:sp>
      <p:sp>
        <p:nvSpPr>
          <p:cNvPr id="32" name="Text 11"/>
          <p:cNvSpPr/>
          <p:nvPr/>
        </p:nvSpPr>
        <p:spPr>
          <a:xfrm>
            <a:off x="6634163" y="1268611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MANDATORY BLOOD DATASET</a:t>
            </a:r>
            <a:endParaRPr lang="en-US" sz="1350" dirty="0"/>
          </a:p>
        </p:txBody>
      </p:sp>
      <p:sp>
        <p:nvSpPr>
          <p:cNvPr id="33" name="Text 12"/>
          <p:cNvSpPr/>
          <p:nvPr/>
        </p:nvSpPr>
        <p:spPr>
          <a:xfrm>
            <a:off x="6443663" y="1744861"/>
            <a:ext cx="5748338" cy="3275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FBC: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Screen for anaemia (can exacerbate ischaemia).</a:t>
            </a:r>
            <a:endParaRPr lang="en-US" sz="1200" dirty="0"/>
          </a:p>
        </p:txBody>
      </p:sp>
      <p:sp>
        <p:nvSpPr>
          <p:cNvPr id="34" name="Text 13"/>
          <p:cNvSpPr/>
          <p:nvPr/>
        </p:nvSpPr>
        <p:spPr>
          <a:xfrm>
            <a:off x="6443663" y="2072432"/>
            <a:ext cx="5748338" cy="3275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Glucose/HbA1c: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Identify undiagnosed Diabetes.</a:t>
            </a:r>
            <a:endParaRPr lang="en-US" sz="1200" dirty="0"/>
          </a:p>
        </p:txBody>
      </p:sp>
      <p:sp>
        <p:nvSpPr>
          <p:cNvPr id="35" name="Text 14"/>
          <p:cNvSpPr/>
          <p:nvPr/>
        </p:nvSpPr>
        <p:spPr>
          <a:xfrm>
            <a:off x="6443663" y="2400002"/>
            <a:ext cx="5748338" cy="3275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Lipid Profile: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Fasting/random serum cholesterol &amp; non-HDL.</a:t>
            </a:r>
            <a:endParaRPr lang="en-US" sz="1200" dirty="0"/>
          </a:p>
        </p:txBody>
      </p:sp>
      <p:sp>
        <p:nvSpPr>
          <p:cNvPr id="36" name="Text 15"/>
          <p:cNvSpPr/>
          <p:nvPr/>
        </p:nvSpPr>
        <p:spPr>
          <a:xfrm>
            <a:off x="6443663" y="2727573"/>
            <a:ext cx="5748338" cy="3275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TFTs: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Thyrotoxicosis can mimic/worsen symptoms.</a:t>
            </a:r>
            <a:endParaRPr lang="en-US" sz="1200" dirty="0"/>
          </a:p>
        </p:txBody>
      </p:sp>
      <p:sp>
        <p:nvSpPr>
          <p:cNvPr id="37" name="Text 16"/>
          <p:cNvSpPr/>
          <p:nvPr/>
        </p:nvSpPr>
        <p:spPr>
          <a:xfrm>
            <a:off x="6443663" y="3055144"/>
            <a:ext cx="5748338" cy="3275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U&amp;Es: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Baseline renal function (for ACEi/statin prep).</a:t>
            </a:r>
            <a:endParaRPr lang="en-US" sz="1200" dirty="0"/>
          </a:p>
        </p:txBody>
      </p:sp>
      <p:sp>
        <p:nvSpPr>
          <p:cNvPr id="38" name="Text 17"/>
          <p:cNvSpPr/>
          <p:nvPr/>
        </p:nvSpPr>
        <p:spPr>
          <a:xfrm>
            <a:off x="6443663" y="3382714"/>
            <a:ext cx="5748338" cy="3275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LFTs: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Baseline liver function (before high-intensity statin).</a:t>
            </a:r>
            <a:endParaRPr lang="en-US" sz="1200" dirty="0"/>
          </a:p>
        </p:txBody>
      </p:sp>
      <p:sp>
        <p:nvSpPr>
          <p:cNvPr id="39" name="Text 18"/>
          <p:cNvSpPr/>
          <p:nvPr/>
        </p:nvSpPr>
        <p:spPr>
          <a:xfrm>
            <a:off x="6634163" y="4357985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EXCLUSIONS</a:t>
            </a:r>
            <a:endParaRPr lang="en-US" sz="1350" dirty="0"/>
          </a:p>
        </p:txBody>
      </p:sp>
      <p:sp>
        <p:nvSpPr>
          <p:cNvPr id="40" name="Text 19"/>
          <p:cNvSpPr/>
          <p:nvPr/>
        </p:nvSpPr>
        <p:spPr>
          <a:xfrm>
            <a:off x="6762750" y="4834235"/>
            <a:ext cx="4957763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0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Chest X-Ray (CXR):</a:t>
            </a:r>
            <a:r>
              <a:rPr lang="en-US" sz="105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Not routinely requested. It is of little use in the diagnosis of stable angina unless heart failure or malignancy is suspected.</a:t>
            </a:r>
            <a:endParaRPr lang="en-US" sz="1050" dirty="0"/>
          </a:p>
        </p:txBody>
      </p:sp>
      <p:sp>
        <p:nvSpPr>
          <p:cNvPr id="41" name="Text 20"/>
          <p:cNvSpPr/>
          <p:nvPr/>
        </p:nvSpPr>
        <p:spPr>
          <a:xfrm>
            <a:off x="6710363" y="5605760"/>
            <a:ext cx="5186363" cy="5408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Ensure all results are available </a:t>
            </a:r>
            <a:r>
              <a:rPr lang="en-US" sz="120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before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specialist referral to optimize clinic utility.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190500"/>
            <a:ext cx="11525250" cy="61138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75" y="944761"/>
            <a:ext cx="5619750" cy="5579864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975" y="1173361"/>
            <a:ext cx="5162550" cy="4000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975" y="1173361"/>
            <a:ext cx="304800" cy="3048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1249561"/>
            <a:ext cx="190500" cy="152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975" y="1725811"/>
            <a:ext cx="178594" cy="178594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975" y="2259211"/>
            <a:ext cx="178594" cy="178594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975" y="2792611"/>
            <a:ext cx="178594" cy="178594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1975" y="3335536"/>
            <a:ext cx="5162550" cy="6286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944761"/>
            <a:ext cx="5619750" cy="5579864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1173361"/>
            <a:ext cx="5162550" cy="40005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1173361"/>
            <a:ext cx="304800" cy="3048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24625" y="1249561"/>
            <a:ext cx="190500" cy="1524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1725811"/>
            <a:ext cx="178594" cy="178594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2259211"/>
            <a:ext cx="178594" cy="178594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2792611"/>
            <a:ext cx="178594" cy="178594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3326011"/>
            <a:ext cx="178594" cy="178594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3868936"/>
            <a:ext cx="5162550" cy="62865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81775" y="4030563"/>
            <a:ext cx="166688" cy="137220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504825" y="285750"/>
            <a:ext cx="8549640" cy="2303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EXERCISE ECG AND REFERRAL GUIDANCE</a:t>
            </a:r>
            <a:endParaRPr lang="en-US" sz="1650" dirty="0"/>
          </a:p>
        </p:txBody>
      </p:sp>
      <p:sp>
        <p:nvSpPr>
          <p:cNvPr id="24" name="Text 1"/>
          <p:cNvSpPr/>
          <p:nvPr/>
        </p:nvSpPr>
        <p:spPr>
          <a:xfrm>
            <a:off x="504825" y="535186"/>
            <a:ext cx="6172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kern="0" spc="3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GUIDELINES &amp; AKT PREP</a:t>
            </a:r>
            <a:endParaRPr lang="en-US" sz="900" dirty="0"/>
          </a:p>
        </p:txBody>
      </p:sp>
      <p:sp>
        <p:nvSpPr>
          <p:cNvPr id="25" name="Text 2"/>
          <p:cNvSpPr/>
          <p:nvPr/>
        </p:nvSpPr>
        <p:spPr>
          <a:xfrm>
            <a:off x="981075" y="1197173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Indications &amp; Pathway</a:t>
            </a:r>
            <a:endParaRPr lang="en-US" sz="1350" dirty="0"/>
          </a:p>
        </p:txBody>
      </p:sp>
      <p:sp>
        <p:nvSpPr>
          <p:cNvPr id="26" name="Text 3"/>
          <p:cNvSpPr/>
          <p:nvPr/>
        </p:nvSpPr>
        <p:spPr>
          <a:xfrm>
            <a:off x="740569" y="1725811"/>
            <a:ext cx="4983956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 all patients with </a:t>
            </a: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clinically suspected angina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 the Rapid Access Chest Pain Clinic (RACPC).</a:t>
            </a:r>
            <a:endParaRPr lang="en-US" sz="1125" dirty="0"/>
          </a:p>
        </p:txBody>
      </p:sp>
      <p:sp>
        <p:nvSpPr>
          <p:cNvPr id="27" name="Text 4"/>
          <p:cNvSpPr/>
          <p:nvPr/>
        </p:nvSpPr>
        <p:spPr>
          <a:xfrm>
            <a:off x="740569" y="2259211"/>
            <a:ext cx="4983956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Exercise Stress Test (EST) is abnormal in </a:t>
            </a: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85%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 patients with confirmed angina.</a:t>
            </a:r>
            <a:endParaRPr lang="en-US" sz="1125" dirty="0"/>
          </a:p>
        </p:txBody>
      </p:sp>
      <p:sp>
        <p:nvSpPr>
          <p:cNvPr id="28" name="Text 5"/>
          <p:cNvSpPr/>
          <p:nvPr/>
        </p:nvSpPr>
        <p:spPr>
          <a:xfrm>
            <a:off x="740569" y="2792611"/>
            <a:ext cx="4983956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Used to objectively assess ischaemic changes and exercise tolerance during controlled exertion.</a:t>
            </a:r>
            <a:endParaRPr lang="en-US" sz="1125" dirty="0"/>
          </a:p>
        </p:txBody>
      </p:sp>
      <p:sp>
        <p:nvSpPr>
          <p:cNvPr id="29" name="Text 6"/>
          <p:cNvSpPr/>
          <p:nvPr/>
        </p:nvSpPr>
        <p:spPr>
          <a:xfrm>
            <a:off x="714375" y="3449836"/>
            <a:ext cx="48577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6A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TIP:</a:t>
            </a:r>
            <a:r>
              <a:rPr lang="en-US" sz="10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 normal resting ECG does not exclude angina. If clinical suspicion is high, the EST remains a key diagnostic step in stable patients.</a:t>
            </a:r>
            <a:endParaRPr lang="en-US" sz="1050" dirty="0"/>
          </a:p>
        </p:txBody>
      </p:sp>
      <p:sp>
        <p:nvSpPr>
          <p:cNvPr id="30" name="Text 7"/>
          <p:cNvSpPr/>
          <p:nvPr/>
        </p:nvSpPr>
        <p:spPr>
          <a:xfrm>
            <a:off x="6886575" y="1197173"/>
            <a:ext cx="53054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5303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Contraindications: Do NOT Refer</a:t>
            </a:r>
            <a:endParaRPr lang="en-US" sz="1350" dirty="0"/>
          </a:p>
        </p:txBody>
      </p:sp>
      <p:sp>
        <p:nvSpPr>
          <p:cNvPr id="31" name="Text 8"/>
          <p:cNvSpPr/>
          <p:nvPr/>
        </p:nvSpPr>
        <p:spPr>
          <a:xfrm>
            <a:off x="6646069" y="1725811"/>
            <a:ext cx="4983956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C5303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Aortic Stenosis: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Exercise testing is strictly contraindicated due to risk of sudden collapse.</a:t>
            </a:r>
            <a:endParaRPr lang="en-US" sz="1125" dirty="0"/>
          </a:p>
        </p:txBody>
      </p:sp>
      <p:sp>
        <p:nvSpPr>
          <p:cNvPr id="32" name="Text 9"/>
          <p:cNvSpPr/>
          <p:nvPr/>
        </p:nvSpPr>
        <p:spPr>
          <a:xfrm>
            <a:off x="6646069" y="2259211"/>
            <a:ext cx="4983956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C5303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Uncontrolled Hypertension: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Risk of acute cardiac or vascular events during exertion.</a:t>
            </a:r>
            <a:endParaRPr lang="en-US" sz="1125" dirty="0"/>
          </a:p>
        </p:txBody>
      </p:sp>
      <p:sp>
        <p:nvSpPr>
          <p:cNvPr id="33" name="Text 10"/>
          <p:cNvSpPr/>
          <p:nvPr/>
        </p:nvSpPr>
        <p:spPr>
          <a:xfrm>
            <a:off x="6646069" y="2792611"/>
            <a:ext cx="4983956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C5303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Unstable Symptoms: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Rest pain or worsening frequency (ACS) requires </a:t>
            </a: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specialist referral, not an EST.</a:t>
            </a:r>
            <a:endParaRPr lang="en-US" sz="1125" dirty="0"/>
          </a:p>
        </p:txBody>
      </p:sp>
      <p:sp>
        <p:nvSpPr>
          <p:cNvPr id="34" name="Text 11"/>
          <p:cNvSpPr/>
          <p:nvPr/>
        </p:nvSpPr>
        <p:spPr>
          <a:xfrm>
            <a:off x="6646069" y="3326011"/>
            <a:ext cx="4983956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C5303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Physical Limitations: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If unable to use a treadmill, consider Myoperfusion scanning or Stress Echo.</a:t>
            </a:r>
            <a:endParaRPr lang="en-US" sz="1125" dirty="0"/>
          </a:p>
        </p:txBody>
      </p:sp>
      <p:sp>
        <p:nvSpPr>
          <p:cNvPr id="35" name="Text 12"/>
          <p:cNvSpPr/>
          <p:nvPr/>
        </p:nvSpPr>
        <p:spPr>
          <a:xfrm>
            <a:off x="6805613" y="3868936"/>
            <a:ext cx="4933950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If the diagnosis is </a:t>
            </a: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unclear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despite clinical assessment, refer directly to a Cardiologist rather than the open-access EST.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381000"/>
            <a:ext cx="11334750" cy="724793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343918"/>
            <a:ext cx="3587800" cy="4066282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4560" y="1821359"/>
            <a:ext cx="535781" cy="430411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3082230"/>
            <a:ext cx="142875" cy="14287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3653730"/>
            <a:ext cx="142875" cy="14287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4225230"/>
            <a:ext cx="142875" cy="14287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02175" y="1343918"/>
            <a:ext cx="3587800" cy="4066282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28109" y="1821359"/>
            <a:ext cx="535781" cy="430411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0300" y="3082230"/>
            <a:ext cx="142875" cy="14287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0300" y="3653730"/>
            <a:ext cx="142875" cy="14287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0300" y="4225230"/>
            <a:ext cx="142875" cy="14287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75724" y="1343918"/>
            <a:ext cx="3587800" cy="4066282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01659" y="1821359"/>
            <a:ext cx="535781" cy="430411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13849" y="3082230"/>
            <a:ext cx="142875" cy="14287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13849" y="3653730"/>
            <a:ext cx="142875" cy="14287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13849" y="4225230"/>
            <a:ext cx="142875" cy="14287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8625" y="5695950"/>
            <a:ext cx="11334750" cy="78105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6750" y="6032153"/>
            <a:ext cx="170557" cy="136327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657225" y="495300"/>
            <a:ext cx="11534775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SPECIALIST CARDIOLOGIST-LED INVESTIGATIONS</a:t>
            </a:r>
            <a:endParaRPr lang="en-US" sz="1950" dirty="0"/>
          </a:p>
        </p:txBody>
      </p:sp>
      <p:sp>
        <p:nvSpPr>
          <p:cNvPr id="22" name="Text 1"/>
          <p:cNvSpPr/>
          <p:nvPr/>
        </p:nvSpPr>
        <p:spPr>
          <a:xfrm>
            <a:off x="657225" y="805755"/>
            <a:ext cx="66865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kern="0" spc="36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GUIDELINES &amp; AKT PREP</a:t>
            </a:r>
            <a:endParaRPr lang="en-US" sz="975" dirty="0"/>
          </a:p>
        </p:txBody>
      </p:sp>
      <p:sp>
        <p:nvSpPr>
          <p:cNvPr id="23" name="Text 2"/>
          <p:cNvSpPr/>
          <p:nvPr/>
        </p:nvSpPr>
        <p:spPr>
          <a:xfrm>
            <a:off x="1136600" y="2558355"/>
            <a:ext cx="21717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kern="0" spc="3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ECHOCARDIOGRAPHY</a:t>
            </a:r>
            <a:endParaRPr lang="en-US" sz="1500" dirty="0"/>
          </a:p>
        </p:txBody>
      </p:sp>
      <p:sp>
        <p:nvSpPr>
          <p:cNvPr id="24" name="Text 3"/>
          <p:cNvSpPr/>
          <p:nvPr/>
        </p:nvSpPr>
        <p:spPr>
          <a:xfrm>
            <a:off x="923925" y="3034605"/>
            <a:ext cx="2854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Assess overall </a:t>
            </a: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LV function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and Ejection Fraction (EF)</a:t>
            </a:r>
            <a:endParaRPr lang="en-US" sz="1200" dirty="0"/>
          </a:p>
        </p:txBody>
      </p:sp>
      <p:sp>
        <p:nvSpPr>
          <p:cNvPr id="25" name="Text 4"/>
          <p:cNvSpPr/>
          <p:nvPr/>
        </p:nvSpPr>
        <p:spPr>
          <a:xfrm>
            <a:off x="923925" y="3606105"/>
            <a:ext cx="2854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Identify significant </a:t>
            </a: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valvular disease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(e.g., Aortic Stenosis)</a:t>
            </a:r>
            <a:endParaRPr lang="en-US" sz="1200" dirty="0"/>
          </a:p>
        </p:txBody>
      </p:sp>
      <p:sp>
        <p:nvSpPr>
          <p:cNvPr id="26" name="Text 5"/>
          <p:cNvSpPr/>
          <p:nvPr/>
        </p:nvSpPr>
        <p:spPr>
          <a:xfrm>
            <a:off x="923925" y="4177605"/>
            <a:ext cx="2854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Rule out cardiomyopathy or structural heart failure</a:t>
            </a:r>
            <a:endParaRPr lang="en-US" sz="1200" dirty="0"/>
          </a:p>
        </p:txBody>
      </p:sp>
      <p:sp>
        <p:nvSpPr>
          <p:cNvPr id="27" name="Text 6"/>
          <p:cNvSpPr/>
          <p:nvPr/>
        </p:nvSpPr>
        <p:spPr>
          <a:xfrm>
            <a:off x="4741069" y="2558355"/>
            <a:ext cx="2709863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kern="0" spc="3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MYOPERFUSION SCANNING</a:t>
            </a:r>
            <a:endParaRPr lang="en-US" sz="1500" dirty="0"/>
          </a:p>
        </p:txBody>
      </p:sp>
      <p:sp>
        <p:nvSpPr>
          <p:cNvPr id="28" name="Text 7"/>
          <p:cNvSpPr/>
          <p:nvPr/>
        </p:nvSpPr>
        <p:spPr>
          <a:xfrm>
            <a:off x="4797475" y="3034605"/>
            <a:ext cx="2854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Used when </a:t>
            </a: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exercise stress test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is equivocal or non-diagnostic</a:t>
            </a:r>
            <a:endParaRPr lang="en-US" sz="1200" dirty="0"/>
          </a:p>
        </p:txBody>
      </p:sp>
      <p:sp>
        <p:nvSpPr>
          <p:cNvPr id="29" name="Text 8"/>
          <p:cNvSpPr/>
          <p:nvPr/>
        </p:nvSpPr>
        <p:spPr>
          <a:xfrm>
            <a:off x="4797475" y="3606105"/>
            <a:ext cx="2854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Indicated for patients </a:t>
            </a: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unable to exercise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(e.g., osteoarthritis)</a:t>
            </a:r>
            <a:endParaRPr lang="en-US" sz="1200" dirty="0"/>
          </a:p>
        </p:txBody>
      </p:sp>
      <p:sp>
        <p:nvSpPr>
          <p:cNvPr id="30" name="Text 9"/>
          <p:cNvSpPr/>
          <p:nvPr/>
        </p:nvSpPr>
        <p:spPr>
          <a:xfrm>
            <a:off x="4797475" y="4177605"/>
            <a:ext cx="2854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Nuclear imaging to visualize myocardial blood flow</a:t>
            </a:r>
            <a:endParaRPr lang="en-US" sz="1200" dirty="0"/>
          </a:p>
        </p:txBody>
      </p:sp>
      <p:sp>
        <p:nvSpPr>
          <p:cNvPr id="31" name="Text 10"/>
          <p:cNvSpPr/>
          <p:nvPr/>
        </p:nvSpPr>
        <p:spPr>
          <a:xfrm>
            <a:off x="8631287" y="2558355"/>
            <a:ext cx="26765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kern="0" spc="3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CORONARY ANGIOGRAPHY</a:t>
            </a:r>
            <a:endParaRPr lang="en-US" sz="1500" dirty="0"/>
          </a:p>
        </p:txBody>
      </p:sp>
      <p:sp>
        <p:nvSpPr>
          <p:cNvPr id="32" name="Text 11"/>
          <p:cNvSpPr/>
          <p:nvPr/>
        </p:nvSpPr>
        <p:spPr>
          <a:xfrm>
            <a:off x="8671024" y="3034605"/>
            <a:ext cx="2854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Gold standard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definitive anatomical mapping of disease</a:t>
            </a:r>
            <a:endParaRPr lang="en-US" sz="1200" dirty="0"/>
          </a:p>
        </p:txBody>
      </p:sp>
      <p:sp>
        <p:nvSpPr>
          <p:cNvPr id="33" name="Text 12"/>
          <p:cNvSpPr/>
          <p:nvPr/>
        </p:nvSpPr>
        <p:spPr>
          <a:xfrm>
            <a:off x="8671024" y="3606105"/>
            <a:ext cx="2854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Required for assessment for </a:t>
            </a: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PCI or CABG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intervention</a:t>
            </a:r>
            <a:endParaRPr lang="en-US" sz="1200" dirty="0"/>
          </a:p>
        </p:txBody>
      </p:sp>
      <p:sp>
        <p:nvSpPr>
          <p:cNvPr id="34" name="Text 13"/>
          <p:cNvSpPr/>
          <p:nvPr/>
        </p:nvSpPr>
        <p:spPr>
          <a:xfrm>
            <a:off x="8671024" y="4177605"/>
            <a:ext cx="2854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Indicated for </a:t>
            </a: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failed medical management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or high-risk ACS</a:t>
            </a:r>
            <a:endParaRPr lang="en-US" sz="1200" dirty="0"/>
          </a:p>
        </p:txBody>
      </p:sp>
      <p:sp>
        <p:nvSpPr>
          <p:cNvPr id="35" name="Text 14"/>
          <p:cNvSpPr/>
          <p:nvPr/>
        </p:nvSpPr>
        <p:spPr>
          <a:xfrm>
            <a:off x="1027807" y="5886450"/>
            <a:ext cx="1049744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GP Referral Trigger: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Specialist referral is mandatory if the diagnosis remains unclear, symptoms are uncontrolled on dual therapy, or the initial exercise stress test is strongly positive. Always refer </a:t>
            </a:r>
            <a:r>
              <a:rPr lang="en-US" sz="1125" b="1" dirty="0">
                <a:solidFill>
                  <a:srgbClr val="8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before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considering invasive angiography in stable patients.</a:t>
            </a:r>
            <a:endParaRPr lang="en-US" sz="11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7446</Words>
  <Application>Microsoft Office PowerPoint</Application>
  <PresentationFormat>Widescreen</PresentationFormat>
  <Paragraphs>784</Paragraphs>
  <Slides>40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3" baseType="lpstr">
      <vt:lpstr>Arial</vt:lpstr>
      <vt:lpstr>Inter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2026-05-06T15:33:46Z</dcterms:created>
  <dcterms:modified xsi:type="dcterms:W3CDTF">2026-05-06T15:56:09Z</dcterms:modified>
</cp:coreProperties>
</file>