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80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150.png"/><Relationship Id="rId3" Type="http://schemas.openxmlformats.org/officeDocument/2006/relationships/image" Target="../media/image1.png"/><Relationship Id="rId7" Type="http://schemas.openxmlformats.org/officeDocument/2006/relationships/image" Target="../media/image144.png"/><Relationship Id="rId12" Type="http://schemas.openxmlformats.org/officeDocument/2006/relationships/image" Target="../media/image14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148.png"/><Relationship Id="rId5" Type="http://schemas.openxmlformats.org/officeDocument/2006/relationships/image" Target="../media/image94.png"/><Relationship Id="rId15" Type="http://schemas.openxmlformats.org/officeDocument/2006/relationships/image" Target="../media/image152.png"/><Relationship Id="rId10" Type="http://schemas.openxmlformats.org/officeDocument/2006/relationships/image" Target="../media/image147.png"/><Relationship Id="rId4" Type="http://schemas.openxmlformats.org/officeDocument/2006/relationships/image" Target="../media/image93.png"/><Relationship Id="rId9" Type="http://schemas.openxmlformats.org/officeDocument/2006/relationships/image" Target="../media/image146.png"/><Relationship Id="rId14" Type="http://schemas.openxmlformats.org/officeDocument/2006/relationships/image" Target="../media/image151.png"/></Relationships>
</file>

<file path=ppt/slides/_rels/slide11.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18" Type="http://schemas.openxmlformats.org/officeDocument/2006/relationships/image" Target="../media/image164.png"/><Relationship Id="rId3" Type="http://schemas.openxmlformats.org/officeDocument/2006/relationships/image" Target="../media/image1.png"/><Relationship Id="rId21" Type="http://schemas.openxmlformats.org/officeDocument/2006/relationships/image" Target="../media/image167.png"/><Relationship Id="rId7" Type="http://schemas.openxmlformats.org/officeDocument/2006/relationships/image" Target="../media/image153.png"/><Relationship Id="rId12" Type="http://schemas.openxmlformats.org/officeDocument/2006/relationships/image" Target="../media/image158.png"/><Relationship Id="rId17" Type="http://schemas.openxmlformats.org/officeDocument/2006/relationships/image" Target="../media/image163.png"/><Relationship Id="rId2" Type="http://schemas.openxmlformats.org/officeDocument/2006/relationships/notesSlide" Target="../notesSlides/notesSlide11.xml"/><Relationship Id="rId16" Type="http://schemas.openxmlformats.org/officeDocument/2006/relationships/image" Target="../media/image162.png"/><Relationship Id="rId20" Type="http://schemas.openxmlformats.org/officeDocument/2006/relationships/image" Target="../media/image166.png"/><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image" Target="../media/image157.png"/><Relationship Id="rId5" Type="http://schemas.openxmlformats.org/officeDocument/2006/relationships/image" Target="../media/image8.png"/><Relationship Id="rId15" Type="http://schemas.openxmlformats.org/officeDocument/2006/relationships/image" Target="../media/image161.png"/><Relationship Id="rId23" Type="http://schemas.openxmlformats.org/officeDocument/2006/relationships/image" Target="../media/image169.png"/><Relationship Id="rId10" Type="http://schemas.openxmlformats.org/officeDocument/2006/relationships/image" Target="../media/image156.png"/><Relationship Id="rId19" Type="http://schemas.openxmlformats.org/officeDocument/2006/relationships/image" Target="../media/image165.png"/><Relationship Id="rId4" Type="http://schemas.openxmlformats.org/officeDocument/2006/relationships/image" Target="../media/image108.png"/><Relationship Id="rId9" Type="http://schemas.openxmlformats.org/officeDocument/2006/relationships/image" Target="../media/image155.png"/><Relationship Id="rId14" Type="http://schemas.openxmlformats.org/officeDocument/2006/relationships/image" Target="../media/image160.png"/><Relationship Id="rId22" Type="http://schemas.openxmlformats.org/officeDocument/2006/relationships/image" Target="../media/image168.png"/></Relationships>
</file>

<file path=ppt/slides/_rels/slide12.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176.png"/><Relationship Id="rId18" Type="http://schemas.openxmlformats.org/officeDocument/2006/relationships/image" Target="../media/image181.jpg"/><Relationship Id="rId3" Type="http://schemas.openxmlformats.org/officeDocument/2006/relationships/image" Target="../media/image1.png"/><Relationship Id="rId21" Type="http://schemas.openxmlformats.org/officeDocument/2006/relationships/image" Target="../media/image37.png"/><Relationship Id="rId7" Type="http://schemas.openxmlformats.org/officeDocument/2006/relationships/image" Target="../media/image170.png"/><Relationship Id="rId12" Type="http://schemas.openxmlformats.org/officeDocument/2006/relationships/image" Target="../media/image175.png"/><Relationship Id="rId17" Type="http://schemas.openxmlformats.org/officeDocument/2006/relationships/image" Target="../media/image180.png"/><Relationship Id="rId2" Type="http://schemas.openxmlformats.org/officeDocument/2006/relationships/notesSlide" Target="../notesSlides/notesSlide12.xml"/><Relationship Id="rId16" Type="http://schemas.openxmlformats.org/officeDocument/2006/relationships/image" Target="../media/image179.png"/><Relationship Id="rId20" Type="http://schemas.openxmlformats.org/officeDocument/2006/relationships/image" Target="../media/image18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174.png"/><Relationship Id="rId5" Type="http://schemas.openxmlformats.org/officeDocument/2006/relationships/image" Target="../media/image8.png"/><Relationship Id="rId15" Type="http://schemas.openxmlformats.org/officeDocument/2006/relationships/image" Target="../media/image178.png"/><Relationship Id="rId10" Type="http://schemas.openxmlformats.org/officeDocument/2006/relationships/image" Target="../media/image173.png"/><Relationship Id="rId19" Type="http://schemas.openxmlformats.org/officeDocument/2006/relationships/image" Target="../media/image182.png"/><Relationship Id="rId4" Type="http://schemas.openxmlformats.org/officeDocument/2006/relationships/image" Target="../media/image38.png"/><Relationship Id="rId9" Type="http://schemas.openxmlformats.org/officeDocument/2006/relationships/image" Target="../media/image172.png"/><Relationship Id="rId14" Type="http://schemas.openxmlformats.org/officeDocument/2006/relationships/image" Target="../media/image177.png"/></Relationships>
</file>

<file path=ppt/slides/_rels/slide13.xml.rels><?xml version="1.0" encoding="UTF-8" standalone="yes"?>
<Relationships xmlns="http://schemas.openxmlformats.org/package/2006/relationships"><Relationship Id="rId8" Type="http://schemas.openxmlformats.org/officeDocument/2006/relationships/image" Target="../media/image185.png"/><Relationship Id="rId13" Type="http://schemas.openxmlformats.org/officeDocument/2006/relationships/image" Target="../media/image190.png"/><Relationship Id="rId18" Type="http://schemas.openxmlformats.org/officeDocument/2006/relationships/image" Target="../media/image195.png"/><Relationship Id="rId3" Type="http://schemas.openxmlformats.org/officeDocument/2006/relationships/image" Target="../media/image1.png"/><Relationship Id="rId7" Type="http://schemas.openxmlformats.org/officeDocument/2006/relationships/image" Target="../media/image184.png"/><Relationship Id="rId12" Type="http://schemas.openxmlformats.org/officeDocument/2006/relationships/image" Target="../media/image189.png"/><Relationship Id="rId17" Type="http://schemas.openxmlformats.org/officeDocument/2006/relationships/image" Target="../media/image194.png"/><Relationship Id="rId2" Type="http://schemas.openxmlformats.org/officeDocument/2006/relationships/notesSlide" Target="../notesSlides/notesSlide13.xml"/><Relationship Id="rId16" Type="http://schemas.openxmlformats.org/officeDocument/2006/relationships/image" Target="../media/image193.png"/><Relationship Id="rId20" Type="http://schemas.openxmlformats.org/officeDocument/2006/relationships/image" Target="../media/image19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188.png"/><Relationship Id="rId5" Type="http://schemas.openxmlformats.org/officeDocument/2006/relationships/image" Target="../media/image8.png"/><Relationship Id="rId15" Type="http://schemas.openxmlformats.org/officeDocument/2006/relationships/image" Target="../media/image192.png"/><Relationship Id="rId10" Type="http://schemas.openxmlformats.org/officeDocument/2006/relationships/image" Target="../media/image187.png"/><Relationship Id="rId19" Type="http://schemas.openxmlformats.org/officeDocument/2006/relationships/image" Target="../media/image196.png"/><Relationship Id="rId4" Type="http://schemas.openxmlformats.org/officeDocument/2006/relationships/image" Target="../media/image38.png"/><Relationship Id="rId9" Type="http://schemas.openxmlformats.org/officeDocument/2006/relationships/image" Target="../media/image186.png"/><Relationship Id="rId14" Type="http://schemas.openxmlformats.org/officeDocument/2006/relationships/image" Target="../media/image191.png"/></Relationships>
</file>

<file path=ppt/slides/_rels/slide14.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4.png"/><Relationship Id="rId3" Type="http://schemas.openxmlformats.org/officeDocument/2006/relationships/image" Target="../media/image1.png"/><Relationship Id="rId7" Type="http://schemas.openxmlformats.org/officeDocument/2006/relationships/image" Target="../media/image198.png"/><Relationship Id="rId12" Type="http://schemas.openxmlformats.org/officeDocument/2006/relationships/image" Target="../media/image203.png"/><Relationship Id="rId2" Type="http://schemas.openxmlformats.org/officeDocument/2006/relationships/notesSlide" Target="../notesSlides/notesSlide14.xml"/><Relationship Id="rId16" Type="http://schemas.openxmlformats.org/officeDocument/2006/relationships/image" Target="../media/image20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202.png"/><Relationship Id="rId5" Type="http://schemas.openxmlformats.org/officeDocument/2006/relationships/image" Target="../media/image8.png"/><Relationship Id="rId15" Type="http://schemas.openxmlformats.org/officeDocument/2006/relationships/image" Target="../media/image206.png"/><Relationship Id="rId10" Type="http://schemas.openxmlformats.org/officeDocument/2006/relationships/image" Target="../media/image201.png"/><Relationship Id="rId4" Type="http://schemas.openxmlformats.org/officeDocument/2006/relationships/image" Target="../media/image38.png"/><Relationship Id="rId9" Type="http://schemas.openxmlformats.org/officeDocument/2006/relationships/image" Target="../media/image200.png"/><Relationship Id="rId14" Type="http://schemas.openxmlformats.org/officeDocument/2006/relationships/image" Target="../media/image205.png"/></Relationships>
</file>

<file path=ppt/slides/_rels/slide15.xml.rels><?xml version="1.0" encoding="UTF-8" standalone="yes"?>
<Relationships xmlns="http://schemas.openxmlformats.org/package/2006/relationships"><Relationship Id="rId8" Type="http://schemas.openxmlformats.org/officeDocument/2006/relationships/image" Target="../media/image210.png"/><Relationship Id="rId13" Type="http://schemas.openxmlformats.org/officeDocument/2006/relationships/image" Target="../media/image215.png"/><Relationship Id="rId18" Type="http://schemas.openxmlformats.org/officeDocument/2006/relationships/image" Target="../media/image220.png"/><Relationship Id="rId26" Type="http://schemas.openxmlformats.org/officeDocument/2006/relationships/image" Target="../media/image228.png"/><Relationship Id="rId3" Type="http://schemas.openxmlformats.org/officeDocument/2006/relationships/image" Target="../media/image208.png"/><Relationship Id="rId21" Type="http://schemas.openxmlformats.org/officeDocument/2006/relationships/image" Target="../media/image223.png"/><Relationship Id="rId7" Type="http://schemas.openxmlformats.org/officeDocument/2006/relationships/image" Target="../media/image209.png"/><Relationship Id="rId12" Type="http://schemas.openxmlformats.org/officeDocument/2006/relationships/image" Target="../media/image214.png"/><Relationship Id="rId17" Type="http://schemas.openxmlformats.org/officeDocument/2006/relationships/image" Target="../media/image219.png"/><Relationship Id="rId25" Type="http://schemas.openxmlformats.org/officeDocument/2006/relationships/image" Target="../media/image227.png"/><Relationship Id="rId2" Type="http://schemas.openxmlformats.org/officeDocument/2006/relationships/notesSlide" Target="../notesSlides/notesSlide15.xml"/><Relationship Id="rId16" Type="http://schemas.openxmlformats.org/officeDocument/2006/relationships/image" Target="../media/image218.png"/><Relationship Id="rId20" Type="http://schemas.openxmlformats.org/officeDocument/2006/relationships/image" Target="../media/image222.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13.png"/><Relationship Id="rId24" Type="http://schemas.openxmlformats.org/officeDocument/2006/relationships/image" Target="../media/image226.png"/><Relationship Id="rId5" Type="http://schemas.openxmlformats.org/officeDocument/2006/relationships/image" Target="../media/image7.png"/><Relationship Id="rId15" Type="http://schemas.openxmlformats.org/officeDocument/2006/relationships/image" Target="../media/image217.png"/><Relationship Id="rId23" Type="http://schemas.openxmlformats.org/officeDocument/2006/relationships/image" Target="../media/image225.png"/><Relationship Id="rId10" Type="http://schemas.openxmlformats.org/officeDocument/2006/relationships/image" Target="../media/image212.png"/><Relationship Id="rId19" Type="http://schemas.openxmlformats.org/officeDocument/2006/relationships/image" Target="../media/image221.png"/><Relationship Id="rId4" Type="http://schemas.openxmlformats.org/officeDocument/2006/relationships/image" Target="../media/image1.png"/><Relationship Id="rId9" Type="http://schemas.openxmlformats.org/officeDocument/2006/relationships/image" Target="../media/image211.png"/><Relationship Id="rId14" Type="http://schemas.openxmlformats.org/officeDocument/2006/relationships/image" Target="../media/image216.png"/><Relationship Id="rId22" Type="http://schemas.openxmlformats.org/officeDocument/2006/relationships/image" Target="../media/image224.png"/></Relationships>
</file>

<file path=ppt/slides/_rels/slide16.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png"/><Relationship Id="rId3" Type="http://schemas.openxmlformats.org/officeDocument/2006/relationships/image" Target="../media/image1.png"/><Relationship Id="rId7" Type="http://schemas.openxmlformats.org/officeDocument/2006/relationships/image" Target="../media/image229.png"/><Relationship Id="rId12" Type="http://schemas.openxmlformats.org/officeDocument/2006/relationships/image" Target="../media/image234.png"/><Relationship Id="rId17" Type="http://schemas.openxmlformats.org/officeDocument/2006/relationships/image" Target="../media/image239.png"/><Relationship Id="rId2" Type="http://schemas.openxmlformats.org/officeDocument/2006/relationships/notesSlide" Target="../notesSlides/notesSlide16.xml"/><Relationship Id="rId16" Type="http://schemas.openxmlformats.org/officeDocument/2006/relationships/image" Target="../media/image238.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233.png"/><Relationship Id="rId5" Type="http://schemas.openxmlformats.org/officeDocument/2006/relationships/image" Target="../media/image8.png"/><Relationship Id="rId15" Type="http://schemas.openxmlformats.org/officeDocument/2006/relationships/image" Target="../media/image237.png"/><Relationship Id="rId10" Type="http://schemas.openxmlformats.org/officeDocument/2006/relationships/image" Target="../media/image232.png"/><Relationship Id="rId4" Type="http://schemas.openxmlformats.org/officeDocument/2006/relationships/image" Target="../media/image38.png"/><Relationship Id="rId9" Type="http://schemas.openxmlformats.org/officeDocument/2006/relationships/image" Target="../media/image231.png"/><Relationship Id="rId14" Type="http://schemas.openxmlformats.org/officeDocument/2006/relationships/image" Target="../media/image236.png"/></Relationships>
</file>

<file path=ppt/slides/_rels/slide17.xml.rels><?xml version="1.0" encoding="UTF-8" standalone="yes"?>
<Relationships xmlns="http://schemas.openxmlformats.org/package/2006/relationships"><Relationship Id="rId8" Type="http://schemas.openxmlformats.org/officeDocument/2006/relationships/image" Target="../media/image242.png"/><Relationship Id="rId13" Type="http://schemas.openxmlformats.org/officeDocument/2006/relationships/image" Target="../media/image247.png"/><Relationship Id="rId18" Type="http://schemas.openxmlformats.org/officeDocument/2006/relationships/image" Target="../media/image252.png"/><Relationship Id="rId3" Type="http://schemas.openxmlformats.org/officeDocument/2006/relationships/image" Target="../media/image1.png"/><Relationship Id="rId21" Type="http://schemas.openxmlformats.org/officeDocument/2006/relationships/image" Target="../media/image255.png"/><Relationship Id="rId7" Type="http://schemas.openxmlformats.org/officeDocument/2006/relationships/image" Target="../media/image241.png"/><Relationship Id="rId12" Type="http://schemas.openxmlformats.org/officeDocument/2006/relationships/image" Target="../media/image246.png"/><Relationship Id="rId17" Type="http://schemas.openxmlformats.org/officeDocument/2006/relationships/image" Target="../media/image251.png"/><Relationship Id="rId2" Type="http://schemas.openxmlformats.org/officeDocument/2006/relationships/notesSlide" Target="../notesSlides/notesSlide17.xml"/><Relationship Id="rId16" Type="http://schemas.openxmlformats.org/officeDocument/2006/relationships/image" Target="../media/image250.png"/><Relationship Id="rId20" Type="http://schemas.openxmlformats.org/officeDocument/2006/relationships/image" Target="../media/image254.png"/><Relationship Id="rId1" Type="http://schemas.openxmlformats.org/officeDocument/2006/relationships/slideLayout" Target="../slideLayouts/slideLayout1.xml"/><Relationship Id="rId6" Type="http://schemas.openxmlformats.org/officeDocument/2006/relationships/image" Target="../media/image209.png"/><Relationship Id="rId11" Type="http://schemas.openxmlformats.org/officeDocument/2006/relationships/image" Target="../media/image245.png"/><Relationship Id="rId5" Type="http://schemas.openxmlformats.org/officeDocument/2006/relationships/image" Target="../media/image8.png"/><Relationship Id="rId15" Type="http://schemas.openxmlformats.org/officeDocument/2006/relationships/image" Target="../media/image249.png"/><Relationship Id="rId23" Type="http://schemas.openxmlformats.org/officeDocument/2006/relationships/image" Target="../media/image257.png"/><Relationship Id="rId10" Type="http://schemas.openxmlformats.org/officeDocument/2006/relationships/image" Target="../media/image244.png"/><Relationship Id="rId19" Type="http://schemas.openxmlformats.org/officeDocument/2006/relationships/image" Target="../media/image253.png"/><Relationship Id="rId4" Type="http://schemas.openxmlformats.org/officeDocument/2006/relationships/image" Target="../media/image240.png"/><Relationship Id="rId9" Type="http://schemas.openxmlformats.org/officeDocument/2006/relationships/image" Target="../media/image243.png"/><Relationship Id="rId14" Type="http://schemas.openxmlformats.org/officeDocument/2006/relationships/image" Target="../media/image248.png"/><Relationship Id="rId22" Type="http://schemas.openxmlformats.org/officeDocument/2006/relationships/image" Target="../media/image256.png"/></Relationships>
</file>

<file path=ppt/slides/_rels/slide18.xml.rels><?xml version="1.0" encoding="UTF-8" standalone="yes"?>
<Relationships xmlns="http://schemas.openxmlformats.org/package/2006/relationships"><Relationship Id="rId8" Type="http://schemas.openxmlformats.org/officeDocument/2006/relationships/image" Target="../media/image259.png"/><Relationship Id="rId13" Type="http://schemas.openxmlformats.org/officeDocument/2006/relationships/image" Target="../media/image264.png"/><Relationship Id="rId1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258.png"/><Relationship Id="rId12" Type="http://schemas.openxmlformats.org/officeDocument/2006/relationships/image" Target="../media/image263.png"/><Relationship Id="rId17" Type="http://schemas.openxmlformats.org/officeDocument/2006/relationships/image" Target="../media/image268.png"/><Relationship Id="rId2" Type="http://schemas.openxmlformats.org/officeDocument/2006/relationships/notesSlide" Target="../notesSlides/notesSlide18.xml"/><Relationship Id="rId16" Type="http://schemas.openxmlformats.org/officeDocument/2006/relationships/image" Target="../media/image26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262.png"/><Relationship Id="rId5" Type="http://schemas.openxmlformats.org/officeDocument/2006/relationships/image" Target="../media/image8.png"/><Relationship Id="rId15" Type="http://schemas.openxmlformats.org/officeDocument/2006/relationships/image" Target="../media/image266.png"/><Relationship Id="rId10" Type="http://schemas.openxmlformats.org/officeDocument/2006/relationships/image" Target="../media/image261.png"/><Relationship Id="rId4" Type="http://schemas.openxmlformats.org/officeDocument/2006/relationships/image" Target="../media/image38.png"/><Relationship Id="rId9" Type="http://schemas.openxmlformats.org/officeDocument/2006/relationships/image" Target="../media/image260.png"/><Relationship Id="rId14" Type="http://schemas.openxmlformats.org/officeDocument/2006/relationships/image" Target="../media/image265.png"/></Relationships>
</file>

<file path=ppt/slides/_rels/slide19.xml.rels><?xml version="1.0" encoding="UTF-8" standalone="yes"?>
<Relationships xmlns="http://schemas.openxmlformats.org/package/2006/relationships"><Relationship Id="rId8" Type="http://schemas.openxmlformats.org/officeDocument/2006/relationships/image" Target="../media/image272.png"/><Relationship Id="rId13" Type="http://schemas.openxmlformats.org/officeDocument/2006/relationships/image" Target="../media/image276.png"/><Relationship Id="rId18" Type="http://schemas.openxmlformats.org/officeDocument/2006/relationships/image" Target="../media/image281.png"/><Relationship Id="rId3" Type="http://schemas.openxmlformats.org/officeDocument/2006/relationships/image" Target="../media/image1.png"/><Relationship Id="rId21" Type="http://schemas.openxmlformats.org/officeDocument/2006/relationships/image" Target="../media/image284.png"/><Relationship Id="rId7" Type="http://schemas.openxmlformats.org/officeDocument/2006/relationships/image" Target="../media/image271.png"/><Relationship Id="rId12" Type="http://schemas.openxmlformats.org/officeDocument/2006/relationships/image" Target="../media/image275.png"/><Relationship Id="rId17" Type="http://schemas.openxmlformats.org/officeDocument/2006/relationships/image" Target="../media/image280.png"/><Relationship Id="rId2" Type="http://schemas.openxmlformats.org/officeDocument/2006/relationships/notesSlide" Target="../notesSlides/notesSlide19.xml"/><Relationship Id="rId16" Type="http://schemas.openxmlformats.org/officeDocument/2006/relationships/image" Target="../media/image279.png"/><Relationship Id="rId20" Type="http://schemas.openxmlformats.org/officeDocument/2006/relationships/image" Target="../media/image283.png"/><Relationship Id="rId1" Type="http://schemas.openxmlformats.org/officeDocument/2006/relationships/slideLayout" Target="../slideLayouts/slideLayout1.xml"/><Relationship Id="rId6" Type="http://schemas.openxmlformats.org/officeDocument/2006/relationships/image" Target="../media/image270.png"/><Relationship Id="rId11" Type="http://schemas.openxmlformats.org/officeDocument/2006/relationships/image" Target="../media/image274.png"/><Relationship Id="rId5" Type="http://schemas.openxmlformats.org/officeDocument/2006/relationships/image" Target="../media/image94.png"/><Relationship Id="rId15" Type="http://schemas.openxmlformats.org/officeDocument/2006/relationships/image" Target="../media/image278.png"/><Relationship Id="rId10" Type="http://schemas.openxmlformats.org/officeDocument/2006/relationships/image" Target="../media/image214.png"/><Relationship Id="rId19" Type="http://schemas.openxmlformats.org/officeDocument/2006/relationships/image" Target="../media/image282.png"/><Relationship Id="rId4" Type="http://schemas.openxmlformats.org/officeDocument/2006/relationships/image" Target="../media/image269.png"/><Relationship Id="rId9" Type="http://schemas.openxmlformats.org/officeDocument/2006/relationships/image" Target="../media/image273.png"/><Relationship Id="rId14" Type="http://schemas.openxmlformats.org/officeDocument/2006/relationships/image" Target="../media/image277.png"/><Relationship Id="rId22" Type="http://schemas.openxmlformats.org/officeDocument/2006/relationships/image" Target="../media/image28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87.png"/><Relationship Id="rId13" Type="http://schemas.openxmlformats.org/officeDocument/2006/relationships/image" Target="../media/image292.png"/><Relationship Id="rId18" Type="http://schemas.openxmlformats.org/officeDocument/2006/relationships/image" Target="../media/image297.png"/><Relationship Id="rId3" Type="http://schemas.openxmlformats.org/officeDocument/2006/relationships/image" Target="../media/image1.png"/><Relationship Id="rId21" Type="http://schemas.openxmlformats.org/officeDocument/2006/relationships/image" Target="../media/image300.png"/><Relationship Id="rId7" Type="http://schemas.openxmlformats.org/officeDocument/2006/relationships/image" Target="../media/image286.png"/><Relationship Id="rId12" Type="http://schemas.openxmlformats.org/officeDocument/2006/relationships/image" Target="../media/image291.png"/><Relationship Id="rId17" Type="http://schemas.openxmlformats.org/officeDocument/2006/relationships/image" Target="../media/image296.png"/><Relationship Id="rId25" Type="http://schemas.openxmlformats.org/officeDocument/2006/relationships/image" Target="../media/image304.png"/><Relationship Id="rId2" Type="http://schemas.openxmlformats.org/officeDocument/2006/relationships/notesSlide" Target="../notesSlides/notesSlide20.xml"/><Relationship Id="rId16" Type="http://schemas.openxmlformats.org/officeDocument/2006/relationships/image" Target="../media/image295.png"/><Relationship Id="rId20"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290.png"/><Relationship Id="rId24" Type="http://schemas.openxmlformats.org/officeDocument/2006/relationships/image" Target="../media/image303.png"/><Relationship Id="rId5" Type="http://schemas.openxmlformats.org/officeDocument/2006/relationships/image" Target="../media/image94.png"/><Relationship Id="rId15" Type="http://schemas.openxmlformats.org/officeDocument/2006/relationships/image" Target="../media/image294.png"/><Relationship Id="rId23" Type="http://schemas.openxmlformats.org/officeDocument/2006/relationships/image" Target="../media/image302.png"/><Relationship Id="rId10" Type="http://schemas.openxmlformats.org/officeDocument/2006/relationships/image" Target="../media/image289.png"/><Relationship Id="rId19" Type="http://schemas.openxmlformats.org/officeDocument/2006/relationships/image" Target="../media/image298.png"/><Relationship Id="rId4" Type="http://schemas.openxmlformats.org/officeDocument/2006/relationships/image" Target="../media/image93.png"/><Relationship Id="rId9" Type="http://schemas.openxmlformats.org/officeDocument/2006/relationships/image" Target="../media/image288.png"/><Relationship Id="rId14" Type="http://schemas.openxmlformats.org/officeDocument/2006/relationships/image" Target="../media/image293.png"/><Relationship Id="rId22" Type="http://schemas.openxmlformats.org/officeDocument/2006/relationships/image" Target="../media/image301.png"/></Relationships>
</file>

<file path=ppt/slides/_rels/slide21.xml.rels><?xml version="1.0" encoding="UTF-8" standalone="yes"?>
<Relationships xmlns="http://schemas.openxmlformats.org/package/2006/relationships"><Relationship Id="rId8" Type="http://schemas.openxmlformats.org/officeDocument/2006/relationships/image" Target="../media/image306.png"/><Relationship Id="rId13" Type="http://schemas.openxmlformats.org/officeDocument/2006/relationships/image" Target="../media/image311.png"/><Relationship Id="rId18" Type="http://schemas.openxmlformats.org/officeDocument/2006/relationships/image" Target="../media/image316.png"/><Relationship Id="rId26" Type="http://schemas.openxmlformats.org/officeDocument/2006/relationships/image" Target="../media/image324.png"/><Relationship Id="rId3" Type="http://schemas.openxmlformats.org/officeDocument/2006/relationships/image" Target="../media/image1.png"/><Relationship Id="rId21" Type="http://schemas.openxmlformats.org/officeDocument/2006/relationships/image" Target="../media/image319.png"/><Relationship Id="rId7" Type="http://schemas.openxmlformats.org/officeDocument/2006/relationships/image" Target="../media/image305.png"/><Relationship Id="rId12" Type="http://schemas.openxmlformats.org/officeDocument/2006/relationships/image" Target="../media/image310.png"/><Relationship Id="rId17" Type="http://schemas.openxmlformats.org/officeDocument/2006/relationships/image" Target="../media/image315.png"/><Relationship Id="rId25" Type="http://schemas.openxmlformats.org/officeDocument/2006/relationships/image" Target="../media/image323.png"/><Relationship Id="rId2" Type="http://schemas.openxmlformats.org/officeDocument/2006/relationships/notesSlide" Target="../notesSlides/notesSlide21.xml"/><Relationship Id="rId16" Type="http://schemas.openxmlformats.org/officeDocument/2006/relationships/image" Target="../media/image314.png"/><Relationship Id="rId20" Type="http://schemas.openxmlformats.org/officeDocument/2006/relationships/image" Target="../media/image318.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309.png"/><Relationship Id="rId24" Type="http://schemas.openxmlformats.org/officeDocument/2006/relationships/image" Target="../media/image322.png"/><Relationship Id="rId5" Type="http://schemas.openxmlformats.org/officeDocument/2006/relationships/image" Target="../media/image8.png"/><Relationship Id="rId15" Type="http://schemas.openxmlformats.org/officeDocument/2006/relationships/image" Target="../media/image313.png"/><Relationship Id="rId23" Type="http://schemas.openxmlformats.org/officeDocument/2006/relationships/image" Target="../media/image321.png"/><Relationship Id="rId10" Type="http://schemas.openxmlformats.org/officeDocument/2006/relationships/image" Target="../media/image308.png"/><Relationship Id="rId19" Type="http://schemas.openxmlformats.org/officeDocument/2006/relationships/image" Target="../media/image317.png"/><Relationship Id="rId4" Type="http://schemas.openxmlformats.org/officeDocument/2006/relationships/image" Target="../media/image38.png"/><Relationship Id="rId9" Type="http://schemas.openxmlformats.org/officeDocument/2006/relationships/image" Target="../media/image307.png"/><Relationship Id="rId14" Type="http://schemas.openxmlformats.org/officeDocument/2006/relationships/image" Target="../media/image312.png"/><Relationship Id="rId22" Type="http://schemas.openxmlformats.org/officeDocument/2006/relationships/image" Target="../media/image320.png"/></Relationships>
</file>

<file path=ppt/slides/_rels/slide22.xml.rels><?xml version="1.0" encoding="UTF-8" standalone="yes"?>
<Relationships xmlns="http://schemas.openxmlformats.org/package/2006/relationships"><Relationship Id="rId8" Type="http://schemas.openxmlformats.org/officeDocument/2006/relationships/image" Target="../media/image329.png"/><Relationship Id="rId13" Type="http://schemas.openxmlformats.org/officeDocument/2006/relationships/image" Target="../media/image334.png"/><Relationship Id="rId18" Type="http://schemas.openxmlformats.org/officeDocument/2006/relationships/image" Target="../media/image339.png"/><Relationship Id="rId3" Type="http://schemas.openxmlformats.org/officeDocument/2006/relationships/image" Target="../media/image1.png"/><Relationship Id="rId7" Type="http://schemas.openxmlformats.org/officeDocument/2006/relationships/image" Target="../media/image328.png"/><Relationship Id="rId12" Type="http://schemas.openxmlformats.org/officeDocument/2006/relationships/image" Target="../media/image333.png"/><Relationship Id="rId17" Type="http://schemas.openxmlformats.org/officeDocument/2006/relationships/image" Target="../media/image338.png"/><Relationship Id="rId2" Type="http://schemas.openxmlformats.org/officeDocument/2006/relationships/notesSlide" Target="../notesSlides/notesSlide22.xml"/><Relationship Id="rId16" Type="http://schemas.openxmlformats.org/officeDocument/2006/relationships/image" Target="../media/image337.png"/><Relationship Id="rId1" Type="http://schemas.openxmlformats.org/officeDocument/2006/relationships/slideLayout" Target="../slideLayouts/slideLayout1.xml"/><Relationship Id="rId6" Type="http://schemas.openxmlformats.org/officeDocument/2006/relationships/image" Target="../media/image327.png"/><Relationship Id="rId11" Type="http://schemas.openxmlformats.org/officeDocument/2006/relationships/image" Target="../media/image332.png"/><Relationship Id="rId5" Type="http://schemas.openxmlformats.org/officeDocument/2006/relationships/image" Target="../media/image326.png"/><Relationship Id="rId15" Type="http://schemas.openxmlformats.org/officeDocument/2006/relationships/image" Target="../media/image336.png"/><Relationship Id="rId10" Type="http://schemas.openxmlformats.org/officeDocument/2006/relationships/image" Target="../media/image331.png"/><Relationship Id="rId19" Type="http://schemas.openxmlformats.org/officeDocument/2006/relationships/image" Target="../media/image340.png"/><Relationship Id="rId4" Type="http://schemas.openxmlformats.org/officeDocument/2006/relationships/image" Target="../media/image325.png"/><Relationship Id="rId9" Type="http://schemas.openxmlformats.org/officeDocument/2006/relationships/image" Target="../media/image330.png"/><Relationship Id="rId14" Type="http://schemas.openxmlformats.org/officeDocument/2006/relationships/image" Target="../media/image335.png"/></Relationships>
</file>

<file path=ppt/slides/_rels/slide23.xml.rels><?xml version="1.0" encoding="UTF-8" standalone="yes"?>
<Relationships xmlns="http://schemas.openxmlformats.org/package/2006/relationships"><Relationship Id="rId8" Type="http://schemas.openxmlformats.org/officeDocument/2006/relationships/image" Target="../media/image343.png"/><Relationship Id="rId13" Type="http://schemas.openxmlformats.org/officeDocument/2006/relationships/image" Target="../media/image348.png"/><Relationship Id="rId18" Type="http://schemas.openxmlformats.org/officeDocument/2006/relationships/image" Target="../media/image353.png"/><Relationship Id="rId3" Type="http://schemas.openxmlformats.org/officeDocument/2006/relationships/image" Target="../media/image1.png"/><Relationship Id="rId21" Type="http://schemas.openxmlformats.org/officeDocument/2006/relationships/image" Target="../media/image356.png"/><Relationship Id="rId7" Type="http://schemas.openxmlformats.org/officeDocument/2006/relationships/image" Target="../media/image342.png"/><Relationship Id="rId12" Type="http://schemas.openxmlformats.org/officeDocument/2006/relationships/image" Target="../media/image347.png"/><Relationship Id="rId17" Type="http://schemas.openxmlformats.org/officeDocument/2006/relationships/image" Target="../media/image352.png"/><Relationship Id="rId2" Type="http://schemas.openxmlformats.org/officeDocument/2006/relationships/notesSlide" Target="../notesSlides/notesSlide23.xml"/><Relationship Id="rId16" Type="http://schemas.openxmlformats.org/officeDocument/2006/relationships/image" Target="../media/image351.png"/><Relationship Id="rId20" Type="http://schemas.openxmlformats.org/officeDocument/2006/relationships/image" Target="../media/image355.png"/><Relationship Id="rId1" Type="http://schemas.openxmlformats.org/officeDocument/2006/relationships/slideLayout" Target="../slideLayouts/slideLayout1.xml"/><Relationship Id="rId6" Type="http://schemas.openxmlformats.org/officeDocument/2006/relationships/image" Target="../media/image341.png"/><Relationship Id="rId11" Type="http://schemas.openxmlformats.org/officeDocument/2006/relationships/image" Target="../media/image346.png"/><Relationship Id="rId5" Type="http://schemas.openxmlformats.org/officeDocument/2006/relationships/image" Target="../media/image8.png"/><Relationship Id="rId15" Type="http://schemas.openxmlformats.org/officeDocument/2006/relationships/image" Target="../media/image350.png"/><Relationship Id="rId23" Type="http://schemas.openxmlformats.org/officeDocument/2006/relationships/image" Target="../media/image358.png"/><Relationship Id="rId10" Type="http://schemas.openxmlformats.org/officeDocument/2006/relationships/image" Target="../media/image345.png"/><Relationship Id="rId19" Type="http://schemas.openxmlformats.org/officeDocument/2006/relationships/image" Target="../media/image354.png"/><Relationship Id="rId4" Type="http://schemas.openxmlformats.org/officeDocument/2006/relationships/image" Target="../media/image240.png"/><Relationship Id="rId9" Type="http://schemas.openxmlformats.org/officeDocument/2006/relationships/image" Target="../media/image344.png"/><Relationship Id="rId14" Type="http://schemas.openxmlformats.org/officeDocument/2006/relationships/image" Target="../media/image349.png"/><Relationship Id="rId22" Type="http://schemas.openxmlformats.org/officeDocument/2006/relationships/image" Target="../media/image357.png"/></Relationships>
</file>

<file path=ppt/slides/_rels/slide24.xml.rels><?xml version="1.0" encoding="UTF-8" standalone="yes"?>
<Relationships xmlns="http://schemas.openxmlformats.org/package/2006/relationships"><Relationship Id="rId8" Type="http://schemas.openxmlformats.org/officeDocument/2006/relationships/image" Target="../media/image360.png"/><Relationship Id="rId13" Type="http://schemas.openxmlformats.org/officeDocument/2006/relationships/image" Target="../media/image365.png"/><Relationship Id="rId3" Type="http://schemas.openxmlformats.org/officeDocument/2006/relationships/image" Target="../media/image208.png"/><Relationship Id="rId7" Type="http://schemas.openxmlformats.org/officeDocument/2006/relationships/image" Target="../media/image359.png"/><Relationship Id="rId12" Type="http://schemas.openxmlformats.org/officeDocument/2006/relationships/image" Target="../media/image364.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09.png"/><Relationship Id="rId11" Type="http://schemas.openxmlformats.org/officeDocument/2006/relationships/image" Target="../media/image363.png"/><Relationship Id="rId5" Type="http://schemas.openxmlformats.org/officeDocument/2006/relationships/image" Target="../media/image8.png"/><Relationship Id="rId10" Type="http://schemas.openxmlformats.org/officeDocument/2006/relationships/image" Target="../media/image362.png"/><Relationship Id="rId4" Type="http://schemas.openxmlformats.org/officeDocument/2006/relationships/image" Target="../media/image1.png"/><Relationship Id="rId9" Type="http://schemas.openxmlformats.org/officeDocument/2006/relationships/image" Target="../media/image361.png"/><Relationship Id="rId14" Type="http://schemas.openxmlformats.org/officeDocument/2006/relationships/image" Target="../media/image366.png"/></Relationships>
</file>

<file path=ppt/slides/_rels/slide25.xml.rels><?xml version="1.0" encoding="UTF-8" standalone="yes"?>
<Relationships xmlns="http://schemas.openxmlformats.org/package/2006/relationships"><Relationship Id="rId8" Type="http://schemas.openxmlformats.org/officeDocument/2006/relationships/image" Target="../media/image368.png"/><Relationship Id="rId13" Type="http://schemas.openxmlformats.org/officeDocument/2006/relationships/image" Target="../media/image372.png"/><Relationship Id="rId3" Type="http://schemas.openxmlformats.org/officeDocument/2006/relationships/image" Target="../media/image1.png"/><Relationship Id="rId7" Type="http://schemas.openxmlformats.org/officeDocument/2006/relationships/image" Target="../media/image367.png"/><Relationship Id="rId12" Type="http://schemas.openxmlformats.org/officeDocument/2006/relationships/image" Target="../media/image35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371.png"/><Relationship Id="rId5" Type="http://schemas.openxmlformats.org/officeDocument/2006/relationships/image" Target="../media/image8.png"/><Relationship Id="rId15" Type="http://schemas.openxmlformats.org/officeDocument/2006/relationships/image" Target="../media/image374.png"/><Relationship Id="rId10" Type="http://schemas.openxmlformats.org/officeDocument/2006/relationships/image" Target="../media/image370.png"/><Relationship Id="rId4" Type="http://schemas.openxmlformats.org/officeDocument/2006/relationships/image" Target="../media/image38.png"/><Relationship Id="rId9" Type="http://schemas.openxmlformats.org/officeDocument/2006/relationships/image" Target="../media/image369.png"/><Relationship Id="rId14" Type="http://schemas.openxmlformats.org/officeDocument/2006/relationships/image" Target="../media/image373.png"/></Relationships>
</file>

<file path=ppt/slides/_rels/slide26.xml.rels><?xml version="1.0" encoding="UTF-8" standalone="yes"?>
<Relationships xmlns="http://schemas.openxmlformats.org/package/2006/relationships"><Relationship Id="rId8" Type="http://schemas.openxmlformats.org/officeDocument/2006/relationships/image" Target="../media/image376.png"/><Relationship Id="rId13" Type="http://schemas.openxmlformats.org/officeDocument/2006/relationships/image" Target="../media/image381.png"/><Relationship Id="rId3" Type="http://schemas.openxmlformats.org/officeDocument/2006/relationships/image" Target="../media/image1.png"/><Relationship Id="rId7" Type="http://schemas.openxmlformats.org/officeDocument/2006/relationships/image" Target="../media/image375.png"/><Relationship Id="rId12" Type="http://schemas.openxmlformats.org/officeDocument/2006/relationships/image" Target="../media/image380.png"/><Relationship Id="rId17" Type="http://schemas.openxmlformats.org/officeDocument/2006/relationships/image" Target="../media/image385.png"/><Relationship Id="rId2" Type="http://schemas.openxmlformats.org/officeDocument/2006/relationships/notesSlide" Target="../notesSlides/notesSlide26.xml"/><Relationship Id="rId16" Type="http://schemas.openxmlformats.org/officeDocument/2006/relationships/image" Target="../media/image384.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379.png"/><Relationship Id="rId5" Type="http://schemas.openxmlformats.org/officeDocument/2006/relationships/image" Target="../media/image8.png"/><Relationship Id="rId15" Type="http://schemas.openxmlformats.org/officeDocument/2006/relationships/image" Target="../media/image383.png"/><Relationship Id="rId10" Type="http://schemas.openxmlformats.org/officeDocument/2006/relationships/image" Target="../media/image378.png"/><Relationship Id="rId4" Type="http://schemas.openxmlformats.org/officeDocument/2006/relationships/image" Target="../media/image7.png"/><Relationship Id="rId9" Type="http://schemas.openxmlformats.org/officeDocument/2006/relationships/image" Target="../media/image377.png"/><Relationship Id="rId14" Type="http://schemas.openxmlformats.org/officeDocument/2006/relationships/image" Target="../media/image382.png"/></Relationships>
</file>

<file path=ppt/slides/_rels/slide27.xml.rels><?xml version="1.0" encoding="UTF-8" standalone="yes"?>
<Relationships xmlns="http://schemas.openxmlformats.org/package/2006/relationships"><Relationship Id="rId8" Type="http://schemas.openxmlformats.org/officeDocument/2006/relationships/image" Target="../media/image389.png"/><Relationship Id="rId13" Type="http://schemas.openxmlformats.org/officeDocument/2006/relationships/image" Target="../media/image394.png"/><Relationship Id="rId3" Type="http://schemas.openxmlformats.org/officeDocument/2006/relationships/image" Target="../media/image1.png"/><Relationship Id="rId7" Type="http://schemas.openxmlformats.org/officeDocument/2006/relationships/image" Target="../media/image388.png"/><Relationship Id="rId12" Type="http://schemas.openxmlformats.org/officeDocument/2006/relationships/image" Target="../media/image393.png"/><Relationship Id="rId17" Type="http://schemas.openxmlformats.org/officeDocument/2006/relationships/image" Target="../media/image398.png"/><Relationship Id="rId2" Type="http://schemas.openxmlformats.org/officeDocument/2006/relationships/notesSlide" Target="../notesSlides/notesSlide27.xml"/><Relationship Id="rId16" Type="http://schemas.openxmlformats.org/officeDocument/2006/relationships/image" Target="../media/image39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392.png"/><Relationship Id="rId5" Type="http://schemas.openxmlformats.org/officeDocument/2006/relationships/image" Target="../media/image387.png"/><Relationship Id="rId15" Type="http://schemas.openxmlformats.org/officeDocument/2006/relationships/image" Target="../media/image396.png"/><Relationship Id="rId10" Type="http://schemas.openxmlformats.org/officeDocument/2006/relationships/image" Target="../media/image391.png"/><Relationship Id="rId4" Type="http://schemas.openxmlformats.org/officeDocument/2006/relationships/image" Target="../media/image386.png"/><Relationship Id="rId9" Type="http://schemas.openxmlformats.org/officeDocument/2006/relationships/image" Target="../media/image390.png"/><Relationship Id="rId14" Type="http://schemas.openxmlformats.org/officeDocument/2006/relationships/image" Target="../media/image395.png"/></Relationships>
</file>

<file path=ppt/slides/_rels/slide28.xml.rels><?xml version="1.0" encoding="UTF-8" standalone="yes"?>
<Relationships xmlns="http://schemas.openxmlformats.org/package/2006/relationships"><Relationship Id="rId8" Type="http://schemas.openxmlformats.org/officeDocument/2006/relationships/image" Target="../media/image400.png"/><Relationship Id="rId13" Type="http://schemas.openxmlformats.org/officeDocument/2006/relationships/image" Target="../media/image405.png"/><Relationship Id="rId3" Type="http://schemas.openxmlformats.org/officeDocument/2006/relationships/image" Target="../media/image1.png"/><Relationship Id="rId7" Type="http://schemas.openxmlformats.org/officeDocument/2006/relationships/image" Target="../media/image399.png"/><Relationship Id="rId12" Type="http://schemas.openxmlformats.org/officeDocument/2006/relationships/image" Target="../media/image404.png"/><Relationship Id="rId17" Type="http://schemas.openxmlformats.org/officeDocument/2006/relationships/image" Target="../media/image409.png"/><Relationship Id="rId2" Type="http://schemas.openxmlformats.org/officeDocument/2006/relationships/notesSlide" Target="../notesSlides/notesSlide28.xml"/><Relationship Id="rId16" Type="http://schemas.openxmlformats.org/officeDocument/2006/relationships/image" Target="../media/image408.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03.png"/><Relationship Id="rId5" Type="http://schemas.openxmlformats.org/officeDocument/2006/relationships/image" Target="../media/image94.png"/><Relationship Id="rId15" Type="http://schemas.openxmlformats.org/officeDocument/2006/relationships/image" Target="../media/image407.png"/><Relationship Id="rId10" Type="http://schemas.openxmlformats.org/officeDocument/2006/relationships/image" Target="../media/image402.png"/><Relationship Id="rId4" Type="http://schemas.openxmlformats.org/officeDocument/2006/relationships/image" Target="../media/image93.png"/><Relationship Id="rId9" Type="http://schemas.openxmlformats.org/officeDocument/2006/relationships/image" Target="../media/image401.png"/><Relationship Id="rId14" Type="http://schemas.openxmlformats.org/officeDocument/2006/relationships/image" Target="../media/image406.png"/></Relationships>
</file>

<file path=ppt/slides/_rels/slide29.xml.rels><?xml version="1.0" encoding="UTF-8" standalone="yes"?>
<Relationships xmlns="http://schemas.openxmlformats.org/package/2006/relationships"><Relationship Id="rId8" Type="http://schemas.openxmlformats.org/officeDocument/2006/relationships/image" Target="../media/image411.png"/><Relationship Id="rId13" Type="http://schemas.openxmlformats.org/officeDocument/2006/relationships/image" Target="../media/image416.png"/><Relationship Id="rId18" Type="http://schemas.openxmlformats.org/officeDocument/2006/relationships/image" Target="../media/image421.png"/><Relationship Id="rId3" Type="http://schemas.openxmlformats.org/officeDocument/2006/relationships/image" Target="../media/image1.png"/><Relationship Id="rId7" Type="http://schemas.openxmlformats.org/officeDocument/2006/relationships/image" Target="../media/image410.png"/><Relationship Id="rId12" Type="http://schemas.openxmlformats.org/officeDocument/2006/relationships/image" Target="../media/image415.png"/><Relationship Id="rId17" Type="http://schemas.openxmlformats.org/officeDocument/2006/relationships/image" Target="../media/image420.png"/><Relationship Id="rId2" Type="http://schemas.openxmlformats.org/officeDocument/2006/relationships/notesSlide" Target="../notesSlides/notesSlide29.xml"/><Relationship Id="rId16" Type="http://schemas.openxmlformats.org/officeDocument/2006/relationships/image" Target="../media/image419.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14.png"/><Relationship Id="rId5" Type="http://schemas.openxmlformats.org/officeDocument/2006/relationships/image" Target="../media/image8.png"/><Relationship Id="rId15" Type="http://schemas.openxmlformats.org/officeDocument/2006/relationships/image" Target="../media/image418.png"/><Relationship Id="rId10" Type="http://schemas.openxmlformats.org/officeDocument/2006/relationships/image" Target="../media/image413.png"/><Relationship Id="rId19" Type="http://schemas.openxmlformats.org/officeDocument/2006/relationships/image" Target="../media/image422.png"/><Relationship Id="rId4" Type="http://schemas.openxmlformats.org/officeDocument/2006/relationships/image" Target="../media/image38.png"/><Relationship Id="rId9" Type="http://schemas.openxmlformats.org/officeDocument/2006/relationships/image" Target="../media/image412.png"/><Relationship Id="rId14" Type="http://schemas.openxmlformats.org/officeDocument/2006/relationships/image" Target="../media/image417.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3.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8.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2.png"/><Relationship Id="rId9" Type="http://schemas.openxmlformats.org/officeDocument/2006/relationships/image" Target="../media/image26.png"/><Relationship Id="rId1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3" Type="http://schemas.openxmlformats.org/officeDocument/2006/relationships/image" Target="../media/image1.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4.xml"/><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8.png"/><Relationship Id="rId15" Type="http://schemas.openxmlformats.org/officeDocument/2006/relationships/image" Target="../media/image48.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42.png"/><Relationship Id="rId14"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1.png"/><Relationship Id="rId21" Type="http://schemas.openxmlformats.org/officeDocument/2006/relationships/image" Target="../media/image68.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notesSlide" Target="../notesSlides/notesSlide5.xml"/><Relationship Id="rId16" Type="http://schemas.openxmlformats.org/officeDocument/2006/relationships/image" Target="../media/image63.png"/><Relationship Id="rId20"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58.png"/><Relationship Id="rId5" Type="http://schemas.openxmlformats.org/officeDocument/2006/relationships/image" Target="../media/image8.png"/><Relationship Id="rId15" Type="http://schemas.openxmlformats.org/officeDocument/2006/relationships/image" Target="../media/image62.png"/><Relationship Id="rId10" Type="http://schemas.openxmlformats.org/officeDocument/2006/relationships/image" Target="../media/image57.png"/><Relationship Id="rId19" Type="http://schemas.openxmlformats.org/officeDocument/2006/relationships/image" Target="../media/image66.png"/><Relationship Id="rId4" Type="http://schemas.openxmlformats.org/officeDocument/2006/relationships/image" Target="../media/image38.png"/><Relationship Id="rId9" Type="http://schemas.openxmlformats.org/officeDocument/2006/relationships/image" Target="../media/image56.png"/><Relationship Id="rId14" Type="http://schemas.openxmlformats.org/officeDocument/2006/relationships/image" Target="../media/image61.png"/></Relationships>
</file>

<file path=ppt/slides/_rels/slide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26" Type="http://schemas.openxmlformats.org/officeDocument/2006/relationships/image" Target="../media/image88.png"/><Relationship Id="rId3" Type="http://schemas.openxmlformats.org/officeDocument/2006/relationships/image" Target="../media/image1.png"/><Relationship Id="rId21" Type="http://schemas.openxmlformats.org/officeDocument/2006/relationships/image" Target="../media/image83.pn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5" Type="http://schemas.openxmlformats.org/officeDocument/2006/relationships/image" Target="../media/image87.png"/><Relationship Id="rId2" Type="http://schemas.openxmlformats.org/officeDocument/2006/relationships/notesSlide" Target="../notesSlides/notesSlide6.xml"/><Relationship Id="rId16" Type="http://schemas.openxmlformats.org/officeDocument/2006/relationships/image" Target="../media/image78.png"/><Relationship Id="rId20" Type="http://schemas.openxmlformats.org/officeDocument/2006/relationships/image" Target="../media/image82.png"/><Relationship Id="rId29"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73.png"/><Relationship Id="rId24" Type="http://schemas.openxmlformats.org/officeDocument/2006/relationships/image" Target="../media/image86.png"/><Relationship Id="rId5" Type="http://schemas.openxmlformats.org/officeDocument/2006/relationships/image" Target="../media/image8.png"/><Relationship Id="rId15" Type="http://schemas.openxmlformats.org/officeDocument/2006/relationships/image" Target="../media/image77.png"/><Relationship Id="rId23" Type="http://schemas.openxmlformats.org/officeDocument/2006/relationships/image" Target="../media/image85.png"/><Relationship Id="rId28" Type="http://schemas.openxmlformats.org/officeDocument/2006/relationships/image" Target="../media/image90.png"/><Relationship Id="rId10" Type="http://schemas.openxmlformats.org/officeDocument/2006/relationships/image" Target="../media/image72.png"/><Relationship Id="rId19" Type="http://schemas.openxmlformats.org/officeDocument/2006/relationships/image" Target="../media/image81.png"/><Relationship Id="rId31" Type="http://schemas.openxmlformats.org/officeDocument/2006/relationships/image" Target="../media/image37.png"/><Relationship Id="rId4" Type="http://schemas.openxmlformats.org/officeDocument/2006/relationships/image" Target="../media/image38.png"/><Relationship Id="rId9" Type="http://schemas.openxmlformats.org/officeDocument/2006/relationships/image" Target="../media/image71.png"/><Relationship Id="rId14" Type="http://schemas.openxmlformats.org/officeDocument/2006/relationships/image" Target="../media/image76.png"/><Relationship Id="rId22" Type="http://schemas.openxmlformats.org/officeDocument/2006/relationships/image" Target="../media/image84.png"/><Relationship Id="rId27" Type="http://schemas.openxmlformats.org/officeDocument/2006/relationships/image" Target="../media/image89.png"/><Relationship Id="rId30" Type="http://schemas.openxmlformats.org/officeDocument/2006/relationships/image" Target="../media/image92.png"/></Relationships>
</file>

<file path=ppt/slides/_rels/slide7.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18" Type="http://schemas.openxmlformats.org/officeDocument/2006/relationships/image" Target="../media/image106.png"/><Relationship Id="rId3" Type="http://schemas.openxmlformats.org/officeDocument/2006/relationships/image" Target="../media/image1.png"/><Relationship Id="rId7" Type="http://schemas.openxmlformats.org/officeDocument/2006/relationships/image" Target="../media/image95.png"/><Relationship Id="rId12" Type="http://schemas.openxmlformats.org/officeDocument/2006/relationships/image" Target="../media/image100.jpg"/><Relationship Id="rId17" Type="http://schemas.openxmlformats.org/officeDocument/2006/relationships/image" Target="../media/image105.png"/><Relationship Id="rId2" Type="http://schemas.openxmlformats.org/officeDocument/2006/relationships/notesSlide" Target="../notesSlides/notesSlide7.xml"/><Relationship Id="rId16" Type="http://schemas.openxmlformats.org/officeDocument/2006/relationships/image" Target="../media/image104.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99.png"/><Relationship Id="rId5" Type="http://schemas.openxmlformats.org/officeDocument/2006/relationships/image" Target="../media/image94.png"/><Relationship Id="rId15" Type="http://schemas.openxmlformats.org/officeDocument/2006/relationships/image" Target="../media/image103.png"/><Relationship Id="rId10" Type="http://schemas.openxmlformats.org/officeDocument/2006/relationships/image" Target="../media/image98.png"/><Relationship Id="rId19" Type="http://schemas.openxmlformats.org/officeDocument/2006/relationships/image" Target="../media/image107.png"/><Relationship Id="rId4" Type="http://schemas.openxmlformats.org/officeDocument/2006/relationships/image" Target="../media/image93.png"/><Relationship Id="rId9" Type="http://schemas.openxmlformats.org/officeDocument/2006/relationships/image" Target="../media/image97.png"/><Relationship Id="rId14" Type="http://schemas.openxmlformats.org/officeDocument/2006/relationships/image" Target="../media/image102.png"/></Relationships>
</file>

<file path=ppt/slides/_rels/slide8.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18" Type="http://schemas.openxmlformats.org/officeDocument/2006/relationships/image" Target="../media/image121.png"/><Relationship Id="rId3" Type="http://schemas.openxmlformats.org/officeDocument/2006/relationships/image" Target="../media/image1.png"/><Relationship Id="rId7" Type="http://schemas.openxmlformats.org/officeDocument/2006/relationships/image" Target="../media/image110.png"/><Relationship Id="rId12" Type="http://schemas.openxmlformats.org/officeDocument/2006/relationships/image" Target="../media/image115.png"/><Relationship Id="rId17" Type="http://schemas.openxmlformats.org/officeDocument/2006/relationships/image" Target="../media/image120.png"/><Relationship Id="rId2" Type="http://schemas.openxmlformats.org/officeDocument/2006/relationships/notesSlide" Target="../notesSlides/notesSlide8.xml"/><Relationship Id="rId16" Type="http://schemas.openxmlformats.org/officeDocument/2006/relationships/image" Target="../media/image119.png"/><Relationship Id="rId20" Type="http://schemas.openxmlformats.org/officeDocument/2006/relationships/image" Target="../media/image123.png"/><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8.png"/><Relationship Id="rId15" Type="http://schemas.openxmlformats.org/officeDocument/2006/relationships/image" Target="../media/image118.png"/><Relationship Id="rId10" Type="http://schemas.openxmlformats.org/officeDocument/2006/relationships/image" Target="../media/image113.png"/><Relationship Id="rId19" Type="http://schemas.openxmlformats.org/officeDocument/2006/relationships/image" Target="../media/image122.png"/><Relationship Id="rId4" Type="http://schemas.openxmlformats.org/officeDocument/2006/relationships/image" Target="../media/image108.png"/><Relationship Id="rId9" Type="http://schemas.openxmlformats.org/officeDocument/2006/relationships/image" Target="../media/image112.png"/><Relationship Id="rId14" Type="http://schemas.openxmlformats.org/officeDocument/2006/relationships/image" Target="../media/image117.png"/></Relationships>
</file>

<file path=ppt/slides/_rels/slide9.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135.png"/><Relationship Id="rId26" Type="http://schemas.openxmlformats.org/officeDocument/2006/relationships/image" Target="../media/image143.png"/><Relationship Id="rId3" Type="http://schemas.openxmlformats.org/officeDocument/2006/relationships/image" Target="../media/image1.png"/><Relationship Id="rId21" Type="http://schemas.openxmlformats.org/officeDocument/2006/relationships/image" Target="../media/image138.pn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png"/><Relationship Id="rId25" Type="http://schemas.openxmlformats.org/officeDocument/2006/relationships/image" Target="../media/image142.png"/><Relationship Id="rId2" Type="http://schemas.openxmlformats.org/officeDocument/2006/relationships/notesSlide" Target="../notesSlides/notesSlide9.xml"/><Relationship Id="rId16" Type="http://schemas.openxmlformats.org/officeDocument/2006/relationships/image" Target="../media/image133.png"/><Relationship Id="rId20" Type="http://schemas.openxmlformats.org/officeDocument/2006/relationships/image" Target="../media/image137.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128.png"/><Relationship Id="rId24" Type="http://schemas.openxmlformats.org/officeDocument/2006/relationships/image" Target="../media/image141.png"/><Relationship Id="rId5" Type="http://schemas.openxmlformats.org/officeDocument/2006/relationships/image" Target="../media/image8.png"/><Relationship Id="rId15" Type="http://schemas.openxmlformats.org/officeDocument/2006/relationships/image" Target="../media/image132.png"/><Relationship Id="rId23" Type="http://schemas.openxmlformats.org/officeDocument/2006/relationships/image" Target="../media/image140.png"/><Relationship Id="rId10" Type="http://schemas.openxmlformats.org/officeDocument/2006/relationships/image" Target="../media/image127.png"/><Relationship Id="rId19" Type="http://schemas.openxmlformats.org/officeDocument/2006/relationships/image" Target="../media/image136.png"/><Relationship Id="rId4" Type="http://schemas.openxmlformats.org/officeDocument/2006/relationships/image" Target="../media/image38.png"/><Relationship Id="rId9" Type="http://schemas.openxmlformats.org/officeDocument/2006/relationships/image" Target="../media/image126.png"/><Relationship Id="rId14" Type="http://schemas.openxmlformats.org/officeDocument/2006/relationships/image" Target="../media/image131.png"/><Relationship Id="rId22" Type="http://schemas.openxmlformats.org/officeDocument/2006/relationships/image" Target="../media/image139.png"/><Relationship Id="rId27" Type="http://schemas.openxmlformats.org/officeDocument/2006/relationships/image" Target="../media/image12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6858000"/>
          </a:xfrm>
          <a:prstGeom prst="rect">
            <a:avLst/>
          </a:prstGeom>
        </p:spPr>
      </p:pic>
      <p:pic>
        <p:nvPicPr>
          <p:cNvPr id="5" name="Image 3" descr="preencoded.png"/>
          <p:cNvPicPr>
            <a:picLocks noChangeAspect="1"/>
          </p:cNvPicPr>
          <p:nvPr/>
        </p:nvPicPr>
        <p:blipFill>
          <a:blip r:embed="rId6"/>
          <a:stretch>
            <a:fillRect/>
          </a:stretch>
        </p:blipFill>
        <p:spPr>
          <a:xfrm>
            <a:off x="0" y="381000"/>
            <a:ext cx="4095899" cy="485775"/>
          </a:xfrm>
          <a:prstGeom prst="rect">
            <a:avLst/>
          </a:prstGeom>
        </p:spPr>
      </p:pic>
      <p:pic>
        <p:nvPicPr>
          <p:cNvPr id="6" name="Image 4" descr="preencoded.png"/>
          <p:cNvPicPr>
            <a:picLocks noChangeAspect="1"/>
          </p:cNvPicPr>
          <p:nvPr/>
        </p:nvPicPr>
        <p:blipFill>
          <a:blip r:embed="rId7"/>
          <a:stretch>
            <a:fillRect/>
          </a:stretch>
        </p:blipFill>
        <p:spPr>
          <a:xfrm>
            <a:off x="381000" y="1247775"/>
            <a:ext cx="11811000" cy="2478286"/>
          </a:xfrm>
          <a:prstGeom prst="rect">
            <a:avLst/>
          </a:prstGeom>
        </p:spPr>
      </p:pic>
      <p:pic>
        <p:nvPicPr>
          <p:cNvPr id="7" name="Image 5" descr="preencoded.png"/>
          <p:cNvPicPr>
            <a:picLocks noChangeAspect="1"/>
          </p:cNvPicPr>
          <p:nvPr/>
        </p:nvPicPr>
        <p:blipFill>
          <a:blip r:embed="rId8"/>
          <a:stretch>
            <a:fillRect/>
          </a:stretch>
        </p:blipFill>
        <p:spPr>
          <a:xfrm>
            <a:off x="0" y="5856089"/>
            <a:ext cx="12192000" cy="1001911"/>
          </a:xfrm>
          <a:prstGeom prst="rect">
            <a:avLst/>
          </a:prstGeom>
        </p:spPr>
      </p:pic>
      <p:sp>
        <p:nvSpPr>
          <p:cNvPr id="8" name="Text 0"/>
          <p:cNvSpPr/>
          <p:nvPr/>
        </p:nvSpPr>
        <p:spPr>
          <a:xfrm>
            <a:off x="381000" y="381000"/>
            <a:ext cx="4354069" cy="485775"/>
          </a:xfrm>
          <a:prstGeom prst="rect">
            <a:avLst/>
          </a:prstGeom>
          <a:noFill/>
          <a:ln/>
        </p:spPr>
        <p:txBody>
          <a:bodyPr vert="horz" wrap="square" lIns="0" tIns="0" rIns="0" bIns="0" rtlCol="0" anchor="ctr"/>
          <a:lstStyle/>
          <a:p>
            <a:pPr marL="0" indent="0">
              <a:lnSpc>
                <a:spcPts val="2025"/>
              </a:lnSpc>
              <a:buNone/>
            </a:pPr>
            <a:r>
              <a:rPr lang="en-US" sz="1350" b="1" kern="0" spc="120" dirty="0">
                <a:solidFill>
                  <a:srgbClr val="FFFFFF"/>
                </a:solidFill>
              </a:rPr>
              <a:t>BRADFORD VTS TEACHING DECK</a:t>
            </a:r>
            <a:endParaRPr lang="en-US" sz="1350" dirty="0"/>
          </a:p>
        </p:txBody>
      </p:sp>
      <p:sp>
        <p:nvSpPr>
          <p:cNvPr id="9" name="Text 1"/>
          <p:cNvSpPr/>
          <p:nvPr/>
        </p:nvSpPr>
        <p:spPr>
          <a:xfrm>
            <a:off x="1143000" y="1819275"/>
            <a:ext cx="10287000" cy="1173361"/>
          </a:xfrm>
          <a:prstGeom prst="rect">
            <a:avLst/>
          </a:prstGeom>
          <a:noFill/>
          <a:ln/>
        </p:spPr>
        <p:txBody>
          <a:bodyPr vert="horz" wrap="square" lIns="0" tIns="0" rIns="0" bIns="0" rtlCol="0" anchor="ctr"/>
          <a:lstStyle/>
          <a:p>
            <a:pPr marL="0" indent="0">
              <a:lnSpc>
                <a:spcPts val="4620"/>
              </a:lnSpc>
              <a:buNone/>
            </a:pPr>
            <a:r>
              <a:rPr lang="en-US" sz="4200" b="1" dirty="0">
                <a:solidFill>
                  <a:srgbClr val="2C3E50"/>
                </a:solidFill>
              </a:rPr>
              <a:t>Syncope — Evaluation and
Management in Primary Care</a:t>
            </a:r>
            <a:endParaRPr lang="en-US" sz="4200" dirty="0"/>
          </a:p>
        </p:txBody>
      </p:sp>
      <p:sp>
        <p:nvSpPr>
          <p:cNvPr id="10" name="Text 2"/>
          <p:cNvSpPr/>
          <p:nvPr/>
        </p:nvSpPr>
        <p:spPr>
          <a:xfrm>
            <a:off x="1143000" y="3135511"/>
            <a:ext cx="110490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E67E22"/>
                </a:solidFill>
              </a:rPr>
              <a:t>GP Teaching Resource: ST1-ST3 High-Yield Content</a:t>
            </a:r>
            <a:endParaRPr lang="en-US" sz="2100" dirty="0"/>
          </a:p>
        </p:txBody>
      </p:sp>
      <p:sp>
        <p:nvSpPr>
          <p:cNvPr id="11" name="Text 3"/>
          <p:cNvSpPr/>
          <p:nvPr/>
        </p:nvSpPr>
        <p:spPr>
          <a:xfrm>
            <a:off x="1219200" y="4059436"/>
            <a:ext cx="10972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alpha val="90000"/>
                  </a:srgbClr>
                </a:solidFill>
              </a:rPr>
              <a:t>Guidelines:</a:t>
            </a:r>
            <a:r>
              <a:rPr lang="en-US" sz="1200" dirty="0">
                <a:solidFill>
                  <a:srgbClr val="2C3E50">
                    <a:alpha val="90000"/>
                  </a:srgbClr>
                </a:solidFill>
              </a:rPr>
              <a:t> NICE CG109 (Updated November 2023) | DVLA Assessing Fitness to Drive (2026)</a:t>
            </a:r>
            <a:endParaRPr lang="en-US" sz="1200" dirty="0"/>
          </a:p>
        </p:txBody>
      </p:sp>
      <p:sp>
        <p:nvSpPr>
          <p:cNvPr id="12" name="Text 4"/>
          <p:cNvSpPr/>
          <p:nvPr/>
        </p:nvSpPr>
        <p:spPr>
          <a:xfrm>
            <a:off x="1219200" y="4335661"/>
            <a:ext cx="10972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alpha val="90000"/>
                  </a:srgbClr>
                </a:solidFill>
              </a:rPr>
              <a:t>Reference:</a:t>
            </a:r>
            <a:r>
              <a:rPr lang="en-US" sz="1200" dirty="0">
                <a:solidFill>
                  <a:srgbClr val="2C3E50">
                    <a:alpha val="90000"/>
                  </a:srgbClr>
                </a:solidFill>
              </a:rPr>
              <a:t> British National Formulary (BNF) | Bradford VTS Teaching Deck Content Report</a:t>
            </a:r>
            <a:endParaRPr lang="en-US" sz="1200" dirty="0"/>
          </a:p>
        </p:txBody>
      </p:sp>
      <p:sp>
        <p:nvSpPr>
          <p:cNvPr id="13" name="Text 5"/>
          <p:cNvSpPr/>
          <p:nvPr/>
        </p:nvSpPr>
        <p:spPr>
          <a:xfrm>
            <a:off x="1219200" y="4754761"/>
            <a:ext cx="10210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May 7, 2026</a:t>
            </a:r>
            <a:endParaRPr lang="en-US" sz="1350" dirty="0"/>
          </a:p>
        </p:txBody>
      </p:sp>
      <p:sp>
        <p:nvSpPr>
          <p:cNvPr id="14" name="Text 6"/>
          <p:cNvSpPr/>
          <p:nvPr/>
        </p:nvSpPr>
        <p:spPr>
          <a:xfrm>
            <a:off x="381000" y="6094214"/>
            <a:ext cx="11430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www.bradfordvts.co.uk</a:t>
            </a:r>
            <a:endParaRPr lang="en-US" sz="1350" dirty="0"/>
          </a:p>
        </p:txBody>
      </p:sp>
      <p:sp>
        <p:nvSpPr>
          <p:cNvPr id="15" name="Text 7"/>
          <p:cNvSpPr/>
          <p:nvPr/>
        </p:nvSpPr>
        <p:spPr>
          <a:xfrm>
            <a:off x="381000" y="6446639"/>
            <a:ext cx="11811000" cy="173236"/>
          </a:xfrm>
          <a:prstGeom prst="rect">
            <a:avLst/>
          </a:prstGeom>
          <a:noFill/>
          <a:ln/>
        </p:spPr>
        <p:txBody>
          <a:bodyPr vert="horz" wrap="square" lIns="0" tIns="0" rIns="0" bIns="0" rtlCol="0" anchor="ctr"/>
          <a:lstStyle/>
          <a:p>
            <a:pPr marL="0" indent="0">
              <a:lnSpc>
                <a:spcPts val="1365"/>
              </a:lnSpc>
              <a:buNone/>
            </a:pPr>
            <a:r>
              <a:rPr lang="en-US" sz="975" i="1" dirty="0">
                <a:solidFill>
                  <a:srgbClr val="FFFFFF">
                    <a:alpha val="80000"/>
                  </a:srgbClr>
                </a:solidFill>
              </a:rPr>
              <a:t>Disclaimer: This teaching deck is for educational purposes for GP trainees. Clinical decisions should be based on the most recent national guidelines and individual patient circumstances.</a:t>
            </a:r>
            <a:endParaRPr lang="en-US" sz="97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939105"/>
          </a:xfrm>
          <a:prstGeom prst="rect">
            <a:avLst/>
          </a:prstGeom>
        </p:spPr>
      </p:pic>
      <p:pic>
        <p:nvPicPr>
          <p:cNvPr id="4" name="Image 2" descr="preencoded.png"/>
          <p:cNvPicPr>
            <a:picLocks noChangeAspect="1"/>
          </p:cNvPicPr>
          <p:nvPr/>
        </p:nvPicPr>
        <p:blipFill>
          <a:blip r:embed="rId5"/>
          <a:stretch>
            <a:fillRect/>
          </a:stretch>
        </p:blipFill>
        <p:spPr>
          <a:xfrm>
            <a:off x="381000" y="152400"/>
            <a:ext cx="2741116" cy="295275"/>
          </a:xfrm>
          <a:prstGeom prst="rect">
            <a:avLst/>
          </a:prstGeom>
        </p:spPr>
      </p:pic>
      <p:pic>
        <p:nvPicPr>
          <p:cNvPr id="5" name="Image 3" descr="preencoded.png"/>
          <p:cNvPicPr>
            <a:picLocks noChangeAspect="1"/>
          </p:cNvPicPr>
          <p:nvPr/>
        </p:nvPicPr>
        <p:blipFill>
          <a:blip r:embed="rId6"/>
          <a:stretch>
            <a:fillRect/>
          </a:stretch>
        </p:blipFill>
        <p:spPr>
          <a:xfrm>
            <a:off x="381000" y="5429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434405"/>
            <a:ext cx="3683050" cy="3267075"/>
          </a:xfrm>
          <a:prstGeom prst="rect">
            <a:avLst/>
          </a:prstGeom>
        </p:spPr>
      </p:pic>
      <p:pic>
        <p:nvPicPr>
          <p:cNvPr id="7" name="Image 5" descr="preencoded.png"/>
          <p:cNvPicPr>
            <a:picLocks noChangeAspect="1"/>
          </p:cNvPicPr>
          <p:nvPr/>
        </p:nvPicPr>
        <p:blipFill>
          <a:blip r:embed="rId8"/>
          <a:stretch>
            <a:fillRect/>
          </a:stretch>
        </p:blipFill>
        <p:spPr>
          <a:xfrm>
            <a:off x="1984325" y="2924473"/>
            <a:ext cx="476250" cy="381000"/>
          </a:xfrm>
          <a:prstGeom prst="rect">
            <a:avLst/>
          </a:prstGeom>
        </p:spPr>
      </p:pic>
      <p:pic>
        <p:nvPicPr>
          <p:cNvPr id="8" name="Image 6" descr="preencoded.png"/>
          <p:cNvPicPr>
            <a:picLocks noChangeAspect="1"/>
          </p:cNvPicPr>
          <p:nvPr/>
        </p:nvPicPr>
        <p:blipFill>
          <a:blip r:embed="rId9"/>
          <a:stretch>
            <a:fillRect/>
          </a:stretch>
        </p:blipFill>
        <p:spPr>
          <a:xfrm>
            <a:off x="4254550" y="1434405"/>
            <a:ext cx="3683050" cy="3267075"/>
          </a:xfrm>
          <a:prstGeom prst="rect">
            <a:avLst/>
          </a:prstGeom>
        </p:spPr>
      </p:pic>
      <p:pic>
        <p:nvPicPr>
          <p:cNvPr id="9" name="Image 7" descr="preencoded.png"/>
          <p:cNvPicPr>
            <a:picLocks noChangeAspect="1"/>
          </p:cNvPicPr>
          <p:nvPr/>
        </p:nvPicPr>
        <p:blipFill>
          <a:blip r:embed="rId10"/>
          <a:stretch>
            <a:fillRect/>
          </a:stretch>
        </p:blipFill>
        <p:spPr>
          <a:xfrm>
            <a:off x="5857875" y="2924473"/>
            <a:ext cx="476250" cy="381000"/>
          </a:xfrm>
          <a:prstGeom prst="rect">
            <a:avLst/>
          </a:prstGeom>
        </p:spPr>
      </p:pic>
      <p:pic>
        <p:nvPicPr>
          <p:cNvPr id="10" name="Image 8" descr="preencoded.png"/>
          <p:cNvPicPr>
            <a:picLocks noChangeAspect="1"/>
          </p:cNvPicPr>
          <p:nvPr/>
        </p:nvPicPr>
        <p:blipFill>
          <a:blip r:embed="rId11"/>
          <a:stretch>
            <a:fillRect/>
          </a:stretch>
        </p:blipFill>
        <p:spPr>
          <a:xfrm>
            <a:off x="8128099" y="1434405"/>
            <a:ext cx="3683050" cy="3267075"/>
          </a:xfrm>
          <a:prstGeom prst="rect">
            <a:avLst/>
          </a:prstGeom>
        </p:spPr>
      </p:pic>
      <p:pic>
        <p:nvPicPr>
          <p:cNvPr id="11" name="Image 9" descr="preencoded.png"/>
          <p:cNvPicPr>
            <a:picLocks noChangeAspect="1"/>
          </p:cNvPicPr>
          <p:nvPr/>
        </p:nvPicPr>
        <p:blipFill>
          <a:blip r:embed="rId12"/>
          <a:stretch>
            <a:fillRect/>
          </a:stretch>
        </p:blipFill>
        <p:spPr>
          <a:xfrm>
            <a:off x="9731425" y="2924473"/>
            <a:ext cx="476250" cy="381000"/>
          </a:xfrm>
          <a:prstGeom prst="rect">
            <a:avLst/>
          </a:prstGeom>
        </p:spPr>
      </p:pic>
      <p:pic>
        <p:nvPicPr>
          <p:cNvPr id="12" name="Image 10" descr="preencoded.png"/>
          <p:cNvPicPr>
            <a:picLocks noChangeAspect="1"/>
          </p:cNvPicPr>
          <p:nvPr/>
        </p:nvPicPr>
        <p:blipFill>
          <a:blip r:embed="rId13"/>
          <a:stretch>
            <a:fillRect/>
          </a:stretch>
        </p:blipFill>
        <p:spPr>
          <a:xfrm>
            <a:off x="381000" y="4968180"/>
            <a:ext cx="11430000" cy="933450"/>
          </a:xfrm>
          <a:prstGeom prst="rect">
            <a:avLst/>
          </a:prstGeom>
        </p:spPr>
      </p:pic>
      <p:pic>
        <p:nvPicPr>
          <p:cNvPr id="13" name="Image 11" descr="preencoded.png"/>
          <p:cNvPicPr>
            <a:picLocks noChangeAspect="1"/>
          </p:cNvPicPr>
          <p:nvPr/>
        </p:nvPicPr>
        <p:blipFill>
          <a:blip r:embed="rId14"/>
          <a:stretch>
            <a:fillRect/>
          </a:stretch>
        </p:blipFill>
        <p:spPr>
          <a:xfrm>
            <a:off x="666750" y="5306764"/>
            <a:ext cx="381000" cy="304800"/>
          </a:xfrm>
          <a:prstGeom prst="rect">
            <a:avLst/>
          </a:prstGeom>
        </p:spPr>
      </p:pic>
      <p:pic>
        <p:nvPicPr>
          <p:cNvPr id="14" name="Image 12" descr="preencoded.png"/>
          <p:cNvPicPr>
            <a:picLocks noChangeAspect="1"/>
          </p:cNvPicPr>
          <p:nvPr/>
        </p:nvPicPr>
        <p:blipFill>
          <a:blip r:embed="rId15"/>
          <a:stretch>
            <a:fillRect/>
          </a:stretch>
        </p:blipFill>
        <p:spPr>
          <a:xfrm>
            <a:off x="0" y="6505575"/>
            <a:ext cx="12192000" cy="352425"/>
          </a:xfrm>
          <a:prstGeom prst="rect">
            <a:avLst/>
          </a:prstGeom>
        </p:spPr>
      </p:pic>
      <p:sp>
        <p:nvSpPr>
          <p:cNvPr id="15" name="Text 0"/>
          <p:cNvSpPr/>
          <p:nvPr/>
        </p:nvSpPr>
        <p:spPr>
          <a:xfrm>
            <a:off x="523875" y="152400"/>
            <a:ext cx="3726803" cy="29527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6" name="Text 1"/>
          <p:cNvSpPr/>
          <p:nvPr/>
        </p:nvSpPr>
        <p:spPr>
          <a:xfrm>
            <a:off x="523875" y="5429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The 3 Ps Mnemonic for Reflex Syncope</a:t>
            </a:r>
            <a:endParaRPr lang="en-US" sz="2100" dirty="0"/>
          </a:p>
        </p:txBody>
      </p:sp>
      <p:sp>
        <p:nvSpPr>
          <p:cNvPr id="17" name="Text 2"/>
          <p:cNvSpPr/>
          <p:nvPr/>
        </p:nvSpPr>
        <p:spPr>
          <a:xfrm>
            <a:off x="381000" y="939105"/>
            <a:ext cx="11811000" cy="266700"/>
          </a:xfrm>
          <a:prstGeom prst="rect">
            <a:avLst/>
          </a:prstGeom>
          <a:noFill/>
          <a:ln/>
        </p:spPr>
        <p:txBody>
          <a:bodyPr vert="horz" wrap="square" lIns="0" tIns="0" rIns="0" bIns="0" rtlCol="0" anchor="ctr"/>
          <a:lstStyle/>
          <a:p>
            <a:pPr marL="0" indent="0">
              <a:lnSpc>
                <a:spcPts val="2100"/>
              </a:lnSpc>
              <a:buNone/>
            </a:pPr>
            <a:r>
              <a:rPr lang="en-US" sz="1500" dirty="0">
                <a:solidFill>
                  <a:srgbClr val="34495E"/>
                </a:solidFill>
              </a:rPr>
              <a:t>Using Posture, Provoking factors, and Prodromal symptoms to strongly suggest a diagnosis of vasovagal syncope.</a:t>
            </a:r>
            <a:endParaRPr lang="en-US" sz="1500" dirty="0"/>
          </a:p>
        </p:txBody>
      </p:sp>
      <p:sp>
        <p:nvSpPr>
          <p:cNvPr id="18" name="Text 3"/>
          <p:cNvSpPr/>
          <p:nvPr/>
        </p:nvSpPr>
        <p:spPr>
          <a:xfrm>
            <a:off x="2019151" y="1663005"/>
            <a:ext cx="406598" cy="609600"/>
          </a:xfrm>
          <a:prstGeom prst="rect">
            <a:avLst/>
          </a:prstGeom>
          <a:noFill/>
          <a:ln/>
        </p:spPr>
        <p:txBody>
          <a:bodyPr vert="horz" wrap="square" lIns="0" tIns="0" rIns="0" bIns="0" rtlCol="0" anchor="ctr"/>
          <a:lstStyle/>
          <a:p>
            <a:pPr marL="0" indent="0" algn="ctr">
              <a:lnSpc>
                <a:spcPts val="4800"/>
              </a:lnSpc>
              <a:buNone/>
            </a:pPr>
            <a:r>
              <a:rPr lang="en-US" sz="4800" b="1" dirty="0">
                <a:solidFill>
                  <a:srgbClr val="E67E22"/>
                </a:solidFill>
              </a:rPr>
              <a:t>P</a:t>
            </a:r>
            <a:endParaRPr lang="en-US" sz="4800" dirty="0"/>
          </a:p>
        </p:txBody>
      </p:sp>
      <p:sp>
        <p:nvSpPr>
          <p:cNvPr id="19" name="Text 4"/>
          <p:cNvSpPr/>
          <p:nvPr/>
        </p:nvSpPr>
        <p:spPr>
          <a:xfrm>
            <a:off x="1653332" y="2348805"/>
            <a:ext cx="1138386" cy="342900"/>
          </a:xfrm>
          <a:prstGeom prst="rect">
            <a:avLst/>
          </a:prstGeom>
          <a:noFill/>
          <a:ln/>
        </p:spPr>
        <p:txBody>
          <a:bodyPr vert="horz" wrap="square" lIns="0" tIns="0" rIns="0" bIns="0" rtlCol="0" anchor="ctr"/>
          <a:lstStyle/>
          <a:p>
            <a:pPr marL="0" indent="0" algn="ctr">
              <a:lnSpc>
                <a:spcPts val="2700"/>
              </a:lnSpc>
              <a:buNone/>
            </a:pPr>
            <a:r>
              <a:rPr lang="en-US" sz="1800" b="1" kern="0" spc="30" dirty="0">
                <a:solidFill>
                  <a:srgbClr val="2C3E50"/>
                </a:solidFill>
              </a:rPr>
              <a:t>POSTURE</a:t>
            </a:r>
            <a:endParaRPr lang="en-US" sz="1800" dirty="0"/>
          </a:p>
        </p:txBody>
      </p:sp>
      <p:sp>
        <p:nvSpPr>
          <p:cNvPr id="20" name="Text 5"/>
          <p:cNvSpPr/>
          <p:nvPr/>
        </p:nvSpPr>
        <p:spPr>
          <a:xfrm>
            <a:off x="1445716" y="3529905"/>
            <a:ext cx="15534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Upright position</a:t>
            </a:r>
            <a:endParaRPr lang="en-US" sz="1350" dirty="0"/>
          </a:p>
        </p:txBody>
      </p:sp>
      <p:sp>
        <p:nvSpPr>
          <p:cNvPr id="21" name="Text 6"/>
          <p:cNvSpPr/>
          <p:nvPr/>
        </p:nvSpPr>
        <p:spPr>
          <a:xfrm>
            <a:off x="1445716" y="3844230"/>
            <a:ext cx="15534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Prolonged standing</a:t>
            </a:r>
            <a:endParaRPr lang="en-US" sz="1350" dirty="0"/>
          </a:p>
        </p:txBody>
      </p:sp>
      <p:sp>
        <p:nvSpPr>
          <p:cNvPr id="22" name="Text 7"/>
          <p:cNvSpPr/>
          <p:nvPr/>
        </p:nvSpPr>
        <p:spPr>
          <a:xfrm>
            <a:off x="1445716" y="4158555"/>
            <a:ext cx="15534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Hot/crowded spaces</a:t>
            </a:r>
            <a:endParaRPr lang="en-US" sz="1350" dirty="0"/>
          </a:p>
        </p:txBody>
      </p:sp>
      <p:sp>
        <p:nvSpPr>
          <p:cNvPr id="23" name="Text 8"/>
          <p:cNvSpPr/>
          <p:nvPr/>
        </p:nvSpPr>
        <p:spPr>
          <a:xfrm>
            <a:off x="5892701" y="1663005"/>
            <a:ext cx="406598" cy="609600"/>
          </a:xfrm>
          <a:prstGeom prst="rect">
            <a:avLst/>
          </a:prstGeom>
          <a:noFill/>
          <a:ln/>
        </p:spPr>
        <p:txBody>
          <a:bodyPr vert="horz" wrap="square" lIns="0" tIns="0" rIns="0" bIns="0" rtlCol="0" anchor="ctr"/>
          <a:lstStyle/>
          <a:p>
            <a:pPr marL="0" indent="0" algn="ctr">
              <a:lnSpc>
                <a:spcPts val="4800"/>
              </a:lnSpc>
              <a:buNone/>
            </a:pPr>
            <a:r>
              <a:rPr lang="en-US" sz="4800" b="1" dirty="0">
                <a:solidFill>
                  <a:srgbClr val="E67E22"/>
                </a:solidFill>
              </a:rPr>
              <a:t>P</a:t>
            </a:r>
            <a:endParaRPr lang="en-US" sz="4800" dirty="0"/>
          </a:p>
        </p:txBody>
      </p:sp>
      <p:sp>
        <p:nvSpPr>
          <p:cNvPr id="24" name="Text 9"/>
          <p:cNvSpPr/>
          <p:nvPr/>
        </p:nvSpPr>
        <p:spPr>
          <a:xfrm>
            <a:off x="5375970" y="2348805"/>
            <a:ext cx="1440061" cy="342900"/>
          </a:xfrm>
          <a:prstGeom prst="rect">
            <a:avLst/>
          </a:prstGeom>
          <a:noFill/>
          <a:ln/>
        </p:spPr>
        <p:txBody>
          <a:bodyPr vert="horz" wrap="square" lIns="0" tIns="0" rIns="0" bIns="0" rtlCol="0" anchor="ctr"/>
          <a:lstStyle/>
          <a:p>
            <a:pPr marL="0" indent="0" algn="ctr">
              <a:lnSpc>
                <a:spcPts val="2700"/>
              </a:lnSpc>
              <a:buNone/>
            </a:pPr>
            <a:r>
              <a:rPr lang="en-US" sz="1800" b="1" kern="0" spc="30" dirty="0">
                <a:solidFill>
                  <a:srgbClr val="2C3E50"/>
                </a:solidFill>
              </a:rPr>
              <a:t>PROVOKING</a:t>
            </a:r>
            <a:endParaRPr lang="en-US" sz="1800" dirty="0"/>
          </a:p>
        </p:txBody>
      </p:sp>
      <p:sp>
        <p:nvSpPr>
          <p:cNvPr id="25" name="Text 10"/>
          <p:cNvSpPr/>
          <p:nvPr/>
        </p:nvSpPr>
        <p:spPr>
          <a:xfrm>
            <a:off x="5147816" y="3529905"/>
            <a:ext cx="18963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Pain or medical stimuli</a:t>
            </a:r>
            <a:endParaRPr lang="en-US" sz="1350" dirty="0"/>
          </a:p>
        </p:txBody>
      </p:sp>
      <p:sp>
        <p:nvSpPr>
          <p:cNvPr id="26" name="Text 11"/>
          <p:cNvSpPr/>
          <p:nvPr/>
        </p:nvSpPr>
        <p:spPr>
          <a:xfrm>
            <a:off x="5147816" y="3844230"/>
            <a:ext cx="18963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Unpleasant sights/smells</a:t>
            </a:r>
            <a:endParaRPr lang="en-US" sz="1350" dirty="0"/>
          </a:p>
        </p:txBody>
      </p:sp>
      <p:sp>
        <p:nvSpPr>
          <p:cNvPr id="27" name="Text 12"/>
          <p:cNvSpPr/>
          <p:nvPr/>
        </p:nvSpPr>
        <p:spPr>
          <a:xfrm>
            <a:off x="5147816" y="4158555"/>
            <a:ext cx="1896368"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Sudden emotional stress</a:t>
            </a:r>
            <a:endParaRPr lang="en-US" sz="1350" dirty="0"/>
          </a:p>
        </p:txBody>
      </p:sp>
      <p:sp>
        <p:nvSpPr>
          <p:cNvPr id="28" name="Text 13"/>
          <p:cNvSpPr/>
          <p:nvPr/>
        </p:nvSpPr>
        <p:spPr>
          <a:xfrm>
            <a:off x="9766250" y="1663005"/>
            <a:ext cx="406598" cy="609600"/>
          </a:xfrm>
          <a:prstGeom prst="rect">
            <a:avLst/>
          </a:prstGeom>
          <a:noFill/>
          <a:ln/>
        </p:spPr>
        <p:txBody>
          <a:bodyPr vert="horz" wrap="square" lIns="0" tIns="0" rIns="0" bIns="0" rtlCol="0" anchor="ctr"/>
          <a:lstStyle/>
          <a:p>
            <a:pPr marL="0" indent="0" algn="ctr">
              <a:lnSpc>
                <a:spcPts val="4800"/>
              </a:lnSpc>
              <a:buNone/>
            </a:pPr>
            <a:r>
              <a:rPr lang="en-US" sz="4800" b="1" dirty="0">
                <a:solidFill>
                  <a:srgbClr val="E67E22"/>
                </a:solidFill>
              </a:rPr>
              <a:t>P</a:t>
            </a:r>
            <a:endParaRPr lang="en-US" sz="4800" dirty="0"/>
          </a:p>
        </p:txBody>
      </p:sp>
      <p:sp>
        <p:nvSpPr>
          <p:cNvPr id="29" name="Text 14"/>
          <p:cNvSpPr/>
          <p:nvPr/>
        </p:nvSpPr>
        <p:spPr>
          <a:xfrm>
            <a:off x="9198918" y="2348805"/>
            <a:ext cx="1541413" cy="342900"/>
          </a:xfrm>
          <a:prstGeom prst="rect">
            <a:avLst/>
          </a:prstGeom>
          <a:noFill/>
          <a:ln/>
        </p:spPr>
        <p:txBody>
          <a:bodyPr vert="horz" wrap="square" lIns="0" tIns="0" rIns="0" bIns="0" rtlCol="0" anchor="ctr"/>
          <a:lstStyle/>
          <a:p>
            <a:pPr marL="0" indent="0" algn="ctr">
              <a:lnSpc>
                <a:spcPts val="2700"/>
              </a:lnSpc>
              <a:buNone/>
            </a:pPr>
            <a:r>
              <a:rPr lang="en-US" sz="1800" b="1" kern="0" spc="30" dirty="0">
                <a:solidFill>
                  <a:srgbClr val="2C3E50"/>
                </a:solidFill>
              </a:rPr>
              <a:t>PRODROMAL</a:t>
            </a:r>
            <a:endParaRPr lang="en-US" sz="1800" dirty="0"/>
          </a:p>
        </p:txBody>
      </p:sp>
      <p:sp>
        <p:nvSpPr>
          <p:cNvPr id="30" name="Text 15"/>
          <p:cNvSpPr/>
          <p:nvPr/>
        </p:nvSpPr>
        <p:spPr>
          <a:xfrm>
            <a:off x="8984456" y="3529905"/>
            <a:ext cx="1970336"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Sweating and warmth</a:t>
            </a:r>
            <a:endParaRPr lang="en-US" sz="1350" dirty="0"/>
          </a:p>
        </p:txBody>
      </p:sp>
      <p:sp>
        <p:nvSpPr>
          <p:cNvPr id="31" name="Text 16"/>
          <p:cNvSpPr/>
          <p:nvPr/>
        </p:nvSpPr>
        <p:spPr>
          <a:xfrm>
            <a:off x="8984456" y="3844230"/>
            <a:ext cx="1970336"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Nausea or pallor</a:t>
            </a:r>
            <a:endParaRPr lang="en-US" sz="1350" dirty="0"/>
          </a:p>
        </p:txBody>
      </p:sp>
      <p:sp>
        <p:nvSpPr>
          <p:cNvPr id="32" name="Text 17"/>
          <p:cNvSpPr/>
          <p:nvPr/>
        </p:nvSpPr>
        <p:spPr>
          <a:xfrm>
            <a:off x="8984456" y="4158555"/>
            <a:ext cx="1970336" cy="257175"/>
          </a:xfrm>
          <a:prstGeom prst="rect">
            <a:avLst/>
          </a:prstGeom>
          <a:noFill/>
          <a:ln/>
        </p:spPr>
        <p:txBody>
          <a:bodyPr vert="horz" wrap="square" lIns="0" tIns="0" rIns="0" bIns="0" rtlCol="0" anchor="ctr"/>
          <a:lstStyle/>
          <a:p>
            <a:pPr marL="0" indent="0" algn="ctr">
              <a:lnSpc>
                <a:spcPts val="2025"/>
              </a:lnSpc>
              <a:buNone/>
            </a:pPr>
            <a:r>
              <a:rPr lang="en-US" sz="1350" dirty="0">
                <a:solidFill>
                  <a:srgbClr val="2C3E50"/>
                </a:solidFill>
              </a:rPr>
              <a:t>"Grey-out" / Blurred vision</a:t>
            </a:r>
            <a:endParaRPr lang="en-US" sz="1350" dirty="0"/>
          </a:p>
        </p:txBody>
      </p:sp>
      <p:sp>
        <p:nvSpPr>
          <p:cNvPr id="33" name="Text 18"/>
          <p:cNvSpPr/>
          <p:nvPr/>
        </p:nvSpPr>
        <p:spPr>
          <a:xfrm>
            <a:off x="1238250" y="5120580"/>
            <a:ext cx="10287000" cy="628650"/>
          </a:xfrm>
          <a:prstGeom prst="rect">
            <a:avLst/>
          </a:prstGeom>
          <a:noFill/>
          <a:ln/>
        </p:spPr>
        <p:txBody>
          <a:bodyPr vert="horz" wrap="square" lIns="0" tIns="0" rIns="0" bIns="0" rtlCol="0" anchor="ctr"/>
          <a:lstStyle/>
          <a:p>
            <a:pPr marL="0" indent="0">
              <a:lnSpc>
                <a:spcPts val="2475"/>
              </a:lnSpc>
              <a:buNone/>
            </a:pPr>
            <a:r>
              <a:rPr lang="en-US" sz="1650" b="1" dirty="0">
                <a:solidFill>
                  <a:srgbClr val="FFFFFF"/>
                </a:solidFill>
              </a:rPr>
              <a:t>CLINICAL PEARL: If all 3 Ps are present, the diagnosis is strongly suggestive of vasovagal syncope. This is generally a benign condition requiring reassurance and lifestyle advice.</a:t>
            </a:r>
            <a:endParaRPr lang="en-US" sz="1650" dirty="0"/>
          </a:p>
        </p:txBody>
      </p:sp>
      <p:sp>
        <p:nvSpPr>
          <p:cNvPr id="34" name="Text 19"/>
          <p:cNvSpPr/>
          <p:nvPr/>
        </p:nvSpPr>
        <p:spPr>
          <a:xfrm>
            <a:off x="10341471" y="6581775"/>
            <a:ext cx="185052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3010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586680"/>
          </a:xfrm>
          <a:prstGeom prst="rect">
            <a:avLst/>
          </a:prstGeom>
        </p:spPr>
      </p:pic>
      <p:pic>
        <p:nvPicPr>
          <p:cNvPr id="7" name="Image 5" descr="preencoded.png"/>
          <p:cNvPicPr>
            <a:picLocks noChangeAspect="1"/>
          </p:cNvPicPr>
          <p:nvPr/>
        </p:nvPicPr>
        <p:blipFill>
          <a:blip r:embed="rId7"/>
          <a:stretch>
            <a:fillRect/>
          </a:stretch>
        </p:blipFill>
        <p:spPr>
          <a:xfrm>
            <a:off x="381000" y="1794272"/>
            <a:ext cx="6715125" cy="1946077"/>
          </a:xfrm>
          <a:prstGeom prst="rect">
            <a:avLst/>
          </a:prstGeom>
        </p:spPr>
      </p:pic>
      <p:pic>
        <p:nvPicPr>
          <p:cNvPr id="8" name="Image 6" descr="preencoded.png"/>
          <p:cNvPicPr>
            <a:picLocks noChangeAspect="1"/>
          </p:cNvPicPr>
          <p:nvPr/>
        </p:nvPicPr>
        <p:blipFill>
          <a:blip r:embed="rId8"/>
          <a:stretch>
            <a:fillRect/>
          </a:stretch>
        </p:blipFill>
        <p:spPr>
          <a:xfrm>
            <a:off x="571500" y="1978075"/>
            <a:ext cx="214313" cy="175320"/>
          </a:xfrm>
          <a:prstGeom prst="rect">
            <a:avLst/>
          </a:prstGeom>
        </p:spPr>
      </p:pic>
      <p:pic>
        <p:nvPicPr>
          <p:cNvPr id="9" name="Image 7" descr="preencoded.png"/>
          <p:cNvPicPr>
            <a:picLocks noChangeAspect="1"/>
          </p:cNvPicPr>
          <p:nvPr/>
        </p:nvPicPr>
        <p:blipFill>
          <a:blip r:embed="rId9"/>
          <a:stretch>
            <a:fillRect/>
          </a:stretch>
        </p:blipFill>
        <p:spPr>
          <a:xfrm>
            <a:off x="571500" y="2346722"/>
            <a:ext cx="166688" cy="382339"/>
          </a:xfrm>
          <a:prstGeom prst="rect">
            <a:avLst/>
          </a:prstGeom>
        </p:spPr>
      </p:pic>
      <p:pic>
        <p:nvPicPr>
          <p:cNvPr id="10" name="Image 8" descr="preencoded.png"/>
          <p:cNvPicPr>
            <a:picLocks noChangeAspect="1"/>
          </p:cNvPicPr>
          <p:nvPr/>
        </p:nvPicPr>
        <p:blipFill>
          <a:blip r:embed="rId10"/>
          <a:stretch>
            <a:fillRect/>
          </a:stretch>
        </p:blipFill>
        <p:spPr>
          <a:xfrm>
            <a:off x="571500" y="2833836"/>
            <a:ext cx="166688" cy="406301"/>
          </a:xfrm>
          <a:prstGeom prst="rect">
            <a:avLst/>
          </a:prstGeom>
        </p:spPr>
      </p:pic>
      <p:pic>
        <p:nvPicPr>
          <p:cNvPr id="11" name="Image 9" descr="preencoded.png"/>
          <p:cNvPicPr>
            <a:picLocks noChangeAspect="1"/>
          </p:cNvPicPr>
          <p:nvPr/>
        </p:nvPicPr>
        <p:blipFill>
          <a:blip r:embed="rId11"/>
          <a:stretch>
            <a:fillRect/>
          </a:stretch>
        </p:blipFill>
        <p:spPr>
          <a:xfrm>
            <a:off x="571500" y="3344912"/>
            <a:ext cx="166688" cy="176361"/>
          </a:xfrm>
          <a:prstGeom prst="rect">
            <a:avLst/>
          </a:prstGeom>
        </p:spPr>
      </p:pic>
      <p:pic>
        <p:nvPicPr>
          <p:cNvPr id="12" name="Image 10" descr="preencoded.png"/>
          <p:cNvPicPr>
            <a:picLocks noChangeAspect="1"/>
          </p:cNvPicPr>
          <p:nvPr/>
        </p:nvPicPr>
        <p:blipFill>
          <a:blip r:embed="rId12"/>
          <a:stretch>
            <a:fillRect/>
          </a:stretch>
        </p:blipFill>
        <p:spPr>
          <a:xfrm>
            <a:off x="381000" y="3883223"/>
            <a:ext cx="6715125" cy="2024211"/>
          </a:xfrm>
          <a:prstGeom prst="rect">
            <a:avLst/>
          </a:prstGeom>
        </p:spPr>
      </p:pic>
      <p:pic>
        <p:nvPicPr>
          <p:cNvPr id="13" name="Image 11" descr="preencoded.png"/>
          <p:cNvPicPr>
            <a:picLocks noChangeAspect="1"/>
          </p:cNvPicPr>
          <p:nvPr/>
        </p:nvPicPr>
        <p:blipFill>
          <a:blip r:embed="rId13"/>
          <a:stretch>
            <a:fillRect/>
          </a:stretch>
        </p:blipFill>
        <p:spPr>
          <a:xfrm>
            <a:off x="571500" y="4067026"/>
            <a:ext cx="214313" cy="175320"/>
          </a:xfrm>
          <a:prstGeom prst="rect">
            <a:avLst/>
          </a:prstGeom>
        </p:spPr>
      </p:pic>
      <p:pic>
        <p:nvPicPr>
          <p:cNvPr id="14" name="Image 12" descr="preencoded.png"/>
          <p:cNvPicPr>
            <a:picLocks noChangeAspect="1"/>
          </p:cNvPicPr>
          <p:nvPr/>
        </p:nvPicPr>
        <p:blipFill>
          <a:blip r:embed="rId11"/>
          <a:stretch>
            <a:fillRect/>
          </a:stretch>
        </p:blipFill>
        <p:spPr>
          <a:xfrm>
            <a:off x="571500" y="4435673"/>
            <a:ext cx="166688" cy="176361"/>
          </a:xfrm>
          <a:prstGeom prst="rect">
            <a:avLst/>
          </a:prstGeom>
        </p:spPr>
      </p:pic>
      <p:pic>
        <p:nvPicPr>
          <p:cNvPr id="15" name="Image 13" descr="preencoded.png"/>
          <p:cNvPicPr>
            <a:picLocks noChangeAspect="1"/>
          </p:cNvPicPr>
          <p:nvPr/>
        </p:nvPicPr>
        <p:blipFill>
          <a:blip r:embed="rId14"/>
          <a:stretch>
            <a:fillRect/>
          </a:stretch>
        </p:blipFill>
        <p:spPr>
          <a:xfrm>
            <a:off x="571500" y="4716810"/>
            <a:ext cx="166688" cy="433388"/>
          </a:xfrm>
          <a:prstGeom prst="rect">
            <a:avLst/>
          </a:prstGeom>
        </p:spPr>
      </p:pic>
      <p:pic>
        <p:nvPicPr>
          <p:cNvPr id="16" name="Image 14" descr="preencoded.png"/>
          <p:cNvPicPr>
            <a:picLocks noChangeAspect="1"/>
          </p:cNvPicPr>
          <p:nvPr/>
        </p:nvPicPr>
        <p:blipFill>
          <a:blip r:embed="rId15"/>
          <a:stretch>
            <a:fillRect/>
          </a:stretch>
        </p:blipFill>
        <p:spPr>
          <a:xfrm>
            <a:off x="571500" y="5254972"/>
            <a:ext cx="166688" cy="433388"/>
          </a:xfrm>
          <a:prstGeom prst="rect">
            <a:avLst/>
          </a:prstGeom>
        </p:spPr>
      </p:pic>
      <p:pic>
        <p:nvPicPr>
          <p:cNvPr id="17" name="Image 15" descr="preencoded.png"/>
          <p:cNvPicPr>
            <a:picLocks noChangeAspect="1"/>
          </p:cNvPicPr>
          <p:nvPr/>
        </p:nvPicPr>
        <p:blipFill>
          <a:blip r:embed="rId16"/>
          <a:stretch>
            <a:fillRect/>
          </a:stretch>
        </p:blipFill>
        <p:spPr>
          <a:xfrm>
            <a:off x="7334250" y="1952923"/>
            <a:ext cx="4476750" cy="1510159"/>
          </a:xfrm>
          <a:prstGeom prst="rect">
            <a:avLst/>
          </a:prstGeom>
        </p:spPr>
      </p:pic>
      <p:pic>
        <p:nvPicPr>
          <p:cNvPr id="18" name="Image 16" descr="preencoded.png"/>
          <p:cNvPicPr>
            <a:picLocks noChangeAspect="1"/>
          </p:cNvPicPr>
          <p:nvPr/>
        </p:nvPicPr>
        <p:blipFill>
          <a:blip r:embed="rId17"/>
          <a:stretch>
            <a:fillRect/>
          </a:stretch>
        </p:blipFill>
        <p:spPr>
          <a:xfrm>
            <a:off x="7524750" y="2136725"/>
            <a:ext cx="214313" cy="175320"/>
          </a:xfrm>
          <a:prstGeom prst="rect">
            <a:avLst/>
          </a:prstGeom>
        </p:spPr>
      </p:pic>
      <p:pic>
        <p:nvPicPr>
          <p:cNvPr id="19" name="Image 17" descr="preencoded.png"/>
          <p:cNvPicPr>
            <a:picLocks noChangeAspect="1"/>
          </p:cNvPicPr>
          <p:nvPr/>
        </p:nvPicPr>
        <p:blipFill>
          <a:blip r:embed="rId18"/>
          <a:stretch>
            <a:fillRect/>
          </a:stretch>
        </p:blipFill>
        <p:spPr>
          <a:xfrm>
            <a:off x="7524750" y="2505373"/>
            <a:ext cx="166688" cy="176361"/>
          </a:xfrm>
          <a:prstGeom prst="rect">
            <a:avLst/>
          </a:prstGeom>
        </p:spPr>
      </p:pic>
      <p:pic>
        <p:nvPicPr>
          <p:cNvPr id="20" name="Image 18" descr="preencoded.png"/>
          <p:cNvPicPr>
            <a:picLocks noChangeAspect="1"/>
          </p:cNvPicPr>
          <p:nvPr/>
        </p:nvPicPr>
        <p:blipFill>
          <a:blip r:embed="rId19"/>
          <a:stretch>
            <a:fillRect/>
          </a:stretch>
        </p:blipFill>
        <p:spPr>
          <a:xfrm>
            <a:off x="7524750" y="2786509"/>
            <a:ext cx="166688" cy="176361"/>
          </a:xfrm>
          <a:prstGeom prst="rect">
            <a:avLst/>
          </a:prstGeom>
        </p:spPr>
      </p:pic>
      <p:pic>
        <p:nvPicPr>
          <p:cNvPr id="21" name="Image 19" descr="preencoded.png"/>
          <p:cNvPicPr>
            <a:picLocks noChangeAspect="1"/>
          </p:cNvPicPr>
          <p:nvPr/>
        </p:nvPicPr>
        <p:blipFill>
          <a:blip r:embed="rId11"/>
          <a:stretch>
            <a:fillRect/>
          </a:stretch>
        </p:blipFill>
        <p:spPr>
          <a:xfrm>
            <a:off x="7524750" y="3067645"/>
            <a:ext cx="166688" cy="176361"/>
          </a:xfrm>
          <a:prstGeom prst="rect">
            <a:avLst/>
          </a:prstGeom>
        </p:spPr>
      </p:pic>
      <p:pic>
        <p:nvPicPr>
          <p:cNvPr id="22" name="Image 20" descr="preencoded.png"/>
          <p:cNvPicPr>
            <a:picLocks noChangeAspect="1"/>
          </p:cNvPicPr>
          <p:nvPr/>
        </p:nvPicPr>
        <p:blipFill>
          <a:blip r:embed="rId20"/>
          <a:stretch>
            <a:fillRect/>
          </a:stretch>
        </p:blipFill>
        <p:spPr>
          <a:xfrm>
            <a:off x="7334250" y="3605957"/>
            <a:ext cx="4476750" cy="1093291"/>
          </a:xfrm>
          <a:prstGeom prst="rect">
            <a:avLst/>
          </a:prstGeom>
        </p:spPr>
      </p:pic>
      <p:pic>
        <p:nvPicPr>
          <p:cNvPr id="23" name="Image 21" descr="preencoded.png"/>
          <p:cNvPicPr>
            <a:picLocks noChangeAspect="1"/>
          </p:cNvPicPr>
          <p:nvPr/>
        </p:nvPicPr>
        <p:blipFill>
          <a:blip r:embed="rId21"/>
          <a:stretch>
            <a:fillRect/>
          </a:stretch>
        </p:blipFill>
        <p:spPr>
          <a:xfrm>
            <a:off x="7477125" y="3780234"/>
            <a:ext cx="166688" cy="137220"/>
          </a:xfrm>
          <a:prstGeom prst="rect">
            <a:avLst/>
          </a:prstGeom>
        </p:spPr>
      </p:pic>
      <p:pic>
        <p:nvPicPr>
          <p:cNvPr id="24" name="Image 22" descr="preencoded.png"/>
          <p:cNvPicPr>
            <a:picLocks noChangeAspect="1"/>
          </p:cNvPicPr>
          <p:nvPr/>
        </p:nvPicPr>
        <p:blipFill>
          <a:blip r:embed="rId22"/>
          <a:stretch>
            <a:fillRect/>
          </a:stretch>
        </p:blipFill>
        <p:spPr>
          <a:xfrm>
            <a:off x="7334250" y="4842123"/>
            <a:ext cx="4476750" cy="906661"/>
          </a:xfrm>
          <a:prstGeom prst="rect">
            <a:avLst/>
          </a:prstGeom>
        </p:spPr>
      </p:pic>
      <p:pic>
        <p:nvPicPr>
          <p:cNvPr id="25" name="Image 23" descr="preencoded.png"/>
          <p:cNvPicPr>
            <a:picLocks noChangeAspect="1"/>
          </p:cNvPicPr>
          <p:nvPr/>
        </p:nvPicPr>
        <p:blipFill>
          <a:blip r:embed="rId23"/>
          <a:stretch>
            <a:fillRect/>
          </a:stretch>
        </p:blipFill>
        <p:spPr>
          <a:xfrm>
            <a:off x="7477125" y="5016401"/>
            <a:ext cx="166688" cy="137220"/>
          </a:xfrm>
          <a:prstGeom prst="rect">
            <a:avLst/>
          </a:prstGeom>
        </p:spPr>
      </p:pic>
      <p:sp>
        <p:nvSpPr>
          <p:cNvPr id="26"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7"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History Taking: Essential Patient Questions</a:t>
            </a:r>
            <a:endParaRPr lang="en-US" sz="2100" dirty="0"/>
          </a:p>
        </p:txBody>
      </p:sp>
      <p:sp>
        <p:nvSpPr>
          <p:cNvPr id="28" name="Text 2"/>
          <p:cNvSpPr/>
          <p:nvPr/>
        </p:nvSpPr>
        <p:spPr>
          <a:xfrm>
            <a:off x="523875" y="977205"/>
            <a:ext cx="11668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Key questions regarding activity before the event, warning symptoms, duration of unconsciousness, and speed of recovery.</a:t>
            </a:r>
            <a:endParaRPr lang="en-US" sz="1200" dirty="0"/>
          </a:p>
        </p:txBody>
      </p:sp>
      <p:sp>
        <p:nvSpPr>
          <p:cNvPr id="29" name="Text 3"/>
          <p:cNvSpPr/>
          <p:nvPr/>
        </p:nvSpPr>
        <p:spPr>
          <a:xfrm>
            <a:off x="881063" y="1937147"/>
            <a:ext cx="6334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BEFORE: The Onset Context</a:t>
            </a:r>
            <a:endParaRPr lang="en-US" sz="1350" dirty="0"/>
          </a:p>
        </p:txBody>
      </p:sp>
      <p:sp>
        <p:nvSpPr>
          <p:cNvPr id="30" name="Text 4"/>
          <p:cNvSpPr/>
          <p:nvPr/>
        </p:nvSpPr>
        <p:spPr>
          <a:xfrm>
            <a:off x="833438" y="2318147"/>
            <a:ext cx="6072188" cy="410914"/>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"What were you doing exactly?"</a:t>
            </a:r>
            <a:r>
              <a:rPr lang="en-US" sz="1125" dirty="0">
                <a:solidFill>
                  <a:srgbClr val="2C3E50"/>
                </a:solidFill>
              </a:rPr>
              <a:t> Standing (VVS), Exercising (Cardiac), or Lying down (Cardiac)?</a:t>
            </a:r>
            <a:endParaRPr lang="en-US" sz="1125" dirty="0"/>
          </a:p>
        </p:txBody>
      </p:sp>
      <p:sp>
        <p:nvSpPr>
          <p:cNvPr id="31" name="Text 5"/>
          <p:cNvSpPr/>
          <p:nvPr/>
        </p:nvSpPr>
        <p:spPr>
          <a:xfrm>
            <a:off x="833438" y="2805261"/>
            <a:ext cx="6072188" cy="434876"/>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"Any warning signs?"</a:t>
            </a:r>
            <a:r>
              <a:rPr lang="en-US" sz="1125" dirty="0">
                <a:solidFill>
                  <a:srgbClr val="2C3E50"/>
                </a:solidFill>
              </a:rPr>
              <a:t> Sweating, nausea, warmth, or "greying out" suggest a prodrome (Reflex/VVS).</a:t>
            </a:r>
            <a:endParaRPr lang="en-US" sz="1125" dirty="0"/>
          </a:p>
        </p:txBody>
      </p:sp>
      <p:sp>
        <p:nvSpPr>
          <p:cNvPr id="32" name="Text 6"/>
          <p:cNvSpPr/>
          <p:nvPr/>
        </p:nvSpPr>
        <p:spPr>
          <a:xfrm>
            <a:off x="833438" y="3316337"/>
            <a:ext cx="11358563" cy="204936"/>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"Any specific triggers?"</a:t>
            </a:r>
            <a:r>
              <a:rPr lang="en-US" sz="1125" dirty="0">
                <a:solidFill>
                  <a:srgbClr val="2C3E50"/>
                </a:solidFill>
              </a:rPr>
              <a:t> Pain, emotion, coughing, micturition, or a tight collar?</a:t>
            </a:r>
            <a:endParaRPr lang="en-US" sz="1125" dirty="0"/>
          </a:p>
        </p:txBody>
      </p:sp>
      <p:sp>
        <p:nvSpPr>
          <p:cNvPr id="33" name="Text 7"/>
          <p:cNvSpPr/>
          <p:nvPr/>
        </p:nvSpPr>
        <p:spPr>
          <a:xfrm>
            <a:off x="881063" y="4026098"/>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DURING &amp; AFTER: The Event Profile</a:t>
            </a:r>
            <a:endParaRPr lang="en-US" sz="1350" dirty="0"/>
          </a:p>
        </p:txBody>
      </p:sp>
      <p:sp>
        <p:nvSpPr>
          <p:cNvPr id="34" name="Text 8"/>
          <p:cNvSpPr/>
          <p:nvPr/>
        </p:nvSpPr>
        <p:spPr>
          <a:xfrm>
            <a:off x="833438" y="4407098"/>
            <a:ext cx="10458450" cy="204936"/>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"How long were you out?"</a:t>
            </a:r>
            <a:r>
              <a:rPr lang="en-US" sz="1125" dirty="0">
                <a:solidFill>
                  <a:srgbClr val="2C3E50"/>
                </a:solidFill>
              </a:rPr>
              <a:t> Seconds (VVS) vs. Minutes (Seizure).</a:t>
            </a:r>
            <a:endParaRPr lang="en-US" sz="1125" dirty="0"/>
          </a:p>
        </p:txBody>
      </p:sp>
      <p:sp>
        <p:nvSpPr>
          <p:cNvPr id="35" name="Text 9"/>
          <p:cNvSpPr/>
          <p:nvPr/>
        </p:nvSpPr>
        <p:spPr>
          <a:xfrm>
            <a:off x="833438" y="4688235"/>
            <a:ext cx="6072188" cy="461963"/>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"How did you feel on waking?"</a:t>
            </a:r>
            <a:r>
              <a:rPr lang="en-US" sz="1125" dirty="0">
                <a:solidFill>
                  <a:srgbClr val="2C3E50"/>
                </a:solidFill>
              </a:rPr>
              <a:t> Rapid, clear recovery (VVS/Cardiac) vs. prolonged confusion (Epilepsy).</a:t>
            </a:r>
            <a:endParaRPr lang="en-US" sz="1125" dirty="0"/>
          </a:p>
        </p:txBody>
      </p:sp>
      <p:sp>
        <p:nvSpPr>
          <p:cNvPr id="36" name="Text 10"/>
          <p:cNvSpPr/>
          <p:nvPr/>
        </p:nvSpPr>
        <p:spPr>
          <a:xfrm>
            <a:off x="833438" y="5226397"/>
            <a:ext cx="6072188" cy="461963"/>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"Any injuries?"</a:t>
            </a:r>
            <a:r>
              <a:rPr lang="en-US" sz="1125" dirty="0">
                <a:solidFill>
                  <a:srgbClr val="2C3E50"/>
                </a:solidFill>
              </a:rPr>
              <a:t> Biting the side of the tongue? Any significant facial or head injury (loss of protective reflexes)?</a:t>
            </a:r>
            <a:endParaRPr lang="en-US" sz="1125" dirty="0"/>
          </a:p>
        </p:txBody>
      </p:sp>
      <p:sp>
        <p:nvSpPr>
          <p:cNvPr id="37" name="Text 11"/>
          <p:cNvSpPr/>
          <p:nvPr/>
        </p:nvSpPr>
        <p:spPr>
          <a:xfrm>
            <a:off x="7834313" y="2095798"/>
            <a:ext cx="43576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BACKGROUND: Risk Profile</a:t>
            </a:r>
            <a:endParaRPr lang="en-US" sz="1350" dirty="0"/>
          </a:p>
        </p:txBody>
      </p:sp>
      <p:sp>
        <p:nvSpPr>
          <p:cNvPr id="38" name="Text 12"/>
          <p:cNvSpPr/>
          <p:nvPr/>
        </p:nvSpPr>
        <p:spPr>
          <a:xfrm>
            <a:off x="7786688" y="2476798"/>
            <a:ext cx="4405313" cy="204936"/>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Previous episodes or family history of sudden death?</a:t>
            </a:r>
            <a:endParaRPr lang="en-US" sz="1125" dirty="0"/>
          </a:p>
        </p:txBody>
      </p:sp>
      <p:sp>
        <p:nvSpPr>
          <p:cNvPr id="39" name="Text 13"/>
          <p:cNvSpPr/>
          <p:nvPr/>
        </p:nvSpPr>
        <p:spPr>
          <a:xfrm>
            <a:off x="7786688" y="2757934"/>
            <a:ext cx="4405313" cy="204936"/>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Known heart disease (AS, HOCM, HF)?</a:t>
            </a:r>
            <a:endParaRPr lang="en-US" sz="1125" dirty="0"/>
          </a:p>
        </p:txBody>
      </p:sp>
      <p:sp>
        <p:nvSpPr>
          <p:cNvPr id="40" name="Text 14"/>
          <p:cNvSpPr/>
          <p:nvPr/>
        </p:nvSpPr>
        <p:spPr>
          <a:xfrm>
            <a:off x="7786688" y="3039070"/>
            <a:ext cx="4405313" cy="204936"/>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New medications (Antihypertensives, nitrates)?</a:t>
            </a:r>
            <a:endParaRPr lang="en-US" sz="1125" dirty="0"/>
          </a:p>
        </p:txBody>
      </p:sp>
      <p:sp>
        <p:nvSpPr>
          <p:cNvPr id="41" name="Text 15"/>
          <p:cNvSpPr/>
          <p:nvPr/>
        </p:nvSpPr>
        <p:spPr>
          <a:xfrm>
            <a:off x="7720013" y="3748832"/>
            <a:ext cx="41910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SCA COMMUNICATION TIP</a:t>
            </a:r>
            <a:endParaRPr lang="en-US" sz="1050" dirty="0"/>
          </a:p>
        </p:txBody>
      </p:sp>
      <p:sp>
        <p:nvSpPr>
          <p:cNvPr id="42" name="Text 16"/>
          <p:cNvSpPr/>
          <p:nvPr/>
        </p:nvSpPr>
        <p:spPr>
          <a:xfrm>
            <a:off x="7477125" y="3996482"/>
            <a:ext cx="4191000" cy="559891"/>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Don't forget </a:t>
            </a:r>
            <a:r>
              <a:rPr lang="en-US" sz="1050" b="1" dirty="0">
                <a:solidFill>
                  <a:srgbClr val="FFFFFF"/>
                </a:solidFill>
              </a:rPr>
              <a:t>ICE</a:t>
            </a:r>
            <a:r>
              <a:rPr lang="en-US" sz="1050" dirty="0">
                <a:solidFill>
                  <a:srgbClr val="FFFFFF"/>
                </a:solidFill>
              </a:rPr>
              <a:t>. "What do you think caused the blackout?" "What are you most worried it might be?" Explore the impact on their </a:t>
            </a:r>
            <a:r>
              <a:rPr lang="en-US" sz="1050" b="1" dirty="0">
                <a:solidFill>
                  <a:srgbClr val="FFFFFF"/>
                </a:solidFill>
              </a:rPr>
              <a:t>driving</a:t>
            </a:r>
            <a:r>
              <a:rPr lang="en-US" sz="1050" dirty="0">
                <a:solidFill>
                  <a:srgbClr val="FFFFFF"/>
                </a:solidFill>
              </a:rPr>
              <a:t> early.</a:t>
            </a:r>
            <a:endParaRPr lang="en-US" sz="1050" dirty="0"/>
          </a:p>
        </p:txBody>
      </p:sp>
      <p:sp>
        <p:nvSpPr>
          <p:cNvPr id="43" name="Text 17"/>
          <p:cNvSpPr/>
          <p:nvPr/>
        </p:nvSpPr>
        <p:spPr>
          <a:xfrm>
            <a:off x="7720013" y="4984998"/>
            <a:ext cx="41910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COMMON PITFALL</a:t>
            </a:r>
            <a:endParaRPr lang="en-US" sz="1050" dirty="0"/>
          </a:p>
        </p:txBody>
      </p:sp>
      <p:sp>
        <p:nvSpPr>
          <p:cNvPr id="44" name="Text 18"/>
          <p:cNvSpPr/>
          <p:nvPr/>
        </p:nvSpPr>
        <p:spPr>
          <a:xfrm>
            <a:off x="7477125" y="5232648"/>
            <a:ext cx="4191000" cy="373261"/>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Failing to ask if the event occurred </a:t>
            </a:r>
            <a:r>
              <a:rPr lang="en-US" sz="1050" b="1" dirty="0">
                <a:solidFill>
                  <a:srgbClr val="FFFFFF"/>
                </a:solidFill>
              </a:rPr>
              <a:t>while lying down</a:t>
            </a:r>
            <a:r>
              <a:rPr lang="en-US" sz="1050" dirty="0">
                <a:solidFill>
                  <a:srgbClr val="FFFFFF"/>
                </a:solidFill>
              </a:rPr>
              <a:t>. This is a major Red Flag and often missed in a rushed history.</a:t>
            </a:r>
            <a:endParaRPr lang="en-US" sz="1050" dirty="0"/>
          </a:p>
        </p:txBody>
      </p:sp>
      <p:sp>
        <p:nvSpPr>
          <p:cNvPr id="45" name="Text 19"/>
          <p:cNvSpPr/>
          <p:nvPr/>
        </p:nvSpPr>
        <p:spPr>
          <a:xfrm>
            <a:off x="381000" y="649605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BDC3C7"/>
                </a:solidFill>
              </a:rPr>
              <a:t>www.bradfordvts.co.uk</a:t>
            </a:r>
            <a:endParaRPr lang="en-US" sz="900" dirty="0"/>
          </a:p>
        </p:txBody>
      </p:sp>
      <p:sp>
        <p:nvSpPr>
          <p:cNvPr id="46" name="Text 20"/>
          <p:cNvSpPr/>
          <p:nvPr/>
        </p:nvSpPr>
        <p:spPr>
          <a:xfrm>
            <a:off x="9684544" y="6496050"/>
            <a:ext cx="2507456" cy="171450"/>
          </a:xfrm>
          <a:prstGeom prst="rect">
            <a:avLst/>
          </a:prstGeom>
          <a:noFill/>
          <a:ln/>
        </p:spPr>
        <p:txBody>
          <a:bodyPr vert="horz" wrap="square" lIns="0" tIns="0" rIns="0" bIns="0" rtlCol="0" anchor="ctr"/>
          <a:lstStyle/>
          <a:p>
            <a:pPr marL="0" indent="0">
              <a:lnSpc>
                <a:spcPts val="1350"/>
              </a:lnSpc>
              <a:buNone/>
            </a:pPr>
            <a:r>
              <a:rPr lang="en-US" sz="900" dirty="0">
                <a:solidFill>
                  <a:srgbClr val="BDC3C7"/>
                </a:solidFill>
              </a:rPr>
              <a:t>Source: NICE CG109 (2023) | DVLA 2026</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0343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129605"/>
            <a:ext cx="6686550" cy="4956870"/>
          </a:xfrm>
          <a:prstGeom prst="rect">
            <a:avLst/>
          </a:prstGeom>
        </p:spPr>
      </p:pic>
      <p:pic>
        <p:nvPicPr>
          <p:cNvPr id="7" name="Image 5" descr="preencoded.png"/>
          <p:cNvPicPr>
            <a:picLocks noChangeAspect="1"/>
          </p:cNvPicPr>
          <p:nvPr/>
        </p:nvPicPr>
        <p:blipFill>
          <a:blip r:embed="rId8"/>
          <a:stretch>
            <a:fillRect/>
          </a:stretch>
        </p:blipFill>
        <p:spPr>
          <a:xfrm>
            <a:off x="619125" y="1415355"/>
            <a:ext cx="238125" cy="190500"/>
          </a:xfrm>
          <a:prstGeom prst="rect">
            <a:avLst/>
          </a:prstGeom>
        </p:spPr>
      </p:pic>
      <p:pic>
        <p:nvPicPr>
          <p:cNvPr id="8" name="Image 6" descr="preencoded.png"/>
          <p:cNvPicPr>
            <a:picLocks noChangeAspect="1"/>
          </p:cNvPicPr>
          <p:nvPr/>
        </p:nvPicPr>
        <p:blipFill>
          <a:blip r:embed="rId9"/>
          <a:stretch>
            <a:fillRect/>
          </a:stretch>
        </p:blipFill>
        <p:spPr>
          <a:xfrm>
            <a:off x="619125" y="1843980"/>
            <a:ext cx="342900" cy="342900"/>
          </a:xfrm>
          <a:prstGeom prst="rect">
            <a:avLst/>
          </a:prstGeom>
        </p:spPr>
      </p:pic>
      <p:pic>
        <p:nvPicPr>
          <p:cNvPr id="9" name="Image 7" descr="preencoded.png"/>
          <p:cNvPicPr>
            <a:picLocks noChangeAspect="1"/>
          </p:cNvPicPr>
          <p:nvPr/>
        </p:nvPicPr>
        <p:blipFill>
          <a:blip r:embed="rId10"/>
          <a:stretch>
            <a:fillRect/>
          </a:stretch>
        </p:blipFill>
        <p:spPr>
          <a:xfrm>
            <a:off x="689372" y="1934468"/>
            <a:ext cx="202406" cy="161925"/>
          </a:xfrm>
          <a:prstGeom prst="rect">
            <a:avLst/>
          </a:prstGeom>
        </p:spPr>
      </p:pic>
      <p:pic>
        <p:nvPicPr>
          <p:cNvPr id="10" name="Image 8" descr="preencoded.png"/>
          <p:cNvPicPr>
            <a:picLocks noChangeAspect="1"/>
          </p:cNvPicPr>
          <p:nvPr/>
        </p:nvPicPr>
        <p:blipFill>
          <a:blip r:embed="rId11"/>
          <a:stretch>
            <a:fillRect/>
          </a:stretch>
        </p:blipFill>
        <p:spPr>
          <a:xfrm>
            <a:off x="619125" y="2440186"/>
            <a:ext cx="342900" cy="342900"/>
          </a:xfrm>
          <a:prstGeom prst="rect">
            <a:avLst/>
          </a:prstGeom>
        </p:spPr>
      </p:pic>
      <p:pic>
        <p:nvPicPr>
          <p:cNvPr id="11" name="Image 9" descr="preencoded.png"/>
          <p:cNvPicPr>
            <a:picLocks noChangeAspect="1"/>
          </p:cNvPicPr>
          <p:nvPr/>
        </p:nvPicPr>
        <p:blipFill>
          <a:blip r:embed="rId12"/>
          <a:stretch>
            <a:fillRect/>
          </a:stretch>
        </p:blipFill>
        <p:spPr>
          <a:xfrm>
            <a:off x="689372" y="2530673"/>
            <a:ext cx="202406" cy="161925"/>
          </a:xfrm>
          <a:prstGeom prst="rect">
            <a:avLst/>
          </a:prstGeom>
        </p:spPr>
      </p:pic>
      <p:pic>
        <p:nvPicPr>
          <p:cNvPr id="12" name="Image 10" descr="preencoded.png"/>
          <p:cNvPicPr>
            <a:picLocks noChangeAspect="1"/>
          </p:cNvPicPr>
          <p:nvPr/>
        </p:nvPicPr>
        <p:blipFill>
          <a:blip r:embed="rId13"/>
          <a:stretch>
            <a:fillRect/>
          </a:stretch>
        </p:blipFill>
        <p:spPr>
          <a:xfrm>
            <a:off x="619125" y="3036391"/>
            <a:ext cx="342900" cy="342900"/>
          </a:xfrm>
          <a:prstGeom prst="rect">
            <a:avLst/>
          </a:prstGeom>
        </p:spPr>
      </p:pic>
      <p:pic>
        <p:nvPicPr>
          <p:cNvPr id="13" name="Image 11" descr="preencoded.png"/>
          <p:cNvPicPr>
            <a:picLocks noChangeAspect="1"/>
          </p:cNvPicPr>
          <p:nvPr/>
        </p:nvPicPr>
        <p:blipFill>
          <a:blip r:embed="rId14"/>
          <a:stretch>
            <a:fillRect/>
          </a:stretch>
        </p:blipFill>
        <p:spPr>
          <a:xfrm>
            <a:off x="689372" y="3126879"/>
            <a:ext cx="202406" cy="161925"/>
          </a:xfrm>
          <a:prstGeom prst="rect">
            <a:avLst/>
          </a:prstGeom>
        </p:spPr>
      </p:pic>
      <p:pic>
        <p:nvPicPr>
          <p:cNvPr id="14" name="Image 12" descr="preencoded.png"/>
          <p:cNvPicPr>
            <a:picLocks noChangeAspect="1"/>
          </p:cNvPicPr>
          <p:nvPr/>
        </p:nvPicPr>
        <p:blipFill>
          <a:blip r:embed="rId11"/>
          <a:stretch>
            <a:fillRect/>
          </a:stretch>
        </p:blipFill>
        <p:spPr>
          <a:xfrm>
            <a:off x="619125" y="3632597"/>
            <a:ext cx="342900" cy="342900"/>
          </a:xfrm>
          <a:prstGeom prst="rect">
            <a:avLst/>
          </a:prstGeom>
        </p:spPr>
      </p:pic>
      <p:pic>
        <p:nvPicPr>
          <p:cNvPr id="15" name="Image 13" descr="preencoded.png"/>
          <p:cNvPicPr>
            <a:picLocks noChangeAspect="1"/>
          </p:cNvPicPr>
          <p:nvPr/>
        </p:nvPicPr>
        <p:blipFill>
          <a:blip r:embed="rId15"/>
          <a:stretch>
            <a:fillRect/>
          </a:stretch>
        </p:blipFill>
        <p:spPr>
          <a:xfrm>
            <a:off x="689372" y="3723084"/>
            <a:ext cx="202406" cy="161925"/>
          </a:xfrm>
          <a:prstGeom prst="rect">
            <a:avLst/>
          </a:prstGeom>
        </p:spPr>
      </p:pic>
      <p:pic>
        <p:nvPicPr>
          <p:cNvPr id="16" name="Image 14" descr="preencoded.png"/>
          <p:cNvPicPr>
            <a:picLocks noChangeAspect="1"/>
          </p:cNvPicPr>
          <p:nvPr/>
        </p:nvPicPr>
        <p:blipFill>
          <a:blip r:embed="rId16"/>
          <a:stretch>
            <a:fillRect/>
          </a:stretch>
        </p:blipFill>
        <p:spPr>
          <a:xfrm>
            <a:off x="619125" y="4181177"/>
            <a:ext cx="6210300" cy="714375"/>
          </a:xfrm>
          <a:prstGeom prst="rect">
            <a:avLst/>
          </a:prstGeom>
        </p:spPr>
      </p:pic>
      <p:pic>
        <p:nvPicPr>
          <p:cNvPr id="17" name="Image 15" descr="preencoded.png"/>
          <p:cNvPicPr>
            <a:picLocks noChangeAspect="1"/>
          </p:cNvPicPr>
          <p:nvPr/>
        </p:nvPicPr>
        <p:blipFill>
          <a:blip r:embed="rId17"/>
          <a:stretch>
            <a:fillRect/>
          </a:stretch>
        </p:blipFill>
        <p:spPr>
          <a:xfrm>
            <a:off x="809625" y="4443115"/>
            <a:ext cx="190500" cy="190500"/>
          </a:xfrm>
          <a:prstGeom prst="rect">
            <a:avLst/>
          </a:prstGeom>
        </p:spPr>
      </p:pic>
      <p:pic>
        <p:nvPicPr>
          <p:cNvPr id="18" name="Image 16" descr="Doctor examining woman patient"/>
          <p:cNvPicPr>
            <a:picLocks noChangeAspect="1"/>
          </p:cNvPicPr>
          <p:nvPr/>
        </p:nvPicPr>
        <p:blipFill>
          <a:blip r:embed="rId18"/>
          <a:srcRect r="874" b="20060"/>
          <a:stretch>
            <a:fillRect/>
          </a:stretch>
        </p:blipFill>
        <p:spPr>
          <a:xfrm>
            <a:off x="7359623" y="1161007"/>
            <a:ext cx="4396948" cy="2364170"/>
          </a:xfrm>
          <a:prstGeom prst="rect">
            <a:avLst/>
          </a:prstGeom>
        </p:spPr>
      </p:pic>
      <p:pic>
        <p:nvPicPr>
          <p:cNvPr id="19" name="Image 17" descr="preencoded.png"/>
          <p:cNvPicPr>
            <a:picLocks noChangeAspect="1"/>
          </p:cNvPicPr>
          <p:nvPr/>
        </p:nvPicPr>
        <p:blipFill>
          <a:blip r:embed="rId19"/>
          <a:stretch>
            <a:fillRect/>
          </a:stretch>
        </p:blipFill>
        <p:spPr>
          <a:xfrm>
            <a:off x="7353300" y="3796605"/>
            <a:ext cx="4457700" cy="2289870"/>
          </a:xfrm>
          <a:prstGeom prst="rect">
            <a:avLst/>
          </a:prstGeom>
        </p:spPr>
      </p:pic>
      <p:pic>
        <p:nvPicPr>
          <p:cNvPr id="20" name="Image 18" descr="preencoded.png"/>
          <p:cNvPicPr>
            <a:picLocks noChangeAspect="1"/>
          </p:cNvPicPr>
          <p:nvPr/>
        </p:nvPicPr>
        <p:blipFill>
          <a:blip r:embed="rId20"/>
          <a:stretch>
            <a:fillRect/>
          </a:stretch>
        </p:blipFill>
        <p:spPr>
          <a:xfrm>
            <a:off x="7543800" y="4018508"/>
            <a:ext cx="166688" cy="137220"/>
          </a:xfrm>
          <a:prstGeom prst="rect">
            <a:avLst/>
          </a:prstGeom>
        </p:spPr>
      </p:pic>
      <p:pic>
        <p:nvPicPr>
          <p:cNvPr id="21" name="Image 19" descr="preencoded.png"/>
          <p:cNvPicPr>
            <a:picLocks noChangeAspect="1"/>
          </p:cNvPicPr>
          <p:nvPr/>
        </p:nvPicPr>
        <p:blipFill>
          <a:blip r:embed="rId21"/>
          <a:stretch>
            <a:fillRect/>
          </a:stretch>
        </p:blipFill>
        <p:spPr>
          <a:xfrm>
            <a:off x="0" y="6372225"/>
            <a:ext cx="12192000" cy="485775"/>
          </a:xfrm>
          <a:prstGeom prst="rect">
            <a:avLst/>
          </a:prstGeom>
        </p:spPr>
      </p:pic>
      <p:sp>
        <p:nvSpPr>
          <p:cNvPr id="22"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The Vital Role of the Witness Account</a:t>
            </a:r>
            <a:endParaRPr lang="en-US" sz="2100" dirty="0"/>
          </a:p>
        </p:txBody>
      </p:sp>
      <p:sp>
        <p:nvSpPr>
          <p:cNvPr id="24" name="Text 2"/>
          <p:cNvSpPr/>
          <p:nvPr/>
        </p:nvSpPr>
        <p:spPr>
          <a:xfrm>
            <a:off x="971550" y="1367730"/>
            <a:ext cx="7086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The Essential Witness Checklist</a:t>
            </a:r>
            <a:endParaRPr lang="en-US" sz="1500" dirty="0"/>
          </a:p>
        </p:txBody>
      </p:sp>
      <p:sp>
        <p:nvSpPr>
          <p:cNvPr id="25" name="Text 3"/>
          <p:cNvSpPr/>
          <p:nvPr/>
        </p:nvSpPr>
        <p:spPr>
          <a:xfrm>
            <a:off x="1104900" y="1843980"/>
            <a:ext cx="57245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E67E22"/>
                </a:solidFill>
              </a:rPr>
              <a:t>Skin Color:</a:t>
            </a:r>
            <a:r>
              <a:rPr lang="en-US" sz="1275" dirty="0">
                <a:solidFill>
                  <a:srgbClr val="2C3E50"/>
                </a:solidFill>
              </a:rPr>
              <a:t> Was the patient pale/sweaty (Reflex/VVS) or blue/cyanosed (Seizure or Cardiac)?</a:t>
            </a:r>
            <a:endParaRPr lang="en-US" sz="1275" dirty="0"/>
          </a:p>
        </p:txBody>
      </p:sp>
      <p:sp>
        <p:nvSpPr>
          <p:cNvPr id="26" name="Text 4"/>
          <p:cNvSpPr/>
          <p:nvPr/>
        </p:nvSpPr>
        <p:spPr>
          <a:xfrm>
            <a:off x="1104900" y="2440186"/>
            <a:ext cx="57245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E67E22"/>
                </a:solidFill>
              </a:rPr>
              <a:t>Movements:</a:t>
            </a:r>
            <a:r>
              <a:rPr lang="en-US" sz="1275" dirty="0">
                <a:solidFill>
                  <a:srgbClr val="2C3E50"/>
                </a:solidFill>
              </a:rPr>
              <a:t> Were they brief, random, floppy jerks (Myoclonic syncopal jerks) or prolonged, rhythmic tonic-clonic activity?</a:t>
            </a:r>
            <a:endParaRPr lang="en-US" sz="1275" dirty="0"/>
          </a:p>
        </p:txBody>
      </p:sp>
      <p:sp>
        <p:nvSpPr>
          <p:cNvPr id="27" name="Text 5"/>
          <p:cNvSpPr/>
          <p:nvPr/>
        </p:nvSpPr>
        <p:spPr>
          <a:xfrm>
            <a:off x="1104900" y="3036391"/>
            <a:ext cx="57245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E67E22"/>
                </a:solidFill>
              </a:rPr>
              <a:t>Duration:</a:t>
            </a:r>
            <a:r>
              <a:rPr lang="en-US" sz="1275" dirty="0">
                <a:solidFill>
                  <a:srgbClr val="2C3E50"/>
                </a:solidFill>
              </a:rPr>
              <a:t> How long were they truly unconscious? (Seconds typically = VVS; Minutes = Seizure).</a:t>
            </a:r>
            <a:endParaRPr lang="en-US" sz="1275" dirty="0"/>
          </a:p>
        </p:txBody>
      </p:sp>
      <p:sp>
        <p:nvSpPr>
          <p:cNvPr id="28" name="Text 6"/>
          <p:cNvSpPr/>
          <p:nvPr/>
        </p:nvSpPr>
        <p:spPr>
          <a:xfrm>
            <a:off x="1104900" y="3632597"/>
            <a:ext cx="57245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E67E22"/>
                </a:solidFill>
              </a:rPr>
              <a:t>The Recovery:</a:t>
            </a:r>
            <a:r>
              <a:rPr lang="en-US" sz="1275" dirty="0">
                <a:solidFill>
                  <a:srgbClr val="2C3E50"/>
                </a:solidFill>
              </a:rPr>
              <a:t> Did they wake up immediately and know where they were, or was there prolonged confusion/post-ictal fatigue?</a:t>
            </a:r>
            <a:endParaRPr lang="en-US" sz="1275" dirty="0"/>
          </a:p>
        </p:txBody>
      </p:sp>
      <p:sp>
        <p:nvSpPr>
          <p:cNvPr id="29" name="Text 7"/>
          <p:cNvSpPr/>
          <p:nvPr/>
        </p:nvSpPr>
        <p:spPr>
          <a:xfrm>
            <a:off x="1143000" y="4324052"/>
            <a:ext cx="5495925"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"A video is worth a thousand words" — Advise witnesses to record future episodes safely on their phones.</a:t>
            </a:r>
            <a:endParaRPr lang="en-US" sz="1125" dirty="0"/>
          </a:p>
        </p:txBody>
      </p:sp>
      <p:sp>
        <p:nvSpPr>
          <p:cNvPr id="30" name="Text 8"/>
          <p:cNvSpPr/>
          <p:nvPr/>
        </p:nvSpPr>
        <p:spPr>
          <a:xfrm>
            <a:off x="7786688" y="3987105"/>
            <a:ext cx="4076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SCA EXAM PEARL</a:t>
            </a:r>
            <a:endParaRPr lang="en-US" sz="1050" dirty="0"/>
          </a:p>
        </p:txBody>
      </p:sp>
      <p:sp>
        <p:nvSpPr>
          <p:cNvPr id="31" name="Text 9"/>
          <p:cNvSpPr/>
          <p:nvPr/>
        </p:nvSpPr>
        <p:spPr>
          <a:xfrm>
            <a:off x="7543800" y="4282380"/>
            <a:ext cx="4076700" cy="1143000"/>
          </a:xfrm>
          <a:prstGeom prst="rect">
            <a:avLst/>
          </a:prstGeom>
          <a:noFill/>
          <a:ln/>
        </p:spPr>
        <p:txBody>
          <a:bodyPr vert="horz" wrap="square" lIns="0" tIns="0" rIns="0" bIns="0" rtlCol="0" anchor="ctr"/>
          <a:lstStyle/>
          <a:p>
            <a:pPr marL="0" indent="0">
              <a:lnSpc>
                <a:spcPts val="1800"/>
              </a:lnSpc>
              <a:buNone/>
            </a:pPr>
            <a:r>
              <a:rPr lang="en-US" sz="1200" i="1" dirty="0">
                <a:solidFill>
                  <a:srgbClr val="FFFFFF"/>
                </a:solidFill>
              </a:rPr>
              <a:t>Witness history is the single most important diagnostic tool for TLoC. In an exam setting, if the witness isn't present, ask: "Is there someone I can call who saw what happened?" Exploring the witness perspective demonstrates high-level clinical reasoning.</a:t>
            </a:r>
            <a:endParaRPr lang="en-US" sz="1200" dirty="0"/>
          </a:p>
        </p:txBody>
      </p:sp>
      <p:sp>
        <p:nvSpPr>
          <p:cNvPr id="32" name="Text 10"/>
          <p:cNvSpPr/>
          <p:nvPr/>
        </p:nvSpPr>
        <p:spPr>
          <a:xfrm>
            <a:off x="381000" y="6372225"/>
            <a:ext cx="11430000" cy="485775"/>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441103"/>
            <a:ext cx="5572125" cy="1552575"/>
          </a:xfrm>
          <a:prstGeom prst="rect">
            <a:avLst/>
          </a:prstGeom>
        </p:spPr>
      </p:pic>
      <p:pic>
        <p:nvPicPr>
          <p:cNvPr id="8" name="Image 6" descr="preencoded.png"/>
          <p:cNvPicPr>
            <a:picLocks noChangeAspect="1"/>
          </p:cNvPicPr>
          <p:nvPr/>
        </p:nvPicPr>
        <p:blipFill>
          <a:blip r:embed="rId8"/>
          <a:stretch>
            <a:fillRect/>
          </a:stretch>
        </p:blipFill>
        <p:spPr>
          <a:xfrm>
            <a:off x="571500" y="1679228"/>
            <a:ext cx="238125" cy="190500"/>
          </a:xfrm>
          <a:prstGeom prst="rect">
            <a:avLst/>
          </a:prstGeom>
        </p:spPr>
      </p:pic>
      <p:pic>
        <p:nvPicPr>
          <p:cNvPr id="9" name="Image 7" descr="preencoded.png"/>
          <p:cNvPicPr>
            <a:picLocks noChangeAspect="1"/>
          </p:cNvPicPr>
          <p:nvPr/>
        </p:nvPicPr>
        <p:blipFill>
          <a:blip r:embed="rId7"/>
          <a:stretch>
            <a:fillRect/>
          </a:stretch>
        </p:blipFill>
        <p:spPr>
          <a:xfrm>
            <a:off x="381000" y="3184178"/>
            <a:ext cx="5572125" cy="1295400"/>
          </a:xfrm>
          <a:prstGeom prst="rect">
            <a:avLst/>
          </a:prstGeom>
        </p:spPr>
      </p:pic>
      <p:pic>
        <p:nvPicPr>
          <p:cNvPr id="10" name="Image 8" descr="preencoded.png"/>
          <p:cNvPicPr>
            <a:picLocks noChangeAspect="1"/>
          </p:cNvPicPr>
          <p:nvPr/>
        </p:nvPicPr>
        <p:blipFill>
          <a:blip r:embed="rId9"/>
          <a:stretch>
            <a:fillRect/>
          </a:stretch>
        </p:blipFill>
        <p:spPr>
          <a:xfrm>
            <a:off x="571500" y="3422303"/>
            <a:ext cx="238125" cy="190500"/>
          </a:xfrm>
          <a:prstGeom prst="rect">
            <a:avLst/>
          </a:prstGeom>
        </p:spPr>
      </p:pic>
      <p:pic>
        <p:nvPicPr>
          <p:cNvPr id="11" name="Image 9" descr="preencoded.png"/>
          <p:cNvPicPr>
            <a:picLocks noChangeAspect="1"/>
          </p:cNvPicPr>
          <p:nvPr/>
        </p:nvPicPr>
        <p:blipFill>
          <a:blip r:embed="rId10"/>
          <a:stretch>
            <a:fillRect/>
          </a:stretch>
        </p:blipFill>
        <p:spPr>
          <a:xfrm>
            <a:off x="381000" y="4670078"/>
            <a:ext cx="5572125" cy="1295400"/>
          </a:xfrm>
          <a:prstGeom prst="rect">
            <a:avLst/>
          </a:prstGeom>
        </p:spPr>
      </p:pic>
      <p:pic>
        <p:nvPicPr>
          <p:cNvPr id="12" name="Image 10" descr="preencoded.png"/>
          <p:cNvPicPr>
            <a:picLocks noChangeAspect="1"/>
          </p:cNvPicPr>
          <p:nvPr/>
        </p:nvPicPr>
        <p:blipFill>
          <a:blip r:embed="rId11"/>
          <a:stretch>
            <a:fillRect/>
          </a:stretch>
        </p:blipFill>
        <p:spPr>
          <a:xfrm>
            <a:off x="571500" y="4908203"/>
            <a:ext cx="238125" cy="190500"/>
          </a:xfrm>
          <a:prstGeom prst="rect">
            <a:avLst/>
          </a:prstGeom>
        </p:spPr>
      </p:pic>
      <p:pic>
        <p:nvPicPr>
          <p:cNvPr id="13" name="Image 11" descr="preencoded.png"/>
          <p:cNvPicPr>
            <a:picLocks noChangeAspect="1"/>
          </p:cNvPicPr>
          <p:nvPr/>
        </p:nvPicPr>
        <p:blipFill>
          <a:blip r:embed="rId12"/>
          <a:stretch>
            <a:fillRect/>
          </a:stretch>
        </p:blipFill>
        <p:spPr>
          <a:xfrm>
            <a:off x="6238875" y="1636365"/>
            <a:ext cx="5572125" cy="2105025"/>
          </a:xfrm>
          <a:prstGeom prst="rect">
            <a:avLst/>
          </a:prstGeom>
        </p:spPr>
      </p:pic>
      <p:pic>
        <p:nvPicPr>
          <p:cNvPr id="14" name="Image 12" descr="preencoded.png"/>
          <p:cNvPicPr>
            <a:picLocks noChangeAspect="1"/>
          </p:cNvPicPr>
          <p:nvPr/>
        </p:nvPicPr>
        <p:blipFill>
          <a:blip r:embed="rId13"/>
          <a:stretch>
            <a:fillRect/>
          </a:stretch>
        </p:blipFill>
        <p:spPr>
          <a:xfrm>
            <a:off x="7835354" y="1937891"/>
            <a:ext cx="285750" cy="228600"/>
          </a:xfrm>
          <a:prstGeom prst="rect">
            <a:avLst/>
          </a:prstGeom>
        </p:spPr>
      </p:pic>
      <p:pic>
        <p:nvPicPr>
          <p:cNvPr id="15" name="Image 13" descr="preencoded.png"/>
          <p:cNvPicPr>
            <a:picLocks noChangeAspect="1"/>
          </p:cNvPicPr>
          <p:nvPr/>
        </p:nvPicPr>
        <p:blipFill>
          <a:blip r:embed="rId14"/>
          <a:stretch>
            <a:fillRect/>
          </a:stretch>
        </p:blipFill>
        <p:spPr>
          <a:xfrm>
            <a:off x="6477000" y="2998440"/>
            <a:ext cx="5095875" cy="504825"/>
          </a:xfrm>
          <a:prstGeom prst="rect">
            <a:avLst/>
          </a:prstGeom>
        </p:spPr>
      </p:pic>
      <p:pic>
        <p:nvPicPr>
          <p:cNvPr id="16" name="Image 14" descr="preencoded.png"/>
          <p:cNvPicPr>
            <a:picLocks noChangeAspect="1"/>
          </p:cNvPicPr>
          <p:nvPr/>
        </p:nvPicPr>
        <p:blipFill>
          <a:blip r:embed="rId15"/>
          <a:stretch>
            <a:fillRect/>
          </a:stretch>
        </p:blipFill>
        <p:spPr>
          <a:xfrm>
            <a:off x="6238875" y="3931890"/>
            <a:ext cx="5572125" cy="1838325"/>
          </a:xfrm>
          <a:prstGeom prst="rect">
            <a:avLst/>
          </a:prstGeom>
        </p:spPr>
      </p:pic>
      <p:pic>
        <p:nvPicPr>
          <p:cNvPr id="17" name="Image 15" descr="preencoded.png"/>
          <p:cNvPicPr>
            <a:picLocks noChangeAspect="1"/>
          </p:cNvPicPr>
          <p:nvPr/>
        </p:nvPicPr>
        <p:blipFill>
          <a:blip r:embed="rId16"/>
          <a:stretch>
            <a:fillRect/>
          </a:stretch>
        </p:blipFill>
        <p:spPr>
          <a:xfrm>
            <a:off x="6429375" y="4165253"/>
            <a:ext cx="238125" cy="171450"/>
          </a:xfrm>
          <a:prstGeom prst="rect">
            <a:avLst/>
          </a:prstGeom>
        </p:spPr>
      </p:pic>
      <p:pic>
        <p:nvPicPr>
          <p:cNvPr id="18" name="Image 16" descr="preencoded.png"/>
          <p:cNvPicPr>
            <a:picLocks noChangeAspect="1"/>
          </p:cNvPicPr>
          <p:nvPr/>
        </p:nvPicPr>
        <p:blipFill>
          <a:blip r:embed="rId17"/>
          <a:stretch>
            <a:fillRect/>
          </a:stretch>
        </p:blipFill>
        <p:spPr>
          <a:xfrm>
            <a:off x="6429375" y="4565303"/>
            <a:ext cx="238125" cy="171450"/>
          </a:xfrm>
          <a:prstGeom prst="rect">
            <a:avLst/>
          </a:prstGeom>
        </p:spPr>
      </p:pic>
      <p:pic>
        <p:nvPicPr>
          <p:cNvPr id="19" name="Image 17" descr="preencoded.png"/>
          <p:cNvPicPr>
            <a:picLocks noChangeAspect="1"/>
          </p:cNvPicPr>
          <p:nvPr/>
        </p:nvPicPr>
        <p:blipFill>
          <a:blip r:embed="rId18"/>
          <a:stretch>
            <a:fillRect/>
          </a:stretch>
        </p:blipFill>
        <p:spPr>
          <a:xfrm>
            <a:off x="6429375" y="4965353"/>
            <a:ext cx="238125" cy="171450"/>
          </a:xfrm>
          <a:prstGeom prst="rect">
            <a:avLst/>
          </a:prstGeom>
        </p:spPr>
      </p:pic>
      <p:pic>
        <p:nvPicPr>
          <p:cNvPr id="20" name="Image 18" descr="preencoded.png"/>
          <p:cNvPicPr>
            <a:picLocks noChangeAspect="1"/>
          </p:cNvPicPr>
          <p:nvPr/>
        </p:nvPicPr>
        <p:blipFill>
          <a:blip r:embed="rId19"/>
          <a:stretch>
            <a:fillRect/>
          </a:stretch>
        </p:blipFill>
        <p:spPr>
          <a:xfrm>
            <a:off x="6429375" y="5365403"/>
            <a:ext cx="238125" cy="171450"/>
          </a:xfrm>
          <a:prstGeom prst="rect">
            <a:avLst/>
          </a:prstGeom>
        </p:spPr>
      </p:pic>
      <p:pic>
        <p:nvPicPr>
          <p:cNvPr id="21" name="Image 19" descr="preencoded.png"/>
          <p:cNvPicPr>
            <a:picLocks noChangeAspect="1"/>
          </p:cNvPicPr>
          <p:nvPr/>
        </p:nvPicPr>
        <p:blipFill>
          <a:blip r:embed="rId20"/>
          <a:stretch>
            <a:fillRect/>
          </a:stretch>
        </p:blipFill>
        <p:spPr>
          <a:xfrm>
            <a:off x="0" y="6372225"/>
            <a:ext cx="12192000" cy="485775"/>
          </a:xfrm>
          <a:prstGeom prst="rect">
            <a:avLst/>
          </a:prstGeom>
        </p:spPr>
      </p:pic>
      <p:sp>
        <p:nvSpPr>
          <p:cNvPr id="22"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3" name="Text 1"/>
          <p:cNvSpPr/>
          <p:nvPr/>
        </p:nvSpPr>
        <p:spPr>
          <a:xfrm>
            <a:off x="523875" y="6191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Red Flags: Urgent Clinical Features</a:t>
            </a:r>
            <a:endParaRPr lang="en-US" sz="2100" dirty="0"/>
          </a:p>
        </p:txBody>
      </p:sp>
      <p:sp>
        <p:nvSpPr>
          <p:cNvPr id="24" name="Text 2"/>
          <p:cNvSpPr/>
          <p:nvPr/>
        </p:nvSpPr>
        <p:spPr>
          <a:xfrm>
            <a:off x="923925" y="1631603"/>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Syncope During Exertion</a:t>
            </a:r>
            <a:endParaRPr lang="en-US" sz="1500" dirty="0"/>
          </a:p>
        </p:txBody>
      </p:sp>
      <p:sp>
        <p:nvSpPr>
          <p:cNvPr id="25" name="Text 3"/>
          <p:cNvSpPr/>
          <p:nvPr/>
        </p:nvSpPr>
        <p:spPr>
          <a:xfrm>
            <a:off x="571500" y="2031653"/>
            <a:ext cx="5191125" cy="771525"/>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Syncopal episodes occurring </a:t>
            </a:r>
            <a:r>
              <a:rPr lang="en-US" sz="1350" b="1" dirty="0">
                <a:solidFill>
                  <a:srgbClr val="2C3E50"/>
                </a:solidFill>
              </a:rPr>
              <a:t>while</a:t>
            </a:r>
            <a:r>
              <a:rPr lang="en-US" sz="1350" dirty="0">
                <a:solidFill>
                  <a:srgbClr val="2C3E50"/>
                </a:solidFill>
              </a:rPr>
              <a:t> exercising (not just after). Strongly suggests structural heart disease (AS, HOCM) or exercise-induced arrhythmias.</a:t>
            </a:r>
            <a:endParaRPr lang="en-US" sz="1350" dirty="0"/>
          </a:p>
        </p:txBody>
      </p:sp>
      <p:sp>
        <p:nvSpPr>
          <p:cNvPr id="26" name="Text 4"/>
          <p:cNvSpPr/>
          <p:nvPr/>
        </p:nvSpPr>
        <p:spPr>
          <a:xfrm>
            <a:off x="923925" y="3374678"/>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Syncope While Lying Down</a:t>
            </a:r>
            <a:endParaRPr lang="en-US" sz="1500" dirty="0"/>
          </a:p>
        </p:txBody>
      </p:sp>
      <p:sp>
        <p:nvSpPr>
          <p:cNvPr id="27" name="Text 5"/>
          <p:cNvSpPr/>
          <p:nvPr/>
        </p:nvSpPr>
        <p:spPr>
          <a:xfrm>
            <a:off x="571500" y="3774728"/>
            <a:ext cx="51911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Loss of consciousness while supine is a </a:t>
            </a:r>
            <a:r>
              <a:rPr lang="en-US" sz="1350" b="1" dirty="0">
                <a:solidFill>
                  <a:srgbClr val="2C3E50"/>
                </a:solidFill>
              </a:rPr>
              <a:t>cardiac cause</a:t>
            </a:r>
            <a:r>
              <a:rPr lang="en-US" sz="1350" dirty="0">
                <a:solidFill>
                  <a:srgbClr val="2C3E50"/>
                </a:solidFill>
              </a:rPr>
              <a:t> until proven otherwise. Reflex syncope virtually never occurs in this position.</a:t>
            </a:r>
            <a:endParaRPr lang="en-US" sz="1350" dirty="0"/>
          </a:p>
        </p:txBody>
      </p:sp>
      <p:sp>
        <p:nvSpPr>
          <p:cNvPr id="28" name="Text 6"/>
          <p:cNvSpPr/>
          <p:nvPr/>
        </p:nvSpPr>
        <p:spPr>
          <a:xfrm>
            <a:off x="923925" y="4860578"/>
            <a:ext cx="617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New-Onset Accompanying Pain</a:t>
            </a:r>
            <a:endParaRPr lang="en-US" sz="1500" dirty="0"/>
          </a:p>
        </p:txBody>
      </p:sp>
      <p:sp>
        <p:nvSpPr>
          <p:cNvPr id="29" name="Text 7"/>
          <p:cNvSpPr/>
          <p:nvPr/>
        </p:nvSpPr>
        <p:spPr>
          <a:xfrm>
            <a:off x="571500" y="5260628"/>
            <a:ext cx="5191125"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Syncope associated with </a:t>
            </a:r>
            <a:r>
              <a:rPr lang="en-US" sz="1350" b="1" dirty="0">
                <a:solidFill>
                  <a:srgbClr val="2C3E50"/>
                </a:solidFill>
              </a:rPr>
              <a:t>chest pain</a:t>
            </a:r>
            <a:r>
              <a:rPr lang="en-US" sz="1350" dirty="0">
                <a:solidFill>
                  <a:srgbClr val="2C3E50"/>
                </a:solidFill>
              </a:rPr>
              <a:t> or </a:t>
            </a:r>
            <a:r>
              <a:rPr lang="en-US" sz="1350" b="1" dirty="0">
                <a:solidFill>
                  <a:srgbClr val="2C3E50"/>
                </a:solidFill>
              </a:rPr>
              <a:t>palpitations</a:t>
            </a:r>
            <a:r>
              <a:rPr lang="en-US" sz="1350" dirty="0">
                <a:solidFill>
                  <a:srgbClr val="2C3E50"/>
                </a:solidFill>
              </a:rPr>
              <a:t> immediately preceding the event suggests ischemia or primary arrhythmia.</a:t>
            </a:r>
            <a:endParaRPr lang="en-US" sz="1350" dirty="0"/>
          </a:p>
        </p:txBody>
      </p:sp>
      <p:sp>
        <p:nvSpPr>
          <p:cNvPr id="30" name="Text 8"/>
          <p:cNvSpPr/>
          <p:nvPr/>
        </p:nvSpPr>
        <p:spPr>
          <a:xfrm>
            <a:off x="8121104" y="1874490"/>
            <a:ext cx="3451771" cy="342900"/>
          </a:xfrm>
          <a:prstGeom prst="rect">
            <a:avLst/>
          </a:prstGeom>
          <a:noFill/>
          <a:ln/>
        </p:spPr>
        <p:txBody>
          <a:bodyPr vert="horz" wrap="square" lIns="0" tIns="0" rIns="0" bIns="0" rtlCol="0" anchor="ctr"/>
          <a:lstStyle/>
          <a:p>
            <a:pPr marL="0" indent="0" algn="ctr">
              <a:lnSpc>
                <a:spcPts val="2700"/>
              </a:lnSpc>
              <a:buNone/>
            </a:pPr>
            <a:r>
              <a:rPr lang="en-US" sz="1800" b="1" kern="0" spc="60" dirty="0">
                <a:solidFill>
                  <a:srgbClr val="FFFFFF"/>
                </a:solidFill>
              </a:rPr>
              <a:t> URGENT ACTION</a:t>
            </a:r>
            <a:endParaRPr lang="en-US" sz="1800" dirty="0"/>
          </a:p>
        </p:txBody>
      </p:sp>
      <p:sp>
        <p:nvSpPr>
          <p:cNvPr id="31" name="Text 9"/>
          <p:cNvSpPr/>
          <p:nvPr/>
        </p:nvSpPr>
        <p:spPr>
          <a:xfrm>
            <a:off x="6477000" y="2360265"/>
            <a:ext cx="5095875" cy="495300"/>
          </a:xfrm>
          <a:prstGeom prst="rect">
            <a:avLst/>
          </a:prstGeom>
          <a:noFill/>
          <a:ln/>
        </p:spPr>
        <p:txBody>
          <a:bodyPr vert="horz" wrap="square" lIns="0" tIns="0" rIns="0" bIns="0" rtlCol="0" anchor="ctr"/>
          <a:lstStyle/>
          <a:p>
            <a:pPr marL="0" indent="0" algn="ctr">
              <a:lnSpc>
                <a:spcPts val="1950"/>
              </a:lnSpc>
              <a:buNone/>
            </a:pPr>
            <a:r>
              <a:rPr lang="en-US" sz="1500" dirty="0">
                <a:solidFill>
                  <a:srgbClr val="FFFFFF"/>
                </a:solidFill>
              </a:rPr>
              <a:t>Any patient presenting with these features requires specialist assessment or admission.</a:t>
            </a:r>
            <a:endParaRPr lang="en-US" sz="1500" dirty="0"/>
          </a:p>
        </p:txBody>
      </p:sp>
      <p:sp>
        <p:nvSpPr>
          <p:cNvPr id="32" name="Text 10"/>
          <p:cNvSpPr/>
          <p:nvPr/>
        </p:nvSpPr>
        <p:spPr>
          <a:xfrm>
            <a:off x="6477000" y="2998440"/>
            <a:ext cx="4905375" cy="5048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FFFFFF"/>
                </a:solidFill>
              </a:rPr>
              <a:t>WITHIN 24 HOURS</a:t>
            </a:r>
            <a:endParaRPr lang="en-US" sz="1650" dirty="0"/>
          </a:p>
        </p:txBody>
      </p:sp>
      <p:sp>
        <p:nvSpPr>
          <p:cNvPr id="33" name="Text 11"/>
          <p:cNvSpPr/>
          <p:nvPr/>
        </p:nvSpPr>
        <p:spPr>
          <a:xfrm>
            <a:off x="6810375" y="412239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No Prodrome (Sudden-onset LOC)</a:t>
            </a:r>
            <a:endParaRPr lang="en-US" sz="1350" dirty="0"/>
          </a:p>
        </p:txBody>
      </p:sp>
      <p:sp>
        <p:nvSpPr>
          <p:cNvPr id="34" name="Text 12"/>
          <p:cNvSpPr/>
          <p:nvPr/>
        </p:nvSpPr>
        <p:spPr>
          <a:xfrm>
            <a:off x="6810375" y="452244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signs of Heart Failure</a:t>
            </a:r>
            <a:endParaRPr lang="en-US" sz="1350" dirty="0"/>
          </a:p>
        </p:txBody>
      </p:sp>
      <p:sp>
        <p:nvSpPr>
          <p:cNvPr id="35" name="Text 13"/>
          <p:cNvSpPr/>
          <p:nvPr/>
        </p:nvSpPr>
        <p:spPr>
          <a:xfrm>
            <a:off x="6810375" y="492249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Frequent recurrence causing injury</a:t>
            </a:r>
            <a:endParaRPr lang="en-US" sz="1350" dirty="0"/>
          </a:p>
        </p:txBody>
      </p:sp>
      <p:sp>
        <p:nvSpPr>
          <p:cNvPr id="36" name="Text 14"/>
          <p:cNvSpPr/>
          <p:nvPr/>
        </p:nvSpPr>
        <p:spPr>
          <a:xfrm>
            <a:off x="6810375" y="532254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No protective reflexes during fall</a:t>
            </a:r>
            <a:endParaRPr lang="en-US" sz="1350" dirty="0"/>
          </a:p>
        </p:txBody>
      </p:sp>
      <p:sp>
        <p:nvSpPr>
          <p:cNvPr id="37" name="Text 15"/>
          <p:cNvSpPr/>
          <p:nvPr/>
        </p:nvSpPr>
        <p:spPr>
          <a:xfrm>
            <a:off x="10341471" y="6515100"/>
            <a:ext cx="185052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224855"/>
            <a:ext cx="5572125" cy="4956870"/>
          </a:xfrm>
          <a:prstGeom prst="rect">
            <a:avLst/>
          </a:prstGeom>
        </p:spPr>
      </p:pic>
      <p:pic>
        <p:nvPicPr>
          <p:cNvPr id="8" name="Image 6" descr="preencoded.png"/>
          <p:cNvPicPr>
            <a:picLocks noChangeAspect="1"/>
          </p:cNvPicPr>
          <p:nvPr/>
        </p:nvPicPr>
        <p:blipFill>
          <a:blip r:embed="rId8"/>
          <a:stretch>
            <a:fillRect/>
          </a:stretch>
        </p:blipFill>
        <p:spPr>
          <a:xfrm>
            <a:off x="571500" y="1462980"/>
            <a:ext cx="238125" cy="190500"/>
          </a:xfrm>
          <a:prstGeom prst="rect">
            <a:avLst/>
          </a:prstGeom>
        </p:spPr>
      </p:pic>
      <p:pic>
        <p:nvPicPr>
          <p:cNvPr id="9" name="Image 7" descr="preencoded.png"/>
          <p:cNvPicPr>
            <a:picLocks noChangeAspect="1"/>
          </p:cNvPicPr>
          <p:nvPr/>
        </p:nvPicPr>
        <p:blipFill>
          <a:blip r:embed="rId9"/>
          <a:stretch>
            <a:fillRect/>
          </a:stretch>
        </p:blipFill>
        <p:spPr>
          <a:xfrm>
            <a:off x="571500" y="1843980"/>
            <a:ext cx="214313" cy="176361"/>
          </a:xfrm>
          <a:prstGeom prst="rect">
            <a:avLst/>
          </a:prstGeom>
        </p:spPr>
      </p:pic>
      <p:pic>
        <p:nvPicPr>
          <p:cNvPr id="10" name="Image 8" descr="preencoded.png"/>
          <p:cNvPicPr>
            <a:picLocks noChangeAspect="1"/>
          </p:cNvPicPr>
          <p:nvPr/>
        </p:nvPicPr>
        <p:blipFill>
          <a:blip r:embed="rId9"/>
          <a:stretch>
            <a:fillRect/>
          </a:stretch>
        </p:blipFill>
        <p:spPr>
          <a:xfrm>
            <a:off x="571500" y="2198191"/>
            <a:ext cx="214313" cy="176361"/>
          </a:xfrm>
          <a:prstGeom prst="rect">
            <a:avLst/>
          </a:prstGeom>
        </p:spPr>
      </p:pic>
      <p:pic>
        <p:nvPicPr>
          <p:cNvPr id="11" name="Image 9" descr="preencoded.png"/>
          <p:cNvPicPr>
            <a:picLocks noChangeAspect="1"/>
          </p:cNvPicPr>
          <p:nvPr/>
        </p:nvPicPr>
        <p:blipFill>
          <a:blip r:embed="rId10"/>
          <a:stretch>
            <a:fillRect/>
          </a:stretch>
        </p:blipFill>
        <p:spPr>
          <a:xfrm>
            <a:off x="571500" y="2552402"/>
            <a:ext cx="214313" cy="176361"/>
          </a:xfrm>
          <a:prstGeom prst="rect">
            <a:avLst/>
          </a:prstGeom>
        </p:spPr>
      </p:pic>
      <p:pic>
        <p:nvPicPr>
          <p:cNvPr id="12" name="Image 10" descr="preencoded.png"/>
          <p:cNvPicPr>
            <a:picLocks noChangeAspect="1"/>
          </p:cNvPicPr>
          <p:nvPr/>
        </p:nvPicPr>
        <p:blipFill>
          <a:blip r:embed="rId10"/>
          <a:stretch>
            <a:fillRect/>
          </a:stretch>
        </p:blipFill>
        <p:spPr>
          <a:xfrm>
            <a:off x="571500" y="2906613"/>
            <a:ext cx="214313" cy="176361"/>
          </a:xfrm>
          <a:prstGeom prst="rect">
            <a:avLst/>
          </a:prstGeom>
        </p:spPr>
      </p:pic>
      <p:pic>
        <p:nvPicPr>
          <p:cNvPr id="13" name="Image 11" descr="preencoded.png"/>
          <p:cNvPicPr>
            <a:picLocks noChangeAspect="1"/>
          </p:cNvPicPr>
          <p:nvPr/>
        </p:nvPicPr>
        <p:blipFill>
          <a:blip r:embed="rId11"/>
          <a:stretch>
            <a:fillRect/>
          </a:stretch>
        </p:blipFill>
        <p:spPr>
          <a:xfrm>
            <a:off x="571500" y="3260824"/>
            <a:ext cx="214313" cy="176361"/>
          </a:xfrm>
          <a:prstGeom prst="rect">
            <a:avLst/>
          </a:prstGeom>
        </p:spPr>
      </p:pic>
      <p:pic>
        <p:nvPicPr>
          <p:cNvPr id="14" name="Image 12" descr="preencoded.png"/>
          <p:cNvPicPr>
            <a:picLocks noChangeAspect="1"/>
          </p:cNvPicPr>
          <p:nvPr/>
        </p:nvPicPr>
        <p:blipFill>
          <a:blip r:embed="rId12"/>
          <a:stretch>
            <a:fillRect/>
          </a:stretch>
        </p:blipFill>
        <p:spPr>
          <a:xfrm>
            <a:off x="6238875" y="1224855"/>
            <a:ext cx="5572125" cy="2335560"/>
          </a:xfrm>
          <a:prstGeom prst="rect">
            <a:avLst/>
          </a:prstGeom>
        </p:spPr>
      </p:pic>
      <p:pic>
        <p:nvPicPr>
          <p:cNvPr id="15" name="Image 13" descr="preencoded.png"/>
          <p:cNvPicPr>
            <a:picLocks noChangeAspect="1"/>
          </p:cNvPicPr>
          <p:nvPr/>
        </p:nvPicPr>
        <p:blipFill>
          <a:blip r:embed="rId13"/>
          <a:stretch>
            <a:fillRect/>
          </a:stretch>
        </p:blipFill>
        <p:spPr>
          <a:xfrm>
            <a:off x="6429375" y="1462980"/>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429375" y="1843980"/>
            <a:ext cx="214313" cy="200025"/>
          </a:xfrm>
          <a:prstGeom prst="rect">
            <a:avLst/>
          </a:prstGeom>
        </p:spPr>
      </p:pic>
      <p:pic>
        <p:nvPicPr>
          <p:cNvPr id="17" name="Image 15" descr="preencoded.png"/>
          <p:cNvPicPr>
            <a:picLocks noChangeAspect="1"/>
          </p:cNvPicPr>
          <p:nvPr/>
        </p:nvPicPr>
        <p:blipFill>
          <a:blip r:embed="rId15"/>
          <a:stretch>
            <a:fillRect/>
          </a:stretch>
        </p:blipFill>
        <p:spPr>
          <a:xfrm>
            <a:off x="6238875" y="3750915"/>
            <a:ext cx="5572125" cy="2430810"/>
          </a:xfrm>
          <a:prstGeom prst="rect">
            <a:avLst/>
          </a:prstGeom>
        </p:spPr>
      </p:pic>
      <p:pic>
        <p:nvPicPr>
          <p:cNvPr id="18" name="Image 16" descr="preencoded.png"/>
          <p:cNvPicPr>
            <a:picLocks noChangeAspect="1"/>
          </p:cNvPicPr>
          <p:nvPr/>
        </p:nvPicPr>
        <p:blipFill>
          <a:blip r:embed="rId16"/>
          <a:stretch>
            <a:fillRect/>
          </a:stretch>
        </p:blipFill>
        <p:spPr>
          <a:xfrm>
            <a:off x="8834438" y="4151858"/>
            <a:ext cx="381000" cy="304800"/>
          </a:xfrm>
          <a:prstGeom prst="rect">
            <a:avLst/>
          </a:prstGeom>
        </p:spPr>
      </p:pic>
      <p:sp>
        <p:nvSpPr>
          <p:cNvPr id="19"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0" name="Text 1"/>
          <p:cNvSpPr/>
          <p:nvPr/>
        </p:nvSpPr>
        <p:spPr>
          <a:xfrm>
            <a:off x="523875" y="6191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Red Flags: ECG and Family History</a:t>
            </a:r>
            <a:endParaRPr lang="en-US" sz="2100" dirty="0"/>
          </a:p>
        </p:txBody>
      </p:sp>
      <p:sp>
        <p:nvSpPr>
          <p:cNvPr id="21" name="Text 2"/>
          <p:cNvSpPr/>
          <p:nvPr/>
        </p:nvSpPr>
        <p:spPr>
          <a:xfrm>
            <a:off x="923925" y="1415355"/>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Critical ECG Abnormalities</a:t>
            </a:r>
            <a:endParaRPr lang="en-US" sz="1500" dirty="0"/>
          </a:p>
        </p:txBody>
      </p:sp>
      <p:sp>
        <p:nvSpPr>
          <p:cNvPr id="22" name="Text 3"/>
          <p:cNvSpPr/>
          <p:nvPr/>
        </p:nvSpPr>
        <p:spPr>
          <a:xfrm>
            <a:off x="881063" y="1843980"/>
            <a:ext cx="720090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New Left Bundle Branch Block (LBBB)</a:t>
            </a:r>
            <a:endParaRPr lang="en-US" sz="1350" dirty="0"/>
          </a:p>
        </p:txBody>
      </p:sp>
      <p:sp>
        <p:nvSpPr>
          <p:cNvPr id="23" name="Text 4"/>
          <p:cNvSpPr/>
          <p:nvPr/>
        </p:nvSpPr>
        <p:spPr>
          <a:xfrm>
            <a:off x="881063" y="2198191"/>
            <a:ext cx="1049274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QTc Interval &gt; 500ms</a:t>
            </a:r>
            <a:r>
              <a:rPr lang="en-US" sz="1350" dirty="0">
                <a:solidFill>
                  <a:srgbClr val="2C3E50"/>
                </a:solidFill>
              </a:rPr>
              <a:t> (increased risk of Torsades)</a:t>
            </a:r>
            <a:endParaRPr lang="en-US" sz="1350" dirty="0"/>
          </a:p>
        </p:txBody>
      </p:sp>
      <p:sp>
        <p:nvSpPr>
          <p:cNvPr id="24" name="Text 5"/>
          <p:cNvSpPr/>
          <p:nvPr/>
        </p:nvSpPr>
        <p:spPr>
          <a:xfrm>
            <a:off x="881063" y="2552402"/>
            <a:ext cx="850392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2nd or 3rd Degree Heart Block</a:t>
            </a:r>
            <a:r>
              <a:rPr lang="en-US" sz="1350" dirty="0">
                <a:solidFill>
                  <a:srgbClr val="2C3E50"/>
                </a:solidFill>
              </a:rPr>
              <a:t> (AV block)</a:t>
            </a:r>
            <a:endParaRPr lang="en-US" sz="1350" dirty="0"/>
          </a:p>
        </p:txBody>
      </p:sp>
      <p:sp>
        <p:nvSpPr>
          <p:cNvPr id="25" name="Text 6"/>
          <p:cNvSpPr/>
          <p:nvPr/>
        </p:nvSpPr>
        <p:spPr>
          <a:xfrm>
            <a:off x="881063" y="2906613"/>
            <a:ext cx="966978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Ventricular Tachycardia (VT)</a:t>
            </a:r>
            <a:r>
              <a:rPr lang="en-US" sz="1350" dirty="0">
                <a:solidFill>
                  <a:srgbClr val="2C3E50"/>
                </a:solidFill>
              </a:rPr>
              <a:t> or Brugada pattern</a:t>
            </a:r>
            <a:endParaRPr lang="en-US" sz="1350" dirty="0"/>
          </a:p>
        </p:txBody>
      </p:sp>
      <p:sp>
        <p:nvSpPr>
          <p:cNvPr id="26" name="Text 7"/>
          <p:cNvSpPr/>
          <p:nvPr/>
        </p:nvSpPr>
        <p:spPr>
          <a:xfrm>
            <a:off x="881063" y="3260824"/>
            <a:ext cx="8846820"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Atrial Fibrillation</a:t>
            </a:r>
            <a:r>
              <a:rPr lang="en-US" sz="1350" dirty="0">
                <a:solidFill>
                  <a:srgbClr val="2C3E50"/>
                </a:solidFill>
              </a:rPr>
              <a:t> with low blood pressure</a:t>
            </a:r>
            <a:endParaRPr lang="en-US" sz="1350" dirty="0"/>
          </a:p>
        </p:txBody>
      </p:sp>
      <p:sp>
        <p:nvSpPr>
          <p:cNvPr id="27" name="Text 8"/>
          <p:cNvSpPr/>
          <p:nvPr/>
        </p:nvSpPr>
        <p:spPr>
          <a:xfrm>
            <a:off x="6781800" y="1415355"/>
            <a:ext cx="51911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Family History (FHx)</a:t>
            </a:r>
            <a:endParaRPr lang="en-US" sz="1500" dirty="0"/>
          </a:p>
        </p:txBody>
      </p:sp>
      <p:sp>
        <p:nvSpPr>
          <p:cNvPr id="28" name="Text 9"/>
          <p:cNvSpPr/>
          <p:nvPr/>
        </p:nvSpPr>
        <p:spPr>
          <a:xfrm>
            <a:off x="6738938" y="1843980"/>
            <a:ext cx="4881563"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Sudden Cardiac Death (SCD)</a:t>
            </a:r>
            <a:r>
              <a:rPr lang="en-US" sz="1350" dirty="0">
                <a:solidFill>
                  <a:srgbClr val="2C3E50"/>
                </a:solidFill>
              </a:rPr>
              <a:t> in a first-degree relative aged </a:t>
            </a:r>
            <a:r>
              <a:rPr lang="en-US" sz="1350" b="1" dirty="0">
                <a:solidFill>
                  <a:srgbClr val="2C3E50"/>
                </a:solidFill>
              </a:rPr>
              <a:t>&lt; 40 years</a:t>
            </a:r>
            <a:r>
              <a:rPr lang="en-US" sz="1350" dirty="0">
                <a:solidFill>
                  <a:srgbClr val="2C3E50"/>
                </a:solidFill>
              </a:rPr>
              <a:t>.</a:t>
            </a:r>
            <a:endParaRPr lang="en-US" sz="1350" dirty="0"/>
          </a:p>
        </p:txBody>
      </p:sp>
      <p:sp>
        <p:nvSpPr>
          <p:cNvPr id="29" name="Text 10"/>
          <p:cNvSpPr/>
          <p:nvPr/>
        </p:nvSpPr>
        <p:spPr>
          <a:xfrm>
            <a:off x="6657975" y="2485727"/>
            <a:ext cx="5534025" cy="214313"/>
          </a:xfrm>
          <a:prstGeom prst="rect">
            <a:avLst/>
          </a:prstGeom>
          <a:noFill/>
          <a:ln/>
        </p:spPr>
        <p:txBody>
          <a:bodyPr vert="horz" wrap="square" lIns="0" tIns="0" rIns="0" bIns="0" rtlCol="0" anchor="ctr"/>
          <a:lstStyle/>
          <a:p>
            <a:pPr marL="0" indent="0">
              <a:lnSpc>
                <a:spcPts val="1688"/>
              </a:lnSpc>
              <a:buNone/>
            </a:pPr>
            <a:r>
              <a:rPr lang="en-US" sz="1125" dirty="0">
                <a:solidFill>
                  <a:srgbClr val="7F8C8D"/>
                </a:solidFill>
              </a:rPr>
              <a:t>Suggests inherited channelopathy (e.g., Long QT, Brugada, HOCM).</a:t>
            </a:r>
            <a:endParaRPr lang="en-US" sz="1125" dirty="0"/>
          </a:p>
        </p:txBody>
      </p:sp>
      <p:sp>
        <p:nvSpPr>
          <p:cNvPr id="30" name="Text 11"/>
          <p:cNvSpPr/>
          <p:nvPr/>
        </p:nvSpPr>
        <p:spPr>
          <a:xfrm>
            <a:off x="7856339" y="4599533"/>
            <a:ext cx="2337197" cy="314325"/>
          </a:xfrm>
          <a:prstGeom prst="rect">
            <a:avLst/>
          </a:prstGeom>
          <a:noFill/>
          <a:ln/>
        </p:spPr>
        <p:txBody>
          <a:bodyPr vert="horz" wrap="square" lIns="0" tIns="0" rIns="0" bIns="0" rtlCol="0" anchor="ctr"/>
          <a:lstStyle/>
          <a:p>
            <a:pPr marL="0" indent="0" algn="ctr">
              <a:lnSpc>
                <a:spcPts val="2475"/>
              </a:lnSpc>
              <a:buNone/>
            </a:pPr>
            <a:r>
              <a:rPr lang="en-US" sz="1650" b="1" kern="0" spc="60" dirty="0">
                <a:solidFill>
                  <a:srgbClr val="FFFFFF"/>
                </a:solidFill>
              </a:rPr>
              <a:t>MANDATORY ACTION</a:t>
            </a:r>
            <a:endParaRPr lang="en-US" sz="1650" dirty="0"/>
          </a:p>
        </p:txBody>
      </p:sp>
      <p:sp>
        <p:nvSpPr>
          <p:cNvPr id="31" name="Text 12"/>
          <p:cNvSpPr/>
          <p:nvPr/>
        </p:nvSpPr>
        <p:spPr>
          <a:xfrm>
            <a:off x="7709892" y="5009108"/>
            <a:ext cx="2630091" cy="7715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Immediate Specialist Referral</a:t>
            </a:r>
            <a:r>
              <a:rPr lang="en-US" sz="1350" dirty="0">
                <a:solidFill>
                  <a:srgbClr val="FFFFFF"/>
                </a:solidFill>
              </a:rPr>
              <a:t>
Assessment or admission required
</a:t>
            </a:r>
            <a:r>
              <a:rPr lang="en-US" sz="1350" b="1" dirty="0">
                <a:solidFill>
                  <a:srgbClr val="FFFFFF"/>
                </a:solidFill>
              </a:rPr>
              <a:t>within 24 hours</a:t>
            </a:r>
            <a:endParaRPr lang="en-US" sz="1350" dirty="0"/>
          </a:p>
        </p:txBody>
      </p:sp>
      <p:sp>
        <p:nvSpPr>
          <p:cNvPr id="32" name="Text 13"/>
          <p:cNvSpPr/>
          <p:nvPr/>
        </p:nvSpPr>
        <p:spPr>
          <a:xfrm>
            <a:off x="381000" y="6467475"/>
            <a:ext cx="5814060" cy="200025"/>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 2026 Bradford VTS Teaching Deck</a:t>
            </a:r>
            <a:endParaRPr lang="en-US" sz="1050" dirty="0"/>
          </a:p>
        </p:txBody>
      </p:sp>
      <p:sp>
        <p:nvSpPr>
          <p:cNvPr id="33" name="Text 14"/>
          <p:cNvSpPr/>
          <p:nvPr/>
        </p:nvSpPr>
        <p:spPr>
          <a:xfrm>
            <a:off x="10341471" y="6467475"/>
            <a:ext cx="185052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1175296"/>
          </a:xfrm>
          <a:prstGeom prst="rect">
            <a:avLst/>
          </a:prstGeom>
        </p:spPr>
      </p:pic>
      <p:pic>
        <p:nvPicPr>
          <p:cNvPr id="5" name="Image 3" descr="preencoded.png"/>
          <p:cNvPicPr>
            <a:picLocks noChangeAspect="1"/>
          </p:cNvPicPr>
          <p:nvPr/>
        </p:nvPicPr>
        <p:blipFill>
          <a:blip r:embed="rId6"/>
          <a:stretch>
            <a:fillRect/>
          </a:stretch>
        </p:blipFill>
        <p:spPr>
          <a:xfrm>
            <a:off x="476250" y="285750"/>
            <a:ext cx="2741116" cy="314325"/>
          </a:xfrm>
          <a:prstGeom prst="rect">
            <a:avLst/>
          </a:prstGeom>
        </p:spPr>
      </p:pic>
      <p:pic>
        <p:nvPicPr>
          <p:cNvPr id="6" name="Image 4" descr="preencoded.png"/>
          <p:cNvPicPr>
            <a:picLocks noChangeAspect="1"/>
          </p:cNvPicPr>
          <p:nvPr/>
        </p:nvPicPr>
        <p:blipFill>
          <a:blip r:embed="rId7"/>
          <a:stretch>
            <a:fillRect/>
          </a:stretch>
        </p:blipFill>
        <p:spPr>
          <a:xfrm>
            <a:off x="476250" y="714375"/>
            <a:ext cx="11239500" cy="365671"/>
          </a:xfrm>
          <a:prstGeom prst="rect">
            <a:avLst/>
          </a:prstGeom>
        </p:spPr>
      </p:pic>
      <p:pic>
        <p:nvPicPr>
          <p:cNvPr id="7" name="Image 5" descr="preencoded.png"/>
          <p:cNvPicPr>
            <a:picLocks noChangeAspect="1"/>
          </p:cNvPicPr>
          <p:nvPr/>
        </p:nvPicPr>
        <p:blipFill>
          <a:blip r:embed="rId8"/>
          <a:stretch>
            <a:fillRect/>
          </a:stretch>
        </p:blipFill>
        <p:spPr>
          <a:xfrm>
            <a:off x="476250" y="1365796"/>
            <a:ext cx="3619500" cy="4015829"/>
          </a:xfrm>
          <a:prstGeom prst="rect">
            <a:avLst/>
          </a:prstGeom>
        </p:spPr>
      </p:pic>
      <p:pic>
        <p:nvPicPr>
          <p:cNvPr id="8" name="Image 6" descr="preencoded.png"/>
          <p:cNvPicPr>
            <a:picLocks noChangeAspect="1"/>
          </p:cNvPicPr>
          <p:nvPr/>
        </p:nvPicPr>
        <p:blipFill>
          <a:blip r:embed="rId9"/>
          <a:stretch>
            <a:fillRect/>
          </a:stretch>
        </p:blipFill>
        <p:spPr>
          <a:xfrm>
            <a:off x="476250" y="1365796"/>
            <a:ext cx="3619500" cy="571500"/>
          </a:xfrm>
          <a:prstGeom prst="rect">
            <a:avLst/>
          </a:prstGeom>
        </p:spPr>
      </p:pic>
      <p:pic>
        <p:nvPicPr>
          <p:cNvPr id="9" name="Image 7" descr="preencoded.png"/>
          <p:cNvPicPr>
            <a:picLocks noChangeAspect="1"/>
          </p:cNvPicPr>
          <p:nvPr/>
        </p:nvPicPr>
        <p:blipFill>
          <a:blip r:embed="rId10"/>
          <a:stretch>
            <a:fillRect/>
          </a:stretch>
        </p:blipFill>
        <p:spPr>
          <a:xfrm>
            <a:off x="619125" y="1575346"/>
            <a:ext cx="190500" cy="152400"/>
          </a:xfrm>
          <a:prstGeom prst="rect">
            <a:avLst/>
          </a:prstGeom>
        </p:spPr>
      </p:pic>
      <p:pic>
        <p:nvPicPr>
          <p:cNvPr id="10" name="Image 8" descr="preencoded.png"/>
          <p:cNvPicPr>
            <a:picLocks noChangeAspect="1"/>
          </p:cNvPicPr>
          <p:nvPr/>
        </p:nvPicPr>
        <p:blipFill>
          <a:blip r:embed="rId11"/>
          <a:stretch>
            <a:fillRect/>
          </a:stretch>
        </p:blipFill>
        <p:spPr>
          <a:xfrm>
            <a:off x="666750" y="2819400"/>
            <a:ext cx="202406" cy="166688"/>
          </a:xfrm>
          <a:prstGeom prst="rect">
            <a:avLst/>
          </a:prstGeom>
        </p:spPr>
      </p:pic>
      <p:pic>
        <p:nvPicPr>
          <p:cNvPr id="11" name="Image 9" descr="preencoded.png"/>
          <p:cNvPicPr>
            <a:picLocks noChangeAspect="1"/>
          </p:cNvPicPr>
          <p:nvPr/>
        </p:nvPicPr>
        <p:blipFill>
          <a:blip r:embed="rId12"/>
          <a:stretch>
            <a:fillRect/>
          </a:stretch>
        </p:blipFill>
        <p:spPr>
          <a:xfrm>
            <a:off x="666750" y="3188940"/>
            <a:ext cx="202406" cy="202406"/>
          </a:xfrm>
          <a:prstGeom prst="rect">
            <a:avLst/>
          </a:prstGeom>
        </p:spPr>
      </p:pic>
      <p:pic>
        <p:nvPicPr>
          <p:cNvPr id="12" name="Image 10" descr="preencoded.png"/>
          <p:cNvPicPr>
            <a:picLocks noChangeAspect="1"/>
          </p:cNvPicPr>
          <p:nvPr/>
        </p:nvPicPr>
        <p:blipFill>
          <a:blip r:embed="rId13"/>
          <a:stretch>
            <a:fillRect/>
          </a:stretch>
        </p:blipFill>
        <p:spPr>
          <a:xfrm>
            <a:off x="666750" y="3880396"/>
            <a:ext cx="3238500" cy="619125"/>
          </a:xfrm>
          <a:prstGeom prst="rect">
            <a:avLst/>
          </a:prstGeom>
        </p:spPr>
      </p:pic>
      <p:pic>
        <p:nvPicPr>
          <p:cNvPr id="13" name="Image 11" descr="preencoded.png"/>
          <p:cNvPicPr>
            <a:picLocks noChangeAspect="1"/>
          </p:cNvPicPr>
          <p:nvPr/>
        </p:nvPicPr>
        <p:blipFill>
          <a:blip r:embed="rId14"/>
          <a:stretch>
            <a:fillRect/>
          </a:stretch>
        </p:blipFill>
        <p:spPr>
          <a:xfrm>
            <a:off x="4286250" y="1365796"/>
            <a:ext cx="3619500" cy="4015829"/>
          </a:xfrm>
          <a:prstGeom prst="rect">
            <a:avLst/>
          </a:prstGeom>
        </p:spPr>
      </p:pic>
      <p:pic>
        <p:nvPicPr>
          <p:cNvPr id="14" name="Image 12" descr="preencoded.png"/>
          <p:cNvPicPr>
            <a:picLocks noChangeAspect="1"/>
          </p:cNvPicPr>
          <p:nvPr/>
        </p:nvPicPr>
        <p:blipFill>
          <a:blip r:embed="rId15"/>
          <a:stretch>
            <a:fillRect/>
          </a:stretch>
        </p:blipFill>
        <p:spPr>
          <a:xfrm>
            <a:off x="4286250" y="1365796"/>
            <a:ext cx="3619500" cy="571500"/>
          </a:xfrm>
          <a:prstGeom prst="rect">
            <a:avLst/>
          </a:prstGeom>
        </p:spPr>
      </p:pic>
      <p:pic>
        <p:nvPicPr>
          <p:cNvPr id="15" name="Image 13" descr="preencoded.png"/>
          <p:cNvPicPr>
            <a:picLocks noChangeAspect="1"/>
          </p:cNvPicPr>
          <p:nvPr/>
        </p:nvPicPr>
        <p:blipFill>
          <a:blip r:embed="rId16"/>
          <a:stretch>
            <a:fillRect/>
          </a:stretch>
        </p:blipFill>
        <p:spPr>
          <a:xfrm>
            <a:off x="4429125" y="1575346"/>
            <a:ext cx="190500" cy="152400"/>
          </a:xfrm>
          <a:prstGeom prst="rect">
            <a:avLst/>
          </a:prstGeom>
        </p:spPr>
      </p:pic>
      <p:pic>
        <p:nvPicPr>
          <p:cNvPr id="16" name="Image 14" descr="preencoded.png"/>
          <p:cNvPicPr>
            <a:picLocks noChangeAspect="1"/>
          </p:cNvPicPr>
          <p:nvPr/>
        </p:nvPicPr>
        <p:blipFill>
          <a:blip r:embed="rId17"/>
          <a:stretch>
            <a:fillRect/>
          </a:stretch>
        </p:blipFill>
        <p:spPr>
          <a:xfrm>
            <a:off x="4476750" y="2705993"/>
            <a:ext cx="202406" cy="202406"/>
          </a:xfrm>
          <a:prstGeom prst="rect">
            <a:avLst/>
          </a:prstGeom>
        </p:spPr>
      </p:pic>
      <p:pic>
        <p:nvPicPr>
          <p:cNvPr id="17" name="Image 15" descr="preencoded.png"/>
          <p:cNvPicPr>
            <a:picLocks noChangeAspect="1"/>
          </p:cNvPicPr>
          <p:nvPr/>
        </p:nvPicPr>
        <p:blipFill>
          <a:blip r:embed="rId12"/>
          <a:stretch>
            <a:fillRect/>
          </a:stretch>
        </p:blipFill>
        <p:spPr>
          <a:xfrm>
            <a:off x="4476750" y="3302198"/>
            <a:ext cx="202406" cy="202406"/>
          </a:xfrm>
          <a:prstGeom prst="rect">
            <a:avLst/>
          </a:prstGeom>
        </p:spPr>
      </p:pic>
      <p:pic>
        <p:nvPicPr>
          <p:cNvPr id="18" name="Image 16" descr="preencoded.png"/>
          <p:cNvPicPr>
            <a:picLocks noChangeAspect="1"/>
          </p:cNvPicPr>
          <p:nvPr/>
        </p:nvPicPr>
        <p:blipFill>
          <a:blip r:embed="rId18"/>
          <a:stretch>
            <a:fillRect/>
          </a:stretch>
        </p:blipFill>
        <p:spPr>
          <a:xfrm>
            <a:off x="4476750" y="3993654"/>
            <a:ext cx="3238500" cy="619125"/>
          </a:xfrm>
          <a:prstGeom prst="rect">
            <a:avLst/>
          </a:prstGeom>
        </p:spPr>
      </p:pic>
      <p:pic>
        <p:nvPicPr>
          <p:cNvPr id="19" name="Image 17" descr="preencoded.png"/>
          <p:cNvPicPr>
            <a:picLocks noChangeAspect="1"/>
          </p:cNvPicPr>
          <p:nvPr/>
        </p:nvPicPr>
        <p:blipFill>
          <a:blip r:embed="rId19"/>
          <a:stretch>
            <a:fillRect/>
          </a:stretch>
        </p:blipFill>
        <p:spPr>
          <a:xfrm>
            <a:off x="8096250" y="1365796"/>
            <a:ext cx="3619500" cy="4015829"/>
          </a:xfrm>
          <a:prstGeom prst="rect">
            <a:avLst/>
          </a:prstGeom>
        </p:spPr>
      </p:pic>
      <p:pic>
        <p:nvPicPr>
          <p:cNvPr id="20" name="Image 18" descr="preencoded.png"/>
          <p:cNvPicPr>
            <a:picLocks noChangeAspect="1"/>
          </p:cNvPicPr>
          <p:nvPr/>
        </p:nvPicPr>
        <p:blipFill>
          <a:blip r:embed="rId20"/>
          <a:stretch>
            <a:fillRect/>
          </a:stretch>
        </p:blipFill>
        <p:spPr>
          <a:xfrm>
            <a:off x="8096250" y="1365796"/>
            <a:ext cx="3619500" cy="571500"/>
          </a:xfrm>
          <a:prstGeom prst="rect">
            <a:avLst/>
          </a:prstGeom>
        </p:spPr>
      </p:pic>
      <p:pic>
        <p:nvPicPr>
          <p:cNvPr id="21" name="Image 19" descr="preencoded.png"/>
          <p:cNvPicPr>
            <a:picLocks noChangeAspect="1"/>
          </p:cNvPicPr>
          <p:nvPr/>
        </p:nvPicPr>
        <p:blipFill>
          <a:blip r:embed="rId21"/>
          <a:stretch>
            <a:fillRect/>
          </a:stretch>
        </p:blipFill>
        <p:spPr>
          <a:xfrm>
            <a:off x="8239125" y="1575346"/>
            <a:ext cx="190500" cy="152400"/>
          </a:xfrm>
          <a:prstGeom prst="rect">
            <a:avLst/>
          </a:prstGeom>
        </p:spPr>
      </p:pic>
      <p:pic>
        <p:nvPicPr>
          <p:cNvPr id="22" name="Image 20" descr="preencoded.png"/>
          <p:cNvPicPr>
            <a:picLocks noChangeAspect="1"/>
          </p:cNvPicPr>
          <p:nvPr/>
        </p:nvPicPr>
        <p:blipFill>
          <a:blip r:embed="rId11"/>
          <a:stretch>
            <a:fillRect/>
          </a:stretch>
        </p:blipFill>
        <p:spPr>
          <a:xfrm>
            <a:off x="8286750" y="2991743"/>
            <a:ext cx="202406" cy="166688"/>
          </a:xfrm>
          <a:prstGeom prst="rect">
            <a:avLst/>
          </a:prstGeom>
        </p:spPr>
      </p:pic>
      <p:pic>
        <p:nvPicPr>
          <p:cNvPr id="23" name="Image 21" descr="preencoded.png"/>
          <p:cNvPicPr>
            <a:picLocks noChangeAspect="1"/>
          </p:cNvPicPr>
          <p:nvPr/>
        </p:nvPicPr>
        <p:blipFill>
          <a:blip r:embed="rId22"/>
          <a:stretch>
            <a:fillRect/>
          </a:stretch>
        </p:blipFill>
        <p:spPr>
          <a:xfrm>
            <a:off x="8286750" y="3361283"/>
            <a:ext cx="202406" cy="166688"/>
          </a:xfrm>
          <a:prstGeom prst="rect">
            <a:avLst/>
          </a:prstGeom>
        </p:spPr>
      </p:pic>
      <p:pic>
        <p:nvPicPr>
          <p:cNvPr id="24" name="Image 22" descr="preencoded.png"/>
          <p:cNvPicPr>
            <a:picLocks noChangeAspect="1"/>
          </p:cNvPicPr>
          <p:nvPr/>
        </p:nvPicPr>
        <p:blipFill>
          <a:blip r:embed="rId23"/>
          <a:stretch>
            <a:fillRect/>
          </a:stretch>
        </p:blipFill>
        <p:spPr>
          <a:xfrm>
            <a:off x="8286750" y="3730823"/>
            <a:ext cx="202406" cy="188863"/>
          </a:xfrm>
          <a:prstGeom prst="rect">
            <a:avLst/>
          </a:prstGeom>
        </p:spPr>
      </p:pic>
      <p:pic>
        <p:nvPicPr>
          <p:cNvPr id="25" name="Image 23" descr="preencoded.png"/>
          <p:cNvPicPr>
            <a:picLocks noChangeAspect="1"/>
          </p:cNvPicPr>
          <p:nvPr/>
        </p:nvPicPr>
        <p:blipFill>
          <a:blip r:embed="rId24"/>
          <a:stretch>
            <a:fillRect/>
          </a:stretch>
        </p:blipFill>
        <p:spPr>
          <a:xfrm>
            <a:off x="476250" y="5619750"/>
            <a:ext cx="11239500" cy="561975"/>
          </a:xfrm>
          <a:prstGeom prst="rect">
            <a:avLst/>
          </a:prstGeom>
        </p:spPr>
      </p:pic>
      <p:pic>
        <p:nvPicPr>
          <p:cNvPr id="26" name="Image 24" descr="preencoded.png"/>
          <p:cNvPicPr>
            <a:picLocks noChangeAspect="1"/>
          </p:cNvPicPr>
          <p:nvPr/>
        </p:nvPicPr>
        <p:blipFill>
          <a:blip r:embed="rId25"/>
          <a:stretch>
            <a:fillRect/>
          </a:stretch>
        </p:blipFill>
        <p:spPr>
          <a:xfrm>
            <a:off x="714375" y="5762625"/>
            <a:ext cx="991791" cy="276225"/>
          </a:xfrm>
          <a:prstGeom prst="rect">
            <a:avLst/>
          </a:prstGeom>
        </p:spPr>
      </p:pic>
      <p:pic>
        <p:nvPicPr>
          <p:cNvPr id="27" name="Image 25" descr="preencoded.png"/>
          <p:cNvPicPr>
            <a:picLocks noChangeAspect="1"/>
          </p:cNvPicPr>
          <p:nvPr/>
        </p:nvPicPr>
        <p:blipFill>
          <a:blip r:embed="rId26"/>
          <a:stretch>
            <a:fillRect/>
          </a:stretch>
        </p:blipFill>
        <p:spPr>
          <a:xfrm>
            <a:off x="0" y="6372225"/>
            <a:ext cx="12192000" cy="485775"/>
          </a:xfrm>
          <a:prstGeom prst="rect">
            <a:avLst/>
          </a:prstGeom>
        </p:spPr>
      </p:pic>
      <p:sp>
        <p:nvSpPr>
          <p:cNvPr id="28" name="Text 0"/>
          <p:cNvSpPr/>
          <p:nvPr/>
        </p:nvSpPr>
        <p:spPr>
          <a:xfrm>
            <a:off x="61912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9" name="Text 1"/>
          <p:cNvSpPr/>
          <p:nvPr/>
        </p:nvSpPr>
        <p:spPr>
          <a:xfrm>
            <a:off x="619125" y="714375"/>
            <a:ext cx="115728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Mandatory First-Line Investigations</a:t>
            </a:r>
            <a:endParaRPr lang="en-US" sz="2400" dirty="0"/>
          </a:p>
        </p:txBody>
      </p:sp>
      <p:sp>
        <p:nvSpPr>
          <p:cNvPr id="30" name="Text 2"/>
          <p:cNvSpPr/>
          <p:nvPr/>
        </p:nvSpPr>
        <p:spPr>
          <a:xfrm>
            <a:off x="923925" y="1508671"/>
            <a:ext cx="2819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FFFFFF"/>
                </a:solidFill>
              </a:rPr>
              <a:t>12-Lead ECG</a:t>
            </a:r>
            <a:endParaRPr lang="en-US" sz="1500" dirty="0"/>
          </a:p>
        </p:txBody>
      </p:sp>
      <p:sp>
        <p:nvSpPr>
          <p:cNvPr id="31" name="Text 3"/>
          <p:cNvSpPr/>
          <p:nvPr/>
        </p:nvSpPr>
        <p:spPr>
          <a:xfrm>
            <a:off x="964406" y="2819400"/>
            <a:ext cx="718947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Mandatory for ALL</a:t>
            </a:r>
            <a:r>
              <a:rPr lang="en-US" sz="1275" dirty="0">
                <a:solidFill>
                  <a:srgbClr val="2C3E50"/>
                </a:solidFill>
              </a:rPr>
              <a:t> patients with TLoC.</a:t>
            </a:r>
            <a:endParaRPr lang="en-US" sz="1275" dirty="0"/>
          </a:p>
        </p:txBody>
      </p:sp>
      <p:sp>
        <p:nvSpPr>
          <p:cNvPr id="32" name="Text 4"/>
          <p:cNvSpPr/>
          <p:nvPr/>
        </p:nvSpPr>
        <p:spPr>
          <a:xfrm>
            <a:off x="964406" y="3188940"/>
            <a:ext cx="29408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Essential to screen for arrhythmias and structural risks.</a:t>
            </a:r>
            <a:endParaRPr lang="en-US" sz="1275" dirty="0"/>
          </a:p>
        </p:txBody>
      </p:sp>
      <p:sp>
        <p:nvSpPr>
          <p:cNvPr id="33" name="Text 5"/>
          <p:cNvSpPr/>
          <p:nvPr/>
        </p:nvSpPr>
        <p:spPr>
          <a:xfrm>
            <a:off x="809625" y="3880396"/>
            <a:ext cx="2952750" cy="619125"/>
          </a:xfrm>
          <a:prstGeom prst="rect">
            <a:avLst/>
          </a:prstGeom>
          <a:noFill/>
          <a:ln/>
        </p:spPr>
        <p:txBody>
          <a:bodyPr vert="horz" wrap="square" lIns="0" tIns="0" rIns="0" bIns="0" rtlCol="0" anchor="ctr"/>
          <a:lstStyle/>
          <a:p>
            <a:pPr marL="0" indent="0">
              <a:lnSpc>
                <a:spcPts val="1688"/>
              </a:lnSpc>
              <a:buNone/>
            </a:pPr>
            <a:r>
              <a:rPr lang="en-US" sz="1125" i="1" dirty="0">
                <a:solidFill>
                  <a:srgbClr val="000000"/>
                </a:solidFill>
              </a:rPr>
              <a:t>Look for: Long QTc, Brugada, Heart Block, or signs of LVH/Ischaemia.</a:t>
            </a:r>
            <a:endParaRPr lang="en-US" sz="1125" dirty="0"/>
          </a:p>
        </p:txBody>
      </p:sp>
      <p:sp>
        <p:nvSpPr>
          <p:cNvPr id="34" name="Text 6"/>
          <p:cNvSpPr/>
          <p:nvPr/>
        </p:nvSpPr>
        <p:spPr>
          <a:xfrm>
            <a:off x="4733925" y="1508671"/>
            <a:ext cx="4343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FFFFFF"/>
                </a:solidFill>
              </a:rPr>
              <a:t>Lying &amp; Standing BP</a:t>
            </a:r>
            <a:endParaRPr lang="en-US" sz="1500" dirty="0"/>
          </a:p>
        </p:txBody>
      </p:sp>
      <p:sp>
        <p:nvSpPr>
          <p:cNvPr id="35" name="Text 7"/>
          <p:cNvSpPr/>
          <p:nvPr/>
        </p:nvSpPr>
        <p:spPr>
          <a:xfrm>
            <a:off x="4774406" y="2705993"/>
            <a:ext cx="29408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Measure lying, then at 1 and 3 minutes of standing.</a:t>
            </a:r>
            <a:endParaRPr lang="en-US" sz="1275" dirty="0"/>
          </a:p>
        </p:txBody>
      </p:sp>
      <p:sp>
        <p:nvSpPr>
          <p:cNvPr id="36" name="Text 8"/>
          <p:cNvSpPr/>
          <p:nvPr/>
        </p:nvSpPr>
        <p:spPr>
          <a:xfrm>
            <a:off x="4774406" y="3302198"/>
            <a:ext cx="2940844"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Drop of ≥20 mmHg systolic or ≥10 mmHg diastolic is diagnostic.</a:t>
            </a:r>
            <a:endParaRPr lang="en-US" sz="1275" dirty="0"/>
          </a:p>
        </p:txBody>
      </p:sp>
      <p:sp>
        <p:nvSpPr>
          <p:cNvPr id="37" name="Text 9"/>
          <p:cNvSpPr/>
          <p:nvPr/>
        </p:nvSpPr>
        <p:spPr>
          <a:xfrm>
            <a:off x="4619625" y="3993654"/>
            <a:ext cx="2952750" cy="619125"/>
          </a:xfrm>
          <a:prstGeom prst="rect">
            <a:avLst/>
          </a:prstGeom>
          <a:noFill/>
          <a:ln/>
        </p:spPr>
        <p:txBody>
          <a:bodyPr vert="horz" wrap="square" lIns="0" tIns="0" rIns="0" bIns="0" rtlCol="0" anchor="ctr"/>
          <a:lstStyle/>
          <a:p>
            <a:pPr marL="0" indent="0">
              <a:lnSpc>
                <a:spcPts val="1688"/>
              </a:lnSpc>
              <a:buNone/>
            </a:pPr>
            <a:r>
              <a:rPr lang="en-US" sz="1125" i="1" dirty="0">
                <a:solidFill>
                  <a:srgbClr val="000000"/>
                </a:solidFill>
              </a:rPr>
              <a:t>A "10p investigation" that is frequently forgotten in primary care.</a:t>
            </a:r>
            <a:endParaRPr lang="en-US" sz="1125" dirty="0"/>
          </a:p>
        </p:txBody>
      </p:sp>
      <p:sp>
        <p:nvSpPr>
          <p:cNvPr id="38" name="Text 10"/>
          <p:cNvSpPr/>
          <p:nvPr/>
        </p:nvSpPr>
        <p:spPr>
          <a:xfrm>
            <a:off x="8543925" y="1508671"/>
            <a:ext cx="2743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FFFFFF"/>
                </a:solidFill>
              </a:rPr>
              <a:t>Blood Panels</a:t>
            </a:r>
            <a:endParaRPr lang="en-US" sz="1500" dirty="0"/>
          </a:p>
        </p:txBody>
      </p:sp>
      <p:sp>
        <p:nvSpPr>
          <p:cNvPr id="39" name="Text 11"/>
          <p:cNvSpPr/>
          <p:nvPr/>
        </p:nvSpPr>
        <p:spPr>
          <a:xfrm>
            <a:off x="8584406" y="2991743"/>
            <a:ext cx="3607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FBC:</a:t>
            </a:r>
            <a:r>
              <a:rPr lang="en-US" sz="1275" dirty="0">
                <a:solidFill>
                  <a:srgbClr val="2C3E50"/>
                </a:solidFill>
              </a:rPr>
              <a:t> Rule out significant anaemia.</a:t>
            </a:r>
            <a:endParaRPr lang="en-US" sz="1275" dirty="0"/>
          </a:p>
        </p:txBody>
      </p:sp>
      <p:sp>
        <p:nvSpPr>
          <p:cNvPr id="40" name="Text 12"/>
          <p:cNvSpPr/>
          <p:nvPr/>
        </p:nvSpPr>
        <p:spPr>
          <a:xfrm>
            <a:off x="8584406" y="3361283"/>
            <a:ext cx="36075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Glucose:</a:t>
            </a:r>
            <a:r>
              <a:rPr lang="en-US" sz="1275" dirty="0">
                <a:solidFill>
                  <a:srgbClr val="2C3E50"/>
                </a:solidFill>
              </a:rPr>
              <a:t> Screen for hypoglycaemia.</a:t>
            </a:r>
            <a:endParaRPr lang="en-US" sz="1275" dirty="0"/>
          </a:p>
        </p:txBody>
      </p:sp>
      <p:sp>
        <p:nvSpPr>
          <p:cNvPr id="41" name="Text 13"/>
          <p:cNvSpPr/>
          <p:nvPr/>
        </p:nvSpPr>
        <p:spPr>
          <a:xfrm>
            <a:off x="8584406" y="3730823"/>
            <a:ext cx="2940844"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U&amp;Es / TFTs:</a:t>
            </a:r>
            <a:r>
              <a:rPr lang="en-US" sz="1275" dirty="0">
                <a:solidFill>
                  <a:srgbClr val="2C3E50"/>
                </a:solidFill>
              </a:rPr>
              <a:t> Electrolytes and thyroid function.</a:t>
            </a:r>
            <a:endParaRPr lang="en-US" sz="1275" dirty="0"/>
          </a:p>
        </p:txBody>
      </p:sp>
      <p:sp>
        <p:nvSpPr>
          <p:cNvPr id="42" name="Text 14"/>
          <p:cNvSpPr/>
          <p:nvPr/>
        </p:nvSpPr>
        <p:spPr>
          <a:xfrm>
            <a:off x="828675" y="5762625"/>
            <a:ext cx="1108230"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a:t>
            </a:r>
            <a:endParaRPr lang="en-US" sz="1050" dirty="0"/>
          </a:p>
        </p:txBody>
      </p:sp>
      <p:sp>
        <p:nvSpPr>
          <p:cNvPr id="43" name="Text 15"/>
          <p:cNvSpPr/>
          <p:nvPr/>
        </p:nvSpPr>
        <p:spPr>
          <a:xfrm>
            <a:off x="1896666" y="5786438"/>
            <a:ext cx="10295334"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NICE CG109 specifies that a 12-lead ECG is mandatory even if the history strongly suggests vasovagal syncope. Do not skip it!</a:t>
            </a:r>
            <a:endParaRPr lang="en-US" sz="1200" dirty="0"/>
          </a:p>
        </p:txBody>
      </p:sp>
      <p:sp>
        <p:nvSpPr>
          <p:cNvPr id="44" name="Text 16"/>
          <p:cNvSpPr/>
          <p:nvPr/>
        </p:nvSpPr>
        <p:spPr>
          <a:xfrm>
            <a:off x="476250"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
        <p:nvSpPr>
          <p:cNvPr id="45" name="Text 17"/>
          <p:cNvSpPr/>
          <p:nvPr/>
        </p:nvSpPr>
        <p:spPr>
          <a:xfrm>
            <a:off x="9561909" y="6529388"/>
            <a:ext cx="2630091" cy="17145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rPr>
              <a:t>Source: NICE CG109 (Updated Nov 2023)</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0343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848296"/>
            <a:ext cx="6686550" cy="3643313"/>
          </a:xfrm>
          <a:prstGeom prst="rect">
            <a:avLst/>
          </a:prstGeom>
        </p:spPr>
      </p:pic>
      <p:pic>
        <p:nvPicPr>
          <p:cNvPr id="7" name="Image 5" descr="preencoded.png"/>
          <p:cNvPicPr>
            <a:picLocks noChangeAspect="1"/>
          </p:cNvPicPr>
          <p:nvPr/>
        </p:nvPicPr>
        <p:blipFill>
          <a:blip r:embed="rId8"/>
          <a:stretch>
            <a:fillRect/>
          </a:stretch>
        </p:blipFill>
        <p:spPr>
          <a:xfrm>
            <a:off x="381000" y="1848296"/>
            <a:ext cx="2340173" cy="500063"/>
          </a:xfrm>
          <a:prstGeom prst="rect">
            <a:avLst/>
          </a:prstGeom>
        </p:spPr>
      </p:pic>
      <p:pic>
        <p:nvPicPr>
          <p:cNvPr id="8" name="Image 6" descr="preencoded.png"/>
          <p:cNvPicPr>
            <a:picLocks noChangeAspect="1"/>
          </p:cNvPicPr>
          <p:nvPr/>
        </p:nvPicPr>
        <p:blipFill>
          <a:blip r:embed="rId9"/>
          <a:stretch>
            <a:fillRect/>
          </a:stretch>
        </p:blipFill>
        <p:spPr>
          <a:xfrm>
            <a:off x="2721173" y="1848296"/>
            <a:ext cx="4346377" cy="500063"/>
          </a:xfrm>
          <a:prstGeom prst="rect">
            <a:avLst/>
          </a:prstGeom>
        </p:spPr>
      </p:pic>
      <p:pic>
        <p:nvPicPr>
          <p:cNvPr id="9" name="Image 7" descr="preencoded.png"/>
          <p:cNvPicPr>
            <a:picLocks noChangeAspect="1"/>
          </p:cNvPicPr>
          <p:nvPr/>
        </p:nvPicPr>
        <p:blipFill>
          <a:blip r:embed="rId10"/>
          <a:stretch>
            <a:fillRect/>
          </a:stretch>
        </p:blipFill>
        <p:spPr>
          <a:xfrm>
            <a:off x="381000" y="2348359"/>
            <a:ext cx="2340173" cy="628650"/>
          </a:xfrm>
          <a:prstGeom prst="rect">
            <a:avLst/>
          </a:prstGeom>
        </p:spPr>
      </p:pic>
      <p:pic>
        <p:nvPicPr>
          <p:cNvPr id="10" name="Image 8" descr="preencoded.png"/>
          <p:cNvPicPr>
            <a:picLocks noChangeAspect="1"/>
          </p:cNvPicPr>
          <p:nvPr/>
        </p:nvPicPr>
        <p:blipFill>
          <a:blip r:embed="rId11"/>
          <a:stretch>
            <a:fillRect/>
          </a:stretch>
        </p:blipFill>
        <p:spPr>
          <a:xfrm>
            <a:off x="2721173" y="2348359"/>
            <a:ext cx="4346377" cy="628650"/>
          </a:xfrm>
          <a:prstGeom prst="rect">
            <a:avLst/>
          </a:prstGeom>
        </p:spPr>
      </p:pic>
      <p:pic>
        <p:nvPicPr>
          <p:cNvPr id="11" name="Image 9" descr="preencoded.png"/>
          <p:cNvPicPr>
            <a:picLocks noChangeAspect="1"/>
          </p:cNvPicPr>
          <p:nvPr/>
        </p:nvPicPr>
        <p:blipFill>
          <a:blip r:embed="rId10"/>
          <a:stretch>
            <a:fillRect/>
          </a:stretch>
        </p:blipFill>
        <p:spPr>
          <a:xfrm>
            <a:off x="381000" y="2977009"/>
            <a:ext cx="2340173" cy="628650"/>
          </a:xfrm>
          <a:prstGeom prst="rect">
            <a:avLst/>
          </a:prstGeom>
        </p:spPr>
      </p:pic>
      <p:pic>
        <p:nvPicPr>
          <p:cNvPr id="12" name="Image 10" descr="preencoded.png"/>
          <p:cNvPicPr>
            <a:picLocks noChangeAspect="1"/>
          </p:cNvPicPr>
          <p:nvPr/>
        </p:nvPicPr>
        <p:blipFill>
          <a:blip r:embed="rId11"/>
          <a:stretch>
            <a:fillRect/>
          </a:stretch>
        </p:blipFill>
        <p:spPr>
          <a:xfrm>
            <a:off x="2721173" y="2977009"/>
            <a:ext cx="4346377" cy="628650"/>
          </a:xfrm>
          <a:prstGeom prst="rect">
            <a:avLst/>
          </a:prstGeom>
        </p:spPr>
      </p:pic>
      <p:pic>
        <p:nvPicPr>
          <p:cNvPr id="13" name="Image 11" descr="preencoded.png"/>
          <p:cNvPicPr>
            <a:picLocks noChangeAspect="1"/>
          </p:cNvPicPr>
          <p:nvPr/>
        </p:nvPicPr>
        <p:blipFill>
          <a:blip r:embed="rId10"/>
          <a:stretch>
            <a:fillRect/>
          </a:stretch>
        </p:blipFill>
        <p:spPr>
          <a:xfrm>
            <a:off x="381000" y="3605659"/>
            <a:ext cx="2340173" cy="628650"/>
          </a:xfrm>
          <a:prstGeom prst="rect">
            <a:avLst/>
          </a:prstGeom>
        </p:spPr>
      </p:pic>
      <p:pic>
        <p:nvPicPr>
          <p:cNvPr id="14" name="Image 12" descr="preencoded.png"/>
          <p:cNvPicPr>
            <a:picLocks noChangeAspect="1"/>
          </p:cNvPicPr>
          <p:nvPr/>
        </p:nvPicPr>
        <p:blipFill>
          <a:blip r:embed="rId11"/>
          <a:stretch>
            <a:fillRect/>
          </a:stretch>
        </p:blipFill>
        <p:spPr>
          <a:xfrm>
            <a:off x="2721173" y="3605659"/>
            <a:ext cx="4346377" cy="628650"/>
          </a:xfrm>
          <a:prstGeom prst="rect">
            <a:avLst/>
          </a:prstGeom>
        </p:spPr>
      </p:pic>
      <p:pic>
        <p:nvPicPr>
          <p:cNvPr id="15" name="Image 13" descr="preencoded.png"/>
          <p:cNvPicPr>
            <a:picLocks noChangeAspect="1"/>
          </p:cNvPicPr>
          <p:nvPr/>
        </p:nvPicPr>
        <p:blipFill>
          <a:blip r:embed="rId10"/>
          <a:stretch>
            <a:fillRect/>
          </a:stretch>
        </p:blipFill>
        <p:spPr>
          <a:xfrm>
            <a:off x="381000" y="4234309"/>
            <a:ext cx="2340173" cy="628650"/>
          </a:xfrm>
          <a:prstGeom prst="rect">
            <a:avLst/>
          </a:prstGeom>
        </p:spPr>
      </p:pic>
      <p:pic>
        <p:nvPicPr>
          <p:cNvPr id="16" name="Image 14" descr="preencoded.png"/>
          <p:cNvPicPr>
            <a:picLocks noChangeAspect="1"/>
          </p:cNvPicPr>
          <p:nvPr/>
        </p:nvPicPr>
        <p:blipFill>
          <a:blip r:embed="rId11"/>
          <a:stretch>
            <a:fillRect/>
          </a:stretch>
        </p:blipFill>
        <p:spPr>
          <a:xfrm>
            <a:off x="2721173" y="4234309"/>
            <a:ext cx="4346377" cy="628650"/>
          </a:xfrm>
          <a:prstGeom prst="rect">
            <a:avLst/>
          </a:prstGeom>
        </p:spPr>
      </p:pic>
      <p:pic>
        <p:nvPicPr>
          <p:cNvPr id="17" name="Image 15" descr="preencoded.png"/>
          <p:cNvPicPr>
            <a:picLocks noChangeAspect="1"/>
          </p:cNvPicPr>
          <p:nvPr/>
        </p:nvPicPr>
        <p:blipFill>
          <a:blip r:embed="rId12"/>
          <a:stretch>
            <a:fillRect/>
          </a:stretch>
        </p:blipFill>
        <p:spPr>
          <a:xfrm>
            <a:off x="7353300" y="1986409"/>
            <a:ext cx="4457700" cy="1471613"/>
          </a:xfrm>
          <a:prstGeom prst="rect">
            <a:avLst/>
          </a:prstGeom>
        </p:spPr>
      </p:pic>
      <p:pic>
        <p:nvPicPr>
          <p:cNvPr id="18" name="Image 16" descr="preencoded.png"/>
          <p:cNvPicPr>
            <a:picLocks noChangeAspect="1"/>
          </p:cNvPicPr>
          <p:nvPr/>
        </p:nvPicPr>
        <p:blipFill>
          <a:blip r:embed="rId13"/>
          <a:stretch>
            <a:fillRect/>
          </a:stretch>
        </p:blipFill>
        <p:spPr>
          <a:xfrm>
            <a:off x="7543800" y="2195959"/>
            <a:ext cx="238125" cy="190500"/>
          </a:xfrm>
          <a:prstGeom prst="rect">
            <a:avLst/>
          </a:prstGeom>
        </p:spPr>
      </p:pic>
      <p:pic>
        <p:nvPicPr>
          <p:cNvPr id="19" name="Image 17" descr="preencoded.png"/>
          <p:cNvPicPr>
            <a:picLocks noChangeAspect="1"/>
          </p:cNvPicPr>
          <p:nvPr/>
        </p:nvPicPr>
        <p:blipFill>
          <a:blip r:embed="rId14"/>
          <a:stretch>
            <a:fillRect/>
          </a:stretch>
        </p:blipFill>
        <p:spPr>
          <a:xfrm>
            <a:off x="7543800" y="2603897"/>
            <a:ext cx="119063" cy="99120"/>
          </a:xfrm>
          <a:prstGeom prst="rect">
            <a:avLst/>
          </a:prstGeom>
        </p:spPr>
      </p:pic>
      <p:pic>
        <p:nvPicPr>
          <p:cNvPr id="20" name="Image 18" descr="preencoded.png"/>
          <p:cNvPicPr>
            <a:picLocks noChangeAspect="1"/>
          </p:cNvPicPr>
          <p:nvPr/>
        </p:nvPicPr>
        <p:blipFill>
          <a:blip r:embed="rId15"/>
          <a:stretch>
            <a:fillRect/>
          </a:stretch>
        </p:blipFill>
        <p:spPr>
          <a:xfrm>
            <a:off x="7353300" y="3648521"/>
            <a:ext cx="4457700" cy="1704975"/>
          </a:xfrm>
          <a:prstGeom prst="rect">
            <a:avLst/>
          </a:prstGeom>
        </p:spPr>
      </p:pic>
      <p:pic>
        <p:nvPicPr>
          <p:cNvPr id="21" name="Image 19" descr="preencoded.png"/>
          <p:cNvPicPr>
            <a:picLocks noChangeAspect="1"/>
          </p:cNvPicPr>
          <p:nvPr/>
        </p:nvPicPr>
        <p:blipFill>
          <a:blip r:embed="rId16"/>
          <a:stretch>
            <a:fillRect/>
          </a:stretch>
        </p:blipFill>
        <p:spPr>
          <a:xfrm>
            <a:off x="7543800" y="3858071"/>
            <a:ext cx="238125" cy="190500"/>
          </a:xfrm>
          <a:prstGeom prst="rect">
            <a:avLst/>
          </a:prstGeom>
        </p:spPr>
      </p:pic>
      <p:pic>
        <p:nvPicPr>
          <p:cNvPr id="22" name="Image 20" descr="preencoded.png"/>
          <p:cNvPicPr>
            <a:picLocks noChangeAspect="1"/>
          </p:cNvPicPr>
          <p:nvPr/>
        </p:nvPicPr>
        <p:blipFill>
          <a:blip r:embed="rId17"/>
          <a:stretch>
            <a:fillRect/>
          </a:stretch>
        </p:blipFill>
        <p:spPr>
          <a:xfrm>
            <a:off x="0" y="6496050"/>
            <a:ext cx="12192000" cy="361950"/>
          </a:xfrm>
          <a:prstGeom prst="rect">
            <a:avLst/>
          </a:prstGeom>
        </p:spPr>
      </p:pic>
      <p:sp>
        <p:nvSpPr>
          <p:cNvPr id="23"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Further Investigations Guided by Presentation</a:t>
            </a:r>
            <a:endParaRPr lang="en-US" sz="2100" dirty="0"/>
          </a:p>
        </p:txBody>
      </p:sp>
      <p:sp>
        <p:nvSpPr>
          <p:cNvPr id="25" name="Text 2"/>
          <p:cNvSpPr/>
          <p:nvPr/>
        </p:nvSpPr>
        <p:spPr>
          <a:xfrm>
            <a:off x="523875" y="1848296"/>
            <a:ext cx="2054423" cy="50006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Investigation</a:t>
            </a:r>
            <a:endParaRPr lang="en-US" sz="1125" dirty="0"/>
          </a:p>
        </p:txBody>
      </p:sp>
      <p:sp>
        <p:nvSpPr>
          <p:cNvPr id="26" name="Text 3"/>
          <p:cNvSpPr/>
          <p:nvPr/>
        </p:nvSpPr>
        <p:spPr>
          <a:xfrm>
            <a:off x="2864048" y="1848296"/>
            <a:ext cx="4060627" cy="50006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Clinical Indication</a:t>
            </a:r>
            <a:endParaRPr lang="en-US" sz="1125" dirty="0"/>
          </a:p>
        </p:txBody>
      </p:sp>
      <p:sp>
        <p:nvSpPr>
          <p:cNvPr id="27" name="Text 4"/>
          <p:cNvSpPr/>
          <p:nvPr/>
        </p:nvSpPr>
        <p:spPr>
          <a:xfrm>
            <a:off x="523875" y="2581721"/>
            <a:ext cx="30861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24h/7-day Holter</a:t>
            </a:r>
            <a:endParaRPr lang="en-US" sz="1125" dirty="0"/>
          </a:p>
        </p:txBody>
      </p:sp>
      <p:sp>
        <p:nvSpPr>
          <p:cNvPr id="28" name="Text 5"/>
          <p:cNvSpPr/>
          <p:nvPr/>
        </p:nvSpPr>
        <p:spPr>
          <a:xfrm>
            <a:off x="2864048" y="2348359"/>
            <a:ext cx="4060627" cy="6286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Frequent TLoC (weekly or daily) where arrhythmic cause is suspected.</a:t>
            </a:r>
            <a:endParaRPr lang="en-US" sz="1125" dirty="0"/>
          </a:p>
        </p:txBody>
      </p:sp>
      <p:sp>
        <p:nvSpPr>
          <p:cNvPr id="29" name="Text 6"/>
          <p:cNvSpPr/>
          <p:nvPr/>
        </p:nvSpPr>
        <p:spPr>
          <a:xfrm>
            <a:off x="523875" y="3110359"/>
            <a:ext cx="1849785" cy="3619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Implantable Loop Recorder (ILR)</a:t>
            </a:r>
            <a:endParaRPr lang="en-US" sz="1125" dirty="0"/>
          </a:p>
        </p:txBody>
      </p:sp>
      <p:sp>
        <p:nvSpPr>
          <p:cNvPr id="30" name="Text 7"/>
          <p:cNvSpPr/>
          <p:nvPr/>
        </p:nvSpPr>
        <p:spPr>
          <a:xfrm>
            <a:off x="2864048" y="2977009"/>
            <a:ext cx="4060627" cy="6286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Unexplained recurrent syncope; episodes too infrequent for Holter monitoring.</a:t>
            </a:r>
            <a:endParaRPr lang="en-US" sz="1125" dirty="0"/>
          </a:p>
        </p:txBody>
      </p:sp>
      <p:sp>
        <p:nvSpPr>
          <p:cNvPr id="31" name="Text 8"/>
          <p:cNvSpPr/>
          <p:nvPr/>
        </p:nvSpPr>
        <p:spPr>
          <a:xfrm>
            <a:off x="523875" y="3839021"/>
            <a:ext cx="240030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Echocardiogram</a:t>
            </a:r>
            <a:endParaRPr lang="en-US" sz="1125" dirty="0"/>
          </a:p>
        </p:txBody>
      </p:sp>
      <p:sp>
        <p:nvSpPr>
          <p:cNvPr id="32" name="Text 9"/>
          <p:cNvSpPr/>
          <p:nvPr/>
        </p:nvSpPr>
        <p:spPr>
          <a:xfrm>
            <a:off x="2864048" y="3605659"/>
            <a:ext cx="4060627" cy="6286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Suspected structural heart disease, new murmur, or exertional syncope.</a:t>
            </a:r>
            <a:endParaRPr lang="en-US" sz="1125" dirty="0"/>
          </a:p>
        </p:txBody>
      </p:sp>
      <p:sp>
        <p:nvSpPr>
          <p:cNvPr id="33" name="Text 10"/>
          <p:cNvSpPr/>
          <p:nvPr/>
        </p:nvSpPr>
        <p:spPr>
          <a:xfrm>
            <a:off x="523875" y="4467671"/>
            <a:ext cx="257175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Tilt Table Test</a:t>
            </a:r>
            <a:endParaRPr lang="en-US" sz="1125" dirty="0"/>
          </a:p>
        </p:txBody>
      </p:sp>
      <p:sp>
        <p:nvSpPr>
          <p:cNvPr id="34" name="Text 11"/>
          <p:cNvSpPr/>
          <p:nvPr/>
        </p:nvSpPr>
        <p:spPr>
          <a:xfrm>
            <a:off x="2864048" y="4234309"/>
            <a:ext cx="4060627" cy="6286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Recurrent VVS to confirm diagnosis; assessment for POTS or orthostatic syncope.</a:t>
            </a:r>
            <a:endParaRPr lang="en-US" sz="1125" dirty="0"/>
          </a:p>
        </p:txBody>
      </p:sp>
      <p:sp>
        <p:nvSpPr>
          <p:cNvPr id="35" name="Text 12"/>
          <p:cNvSpPr/>
          <p:nvPr/>
        </p:nvSpPr>
        <p:spPr>
          <a:xfrm>
            <a:off x="523875" y="5096321"/>
            <a:ext cx="3600450" cy="1619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Carotid Sinus Massage</a:t>
            </a:r>
            <a:endParaRPr lang="en-US" sz="1125" dirty="0"/>
          </a:p>
        </p:txBody>
      </p:sp>
      <p:sp>
        <p:nvSpPr>
          <p:cNvPr id="36" name="Text 13"/>
          <p:cNvSpPr/>
          <p:nvPr/>
        </p:nvSpPr>
        <p:spPr>
          <a:xfrm>
            <a:off x="2864048" y="4862959"/>
            <a:ext cx="4060627" cy="6286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Unexplained TLoC in patients </a:t>
            </a:r>
            <a:r>
              <a:rPr lang="en-US" sz="1125" b="1" dirty="0">
                <a:solidFill>
                  <a:srgbClr val="2C3E50"/>
                </a:solidFill>
              </a:rPr>
              <a:t>≥60 years</a:t>
            </a:r>
            <a:r>
              <a:rPr lang="en-US" sz="1125" dirty="0">
                <a:solidFill>
                  <a:srgbClr val="2C3E50"/>
                </a:solidFill>
              </a:rPr>
              <a:t> (performed in monitored settings only).</a:t>
            </a:r>
            <a:endParaRPr lang="en-US" sz="1125" dirty="0"/>
          </a:p>
        </p:txBody>
      </p:sp>
      <p:sp>
        <p:nvSpPr>
          <p:cNvPr id="37" name="Text 14"/>
          <p:cNvSpPr/>
          <p:nvPr/>
        </p:nvSpPr>
        <p:spPr>
          <a:xfrm>
            <a:off x="7877175" y="2176909"/>
            <a:ext cx="256032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E44AD"/>
                </a:solidFill>
              </a:rPr>
              <a:t>AKT EXAM PEARL</a:t>
            </a:r>
            <a:endParaRPr lang="en-US" sz="1200" dirty="0"/>
          </a:p>
        </p:txBody>
      </p:sp>
      <p:sp>
        <p:nvSpPr>
          <p:cNvPr id="38" name="Text 15"/>
          <p:cNvSpPr/>
          <p:nvPr/>
        </p:nvSpPr>
        <p:spPr>
          <a:xfrm>
            <a:off x="7750225" y="2548384"/>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 </a:t>
            </a:r>
            <a:r>
              <a:rPr lang="en-US" sz="1125" b="1" dirty="0">
                <a:solidFill>
                  <a:srgbClr val="2C3E50"/>
                </a:solidFill>
              </a:rPr>
              <a:t>NICE CG109:</a:t>
            </a:r>
            <a:r>
              <a:rPr lang="en-US" sz="1125" dirty="0">
                <a:solidFill>
                  <a:srgbClr val="2C3E50"/>
                </a:solidFill>
              </a:rPr>
              <a:t> The </a:t>
            </a:r>
            <a:r>
              <a:rPr lang="en-US" sz="1125" b="1" dirty="0">
                <a:solidFill>
                  <a:srgbClr val="2C3E50"/>
                </a:solidFill>
              </a:rPr>
              <a:t>ILR</a:t>
            </a:r>
            <a:r>
              <a:rPr lang="en-US" sz="1125" dirty="0">
                <a:solidFill>
                  <a:srgbClr val="2C3E50"/>
                </a:solidFill>
              </a:rPr>
              <a:t> is the gold standard for diagnosing infrequent, unexplained recurrent syncope where initial monitoring is negative.</a:t>
            </a:r>
            <a:endParaRPr lang="en-US" sz="1125" dirty="0"/>
          </a:p>
        </p:txBody>
      </p:sp>
      <p:sp>
        <p:nvSpPr>
          <p:cNvPr id="39" name="Text 16"/>
          <p:cNvSpPr/>
          <p:nvPr/>
        </p:nvSpPr>
        <p:spPr>
          <a:xfrm>
            <a:off x="7877175" y="3839021"/>
            <a:ext cx="256032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39C12"/>
                </a:solidFill>
              </a:rPr>
              <a:t>COMMON PITFALL</a:t>
            </a:r>
            <a:endParaRPr lang="en-US" sz="1200" dirty="0"/>
          </a:p>
        </p:txBody>
      </p:sp>
      <p:sp>
        <p:nvSpPr>
          <p:cNvPr id="40" name="Text 17"/>
          <p:cNvSpPr/>
          <p:nvPr/>
        </p:nvSpPr>
        <p:spPr>
          <a:xfrm>
            <a:off x="7543800" y="4210496"/>
            <a:ext cx="40767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Over-investigation:</a:t>
            </a:r>
            <a:r>
              <a:rPr lang="en-US" sz="1125" dirty="0">
                <a:solidFill>
                  <a:srgbClr val="2C3E50"/>
                </a:solidFill>
              </a:rPr>
              <a:t> Never order routine </a:t>
            </a:r>
            <a:r>
              <a:rPr lang="en-US" sz="1125" b="1" dirty="0">
                <a:solidFill>
                  <a:srgbClr val="2C3E50"/>
                </a:solidFill>
              </a:rPr>
              <a:t>EEG, CT, or MRI</a:t>
            </a:r>
            <a:r>
              <a:rPr lang="en-US" sz="1125" dirty="0">
                <a:solidFill>
                  <a:srgbClr val="2C3E50"/>
                </a:solidFill>
              </a:rPr>
              <a:t> for classic syncope.</a:t>
            </a:r>
            <a:endParaRPr lang="en-US" sz="1125" dirty="0"/>
          </a:p>
        </p:txBody>
      </p:sp>
      <p:sp>
        <p:nvSpPr>
          <p:cNvPr id="41" name="Text 18"/>
          <p:cNvSpPr/>
          <p:nvPr/>
        </p:nvSpPr>
        <p:spPr>
          <a:xfrm>
            <a:off x="7543800" y="4715321"/>
            <a:ext cx="4076700" cy="371475"/>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Only consider neuroimaging if focal neurological features are present on examination.</a:t>
            </a:r>
            <a:endParaRPr lang="en-US" sz="975" dirty="0"/>
          </a:p>
        </p:txBody>
      </p:sp>
      <p:sp>
        <p:nvSpPr>
          <p:cNvPr id="42" name="Text 19"/>
          <p:cNvSpPr/>
          <p:nvPr/>
        </p:nvSpPr>
        <p:spPr>
          <a:xfrm>
            <a:off x="381000" y="659130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F8C8D"/>
                </a:solidFill>
              </a:rPr>
              <a:t>www.bradfordvts.co.uk</a:t>
            </a:r>
            <a:endParaRPr lang="en-US" sz="900" dirty="0"/>
          </a:p>
        </p:txBody>
      </p:sp>
      <p:sp>
        <p:nvSpPr>
          <p:cNvPr id="43" name="Text 20"/>
          <p:cNvSpPr/>
          <p:nvPr/>
        </p:nvSpPr>
        <p:spPr>
          <a:xfrm>
            <a:off x="9398198" y="6598444"/>
            <a:ext cx="2793802" cy="157163"/>
          </a:xfrm>
          <a:prstGeom prst="rect">
            <a:avLst/>
          </a:prstGeom>
          <a:noFill/>
          <a:ln/>
        </p:spPr>
        <p:txBody>
          <a:bodyPr vert="horz" wrap="square" lIns="0" tIns="0" rIns="0" bIns="0" rtlCol="0" anchor="ctr"/>
          <a:lstStyle/>
          <a:p>
            <a:pPr marL="0" indent="0">
              <a:lnSpc>
                <a:spcPts val="1238"/>
              </a:lnSpc>
              <a:buNone/>
            </a:pPr>
            <a:r>
              <a:rPr lang="en-US" sz="825" dirty="0">
                <a:solidFill>
                  <a:srgbClr val="BDC3C7"/>
                </a:solidFill>
              </a:rPr>
              <a:t>Source: NICE CG109 (2023) | GP Curriculum Guide</a:t>
            </a:r>
            <a:endParaRPr lang="en-US" sz="8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222921"/>
          </a:xfrm>
          <a:prstGeom prst="rect">
            <a:avLst/>
          </a:prstGeom>
        </p:spPr>
      </p:pic>
      <p:pic>
        <p:nvPicPr>
          <p:cNvPr id="5" name="Image 3" descr="preencoded.png"/>
          <p:cNvPicPr>
            <a:picLocks noChangeAspect="1"/>
          </p:cNvPicPr>
          <p:nvPr/>
        </p:nvPicPr>
        <p:blipFill>
          <a:blip r:embed="rId5"/>
          <a:stretch>
            <a:fillRect/>
          </a:stretch>
        </p:blipFill>
        <p:spPr>
          <a:xfrm>
            <a:off x="476250" y="285750"/>
            <a:ext cx="2741116" cy="314325"/>
          </a:xfrm>
          <a:prstGeom prst="rect">
            <a:avLst/>
          </a:prstGeom>
        </p:spPr>
      </p:pic>
      <p:pic>
        <p:nvPicPr>
          <p:cNvPr id="6" name="Image 4" descr="preencoded.png"/>
          <p:cNvPicPr>
            <a:picLocks noChangeAspect="1"/>
          </p:cNvPicPr>
          <p:nvPr/>
        </p:nvPicPr>
        <p:blipFill>
          <a:blip r:embed="rId6"/>
          <a:stretch>
            <a:fillRect/>
          </a:stretch>
        </p:blipFill>
        <p:spPr>
          <a:xfrm>
            <a:off x="476250" y="714375"/>
            <a:ext cx="11239500" cy="365671"/>
          </a:xfrm>
          <a:prstGeom prst="rect">
            <a:avLst/>
          </a:prstGeom>
        </p:spPr>
      </p:pic>
      <p:pic>
        <p:nvPicPr>
          <p:cNvPr id="7" name="Image 5" descr="preencoded.png"/>
          <p:cNvPicPr>
            <a:picLocks noChangeAspect="1"/>
          </p:cNvPicPr>
          <p:nvPr/>
        </p:nvPicPr>
        <p:blipFill>
          <a:blip r:embed="rId7"/>
          <a:stretch>
            <a:fillRect/>
          </a:stretch>
        </p:blipFill>
        <p:spPr>
          <a:xfrm>
            <a:off x="476250" y="1318171"/>
            <a:ext cx="5476875" cy="2406253"/>
          </a:xfrm>
          <a:prstGeom prst="rect">
            <a:avLst/>
          </a:prstGeom>
        </p:spPr>
      </p:pic>
      <p:pic>
        <p:nvPicPr>
          <p:cNvPr id="8" name="Image 6" descr="preencoded.png"/>
          <p:cNvPicPr>
            <a:picLocks noChangeAspect="1"/>
          </p:cNvPicPr>
          <p:nvPr/>
        </p:nvPicPr>
        <p:blipFill>
          <a:blip r:embed="rId8"/>
          <a:stretch>
            <a:fillRect/>
          </a:stretch>
        </p:blipFill>
        <p:spPr>
          <a:xfrm>
            <a:off x="666750" y="1575346"/>
            <a:ext cx="190500" cy="152400"/>
          </a:xfrm>
          <a:prstGeom prst="rect">
            <a:avLst/>
          </a:prstGeom>
        </p:spPr>
      </p:pic>
      <p:pic>
        <p:nvPicPr>
          <p:cNvPr id="9" name="Image 7" descr="preencoded.png"/>
          <p:cNvPicPr>
            <a:picLocks noChangeAspect="1"/>
          </p:cNvPicPr>
          <p:nvPr/>
        </p:nvPicPr>
        <p:blipFill>
          <a:blip r:embed="rId9"/>
          <a:stretch>
            <a:fillRect/>
          </a:stretch>
        </p:blipFill>
        <p:spPr>
          <a:xfrm>
            <a:off x="666750" y="1908721"/>
            <a:ext cx="190500" cy="175766"/>
          </a:xfrm>
          <a:prstGeom prst="rect">
            <a:avLst/>
          </a:prstGeom>
        </p:spPr>
      </p:pic>
      <p:pic>
        <p:nvPicPr>
          <p:cNvPr id="10" name="Image 8" descr="preencoded.png"/>
          <p:cNvPicPr>
            <a:picLocks noChangeAspect="1"/>
          </p:cNvPicPr>
          <p:nvPr/>
        </p:nvPicPr>
        <p:blipFill>
          <a:blip r:embed="rId10"/>
          <a:stretch>
            <a:fillRect/>
          </a:stretch>
        </p:blipFill>
        <p:spPr>
          <a:xfrm>
            <a:off x="666750" y="2442121"/>
            <a:ext cx="190500" cy="253901"/>
          </a:xfrm>
          <a:prstGeom prst="rect">
            <a:avLst/>
          </a:prstGeom>
        </p:spPr>
      </p:pic>
      <p:pic>
        <p:nvPicPr>
          <p:cNvPr id="11" name="Image 9" descr="preencoded.png"/>
          <p:cNvPicPr>
            <a:picLocks noChangeAspect="1"/>
          </p:cNvPicPr>
          <p:nvPr/>
        </p:nvPicPr>
        <p:blipFill>
          <a:blip r:embed="rId11"/>
          <a:stretch>
            <a:fillRect/>
          </a:stretch>
        </p:blipFill>
        <p:spPr>
          <a:xfrm>
            <a:off x="666750" y="2975521"/>
            <a:ext cx="190500" cy="228600"/>
          </a:xfrm>
          <a:prstGeom prst="rect">
            <a:avLst/>
          </a:prstGeom>
        </p:spPr>
      </p:pic>
      <p:pic>
        <p:nvPicPr>
          <p:cNvPr id="12" name="Image 10" descr="preencoded.png"/>
          <p:cNvPicPr>
            <a:picLocks noChangeAspect="1"/>
          </p:cNvPicPr>
          <p:nvPr/>
        </p:nvPicPr>
        <p:blipFill>
          <a:blip r:embed="rId12"/>
          <a:stretch>
            <a:fillRect/>
          </a:stretch>
        </p:blipFill>
        <p:spPr>
          <a:xfrm>
            <a:off x="476250" y="3914924"/>
            <a:ext cx="5476875" cy="2406253"/>
          </a:xfrm>
          <a:prstGeom prst="rect">
            <a:avLst/>
          </a:prstGeom>
        </p:spPr>
      </p:pic>
      <p:pic>
        <p:nvPicPr>
          <p:cNvPr id="13" name="Image 11" descr="preencoded.png"/>
          <p:cNvPicPr>
            <a:picLocks noChangeAspect="1"/>
          </p:cNvPicPr>
          <p:nvPr/>
        </p:nvPicPr>
        <p:blipFill>
          <a:blip r:embed="rId13"/>
          <a:stretch>
            <a:fillRect/>
          </a:stretch>
        </p:blipFill>
        <p:spPr>
          <a:xfrm>
            <a:off x="666750" y="4172099"/>
            <a:ext cx="190500" cy="152400"/>
          </a:xfrm>
          <a:prstGeom prst="rect">
            <a:avLst/>
          </a:prstGeom>
        </p:spPr>
      </p:pic>
      <p:pic>
        <p:nvPicPr>
          <p:cNvPr id="14" name="Image 12" descr="preencoded.png"/>
          <p:cNvPicPr>
            <a:picLocks noChangeAspect="1"/>
          </p:cNvPicPr>
          <p:nvPr/>
        </p:nvPicPr>
        <p:blipFill>
          <a:blip r:embed="rId14"/>
          <a:stretch>
            <a:fillRect/>
          </a:stretch>
        </p:blipFill>
        <p:spPr>
          <a:xfrm>
            <a:off x="666750" y="4505474"/>
            <a:ext cx="190500" cy="152400"/>
          </a:xfrm>
          <a:prstGeom prst="rect">
            <a:avLst/>
          </a:prstGeom>
        </p:spPr>
      </p:pic>
      <p:pic>
        <p:nvPicPr>
          <p:cNvPr id="15" name="Image 13" descr="preencoded.png"/>
          <p:cNvPicPr>
            <a:picLocks noChangeAspect="1"/>
          </p:cNvPicPr>
          <p:nvPr/>
        </p:nvPicPr>
        <p:blipFill>
          <a:blip r:embed="rId14"/>
          <a:stretch>
            <a:fillRect/>
          </a:stretch>
        </p:blipFill>
        <p:spPr>
          <a:xfrm>
            <a:off x="666750" y="4810274"/>
            <a:ext cx="190500" cy="152400"/>
          </a:xfrm>
          <a:prstGeom prst="rect">
            <a:avLst/>
          </a:prstGeom>
        </p:spPr>
      </p:pic>
      <p:pic>
        <p:nvPicPr>
          <p:cNvPr id="16" name="Image 14" descr="preencoded.png"/>
          <p:cNvPicPr>
            <a:picLocks noChangeAspect="1"/>
          </p:cNvPicPr>
          <p:nvPr/>
        </p:nvPicPr>
        <p:blipFill>
          <a:blip r:embed="rId15"/>
          <a:stretch>
            <a:fillRect/>
          </a:stretch>
        </p:blipFill>
        <p:spPr>
          <a:xfrm>
            <a:off x="666750" y="5115074"/>
            <a:ext cx="190500" cy="207764"/>
          </a:xfrm>
          <a:prstGeom prst="rect">
            <a:avLst/>
          </a:prstGeom>
        </p:spPr>
      </p:pic>
      <p:pic>
        <p:nvPicPr>
          <p:cNvPr id="17" name="Image 15" descr="preencoded.png"/>
          <p:cNvPicPr>
            <a:picLocks noChangeAspect="1"/>
          </p:cNvPicPr>
          <p:nvPr/>
        </p:nvPicPr>
        <p:blipFill>
          <a:blip r:embed="rId16"/>
          <a:stretch>
            <a:fillRect/>
          </a:stretch>
        </p:blipFill>
        <p:spPr>
          <a:xfrm>
            <a:off x="6238875" y="1318171"/>
            <a:ext cx="5476875" cy="3850332"/>
          </a:xfrm>
          <a:prstGeom prst="rect">
            <a:avLst/>
          </a:prstGeom>
        </p:spPr>
      </p:pic>
      <p:pic>
        <p:nvPicPr>
          <p:cNvPr id="18" name="Image 16" descr="preencoded.png"/>
          <p:cNvPicPr>
            <a:picLocks noChangeAspect="1"/>
          </p:cNvPicPr>
          <p:nvPr/>
        </p:nvPicPr>
        <p:blipFill>
          <a:blip r:embed="rId17"/>
          <a:stretch>
            <a:fillRect/>
          </a:stretch>
        </p:blipFill>
        <p:spPr>
          <a:xfrm>
            <a:off x="6477000" y="1651546"/>
            <a:ext cx="190500" cy="152400"/>
          </a:xfrm>
          <a:prstGeom prst="rect">
            <a:avLst/>
          </a:prstGeom>
        </p:spPr>
      </p:pic>
      <p:pic>
        <p:nvPicPr>
          <p:cNvPr id="19" name="Image 17" descr="preencoded.png"/>
          <p:cNvPicPr>
            <a:picLocks noChangeAspect="1"/>
          </p:cNvPicPr>
          <p:nvPr/>
        </p:nvPicPr>
        <p:blipFill>
          <a:blip r:embed="rId18"/>
          <a:stretch>
            <a:fillRect/>
          </a:stretch>
        </p:blipFill>
        <p:spPr>
          <a:xfrm>
            <a:off x="6477000" y="2655243"/>
            <a:ext cx="202406" cy="661095"/>
          </a:xfrm>
          <a:prstGeom prst="rect">
            <a:avLst/>
          </a:prstGeom>
        </p:spPr>
      </p:pic>
      <p:pic>
        <p:nvPicPr>
          <p:cNvPr id="20" name="Image 18" descr="preencoded.png"/>
          <p:cNvPicPr>
            <a:picLocks noChangeAspect="1"/>
          </p:cNvPicPr>
          <p:nvPr/>
        </p:nvPicPr>
        <p:blipFill>
          <a:blip r:embed="rId19"/>
          <a:stretch>
            <a:fillRect/>
          </a:stretch>
        </p:blipFill>
        <p:spPr>
          <a:xfrm>
            <a:off x="6477000" y="3411587"/>
            <a:ext cx="202406" cy="619869"/>
          </a:xfrm>
          <a:prstGeom prst="rect">
            <a:avLst/>
          </a:prstGeom>
        </p:spPr>
      </p:pic>
      <p:pic>
        <p:nvPicPr>
          <p:cNvPr id="21" name="Image 19" descr="preencoded.png"/>
          <p:cNvPicPr>
            <a:picLocks noChangeAspect="1"/>
          </p:cNvPicPr>
          <p:nvPr/>
        </p:nvPicPr>
        <p:blipFill>
          <a:blip r:embed="rId20"/>
          <a:stretch>
            <a:fillRect/>
          </a:stretch>
        </p:blipFill>
        <p:spPr>
          <a:xfrm>
            <a:off x="6477000" y="4126706"/>
            <a:ext cx="202406" cy="708422"/>
          </a:xfrm>
          <a:prstGeom prst="rect">
            <a:avLst/>
          </a:prstGeom>
        </p:spPr>
      </p:pic>
      <p:pic>
        <p:nvPicPr>
          <p:cNvPr id="22" name="Image 20" descr="preencoded.png"/>
          <p:cNvPicPr>
            <a:picLocks noChangeAspect="1"/>
          </p:cNvPicPr>
          <p:nvPr/>
        </p:nvPicPr>
        <p:blipFill>
          <a:blip r:embed="rId21"/>
          <a:stretch>
            <a:fillRect/>
          </a:stretch>
        </p:blipFill>
        <p:spPr>
          <a:xfrm>
            <a:off x="6238875" y="5359003"/>
            <a:ext cx="5476875" cy="962025"/>
          </a:xfrm>
          <a:prstGeom prst="rect">
            <a:avLst/>
          </a:prstGeom>
        </p:spPr>
      </p:pic>
      <p:pic>
        <p:nvPicPr>
          <p:cNvPr id="23" name="Image 21" descr="preencoded.png"/>
          <p:cNvPicPr>
            <a:picLocks noChangeAspect="1"/>
          </p:cNvPicPr>
          <p:nvPr/>
        </p:nvPicPr>
        <p:blipFill>
          <a:blip r:embed="rId22"/>
          <a:stretch>
            <a:fillRect/>
          </a:stretch>
        </p:blipFill>
        <p:spPr>
          <a:xfrm>
            <a:off x="6429375" y="5533281"/>
            <a:ext cx="166688" cy="137220"/>
          </a:xfrm>
          <a:prstGeom prst="rect">
            <a:avLst/>
          </a:prstGeom>
        </p:spPr>
      </p:pic>
      <p:pic>
        <p:nvPicPr>
          <p:cNvPr id="24" name="Image 22" descr="preencoded.png"/>
          <p:cNvPicPr>
            <a:picLocks noChangeAspect="1"/>
          </p:cNvPicPr>
          <p:nvPr/>
        </p:nvPicPr>
        <p:blipFill>
          <a:blip r:embed="rId23"/>
          <a:stretch>
            <a:fillRect/>
          </a:stretch>
        </p:blipFill>
        <p:spPr>
          <a:xfrm>
            <a:off x="0" y="6416278"/>
            <a:ext cx="12192000" cy="485775"/>
          </a:xfrm>
          <a:prstGeom prst="rect">
            <a:avLst/>
          </a:prstGeom>
        </p:spPr>
      </p:pic>
      <p:sp>
        <p:nvSpPr>
          <p:cNvPr id="25" name="Text 0"/>
          <p:cNvSpPr/>
          <p:nvPr/>
        </p:nvSpPr>
        <p:spPr>
          <a:xfrm>
            <a:off x="61912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6" name="Text 1"/>
          <p:cNvSpPr/>
          <p:nvPr/>
        </p:nvSpPr>
        <p:spPr>
          <a:xfrm>
            <a:off x="619125" y="714375"/>
            <a:ext cx="1133856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Management of Vasovagal Syncope</a:t>
            </a:r>
            <a:endParaRPr lang="en-US" sz="2400" dirty="0"/>
          </a:p>
        </p:txBody>
      </p:sp>
      <p:sp>
        <p:nvSpPr>
          <p:cNvPr id="27" name="Text 2"/>
          <p:cNvSpPr/>
          <p:nvPr/>
        </p:nvSpPr>
        <p:spPr>
          <a:xfrm>
            <a:off x="971550" y="1508671"/>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Foundational Management</a:t>
            </a:r>
            <a:endParaRPr lang="en-US" sz="1500" dirty="0"/>
          </a:p>
        </p:txBody>
      </p:sp>
      <p:sp>
        <p:nvSpPr>
          <p:cNvPr id="28" name="Text 3"/>
          <p:cNvSpPr/>
          <p:nvPr/>
        </p:nvSpPr>
        <p:spPr>
          <a:xfrm>
            <a:off x="952500" y="1908721"/>
            <a:ext cx="4810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Reassurance:</a:t>
            </a:r>
            <a:r>
              <a:rPr lang="en-US" sz="1200" dirty="0">
                <a:solidFill>
                  <a:srgbClr val="2C3E50"/>
                </a:solidFill>
              </a:rPr>
              <a:t> Explain that the prognosis is benign and the condition is common.</a:t>
            </a:r>
            <a:endParaRPr lang="en-US" sz="1200" dirty="0"/>
          </a:p>
        </p:txBody>
      </p:sp>
      <p:sp>
        <p:nvSpPr>
          <p:cNvPr id="29" name="Text 4"/>
          <p:cNvSpPr/>
          <p:nvPr/>
        </p:nvSpPr>
        <p:spPr>
          <a:xfrm>
            <a:off x="952500" y="2442121"/>
            <a:ext cx="4810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Identify Triggers:</a:t>
            </a:r>
            <a:r>
              <a:rPr lang="en-US" sz="1200" dirty="0">
                <a:solidFill>
                  <a:srgbClr val="2C3E50"/>
                </a:solidFill>
              </a:rPr>
              <a:t> Patient education on common emotional or physical triggers (pain, heat, prolonged standing).</a:t>
            </a:r>
            <a:endParaRPr lang="en-US" sz="1200" dirty="0"/>
          </a:p>
        </p:txBody>
      </p:sp>
      <p:sp>
        <p:nvSpPr>
          <p:cNvPr id="30" name="Text 5"/>
          <p:cNvSpPr/>
          <p:nvPr/>
        </p:nvSpPr>
        <p:spPr>
          <a:xfrm>
            <a:off x="952500" y="2975521"/>
            <a:ext cx="4810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Avoidance:</a:t>
            </a:r>
            <a:r>
              <a:rPr lang="en-US" sz="1200" dirty="0">
                <a:solidFill>
                  <a:srgbClr val="2C3E50"/>
                </a:solidFill>
              </a:rPr>
              <a:t> Proactively modify environments where triggers occur (e.g., avoiding hot, crowded spaces).</a:t>
            </a:r>
            <a:endParaRPr lang="en-US" sz="1200" dirty="0"/>
          </a:p>
        </p:txBody>
      </p:sp>
      <p:sp>
        <p:nvSpPr>
          <p:cNvPr id="31" name="Text 6"/>
          <p:cNvSpPr/>
          <p:nvPr/>
        </p:nvSpPr>
        <p:spPr>
          <a:xfrm>
            <a:off x="971550" y="4105424"/>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Lifestyle Modifications</a:t>
            </a:r>
            <a:endParaRPr lang="en-US" sz="1500" dirty="0"/>
          </a:p>
        </p:txBody>
      </p:sp>
      <p:sp>
        <p:nvSpPr>
          <p:cNvPr id="32" name="Text 7"/>
          <p:cNvSpPr/>
          <p:nvPr/>
        </p:nvSpPr>
        <p:spPr>
          <a:xfrm>
            <a:off x="952500" y="4505474"/>
            <a:ext cx="11239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Fluid Intake:</a:t>
            </a:r>
            <a:r>
              <a:rPr lang="en-US" sz="1200" dirty="0">
                <a:solidFill>
                  <a:srgbClr val="2C3E50"/>
                </a:solidFill>
              </a:rPr>
              <a:t> Aim for 2–3 litres of water daily to maintain blood volume.</a:t>
            </a:r>
            <a:endParaRPr lang="en-US" sz="1200" dirty="0"/>
          </a:p>
        </p:txBody>
      </p:sp>
      <p:sp>
        <p:nvSpPr>
          <p:cNvPr id="33" name="Text 8"/>
          <p:cNvSpPr/>
          <p:nvPr/>
        </p:nvSpPr>
        <p:spPr>
          <a:xfrm>
            <a:off x="952500" y="4810274"/>
            <a:ext cx="11239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Salt Intake:</a:t>
            </a:r>
            <a:r>
              <a:rPr lang="en-US" sz="1200" dirty="0">
                <a:solidFill>
                  <a:srgbClr val="2C3E50"/>
                </a:solidFill>
              </a:rPr>
              <a:t> Increase dietary salt (if no hypertension) to support BP.</a:t>
            </a:r>
            <a:endParaRPr lang="en-US" sz="1200" dirty="0"/>
          </a:p>
        </p:txBody>
      </p:sp>
      <p:sp>
        <p:nvSpPr>
          <p:cNvPr id="34" name="Text 9"/>
          <p:cNvSpPr/>
          <p:nvPr/>
        </p:nvSpPr>
        <p:spPr>
          <a:xfrm>
            <a:off x="952500" y="5115074"/>
            <a:ext cx="48101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Exercise:</a:t>
            </a:r>
            <a:r>
              <a:rPr lang="en-US" sz="1200" dirty="0">
                <a:solidFill>
                  <a:srgbClr val="2C3E50"/>
                </a:solidFill>
              </a:rPr>
              <a:t> Implement a graduated aerobic exercise programme to improve autonomic tone.</a:t>
            </a:r>
            <a:endParaRPr lang="en-US" sz="1200" dirty="0"/>
          </a:p>
        </p:txBody>
      </p:sp>
      <p:sp>
        <p:nvSpPr>
          <p:cNvPr id="35" name="Text 10"/>
          <p:cNvSpPr/>
          <p:nvPr/>
        </p:nvSpPr>
        <p:spPr>
          <a:xfrm>
            <a:off x="6810375" y="1556296"/>
            <a:ext cx="538162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SAFE TO MANAGE IN PRIMARY CARE</a:t>
            </a:r>
            <a:endParaRPr lang="en-US" sz="1800" dirty="0"/>
          </a:p>
        </p:txBody>
      </p:sp>
      <p:sp>
        <p:nvSpPr>
          <p:cNvPr id="36" name="Text 11"/>
          <p:cNvSpPr/>
          <p:nvPr/>
        </p:nvSpPr>
        <p:spPr>
          <a:xfrm>
            <a:off x="6477000" y="2042071"/>
            <a:ext cx="5000625" cy="517922"/>
          </a:xfrm>
          <a:prstGeom prst="rect">
            <a:avLst/>
          </a:prstGeom>
          <a:noFill/>
          <a:ln/>
        </p:spPr>
        <p:txBody>
          <a:bodyPr vert="horz" wrap="square" lIns="0" tIns="0" rIns="0" bIns="0" rtlCol="0" anchor="ctr"/>
          <a:lstStyle/>
          <a:p>
            <a:pPr marL="0" indent="0">
              <a:lnSpc>
                <a:spcPts val="2040"/>
              </a:lnSpc>
              <a:buNone/>
            </a:pPr>
            <a:r>
              <a:rPr lang="en-US" sz="1275" dirty="0">
                <a:solidFill>
                  <a:srgbClr val="FFFFFF"/>
                </a:solidFill>
              </a:rPr>
              <a:t>If the presentation is classic VVS with a reliable prodrome and no red flags:</a:t>
            </a:r>
            <a:endParaRPr lang="en-US" sz="1275" dirty="0"/>
          </a:p>
        </p:txBody>
      </p:sp>
      <p:sp>
        <p:nvSpPr>
          <p:cNvPr id="37" name="Text 12"/>
          <p:cNvSpPr/>
          <p:nvPr/>
        </p:nvSpPr>
        <p:spPr>
          <a:xfrm>
            <a:off x="6774656" y="2655243"/>
            <a:ext cx="4702969" cy="661095"/>
          </a:xfrm>
          <a:prstGeom prst="rect">
            <a:avLst/>
          </a:prstGeom>
          <a:noFill/>
          <a:ln/>
        </p:spPr>
        <p:txBody>
          <a:bodyPr vert="horz" wrap="square" lIns="0" tIns="0" rIns="0" bIns="0" rtlCol="0" anchor="ctr"/>
          <a:lstStyle/>
          <a:p>
            <a:pPr marL="0" indent="0">
              <a:lnSpc>
                <a:spcPts val="2040"/>
              </a:lnSpc>
              <a:buNone/>
            </a:pPr>
            <a:r>
              <a:rPr lang="en-US" sz="1275" dirty="0">
                <a:solidFill>
                  <a:srgbClr val="FFFFFF"/>
                </a:solidFill>
              </a:rPr>
              <a:t>Initial management is lifestyle-focused and evidence-based (NICE CG109).</a:t>
            </a:r>
            <a:endParaRPr lang="en-US" sz="1275" dirty="0"/>
          </a:p>
        </p:txBody>
      </p:sp>
      <p:sp>
        <p:nvSpPr>
          <p:cNvPr id="38" name="Text 13"/>
          <p:cNvSpPr/>
          <p:nvPr/>
        </p:nvSpPr>
        <p:spPr>
          <a:xfrm>
            <a:off x="6774656" y="3411587"/>
            <a:ext cx="4702969" cy="619869"/>
          </a:xfrm>
          <a:prstGeom prst="rect">
            <a:avLst/>
          </a:prstGeom>
          <a:noFill/>
          <a:ln/>
        </p:spPr>
        <p:txBody>
          <a:bodyPr vert="horz" wrap="square" lIns="0" tIns="0" rIns="0" bIns="0" rtlCol="0" anchor="ctr"/>
          <a:lstStyle/>
          <a:p>
            <a:pPr marL="0" indent="0">
              <a:lnSpc>
                <a:spcPts val="2040"/>
              </a:lnSpc>
              <a:buNone/>
            </a:pPr>
            <a:r>
              <a:rPr lang="en-US" sz="1275" dirty="0">
                <a:solidFill>
                  <a:srgbClr val="FFFFFF"/>
                </a:solidFill>
              </a:rPr>
              <a:t>Focus on empowering the patient to abort episodes using warning signs.</a:t>
            </a:r>
            <a:endParaRPr lang="en-US" sz="1275" dirty="0"/>
          </a:p>
        </p:txBody>
      </p:sp>
      <p:sp>
        <p:nvSpPr>
          <p:cNvPr id="39" name="Text 14"/>
          <p:cNvSpPr/>
          <p:nvPr/>
        </p:nvSpPr>
        <p:spPr>
          <a:xfrm>
            <a:off x="6774656" y="4126706"/>
            <a:ext cx="4702969" cy="708422"/>
          </a:xfrm>
          <a:prstGeom prst="rect">
            <a:avLst/>
          </a:prstGeom>
          <a:noFill/>
          <a:ln/>
        </p:spPr>
        <p:txBody>
          <a:bodyPr vert="horz" wrap="square" lIns="0" tIns="0" rIns="0" bIns="0" rtlCol="0" anchor="ctr"/>
          <a:lstStyle/>
          <a:p>
            <a:pPr marL="0" indent="0">
              <a:lnSpc>
                <a:spcPts val="2040"/>
              </a:lnSpc>
              <a:buNone/>
            </a:pPr>
            <a:r>
              <a:rPr lang="en-US" sz="1275" dirty="0">
                <a:solidFill>
                  <a:srgbClr val="FFFFFF"/>
                </a:solidFill>
              </a:rPr>
              <a:t>Compression stockings may be considered in older patients with venous pooling.</a:t>
            </a:r>
            <a:endParaRPr lang="en-US" sz="1275" dirty="0"/>
          </a:p>
        </p:txBody>
      </p:sp>
      <p:sp>
        <p:nvSpPr>
          <p:cNvPr id="40" name="Text 15"/>
          <p:cNvSpPr/>
          <p:nvPr/>
        </p:nvSpPr>
        <p:spPr>
          <a:xfrm>
            <a:off x="6672263" y="5501878"/>
            <a:ext cx="36804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PEARL: DRUG THERAPY</a:t>
            </a:r>
            <a:endParaRPr lang="en-US" sz="1050" dirty="0"/>
          </a:p>
        </p:txBody>
      </p:sp>
      <p:sp>
        <p:nvSpPr>
          <p:cNvPr id="41" name="Text 16"/>
          <p:cNvSpPr/>
          <p:nvPr/>
        </p:nvSpPr>
        <p:spPr>
          <a:xfrm>
            <a:off x="6429375" y="5778103"/>
            <a:ext cx="5095875"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2C3E50"/>
                </a:solidFill>
              </a:rPr>
              <a:t>Pharmacological treatments like </a:t>
            </a:r>
            <a:r>
              <a:rPr lang="en-US" sz="1050" b="1" i="1" dirty="0">
                <a:solidFill>
                  <a:srgbClr val="2C3E50"/>
                </a:solidFill>
              </a:rPr>
              <a:t>Fludrocortisone</a:t>
            </a:r>
            <a:r>
              <a:rPr lang="en-US" sz="1050" i="1" dirty="0">
                <a:solidFill>
                  <a:srgbClr val="2C3E50"/>
                </a:solidFill>
              </a:rPr>
              <a:t> or </a:t>
            </a:r>
            <a:r>
              <a:rPr lang="en-US" sz="1050" b="1" i="1" dirty="0">
                <a:solidFill>
                  <a:srgbClr val="2C3E50"/>
                </a:solidFill>
              </a:rPr>
              <a:t>Midodrine</a:t>
            </a:r>
            <a:r>
              <a:rPr lang="en-US" sz="1050" i="1" dirty="0">
                <a:solidFill>
                  <a:srgbClr val="2C3E50"/>
                </a:solidFill>
              </a:rPr>
              <a:t> are reserved for specialist use in refractory cases where lifestyle and PCMs have failed.</a:t>
            </a:r>
            <a:endParaRPr lang="en-US" sz="1050" dirty="0"/>
          </a:p>
        </p:txBody>
      </p:sp>
      <p:sp>
        <p:nvSpPr>
          <p:cNvPr id="42" name="Text 17"/>
          <p:cNvSpPr/>
          <p:nvPr/>
        </p:nvSpPr>
        <p:spPr>
          <a:xfrm>
            <a:off x="5361236" y="6559153"/>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224855"/>
            <a:ext cx="5572125" cy="1525339"/>
          </a:xfrm>
          <a:prstGeom prst="rect">
            <a:avLst/>
          </a:prstGeom>
        </p:spPr>
      </p:pic>
      <p:pic>
        <p:nvPicPr>
          <p:cNvPr id="8" name="Image 6" descr="preencoded.png"/>
          <p:cNvPicPr>
            <a:picLocks noChangeAspect="1"/>
          </p:cNvPicPr>
          <p:nvPr/>
        </p:nvPicPr>
        <p:blipFill>
          <a:blip r:embed="rId8"/>
          <a:stretch>
            <a:fillRect/>
          </a:stretch>
        </p:blipFill>
        <p:spPr>
          <a:xfrm>
            <a:off x="571500" y="1448693"/>
            <a:ext cx="238125" cy="190500"/>
          </a:xfrm>
          <a:prstGeom prst="rect">
            <a:avLst/>
          </a:prstGeom>
        </p:spPr>
      </p:pic>
      <p:pic>
        <p:nvPicPr>
          <p:cNvPr id="9" name="Image 7" descr="preencoded.png"/>
          <p:cNvPicPr>
            <a:picLocks noChangeAspect="1"/>
          </p:cNvPicPr>
          <p:nvPr/>
        </p:nvPicPr>
        <p:blipFill>
          <a:blip r:embed="rId9"/>
          <a:stretch>
            <a:fillRect/>
          </a:stretch>
        </p:blipFill>
        <p:spPr>
          <a:xfrm>
            <a:off x="381000" y="2940695"/>
            <a:ext cx="5572125" cy="1525339"/>
          </a:xfrm>
          <a:prstGeom prst="rect">
            <a:avLst/>
          </a:prstGeom>
        </p:spPr>
      </p:pic>
      <p:pic>
        <p:nvPicPr>
          <p:cNvPr id="10" name="Image 8" descr="preencoded.png"/>
          <p:cNvPicPr>
            <a:picLocks noChangeAspect="1"/>
          </p:cNvPicPr>
          <p:nvPr/>
        </p:nvPicPr>
        <p:blipFill>
          <a:blip r:embed="rId10"/>
          <a:stretch>
            <a:fillRect/>
          </a:stretch>
        </p:blipFill>
        <p:spPr>
          <a:xfrm>
            <a:off x="571500" y="3164532"/>
            <a:ext cx="238125" cy="190500"/>
          </a:xfrm>
          <a:prstGeom prst="rect">
            <a:avLst/>
          </a:prstGeom>
        </p:spPr>
      </p:pic>
      <p:pic>
        <p:nvPicPr>
          <p:cNvPr id="11" name="Image 9" descr="preencoded.png"/>
          <p:cNvPicPr>
            <a:picLocks noChangeAspect="1"/>
          </p:cNvPicPr>
          <p:nvPr/>
        </p:nvPicPr>
        <p:blipFill>
          <a:blip r:embed="rId9"/>
          <a:stretch>
            <a:fillRect/>
          </a:stretch>
        </p:blipFill>
        <p:spPr>
          <a:xfrm>
            <a:off x="381000" y="4656534"/>
            <a:ext cx="5572125" cy="1525339"/>
          </a:xfrm>
          <a:prstGeom prst="rect">
            <a:avLst/>
          </a:prstGeom>
        </p:spPr>
      </p:pic>
      <p:pic>
        <p:nvPicPr>
          <p:cNvPr id="12" name="Image 10" descr="preencoded.png"/>
          <p:cNvPicPr>
            <a:picLocks noChangeAspect="1"/>
          </p:cNvPicPr>
          <p:nvPr/>
        </p:nvPicPr>
        <p:blipFill>
          <a:blip r:embed="rId11"/>
          <a:stretch>
            <a:fillRect/>
          </a:stretch>
        </p:blipFill>
        <p:spPr>
          <a:xfrm>
            <a:off x="571500" y="4880372"/>
            <a:ext cx="238125" cy="190500"/>
          </a:xfrm>
          <a:prstGeom prst="rect">
            <a:avLst/>
          </a:prstGeom>
        </p:spPr>
      </p:pic>
      <p:pic>
        <p:nvPicPr>
          <p:cNvPr id="13" name="Image 11" descr="preencoded.png"/>
          <p:cNvPicPr>
            <a:picLocks noChangeAspect="1"/>
          </p:cNvPicPr>
          <p:nvPr/>
        </p:nvPicPr>
        <p:blipFill>
          <a:blip r:embed="rId12"/>
          <a:stretch>
            <a:fillRect/>
          </a:stretch>
        </p:blipFill>
        <p:spPr>
          <a:xfrm>
            <a:off x="6238875" y="1224855"/>
            <a:ext cx="5572125" cy="1525339"/>
          </a:xfrm>
          <a:prstGeom prst="rect">
            <a:avLst/>
          </a:prstGeom>
        </p:spPr>
      </p:pic>
      <p:pic>
        <p:nvPicPr>
          <p:cNvPr id="14" name="Image 12" descr="preencoded.png"/>
          <p:cNvPicPr>
            <a:picLocks noChangeAspect="1"/>
          </p:cNvPicPr>
          <p:nvPr/>
        </p:nvPicPr>
        <p:blipFill>
          <a:blip r:embed="rId13"/>
          <a:stretch>
            <a:fillRect/>
          </a:stretch>
        </p:blipFill>
        <p:spPr>
          <a:xfrm>
            <a:off x="6410325" y="1427708"/>
            <a:ext cx="166688" cy="137220"/>
          </a:xfrm>
          <a:prstGeom prst="rect">
            <a:avLst/>
          </a:prstGeom>
        </p:spPr>
      </p:pic>
      <p:pic>
        <p:nvPicPr>
          <p:cNvPr id="15" name="Image 13" descr="preencoded.png"/>
          <p:cNvPicPr>
            <a:picLocks noChangeAspect="1"/>
          </p:cNvPicPr>
          <p:nvPr/>
        </p:nvPicPr>
        <p:blipFill>
          <a:blip r:embed="rId14"/>
          <a:stretch>
            <a:fillRect/>
          </a:stretch>
        </p:blipFill>
        <p:spPr>
          <a:xfrm>
            <a:off x="6238875" y="2940695"/>
            <a:ext cx="5572125" cy="1525339"/>
          </a:xfrm>
          <a:prstGeom prst="rect">
            <a:avLst/>
          </a:prstGeom>
        </p:spPr>
      </p:pic>
      <p:pic>
        <p:nvPicPr>
          <p:cNvPr id="16" name="Image 14" descr="preencoded.png"/>
          <p:cNvPicPr>
            <a:picLocks noChangeAspect="1"/>
          </p:cNvPicPr>
          <p:nvPr/>
        </p:nvPicPr>
        <p:blipFill>
          <a:blip r:embed="rId15"/>
          <a:stretch>
            <a:fillRect/>
          </a:stretch>
        </p:blipFill>
        <p:spPr>
          <a:xfrm>
            <a:off x="6410325" y="3143548"/>
            <a:ext cx="166688" cy="137220"/>
          </a:xfrm>
          <a:prstGeom prst="rect">
            <a:avLst/>
          </a:prstGeom>
        </p:spPr>
      </p:pic>
      <p:pic>
        <p:nvPicPr>
          <p:cNvPr id="17" name="Image 15" descr="preencoded.png"/>
          <p:cNvPicPr>
            <a:picLocks noChangeAspect="1"/>
          </p:cNvPicPr>
          <p:nvPr/>
        </p:nvPicPr>
        <p:blipFill>
          <a:blip r:embed="rId16"/>
          <a:stretch>
            <a:fillRect/>
          </a:stretch>
        </p:blipFill>
        <p:spPr>
          <a:xfrm>
            <a:off x="6238875" y="4656534"/>
            <a:ext cx="5572125" cy="1525339"/>
          </a:xfrm>
          <a:prstGeom prst="rect">
            <a:avLst/>
          </a:prstGeom>
        </p:spPr>
      </p:pic>
      <p:pic>
        <p:nvPicPr>
          <p:cNvPr id="18" name="Image 16" descr="preencoded.png"/>
          <p:cNvPicPr>
            <a:picLocks noChangeAspect="1"/>
          </p:cNvPicPr>
          <p:nvPr/>
        </p:nvPicPr>
        <p:blipFill>
          <a:blip r:embed="rId17"/>
          <a:stretch>
            <a:fillRect/>
          </a:stretch>
        </p:blipFill>
        <p:spPr>
          <a:xfrm>
            <a:off x="6410325" y="4859387"/>
            <a:ext cx="166688" cy="137220"/>
          </a:xfrm>
          <a:prstGeom prst="rect">
            <a:avLst/>
          </a:prstGeom>
        </p:spPr>
      </p:pic>
      <p:pic>
        <p:nvPicPr>
          <p:cNvPr id="19" name="Image 17" descr="preencoded.png"/>
          <p:cNvPicPr>
            <a:picLocks noChangeAspect="1"/>
          </p:cNvPicPr>
          <p:nvPr/>
        </p:nvPicPr>
        <p:blipFill>
          <a:blip r:embed="rId18"/>
          <a:stretch>
            <a:fillRect/>
          </a:stretch>
        </p:blipFill>
        <p:spPr>
          <a:xfrm>
            <a:off x="0" y="6372225"/>
            <a:ext cx="12192000" cy="485775"/>
          </a:xfrm>
          <a:prstGeom prst="rect">
            <a:avLst/>
          </a:prstGeom>
        </p:spPr>
      </p:pic>
      <p:sp>
        <p:nvSpPr>
          <p:cNvPr id="20"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Physical Counterpressure Manoeuvres (PCMs)</a:t>
            </a:r>
            <a:endParaRPr lang="en-US" sz="2100" dirty="0"/>
          </a:p>
        </p:txBody>
      </p:sp>
      <p:sp>
        <p:nvSpPr>
          <p:cNvPr id="22" name="Text 2"/>
          <p:cNvSpPr/>
          <p:nvPr/>
        </p:nvSpPr>
        <p:spPr>
          <a:xfrm>
            <a:off x="923925" y="1415355"/>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Leg Crossing + Muscle Tensing</a:t>
            </a:r>
            <a:endParaRPr lang="en-US" sz="1350" dirty="0"/>
          </a:p>
        </p:txBody>
      </p:sp>
      <p:sp>
        <p:nvSpPr>
          <p:cNvPr id="23" name="Text 3"/>
          <p:cNvSpPr/>
          <p:nvPr/>
        </p:nvSpPr>
        <p:spPr>
          <a:xfrm>
            <a:off x="571500" y="1767780"/>
            <a:ext cx="5191125" cy="6858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Cross legs while standing and </a:t>
            </a:r>
            <a:r>
              <a:rPr lang="en-US" sz="1200" b="1" dirty="0">
                <a:solidFill>
                  <a:srgbClr val="2C3E50"/>
                </a:solidFill>
              </a:rPr>
              <a:t>tense leg, abdominal, and buttock muscles</a:t>
            </a:r>
            <a:r>
              <a:rPr lang="en-US" sz="1200" dirty="0">
                <a:solidFill>
                  <a:srgbClr val="34495E"/>
                </a:solidFill>
              </a:rPr>
              <a:t> simultaneously. This increases venous return and systemic blood pressure to prevent fainting.</a:t>
            </a:r>
            <a:endParaRPr lang="en-US" sz="1200" dirty="0"/>
          </a:p>
        </p:txBody>
      </p:sp>
      <p:sp>
        <p:nvSpPr>
          <p:cNvPr id="24" name="Text 4"/>
          <p:cNvSpPr/>
          <p:nvPr/>
        </p:nvSpPr>
        <p:spPr>
          <a:xfrm>
            <a:off x="923925" y="3131195"/>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Arm Tensing / Hand Gripping</a:t>
            </a:r>
            <a:endParaRPr lang="en-US" sz="1350" dirty="0"/>
          </a:p>
        </p:txBody>
      </p:sp>
      <p:sp>
        <p:nvSpPr>
          <p:cNvPr id="25" name="Text 5"/>
          <p:cNvSpPr/>
          <p:nvPr/>
        </p:nvSpPr>
        <p:spPr>
          <a:xfrm>
            <a:off x="571500" y="3483620"/>
            <a:ext cx="5191125" cy="6858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Grip one hand with the other and pull in opposite directions, or use a firm hand-grip device. Squeezing a rubber ball or tensing arm muscles can also abort an episode during the prodrome.</a:t>
            </a:r>
            <a:endParaRPr lang="en-US" sz="1200" dirty="0"/>
          </a:p>
        </p:txBody>
      </p:sp>
      <p:sp>
        <p:nvSpPr>
          <p:cNvPr id="26" name="Text 6"/>
          <p:cNvSpPr/>
          <p:nvPr/>
        </p:nvSpPr>
        <p:spPr>
          <a:xfrm>
            <a:off x="923925" y="4847034"/>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Squatting (Most Effective)</a:t>
            </a:r>
            <a:endParaRPr lang="en-US" sz="1350" dirty="0"/>
          </a:p>
        </p:txBody>
      </p:sp>
      <p:sp>
        <p:nvSpPr>
          <p:cNvPr id="27" name="Text 7"/>
          <p:cNvSpPr/>
          <p:nvPr/>
        </p:nvSpPr>
        <p:spPr>
          <a:xfrm>
            <a:off x="571500" y="5199459"/>
            <a:ext cx="5191125" cy="6858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Immediately squatting down when symptoms start is highly effective at aborting syncope. It combines muscle tensing with a reduction in the vertical distance blood must be pumped to the brain.</a:t>
            </a:r>
            <a:endParaRPr lang="en-US" sz="1200" dirty="0"/>
          </a:p>
        </p:txBody>
      </p:sp>
      <p:sp>
        <p:nvSpPr>
          <p:cNvPr id="28" name="Text 8"/>
          <p:cNvSpPr/>
          <p:nvPr/>
        </p:nvSpPr>
        <p:spPr>
          <a:xfrm>
            <a:off x="6653213" y="1396305"/>
            <a:ext cx="52292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E8449"/>
                </a:solidFill>
              </a:rPr>
              <a:t>SAFE TO MANAGE</a:t>
            </a:r>
            <a:endParaRPr lang="en-US" sz="1050" dirty="0"/>
          </a:p>
        </p:txBody>
      </p:sp>
      <p:sp>
        <p:nvSpPr>
          <p:cNvPr id="29" name="Text 9"/>
          <p:cNvSpPr/>
          <p:nvPr/>
        </p:nvSpPr>
        <p:spPr>
          <a:xfrm>
            <a:off x="6410325" y="1672530"/>
            <a:ext cx="5229225" cy="600075"/>
          </a:xfrm>
          <a:prstGeom prst="rect">
            <a:avLst/>
          </a:prstGeom>
          <a:noFill/>
          <a:ln/>
        </p:spPr>
        <p:txBody>
          <a:bodyPr vert="horz" wrap="square" lIns="0" tIns="0" rIns="0" bIns="0" rtlCol="0" anchor="ctr"/>
          <a:lstStyle/>
          <a:p>
            <a:pPr marL="0" indent="0">
              <a:lnSpc>
                <a:spcPts val="1575"/>
              </a:lnSpc>
              <a:buNone/>
            </a:pPr>
            <a:r>
              <a:rPr lang="en-US" sz="1125" dirty="0">
                <a:solidFill>
                  <a:srgbClr val="1E8449"/>
                </a:solidFill>
              </a:rPr>
              <a:t>PCMs are a </a:t>
            </a:r>
            <a:r>
              <a:rPr lang="en-US" sz="1125" b="1" dirty="0">
                <a:solidFill>
                  <a:srgbClr val="2C3E50"/>
                </a:solidFill>
              </a:rPr>
              <a:t>first-line, non-pharmacological strategy</a:t>
            </a:r>
            <a:r>
              <a:rPr lang="en-US" sz="1125" dirty="0">
                <a:solidFill>
                  <a:srgbClr val="1E8449"/>
                </a:solidFill>
              </a:rPr>
              <a:t> for patients with reflex syncope. They empower patients to control their symptoms and significantly reduce the frequency of full blackouts.</a:t>
            </a:r>
            <a:endParaRPr lang="en-US" sz="1125" dirty="0"/>
          </a:p>
        </p:txBody>
      </p:sp>
      <p:sp>
        <p:nvSpPr>
          <p:cNvPr id="30" name="Text 10"/>
          <p:cNvSpPr/>
          <p:nvPr/>
        </p:nvSpPr>
        <p:spPr>
          <a:xfrm>
            <a:off x="6653213" y="3112145"/>
            <a:ext cx="52292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E6655"/>
                </a:solidFill>
              </a:rPr>
              <a:t>SCA EXAM PEARL: PATIENT SCRIPT</a:t>
            </a:r>
            <a:endParaRPr lang="en-US" sz="1050" dirty="0"/>
          </a:p>
        </p:txBody>
      </p:sp>
      <p:sp>
        <p:nvSpPr>
          <p:cNvPr id="31" name="Text 11"/>
          <p:cNvSpPr/>
          <p:nvPr/>
        </p:nvSpPr>
        <p:spPr>
          <a:xfrm>
            <a:off x="6410325" y="3388370"/>
            <a:ext cx="5229225" cy="800100"/>
          </a:xfrm>
          <a:prstGeom prst="rect">
            <a:avLst/>
          </a:prstGeom>
          <a:noFill/>
          <a:ln/>
        </p:spPr>
        <p:txBody>
          <a:bodyPr vert="horz" wrap="square" lIns="0" tIns="0" rIns="0" bIns="0" rtlCol="0" anchor="ctr"/>
          <a:lstStyle/>
          <a:p>
            <a:pPr marL="0" indent="0">
              <a:lnSpc>
                <a:spcPts val="1575"/>
              </a:lnSpc>
              <a:buNone/>
            </a:pPr>
            <a:r>
              <a:rPr lang="en-US" sz="1125" dirty="0">
                <a:solidFill>
                  <a:srgbClr val="0E6655"/>
                </a:solidFill>
              </a:rPr>
              <a:t>"As soon as you feel those warning signs coming on—the sweating or nausea—I want you to </a:t>
            </a:r>
            <a:r>
              <a:rPr lang="en-US" sz="1125" b="1" dirty="0">
                <a:solidFill>
                  <a:srgbClr val="2C3E50"/>
                </a:solidFill>
              </a:rPr>
              <a:t>immediately cross your legs and squeeze your thigh muscles</a:t>
            </a:r>
            <a:r>
              <a:rPr lang="en-US" sz="1125" dirty="0">
                <a:solidFill>
                  <a:srgbClr val="0E6655"/>
                </a:solidFill>
              </a:rPr>
              <a:t> as hard as you can. This pushes blood back up to your brain and can stop you from losing consciousness."</a:t>
            </a:r>
            <a:endParaRPr lang="en-US" sz="1125" dirty="0"/>
          </a:p>
        </p:txBody>
      </p:sp>
      <p:sp>
        <p:nvSpPr>
          <p:cNvPr id="32" name="Text 12"/>
          <p:cNvSpPr/>
          <p:nvPr/>
        </p:nvSpPr>
        <p:spPr>
          <a:xfrm>
            <a:off x="6653213" y="4827984"/>
            <a:ext cx="52292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33974"/>
                </a:solidFill>
              </a:rPr>
              <a:t>AKT EXAM PEARL: NICE CG109</a:t>
            </a:r>
            <a:endParaRPr lang="en-US" sz="1050" dirty="0"/>
          </a:p>
        </p:txBody>
      </p:sp>
      <p:sp>
        <p:nvSpPr>
          <p:cNvPr id="33" name="Text 13"/>
          <p:cNvSpPr/>
          <p:nvPr/>
        </p:nvSpPr>
        <p:spPr>
          <a:xfrm>
            <a:off x="6410325" y="5104209"/>
            <a:ext cx="5229225" cy="600075"/>
          </a:xfrm>
          <a:prstGeom prst="rect">
            <a:avLst/>
          </a:prstGeom>
          <a:noFill/>
          <a:ln/>
        </p:spPr>
        <p:txBody>
          <a:bodyPr vert="horz" wrap="square" lIns="0" tIns="0" rIns="0" bIns="0" rtlCol="0" anchor="ctr"/>
          <a:lstStyle/>
          <a:p>
            <a:pPr marL="0" indent="0">
              <a:lnSpc>
                <a:spcPts val="1575"/>
              </a:lnSpc>
              <a:buNone/>
            </a:pPr>
            <a:r>
              <a:rPr lang="en-US" sz="1125" dirty="0">
                <a:solidFill>
                  <a:srgbClr val="633974"/>
                </a:solidFill>
              </a:rPr>
              <a:t>NICE CG109 (2023) explicitly recommends </a:t>
            </a:r>
            <a:r>
              <a:rPr lang="en-US" sz="1125" b="1" dirty="0">
                <a:solidFill>
                  <a:srgbClr val="2C3E50"/>
                </a:solidFill>
              </a:rPr>
              <a:t>Physical Counterpressure Manoeuvres</a:t>
            </a:r>
            <a:r>
              <a:rPr lang="en-US" sz="1125" dirty="0">
                <a:solidFill>
                  <a:srgbClr val="633974"/>
                </a:solidFill>
              </a:rPr>
              <a:t> as an evidence-based management step for vasovagal syncope. Be prepared to identify these as a correct management option over drug therapy.</a:t>
            </a:r>
            <a:endParaRPr lang="en-US" sz="1125" dirty="0"/>
          </a:p>
        </p:txBody>
      </p:sp>
      <p:sp>
        <p:nvSpPr>
          <p:cNvPr id="34" name="Text 14"/>
          <p:cNvSpPr/>
          <p:nvPr/>
        </p:nvSpPr>
        <p:spPr>
          <a:xfrm>
            <a:off x="0" y="6372225"/>
            <a:ext cx="11430000" cy="485775"/>
          </a:xfrm>
          <a:prstGeom prst="rect">
            <a:avLst/>
          </a:prstGeom>
          <a:noFill/>
          <a:ln/>
        </p:spPr>
        <p:txBody>
          <a:bodyPr vert="horz" wrap="square" lIns="0" tIns="0" rIns="0" bIns="0" rtlCol="0" anchor="ctr"/>
          <a:lstStyle/>
          <a:p>
            <a:pPr marL="0" indent="0" algn="ctr">
              <a:lnSpc>
                <a:spcPts val="1575"/>
              </a:lnSpc>
              <a:buNone/>
            </a:pPr>
            <a:r>
              <a:rPr lang="en-US" sz="1050" dirty="0">
                <a:solidFill>
                  <a:srgbClr val="7F8C8D"/>
                </a:solidFill>
              </a:rPr>
              <a:t>For further resources and GP trainee support, visit </a:t>
            </a:r>
            <a:r>
              <a:rPr lang="en-US" sz="1050" b="1" dirty="0">
                <a:solidFill>
                  <a:srgbClr val="E67E22"/>
                </a:solidFill>
              </a:rPr>
              <a:t>www.bradfordvts.co.uk</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394371"/>
          </a:xfrm>
          <a:prstGeom prst="rect">
            <a:avLst/>
          </a:prstGeom>
        </p:spPr>
      </p:pic>
      <p:pic>
        <p:nvPicPr>
          <p:cNvPr id="5" name="Image 3" descr="preencoded.png"/>
          <p:cNvPicPr>
            <a:picLocks noChangeAspect="1"/>
          </p:cNvPicPr>
          <p:nvPr/>
        </p:nvPicPr>
        <p:blipFill>
          <a:blip r:embed="rId5"/>
          <a:stretch>
            <a:fillRect/>
          </a:stretch>
        </p:blipFill>
        <p:spPr>
          <a:xfrm>
            <a:off x="476250" y="228600"/>
            <a:ext cx="2741116" cy="295275"/>
          </a:xfrm>
          <a:prstGeom prst="rect">
            <a:avLst/>
          </a:prstGeom>
        </p:spPr>
      </p:pic>
      <p:pic>
        <p:nvPicPr>
          <p:cNvPr id="6" name="Image 4" descr="preencoded.png"/>
          <p:cNvPicPr>
            <a:picLocks noChangeAspect="1"/>
          </p:cNvPicPr>
          <p:nvPr/>
        </p:nvPicPr>
        <p:blipFill>
          <a:blip r:embed="rId6"/>
          <a:stretch>
            <a:fillRect/>
          </a:stretch>
        </p:blipFill>
        <p:spPr>
          <a:xfrm>
            <a:off x="476250" y="619125"/>
            <a:ext cx="11239500" cy="660946"/>
          </a:xfrm>
          <a:prstGeom prst="rect">
            <a:avLst/>
          </a:prstGeom>
        </p:spPr>
      </p:pic>
      <p:pic>
        <p:nvPicPr>
          <p:cNvPr id="7" name="Image 5" descr="preencoded.png"/>
          <p:cNvPicPr>
            <a:picLocks noChangeAspect="1"/>
          </p:cNvPicPr>
          <p:nvPr/>
        </p:nvPicPr>
        <p:blipFill>
          <a:blip r:embed="rId7"/>
          <a:stretch>
            <a:fillRect/>
          </a:stretch>
        </p:blipFill>
        <p:spPr>
          <a:xfrm>
            <a:off x="476250" y="1394371"/>
            <a:ext cx="5476875" cy="3875038"/>
          </a:xfrm>
          <a:prstGeom prst="rect">
            <a:avLst/>
          </a:prstGeom>
        </p:spPr>
      </p:pic>
      <p:pic>
        <p:nvPicPr>
          <p:cNvPr id="8" name="Image 6" descr="preencoded.png"/>
          <p:cNvPicPr>
            <a:picLocks noChangeAspect="1"/>
          </p:cNvPicPr>
          <p:nvPr/>
        </p:nvPicPr>
        <p:blipFill>
          <a:blip r:embed="rId8"/>
          <a:stretch>
            <a:fillRect/>
          </a:stretch>
        </p:blipFill>
        <p:spPr>
          <a:xfrm>
            <a:off x="714375" y="1632496"/>
            <a:ext cx="381000" cy="381000"/>
          </a:xfrm>
          <a:prstGeom prst="rect">
            <a:avLst/>
          </a:prstGeom>
        </p:spPr>
      </p:pic>
      <p:pic>
        <p:nvPicPr>
          <p:cNvPr id="9" name="Image 7" descr="preencoded.png"/>
          <p:cNvPicPr>
            <a:picLocks noChangeAspect="1"/>
          </p:cNvPicPr>
          <p:nvPr/>
        </p:nvPicPr>
        <p:blipFill>
          <a:blip r:embed="rId9"/>
          <a:stretch>
            <a:fillRect/>
          </a:stretch>
        </p:blipFill>
        <p:spPr>
          <a:xfrm>
            <a:off x="797719" y="1735336"/>
            <a:ext cx="214313" cy="175320"/>
          </a:xfrm>
          <a:prstGeom prst="rect">
            <a:avLst/>
          </a:prstGeom>
        </p:spPr>
      </p:pic>
      <p:pic>
        <p:nvPicPr>
          <p:cNvPr id="10" name="Image 8" descr="preencoded.png"/>
          <p:cNvPicPr>
            <a:picLocks noChangeAspect="1"/>
          </p:cNvPicPr>
          <p:nvPr/>
        </p:nvPicPr>
        <p:blipFill>
          <a:blip r:embed="rId10"/>
          <a:stretch>
            <a:fillRect/>
          </a:stretch>
        </p:blipFill>
        <p:spPr>
          <a:xfrm>
            <a:off x="714375" y="2156371"/>
            <a:ext cx="202406" cy="202406"/>
          </a:xfrm>
          <a:prstGeom prst="rect">
            <a:avLst/>
          </a:prstGeom>
        </p:spPr>
      </p:pic>
      <p:pic>
        <p:nvPicPr>
          <p:cNvPr id="11" name="Image 9" descr="preencoded.png"/>
          <p:cNvPicPr>
            <a:picLocks noChangeAspect="1"/>
          </p:cNvPicPr>
          <p:nvPr/>
        </p:nvPicPr>
        <p:blipFill>
          <a:blip r:embed="rId11"/>
          <a:stretch>
            <a:fillRect/>
          </a:stretch>
        </p:blipFill>
        <p:spPr>
          <a:xfrm>
            <a:off x="714375" y="2756446"/>
            <a:ext cx="202406" cy="202406"/>
          </a:xfrm>
          <a:prstGeom prst="rect">
            <a:avLst/>
          </a:prstGeom>
        </p:spPr>
      </p:pic>
      <p:pic>
        <p:nvPicPr>
          <p:cNvPr id="12" name="Image 10" descr="preencoded.png"/>
          <p:cNvPicPr>
            <a:picLocks noChangeAspect="1"/>
          </p:cNvPicPr>
          <p:nvPr/>
        </p:nvPicPr>
        <p:blipFill>
          <a:blip r:embed="rId12"/>
          <a:stretch>
            <a:fillRect/>
          </a:stretch>
        </p:blipFill>
        <p:spPr>
          <a:xfrm>
            <a:off x="714375" y="3356521"/>
            <a:ext cx="202406" cy="177105"/>
          </a:xfrm>
          <a:prstGeom prst="rect">
            <a:avLst/>
          </a:prstGeom>
        </p:spPr>
      </p:pic>
      <p:pic>
        <p:nvPicPr>
          <p:cNvPr id="13" name="Image 11" descr="preencoded.png"/>
          <p:cNvPicPr>
            <a:picLocks noChangeAspect="1"/>
          </p:cNvPicPr>
          <p:nvPr/>
        </p:nvPicPr>
        <p:blipFill>
          <a:blip r:embed="rId13"/>
          <a:stretch>
            <a:fillRect/>
          </a:stretch>
        </p:blipFill>
        <p:spPr>
          <a:xfrm>
            <a:off x="476250" y="5459909"/>
            <a:ext cx="5476875" cy="969466"/>
          </a:xfrm>
          <a:prstGeom prst="rect">
            <a:avLst/>
          </a:prstGeom>
        </p:spPr>
      </p:pic>
      <p:pic>
        <p:nvPicPr>
          <p:cNvPr id="14" name="Image 12" descr="preencoded.png"/>
          <p:cNvPicPr>
            <a:picLocks noChangeAspect="1"/>
          </p:cNvPicPr>
          <p:nvPr/>
        </p:nvPicPr>
        <p:blipFill>
          <a:blip r:embed="rId14"/>
          <a:stretch>
            <a:fillRect/>
          </a:stretch>
        </p:blipFill>
        <p:spPr>
          <a:xfrm>
            <a:off x="6238875" y="1394371"/>
            <a:ext cx="5476875" cy="2905571"/>
          </a:xfrm>
          <a:prstGeom prst="rect">
            <a:avLst/>
          </a:prstGeom>
        </p:spPr>
      </p:pic>
      <p:pic>
        <p:nvPicPr>
          <p:cNvPr id="15" name="Image 13" descr="preencoded.png"/>
          <p:cNvPicPr>
            <a:picLocks noChangeAspect="1"/>
          </p:cNvPicPr>
          <p:nvPr/>
        </p:nvPicPr>
        <p:blipFill>
          <a:blip r:embed="rId15"/>
          <a:stretch>
            <a:fillRect/>
          </a:stretch>
        </p:blipFill>
        <p:spPr>
          <a:xfrm>
            <a:off x="6477000" y="1632496"/>
            <a:ext cx="381000" cy="381000"/>
          </a:xfrm>
          <a:prstGeom prst="rect">
            <a:avLst/>
          </a:prstGeom>
        </p:spPr>
      </p:pic>
      <p:pic>
        <p:nvPicPr>
          <p:cNvPr id="16" name="Image 14" descr="preencoded.png"/>
          <p:cNvPicPr>
            <a:picLocks noChangeAspect="1"/>
          </p:cNvPicPr>
          <p:nvPr/>
        </p:nvPicPr>
        <p:blipFill>
          <a:blip r:embed="rId16"/>
          <a:stretch>
            <a:fillRect/>
          </a:stretch>
        </p:blipFill>
        <p:spPr>
          <a:xfrm>
            <a:off x="6560344" y="1735336"/>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477000" y="2156371"/>
            <a:ext cx="202406" cy="166688"/>
          </a:xfrm>
          <a:prstGeom prst="rect">
            <a:avLst/>
          </a:prstGeom>
        </p:spPr>
      </p:pic>
      <p:pic>
        <p:nvPicPr>
          <p:cNvPr id="18" name="Image 16" descr="preencoded.png"/>
          <p:cNvPicPr>
            <a:picLocks noChangeAspect="1"/>
          </p:cNvPicPr>
          <p:nvPr/>
        </p:nvPicPr>
        <p:blipFill>
          <a:blip r:embed="rId18"/>
          <a:stretch>
            <a:fillRect/>
          </a:stretch>
        </p:blipFill>
        <p:spPr>
          <a:xfrm>
            <a:off x="6477000" y="2756446"/>
            <a:ext cx="202406" cy="166688"/>
          </a:xfrm>
          <a:prstGeom prst="rect">
            <a:avLst/>
          </a:prstGeom>
        </p:spPr>
      </p:pic>
      <p:pic>
        <p:nvPicPr>
          <p:cNvPr id="19" name="Image 17" descr="preencoded.png"/>
          <p:cNvPicPr>
            <a:picLocks noChangeAspect="1"/>
          </p:cNvPicPr>
          <p:nvPr/>
        </p:nvPicPr>
        <p:blipFill>
          <a:blip r:embed="rId19"/>
          <a:stretch>
            <a:fillRect/>
          </a:stretch>
        </p:blipFill>
        <p:spPr>
          <a:xfrm>
            <a:off x="6477000" y="3356521"/>
            <a:ext cx="202406" cy="166688"/>
          </a:xfrm>
          <a:prstGeom prst="rect">
            <a:avLst/>
          </a:prstGeom>
        </p:spPr>
      </p:pic>
      <p:pic>
        <p:nvPicPr>
          <p:cNvPr id="20" name="Image 18" descr="preencoded.png"/>
          <p:cNvPicPr>
            <a:picLocks noChangeAspect="1"/>
          </p:cNvPicPr>
          <p:nvPr/>
        </p:nvPicPr>
        <p:blipFill>
          <a:blip r:embed="rId20"/>
          <a:stretch>
            <a:fillRect/>
          </a:stretch>
        </p:blipFill>
        <p:spPr>
          <a:xfrm>
            <a:off x="6238875" y="4452342"/>
            <a:ext cx="5476875" cy="912316"/>
          </a:xfrm>
          <a:prstGeom prst="rect">
            <a:avLst/>
          </a:prstGeom>
        </p:spPr>
      </p:pic>
      <p:pic>
        <p:nvPicPr>
          <p:cNvPr id="21" name="Image 19" descr="preencoded.png"/>
          <p:cNvPicPr>
            <a:picLocks noChangeAspect="1"/>
          </p:cNvPicPr>
          <p:nvPr/>
        </p:nvPicPr>
        <p:blipFill>
          <a:blip r:embed="rId21"/>
          <a:stretch>
            <a:fillRect/>
          </a:stretch>
        </p:blipFill>
        <p:spPr>
          <a:xfrm>
            <a:off x="6238875" y="5517059"/>
            <a:ext cx="5476875" cy="912316"/>
          </a:xfrm>
          <a:prstGeom prst="rect">
            <a:avLst/>
          </a:prstGeom>
        </p:spPr>
      </p:pic>
      <p:pic>
        <p:nvPicPr>
          <p:cNvPr id="22" name="Image 20" descr="preencoded.png"/>
          <p:cNvPicPr>
            <a:picLocks noChangeAspect="1"/>
          </p:cNvPicPr>
          <p:nvPr/>
        </p:nvPicPr>
        <p:blipFill>
          <a:blip r:embed="rId22"/>
          <a:stretch>
            <a:fillRect/>
          </a:stretch>
        </p:blipFill>
        <p:spPr>
          <a:xfrm>
            <a:off x="0" y="6429375"/>
            <a:ext cx="12192000" cy="428625"/>
          </a:xfrm>
          <a:prstGeom prst="rect">
            <a:avLst/>
          </a:prstGeom>
        </p:spPr>
      </p:pic>
      <p:sp>
        <p:nvSpPr>
          <p:cNvPr id="23" name="Text 0"/>
          <p:cNvSpPr/>
          <p:nvPr/>
        </p:nvSpPr>
        <p:spPr>
          <a:xfrm>
            <a:off x="619125" y="228600"/>
            <a:ext cx="3726803" cy="29527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Text 1"/>
          <p:cNvSpPr/>
          <p:nvPr/>
        </p:nvSpPr>
        <p:spPr>
          <a:xfrm>
            <a:off x="619125" y="619125"/>
            <a:ext cx="115728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Management of Orthostatic Hypotension</a:t>
            </a:r>
            <a:endParaRPr lang="en-US" sz="2400" dirty="0"/>
          </a:p>
        </p:txBody>
      </p:sp>
      <p:sp>
        <p:nvSpPr>
          <p:cNvPr id="25" name="Text 2"/>
          <p:cNvSpPr/>
          <p:nvPr/>
        </p:nvSpPr>
        <p:spPr>
          <a:xfrm>
            <a:off x="619125" y="1022896"/>
            <a:ext cx="11572875" cy="257175"/>
          </a:xfrm>
          <a:prstGeom prst="rect">
            <a:avLst/>
          </a:prstGeom>
          <a:noFill/>
          <a:ln/>
        </p:spPr>
        <p:txBody>
          <a:bodyPr vert="horz" wrap="square" lIns="0" tIns="0" rIns="0" bIns="0" rtlCol="0" anchor="ctr"/>
          <a:lstStyle/>
          <a:p>
            <a:pPr marL="0" indent="0">
              <a:lnSpc>
                <a:spcPts val="2025"/>
              </a:lnSpc>
              <a:buNone/>
            </a:pPr>
            <a:r>
              <a:rPr lang="en-US" sz="1350" dirty="0">
                <a:solidFill>
                  <a:srgbClr val="7F8C8D"/>
                </a:solidFill>
              </a:rPr>
              <a:t>Primary care strategies: Medication, lifestyle, and non-pharmacological aids.</a:t>
            </a:r>
            <a:endParaRPr lang="en-US" sz="1350" dirty="0"/>
          </a:p>
        </p:txBody>
      </p:sp>
      <p:sp>
        <p:nvSpPr>
          <p:cNvPr id="26" name="Text 3"/>
          <p:cNvSpPr/>
          <p:nvPr/>
        </p:nvSpPr>
        <p:spPr>
          <a:xfrm>
            <a:off x="1209675" y="1665833"/>
            <a:ext cx="42748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Medication Review</a:t>
            </a:r>
            <a:endParaRPr lang="en-US" sz="1650" dirty="0"/>
          </a:p>
        </p:txBody>
      </p:sp>
      <p:sp>
        <p:nvSpPr>
          <p:cNvPr id="27" name="Text 4"/>
          <p:cNvSpPr/>
          <p:nvPr/>
        </p:nvSpPr>
        <p:spPr>
          <a:xfrm>
            <a:off x="1012031" y="2156371"/>
            <a:ext cx="47029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Primary Action:</a:t>
            </a:r>
            <a:r>
              <a:rPr lang="en-US" sz="1275" dirty="0">
                <a:solidFill>
                  <a:srgbClr val="2C3E50"/>
                </a:solidFill>
              </a:rPr>
              <a:t> Review and reduce offending agents (Antihypertensives, Diuretics).</a:t>
            </a:r>
            <a:endParaRPr lang="en-US" sz="1275" dirty="0"/>
          </a:p>
        </p:txBody>
      </p:sp>
      <p:sp>
        <p:nvSpPr>
          <p:cNvPr id="28" name="Text 5"/>
          <p:cNvSpPr/>
          <p:nvPr/>
        </p:nvSpPr>
        <p:spPr>
          <a:xfrm>
            <a:off x="1012031" y="2756446"/>
            <a:ext cx="47029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Watchlist:</a:t>
            </a:r>
            <a:r>
              <a:rPr lang="en-US" sz="1275" dirty="0">
                <a:solidFill>
                  <a:srgbClr val="2C3E50"/>
                </a:solidFill>
              </a:rPr>
              <a:t> Alpha-blockers (tamsulosin), Nitrates, Levodopa, and Antipsychotics.</a:t>
            </a:r>
            <a:endParaRPr lang="en-US" sz="1275" dirty="0"/>
          </a:p>
        </p:txBody>
      </p:sp>
      <p:sp>
        <p:nvSpPr>
          <p:cNvPr id="29" name="Text 6"/>
          <p:cNvSpPr/>
          <p:nvPr/>
        </p:nvSpPr>
        <p:spPr>
          <a:xfrm>
            <a:off x="1012031" y="3356521"/>
            <a:ext cx="4702969"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Consider </a:t>
            </a:r>
            <a:r>
              <a:rPr lang="en-US" sz="1275" b="1" dirty="0">
                <a:solidFill>
                  <a:srgbClr val="2C3E50"/>
                </a:solidFill>
              </a:rPr>
              <a:t>nocturnal dosing</a:t>
            </a:r>
            <a:r>
              <a:rPr lang="en-US" sz="1275" dirty="0">
                <a:solidFill>
                  <a:srgbClr val="2C3E50"/>
                </a:solidFill>
              </a:rPr>
              <a:t> if morning symptoms are severe and medication is necessary.</a:t>
            </a:r>
            <a:endParaRPr lang="en-US" sz="1275" dirty="0"/>
          </a:p>
        </p:txBody>
      </p:sp>
      <p:sp>
        <p:nvSpPr>
          <p:cNvPr id="30" name="Text 7"/>
          <p:cNvSpPr/>
          <p:nvPr/>
        </p:nvSpPr>
        <p:spPr>
          <a:xfrm>
            <a:off x="666750" y="5602784"/>
            <a:ext cx="50958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PEARL</a:t>
            </a:r>
            <a:endParaRPr lang="en-US" sz="1050" dirty="0"/>
          </a:p>
        </p:txBody>
      </p:sp>
      <p:sp>
        <p:nvSpPr>
          <p:cNvPr id="31" name="Text 8"/>
          <p:cNvSpPr/>
          <p:nvPr/>
        </p:nvSpPr>
        <p:spPr>
          <a:xfrm>
            <a:off x="666750" y="5859959"/>
            <a:ext cx="509587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Diagnosis requires a drop of </a:t>
            </a:r>
            <a:r>
              <a:rPr lang="en-US" sz="1200" b="1" dirty="0">
                <a:solidFill>
                  <a:srgbClr val="2C3E50"/>
                </a:solidFill>
              </a:rPr>
              <a:t>≥20 mmHg systolic</a:t>
            </a:r>
            <a:r>
              <a:rPr lang="en-US" sz="1200" dirty="0">
                <a:solidFill>
                  <a:srgbClr val="2C3E50"/>
                </a:solidFill>
              </a:rPr>
              <a:t> or </a:t>
            </a:r>
            <a:r>
              <a:rPr lang="en-US" sz="1200" b="1" dirty="0">
                <a:solidFill>
                  <a:srgbClr val="2C3E50"/>
                </a:solidFill>
              </a:rPr>
              <a:t>≥10 mmHg diastolic</a:t>
            </a:r>
            <a:r>
              <a:rPr lang="en-US" sz="1200" dirty="0">
                <a:solidFill>
                  <a:srgbClr val="2C3E50"/>
                </a:solidFill>
              </a:rPr>
              <a:t> within 3 minutes of standing.</a:t>
            </a:r>
            <a:endParaRPr lang="en-US" sz="1200" dirty="0"/>
          </a:p>
        </p:txBody>
      </p:sp>
      <p:sp>
        <p:nvSpPr>
          <p:cNvPr id="32" name="Text 9"/>
          <p:cNvSpPr/>
          <p:nvPr/>
        </p:nvSpPr>
        <p:spPr>
          <a:xfrm>
            <a:off x="6972300" y="1665833"/>
            <a:ext cx="52197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Lifestyle &amp; Physical Aids</a:t>
            </a:r>
            <a:endParaRPr lang="en-US" sz="1650" dirty="0"/>
          </a:p>
        </p:txBody>
      </p:sp>
      <p:sp>
        <p:nvSpPr>
          <p:cNvPr id="33" name="Text 10"/>
          <p:cNvSpPr/>
          <p:nvPr/>
        </p:nvSpPr>
        <p:spPr>
          <a:xfrm>
            <a:off x="6774656" y="2156371"/>
            <a:ext cx="47029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The "Dangle" Rule:</a:t>
            </a:r>
            <a:r>
              <a:rPr lang="en-US" sz="1275" dirty="0">
                <a:solidFill>
                  <a:srgbClr val="2C3E50"/>
                </a:solidFill>
              </a:rPr>
              <a:t> Sit on the edge of the bed/chair and count to 10 before standing.</a:t>
            </a:r>
            <a:endParaRPr lang="en-US" sz="1275" dirty="0"/>
          </a:p>
        </p:txBody>
      </p:sp>
      <p:sp>
        <p:nvSpPr>
          <p:cNvPr id="34" name="Text 11"/>
          <p:cNvSpPr/>
          <p:nvPr/>
        </p:nvSpPr>
        <p:spPr>
          <a:xfrm>
            <a:off x="6774656" y="2756446"/>
            <a:ext cx="47029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Hydration:</a:t>
            </a:r>
            <a:r>
              <a:rPr lang="en-US" sz="1275" dirty="0">
                <a:solidFill>
                  <a:srgbClr val="2C3E50"/>
                </a:solidFill>
              </a:rPr>
              <a:t> Increase fluid and salt intake (if not contraindicated by HF).</a:t>
            </a:r>
            <a:endParaRPr lang="en-US" sz="1275" dirty="0"/>
          </a:p>
        </p:txBody>
      </p:sp>
      <p:sp>
        <p:nvSpPr>
          <p:cNvPr id="35" name="Text 12"/>
          <p:cNvSpPr/>
          <p:nvPr/>
        </p:nvSpPr>
        <p:spPr>
          <a:xfrm>
            <a:off x="6774656" y="3356521"/>
            <a:ext cx="4702969"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Physical Aids:</a:t>
            </a:r>
            <a:r>
              <a:rPr lang="en-US" sz="1275" dirty="0">
                <a:solidFill>
                  <a:srgbClr val="2C3E50"/>
                </a:solidFill>
              </a:rPr>
              <a:t> Grade 2 compression stockings and elevating the head of the bed (10-20 degrees).</a:t>
            </a:r>
            <a:endParaRPr lang="en-US" sz="1275" dirty="0"/>
          </a:p>
        </p:txBody>
      </p:sp>
      <p:sp>
        <p:nvSpPr>
          <p:cNvPr id="36" name="Text 13"/>
          <p:cNvSpPr/>
          <p:nvPr/>
        </p:nvSpPr>
        <p:spPr>
          <a:xfrm>
            <a:off x="6429375" y="4566642"/>
            <a:ext cx="50958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6A085"/>
                </a:solidFill>
              </a:rPr>
              <a:t>SCA COMMUNICATION</a:t>
            </a:r>
            <a:endParaRPr lang="en-US" sz="1050" dirty="0"/>
          </a:p>
        </p:txBody>
      </p:sp>
      <p:sp>
        <p:nvSpPr>
          <p:cNvPr id="37" name="Text 14"/>
          <p:cNvSpPr/>
          <p:nvPr/>
        </p:nvSpPr>
        <p:spPr>
          <a:xfrm>
            <a:off x="6429375" y="4823817"/>
            <a:ext cx="509587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"When getting out of bed, don't rush. Sit up first, let your legs dangle, and wait a moment for your body to adjust."</a:t>
            </a:r>
            <a:endParaRPr lang="en-US" sz="1200" dirty="0"/>
          </a:p>
        </p:txBody>
      </p:sp>
      <p:sp>
        <p:nvSpPr>
          <p:cNvPr id="38" name="Text 15"/>
          <p:cNvSpPr/>
          <p:nvPr/>
        </p:nvSpPr>
        <p:spPr>
          <a:xfrm>
            <a:off x="6429375" y="5631359"/>
            <a:ext cx="50958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9C12"/>
                </a:solidFill>
              </a:rPr>
              <a:t>COMMON PITFALL</a:t>
            </a:r>
            <a:endParaRPr lang="en-US" sz="1050" dirty="0"/>
          </a:p>
        </p:txBody>
      </p:sp>
      <p:sp>
        <p:nvSpPr>
          <p:cNvPr id="39" name="Text 16"/>
          <p:cNvSpPr/>
          <p:nvPr/>
        </p:nvSpPr>
        <p:spPr>
          <a:xfrm>
            <a:off x="6429375" y="5888534"/>
            <a:ext cx="509587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Forgetting that </a:t>
            </a:r>
            <a:r>
              <a:rPr lang="en-US" sz="1200" b="1" dirty="0">
                <a:solidFill>
                  <a:srgbClr val="2C3E50"/>
                </a:solidFill>
              </a:rPr>
              <a:t>iatrogenic causes</a:t>
            </a:r>
            <a:r>
              <a:rPr lang="en-US" sz="1200" dirty="0">
                <a:solidFill>
                  <a:srgbClr val="2C3E50"/>
                </a:solidFill>
              </a:rPr>
              <a:t> (medication) are the single most common cause of OH in primary care.</a:t>
            </a:r>
            <a:endParaRPr lang="en-US" sz="1200" dirty="0"/>
          </a:p>
        </p:txBody>
      </p:sp>
      <p:sp>
        <p:nvSpPr>
          <p:cNvPr id="40" name="Text 17"/>
          <p:cNvSpPr/>
          <p:nvPr/>
        </p:nvSpPr>
        <p:spPr>
          <a:xfrm>
            <a:off x="476250" y="65436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DC3C7"/>
                </a:solidFill>
              </a:rPr>
              <a:t>www.bradfordvts.co.uk</a:t>
            </a:r>
            <a:endParaRPr lang="en-US" sz="1050" dirty="0"/>
          </a:p>
        </p:txBody>
      </p:sp>
      <p:sp>
        <p:nvSpPr>
          <p:cNvPr id="41" name="Text 18"/>
          <p:cNvSpPr/>
          <p:nvPr/>
        </p:nvSpPr>
        <p:spPr>
          <a:xfrm>
            <a:off x="8461623" y="6543675"/>
            <a:ext cx="3730377"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BDC3C7"/>
                </a:solidFill>
              </a:rPr>
              <a:t>Syncope: Evaluation and Management in Primary Care</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175296"/>
          </a:xfrm>
          <a:prstGeom prst="rect">
            <a:avLst/>
          </a:prstGeom>
        </p:spPr>
      </p:pic>
      <p:pic>
        <p:nvPicPr>
          <p:cNvPr id="5" name="Image 3" descr="preencoded.png"/>
          <p:cNvPicPr>
            <a:picLocks noChangeAspect="1"/>
          </p:cNvPicPr>
          <p:nvPr/>
        </p:nvPicPr>
        <p:blipFill>
          <a:blip r:embed="rId5"/>
          <a:stretch>
            <a:fillRect/>
          </a:stretch>
        </p:blipFill>
        <p:spPr>
          <a:xfrm>
            <a:off x="381000" y="28575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714375"/>
            <a:ext cx="11430000" cy="365671"/>
          </a:xfrm>
          <a:prstGeom prst="rect">
            <a:avLst/>
          </a:prstGeom>
        </p:spPr>
      </p:pic>
      <p:pic>
        <p:nvPicPr>
          <p:cNvPr id="7" name="Image 5" descr="preencoded.png"/>
          <p:cNvPicPr>
            <a:picLocks noChangeAspect="1"/>
          </p:cNvPicPr>
          <p:nvPr/>
        </p:nvPicPr>
        <p:blipFill>
          <a:blip r:embed="rId7"/>
          <a:stretch>
            <a:fillRect/>
          </a:stretch>
        </p:blipFill>
        <p:spPr>
          <a:xfrm>
            <a:off x="381000" y="1365796"/>
            <a:ext cx="5572125" cy="4825454"/>
          </a:xfrm>
          <a:prstGeom prst="rect">
            <a:avLst/>
          </a:prstGeom>
        </p:spPr>
      </p:pic>
      <p:pic>
        <p:nvPicPr>
          <p:cNvPr id="8" name="Image 6" descr="preencoded.png"/>
          <p:cNvPicPr>
            <a:picLocks noChangeAspect="1"/>
          </p:cNvPicPr>
          <p:nvPr/>
        </p:nvPicPr>
        <p:blipFill>
          <a:blip r:embed="rId8"/>
          <a:stretch>
            <a:fillRect/>
          </a:stretch>
        </p:blipFill>
        <p:spPr>
          <a:xfrm>
            <a:off x="714375" y="2080468"/>
            <a:ext cx="571500" cy="457200"/>
          </a:xfrm>
          <a:prstGeom prst="rect">
            <a:avLst/>
          </a:prstGeom>
        </p:spPr>
      </p:pic>
      <p:pic>
        <p:nvPicPr>
          <p:cNvPr id="9" name="Image 7" descr="preencoded.png"/>
          <p:cNvPicPr>
            <a:picLocks noChangeAspect="1"/>
          </p:cNvPicPr>
          <p:nvPr/>
        </p:nvPicPr>
        <p:blipFill>
          <a:blip r:embed="rId9"/>
          <a:stretch>
            <a:fillRect/>
          </a:stretch>
        </p:blipFill>
        <p:spPr>
          <a:xfrm>
            <a:off x="714375" y="4555629"/>
            <a:ext cx="4905375" cy="1057275"/>
          </a:xfrm>
          <a:prstGeom prst="rect">
            <a:avLst/>
          </a:prstGeom>
        </p:spPr>
      </p:pic>
      <p:pic>
        <p:nvPicPr>
          <p:cNvPr id="10" name="Image 8" descr="preencoded.png"/>
          <p:cNvPicPr>
            <a:picLocks noChangeAspect="1"/>
          </p:cNvPicPr>
          <p:nvPr/>
        </p:nvPicPr>
        <p:blipFill>
          <a:blip r:embed="rId10"/>
          <a:stretch>
            <a:fillRect/>
          </a:stretch>
        </p:blipFill>
        <p:spPr>
          <a:xfrm>
            <a:off x="6238875" y="1365796"/>
            <a:ext cx="5572125" cy="3395067"/>
          </a:xfrm>
          <a:prstGeom prst="rect">
            <a:avLst/>
          </a:prstGeom>
        </p:spPr>
      </p:pic>
      <p:pic>
        <p:nvPicPr>
          <p:cNvPr id="11" name="Image 9" descr="preencoded.png"/>
          <p:cNvPicPr>
            <a:picLocks noChangeAspect="1"/>
          </p:cNvPicPr>
          <p:nvPr/>
        </p:nvPicPr>
        <p:blipFill>
          <a:blip r:embed="rId11"/>
          <a:stretch>
            <a:fillRect/>
          </a:stretch>
        </p:blipFill>
        <p:spPr>
          <a:xfrm>
            <a:off x="6477000" y="1651546"/>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77000" y="2075408"/>
            <a:ext cx="238125" cy="171450"/>
          </a:xfrm>
          <a:prstGeom prst="rect">
            <a:avLst/>
          </a:prstGeom>
        </p:spPr>
      </p:pic>
      <p:pic>
        <p:nvPicPr>
          <p:cNvPr id="13" name="Image 11" descr="preencoded.png"/>
          <p:cNvPicPr>
            <a:picLocks noChangeAspect="1"/>
          </p:cNvPicPr>
          <p:nvPr/>
        </p:nvPicPr>
        <p:blipFill>
          <a:blip r:embed="rId13"/>
          <a:stretch>
            <a:fillRect/>
          </a:stretch>
        </p:blipFill>
        <p:spPr>
          <a:xfrm>
            <a:off x="6477000" y="2446883"/>
            <a:ext cx="238125" cy="171450"/>
          </a:xfrm>
          <a:prstGeom prst="rect">
            <a:avLst/>
          </a:prstGeom>
        </p:spPr>
      </p:pic>
      <p:pic>
        <p:nvPicPr>
          <p:cNvPr id="14" name="Image 12" descr="preencoded.png"/>
          <p:cNvPicPr>
            <a:picLocks noChangeAspect="1"/>
          </p:cNvPicPr>
          <p:nvPr/>
        </p:nvPicPr>
        <p:blipFill>
          <a:blip r:embed="rId14"/>
          <a:stretch>
            <a:fillRect/>
          </a:stretch>
        </p:blipFill>
        <p:spPr>
          <a:xfrm>
            <a:off x="6477000" y="2818358"/>
            <a:ext cx="238125" cy="171450"/>
          </a:xfrm>
          <a:prstGeom prst="rect">
            <a:avLst/>
          </a:prstGeom>
        </p:spPr>
      </p:pic>
      <p:pic>
        <p:nvPicPr>
          <p:cNvPr id="15" name="Image 13" descr="preencoded.png"/>
          <p:cNvPicPr>
            <a:picLocks noChangeAspect="1"/>
          </p:cNvPicPr>
          <p:nvPr/>
        </p:nvPicPr>
        <p:blipFill>
          <a:blip r:embed="rId15"/>
          <a:stretch>
            <a:fillRect/>
          </a:stretch>
        </p:blipFill>
        <p:spPr>
          <a:xfrm>
            <a:off x="6238875" y="4951363"/>
            <a:ext cx="5572125" cy="1239887"/>
          </a:xfrm>
          <a:prstGeom prst="rect">
            <a:avLst/>
          </a:prstGeom>
        </p:spPr>
      </p:pic>
      <p:pic>
        <p:nvPicPr>
          <p:cNvPr id="16" name="Image 14" descr="preencoded.png"/>
          <p:cNvPicPr>
            <a:picLocks noChangeAspect="1"/>
          </p:cNvPicPr>
          <p:nvPr/>
        </p:nvPicPr>
        <p:blipFill>
          <a:blip r:embed="rId16"/>
          <a:stretch>
            <a:fillRect/>
          </a:stretch>
        </p:blipFill>
        <p:spPr>
          <a:xfrm>
            <a:off x="6429375" y="5141863"/>
            <a:ext cx="381000" cy="381000"/>
          </a:xfrm>
          <a:prstGeom prst="rect">
            <a:avLst/>
          </a:prstGeom>
        </p:spPr>
      </p:pic>
      <p:pic>
        <p:nvPicPr>
          <p:cNvPr id="17" name="Image 15" descr="preencoded.png"/>
          <p:cNvPicPr>
            <a:picLocks noChangeAspect="1"/>
          </p:cNvPicPr>
          <p:nvPr/>
        </p:nvPicPr>
        <p:blipFill>
          <a:blip r:embed="rId17"/>
          <a:stretch>
            <a:fillRect/>
          </a:stretch>
        </p:blipFill>
        <p:spPr>
          <a:xfrm>
            <a:off x="6500813" y="5237113"/>
            <a:ext cx="238125" cy="190500"/>
          </a:xfrm>
          <a:prstGeom prst="rect">
            <a:avLst/>
          </a:prstGeom>
        </p:spPr>
      </p:pic>
      <p:pic>
        <p:nvPicPr>
          <p:cNvPr id="18" name="Image 16" descr="preencoded.png"/>
          <p:cNvPicPr>
            <a:picLocks noChangeAspect="1"/>
          </p:cNvPicPr>
          <p:nvPr/>
        </p:nvPicPr>
        <p:blipFill>
          <a:blip r:embed="rId18"/>
          <a:stretch>
            <a:fillRect/>
          </a:stretch>
        </p:blipFill>
        <p:spPr>
          <a:xfrm>
            <a:off x="0" y="6381750"/>
            <a:ext cx="12192000" cy="476250"/>
          </a:xfrm>
          <a:prstGeom prst="rect">
            <a:avLst/>
          </a:prstGeom>
        </p:spPr>
      </p:pic>
      <p:sp>
        <p:nvSpPr>
          <p:cNvPr id="19" name="Text 0"/>
          <p:cNvSpPr/>
          <p:nvPr/>
        </p:nvSpPr>
        <p:spPr>
          <a:xfrm>
            <a:off x="52387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0" name="Text 1"/>
          <p:cNvSpPr/>
          <p:nvPr/>
        </p:nvSpPr>
        <p:spPr>
          <a:xfrm>
            <a:off x="523875" y="714375"/>
            <a:ext cx="1166812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Defining Syncope and Transient Loss of Consciousness</a:t>
            </a:r>
            <a:endParaRPr lang="en-US" sz="2400" dirty="0"/>
          </a:p>
        </p:txBody>
      </p:sp>
      <p:sp>
        <p:nvSpPr>
          <p:cNvPr id="21" name="Text 2"/>
          <p:cNvSpPr/>
          <p:nvPr/>
        </p:nvSpPr>
        <p:spPr>
          <a:xfrm>
            <a:off x="714375" y="2820442"/>
            <a:ext cx="4905375" cy="1097012"/>
          </a:xfrm>
          <a:prstGeom prst="rect">
            <a:avLst/>
          </a:prstGeom>
          <a:noFill/>
          <a:ln/>
        </p:spPr>
        <p:txBody>
          <a:bodyPr vert="horz" wrap="square" lIns="0" tIns="0" rIns="0" bIns="0" rtlCol="0" anchor="ctr"/>
          <a:lstStyle/>
          <a:p>
            <a:pPr marL="0" indent="0">
              <a:lnSpc>
                <a:spcPts val="2880"/>
              </a:lnSpc>
              <a:buNone/>
            </a:pPr>
            <a:r>
              <a:rPr lang="en-US" sz="1800" b="1" dirty="0">
                <a:solidFill>
                  <a:srgbClr val="E67E22"/>
                </a:solidFill>
              </a:rPr>
              <a:t>Syncope</a:t>
            </a:r>
            <a:r>
              <a:rPr lang="en-US" sz="1800" dirty="0">
                <a:solidFill>
                  <a:srgbClr val="2C3E50"/>
                </a:solidFill>
              </a:rPr>
              <a:t> is a transient loss of consciousness (TLoC) caused by a sudden, brief reduction in </a:t>
            </a:r>
            <a:r>
              <a:rPr lang="en-US" sz="1800" b="1" dirty="0">
                <a:solidFill>
                  <a:srgbClr val="E67E22"/>
                </a:solidFill>
              </a:rPr>
              <a:t>cerebral blood flow</a:t>
            </a:r>
            <a:r>
              <a:rPr lang="en-US" sz="1800" dirty="0">
                <a:solidFill>
                  <a:srgbClr val="2C3E50"/>
                </a:solidFill>
              </a:rPr>
              <a:t>.</a:t>
            </a:r>
            <a:endParaRPr lang="en-US" sz="1800" dirty="0"/>
          </a:p>
        </p:txBody>
      </p:sp>
      <p:sp>
        <p:nvSpPr>
          <p:cNvPr id="22" name="Text 3"/>
          <p:cNvSpPr/>
          <p:nvPr/>
        </p:nvSpPr>
        <p:spPr>
          <a:xfrm>
            <a:off x="714375" y="4060329"/>
            <a:ext cx="4905375" cy="257175"/>
          </a:xfrm>
          <a:prstGeom prst="rect">
            <a:avLst/>
          </a:prstGeom>
          <a:noFill/>
          <a:ln/>
        </p:spPr>
        <p:txBody>
          <a:bodyPr vert="horz" wrap="square" lIns="0" tIns="0" rIns="0" bIns="0" rtlCol="0" anchor="ctr"/>
          <a:lstStyle/>
          <a:p>
            <a:pPr marL="0" indent="0">
              <a:lnSpc>
                <a:spcPts val="2025"/>
              </a:lnSpc>
              <a:buNone/>
            </a:pPr>
            <a:r>
              <a:rPr lang="en-US" sz="1350" i="1" dirty="0">
                <a:solidFill>
                  <a:srgbClr val="7F8C8D"/>
                </a:solidFill>
              </a:rPr>
              <a:t>Pronounced: SIN-co-pee</a:t>
            </a:r>
            <a:endParaRPr lang="en-US" sz="1350" dirty="0"/>
          </a:p>
        </p:txBody>
      </p:sp>
      <p:sp>
        <p:nvSpPr>
          <p:cNvPr id="23" name="Text 4"/>
          <p:cNvSpPr/>
          <p:nvPr/>
        </p:nvSpPr>
        <p:spPr>
          <a:xfrm>
            <a:off x="714375" y="4746129"/>
            <a:ext cx="4905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PHYSIOLOGICAL MECHANISM</a:t>
            </a:r>
            <a:endParaRPr lang="en-US" sz="1050" dirty="0"/>
          </a:p>
        </p:txBody>
      </p:sp>
      <p:sp>
        <p:nvSpPr>
          <p:cNvPr id="24" name="Text 5"/>
          <p:cNvSpPr/>
          <p:nvPr/>
        </p:nvSpPr>
        <p:spPr>
          <a:xfrm>
            <a:off x="714375" y="5041404"/>
            <a:ext cx="4905375" cy="571500"/>
          </a:xfrm>
          <a:prstGeom prst="rect">
            <a:avLst/>
          </a:prstGeom>
          <a:noFill/>
          <a:ln/>
        </p:spPr>
        <p:txBody>
          <a:bodyPr vert="horz" wrap="square" lIns="0" tIns="0" rIns="0" bIns="0" rtlCol="0" anchor="ctr"/>
          <a:lstStyle/>
          <a:p>
            <a:pPr marL="0" indent="0">
              <a:lnSpc>
                <a:spcPts val="2250"/>
              </a:lnSpc>
              <a:buNone/>
            </a:pPr>
            <a:r>
              <a:rPr lang="en-US" sz="1500" dirty="0">
                <a:solidFill>
                  <a:srgbClr val="2C3E50"/>
                </a:solidFill>
              </a:rPr>
              <a:t>Global cerebral hypoperfusion leads to a temporary cessation of brain function.</a:t>
            </a:r>
            <a:endParaRPr lang="en-US" sz="1500" dirty="0"/>
          </a:p>
        </p:txBody>
      </p:sp>
      <p:sp>
        <p:nvSpPr>
          <p:cNvPr id="25" name="Text 6"/>
          <p:cNvSpPr/>
          <p:nvPr/>
        </p:nvSpPr>
        <p:spPr>
          <a:xfrm>
            <a:off x="6810375" y="1603921"/>
            <a:ext cx="5381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Key Clinical Characteristics</a:t>
            </a:r>
            <a:endParaRPr lang="en-US" sz="1500" dirty="0"/>
          </a:p>
        </p:txBody>
      </p:sp>
      <p:sp>
        <p:nvSpPr>
          <p:cNvPr id="26" name="Text 7"/>
          <p:cNvSpPr/>
          <p:nvPr/>
        </p:nvSpPr>
        <p:spPr>
          <a:xfrm>
            <a:off x="6858000" y="2032546"/>
            <a:ext cx="53340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Rapid Onset:</a:t>
            </a:r>
            <a:r>
              <a:rPr lang="en-US" sz="1350" dirty="0">
                <a:solidFill>
                  <a:srgbClr val="2C3E50"/>
                </a:solidFill>
              </a:rPr>
              <a:t> Sudden loss of postural tone.</a:t>
            </a:r>
            <a:endParaRPr lang="en-US" sz="1350" dirty="0"/>
          </a:p>
        </p:txBody>
      </p:sp>
      <p:sp>
        <p:nvSpPr>
          <p:cNvPr id="27" name="Text 8"/>
          <p:cNvSpPr/>
          <p:nvPr/>
        </p:nvSpPr>
        <p:spPr>
          <a:xfrm>
            <a:off x="6858000" y="2404021"/>
            <a:ext cx="53340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Short Duration:</a:t>
            </a:r>
            <a:r>
              <a:rPr lang="en-US" sz="1350" dirty="0">
                <a:solidFill>
                  <a:srgbClr val="2C3E50"/>
                </a:solidFill>
              </a:rPr>
              <a:t> Usually lasts seconds to &lt;1 min.</a:t>
            </a:r>
            <a:endParaRPr lang="en-US" sz="1350" dirty="0"/>
          </a:p>
        </p:txBody>
      </p:sp>
      <p:sp>
        <p:nvSpPr>
          <p:cNvPr id="28" name="Text 9"/>
          <p:cNvSpPr/>
          <p:nvPr/>
        </p:nvSpPr>
        <p:spPr>
          <a:xfrm>
            <a:off x="6858000" y="2775496"/>
            <a:ext cx="533400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Complete Recovery:</a:t>
            </a:r>
            <a:r>
              <a:rPr lang="en-US" sz="1350" dirty="0">
                <a:solidFill>
                  <a:srgbClr val="2C3E50"/>
                </a:solidFill>
              </a:rPr>
              <a:t> Spontaneous and rapid.</a:t>
            </a:r>
            <a:endParaRPr lang="en-US" sz="1350" dirty="0"/>
          </a:p>
        </p:txBody>
      </p:sp>
      <p:sp>
        <p:nvSpPr>
          <p:cNvPr id="29" name="Text 10"/>
          <p:cNvSpPr/>
          <p:nvPr/>
        </p:nvSpPr>
        <p:spPr>
          <a:xfrm>
            <a:off x="6953250" y="5141863"/>
            <a:ext cx="46672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EXAM PEARL: COMMUNICATION</a:t>
            </a:r>
            <a:endParaRPr lang="en-US" sz="900" dirty="0"/>
          </a:p>
        </p:txBody>
      </p:sp>
      <p:sp>
        <p:nvSpPr>
          <p:cNvPr id="30" name="Text 11"/>
          <p:cNvSpPr/>
          <p:nvPr/>
        </p:nvSpPr>
        <p:spPr>
          <a:xfrm>
            <a:off x="6953250" y="5360938"/>
            <a:ext cx="4667250" cy="639812"/>
          </a:xfrm>
          <a:prstGeom prst="rect">
            <a:avLst/>
          </a:prstGeom>
          <a:noFill/>
          <a:ln/>
        </p:spPr>
        <p:txBody>
          <a:bodyPr vert="horz" wrap="square" lIns="0" tIns="0" rIns="0" bIns="0" rtlCol="0" anchor="ctr"/>
          <a:lstStyle/>
          <a:p>
            <a:pPr marL="0" indent="0">
              <a:lnSpc>
                <a:spcPts val="1680"/>
              </a:lnSpc>
              <a:buNone/>
            </a:pPr>
            <a:r>
              <a:rPr lang="en-US" sz="1200" dirty="0">
                <a:solidFill>
                  <a:srgbClr val="FFFFFF"/>
                </a:solidFill>
              </a:rPr>
              <a:t>Avoid overly technical jargon. Explain syncope to patients as a </a:t>
            </a:r>
            <a:r>
              <a:rPr lang="en-US" sz="1200" b="1" dirty="0">
                <a:solidFill>
                  <a:srgbClr val="FFFFFF"/>
                </a:solidFill>
              </a:rPr>
              <a:t>"temporary trip of the body's electrical fuse"</a:t>
            </a:r>
            <a:r>
              <a:rPr lang="en-US" sz="1200" dirty="0">
                <a:solidFill>
                  <a:srgbClr val="FFFFFF"/>
                </a:solidFill>
              </a:rPr>
              <a:t> that resets itself almost immediately.</a:t>
            </a:r>
            <a:endParaRPr lang="en-US" sz="1200" dirty="0"/>
          </a:p>
        </p:txBody>
      </p:sp>
      <p:sp>
        <p:nvSpPr>
          <p:cNvPr id="31" name="Text 12"/>
          <p:cNvSpPr/>
          <p:nvPr/>
        </p:nvSpPr>
        <p:spPr>
          <a:xfrm>
            <a:off x="10341471" y="6519863"/>
            <a:ext cx="185052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939105"/>
          </a:xfrm>
          <a:prstGeom prst="rect">
            <a:avLst/>
          </a:prstGeom>
        </p:spPr>
      </p:pic>
      <p:pic>
        <p:nvPicPr>
          <p:cNvPr id="5" name="Image 3" descr="preencoded.png"/>
          <p:cNvPicPr>
            <a:picLocks noChangeAspect="1"/>
          </p:cNvPicPr>
          <p:nvPr/>
        </p:nvPicPr>
        <p:blipFill>
          <a:blip r:embed="rId5"/>
          <a:stretch>
            <a:fillRect/>
          </a:stretch>
        </p:blipFill>
        <p:spPr>
          <a:xfrm>
            <a:off x="381000" y="152400"/>
            <a:ext cx="2741116" cy="295275"/>
          </a:xfrm>
          <a:prstGeom prst="rect">
            <a:avLst/>
          </a:prstGeom>
        </p:spPr>
      </p:pic>
      <p:pic>
        <p:nvPicPr>
          <p:cNvPr id="6" name="Image 4" descr="preencoded.png"/>
          <p:cNvPicPr>
            <a:picLocks noChangeAspect="1"/>
          </p:cNvPicPr>
          <p:nvPr/>
        </p:nvPicPr>
        <p:blipFill>
          <a:blip r:embed="rId6"/>
          <a:stretch>
            <a:fillRect/>
          </a:stretch>
        </p:blipFill>
        <p:spPr>
          <a:xfrm>
            <a:off x="381000" y="5429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015305"/>
            <a:ext cx="5572125" cy="919162"/>
          </a:xfrm>
          <a:prstGeom prst="rect">
            <a:avLst/>
          </a:prstGeom>
        </p:spPr>
      </p:pic>
      <p:pic>
        <p:nvPicPr>
          <p:cNvPr id="8" name="Image 6" descr="preencoded.png"/>
          <p:cNvPicPr>
            <a:picLocks noChangeAspect="1"/>
          </p:cNvPicPr>
          <p:nvPr/>
        </p:nvPicPr>
        <p:blipFill>
          <a:blip r:embed="rId8"/>
          <a:stretch>
            <a:fillRect/>
          </a:stretch>
        </p:blipFill>
        <p:spPr>
          <a:xfrm>
            <a:off x="523875" y="1195834"/>
            <a:ext cx="154781" cy="125760"/>
          </a:xfrm>
          <a:prstGeom prst="rect">
            <a:avLst/>
          </a:prstGeom>
        </p:spPr>
      </p:pic>
      <p:pic>
        <p:nvPicPr>
          <p:cNvPr id="9" name="Image 7" descr="preencoded.png"/>
          <p:cNvPicPr>
            <a:picLocks noChangeAspect="1"/>
          </p:cNvPicPr>
          <p:nvPr/>
        </p:nvPicPr>
        <p:blipFill>
          <a:blip r:embed="rId9"/>
          <a:stretch>
            <a:fillRect/>
          </a:stretch>
        </p:blipFill>
        <p:spPr>
          <a:xfrm>
            <a:off x="381000" y="2124968"/>
            <a:ext cx="5572125" cy="4152007"/>
          </a:xfrm>
          <a:prstGeom prst="rect">
            <a:avLst/>
          </a:prstGeom>
        </p:spPr>
      </p:pic>
      <p:pic>
        <p:nvPicPr>
          <p:cNvPr id="10" name="Image 8" descr="preencoded.png"/>
          <p:cNvPicPr>
            <a:picLocks noChangeAspect="1"/>
          </p:cNvPicPr>
          <p:nvPr/>
        </p:nvPicPr>
        <p:blipFill>
          <a:blip r:embed="rId10"/>
          <a:stretch>
            <a:fillRect/>
          </a:stretch>
        </p:blipFill>
        <p:spPr>
          <a:xfrm>
            <a:off x="571500" y="2315468"/>
            <a:ext cx="5191125" cy="361950"/>
          </a:xfrm>
          <a:prstGeom prst="rect">
            <a:avLst/>
          </a:prstGeom>
        </p:spPr>
      </p:pic>
      <p:pic>
        <p:nvPicPr>
          <p:cNvPr id="11" name="Image 9" descr="preencoded.png"/>
          <p:cNvPicPr>
            <a:picLocks noChangeAspect="1"/>
          </p:cNvPicPr>
          <p:nvPr/>
        </p:nvPicPr>
        <p:blipFill>
          <a:blip r:embed="rId11"/>
          <a:stretch>
            <a:fillRect/>
          </a:stretch>
        </p:blipFill>
        <p:spPr>
          <a:xfrm>
            <a:off x="571500" y="2363093"/>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571500" y="2858393"/>
            <a:ext cx="166688" cy="194370"/>
          </a:xfrm>
          <a:prstGeom prst="rect">
            <a:avLst/>
          </a:prstGeom>
        </p:spPr>
      </p:pic>
      <p:pic>
        <p:nvPicPr>
          <p:cNvPr id="13" name="Image 11" descr="preencoded.png"/>
          <p:cNvPicPr>
            <a:picLocks noChangeAspect="1"/>
          </p:cNvPicPr>
          <p:nvPr/>
        </p:nvPicPr>
        <p:blipFill>
          <a:blip r:embed="rId12"/>
          <a:stretch>
            <a:fillRect/>
          </a:stretch>
        </p:blipFill>
        <p:spPr>
          <a:xfrm>
            <a:off x="571500" y="3399234"/>
            <a:ext cx="166688" cy="194370"/>
          </a:xfrm>
          <a:prstGeom prst="rect">
            <a:avLst/>
          </a:prstGeom>
        </p:spPr>
      </p:pic>
      <p:pic>
        <p:nvPicPr>
          <p:cNvPr id="14" name="Image 12" descr="preencoded.png"/>
          <p:cNvPicPr>
            <a:picLocks noChangeAspect="1"/>
          </p:cNvPicPr>
          <p:nvPr/>
        </p:nvPicPr>
        <p:blipFill>
          <a:blip r:embed="rId13"/>
          <a:stretch>
            <a:fillRect/>
          </a:stretch>
        </p:blipFill>
        <p:spPr>
          <a:xfrm>
            <a:off x="571500" y="3940076"/>
            <a:ext cx="166688" cy="194370"/>
          </a:xfrm>
          <a:prstGeom prst="rect">
            <a:avLst/>
          </a:prstGeom>
        </p:spPr>
      </p:pic>
      <p:pic>
        <p:nvPicPr>
          <p:cNvPr id="15" name="Image 13" descr="preencoded.png"/>
          <p:cNvPicPr>
            <a:picLocks noChangeAspect="1"/>
          </p:cNvPicPr>
          <p:nvPr/>
        </p:nvPicPr>
        <p:blipFill>
          <a:blip r:embed="rId14"/>
          <a:stretch>
            <a:fillRect/>
          </a:stretch>
        </p:blipFill>
        <p:spPr>
          <a:xfrm>
            <a:off x="571500" y="4480917"/>
            <a:ext cx="166688" cy="179487"/>
          </a:xfrm>
          <a:prstGeom prst="rect">
            <a:avLst/>
          </a:prstGeom>
        </p:spPr>
      </p:pic>
      <p:pic>
        <p:nvPicPr>
          <p:cNvPr id="16" name="Image 14" descr="preencoded.png"/>
          <p:cNvPicPr>
            <a:picLocks noChangeAspect="1"/>
          </p:cNvPicPr>
          <p:nvPr/>
        </p:nvPicPr>
        <p:blipFill>
          <a:blip r:embed="rId15"/>
          <a:stretch>
            <a:fillRect/>
          </a:stretch>
        </p:blipFill>
        <p:spPr>
          <a:xfrm>
            <a:off x="6238875" y="1015305"/>
            <a:ext cx="5572125" cy="2832795"/>
          </a:xfrm>
          <a:prstGeom prst="rect">
            <a:avLst/>
          </a:prstGeom>
        </p:spPr>
      </p:pic>
      <p:pic>
        <p:nvPicPr>
          <p:cNvPr id="17" name="Image 15" descr="preencoded.png"/>
          <p:cNvPicPr>
            <a:picLocks noChangeAspect="1"/>
          </p:cNvPicPr>
          <p:nvPr/>
        </p:nvPicPr>
        <p:blipFill>
          <a:blip r:embed="rId16"/>
          <a:stretch>
            <a:fillRect/>
          </a:stretch>
        </p:blipFill>
        <p:spPr>
          <a:xfrm>
            <a:off x="6429375" y="1205805"/>
            <a:ext cx="5191125" cy="361950"/>
          </a:xfrm>
          <a:prstGeom prst="rect">
            <a:avLst/>
          </a:prstGeom>
        </p:spPr>
      </p:pic>
      <p:pic>
        <p:nvPicPr>
          <p:cNvPr id="18" name="Image 16" descr="preencoded.png"/>
          <p:cNvPicPr>
            <a:picLocks noChangeAspect="1"/>
          </p:cNvPicPr>
          <p:nvPr/>
        </p:nvPicPr>
        <p:blipFill>
          <a:blip r:embed="rId17"/>
          <a:stretch>
            <a:fillRect/>
          </a:stretch>
        </p:blipFill>
        <p:spPr>
          <a:xfrm>
            <a:off x="6429375" y="1253430"/>
            <a:ext cx="238125" cy="190500"/>
          </a:xfrm>
          <a:prstGeom prst="rect">
            <a:avLst/>
          </a:prstGeom>
        </p:spPr>
      </p:pic>
      <p:pic>
        <p:nvPicPr>
          <p:cNvPr id="19" name="Image 17" descr="preencoded.png"/>
          <p:cNvPicPr>
            <a:picLocks noChangeAspect="1"/>
          </p:cNvPicPr>
          <p:nvPr/>
        </p:nvPicPr>
        <p:blipFill>
          <a:blip r:embed="rId18"/>
          <a:stretch>
            <a:fillRect/>
          </a:stretch>
        </p:blipFill>
        <p:spPr>
          <a:xfrm>
            <a:off x="6429375" y="1748730"/>
            <a:ext cx="166688" cy="166688"/>
          </a:xfrm>
          <a:prstGeom prst="rect">
            <a:avLst/>
          </a:prstGeom>
        </p:spPr>
      </p:pic>
      <p:pic>
        <p:nvPicPr>
          <p:cNvPr id="20" name="Image 18" descr="preencoded.png"/>
          <p:cNvPicPr>
            <a:picLocks noChangeAspect="1"/>
          </p:cNvPicPr>
          <p:nvPr/>
        </p:nvPicPr>
        <p:blipFill>
          <a:blip r:embed="rId19"/>
          <a:stretch>
            <a:fillRect/>
          </a:stretch>
        </p:blipFill>
        <p:spPr>
          <a:xfrm>
            <a:off x="6429375" y="2289572"/>
            <a:ext cx="166688" cy="179487"/>
          </a:xfrm>
          <a:prstGeom prst="rect">
            <a:avLst/>
          </a:prstGeom>
        </p:spPr>
      </p:pic>
      <p:pic>
        <p:nvPicPr>
          <p:cNvPr id="21" name="Image 19" descr="preencoded.png"/>
          <p:cNvPicPr>
            <a:picLocks noChangeAspect="1"/>
          </p:cNvPicPr>
          <p:nvPr/>
        </p:nvPicPr>
        <p:blipFill>
          <a:blip r:embed="rId20"/>
          <a:stretch>
            <a:fillRect/>
          </a:stretch>
        </p:blipFill>
        <p:spPr>
          <a:xfrm>
            <a:off x="6429375" y="2830413"/>
            <a:ext cx="166688" cy="145852"/>
          </a:xfrm>
          <a:prstGeom prst="rect">
            <a:avLst/>
          </a:prstGeom>
        </p:spPr>
      </p:pic>
      <p:pic>
        <p:nvPicPr>
          <p:cNvPr id="22" name="Image 20" descr="preencoded.png"/>
          <p:cNvPicPr>
            <a:picLocks noChangeAspect="1"/>
          </p:cNvPicPr>
          <p:nvPr/>
        </p:nvPicPr>
        <p:blipFill>
          <a:blip r:embed="rId21"/>
          <a:stretch>
            <a:fillRect/>
          </a:stretch>
        </p:blipFill>
        <p:spPr>
          <a:xfrm>
            <a:off x="6238875" y="4000500"/>
            <a:ext cx="5572125" cy="1062038"/>
          </a:xfrm>
          <a:prstGeom prst="rect">
            <a:avLst/>
          </a:prstGeom>
        </p:spPr>
      </p:pic>
      <p:pic>
        <p:nvPicPr>
          <p:cNvPr id="23" name="Image 21" descr="preencoded.png"/>
          <p:cNvPicPr>
            <a:picLocks noChangeAspect="1"/>
          </p:cNvPicPr>
          <p:nvPr/>
        </p:nvPicPr>
        <p:blipFill>
          <a:blip r:embed="rId22"/>
          <a:stretch>
            <a:fillRect/>
          </a:stretch>
        </p:blipFill>
        <p:spPr>
          <a:xfrm>
            <a:off x="6381750" y="4152454"/>
            <a:ext cx="154781" cy="125760"/>
          </a:xfrm>
          <a:prstGeom prst="rect">
            <a:avLst/>
          </a:prstGeom>
        </p:spPr>
      </p:pic>
      <p:pic>
        <p:nvPicPr>
          <p:cNvPr id="24" name="Image 22" descr="preencoded.png"/>
          <p:cNvPicPr>
            <a:picLocks noChangeAspect="1"/>
          </p:cNvPicPr>
          <p:nvPr/>
        </p:nvPicPr>
        <p:blipFill>
          <a:blip r:embed="rId23"/>
          <a:stretch>
            <a:fillRect/>
          </a:stretch>
        </p:blipFill>
        <p:spPr>
          <a:xfrm>
            <a:off x="6238875" y="5214938"/>
            <a:ext cx="5572125" cy="1062038"/>
          </a:xfrm>
          <a:prstGeom prst="rect">
            <a:avLst/>
          </a:prstGeom>
        </p:spPr>
      </p:pic>
      <p:pic>
        <p:nvPicPr>
          <p:cNvPr id="25" name="Image 23" descr="preencoded.png"/>
          <p:cNvPicPr>
            <a:picLocks noChangeAspect="1"/>
          </p:cNvPicPr>
          <p:nvPr/>
        </p:nvPicPr>
        <p:blipFill>
          <a:blip r:embed="rId24"/>
          <a:stretch>
            <a:fillRect/>
          </a:stretch>
        </p:blipFill>
        <p:spPr>
          <a:xfrm>
            <a:off x="6381750" y="5366891"/>
            <a:ext cx="154781" cy="125760"/>
          </a:xfrm>
          <a:prstGeom prst="rect">
            <a:avLst/>
          </a:prstGeom>
        </p:spPr>
      </p:pic>
      <p:pic>
        <p:nvPicPr>
          <p:cNvPr id="26" name="Image 24" descr="preencoded.png"/>
          <p:cNvPicPr>
            <a:picLocks noChangeAspect="1"/>
          </p:cNvPicPr>
          <p:nvPr/>
        </p:nvPicPr>
        <p:blipFill>
          <a:blip r:embed="rId25"/>
          <a:stretch>
            <a:fillRect/>
          </a:stretch>
        </p:blipFill>
        <p:spPr>
          <a:xfrm>
            <a:off x="0" y="6505575"/>
            <a:ext cx="12192000" cy="352425"/>
          </a:xfrm>
          <a:prstGeom prst="rect">
            <a:avLst/>
          </a:prstGeom>
        </p:spPr>
      </p:pic>
      <p:sp>
        <p:nvSpPr>
          <p:cNvPr id="27" name="Text 0"/>
          <p:cNvSpPr/>
          <p:nvPr/>
        </p:nvSpPr>
        <p:spPr>
          <a:xfrm>
            <a:off x="523875" y="152400"/>
            <a:ext cx="3726803" cy="29527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8" name="Text 1"/>
          <p:cNvSpPr/>
          <p:nvPr/>
        </p:nvSpPr>
        <p:spPr>
          <a:xfrm>
            <a:off x="523875" y="5429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Management of Cardiac and Carotid Sinus Syncope</a:t>
            </a:r>
            <a:endParaRPr lang="en-US" sz="2100" dirty="0"/>
          </a:p>
        </p:txBody>
      </p:sp>
      <p:sp>
        <p:nvSpPr>
          <p:cNvPr id="29" name="Text 2"/>
          <p:cNvSpPr/>
          <p:nvPr/>
        </p:nvSpPr>
        <p:spPr>
          <a:xfrm>
            <a:off x="678656" y="1158180"/>
            <a:ext cx="5286375"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C0392B"/>
                </a:solidFill>
              </a:rPr>
              <a:t> URGENT ACTION REQUIRED</a:t>
            </a:r>
            <a:endParaRPr lang="en-US" sz="975" dirty="0"/>
          </a:p>
        </p:txBody>
      </p:sp>
      <p:sp>
        <p:nvSpPr>
          <p:cNvPr id="30" name="Text 3"/>
          <p:cNvSpPr/>
          <p:nvPr/>
        </p:nvSpPr>
        <p:spPr>
          <a:xfrm>
            <a:off x="523875" y="1391543"/>
            <a:ext cx="528637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Cardiac syncope is the most dangerous category. Any suspected case requires </a:t>
            </a:r>
            <a:r>
              <a:rPr lang="en-US" sz="1125" b="1" dirty="0">
                <a:solidFill>
                  <a:srgbClr val="C0392B"/>
                </a:solidFill>
              </a:rPr>
              <a:t>Same-Day assessment or Emergency Admission</a:t>
            </a:r>
            <a:r>
              <a:rPr lang="en-US" sz="1125" b="1" dirty="0">
                <a:solidFill>
                  <a:srgbClr val="2C3E50"/>
                </a:solidFill>
              </a:rPr>
              <a:t>.</a:t>
            </a:r>
            <a:endParaRPr lang="en-US" sz="1125" dirty="0"/>
          </a:p>
        </p:txBody>
      </p:sp>
      <p:sp>
        <p:nvSpPr>
          <p:cNvPr id="31" name="Text 4"/>
          <p:cNvSpPr/>
          <p:nvPr/>
        </p:nvSpPr>
        <p:spPr>
          <a:xfrm>
            <a:off x="904875" y="2315468"/>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Cardiac Referral Pathways</a:t>
            </a:r>
            <a:endParaRPr lang="en-US" sz="1500" dirty="0"/>
          </a:p>
        </p:txBody>
      </p:sp>
      <p:sp>
        <p:nvSpPr>
          <p:cNvPr id="32" name="Text 5"/>
          <p:cNvSpPr/>
          <p:nvPr/>
        </p:nvSpPr>
        <p:spPr>
          <a:xfrm>
            <a:off x="852488" y="2820293"/>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Arrhythmia Management:</a:t>
            </a:r>
            <a:r>
              <a:rPr lang="en-US" sz="1200" dirty="0">
                <a:solidFill>
                  <a:srgbClr val="2C3E50"/>
                </a:solidFill>
              </a:rPr>
              <a:t> Specialist cardiology review for rhythm control, anticoagulation, or pacing.</a:t>
            </a:r>
            <a:endParaRPr lang="en-US" sz="1200" dirty="0"/>
          </a:p>
        </p:txBody>
      </p:sp>
      <p:sp>
        <p:nvSpPr>
          <p:cNvPr id="33" name="Text 6"/>
          <p:cNvSpPr/>
          <p:nvPr/>
        </p:nvSpPr>
        <p:spPr>
          <a:xfrm>
            <a:off x="852488" y="3361134"/>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Permanent Pacemaker:</a:t>
            </a:r>
            <a:r>
              <a:rPr lang="en-US" sz="1200" dirty="0">
                <a:solidFill>
                  <a:srgbClr val="2C3E50"/>
                </a:solidFill>
              </a:rPr>
              <a:t> Indicated for symptomatic bradyarrhythmias (AV block, Sinus Node Disease).</a:t>
            </a:r>
            <a:endParaRPr lang="en-US" sz="1200" dirty="0"/>
          </a:p>
        </p:txBody>
      </p:sp>
      <p:sp>
        <p:nvSpPr>
          <p:cNvPr id="34" name="Text 7"/>
          <p:cNvSpPr/>
          <p:nvPr/>
        </p:nvSpPr>
        <p:spPr>
          <a:xfrm>
            <a:off x="852488" y="3901976"/>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ICD Placement:</a:t>
            </a:r>
            <a:r>
              <a:rPr lang="en-US" sz="1200" dirty="0">
                <a:solidFill>
                  <a:srgbClr val="2C3E50"/>
                </a:solidFill>
              </a:rPr>
              <a:t> For ventricular tachyarrhythmias (VT) or inherited channelopathies (e.g., Long QT).</a:t>
            </a:r>
            <a:endParaRPr lang="en-US" sz="1200" dirty="0"/>
          </a:p>
        </p:txBody>
      </p:sp>
      <p:sp>
        <p:nvSpPr>
          <p:cNvPr id="35" name="Text 8"/>
          <p:cNvSpPr/>
          <p:nvPr/>
        </p:nvSpPr>
        <p:spPr>
          <a:xfrm>
            <a:off x="852488" y="4442817"/>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Structural Intervention:</a:t>
            </a:r>
            <a:r>
              <a:rPr lang="en-US" sz="1200" dirty="0">
                <a:solidFill>
                  <a:srgbClr val="2C3E50"/>
                </a:solidFill>
              </a:rPr>
              <a:t> Valve replacement for Aortic Stenosis or surgical management of HOCM.</a:t>
            </a:r>
            <a:endParaRPr lang="en-US" sz="1200" dirty="0"/>
          </a:p>
        </p:txBody>
      </p:sp>
      <p:sp>
        <p:nvSpPr>
          <p:cNvPr id="36" name="Text 9"/>
          <p:cNvSpPr/>
          <p:nvPr/>
        </p:nvSpPr>
        <p:spPr>
          <a:xfrm>
            <a:off x="6762750" y="1205805"/>
            <a:ext cx="542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Carotid Sinus Syndrome (CSS)</a:t>
            </a:r>
            <a:endParaRPr lang="en-US" sz="1500" dirty="0"/>
          </a:p>
        </p:txBody>
      </p:sp>
      <p:sp>
        <p:nvSpPr>
          <p:cNvPr id="37" name="Text 10"/>
          <p:cNvSpPr/>
          <p:nvPr/>
        </p:nvSpPr>
        <p:spPr>
          <a:xfrm>
            <a:off x="6710363" y="1710630"/>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Trigger Avoidance:</a:t>
            </a:r>
            <a:r>
              <a:rPr lang="en-US" sz="1200" dirty="0">
                <a:solidFill>
                  <a:srgbClr val="2C3E50"/>
                </a:solidFill>
              </a:rPr>
              <a:t> Educate patient to avoid tight collars, neck manipulation, or sudden head turning.</a:t>
            </a:r>
            <a:endParaRPr lang="en-US" sz="1200" dirty="0"/>
          </a:p>
        </p:txBody>
      </p:sp>
      <p:sp>
        <p:nvSpPr>
          <p:cNvPr id="38" name="Text 11"/>
          <p:cNvSpPr/>
          <p:nvPr/>
        </p:nvSpPr>
        <p:spPr>
          <a:xfrm>
            <a:off x="6710363" y="2251472"/>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Shaving Precautions:</a:t>
            </a:r>
            <a:r>
              <a:rPr lang="en-US" sz="1200" dirty="0">
                <a:solidFill>
                  <a:srgbClr val="2C3E50"/>
                </a:solidFill>
              </a:rPr>
              <a:t> Use electric razors instead of wet shaving if pressure triggers symptoms.</a:t>
            </a:r>
            <a:endParaRPr lang="en-US" sz="1200" dirty="0"/>
          </a:p>
        </p:txBody>
      </p:sp>
      <p:sp>
        <p:nvSpPr>
          <p:cNvPr id="39" name="Text 12"/>
          <p:cNvSpPr/>
          <p:nvPr/>
        </p:nvSpPr>
        <p:spPr>
          <a:xfrm>
            <a:off x="6710363" y="2792313"/>
            <a:ext cx="49101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Pacemaker Therapy:</a:t>
            </a:r>
            <a:r>
              <a:rPr lang="en-US" sz="1200" dirty="0">
                <a:solidFill>
                  <a:srgbClr val="2C3E50"/>
                </a:solidFill>
              </a:rPr>
              <a:t> Highly effective for the </a:t>
            </a:r>
            <a:r>
              <a:rPr lang="en-US" sz="1200" i="1" dirty="0">
                <a:solidFill>
                  <a:srgbClr val="2C3E50"/>
                </a:solidFill>
              </a:rPr>
              <a:t>cardioinhibitory type</a:t>
            </a:r>
            <a:r>
              <a:rPr lang="en-US" sz="1200" dirty="0">
                <a:solidFill>
                  <a:srgbClr val="2C3E50"/>
                </a:solidFill>
              </a:rPr>
              <a:t> (where triggers cause significant bradycardia/asystole).</a:t>
            </a:r>
            <a:endParaRPr lang="en-US" sz="1200" dirty="0"/>
          </a:p>
        </p:txBody>
      </p:sp>
      <p:sp>
        <p:nvSpPr>
          <p:cNvPr id="40" name="Text 13"/>
          <p:cNvSpPr/>
          <p:nvPr/>
        </p:nvSpPr>
        <p:spPr>
          <a:xfrm>
            <a:off x="6536531" y="4114800"/>
            <a:ext cx="5286375"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8E44AD"/>
                </a:solidFill>
              </a:rPr>
              <a:t> AKT EXAM PEARL</a:t>
            </a:r>
            <a:endParaRPr lang="en-US" sz="975" dirty="0"/>
          </a:p>
        </p:txBody>
      </p:sp>
      <p:sp>
        <p:nvSpPr>
          <p:cNvPr id="41" name="Text 14"/>
          <p:cNvSpPr/>
          <p:nvPr/>
        </p:nvSpPr>
        <p:spPr>
          <a:xfrm>
            <a:off x="6381750" y="4348163"/>
            <a:ext cx="5286375"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Carotid Sinus Massage (CSM) should only be performed in a monitored setting. </a:t>
            </a:r>
            <a:r>
              <a:rPr lang="en-US" sz="1125" b="1" dirty="0">
                <a:solidFill>
                  <a:srgbClr val="C0392B"/>
                </a:solidFill>
              </a:rPr>
              <a:t>Absolute Contraindication:</a:t>
            </a:r>
            <a:r>
              <a:rPr lang="en-US" sz="1125" b="1" dirty="0">
                <a:solidFill>
                  <a:srgbClr val="2C3E50"/>
                </a:solidFill>
              </a:rPr>
              <a:t> Presence of a carotid bruit or recent TIA/Stroke.</a:t>
            </a:r>
            <a:endParaRPr lang="en-US" sz="1125" dirty="0"/>
          </a:p>
        </p:txBody>
      </p:sp>
      <p:sp>
        <p:nvSpPr>
          <p:cNvPr id="42" name="Text 15"/>
          <p:cNvSpPr/>
          <p:nvPr/>
        </p:nvSpPr>
        <p:spPr>
          <a:xfrm>
            <a:off x="6536531" y="5329238"/>
            <a:ext cx="5286375"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16A085"/>
                </a:solidFill>
              </a:rPr>
              <a:t> SCA COMMUNICATION TIP</a:t>
            </a:r>
            <a:endParaRPr lang="en-US" sz="975" dirty="0"/>
          </a:p>
        </p:txBody>
      </p:sp>
      <p:sp>
        <p:nvSpPr>
          <p:cNvPr id="43" name="Text 16"/>
          <p:cNvSpPr/>
          <p:nvPr/>
        </p:nvSpPr>
        <p:spPr>
          <a:xfrm>
            <a:off x="6381750" y="5562600"/>
            <a:ext cx="5286375"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When delivering a cardiac diagnosis: "We've found a problem with your heart rhythm—this needs urgent specialist assessment. I know this is worrying news, but we are acting quickly to keep you safe."</a:t>
            </a:r>
            <a:endParaRPr lang="en-US" sz="1125" dirty="0"/>
          </a:p>
        </p:txBody>
      </p:sp>
      <p:sp>
        <p:nvSpPr>
          <p:cNvPr id="44" name="Text 17"/>
          <p:cNvSpPr/>
          <p:nvPr/>
        </p:nvSpPr>
        <p:spPr>
          <a:xfrm>
            <a:off x="381000" y="6505575"/>
            <a:ext cx="11430000"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350169"/>
            <a:ext cx="6686550" cy="4620369"/>
          </a:xfrm>
          <a:prstGeom prst="rect">
            <a:avLst/>
          </a:prstGeom>
        </p:spPr>
      </p:pic>
      <p:pic>
        <p:nvPicPr>
          <p:cNvPr id="8" name="Image 6" descr="preencoded.png"/>
          <p:cNvPicPr>
            <a:picLocks noChangeAspect="1"/>
          </p:cNvPicPr>
          <p:nvPr/>
        </p:nvPicPr>
        <p:blipFill>
          <a:blip r:embed="rId8"/>
          <a:stretch>
            <a:fillRect/>
          </a:stretch>
        </p:blipFill>
        <p:spPr>
          <a:xfrm>
            <a:off x="381000" y="1350169"/>
            <a:ext cx="3008858" cy="514350"/>
          </a:xfrm>
          <a:prstGeom prst="rect">
            <a:avLst/>
          </a:prstGeom>
        </p:spPr>
      </p:pic>
      <p:pic>
        <p:nvPicPr>
          <p:cNvPr id="9" name="Image 7" descr="preencoded.png"/>
          <p:cNvPicPr>
            <a:picLocks noChangeAspect="1"/>
          </p:cNvPicPr>
          <p:nvPr/>
        </p:nvPicPr>
        <p:blipFill>
          <a:blip r:embed="rId9"/>
          <a:stretch>
            <a:fillRect/>
          </a:stretch>
        </p:blipFill>
        <p:spPr>
          <a:xfrm>
            <a:off x="3389858" y="1350169"/>
            <a:ext cx="1671638" cy="514350"/>
          </a:xfrm>
          <a:prstGeom prst="rect">
            <a:avLst/>
          </a:prstGeom>
        </p:spPr>
      </p:pic>
      <p:pic>
        <p:nvPicPr>
          <p:cNvPr id="10" name="Image 8" descr="preencoded.png"/>
          <p:cNvPicPr>
            <a:picLocks noChangeAspect="1"/>
          </p:cNvPicPr>
          <p:nvPr/>
        </p:nvPicPr>
        <p:blipFill>
          <a:blip r:embed="rId10"/>
          <a:stretch>
            <a:fillRect/>
          </a:stretch>
        </p:blipFill>
        <p:spPr>
          <a:xfrm>
            <a:off x="5061496" y="1350169"/>
            <a:ext cx="2006054" cy="514350"/>
          </a:xfrm>
          <a:prstGeom prst="rect">
            <a:avLst/>
          </a:prstGeom>
        </p:spPr>
      </p:pic>
      <p:pic>
        <p:nvPicPr>
          <p:cNvPr id="11" name="Image 9" descr="preencoded.png"/>
          <p:cNvPicPr>
            <a:picLocks noChangeAspect="1"/>
          </p:cNvPicPr>
          <p:nvPr/>
        </p:nvPicPr>
        <p:blipFill>
          <a:blip r:embed="rId11"/>
          <a:stretch>
            <a:fillRect/>
          </a:stretch>
        </p:blipFill>
        <p:spPr>
          <a:xfrm>
            <a:off x="381000" y="1864519"/>
            <a:ext cx="3008858" cy="906512"/>
          </a:xfrm>
          <a:prstGeom prst="rect">
            <a:avLst/>
          </a:prstGeom>
        </p:spPr>
      </p:pic>
      <p:pic>
        <p:nvPicPr>
          <p:cNvPr id="12" name="Image 10" descr="preencoded.png"/>
          <p:cNvPicPr>
            <a:picLocks noChangeAspect="1"/>
          </p:cNvPicPr>
          <p:nvPr/>
        </p:nvPicPr>
        <p:blipFill>
          <a:blip r:embed="rId12"/>
          <a:stretch>
            <a:fillRect/>
          </a:stretch>
        </p:blipFill>
        <p:spPr>
          <a:xfrm>
            <a:off x="3389858" y="1864519"/>
            <a:ext cx="1671638" cy="906512"/>
          </a:xfrm>
          <a:prstGeom prst="rect">
            <a:avLst/>
          </a:prstGeom>
        </p:spPr>
      </p:pic>
      <p:pic>
        <p:nvPicPr>
          <p:cNvPr id="13" name="Image 11" descr="preencoded.png"/>
          <p:cNvPicPr>
            <a:picLocks noChangeAspect="1"/>
          </p:cNvPicPr>
          <p:nvPr/>
        </p:nvPicPr>
        <p:blipFill>
          <a:blip r:embed="rId13"/>
          <a:stretch>
            <a:fillRect/>
          </a:stretch>
        </p:blipFill>
        <p:spPr>
          <a:xfrm>
            <a:off x="5061496" y="1864519"/>
            <a:ext cx="2006054" cy="906512"/>
          </a:xfrm>
          <a:prstGeom prst="rect">
            <a:avLst/>
          </a:prstGeom>
        </p:spPr>
      </p:pic>
      <p:pic>
        <p:nvPicPr>
          <p:cNvPr id="14" name="Image 12" descr="preencoded.png"/>
          <p:cNvPicPr>
            <a:picLocks noChangeAspect="1"/>
          </p:cNvPicPr>
          <p:nvPr/>
        </p:nvPicPr>
        <p:blipFill>
          <a:blip r:embed="rId14"/>
          <a:stretch>
            <a:fillRect/>
          </a:stretch>
        </p:blipFill>
        <p:spPr>
          <a:xfrm>
            <a:off x="381000" y="2771031"/>
            <a:ext cx="6686550" cy="693241"/>
          </a:xfrm>
          <a:prstGeom prst="rect">
            <a:avLst/>
          </a:prstGeom>
        </p:spPr>
      </p:pic>
      <p:pic>
        <p:nvPicPr>
          <p:cNvPr id="15" name="Image 13" descr="preencoded.png"/>
          <p:cNvPicPr>
            <a:picLocks noChangeAspect="1"/>
          </p:cNvPicPr>
          <p:nvPr/>
        </p:nvPicPr>
        <p:blipFill>
          <a:blip r:embed="rId15"/>
          <a:stretch>
            <a:fillRect/>
          </a:stretch>
        </p:blipFill>
        <p:spPr>
          <a:xfrm>
            <a:off x="381000" y="2771031"/>
            <a:ext cx="3008858" cy="693241"/>
          </a:xfrm>
          <a:prstGeom prst="rect">
            <a:avLst/>
          </a:prstGeom>
        </p:spPr>
      </p:pic>
      <p:pic>
        <p:nvPicPr>
          <p:cNvPr id="16" name="Image 14" descr="preencoded.png"/>
          <p:cNvPicPr>
            <a:picLocks noChangeAspect="1"/>
          </p:cNvPicPr>
          <p:nvPr/>
        </p:nvPicPr>
        <p:blipFill>
          <a:blip r:embed="rId16"/>
          <a:stretch>
            <a:fillRect/>
          </a:stretch>
        </p:blipFill>
        <p:spPr>
          <a:xfrm>
            <a:off x="3389858" y="2771031"/>
            <a:ext cx="1671638" cy="693241"/>
          </a:xfrm>
          <a:prstGeom prst="rect">
            <a:avLst/>
          </a:prstGeom>
        </p:spPr>
      </p:pic>
      <p:pic>
        <p:nvPicPr>
          <p:cNvPr id="17" name="Image 15" descr="preencoded.png"/>
          <p:cNvPicPr>
            <a:picLocks noChangeAspect="1"/>
          </p:cNvPicPr>
          <p:nvPr/>
        </p:nvPicPr>
        <p:blipFill>
          <a:blip r:embed="rId17"/>
          <a:stretch>
            <a:fillRect/>
          </a:stretch>
        </p:blipFill>
        <p:spPr>
          <a:xfrm>
            <a:off x="5061496" y="2771031"/>
            <a:ext cx="2006054" cy="693241"/>
          </a:xfrm>
          <a:prstGeom prst="rect">
            <a:avLst/>
          </a:prstGeom>
        </p:spPr>
      </p:pic>
      <p:pic>
        <p:nvPicPr>
          <p:cNvPr id="18" name="Image 16" descr="preencoded.png"/>
          <p:cNvPicPr>
            <a:picLocks noChangeAspect="1"/>
          </p:cNvPicPr>
          <p:nvPr/>
        </p:nvPicPr>
        <p:blipFill>
          <a:blip r:embed="rId18"/>
          <a:stretch>
            <a:fillRect/>
          </a:stretch>
        </p:blipFill>
        <p:spPr>
          <a:xfrm>
            <a:off x="381000" y="3464272"/>
            <a:ext cx="3008858" cy="906512"/>
          </a:xfrm>
          <a:prstGeom prst="rect">
            <a:avLst/>
          </a:prstGeom>
        </p:spPr>
      </p:pic>
      <p:pic>
        <p:nvPicPr>
          <p:cNvPr id="19" name="Image 17" descr="preencoded.png"/>
          <p:cNvPicPr>
            <a:picLocks noChangeAspect="1"/>
          </p:cNvPicPr>
          <p:nvPr/>
        </p:nvPicPr>
        <p:blipFill>
          <a:blip r:embed="rId19"/>
          <a:stretch>
            <a:fillRect/>
          </a:stretch>
        </p:blipFill>
        <p:spPr>
          <a:xfrm>
            <a:off x="3389858" y="3464272"/>
            <a:ext cx="1671638" cy="906512"/>
          </a:xfrm>
          <a:prstGeom prst="rect">
            <a:avLst/>
          </a:prstGeom>
        </p:spPr>
      </p:pic>
      <p:pic>
        <p:nvPicPr>
          <p:cNvPr id="20" name="Image 18" descr="preencoded.png"/>
          <p:cNvPicPr>
            <a:picLocks noChangeAspect="1"/>
          </p:cNvPicPr>
          <p:nvPr/>
        </p:nvPicPr>
        <p:blipFill>
          <a:blip r:embed="rId20"/>
          <a:stretch>
            <a:fillRect/>
          </a:stretch>
        </p:blipFill>
        <p:spPr>
          <a:xfrm>
            <a:off x="5061496" y="3464272"/>
            <a:ext cx="2006054" cy="906512"/>
          </a:xfrm>
          <a:prstGeom prst="rect">
            <a:avLst/>
          </a:prstGeom>
        </p:spPr>
      </p:pic>
      <p:pic>
        <p:nvPicPr>
          <p:cNvPr id="21" name="Image 19" descr="preencoded.png"/>
          <p:cNvPicPr>
            <a:picLocks noChangeAspect="1"/>
          </p:cNvPicPr>
          <p:nvPr/>
        </p:nvPicPr>
        <p:blipFill>
          <a:blip r:embed="rId14"/>
          <a:stretch>
            <a:fillRect/>
          </a:stretch>
        </p:blipFill>
        <p:spPr>
          <a:xfrm>
            <a:off x="381000" y="4370784"/>
            <a:ext cx="6686550" cy="693241"/>
          </a:xfrm>
          <a:prstGeom prst="rect">
            <a:avLst/>
          </a:prstGeom>
        </p:spPr>
      </p:pic>
      <p:pic>
        <p:nvPicPr>
          <p:cNvPr id="22" name="Image 20" descr="preencoded.png"/>
          <p:cNvPicPr>
            <a:picLocks noChangeAspect="1"/>
          </p:cNvPicPr>
          <p:nvPr/>
        </p:nvPicPr>
        <p:blipFill>
          <a:blip r:embed="rId15"/>
          <a:stretch>
            <a:fillRect/>
          </a:stretch>
        </p:blipFill>
        <p:spPr>
          <a:xfrm>
            <a:off x="381000" y="4370784"/>
            <a:ext cx="3008858" cy="693241"/>
          </a:xfrm>
          <a:prstGeom prst="rect">
            <a:avLst/>
          </a:prstGeom>
        </p:spPr>
      </p:pic>
      <p:pic>
        <p:nvPicPr>
          <p:cNvPr id="23" name="Image 21" descr="preencoded.png"/>
          <p:cNvPicPr>
            <a:picLocks noChangeAspect="1"/>
          </p:cNvPicPr>
          <p:nvPr/>
        </p:nvPicPr>
        <p:blipFill>
          <a:blip r:embed="rId16"/>
          <a:stretch>
            <a:fillRect/>
          </a:stretch>
        </p:blipFill>
        <p:spPr>
          <a:xfrm>
            <a:off x="3389858" y="4370784"/>
            <a:ext cx="1671638" cy="693241"/>
          </a:xfrm>
          <a:prstGeom prst="rect">
            <a:avLst/>
          </a:prstGeom>
        </p:spPr>
      </p:pic>
      <p:pic>
        <p:nvPicPr>
          <p:cNvPr id="24" name="Image 22" descr="preencoded.png"/>
          <p:cNvPicPr>
            <a:picLocks noChangeAspect="1"/>
          </p:cNvPicPr>
          <p:nvPr/>
        </p:nvPicPr>
        <p:blipFill>
          <a:blip r:embed="rId17"/>
          <a:stretch>
            <a:fillRect/>
          </a:stretch>
        </p:blipFill>
        <p:spPr>
          <a:xfrm>
            <a:off x="5061496" y="4370784"/>
            <a:ext cx="2006054" cy="693241"/>
          </a:xfrm>
          <a:prstGeom prst="rect">
            <a:avLst/>
          </a:prstGeom>
        </p:spPr>
      </p:pic>
      <p:pic>
        <p:nvPicPr>
          <p:cNvPr id="25" name="Image 23" descr="preencoded.png"/>
          <p:cNvPicPr>
            <a:picLocks noChangeAspect="1"/>
          </p:cNvPicPr>
          <p:nvPr/>
        </p:nvPicPr>
        <p:blipFill>
          <a:blip r:embed="rId21"/>
          <a:stretch>
            <a:fillRect/>
          </a:stretch>
        </p:blipFill>
        <p:spPr>
          <a:xfrm>
            <a:off x="7353300" y="1831628"/>
            <a:ext cx="4457700" cy="1733550"/>
          </a:xfrm>
          <a:prstGeom prst="rect">
            <a:avLst/>
          </a:prstGeom>
        </p:spPr>
      </p:pic>
      <p:pic>
        <p:nvPicPr>
          <p:cNvPr id="26" name="Image 24" descr="preencoded.png"/>
          <p:cNvPicPr>
            <a:picLocks noChangeAspect="1"/>
          </p:cNvPicPr>
          <p:nvPr/>
        </p:nvPicPr>
        <p:blipFill>
          <a:blip r:embed="rId22"/>
          <a:stretch>
            <a:fillRect/>
          </a:stretch>
        </p:blipFill>
        <p:spPr>
          <a:xfrm>
            <a:off x="7543800" y="2060228"/>
            <a:ext cx="190500" cy="152400"/>
          </a:xfrm>
          <a:prstGeom prst="rect">
            <a:avLst/>
          </a:prstGeom>
        </p:spPr>
      </p:pic>
      <p:pic>
        <p:nvPicPr>
          <p:cNvPr id="27" name="Image 25" descr="preencoded.png"/>
          <p:cNvPicPr>
            <a:picLocks noChangeAspect="1"/>
          </p:cNvPicPr>
          <p:nvPr/>
        </p:nvPicPr>
        <p:blipFill>
          <a:blip r:embed="rId23"/>
          <a:stretch>
            <a:fillRect/>
          </a:stretch>
        </p:blipFill>
        <p:spPr>
          <a:xfrm>
            <a:off x="7353300" y="3755678"/>
            <a:ext cx="4457700" cy="1733550"/>
          </a:xfrm>
          <a:prstGeom prst="rect">
            <a:avLst/>
          </a:prstGeom>
        </p:spPr>
      </p:pic>
      <p:pic>
        <p:nvPicPr>
          <p:cNvPr id="28" name="Image 26" descr="preencoded.png"/>
          <p:cNvPicPr>
            <a:picLocks noChangeAspect="1"/>
          </p:cNvPicPr>
          <p:nvPr/>
        </p:nvPicPr>
        <p:blipFill>
          <a:blip r:embed="rId24"/>
          <a:stretch>
            <a:fillRect/>
          </a:stretch>
        </p:blipFill>
        <p:spPr>
          <a:xfrm>
            <a:off x="7543800" y="3984278"/>
            <a:ext cx="190500" cy="152400"/>
          </a:xfrm>
          <a:prstGeom prst="rect">
            <a:avLst/>
          </a:prstGeom>
        </p:spPr>
      </p:pic>
      <p:pic>
        <p:nvPicPr>
          <p:cNvPr id="29" name="Image 27" descr="preencoded.png"/>
          <p:cNvPicPr>
            <a:picLocks noChangeAspect="1"/>
          </p:cNvPicPr>
          <p:nvPr/>
        </p:nvPicPr>
        <p:blipFill>
          <a:blip r:embed="rId25"/>
          <a:stretch>
            <a:fillRect/>
          </a:stretch>
        </p:blipFill>
        <p:spPr>
          <a:xfrm>
            <a:off x="0" y="6381750"/>
            <a:ext cx="12192000" cy="476250"/>
          </a:xfrm>
          <a:prstGeom prst="rect">
            <a:avLst/>
          </a:prstGeom>
        </p:spPr>
      </p:pic>
      <p:pic>
        <p:nvPicPr>
          <p:cNvPr id="30" name="Image 28" descr="preencoded.png"/>
          <p:cNvPicPr>
            <a:picLocks noChangeAspect="1"/>
          </p:cNvPicPr>
          <p:nvPr/>
        </p:nvPicPr>
        <p:blipFill>
          <a:blip r:embed="rId26"/>
          <a:stretch>
            <a:fillRect/>
          </a:stretch>
        </p:blipFill>
        <p:spPr>
          <a:xfrm>
            <a:off x="381000" y="6558855"/>
            <a:ext cx="166688" cy="137220"/>
          </a:xfrm>
          <a:prstGeom prst="rect">
            <a:avLst/>
          </a:prstGeom>
        </p:spPr>
      </p:pic>
      <p:sp>
        <p:nvSpPr>
          <p:cNvPr id="31"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2" name="Text 1"/>
          <p:cNvSpPr/>
          <p:nvPr/>
        </p:nvSpPr>
        <p:spPr>
          <a:xfrm>
            <a:off x="523875" y="6191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DVLA Guidance: Group 1 Drivers</a:t>
            </a:r>
            <a:endParaRPr lang="en-US" sz="2100" dirty="0"/>
          </a:p>
        </p:txBody>
      </p:sp>
      <p:sp>
        <p:nvSpPr>
          <p:cNvPr id="33" name="Text 2"/>
          <p:cNvSpPr/>
          <p:nvPr/>
        </p:nvSpPr>
        <p:spPr>
          <a:xfrm>
            <a:off x="523875" y="1350169"/>
            <a:ext cx="2979215"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Clinical Situation</a:t>
            </a:r>
            <a:endParaRPr lang="en-US" sz="1200" dirty="0"/>
          </a:p>
        </p:txBody>
      </p:sp>
      <p:sp>
        <p:nvSpPr>
          <p:cNvPr id="34" name="Text 3"/>
          <p:cNvSpPr/>
          <p:nvPr/>
        </p:nvSpPr>
        <p:spPr>
          <a:xfrm>
            <a:off x="3532733" y="1350169"/>
            <a:ext cx="1667803"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Restriction</a:t>
            </a:r>
            <a:endParaRPr lang="en-US" sz="1200" dirty="0"/>
          </a:p>
        </p:txBody>
      </p:sp>
      <p:sp>
        <p:nvSpPr>
          <p:cNvPr id="35" name="Text 4"/>
          <p:cNvSpPr/>
          <p:nvPr/>
        </p:nvSpPr>
        <p:spPr>
          <a:xfrm>
            <a:off x="5204371" y="1350169"/>
            <a:ext cx="1720304"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Notes</a:t>
            </a:r>
            <a:endParaRPr lang="en-US" sz="1200" dirty="0"/>
          </a:p>
        </p:txBody>
      </p:sp>
      <p:sp>
        <p:nvSpPr>
          <p:cNvPr id="36" name="Text 5"/>
          <p:cNvSpPr/>
          <p:nvPr/>
        </p:nvSpPr>
        <p:spPr>
          <a:xfrm>
            <a:off x="523875" y="2123480"/>
            <a:ext cx="420624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Reflex Syncope (Simple)</a:t>
            </a:r>
            <a:endParaRPr lang="en-US" sz="1200" dirty="0"/>
          </a:p>
        </p:txBody>
      </p:sp>
      <p:sp>
        <p:nvSpPr>
          <p:cNvPr id="37" name="Text 6"/>
          <p:cNvSpPr/>
          <p:nvPr/>
        </p:nvSpPr>
        <p:spPr>
          <a:xfrm>
            <a:off x="2302371" y="2123480"/>
            <a:ext cx="0" cy="161925"/>
          </a:xfrm>
          <a:prstGeom prst="rect">
            <a:avLst/>
          </a:prstGeom>
          <a:noFill/>
          <a:ln/>
        </p:spPr>
        <p:txBody>
          <a:bodyPr vert="horz" wrap="square" lIns="0" tIns="0" rIns="0" bIns="0" rtlCol="0" anchor="t"/>
          <a:lstStyle/>
          <a:p>
            <a:pPr marL="0" indent="0">
              <a:lnSpc>
                <a:spcPts val="1680"/>
              </a:lnSpc>
              <a:buNone/>
            </a:pPr>
            <a:r>
              <a:rPr lang="en-US" sz="1200" dirty="0">
                <a:solidFill>
                  <a:srgbClr val="2C3E50"/>
                </a:solidFill>
              </a:rPr>
              <a:t>
</a:t>
            </a:r>
            <a:endParaRPr lang="en-US" sz="1200" dirty="0"/>
          </a:p>
        </p:txBody>
      </p:sp>
      <p:sp>
        <p:nvSpPr>
          <p:cNvPr id="38" name="Text 7"/>
          <p:cNvSpPr/>
          <p:nvPr/>
        </p:nvSpPr>
        <p:spPr>
          <a:xfrm>
            <a:off x="523875" y="2346275"/>
            <a:ext cx="3511296" cy="142875"/>
          </a:xfrm>
          <a:prstGeom prst="rect">
            <a:avLst/>
          </a:prstGeom>
          <a:noFill/>
          <a:ln/>
        </p:spPr>
        <p:txBody>
          <a:bodyPr vert="horz" wrap="square" lIns="0" tIns="0" rIns="0" bIns="0" rtlCol="0" anchor="t"/>
          <a:lstStyle/>
          <a:p>
            <a:pPr marL="0" indent="0">
              <a:lnSpc>
                <a:spcPts val="1344"/>
              </a:lnSpc>
              <a:buNone/>
            </a:pPr>
            <a:r>
              <a:rPr lang="en-US" sz="960" dirty="0">
                <a:solidFill>
                  <a:srgbClr val="2C3E50"/>
                </a:solidFill>
              </a:rPr>
              <a:t>Single/Predictable event</a:t>
            </a:r>
            <a:endParaRPr lang="en-US" sz="960" dirty="0"/>
          </a:p>
        </p:txBody>
      </p:sp>
      <p:sp>
        <p:nvSpPr>
          <p:cNvPr id="39" name="Text 8"/>
          <p:cNvSpPr/>
          <p:nvPr/>
        </p:nvSpPr>
        <p:spPr>
          <a:xfrm>
            <a:off x="3532733" y="1864519"/>
            <a:ext cx="1768882" cy="906512"/>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1 Month Ban</a:t>
            </a:r>
            <a:endParaRPr lang="en-US" sz="1200" dirty="0"/>
          </a:p>
        </p:txBody>
      </p:sp>
      <p:sp>
        <p:nvSpPr>
          <p:cNvPr id="40" name="Text 9"/>
          <p:cNvSpPr/>
          <p:nvPr/>
        </p:nvSpPr>
        <p:spPr>
          <a:xfrm>
            <a:off x="5204371" y="1864519"/>
            <a:ext cx="1720304" cy="906512"/>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Reliable prodrome; not while driving. Resume if no recurrence.</a:t>
            </a:r>
            <a:endParaRPr lang="en-US" sz="1200" dirty="0"/>
          </a:p>
        </p:txBody>
      </p:sp>
      <p:sp>
        <p:nvSpPr>
          <p:cNvPr id="41" name="Text 10"/>
          <p:cNvSpPr/>
          <p:nvPr/>
        </p:nvSpPr>
        <p:spPr>
          <a:xfrm>
            <a:off x="523875" y="2923431"/>
            <a:ext cx="438912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Reflex Syncope (Complex)</a:t>
            </a:r>
            <a:endParaRPr lang="en-US" sz="1200" dirty="0"/>
          </a:p>
        </p:txBody>
      </p:sp>
      <p:sp>
        <p:nvSpPr>
          <p:cNvPr id="42" name="Text 11"/>
          <p:cNvSpPr/>
          <p:nvPr/>
        </p:nvSpPr>
        <p:spPr>
          <a:xfrm>
            <a:off x="2446288" y="2923431"/>
            <a:ext cx="0" cy="161925"/>
          </a:xfrm>
          <a:prstGeom prst="rect">
            <a:avLst/>
          </a:prstGeom>
          <a:noFill/>
          <a:ln/>
        </p:spPr>
        <p:txBody>
          <a:bodyPr vert="horz" wrap="square" lIns="0" tIns="0" rIns="0" bIns="0" rtlCol="0" anchor="t"/>
          <a:lstStyle/>
          <a:p>
            <a:pPr marL="0" indent="0">
              <a:lnSpc>
                <a:spcPts val="1680"/>
              </a:lnSpc>
              <a:buNone/>
            </a:pPr>
            <a:r>
              <a:rPr lang="en-US" sz="1200" dirty="0">
                <a:solidFill>
                  <a:srgbClr val="2C3E50"/>
                </a:solidFill>
              </a:rPr>
              <a:t>
</a:t>
            </a:r>
            <a:endParaRPr lang="en-US" sz="1200" dirty="0"/>
          </a:p>
        </p:txBody>
      </p:sp>
      <p:sp>
        <p:nvSpPr>
          <p:cNvPr id="43" name="Text 12"/>
          <p:cNvSpPr/>
          <p:nvPr/>
        </p:nvSpPr>
        <p:spPr>
          <a:xfrm>
            <a:off x="523875" y="3146227"/>
            <a:ext cx="3803904" cy="142875"/>
          </a:xfrm>
          <a:prstGeom prst="rect">
            <a:avLst/>
          </a:prstGeom>
          <a:noFill/>
          <a:ln/>
        </p:spPr>
        <p:txBody>
          <a:bodyPr vert="horz" wrap="square" lIns="0" tIns="0" rIns="0" bIns="0" rtlCol="0" anchor="t"/>
          <a:lstStyle/>
          <a:p>
            <a:pPr marL="0" indent="0">
              <a:lnSpc>
                <a:spcPts val="1344"/>
              </a:lnSpc>
              <a:buNone/>
            </a:pPr>
            <a:r>
              <a:rPr lang="en-US" sz="960" dirty="0">
                <a:solidFill>
                  <a:srgbClr val="2C3E50"/>
                </a:solidFill>
              </a:rPr>
              <a:t>Unpredictable or high-risk</a:t>
            </a:r>
            <a:endParaRPr lang="en-US" sz="960" dirty="0"/>
          </a:p>
        </p:txBody>
      </p:sp>
      <p:sp>
        <p:nvSpPr>
          <p:cNvPr id="44" name="Text 13"/>
          <p:cNvSpPr/>
          <p:nvPr/>
        </p:nvSpPr>
        <p:spPr>
          <a:xfrm>
            <a:off x="3532733" y="2771031"/>
            <a:ext cx="1920501" cy="693241"/>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6 Months Ban</a:t>
            </a:r>
            <a:endParaRPr lang="en-US" sz="1200" dirty="0"/>
          </a:p>
        </p:txBody>
      </p:sp>
      <p:sp>
        <p:nvSpPr>
          <p:cNvPr id="45" name="Text 14"/>
          <p:cNvSpPr/>
          <p:nvPr/>
        </p:nvSpPr>
        <p:spPr>
          <a:xfrm>
            <a:off x="5204371" y="2771031"/>
            <a:ext cx="1720304" cy="6932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No reliable prodrome OR occurred while driving.</a:t>
            </a:r>
            <a:endParaRPr lang="en-US" sz="1200" dirty="0"/>
          </a:p>
        </p:txBody>
      </p:sp>
      <p:sp>
        <p:nvSpPr>
          <p:cNvPr id="46" name="Text 15"/>
          <p:cNvSpPr/>
          <p:nvPr/>
        </p:nvSpPr>
        <p:spPr>
          <a:xfrm>
            <a:off x="523875" y="3723233"/>
            <a:ext cx="292608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Unexplained TLoC</a:t>
            </a:r>
            <a:endParaRPr lang="en-US" sz="1200" dirty="0"/>
          </a:p>
        </p:txBody>
      </p:sp>
      <p:sp>
        <p:nvSpPr>
          <p:cNvPr id="47" name="Text 16"/>
          <p:cNvSpPr/>
          <p:nvPr/>
        </p:nvSpPr>
        <p:spPr>
          <a:xfrm>
            <a:off x="1861691" y="3723233"/>
            <a:ext cx="0" cy="161925"/>
          </a:xfrm>
          <a:prstGeom prst="rect">
            <a:avLst/>
          </a:prstGeom>
          <a:noFill/>
          <a:ln/>
        </p:spPr>
        <p:txBody>
          <a:bodyPr vert="horz" wrap="square" lIns="0" tIns="0" rIns="0" bIns="0" rtlCol="0" anchor="t"/>
          <a:lstStyle/>
          <a:p>
            <a:pPr marL="0" indent="0">
              <a:lnSpc>
                <a:spcPts val="1680"/>
              </a:lnSpc>
              <a:buNone/>
            </a:pPr>
            <a:r>
              <a:rPr lang="en-US" sz="1200" dirty="0">
                <a:solidFill>
                  <a:srgbClr val="2C3E50"/>
                </a:solidFill>
              </a:rPr>
              <a:t>
</a:t>
            </a:r>
            <a:endParaRPr lang="en-US" sz="1200" dirty="0"/>
          </a:p>
        </p:txBody>
      </p:sp>
      <p:sp>
        <p:nvSpPr>
          <p:cNvPr id="48" name="Text 17"/>
          <p:cNvSpPr/>
          <p:nvPr/>
        </p:nvSpPr>
        <p:spPr>
          <a:xfrm>
            <a:off x="523875" y="3946029"/>
            <a:ext cx="2048256" cy="142875"/>
          </a:xfrm>
          <a:prstGeom prst="rect">
            <a:avLst/>
          </a:prstGeom>
          <a:noFill/>
          <a:ln/>
        </p:spPr>
        <p:txBody>
          <a:bodyPr vert="horz" wrap="square" lIns="0" tIns="0" rIns="0" bIns="0" rtlCol="0" anchor="t"/>
          <a:lstStyle/>
          <a:p>
            <a:pPr marL="0" indent="0">
              <a:lnSpc>
                <a:spcPts val="1344"/>
              </a:lnSpc>
              <a:buNone/>
            </a:pPr>
            <a:r>
              <a:rPr lang="en-US" sz="960" dirty="0">
                <a:solidFill>
                  <a:srgbClr val="2C3E50"/>
                </a:solidFill>
              </a:rPr>
              <a:t>Single episode</a:t>
            </a:r>
            <a:endParaRPr lang="en-US" sz="960" dirty="0"/>
          </a:p>
        </p:txBody>
      </p:sp>
      <p:sp>
        <p:nvSpPr>
          <p:cNvPr id="49" name="Text 18"/>
          <p:cNvSpPr/>
          <p:nvPr/>
        </p:nvSpPr>
        <p:spPr>
          <a:xfrm>
            <a:off x="3532733" y="3464272"/>
            <a:ext cx="1920501" cy="906512"/>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6 Months Ban</a:t>
            </a:r>
            <a:endParaRPr lang="en-US" sz="1200" dirty="0"/>
          </a:p>
        </p:txBody>
      </p:sp>
      <p:sp>
        <p:nvSpPr>
          <p:cNvPr id="50" name="Text 19"/>
          <p:cNvSpPr/>
          <p:nvPr/>
        </p:nvSpPr>
        <p:spPr>
          <a:xfrm>
            <a:off x="5204371" y="3464272"/>
            <a:ext cx="1720304" cy="906512"/>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No underlying cause identified after investigation.</a:t>
            </a:r>
            <a:endParaRPr lang="en-US" sz="1200" dirty="0"/>
          </a:p>
        </p:txBody>
      </p:sp>
      <p:sp>
        <p:nvSpPr>
          <p:cNvPr id="51" name="Text 20"/>
          <p:cNvSpPr/>
          <p:nvPr/>
        </p:nvSpPr>
        <p:spPr>
          <a:xfrm>
            <a:off x="523875" y="4523184"/>
            <a:ext cx="292608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Unexplained TLoC</a:t>
            </a:r>
            <a:endParaRPr lang="en-US" sz="1200" dirty="0"/>
          </a:p>
        </p:txBody>
      </p:sp>
      <p:sp>
        <p:nvSpPr>
          <p:cNvPr id="52" name="Text 21"/>
          <p:cNvSpPr/>
          <p:nvPr/>
        </p:nvSpPr>
        <p:spPr>
          <a:xfrm>
            <a:off x="1861691" y="4523184"/>
            <a:ext cx="0" cy="161925"/>
          </a:xfrm>
          <a:prstGeom prst="rect">
            <a:avLst/>
          </a:prstGeom>
          <a:noFill/>
          <a:ln/>
        </p:spPr>
        <p:txBody>
          <a:bodyPr vert="horz" wrap="square" lIns="0" tIns="0" rIns="0" bIns="0" rtlCol="0" anchor="t"/>
          <a:lstStyle/>
          <a:p>
            <a:pPr marL="0" indent="0">
              <a:lnSpc>
                <a:spcPts val="1680"/>
              </a:lnSpc>
              <a:buNone/>
            </a:pPr>
            <a:r>
              <a:rPr lang="en-US" sz="1200" dirty="0">
                <a:solidFill>
                  <a:srgbClr val="2C3E50"/>
                </a:solidFill>
              </a:rPr>
              <a:t>
</a:t>
            </a:r>
            <a:endParaRPr lang="en-US" sz="1200" dirty="0"/>
          </a:p>
        </p:txBody>
      </p:sp>
      <p:sp>
        <p:nvSpPr>
          <p:cNvPr id="53" name="Text 22"/>
          <p:cNvSpPr/>
          <p:nvPr/>
        </p:nvSpPr>
        <p:spPr>
          <a:xfrm>
            <a:off x="523875" y="4745980"/>
            <a:ext cx="3462528" cy="142875"/>
          </a:xfrm>
          <a:prstGeom prst="rect">
            <a:avLst/>
          </a:prstGeom>
          <a:noFill/>
          <a:ln/>
        </p:spPr>
        <p:txBody>
          <a:bodyPr vert="horz" wrap="square" lIns="0" tIns="0" rIns="0" bIns="0" rtlCol="0" anchor="t"/>
          <a:lstStyle/>
          <a:p>
            <a:pPr marL="0" indent="0">
              <a:lnSpc>
                <a:spcPts val="1344"/>
              </a:lnSpc>
              <a:buNone/>
            </a:pPr>
            <a:r>
              <a:rPr lang="en-US" sz="960" dirty="0">
                <a:solidFill>
                  <a:srgbClr val="2C3E50"/>
                </a:solidFill>
              </a:rPr>
              <a:t>Recurrent episodes (≥2)</a:t>
            </a:r>
            <a:endParaRPr lang="en-US" sz="960" dirty="0"/>
          </a:p>
        </p:txBody>
      </p:sp>
      <p:sp>
        <p:nvSpPr>
          <p:cNvPr id="54" name="Text 23"/>
          <p:cNvSpPr/>
          <p:nvPr/>
        </p:nvSpPr>
        <p:spPr>
          <a:xfrm>
            <a:off x="3532733" y="4370784"/>
            <a:ext cx="2173198" cy="693241"/>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12 Months Ban</a:t>
            </a:r>
            <a:endParaRPr lang="en-US" sz="1200" dirty="0"/>
          </a:p>
        </p:txBody>
      </p:sp>
      <p:sp>
        <p:nvSpPr>
          <p:cNvPr id="55" name="Text 24"/>
          <p:cNvSpPr/>
          <p:nvPr/>
        </p:nvSpPr>
        <p:spPr>
          <a:xfrm>
            <a:off x="5204371" y="4370784"/>
            <a:ext cx="1720304" cy="6932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Multiple episodes without clear diagnosis.</a:t>
            </a:r>
            <a:endParaRPr lang="en-US" sz="1200" dirty="0"/>
          </a:p>
        </p:txBody>
      </p:sp>
      <p:sp>
        <p:nvSpPr>
          <p:cNvPr id="56" name="Text 25"/>
          <p:cNvSpPr/>
          <p:nvPr/>
        </p:nvSpPr>
        <p:spPr>
          <a:xfrm>
            <a:off x="523875" y="5322987"/>
            <a:ext cx="2743200" cy="161925"/>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Cardiac Syncope</a:t>
            </a:r>
            <a:endParaRPr lang="en-US" sz="1200" dirty="0"/>
          </a:p>
        </p:txBody>
      </p:sp>
      <p:sp>
        <p:nvSpPr>
          <p:cNvPr id="57" name="Text 26"/>
          <p:cNvSpPr/>
          <p:nvPr/>
        </p:nvSpPr>
        <p:spPr>
          <a:xfrm>
            <a:off x="1760488" y="5322987"/>
            <a:ext cx="0" cy="161925"/>
          </a:xfrm>
          <a:prstGeom prst="rect">
            <a:avLst/>
          </a:prstGeom>
          <a:noFill/>
          <a:ln/>
        </p:spPr>
        <p:txBody>
          <a:bodyPr vert="horz" wrap="square" lIns="0" tIns="0" rIns="0" bIns="0" rtlCol="0" anchor="t"/>
          <a:lstStyle/>
          <a:p>
            <a:pPr marL="0" indent="0">
              <a:lnSpc>
                <a:spcPts val="1680"/>
              </a:lnSpc>
              <a:buNone/>
            </a:pPr>
            <a:r>
              <a:rPr lang="en-US" sz="1200" dirty="0">
                <a:solidFill>
                  <a:srgbClr val="2C3E50"/>
                </a:solidFill>
              </a:rPr>
              <a:t>
</a:t>
            </a:r>
            <a:endParaRPr lang="en-US" sz="1200" dirty="0"/>
          </a:p>
        </p:txBody>
      </p:sp>
      <p:sp>
        <p:nvSpPr>
          <p:cNvPr id="58" name="Text 27"/>
          <p:cNvSpPr/>
          <p:nvPr/>
        </p:nvSpPr>
        <p:spPr>
          <a:xfrm>
            <a:off x="523875" y="5545782"/>
            <a:ext cx="3072384" cy="142875"/>
          </a:xfrm>
          <a:prstGeom prst="rect">
            <a:avLst/>
          </a:prstGeom>
          <a:noFill/>
          <a:ln/>
        </p:spPr>
        <p:txBody>
          <a:bodyPr vert="horz" wrap="square" lIns="0" tIns="0" rIns="0" bIns="0" rtlCol="0" anchor="t"/>
          <a:lstStyle/>
          <a:p>
            <a:pPr marL="0" indent="0">
              <a:lnSpc>
                <a:spcPts val="1344"/>
              </a:lnSpc>
              <a:buNone/>
            </a:pPr>
            <a:r>
              <a:rPr lang="en-US" sz="960" dirty="0">
                <a:solidFill>
                  <a:srgbClr val="2C3E50"/>
                </a:solidFill>
              </a:rPr>
              <a:t>Arrhythmic/Structural</a:t>
            </a:r>
            <a:endParaRPr lang="en-US" sz="960" dirty="0"/>
          </a:p>
        </p:txBody>
      </p:sp>
      <p:sp>
        <p:nvSpPr>
          <p:cNvPr id="59" name="Text 28"/>
          <p:cNvSpPr/>
          <p:nvPr/>
        </p:nvSpPr>
        <p:spPr>
          <a:xfrm>
            <a:off x="3532733" y="5064026"/>
            <a:ext cx="1566724" cy="906512"/>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4–6 Weeks</a:t>
            </a:r>
            <a:endParaRPr lang="en-US" sz="1200" dirty="0"/>
          </a:p>
        </p:txBody>
      </p:sp>
      <p:sp>
        <p:nvSpPr>
          <p:cNvPr id="60" name="Text 29"/>
          <p:cNvSpPr/>
          <p:nvPr/>
        </p:nvSpPr>
        <p:spPr>
          <a:xfrm>
            <a:off x="5204371" y="5064026"/>
            <a:ext cx="1720304" cy="906512"/>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Treated/controlled. Relicensing subject to specialist advice.</a:t>
            </a:r>
            <a:endParaRPr lang="en-US" sz="1200" dirty="0"/>
          </a:p>
        </p:txBody>
      </p:sp>
      <p:sp>
        <p:nvSpPr>
          <p:cNvPr id="61" name="Text 30"/>
          <p:cNvSpPr/>
          <p:nvPr/>
        </p:nvSpPr>
        <p:spPr>
          <a:xfrm>
            <a:off x="7829550" y="2022128"/>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AKT EXAM PEARL</a:t>
            </a:r>
            <a:endParaRPr lang="en-US" sz="1200" dirty="0"/>
          </a:p>
        </p:txBody>
      </p:sp>
      <p:sp>
        <p:nvSpPr>
          <p:cNvPr id="62" name="Text 31"/>
          <p:cNvSpPr/>
          <p:nvPr/>
        </p:nvSpPr>
        <p:spPr>
          <a:xfrm>
            <a:off x="7734300" y="2345978"/>
            <a:ext cx="38862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DVLA rules distinguish between </a:t>
            </a:r>
            <a:r>
              <a:rPr lang="en-US" sz="1200" b="1" dirty="0">
                <a:solidFill>
                  <a:srgbClr val="2C3E50"/>
                </a:solidFill>
              </a:rPr>
              <a:t>predictable</a:t>
            </a:r>
            <a:r>
              <a:rPr lang="en-US" sz="1200" dirty="0">
                <a:solidFill>
                  <a:srgbClr val="2C3E50"/>
                </a:solidFill>
              </a:rPr>
              <a:t> reflex syncope and </a:t>
            </a:r>
            <a:r>
              <a:rPr lang="en-US" sz="1200" b="1" dirty="0">
                <a:solidFill>
                  <a:srgbClr val="2C3E50"/>
                </a:solidFill>
              </a:rPr>
              <a:t>unexplained</a:t>
            </a:r>
            <a:r>
              <a:rPr lang="en-US" sz="1200" dirty="0">
                <a:solidFill>
                  <a:srgbClr val="2C3E50"/>
                </a:solidFill>
              </a:rPr>
              <a:t> loss of consciousness.</a:t>
            </a:r>
            <a:endParaRPr lang="en-US" sz="1200" dirty="0"/>
          </a:p>
        </p:txBody>
      </p:sp>
      <p:sp>
        <p:nvSpPr>
          <p:cNvPr id="63" name="Text 32"/>
          <p:cNvSpPr/>
          <p:nvPr/>
        </p:nvSpPr>
        <p:spPr>
          <a:xfrm>
            <a:off x="7734300" y="2860328"/>
            <a:ext cx="38862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 "reliable prodrome" is the key clinical differentiator for shorter bans.</a:t>
            </a:r>
            <a:endParaRPr lang="en-US" sz="1200" dirty="0"/>
          </a:p>
        </p:txBody>
      </p:sp>
      <p:sp>
        <p:nvSpPr>
          <p:cNvPr id="64" name="Text 33"/>
          <p:cNvSpPr/>
          <p:nvPr/>
        </p:nvSpPr>
        <p:spPr>
          <a:xfrm>
            <a:off x="7829550" y="3946178"/>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rPr>
              <a:t>SCA COMMUNICATION</a:t>
            </a:r>
            <a:endParaRPr lang="en-US" sz="1200" dirty="0"/>
          </a:p>
        </p:txBody>
      </p:sp>
      <p:sp>
        <p:nvSpPr>
          <p:cNvPr id="65" name="Text 34"/>
          <p:cNvSpPr/>
          <p:nvPr/>
        </p:nvSpPr>
        <p:spPr>
          <a:xfrm>
            <a:off x="7734300" y="4270028"/>
            <a:ext cx="38862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Mandatory Advice:</a:t>
            </a:r>
            <a:r>
              <a:rPr lang="en-US" sz="1200" dirty="0">
                <a:solidFill>
                  <a:srgbClr val="2C3E50"/>
                </a:solidFill>
              </a:rPr>
              <a:t> State clearly: "You must stop driving immediately and notify the DVLA."</a:t>
            </a:r>
            <a:endParaRPr lang="en-US" sz="1200" dirty="0"/>
          </a:p>
        </p:txBody>
      </p:sp>
      <p:sp>
        <p:nvSpPr>
          <p:cNvPr id="66" name="Text 35"/>
          <p:cNvSpPr/>
          <p:nvPr/>
        </p:nvSpPr>
        <p:spPr>
          <a:xfrm>
            <a:off x="7734300" y="4784378"/>
            <a:ext cx="38862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Documentation:</a:t>
            </a:r>
            <a:r>
              <a:rPr lang="en-US" sz="1200" dirty="0">
                <a:solidFill>
                  <a:srgbClr val="2C3E50"/>
                </a:solidFill>
              </a:rPr>
              <a:t> Always record in the notes that driving advice was given.</a:t>
            </a:r>
            <a:endParaRPr lang="en-US" sz="1200" dirty="0"/>
          </a:p>
        </p:txBody>
      </p:sp>
      <p:sp>
        <p:nvSpPr>
          <p:cNvPr id="67" name="Text 36"/>
          <p:cNvSpPr/>
          <p:nvPr/>
        </p:nvSpPr>
        <p:spPr>
          <a:xfrm>
            <a:off x="623888" y="6519863"/>
            <a:ext cx="4907280" cy="200025"/>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 Group 1: Cars and Motorcycles</a:t>
            </a:r>
            <a:endParaRPr lang="en-US" sz="1050" dirty="0"/>
          </a:p>
        </p:txBody>
      </p:sp>
      <p:sp>
        <p:nvSpPr>
          <p:cNvPr id="68" name="Text 37"/>
          <p:cNvSpPr/>
          <p:nvPr/>
        </p:nvSpPr>
        <p:spPr>
          <a:xfrm>
            <a:off x="10341471" y="6538913"/>
            <a:ext cx="1850529"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480096"/>
          </a:xfrm>
          <a:prstGeom prst="rect">
            <a:avLst/>
          </a:prstGeom>
        </p:spPr>
      </p:pic>
      <p:pic>
        <p:nvPicPr>
          <p:cNvPr id="5" name="Image 3" descr="preencoded.png"/>
          <p:cNvPicPr>
            <a:picLocks noChangeAspect="1"/>
          </p:cNvPicPr>
          <p:nvPr/>
        </p:nvPicPr>
        <p:blipFill>
          <a:blip r:embed="rId5"/>
          <a:stretch>
            <a:fillRect/>
          </a:stretch>
        </p:blipFill>
        <p:spPr>
          <a:xfrm>
            <a:off x="571500" y="285750"/>
            <a:ext cx="2864941" cy="314325"/>
          </a:xfrm>
          <a:prstGeom prst="rect">
            <a:avLst/>
          </a:prstGeom>
        </p:spPr>
      </p:pic>
      <p:pic>
        <p:nvPicPr>
          <p:cNvPr id="6" name="Image 4" descr="preencoded.png"/>
          <p:cNvPicPr>
            <a:picLocks noChangeAspect="1"/>
          </p:cNvPicPr>
          <p:nvPr/>
        </p:nvPicPr>
        <p:blipFill>
          <a:blip r:embed="rId6"/>
          <a:stretch>
            <a:fillRect/>
          </a:stretch>
        </p:blipFill>
        <p:spPr>
          <a:xfrm>
            <a:off x="571500" y="714375"/>
            <a:ext cx="11049000" cy="670471"/>
          </a:xfrm>
          <a:prstGeom prst="rect">
            <a:avLst/>
          </a:prstGeom>
        </p:spPr>
      </p:pic>
      <p:pic>
        <p:nvPicPr>
          <p:cNvPr id="7" name="Image 5" descr="preencoded.png"/>
          <p:cNvPicPr>
            <a:picLocks noChangeAspect="1"/>
          </p:cNvPicPr>
          <p:nvPr/>
        </p:nvPicPr>
        <p:blipFill>
          <a:blip r:embed="rId7"/>
          <a:stretch>
            <a:fillRect/>
          </a:stretch>
        </p:blipFill>
        <p:spPr>
          <a:xfrm>
            <a:off x="571500" y="2036415"/>
            <a:ext cx="6457950" cy="3245941"/>
          </a:xfrm>
          <a:prstGeom prst="rect">
            <a:avLst/>
          </a:prstGeom>
        </p:spPr>
      </p:pic>
      <p:pic>
        <p:nvPicPr>
          <p:cNvPr id="8" name="Image 6" descr="preencoded.png"/>
          <p:cNvPicPr>
            <a:picLocks noChangeAspect="1"/>
          </p:cNvPicPr>
          <p:nvPr/>
        </p:nvPicPr>
        <p:blipFill>
          <a:blip r:embed="rId8"/>
          <a:stretch>
            <a:fillRect/>
          </a:stretch>
        </p:blipFill>
        <p:spPr>
          <a:xfrm>
            <a:off x="571500" y="2036415"/>
            <a:ext cx="6457950" cy="857250"/>
          </a:xfrm>
          <a:prstGeom prst="rect">
            <a:avLst/>
          </a:prstGeom>
        </p:spPr>
      </p:pic>
      <p:pic>
        <p:nvPicPr>
          <p:cNvPr id="9" name="Image 7" descr="preencoded.png"/>
          <p:cNvPicPr>
            <a:picLocks noChangeAspect="1"/>
          </p:cNvPicPr>
          <p:nvPr/>
        </p:nvPicPr>
        <p:blipFill>
          <a:blip r:embed="rId9"/>
          <a:stretch>
            <a:fillRect/>
          </a:stretch>
        </p:blipFill>
        <p:spPr>
          <a:xfrm>
            <a:off x="571500" y="2893665"/>
            <a:ext cx="3874740" cy="796230"/>
          </a:xfrm>
          <a:prstGeom prst="rect">
            <a:avLst/>
          </a:prstGeom>
        </p:spPr>
      </p:pic>
      <p:pic>
        <p:nvPicPr>
          <p:cNvPr id="10" name="Image 8" descr="preencoded.png"/>
          <p:cNvPicPr>
            <a:picLocks noChangeAspect="1"/>
          </p:cNvPicPr>
          <p:nvPr/>
        </p:nvPicPr>
        <p:blipFill>
          <a:blip r:embed="rId10"/>
          <a:stretch>
            <a:fillRect/>
          </a:stretch>
        </p:blipFill>
        <p:spPr>
          <a:xfrm>
            <a:off x="4446240" y="2893665"/>
            <a:ext cx="2583210" cy="796230"/>
          </a:xfrm>
          <a:prstGeom prst="rect">
            <a:avLst/>
          </a:prstGeom>
        </p:spPr>
      </p:pic>
      <p:pic>
        <p:nvPicPr>
          <p:cNvPr id="11" name="Image 9" descr="preencoded.png"/>
          <p:cNvPicPr>
            <a:picLocks noChangeAspect="1"/>
          </p:cNvPicPr>
          <p:nvPr/>
        </p:nvPicPr>
        <p:blipFill>
          <a:blip r:embed="rId11"/>
          <a:stretch>
            <a:fillRect/>
          </a:stretch>
        </p:blipFill>
        <p:spPr>
          <a:xfrm>
            <a:off x="571500" y="3689896"/>
            <a:ext cx="3874740" cy="796230"/>
          </a:xfrm>
          <a:prstGeom prst="rect">
            <a:avLst/>
          </a:prstGeom>
        </p:spPr>
      </p:pic>
      <p:pic>
        <p:nvPicPr>
          <p:cNvPr id="12" name="Image 10" descr="preencoded.png"/>
          <p:cNvPicPr>
            <a:picLocks noChangeAspect="1"/>
          </p:cNvPicPr>
          <p:nvPr/>
        </p:nvPicPr>
        <p:blipFill>
          <a:blip r:embed="rId12"/>
          <a:stretch>
            <a:fillRect/>
          </a:stretch>
        </p:blipFill>
        <p:spPr>
          <a:xfrm>
            <a:off x="4446240" y="3689896"/>
            <a:ext cx="2583210" cy="796230"/>
          </a:xfrm>
          <a:prstGeom prst="rect">
            <a:avLst/>
          </a:prstGeom>
        </p:spPr>
      </p:pic>
      <p:pic>
        <p:nvPicPr>
          <p:cNvPr id="13" name="Image 11" descr="preencoded.png"/>
          <p:cNvPicPr>
            <a:picLocks noChangeAspect="1"/>
          </p:cNvPicPr>
          <p:nvPr/>
        </p:nvPicPr>
        <p:blipFill>
          <a:blip r:embed="rId13"/>
          <a:stretch>
            <a:fillRect/>
          </a:stretch>
        </p:blipFill>
        <p:spPr>
          <a:xfrm>
            <a:off x="7315200" y="1825823"/>
            <a:ext cx="4305300" cy="1133475"/>
          </a:xfrm>
          <a:prstGeom prst="rect">
            <a:avLst/>
          </a:prstGeom>
        </p:spPr>
      </p:pic>
      <p:pic>
        <p:nvPicPr>
          <p:cNvPr id="14" name="Image 12" descr="preencoded.png"/>
          <p:cNvPicPr>
            <a:picLocks noChangeAspect="1"/>
          </p:cNvPicPr>
          <p:nvPr/>
        </p:nvPicPr>
        <p:blipFill>
          <a:blip r:embed="rId14"/>
          <a:stretch>
            <a:fillRect/>
          </a:stretch>
        </p:blipFill>
        <p:spPr>
          <a:xfrm>
            <a:off x="7505700" y="2054423"/>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7315200" y="3149798"/>
            <a:ext cx="4305300" cy="1347788"/>
          </a:xfrm>
          <a:prstGeom prst="rect">
            <a:avLst/>
          </a:prstGeom>
        </p:spPr>
      </p:pic>
      <p:pic>
        <p:nvPicPr>
          <p:cNvPr id="16" name="Image 14" descr="preencoded.png"/>
          <p:cNvPicPr>
            <a:picLocks noChangeAspect="1"/>
          </p:cNvPicPr>
          <p:nvPr/>
        </p:nvPicPr>
        <p:blipFill>
          <a:blip r:embed="rId16"/>
          <a:stretch>
            <a:fillRect/>
          </a:stretch>
        </p:blipFill>
        <p:spPr>
          <a:xfrm>
            <a:off x="7505700" y="3378398"/>
            <a:ext cx="190500" cy="152400"/>
          </a:xfrm>
          <a:prstGeom prst="rect">
            <a:avLst/>
          </a:prstGeom>
        </p:spPr>
      </p:pic>
      <p:pic>
        <p:nvPicPr>
          <p:cNvPr id="17" name="Image 15" descr="preencoded.png"/>
          <p:cNvPicPr>
            <a:picLocks noChangeAspect="1"/>
          </p:cNvPicPr>
          <p:nvPr/>
        </p:nvPicPr>
        <p:blipFill>
          <a:blip r:embed="rId17"/>
          <a:stretch>
            <a:fillRect/>
          </a:stretch>
        </p:blipFill>
        <p:spPr>
          <a:xfrm>
            <a:off x="7315200" y="4688086"/>
            <a:ext cx="4305300" cy="1347788"/>
          </a:xfrm>
          <a:prstGeom prst="rect">
            <a:avLst/>
          </a:prstGeom>
        </p:spPr>
      </p:pic>
      <p:pic>
        <p:nvPicPr>
          <p:cNvPr id="18" name="Image 16" descr="preencoded.png"/>
          <p:cNvPicPr>
            <a:picLocks noChangeAspect="1"/>
          </p:cNvPicPr>
          <p:nvPr/>
        </p:nvPicPr>
        <p:blipFill>
          <a:blip r:embed="rId18"/>
          <a:stretch>
            <a:fillRect/>
          </a:stretch>
        </p:blipFill>
        <p:spPr>
          <a:xfrm>
            <a:off x="7505700" y="4916686"/>
            <a:ext cx="190500" cy="152400"/>
          </a:xfrm>
          <a:prstGeom prst="rect">
            <a:avLst/>
          </a:prstGeom>
        </p:spPr>
      </p:pic>
      <p:pic>
        <p:nvPicPr>
          <p:cNvPr id="19" name="Image 17" descr="preencoded.png"/>
          <p:cNvPicPr>
            <a:picLocks noChangeAspect="1"/>
          </p:cNvPicPr>
          <p:nvPr/>
        </p:nvPicPr>
        <p:blipFill>
          <a:blip r:embed="rId19"/>
          <a:stretch>
            <a:fillRect/>
          </a:stretch>
        </p:blipFill>
        <p:spPr>
          <a:xfrm>
            <a:off x="0" y="6381750"/>
            <a:ext cx="12192000" cy="476250"/>
          </a:xfrm>
          <a:prstGeom prst="rect">
            <a:avLst/>
          </a:prstGeom>
        </p:spPr>
      </p:pic>
      <p:sp>
        <p:nvSpPr>
          <p:cNvPr id="20" name="Text 0"/>
          <p:cNvSpPr/>
          <p:nvPr/>
        </p:nvSpPr>
        <p:spPr>
          <a:xfrm>
            <a:off x="714375" y="285750"/>
            <a:ext cx="3745549" cy="3143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FFFFFF"/>
                </a:solidFill>
              </a:rPr>
              <a:t>BRADFORD VTS TEACHING DECK</a:t>
            </a:r>
            <a:endParaRPr lang="en-US" sz="1050" dirty="0"/>
          </a:p>
        </p:txBody>
      </p:sp>
      <p:sp>
        <p:nvSpPr>
          <p:cNvPr id="21" name="Text 1"/>
          <p:cNvSpPr/>
          <p:nvPr/>
        </p:nvSpPr>
        <p:spPr>
          <a:xfrm>
            <a:off x="762000" y="714375"/>
            <a:ext cx="1121664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DVLA Guidance: Group 2 Drivers</a:t>
            </a:r>
            <a:endParaRPr lang="en-US" sz="2400" dirty="0"/>
          </a:p>
        </p:txBody>
      </p:sp>
      <p:sp>
        <p:nvSpPr>
          <p:cNvPr id="22" name="Text 2"/>
          <p:cNvSpPr/>
          <p:nvPr/>
        </p:nvSpPr>
        <p:spPr>
          <a:xfrm>
            <a:off x="762000" y="1127671"/>
            <a:ext cx="11430000" cy="257175"/>
          </a:xfrm>
          <a:prstGeom prst="rect">
            <a:avLst/>
          </a:prstGeom>
          <a:noFill/>
          <a:ln/>
        </p:spPr>
        <p:txBody>
          <a:bodyPr vert="horz" wrap="square" lIns="0" tIns="0" rIns="0" bIns="0" rtlCol="0" anchor="ctr"/>
          <a:lstStyle/>
          <a:p>
            <a:pPr marL="0" indent="0">
              <a:lnSpc>
                <a:spcPts val="2025"/>
              </a:lnSpc>
              <a:buNone/>
            </a:pPr>
            <a:r>
              <a:rPr lang="en-US" sz="1350" dirty="0">
                <a:solidFill>
                  <a:srgbClr val="7F8C8D"/>
                </a:solidFill>
              </a:rPr>
              <a:t>Stricter licensing requirements for LGV and PCV (Buses/Lorries)</a:t>
            </a:r>
            <a:endParaRPr lang="en-US" sz="1350" dirty="0"/>
          </a:p>
        </p:txBody>
      </p:sp>
      <p:sp>
        <p:nvSpPr>
          <p:cNvPr id="23" name="Text 3"/>
          <p:cNvSpPr/>
          <p:nvPr/>
        </p:nvSpPr>
        <p:spPr>
          <a:xfrm>
            <a:off x="809625" y="2036415"/>
            <a:ext cx="3398490" cy="85725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Clinical Situation</a:t>
            </a:r>
            <a:endParaRPr lang="en-US" sz="1350" dirty="0"/>
          </a:p>
        </p:txBody>
      </p:sp>
      <p:sp>
        <p:nvSpPr>
          <p:cNvPr id="24" name="Text 4"/>
          <p:cNvSpPr/>
          <p:nvPr/>
        </p:nvSpPr>
        <p:spPr>
          <a:xfrm>
            <a:off x="4684365" y="2036415"/>
            <a:ext cx="2106960" cy="85725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Restriction / Ban Duration</a:t>
            </a:r>
            <a:endParaRPr lang="en-US" sz="1350" dirty="0"/>
          </a:p>
        </p:txBody>
      </p:sp>
      <p:sp>
        <p:nvSpPr>
          <p:cNvPr id="25" name="Text 5"/>
          <p:cNvSpPr/>
          <p:nvPr/>
        </p:nvSpPr>
        <p:spPr>
          <a:xfrm>
            <a:off x="809625" y="3084165"/>
            <a:ext cx="272034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Reflex Syncope</a:t>
            </a:r>
            <a:endParaRPr lang="en-US" sz="1275" dirty="0"/>
          </a:p>
        </p:txBody>
      </p:sp>
      <p:sp>
        <p:nvSpPr>
          <p:cNvPr id="26" name="Text 6"/>
          <p:cNvSpPr/>
          <p:nvPr/>
        </p:nvSpPr>
        <p:spPr>
          <a:xfrm>
            <a:off x="2015579" y="3084165"/>
            <a:ext cx="0" cy="180975"/>
          </a:xfrm>
          <a:prstGeom prst="rect">
            <a:avLst/>
          </a:prstGeom>
          <a:noFill/>
          <a:ln/>
        </p:spPr>
        <p:txBody>
          <a:bodyPr vert="horz" wrap="square" lIns="0" tIns="0" rIns="0" bIns="0" rtlCol="0" anchor="t"/>
          <a:lstStyle/>
          <a:p>
            <a:pPr marL="0" indent="0">
              <a:lnSpc>
                <a:spcPts val="1785"/>
              </a:lnSpc>
              <a:buNone/>
            </a:pPr>
            <a:r>
              <a:rPr lang="en-US" sz="1275" dirty="0">
                <a:solidFill>
                  <a:srgbClr val="2C3E50"/>
                </a:solidFill>
              </a:rPr>
              <a:t>
</a:t>
            </a:r>
            <a:endParaRPr lang="en-US" sz="1275" dirty="0"/>
          </a:p>
        </p:txBody>
      </p:sp>
      <p:sp>
        <p:nvSpPr>
          <p:cNvPr id="27" name="Text 7"/>
          <p:cNvSpPr/>
          <p:nvPr/>
        </p:nvSpPr>
        <p:spPr>
          <a:xfrm>
            <a:off x="809625" y="3339405"/>
            <a:ext cx="7461504" cy="142875"/>
          </a:xfrm>
          <a:prstGeom prst="rect">
            <a:avLst/>
          </a:prstGeom>
          <a:noFill/>
          <a:ln/>
        </p:spPr>
        <p:txBody>
          <a:bodyPr vert="horz" wrap="square" lIns="0" tIns="0" rIns="0" bIns="0" rtlCol="0" anchor="t"/>
          <a:lstStyle/>
          <a:p>
            <a:pPr marL="0" indent="0">
              <a:lnSpc>
                <a:spcPts val="1428"/>
              </a:lnSpc>
              <a:buNone/>
            </a:pPr>
            <a:r>
              <a:rPr lang="en-US" sz="1020" dirty="0">
                <a:solidFill>
                  <a:srgbClr val="2C3E50"/>
                </a:solidFill>
              </a:rPr>
              <a:t>No provocation while driving; single/predictable</a:t>
            </a:r>
            <a:endParaRPr lang="en-US" sz="1020" dirty="0"/>
          </a:p>
        </p:txBody>
      </p:sp>
      <p:sp>
        <p:nvSpPr>
          <p:cNvPr id="28" name="Text 8"/>
          <p:cNvSpPr/>
          <p:nvPr/>
        </p:nvSpPr>
        <p:spPr>
          <a:xfrm>
            <a:off x="4684365" y="2893665"/>
            <a:ext cx="2106960" cy="796230"/>
          </a:xfrm>
          <a:prstGeom prst="rect">
            <a:avLst/>
          </a:prstGeom>
          <a:noFill/>
          <a:ln/>
        </p:spPr>
        <p:txBody>
          <a:bodyPr vert="horz" wrap="square" lIns="0" tIns="0" rIns="0" bIns="0" rtlCol="0" anchor="ctr"/>
          <a:lstStyle/>
          <a:p>
            <a:pPr marL="0" indent="0">
              <a:lnSpc>
                <a:spcPts val="1785"/>
              </a:lnSpc>
              <a:buNone/>
            </a:pPr>
            <a:r>
              <a:rPr lang="en-US" sz="1275" b="1" dirty="0">
                <a:solidFill>
                  <a:srgbClr val="C0392B"/>
                </a:solidFill>
              </a:rPr>
              <a:t>3 months ban</a:t>
            </a:r>
            <a:r>
              <a:rPr lang="en-US" sz="1275" dirty="0">
                <a:solidFill>
                  <a:srgbClr val="2C3E50"/>
                </a:solidFill>
              </a:rPr>
              <a:t>
Relicensing if symptom-free</a:t>
            </a:r>
            <a:endParaRPr lang="en-US" sz="1275" dirty="0"/>
          </a:p>
        </p:txBody>
      </p:sp>
      <p:sp>
        <p:nvSpPr>
          <p:cNvPr id="29" name="Text 9"/>
          <p:cNvSpPr/>
          <p:nvPr/>
        </p:nvSpPr>
        <p:spPr>
          <a:xfrm>
            <a:off x="809625" y="3880396"/>
            <a:ext cx="446913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Unexplained Single TLoC</a:t>
            </a:r>
            <a:endParaRPr lang="en-US" sz="1275" dirty="0"/>
          </a:p>
        </p:txBody>
      </p:sp>
      <p:sp>
        <p:nvSpPr>
          <p:cNvPr id="30" name="Text 10"/>
          <p:cNvSpPr/>
          <p:nvPr/>
        </p:nvSpPr>
        <p:spPr>
          <a:xfrm>
            <a:off x="2761952" y="3880396"/>
            <a:ext cx="0" cy="180975"/>
          </a:xfrm>
          <a:prstGeom prst="rect">
            <a:avLst/>
          </a:prstGeom>
          <a:noFill/>
          <a:ln/>
        </p:spPr>
        <p:txBody>
          <a:bodyPr vert="horz" wrap="square" lIns="0" tIns="0" rIns="0" bIns="0" rtlCol="0" anchor="t"/>
          <a:lstStyle/>
          <a:p>
            <a:pPr marL="0" indent="0">
              <a:lnSpc>
                <a:spcPts val="1785"/>
              </a:lnSpc>
              <a:buNone/>
            </a:pPr>
            <a:r>
              <a:rPr lang="en-US" sz="1275" dirty="0">
                <a:solidFill>
                  <a:srgbClr val="2C3E50"/>
                </a:solidFill>
              </a:rPr>
              <a:t>
</a:t>
            </a:r>
            <a:endParaRPr lang="en-US" sz="1275" dirty="0"/>
          </a:p>
        </p:txBody>
      </p:sp>
      <p:sp>
        <p:nvSpPr>
          <p:cNvPr id="31" name="Text 11"/>
          <p:cNvSpPr/>
          <p:nvPr/>
        </p:nvSpPr>
        <p:spPr>
          <a:xfrm>
            <a:off x="809625" y="4135636"/>
            <a:ext cx="7306056" cy="142875"/>
          </a:xfrm>
          <a:prstGeom prst="rect">
            <a:avLst/>
          </a:prstGeom>
          <a:noFill/>
          <a:ln/>
        </p:spPr>
        <p:txBody>
          <a:bodyPr vert="horz" wrap="square" lIns="0" tIns="0" rIns="0" bIns="0" rtlCol="0" anchor="t"/>
          <a:lstStyle/>
          <a:p>
            <a:pPr marL="0" indent="0">
              <a:lnSpc>
                <a:spcPts val="1428"/>
              </a:lnSpc>
              <a:buNone/>
            </a:pPr>
            <a:r>
              <a:rPr lang="en-US" sz="1020" dirty="0">
                <a:solidFill>
                  <a:srgbClr val="2C3E50"/>
                </a:solidFill>
              </a:rPr>
              <a:t>Investigation required to exclude cardiac cause</a:t>
            </a:r>
            <a:endParaRPr lang="en-US" sz="1020" dirty="0"/>
          </a:p>
        </p:txBody>
      </p:sp>
      <p:sp>
        <p:nvSpPr>
          <p:cNvPr id="32" name="Text 12"/>
          <p:cNvSpPr/>
          <p:nvPr/>
        </p:nvSpPr>
        <p:spPr>
          <a:xfrm>
            <a:off x="4684365" y="3993654"/>
            <a:ext cx="278511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C0392B"/>
                </a:solidFill>
              </a:rPr>
              <a:t>12 months ban</a:t>
            </a:r>
            <a:endParaRPr lang="en-US" sz="1275" dirty="0"/>
          </a:p>
        </p:txBody>
      </p:sp>
      <p:sp>
        <p:nvSpPr>
          <p:cNvPr id="33" name="Text 13"/>
          <p:cNvSpPr/>
          <p:nvPr/>
        </p:nvSpPr>
        <p:spPr>
          <a:xfrm>
            <a:off x="809625" y="4676626"/>
            <a:ext cx="595884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Unexplained TLoC (≥2 Episodes)</a:t>
            </a:r>
            <a:endParaRPr lang="en-US" sz="1275" dirty="0"/>
          </a:p>
        </p:txBody>
      </p:sp>
      <p:sp>
        <p:nvSpPr>
          <p:cNvPr id="34" name="Text 14"/>
          <p:cNvSpPr/>
          <p:nvPr/>
        </p:nvSpPr>
        <p:spPr>
          <a:xfrm>
            <a:off x="3327797" y="4676626"/>
            <a:ext cx="0" cy="180975"/>
          </a:xfrm>
          <a:prstGeom prst="rect">
            <a:avLst/>
          </a:prstGeom>
          <a:noFill/>
          <a:ln/>
        </p:spPr>
        <p:txBody>
          <a:bodyPr vert="horz" wrap="square" lIns="0" tIns="0" rIns="0" bIns="0" rtlCol="0" anchor="t"/>
          <a:lstStyle/>
          <a:p>
            <a:pPr marL="0" indent="0">
              <a:lnSpc>
                <a:spcPts val="1785"/>
              </a:lnSpc>
              <a:buNone/>
            </a:pPr>
            <a:r>
              <a:rPr lang="en-US" sz="1275" dirty="0">
                <a:solidFill>
                  <a:srgbClr val="2C3E50"/>
                </a:solidFill>
              </a:rPr>
              <a:t>
</a:t>
            </a:r>
            <a:endParaRPr lang="en-US" sz="1275" dirty="0"/>
          </a:p>
        </p:txBody>
      </p:sp>
      <p:sp>
        <p:nvSpPr>
          <p:cNvPr id="35" name="Text 15"/>
          <p:cNvSpPr/>
          <p:nvPr/>
        </p:nvSpPr>
        <p:spPr>
          <a:xfrm>
            <a:off x="809625" y="4931866"/>
            <a:ext cx="4352544" cy="142875"/>
          </a:xfrm>
          <a:prstGeom prst="rect">
            <a:avLst/>
          </a:prstGeom>
          <a:noFill/>
          <a:ln/>
        </p:spPr>
        <p:txBody>
          <a:bodyPr vert="horz" wrap="square" lIns="0" tIns="0" rIns="0" bIns="0" rtlCol="0" anchor="t"/>
          <a:lstStyle/>
          <a:p>
            <a:pPr marL="0" indent="0">
              <a:lnSpc>
                <a:spcPts val="1428"/>
              </a:lnSpc>
              <a:buNone/>
            </a:pPr>
            <a:r>
              <a:rPr lang="en-US" sz="1020" dirty="0">
                <a:solidFill>
                  <a:srgbClr val="2C3E50"/>
                </a:solidFill>
              </a:rPr>
              <a:t>Frequent or recurrent events</a:t>
            </a:r>
            <a:endParaRPr lang="en-US" sz="1020" dirty="0"/>
          </a:p>
        </p:txBody>
      </p:sp>
      <p:sp>
        <p:nvSpPr>
          <p:cNvPr id="36" name="Text 16"/>
          <p:cNvSpPr/>
          <p:nvPr/>
        </p:nvSpPr>
        <p:spPr>
          <a:xfrm>
            <a:off x="4684365" y="4789884"/>
            <a:ext cx="2266950" cy="180975"/>
          </a:xfrm>
          <a:prstGeom prst="rect">
            <a:avLst/>
          </a:prstGeom>
          <a:noFill/>
          <a:ln/>
        </p:spPr>
        <p:txBody>
          <a:bodyPr vert="horz" wrap="square" lIns="0" tIns="0" rIns="0" bIns="0" rtlCol="0" anchor="ctr"/>
          <a:lstStyle/>
          <a:p>
            <a:pPr marL="0" indent="0">
              <a:lnSpc>
                <a:spcPts val="1785"/>
              </a:lnSpc>
              <a:buNone/>
            </a:pPr>
            <a:r>
              <a:rPr lang="en-US" sz="1275" b="1" dirty="0">
                <a:solidFill>
                  <a:srgbClr val="C0392B"/>
                </a:solidFill>
              </a:rPr>
              <a:t>5 years ban</a:t>
            </a:r>
            <a:endParaRPr lang="en-US" sz="1275" dirty="0"/>
          </a:p>
        </p:txBody>
      </p:sp>
      <p:sp>
        <p:nvSpPr>
          <p:cNvPr id="37" name="Text 17"/>
          <p:cNvSpPr/>
          <p:nvPr/>
        </p:nvSpPr>
        <p:spPr>
          <a:xfrm>
            <a:off x="571500" y="5425232"/>
            <a:ext cx="645795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rPr>
              <a:t>*Note: Cardiac syncope (arrhythmic) requires specialist cardiologist clearance; often much longer bans or permanent revocation if untreated.</a:t>
            </a:r>
            <a:endParaRPr lang="en-US" sz="1050" dirty="0"/>
          </a:p>
        </p:txBody>
      </p:sp>
      <p:sp>
        <p:nvSpPr>
          <p:cNvPr id="38" name="Text 18"/>
          <p:cNvSpPr/>
          <p:nvPr/>
        </p:nvSpPr>
        <p:spPr>
          <a:xfrm>
            <a:off x="7791450" y="2016323"/>
            <a:ext cx="39243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39C12"/>
                </a:solidFill>
              </a:rPr>
              <a:t>COMMON PITFALL</a:t>
            </a:r>
            <a:endParaRPr lang="en-US" sz="1200" dirty="0"/>
          </a:p>
        </p:txBody>
      </p:sp>
      <p:sp>
        <p:nvSpPr>
          <p:cNvPr id="39" name="Text 19"/>
          <p:cNvSpPr/>
          <p:nvPr/>
        </p:nvSpPr>
        <p:spPr>
          <a:xfrm>
            <a:off x="7505700" y="2340173"/>
            <a:ext cx="39243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Assuming Group 1 and Group 2 rules are the same. Always ask: "Do you drive for a living or hold a bus/lorry license?"</a:t>
            </a:r>
            <a:endParaRPr lang="en-US" sz="1125" dirty="0"/>
          </a:p>
        </p:txBody>
      </p:sp>
      <p:sp>
        <p:nvSpPr>
          <p:cNvPr id="40" name="Text 20"/>
          <p:cNvSpPr/>
          <p:nvPr/>
        </p:nvSpPr>
        <p:spPr>
          <a:xfrm>
            <a:off x="7791450" y="3340298"/>
            <a:ext cx="39243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E44AD"/>
                </a:solidFill>
              </a:rPr>
              <a:t>AKT PEARL</a:t>
            </a:r>
            <a:endParaRPr lang="en-US" sz="1200" dirty="0"/>
          </a:p>
        </p:txBody>
      </p:sp>
      <p:sp>
        <p:nvSpPr>
          <p:cNvPr id="41" name="Text 21"/>
          <p:cNvSpPr/>
          <p:nvPr/>
        </p:nvSpPr>
        <p:spPr>
          <a:xfrm>
            <a:off x="7505700" y="3664148"/>
            <a:ext cx="3924300" cy="642938"/>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Recurrent unexplained TLoC in a vocational driver (Group 2) carries a heavy </a:t>
            </a:r>
            <a:r>
              <a:rPr lang="en-US" sz="1125" b="1" dirty="0">
                <a:solidFill>
                  <a:srgbClr val="34495E"/>
                </a:solidFill>
              </a:rPr>
              <a:t>5-year ban</a:t>
            </a:r>
            <a:r>
              <a:rPr lang="en-US" sz="1125" dirty="0">
                <a:solidFill>
                  <a:srgbClr val="34495E"/>
                </a:solidFill>
              </a:rPr>
              <a:t>. This is a common exam distractor.</a:t>
            </a:r>
            <a:endParaRPr lang="en-US" sz="1125" dirty="0"/>
          </a:p>
        </p:txBody>
      </p:sp>
      <p:sp>
        <p:nvSpPr>
          <p:cNvPr id="42" name="Text 22"/>
          <p:cNvSpPr/>
          <p:nvPr/>
        </p:nvSpPr>
        <p:spPr>
          <a:xfrm>
            <a:off x="7791450" y="4878586"/>
            <a:ext cx="39243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16A085"/>
                </a:solidFill>
              </a:rPr>
              <a:t>SCA COMMUNICATION</a:t>
            </a:r>
            <a:endParaRPr lang="en-US" sz="1200" dirty="0"/>
          </a:p>
        </p:txBody>
      </p:sp>
      <p:sp>
        <p:nvSpPr>
          <p:cNvPr id="43" name="Text 23"/>
          <p:cNvSpPr/>
          <p:nvPr/>
        </p:nvSpPr>
        <p:spPr>
          <a:xfrm>
            <a:off x="7505700" y="5202436"/>
            <a:ext cx="3924300" cy="642938"/>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"For vocational drivers, the law is much stricter to ensure public safety. This will significantly impact your work, and I will help you with the paperwork and documentation needed."</a:t>
            </a:r>
            <a:endParaRPr lang="en-US" sz="1125" dirty="0"/>
          </a:p>
        </p:txBody>
      </p:sp>
      <p:sp>
        <p:nvSpPr>
          <p:cNvPr id="44" name="Text 24"/>
          <p:cNvSpPr/>
          <p:nvPr/>
        </p:nvSpPr>
        <p:spPr>
          <a:xfrm>
            <a:off x="571500" y="6519863"/>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
        <p:nvSpPr>
          <p:cNvPr id="45" name="Text 25"/>
          <p:cNvSpPr/>
          <p:nvPr/>
        </p:nvSpPr>
        <p:spPr>
          <a:xfrm>
            <a:off x="7321302" y="6541294"/>
            <a:ext cx="4870698" cy="157163"/>
          </a:xfrm>
          <a:prstGeom prst="rect">
            <a:avLst/>
          </a:prstGeom>
          <a:noFill/>
          <a:ln/>
        </p:spPr>
        <p:txBody>
          <a:bodyPr vert="horz" wrap="square" lIns="0" tIns="0" rIns="0" bIns="0" rtlCol="0" anchor="ctr"/>
          <a:lstStyle/>
          <a:p>
            <a:pPr marL="0" indent="0">
              <a:lnSpc>
                <a:spcPts val="1238"/>
              </a:lnSpc>
              <a:buNone/>
            </a:pPr>
            <a:r>
              <a:rPr lang="en-US" sz="825" i="1" dirty="0">
                <a:solidFill>
                  <a:srgbClr val="BDC3C7"/>
                </a:solidFill>
              </a:rPr>
              <a:t>Guidance based on DVLA 'Assessing Fitness to Drive' May 2026. Clinical judgment required.</a:t>
            </a:r>
            <a:endParaRPr lang="en-US" sz="8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222921"/>
          </a:xfrm>
          <a:prstGeom prst="rect">
            <a:avLst/>
          </a:prstGeom>
        </p:spPr>
      </p:pic>
      <p:pic>
        <p:nvPicPr>
          <p:cNvPr id="5" name="Image 3" descr="preencoded.png"/>
          <p:cNvPicPr>
            <a:picLocks noChangeAspect="1"/>
          </p:cNvPicPr>
          <p:nvPr/>
        </p:nvPicPr>
        <p:blipFill>
          <a:blip r:embed="rId5"/>
          <a:stretch>
            <a:fillRect/>
          </a:stretch>
        </p:blipFill>
        <p:spPr>
          <a:xfrm>
            <a:off x="428625" y="285750"/>
            <a:ext cx="2741116" cy="314325"/>
          </a:xfrm>
          <a:prstGeom prst="rect">
            <a:avLst/>
          </a:prstGeom>
        </p:spPr>
      </p:pic>
      <p:pic>
        <p:nvPicPr>
          <p:cNvPr id="6" name="Image 4" descr="preencoded.png"/>
          <p:cNvPicPr>
            <a:picLocks noChangeAspect="1"/>
          </p:cNvPicPr>
          <p:nvPr/>
        </p:nvPicPr>
        <p:blipFill>
          <a:blip r:embed="rId6"/>
          <a:stretch>
            <a:fillRect/>
          </a:stretch>
        </p:blipFill>
        <p:spPr>
          <a:xfrm>
            <a:off x="428625" y="714375"/>
            <a:ext cx="11334750" cy="365671"/>
          </a:xfrm>
          <a:prstGeom prst="rect">
            <a:avLst/>
          </a:prstGeom>
        </p:spPr>
      </p:pic>
      <p:pic>
        <p:nvPicPr>
          <p:cNvPr id="7" name="Image 5" descr="preencoded.png"/>
          <p:cNvPicPr>
            <a:picLocks noChangeAspect="1"/>
          </p:cNvPicPr>
          <p:nvPr/>
        </p:nvPicPr>
        <p:blipFill>
          <a:blip r:embed="rId7"/>
          <a:stretch>
            <a:fillRect/>
          </a:stretch>
        </p:blipFill>
        <p:spPr>
          <a:xfrm>
            <a:off x="428625" y="1521023"/>
            <a:ext cx="2690813" cy="2085975"/>
          </a:xfrm>
          <a:prstGeom prst="rect">
            <a:avLst/>
          </a:prstGeom>
        </p:spPr>
      </p:pic>
      <p:pic>
        <p:nvPicPr>
          <p:cNvPr id="8" name="Image 6" descr="preencoded.png"/>
          <p:cNvPicPr>
            <a:picLocks noChangeAspect="1"/>
          </p:cNvPicPr>
          <p:nvPr/>
        </p:nvPicPr>
        <p:blipFill>
          <a:blip r:embed="rId8"/>
          <a:stretch>
            <a:fillRect/>
          </a:stretch>
        </p:blipFill>
        <p:spPr>
          <a:xfrm>
            <a:off x="657225" y="1763911"/>
            <a:ext cx="285750" cy="228600"/>
          </a:xfrm>
          <a:prstGeom prst="rect">
            <a:avLst/>
          </a:prstGeom>
        </p:spPr>
      </p:pic>
      <p:pic>
        <p:nvPicPr>
          <p:cNvPr id="9" name="Image 7" descr="preencoded.png"/>
          <p:cNvPicPr>
            <a:picLocks noChangeAspect="1"/>
          </p:cNvPicPr>
          <p:nvPr/>
        </p:nvPicPr>
        <p:blipFill>
          <a:blip r:embed="rId9"/>
          <a:stretch>
            <a:fillRect/>
          </a:stretch>
        </p:blipFill>
        <p:spPr>
          <a:xfrm>
            <a:off x="428625" y="3797498"/>
            <a:ext cx="2690813" cy="2085975"/>
          </a:xfrm>
          <a:prstGeom prst="rect">
            <a:avLst/>
          </a:prstGeom>
        </p:spPr>
      </p:pic>
      <p:pic>
        <p:nvPicPr>
          <p:cNvPr id="10" name="Image 8" descr="preencoded.png"/>
          <p:cNvPicPr>
            <a:picLocks noChangeAspect="1"/>
          </p:cNvPicPr>
          <p:nvPr/>
        </p:nvPicPr>
        <p:blipFill>
          <a:blip r:embed="rId10"/>
          <a:stretch>
            <a:fillRect/>
          </a:stretch>
        </p:blipFill>
        <p:spPr>
          <a:xfrm>
            <a:off x="657225" y="4040386"/>
            <a:ext cx="285750" cy="228600"/>
          </a:xfrm>
          <a:prstGeom prst="rect">
            <a:avLst/>
          </a:prstGeom>
        </p:spPr>
      </p:pic>
      <p:pic>
        <p:nvPicPr>
          <p:cNvPr id="11" name="Image 9" descr="preencoded.png"/>
          <p:cNvPicPr>
            <a:picLocks noChangeAspect="1"/>
          </p:cNvPicPr>
          <p:nvPr/>
        </p:nvPicPr>
        <p:blipFill>
          <a:blip r:embed="rId11"/>
          <a:stretch>
            <a:fillRect/>
          </a:stretch>
        </p:blipFill>
        <p:spPr>
          <a:xfrm>
            <a:off x="3309938" y="1521023"/>
            <a:ext cx="2690813" cy="2085975"/>
          </a:xfrm>
          <a:prstGeom prst="rect">
            <a:avLst/>
          </a:prstGeom>
        </p:spPr>
      </p:pic>
      <p:pic>
        <p:nvPicPr>
          <p:cNvPr id="12" name="Image 10" descr="preencoded.png"/>
          <p:cNvPicPr>
            <a:picLocks noChangeAspect="1"/>
          </p:cNvPicPr>
          <p:nvPr/>
        </p:nvPicPr>
        <p:blipFill>
          <a:blip r:embed="rId12"/>
          <a:stretch>
            <a:fillRect/>
          </a:stretch>
        </p:blipFill>
        <p:spPr>
          <a:xfrm>
            <a:off x="3538538" y="1763911"/>
            <a:ext cx="285750" cy="228600"/>
          </a:xfrm>
          <a:prstGeom prst="rect">
            <a:avLst/>
          </a:prstGeom>
        </p:spPr>
      </p:pic>
      <p:pic>
        <p:nvPicPr>
          <p:cNvPr id="13" name="Image 11" descr="preencoded.png"/>
          <p:cNvPicPr>
            <a:picLocks noChangeAspect="1"/>
          </p:cNvPicPr>
          <p:nvPr/>
        </p:nvPicPr>
        <p:blipFill>
          <a:blip r:embed="rId13"/>
          <a:stretch>
            <a:fillRect/>
          </a:stretch>
        </p:blipFill>
        <p:spPr>
          <a:xfrm>
            <a:off x="3309938" y="3797498"/>
            <a:ext cx="2690813" cy="2085975"/>
          </a:xfrm>
          <a:prstGeom prst="rect">
            <a:avLst/>
          </a:prstGeom>
        </p:spPr>
      </p:pic>
      <p:pic>
        <p:nvPicPr>
          <p:cNvPr id="14" name="Image 12" descr="preencoded.png"/>
          <p:cNvPicPr>
            <a:picLocks noChangeAspect="1"/>
          </p:cNvPicPr>
          <p:nvPr/>
        </p:nvPicPr>
        <p:blipFill>
          <a:blip r:embed="rId14"/>
          <a:stretch>
            <a:fillRect/>
          </a:stretch>
        </p:blipFill>
        <p:spPr>
          <a:xfrm>
            <a:off x="3538538" y="4040386"/>
            <a:ext cx="285750" cy="228600"/>
          </a:xfrm>
          <a:prstGeom prst="rect">
            <a:avLst/>
          </a:prstGeom>
        </p:spPr>
      </p:pic>
      <p:pic>
        <p:nvPicPr>
          <p:cNvPr id="15" name="Image 13" descr="preencoded.png"/>
          <p:cNvPicPr>
            <a:picLocks noChangeAspect="1"/>
          </p:cNvPicPr>
          <p:nvPr/>
        </p:nvPicPr>
        <p:blipFill>
          <a:blip r:embed="rId15"/>
          <a:stretch>
            <a:fillRect/>
          </a:stretch>
        </p:blipFill>
        <p:spPr>
          <a:xfrm>
            <a:off x="6191250" y="1521023"/>
            <a:ext cx="2690813" cy="2200275"/>
          </a:xfrm>
          <a:prstGeom prst="rect">
            <a:avLst/>
          </a:prstGeom>
        </p:spPr>
      </p:pic>
      <p:pic>
        <p:nvPicPr>
          <p:cNvPr id="16" name="Image 14" descr="preencoded.png"/>
          <p:cNvPicPr>
            <a:picLocks noChangeAspect="1"/>
          </p:cNvPicPr>
          <p:nvPr/>
        </p:nvPicPr>
        <p:blipFill>
          <a:blip r:embed="rId16"/>
          <a:stretch>
            <a:fillRect/>
          </a:stretch>
        </p:blipFill>
        <p:spPr>
          <a:xfrm>
            <a:off x="6419850" y="1763911"/>
            <a:ext cx="285750" cy="228600"/>
          </a:xfrm>
          <a:prstGeom prst="rect">
            <a:avLst/>
          </a:prstGeom>
        </p:spPr>
      </p:pic>
      <p:pic>
        <p:nvPicPr>
          <p:cNvPr id="17" name="Image 15" descr="preencoded.png"/>
          <p:cNvPicPr>
            <a:picLocks noChangeAspect="1"/>
          </p:cNvPicPr>
          <p:nvPr/>
        </p:nvPicPr>
        <p:blipFill>
          <a:blip r:embed="rId17"/>
          <a:stretch>
            <a:fillRect/>
          </a:stretch>
        </p:blipFill>
        <p:spPr>
          <a:xfrm>
            <a:off x="6191250" y="3911798"/>
            <a:ext cx="2690813" cy="1971675"/>
          </a:xfrm>
          <a:prstGeom prst="rect">
            <a:avLst/>
          </a:prstGeom>
        </p:spPr>
      </p:pic>
      <p:pic>
        <p:nvPicPr>
          <p:cNvPr id="18" name="Image 16" descr="preencoded.png"/>
          <p:cNvPicPr>
            <a:picLocks noChangeAspect="1"/>
          </p:cNvPicPr>
          <p:nvPr/>
        </p:nvPicPr>
        <p:blipFill>
          <a:blip r:embed="rId18"/>
          <a:stretch>
            <a:fillRect/>
          </a:stretch>
        </p:blipFill>
        <p:spPr>
          <a:xfrm>
            <a:off x="6419850" y="4154686"/>
            <a:ext cx="285750" cy="228600"/>
          </a:xfrm>
          <a:prstGeom prst="rect">
            <a:avLst/>
          </a:prstGeom>
        </p:spPr>
      </p:pic>
      <p:pic>
        <p:nvPicPr>
          <p:cNvPr id="19" name="Image 17" descr="preencoded.png"/>
          <p:cNvPicPr>
            <a:picLocks noChangeAspect="1"/>
          </p:cNvPicPr>
          <p:nvPr/>
        </p:nvPicPr>
        <p:blipFill>
          <a:blip r:embed="rId19"/>
          <a:stretch>
            <a:fillRect/>
          </a:stretch>
        </p:blipFill>
        <p:spPr>
          <a:xfrm>
            <a:off x="9072563" y="1521023"/>
            <a:ext cx="2690813" cy="1971675"/>
          </a:xfrm>
          <a:prstGeom prst="rect">
            <a:avLst/>
          </a:prstGeom>
        </p:spPr>
      </p:pic>
      <p:pic>
        <p:nvPicPr>
          <p:cNvPr id="20" name="Image 18" descr="preencoded.png"/>
          <p:cNvPicPr>
            <a:picLocks noChangeAspect="1"/>
          </p:cNvPicPr>
          <p:nvPr/>
        </p:nvPicPr>
        <p:blipFill>
          <a:blip r:embed="rId20"/>
          <a:stretch>
            <a:fillRect/>
          </a:stretch>
        </p:blipFill>
        <p:spPr>
          <a:xfrm>
            <a:off x="9301163" y="1763911"/>
            <a:ext cx="285750" cy="228600"/>
          </a:xfrm>
          <a:prstGeom prst="rect">
            <a:avLst/>
          </a:prstGeom>
        </p:spPr>
      </p:pic>
      <p:pic>
        <p:nvPicPr>
          <p:cNvPr id="21" name="Image 19" descr="preencoded.png"/>
          <p:cNvPicPr>
            <a:picLocks noChangeAspect="1"/>
          </p:cNvPicPr>
          <p:nvPr/>
        </p:nvPicPr>
        <p:blipFill>
          <a:blip r:embed="rId21"/>
          <a:stretch>
            <a:fillRect/>
          </a:stretch>
        </p:blipFill>
        <p:spPr>
          <a:xfrm>
            <a:off x="9072563" y="3683198"/>
            <a:ext cx="2690813" cy="2200275"/>
          </a:xfrm>
          <a:prstGeom prst="rect">
            <a:avLst/>
          </a:prstGeom>
        </p:spPr>
      </p:pic>
      <p:pic>
        <p:nvPicPr>
          <p:cNvPr id="22" name="Image 20" descr="preencoded.png"/>
          <p:cNvPicPr>
            <a:picLocks noChangeAspect="1"/>
          </p:cNvPicPr>
          <p:nvPr/>
        </p:nvPicPr>
        <p:blipFill>
          <a:blip r:embed="rId22"/>
          <a:stretch>
            <a:fillRect/>
          </a:stretch>
        </p:blipFill>
        <p:spPr>
          <a:xfrm>
            <a:off x="9301163" y="3926086"/>
            <a:ext cx="285750" cy="228600"/>
          </a:xfrm>
          <a:prstGeom prst="rect">
            <a:avLst/>
          </a:prstGeom>
        </p:spPr>
      </p:pic>
      <p:pic>
        <p:nvPicPr>
          <p:cNvPr id="23" name="Image 21" descr="preencoded.png"/>
          <p:cNvPicPr>
            <a:picLocks noChangeAspect="1"/>
          </p:cNvPicPr>
          <p:nvPr/>
        </p:nvPicPr>
        <p:blipFill>
          <a:blip r:embed="rId23"/>
          <a:stretch>
            <a:fillRect/>
          </a:stretch>
        </p:blipFill>
        <p:spPr>
          <a:xfrm>
            <a:off x="0" y="6372225"/>
            <a:ext cx="12192000" cy="485775"/>
          </a:xfrm>
          <a:prstGeom prst="rect">
            <a:avLst/>
          </a:prstGeom>
        </p:spPr>
      </p:pic>
      <p:sp>
        <p:nvSpPr>
          <p:cNvPr id="24" name="Text 0"/>
          <p:cNvSpPr/>
          <p:nvPr/>
        </p:nvSpPr>
        <p:spPr>
          <a:xfrm>
            <a:off x="571500"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5" name="Text 1"/>
          <p:cNvSpPr/>
          <p:nvPr/>
        </p:nvSpPr>
        <p:spPr>
          <a:xfrm>
            <a:off x="571500" y="714375"/>
            <a:ext cx="1162050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Top Tips for Primary Care Assessment</a:t>
            </a:r>
            <a:endParaRPr lang="en-US" sz="2400" dirty="0"/>
          </a:p>
        </p:txBody>
      </p:sp>
      <p:sp>
        <p:nvSpPr>
          <p:cNvPr id="26" name="Text 2"/>
          <p:cNvSpPr/>
          <p:nvPr/>
        </p:nvSpPr>
        <p:spPr>
          <a:xfrm>
            <a:off x="1057275" y="1749623"/>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Witness History</a:t>
            </a:r>
            <a:endParaRPr lang="en-US" sz="1350" dirty="0"/>
          </a:p>
        </p:txBody>
      </p:sp>
      <p:sp>
        <p:nvSpPr>
          <p:cNvPr id="27" name="Text 3"/>
          <p:cNvSpPr/>
          <p:nvPr/>
        </p:nvSpPr>
        <p:spPr>
          <a:xfrm>
            <a:off x="657225" y="2121098"/>
            <a:ext cx="2233613" cy="11430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It transforms the assessment. Ask witnesses about </a:t>
            </a:r>
            <a:r>
              <a:rPr lang="en-US" sz="1200" b="1" dirty="0">
                <a:solidFill>
                  <a:srgbClr val="34495E"/>
                </a:solidFill>
              </a:rPr>
              <a:t>pallor, movements, and duration</a:t>
            </a:r>
            <a:r>
              <a:rPr lang="en-US" sz="1200" dirty="0">
                <a:solidFill>
                  <a:srgbClr val="34495E"/>
                </a:solidFill>
              </a:rPr>
              <a:t>. If possible, ask for a video recording of future events.</a:t>
            </a:r>
            <a:endParaRPr lang="en-US" sz="1200" dirty="0"/>
          </a:p>
        </p:txBody>
      </p:sp>
      <p:sp>
        <p:nvSpPr>
          <p:cNvPr id="28" name="Text 4"/>
          <p:cNvSpPr/>
          <p:nvPr/>
        </p:nvSpPr>
        <p:spPr>
          <a:xfrm>
            <a:off x="1057275" y="4026098"/>
            <a:ext cx="3154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"10p" Test</a:t>
            </a:r>
            <a:endParaRPr lang="en-US" sz="1350" dirty="0"/>
          </a:p>
        </p:txBody>
      </p:sp>
      <p:sp>
        <p:nvSpPr>
          <p:cNvPr id="29" name="Text 5"/>
          <p:cNvSpPr/>
          <p:nvPr/>
        </p:nvSpPr>
        <p:spPr>
          <a:xfrm>
            <a:off x="657225" y="4397573"/>
            <a:ext cx="2233613" cy="914400"/>
          </a:xfrm>
          <a:prstGeom prst="rect">
            <a:avLst/>
          </a:prstGeom>
          <a:noFill/>
          <a:ln/>
        </p:spPr>
        <p:txBody>
          <a:bodyPr vert="horz" wrap="square" lIns="0" tIns="0" rIns="0" bIns="0" rtlCol="0" anchor="ctr"/>
          <a:lstStyle/>
          <a:p>
            <a:pPr marL="0" indent="0">
              <a:lnSpc>
                <a:spcPts val="1800"/>
              </a:lnSpc>
              <a:buNone/>
            </a:pPr>
            <a:r>
              <a:rPr lang="en-US" sz="1200" b="1" dirty="0">
                <a:solidFill>
                  <a:srgbClr val="34495E"/>
                </a:solidFill>
              </a:rPr>
              <a:t>Lying and standing BP</a:t>
            </a:r>
            <a:r>
              <a:rPr lang="en-US" sz="1200" dirty="0">
                <a:solidFill>
                  <a:srgbClr val="34495E"/>
                </a:solidFill>
              </a:rPr>
              <a:t> is an incredibly useful investigation often forgotten. Check at 1 and 3 minutes after standing up.</a:t>
            </a:r>
            <a:endParaRPr lang="en-US" sz="1200" dirty="0"/>
          </a:p>
        </p:txBody>
      </p:sp>
      <p:sp>
        <p:nvSpPr>
          <p:cNvPr id="30" name="Text 6"/>
          <p:cNvSpPr/>
          <p:nvPr/>
        </p:nvSpPr>
        <p:spPr>
          <a:xfrm>
            <a:off x="3938588" y="1749623"/>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Tongue Biting</a:t>
            </a:r>
            <a:endParaRPr lang="en-US" sz="1350" dirty="0"/>
          </a:p>
        </p:txBody>
      </p:sp>
      <p:sp>
        <p:nvSpPr>
          <p:cNvPr id="31" name="Text 7"/>
          <p:cNvSpPr/>
          <p:nvPr/>
        </p:nvSpPr>
        <p:spPr>
          <a:xfrm>
            <a:off x="3538538" y="2121098"/>
            <a:ext cx="2233613" cy="1143000"/>
          </a:xfrm>
          <a:prstGeom prst="rect">
            <a:avLst/>
          </a:prstGeom>
          <a:noFill/>
          <a:ln/>
        </p:spPr>
        <p:txBody>
          <a:bodyPr vert="horz" wrap="square" lIns="0" tIns="0" rIns="0" bIns="0" rtlCol="0" anchor="ctr"/>
          <a:lstStyle/>
          <a:p>
            <a:pPr marL="0" indent="0">
              <a:lnSpc>
                <a:spcPts val="1800"/>
              </a:lnSpc>
              <a:buNone/>
            </a:pPr>
            <a:r>
              <a:rPr lang="en-US" sz="1200" b="1" dirty="0">
                <a:solidFill>
                  <a:srgbClr val="34495E"/>
                </a:solidFill>
              </a:rPr>
              <a:t>Lateral tongue biting</a:t>
            </a:r>
            <a:r>
              <a:rPr lang="en-US" sz="1200" dirty="0">
                <a:solidFill>
                  <a:srgbClr val="34495E"/>
                </a:solidFill>
              </a:rPr>
              <a:t> is highly specific for epilepsy. Tip biting can occur in syncope but side biting is a massive diagnostic differentiator.</a:t>
            </a:r>
            <a:endParaRPr lang="en-US" sz="1200" dirty="0"/>
          </a:p>
        </p:txBody>
      </p:sp>
      <p:sp>
        <p:nvSpPr>
          <p:cNvPr id="32" name="Text 8"/>
          <p:cNvSpPr/>
          <p:nvPr/>
        </p:nvSpPr>
        <p:spPr>
          <a:xfrm>
            <a:off x="3938588" y="4026098"/>
            <a:ext cx="17830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3 Ps</a:t>
            </a:r>
            <a:endParaRPr lang="en-US" sz="1350" dirty="0"/>
          </a:p>
        </p:txBody>
      </p:sp>
      <p:sp>
        <p:nvSpPr>
          <p:cNvPr id="33" name="Text 9"/>
          <p:cNvSpPr/>
          <p:nvPr/>
        </p:nvSpPr>
        <p:spPr>
          <a:xfrm>
            <a:off x="3538538" y="4397573"/>
            <a:ext cx="2233613" cy="1143000"/>
          </a:xfrm>
          <a:prstGeom prst="rect">
            <a:avLst/>
          </a:prstGeom>
          <a:noFill/>
          <a:ln/>
        </p:spPr>
        <p:txBody>
          <a:bodyPr vert="horz" wrap="square" lIns="0" tIns="0" rIns="0" bIns="0" rtlCol="0" anchor="ctr"/>
          <a:lstStyle/>
          <a:p>
            <a:pPr marL="0" indent="0">
              <a:lnSpc>
                <a:spcPts val="1800"/>
              </a:lnSpc>
              <a:buNone/>
            </a:pPr>
            <a:r>
              <a:rPr lang="en-US" sz="1200" b="1" dirty="0">
                <a:solidFill>
                  <a:srgbClr val="34495E"/>
                </a:solidFill>
              </a:rPr>
              <a:t>Posture + Provocation + Prodrome</a:t>
            </a:r>
            <a:r>
              <a:rPr lang="en-US" sz="1200" dirty="0">
                <a:solidFill>
                  <a:srgbClr val="34495E"/>
                </a:solidFill>
              </a:rPr>
              <a:t> (sweating, nausea) strongly suggests a vasovagal (reflex) cause rather than cardiac syncope.</a:t>
            </a:r>
            <a:endParaRPr lang="en-US" sz="1200" dirty="0"/>
          </a:p>
        </p:txBody>
      </p:sp>
      <p:sp>
        <p:nvSpPr>
          <p:cNvPr id="34" name="Text 10"/>
          <p:cNvSpPr/>
          <p:nvPr/>
        </p:nvSpPr>
        <p:spPr>
          <a:xfrm>
            <a:off x="6819900" y="1749623"/>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Exertional Syncope</a:t>
            </a:r>
            <a:endParaRPr lang="en-US" sz="1350" dirty="0"/>
          </a:p>
        </p:txBody>
      </p:sp>
      <p:sp>
        <p:nvSpPr>
          <p:cNvPr id="35" name="Text 11"/>
          <p:cNvSpPr/>
          <p:nvPr/>
        </p:nvSpPr>
        <p:spPr>
          <a:xfrm>
            <a:off x="6419850" y="2121098"/>
            <a:ext cx="2233613" cy="1371600"/>
          </a:xfrm>
          <a:prstGeom prst="rect">
            <a:avLst/>
          </a:prstGeom>
          <a:noFill/>
          <a:ln/>
        </p:spPr>
        <p:txBody>
          <a:bodyPr vert="horz" wrap="square" lIns="0" tIns="0" rIns="0" bIns="0" rtlCol="0" anchor="ctr"/>
          <a:lstStyle/>
          <a:p>
            <a:pPr marL="0" indent="0">
              <a:lnSpc>
                <a:spcPts val="1800"/>
              </a:lnSpc>
              <a:buNone/>
            </a:pPr>
            <a:r>
              <a:rPr lang="en-US" sz="1200" b="1" dirty="0">
                <a:solidFill>
                  <a:srgbClr val="34495E"/>
                </a:solidFill>
              </a:rPr>
              <a:t>URGENT referral needed.</a:t>
            </a:r>
            <a:r>
              <a:rPr lang="en-US" sz="1200" dirty="0">
                <a:solidFill>
                  <a:srgbClr val="34495E"/>
                </a:solidFill>
              </a:rPr>
              <a:t> Syncope during exercise suggests structural heart disease (AS, HOCM) or VT. Do not reassure without investigation.</a:t>
            </a:r>
            <a:endParaRPr lang="en-US" sz="1200" dirty="0"/>
          </a:p>
        </p:txBody>
      </p:sp>
      <p:sp>
        <p:nvSpPr>
          <p:cNvPr id="36" name="Text 12"/>
          <p:cNvSpPr/>
          <p:nvPr/>
        </p:nvSpPr>
        <p:spPr>
          <a:xfrm>
            <a:off x="6819900" y="4140398"/>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PCM Education</a:t>
            </a:r>
            <a:endParaRPr lang="en-US" sz="1350" dirty="0"/>
          </a:p>
        </p:txBody>
      </p:sp>
      <p:sp>
        <p:nvSpPr>
          <p:cNvPr id="37" name="Text 13"/>
          <p:cNvSpPr/>
          <p:nvPr/>
        </p:nvSpPr>
        <p:spPr>
          <a:xfrm>
            <a:off x="6419850" y="4511873"/>
            <a:ext cx="2233613" cy="11430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Teach </a:t>
            </a:r>
            <a:r>
              <a:rPr lang="en-US" sz="1200" b="1" dirty="0">
                <a:solidFill>
                  <a:srgbClr val="34495E"/>
                </a:solidFill>
              </a:rPr>
              <a:t>Physical Counterpressure Manoeuvres</a:t>
            </a:r>
            <a:r>
              <a:rPr lang="en-US" sz="1200" dirty="0">
                <a:solidFill>
                  <a:srgbClr val="34495E"/>
                </a:solidFill>
              </a:rPr>
              <a:t> (leg crossing, muscle tensing) at the first sign of prodrome to abort the syncopal event.</a:t>
            </a:r>
            <a:endParaRPr lang="en-US" sz="1200" dirty="0"/>
          </a:p>
        </p:txBody>
      </p:sp>
      <p:sp>
        <p:nvSpPr>
          <p:cNvPr id="38" name="Text 14"/>
          <p:cNvSpPr/>
          <p:nvPr/>
        </p:nvSpPr>
        <p:spPr>
          <a:xfrm>
            <a:off x="9701213" y="1749623"/>
            <a:ext cx="24907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Medication Review</a:t>
            </a:r>
            <a:endParaRPr lang="en-US" sz="1350" dirty="0"/>
          </a:p>
        </p:txBody>
      </p:sp>
      <p:sp>
        <p:nvSpPr>
          <p:cNvPr id="39" name="Text 15"/>
          <p:cNvSpPr/>
          <p:nvPr/>
        </p:nvSpPr>
        <p:spPr>
          <a:xfrm>
            <a:off x="9301163" y="2121098"/>
            <a:ext cx="2233613" cy="11430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The most common cause of orthostatic hypotension in primary care is </a:t>
            </a:r>
            <a:r>
              <a:rPr lang="en-US" sz="1200" b="1" dirty="0">
                <a:solidFill>
                  <a:srgbClr val="34495E"/>
                </a:solidFill>
              </a:rPr>
              <a:t>polypharmacy</a:t>
            </a:r>
            <a:r>
              <a:rPr lang="en-US" sz="1200" dirty="0">
                <a:solidFill>
                  <a:srgbClr val="34495E"/>
                </a:solidFill>
              </a:rPr>
              <a:t> (antihypertensives, diuretics, alpha-blockers).</a:t>
            </a:r>
            <a:endParaRPr lang="en-US" sz="1200" dirty="0"/>
          </a:p>
        </p:txBody>
      </p:sp>
      <p:sp>
        <p:nvSpPr>
          <p:cNvPr id="40" name="Text 16"/>
          <p:cNvSpPr/>
          <p:nvPr/>
        </p:nvSpPr>
        <p:spPr>
          <a:xfrm>
            <a:off x="9701213" y="3911798"/>
            <a:ext cx="24907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Diagnostic Restraint</a:t>
            </a:r>
            <a:endParaRPr lang="en-US" sz="1350" dirty="0"/>
          </a:p>
        </p:txBody>
      </p:sp>
      <p:sp>
        <p:nvSpPr>
          <p:cNvPr id="41" name="Text 17"/>
          <p:cNvSpPr/>
          <p:nvPr/>
        </p:nvSpPr>
        <p:spPr>
          <a:xfrm>
            <a:off x="9301163" y="4283273"/>
            <a:ext cx="2233613" cy="1371600"/>
          </a:xfrm>
          <a:prstGeom prst="rect">
            <a:avLst/>
          </a:prstGeom>
          <a:noFill/>
          <a:ln/>
        </p:spPr>
        <p:txBody>
          <a:bodyPr vert="horz" wrap="square" lIns="0" tIns="0" rIns="0" bIns="0" rtlCol="0" anchor="ctr"/>
          <a:lstStyle/>
          <a:p>
            <a:pPr marL="0" indent="0">
              <a:lnSpc>
                <a:spcPts val="1800"/>
              </a:lnSpc>
              <a:buNone/>
            </a:pPr>
            <a:r>
              <a:rPr lang="en-US" sz="1200" b="1" dirty="0">
                <a:solidFill>
                  <a:srgbClr val="34495E"/>
                </a:solidFill>
              </a:rPr>
              <a:t>Never order routine EEG or CT scans</a:t>
            </a:r>
            <a:r>
              <a:rPr lang="en-US" sz="1200" dirty="0">
                <a:solidFill>
                  <a:srgbClr val="34495E"/>
                </a:solidFill>
              </a:rPr>
              <a:t> for classic syncope presentations. NICE CG109 recommends these only if focal neurological features are present.</a:t>
            </a:r>
            <a:endParaRPr lang="en-US" sz="1200" dirty="0"/>
          </a:p>
        </p:txBody>
      </p:sp>
      <p:sp>
        <p:nvSpPr>
          <p:cNvPr id="42" name="Text 18"/>
          <p:cNvSpPr/>
          <p:nvPr/>
        </p:nvSpPr>
        <p:spPr>
          <a:xfrm>
            <a:off x="428625"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476250" y="285750"/>
            <a:ext cx="2741116" cy="314325"/>
          </a:xfrm>
          <a:prstGeom prst="rect">
            <a:avLst/>
          </a:prstGeom>
        </p:spPr>
      </p:pic>
      <p:pic>
        <p:nvPicPr>
          <p:cNvPr id="5" name="Image 3" descr="preencoded.png"/>
          <p:cNvPicPr>
            <a:picLocks noChangeAspect="1"/>
          </p:cNvPicPr>
          <p:nvPr/>
        </p:nvPicPr>
        <p:blipFill>
          <a:blip r:embed="rId6"/>
          <a:stretch>
            <a:fillRect/>
          </a:stretch>
        </p:blipFill>
        <p:spPr>
          <a:xfrm>
            <a:off x="476250" y="714375"/>
            <a:ext cx="11239500" cy="365671"/>
          </a:xfrm>
          <a:prstGeom prst="rect">
            <a:avLst/>
          </a:prstGeom>
        </p:spPr>
      </p:pic>
      <p:pic>
        <p:nvPicPr>
          <p:cNvPr id="6" name="Image 4" descr="preencoded.png"/>
          <p:cNvPicPr>
            <a:picLocks noChangeAspect="1"/>
          </p:cNvPicPr>
          <p:nvPr/>
        </p:nvPicPr>
        <p:blipFill>
          <a:blip r:embed="rId7"/>
          <a:stretch>
            <a:fillRect/>
          </a:stretch>
        </p:blipFill>
        <p:spPr>
          <a:xfrm>
            <a:off x="476250" y="1222921"/>
            <a:ext cx="5476875" cy="1525935"/>
          </a:xfrm>
          <a:prstGeom prst="rect">
            <a:avLst/>
          </a:prstGeom>
        </p:spPr>
      </p:pic>
      <p:pic>
        <p:nvPicPr>
          <p:cNvPr id="7" name="Image 5" descr="preencoded.png"/>
          <p:cNvPicPr>
            <a:picLocks noChangeAspect="1"/>
          </p:cNvPicPr>
          <p:nvPr/>
        </p:nvPicPr>
        <p:blipFill>
          <a:blip r:embed="rId8"/>
          <a:stretch>
            <a:fillRect/>
          </a:stretch>
        </p:blipFill>
        <p:spPr>
          <a:xfrm>
            <a:off x="685800" y="1427708"/>
            <a:ext cx="238125" cy="190500"/>
          </a:xfrm>
          <a:prstGeom prst="rect">
            <a:avLst/>
          </a:prstGeom>
        </p:spPr>
      </p:pic>
      <p:pic>
        <p:nvPicPr>
          <p:cNvPr id="8" name="Image 6" descr="preencoded.png"/>
          <p:cNvPicPr>
            <a:picLocks noChangeAspect="1"/>
          </p:cNvPicPr>
          <p:nvPr/>
        </p:nvPicPr>
        <p:blipFill>
          <a:blip r:embed="rId7"/>
          <a:stretch>
            <a:fillRect/>
          </a:stretch>
        </p:blipFill>
        <p:spPr>
          <a:xfrm>
            <a:off x="476250" y="2939355"/>
            <a:ext cx="5476875" cy="1525935"/>
          </a:xfrm>
          <a:prstGeom prst="rect">
            <a:avLst/>
          </a:prstGeom>
        </p:spPr>
      </p:pic>
      <p:pic>
        <p:nvPicPr>
          <p:cNvPr id="9" name="Image 7" descr="preencoded.png"/>
          <p:cNvPicPr>
            <a:picLocks noChangeAspect="1"/>
          </p:cNvPicPr>
          <p:nvPr/>
        </p:nvPicPr>
        <p:blipFill>
          <a:blip r:embed="rId9"/>
          <a:stretch>
            <a:fillRect/>
          </a:stretch>
        </p:blipFill>
        <p:spPr>
          <a:xfrm>
            <a:off x="685800" y="3144143"/>
            <a:ext cx="238125" cy="190500"/>
          </a:xfrm>
          <a:prstGeom prst="rect">
            <a:avLst/>
          </a:prstGeom>
        </p:spPr>
      </p:pic>
      <p:pic>
        <p:nvPicPr>
          <p:cNvPr id="10" name="Image 8" descr="preencoded.png"/>
          <p:cNvPicPr>
            <a:picLocks noChangeAspect="1"/>
          </p:cNvPicPr>
          <p:nvPr/>
        </p:nvPicPr>
        <p:blipFill>
          <a:blip r:embed="rId7"/>
          <a:stretch>
            <a:fillRect/>
          </a:stretch>
        </p:blipFill>
        <p:spPr>
          <a:xfrm>
            <a:off x="476250" y="4655790"/>
            <a:ext cx="5476875" cy="1525935"/>
          </a:xfrm>
          <a:prstGeom prst="rect">
            <a:avLst/>
          </a:prstGeom>
        </p:spPr>
      </p:pic>
      <p:pic>
        <p:nvPicPr>
          <p:cNvPr id="11" name="Image 9" descr="preencoded.png"/>
          <p:cNvPicPr>
            <a:picLocks noChangeAspect="1"/>
          </p:cNvPicPr>
          <p:nvPr/>
        </p:nvPicPr>
        <p:blipFill>
          <a:blip r:embed="rId10"/>
          <a:stretch>
            <a:fillRect/>
          </a:stretch>
        </p:blipFill>
        <p:spPr>
          <a:xfrm>
            <a:off x="685800" y="4860578"/>
            <a:ext cx="238125" cy="190500"/>
          </a:xfrm>
          <a:prstGeom prst="rect">
            <a:avLst/>
          </a:prstGeom>
        </p:spPr>
      </p:pic>
      <p:pic>
        <p:nvPicPr>
          <p:cNvPr id="12" name="Image 10" descr="preencoded.png"/>
          <p:cNvPicPr>
            <a:picLocks noChangeAspect="1"/>
          </p:cNvPicPr>
          <p:nvPr/>
        </p:nvPicPr>
        <p:blipFill>
          <a:blip r:embed="rId7"/>
          <a:stretch>
            <a:fillRect/>
          </a:stretch>
        </p:blipFill>
        <p:spPr>
          <a:xfrm>
            <a:off x="6238875" y="1222921"/>
            <a:ext cx="5476875" cy="1525935"/>
          </a:xfrm>
          <a:prstGeom prst="rect">
            <a:avLst/>
          </a:prstGeom>
        </p:spPr>
      </p:pic>
      <p:pic>
        <p:nvPicPr>
          <p:cNvPr id="13" name="Image 11" descr="preencoded.png"/>
          <p:cNvPicPr>
            <a:picLocks noChangeAspect="1"/>
          </p:cNvPicPr>
          <p:nvPr/>
        </p:nvPicPr>
        <p:blipFill>
          <a:blip r:embed="rId11"/>
          <a:stretch>
            <a:fillRect/>
          </a:stretch>
        </p:blipFill>
        <p:spPr>
          <a:xfrm>
            <a:off x="6448425" y="1427708"/>
            <a:ext cx="238125" cy="190500"/>
          </a:xfrm>
          <a:prstGeom prst="rect">
            <a:avLst/>
          </a:prstGeom>
        </p:spPr>
      </p:pic>
      <p:pic>
        <p:nvPicPr>
          <p:cNvPr id="14" name="Image 12" descr="preencoded.png"/>
          <p:cNvPicPr>
            <a:picLocks noChangeAspect="1"/>
          </p:cNvPicPr>
          <p:nvPr/>
        </p:nvPicPr>
        <p:blipFill>
          <a:blip r:embed="rId7"/>
          <a:stretch>
            <a:fillRect/>
          </a:stretch>
        </p:blipFill>
        <p:spPr>
          <a:xfrm>
            <a:off x="6238875" y="2939355"/>
            <a:ext cx="5476875" cy="1525935"/>
          </a:xfrm>
          <a:prstGeom prst="rect">
            <a:avLst/>
          </a:prstGeom>
        </p:spPr>
      </p:pic>
      <p:pic>
        <p:nvPicPr>
          <p:cNvPr id="15" name="Image 13" descr="preencoded.png"/>
          <p:cNvPicPr>
            <a:picLocks noChangeAspect="1"/>
          </p:cNvPicPr>
          <p:nvPr/>
        </p:nvPicPr>
        <p:blipFill>
          <a:blip r:embed="rId12"/>
          <a:stretch>
            <a:fillRect/>
          </a:stretch>
        </p:blipFill>
        <p:spPr>
          <a:xfrm>
            <a:off x="6448425" y="3144143"/>
            <a:ext cx="238125" cy="190500"/>
          </a:xfrm>
          <a:prstGeom prst="rect">
            <a:avLst/>
          </a:prstGeom>
        </p:spPr>
      </p:pic>
      <p:pic>
        <p:nvPicPr>
          <p:cNvPr id="16" name="Image 14" descr="preencoded.png"/>
          <p:cNvPicPr>
            <a:picLocks noChangeAspect="1"/>
          </p:cNvPicPr>
          <p:nvPr/>
        </p:nvPicPr>
        <p:blipFill>
          <a:blip r:embed="rId7"/>
          <a:stretch>
            <a:fillRect/>
          </a:stretch>
        </p:blipFill>
        <p:spPr>
          <a:xfrm>
            <a:off x="6238875" y="4655790"/>
            <a:ext cx="5476875" cy="1525935"/>
          </a:xfrm>
          <a:prstGeom prst="rect">
            <a:avLst/>
          </a:prstGeom>
        </p:spPr>
      </p:pic>
      <p:pic>
        <p:nvPicPr>
          <p:cNvPr id="17" name="Image 15" descr="preencoded.png"/>
          <p:cNvPicPr>
            <a:picLocks noChangeAspect="1"/>
          </p:cNvPicPr>
          <p:nvPr/>
        </p:nvPicPr>
        <p:blipFill>
          <a:blip r:embed="rId13"/>
          <a:stretch>
            <a:fillRect/>
          </a:stretch>
        </p:blipFill>
        <p:spPr>
          <a:xfrm>
            <a:off x="6448425" y="4860578"/>
            <a:ext cx="238125" cy="190500"/>
          </a:xfrm>
          <a:prstGeom prst="rect">
            <a:avLst/>
          </a:prstGeom>
        </p:spPr>
      </p:pic>
      <p:pic>
        <p:nvPicPr>
          <p:cNvPr id="18" name="Image 16" descr="preencoded.png"/>
          <p:cNvPicPr>
            <a:picLocks noChangeAspect="1"/>
          </p:cNvPicPr>
          <p:nvPr/>
        </p:nvPicPr>
        <p:blipFill>
          <a:blip r:embed="rId14"/>
          <a:stretch>
            <a:fillRect/>
          </a:stretch>
        </p:blipFill>
        <p:spPr>
          <a:xfrm>
            <a:off x="0" y="6372225"/>
            <a:ext cx="12192000" cy="485775"/>
          </a:xfrm>
          <a:prstGeom prst="rect">
            <a:avLst/>
          </a:prstGeom>
        </p:spPr>
      </p:pic>
      <p:sp>
        <p:nvSpPr>
          <p:cNvPr id="19" name="Text 0"/>
          <p:cNvSpPr/>
          <p:nvPr/>
        </p:nvSpPr>
        <p:spPr>
          <a:xfrm>
            <a:off x="61912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0" name="Text 1"/>
          <p:cNvSpPr/>
          <p:nvPr/>
        </p:nvSpPr>
        <p:spPr>
          <a:xfrm>
            <a:off x="619125" y="714375"/>
            <a:ext cx="115728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Common Pitfalls in Syncope Management</a:t>
            </a:r>
            <a:endParaRPr lang="en-US" sz="2400" dirty="0"/>
          </a:p>
        </p:txBody>
      </p:sp>
      <p:sp>
        <p:nvSpPr>
          <p:cNvPr id="21" name="Text 2"/>
          <p:cNvSpPr/>
          <p:nvPr/>
        </p:nvSpPr>
        <p:spPr>
          <a:xfrm>
            <a:off x="1038225" y="1394371"/>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OVER-INVESTIGATION</a:t>
            </a:r>
            <a:endParaRPr lang="en-US" sz="1350" dirty="0"/>
          </a:p>
        </p:txBody>
      </p:sp>
      <p:sp>
        <p:nvSpPr>
          <p:cNvPr id="22" name="Text 3"/>
          <p:cNvSpPr/>
          <p:nvPr/>
        </p:nvSpPr>
        <p:spPr>
          <a:xfrm>
            <a:off x="685800" y="1727746"/>
            <a:ext cx="50577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Requesting routine EEG or CT scans for classic Vasovagal Syncope (VVS). NICE CG109 advises against these unless specific neuro features are present.</a:t>
            </a:r>
            <a:endParaRPr lang="en-US" sz="1275" dirty="0"/>
          </a:p>
        </p:txBody>
      </p:sp>
      <p:sp>
        <p:nvSpPr>
          <p:cNvPr id="23" name="Text 4"/>
          <p:cNvSpPr/>
          <p:nvPr/>
        </p:nvSpPr>
        <p:spPr>
          <a:xfrm>
            <a:off x="1038225" y="311080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THE "EPILEPSY TRAP"</a:t>
            </a:r>
            <a:endParaRPr lang="en-US" sz="1350" dirty="0"/>
          </a:p>
        </p:txBody>
      </p:sp>
      <p:sp>
        <p:nvSpPr>
          <p:cNvPr id="24" name="Text 5"/>
          <p:cNvSpPr/>
          <p:nvPr/>
        </p:nvSpPr>
        <p:spPr>
          <a:xfrm>
            <a:off x="685800" y="3444180"/>
            <a:ext cx="50577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Diagnosing epilepsy without assessing for syncope first. Over 74,000 UK patients are misdiagnosed, leading to unnecessary treatment and driving bans.</a:t>
            </a:r>
            <a:endParaRPr lang="en-US" sz="1275" dirty="0"/>
          </a:p>
        </p:txBody>
      </p:sp>
      <p:sp>
        <p:nvSpPr>
          <p:cNvPr id="25" name="Text 6"/>
          <p:cNvSpPr/>
          <p:nvPr/>
        </p:nvSpPr>
        <p:spPr>
          <a:xfrm>
            <a:off x="1038225" y="4827240"/>
            <a:ext cx="50063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THE "10P INVESTIGATION"</a:t>
            </a:r>
            <a:endParaRPr lang="en-US" sz="1350" dirty="0"/>
          </a:p>
        </p:txBody>
      </p:sp>
      <p:sp>
        <p:nvSpPr>
          <p:cNvPr id="26" name="Text 7"/>
          <p:cNvSpPr/>
          <p:nvPr/>
        </p:nvSpPr>
        <p:spPr>
          <a:xfrm>
            <a:off x="685800" y="5160615"/>
            <a:ext cx="5057775" cy="453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Failing to perform a formal Lying and Standing BP. This simple test is the primary method for diagnosing Orthostatic Hypotension (OH).</a:t>
            </a:r>
            <a:endParaRPr lang="en-US" sz="1275" dirty="0"/>
          </a:p>
        </p:txBody>
      </p:sp>
      <p:sp>
        <p:nvSpPr>
          <p:cNvPr id="27" name="Text 8"/>
          <p:cNvSpPr/>
          <p:nvPr/>
        </p:nvSpPr>
        <p:spPr>
          <a:xfrm>
            <a:off x="6800850" y="139437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MEDICATION BLINDNESS</a:t>
            </a:r>
            <a:endParaRPr lang="en-US" sz="1350" dirty="0"/>
          </a:p>
        </p:txBody>
      </p:sp>
      <p:sp>
        <p:nvSpPr>
          <p:cNvPr id="28" name="Text 9"/>
          <p:cNvSpPr/>
          <p:nvPr/>
        </p:nvSpPr>
        <p:spPr>
          <a:xfrm>
            <a:off x="6448425" y="1727746"/>
            <a:ext cx="50577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Missing OH caused by polypharmacy. Always review antihypertensives, diuretics, and alpha-blockers in elderly patients with TLoC.</a:t>
            </a:r>
            <a:endParaRPr lang="en-US" sz="1275" dirty="0"/>
          </a:p>
        </p:txBody>
      </p:sp>
      <p:sp>
        <p:nvSpPr>
          <p:cNvPr id="29" name="Text 10"/>
          <p:cNvSpPr/>
          <p:nvPr/>
        </p:nvSpPr>
        <p:spPr>
          <a:xfrm>
            <a:off x="6800850" y="311080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MEDICO-LEGAL OMISSION</a:t>
            </a:r>
            <a:endParaRPr lang="en-US" sz="1350" dirty="0"/>
          </a:p>
        </p:txBody>
      </p:sp>
      <p:sp>
        <p:nvSpPr>
          <p:cNvPr id="30" name="Text 11"/>
          <p:cNvSpPr/>
          <p:nvPr/>
        </p:nvSpPr>
        <p:spPr>
          <a:xfrm>
            <a:off x="6448425" y="3444180"/>
            <a:ext cx="5057775" cy="453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Failing to discuss and document DVLA driving restrictions. You have a duty to advise patients on their legal requirement to stop driving.</a:t>
            </a:r>
            <a:endParaRPr lang="en-US" sz="1275" dirty="0"/>
          </a:p>
        </p:txBody>
      </p:sp>
      <p:sp>
        <p:nvSpPr>
          <p:cNvPr id="31" name="Text 12"/>
          <p:cNvSpPr/>
          <p:nvPr/>
        </p:nvSpPr>
        <p:spPr>
          <a:xfrm>
            <a:off x="6800850" y="4827240"/>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PASSIVE MANAGEMENT</a:t>
            </a:r>
            <a:endParaRPr lang="en-US" sz="1350" dirty="0"/>
          </a:p>
        </p:txBody>
      </p:sp>
      <p:sp>
        <p:nvSpPr>
          <p:cNvPr id="32" name="Text 13"/>
          <p:cNvSpPr/>
          <p:nvPr/>
        </p:nvSpPr>
        <p:spPr>
          <a:xfrm>
            <a:off x="6448425" y="5160615"/>
            <a:ext cx="5057775" cy="453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Discharging a VVS patient without teaching Physical Counterpressure Manoeuvres (PCMs). These are evidence-based and highly effective.</a:t>
            </a:r>
            <a:endParaRPr lang="en-US" sz="1275" dirty="0"/>
          </a:p>
        </p:txBody>
      </p:sp>
      <p:sp>
        <p:nvSpPr>
          <p:cNvPr id="33" name="Text 14"/>
          <p:cNvSpPr/>
          <p:nvPr/>
        </p:nvSpPr>
        <p:spPr>
          <a:xfrm>
            <a:off x="476250"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
        <p:nvSpPr>
          <p:cNvPr id="34" name="Text 15"/>
          <p:cNvSpPr/>
          <p:nvPr/>
        </p:nvSpPr>
        <p:spPr>
          <a:xfrm>
            <a:off x="6223843" y="6536531"/>
            <a:ext cx="5968157" cy="157163"/>
          </a:xfrm>
          <a:prstGeom prst="rect">
            <a:avLst/>
          </a:prstGeom>
          <a:noFill/>
          <a:ln/>
        </p:spPr>
        <p:txBody>
          <a:bodyPr vert="horz" wrap="square" lIns="0" tIns="0" rIns="0" bIns="0" rtlCol="0" anchor="ctr"/>
          <a:lstStyle/>
          <a:p>
            <a:pPr marL="0" indent="0">
              <a:lnSpc>
                <a:spcPts val="1238"/>
              </a:lnSpc>
              <a:buNone/>
            </a:pPr>
            <a:r>
              <a:rPr lang="en-US" sz="825" i="1" dirty="0">
                <a:solidFill>
                  <a:srgbClr val="7F8C8D"/>
                </a:solidFill>
              </a:rPr>
              <a:t>Clinical teaching resource — for educational purposes only. Refer to full NICE CG109 and DVLA guidance for practice.</a:t>
            </a:r>
            <a:endParaRPr lang="en-US" sz="8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129605"/>
            <a:ext cx="3683050" cy="5147370"/>
          </a:xfrm>
          <a:prstGeom prst="rect">
            <a:avLst/>
          </a:prstGeom>
        </p:spPr>
      </p:pic>
      <p:pic>
        <p:nvPicPr>
          <p:cNvPr id="8" name="Image 6" descr="preencoded.png"/>
          <p:cNvPicPr>
            <a:picLocks noChangeAspect="1"/>
          </p:cNvPicPr>
          <p:nvPr/>
        </p:nvPicPr>
        <p:blipFill>
          <a:blip r:embed="rId8"/>
          <a:stretch>
            <a:fillRect/>
          </a:stretch>
        </p:blipFill>
        <p:spPr>
          <a:xfrm>
            <a:off x="619125" y="1434405"/>
            <a:ext cx="190500" cy="152400"/>
          </a:xfrm>
          <a:prstGeom prst="rect">
            <a:avLst/>
          </a:prstGeom>
        </p:spPr>
      </p:pic>
      <p:pic>
        <p:nvPicPr>
          <p:cNvPr id="9" name="Image 7" descr="preencoded.png"/>
          <p:cNvPicPr>
            <a:picLocks noChangeAspect="1"/>
          </p:cNvPicPr>
          <p:nvPr/>
        </p:nvPicPr>
        <p:blipFill>
          <a:blip r:embed="rId9"/>
          <a:stretch>
            <a:fillRect/>
          </a:stretch>
        </p:blipFill>
        <p:spPr>
          <a:xfrm>
            <a:off x="4254550" y="1129605"/>
            <a:ext cx="3683050" cy="5147370"/>
          </a:xfrm>
          <a:prstGeom prst="rect">
            <a:avLst/>
          </a:prstGeom>
        </p:spPr>
      </p:pic>
      <p:pic>
        <p:nvPicPr>
          <p:cNvPr id="10" name="Image 8" descr="preencoded.png"/>
          <p:cNvPicPr>
            <a:picLocks noChangeAspect="1"/>
          </p:cNvPicPr>
          <p:nvPr/>
        </p:nvPicPr>
        <p:blipFill>
          <a:blip r:embed="rId10"/>
          <a:stretch>
            <a:fillRect/>
          </a:stretch>
        </p:blipFill>
        <p:spPr>
          <a:xfrm>
            <a:off x="4492675" y="1434405"/>
            <a:ext cx="190500" cy="152400"/>
          </a:xfrm>
          <a:prstGeom prst="rect">
            <a:avLst/>
          </a:prstGeom>
        </p:spPr>
      </p:pic>
      <p:pic>
        <p:nvPicPr>
          <p:cNvPr id="11" name="Image 9" descr="preencoded.png"/>
          <p:cNvPicPr>
            <a:picLocks noChangeAspect="1"/>
          </p:cNvPicPr>
          <p:nvPr/>
        </p:nvPicPr>
        <p:blipFill>
          <a:blip r:embed="rId11"/>
          <a:stretch>
            <a:fillRect/>
          </a:stretch>
        </p:blipFill>
        <p:spPr>
          <a:xfrm>
            <a:off x="8128099" y="1129605"/>
            <a:ext cx="3683050" cy="5147370"/>
          </a:xfrm>
          <a:prstGeom prst="rect">
            <a:avLst/>
          </a:prstGeom>
        </p:spPr>
      </p:pic>
      <p:pic>
        <p:nvPicPr>
          <p:cNvPr id="12" name="Image 10" descr="preencoded.png"/>
          <p:cNvPicPr>
            <a:picLocks noChangeAspect="1"/>
          </p:cNvPicPr>
          <p:nvPr/>
        </p:nvPicPr>
        <p:blipFill>
          <a:blip r:embed="rId12"/>
          <a:stretch>
            <a:fillRect/>
          </a:stretch>
        </p:blipFill>
        <p:spPr>
          <a:xfrm>
            <a:off x="8366224" y="1434405"/>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8366224" y="1843980"/>
            <a:ext cx="3206800" cy="404813"/>
          </a:xfrm>
          <a:prstGeom prst="rect">
            <a:avLst/>
          </a:prstGeom>
        </p:spPr>
      </p:pic>
      <p:pic>
        <p:nvPicPr>
          <p:cNvPr id="14" name="Image 12" descr="preencoded.png"/>
          <p:cNvPicPr>
            <a:picLocks noChangeAspect="1"/>
          </p:cNvPicPr>
          <p:nvPr/>
        </p:nvPicPr>
        <p:blipFill>
          <a:blip r:embed="rId14"/>
          <a:stretch>
            <a:fillRect/>
          </a:stretch>
        </p:blipFill>
        <p:spPr>
          <a:xfrm>
            <a:off x="9248031" y="1969889"/>
            <a:ext cx="178594" cy="148828"/>
          </a:xfrm>
          <a:prstGeom prst="rect">
            <a:avLst/>
          </a:prstGeom>
        </p:spPr>
      </p:pic>
      <p:pic>
        <p:nvPicPr>
          <p:cNvPr id="15" name="Image 13" descr="preencoded.png"/>
          <p:cNvPicPr>
            <a:picLocks noChangeAspect="1"/>
          </p:cNvPicPr>
          <p:nvPr/>
        </p:nvPicPr>
        <p:blipFill>
          <a:blip r:embed="rId15"/>
          <a:stretch>
            <a:fillRect/>
          </a:stretch>
        </p:blipFill>
        <p:spPr>
          <a:xfrm>
            <a:off x="0" y="6467475"/>
            <a:ext cx="12192000" cy="390525"/>
          </a:xfrm>
          <a:prstGeom prst="rect">
            <a:avLst/>
          </a:prstGeom>
        </p:spPr>
      </p:pic>
      <p:sp>
        <p:nvSpPr>
          <p:cNvPr id="16"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7" name="Text 1"/>
          <p:cNvSpPr/>
          <p:nvPr/>
        </p:nvSpPr>
        <p:spPr>
          <a:xfrm>
            <a:off x="523875" y="6191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AKT Exam Pearls: Syncope &amp; TLoC</a:t>
            </a:r>
            <a:endParaRPr lang="en-US" sz="2100" dirty="0"/>
          </a:p>
        </p:txBody>
      </p:sp>
      <p:sp>
        <p:nvSpPr>
          <p:cNvPr id="18" name="Text 2"/>
          <p:cNvSpPr/>
          <p:nvPr/>
        </p:nvSpPr>
        <p:spPr>
          <a:xfrm>
            <a:off x="809625" y="1367730"/>
            <a:ext cx="3429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8E44AD"/>
                </a:solidFill>
              </a:rPr>
              <a:t>GUIDELINES &amp; OH</a:t>
            </a:r>
            <a:endParaRPr lang="en-US" sz="1500" dirty="0"/>
          </a:p>
        </p:txBody>
      </p:sp>
      <p:sp>
        <p:nvSpPr>
          <p:cNvPr id="19" name="Text 3"/>
          <p:cNvSpPr/>
          <p:nvPr/>
        </p:nvSpPr>
        <p:spPr>
          <a:xfrm>
            <a:off x="619125" y="1843980"/>
            <a:ext cx="32068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NICE CG109 (Nov 2023):</a:t>
            </a:r>
            <a:r>
              <a:rPr lang="en-US" sz="1200" dirty="0">
                <a:solidFill>
                  <a:srgbClr val="2C3E50"/>
                </a:solidFill>
              </a:rPr>
              <a:t> The definitive governing standard for AKT questions on TLoC.</a:t>
            </a:r>
            <a:endParaRPr lang="en-US" sz="1200" dirty="0"/>
          </a:p>
        </p:txBody>
      </p:sp>
      <p:sp>
        <p:nvSpPr>
          <p:cNvPr id="20" name="Text 4"/>
          <p:cNvSpPr/>
          <p:nvPr/>
        </p:nvSpPr>
        <p:spPr>
          <a:xfrm>
            <a:off x="619125" y="2672655"/>
            <a:ext cx="32068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OH Criteria:</a:t>
            </a:r>
            <a:r>
              <a:rPr lang="en-US" sz="1200" dirty="0">
                <a:solidFill>
                  <a:srgbClr val="2C3E50"/>
                </a:solidFill>
              </a:rPr>
              <a:t> A drop of </a:t>
            </a:r>
            <a:r>
              <a:rPr lang="en-US" sz="1200" b="1" dirty="0">
                <a:solidFill>
                  <a:srgbClr val="8E44AD"/>
                </a:solidFill>
              </a:rPr>
              <a:t>≥20 mmHg</a:t>
            </a:r>
            <a:r>
              <a:rPr lang="en-US" sz="1200" dirty="0">
                <a:solidFill>
                  <a:srgbClr val="2C3E50"/>
                </a:solidFill>
              </a:rPr>
              <a:t> systolic (or ≥10 mmHg diastolic) upon standing.</a:t>
            </a:r>
            <a:endParaRPr lang="en-US" sz="1200" dirty="0"/>
          </a:p>
        </p:txBody>
      </p:sp>
      <p:sp>
        <p:nvSpPr>
          <p:cNvPr id="21" name="Text 5"/>
          <p:cNvSpPr/>
          <p:nvPr/>
        </p:nvSpPr>
        <p:spPr>
          <a:xfrm>
            <a:off x="619125" y="3272730"/>
            <a:ext cx="32068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PCMs:</a:t>
            </a:r>
            <a:r>
              <a:rPr lang="en-US" sz="1200" dirty="0">
                <a:solidFill>
                  <a:srgbClr val="2C3E50"/>
                </a:solidFill>
              </a:rPr>
              <a:t> NICE strongly recommends Physical Counterpressure Manoeuvres for VVS management.</a:t>
            </a:r>
            <a:endParaRPr lang="en-US" sz="1200" dirty="0"/>
          </a:p>
        </p:txBody>
      </p:sp>
      <p:sp>
        <p:nvSpPr>
          <p:cNvPr id="22" name="Text 6"/>
          <p:cNvSpPr/>
          <p:nvPr/>
        </p:nvSpPr>
        <p:spPr>
          <a:xfrm>
            <a:off x="4683175" y="1367730"/>
            <a:ext cx="3200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8E44AD"/>
                </a:solidFill>
              </a:rPr>
              <a:t>INVESTIGATIONS</a:t>
            </a:r>
            <a:endParaRPr lang="en-US" sz="1500" dirty="0"/>
          </a:p>
        </p:txBody>
      </p:sp>
      <p:sp>
        <p:nvSpPr>
          <p:cNvPr id="23" name="Text 7"/>
          <p:cNvSpPr/>
          <p:nvPr/>
        </p:nvSpPr>
        <p:spPr>
          <a:xfrm>
            <a:off x="4492675" y="1843980"/>
            <a:ext cx="32068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ILR Indications:</a:t>
            </a:r>
            <a:r>
              <a:rPr lang="en-US" sz="1200" dirty="0">
                <a:solidFill>
                  <a:srgbClr val="2C3E50"/>
                </a:solidFill>
              </a:rPr>
              <a:t> Used for </a:t>
            </a:r>
            <a:r>
              <a:rPr lang="en-US" sz="1200" b="1" dirty="0">
                <a:solidFill>
                  <a:srgbClr val="8E44AD"/>
                </a:solidFill>
              </a:rPr>
              <a:t>unexplained recurrent</a:t>
            </a:r>
            <a:r>
              <a:rPr lang="en-US" sz="1200" dirty="0">
                <a:solidFill>
                  <a:srgbClr val="2C3E50"/>
                </a:solidFill>
              </a:rPr>
              <a:t> syncope where episodes are infrequent.</a:t>
            </a:r>
            <a:endParaRPr lang="en-US" sz="1200" dirty="0"/>
          </a:p>
        </p:txBody>
      </p:sp>
      <p:sp>
        <p:nvSpPr>
          <p:cNvPr id="24" name="Text 8"/>
          <p:cNvSpPr/>
          <p:nvPr/>
        </p:nvSpPr>
        <p:spPr>
          <a:xfrm>
            <a:off x="4492675" y="2672655"/>
            <a:ext cx="32068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Tilt Table Test:</a:t>
            </a:r>
            <a:r>
              <a:rPr lang="en-US" sz="1200" dirty="0">
                <a:solidFill>
                  <a:srgbClr val="2C3E50"/>
                </a:solidFill>
              </a:rPr>
              <a:t> Gold standard for confirming </a:t>
            </a:r>
            <a:r>
              <a:rPr lang="en-US" sz="1200" b="1" dirty="0">
                <a:solidFill>
                  <a:srgbClr val="8E44AD"/>
                </a:solidFill>
              </a:rPr>
              <a:t>VVS</a:t>
            </a:r>
            <a:r>
              <a:rPr lang="en-US" sz="1200" dirty="0">
                <a:solidFill>
                  <a:srgbClr val="2C3E50"/>
                </a:solidFill>
              </a:rPr>
              <a:t> and diagnosing </a:t>
            </a:r>
            <a:r>
              <a:rPr lang="en-US" sz="1200" b="1" dirty="0">
                <a:solidFill>
                  <a:srgbClr val="8E44AD"/>
                </a:solidFill>
              </a:rPr>
              <a:t>POTS</a:t>
            </a:r>
            <a:r>
              <a:rPr lang="en-US" sz="1200" dirty="0">
                <a:solidFill>
                  <a:srgbClr val="2C3E50"/>
                </a:solidFill>
              </a:rPr>
              <a:t>.</a:t>
            </a:r>
            <a:endParaRPr lang="en-US" sz="1200" dirty="0"/>
          </a:p>
        </p:txBody>
      </p:sp>
      <p:sp>
        <p:nvSpPr>
          <p:cNvPr id="25" name="Text 9"/>
          <p:cNvSpPr/>
          <p:nvPr/>
        </p:nvSpPr>
        <p:spPr>
          <a:xfrm>
            <a:off x="4492675" y="3272730"/>
            <a:ext cx="32068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CSM Safety:</a:t>
            </a:r>
            <a:r>
              <a:rPr lang="en-US" sz="1200" dirty="0">
                <a:solidFill>
                  <a:srgbClr val="2C3E50"/>
                </a:solidFill>
              </a:rPr>
              <a:t> Only in a monitored setting; strictly </a:t>
            </a:r>
            <a:r>
              <a:rPr lang="en-US" sz="1200" b="1" dirty="0">
                <a:solidFill>
                  <a:srgbClr val="8E44AD"/>
                </a:solidFill>
              </a:rPr>
              <a:t>contraindicated</a:t>
            </a:r>
            <a:r>
              <a:rPr lang="en-US" sz="1200" dirty="0">
                <a:solidFill>
                  <a:srgbClr val="2C3E50"/>
                </a:solidFill>
              </a:rPr>
              <a:t> if carotid bruit is present.</a:t>
            </a:r>
            <a:endParaRPr lang="en-US" sz="1200" dirty="0"/>
          </a:p>
        </p:txBody>
      </p:sp>
      <p:sp>
        <p:nvSpPr>
          <p:cNvPr id="26" name="Text 10"/>
          <p:cNvSpPr/>
          <p:nvPr/>
        </p:nvSpPr>
        <p:spPr>
          <a:xfrm>
            <a:off x="8556724" y="1367730"/>
            <a:ext cx="3635276"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8E44AD"/>
                </a:solidFill>
              </a:rPr>
              <a:t>CLINICAL DIFFERENTIALS</a:t>
            </a:r>
            <a:endParaRPr lang="en-US" sz="1500" dirty="0"/>
          </a:p>
        </p:txBody>
      </p:sp>
      <p:sp>
        <p:nvSpPr>
          <p:cNvPr id="27" name="Text 11"/>
          <p:cNvSpPr/>
          <p:nvPr/>
        </p:nvSpPr>
        <p:spPr>
          <a:xfrm>
            <a:off x="9426625" y="1843980"/>
            <a:ext cx="1860649"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FFFFF"/>
                </a:solidFill>
              </a:rPr>
              <a:t> AKT MUST-KNOW</a:t>
            </a:r>
            <a:endParaRPr lang="en-US" sz="1125" dirty="0"/>
          </a:p>
        </p:txBody>
      </p:sp>
      <p:sp>
        <p:nvSpPr>
          <p:cNvPr id="28" name="Text 12"/>
          <p:cNvSpPr/>
          <p:nvPr/>
        </p:nvSpPr>
        <p:spPr>
          <a:xfrm>
            <a:off x="8366224" y="2439293"/>
            <a:ext cx="32068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Tongue Biting:</a:t>
            </a:r>
            <a:r>
              <a:rPr lang="en-US" sz="1200" dirty="0">
                <a:solidFill>
                  <a:srgbClr val="2C3E50"/>
                </a:solidFill>
              </a:rPr>
              <a:t> Lateral tongue biting is highly specific for </a:t>
            </a:r>
            <a:r>
              <a:rPr lang="en-US" sz="1200" b="1" dirty="0">
                <a:solidFill>
                  <a:srgbClr val="8E44AD"/>
                </a:solidFill>
              </a:rPr>
              <a:t>epilepsy</a:t>
            </a:r>
            <a:r>
              <a:rPr lang="en-US" sz="1200" dirty="0">
                <a:solidFill>
                  <a:srgbClr val="2C3E50"/>
                </a:solidFill>
              </a:rPr>
              <a:t> vs. tip biting (syncope).</a:t>
            </a:r>
            <a:endParaRPr lang="en-US" sz="1200" dirty="0"/>
          </a:p>
        </p:txBody>
      </p:sp>
      <p:sp>
        <p:nvSpPr>
          <p:cNvPr id="29" name="Text 13"/>
          <p:cNvSpPr/>
          <p:nvPr/>
        </p:nvSpPr>
        <p:spPr>
          <a:xfrm>
            <a:off x="8366224" y="3039368"/>
            <a:ext cx="32068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8E44AD"/>
                </a:solidFill>
              </a:rPr>
              <a:t>Routine Imaging:</a:t>
            </a:r>
            <a:r>
              <a:rPr lang="en-US" sz="1200" dirty="0">
                <a:solidFill>
                  <a:srgbClr val="2C3E50"/>
                </a:solidFill>
              </a:rPr>
              <a:t> Do NOT order routine EEG or CT for classic syncope without focal neuro signs.</a:t>
            </a:r>
            <a:endParaRPr lang="en-US" sz="1200" dirty="0"/>
          </a:p>
        </p:txBody>
      </p:sp>
      <p:sp>
        <p:nvSpPr>
          <p:cNvPr id="30" name="Text 14"/>
          <p:cNvSpPr/>
          <p:nvPr/>
        </p:nvSpPr>
        <p:spPr>
          <a:xfrm>
            <a:off x="381000"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www.bradfordvts.co.uk</a:t>
            </a:r>
            <a:endParaRPr lang="en-US" sz="1050" dirty="0"/>
          </a:p>
        </p:txBody>
      </p:sp>
      <p:sp>
        <p:nvSpPr>
          <p:cNvPr id="31" name="Text 15"/>
          <p:cNvSpPr/>
          <p:nvPr/>
        </p:nvSpPr>
        <p:spPr>
          <a:xfrm>
            <a:off x="8666113" y="6577013"/>
            <a:ext cx="3525887" cy="17145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rPr>
              <a:t>Source: NICE CG109 (Updated Nov 2023) | AKT Rapid Recall</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175296"/>
          </a:xfrm>
          <a:prstGeom prst="rect">
            <a:avLst/>
          </a:prstGeom>
        </p:spPr>
      </p:pic>
      <p:pic>
        <p:nvPicPr>
          <p:cNvPr id="5" name="Image 3" descr="preencoded.png"/>
          <p:cNvPicPr>
            <a:picLocks noChangeAspect="1"/>
          </p:cNvPicPr>
          <p:nvPr/>
        </p:nvPicPr>
        <p:blipFill>
          <a:blip r:embed="rId5"/>
          <a:stretch>
            <a:fillRect/>
          </a:stretch>
        </p:blipFill>
        <p:spPr>
          <a:xfrm>
            <a:off x="571500" y="285750"/>
            <a:ext cx="2741116" cy="314325"/>
          </a:xfrm>
          <a:prstGeom prst="rect">
            <a:avLst/>
          </a:prstGeom>
        </p:spPr>
      </p:pic>
      <p:pic>
        <p:nvPicPr>
          <p:cNvPr id="6" name="Image 4" descr="preencoded.png"/>
          <p:cNvPicPr>
            <a:picLocks noChangeAspect="1"/>
          </p:cNvPicPr>
          <p:nvPr/>
        </p:nvPicPr>
        <p:blipFill>
          <a:blip r:embed="rId6"/>
          <a:stretch>
            <a:fillRect/>
          </a:stretch>
        </p:blipFill>
        <p:spPr>
          <a:xfrm>
            <a:off x="571500" y="714375"/>
            <a:ext cx="11049000" cy="365671"/>
          </a:xfrm>
          <a:prstGeom prst="rect">
            <a:avLst/>
          </a:prstGeom>
        </p:spPr>
      </p:pic>
      <p:pic>
        <p:nvPicPr>
          <p:cNvPr id="7" name="Image 5" descr="preencoded.png"/>
          <p:cNvPicPr>
            <a:picLocks noChangeAspect="1"/>
          </p:cNvPicPr>
          <p:nvPr/>
        </p:nvPicPr>
        <p:blipFill>
          <a:blip r:embed="rId7"/>
          <a:stretch>
            <a:fillRect/>
          </a:stretch>
        </p:blipFill>
        <p:spPr>
          <a:xfrm>
            <a:off x="571500" y="1270546"/>
            <a:ext cx="11049000" cy="819150"/>
          </a:xfrm>
          <a:prstGeom prst="rect">
            <a:avLst/>
          </a:prstGeom>
        </p:spPr>
      </p:pic>
      <p:pic>
        <p:nvPicPr>
          <p:cNvPr id="8" name="Image 6" descr="preencoded.png"/>
          <p:cNvPicPr>
            <a:picLocks noChangeAspect="1"/>
          </p:cNvPicPr>
          <p:nvPr/>
        </p:nvPicPr>
        <p:blipFill>
          <a:blip r:embed="rId8"/>
          <a:stretch>
            <a:fillRect/>
          </a:stretch>
        </p:blipFill>
        <p:spPr>
          <a:xfrm>
            <a:off x="809625" y="1451521"/>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2280196"/>
            <a:ext cx="5405438" cy="3930104"/>
          </a:xfrm>
          <a:prstGeom prst="rect">
            <a:avLst/>
          </a:prstGeom>
        </p:spPr>
      </p:pic>
      <p:pic>
        <p:nvPicPr>
          <p:cNvPr id="10" name="Image 8" descr="preencoded.png"/>
          <p:cNvPicPr>
            <a:picLocks noChangeAspect="1"/>
          </p:cNvPicPr>
          <p:nvPr/>
        </p:nvPicPr>
        <p:blipFill>
          <a:blip r:embed="rId10"/>
          <a:stretch>
            <a:fillRect/>
          </a:stretch>
        </p:blipFill>
        <p:spPr>
          <a:xfrm>
            <a:off x="762000" y="2511623"/>
            <a:ext cx="214313" cy="175320"/>
          </a:xfrm>
          <a:prstGeom prst="rect">
            <a:avLst/>
          </a:prstGeom>
        </p:spPr>
      </p:pic>
      <p:pic>
        <p:nvPicPr>
          <p:cNvPr id="11" name="Image 9" descr="preencoded.png"/>
          <p:cNvPicPr>
            <a:picLocks noChangeAspect="1"/>
          </p:cNvPicPr>
          <p:nvPr/>
        </p:nvPicPr>
        <p:blipFill>
          <a:blip r:embed="rId11"/>
          <a:stretch>
            <a:fillRect/>
          </a:stretch>
        </p:blipFill>
        <p:spPr>
          <a:xfrm>
            <a:off x="762000" y="2842171"/>
            <a:ext cx="190500" cy="266700"/>
          </a:xfrm>
          <a:prstGeom prst="rect">
            <a:avLst/>
          </a:prstGeom>
        </p:spPr>
      </p:pic>
      <p:pic>
        <p:nvPicPr>
          <p:cNvPr id="12" name="Image 10" descr="preencoded.png"/>
          <p:cNvPicPr>
            <a:picLocks noChangeAspect="1"/>
          </p:cNvPicPr>
          <p:nvPr/>
        </p:nvPicPr>
        <p:blipFill>
          <a:blip r:embed="rId11"/>
          <a:stretch>
            <a:fillRect/>
          </a:stretch>
        </p:blipFill>
        <p:spPr>
          <a:xfrm>
            <a:off x="762000" y="3411587"/>
            <a:ext cx="190500" cy="266700"/>
          </a:xfrm>
          <a:prstGeom prst="rect">
            <a:avLst/>
          </a:prstGeom>
        </p:spPr>
      </p:pic>
      <p:pic>
        <p:nvPicPr>
          <p:cNvPr id="13" name="Image 11" descr="preencoded.png"/>
          <p:cNvPicPr>
            <a:picLocks noChangeAspect="1"/>
          </p:cNvPicPr>
          <p:nvPr/>
        </p:nvPicPr>
        <p:blipFill>
          <a:blip r:embed="rId12"/>
          <a:stretch>
            <a:fillRect/>
          </a:stretch>
        </p:blipFill>
        <p:spPr>
          <a:xfrm>
            <a:off x="762000" y="3981004"/>
            <a:ext cx="190500" cy="296317"/>
          </a:xfrm>
          <a:prstGeom prst="rect">
            <a:avLst/>
          </a:prstGeom>
        </p:spPr>
      </p:pic>
      <p:pic>
        <p:nvPicPr>
          <p:cNvPr id="14" name="Image 12" descr="preencoded.png"/>
          <p:cNvPicPr>
            <a:picLocks noChangeAspect="1"/>
          </p:cNvPicPr>
          <p:nvPr/>
        </p:nvPicPr>
        <p:blipFill>
          <a:blip r:embed="rId13"/>
          <a:stretch>
            <a:fillRect/>
          </a:stretch>
        </p:blipFill>
        <p:spPr>
          <a:xfrm>
            <a:off x="6215063" y="2280196"/>
            <a:ext cx="5405438" cy="3930104"/>
          </a:xfrm>
          <a:prstGeom prst="rect">
            <a:avLst/>
          </a:prstGeom>
        </p:spPr>
      </p:pic>
      <p:pic>
        <p:nvPicPr>
          <p:cNvPr id="15" name="Image 13" descr="preencoded.png"/>
          <p:cNvPicPr>
            <a:picLocks noChangeAspect="1"/>
          </p:cNvPicPr>
          <p:nvPr/>
        </p:nvPicPr>
        <p:blipFill>
          <a:blip r:embed="rId14"/>
          <a:stretch>
            <a:fillRect/>
          </a:stretch>
        </p:blipFill>
        <p:spPr>
          <a:xfrm>
            <a:off x="6405563" y="2511623"/>
            <a:ext cx="214313" cy="175320"/>
          </a:xfrm>
          <a:prstGeom prst="rect">
            <a:avLst/>
          </a:prstGeom>
        </p:spPr>
      </p:pic>
      <p:pic>
        <p:nvPicPr>
          <p:cNvPr id="16" name="Image 14" descr="preencoded.png"/>
          <p:cNvPicPr>
            <a:picLocks noChangeAspect="1"/>
          </p:cNvPicPr>
          <p:nvPr/>
        </p:nvPicPr>
        <p:blipFill>
          <a:blip r:embed="rId15"/>
          <a:stretch>
            <a:fillRect/>
          </a:stretch>
        </p:blipFill>
        <p:spPr>
          <a:xfrm>
            <a:off x="6405563" y="2842171"/>
            <a:ext cx="190500" cy="296317"/>
          </a:xfrm>
          <a:prstGeom prst="rect">
            <a:avLst/>
          </a:prstGeom>
        </p:spPr>
      </p:pic>
      <p:pic>
        <p:nvPicPr>
          <p:cNvPr id="17" name="Image 15" descr="preencoded.png"/>
          <p:cNvPicPr>
            <a:picLocks noChangeAspect="1"/>
          </p:cNvPicPr>
          <p:nvPr/>
        </p:nvPicPr>
        <p:blipFill>
          <a:blip r:embed="rId15"/>
          <a:stretch>
            <a:fillRect/>
          </a:stretch>
        </p:blipFill>
        <p:spPr>
          <a:xfrm>
            <a:off x="6405563" y="3411587"/>
            <a:ext cx="190500" cy="296317"/>
          </a:xfrm>
          <a:prstGeom prst="rect">
            <a:avLst/>
          </a:prstGeom>
        </p:spPr>
      </p:pic>
      <p:pic>
        <p:nvPicPr>
          <p:cNvPr id="18" name="Image 16" descr="preencoded.png"/>
          <p:cNvPicPr>
            <a:picLocks noChangeAspect="1"/>
          </p:cNvPicPr>
          <p:nvPr/>
        </p:nvPicPr>
        <p:blipFill>
          <a:blip r:embed="rId16"/>
          <a:stretch>
            <a:fillRect/>
          </a:stretch>
        </p:blipFill>
        <p:spPr>
          <a:xfrm>
            <a:off x="6405563" y="4194274"/>
            <a:ext cx="190500" cy="296317"/>
          </a:xfrm>
          <a:prstGeom prst="rect">
            <a:avLst/>
          </a:prstGeom>
        </p:spPr>
      </p:pic>
      <p:pic>
        <p:nvPicPr>
          <p:cNvPr id="19" name="Image 17" descr="preencoded.png"/>
          <p:cNvPicPr>
            <a:picLocks noChangeAspect="1"/>
          </p:cNvPicPr>
          <p:nvPr/>
        </p:nvPicPr>
        <p:blipFill>
          <a:blip r:embed="rId17"/>
          <a:stretch>
            <a:fillRect/>
          </a:stretch>
        </p:blipFill>
        <p:spPr>
          <a:xfrm>
            <a:off x="0" y="6400800"/>
            <a:ext cx="12192000" cy="457200"/>
          </a:xfrm>
          <a:prstGeom prst="rect">
            <a:avLst/>
          </a:prstGeom>
        </p:spPr>
      </p:pic>
      <p:sp>
        <p:nvSpPr>
          <p:cNvPr id="20" name="Text 0"/>
          <p:cNvSpPr/>
          <p:nvPr/>
        </p:nvSpPr>
        <p:spPr>
          <a:xfrm>
            <a:off x="71437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Text 1"/>
          <p:cNvSpPr/>
          <p:nvPr/>
        </p:nvSpPr>
        <p:spPr>
          <a:xfrm>
            <a:off x="714375" y="714375"/>
            <a:ext cx="1147762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SCA Exam Pearls: Communication and ICE</a:t>
            </a:r>
            <a:endParaRPr lang="en-US" sz="2400" dirty="0"/>
          </a:p>
        </p:txBody>
      </p:sp>
      <p:sp>
        <p:nvSpPr>
          <p:cNvPr id="22" name="Text 2"/>
          <p:cNvSpPr/>
          <p:nvPr/>
        </p:nvSpPr>
        <p:spPr>
          <a:xfrm>
            <a:off x="1076325" y="1413421"/>
            <a:ext cx="10572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rPr>
              <a:t>SCA ROLEPLAY FRAMING: THE OPENING STATEMENT</a:t>
            </a:r>
            <a:endParaRPr lang="en-US" sz="1200" dirty="0"/>
          </a:p>
        </p:txBody>
      </p:sp>
      <p:sp>
        <p:nvSpPr>
          <p:cNvPr id="23" name="Text 3"/>
          <p:cNvSpPr/>
          <p:nvPr/>
        </p:nvSpPr>
        <p:spPr>
          <a:xfrm>
            <a:off x="809625" y="1689646"/>
            <a:ext cx="11382375" cy="257175"/>
          </a:xfrm>
          <a:prstGeom prst="rect">
            <a:avLst/>
          </a:prstGeom>
          <a:noFill/>
          <a:ln/>
        </p:spPr>
        <p:txBody>
          <a:bodyPr vert="horz" wrap="square" lIns="0" tIns="0" rIns="0" bIns="0" rtlCol="0" anchor="ctr"/>
          <a:lstStyle/>
          <a:p>
            <a:pPr marL="0" indent="0">
              <a:lnSpc>
                <a:spcPts val="2025"/>
              </a:lnSpc>
              <a:buNone/>
            </a:pPr>
            <a:r>
              <a:rPr lang="en-US" sz="1350" i="1" dirty="0">
                <a:solidFill>
                  <a:srgbClr val="34495E"/>
                </a:solidFill>
              </a:rPr>
              <a:t>"I just blacked out at the supermarket. I'm terrified it's my heart or a stroke. I've also got a long-haul drive for work tomorrow..."</a:t>
            </a:r>
            <a:endParaRPr lang="en-US" sz="1350" dirty="0"/>
          </a:p>
        </p:txBody>
      </p:sp>
      <p:sp>
        <p:nvSpPr>
          <p:cNvPr id="24" name="Text 4"/>
          <p:cNvSpPr/>
          <p:nvPr/>
        </p:nvSpPr>
        <p:spPr>
          <a:xfrm>
            <a:off x="1071563" y="2470696"/>
            <a:ext cx="5024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EXPLORING ICE &amp; IMPACT</a:t>
            </a:r>
            <a:endParaRPr lang="en-US" sz="1350" dirty="0"/>
          </a:p>
        </p:txBody>
      </p:sp>
      <p:sp>
        <p:nvSpPr>
          <p:cNvPr id="25" name="Text 5"/>
          <p:cNvSpPr/>
          <p:nvPr/>
        </p:nvSpPr>
        <p:spPr>
          <a:xfrm>
            <a:off x="1066800" y="2842171"/>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Ideas:</a:t>
            </a:r>
            <a:r>
              <a:rPr lang="en-US" sz="1200" dirty="0">
                <a:solidFill>
                  <a:srgbClr val="2C3E50"/>
                </a:solidFill>
              </a:rPr>
              <a:t> "What do you think caused you to black out?" (Differentiate between patient's fear of stroke vs. syncopal reality).</a:t>
            </a:r>
            <a:endParaRPr lang="en-US" sz="1200" dirty="0"/>
          </a:p>
        </p:txBody>
      </p:sp>
      <p:sp>
        <p:nvSpPr>
          <p:cNvPr id="26" name="Text 6"/>
          <p:cNvSpPr/>
          <p:nvPr/>
        </p:nvSpPr>
        <p:spPr>
          <a:xfrm>
            <a:off x="1066800" y="3411587"/>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Concerns:</a:t>
            </a:r>
            <a:r>
              <a:rPr lang="en-US" sz="1200" dirty="0">
                <a:solidFill>
                  <a:srgbClr val="2C3E50"/>
                </a:solidFill>
              </a:rPr>
              <a:t> "Are you worried about a more serious cause?" (Address the fear of sudden death or cardiac issues explicitly).</a:t>
            </a:r>
            <a:endParaRPr lang="en-US" sz="1200" dirty="0"/>
          </a:p>
        </p:txBody>
      </p:sp>
      <p:sp>
        <p:nvSpPr>
          <p:cNvPr id="27" name="Text 7"/>
          <p:cNvSpPr/>
          <p:nvPr/>
        </p:nvSpPr>
        <p:spPr>
          <a:xfrm>
            <a:off x="1066800" y="3981004"/>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Impact:</a:t>
            </a:r>
            <a:r>
              <a:rPr lang="en-US" sz="1200" dirty="0">
                <a:solidFill>
                  <a:srgbClr val="2C3E50"/>
                </a:solidFill>
              </a:rPr>
              <a:t> "What impact has this had on your work or driving?" (Crucial for syncope cases—uncovers hidden anxieties about livelihoods).</a:t>
            </a:r>
            <a:endParaRPr lang="en-US" sz="1200" dirty="0"/>
          </a:p>
        </p:txBody>
      </p:sp>
      <p:sp>
        <p:nvSpPr>
          <p:cNvPr id="28" name="Text 8"/>
          <p:cNvSpPr/>
          <p:nvPr/>
        </p:nvSpPr>
        <p:spPr>
          <a:xfrm>
            <a:off x="6715125" y="2470696"/>
            <a:ext cx="5024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SAFETY-NETTING ADVICE</a:t>
            </a:r>
            <a:endParaRPr lang="en-US" sz="1350" dirty="0"/>
          </a:p>
        </p:txBody>
      </p:sp>
      <p:sp>
        <p:nvSpPr>
          <p:cNvPr id="29" name="Text 9"/>
          <p:cNvSpPr/>
          <p:nvPr/>
        </p:nvSpPr>
        <p:spPr>
          <a:xfrm>
            <a:off x="6710363" y="2842171"/>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The "Stop &amp; Drop" Rule:</a:t>
            </a:r>
            <a:r>
              <a:rPr lang="en-US" sz="1200" dirty="0">
                <a:solidFill>
                  <a:srgbClr val="2C3E50"/>
                </a:solidFill>
              </a:rPr>
              <a:t> "If you feel the warning signs coming on, please sit or lie down immediately—don't try to stay standing."</a:t>
            </a:r>
            <a:endParaRPr lang="en-US" sz="1200" dirty="0"/>
          </a:p>
        </p:txBody>
      </p:sp>
      <p:sp>
        <p:nvSpPr>
          <p:cNvPr id="30" name="Text 10"/>
          <p:cNvSpPr/>
          <p:nvPr/>
        </p:nvSpPr>
        <p:spPr>
          <a:xfrm>
            <a:off x="6710363" y="3411587"/>
            <a:ext cx="4719638"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Driving Safety:</a:t>
            </a:r>
            <a:r>
              <a:rPr lang="en-US" sz="1200" dirty="0">
                <a:solidFill>
                  <a:srgbClr val="2C3E50"/>
                </a:solidFill>
              </a:rPr>
              <a:t> "I'm afraid I need to advise you to stop driving for now—this is for your safety and others. I'll document this in your notes."</a:t>
            </a:r>
            <a:endParaRPr lang="en-US" sz="1200" dirty="0"/>
          </a:p>
        </p:txBody>
      </p:sp>
      <p:sp>
        <p:nvSpPr>
          <p:cNvPr id="31" name="Text 11"/>
          <p:cNvSpPr/>
          <p:nvPr/>
        </p:nvSpPr>
        <p:spPr>
          <a:xfrm>
            <a:off x="6710363" y="4194274"/>
            <a:ext cx="471963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6A085"/>
                </a:solidFill>
              </a:rPr>
              <a:t>Escalation:</a:t>
            </a:r>
            <a:r>
              <a:rPr lang="en-US" sz="1200" dirty="0">
                <a:solidFill>
                  <a:srgbClr val="2C3E50"/>
                </a:solidFill>
              </a:rPr>
              <a:t> Ensure the patient knows to call 999 if chest pain, palpitations, or prolonged LOC occurs in subsequent episodes.</a:t>
            </a:r>
            <a:endParaRPr lang="en-US" sz="1200" dirty="0"/>
          </a:p>
        </p:txBody>
      </p:sp>
      <p:sp>
        <p:nvSpPr>
          <p:cNvPr id="32" name="Text 12"/>
          <p:cNvSpPr/>
          <p:nvPr/>
        </p:nvSpPr>
        <p:spPr>
          <a:xfrm>
            <a:off x="571500" y="6543675"/>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5A5A6"/>
                </a:solidFill>
              </a:rPr>
              <a:t>www.bradfordvts.co.uk</a:t>
            </a:r>
            <a:endParaRPr lang="en-US" sz="900" dirty="0"/>
          </a:p>
        </p:txBody>
      </p:sp>
      <p:sp>
        <p:nvSpPr>
          <p:cNvPr id="33" name="Text 13"/>
          <p:cNvSpPr/>
          <p:nvPr/>
        </p:nvSpPr>
        <p:spPr>
          <a:xfrm>
            <a:off x="7938939" y="6557963"/>
            <a:ext cx="3681561" cy="142875"/>
          </a:xfrm>
          <a:prstGeom prst="rect">
            <a:avLst/>
          </a:prstGeom>
          <a:noFill/>
          <a:ln/>
        </p:spPr>
        <p:txBody>
          <a:bodyPr vert="horz" wrap="square" lIns="0" tIns="0" rIns="0" bIns="0" rtlCol="0" anchor="ctr"/>
          <a:lstStyle/>
          <a:p>
            <a:pPr marL="0" indent="0" algn="r">
              <a:lnSpc>
                <a:spcPts val="1125"/>
              </a:lnSpc>
              <a:buNone/>
            </a:pPr>
            <a:r>
              <a:rPr lang="en-US" sz="750" dirty="0">
                <a:solidFill>
                  <a:srgbClr val="BDC3C7"/>
                </a:solidFill>
              </a:rPr>
              <a:t>Slide 26 of 29 | Clinical Guidance NICE CG109 (2023) | For Educational Purposes Only</a:t>
            </a:r>
            <a:endParaRPr lang="en-US" sz="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853380"/>
          </a:xfrm>
          <a:prstGeom prst="rect">
            <a:avLst/>
          </a:prstGeom>
        </p:spPr>
      </p:pic>
      <p:pic>
        <p:nvPicPr>
          <p:cNvPr id="4" name="Image 2" descr="preencoded.png"/>
          <p:cNvPicPr>
            <a:picLocks noChangeAspect="1"/>
          </p:cNvPicPr>
          <p:nvPr/>
        </p:nvPicPr>
        <p:blipFill>
          <a:blip r:embed="rId5"/>
          <a:stretch>
            <a:fillRect/>
          </a:stretch>
        </p:blipFill>
        <p:spPr>
          <a:xfrm>
            <a:off x="381000" y="123825"/>
            <a:ext cx="2741116" cy="276225"/>
          </a:xfrm>
          <a:prstGeom prst="rect">
            <a:avLst/>
          </a:prstGeom>
        </p:spPr>
      </p:pic>
      <p:pic>
        <p:nvPicPr>
          <p:cNvPr id="5" name="Image 3" descr="preencoded.png"/>
          <p:cNvPicPr>
            <a:picLocks noChangeAspect="1"/>
          </p:cNvPicPr>
          <p:nvPr/>
        </p:nvPicPr>
        <p:blipFill>
          <a:blip r:embed="rId6"/>
          <a:stretch>
            <a:fillRect/>
          </a:stretch>
        </p:blipFill>
        <p:spPr>
          <a:xfrm>
            <a:off x="381000" y="476250"/>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910530"/>
            <a:ext cx="5572125" cy="2678460"/>
          </a:xfrm>
          <a:prstGeom prst="rect">
            <a:avLst/>
          </a:prstGeom>
        </p:spPr>
      </p:pic>
      <p:pic>
        <p:nvPicPr>
          <p:cNvPr id="7" name="Image 5" descr="preencoded.png"/>
          <p:cNvPicPr>
            <a:picLocks noChangeAspect="1"/>
          </p:cNvPicPr>
          <p:nvPr/>
        </p:nvPicPr>
        <p:blipFill>
          <a:blip r:embed="rId8"/>
          <a:stretch>
            <a:fillRect/>
          </a:stretch>
        </p:blipFill>
        <p:spPr>
          <a:xfrm>
            <a:off x="571500" y="1104156"/>
            <a:ext cx="214313" cy="174575"/>
          </a:xfrm>
          <a:prstGeom prst="rect">
            <a:avLst/>
          </a:prstGeom>
        </p:spPr>
      </p:pic>
      <p:pic>
        <p:nvPicPr>
          <p:cNvPr id="8" name="Image 6" descr="preencoded.png"/>
          <p:cNvPicPr>
            <a:picLocks noChangeAspect="1"/>
          </p:cNvPicPr>
          <p:nvPr/>
        </p:nvPicPr>
        <p:blipFill>
          <a:blip r:embed="rId9"/>
          <a:stretch>
            <a:fillRect/>
          </a:stretch>
        </p:blipFill>
        <p:spPr>
          <a:xfrm>
            <a:off x="571500" y="1415355"/>
            <a:ext cx="5191125" cy="1123950"/>
          </a:xfrm>
          <a:prstGeom prst="rect">
            <a:avLst/>
          </a:prstGeom>
        </p:spPr>
      </p:pic>
      <p:pic>
        <p:nvPicPr>
          <p:cNvPr id="9" name="Image 7" descr="preencoded.png"/>
          <p:cNvPicPr>
            <a:picLocks noChangeAspect="1"/>
          </p:cNvPicPr>
          <p:nvPr/>
        </p:nvPicPr>
        <p:blipFill>
          <a:blip r:embed="rId10"/>
          <a:stretch>
            <a:fillRect/>
          </a:stretch>
        </p:blipFill>
        <p:spPr>
          <a:xfrm>
            <a:off x="381000" y="3741390"/>
            <a:ext cx="5572125" cy="2678460"/>
          </a:xfrm>
          <a:prstGeom prst="rect">
            <a:avLst/>
          </a:prstGeom>
        </p:spPr>
      </p:pic>
      <p:pic>
        <p:nvPicPr>
          <p:cNvPr id="10" name="Image 8" descr="preencoded.png"/>
          <p:cNvPicPr>
            <a:picLocks noChangeAspect="1"/>
          </p:cNvPicPr>
          <p:nvPr/>
        </p:nvPicPr>
        <p:blipFill>
          <a:blip r:embed="rId11"/>
          <a:stretch>
            <a:fillRect/>
          </a:stretch>
        </p:blipFill>
        <p:spPr>
          <a:xfrm>
            <a:off x="571500" y="3935016"/>
            <a:ext cx="214313" cy="174575"/>
          </a:xfrm>
          <a:prstGeom prst="rect">
            <a:avLst/>
          </a:prstGeom>
        </p:spPr>
      </p:pic>
      <p:pic>
        <p:nvPicPr>
          <p:cNvPr id="11" name="Image 9" descr="preencoded.png"/>
          <p:cNvPicPr>
            <a:picLocks noChangeAspect="1"/>
          </p:cNvPicPr>
          <p:nvPr/>
        </p:nvPicPr>
        <p:blipFill>
          <a:blip r:embed="rId12"/>
          <a:stretch>
            <a:fillRect/>
          </a:stretch>
        </p:blipFill>
        <p:spPr>
          <a:xfrm>
            <a:off x="571500" y="4246215"/>
            <a:ext cx="5191125" cy="1123950"/>
          </a:xfrm>
          <a:prstGeom prst="rect">
            <a:avLst/>
          </a:prstGeom>
        </p:spPr>
      </p:pic>
      <p:pic>
        <p:nvPicPr>
          <p:cNvPr id="12" name="Image 10" descr="preencoded.png"/>
          <p:cNvPicPr>
            <a:picLocks noChangeAspect="1"/>
          </p:cNvPicPr>
          <p:nvPr/>
        </p:nvPicPr>
        <p:blipFill>
          <a:blip r:embed="rId13"/>
          <a:stretch>
            <a:fillRect/>
          </a:stretch>
        </p:blipFill>
        <p:spPr>
          <a:xfrm>
            <a:off x="6238875" y="910530"/>
            <a:ext cx="5572125" cy="4261545"/>
          </a:xfrm>
          <a:prstGeom prst="rect">
            <a:avLst/>
          </a:prstGeom>
        </p:spPr>
      </p:pic>
      <p:pic>
        <p:nvPicPr>
          <p:cNvPr id="13" name="Image 11" descr="preencoded.png"/>
          <p:cNvPicPr>
            <a:picLocks noChangeAspect="1"/>
          </p:cNvPicPr>
          <p:nvPr/>
        </p:nvPicPr>
        <p:blipFill>
          <a:blip r:embed="rId14"/>
          <a:stretch>
            <a:fillRect/>
          </a:stretch>
        </p:blipFill>
        <p:spPr>
          <a:xfrm>
            <a:off x="6429375" y="1104156"/>
            <a:ext cx="214313" cy="174575"/>
          </a:xfrm>
          <a:prstGeom prst="rect">
            <a:avLst/>
          </a:prstGeom>
        </p:spPr>
      </p:pic>
      <p:pic>
        <p:nvPicPr>
          <p:cNvPr id="14" name="Image 12" descr="preencoded.png"/>
          <p:cNvPicPr>
            <a:picLocks noChangeAspect="1"/>
          </p:cNvPicPr>
          <p:nvPr/>
        </p:nvPicPr>
        <p:blipFill>
          <a:blip r:embed="rId15"/>
          <a:stretch>
            <a:fillRect/>
          </a:stretch>
        </p:blipFill>
        <p:spPr>
          <a:xfrm>
            <a:off x="6429375" y="1415355"/>
            <a:ext cx="5191125" cy="1123950"/>
          </a:xfrm>
          <a:prstGeom prst="rect">
            <a:avLst/>
          </a:prstGeom>
        </p:spPr>
      </p:pic>
      <p:pic>
        <p:nvPicPr>
          <p:cNvPr id="15" name="Image 13" descr="preencoded.png"/>
          <p:cNvPicPr>
            <a:picLocks noChangeAspect="1"/>
          </p:cNvPicPr>
          <p:nvPr/>
        </p:nvPicPr>
        <p:blipFill>
          <a:blip r:embed="rId16"/>
          <a:stretch>
            <a:fillRect/>
          </a:stretch>
        </p:blipFill>
        <p:spPr>
          <a:xfrm>
            <a:off x="6238875" y="5295900"/>
            <a:ext cx="5572125" cy="1123950"/>
          </a:xfrm>
          <a:prstGeom prst="rect">
            <a:avLst/>
          </a:prstGeom>
        </p:spPr>
      </p:pic>
      <p:pic>
        <p:nvPicPr>
          <p:cNvPr id="16" name="Image 14" descr="preencoded.png"/>
          <p:cNvPicPr>
            <a:picLocks noChangeAspect="1"/>
          </p:cNvPicPr>
          <p:nvPr/>
        </p:nvPicPr>
        <p:blipFill>
          <a:blip r:embed="rId17"/>
          <a:stretch>
            <a:fillRect/>
          </a:stretch>
        </p:blipFill>
        <p:spPr>
          <a:xfrm>
            <a:off x="0" y="6543675"/>
            <a:ext cx="12192000" cy="314325"/>
          </a:xfrm>
          <a:prstGeom prst="rect">
            <a:avLst/>
          </a:prstGeom>
        </p:spPr>
      </p:pic>
      <p:sp>
        <p:nvSpPr>
          <p:cNvPr id="17" name="Text 0"/>
          <p:cNvSpPr/>
          <p:nvPr/>
        </p:nvSpPr>
        <p:spPr>
          <a:xfrm>
            <a:off x="523875" y="123825"/>
            <a:ext cx="3726803" cy="2762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18" name="Text 1"/>
          <p:cNvSpPr/>
          <p:nvPr/>
        </p:nvSpPr>
        <p:spPr>
          <a:xfrm>
            <a:off x="523875" y="47625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SCA Exam Pearls: Patient Education</a:t>
            </a:r>
            <a:endParaRPr lang="en-US" sz="2100" dirty="0"/>
          </a:p>
        </p:txBody>
      </p:sp>
      <p:sp>
        <p:nvSpPr>
          <p:cNvPr id="19" name="Text 2"/>
          <p:cNvSpPr/>
          <p:nvPr/>
        </p:nvSpPr>
        <p:spPr>
          <a:xfrm>
            <a:off x="785813" y="1062930"/>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Teaching Counterpressure (PCM)</a:t>
            </a:r>
            <a:endParaRPr lang="en-US" sz="1350" dirty="0"/>
          </a:p>
        </p:txBody>
      </p:sp>
      <p:sp>
        <p:nvSpPr>
          <p:cNvPr id="20" name="Text 3"/>
          <p:cNvSpPr/>
          <p:nvPr/>
        </p:nvSpPr>
        <p:spPr>
          <a:xfrm>
            <a:off x="666750" y="1415355"/>
            <a:ext cx="5000625" cy="1123950"/>
          </a:xfrm>
          <a:prstGeom prst="rect">
            <a:avLst/>
          </a:prstGeom>
          <a:noFill/>
          <a:ln/>
        </p:spPr>
        <p:txBody>
          <a:bodyPr vert="horz" wrap="square" lIns="0" tIns="0" rIns="0" bIns="0" rtlCol="0" anchor="ctr"/>
          <a:lstStyle/>
          <a:p>
            <a:pPr marL="0" indent="0">
              <a:lnSpc>
                <a:spcPts val="1913"/>
              </a:lnSpc>
              <a:buNone/>
            </a:pPr>
            <a:r>
              <a:rPr lang="en-US" sz="1275" i="1" dirty="0">
                <a:solidFill>
                  <a:srgbClr val="34495E"/>
                </a:solidFill>
              </a:rPr>
              <a:t>"As soon as you feel those warning signs—the dizziness or sweating—I want you to cross your legs tightly and tense your thigh and stomach muscles. This pushes blood back up to your brain and can stop the blackout."</a:t>
            </a:r>
            <a:endParaRPr lang="en-US" sz="1275" dirty="0"/>
          </a:p>
        </p:txBody>
      </p:sp>
      <p:sp>
        <p:nvSpPr>
          <p:cNvPr id="21" name="Text 4"/>
          <p:cNvSpPr/>
          <p:nvPr/>
        </p:nvSpPr>
        <p:spPr>
          <a:xfrm>
            <a:off x="716905" y="2615505"/>
            <a:ext cx="114750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Explain the physiology simply: "It's like a manual pump for your circulation."</a:t>
            </a:r>
            <a:endParaRPr lang="en-US" sz="1125" dirty="0"/>
          </a:p>
        </p:txBody>
      </p:sp>
      <p:sp>
        <p:nvSpPr>
          <p:cNvPr id="22" name="Text 5"/>
          <p:cNvSpPr/>
          <p:nvPr/>
        </p:nvSpPr>
        <p:spPr>
          <a:xfrm>
            <a:off x="716905" y="2872680"/>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Demonstrate the leg-cross and hand-grip during the consultation.</a:t>
            </a:r>
            <a:endParaRPr lang="en-US" sz="1125" dirty="0"/>
          </a:p>
        </p:txBody>
      </p:sp>
      <p:sp>
        <p:nvSpPr>
          <p:cNvPr id="23" name="Text 6"/>
          <p:cNvSpPr/>
          <p:nvPr/>
        </p:nvSpPr>
        <p:spPr>
          <a:xfrm>
            <a:off x="716905" y="3129855"/>
            <a:ext cx="114750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Advise using these techniques to buy time to sit or lie down safely.</a:t>
            </a:r>
            <a:endParaRPr lang="en-US" sz="1125" dirty="0"/>
          </a:p>
        </p:txBody>
      </p:sp>
      <p:sp>
        <p:nvSpPr>
          <p:cNvPr id="24" name="Text 7"/>
          <p:cNvSpPr/>
          <p:nvPr/>
        </p:nvSpPr>
        <p:spPr>
          <a:xfrm>
            <a:off x="785813" y="3893790"/>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Delivering Driving Restrictions</a:t>
            </a:r>
            <a:endParaRPr lang="en-US" sz="1350" dirty="0"/>
          </a:p>
        </p:txBody>
      </p:sp>
      <p:sp>
        <p:nvSpPr>
          <p:cNvPr id="25" name="Text 8"/>
          <p:cNvSpPr/>
          <p:nvPr/>
        </p:nvSpPr>
        <p:spPr>
          <a:xfrm>
            <a:off x="666750" y="4246215"/>
            <a:ext cx="5000625" cy="1123950"/>
          </a:xfrm>
          <a:prstGeom prst="rect">
            <a:avLst/>
          </a:prstGeom>
          <a:noFill/>
          <a:ln/>
        </p:spPr>
        <p:txBody>
          <a:bodyPr vert="horz" wrap="square" lIns="0" tIns="0" rIns="0" bIns="0" rtlCol="0" anchor="ctr"/>
          <a:lstStyle/>
          <a:p>
            <a:pPr marL="0" indent="0">
              <a:lnSpc>
                <a:spcPts val="1913"/>
              </a:lnSpc>
              <a:buNone/>
            </a:pPr>
            <a:r>
              <a:rPr lang="en-US" sz="1275" i="1" dirty="0">
                <a:solidFill>
                  <a:srgbClr val="34495E"/>
                </a:solidFill>
              </a:rPr>
              <a:t>"I have to advise you not to drive at the moment. By law, we must ensure you are safe before you're behind the wheel again. This is for your safety and the public's. We will review this as soon as we have your results."</a:t>
            </a:r>
            <a:endParaRPr lang="en-US" sz="1275" dirty="0"/>
          </a:p>
        </p:txBody>
      </p:sp>
      <p:sp>
        <p:nvSpPr>
          <p:cNvPr id="26" name="Text 9"/>
          <p:cNvSpPr/>
          <p:nvPr/>
        </p:nvSpPr>
        <p:spPr>
          <a:xfrm>
            <a:off x="716905" y="5446365"/>
            <a:ext cx="87439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Be firm but empathetic; do not negotiate on safety.</a:t>
            </a:r>
            <a:endParaRPr lang="en-US" sz="1125" dirty="0"/>
          </a:p>
        </p:txBody>
      </p:sp>
      <p:sp>
        <p:nvSpPr>
          <p:cNvPr id="27" name="Text 10"/>
          <p:cNvSpPr/>
          <p:nvPr/>
        </p:nvSpPr>
        <p:spPr>
          <a:xfrm>
            <a:off x="716905" y="5703540"/>
            <a:ext cx="1147509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Clearly state the duration (e.g., "1 month" or "until further tests").</a:t>
            </a:r>
            <a:endParaRPr lang="en-US" sz="1125" dirty="0"/>
          </a:p>
        </p:txBody>
      </p:sp>
      <p:sp>
        <p:nvSpPr>
          <p:cNvPr id="28" name="Text 11"/>
          <p:cNvSpPr/>
          <p:nvPr/>
        </p:nvSpPr>
        <p:spPr>
          <a:xfrm>
            <a:off x="716905" y="5960715"/>
            <a:ext cx="85725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Document the advice clearly in the clinical notes.</a:t>
            </a:r>
            <a:endParaRPr lang="en-US" sz="1125" dirty="0"/>
          </a:p>
        </p:txBody>
      </p:sp>
      <p:sp>
        <p:nvSpPr>
          <p:cNvPr id="29" name="Text 12"/>
          <p:cNvSpPr/>
          <p:nvPr/>
        </p:nvSpPr>
        <p:spPr>
          <a:xfrm>
            <a:off x="6643688" y="1062930"/>
            <a:ext cx="55483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Explaining Cardiac Findings</a:t>
            </a:r>
            <a:endParaRPr lang="en-US" sz="1350" dirty="0"/>
          </a:p>
        </p:txBody>
      </p:sp>
      <p:sp>
        <p:nvSpPr>
          <p:cNvPr id="30" name="Text 13"/>
          <p:cNvSpPr/>
          <p:nvPr/>
        </p:nvSpPr>
        <p:spPr>
          <a:xfrm>
            <a:off x="6524625" y="1415355"/>
            <a:ext cx="5000625" cy="1123950"/>
          </a:xfrm>
          <a:prstGeom prst="rect">
            <a:avLst/>
          </a:prstGeom>
          <a:noFill/>
          <a:ln/>
        </p:spPr>
        <p:txBody>
          <a:bodyPr vert="horz" wrap="square" lIns="0" tIns="0" rIns="0" bIns="0" rtlCol="0" anchor="ctr"/>
          <a:lstStyle/>
          <a:p>
            <a:pPr marL="0" indent="0">
              <a:lnSpc>
                <a:spcPts val="1913"/>
              </a:lnSpc>
              <a:buNone/>
            </a:pPr>
            <a:r>
              <a:rPr lang="en-US" sz="1275" i="1" dirty="0">
                <a:solidFill>
                  <a:srgbClr val="34495E"/>
                </a:solidFill>
              </a:rPr>
              <a:t>"The heart tracing we've done today shows a slight irregularity in your heart rhythm. This is likely why you've been fainting. I need to refer you to a heart specialist urgently today to make sure you get the right treatment."</a:t>
            </a:r>
            <a:endParaRPr lang="en-US" sz="1275" dirty="0"/>
          </a:p>
        </p:txBody>
      </p:sp>
      <p:sp>
        <p:nvSpPr>
          <p:cNvPr id="31" name="Text 14"/>
          <p:cNvSpPr/>
          <p:nvPr/>
        </p:nvSpPr>
        <p:spPr>
          <a:xfrm>
            <a:off x="6574780" y="2615505"/>
            <a:ext cx="561722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Avoid overly technical jargon (e.g., use "rhythm problem" for arrhythmia).</a:t>
            </a:r>
            <a:endParaRPr lang="en-US" sz="1125" dirty="0"/>
          </a:p>
        </p:txBody>
      </p:sp>
      <p:sp>
        <p:nvSpPr>
          <p:cNvPr id="32" name="Text 15"/>
          <p:cNvSpPr/>
          <p:nvPr/>
        </p:nvSpPr>
        <p:spPr>
          <a:xfrm>
            <a:off x="6574780" y="2872680"/>
            <a:ext cx="561722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Validate the patient's concern: "I know this is a lot to take in."</a:t>
            </a:r>
            <a:endParaRPr lang="en-US" sz="1125" dirty="0"/>
          </a:p>
        </p:txBody>
      </p:sp>
      <p:sp>
        <p:nvSpPr>
          <p:cNvPr id="33" name="Text 16"/>
          <p:cNvSpPr/>
          <p:nvPr/>
        </p:nvSpPr>
        <p:spPr>
          <a:xfrm>
            <a:off x="6574780" y="3129855"/>
            <a:ext cx="561722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Explain the immediate next steps clearly (A&amp;E vs. Urgent Clinic).</a:t>
            </a:r>
            <a:endParaRPr lang="en-US" sz="1125" dirty="0"/>
          </a:p>
        </p:txBody>
      </p:sp>
      <p:sp>
        <p:nvSpPr>
          <p:cNvPr id="34" name="Text 17"/>
          <p:cNvSpPr/>
          <p:nvPr/>
        </p:nvSpPr>
        <p:spPr>
          <a:xfrm>
            <a:off x="6381750" y="5391150"/>
            <a:ext cx="5286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6A085"/>
                </a:solidFill>
              </a:rPr>
              <a:t>SCA SAFETY-NETTING FOCUS</a:t>
            </a:r>
            <a:endParaRPr lang="en-US" sz="1050" dirty="0"/>
          </a:p>
        </p:txBody>
      </p:sp>
      <p:sp>
        <p:nvSpPr>
          <p:cNvPr id="35" name="Text 18"/>
          <p:cNvSpPr/>
          <p:nvPr/>
        </p:nvSpPr>
        <p:spPr>
          <a:xfrm>
            <a:off x="6381750" y="5638800"/>
            <a:ext cx="5286375"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"If you feel a blackout coming on, don't try to 'fight it' while standing. Get to the floor immediately. It is better to be on the floor than to fall to the floor."</a:t>
            </a:r>
            <a:endParaRPr lang="en-US" sz="1200" dirty="0"/>
          </a:p>
        </p:txBody>
      </p:sp>
      <p:sp>
        <p:nvSpPr>
          <p:cNvPr id="36" name="Text 19"/>
          <p:cNvSpPr/>
          <p:nvPr/>
        </p:nvSpPr>
        <p:spPr>
          <a:xfrm>
            <a:off x="381000" y="66008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
        <p:nvSpPr>
          <p:cNvPr id="37" name="Text 20"/>
          <p:cNvSpPr/>
          <p:nvPr/>
        </p:nvSpPr>
        <p:spPr>
          <a:xfrm>
            <a:off x="7532043" y="6622256"/>
            <a:ext cx="4659957" cy="157163"/>
          </a:xfrm>
          <a:prstGeom prst="rect">
            <a:avLst/>
          </a:prstGeom>
          <a:noFill/>
          <a:ln/>
        </p:spPr>
        <p:txBody>
          <a:bodyPr vert="horz" wrap="square" lIns="0" tIns="0" rIns="0" bIns="0" rtlCol="0" anchor="ctr"/>
          <a:lstStyle/>
          <a:p>
            <a:pPr marL="0" indent="0">
              <a:lnSpc>
                <a:spcPts val="1238"/>
              </a:lnSpc>
              <a:buNone/>
            </a:pPr>
            <a:r>
              <a:rPr lang="en-US" sz="825" dirty="0">
                <a:solidFill>
                  <a:srgbClr val="95A5A6"/>
                </a:solidFill>
              </a:rPr>
              <a:t>Internal teaching use only. Refer to NICE CG109 and DVLA 2026 for latest clinical guidance.</a:t>
            </a:r>
            <a:endParaRPr lang="en-US" sz="8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939105"/>
          </a:xfrm>
          <a:prstGeom prst="rect">
            <a:avLst/>
          </a:prstGeom>
        </p:spPr>
      </p:pic>
      <p:pic>
        <p:nvPicPr>
          <p:cNvPr id="5" name="Image 3" descr="preencoded.png"/>
          <p:cNvPicPr>
            <a:picLocks noChangeAspect="1"/>
          </p:cNvPicPr>
          <p:nvPr/>
        </p:nvPicPr>
        <p:blipFill>
          <a:blip r:embed="rId5"/>
          <a:stretch>
            <a:fillRect/>
          </a:stretch>
        </p:blipFill>
        <p:spPr>
          <a:xfrm>
            <a:off x="381000" y="152400"/>
            <a:ext cx="2741116" cy="295275"/>
          </a:xfrm>
          <a:prstGeom prst="rect">
            <a:avLst/>
          </a:prstGeom>
        </p:spPr>
      </p:pic>
      <p:pic>
        <p:nvPicPr>
          <p:cNvPr id="6" name="Image 4" descr="preencoded.png"/>
          <p:cNvPicPr>
            <a:picLocks noChangeAspect="1"/>
          </p:cNvPicPr>
          <p:nvPr/>
        </p:nvPicPr>
        <p:blipFill>
          <a:blip r:embed="rId6"/>
          <a:stretch>
            <a:fillRect/>
          </a:stretch>
        </p:blipFill>
        <p:spPr>
          <a:xfrm>
            <a:off x="381000" y="5429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015305"/>
            <a:ext cx="5572125" cy="2289274"/>
          </a:xfrm>
          <a:prstGeom prst="rect">
            <a:avLst/>
          </a:prstGeom>
        </p:spPr>
      </p:pic>
      <p:pic>
        <p:nvPicPr>
          <p:cNvPr id="8" name="Image 6" descr="preencoded.png"/>
          <p:cNvPicPr>
            <a:picLocks noChangeAspect="1"/>
          </p:cNvPicPr>
          <p:nvPr/>
        </p:nvPicPr>
        <p:blipFill>
          <a:blip r:embed="rId8"/>
          <a:stretch>
            <a:fillRect/>
          </a:stretch>
        </p:blipFill>
        <p:spPr>
          <a:xfrm>
            <a:off x="571500" y="1248668"/>
            <a:ext cx="214313" cy="171450"/>
          </a:xfrm>
          <a:prstGeom prst="rect">
            <a:avLst/>
          </a:prstGeom>
        </p:spPr>
      </p:pic>
      <p:pic>
        <p:nvPicPr>
          <p:cNvPr id="9" name="Image 7" descr="preencoded.png"/>
          <p:cNvPicPr>
            <a:picLocks noChangeAspect="1"/>
          </p:cNvPicPr>
          <p:nvPr/>
        </p:nvPicPr>
        <p:blipFill>
          <a:blip r:embed="rId9"/>
          <a:stretch>
            <a:fillRect/>
          </a:stretch>
        </p:blipFill>
        <p:spPr>
          <a:xfrm>
            <a:off x="381000" y="3495080"/>
            <a:ext cx="5572125" cy="2048470"/>
          </a:xfrm>
          <a:prstGeom prst="rect">
            <a:avLst/>
          </a:prstGeom>
        </p:spPr>
      </p:pic>
      <p:pic>
        <p:nvPicPr>
          <p:cNvPr id="10" name="Image 8" descr="preencoded.png"/>
          <p:cNvPicPr>
            <a:picLocks noChangeAspect="1"/>
          </p:cNvPicPr>
          <p:nvPr/>
        </p:nvPicPr>
        <p:blipFill>
          <a:blip r:embed="rId10"/>
          <a:stretch>
            <a:fillRect/>
          </a:stretch>
        </p:blipFill>
        <p:spPr>
          <a:xfrm>
            <a:off x="571500" y="3728442"/>
            <a:ext cx="214313" cy="171450"/>
          </a:xfrm>
          <a:prstGeom prst="rect">
            <a:avLst/>
          </a:prstGeom>
        </p:spPr>
      </p:pic>
      <p:pic>
        <p:nvPicPr>
          <p:cNvPr id="11" name="Image 9" descr="preencoded.png"/>
          <p:cNvPicPr>
            <a:picLocks noChangeAspect="1"/>
          </p:cNvPicPr>
          <p:nvPr/>
        </p:nvPicPr>
        <p:blipFill>
          <a:blip r:embed="rId11"/>
          <a:stretch>
            <a:fillRect/>
          </a:stretch>
        </p:blipFill>
        <p:spPr>
          <a:xfrm>
            <a:off x="6238875" y="1015305"/>
            <a:ext cx="5572125" cy="2187922"/>
          </a:xfrm>
          <a:prstGeom prst="rect">
            <a:avLst/>
          </a:prstGeom>
        </p:spPr>
      </p:pic>
      <p:pic>
        <p:nvPicPr>
          <p:cNvPr id="12" name="Image 10" descr="preencoded.png"/>
          <p:cNvPicPr>
            <a:picLocks noChangeAspect="1"/>
          </p:cNvPicPr>
          <p:nvPr/>
        </p:nvPicPr>
        <p:blipFill>
          <a:blip r:embed="rId12"/>
          <a:stretch>
            <a:fillRect/>
          </a:stretch>
        </p:blipFill>
        <p:spPr>
          <a:xfrm>
            <a:off x="6429375" y="1205805"/>
            <a:ext cx="5191125" cy="381000"/>
          </a:xfrm>
          <a:prstGeom prst="rect">
            <a:avLst/>
          </a:prstGeom>
        </p:spPr>
      </p:pic>
      <p:pic>
        <p:nvPicPr>
          <p:cNvPr id="13" name="Image 11" descr="preencoded.png"/>
          <p:cNvPicPr>
            <a:picLocks noChangeAspect="1"/>
          </p:cNvPicPr>
          <p:nvPr/>
        </p:nvPicPr>
        <p:blipFill>
          <a:blip r:embed="rId13"/>
          <a:stretch>
            <a:fillRect/>
          </a:stretch>
        </p:blipFill>
        <p:spPr>
          <a:xfrm>
            <a:off x="6572250" y="1320105"/>
            <a:ext cx="190500" cy="152400"/>
          </a:xfrm>
          <a:prstGeom prst="rect">
            <a:avLst/>
          </a:prstGeom>
        </p:spPr>
      </p:pic>
      <p:pic>
        <p:nvPicPr>
          <p:cNvPr id="14" name="Image 12" descr="preencoded.png"/>
          <p:cNvPicPr>
            <a:picLocks noChangeAspect="1"/>
          </p:cNvPicPr>
          <p:nvPr/>
        </p:nvPicPr>
        <p:blipFill>
          <a:blip r:embed="rId11"/>
          <a:stretch>
            <a:fillRect/>
          </a:stretch>
        </p:blipFill>
        <p:spPr>
          <a:xfrm>
            <a:off x="6238875" y="3355628"/>
            <a:ext cx="5572125" cy="2187922"/>
          </a:xfrm>
          <a:prstGeom prst="rect">
            <a:avLst/>
          </a:prstGeom>
        </p:spPr>
      </p:pic>
      <p:pic>
        <p:nvPicPr>
          <p:cNvPr id="15" name="Image 13" descr="preencoded.png"/>
          <p:cNvPicPr>
            <a:picLocks noChangeAspect="1"/>
          </p:cNvPicPr>
          <p:nvPr/>
        </p:nvPicPr>
        <p:blipFill>
          <a:blip r:embed="rId14"/>
          <a:stretch>
            <a:fillRect/>
          </a:stretch>
        </p:blipFill>
        <p:spPr>
          <a:xfrm>
            <a:off x="6429375" y="3588990"/>
            <a:ext cx="214313" cy="171450"/>
          </a:xfrm>
          <a:prstGeom prst="rect">
            <a:avLst/>
          </a:prstGeom>
        </p:spPr>
      </p:pic>
      <p:pic>
        <p:nvPicPr>
          <p:cNvPr id="16" name="Image 14" descr="preencoded.png"/>
          <p:cNvPicPr>
            <a:picLocks noChangeAspect="1"/>
          </p:cNvPicPr>
          <p:nvPr/>
        </p:nvPicPr>
        <p:blipFill>
          <a:blip r:embed="rId15"/>
          <a:stretch>
            <a:fillRect/>
          </a:stretch>
        </p:blipFill>
        <p:spPr>
          <a:xfrm>
            <a:off x="381000" y="5695950"/>
            <a:ext cx="11430000" cy="619125"/>
          </a:xfrm>
          <a:prstGeom prst="rect">
            <a:avLst/>
          </a:prstGeom>
        </p:spPr>
      </p:pic>
      <p:pic>
        <p:nvPicPr>
          <p:cNvPr id="17" name="Image 15" descr="preencoded.png"/>
          <p:cNvPicPr>
            <a:picLocks noChangeAspect="1"/>
          </p:cNvPicPr>
          <p:nvPr/>
        </p:nvPicPr>
        <p:blipFill>
          <a:blip r:embed="rId16"/>
          <a:stretch>
            <a:fillRect/>
          </a:stretch>
        </p:blipFill>
        <p:spPr>
          <a:xfrm>
            <a:off x="571500" y="5925145"/>
            <a:ext cx="178594" cy="160734"/>
          </a:xfrm>
          <a:prstGeom prst="rect">
            <a:avLst/>
          </a:prstGeom>
        </p:spPr>
      </p:pic>
      <p:pic>
        <p:nvPicPr>
          <p:cNvPr id="18" name="Image 16" descr="preencoded.png"/>
          <p:cNvPicPr>
            <a:picLocks noChangeAspect="1"/>
          </p:cNvPicPr>
          <p:nvPr/>
        </p:nvPicPr>
        <p:blipFill>
          <a:blip r:embed="rId17"/>
          <a:stretch>
            <a:fillRect/>
          </a:stretch>
        </p:blipFill>
        <p:spPr>
          <a:xfrm>
            <a:off x="0" y="6429375"/>
            <a:ext cx="12192000" cy="428625"/>
          </a:xfrm>
          <a:prstGeom prst="rect">
            <a:avLst/>
          </a:prstGeom>
        </p:spPr>
      </p:pic>
      <p:sp>
        <p:nvSpPr>
          <p:cNvPr id="19" name="Text 0"/>
          <p:cNvSpPr/>
          <p:nvPr/>
        </p:nvSpPr>
        <p:spPr>
          <a:xfrm>
            <a:off x="523875" y="152400"/>
            <a:ext cx="3726803" cy="29527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0" name="Text 1"/>
          <p:cNvSpPr/>
          <p:nvPr/>
        </p:nvSpPr>
        <p:spPr>
          <a:xfrm>
            <a:off x="523875" y="5429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Quick Recall Summary</a:t>
            </a:r>
            <a:endParaRPr lang="en-US" sz="2100" dirty="0"/>
          </a:p>
        </p:txBody>
      </p:sp>
      <p:sp>
        <p:nvSpPr>
          <p:cNvPr id="21" name="Text 2"/>
          <p:cNvSpPr/>
          <p:nvPr/>
        </p:nvSpPr>
        <p:spPr>
          <a:xfrm>
            <a:off x="785813" y="1205805"/>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Core Definition</a:t>
            </a:r>
            <a:endParaRPr lang="en-US" sz="1350" dirty="0"/>
          </a:p>
        </p:txBody>
      </p:sp>
      <p:sp>
        <p:nvSpPr>
          <p:cNvPr id="22" name="Text 3"/>
          <p:cNvSpPr/>
          <p:nvPr/>
        </p:nvSpPr>
        <p:spPr>
          <a:xfrm>
            <a:off x="720179" y="1605855"/>
            <a:ext cx="519112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Syncope:</a:t>
            </a:r>
            <a:r>
              <a:rPr lang="en-US" sz="1200" dirty="0">
                <a:solidFill>
                  <a:srgbClr val="2C3E50"/>
                </a:solidFill>
              </a:rPr>
              <a:t>Transient Loss of Consciousness (TLoC) due to global cerebral hypoperfusion.</a:t>
            </a:r>
            <a:endParaRPr lang="en-US" sz="1200" dirty="0"/>
          </a:p>
        </p:txBody>
      </p:sp>
      <p:sp>
        <p:nvSpPr>
          <p:cNvPr id="23" name="Text 4"/>
          <p:cNvSpPr/>
          <p:nvPr/>
        </p:nvSpPr>
        <p:spPr>
          <a:xfrm>
            <a:off x="720179" y="2146697"/>
            <a:ext cx="11471821"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Characterized by</a:t>
            </a:r>
            <a:r>
              <a:rPr lang="en-US" sz="1200" b="1" dirty="0">
                <a:solidFill>
                  <a:srgbClr val="2C3E50"/>
                </a:solidFill>
              </a:rPr>
              <a:t>rapid onset</a:t>
            </a:r>
            <a:r>
              <a:rPr lang="en-US" sz="1200" dirty="0">
                <a:solidFill>
                  <a:srgbClr val="2C3E50"/>
                </a:solidFill>
              </a:rPr>
              <a:t>,</a:t>
            </a:r>
            <a:r>
              <a:rPr lang="en-US" sz="1200" b="1" dirty="0">
                <a:solidFill>
                  <a:srgbClr val="2C3E50"/>
                </a:solidFill>
              </a:rPr>
              <a:t>short duration</a:t>
            </a:r>
            <a:r>
              <a:rPr lang="en-US" sz="1200" dirty="0">
                <a:solidFill>
                  <a:srgbClr val="2C3E50"/>
                </a:solidFill>
              </a:rPr>
              <a:t>, and</a:t>
            </a:r>
            <a:r>
              <a:rPr lang="en-US" sz="1200" b="1" dirty="0">
                <a:solidFill>
                  <a:srgbClr val="2C3E50"/>
                </a:solidFill>
              </a:rPr>
              <a:t>spontaneous recovery</a:t>
            </a:r>
            <a:r>
              <a:rPr lang="en-US" sz="1200" dirty="0">
                <a:solidFill>
                  <a:srgbClr val="2C3E50"/>
                </a:solidFill>
              </a:rPr>
              <a:t>.</a:t>
            </a:r>
            <a:endParaRPr lang="en-US" sz="1200" dirty="0"/>
          </a:p>
        </p:txBody>
      </p:sp>
      <p:sp>
        <p:nvSpPr>
          <p:cNvPr id="24" name="Text 5"/>
          <p:cNvSpPr/>
          <p:nvPr/>
        </p:nvSpPr>
        <p:spPr>
          <a:xfrm>
            <a:off x="720179" y="2687538"/>
            <a:ext cx="519112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Lateral tongue biting strongly suggests</a:t>
            </a:r>
            <a:r>
              <a:rPr lang="en-US" sz="1200" b="1" dirty="0">
                <a:solidFill>
                  <a:srgbClr val="2C3E50"/>
                </a:solidFill>
              </a:rPr>
              <a:t>Epilepsy</a:t>
            </a:r>
            <a:r>
              <a:rPr lang="en-US" sz="1200" dirty="0">
                <a:solidFill>
                  <a:srgbClr val="2C3E50"/>
                </a:solidFill>
              </a:rPr>
              <a:t>; tip biting can occur in Syncope.</a:t>
            </a:r>
            <a:endParaRPr lang="en-US" sz="1200" dirty="0"/>
          </a:p>
        </p:txBody>
      </p:sp>
      <p:sp>
        <p:nvSpPr>
          <p:cNvPr id="25" name="Text 6"/>
          <p:cNvSpPr/>
          <p:nvPr/>
        </p:nvSpPr>
        <p:spPr>
          <a:xfrm>
            <a:off x="785813" y="3685580"/>
            <a:ext cx="6103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"3 Ps" for Reflex Syncope</a:t>
            </a:r>
            <a:endParaRPr lang="en-US" sz="1350" dirty="0"/>
          </a:p>
        </p:txBody>
      </p:sp>
      <p:sp>
        <p:nvSpPr>
          <p:cNvPr id="26" name="Text 7"/>
          <p:cNvSpPr/>
          <p:nvPr/>
        </p:nvSpPr>
        <p:spPr>
          <a:xfrm>
            <a:off x="720179" y="4085630"/>
            <a:ext cx="859536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Posture:</a:t>
            </a:r>
            <a:r>
              <a:rPr lang="en-US" sz="1200" dirty="0">
                <a:solidFill>
                  <a:srgbClr val="2C3E50"/>
                </a:solidFill>
              </a:rPr>
              <a:t>Prolonged standing or sitting upright.</a:t>
            </a:r>
            <a:endParaRPr lang="en-US" sz="1200" dirty="0"/>
          </a:p>
        </p:txBody>
      </p:sp>
      <p:sp>
        <p:nvSpPr>
          <p:cNvPr id="27" name="Text 8"/>
          <p:cNvSpPr/>
          <p:nvPr/>
        </p:nvSpPr>
        <p:spPr>
          <a:xfrm>
            <a:off x="720179" y="4413200"/>
            <a:ext cx="11471821"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Provoking Factors:</a:t>
            </a:r>
            <a:r>
              <a:rPr lang="en-US" sz="1200" dirty="0">
                <a:solidFill>
                  <a:srgbClr val="2C3E50"/>
                </a:solidFill>
              </a:rPr>
              <a:t>Pain, heat, medical procedures, or strong emotions.</a:t>
            </a:r>
            <a:endParaRPr lang="en-US" sz="1200" dirty="0"/>
          </a:p>
        </p:txBody>
      </p:sp>
      <p:sp>
        <p:nvSpPr>
          <p:cNvPr id="28" name="Text 9"/>
          <p:cNvSpPr/>
          <p:nvPr/>
        </p:nvSpPr>
        <p:spPr>
          <a:xfrm>
            <a:off x="720179" y="4740771"/>
            <a:ext cx="519112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Prodromal Symptoms:</a:t>
            </a:r>
            <a:r>
              <a:rPr lang="en-US" sz="1200" dirty="0">
                <a:solidFill>
                  <a:srgbClr val="2C3E50"/>
                </a:solidFill>
              </a:rPr>
              <a:t>Nausea, sweating, pallor, and "greying out" of vision.</a:t>
            </a:r>
            <a:endParaRPr lang="en-US" sz="1200" dirty="0"/>
          </a:p>
        </p:txBody>
      </p:sp>
      <p:sp>
        <p:nvSpPr>
          <p:cNvPr id="29" name="Text 10"/>
          <p:cNvSpPr/>
          <p:nvPr/>
        </p:nvSpPr>
        <p:spPr>
          <a:xfrm>
            <a:off x="6762750" y="1205805"/>
            <a:ext cx="4905375"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High-Risk Red Flags</a:t>
            </a:r>
            <a:endParaRPr lang="en-US" sz="1200" dirty="0"/>
          </a:p>
        </p:txBody>
      </p:sp>
      <p:sp>
        <p:nvSpPr>
          <p:cNvPr id="30" name="Text 11"/>
          <p:cNvSpPr/>
          <p:nvPr/>
        </p:nvSpPr>
        <p:spPr>
          <a:xfrm>
            <a:off x="6578054" y="1701105"/>
            <a:ext cx="5613946"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Syncope during</a:t>
            </a:r>
            <a:r>
              <a:rPr lang="en-US" sz="1200" b="1" dirty="0">
                <a:solidFill>
                  <a:srgbClr val="2C3E50"/>
                </a:solidFill>
              </a:rPr>
              <a:t>exertion</a:t>
            </a:r>
            <a:r>
              <a:rPr lang="en-US" sz="1200" dirty="0">
                <a:solidFill>
                  <a:srgbClr val="2C3E50"/>
                </a:solidFill>
              </a:rPr>
              <a:t>or while</a:t>
            </a:r>
            <a:r>
              <a:rPr lang="en-US" sz="1200" b="1" dirty="0">
                <a:solidFill>
                  <a:srgbClr val="2C3E50"/>
                </a:solidFill>
              </a:rPr>
              <a:t>lying down</a:t>
            </a:r>
            <a:r>
              <a:rPr lang="en-US" sz="1200" dirty="0">
                <a:solidFill>
                  <a:srgbClr val="2C3E50"/>
                </a:solidFill>
              </a:rPr>
              <a:t>.</a:t>
            </a:r>
            <a:endParaRPr lang="en-US" sz="1200" dirty="0"/>
          </a:p>
        </p:txBody>
      </p:sp>
      <p:sp>
        <p:nvSpPr>
          <p:cNvPr id="31" name="Text 12"/>
          <p:cNvSpPr/>
          <p:nvPr/>
        </p:nvSpPr>
        <p:spPr>
          <a:xfrm>
            <a:off x="6578054" y="2028676"/>
            <a:ext cx="5613946"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ECG Abnormality:</a:t>
            </a:r>
            <a:r>
              <a:rPr lang="en-US" sz="1200" dirty="0">
                <a:solidFill>
                  <a:srgbClr val="2C3E50"/>
                </a:solidFill>
              </a:rPr>
              <a:t>Heart block, LBBB, QTc &gt;500ms, or Brugada.</a:t>
            </a:r>
            <a:endParaRPr lang="en-US" sz="1200" dirty="0"/>
          </a:p>
        </p:txBody>
      </p:sp>
      <p:sp>
        <p:nvSpPr>
          <p:cNvPr id="32" name="Text 13"/>
          <p:cNvSpPr/>
          <p:nvPr/>
        </p:nvSpPr>
        <p:spPr>
          <a:xfrm>
            <a:off x="6578054" y="2356247"/>
            <a:ext cx="519112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Family History:</a:t>
            </a:r>
            <a:r>
              <a:rPr lang="en-US" sz="1200" dirty="0">
                <a:solidFill>
                  <a:srgbClr val="2C3E50"/>
                </a:solidFill>
              </a:rPr>
              <a:t>Sudden cardiac death &lt;40 years or structural heart disease.</a:t>
            </a:r>
            <a:endParaRPr lang="en-US" sz="1200" dirty="0"/>
          </a:p>
        </p:txBody>
      </p:sp>
      <p:sp>
        <p:nvSpPr>
          <p:cNvPr id="33" name="Text 14"/>
          <p:cNvSpPr/>
          <p:nvPr/>
        </p:nvSpPr>
        <p:spPr>
          <a:xfrm>
            <a:off x="6643688" y="3546128"/>
            <a:ext cx="55483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Mandatory First-Line Actions</a:t>
            </a:r>
            <a:endParaRPr lang="en-US" sz="1350" dirty="0"/>
          </a:p>
        </p:txBody>
      </p:sp>
      <p:sp>
        <p:nvSpPr>
          <p:cNvPr id="34" name="Text 15"/>
          <p:cNvSpPr/>
          <p:nvPr/>
        </p:nvSpPr>
        <p:spPr>
          <a:xfrm>
            <a:off x="6578054" y="3946178"/>
            <a:ext cx="5613946"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12-lead ECG:</a:t>
            </a:r>
            <a:r>
              <a:rPr lang="en-US" sz="1200" dirty="0">
                <a:solidFill>
                  <a:srgbClr val="2C3E50"/>
                </a:solidFill>
              </a:rPr>
              <a:t>Required for ALL patients with TLoC.</a:t>
            </a:r>
            <a:endParaRPr lang="en-US" sz="1200" dirty="0"/>
          </a:p>
        </p:txBody>
      </p:sp>
      <p:sp>
        <p:nvSpPr>
          <p:cNvPr id="35" name="Text 16"/>
          <p:cNvSpPr/>
          <p:nvPr/>
        </p:nvSpPr>
        <p:spPr>
          <a:xfrm>
            <a:off x="6578054" y="4273748"/>
            <a:ext cx="5613946"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BP Measurement:</a:t>
            </a:r>
            <a:r>
              <a:rPr lang="en-US" sz="1200" dirty="0">
                <a:solidFill>
                  <a:srgbClr val="2C3E50"/>
                </a:solidFill>
              </a:rPr>
              <a:t>Lying and standing (at 1 and 3 mins).</a:t>
            </a:r>
            <a:endParaRPr lang="en-US" sz="1200" dirty="0"/>
          </a:p>
        </p:txBody>
      </p:sp>
      <p:sp>
        <p:nvSpPr>
          <p:cNvPr id="36" name="Text 17"/>
          <p:cNvSpPr/>
          <p:nvPr/>
        </p:nvSpPr>
        <p:spPr>
          <a:xfrm>
            <a:off x="6578054" y="4601319"/>
            <a:ext cx="5613946"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VVS Management:</a:t>
            </a:r>
            <a:r>
              <a:rPr lang="en-US" sz="1200" dirty="0">
                <a:solidFill>
                  <a:srgbClr val="2C3E50"/>
                </a:solidFill>
              </a:rPr>
              <a:t>Teach Physical Counterpressure Manoeuvres (PCMs).</a:t>
            </a:r>
            <a:endParaRPr lang="en-US" sz="1200" dirty="0"/>
          </a:p>
        </p:txBody>
      </p:sp>
      <p:sp>
        <p:nvSpPr>
          <p:cNvPr id="37" name="Text 18"/>
          <p:cNvSpPr/>
          <p:nvPr/>
        </p:nvSpPr>
        <p:spPr>
          <a:xfrm>
            <a:off x="750094" y="5791200"/>
            <a:ext cx="10870406"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FFFFFF"/>
                </a:solidFill>
              </a:rPr>
              <a:t>AKT Recap:</a:t>
            </a:r>
            <a:r>
              <a:rPr lang="en-US" sz="1125" dirty="0">
                <a:solidFill>
                  <a:srgbClr val="FFFFFF"/>
                </a:solidFill>
              </a:rPr>
              <a:t> Orthostatic Hypotension is a drop of </a:t>
            </a:r>
            <a:r>
              <a:rPr lang="en-US" sz="1125" b="1" dirty="0">
                <a:solidFill>
                  <a:srgbClr val="FFFFFF"/>
                </a:solidFill>
              </a:rPr>
              <a:t>≥20 mmHg systolic</a:t>
            </a:r>
            <a:r>
              <a:rPr lang="en-US" sz="1125" dirty="0">
                <a:solidFill>
                  <a:srgbClr val="FFFFFF"/>
                </a:solidFill>
              </a:rPr>
              <a:t> or </a:t>
            </a:r>
            <a:r>
              <a:rPr lang="en-US" sz="1125" b="1" dirty="0">
                <a:solidFill>
                  <a:srgbClr val="FFFFFF"/>
                </a:solidFill>
              </a:rPr>
              <a:t>≥10 mmHg diastolic</a:t>
            </a:r>
            <a:r>
              <a:rPr lang="en-US" sz="1125" dirty="0">
                <a:solidFill>
                  <a:srgbClr val="FFFFFF"/>
                </a:solidFill>
              </a:rPr>
              <a:t>. Always review medications (antihypertensives/diuretics) as the first step in primary care.</a:t>
            </a:r>
            <a:endParaRPr lang="en-US" sz="1125" dirty="0"/>
          </a:p>
        </p:txBody>
      </p:sp>
      <p:sp>
        <p:nvSpPr>
          <p:cNvPr id="38" name="Text 19"/>
          <p:cNvSpPr/>
          <p:nvPr/>
        </p:nvSpPr>
        <p:spPr>
          <a:xfrm>
            <a:off x="381000" y="6505575"/>
            <a:ext cx="11430000"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224855"/>
            <a:ext cx="5572125" cy="3871020"/>
          </a:xfrm>
          <a:prstGeom prst="rect">
            <a:avLst/>
          </a:prstGeom>
        </p:spPr>
      </p:pic>
      <p:pic>
        <p:nvPicPr>
          <p:cNvPr id="8" name="Image 6" descr="preencoded.png"/>
          <p:cNvPicPr>
            <a:picLocks noChangeAspect="1"/>
          </p:cNvPicPr>
          <p:nvPr/>
        </p:nvPicPr>
        <p:blipFill>
          <a:blip r:embed="rId8"/>
          <a:stretch>
            <a:fillRect/>
          </a:stretch>
        </p:blipFill>
        <p:spPr>
          <a:xfrm>
            <a:off x="619125" y="1513433"/>
            <a:ext cx="261937" cy="213420"/>
          </a:xfrm>
          <a:prstGeom prst="rect">
            <a:avLst/>
          </a:prstGeom>
        </p:spPr>
      </p:pic>
      <p:pic>
        <p:nvPicPr>
          <p:cNvPr id="9" name="Image 7" descr="preencoded.png"/>
          <p:cNvPicPr>
            <a:picLocks noChangeAspect="1"/>
          </p:cNvPicPr>
          <p:nvPr/>
        </p:nvPicPr>
        <p:blipFill>
          <a:blip r:embed="rId9"/>
          <a:stretch>
            <a:fillRect/>
          </a:stretch>
        </p:blipFill>
        <p:spPr>
          <a:xfrm>
            <a:off x="619125" y="2149971"/>
            <a:ext cx="228600" cy="182761"/>
          </a:xfrm>
          <a:prstGeom prst="rect">
            <a:avLst/>
          </a:prstGeom>
        </p:spPr>
      </p:pic>
      <p:pic>
        <p:nvPicPr>
          <p:cNvPr id="10" name="Image 8" descr="preencoded.png"/>
          <p:cNvPicPr>
            <a:picLocks noChangeAspect="1"/>
          </p:cNvPicPr>
          <p:nvPr/>
        </p:nvPicPr>
        <p:blipFill>
          <a:blip r:embed="rId10"/>
          <a:stretch>
            <a:fillRect/>
          </a:stretch>
        </p:blipFill>
        <p:spPr>
          <a:xfrm>
            <a:off x="619125" y="2767013"/>
            <a:ext cx="228600" cy="182761"/>
          </a:xfrm>
          <a:prstGeom prst="rect">
            <a:avLst/>
          </a:prstGeom>
        </p:spPr>
      </p:pic>
      <p:pic>
        <p:nvPicPr>
          <p:cNvPr id="11" name="Image 9" descr="preencoded.png"/>
          <p:cNvPicPr>
            <a:picLocks noChangeAspect="1"/>
          </p:cNvPicPr>
          <p:nvPr/>
        </p:nvPicPr>
        <p:blipFill>
          <a:blip r:embed="rId11"/>
          <a:stretch>
            <a:fillRect/>
          </a:stretch>
        </p:blipFill>
        <p:spPr>
          <a:xfrm>
            <a:off x="619125" y="3384054"/>
            <a:ext cx="228600" cy="182761"/>
          </a:xfrm>
          <a:prstGeom prst="rect">
            <a:avLst/>
          </a:prstGeom>
        </p:spPr>
      </p:pic>
      <p:pic>
        <p:nvPicPr>
          <p:cNvPr id="12" name="Image 10" descr="preencoded.png"/>
          <p:cNvPicPr>
            <a:picLocks noChangeAspect="1"/>
          </p:cNvPicPr>
          <p:nvPr/>
        </p:nvPicPr>
        <p:blipFill>
          <a:blip r:embed="rId7"/>
          <a:stretch>
            <a:fillRect/>
          </a:stretch>
        </p:blipFill>
        <p:spPr>
          <a:xfrm>
            <a:off x="6238875" y="1224855"/>
            <a:ext cx="5572125" cy="3871020"/>
          </a:xfrm>
          <a:prstGeom prst="rect">
            <a:avLst/>
          </a:prstGeom>
        </p:spPr>
      </p:pic>
      <p:pic>
        <p:nvPicPr>
          <p:cNvPr id="13" name="Image 11" descr="preencoded.png"/>
          <p:cNvPicPr>
            <a:picLocks noChangeAspect="1"/>
          </p:cNvPicPr>
          <p:nvPr/>
        </p:nvPicPr>
        <p:blipFill>
          <a:blip r:embed="rId12"/>
          <a:stretch>
            <a:fillRect/>
          </a:stretch>
        </p:blipFill>
        <p:spPr>
          <a:xfrm>
            <a:off x="6477000" y="1513433"/>
            <a:ext cx="261937" cy="213420"/>
          </a:xfrm>
          <a:prstGeom prst="rect">
            <a:avLst/>
          </a:prstGeom>
        </p:spPr>
      </p:pic>
      <p:pic>
        <p:nvPicPr>
          <p:cNvPr id="14" name="Image 12" descr="preencoded.png"/>
          <p:cNvPicPr>
            <a:picLocks noChangeAspect="1"/>
          </p:cNvPicPr>
          <p:nvPr/>
        </p:nvPicPr>
        <p:blipFill>
          <a:blip r:embed="rId13"/>
          <a:stretch>
            <a:fillRect/>
          </a:stretch>
        </p:blipFill>
        <p:spPr>
          <a:xfrm>
            <a:off x="6477000" y="2149971"/>
            <a:ext cx="228600" cy="182761"/>
          </a:xfrm>
          <a:prstGeom prst="rect">
            <a:avLst/>
          </a:prstGeom>
        </p:spPr>
      </p:pic>
      <p:pic>
        <p:nvPicPr>
          <p:cNvPr id="15" name="Image 13" descr="preencoded.png"/>
          <p:cNvPicPr>
            <a:picLocks noChangeAspect="1"/>
          </p:cNvPicPr>
          <p:nvPr/>
        </p:nvPicPr>
        <p:blipFill>
          <a:blip r:embed="rId14"/>
          <a:stretch>
            <a:fillRect/>
          </a:stretch>
        </p:blipFill>
        <p:spPr>
          <a:xfrm>
            <a:off x="6477000" y="2767013"/>
            <a:ext cx="228600" cy="182761"/>
          </a:xfrm>
          <a:prstGeom prst="rect">
            <a:avLst/>
          </a:prstGeom>
        </p:spPr>
      </p:pic>
      <p:pic>
        <p:nvPicPr>
          <p:cNvPr id="16" name="Image 14" descr="preencoded.png"/>
          <p:cNvPicPr>
            <a:picLocks noChangeAspect="1"/>
          </p:cNvPicPr>
          <p:nvPr/>
        </p:nvPicPr>
        <p:blipFill>
          <a:blip r:embed="rId15"/>
          <a:stretch>
            <a:fillRect/>
          </a:stretch>
        </p:blipFill>
        <p:spPr>
          <a:xfrm>
            <a:off x="6477000" y="3384054"/>
            <a:ext cx="228600" cy="182761"/>
          </a:xfrm>
          <a:prstGeom prst="rect">
            <a:avLst/>
          </a:prstGeom>
        </p:spPr>
      </p:pic>
      <p:pic>
        <p:nvPicPr>
          <p:cNvPr id="17" name="Image 15" descr="preencoded.png"/>
          <p:cNvPicPr>
            <a:picLocks noChangeAspect="1"/>
          </p:cNvPicPr>
          <p:nvPr/>
        </p:nvPicPr>
        <p:blipFill>
          <a:blip r:embed="rId16"/>
          <a:stretch>
            <a:fillRect/>
          </a:stretch>
        </p:blipFill>
        <p:spPr>
          <a:xfrm>
            <a:off x="0" y="5286375"/>
            <a:ext cx="12192000" cy="1038225"/>
          </a:xfrm>
          <a:prstGeom prst="rect">
            <a:avLst/>
          </a:prstGeom>
        </p:spPr>
      </p:pic>
      <p:pic>
        <p:nvPicPr>
          <p:cNvPr id="18" name="Image 16" descr="preencoded.png"/>
          <p:cNvPicPr>
            <a:picLocks noChangeAspect="1"/>
          </p:cNvPicPr>
          <p:nvPr/>
        </p:nvPicPr>
        <p:blipFill>
          <a:blip r:embed="rId17"/>
          <a:stretch>
            <a:fillRect/>
          </a:stretch>
        </p:blipFill>
        <p:spPr>
          <a:xfrm>
            <a:off x="381000" y="5476875"/>
            <a:ext cx="11430000" cy="657225"/>
          </a:xfrm>
          <a:prstGeom prst="rect">
            <a:avLst/>
          </a:prstGeom>
        </p:spPr>
      </p:pic>
      <p:pic>
        <p:nvPicPr>
          <p:cNvPr id="19" name="Image 17" descr="preencoded.png"/>
          <p:cNvPicPr>
            <a:picLocks noChangeAspect="1"/>
          </p:cNvPicPr>
          <p:nvPr/>
        </p:nvPicPr>
        <p:blipFill>
          <a:blip r:embed="rId18"/>
          <a:stretch>
            <a:fillRect/>
          </a:stretch>
        </p:blipFill>
        <p:spPr>
          <a:xfrm>
            <a:off x="523875" y="5662613"/>
            <a:ext cx="285750" cy="285750"/>
          </a:xfrm>
          <a:prstGeom prst="rect">
            <a:avLst/>
          </a:prstGeom>
        </p:spPr>
      </p:pic>
      <p:pic>
        <p:nvPicPr>
          <p:cNvPr id="20" name="Image 18" descr="preencoded.png"/>
          <p:cNvPicPr>
            <a:picLocks noChangeAspect="1"/>
          </p:cNvPicPr>
          <p:nvPr/>
        </p:nvPicPr>
        <p:blipFill>
          <a:blip r:embed="rId19"/>
          <a:stretch>
            <a:fillRect/>
          </a:stretch>
        </p:blipFill>
        <p:spPr>
          <a:xfrm>
            <a:off x="0" y="6324600"/>
            <a:ext cx="12192000" cy="533400"/>
          </a:xfrm>
          <a:prstGeom prst="rect">
            <a:avLst/>
          </a:prstGeom>
        </p:spPr>
      </p:pic>
      <p:sp>
        <p:nvSpPr>
          <p:cNvPr id="21"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2" name="Text 1"/>
          <p:cNvSpPr/>
          <p:nvPr/>
        </p:nvSpPr>
        <p:spPr>
          <a:xfrm>
            <a:off x="523875" y="619125"/>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Conclusion and Resources</a:t>
            </a:r>
            <a:endParaRPr lang="en-US" sz="2100" dirty="0"/>
          </a:p>
        </p:txBody>
      </p:sp>
      <p:sp>
        <p:nvSpPr>
          <p:cNvPr id="23" name="Text 2"/>
          <p:cNvSpPr/>
          <p:nvPr/>
        </p:nvSpPr>
        <p:spPr>
          <a:xfrm>
            <a:off x="976312" y="1462980"/>
            <a:ext cx="50958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Clinical Guidelines</a:t>
            </a:r>
            <a:endParaRPr lang="en-US" sz="1650" dirty="0"/>
          </a:p>
        </p:txBody>
      </p:sp>
      <p:sp>
        <p:nvSpPr>
          <p:cNvPr id="24" name="Text 3"/>
          <p:cNvSpPr/>
          <p:nvPr/>
        </p:nvSpPr>
        <p:spPr>
          <a:xfrm>
            <a:off x="990600" y="2082105"/>
            <a:ext cx="452628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NICE Guideline CG109</a:t>
            </a:r>
            <a:endParaRPr lang="en-US" sz="1350" dirty="0"/>
          </a:p>
        </p:txBody>
      </p:sp>
      <p:sp>
        <p:nvSpPr>
          <p:cNvPr id="25" name="Text 4"/>
          <p:cNvSpPr/>
          <p:nvPr/>
        </p:nvSpPr>
        <p:spPr>
          <a:xfrm>
            <a:off x="990600" y="2322016"/>
            <a:ext cx="112014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Transient loss of consciousness ('blackouts') in over 16s (Updated Nov 2023)</a:t>
            </a:r>
            <a:endParaRPr lang="en-US" sz="1050" dirty="0"/>
          </a:p>
        </p:txBody>
      </p:sp>
      <p:sp>
        <p:nvSpPr>
          <p:cNvPr id="26" name="Text 5"/>
          <p:cNvSpPr/>
          <p:nvPr/>
        </p:nvSpPr>
        <p:spPr>
          <a:xfrm>
            <a:off x="990600" y="2699147"/>
            <a:ext cx="630936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DVLA Fitness to Drive (2026)</a:t>
            </a:r>
            <a:endParaRPr lang="en-US" sz="1350" dirty="0"/>
          </a:p>
        </p:txBody>
      </p:sp>
      <p:sp>
        <p:nvSpPr>
          <p:cNvPr id="27" name="Text 6"/>
          <p:cNvSpPr/>
          <p:nvPr/>
        </p:nvSpPr>
        <p:spPr>
          <a:xfrm>
            <a:off x="990600" y="2939058"/>
            <a:ext cx="112014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Chapter 1: Neurological disorders &amp; Chapter 2: Cardiovascular disorders</a:t>
            </a:r>
            <a:endParaRPr lang="en-US" sz="1050" dirty="0"/>
          </a:p>
        </p:txBody>
      </p:sp>
      <p:sp>
        <p:nvSpPr>
          <p:cNvPr id="28" name="Text 7"/>
          <p:cNvSpPr/>
          <p:nvPr/>
        </p:nvSpPr>
        <p:spPr>
          <a:xfrm>
            <a:off x="990600" y="3316188"/>
            <a:ext cx="390906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Bradford VTS Online</a:t>
            </a:r>
            <a:endParaRPr lang="en-US" sz="1350" dirty="0"/>
          </a:p>
        </p:txBody>
      </p:sp>
      <p:sp>
        <p:nvSpPr>
          <p:cNvPr id="29" name="Text 8"/>
          <p:cNvSpPr/>
          <p:nvPr/>
        </p:nvSpPr>
        <p:spPr>
          <a:xfrm>
            <a:off x="990600" y="3556099"/>
            <a:ext cx="92811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Clinical summaries, AKT pearls, and SCA roleplay scenarios</a:t>
            </a:r>
            <a:endParaRPr lang="en-US" sz="1050" dirty="0"/>
          </a:p>
        </p:txBody>
      </p:sp>
      <p:sp>
        <p:nvSpPr>
          <p:cNvPr id="30" name="Text 9"/>
          <p:cNvSpPr/>
          <p:nvPr/>
        </p:nvSpPr>
        <p:spPr>
          <a:xfrm>
            <a:off x="6834188" y="1462980"/>
            <a:ext cx="50958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Final Takeaways</a:t>
            </a:r>
            <a:endParaRPr lang="en-US" sz="1650" dirty="0"/>
          </a:p>
        </p:txBody>
      </p:sp>
      <p:sp>
        <p:nvSpPr>
          <p:cNvPr id="31" name="Text 10"/>
          <p:cNvSpPr/>
          <p:nvPr/>
        </p:nvSpPr>
        <p:spPr>
          <a:xfrm>
            <a:off x="6848475" y="2082105"/>
            <a:ext cx="473202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Always Seek the Witness</a:t>
            </a:r>
            <a:endParaRPr lang="en-US" sz="1350" dirty="0"/>
          </a:p>
        </p:txBody>
      </p:sp>
      <p:sp>
        <p:nvSpPr>
          <p:cNvPr id="32" name="Text 11"/>
          <p:cNvSpPr/>
          <p:nvPr/>
        </p:nvSpPr>
        <p:spPr>
          <a:xfrm>
            <a:off x="6848475" y="2322016"/>
            <a:ext cx="534352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History is the diagnostic gold standard for syncope.</a:t>
            </a:r>
            <a:endParaRPr lang="en-US" sz="1050" dirty="0"/>
          </a:p>
        </p:txBody>
      </p:sp>
      <p:sp>
        <p:nvSpPr>
          <p:cNvPr id="33" name="Text 12"/>
          <p:cNvSpPr/>
          <p:nvPr/>
        </p:nvSpPr>
        <p:spPr>
          <a:xfrm>
            <a:off x="6848475" y="2699147"/>
            <a:ext cx="329184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Screen Every ECG</a:t>
            </a:r>
            <a:endParaRPr lang="en-US" sz="1350" dirty="0"/>
          </a:p>
        </p:txBody>
      </p:sp>
      <p:sp>
        <p:nvSpPr>
          <p:cNvPr id="34" name="Text 13"/>
          <p:cNvSpPr/>
          <p:nvPr/>
        </p:nvSpPr>
        <p:spPr>
          <a:xfrm>
            <a:off x="6848475" y="2939058"/>
            <a:ext cx="534352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Mandatory for all TLoC; look for LBBB, QT interval, and heart block.</a:t>
            </a:r>
            <a:endParaRPr lang="en-US" sz="1050" dirty="0"/>
          </a:p>
        </p:txBody>
      </p:sp>
      <p:sp>
        <p:nvSpPr>
          <p:cNvPr id="35" name="Text 14"/>
          <p:cNvSpPr/>
          <p:nvPr/>
        </p:nvSpPr>
        <p:spPr>
          <a:xfrm>
            <a:off x="6848475" y="3316188"/>
            <a:ext cx="2468880" cy="190500"/>
          </a:xfrm>
          <a:prstGeom prst="rect">
            <a:avLst/>
          </a:prstGeom>
          <a:noFill/>
          <a:ln/>
        </p:spPr>
        <p:txBody>
          <a:bodyPr vert="horz" wrap="square" lIns="0" tIns="0" rIns="0" bIns="0" rtlCol="0" anchor="ctr"/>
          <a:lstStyle/>
          <a:p>
            <a:pPr marL="0" indent="0" algn="l">
              <a:lnSpc>
                <a:spcPts val="1890"/>
              </a:lnSpc>
              <a:buNone/>
            </a:pPr>
            <a:r>
              <a:rPr lang="en-US" sz="1350" b="1" dirty="0">
                <a:solidFill>
                  <a:srgbClr val="2C3E50"/>
                </a:solidFill>
              </a:rPr>
              <a:t>Safety First</a:t>
            </a:r>
            <a:endParaRPr lang="en-US" sz="1350" dirty="0"/>
          </a:p>
        </p:txBody>
      </p:sp>
      <p:sp>
        <p:nvSpPr>
          <p:cNvPr id="36" name="Text 15"/>
          <p:cNvSpPr/>
          <p:nvPr/>
        </p:nvSpPr>
        <p:spPr>
          <a:xfrm>
            <a:off x="6848475" y="3556099"/>
            <a:ext cx="534352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7F8C8D"/>
                </a:solidFill>
              </a:rPr>
              <a:t>Red flags require urgent action; driving restrictions are non-negotiable.</a:t>
            </a:r>
            <a:endParaRPr lang="en-US" sz="1050" dirty="0"/>
          </a:p>
        </p:txBody>
      </p:sp>
      <p:sp>
        <p:nvSpPr>
          <p:cNvPr id="37" name="Text 16"/>
          <p:cNvSpPr/>
          <p:nvPr/>
        </p:nvSpPr>
        <p:spPr>
          <a:xfrm>
            <a:off x="952500" y="5619750"/>
            <a:ext cx="10715625" cy="371475"/>
          </a:xfrm>
          <a:prstGeom prst="rect">
            <a:avLst/>
          </a:prstGeom>
          <a:noFill/>
          <a:ln/>
        </p:spPr>
        <p:txBody>
          <a:bodyPr vert="horz" wrap="square" lIns="0" tIns="0" rIns="0" bIns="0" rtlCol="0" anchor="ctr"/>
          <a:lstStyle/>
          <a:p>
            <a:pPr marL="0" indent="0">
              <a:lnSpc>
                <a:spcPts val="1463"/>
              </a:lnSpc>
              <a:buNone/>
            </a:pPr>
            <a:r>
              <a:rPr lang="en-US" sz="975" b="1" dirty="0">
                <a:solidFill>
                  <a:srgbClr val="7F8C8D"/>
                </a:solidFill>
              </a:rPr>
              <a:t>DISCLAIMER:</a:t>
            </a:r>
            <a:r>
              <a:rPr lang="en-US" sz="975" dirty="0">
                <a:solidFill>
                  <a:srgbClr val="7F8C8D"/>
                </a:solidFill>
              </a:rPr>
              <a:t> This teaching deck is for educational use by GP trainees within the Bradford VTS framework. The content is based on NICE CG109 (2023) and DVLA 2026 guidance. Clinical judgment must be applied to individual patient cases. National guidelines and driving regulations are subject to periodic updates; please verify at the point of care.</a:t>
            </a:r>
            <a:endParaRPr lang="en-US" sz="975" dirty="0"/>
          </a:p>
        </p:txBody>
      </p:sp>
      <p:sp>
        <p:nvSpPr>
          <p:cNvPr id="38" name="Text 17"/>
          <p:cNvSpPr/>
          <p:nvPr/>
        </p:nvSpPr>
        <p:spPr>
          <a:xfrm>
            <a:off x="10241459" y="6419850"/>
            <a:ext cx="1950541"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E67E22"/>
                </a:solidFill>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270546"/>
          </a:xfrm>
          <a:prstGeom prst="rect">
            <a:avLst/>
          </a:prstGeom>
        </p:spPr>
      </p:pic>
      <p:pic>
        <p:nvPicPr>
          <p:cNvPr id="5" name="Image 3" descr="preencoded.png"/>
          <p:cNvPicPr>
            <a:picLocks noChangeAspect="1"/>
          </p:cNvPicPr>
          <p:nvPr/>
        </p:nvPicPr>
        <p:blipFill>
          <a:blip r:embed="rId5"/>
          <a:stretch>
            <a:fillRect/>
          </a:stretch>
        </p:blipFill>
        <p:spPr>
          <a:xfrm>
            <a:off x="571500" y="285750"/>
            <a:ext cx="2741116" cy="314325"/>
          </a:xfrm>
          <a:prstGeom prst="rect">
            <a:avLst/>
          </a:prstGeom>
        </p:spPr>
      </p:pic>
      <p:pic>
        <p:nvPicPr>
          <p:cNvPr id="6" name="Image 4" descr="preencoded.png"/>
          <p:cNvPicPr>
            <a:picLocks noChangeAspect="1"/>
          </p:cNvPicPr>
          <p:nvPr/>
        </p:nvPicPr>
        <p:blipFill>
          <a:blip r:embed="rId6"/>
          <a:stretch>
            <a:fillRect/>
          </a:stretch>
        </p:blipFill>
        <p:spPr>
          <a:xfrm>
            <a:off x="571500" y="714375"/>
            <a:ext cx="11049000" cy="365671"/>
          </a:xfrm>
          <a:prstGeom prst="rect">
            <a:avLst/>
          </a:prstGeom>
        </p:spPr>
      </p:pic>
      <p:pic>
        <p:nvPicPr>
          <p:cNvPr id="7" name="Image 5" descr="preencoded.png"/>
          <p:cNvPicPr>
            <a:picLocks noChangeAspect="1"/>
          </p:cNvPicPr>
          <p:nvPr/>
        </p:nvPicPr>
        <p:blipFill>
          <a:blip r:embed="rId7"/>
          <a:stretch>
            <a:fillRect/>
          </a:stretch>
        </p:blipFill>
        <p:spPr>
          <a:xfrm>
            <a:off x="571500" y="1270546"/>
            <a:ext cx="4843463" cy="1123950"/>
          </a:xfrm>
          <a:prstGeom prst="rect">
            <a:avLst/>
          </a:prstGeom>
        </p:spPr>
      </p:pic>
      <p:pic>
        <p:nvPicPr>
          <p:cNvPr id="8" name="Image 6" descr="preencoded.png"/>
          <p:cNvPicPr>
            <a:picLocks noChangeAspect="1"/>
          </p:cNvPicPr>
          <p:nvPr/>
        </p:nvPicPr>
        <p:blipFill>
          <a:blip r:embed="rId8"/>
          <a:stretch>
            <a:fillRect/>
          </a:stretch>
        </p:blipFill>
        <p:spPr>
          <a:xfrm>
            <a:off x="809625" y="1546771"/>
            <a:ext cx="571500" cy="571500"/>
          </a:xfrm>
          <a:prstGeom prst="rect">
            <a:avLst/>
          </a:prstGeom>
        </p:spPr>
      </p:pic>
      <p:pic>
        <p:nvPicPr>
          <p:cNvPr id="9" name="Image 7" descr="preencoded.png"/>
          <p:cNvPicPr>
            <a:picLocks noChangeAspect="1"/>
          </p:cNvPicPr>
          <p:nvPr/>
        </p:nvPicPr>
        <p:blipFill>
          <a:blip r:embed="rId9"/>
          <a:stretch>
            <a:fillRect/>
          </a:stretch>
        </p:blipFill>
        <p:spPr>
          <a:xfrm>
            <a:off x="952500" y="1718221"/>
            <a:ext cx="285750" cy="228600"/>
          </a:xfrm>
          <a:prstGeom prst="rect">
            <a:avLst/>
          </a:prstGeom>
        </p:spPr>
      </p:pic>
      <p:pic>
        <p:nvPicPr>
          <p:cNvPr id="10" name="Image 8" descr="preencoded.png"/>
          <p:cNvPicPr>
            <a:picLocks noChangeAspect="1"/>
          </p:cNvPicPr>
          <p:nvPr/>
        </p:nvPicPr>
        <p:blipFill>
          <a:blip r:embed="rId7"/>
          <a:stretch>
            <a:fillRect/>
          </a:stretch>
        </p:blipFill>
        <p:spPr>
          <a:xfrm>
            <a:off x="571500" y="2584996"/>
            <a:ext cx="4843463" cy="1123950"/>
          </a:xfrm>
          <a:prstGeom prst="rect">
            <a:avLst/>
          </a:prstGeom>
        </p:spPr>
      </p:pic>
      <p:pic>
        <p:nvPicPr>
          <p:cNvPr id="11" name="Image 9" descr="preencoded.png"/>
          <p:cNvPicPr>
            <a:picLocks noChangeAspect="1"/>
          </p:cNvPicPr>
          <p:nvPr/>
        </p:nvPicPr>
        <p:blipFill>
          <a:blip r:embed="rId10"/>
          <a:stretch>
            <a:fillRect/>
          </a:stretch>
        </p:blipFill>
        <p:spPr>
          <a:xfrm>
            <a:off x="809625" y="2861221"/>
            <a:ext cx="571500" cy="571500"/>
          </a:xfrm>
          <a:prstGeom prst="rect">
            <a:avLst/>
          </a:prstGeom>
        </p:spPr>
      </p:pic>
      <p:pic>
        <p:nvPicPr>
          <p:cNvPr id="12" name="Image 10" descr="preencoded.png"/>
          <p:cNvPicPr>
            <a:picLocks noChangeAspect="1"/>
          </p:cNvPicPr>
          <p:nvPr/>
        </p:nvPicPr>
        <p:blipFill>
          <a:blip r:embed="rId11"/>
          <a:stretch>
            <a:fillRect/>
          </a:stretch>
        </p:blipFill>
        <p:spPr>
          <a:xfrm>
            <a:off x="952500" y="3032671"/>
            <a:ext cx="285750" cy="228600"/>
          </a:xfrm>
          <a:prstGeom prst="rect">
            <a:avLst/>
          </a:prstGeom>
        </p:spPr>
      </p:pic>
      <p:pic>
        <p:nvPicPr>
          <p:cNvPr id="13" name="Image 11" descr="preencoded.png"/>
          <p:cNvPicPr>
            <a:picLocks noChangeAspect="1"/>
          </p:cNvPicPr>
          <p:nvPr/>
        </p:nvPicPr>
        <p:blipFill>
          <a:blip r:embed="rId7"/>
          <a:stretch>
            <a:fillRect/>
          </a:stretch>
        </p:blipFill>
        <p:spPr>
          <a:xfrm>
            <a:off x="571500" y="3899446"/>
            <a:ext cx="4843463" cy="1123950"/>
          </a:xfrm>
          <a:prstGeom prst="rect">
            <a:avLst/>
          </a:prstGeom>
        </p:spPr>
      </p:pic>
      <p:pic>
        <p:nvPicPr>
          <p:cNvPr id="14" name="Image 12" descr="preencoded.png"/>
          <p:cNvPicPr>
            <a:picLocks noChangeAspect="1"/>
          </p:cNvPicPr>
          <p:nvPr/>
        </p:nvPicPr>
        <p:blipFill>
          <a:blip r:embed="rId12"/>
          <a:stretch>
            <a:fillRect/>
          </a:stretch>
        </p:blipFill>
        <p:spPr>
          <a:xfrm>
            <a:off x="809625" y="4175671"/>
            <a:ext cx="571500" cy="571500"/>
          </a:xfrm>
          <a:prstGeom prst="rect">
            <a:avLst/>
          </a:prstGeom>
        </p:spPr>
      </p:pic>
      <p:pic>
        <p:nvPicPr>
          <p:cNvPr id="15" name="Image 13" descr="preencoded.png"/>
          <p:cNvPicPr>
            <a:picLocks noChangeAspect="1"/>
          </p:cNvPicPr>
          <p:nvPr/>
        </p:nvPicPr>
        <p:blipFill>
          <a:blip r:embed="rId13"/>
          <a:stretch>
            <a:fillRect/>
          </a:stretch>
        </p:blipFill>
        <p:spPr>
          <a:xfrm>
            <a:off x="952500" y="4347121"/>
            <a:ext cx="285750" cy="228600"/>
          </a:xfrm>
          <a:prstGeom prst="rect">
            <a:avLst/>
          </a:prstGeom>
        </p:spPr>
      </p:pic>
      <p:pic>
        <p:nvPicPr>
          <p:cNvPr id="16" name="Image 14" descr="preencoded.png"/>
          <p:cNvPicPr>
            <a:picLocks noChangeAspect="1"/>
          </p:cNvPicPr>
          <p:nvPr/>
        </p:nvPicPr>
        <p:blipFill>
          <a:blip r:embed="rId14"/>
          <a:stretch>
            <a:fillRect/>
          </a:stretch>
        </p:blipFill>
        <p:spPr>
          <a:xfrm>
            <a:off x="5700713" y="1270546"/>
            <a:ext cx="5919788" cy="3752850"/>
          </a:xfrm>
          <a:prstGeom prst="rect">
            <a:avLst/>
          </a:prstGeom>
        </p:spPr>
      </p:pic>
      <p:pic>
        <p:nvPicPr>
          <p:cNvPr id="17" name="Image 15" descr="preencoded.png"/>
          <p:cNvPicPr>
            <a:picLocks noChangeAspect="1"/>
          </p:cNvPicPr>
          <p:nvPr/>
        </p:nvPicPr>
        <p:blipFill>
          <a:blip r:embed="rId15"/>
          <a:stretch>
            <a:fillRect/>
          </a:stretch>
        </p:blipFill>
        <p:spPr>
          <a:xfrm>
            <a:off x="5938838" y="1556296"/>
            <a:ext cx="238125" cy="190500"/>
          </a:xfrm>
          <a:prstGeom prst="rect">
            <a:avLst/>
          </a:prstGeom>
        </p:spPr>
      </p:pic>
      <p:pic>
        <p:nvPicPr>
          <p:cNvPr id="18" name="Image 16" descr="preencoded.png"/>
          <p:cNvPicPr>
            <a:picLocks noChangeAspect="1"/>
          </p:cNvPicPr>
          <p:nvPr/>
        </p:nvPicPr>
        <p:blipFill>
          <a:blip r:embed="rId16"/>
          <a:stretch>
            <a:fillRect/>
          </a:stretch>
        </p:blipFill>
        <p:spPr>
          <a:xfrm>
            <a:off x="5938838" y="2659112"/>
            <a:ext cx="202406" cy="163711"/>
          </a:xfrm>
          <a:prstGeom prst="rect">
            <a:avLst/>
          </a:prstGeom>
        </p:spPr>
      </p:pic>
      <p:pic>
        <p:nvPicPr>
          <p:cNvPr id="19" name="Image 17" descr="preencoded.png"/>
          <p:cNvPicPr>
            <a:picLocks noChangeAspect="1"/>
          </p:cNvPicPr>
          <p:nvPr/>
        </p:nvPicPr>
        <p:blipFill>
          <a:blip r:embed="rId17"/>
          <a:stretch>
            <a:fillRect/>
          </a:stretch>
        </p:blipFill>
        <p:spPr>
          <a:xfrm>
            <a:off x="5938838" y="2978200"/>
            <a:ext cx="202406" cy="163711"/>
          </a:xfrm>
          <a:prstGeom prst="rect">
            <a:avLst/>
          </a:prstGeom>
        </p:spPr>
      </p:pic>
      <p:pic>
        <p:nvPicPr>
          <p:cNvPr id="20" name="Image 18" descr="preencoded.png"/>
          <p:cNvPicPr>
            <a:picLocks noChangeAspect="1"/>
          </p:cNvPicPr>
          <p:nvPr/>
        </p:nvPicPr>
        <p:blipFill>
          <a:blip r:embed="rId18"/>
          <a:stretch>
            <a:fillRect/>
          </a:stretch>
        </p:blipFill>
        <p:spPr>
          <a:xfrm>
            <a:off x="5938838" y="3297287"/>
            <a:ext cx="202406" cy="163711"/>
          </a:xfrm>
          <a:prstGeom prst="rect">
            <a:avLst/>
          </a:prstGeom>
        </p:spPr>
      </p:pic>
      <p:pic>
        <p:nvPicPr>
          <p:cNvPr id="21" name="Image 19" descr="preencoded.png"/>
          <p:cNvPicPr>
            <a:picLocks noChangeAspect="1"/>
          </p:cNvPicPr>
          <p:nvPr/>
        </p:nvPicPr>
        <p:blipFill>
          <a:blip r:embed="rId19"/>
          <a:stretch>
            <a:fillRect/>
          </a:stretch>
        </p:blipFill>
        <p:spPr>
          <a:xfrm>
            <a:off x="5938838" y="3683050"/>
            <a:ext cx="5443538" cy="800100"/>
          </a:xfrm>
          <a:prstGeom prst="rect">
            <a:avLst/>
          </a:prstGeom>
        </p:spPr>
      </p:pic>
      <p:pic>
        <p:nvPicPr>
          <p:cNvPr id="22" name="Image 20" descr="preencoded.png"/>
          <p:cNvPicPr>
            <a:picLocks noChangeAspect="1"/>
          </p:cNvPicPr>
          <p:nvPr/>
        </p:nvPicPr>
        <p:blipFill>
          <a:blip r:embed="rId20"/>
          <a:stretch>
            <a:fillRect/>
          </a:stretch>
        </p:blipFill>
        <p:spPr>
          <a:xfrm>
            <a:off x="0" y="6372225"/>
            <a:ext cx="12192000" cy="485775"/>
          </a:xfrm>
          <a:prstGeom prst="rect">
            <a:avLst/>
          </a:prstGeom>
        </p:spPr>
      </p:pic>
      <p:sp>
        <p:nvSpPr>
          <p:cNvPr id="23" name="Text 0"/>
          <p:cNvSpPr/>
          <p:nvPr/>
        </p:nvSpPr>
        <p:spPr>
          <a:xfrm>
            <a:off x="714375" y="28575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Text 1"/>
          <p:cNvSpPr/>
          <p:nvPr/>
        </p:nvSpPr>
        <p:spPr>
          <a:xfrm>
            <a:off x="714375" y="714375"/>
            <a:ext cx="1147762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Epidemiology and the Cost of Misdiagnosis</a:t>
            </a:r>
            <a:endParaRPr lang="en-US" sz="2400" dirty="0"/>
          </a:p>
        </p:txBody>
      </p:sp>
      <p:sp>
        <p:nvSpPr>
          <p:cNvPr id="25" name="Text 2"/>
          <p:cNvSpPr/>
          <p:nvPr/>
        </p:nvSpPr>
        <p:spPr>
          <a:xfrm>
            <a:off x="1571625" y="1508671"/>
            <a:ext cx="2194560" cy="342900"/>
          </a:xfrm>
          <a:prstGeom prst="rect">
            <a:avLst/>
          </a:prstGeom>
          <a:noFill/>
          <a:ln/>
        </p:spPr>
        <p:txBody>
          <a:bodyPr vert="horz" wrap="square" lIns="0" tIns="0" rIns="0" bIns="0" rtlCol="0" anchor="ctr"/>
          <a:lstStyle/>
          <a:p>
            <a:pPr marL="0" indent="0">
              <a:lnSpc>
                <a:spcPts val="2700"/>
              </a:lnSpc>
              <a:buNone/>
            </a:pPr>
            <a:r>
              <a:rPr lang="en-US" sz="2700" b="1" dirty="0">
                <a:solidFill>
                  <a:srgbClr val="2C3E50"/>
                </a:solidFill>
              </a:rPr>
              <a:t>~35%</a:t>
            </a:r>
            <a:endParaRPr lang="en-US" sz="2700" dirty="0"/>
          </a:p>
        </p:txBody>
      </p:sp>
      <p:sp>
        <p:nvSpPr>
          <p:cNvPr id="26" name="Text 3"/>
          <p:cNvSpPr/>
          <p:nvPr/>
        </p:nvSpPr>
        <p:spPr>
          <a:xfrm>
            <a:off x="1571625" y="1899196"/>
            <a:ext cx="3909060" cy="257175"/>
          </a:xfrm>
          <a:prstGeom prst="rect">
            <a:avLst/>
          </a:prstGeom>
          <a:noFill/>
          <a:ln/>
        </p:spPr>
        <p:txBody>
          <a:bodyPr vert="horz" wrap="square" lIns="0" tIns="0" rIns="0" bIns="0" rtlCol="0" anchor="ctr"/>
          <a:lstStyle/>
          <a:p>
            <a:pPr marL="0" indent="0">
              <a:lnSpc>
                <a:spcPts val="2025"/>
              </a:lnSpc>
              <a:buNone/>
            </a:pPr>
            <a:r>
              <a:rPr lang="en-US" sz="1350" dirty="0">
                <a:solidFill>
                  <a:srgbClr val="34495E"/>
                </a:solidFill>
              </a:rPr>
              <a:t>Lifetime Prevalence</a:t>
            </a:r>
            <a:endParaRPr lang="en-US" sz="1350" dirty="0"/>
          </a:p>
        </p:txBody>
      </p:sp>
      <p:sp>
        <p:nvSpPr>
          <p:cNvPr id="27" name="Text 4"/>
          <p:cNvSpPr/>
          <p:nvPr/>
        </p:nvSpPr>
        <p:spPr>
          <a:xfrm>
            <a:off x="1571625" y="2823121"/>
            <a:ext cx="2194560" cy="342900"/>
          </a:xfrm>
          <a:prstGeom prst="rect">
            <a:avLst/>
          </a:prstGeom>
          <a:noFill/>
          <a:ln/>
        </p:spPr>
        <p:txBody>
          <a:bodyPr vert="horz" wrap="square" lIns="0" tIns="0" rIns="0" bIns="0" rtlCol="0" anchor="ctr"/>
          <a:lstStyle/>
          <a:p>
            <a:pPr marL="0" indent="0">
              <a:lnSpc>
                <a:spcPts val="2700"/>
              </a:lnSpc>
              <a:buNone/>
            </a:pPr>
            <a:r>
              <a:rPr lang="en-US" sz="2700" b="1" dirty="0">
                <a:solidFill>
                  <a:srgbClr val="2C3E50"/>
                </a:solidFill>
              </a:rPr>
              <a:t>1–3%</a:t>
            </a:r>
            <a:endParaRPr lang="en-US" sz="2700" dirty="0"/>
          </a:p>
        </p:txBody>
      </p:sp>
      <p:sp>
        <p:nvSpPr>
          <p:cNvPr id="28" name="Text 5"/>
          <p:cNvSpPr/>
          <p:nvPr/>
        </p:nvSpPr>
        <p:spPr>
          <a:xfrm>
            <a:off x="1571625" y="3213646"/>
            <a:ext cx="3086100" cy="257175"/>
          </a:xfrm>
          <a:prstGeom prst="rect">
            <a:avLst/>
          </a:prstGeom>
          <a:noFill/>
          <a:ln/>
        </p:spPr>
        <p:txBody>
          <a:bodyPr vert="horz" wrap="square" lIns="0" tIns="0" rIns="0" bIns="0" rtlCol="0" anchor="ctr"/>
          <a:lstStyle/>
          <a:p>
            <a:pPr marL="0" indent="0">
              <a:lnSpc>
                <a:spcPts val="2025"/>
              </a:lnSpc>
              <a:buNone/>
            </a:pPr>
            <a:r>
              <a:rPr lang="en-US" sz="1350" dirty="0">
                <a:solidFill>
                  <a:srgbClr val="34495E"/>
                </a:solidFill>
              </a:rPr>
              <a:t>A&amp;E Attendances</a:t>
            </a:r>
            <a:endParaRPr lang="en-US" sz="1350" dirty="0"/>
          </a:p>
        </p:txBody>
      </p:sp>
      <p:sp>
        <p:nvSpPr>
          <p:cNvPr id="29" name="Text 6"/>
          <p:cNvSpPr/>
          <p:nvPr/>
        </p:nvSpPr>
        <p:spPr>
          <a:xfrm>
            <a:off x="1571625" y="4137571"/>
            <a:ext cx="2194560" cy="342900"/>
          </a:xfrm>
          <a:prstGeom prst="rect">
            <a:avLst/>
          </a:prstGeom>
          <a:noFill/>
          <a:ln/>
        </p:spPr>
        <p:txBody>
          <a:bodyPr vert="horz" wrap="square" lIns="0" tIns="0" rIns="0" bIns="0" rtlCol="0" anchor="ctr"/>
          <a:lstStyle/>
          <a:p>
            <a:pPr marL="0" indent="0">
              <a:lnSpc>
                <a:spcPts val="2700"/>
              </a:lnSpc>
              <a:buNone/>
            </a:pPr>
            <a:r>
              <a:rPr lang="en-US" sz="2700" b="1" dirty="0">
                <a:solidFill>
                  <a:srgbClr val="2C3E50"/>
                </a:solidFill>
              </a:rPr>
              <a:t>1–6%</a:t>
            </a:r>
            <a:endParaRPr lang="en-US" sz="2700" dirty="0"/>
          </a:p>
        </p:txBody>
      </p:sp>
      <p:sp>
        <p:nvSpPr>
          <p:cNvPr id="30" name="Text 7"/>
          <p:cNvSpPr/>
          <p:nvPr/>
        </p:nvSpPr>
        <p:spPr>
          <a:xfrm>
            <a:off x="1571625" y="4528096"/>
            <a:ext cx="3909060" cy="257175"/>
          </a:xfrm>
          <a:prstGeom prst="rect">
            <a:avLst/>
          </a:prstGeom>
          <a:noFill/>
          <a:ln/>
        </p:spPr>
        <p:txBody>
          <a:bodyPr vert="horz" wrap="square" lIns="0" tIns="0" rIns="0" bIns="0" rtlCol="0" anchor="ctr"/>
          <a:lstStyle/>
          <a:p>
            <a:pPr marL="0" indent="0">
              <a:lnSpc>
                <a:spcPts val="2025"/>
              </a:lnSpc>
              <a:buNone/>
            </a:pPr>
            <a:r>
              <a:rPr lang="en-US" sz="1350" dirty="0">
                <a:solidFill>
                  <a:srgbClr val="34495E"/>
                </a:solidFill>
              </a:rPr>
              <a:t>Hospital Admissions</a:t>
            </a:r>
            <a:endParaRPr lang="en-US" sz="1350" dirty="0"/>
          </a:p>
        </p:txBody>
      </p:sp>
      <p:sp>
        <p:nvSpPr>
          <p:cNvPr id="31" name="Text 8"/>
          <p:cNvSpPr/>
          <p:nvPr/>
        </p:nvSpPr>
        <p:spPr>
          <a:xfrm>
            <a:off x="6272213" y="1508671"/>
            <a:ext cx="59197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8910"/>
                </a:solidFill>
              </a:rPr>
              <a:t>CLINICAL PITFALL: EPILEPSY MISDIAGNOSIS</a:t>
            </a:r>
            <a:endParaRPr lang="en-US" sz="1500" dirty="0"/>
          </a:p>
        </p:txBody>
      </p:sp>
      <p:sp>
        <p:nvSpPr>
          <p:cNvPr id="32" name="Text 9"/>
          <p:cNvSpPr/>
          <p:nvPr/>
        </p:nvSpPr>
        <p:spPr>
          <a:xfrm>
            <a:off x="5938838" y="1937296"/>
            <a:ext cx="5443538" cy="578941"/>
          </a:xfrm>
          <a:prstGeom prst="rect">
            <a:avLst/>
          </a:prstGeom>
          <a:noFill/>
          <a:ln/>
        </p:spPr>
        <p:txBody>
          <a:bodyPr vert="horz" wrap="square" lIns="0" tIns="0" rIns="0" bIns="0" rtlCol="0" anchor="ctr"/>
          <a:lstStyle/>
          <a:p>
            <a:pPr marL="0" indent="0">
              <a:lnSpc>
                <a:spcPts val="2280"/>
              </a:lnSpc>
              <a:buNone/>
            </a:pPr>
            <a:r>
              <a:rPr lang="en-US" sz="1425" dirty="0">
                <a:solidFill>
                  <a:srgbClr val="2C3E50"/>
                </a:solidFill>
              </a:rPr>
              <a:t>Syncope is frequently mistaken for epilepsy, leading to significant clinical and legal consequences for patients.</a:t>
            </a:r>
            <a:endParaRPr lang="en-US" sz="1425" dirty="0"/>
          </a:p>
        </p:txBody>
      </p:sp>
      <p:sp>
        <p:nvSpPr>
          <p:cNvPr id="33" name="Text 10"/>
          <p:cNvSpPr/>
          <p:nvPr/>
        </p:nvSpPr>
        <p:spPr>
          <a:xfrm>
            <a:off x="6236494" y="2659112"/>
            <a:ext cx="5955506"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34495E"/>
                </a:solidFill>
              </a:rPr>
              <a:t>Impact on driving eligibility and employment.</a:t>
            </a:r>
            <a:endParaRPr lang="en-US" sz="1275" dirty="0"/>
          </a:p>
        </p:txBody>
      </p:sp>
      <p:sp>
        <p:nvSpPr>
          <p:cNvPr id="34" name="Text 11"/>
          <p:cNvSpPr/>
          <p:nvPr/>
        </p:nvSpPr>
        <p:spPr>
          <a:xfrm>
            <a:off x="6236494" y="2978200"/>
            <a:ext cx="5955506"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34495E"/>
                </a:solidFill>
              </a:rPr>
              <a:t>Exposure to unnecessary, long-term medication.</a:t>
            </a:r>
            <a:endParaRPr lang="en-US" sz="1275" dirty="0"/>
          </a:p>
        </p:txBody>
      </p:sp>
      <p:sp>
        <p:nvSpPr>
          <p:cNvPr id="35" name="Text 12"/>
          <p:cNvSpPr/>
          <p:nvPr/>
        </p:nvSpPr>
        <p:spPr>
          <a:xfrm>
            <a:off x="6236494" y="3297287"/>
            <a:ext cx="5955506"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34495E"/>
                </a:solidFill>
              </a:rPr>
              <a:t>Delayed management of underlying cardiac causes.</a:t>
            </a:r>
            <a:endParaRPr lang="en-US" sz="1275" dirty="0"/>
          </a:p>
        </p:txBody>
      </p:sp>
      <p:sp>
        <p:nvSpPr>
          <p:cNvPr id="36" name="Text 13"/>
          <p:cNvSpPr/>
          <p:nvPr/>
        </p:nvSpPr>
        <p:spPr>
          <a:xfrm>
            <a:off x="5938838" y="3825925"/>
            <a:ext cx="341376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C0392B"/>
                </a:solidFill>
              </a:rPr>
              <a:t>74,000</a:t>
            </a:r>
            <a:endParaRPr lang="en-US" sz="2400" dirty="0"/>
          </a:p>
        </p:txBody>
      </p:sp>
      <p:sp>
        <p:nvSpPr>
          <p:cNvPr id="37" name="Text 14"/>
          <p:cNvSpPr/>
          <p:nvPr/>
        </p:nvSpPr>
        <p:spPr>
          <a:xfrm>
            <a:off x="5938838" y="4283125"/>
            <a:ext cx="46405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PEOPLE MISDIAGNOSED (ENGLAND)</a:t>
            </a:r>
            <a:endParaRPr lang="en-US" sz="1050" dirty="0"/>
          </a:p>
        </p:txBody>
      </p:sp>
      <p:sp>
        <p:nvSpPr>
          <p:cNvPr id="38" name="Text 15"/>
          <p:cNvSpPr/>
          <p:nvPr/>
        </p:nvSpPr>
        <p:spPr>
          <a:xfrm>
            <a:off x="9572179" y="3825925"/>
            <a:ext cx="256032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C0392B"/>
                </a:solidFill>
              </a:rPr>
              <a:t>£184M</a:t>
            </a:r>
            <a:endParaRPr lang="en-US" sz="2400" dirty="0"/>
          </a:p>
        </p:txBody>
      </p:sp>
      <p:sp>
        <p:nvSpPr>
          <p:cNvPr id="39" name="Text 16"/>
          <p:cNvSpPr/>
          <p:nvPr/>
        </p:nvSpPr>
        <p:spPr>
          <a:xfrm>
            <a:off x="9572179" y="4283125"/>
            <a:ext cx="2619821"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ANNUAL COST TO THE NHS</a:t>
            </a:r>
            <a:endParaRPr lang="en-US" sz="1050" dirty="0"/>
          </a:p>
        </p:txBody>
      </p:sp>
      <p:sp>
        <p:nvSpPr>
          <p:cNvPr id="40" name="Text 17"/>
          <p:cNvSpPr/>
          <p:nvPr/>
        </p:nvSpPr>
        <p:spPr>
          <a:xfrm>
            <a:off x="5361236"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5A5A6"/>
                </a:solidFill>
              </a:rPr>
              <a:t>www.bradfordvts.co.uk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0343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129605"/>
            <a:ext cx="5619750" cy="2492722"/>
          </a:xfrm>
          <a:prstGeom prst="rect">
            <a:avLst/>
          </a:prstGeom>
        </p:spPr>
      </p:pic>
      <p:pic>
        <p:nvPicPr>
          <p:cNvPr id="7" name="Image 5" descr="preencoded.png"/>
          <p:cNvPicPr>
            <a:picLocks noChangeAspect="1"/>
          </p:cNvPicPr>
          <p:nvPr/>
        </p:nvPicPr>
        <p:blipFill>
          <a:blip r:embed="rId8"/>
          <a:stretch>
            <a:fillRect/>
          </a:stretch>
        </p:blipFill>
        <p:spPr>
          <a:xfrm>
            <a:off x="571500" y="1320105"/>
            <a:ext cx="381000" cy="381000"/>
          </a:xfrm>
          <a:prstGeom prst="rect">
            <a:avLst/>
          </a:prstGeom>
        </p:spPr>
      </p:pic>
      <p:pic>
        <p:nvPicPr>
          <p:cNvPr id="8" name="Image 6" descr="preencoded.png"/>
          <p:cNvPicPr>
            <a:picLocks noChangeAspect="1"/>
          </p:cNvPicPr>
          <p:nvPr/>
        </p:nvPicPr>
        <p:blipFill>
          <a:blip r:embed="rId9"/>
          <a:stretch>
            <a:fillRect/>
          </a:stretch>
        </p:blipFill>
        <p:spPr>
          <a:xfrm>
            <a:off x="654844" y="1422946"/>
            <a:ext cx="214313" cy="175320"/>
          </a:xfrm>
          <a:prstGeom prst="rect">
            <a:avLst/>
          </a:prstGeom>
        </p:spPr>
      </p:pic>
      <p:pic>
        <p:nvPicPr>
          <p:cNvPr id="9" name="Image 7" descr="preencoded.png"/>
          <p:cNvPicPr>
            <a:picLocks noChangeAspect="1"/>
          </p:cNvPicPr>
          <p:nvPr/>
        </p:nvPicPr>
        <p:blipFill>
          <a:blip r:embed="rId10"/>
          <a:stretch>
            <a:fillRect/>
          </a:stretch>
        </p:blipFill>
        <p:spPr>
          <a:xfrm>
            <a:off x="571500" y="1815405"/>
            <a:ext cx="190500" cy="152400"/>
          </a:xfrm>
          <a:prstGeom prst="rect">
            <a:avLst/>
          </a:prstGeom>
        </p:spPr>
      </p:pic>
      <p:pic>
        <p:nvPicPr>
          <p:cNvPr id="10" name="Image 8" descr="preencoded.png"/>
          <p:cNvPicPr>
            <a:picLocks noChangeAspect="1"/>
          </p:cNvPicPr>
          <p:nvPr/>
        </p:nvPicPr>
        <p:blipFill>
          <a:blip r:embed="rId10"/>
          <a:stretch>
            <a:fillRect/>
          </a:stretch>
        </p:blipFill>
        <p:spPr>
          <a:xfrm>
            <a:off x="571500" y="2120205"/>
            <a:ext cx="190500" cy="152400"/>
          </a:xfrm>
          <a:prstGeom prst="rect">
            <a:avLst/>
          </a:prstGeom>
        </p:spPr>
      </p:pic>
      <p:pic>
        <p:nvPicPr>
          <p:cNvPr id="11" name="Image 9" descr="preencoded.png"/>
          <p:cNvPicPr>
            <a:picLocks noChangeAspect="1"/>
          </p:cNvPicPr>
          <p:nvPr/>
        </p:nvPicPr>
        <p:blipFill>
          <a:blip r:embed="rId10"/>
          <a:stretch>
            <a:fillRect/>
          </a:stretch>
        </p:blipFill>
        <p:spPr>
          <a:xfrm>
            <a:off x="571500" y="2425005"/>
            <a:ext cx="190500" cy="152400"/>
          </a:xfrm>
          <a:prstGeom prst="rect">
            <a:avLst/>
          </a:prstGeom>
        </p:spPr>
      </p:pic>
      <p:pic>
        <p:nvPicPr>
          <p:cNvPr id="12" name="Image 10" descr="preencoded.png"/>
          <p:cNvPicPr>
            <a:picLocks noChangeAspect="1"/>
          </p:cNvPicPr>
          <p:nvPr/>
        </p:nvPicPr>
        <p:blipFill>
          <a:blip r:embed="rId11"/>
          <a:stretch>
            <a:fillRect/>
          </a:stretch>
        </p:blipFill>
        <p:spPr>
          <a:xfrm>
            <a:off x="571500" y="3184178"/>
            <a:ext cx="2375446" cy="247650"/>
          </a:xfrm>
          <a:prstGeom prst="rect">
            <a:avLst/>
          </a:prstGeom>
        </p:spPr>
      </p:pic>
      <p:pic>
        <p:nvPicPr>
          <p:cNvPr id="13" name="Image 11" descr="preencoded.png"/>
          <p:cNvPicPr>
            <a:picLocks noChangeAspect="1"/>
          </p:cNvPicPr>
          <p:nvPr/>
        </p:nvPicPr>
        <p:blipFill>
          <a:blip r:embed="rId7"/>
          <a:stretch>
            <a:fillRect/>
          </a:stretch>
        </p:blipFill>
        <p:spPr>
          <a:xfrm>
            <a:off x="6191250" y="1129605"/>
            <a:ext cx="5619750" cy="2492722"/>
          </a:xfrm>
          <a:prstGeom prst="rect">
            <a:avLst/>
          </a:prstGeom>
        </p:spPr>
      </p:pic>
      <p:pic>
        <p:nvPicPr>
          <p:cNvPr id="14" name="Image 12" descr="preencoded.png"/>
          <p:cNvPicPr>
            <a:picLocks noChangeAspect="1"/>
          </p:cNvPicPr>
          <p:nvPr/>
        </p:nvPicPr>
        <p:blipFill>
          <a:blip r:embed="rId8"/>
          <a:stretch>
            <a:fillRect/>
          </a:stretch>
        </p:blipFill>
        <p:spPr>
          <a:xfrm>
            <a:off x="6381750" y="1320105"/>
            <a:ext cx="381000" cy="381000"/>
          </a:xfrm>
          <a:prstGeom prst="rect">
            <a:avLst/>
          </a:prstGeom>
        </p:spPr>
      </p:pic>
      <p:pic>
        <p:nvPicPr>
          <p:cNvPr id="15" name="Image 13" descr="preencoded.png"/>
          <p:cNvPicPr>
            <a:picLocks noChangeAspect="1"/>
          </p:cNvPicPr>
          <p:nvPr/>
        </p:nvPicPr>
        <p:blipFill>
          <a:blip r:embed="rId12"/>
          <a:stretch>
            <a:fillRect/>
          </a:stretch>
        </p:blipFill>
        <p:spPr>
          <a:xfrm>
            <a:off x="6465094" y="1422946"/>
            <a:ext cx="214313" cy="175320"/>
          </a:xfrm>
          <a:prstGeom prst="rect">
            <a:avLst/>
          </a:prstGeom>
        </p:spPr>
      </p:pic>
      <p:pic>
        <p:nvPicPr>
          <p:cNvPr id="16" name="Image 14" descr="preencoded.png"/>
          <p:cNvPicPr>
            <a:picLocks noChangeAspect="1"/>
          </p:cNvPicPr>
          <p:nvPr/>
        </p:nvPicPr>
        <p:blipFill>
          <a:blip r:embed="rId10"/>
          <a:stretch>
            <a:fillRect/>
          </a:stretch>
        </p:blipFill>
        <p:spPr>
          <a:xfrm>
            <a:off x="6381750" y="1815405"/>
            <a:ext cx="190500" cy="152400"/>
          </a:xfrm>
          <a:prstGeom prst="rect">
            <a:avLst/>
          </a:prstGeom>
        </p:spPr>
      </p:pic>
      <p:pic>
        <p:nvPicPr>
          <p:cNvPr id="17" name="Image 15" descr="preencoded.png"/>
          <p:cNvPicPr>
            <a:picLocks noChangeAspect="1"/>
          </p:cNvPicPr>
          <p:nvPr/>
        </p:nvPicPr>
        <p:blipFill>
          <a:blip r:embed="rId10"/>
          <a:stretch>
            <a:fillRect/>
          </a:stretch>
        </p:blipFill>
        <p:spPr>
          <a:xfrm>
            <a:off x="6381750" y="2120205"/>
            <a:ext cx="190500" cy="152400"/>
          </a:xfrm>
          <a:prstGeom prst="rect">
            <a:avLst/>
          </a:prstGeom>
        </p:spPr>
      </p:pic>
      <p:pic>
        <p:nvPicPr>
          <p:cNvPr id="18" name="Image 16" descr="preencoded.png"/>
          <p:cNvPicPr>
            <a:picLocks noChangeAspect="1"/>
          </p:cNvPicPr>
          <p:nvPr/>
        </p:nvPicPr>
        <p:blipFill>
          <a:blip r:embed="rId10"/>
          <a:stretch>
            <a:fillRect/>
          </a:stretch>
        </p:blipFill>
        <p:spPr>
          <a:xfrm>
            <a:off x="6381750" y="2425005"/>
            <a:ext cx="190500" cy="152400"/>
          </a:xfrm>
          <a:prstGeom prst="rect">
            <a:avLst/>
          </a:prstGeom>
        </p:spPr>
      </p:pic>
      <p:pic>
        <p:nvPicPr>
          <p:cNvPr id="19" name="Image 17" descr="preencoded.png"/>
          <p:cNvPicPr>
            <a:picLocks noChangeAspect="1"/>
          </p:cNvPicPr>
          <p:nvPr/>
        </p:nvPicPr>
        <p:blipFill>
          <a:blip r:embed="rId13"/>
          <a:stretch>
            <a:fillRect/>
          </a:stretch>
        </p:blipFill>
        <p:spPr>
          <a:xfrm>
            <a:off x="6381750" y="3184178"/>
            <a:ext cx="2120503" cy="247650"/>
          </a:xfrm>
          <a:prstGeom prst="rect">
            <a:avLst/>
          </a:prstGeom>
        </p:spPr>
      </p:pic>
      <p:pic>
        <p:nvPicPr>
          <p:cNvPr id="20" name="Image 18" descr="preencoded.png"/>
          <p:cNvPicPr>
            <a:picLocks noChangeAspect="1"/>
          </p:cNvPicPr>
          <p:nvPr/>
        </p:nvPicPr>
        <p:blipFill>
          <a:blip r:embed="rId14"/>
          <a:stretch>
            <a:fillRect/>
          </a:stretch>
        </p:blipFill>
        <p:spPr>
          <a:xfrm>
            <a:off x="381000" y="3812828"/>
            <a:ext cx="5619750" cy="2492722"/>
          </a:xfrm>
          <a:prstGeom prst="rect">
            <a:avLst/>
          </a:prstGeom>
        </p:spPr>
      </p:pic>
      <p:pic>
        <p:nvPicPr>
          <p:cNvPr id="21" name="Image 19" descr="preencoded.png"/>
          <p:cNvPicPr>
            <a:picLocks noChangeAspect="1"/>
          </p:cNvPicPr>
          <p:nvPr/>
        </p:nvPicPr>
        <p:blipFill>
          <a:blip r:embed="rId15"/>
          <a:stretch>
            <a:fillRect/>
          </a:stretch>
        </p:blipFill>
        <p:spPr>
          <a:xfrm>
            <a:off x="571500" y="4003328"/>
            <a:ext cx="381000" cy="381000"/>
          </a:xfrm>
          <a:prstGeom prst="rect">
            <a:avLst/>
          </a:prstGeom>
        </p:spPr>
      </p:pic>
      <p:pic>
        <p:nvPicPr>
          <p:cNvPr id="22" name="Image 20" descr="preencoded.png"/>
          <p:cNvPicPr>
            <a:picLocks noChangeAspect="1"/>
          </p:cNvPicPr>
          <p:nvPr/>
        </p:nvPicPr>
        <p:blipFill>
          <a:blip r:embed="rId16"/>
          <a:stretch>
            <a:fillRect/>
          </a:stretch>
        </p:blipFill>
        <p:spPr>
          <a:xfrm>
            <a:off x="654844" y="4106168"/>
            <a:ext cx="214313" cy="175320"/>
          </a:xfrm>
          <a:prstGeom prst="rect">
            <a:avLst/>
          </a:prstGeom>
        </p:spPr>
      </p:pic>
      <p:pic>
        <p:nvPicPr>
          <p:cNvPr id="23" name="Image 21" descr="preencoded.png"/>
          <p:cNvPicPr>
            <a:picLocks noChangeAspect="1"/>
          </p:cNvPicPr>
          <p:nvPr/>
        </p:nvPicPr>
        <p:blipFill>
          <a:blip r:embed="rId10"/>
          <a:stretch>
            <a:fillRect/>
          </a:stretch>
        </p:blipFill>
        <p:spPr>
          <a:xfrm>
            <a:off x="571500" y="4498628"/>
            <a:ext cx="190500" cy="152400"/>
          </a:xfrm>
          <a:prstGeom prst="rect">
            <a:avLst/>
          </a:prstGeom>
        </p:spPr>
      </p:pic>
      <p:pic>
        <p:nvPicPr>
          <p:cNvPr id="24" name="Image 22" descr="preencoded.png"/>
          <p:cNvPicPr>
            <a:picLocks noChangeAspect="1"/>
          </p:cNvPicPr>
          <p:nvPr/>
        </p:nvPicPr>
        <p:blipFill>
          <a:blip r:embed="rId10"/>
          <a:stretch>
            <a:fillRect/>
          </a:stretch>
        </p:blipFill>
        <p:spPr>
          <a:xfrm>
            <a:off x="571500" y="4803428"/>
            <a:ext cx="190500" cy="152400"/>
          </a:xfrm>
          <a:prstGeom prst="rect">
            <a:avLst/>
          </a:prstGeom>
        </p:spPr>
      </p:pic>
      <p:pic>
        <p:nvPicPr>
          <p:cNvPr id="25" name="Image 23" descr="preencoded.png"/>
          <p:cNvPicPr>
            <a:picLocks noChangeAspect="1"/>
          </p:cNvPicPr>
          <p:nvPr/>
        </p:nvPicPr>
        <p:blipFill>
          <a:blip r:embed="rId10"/>
          <a:stretch>
            <a:fillRect/>
          </a:stretch>
        </p:blipFill>
        <p:spPr>
          <a:xfrm>
            <a:off x="571500" y="5108228"/>
            <a:ext cx="190500" cy="152400"/>
          </a:xfrm>
          <a:prstGeom prst="rect">
            <a:avLst/>
          </a:prstGeom>
        </p:spPr>
      </p:pic>
      <p:pic>
        <p:nvPicPr>
          <p:cNvPr id="26" name="Image 24" descr="preencoded.png"/>
          <p:cNvPicPr>
            <a:picLocks noChangeAspect="1"/>
          </p:cNvPicPr>
          <p:nvPr/>
        </p:nvPicPr>
        <p:blipFill>
          <a:blip r:embed="rId17"/>
          <a:stretch>
            <a:fillRect/>
          </a:stretch>
        </p:blipFill>
        <p:spPr>
          <a:xfrm>
            <a:off x="571500" y="5867400"/>
            <a:ext cx="2388096" cy="247650"/>
          </a:xfrm>
          <a:prstGeom prst="rect">
            <a:avLst/>
          </a:prstGeom>
        </p:spPr>
      </p:pic>
      <p:pic>
        <p:nvPicPr>
          <p:cNvPr id="27" name="Image 25" descr="preencoded.png"/>
          <p:cNvPicPr>
            <a:picLocks noChangeAspect="1"/>
          </p:cNvPicPr>
          <p:nvPr/>
        </p:nvPicPr>
        <p:blipFill>
          <a:blip r:embed="rId7"/>
          <a:stretch>
            <a:fillRect/>
          </a:stretch>
        </p:blipFill>
        <p:spPr>
          <a:xfrm>
            <a:off x="6191250" y="3812828"/>
            <a:ext cx="5619750" cy="2492722"/>
          </a:xfrm>
          <a:prstGeom prst="rect">
            <a:avLst/>
          </a:prstGeom>
        </p:spPr>
      </p:pic>
      <p:pic>
        <p:nvPicPr>
          <p:cNvPr id="28" name="Image 26" descr="preencoded.png"/>
          <p:cNvPicPr>
            <a:picLocks noChangeAspect="1"/>
          </p:cNvPicPr>
          <p:nvPr/>
        </p:nvPicPr>
        <p:blipFill>
          <a:blip r:embed="rId8"/>
          <a:stretch>
            <a:fillRect/>
          </a:stretch>
        </p:blipFill>
        <p:spPr>
          <a:xfrm>
            <a:off x="6381750" y="4003328"/>
            <a:ext cx="381000" cy="381000"/>
          </a:xfrm>
          <a:prstGeom prst="rect">
            <a:avLst/>
          </a:prstGeom>
        </p:spPr>
      </p:pic>
      <p:pic>
        <p:nvPicPr>
          <p:cNvPr id="29" name="Image 27" descr="preencoded.png"/>
          <p:cNvPicPr>
            <a:picLocks noChangeAspect="1"/>
          </p:cNvPicPr>
          <p:nvPr/>
        </p:nvPicPr>
        <p:blipFill>
          <a:blip r:embed="rId18"/>
          <a:stretch>
            <a:fillRect/>
          </a:stretch>
        </p:blipFill>
        <p:spPr>
          <a:xfrm>
            <a:off x="6465094" y="4106168"/>
            <a:ext cx="214313" cy="175320"/>
          </a:xfrm>
          <a:prstGeom prst="rect">
            <a:avLst/>
          </a:prstGeom>
        </p:spPr>
      </p:pic>
      <p:pic>
        <p:nvPicPr>
          <p:cNvPr id="30" name="Image 28" descr="preencoded.png"/>
          <p:cNvPicPr>
            <a:picLocks noChangeAspect="1"/>
          </p:cNvPicPr>
          <p:nvPr/>
        </p:nvPicPr>
        <p:blipFill>
          <a:blip r:embed="rId10"/>
          <a:stretch>
            <a:fillRect/>
          </a:stretch>
        </p:blipFill>
        <p:spPr>
          <a:xfrm>
            <a:off x="6381750" y="4498628"/>
            <a:ext cx="190500" cy="152400"/>
          </a:xfrm>
          <a:prstGeom prst="rect">
            <a:avLst/>
          </a:prstGeom>
        </p:spPr>
      </p:pic>
      <p:pic>
        <p:nvPicPr>
          <p:cNvPr id="31" name="Image 29" descr="preencoded.png"/>
          <p:cNvPicPr>
            <a:picLocks noChangeAspect="1"/>
          </p:cNvPicPr>
          <p:nvPr/>
        </p:nvPicPr>
        <p:blipFill>
          <a:blip r:embed="rId10"/>
          <a:stretch>
            <a:fillRect/>
          </a:stretch>
        </p:blipFill>
        <p:spPr>
          <a:xfrm>
            <a:off x="6381750" y="4803428"/>
            <a:ext cx="190500" cy="152400"/>
          </a:xfrm>
          <a:prstGeom prst="rect">
            <a:avLst/>
          </a:prstGeom>
        </p:spPr>
      </p:pic>
      <p:pic>
        <p:nvPicPr>
          <p:cNvPr id="32" name="Image 30" descr="preencoded.png"/>
          <p:cNvPicPr>
            <a:picLocks noChangeAspect="1"/>
          </p:cNvPicPr>
          <p:nvPr/>
        </p:nvPicPr>
        <p:blipFill>
          <a:blip r:embed="rId10"/>
          <a:stretch>
            <a:fillRect/>
          </a:stretch>
        </p:blipFill>
        <p:spPr>
          <a:xfrm>
            <a:off x="6381750" y="5108228"/>
            <a:ext cx="190500" cy="152400"/>
          </a:xfrm>
          <a:prstGeom prst="rect">
            <a:avLst/>
          </a:prstGeom>
        </p:spPr>
      </p:pic>
      <p:pic>
        <p:nvPicPr>
          <p:cNvPr id="33" name="Image 31" descr="preencoded.png"/>
          <p:cNvPicPr>
            <a:picLocks noChangeAspect="1"/>
          </p:cNvPicPr>
          <p:nvPr/>
        </p:nvPicPr>
        <p:blipFill>
          <a:blip r:embed="rId19"/>
          <a:stretch>
            <a:fillRect/>
          </a:stretch>
        </p:blipFill>
        <p:spPr>
          <a:xfrm>
            <a:off x="6381750" y="5867400"/>
            <a:ext cx="1809899" cy="247650"/>
          </a:xfrm>
          <a:prstGeom prst="rect">
            <a:avLst/>
          </a:prstGeom>
        </p:spPr>
      </p:pic>
      <p:pic>
        <p:nvPicPr>
          <p:cNvPr id="34" name="Image 32" descr="preencoded.png"/>
          <p:cNvPicPr>
            <a:picLocks noChangeAspect="1"/>
          </p:cNvPicPr>
          <p:nvPr/>
        </p:nvPicPr>
        <p:blipFill>
          <a:blip r:embed="rId20"/>
          <a:stretch>
            <a:fillRect/>
          </a:stretch>
        </p:blipFill>
        <p:spPr>
          <a:xfrm>
            <a:off x="0" y="6496050"/>
            <a:ext cx="12192000" cy="361950"/>
          </a:xfrm>
          <a:prstGeom prst="rect">
            <a:avLst/>
          </a:prstGeom>
        </p:spPr>
      </p:pic>
      <p:sp>
        <p:nvSpPr>
          <p:cNvPr id="35"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6"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Classification of Syncope: NICE CG109</a:t>
            </a:r>
            <a:endParaRPr lang="en-US" sz="2100" dirty="0"/>
          </a:p>
        </p:txBody>
      </p:sp>
      <p:sp>
        <p:nvSpPr>
          <p:cNvPr id="37" name="Text 2"/>
          <p:cNvSpPr/>
          <p:nvPr/>
        </p:nvSpPr>
        <p:spPr>
          <a:xfrm>
            <a:off x="1095375" y="1367730"/>
            <a:ext cx="678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1. Neurally-mediated (Reflex)</a:t>
            </a:r>
            <a:endParaRPr lang="en-US" sz="1500" dirty="0"/>
          </a:p>
        </p:txBody>
      </p:sp>
      <p:sp>
        <p:nvSpPr>
          <p:cNvPr id="38" name="Text 3"/>
          <p:cNvSpPr/>
          <p:nvPr/>
        </p:nvSpPr>
        <p:spPr>
          <a:xfrm>
            <a:off x="762000" y="1815405"/>
            <a:ext cx="104241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Vasovagal (VVS):</a:t>
            </a:r>
            <a:r>
              <a:rPr lang="en-US" sz="1200" dirty="0">
                <a:solidFill>
                  <a:srgbClr val="34495E"/>
                </a:solidFill>
              </a:rPr>
              <a:t> Most common; trigger &amp; prodrome related.</a:t>
            </a:r>
            <a:endParaRPr lang="en-US" sz="1200" dirty="0"/>
          </a:p>
        </p:txBody>
      </p:sp>
      <p:sp>
        <p:nvSpPr>
          <p:cNvPr id="39" name="Text 4"/>
          <p:cNvSpPr/>
          <p:nvPr/>
        </p:nvSpPr>
        <p:spPr>
          <a:xfrm>
            <a:off x="762000" y="2120205"/>
            <a:ext cx="96926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Situational:</a:t>
            </a:r>
            <a:r>
              <a:rPr lang="en-US" sz="1200" dirty="0">
                <a:solidFill>
                  <a:srgbClr val="34495E"/>
                </a:solidFill>
              </a:rPr>
              <a:t> Micturition, cough, or swallow triggers.</a:t>
            </a:r>
            <a:endParaRPr lang="en-US" sz="1200" dirty="0"/>
          </a:p>
        </p:txBody>
      </p:sp>
      <p:sp>
        <p:nvSpPr>
          <p:cNvPr id="40" name="Text 5"/>
          <p:cNvSpPr/>
          <p:nvPr/>
        </p:nvSpPr>
        <p:spPr>
          <a:xfrm>
            <a:off x="762000" y="2425005"/>
            <a:ext cx="932688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Carotid Sinus:</a:t>
            </a:r>
            <a:r>
              <a:rPr lang="en-US" sz="1200" dirty="0">
                <a:solidFill>
                  <a:srgbClr val="34495E"/>
                </a:solidFill>
              </a:rPr>
              <a:t> Pressure on carotid (e.g., shaving).</a:t>
            </a:r>
            <a:endParaRPr lang="en-US" sz="1200" dirty="0"/>
          </a:p>
        </p:txBody>
      </p:sp>
      <p:sp>
        <p:nvSpPr>
          <p:cNvPr id="41" name="Text 6"/>
          <p:cNvSpPr/>
          <p:nvPr/>
        </p:nvSpPr>
        <p:spPr>
          <a:xfrm>
            <a:off x="666750" y="3184178"/>
            <a:ext cx="4667934"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Most common type in primary care</a:t>
            </a:r>
            <a:endParaRPr lang="en-US" sz="900" dirty="0"/>
          </a:p>
        </p:txBody>
      </p:sp>
      <p:sp>
        <p:nvSpPr>
          <p:cNvPr id="42" name="Text 7"/>
          <p:cNvSpPr/>
          <p:nvPr/>
        </p:nvSpPr>
        <p:spPr>
          <a:xfrm>
            <a:off x="6905625" y="1367730"/>
            <a:ext cx="52863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2. Orthostatic Hypotension</a:t>
            </a:r>
            <a:endParaRPr lang="en-US" sz="1500" dirty="0"/>
          </a:p>
        </p:txBody>
      </p:sp>
      <p:sp>
        <p:nvSpPr>
          <p:cNvPr id="43" name="Text 8"/>
          <p:cNvSpPr/>
          <p:nvPr/>
        </p:nvSpPr>
        <p:spPr>
          <a:xfrm>
            <a:off x="6572250" y="1815405"/>
            <a:ext cx="5619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Drug-induced:</a:t>
            </a:r>
            <a:r>
              <a:rPr lang="en-US" sz="1200" dirty="0">
                <a:solidFill>
                  <a:srgbClr val="34495E"/>
                </a:solidFill>
              </a:rPr>
              <a:t> Antihypertensives, diuretics, nitrates.</a:t>
            </a:r>
            <a:endParaRPr lang="en-US" sz="1200" dirty="0"/>
          </a:p>
        </p:txBody>
      </p:sp>
      <p:sp>
        <p:nvSpPr>
          <p:cNvPr id="44" name="Text 9"/>
          <p:cNvSpPr/>
          <p:nvPr/>
        </p:nvSpPr>
        <p:spPr>
          <a:xfrm>
            <a:off x="6572250" y="2120205"/>
            <a:ext cx="5619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Volume depletion:</a:t>
            </a:r>
            <a:r>
              <a:rPr lang="en-US" sz="1200" dirty="0">
                <a:solidFill>
                  <a:srgbClr val="34495E"/>
                </a:solidFill>
              </a:rPr>
              <a:t> Dehydration or haemorrhage.</a:t>
            </a:r>
            <a:endParaRPr lang="en-US" sz="1200" dirty="0"/>
          </a:p>
        </p:txBody>
      </p:sp>
      <p:sp>
        <p:nvSpPr>
          <p:cNvPr id="45" name="Text 10"/>
          <p:cNvSpPr/>
          <p:nvPr/>
        </p:nvSpPr>
        <p:spPr>
          <a:xfrm>
            <a:off x="6572250" y="2425005"/>
            <a:ext cx="5619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Autonomic:</a:t>
            </a:r>
            <a:r>
              <a:rPr lang="en-US" sz="1200" dirty="0">
                <a:solidFill>
                  <a:srgbClr val="34495E"/>
                </a:solidFill>
              </a:rPr>
              <a:t> Parkinson’s, diabetes, MSA.</a:t>
            </a:r>
            <a:endParaRPr lang="en-US" sz="1200" dirty="0"/>
          </a:p>
        </p:txBody>
      </p:sp>
      <p:sp>
        <p:nvSpPr>
          <p:cNvPr id="46" name="Text 11"/>
          <p:cNvSpPr/>
          <p:nvPr/>
        </p:nvSpPr>
        <p:spPr>
          <a:xfrm>
            <a:off x="6477000" y="3184178"/>
            <a:ext cx="4327715"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Diagnostic drop ≥20/10 mmHg</a:t>
            </a:r>
            <a:endParaRPr lang="en-US" sz="900" dirty="0"/>
          </a:p>
        </p:txBody>
      </p:sp>
      <p:sp>
        <p:nvSpPr>
          <p:cNvPr id="47" name="Text 12"/>
          <p:cNvSpPr/>
          <p:nvPr/>
        </p:nvSpPr>
        <p:spPr>
          <a:xfrm>
            <a:off x="1095375" y="4050953"/>
            <a:ext cx="4267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3. Cardiac Syncope</a:t>
            </a:r>
            <a:endParaRPr lang="en-US" sz="1500" dirty="0"/>
          </a:p>
        </p:txBody>
      </p:sp>
      <p:sp>
        <p:nvSpPr>
          <p:cNvPr id="48" name="Text 13"/>
          <p:cNvSpPr/>
          <p:nvPr/>
        </p:nvSpPr>
        <p:spPr>
          <a:xfrm>
            <a:off x="762000" y="4498628"/>
            <a:ext cx="107899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Arrhythmic:</a:t>
            </a:r>
            <a:r>
              <a:rPr lang="en-US" sz="1200" dirty="0">
                <a:solidFill>
                  <a:srgbClr val="34495E"/>
                </a:solidFill>
              </a:rPr>
              <a:t> Bradycardia (AV block) or Tachycardia (VT/SVT).</a:t>
            </a:r>
            <a:endParaRPr lang="en-US" sz="1200" dirty="0"/>
          </a:p>
        </p:txBody>
      </p:sp>
      <p:sp>
        <p:nvSpPr>
          <p:cNvPr id="49" name="Text 14"/>
          <p:cNvSpPr/>
          <p:nvPr/>
        </p:nvSpPr>
        <p:spPr>
          <a:xfrm>
            <a:off x="762000" y="4803428"/>
            <a:ext cx="89611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Structural:</a:t>
            </a:r>
            <a:r>
              <a:rPr lang="en-US" sz="1200" dirty="0">
                <a:solidFill>
                  <a:srgbClr val="34495E"/>
                </a:solidFill>
              </a:rPr>
              <a:t> Aortic stenosis, HOCM, PE, Tamponade.</a:t>
            </a:r>
            <a:endParaRPr lang="en-US" sz="1200" dirty="0"/>
          </a:p>
        </p:txBody>
      </p:sp>
      <p:sp>
        <p:nvSpPr>
          <p:cNvPr id="50" name="Text 15"/>
          <p:cNvSpPr/>
          <p:nvPr/>
        </p:nvSpPr>
        <p:spPr>
          <a:xfrm>
            <a:off x="762000" y="5108228"/>
            <a:ext cx="95097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rPr>
              <a:t>High Risk:</a:t>
            </a:r>
            <a:r>
              <a:rPr lang="en-US" sz="1200" dirty="0">
                <a:solidFill>
                  <a:srgbClr val="34495E"/>
                </a:solidFill>
              </a:rPr>
              <a:t> Sudden onset, no prodrome, or exertional.</a:t>
            </a:r>
            <a:endParaRPr lang="en-US" sz="1200" dirty="0"/>
          </a:p>
        </p:txBody>
      </p:sp>
      <p:sp>
        <p:nvSpPr>
          <p:cNvPr id="51" name="Text 16"/>
          <p:cNvSpPr/>
          <p:nvPr/>
        </p:nvSpPr>
        <p:spPr>
          <a:xfrm>
            <a:off x="666750" y="5867400"/>
            <a:ext cx="4543872"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RED FLAG: Urgent assessment required</a:t>
            </a:r>
            <a:endParaRPr lang="en-US" sz="900" dirty="0"/>
          </a:p>
        </p:txBody>
      </p:sp>
      <p:sp>
        <p:nvSpPr>
          <p:cNvPr id="52" name="Text 17"/>
          <p:cNvSpPr/>
          <p:nvPr/>
        </p:nvSpPr>
        <p:spPr>
          <a:xfrm>
            <a:off x="6905625" y="4050953"/>
            <a:ext cx="4495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4. Unexplained TLoC</a:t>
            </a:r>
            <a:endParaRPr lang="en-US" sz="1500" dirty="0"/>
          </a:p>
        </p:txBody>
      </p:sp>
      <p:sp>
        <p:nvSpPr>
          <p:cNvPr id="53" name="Text 18"/>
          <p:cNvSpPr/>
          <p:nvPr/>
        </p:nvSpPr>
        <p:spPr>
          <a:xfrm>
            <a:off x="6572250" y="4498628"/>
            <a:ext cx="56197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rPr>
              <a:t>Events where the cause remains unclear after initial assessment.</a:t>
            </a:r>
            <a:endParaRPr lang="en-US" sz="1200" dirty="0"/>
          </a:p>
        </p:txBody>
      </p:sp>
      <p:sp>
        <p:nvSpPr>
          <p:cNvPr id="54" name="Text 19"/>
          <p:cNvSpPr/>
          <p:nvPr/>
        </p:nvSpPr>
        <p:spPr>
          <a:xfrm>
            <a:off x="6572250" y="4803428"/>
            <a:ext cx="56197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rPr>
              <a:t>Requires risk stratification to exclude cardiac causes.</a:t>
            </a:r>
            <a:endParaRPr lang="en-US" sz="1200" dirty="0"/>
          </a:p>
        </p:txBody>
      </p:sp>
      <p:sp>
        <p:nvSpPr>
          <p:cNvPr id="55" name="Text 20"/>
          <p:cNvSpPr/>
          <p:nvPr/>
        </p:nvSpPr>
        <p:spPr>
          <a:xfrm>
            <a:off x="6572250" y="5108228"/>
            <a:ext cx="56197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rPr>
              <a:t>May require prolonged monitoring (e.g., Loop Recorder).</a:t>
            </a:r>
            <a:endParaRPr lang="en-US" sz="1200" dirty="0"/>
          </a:p>
        </p:txBody>
      </p:sp>
      <p:sp>
        <p:nvSpPr>
          <p:cNvPr id="56" name="Text 21"/>
          <p:cNvSpPr/>
          <p:nvPr/>
        </p:nvSpPr>
        <p:spPr>
          <a:xfrm>
            <a:off x="6477000" y="5867400"/>
            <a:ext cx="3436252"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Focus on Safety Netting</a:t>
            </a:r>
            <a:endParaRPr lang="en-US" sz="900" dirty="0"/>
          </a:p>
        </p:txBody>
      </p:sp>
      <p:sp>
        <p:nvSpPr>
          <p:cNvPr id="57" name="Text 22"/>
          <p:cNvSpPr/>
          <p:nvPr/>
        </p:nvSpPr>
        <p:spPr>
          <a:xfrm>
            <a:off x="381000" y="6591300"/>
            <a:ext cx="736092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Classification of Syncope | NICE CG109 (Nov 2023)</a:t>
            </a:r>
            <a:endParaRPr lang="en-US" sz="900" dirty="0"/>
          </a:p>
        </p:txBody>
      </p:sp>
      <p:sp>
        <p:nvSpPr>
          <p:cNvPr id="58" name="Text 23"/>
          <p:cNvSpPr/>
          <p:nvPr/>
        </p:nvSpPr>
        <p:spPr>
          <a:xfrm>
            <a:off x="10661154" y="6591300"/>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www.bradfordvts.co.uk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1034355"/>
          </a:xfrm>
          <a:prstGeom prst="rect">
            <a:avLst/>
          </a:prstGeom>
        </p:spPr>
      </p:pic>
      <p:pic>
        <p:nvPicPr>
          <p:cNvPr id="5" name="Image 3" descr="preencoded.png"/>
          <p:cNvPicPr>
            <a:picLocks noChangeAspect="1"/>
          </p:cNvPicPr>
          <p:nvPr/>
        </p:nvPicPr>
        <p:blipFill>
          <a:blip r:embed="rId5"/>
          <a:stretch>
            <a:fillRect/>
          </a:stretch>
        </p:blipFill>
        <p:spPr>
          <a:xfrm>
            <a:off x="381000" y="190500"/>
            <a:ext cx="2741116" cy="314325"/>
          </a:xfrm>
          <a:prstGeom prst="rect">
            <a:avLst/>
          </a:prstGeom>
        </p:spPr>
      </p:pic>
      <p:pic>
        <p:nvPicPr>
          <p:cNvPr id="6" name="Image 4"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1224855"/>
            <a:ext cx="3683050" cy="2514600"/>
          </a:xfrm>
          <a:prstGeom prst="rect">
            <a:avLst/>
          </a:prstGeom>
        </p:spPr>
      </p:pic>
      <p:pic>
        <p:nvPicPr>
          <p:cNvPr id="8" name="Image 6" descr="preencoded.png"/>
          <p:cNvPicPr>
            <a:picLocks noChangeAspect="1"/>
          </p:cNvPicPr>
          <p:nvPr/>
        </p:nvPicPr>
        <p:blipFill>
          <a:blip r:embed="rId8"/>
          <a:stretch>
            <a:fillRect/>
          </a:stretch>
        </p:blipFill>
        <p:spPr>
          <a:xfrm>
            <a:off x="571500" y="1415355"/>
            <a:ext cx="3302050" cy="361950"/>
          </a:xfrm>
          <a:prstGeom prst="rect">
            <a:avLst/>
          </a:prstGeom>
        </p:spPr>
      </p:pic>
      <p:pic>
        <p:nvPicPr>
          <p:cNvPr id="9" name="Image 7" descr="preencoded.png"/>
          <p:cNvPicPr>
            <a:picLocks noChangeAspect="1"/>
          </p:cNvPicPr>
          <p:nvPr/>
        </p:nvPicPr>
        <p:blipFill>
          <a:blip r:embed="rId9"/>
          <a:stretch>
            <a:fillRect/>
          </a:stretch>
        </p:blipFill>
        <p:spPr>
          <a:xfrm>
            <a:off x="571500" y="1462980"/>
            <a:ext cx="238125" cy="190500"/>
          </a:xfrm>
          <a:prstGeom prst="rect">
            <a:avLst/>
          </a:prstGeom>
        </p:spPr>
      </p:pic>
      <p:pic>
        <p:nvPicPr>
          <p:cNvPr id="10" name="Image 8" descr="preencoded.png"/>
          <p:cNvPicPr>
            <a:picLocks noChangeAspect="1"/>
          </p:cNvPicPr>
          <p:nvPr/>
        </p:nvPicPr>
        <p:blipFill>
          <a:blip r:embed="rId10"/>
          <a:stretch>
            <a:fillRect/>
          </a:stretch>
        </p:blipFill>
        <p:spPr>
          <a:xfrm>
            <a:off x="571500" y="1920180"/>
            <a:ext cx="178594" cy="178594"/>
          </a:xfrm>
          <a:prstGeom prst="rect">
            <a:avLst/>
          </a:prstGeom>
        </p:spPr>
      </p:pic>
      <p:pic>
        <p:nvPicPr>
          <p:cNvPr id="11" name="Image 9" descr="preencoded.png"/>
          <p:cNvPicPr>
            <a:picLocks noChangeAspect="1"/>
          </p:cNvPicPr>
          <p:nvPr/>
        </p:nvPicPr>
        <p:blipFill>
          <a:blip r:embed="rId11"/>
          <a:stretch>
            <a:fillRect/>
          </a:stretch>
        </p:blipFill>
        <p:spPr>
          <a:xfrm>
            <a:off x="571500" y="2463105"/>
            <a:ext cx="178594" cy="178594"/>
          </a:xfrm>
          <a:prstGeom prst="rect">
            <a:avLst/>
          </a:prstGeom>
        </p:spPr>
      </p:pic>
      <p:pic>
        <p:nvPicPr>
          <p:cNvPr id="12" name="Image 10" descr="preencoded.png"/>
          <p:cNvPicPr>
            <a:picLocks noChangeAspect="1"/>
          </p:cNvPicPr>
          <p:nvPr/>
        </p:nvPicPr>
        <p:blipFill>
          <a:blip r:embed="rId10"/>
          <a:stretch>
            <a:fillRect/>
          </a:stretch>
        </p:blipFill>
        <p:spPr>
          <a:xfrm>
            <a:off x="571500" y="3006030"/>
            <a:ext cx="178594" cy="178594"/>
          </a:xfrm>
          <a:prstGeom prst="rect">
            <a:avLst/>
          </a:prstGeom>
        </p:spPr>
      </p:pic>
      <p:pic>
        <p:nvPicPr>
          <p:cNvPr id="13" name="Image 11" descr="preencoded.png"/>
          <p:cNvPicPr>
            <a:picLocks noChangeAspect="1"/>
          </p:cNvPicPr>
          <p:nvPr/>
        </p:nvPicPr>
        <p:blipFill>
          <a:blip r:embed="rId12"/>
          <a:stretch>
            <a:fillRect/>
          </a:stretch>
        </p:blipFill>
        <p:spPr>
          <a:xfrm>
            <a:off x="4254550" y="1224855"/>
            <a:ext cx="3683050" cy="2514600"/>
          </a:xfrm>
          <a:prstGeom prst="rect">
            <a:avLst/>
          </a:prstGeom>
        </p:spPr>
      </p:pic>
      <p:pic>
        <p:nvPicPr>
          <p:cNvPr id="14" name="Image 12" descr="preencoded.png"/>
          <p:cNvPicPr>
            <a:picLocks noChangeAspect="1"/>
          </p:cNvPicPr>
          <p:nvPr/>
        </p:nvPicPr>
        <p:blipFill>
          <a:blip r:embed="rId13"/>
          <a:stretch>
            <a:fillRect/>
          </a:stretch>
        </p:blipFill>
        <p:spPr>
          <a:xfrm>
            <a:off x="4445050" y="1415355"/>
            <a:ext cx="3302050" cy="361950"/>
          </a:xfrm>
          <a:prstGeom prst="rect">
            <a:avLst/>
          </a:prstGeom>
        </p:spPr>
      </p:pic>
      <p:pic>
        <p:nvPicPr>
          <p:cNvPr id="15" name="Image 13" descr="preencoded.png"/>
          <p:cNvPicPr>
            <a:picLocks noChangeAspect="1"/>
          </p:cNvPicPr>
          <p:nvPr/>
        </p:nvPicPr>
        <p:blipFill>
          <a:blip r:embed="rId14"/>
          <a:stretch>
            <a:fillRect/>
          </a:stretch>
        </p:blipFill>
        <p:spPr>
          <a:xfrm>
            <a:off x="4445050" y="1462980"/>
            <a:ext cx="238125" cy="190500"/>
          </a:xfrm>
          <a:prstGeom prst="rect">
            <a:avLst/>
          </a:prstGeom>
        </p:spPr>
      </p:pic>
      <p:pic>
        <p:nvPicPr>
          <p:cNvPr id="16" name="Image 14" descr="preencoded.png"/>
          <p:cNvPicPr>
            <a:picLocks noChangeAspect="1"/>
          </p:cNvPicPr>
          <p:nvPr/>
        </p:nvPicPr>
        <p:blipFill>
          <a:blip r:embed="rId15"/>
          <a:stretch>
            <a:fillRect/>
          </a:stretch>
        </p:blipFill>
        <p:spPr>
          <a:xfrm>
            <a:off x="4445050" y="1920180"/>
            <a:ext cx="178594" cy="164753"/>
          </a:xfrm>
          <a:prstGeom prst="rect">
            <a:avLst/>
          </a:prstGeom>
        </p:spPr>
      </p:pic>
      <p:pic>
        <p:nvPicPr>
          <p:cNvPr id="17" name="Image 15" descr="preencoded.png"/>
          <p:cNvPicPr>
            <a:picLocks noChangeAspect="1"/>
          </p:cNvPicPr>
          <p:nvPr/>
        </p:nvPicPr>
        <p:blipFill>
          <a:blip r:embed="rId10"/>
          <a:stretch>
            <a:fillRect/>
          </a:stretch>
        </p:blipFill>
        <p:spPr>
          <a:xfrm>
            <a:off x="4445050" y="2463105"/>
            <a:ext cx="178594" cy="178594"/>
          </a:xfrm>
          <a:prstGeom prst="rect">
            <a:avLst/>
          </a:prstGeom>
        </p:spPr>
      </p:pic>
      <p:pic>
        <p:nvPicPr>
          <p:cNvPr id="18" name="Image 16" descr="preencoded.png"/>
          <p:cNvPicPr>
            <a:picLocks noChangeAspect="1"/>
          </p:cNvPicPr>
          <p:nvPr/>
        </p:nvPicPr>
        <p:blipFill>
          <a:blip r:embed="rId10"/>
          <a:stretch>
            <a:fillRect/>
          </a:stretch>
        </p:blipFill>
        <p:spPr>
          <a:xfrm>
            <a:off x="4445050" y="3006030"/>
            <a:ext cx="178594" cy="178594"/>
          </a:xfrm>
          <a:prstGeom prst="rect">
            <a:avLst/>
          </a:prstGeom>
        </p:spPr>
      </p:pic>
      <p:pic>
        <p:nvPicPr>
          <p:cNvPr id="19" name="Image 17" descr="preencoded.png"/>
          <p:cNvPicPr>
            <a:picLocks noChangeAspect="1"/>
          </p:cNvPicPr>
          <p:nvPr/>
        </p:nvPicPr>
        <p:blipFill>
          <a:blip r:embed="rId16"/>
          <a:stretch>
            <a:fillRect/>
          </a:stretch>
        </p:blipFill>
        <p:spPr>
          <a:xfrm>
            <a:off x="8128099" y="1224855"/>
            <a:ext cx="3683050" cy="2514600"/>
          </a:xfrm>
          <a:prstGeom prst="rect">
            <a:avLst/>
          </a:prstGeom>
        </p:spPr>
      </p:pic>
      <p:pic>
        <p:nvPicPr>
          <p:cNvPr id="20" name="Image 18" descr="preencoded.png"/>
          <p:cNvPicPr>
            <a:picLocks noChangeAspect="1"/>
          </p:cNvPicPr>
          <p:nvPr/>
        </p:nvPicPr>
        <p:blipFill>
          <a:blip r:embed="rId8"/>
          <a:stretch>
            <a:fillRect/>
          </a:stretch>
        </p:blipFill>
        <p:spPr>
          <a:xfrm>
            <a:off x="8318599" y="1415355"/>
            <a:ext cx="3302050" cy="361950"/>
          </a:xfrm>
          <a:prstGeom prst="rect">
            <a:avLst/>
          </a:prstGeom>
        </p:spPr>
      </p:pic>
      <p:pic>
        <p:nvPicPr>
          <p:cNvPr id="21" name="Image 19" descr="preencoded.png"/>
          <p:cNvPicPr>
            <a:picLocks noChangeAspect="1"/>
          </p:cNvPicPr>
          <p:nvPr/>
        </p:nvPicPr>
        <p:blipFill>
          <a:blip r:embed="rId17"/>
          <a:stretch>
            <a:fillRect/>
          </a:stretch>
        </p:blipFill>
        <p:spPr>
          <a:xfrm>
            <a:off x="8318599" y="1462980"/>
            <a:ext cx="238125" cy="190500"/>
          </a:xfrm>
          <a:prstGeom prst="rect">
            <a:avLst/>
          </a:prstGeom>
        </p:spPr>
      </p:pic>
      <p:pic>
        <p:nvPicPr>
          <p:cNvPr id="22" name="Image 20" descr="preencoded.png"/>
          <p:cNvPicPr>
            <a:picLocks noChangeAspect="1"/>
          </p:cNvPicPr>
          <p:nvPr/>
        </p:nvPicPr>
        <p:blipFill>
          <a:blip r:embed="rId18"/>
          <a:stretch>
            <a:fillRect/>
          </a:stretch>
        </p:blipFill>
        <p:spPr>
          <a:xfrm>
            <a:off x="8318599" y="1920180"/>
            <a:ext cx="178594" cy="164753"/>
          </a:xfrm>
          <a:prstGeom prst="rect">
            <a:avLst/>
          </a:prstGeom>
        </p:spPr>
      </p:pic>
      <p:pic>
        <p:nvPicPr>
          <p:cNvPr id="23" name="Image 21" descr="preencoded.png"/>
          <p:cNvPicPr>
            <a:picLocks noChangeAspect="1"/>
          </p:cNvPicPr>
          <p:nvPr/>
        </p:nvPicPr>
        <p:blipFill>
          <a:blip r:embed="rId11"/>
          <a:stretch>
            <a:fillRect/>
          </a:stretch>
        </p:blipFill>
        <p:spPr>
          <a:xfrm>
            <a:off x="8318599" y="2463105"/>
            <a:ext cx="178594" cy="178594"/>
          </a:xfrm>
          <a:prstGeom prst="rect">
            <a:avLst/>
          </a:prstGeom>
        </p:spPr>
      </p:pic>
      <p:pic>
        <p:nvPicPr>
          <p:cNvPr id="24" name="Image 22" descr="preencoded.png"/>
          <p:cNvPicPr>
            <a:picLocks noChangeAspect="1"/>
          </p:cNvPicPr>
          <p:nvPr/>
        </p:nvPicPr>
        <p:blipFill>
          <a:blip r:embed="rId10"/>
          <a:stretch>
            <a:fillRect/>
          </a:stretch>
        </p:blipFill>
        <p:spPr>
          <a:xfrm>
            <a:off x="8318599" y="3006030"/>
            <a:ext cx="178594" cy="178594"/>
          </a:xfrm>
          <a:prstGeom prst="rect">
            <a:avLst/>
          </a:prstGeom>
        </p:spPr>
      </p:pic>
      <p:pic>
        <p:nvPicPr>
          <p:cNvPr id="25" name="Image 23" descr="preencoded.png"/>
          <p:cNvPicPr>
            <a:picLocks noChangeAspect="1"/>
          </p:cNvPicPr>
          <p:nvPr/>
        </p:nvPicPr>
        <p:blipFill>
          <a:blip r:embed="rId19"/>
          <a:stretch>
            <a:fillRect/>
          </a:stretch>
        </p:blipFill>
        <p:spPr>
          <a:xfrm>
            <a:off x="381000" y="5124450"/>
            <a:ext cx="11430000" cy="1133475"/>
          </a:xfrm>
          <a:prstGeom prst="rect">
            <a:avLst/>
          </a:prstGeom>
        </p:spPr>
      </p:pic>
      <p:pic>
        <p:nvPicPr>
          <p:cNvPr id="26" name="Image 24" descr="preencoded.png"/>
          <p:cNvPicPr>
            <a:picLocks noChangeAspect="1"/>
          </p:cNvPicPr>
          <p:nvPr/>
        </p:nvPicPr>
        <p:blipFill>
          <a:blip r:embed="rId20"/>
          <a:stretch>
            <a:fillRect/>
          </a:stretch>
        </p:blipFill>
        <p:spPr>
          <a:xfrm>
            <a:off x="571500" y="5563046"/>
            <a:ext cx="381000" cy="304800"/>
          </a:xfrm>
          <a:prstGeom prst="rect">
            <a:avLst/>
          </a:prstGeom>
        </p:spPr>
      </p:pic>
      <p:pic>
        <p:nvPicPr>
          <p:cNvPr id="27" name="Image 25" descr="preencoded.png"/>
          <p:cNvPicPr>
            <a:picLocks noChangeAspect="1"/>
          </p:cNvPicPr>
          <p:nvPr/>
        </p:nvPicPr>
        <p:blipFill>
          <a:blip r:embed="rId21"/>
          <a:stretch>
            <a:fillRect/>
          </a:stretch>
        </p:blipFill>
        <p:spPr>
          <a:xfrm>
            <a:off x="0" y="6448425"/>
            <a:ext cx="12192000" cy="409575"/>
          </a:xfrm>
          <a:prstGeom prst="rect">
            <a:avLst/>
          </a:prstGeom>
        </p:spPr>
      </p:pic>
      <p:sp>
        <p:nvSpPr>
          <p:cNvPr id="28"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9" name="Text 1"/>
          <p:cNvSpPr/>
          <p:nvPr/>
        </p:nvSpPr>
        <p:spPr>
          <a:xfrm>
            <a:off x="523875" y="619125"/>
            <a:ext cx="115214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Neurally-mediated and Reflex Syncope</a:t>
            </a:r>
            <a:endParaRPr lang="en-US" sz="2100" dirty="0"/>
          </a:p>
        </p:txBody>
      </p:sp>
      <p:sp>
        <p:nvSpPr>
          <p:cNvPr id="30" name="Text 2"/>
          <p:cNvSpPr/>
          <p:nvPr/>
        </p:nvSpPr>
        <p:spPr>
          <a:xfrm>
            <a:off x="923925" y="1415355"/>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Vasovagal (VVS)</a:t>
            </a:r>
            <a:endParaRPr lang="en-US" sz="1500" dirty="0"/>
          </a:p>
        </p:txBody>
      </p:sp>
      <p:sp>
        <p:nvSpPr>
          <p:cNvPr id="31" name="Text 3"/>
          <p:cNvSpPr/>
          <p:nvPr/>
        </p:nvSpPr>
        <p:spPr>
          <a:xfrm>
            <a:off x="845344" y="1920180"/>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The </a:t>
            </a:r>
            <a:r>
              <a:rPr lang="en-US" sz="1125" b="1" dirty="0">
                <a:solidFill>
                  <a:srgbClr val="2C3E50"/>
                </a:solidFill>
              </a:rPr>
              <a:t>most common</a:t>
            </a:r>
            <a:r>
              <a:rPr lang="en-US" sz="1125" dirty="0">
                <a:solidFill>
                  <a:srgbClr val="2C3E50"/>
                </a:solidFill>
              </a:rPr>
              <a:t> cause of syncope (Lifetime prevalence ~35%).</a:t>
            </a:r>
            <a:endParaRPr lang="en-US" sz="1125" dirty="0"/>
          </a:p>
        </p:txBody>
      </p:sp>
      <p:sp>
        <p:nvSpPr>
          <p:cNvPr id="32" name="Text 4"/>
          <p:cNvSpPr/>
          <p:nvPr/>
        </p:nvSpPr>
        <p:spPr>
          <a:xfrm>
            <a:off x="845344" y="2463105"/>
            <a:ext cx="302820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Triggers:</a:t>
            </a:r>
            <a:r>
              <a:rPr lang="en-US" sz="1125" dirty="0">
                <a:solidFill>
                  <a:srgbClr val="2C3E50"/>
                </a:solidFill>
              </a:rPr>
              <a:t> Pain, fear, emotion, heat, or prolonged standing.</a:t>
            </a:r>
            <a:endParaRPr lang="en-US" sz="1125" dirty="0"/>
          </a:p>
        </p:txBody>
      </p:sp>
      <p:sp>
        <p:nvSpPr>
          <p:cNvPr id="33" name="Text 5"/>
          <p:cNvSpPr/>
          <p:nvPr/>
        </p:nvSpPr>
        <p:spPr>
          <a:xfrm>
            <a:off x="845344" y="3006030"/>
            <a:ext cx="302820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Prodrome:</a:t>
            </a:r>
            <a:r>
              <a:rPr lang="en-US" sz="1125" dirty="0">
                <a:solidFill>
                  <a:srgbClr val="2C3E50"/>
                </a:solidFill>
              </a:rPr>
              <a:t> Essential diagnostic feature; nausea, sweating, pallor, and "greyout".</a:t>
            </a:r>
            <a:endParaRPr lang="en-US" sz="1125" dirty="0"/>
          </a:p>
        </p:txBody>
      </p:sp>
      <p:sp>
        <p:nvSpPr>
          <p:cNvPr id="34" name="Text 6"/>
          <p:cNvSpPr/>
          <p:nvPr/>
        </p:nvSpPr>
        <p:spPr>
          <a:xfrm>
            <a:off x="4797475" y="1415355"/>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Situational</a:t>
            </a:r>
            <a:endParaRPr lang="en-US" sz="1500" dirty="0"/>
          </a:p>
        </p:txBody>
      </p:sp>
      <p:sp>
        <p:nvSpPr>
          <p:cNvPr id="35" name="Text 7"/>
          <p:cNvSpPr/>
          <p:nvPr/>
        </p:nvSpPr>
        <p:spPr>
          <a:xfrm>
            <a:off x="4718893" y="1920180"/>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Occurs during or immediately after </a:t>
            </a:r>
            <a:r>
              <a:rPr lang="en-US" sz="1125" b="1" dirty="0">
                <a:solidFill>
                  <a:srgbClr val="2C3E50"/>
                </a:solidFill>
              </a:rPr>
              <a:t>specific triggers</a:t>
            </a:r>
            <a:r>
              <a:rPr lang="en-US" sz="1125" dirty="0">
                <a:solidFill>
                  <a:srgbClr val="2C3E50"/>
                </a:solidFill>
              </a:rPr>
              <a:t>.</a:t>
            </a:r>
            <a:endParaRPr lang="en-US" sz="1125" dirty="0"/>
          </a:p>
        </p:txBody>
      </p:sp>
      <p:sp>
        <p:nvSpPr>
          <p:cNvPr id="36" name="Text 8"/>
          <p:cNvSpPr/>
          <p:nvPr/>
        </p:nvSpPr>
        <p:spPr>
          <a:xfrm>
            <a:off x="4718893" y="2463105"/>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Common acts: Coughing, micturition, defaecation, or swallowing.</a:t>
            </a:r>
            <a:endParaRPr lang="en-US" sz="1125" dirty="0"/>
          </a:p>
        </p:txBody>
      </p:sp>
      <p:sp>
        <p:nvSpPr>
          <p:cNvPr id="37" name="Text 9"/>
          <p:cNvSpPr/>
          <p:nvPr/>
        </p:nvSpPr>
        <p:spPr>
          <a:xfrm>
            <a:off x="4718893" y="3006030"/>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Mechanism involves rapid changes in thoracic pressure or autonomic reflex.</a:t>
            </a:r>
            <a:endParaRPr lang="en-US" sz="1125" dirty="0"/>
          </a:p>
        </p:txBody>
      </p:sp>
      <p:sp>
        <p:nvSpPr>
          <p:cNvPr id="38" name="Text 10"/>
          <p:cNvSpPr/>
          <p:nvPr/>
        </p:nvSpPr>
        <p:spPr>
          <a:xfrm>
            <a:off x="8671024" y="1415355"/>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Carotid Sinus</a:t>
            </a:r>
            <a:endParaRPr lang="en-US" sz="1500" dirty="0"/>
          </a:p>
        </p:txBody>
      </p:sp>
      <p:sp>
        <p:nvSpPr>
          <p:cNvPr id="39" name="Text 11"/>
          <p:cNvSpPr/>
          <p:nvPr/>
        </p:nvSpPr>
        <p:spPr>
          <a:xfrm>
            <a:off x="8592443" y="1920180"/>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Primarily seen in </a:t>
            </a:r>
            <a:r>
              <a:rPr lang="en-US" sz="1125" b="1" dirty="0">
                <a:solidFill>
                  <a:srgbClr val="2C3E50"/>
                </a:solidFill>
              </a:rPr>
              <a:t>older patients</a:t>
            </a:r>
            <a:r>
              <a:rPr lang="en-US" sz="1125" dirty="0">
                <a:solidFill>
                  <a:srgbClr val="2C3E50"/>
                </a:solidFill>
              </a:rPr>
              <a:t> (rare before age 40).</a:t>
            </a:r>
            <a:endParaRPr lang="en-US" sz="1125" dirty="0"/>
          </a:p>
        </p:txBody>
      </p:sp>
      <p:sp>
        <p:nvSpPr>
          <p:cNvPr id="40" name="Text 12"/>
          <p:cNvSpPr/>
          <p:nvPr/>
        </p:nvSpPr>
        <p:spPr>
          <a:xfrm>
            <a:off x="8592443" y="2463105"/>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Triggered by </a:t>
            </a:r>
            <a:r>
              <a:rPr lang="en-US" sz="1125" b="1" dirty="0">
                <a:solidFill>
                  <a:srgbClr val="2C3E50"/>
                </a:solidFill>
              </a:rPr>
              <a:t>mechanical pressure</a:t>
            </a:r>
            <a:r>
              <a:rPr lang="en-US" sz="1125" dirty="0">
                <a:solidFill>
                  <a:srgbClr val="2C3E50"/>
                </a:solidFill>
              </a:rPr>
              <a:t> on the carotid sinus.</a:t>
            </a:r>
            <a:endParaRPr lang="en-US" sz="1125" dirty="0"/>
          </a:p>
        </p:txBody>
      </p:sp>
      <p:sp>
        <p:nvSpPr>
          <p:cNvPr id="41" name="Text 13"/>
          <p:cNvSpPr/>
          <p:nvPr/>
        </p:nvSpPr>
        <p:spPr>
          <a:xfrm>
            <a:off x="8592443" y="3006030"/>
            <a:ext cx="302820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Common culprits: Shaving, tight collars, or turning the head.</a:t>
            </a:r>
            <a:endParaRPr lang="en-US" sz="1125" dirty="0"/>
          </a:p>
        </p:txBody>
      </p:sp>
      <p:sp>
        <p:nvSpPr>
          <p:cNvPr id="42" name="Text 14"/>
          <p:cNvSpPr/>
          <p:nvPr/>
        </p:nvSpPr>
        <p:spPr>
          <a:xfrm>
            <a:off x="1143000" y="5314950"/>
            <a:ext cx="10477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SAFE TO MANAGE: BENIGN PROGNOSIS</a:t>
            </a:r>
            <a:endParaRPr lang="en-US" sz="1350" dirty="0"/>
          </a:p>
        </p:txBody>
      </p:sp>
      <p:sp>
        <p:nvSpPr>
          <p:cNvPr id="43" name="Text 15"/>
          <p:cNvSpPr/>
          <p:nvPr/>
        </p:nvSpPr>
        <p:spPr>
          <a:xfrm>
            <a:off x="1143000" y="5610225"/>
            <a:ext cx="10477500" cy="457200"/>
          </a:xfrm>
          <a:prstGeom prst="rect">
            <a:avLst/>
          </a:prstGeom>
          <a:noFill/>
          <a:ln/>
        </p:spPr>
        <p:txBody>
          <a:bodyPr vert="horz" wrap="square" lIns="0" tIns="0" rIns="0" bIns="0" rtlCol="0" anchor="ctr"/>
          <a:lstStyle/>
          <a:p>
            <a:pPr marL="0" indent="0">
              <a:lnSpc>
                <a:spcPts val="1800"/>
              </a:lnSpc>
              <a:buNone/>
            </a:pPr>
            <a:r>
              <a:rPr lang="en-US" sz="1200" dirty="0">
                <a:solidFill>
                  <a:srgbClr val="FFFFFF">
                    <a:alpha val="95000"/>
                  </a:srgbClr>
                </a:solidFill>
              </a:rPr>
              <a:t>Reflex-mediated events have an excellent prognosis. The focus of management in primary care is </a:t>
            </a:r>
            <a:r>
              <a:rPr lang="en-US" sz="1200" b="1" dirty="0">
                <a:solidFill>
                  <a:srgbClr val="FFFFFF">
                    <a:alpha val="95000"/>
                  </a:srgbClr>
                </a:solidFill>
              </a:rPr>
              <a:t>reassurance</a:t>
            </a:r>
            <a:r>
              <a:rPr lang="en-US" sz="1200" dirty="0">
                <a:solidFill>
                  <a:srgbClr val="FFFFFF">
                    <a:alpha val="95000"/>
                  </a:srgbClr>
                </a:solidFill>
              </a:rPr>
              <a:t>, </a:t>
            </a:r>
            <a:r>
              <a:rPr lang="en-US" sz="1200" b="1" dirty="0">
                <a:solidFill>
                  <a:srgbClr val="FFFFFF">
                    <a:alpha val="95000"/>
                  </a:srgbClr>
                </a:solidFill>
              </a:rPr>
              <a:t>education</a:t>
            </a:r>
            <a:r>
              <a:rPr lang="en-US" sz="1200" dirty="0">
                <a:solidFill>
                  <a:srgbClr val="FFFFFF">
                    <a:alpha val="95000"/>
                  </a:srgbClr>
                </a:solidFill>
              </a:rPr>
              <a:t>, and </a:t>
            </a:r>
            <a:r>
              <a:rPr lang="en-US" sz="1200" b="1" dirty="0">
                <a:solidFill>
                  <a:srgbClr val="FFFFFF">
                    <a:alpha val="95000"/>
                  </a:srgbClr>
                </a:solidFill>
              </a:rPr>
              <a:t>trigger avoidance</a:t>
            </a:r>
            <a:r>
              <a:rPr lang="en-US" sz="1200" dirty="0">
                <a:solidFill>
                  <a:srgbClr val="FFFFFF">
                    <a:alpha val="95000"/>
                  </a:srgbClr>
                </a:solidFill>
              </a:rPr>
              <a:t>. No specialist cardiac referral is usually required if the history is classic and ECG is normal.</a:t>
            </a:r>
            <a:endParaRPr lang="en-US" sz="1200" dirty="0"/>
          </a:p>
        </p:txBody>
      </p:sp>
      <p:sp>
        <p:nvSpPr>
          <p:cNvPr id="44" name="Text 16"/>
          <p:cNvSpPr/>
          <p:nvPr/>
        </p:nvSpPr>
        <p:spPr>
          <a:xfrm>
            <a:off x="10551319" y="6543675"/>
            <a:ext cx="164068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F8C8D"/>
                </a:solidFill>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0343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224855"/>
            <a:ext cx="5065514" cy="3886349"/>
          </a:xfrm>
          <a:prstGeom prst="rect">
            <a:avLst/>
          </a:prstGeom>
        </p:spPr>
      </p:pic>
      <p:pic>
        <p:nvPicPr>
          <p:cNvPr id="7" name="Image 5" descr="preencoded.png"/>
          <p:cNvPicPr>
            <a:picLocks noChangeAspect="1"/>
          </p:cNvPicPr>
          <p:nvPr/>
        </p:nvPicPr>
        <p:blipFill>
          <a:blip r:embed="rId8"/>
          <a:stretch>
            <a:fillRect/>
          </a:stretch>
        </p:blipFill>
        <p:spPr>
          <a:xfrm>
            <a:off x="619125" y="1462980"/>
            <a:ext cx="4589264" cy="390525"/>
          </a:xfrm>
          <a:prstGeom prst="rect">
            <a:avLst/>
          </a:prstGeom>
        </p:spPr>
      </p:pic>
      <p:pic>
        <p:nvPicPr>
          <p:cNvPr id="8" name="Image 6" descr="preencoded.png"/>
          <p:cNvPicPr>
            <a:picLocks noChangeAspect="1"/>
          </p:cNvPicPr>
          <p:nvPr/>
        </p:nvPicPr>
        <p:blipFill>
          <a:blip r:embed="rId9"/>
          <a:stretch>
            <a:fillRect/>
          </a:stretch>
        </p:blipFill>
        <p:spPr>
          <a:xfrm>
            <a:off x="619125" y="1505843"/>
            <a:ext cx="285750" cy="228600"/>
          </a:xfrm>
          <a:prstGeom prst="rect">
            <a:avLst/>
          </a:prstGeom>
        </p:spPr>
      </p:pic>
      <p:pic>
        <p:nvPicPr>
          <p:cNvPr id="9" name="Image 7" descr="preencoded.png"/>
          <p:cNvPicPr>
            <a:picLocks noChangeAspect="1"/>
          </p:cNvPicPr>
          <p:nvPr/>
        </p:nvPicPr>
        <p:blipFill>
          <a:blip r:embed="rId10"/>
          <a:stretch>
            <a:fillRect/>
          </a:stretch>
        </p:blipFill>
        <p:spPr>
          <a:xfrm>
            <a:off x="619125" y="2477393"/>
            <a:ext cx="1243608" cy="438150"/>
          </a:xfrm>
          <a:prstGeom prst="rect">
            <a:avLst/>
          </a:prstGeom>
        </p:spPr>
      </p:pic>
      <p:pic>
        <p:nvPicPr>
          <p:cNvPr id="10" name="Image 8" descr="preencoded.png"/>
          <p:cNvPicPr>
            <a:picLocks noChangeAspect="1"/>
          </p:cNvPicPr>
          <p:nvPr/>
        </p:nvPicPr>
        <p:blipFill>
          <a:blip r:embed="rId10"/>
          <a:stretch>
            <a:fillRect/>
          </a:stretch>
        </p:blipFill>
        <p:spPr>
          <a:xfrm>
            <a:off x="619125" y="3058418"/>
            <a:ext cx="1243608" cy="438150"/>
          </a:xfrm>
          <a:prstGeom prst="rect">
            <a:avLst/>
          </a:prstGeom>
        </p:spPr>
      </p:pic>
      <p:pic>
        <p:nvPicPr>
          <p:cNvPr id="11" name="Image 9" descr="preencoded.png"/>
          <p:cNvPicPr>
            <a:picLocks noChangeAspect="1"/>
          </p:cNvPicPr>
          <p:nvPr/>
        </p:nvPicPr>
        <p:blipFill>
          <a:blip r:embed="rId11"/>
          <a:stretch>
            <a:fillRect/>
          </a:stretch>
        </p:blipFill>
        <p:spPr>
          <a:xfrm>
            <a:off x="381000" y="5301704"/>
            <a:ext cx="5065514" cy="880021"/>
          </a:xfrm>
          <a:prstGeom prst="rect">
            <a:avLst/>
          </a:prstGeom>
        </p:spPr>
      </p:pic>
      <p:pic>
        <p:nvPicPr>
          <p:cNvPr id="12" name="Image 10" descr="preencoded.png"/>
          <p:cNvPicPr>
            <a:picLocks noChangeAspect="1"/>
          </p:cNvPicPr>
          <p:nvPr/>
        </p:nvPicPr>
        <p:blipFill>
          <a:blip r:embed="rId12"/>
          <a:stretch>
            <a:fillRect/>
          </a:stretch>
        </p:blipFill>
        <p:spPr>
          <a:xfrm>
            <a:off x="571500" y="5570190"/>
            <a:ext cx="285750" cy="342900"/>
          </a:xfrm>
          <a:prstGeom prst="rect">
            <a:avLst/>
          </a:prstGeom>
        </p:spPr>
      </p:pic>
      <p:pic>
        <p:nvPicPr>
          <p:cNvPr id="13" name="Image 11" descr="preencoded.png"/>
          <p:cNvPicPr>
            <a:picLocks noChangeAspect="1"/>
          </p:cNvPicPr>
          <p:nvPr/>
        </p:nvPicPr>
        <p:blipFill>
          <a:blip r:embed="rId13"/>
          <a:stretch>
            <a:fillRect/>
          </a:stretch>
        </p:blipFill>
        <p:spPr>
          <a:xfrm>
            <a:off x="5732264" y="1224855"/>
            <a:ext cx="6078736" cy="4084439"/>
          </a:xfrm>
          <a:prstGeom prst="rect">
            <a:avLst/>
          </a:prstGeom>
        </p:spPr>
      </p:pic>
      <p:pic>
        <p:nvPicPr>
          <p:cNvPr id="14" name="Image 12" descr="preencoded.png"/>
          <p:cNvPicPr>
            <a:picLocks noChangeAspect="1"/>
          </p:cNvPicPr>
          <p:nvPr/>
        </p:nvPicPr>
        <p:blipFill>
          <a:blip r:embed="rId14"/>
          <a:stretch>
            <a:fillRect/>
          </a:stretch>
        </p:blipFill>
        <p:spPr>
          <a:xfrm>
            <a:off x="5970389" y="1462980"/>
            <a:ext cx="5602486" cy="390525"/>
          </a:xfrm>
          <a:prstGeom prst="rect">
            <a:avLst/>
          </a:prstGeom>
        </p:spPr>
      </p:pic>
      <p:pic>
        <p:nvPicPr>
          <p:cNvPr id="15" name="Image 13" descr="preencoded.png"/>
          <p:cNvPicPr>
            <a:picLocks noChangeAspect="1"/>
          </p:cNvPicPr>
          <p:nvPr/>
        </p:nvPicPr>
        <p:blipFill>
          <a:blip r:embed="rId15"/>
          <a:stretch>
            <a:fillRect/>
          </a:stretch>
        </p:blipFill>
        <p:spPr>
          <a:xfrm>
            <a:off x="5970389" y="1505843"/>
            <a:ext cx="285750" cy="228600"/>
          </a:xfrm>
          <a:prstGeom prst="rect">
            <a:avLst/>
          </a:prstGeom>
        </p:spPr>
      </p:pic>
      <p:pic>
        <p:nvPicPr>
          <p:cNvPr id="16" name="Image 14" descr="preencoded.png"/>
          <p:cNvPicPr>
            <a:picLocks noChangeAspect="1"/>
          </p:cNvPicPr>
          <p:nvPr/>
        </p:nvPicPr>
        <p:blipFill>
          <a:blip r:embed="rId16"/>
          <a:stretch>
            <a:fillRect/>
          </a:stretch>
        </p:blipFill>
        <p:spPr>
          <a:xfrm>
            <a:off x="5970389" y="2047875"/>
            <a:ext cx="214313" cy="154186"/>
          </a:xfrm>
          <a:prstGeom prst="rect">
            <a:avLst/>
          </a:prstGeom>
        </p:spPr>
      </p:pic>
      <p:pic>
        <p:nvPicPr>
          <p:cNvPr id="17" name="Image 15" descr="preencoded.png"/>
          <p:cNvPicPr>
            <a:picLocks noChangeAspect="1"/>
          </p:cNvPicPr>
          <p:nvPr/>
        </p:nvPicPr>
        <p:blipFill>
          <a:blip r:embed="rId17"/>
          <a:stretch>
            <a:fillRect/>
          </a:stretch>
        </p:blipFill>
        <p:spPr>
          <a:xfrm>
            <a:off x="6208514" y="2301180"/>
            <a:ext cx="1318320" cy="290513"/>
          </a:xfrm>
          <a:prstGeom prst="rect">
            <a:avLst/>
          </a:prstGeom>
        </p:spPr>
      </p:pic>
      <p:pic>
        <p:nvPicPr>
          <p:cNvPr id="18" name="Image 16" descr="preencoded.png"/>
          <p:cNvPicPr>
            <a:picLocks noChangeAspect="1"/>
          </p:cNvPicPr>
          <p:nvPr/>
        </p:nvPicPr>
        <p:blipFill>
          <a:blip r:embed="rId18"/>
          <a:stretch>
            <a:fillRect/>
          </a:stretch>
        </p:blipFill>
        <p:spPr>
          <a:xfrm>
            <a:off x="7583984" y="2301180"/>
            <a:ext cx="746373" cy="290513"/>
          </a:xfrm>
          <a:prstGeom prst="rect">
            <a:avLst/>
          </a:prstGeom>
        </p:spPr>
      </p:pic>
      <p:pic>
        <p:nvPicPr>
          <p:cNvPr id="19" name="Image 17" descr="preencoded.png"/>
          <p:cNvPicPr>
            <a:picLocks noChangeAspect="1"/>
          </p:cNvPicPr>
          <p:nvPr/>
        </p:nvPicPr>
        <p:blipFill>
          <a:blip r:embed="rId19"/>
          <a:stretch>
            <a:fillRect/>
          </a:stretch>
        </p:blipFill>
        <p:spPr>
          <a:xfrm>
            <a:off x="8387507" y="2301180"/>
            <a:ext cx="1135559" cy="290513"/>
          </a:xfrm>
          <a:prstGeom prst="rect">
            <a:avLst/>
          </a:prstGeom>
        </p:spPr>
      </p:pic>
      <p:pic>
        <p:nvPicPr>
          <p:cNvPr id="20" name="Image 18" descr="preencoded.png"/>
          <p:cNvPicPr>
            <a:picLocks noChangeAspect="1"/>
          </p:cNvPicPr>
          <p:nvPr/>
        </p:nvPicPr>
        <p:blipFill>
          <a:blip r:embed="rId20"/>
          <a:stretch>
            <a:fillRect/>
          </a:stretch>
        </p:blipFill>
        <p:spPr>
          <a:xfrm>
            <a:off x="9580215" y="2301180"/>
            <a:ext cx="682823" cy="290513"/>
          </a:xfrm>
          <a:prstGeom prst="rect">
            <a:avLst/>
          </a:prstGeom>
        </p:spPr>
      </p:pic>
      <p:pic>
        <p:nvPicPr>
          <p:cNvPr id="21" name="Image 19" descr="preencoded.png"/>
          <p:cNvPicPr>
            <a:picLocks noChangeAspect="1"/>
          </p:cNvPicPr>
          <p:nvPr/>
        </p:nvPicPr>
        <p:blipFill>
          <a:blip r:embed="rId21"/>
          <a:stretch>
            <a:fillRect/>
          </a:stretch>
        </p:blipFill>
        <p:spPr>
          <a:xfrm>
            <a:off x="10320189" y="2301180"/>
            <a:ext cx="818257" cy="290513"/>
          </a:xfrm>
          <a:prstGeom prst="rect">
            <a:avLst/>
          </a:prstGeom>
        </p:spPr>
      </p:pic>
      <p:pic>
        <p:nvPicPr>
          <p:cNvPr id="22" name="Image 20" descr="preencoded.png"/>
          <p:cNvPicPr>
            <a:picLocks noChangeAspect="1"/>
          </p:cNvPicPr>
          <p:nvPr/>
        </p:nvPicPr>
        <p:blipFill>
          <a:blip r:embed="rId22"/>
          <a:stretch>
            <a:fillRect/>
          </a:stretch>
        </p:blipFill>
        <p:spPr>
          <a:xfrm>
            <a:off x="5970389" y="2757488"/>
            <a:ext cx="214313" cy="154186"/>
          </a:xfrm>
          <a:prstGeom prst="rect">
            <a:avLst/>
          </a:prstGeom>
        </p:spPr>
      </p:pic>
      <p:pic>
        <p:nvPicPr>
          <p:cNvPr id="23" name="Image 21" descr="preencoded.png"/>
          <p:cNvPicPr>
            <a:picLocks noChangeAspect="1"/>
          </p:cNvPicPr>
          <p:nvPr/>
        </p:nvPicPr>
        <p:blipFill>
          <a:blip r:embed="rId23"/>
          <a:stretch>
            <a:fillRect/>
          </a:stretch>
        </p:blipFill>
        <p:spPr>
          <a:xfrm>
            <a:off x="6208514" y="3010793"/>
            <a:ext cx="960983" cy="290513"/>
          </a:xfrm>
          <a:prstGeom prst="rect">
            <a:avLst/>
          </a:prstGeom>
        </p:spPr>
      </p:pic>
      <p:pic>
        <p:nvPicPr>
          <p:cNvPr id="24" name="Image 22" descr="preencoded.png"/>
          <p:cNvPicPr>
            <a:picLocks noChangeAspect="1"/>
          </p:cNvPicPr>
          <p:nvPr/>
        </p:nvPicPr>
        <p:blipFill>
          <a:blip r:embed="rId24"/>
          <a:stretch>
            <a:fillRect/>
          </a:stretch>
        </p:blipFill>
        <p:spPr>
          <a:xfrm>
            <a:off x="7226647" y="3010793"/>
            <a:ext cx="1064121" cy="290513"/>
          </a:xfrm>
          <a:prstGeom prst="rect">
            <a:avLst/>
          </a:prstGeom>
        </p:spPr>
      </p:pic>
      <p:pic>
        <p:nvPicPr>
          <p:cNvPr id="25" name="Image 23" descr="preencoded.png"/>
          <p:cNvPicPr>
            <a:picLocks noChangeAspect="1"/>
          </p:cNvPicPr>
          <p:nvPr/>
        </p:nvPicPr>
        <p:blipFill>
          <a:blip r:embed="rId25"/>
          <a:stretch>
            <a:fillRect/>
          </a:stretch>
        </p:blipFill>
        <p:spPr>
          <a:xfrm>
            <a:off x="8347918" y="3010793"/>
            <a:ext cx="1405682" cy="290513"/>
          </a:xfrm>
          <a:prstGeom prst="rect">
            <a:avLst/>
          </a:prstGeom>
        </p:spPr>
      </p:pic>
      <p:pic>
        <p:nvPicPr>
          <p:cNvPr id="26" name="Image 24" descr="preencoded.png"/>
          <p:cNvPicPr>
            <a:picLocks noChangeAspect="1"/>
          </p:cNvPicPr>
          <p:nvPr/>
        </p:nvPicPr>
        <p:blipFill>
          <a:blip r:embed="rId26"/>
          <a:stretch>
            <a:fillRect/>
          </a:stretch>
        </p:blipFill>
        <p:spPr>
          <a:xfrm>
            <a:off x="5970389" y="3467100"/>
            <a:ext cx="214313" cy="154186"/>
          </a:xfrm>
          <a:prstGeom prst="rect">
            <a:avLst/>
          </a:prstGeom>
        </p:spPr>
      </p:pic>
      <p:pic>
        <p:nvPicPr>
          <p:cNvPr id="27" name="Image 25" descr="preencoded.png"/>
          <p:cNvPicPr>
            <a:picLocks noChangeAspect="1"/>
          </p:cNvPicPr>
          <p:nvPr/>
        </p:nvPicPr>
        <p:blipFill>
          <a:blip r:embed="rId27"/>
          <a:stretch>
            <a:fillRect/>
          </a:stretch>
        </p:blipFill>
        <p:spPr>
          <a:xfrm>
            <a:off x="6208514" y="3720405"/>
            <a:ext cx="1480542" cy="290513"/>
          </a:xfrm>
          <a:prstGeom prst="rect">
            <a:avLst/>
          </a:prstGeom>
        </p:spPr>
      </p:pic>
      <p:pic>
        <p:nvPicPr>
          <p:cNvPr id="28" name="Image 26" descr="preencoded.png"/>
          <p:cNvPicPr>
            <a:picLocks noChangeAspect="1"/>
          </p:cNvPicPr>
          <p:nvPr/>
        </p:nvPicPr>
        <p:blipFill>
          <a:blip r:embed="rId28"/>
          <a:stretch>
            <a:fillRect/>
          </a:stretch>
        </p:blipFill>
        <p:spPr>
          <a:xfrm>
            <a:off x="7746206" y="3720405"/>
            <a:ext cx="1485156" cy="290513"/>
          </a:xfrm>
          <a:prstGeom prst="rect">
            <a:avLst/>
          </a:prstGeom>
        </p:spPr>
      </p:pic>
      <p:pic>
        <p:nvPicPr>
          <p:cNvPr id="29" name="Image 27" descr="preencoded.png"/>
          <p:cNvPicPr>
            <a:picLocks noChangeAspect="1"/>
          </p:cNvPicPr>
          <p:nvPr/>
        </p:nvPicPr>
        <p:blipFill>
          <a:blip r:embed="rId29"/>
          <a:stretch>
            <a:fillRect/>
          </a:stretch>
        </p:blipFill>
        <p:spPr>
          <a:xfrm>
            <a:off x="9288512" y="3720405"/>
            <a:ext cx="1723132" cy="290513"/>
          </a:xfrm>
          <a:prstGeom prst="rect">
            <a:avLst/>
          </a:prstGeom>
        </p:spPr>
      </p:pic>
      <p:pic>
        <p:nvPicPr>
          <p:cNvPr id="30" name="Image 28" descr="preencoded.png"/>
          <p:cNvPicPr>
            <a:picLocks noChangeAspect="1"/>
          </p:cNvPicPr>
          <p:nvPr/>
        </p:nvPicPr>
        <p:blipFill>
          <a:blip r:embed="rId30"/>
          <a:stretch>
            <a:fillRect/>
          </a:stretch>
        </p:blipFill>
        <p:spPr>
          <a:xfrm>
            <a:off x="5732264" y="5499795"/>
            <a:ext cx="6078736" cy="681930"/>
          </a:xfrm>
          <a:prstGeom prst="rect">
            <a:avLst/>
          </a:prstGeom>
        </p:spPr>
      </p:pic>
      <p:pic>
        <p:nvPicPr>
          <p:cNvPr id="31" name="Image 29" descr="preencoded.png"/>
          <p:cNvPicPr>
            <a:picLocks noChangeAspect="1"/>
          </p:cNvPicPr>
          <p:nvPr/>
        </p:nvPicPr>
        <p:blipFill>
          <a:blip r:embed="rId12"/>
          <a:stretch>
            <a:fillRect/>
          </a:stretch>
        </p:blipFill>
        <p:spPr>
          <a:xfrm>
            <a:off x="5922764" y="5669310"/>
            <a:ext cx="285750" cy="342900"/>
          </a:xfrm>
          <a:prstGeom prst="rect">
            <a:avLst/>
          </a:prstGeom>
        </p:spPr>
      </p:pic>
      <p:pic>
        <p:nvPicPr>
          <p:cNvPr id="32" name="Image 30" descr="preencoded.png"/>
          <p:cNvPicPr>
            <a:picLocks noChangeAspect="1"/>
          </p:cNvPicPr>
          <p:nvPr/>
        </p:nvPicPr>
        <p:blipFill>
          <a:blip r:embed="rId31"/>
          <a:stretch>
            <a:fillRect/>
          </a:stretch>
        </p:blipFill>
        <p:spPr>
          <a:xfrm>
            <a:off x="0" y="6372225"/>
            <a:ext cx="12192000" cy="485775"/>
          </a:xfrm>
          <a:prstGeom prst="rect">
            <a:avLst/>
          </a:prstGeom>
        </p:spPr>
      </p:pic>
      <p:sp>
        <p:nvSpPr>
          <p:cNvPr id="33"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34"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Orthostatic Hypotension: Causes and Definition</a:t>
            </a:r>
            <a:endParaRPr lang="en-US" sz="2100" dirty="0"/>
          </a:p>
        </p:txBody>
      </p:sp>
      <p:sp>
        <p:nvSpPr>
          <p:cNvPr id="35" name="Text 2"/>
          <p:cNvSpPr/>
          <p:nvPr/>
        </p:nvSpPr>
        <p:spPr>
          <a:xfrm>
            <a:off x="1019175" y="1462980"/>
            <a:ext cx="477774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Diagnostic Criteria</a:t>
            </a:r>
            <a:endParaRPr lang="en-US" sz="1650" dirty="0"/>
          </a:p>
        </p:txBody>
      </p:sp>
      <p:sp>
        <p:nvSpPr>
          <p:cNvPr id="36" name="Text 3"/>
          <p:cNvSpPr/>
          <p:nvPr/>
        </p:nvSpPr>
        <p:spPr>
          <a:xfrm>
            <a:off x="619125" y="1996380"/>
            <a:ext cx="1062228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A drop in blood pressure within 3 minutes of standing:</a:t>
            </a:r>
            <a:endParaRPr lang="en-US" sz="1275" dirty="0"/>
          </a:p>
        </p:txBody>
      </p:sp>
      <p:sp>
        <p:nvSpPr>
          <p:cNvPr id="37" name="Text 4"/>
          <p:cNvSpPr/>
          <p:nvPr/>
        </p:nvSpPr>
        <p:spPr>
          <a:xfrm>
            <a:off x="733425" y="2477393"/>
            <a:ext cx="1927980" cy="438150"/>
          </a:xfrm>
          <a:prstGeom prst="rect">
            <a:avLst/>
          </a:prstGeom>
          <a:noFill/>
          <a:ln/>
        </p:spPr>
        <p:txBody>
          <a:bodyPr vert="horz" wrap="none" lIns="0" tIns="0" rIns="0" bIns="0" rtlCol="0" anchor="ctr"/>
          <a:lstStyle/>
          <a:p>
            <a:pPr marL="0" indent="0">
              <a:lnSpc>
                <a:spcPts val="2250"/>
              </a:lnSpc>
              <a:buNone/>
            </a:pPr>
            <a:r>
              <a:rPr lang="en-US" sz="1500" b="1" dirty="0">
                <a:solidFill>
                  <a:srgbClr val="C0392B"/>
                </a:solidFill>
              </a:rPr>
              <a:t>≥ 20 mmHg</a:t>
            </a:r>
            <a:endParaRPr lang="en-US" sz="1500" dirty="0"/>
          </a:p>
        </p:txBody>
      </p:sp>
      <p:sp>
        <p:nvSpPr>
          <p:cNvPr id="38" name="Text 5"/>
          <p:cNvSpPr/>
          <p:nvPr/>
        </p:nvSpPr>
        <p:spPr>
          <a:xfrm>
            <a:off x="1977033" y="2477393"/>
            <a:ext cx="7200900" cy="287536"/>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Decrease in </a:t>
            </a:r>
            <a:r>
              <a:rPr lang="en-US" sz="1350" b="1" dirty="0">
                <a:solidFill>
                  <a:srgbClr val="2C3E50"/>
                </a:solidFill>
              </a:rPr>
              <a:t>Systolic</a:t>
            </a:r>
            <a:r>
              <a:rPr lang="en-US" sz="1350" dirty="0">
                <a:solidFill>
                  <a:srgbClr val="2C3E50"/>
                </a:solidFill>
              </a:rPr>
              <a:t> Blood Pressure</a:t>
            </a:r>
            <a:endParaRPr lang="en-US" sz="1350" dirty="0"/>
          </a:p>
        </p:txBody>
      </p:sp>
      <p:sp>
        <p:nvSpPr>
          <p:cNvPr id="39" name="Text 6"/>
          <p:cNvSpPr/>
          <p:nvPr/>
        </p:nvSpPr>
        <p:spPr>
          <a:xfrm>
            <a:off x="733425" y="3058418"/>
            <a:ext cx="1927980" cy="438150"/>
          </a:xfrm>
          <a:prstGeom prst="rect">
            <a:avLst/>
          </a:prstGeom>
          <a:noFill/>
          <a:ln/>
        </p:spPr>
        <p:txBody>
          <a:bodyPr vert="horz" wrap="none" lIns="0" tIns="0" rIns="0" bIns="0" rtlCol="0" anchor="ctr"/>
          <a:lstStyle/>
          <a:p>
            <a:pPr marL="0" indent="0">
              <a:lnSpc>
                <a:spcPts val="2250"/>
              </a:lnSpc>
              <a:buNone/>
            </a:pPr>
            <a:r>
              <a:rPr lang="en-US" sz="1500" b="1" dirty="0">
                <a:solidFill>
                  <a:srgbClr val="C0392B"/>
                </a:solidFill>
              </a:rPr>
              <a:t>≥ 10 mmHg</a:t>
            </a:r>
            <a:endParaRPr lang="en-US" sz="1500" dirty="0"/>
          </a:p>
        </p:txBody>
      </p:sp>
      <p:sp>
        <p:nvSpPr>
          <p:cNvPr id="40" name="Text 7"/>
          <p:cNvSpPr/>
          <p:nvPr/>
        </p:nvSpPr>
        <p:spPr>
          <a:xfrm>
            <a:off x="1977033" y="3058418"/>
            <a:ext cx="7406640" cy="287536"/>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Decrease in </a:t>
            </a:r>
            <a:r>
              <a:rPr lang="en-US" sz="1350" b="1" dirty="0">
                <a:solidFill>
                  <a:srgbClr val="2C3E50"/>
                </a:solidFill>
              </a:rPr>
              <a:t>Diastolic</a:t>
            </a:r>
            <a:r>
              <a:rPr lang="en-US" sz="1350" dirty="0">
                <a:solidFill>
                  <a:srgbClr val="2C3E50"/>
                </a:solidFill>
              </a:rPr>
              <a:t> Blood Pressure</a:t>
            </a:r>
            <a:endParaRPr lang="en-US" sz="1350" dirty="0"/>
          </a:p>
        </p:txBody>
      </p:sp>
      <p:sp>
        <p:nvSpPr>
          <p:cNvPr id="41" name="Text 8"/>
          <p:cNvSpPr/>
          <p:nvPr/>
        </p:nvSpPr>
        <p:spPr>
          <a:xfrm>
            <a:off x="619125" y="3782318"/>
            <a:ext cx="4589264" cy="428625"/>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Note: Patient should be lying for at least 5 minutes before the initial reading.</a:t>
            </a:r>
            <a:endParaRPr lang="en-US" sz="1125" dirty="0"/>
          </a:p>
        </p:txBody>
      </p:sp>
      <p:sp>
        <p:nvSpPr>
          <p:cNvPr id="42" name="Text 9"/>
          <p:cNvSpPr/>
          <p:nvPr/>
        </p:nvSpPr>
        <p:spPr>
          <a:xfrm>
            <a:off x="1000125" y="5444579"/>
            <a:ext cx="4255889" cy="594271"/>
          </a:xfrm>
          <a:prstGeom prst="rect">
            <a:avLst/>
          </a:prstGeom>
          <a:noFill/>
          <a:ln/>
        </p:spPr>
        <p:txBody>
          <a:bodyPr vert="horz" wrap="square" lIns="0" tIns="0" rIns="0" bIns="0" rtlCol="0" anchor="ctr"/>
          <a:lstStyle/>
          <a:p>
            <a:pPr marL="0" indent="0">
              <a:lnSpc>
                <a:spcPts val="1560"/>
              </a:lnSpc>
              <a:buNone/>
            </a:pPr>
            <a:r>
              <a:rPr lang="en-US" sz="1200" b="1" dirty="0">
                <a:solidFill>
                  <a:srgbClr val="FFFFFF"/>
                </a:solidFill>
              </a:rPr>
              <a:t>AKT PEARL: NICE CG109 defines OH as a drop of ≥20 mmHg systolic or ≥10 mmHg diastolic. This is a common exam favorite.</a:t>
            </a:r>
            <a:endParaRPr lang="en-US" sz="1200" dirty="0"/>
          </a:p>
        </p:txBody>
      </p:sp>
      <p:sp>
        <p:nvSpPr>
          <p:cNvPr id="43" name="Text 10"/>
          <p:cNvSpPr/>
          <p:nvPr/>
        </p:nvSpPr>
        <p:spPr>
          <a:xfrm>
            <a:off x="6370439" y="1462980"/>
            <a:ext cx="32689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Common Causes</a:t>
            </a:r>
            <a:endParaRPr lang="en-US" sz="1650" dirty="0"/>
          </a:p>
        </p:txBody>
      </p:sp>
      <p:sp>
        <p:nvSpPr>
          <p:cNvPr id="44" name="Text 11"/>
          <p:cNvSpPr/>
          <p:nvPr/>
        </p:nvSpPr>
        <p:spPr>
          <a:xfrm>
            <a:off x="6184702" y="1996380"/>
            <a:ext cx="5602486"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Medication (Commonest)</a:t>
            </a:r>
            <a:endParaRPr lang="en-US" sz="1350" dirty="0"/>
          </a:p>
        </p:txBody>
      </p:sp>
      <p:sp>
        <p:nvSpPr>
          <p:cNvPr id="45" name="Text 12"/>
          <p:cNvSpPr/>
          <p:nvPr/>
        </p:nvSpPr>
        <p:spPr>
          <a:xfrm>
            <a:off x="6303764" y="2301180"/>
            <a:ext cx="2493477"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Antihypertensives</a:t>
            </a:r>
            <a:endParaRPr lang="en-US" sz="1125" dirty="0"/>
          </a:p>
        </p:txBody>
      </p:sp>
      <p:sp>
        <p:nvSpPr>
          <p:cNvPr id="46" name="Text 13"/>
          <p:cNvSpPr/>
          <p:nvPr/>
        </p:nvSpPr>
        <p:spPr>
          <a:xfrm>
            <a:off x="7679234" y="2301180"/>
            <a:ext cx="1149211"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Diuretics</a:t>
            </a:r>
            <a:endParaRPr lang="en-US" sz="1125" dirty="0"/>
          </a:p>
        </p:txBody>
      </p:sp>
      <p:sp>
        <p:nvSpPr>
          <p:cNvPr id="47" name="Text 14"/>
          <p:cNvSpPr/>
          <p:nvPr/>
        </p:nvSpPr>
        <p:spPr>
          <a:xfrm>
            <a:off x="8482757" y="2301180"/>
            <a:ext cx="1997628"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Alpha-blockers</a:t>
            </a:r>
            <a:endParaRPr lang="en-US" sz="1125" dirty="0"/>
          </a:p>
        </p:txBody>
      </p:sp>
      <p:sp>
        <p:nvSpPr>
          <p:cNvPr id="48" name="Text 15"/>
          <p:cNvSpPr/>
          <p:nvPr/>
        </p:nvSpPr>
        <p:spPr>
          <a:xfrm>
            <a:off x="9675465" y="2301180"/>
            <a:ext cx="988939"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Nitrates</a:t>
            </a:r>
            <a:endParaRPr lang="en-US" sz="1125" dirty="0"/>
          </a:p>
        </p:txBody>
      </p:sp>
      <p:sp>
        <p:nvSpPr>
          <p:cNvPr id="49" name="Text 16"/>
          <p:cNvSpPr/>
          <p:nvPr/>
        </p:nvSpPr>
        <p:spPr>
          <a:xfrm>
            <a:off x="10415439" y="2301180"/>
            <a:ext cx="1052275"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Levodopa</a:t>
            </a:r>
            <a:endParaRPr lang="en-US" sz="1125" dirty="0"/>
          </a:p>
        </p:txBody>
      </p:sp>
      <p:sp>
        <p:nvSpPr>
          <p:cNvPr id="50" name="Text 17"/>
          <p:cNvSpPr/>
          <p:nvPr/>
        </p:nvSpPr>
        <p:spPr>
          <a:xfrm>
            <a:off x="6184702" y="2705993"/>
            <a:ext cx="5602486"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Volume Depletion</a:t>
            </a:r>
            <a:endParaRPr lang="en-US" sz="1350" dirty="0"/>
          </a:p>
        </p:txBody>
      </p:sp>
      <p:sp>
        <p:nvSpPr>
          <p:cNvPr id="51" name="Text 18"/>
          <p:cNvSpPr/>
          <p:nvPr/>
        </p:nvSpPr>
        <p:spPr>
          <a:xfrm>
            <a:off x="6303764" y="3010793"/>
            <a:ext cx="1512090"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Dehydration</a:t>
            </a:r>
            <a:endParaRPr lang="en-US" sz="1125" dirty="0"/>
          </a:p>
        </p:txBody>
      </p:sp>
      <p:sp>
        <p:nvSpPr>
          <p:cNvPr id="52" name="Text 19"/>
          <p:cNvSpPr/>
          <p:nvPr/>
        </p:nvSpPr>
        <p:spPr>
          <a:xfrm>
            <a:off x="7321897" y="3010793"/>
            <a:ext cx="1548325"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Haemorrhage</a:t>
            </a:r>
            <a:endParaRPr lang="en-US" sz="1125" dirty="0"/>
          </a:p>
        </p:txBody>
      </p:sp>
      <p:sp>
        <p:nvSpPr>
          <p:cNvPr id="53" name="Text 20"/>
          <p:cNvSpPr/>
          <p:nvPr/>
        </p:nvSpPr>
        <p:spPr>
          <a:xfrm>
            <a:off x="8443168" y="3010793"/>
            <a:ext cx="2667867"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Vomiting/Diarrhoea</a:t>
            </a:r>
            <a:endParaRPr lang="en-US" sz="1125" dirty="0"/>
          </a:p>
        </p:txBody>
      </p:sp>
      <p:sp>
        <p:nvSpPr>
          <p:cNvPr id="54" name="Text 21"/>
          <p:cNvSpPr/>
          <p:nvPr/>
        </p:nvSpPr>
        <p:spPr>
          <a:xfrm>
            <a:off x="6184702" y="3415605"/>
            <a:ext cx="5602486"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Autonomic Dysfunction</a:t>
            </a:r>
            <a:endParaRPr lang="en-US" sz="1350" dirty="0"/>
          </a:p>
        </p:txBody>
      </p:sp>
      <p:sp>
        <p:nvSpPr>
          <p:cNvPr id="55" name="Text 22"/>
          <p:cNvSpPr/>
          <p:nvPr/>
        </p:nvSpPr>
        <p:spPr>
          <a:xfrm>
            <a:off x="6303764" y="3720405"/>
            <a:ext cx="2838404"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Parkinson's Disease</a:t>
            </a:r>
            <a:endParaRPr lang="en-US" sz="1125" dirty="0"/>
          </a:p>
        </p:txBody>
      </p:sp>
      <p:sp>
        <p:nvSpPr>
          <p:cNvPr id="56" name="Text 23"/>
          <p:cNvSpPr/>
          <p:nvPr/>
        </p:nvSpPr>
        <p:spPr>
          <a:xfrm>
            <a:off x="7841456" y="3720405"/>
            <a:ext cx="2839706"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Diabetic Neuropathy</a:t>
            </a:r>
            <a:endParaRPr lang="en-US" sz="1125" dirty="0"/>
          </a:p>
        </p:txBody>
      </p:sp>
      <p:sp>
        <p:nvSpPr>
          <p:cNvPr id="57" name="Text 24"/>
          <p:cNvSpPr/>
          <p:nvPr/>
        </p:nvSpPr>
        <p:spPr>
          <a:xfrm>
            <a:off x="9383762" y="3720405"/>
            <a:ext cx="2808238" cy="2905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Multiple System Atrophy</a:t>
            </a:r>
            <a:endParaRPr lang="en-US" sz="1125" dirty="0"/>
          </a:p>
        </p:txBody>
      </p:sp>
      <p:sp>
        <p:nvSpPr>
          <p:cNvPr id="58" name="Text 25"/>
          <p:cNvSpPr/>
          <p:nvPr/>
        </p:nvSpPr>
        <p:spPr>
          <a:xfrm>
            <a:off x="6351389" y="5642670"/>
            <a:ext cx="5269111"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FFFFFF"/>
                </a:solidFill>
              </a:rPr>
              <a:t>COMMON PITFALL: Forgetting to check lying/standing BP in elderly patients who present with "trips" or "falls".</a:t>
            </a:r>
            <a:endParaRPr lang="en-US" sz="1200" dirty="0"/>
          </a:p>
        </p:txBody>
      </p:sp>
      <p:sp>
        <p:nvSpPr>
          <p:cNvPr id="59" name="Text 26"/>
          <p:cNvSpPr/>
          <p:nvPr/>
        </p:nvSpPr>
        <p:spPr>
          <a:xfrm>
            <a:off x="0" y="6372225"/>
            <a:ext cx="11430000" cy="485775"/>
          </a:xfrm>
          <a:prstGeom prst="rect">
            <a:avLst/>
          </a:prstGeom>
          <a:noFill/>
          <a:ln/>
        </p:spPr>
        <p:txBody>
          <a:bodyPr vert="horz" wrap="square" lIns="0" tIns="0" rIns="0" bIns="0" rtlCol="0" anchor="ctr"/>
          <a:lstStyle/>
          <a:p>
            <a:pPr marL="0" indent="0" algn="ctr">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939105"/>
          </a:xfrm>
          <a:prstGeom prst="rect">
            <a:avLst/>
          </a:prstGeom>
        </p:spPr>
      </p:pic>
      <p:pic>
        <p:nvPicPr>
          <p:cNvPr id="5" name="Image 3" descr="preencoded.png"/>
          <p:cNvPicPr>
            <a:picLocks noChangeAspect="1"/>
          </p:cNvPicPr>
          <p:nvPr/>
        </p:nvPicPr>
        <p:blipFill>
          <a:blip r:embed="rId5"/>
          <a:stretch>
            <a:fillRect/>
          </a:stretch>
        </p:blipFill>
        <p:spPr>
          <a:xfrm>
            <a:off x="381000" y="152400"/>
            <a:ext cx="2741116" cy="295275"/>
          </a:xfrm>
          <a:prstGeom prst="rect">
            <a:avLst/>
          </a:prstGeom>
        </p:spPr>
      </p:pic>
      <p:pic>
        <p:nvPicPr>
          <p:cNvPr id="6" name="Image 4" descr="preencoded.png"/>
          <p:cNvPicPr>
            <a:picLocks noChangeAspect="1"/>
          </p:cNvPicPr>
          <p:nvPr/>
        </p:nvPicPr>
        <p:blipFill>
          <a:blip r:embed="rId6"/>
          <a:stretch>
            <a:fillRect/>
          </a:stretch>
        </p:blipFill>
        <p:spPr>
          <a:xfrm>
            <a:off x="381000" y="542925"/>
            <a:ext cx="11430000" cy="319980"/>
          </a:xfrm>
          <a:prstGeom prst="rect">
            <a:avLst/>
          </a:prstGeom>
        </p:spPr>
      </p:pic>
      <p:pic>
        <p:nvPicPr>
          <p:cNvPr id="7" name="Image 5" descr="preencoded.png"/>
          <p:cNvPicPr>
            <a:picLocks noChangeAspect="1"/>
          </p:cNvPicPr>
          <p:nvPr/>
        </p:nvPicPr>
        <p:blipFill>
          <a:blip r:embed="rId7"/>
          <a:stretch>
            <a:fillRect/>
          </a:stretch>
        </p:blipFill>
        <p:spPr>
          <a:xfrm>
            <a:off x="381000" y="939105"/>
            <a:ext cx="5595938" cy="4221659"/>
          </a:xfrm>
          <a:prstGeom prst="rect">
            <a:avLst/>
          </a:prstGeom>
        </p:spPr>
      </p:pic>
      <p:pic>
        <p:nvPicPr>
          <p:cNvPr id="8" name="Image 6" descr="preencoded.png"/>
          <p:cNvPicPr>
            <a:picLocks noChangeAspect="1"/>
          </p:cNvPicPr>
          <p:nvPr/>
        </p:nvPicPr>
        <p:blipFill>
          <a:blip r:embed="rId8"/>
          <a:stretch>
            <a:fillRect/>
          </a:stretch>
        </p:blipFill>
        <p:spPr>
          <a:xfrm>
            <a:off x="571500" y="1172468"/>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1520130"/>
            <a:ext cx="214313" cy="214313"/>
          </a:xfrm>
          <a:prstGeom prst="rect">
            <a:avLst/>
          </a:prstGeom>
        </p:spPr>
      </p:pic>
      <p:pic>
        <p:nvPicPr>
          <p:cNvPr id="10" name="Image 8" descr="preencoded.png"/>
          <p:cNvPicPr>
            <a:picLocks noChangeAspect="1"/>
          </p:cNvPicPr>
          <p:nvPr/>
        </p:nvPicPr>
        <p:blipFill>
          <a:blip r:embed="rId10"/>
          <a:stretch>
            <a:fillRect/>
          </a:stretch>
        </p:blipFill>
        <p:spPr>
          <a:xfrm>
            <a:off x="571500" y="2095202"/>
            <a:ext cx="214313" cy="214313"/>
          </a:xfrm>
          <a:prstGeom prst="rect">
            <a:avLst/>
          </a:prstGeom>
        </p:spPr>
      </p:pic>
      <p:pic>
        <p:nvPicPr>
          <p:cNvPr id="11" name="Image 9" descr="preencoded.png"/>
          <p:cNvPicPr>
            <a:picLocks noChangeAspect="1"/>
          </p:cNvPicPr>
          <p:nvPr/>
        </p:nvPicPr>
        <p:blipFill>
          <a:blip r:embed="rId11"/>
          <a:stretch>
            <a:fillRect/>
          </a:stretch>
        </p:blipFill>
        <p:spPr>
          <a:xfrm>
            <a:off x="571500" y="2670274"/>
            <a:ext cx="214313" cy="200025"/>
          </a:xfrm>
          <a:prstGeom prst="rect">
            <a:avLst/>
          </a:prstGeom>
        </p:spPr>
      </p:pic>
      <p:pic>
        <p:nvPicPr>
          <p:cNvPr id="12" name="Image 10" descr="Stethoscope with cable making heart monitor shape"/>
          <p:cNvPicPr>
            <a:picLocks noChangeAspect="1"/>
          </p:cNvPicPr>
          <p:nvPr/>
        </p:nvPicPr>
        <p:blipFill>
          <a:blip r:embed="rId12"/>
          <a:srcRect t="18458" r="3357" b="21910"/>
          <a:stretch>
            <a:fillRect/>
          </a:stretch>
        </p:blipFill>
        <p:spPr>
          <a:xfrm>
            <a:off x="6286500" y="932560"/>
            <a:ext cx="5524500" cy="1859901"/>
          </a:xfrm>
          <a:prstGeom prst="rect">
            <a:avLst/>
          </a:prstGeom>
        </p:spPr>
      </p:pic>
      <p:pic>
        <p:nvPicPr>
          <p:cNvPr id="13" name="Image 11" descr="preencoded.png"/>
          <p:cNvPicPr>
            <a:picLocks noChangeAspect="1"/>
          </p:cNvPicPr>
          <p:nvPr/>
        </p:nvPicPr>
        <p:blipFill>
          <a:blip r:embed="rId13"/>
          <a:stretch>
            <a:fillRect/>
          </a:stretch>
        </p:blipFill>
        <p:spPr>
          <a:xfrm>
            <a:off x="6215063" y="2863155"/>
            <a:ext cx="5595938" cy="2297609"/>
          </a:xfrm>
          <a:prstGeom prst="rect">
            <a:avLst/>
          </a:prstGeom>
        </p:spPr>
      </p:pic>
      <p:pic>
        <p:nvPicPr>
          <p:cNvPr id="14" name="Image 12" descr="preencoded.png"/>
          <p:cNvPicPr>
            <a:picLocks noChangeAspect="1"/>
          </p:cNvPicPr>
          <p:nvPr/>
        </p:nvPicPr>
        <p:blipFill>
          <a:blip r:embed="rId14"/>
          <a:stretch>
            <a:fillRect/>
          </a:stretch>
        </p:blipFill>
        <p:spPr>
          <a:xfrm>
            <a:off x="6405563" y="3096518"/>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6405563" y="3444180"/>
            <a:ext cx="214313" cy="187523"/>
          </a:xfrm>
          <a:prstGeom prst="rect">
            <a:avLst/>
          </a:prstGeom>
        </p:spPr>
      </p:pic>
      <p:pic>
        <p:nvPicPr>
          <p:cNvPr id="16" name="Image 14" descr="preencoded.png"/>
          <p:cNvPicPr>
            <a:picLocks noChangeAspect="1"/>
          </p:cNvPicPr>
          <p:nvPr/>
        </p:nvPicPr>
        <p:blipFill>
          <a:blip r:embed="rId16"/>
          <a:stretch>
            <a:fillRect/>
          </a:stretch>
        </p:blipFill>
        <p:spPr>
          <a:xfrm>
            <a:off x="6405563" y="4019252"/>
            <a:ext cx="214313" cy="176361"/>
          </a:xfrm>
          <a:prstGeom prst="rect">
            <a:avLst/>
          </a:prstGeom>
        </p:spPr>
      </p:pic>
      <p:pic>
        <p:nvPicPr>
          <p:cNvPr id="17" name="Image 15" descr="preencoded.png"/>
          <p:cNvPicPr>
            <a:picLocks noChangeAspect="1"/>
          </p:cNvPicPr>
          <p:nvPr/>
        </p:nvPicPr>
        <p:blipFill>
          <a:blip r:embed="rId17"/>
          <a:stretch>
            <a:fillRect/>
          </a:stretch>
        </p:blipFill>
        <p:spPr>
          <a:xfrm>
            <a:off x="6405563" y="4354413"/>
            <a:ext cx="214313" cy="187523"/>
          </a:xfrm>
          <a:prstGeom prst="rect">
            <a:avLst/>
          </a:prstGeom>
        </p:spPr>
      </p:pic>
      <p:pic>
        <p:nvPicPr>
          <p:cNvPr id="18" name="Image 16" descr="preencoded.png"/>
          <p:cNvPicPr>
            <a:picLocks noChangeAspect="1"/>
          </p:cNvPicPr>
          <p:nvPr/>
        </p:nvPicPr>
        <p:blipFill>
          <a:blip r:embed="rId18"/>
          <a:stretch>
            <a:fillRect/>
          </a:stretch>
        </p:blipFill>
        <p:spPr>
          <a:xfrm>
            <a:off x="381000" y="5313164"/>
            <a:ext cx="11430000" cy="1040011"/>
          </a:xfrm>
          <a:prstGeom prst="rect">
            <a:avLst/>
          </a:prstGeom>
        </p:spPr>
      </p:pic>
      <p:pic>
        <p:nvPicPr>
          <p:cNvPr id="19" name="Image 17" descr="preencoded.png"/>
          <p:cNvPicPr>
            <a:picLocks noChangeAspect="1"/>
          </p:cNvPicPr>
          <p:nvPr/>
        </p:nvPicPr>
        <p:blipFill>
          <a:blip r:embed="rId19"/>
          <a:stretch>
            <a:fillRect/>
          </a:stretch>
        </p:blipFill>
        <p:spPr>
          <a:xfrm>
            <a:off x="571500" y="5685383"/>
            <a:ext cx="428625" cy="342900"/>
          </a:xfrm>
          <a:prstGeom prst="rect">
            <a:avLst/>
          </a:prstGeom>
        </p:spPr>
      </p:pic>
      <p:sp>
        <p:nvSpPr>
          <p:cNvPr id="20" name="Text 0"/>
          <p:cNvSpPr/>
          <p:nvPr/>
        </p:nvSpPr>
        <p:spPr>
          <a:xfrm>
            <a:off x="523875" y="152400"/>
            <a:ext cx="3726803" cy="29527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1" name="Text 1"/>
          <p:cNvSpPr/>
          <p:nvPr/>
        </p:nvSpPr>
        <p:spPr>
          <a:xfrm>
            <a:off x="523875" y="5429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Cardiac Syncope: The Dangerous Category</a:t>
            </a:r>
            <a:endParaRPr lang="en-US" sz="2100" dirty="0"/>
          </a:p>
        </p:txBody>
      </p:sp>
      <p:sp>
        <p:nvSpPr>
          <p:cNvPr id="22" name="Text 2"/>
          <p:cNvSpPr/>
          <p:nvPr/>
        </p:nvSpPr>
        <p:spPr>
          <a:xfrm>
            <a:off x="876300" y="1091505"/>
            <a:ext cx="42748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Arrhythmic Causes</a:t>
            </a:r>
            <a:endParaRPr lang="en-US" sz="1650" dirty="0"/>
          </a:p>
        </p:txBody>
      </p:sp>
      <p:sp>
        <p:nvSpPr>
          <p:cNvPr id="23" name="Text 3"/>
          <p:cNvSpPr/>
          <p:nvPr/>
        </p:nvSpPr>
        <p:spPr>
          <a:xfrm>
            <a:off x="881063" y="1520130"/>
            <a:ext cx="490537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Bradyarrhythmias:</a:t>
            </a:r>
            <a:r>
              <a:rPr lang="en-US" sz="1350" dirty="0">
                <a:solidFill>
                  <a:srgbClr val="2C3E50"/>
                </a:solidFill>
              </a:rPr>
              <a:t> AV block (2nd/3rd degree), Sinus node dysfunction, sick sinus syndrome.</a:t>
            </a:r>
            <a:endParaRPr lang="en-US" sz="1350" dirty="0"/>
          </a:p>
        </p:txBody>
      </p:sp>
      <p:sp>
        <p:nvSpPr>
          <p:cNvPr id="24" name="Text 4"/>
          <p:cNvSpPr/>
          <p:nvPr/>
        </p:nvSpPr>
        <p:spPr>
          <a:xfrm>
            <a:off x="881063" y="2095202"/>
            <a:ext cx="490537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Tachyarrhythmias:</a:t>
            </a:r>
            <a:r>
              <a:rPr lang="en-US" sz="1350" dirty="0">
                <a:solidFill>
                  <a:srgbClr val="2C3E50"/>
                </a:solidFill>
              </a:rPr>
              <a:t> Ventricular Tachycardia (VT), Supraventricular Tachycardia (SVT).</a:t>
            </a:r>
            <a:endParaRPr lang="en-US" sz="1350" dirty="0"/>
          </a:p>
        </p:txBody>
      </p:sp>
      <p:sp>
        <p:nvSpPr>
          <p:cNvPr id="25" name="Text 5"/>
          <p:cNvSpPr/>
          <p:nvPr/>
        </p:nvSpPr>
        <p:spPr>
          <a:xfrm>
            <a:off x="881063" y="2670274"/>
            <a:ext cx="490537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Channelopathies:</a:t>
            </a:r>
            <a:r>
              <a:rPr lang="en-US" sz="1350" dirty="0">
                <a:solidFill>
                  <a:srgbClr val="2C3E50"/>
                </a:solidFill>
              </a:rPr>
              <a:t> Brugada syndrome, Long QT syndrome (QTc &gt;500ms).</a:t>
            </a:r>
            <a:endParaRPr lang="en-US" sz="1350" dirty="0"/>
          </a:p>
        </p:txBody>
      </p:sp>
      <p:sp>
        <p:nvSpPr>
          <p:cNvPr id="26" name="Text 6"/>
          <p:cNvSpPr/>
          <p:nvPr/>
        </p:nvSpPr>
        <p:spPr>
          <a:xfrm>
            <a:off x="6710363" y="3015555"/>
            <a:ext cx="54816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Structural / Obstructive</a:t>
            </a:r>
            <a:endParaRPr lang="en-US" sz="1650" dirty="0"/>
          </a:p>
        </p:txBody>
      </p:sp>
      <p:sp>
        <p:nvSpPr>
          <p:cNvPr id="27" name="Text 7"/>
          <p:cNvSpPr/>
          <p:nvPr/>
        </p:nvSpPr>
        <p:spPr>
          <a:xfrm>
            <a:off x="6715125" y="3444180"/>
            <a:ext cx="490537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Aortic Stenosis:</a:t>
            </a:r>
            <a:r>
              <a:rPr lang="en-US" sz="1350" dirty="0">
                <a:solidFill>
                  <a:srgbClr val="2C3E50"/>
                </a:solidFill>
              </a:rPr>
              <a:t> Classical triad of syncope, angina, and dyspnoea.</a:t>
            </a:r>
            <a:endParaRPr lang="en-US" sz="1350" dirty="0"/>
          </a:p>
        </p:txBody>
      </p:sp>
      <p:sp>
        <p:nvSpPr>
          <p:cNvPr id="28" name="Text 8"/>
          <p:cNvSpPr/>
          <p:nvPr/>
        </p:nvSpPr>
        <p:spPr>
          <a:xfrm>
            <a:off x="6715125" y="4019252"/>
            <a:ext cx="5476875" cy="239911"/>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HOCM:</a:t>
            </a:r>
            <a:r>
              <a:rPr lang="en-US" sz="1350" dirty="0">
                <a:solidFill>
                  <a:srgbClr val="2C3E50"/>
                </a:solidFill>
              </a:rPr>
              <a:t> Hypertrophic cardiomyopathy, particularly on exertion.</a:t>
            </a:r>
            <a:endParaRPr lang="en-US" sz="1350" dirty="0"/>
          </a:p>
        </p:txBody>
      </p:sp>
      <p:sp>
        <p:nvSpPr>
          <p:cNvPr id="29" name="Text 9"/>
          <p:cNvSpPr/>
          <p:nvPr/>
        </p:nvSpPr>
        <p:spPr>
          <a:xfrm>
            <a:off x="6715125" y="4354413"/>
            <a:ext cx="4905375"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C0392B"/>
                </a:solidFill>
              </a:rPr>
              <a:t>Other:</a:t>
            </a:r>
            <a:r>
              <a:rPr lang="en-US" sz="1350" dirty="0">
                <a:solidFill>
                  <a:srgbClr val="2C3E50"/>
                </a:solidFill>
              </a:rPr>
              <a:t> Pulmonary embolism, Cardiac tamponade, Aortic dissection.</a:t>
            </a:r>
            <a:endParaRPr lang="en-US" sz="1350" dirty="0"/>
          </a:p>
        </p:txBody>
      </p:sp>
      <p:sp>
        <p:nvSpPr>
          <p:cNvPr id="30" name="Text 10"/>
          <p:cNvSpPr/>
          <p:nvPr/>
        </p:nvSpPr>
        <p:spPr>
          <a:xfrm>
            <a:off x="1190625" y="5465564"/>
            <a:ext cx="10429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URGENT INTERVENTION REQUIRED</a:t>
            </a:r>
            <a:endParaRPr lang="en-US" sz="1500" dirty="0"/>
          </a:p>
        </p:txBody>
      </p:sp>
      <p:sp>
        <p:nvSpPr>
          <p:cNvPr id="31" name="Text 11"/>
          <p:cNvSpPr/>
          <p:nvPr/>
        </p:nvSpPr>
        <p:spPr>
          <a:xfrm>
            <a:off x="1190625" y="5779889"/>
            <a:ext cx="10429875" cy="420886"/>
          </a:xfrm>
          <a:prstGeom prst="rect">
            <a:avLst/>
          </a:prstGeom>
          <a:noFill/>
          <a:ln/>
        </p:spPr>
        <p:txBody>
          <a:bodyPr vert="horz" wrap="square" lIns="0" tIns="0" rIns="0" bIns="0" rtlCol="0" anchor="ctr"/>
          <a:lstStyle/>
          <a:p>
            <a:pPr marL="0" indent="0">
              <a:lnSpc>
                <a:spcPts val="1658"/>
              </a:lnSpc>
              <a:buNone/>
            </a:pPr>
            <a:r>
              <a:rPr lang="en-US" sz="1275" dirty="0">
                <a:solidFill>
                  <a:srgbClr val="FFFFFF"/>
                </a:solidFill>
              </a:rPr>
              <a:t>Cardiac syncope is associated with high mortality. Presence of high-risk features (syncope while lying down, during exercise, or with chest pain) requires </a:t>
            </a:r>
            <a:r>
              <a:rPr lang="en-US" sz="1275" b="1" dirty="0">
                <a:solidFill>
                  <a:srgbClr val="FFFFFF"/>
                </a:solidFill>
              </a:rPr>
              <a:t>same-day assessment or immediate hospital admission.</a:t>
            </a:r>
            <a:endParaRPr lang="en-US" sz="1275" dirty="0"/>
          </a:p>
        </p:txBody>
      </p:sp>
      <p:sp>
        <p:nvSpPr>
          <p:cNvPr id="32" name="Text 12"/>
          <p:cNvSpPr/>
          <p:nvPr/>
        </p:nvSpPr>
        <p:spPr>
          <a:xfrm>
            <a:off x="381000" y="6505575"/>
            <a:ext cx="11430000"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7F8C8D"/>
                </a:solidFill>
              </a:rPr>
              <a:t>www.bradfordvts.co.uk</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3010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586680"/>
          </a:xfrm>
          <a:prstGeom prst="rect">
            <a:avLst/>
          </a:prstGeom>
        </p:spPr>
      </p:pic>
      <p:pic>
        <p:nvPicPr>
          <p:cNvPr id="6" name="Image 4" descr="preencoded.png"/>
          <p:cNvPicPr>
            <a:picLocks noChangeAspect="1"/>
          </p:cNvPicPr>
          <p:nvPr/>
        </p:nvPicPr>
        <p:blipFill>
          <a:blip r:embed="rId7"/>
          <a:stretch>
            <a:fillRect/>
          </a:stretch>
        </p:blipFill>
        <p:spPr>
          <a:xfrm>
            <a:off x="381000" y="1745903"/>
            <a:ext cx="5572125" cy="4181475"/>
          </a:xfrm>
          <a:prstGeom prst="rect">
            <a:avLst/>
          </a:prstGeom>
        </p:spPr>
      </p:pic>
      <p:pic>
        <p:nvPicPr>
          <p:cNvPr id="7" name="Image 5" descr="preencoded.png"/>
          <p:cNvPicPr>
            <a:picLocks noChangeAspect="1"/>
          </p:cNvPicPr>
          <p:nvPr/>
        </p:nvPicPr>
        <p:blipFill>
          <a:blip r:embed="rId8"/>
          <a:stretch>
            <a:fillRect/>
          </a:stretch>
        </p:blipFill>
        <p:spPr>
          <a:xfrm>
            <a:off x="619125" y="2034480"/>
            <a:ext cx="261937" cy="213420"/>
          </a:xfrm>
          <a:prstGeom prst="rect">
            <a:avLst/>
          </a:prstGeom>
        </p:spPr>
      </p:pic>
      <p:pic>
        <p:nvPicPr>
          <p:cNvPr id="8" name="Image 6" descr="preencoded.png"/>
          <p:cNvPicPr>
            <a:picLocks noChangeAspect="1"/>
          </p:cNvPicPr>
          <p:nvPr/>
        </p:nvPicPr>
        <p:blipFill>
          <a:blip r:embed="rId9"/>
          <a:stretch>
            <a:fillRect/>
          </a:stretch>
        </p:blipFill>
        <p:spPr>
          <a:xfrm>
            <a:off x="619125" y="2488853"/>
            <a:ext cx="381000" cy="381000"/>
          </a:xfrm>
          <a:prstGeom prst="rect">
            <a:avLst/>
          </a:prstGeom>
        </p:spPr>
      </p:pic>
      <p:pic>
        <p:nvPicPr>
          <p:cNvPr id="9" name="Image 7" descr="preencoded.png"/>
          <p:cNvPicPr>
            <a:picLocks noChangeAspect="1"/>
          </p:cNvPicPr>
          <p:nvPr/>
        </p:nvPicPr>
        <p:blipFill>
          <a:blip r:embed="rId10"/>
          <a:stretch>
            <a:fillRect/>
          </a:stretch>
        </p:blipFill>
        <p:spPr>
          <a:xfrm>
            <a:off x="702469" y="2591693"/>
            <a:ext cx="214313" cy="175320"/>
          </a:xfrm>
          <a:prstGeom prst="rect">
            <a:avLst/>
          </a:prstGeom>
        </p:spPr>
      </p:pic>
      <p:pic>
        <p:nvPicPr>
          <p:cNvPr id="10" name="Image 8" descr="preencoded.png"/>
          <p:cNvPicPr>
            <a:picLocks noChangeAspect="1"/>
          </p:cNvPicPr>
          <p:nvPr/>
        </p:nvPicPr>
        <p:blipFill>
          <a:blip r:embed="rId9"/>
          <a:stretch>
            <a:fillRect/>
          </a:stretch>
        </p:blipFill>
        <p:spPr>
          <a:xfrm>
            <a:off x="619125" y="3346103"/>
            <a:ext cx="381000" cy="381000"/>
          </a:xfrm>
          <a:prstGeom prst="rect">
            <a:avLst/>
          </a:prstGeom>
        </p:spPr>
      </p:pic>
      <p:pic>
        <p:nvPicPr>
          <p:cNvPr id="11" name="Image 9" descr="preencoded.png"/>
          <p:cNvPicPr>
            <a:picLocks noChangeAspect="1"/>
          </p:cNvPicPr>
          <p:nvPr/>
        </p:nvPicPr>
        <p:blipFill>
          <a:blip r:embed="rId11"/>
          <a:stretch>
            <a:fillRect/>
          </a:stretch>
        </p:blipFill>
        <p:spPr>
          <a:xfrm>
            <a:off x="702469" y="3448943"/>
            <a:ext cx="214313" cy="175320"/>
          </a:xfrm>
          <a:prstGeom prst="rect">
            <a:avLst/>
          </a:prstGeom>
        </p:spPr>
      </p:pic>
      <p:pic>
        <p:nvPicPr>
          <p:cNvPr id="12" name="Image 10" descr="preencoded.png"/>
          <p:cNvPicPr>
            <a:picLocks noChangeAspect="1"/>
          </p:cNvPicPr>
          <p:nvPr/>
        </p:nvPicPr>
        <p:blipFill>
          <a:blip r:embed="rId9"/>
          <a:stretch>
            <a:fillRect/>
          </a:stretch>
        </p:blipFill>
        <p:spPr>
          <a:xfrm>
            <a:off x="619125" y="4203353"/>
            <a:ext cx="381000" cy="381000"/>
          </a:xfrm>
          <a:prstGeom prst="rect">
            <a:avLst/>
          </a:prstGeom>
        </p:spPr>
      </p:pic>
      <p:pic>
        <p:nvPicPr>
          <p:cNvPr id="13" name="Image 11" descr="preencoded.png"/>
          <p:cNvPicPr>
            <a:picLocks noChangeAspect="1"/>
          </p:cNvPicPr>
          <p:nvPr/>
        </p:nvPicPr>
        <p:blipFill>
          <a:blip r:embed="rId12"/>
          <a:stretch>
            <a:fillRect/>
          </a:stretch>
        </p:blipFill>
        <p:spPr>
          <a:xfrm>
            <a:off x="702469" y="4306193"/>
            <a:ext cx="214313" cy="175320"/>
          </a:xfrm>
          <a:prstGeom prst="rect">
            <a:avLst/>
          </a:prstGeom>
        </p:spPr>
      </p:pic>
      <p:pic>
        <p:nvPicPr>
          <p:cNvPr id="14" name="Image 12" descr="preencoded.png"/>
          <p:cNvPicPr>
            <a:picLocks noChangeAspect="1"/>
          </p:cNvPicPr>
          <p:nvPr/>
        </p:nvPicPr>
        <p:blipFill>
          <a:blip r:embed="rId9"/>
          <a:stretch>
            <a:fillRect/>
          </a:stretch>
        </p:blipFill>
        <p:spPr>
          <a:xfrm>
            <a:off x="619125" y="5060603"/>
            <a:ext cx="381000" cy="381000"/>
          </a:xfrm>
          <a:prstGeom prst="rect">
            <a:avLst/>
          </a:prstGeom>
        </p:spPr>
      </p:pic>
      <p:pic>
        <p:nvPicPr>
          <p:cNvPr id="15" name="Image 13" descr="preencoded.png"/>
          <p:cNvPicPr>
            <a:picLocks noChangeAspect="1"/>
          </p:cNvPicPr>
          <p:nvPr/>
        </p:nvPicPr>
        <p:blipFill>
          <a:blip r:embed="rId13"/>
          <a:stretch>
            <a:fillRect/>
          </a:stretch>
        </p:blipFill>
        <p:spPr>
          <a:xfrm>
            <a:off x="702469" y="5163443"/>
            <a:ext cx="214313" cy="175320"/>
          </a:xfrm>
          <a:prstGeom prst="rect">
            <a:avLst/>
          </a:prstGeom>
        </p:spPr>
      </p:pic>
      <p:pic>
        <p:nvPicPr>
          <p:cNvPr id="16" name="Image 14" descr="preencoded.png"/>
          <p:cNvPicPr>
            <a:picLocks noChangeAspect="1"/>
          </p:cNvPicPr>
          <p:nvPr/>
        </p:nvPicPr>
        <p:blipFill>
          <a:blip r:embed="rId14"/>
          <a:stretch>
            <a:fillRect/>
          </a:stretch>
        </p:blipFill>
        <p:spPr>
          <a:xfrm>
            <a:off x="6238875" y="1945035"/>
            <a:ext cx="5572125" cy="1300163"/>
          </a:xfrm>
          <a:prstGeom prst="rect">
            <a:avLst/>
          </a:prstGeom>
        </p:spPr>
      </p:pic>
      <p:pic>
        <p:nvPicPr>
          <p:cNvPr id="17" name="Image 15" descr="preencoded.png"/>
          <p:cNvPicPr>
            <a:picLocks noChangeAspect="1"/>
          </p:cNvPicPr>
          <p:nvPr/>
        </p:nvPicPr>
        <p:blipFill>
          <a:blip r:embed="rId15"/>
          <a:stretch>
            <a:fillRect/>
          </a:stretch>
        </p:blipFill>
        <p:spPr>
          <a:xfrm>
            <a:off x="6429375" y="2166938"/>
            <a:ext cx="166688" cy="137220"/>
          </a:xfrm>
          <a:prstGeom prst="rect">
            <a:avLst/>
          </a:prstGeom>
        </p:spPr>
      </p:pic>
      <p:pic>
        <p:nvPicPr>
          <p:cNvPr id="18" name="Image 16" descr="preencoded.png"/>
          <p:cNvPicPr>
            <a:picLocks noChangeAspect="1"/>
          </p:cNvPicPr>
          <p:nvPr/>
        </p:nvPicPr>
        <p:blipFill>
          <a:blip r:embed="rId16"/>
          <a:stretch>
            <a:fillRect/>
          </a:stretch>
        </p:blipFill>
        <p:spPr>
          <a:xfrm>
            <a:off x="6238875" y="3435697"/>
            <a:ext cx="5572125" cy="1728788"/>
          </a:xfrm>
          <a:prstGeom prst="rect">
            <a:avLst/>
          </a:prstGeom>
        </p:spPr>
      </p:pic>
      <p:pic>
        <p:nvPicPr>
          <p:cNvPr id="19" name="Image 17" descr="preencoded.png"/>
          <p:cNvPicPr>
            <a:picLocks noChangeAspect="1"/>
          </p:cNvPicPr>
          <p:nvPr/>
        </p:nvPicPr>
        <p:blipFill>
          <a:blip r:embed="rId17"/>
          <a:stretch>
            <a:fillRect/>
          </a:stretch>
        </p:blipFill>
        <p:spPr>
          <a:xfrm>
            <a:off x="6429375" y="3657600"/>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6429375" y="4593282"/>
            <a:ext cx="142875" cy="114300"/>
          </a:xfrm>
          <a:prstGeom prst="rect">
            <a:avLst/>
          </a:prstGeom>
        </p:spPr>
      </p:pic>
      <p:pic>
        <p:nvPicPr>
          <p:cNvPr id="21" name="Image 19" descr="preencoded.png"/>
          <p:cNvPicPr>
            <a:picLocks noChangeAspect="1"/>
          </p:cNvPicPr>
          <p:nvPr/>
        </p:nvPicPr>
        <p:blipFill>
          <a:blip r:embed="rId19"/>
          <a:stretch>
            <a:fillRect/>
          </a:stretch>
        </p:blipFill>
        <p:spPr>
          <a:xfrm>
            <a:off x="6429375" y="4807595"/>
            <a:ext cx="142875" cy="114300"/>
          </a:xfrm>
          <a:prstGeom prst="rect">
            <a:avLst/>
          </a:prstGeom>
        </p:spPr>
      </p:pic>
      <p:pic>
        <p:nvPicPr>
          <p:cNvPr id="22" name="Image 20" descr="preencoded.png"/>
          <p:cNvPicPr>
            <a:picLocks noChangeAspect="1"/>
          </p:cNvPicPr>
          <p:nvPr/>
        </p:nvPicPr>
        <p:blipFill>
          <a:blip r:embed="rId20"/>
          <a:stretch>
            <a:fillRect/>
          </a:stretch>
        </p:blipFill>
        <p:spPr>
          <a:xfrm>
            <a:off x="0" y="6467475"/>
            <a:ext cx="12192000" cy="390525"/>
          </a:xfrm>
          <a:prstGeom prst="rect">
            <a:avLst/>
          </a:prstGeom>
        </p:spPr>
      </p:pic>
      <p:sp>
        <p:nvSpPr>
          <p:cNvPr id="23"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24" name="Text 1"/>
          <p:cNvSpPr/>
          <p:nvPr/>
        </p:nvSpPr>
        <p:spPr>
          <a:xfrm>
            <a:off x="523875" y="619125"/>
            <a:ext cx="115214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Distinguishing Syncope from Epilepsy</a:t>
            </a:r>
            <a:endParaRPr lang="en-US" sz="2100" dirty="0"/>
          </a:p>
        </p:txBody>
      </p:sp>
      <p:sp>
        <p:nvSpPr>
          <p:cNvPr id="25" name="Text 2"/>
          <p:cNvSpPr/>
          <p:nvPr/>
        </p:nvSpPr>
        <p:spPr>
          <a:xfrm>
            <a:off x="523875" y="977205"/>
            <a:ext cx="11287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Mitigating the severe consequences of clinical misdiagnosis</a:t>
            </a:r>
            <a:endParaRPr lang="en-US" sz="1200" dirty="0"/>
          </a:p>
        </p:txBody>
      </p:sp>
      <p:sp>
        <p:nvSpPr>
          <p:cNvPr id="26" name="Text 3"/>
          <p:cNvSpPr/>
          <p:nvPr/>
        </p:nvSpPr>
        <p:spPr>
          <a:xfrm>
            <a:off x="995363" y="1984028"/>
            <a:ext cx="65379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The Stakes of Misdiagnosis</a:t>
            </a:r>
            <a:endParaRPr lang="en-US" sz="1650" dirty="0"/>
          </a:p>
        </p:txBody>
      </p:sp>
      <p:sp>
        <p:nvSpPr>
          <p:cNvPr id="27" name="Text 4"/>
          <p:cNvSpPr/>
          <p:nvPr/>
        </p:nvSpPr>
        <p:spPr>
          <a:xfrm>
            <a:off x="1143000" y="2488853"/>
            <a:ext cx="45720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rPr>
              <a:t>Driving &amp; Mobility</a:t>
            </a:r>
            <a:endParaRPr lang="en-US" sz="1200" dirty="0"/>
          </a:p>
        </p:txBody>
      </p:sp>
      <p:sp>
        <p:nvSpPr>
          <p:cNvPr id="28" name="Text 5"/>
          <p:cNvSpPr/>
          <p:nvPr/>
        </p:nvSpPr>
        <p:spPr>
          <a:xfrm>
            <a:off x="1143000" y="2746028"/>
            <a:ext cx="4506516" cy="381000"/>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rPr>
              <a:t>Revocation of Group 1/2 licenses for 6–12 months minimum. Significant loss of independence.</a:t>
            </a:r>
            <a:endParaRPr lang="en-US" sz="1050" dirty="0"/>
          </a:p>
        </p:txBody>
      </p:sp>
      <p:sp>
        <p:nvSpPr>
          <p:cNvPr id="29" name="Text 6"/>
          <p:cNvSpPr/>
          <p:nvPr/>
        </p:nvSpPr>
        <p:spPr>
          <a:xfrm>
            <a:off x="1143000" y="3346103"/>
            <a:ext cx="45720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rPr>
              <a:t>Employment &amp; Career</a:t>
            </a:r>
            <a:endParaRPr lang="en-US" sz="1200" dirty="0"/>
          </a:p>
        </p:txBody>
      </p:sp>
      <p:sp>
        <p:nvSpPr>
          <p:cNvPr id="30" name="Text 7"/>
          <p:cNvSpPr/>
          <p:nvPr/>
        </p:nvSpPr>
        <p:spPr>
          <a:xfrm>
            <a:off x="1143000" y="3603278"/>
            <a:ext cx="4469606" cy="381000"/>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rPr>
              <a:t>Immediate impact on vocational drivers, pilots, and those working at heights or with machinery.</a:t>
            </a:r>
            <a:endParaRPr lang="en-US" sz="1050" dirty="0"/>
          </a:p>
        </p:txBody>
      </p:sp>
      <p:sp>
        <p:nvSpPr>
          <p:cNvPr id="31" name="Text 8"/>
          <p:cNvSpPr/>
          <p:nvPr/>
        </p:nvSpPr>
        <p:spPr>
          <a:xfrm>
            <a:off x="1143000" y="4203353"/>
            <a:ext cx="457200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rPr>
              <a:t>Inappropriate Treatment</a:t>
            </a:r>
            <a:endParaRPr lang="en-US" sz="1200" dirty="0"/>
          </a:p>
        </p:txBody>
      </p:sp>
      <p:sp>
        <p:nvSpPr>
          <p:cNvPr id="32" name="Text 9"/>
          <p:cNvSpPr/>
          <p:nvPr/>
        </p:nvSpPr>
        <p:spPr>
          <a:xfrm>
            <a:off x="1143000" y="4460528"/>
            <a:ext cx="4200227" cy="381000"/>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rPr>
              <a:t>Side effects of Anti-Epileptic Drugs (AEDs), including teratogenicity and cognitive dulling.</a:t>
            </a:r>
            <a:endParaRPr lang="en-US" sz="1050" dirty="0"/>
          </a:p>
        </p:txBody>
      </p:sp>
      <p:sp>
        <p:nvSpPr>
          <p:cNvPr id="33" name="Text 10"/>
          <p:cNvSpPr/>
          <p:nvPr/>
        </p:nvSpPr>
        <p:spPr>
          <a:xfrm>
            <a:off x="1143000" y="5060603"/>
            <a:ext cx="3942904"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rPr>
              <a:t>NHS Financial Burden</a:t>
            </a:r>
            <a:endParaRPr lang="en-US" sz="1200" dirty="0"/>
          </a:p>
        </p:txBody>
      </p:sp>
      <p:sp>
        <p:nvSpPr>
          <p:cNvPr id="34" name="Text 11"/>
          <p:cNvSpPr/>
          <p:nvPr/>
        </p:nvSpPr>
        <p:spPr>
          <a:xfrm>
            <a:off x="1143000" y="5317778"/>
            <a:ext cx="10401300" cy="152400"/>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rPr>
              <a:t>Misdiagnosis costs the NHS approximately </a:t>
            </a:r>
            <a:r>
              <a:rPr lang="en-US" sz="1050" b="1" dirty="0">
                <a:solidFill>
                  <a:srgbClr val="5D6D7E"/>
                </a:solidFill>
              </a:rPr>
              <a:t>£184 million annually</a:t>
            </a:r>
            <a:r>
              <a:rPr lang="en-US" sz="1050" dirty="0">
                <a:solidFill>
                  <a:srgbClr val="5D6D7E"/>
                </a:solidFill>
              </a:rPr>
              <a:t>.</a:t>
            </a:r>
            <a:endParaRPr lang="en-US" sz="1050" dirty="0"/>
          </a:p>
        </p:txBody>
      </p:sp>
      <p:sp>
        <p:nvSpPr>
          <p:cNvPr id="35" name="Text 12"/>
          <p:cNvSpPr/>
          <p:nvPr/>
        </p:nvSpPr>
        <p:spPr>
          <a:xfrm>
            <a:off x="6672263" y="2135535"/>
            <a:ext cx="5191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PEARL: THE MISDIAGNOSIS GAP</a:t>
            </a:r>
            <a:endParaRPr lang="en-US" sz="1050" dirty="0"/>
          </a:p>
        </p:txBody>
      </p:sp>
      <p:sp>
        <p:nvSpPr>
          <p:cNvPr id="36" name="Text 13"/>
          <p:cNvSpPr/>
          <p:nvPr/>
        </p:nvSpPr>
        <p:spPr>
          <a:xfrm>
            <a:off x="6429375" y="2411760"/>
            <a:ext cx="5191125" cy="642938"/>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At least </a:t>
            </a:r>
            <a:r>
              <a:rPr lang="en-US" sz="1125" b="1" dirty="0">
                <a:solidFill>
                  <a:srgbClr val="34495E"/>
                </a:solidFill>
              </a:rPr>
              <a:t>74,000 people</a:t>
            </a:r>
            <a:r>
              <a:rPr lang="en-US" sz="1125" dirty="0">
                <a:solidFill>
                  <a:srgbClr val="34495E"/>
                </a:solidFill>
              </a:rPr>
              <a:t> in England have been misdiagnosed with epilepsy when their true pathology was syncope. Misdiagnosis is often driven by a lack of witness history and over-reliance on "jerking" as a sign of seizure.</a:t>
            </a:r>
            <a:endParaRPr lang="en-US" sz="1125" dirty="0"/>
          </a:p>
        </p:txBody>
      </p:sp>
      <p:sp>
        <p:nvSpPr>
          <p:cNvPr id="37" name="Text 14"/>
          <p:cNvSpPr/>
          <p:nvPr/>
        </p:nvSpPr>
        <p:spPr>
          <a:xfrm>
            <a:off x="6672263" y="3626197"/>
            <a:ext cx="55197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9C12"/>
                </a:solidFill>
              </a:rPr>
              <a:t>COMMON PITFALL: "CONVULSIVE SYNCOPE"</a:t>
            </a:r>
            <a:endParaRPr lang="en-US" sz="1050" dirty="0"/>
          </a:p>
        </p:txBody>
      </p:sp>
      <p:sp>
        <p:nvSpPr>
          <p:cNvPr id="38" name="Text 15"/>
          <p:cNvSpPr/>
          <p:nvPr/>
        </p:nvSpPr>
        <p:spPr>
          <a:xfrm>
            <a:off x="6429375" y="3902422"/>
            <a:ext cx="5191125" cy="1071563"/>
          </a:xfrm>
          <a:prstGeom prst="rect">
            <a:avLst/>
          </a:prstGeom>
          <a:noFill/>
          <a:ln/>
        </p:spPr>
        <p:txBody>
          <a:bodyPr vert="horz" wrap="square" lIns="0" tIns="0" rIns="0" bIns="0" rtlCol="0" anchor="ctr"/>
          <a:lstStyle/>
          <a:p>
            <a:pPr marL="0" indent="0">
              <a:lnSpc>
                <a:spcPts val="1688"/>
              </a:lnSpc>
              <a:buNone/>
            </a:pPr>
            <a:r>
              <a:rPr lang="en-US" sz="1125" b="1" dirty="0">
                <a:solidFill>
                  <a:srgbClr val="34495E"/>
                </a:solidFill>
              </a:rPr>
              <a:t>Hypoxic Myoclonus:</a:t>
            </a:r>
            <a:r>
              <a:rPr lang="en-US" sz="1125" dirty="0">
                <a:solidFill>
                  <a:srgbClr val="34495E"/>
                </a:solidFill>
              </a:rPr>
              <a:t> Brief, random, floppy limb jerks are common in syncope (secondary to cerebral hypoperfusion).
 Do </a:t>
            </a:r>
            <a:r>
              <a:rPr lang="en-US" sz="1125" b="1" dirty="0">
                <a:solidFill>
                  <a:srgbClr val="34495E"/>
                </a:solidFill>
              </a:rPr>
              <a:t>not</a:t>
            </a:r>
            <a:r>
              <a:rPr lang="en-US" sz="1125" dirty="0">
                <a:solidFill>
                  <a:srgbClr val="34495E"/>
                </a:solidFill>
              </a:rPr>
              <a:t> assume limb movement = epilepsy.
 Seizure movements are typically </a:t>
            </a:r>
            <a:r>
              <a:rPr lang="en-US" sz="1125" b="1" dirty="0">
                <a:solidFill>
                  <a:srgbClr val="34495E"/>
                </a:solidFill>
              </a:rPr>
              <a:t>rhythmic, prolonged, and tonic-clonic.</a:t>
            </a:r>
            <a:endParaRPr lang="en-US" sz="1125" dirty="0"/>
          </a:p>
        </p:txBody>
      </p:sp>
      <p:sp>
        <p:nvSpPr>
          <p:cNvPr id="39" name="Text 16"/>
          <p:cNvSpPr/>
          <p:nvPr/>
        </p:nvSpPr>
        <p:spPr>
          <a:xfrm>
            <a:off x="6334125" y="5354985"/>
            <a:ext cx="5381625" cy="373261"/>
          </a:xfrm>
          <a:prstGeom prst="rect">
            <a:avLst/>
          </a:prstGeom>
          <a:noFill/>
          <a:ln/>
        </p:spPr>
        <p:txBody>
          <a:bodyPr vert="horz" wrap="square" lIns="0" tIns="0" rIns="0" bIns="0" rtlCol="0" anchor="ctr"/>
          <a:lstStyle/>
          <a:p>
            <a:pPr marL="0" indent="0">
              <a:lnSpc>
                <a:spcPts val="1470"/>
              </a:lnSpc>
              <a:buNone/>
            </a:pPr>
            <a:r>
              <a:rPr lang="en-US" sz="1050" i="1" dirty="0">
                <a:solidFill>
                  <a:srgbClr val="7F8C8D"/>
                </a:solidFill>
              </a:rPr>
              <a:t>"The single most specific feature for epilepsy is lateral tongue biting. Tip-of-the-tongue biting can occur in syncope."</a:t>
            </a:r>
            <a:endParaRPr lang="en-US" sz="1050" dirty="0"/>
          </a:p>
        </p:txBody>
      </p:sp>
      <p:sp>
        <p:nvSpPr>
          <p:cNvPr id="40" name="Text 17"/>
          <p:cNvSpPr/>
          <p:nvPr/>
        </p:nvSpPr>
        <p:spPr>
          <a:xfrm>
            <a:off x="381000"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www.bradfordvts.co.uk</a:t>
            </a:r>
            <a:endParaRPr lang="en-US" sz="1050" dirty="0"/>
          </a:p>
        </p:txBody>
      </p:sp>
      <p:sp>
        <p:nvSpPr>
          <p:cNvPr id="41" name="Text 18"/>
          <p:cNvSpPr/>
          <p:nvPr/>
        </p:nvSpPr>
        <p:spPr>
          <a:xfrm>
            <a:off x="8653314" y="6577013"/>
            <a:ext cx="3538686" cy="171450"/>
          </a:xfrm>
          <a:prstGeom prst="rect">
            <a:avLst/>
          </a:prstGeom>
          <a:noFill/>
          <a:ln/>
        </p:spPr>
        <p:txBody>
          <a:bodyPr vert="horz" wrap="square" lIns="0" tIns="0" rIns="0" bIns="0" rtlCol="0" anchor="ctr"/>
          <a:lstStyle/>
          <a:p>
            <a:pPr marL="0" indent="0">
              <a:lnSpc>
                <a:spcPts val="1350"/>
              </a:lnSpc>
              <a:buNone/>
            </a:pPr>
            <a:r>
              <a:rPr lang="en-US" sz="900" dirty="0">
                <a:solidFill>
                  <a:srgbClr val="BDC3C7"/>
                </a:solidFill>
              </a:rPr>
              <a:t>Slide 8 of 29 | GP Training Resource | NICE CG109 Compliant</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1034355"/>
          </a:xfrm>
          <a:prstGeom prst="rect">
            <a:avLst/>
          </a:prstGeom>
        </p:spPr>
      </p:pic>
      <p:pic>
        <p:nvPicPr>
          <p:cNvPr id="4" name="Image 2" descr="preencoded.png"/>
          <p:cNvPicPr>
            <a:picLocks noChangeAspect="1"/>
          </p:cNvPicPr>
          <p:nvPr/>
        </p:nvPicPr>
        <p:blipFill>
          <a:blip r:embed="rId5"/>
          <a:stretch>
            <a:fillRect/>
          </a:stretch>
        </p:blipFill>
        <p:spPr>
          <a:xfrm>
            <a:off x="381000" y="190500"/>
            <a:ext cx="2741116" cy="314325"/>
          </a:xfrm>
          <a:prstGeom prst="rect">
            <a:avLst/>
          </a:prstGeom>
        </p:spPr>
      </p:pic>
      <p:pic>
        <p:nvPicPr>
          <p:cNvPr id="5" name="Image 3" descr="preencoded.png"/>
          <p:cNvPicPr>
            <a:picLocks noChangeAspect="1"/>
          </p:cNvPicPr>
          <p:nvPr/>
        </p:nvPicPr>
        <p:blipFill>
          <a:blip r:embed="rId6"/>
          <a:stretch>
            <a:fillRect/>
          </a:stretch>
        </p:blipFill>
        <p:spPr>
          <a:xfrm>
            <a:off x="381000" y="619125"/>
            <a:ext cx="11430000" cy="319980"/>
          </a:xfrm>
          <a:prstGeom prst="rect">
            <a:avLst/>
          </a:prstGeom>
        </p:spPr>
      </p:pic>
      <p:pic>
        <p:nvPicPr>
          <p:cNvPr id="6" name="Image 4" descr="preencoded.png"/>
          <p:cNvPicPr>
            <a:picLocks noChangeAspect="1"/>
          </p:cNvPicPr>
          <p:nvPr/>
        </p:nvPicPr>
        <p:blipFill>
          <a:blip r:embed="rId7"/>
          <a:stretch>
            <a:fillRect/>
          </a:stretch>
        </p:blipFill>
        <p:spPr>
          <a:xfrm>
            <a:off x="381000" y="1331714"/>
            <a:ext cx="11430000" cy="4743152"/>
          </a:xfrm>
          <a:prstGeom prst="rect">
            <a:avLst/>
          </a:prstGeom>
        </p:spPr>
      </p:pic>
      <p:pic>
        <p:nvPicPr>
          <p:cNvPr id="7" name="Image 5" descr="preencoded.png"/>
          <p:cNvPicPr>
            <a:picLocks noChangeAspect="1"/>
          </p:cNvPicPr>
          <p:nvPr/>
        </p:nvPicPr>
        <p:blipFill>
          <a:blip r:embed="rId8"/>
          <a:stretch>
            <a:fillRect/>
          </a:stretch>
        </p:blipFill>
        <p:spPr>
          <a:xfrm>
            <a:off x="381000" y="1331714"/>
            <a:ext cx="11430000" cy="571500"/>
          </a:xfrm>
          <a:prstGeom prst="rect">
            <a:avLst/>
          </a:prstGeom>
        </p:spPr>
      </p:pic>
      <p:pic>
        <p:nvPicPr>
          <p:cNvPr id="8" name="Image 6" descr="preencoded.png"/>
          <p:cNvPicPr>
            <a:picLocks noChangeAspect="1"/>
          </p:cNvPicPr>
          <p:nvPr/>
        </p:nvPicPr>
        <p:blipFill>
          <a:blip r:embed="rId9"/>
          <a:stretch>
            <a:fillRect/>
          </a:stretch>
        </p:blipFill>
        <p:spPr>
          <a:xfrm>
            <a:off x="381000" y="1331714"/>
            <a:ext cx="2514600" cy="571500"/>
          </a:xfrm>
          <a:prstGeom prst="rect">
            <a:avLst/>
          </a:prstGeom>
        </p:spPr>
      </p:pic>
      <p:pic>
        <p:nvPicPr>
          <p:cNvPr id="9" name="Image 7" descr="preencoded.png"/>
          <p:cNvPicPr>
            <a:picLocks noChangeAspect="1"/>
          </p:cNvPicPr>
          <p:nvPr/>
        </p:nvPicPr>
        <p:blipFill>
          <a:blip r:embed="rId10"/>
          <a:stretch>
            <a:fillRect/>
          </a:stretch>
        </p:blipFill>
        <p:spPr>
          <a:xfrm>
            <a:off x="3038475" y="1529060"/>
            <a:ext cx="238125" cy="190500"/>
          </a:xfrm>
          <a:prstGeom prst="rect">
            <a:avLst/>
          </a:prstGeom>
        </p:spPr>
      </p:pic>
      <p:pic>
        <p:nvPicPr>
          <p:cNvPr id="10" name="Image 8" descr="preencoded.png"/>
          <p:cNvPicPr>
            <a:picLocks noChangeAspect="1"/>
          </p:cNvPicPr>
          <p:nvPr/>
        </p:nvPicPr>
        <p:blipFill>
          <a:blip r:embed="rId11"/>
          <a:stretch>
            <a:fillRect/>
          </a:stretch>
        </p:blipFill>
        <p:spPr>
          <a:xfrm>
            <a:off x="7496175" y="1529060"/>
            <a:ext cx="238125" cy="190500"/>
          </a:xfrm>
          <a:prstGeom prst="rect">
            <a:avLst/>
          </a:prstGeom>
        </p:spPr>
      </p:pic>
      <p:pic>
        <p:nvPicPr>
          <p:cNvPr id="11" name="Image 9" descr="preencoded.png"/>
          <p:cNvPicPr>
            <a:picLocks noChangeAspect="1"/>
          </p:cNvPicPr>
          <p:nvPr/>
        </p:nvPicPr>
        <p:blipFill>
          <a:blip r:embed="rId12"/>
          <a:stretch>
            <a:fillRect/>
          </a:stretch>
        </p:blipFill>
        <p:spPr>
          <a:xfrm>
            <a:off x="381000" y="1903214"/>
            <a:ext cx="2514600" cy="417165"/>
          </a:xfrm>
          <a:prstGeom prst="rect">
            <a:avLst/>
          </a:prstGeom>
        </p:spPr>
      </p:pic>
      <p:pic>
        <p:nvPicPr>
          <p:cNvPr id="12" name="Image 10" descr="preencoded.png"/>
          <p:cNvPicPr>
            <a:picLocks noChangeAspect="1"/>
          </p:cNvPicPr>
          <p:nvPr/>
        </p:nvPicPr>
        <p:blipFill>
          <a:blip r:embed="rId13"/>
          <a:stretch>
            <a:fillRect/>
          </a:stretch>
        </p:blipFill>
        <p:spPr>
          <a:xfrm>
            <a:off x="2895600" y="1903214"/>
            <a:ext cx="4457700" cy="417165"/>
          </a:xfrm>
          <a:prstGeom prst="rect">
            <a:avLst/>
          </a:prstGeom>
        </p:spPr>
      </p:pic>
      <p:pic>
        <p:nvPicPr>
          <p:cNvPr id="13" name="Image 11" descr="preencoded.png"/>
          <p:cNvPicPr>
            <a:picLocks noChangeAspect="1"/>
          </p:cNvPicPr>
          <p:nvPr/>
        </p:nvPicPr>
        <p:blipFill>
          <a:blip r:embed="rId13"/>
          <a:stretch>
            <a:fillRect/>
          </a:stretch>
        </p:blipFill>
        <p:spPr>
          <a:xfrm>
            <a:off x="7353300" y="1903214"/>
            <a:ext cx="4457700" cy="417165"/>
          </a:xfrm>
          <a:prstGeom prst="rect">
            <a:avLst/>
          </a:prstGeom>
        </p:spPr>
      </p:pic>
      <p:pic>
        <p:nvPicPr>
          <p:cNvPr id="14" name="Image 12" descr="preencoded.png"/>
          <p:cNvPicPr>
            <a:picLocks noChangeAspect="1"/>
          </p:cNvPicPr>
          <p:nvPr/>
        </p:nvPicPr>
        <p:blipFill>
          <a:blip r:embed="rId14"/>
          <a:stretch>
            <a:fillRect/>
          </a:stretch>
        </p:blipFill>
        <p:spPr>
          <a:xfrm>
            <a:off x="381000" y="2320379"/>
            <a:ext cx="11430000" cy="417165"/>
          </a:xfrm>
          <a:prstGeom prst="rect">
            <a:avLst/>
          </a:prstGeom>
        </p:spPr>
      </p:pic>
      <p:pic>
        <p:nvPicPr>
          <p:cNvPr id="15" name="Image 13" descr="preencoded.png"/>
          <p:cNvPicPr>
            <a:picLocks noChangeAspect="1"/>
          </p:cNvPicPr>
          <p:nvPr/>
        </p:nvPicPr>
        <p:blipFill>
          <a:blip r:embed="rId15"/>
          <a:stretch>
            <a:fillRect/>
          </a:stretch>
        </p:blipFill>
        <p:spPr>
          <a:xfrm>
            <a:off x="381000" y="2320379"/>
            <a:ext cx="2514600" cy="417165"/>
          </a:xfrm>
          <a:prstGeom prst="rect">
            <a:avLst/>
          </a:prstGeom>
        </p:spPr>
      </p:pic>
      <p:pic>
        <p:nvPicPr>
          <p:cNvPr id="16" name="Image 14" descr="preencoded.png"/>
          <p:cNvPicPr>
            <a:picLocks noChangeAspect="1"/>
          </p:cNvPicPr>
          <p:nvPr/>
        </p:nvPicPr>
        <p:blipFill>
          <a:blip r:embed="rId16"/>
          <a:stretch>
            <a:fillRect/>
          </a:stretch>
        </p:blipFill>
        <p:spPr>
          <a:xfrm>
            <a:off x="2895600" y="2320379"/>
            <a:ext cx="4457700" cy="417165"/>
          </a:xfrm>
          <a:prstGeom prst="rect">
            <a:avLst/>
          </a:prstGeom>
        </p:spPr>
      </p:pic>
      <p:pic>
        <p:nvPicPr>
          <p:cNvPr id="17" name="Image 15" descr="preencoded.png"/>
          <p:cNvPicPr>
            <a:picLocks noChangeAspect="1"/>
          </p:cNvPicPr>
          <p:nvPr/>
        </p:nvPicPr>
        <p:blipFill>
          <a:blip r:embed="rId16"/>
          <a:stretch>
            <a:fillRect/>
          </a:stretch>
        </p:blipFill>
        <p:spPr>
          <a:xfrm>
            <a:off x="7353300" y="2320379"/>
            <a:ext cx="4457700" cy="417165"/>
          </a:xfrm>
          <a:prstGeom prst="rect">
            <a:avLst/>
          </a:prstGeom>
        </p:spPr>
      </p:pic>
      <p:pic>
        <p:nvPicPr>
          <p:cNvPr id="18" name="Image 16" descr="preencoded.png"/>
          <p:cNvPicPr>
            <a:picLocks noChangeAspect="1"/>
          </p:cNvPicPr>
          <p:nvPr/>
        </p:nvPicPr>
        <p:blipFill>
          <a:blip r:embed="rId17"/>
          <a:stretch>
            <a:fillRect/>
          </a:stretch>
        </p:blipFill>
        <p:spPr>
          <a:xfrm>
            <a:off x="381000" y="2737545"/>
            <a:ext cx="2514600" cy="417165"/>
          </a:xfrm>
          <a:prstGeom prst="rect">
            <a:avLst/>
          </a:prstGeom>
        </p:spPr>
      </p:pic>
      <p:pic>
        <p:nvPicPr>
          <p:cNvPr id="19" name="Image 17" descr="preencoded.png"/>
          <p:cNvPicPr>
            <a:picLocks noChangeAspect="1"/>
          </p:cNvPicPr>
          <p:nvPr/>
        </p:nvPicPr>
        <p:blipFill>
          <a:blip r:embed="rId18"/>
          <a:stretch>
            <a:fillRect/>
          </a:stretch>
        </p:blipFill>
        <p:spPr>
          <a:xfrm>
            <a:off x="2895600" y="2737545"/>
            <a:ext cx="4457700" cy="417165"/>
          </a:xfrm>
          <a:prstGeom prst="rect">
            <a:avLst/>
          </a:prstGeom>
        </p:spPr>
      </p:pic>
      <p:pic>
        <p:nvPicPr>
          <p:cNvPr id="20" name="Image 18" descr="preencoded.png"/>
          <p:cNvPicPr>
            <a:picLocks noChangeAspect="1"/>
          </p:cNvPicPr>
          <p:nvPr/>
        </p:nvPicPr>
        <p:blipFill>
          <a:blip r:embed="rId18"/>
          <a:stretch>
            <a:fillRect/>
          </a:stretch>
        </p:blipFill>
        <p:spPr>
          <a:xfrm>
            <a:off x="7353300" y="2737545"/>
            <a:ext cx="4457700" cy="417165"/>
          </a:xfrm>
          <a:prstGeom prst="rect">
            <a:avLst/>
          </a:prstGeom>
        </p:spPr>
      </p:pic>
      <p:pic>
        <p:nvPicPr>
          <p:cNvPr id="21" name="Image 19" descr="preencoded.png"/>
          <p:cNvPicPr>
            <a:picLocks noChangeAspect="1"/>
          </p:cNvPicPr>
          <p:nvPr/>
        </p:nvPicPr>
        <p:blipFill>
          <a:blip r:embed="rId19"/>
          <a:stretch>
            <a:fillRect/>
          </a:stretch>
        </p:blipFill>
        <p:spPr>
          <a:xfrm>
            <a:off x="381000" y="3154710"/>
            <a:ext cx="11430000" cy="417165"/>
          </a:xfrm>
          <a:prstGeom prst="rect">
            <a:avLst/>
          </a:prstGeom>
        </p:spPr>
      </p:pic>
      <p:pic>
        <p:nvPicPr>
          <p:cNvPr id="22" name="Image 20" descr="preencoded.png"/>
          <p:cNvPicPr>
            <a:picLocks noChangeAspect="1"/>
          </p:cNvPicPr>
          <p:nvPr/>
        </p:nvPicPr>
        <p:blipFill>
          <a:blip r:embed="rId12"/>
          <a:stretch>
            <a:fillRect/>
          </a:stretch>
        </p:blipFill>
        <p:spPr>
          <a:xfrm>
            <a:off x="381000" y="3154710"/>
            <a:ext cx="2514600" cy="417165"/>
          </a:xfrm>
          <a:prstGeom prst="rect">
            <a:avLst/>
          </a:prstGeom>
        </p:spPr>
      </p:pic>
      <p:pic>
        <p:nvPicPr>
          <p:cNvPr id="23" name="Image 21" descr="preencoded.png"/>
          <p:cNvPicPr>
            <a:picLocks noChangeAspect="1"/>
          </p:cNvPicPr>
          <p:nvPr/>
        </p:nvPicPr>
        <p:blipFill>
          <a:blip r:embed="rId13"/>
          <a:stretch>
            <a:fillRect/>
          </a:stretch>
        </p:blipFill>
        <p:spPr>
          <a:xfrm>
            <a:off x="2895600" y="3154710"/>
            <a:ext cx="4457700" cy="417165"/>
          </a:xfrm>
          <a:prstGeom prst="rect">
            <a:avLst/>
          </a:prstGeom>
        </p:spPr>
      </p:pic>
      <p:pic>
        <p:nvPicPr>
          <p:cNvPr id="24" name="Image 22" descr="preencoded.png"/>
          <p:cNvPicPr>
            <a:picLocks noChangeAspect="1"/>
          </p:cNvPicPr>
          <p:nvPr/>
        </p:nvPicPr>
        <p:blipFill>
          <a:blip r:embed="rId13"/>
          <a:stretch>
            <a:fillRect/>
          </a:stretch>
        </p:blipFill>
        <p:spPr>
          <a:xfrm>
            <a:off x="7353300" y="3154710"/>
            <a:ext cx="4457700" cy="417165"/>
          </a:xfrm>
          <a:prstGeom prst="rect">
            <a:avLst/>
          </a:prstGeom>
        </p:spPr>
      </p:pic>
      <p:pic>
        <p:nvPicPr>
          <p:cNvPr id="25" name="Image 23" descr="preencoded.png"/>
          <p:cNvPicPr>
            <a:picLocks noChangeAspect="1"/>
          </p:cNvPicPr>
          <p:nvPr/>
        </p:nvPicPr>
        <p:blipFill>
          <a:blip r:embed="rId20"/>
          <a:stretch>
            <a:fillRect/>
          </a:stretch>
        </p:blipFill>
        <p:spPr>
          <a:xfrm>
            <a:off x="381000" y="3571875"/>
            <a:ext cx="11430000" cy="417165"/>
          </a:xfrm>
          <a:prstGeom prst="rect">
            <a:avLst/>
          </a:prstGeom>
        </p:spPr>
      </p:pic>
      <p:pic>
        <p:nvPicPr>
          <p:cNvPr id="26" name="Image 24" descr="preencoded.png"/>
          <p:cNvPicPr>
            <a:picLocks noChangeAspect="1"/>
          </p:cNvPicPr>
          <p:nvPr/>
        </p:nvPicPr>
        <p:blipFill>
          <a:blip r:embed="rId15"/>
          <a:stretch>
            <a:fillRect/>
          </a:stretch>
        </p:blipFill>
        <p:spPr>
          <a:xfrm>
            <a:off x="381000" y="3571875"/>
            <a:ext cx="2514600" cy="417165"/>
          </a:xfrm>
          <a:prstGeom prst="rect">
            <a:avLst/>
          </a:prstGeom>
        </p:spPr>
      </p:pic>
      <p:pic>
        <p:nvPicPr>
          <p:cNvPr id="27" name="Image 25" descr="preencoded.png"/>
          <p:cNvPicPr>
            <a:picLocks noChangeAspect="1"/>
          </p:cNvPicPr>
          <p:nvPr/>
        </p:nvPicPr>
        <p:blipFill>
          <a:blip r:embed="rId21"/>
          <a:stretch>
            <a:fillRect/>
          </a:stretch>
        </p:blipFill>
        <p:spPr>
          <a:xfrm>
            <a:off x="2895600" y="3571875"/>
            <a:ext cx="4457700" cy="417165"/>
          </a:xfrm>
          <a:prstGeom prst="rect">
            <a:avLst/>
          </a:prstGeom>
        </p:spPr>
      </p:pic>
      <p:pic>
        <p:nvPicPr>
          <p:cNvPr id="28" name="Image 26" descr="preencoded.png"/>
          <p:cNvPicPr>
            <a:picLocks noChangeAspect="1"/>
          </p:cNvPicPr>
          <p:nvPr/>
        </p:nvPicPr>
        <p:blipFill>
          <a:blip r:embed="rId22"/>
          <a:stretch>
            <a:fillRect/>
          </a:stretch>
        </p:blipFill>
        <p:spPr>
          <a:xfrm>
            <a:off x="7353300" y="3571875"/>
            <a:ext cx="4457700" cy="417165"/>
          </a:xfrm>
          <a:prstGeom prst="rect">
            <a:avLst/>
          </a:prstGeom>
        </p:spPr>
      </p:pic>
      <p:pic>
        <p:nvPicPr>
          <p:cNvPr id="29" name="Image 27" descr="preencoded.png"/>
          <p:cNvPicPr>
            <a:picLocks noChangeAspect="1"/>
          </p:cNvPicPr>
          <p:nvPr/>
        </p:nvPicPr>
        <p:blipFill>
          <a:blip r:embed="rId23"/>
          <a:stretch>
            <a:fillRect/>
          </a:stretch>
        </p:blipFill>
        <p:spPr>
          <a:xfrm>
            <a:off x="381000" y="3989040"/>
            <a:ext cx="11430000" cy="417165"/>
          </a:xfrm>
          <a:prstGeom prst="rect">
            <a:avLst/>
          </a:prstGeom>
        </p:spPr>
      </p:pic>
      <p:pic>
        <p:nvPicPr>
          <p:cNvPr id="30" name="Image 28" descr="preencoded.png"/>
          <p:cNvPicPr>
            <a:picLocks noChangeAspect="1"/>
          </p:cNvPicPr>
          <p:nvPr/>
        </p:nvPicPr>
        <p:blipFill>
          <a:blip r:embed="rId17"/>
          <a:stretch>
            <a:fillRect/>
          </a:stretch>
        </p:blipFill>
        <p:spPr>
          <a:xfrm>
            <a:off x="381000" y="3989040"/>
            <a:ext cx="2514600" cy="417165"/>
          </a:xfrm>
          <a:prstGeom prst="rect">
            <a:avLst/>
          </a:prstGeom>
        </p:spPr>
      </p:pic>
      <p:pic>
        <p:nvPicPr>
          <p:cNvPr id="31" name="Image 29" descr="preencoded.png"/>
          <p:cNvPicPr>
            <a:picLocks noChangeAspect="1"/>
          </p:cNvPicPr>
          <p:nvPr/>
        </p:nvPicPr>
        <p:blipFill>
          <a:blip r:embed="rId24"/>
          <a:stretch>
            <a:fillRect/>
          </a:stretch>
        </p:blipFill>
        <p:spPr>
          <a:xfrm>
            <a:off x="2895600" y="3989040"/>
            <a:ext cx="4457700" cy="417165"/>
          </a:xfrm>
          <a:prstGeom prst="rect">
            <a:avLst/>
          </a:prstGeom>
        </p:spPr>
      </p:pic>
      <p:pic>
        <p:nvPicPr>
          <p:cNvPr id="32" name="Image 30" descr="preencoded.png"/>
          <p:cNvPicPr>
            <a:picLocks noChangeAspect="1"/>
          </p:cNvPicPr>
          <p:nvPr/>
        </p:nvPicPr>
        <p:blipFill>
          <a:blip r:embed="rId25"/>
          <a:stretch>
            <a:fillRect/>
          </a:stretch>
        </p:blipFill>
        <p:spPr>
          <a:xfrm>
            <a:off x="7353300" y="3989040"/>
            <a:ext cx="4457700" cy="417165"/>
          </a:xfrm>
          <a:prstGeom prst="rect">
            <a:avLst/>
          </a:prstGeom>
        </p:spPr>
      </p:pic>
      <p:pic>
        <p:nvPicPr>
          <p:cNvPr id="33" name="Image 31" descr="preencoded.png"/>
          <p:cNvPicPr>
            <a:picLocks noChangeAspect="1"/>
          </p:cNvPicPr>
          <p:nvPr/>
        </p:nvPicPr>
        <p:blipFill>
          <a:blip r:embed="rId17"/>
          <a:stretch>
            <a:fillRect/>
          </a:stretch>
        </p:blipFill>
        <p:spPr>
          <a:xfrm>
            <a:off x="381000" y="4406205"/>
            <a:ext cx="2514600" cy="417165"/>
          </a:xfrm>
          <a:prstGeom prst="rect">
            <a:avLst/>
          </a:prstGeom>
        </p:spPr>
      </p:pic>
      <p:pic>
        <p:nvPicPr>
          <p:cNvPr id="34" name="Image 32" descr="preencoded.png"/>
          <p:cNvPicPr>
            <a:picLocks noChangeAspect="1"/>
          </p:cNvPicPr>
          <p:nvPr/>
        </p:nvPicPr>
        <p:blipFill>
          <a:blip r:embed="rId18"/>
          <a:stretch>
            <a:fillRect/>
          </a:stretch>
        </p:blipFill>
        <p:spPr>
          <a:xfrm>
            <a:off x="2895600" y="4406205"/>
            <a:ext cx="4457700" cy="417165"/>
          </a:xfrm>
          <a:prstGeom prst="rect">
            <a:avLst/>
          </a:prstGeom>
        </p:spPr>
      </p:pic>
      <p:pic>
        <p:nvPicPr>
          <p:cNvPr id="35" name="Image 33" descr="preencoded.png"/>
          <p:cNvPicPr>
            <a:picLocks noChangeAspect="1"/>
          </p:cNvPicPr>
          <p:nvPr/>
        </p:nvPicPr>
        <p:blipFill>
          <a:blip r:embed="rId18"/>
          <a:stretch>
            <a:fillRect/>
          </a:stretch>
        </p:blipFill>
        <p:spPr>
          <a:xfrm>
            <a:off x="7353300" y="4406205"/>
            <a:ext cx="4457700" cy="417165"/>
          </a:xfrm>
          <a:prstGeom prst="rect">
            <a:avLst/>
          </a:prstGeom>
        </p:spPr>
      </p:pic>
      <p:pic>
        <p:nvPicPr>
          <p:cNvPr id="36" name="Image 34" descr="preencoded.png"/>
          <p:cNvPicPr>
            <a:picLocks noChangeAspect="1"/>
          </p:cNvPicPr>
          <p:nvPr/>
        </p:nvPicPr>
        <p:blipFill>
          <a:blip r:embed="rId19"/>
          <a:stretch>
            <a:fillRect/>
          </a:stretch>
        </p:blipFill>
        <p:spPr>
          <a:xfrm>
            <a:off x="381000" y="4823371"/>
            <a:ext cx="11430000" cy="417165"/>
          </a:xfrm>
          <a:prstGeom prst="rect">
            <a:avLst/>
          </a:prstGeom>
        </p:spPr>
      </p:pic>
      <p:pic>
        <p:nvPicPr>
          <p:cNvPr id="37" name="Image 35" descr="preencoded.png"/>
          <p:cNvPicPr>
            <a:picLocks noChangeAspect="1"/>
          </p:cNvPicPr>
          <p:nvPr/>
        </p:nvPicPr>
        <p:blipFill>
          <a:blip r:embed="rId12"/>
          <a:stretch>
            <a:fillRect/>
          </a:stretch>
        </p:blipFill>
        <p:spPr>
          <a:xfrm>
            <a:off x="381000" y="4823371"/>
            <a:ext cx="2514600" cy="417165"/>
          </a:xfrm>
          <a:prstGeom prst="rect">
            <a:avLst/>
          </a:prstGeom>
        </p:spPr>
      </p:pic>
      <p:pic>
        <p:nvPicPr>
          <p:cNvPr id="38" name="Image 36" descr="preencoded.png"/>
          <p:cNvPicPr>
            <a:picLocks noChangeAspect="1"/>
          </p:cNvPicPr>
          <p:nvPr/>
        </p:nvPicPr>
        <p:blipFill>
          <a:blip r:embed="rId13"/>
          <a:stretch>
            <a:fillRect/>
          </a:stretch>
        </p:blipFill>
        <p:spPr>
          <a:xfrm>
            <a:off x="2895600" y="4823371"/>
            <a:ext cx="4457700" cy="417165"/>
          </a:xfrm>
          <a:prstGeom prst="rect">
            <a:avLst/>
          </a:prstGeom>
        </p:spPr>
      </p:pic>
      <p:pic>
        <p:nvPicPr>
          <p:cNvPr id="39" name="Image 37" descr="preencoded.png"/>
          <p:cNvPicPr>
            <a:picLocks noChangeAspect="1"/>
          </p:cNvPicPr>
          <p:nvPr/>
        </p:nvPicPr>
        <p:blipFill>
          <a:blip r:embed="rId13"/>
          <a:stretch>
            <a:fillRect/>
          </a:stretch>
        </p:blipFill>
        <p:spPr>
          <a:xfrm>
            <a:off x="7353300" y="4823371"/>
            <a:ext cx="4457700" cy="417165"/>
          </a:xfrm>
          <a:prstGeom prst="rect">
            <a:avLst/>
          </a:prstGeom>
        </p:spPr>
      </p:pic>
      <p:pic>
        <p:nvPicPr>
          <p:cNvPr id="40" name="Image 38" descr="preencoded.png"/>
          <p:cNvPicPr>
            <a:picLocks noChangeAspect="1"/>
          </p:cNvPicPr>
          <p:nvPr/>
        </p:nvPicPr>
        <p:blipFill>
          <a:blip r:embed="rId15"/>
          <a:stretch>
            <a:fillRect/>
          </a:stretch>
        </p:blipFill>
        <p:spPr>
          <a:xfrm>
            <a:off x="381000" y="5240536"/>
            <a:ext cx="2514600" cy="417165"/>
          </a:xfrm>
          <a:prstGeom prst="rect">
            <a:avLst/>
          </a:prstGeom>
        </p:spPr>
      </p:pic>
      <p:pic>
        <p:nvPicPr>
          <p:cNvPr id="41" name="Image 39" descr="preencoded.png"/>
          <p:cNvPicPr>
            <a:picLocks noChangeAspect="1"/>
          </p:cNvPicPr>
          <p:nvPr/>
        </p:nvPicPr>
        <p:blipFill>
          <a:blip r:embed="rId21"/>
          <a:stretch>
            <a:fillRect/>
          </a:stretch>
        </p:blipFill>
        <p:spPr>
          <a:xfrm>
            <a:off x="2895600" y="5240536"/>
            <a:ext cx="4457700" cy="417165"/>
          </a:xfrm>
          <a:prstGeom prst="rect">
            <a:avLst/>
          </a:prstGeom>
        </p:spPr>
      </p:pic>
      <p:pic>
        <p:nvPicPr>
          <p:cNvPr id="42" name="Image 40" descr="preencoded.png"/>
          <p:cNvPicPr>
            <a:picLocks noChangeAspect="1"/>
          </p:cNvPicPr>
          <p:nvPr/>
        </p:nvPicPr>
        <p:blipFill>
          <a:blip r:embed="rId22"/>
          <a:stretch>
            <a:fillRect/>
          </a:stretch>
        </p:blipFill>
        <p:spPr>
          <a:xfrm>
            <a:off x="7353300" y="5240536"/>
            <a:ext cx="4457700" cy="417165"/>
          </a:xfrm>
          <a:prstGeom prst="rect">
            <a:avLst/>
          </a:prstGeom>
        </p:spPr>
      </p:pic>
      <p:pic>
        <p:nvPicPr>
          <p:cNvPr id="43" name="Image 41" descr="preencoded.png"/>
          <p:cNvPicPr>
            <a:picLocks noChangeAspect="1"/>
          </p:cNvPicPr>
          <p:nvPr/>
        </p:nvPicPr>
        <p:blipFill>
          <a:blip r:embed="rId26"/>
          <a:stretch>
            <a:fillRect/>
          </a:stretch>
        </p:blipFill>
        <p:spPr>
          <a:xfrm>
            <a:off x="381000" y="5657701"/>
            <a:ext cx="11430000" cy="417165"/>
          </a:xfrm>
          <a:prstGeom prst="rect">
            <a:avLst/>
          </a:prstGeom>
        </p:spPr>
      </p:pic>
      <p:pic>
        <p:nvPicPr>
          <p:cNvPr id="44" name="Image 42" descr="preencoded.png"/>
          <p:cNvPicPr>
            <a:picLocks noChangeAspect="1"/>
          </p:cNvPicPr>
          <p:nvPr/>
        </p:nvPicPr>
        <p:blipFill>
          <a:blip r:embed="rId17"/>
          <a:stretch>
            <a:fillRect/>
          </a:stretch>
        </p:blipFill>
        <p:spPr>
          <a:xfrm>
            <a:off x="381000" y="5657701"/>
            <a:ext cx="2514600" cy="417165"/>
          </a:xfrm>
          <a:prstGeom prst="rect">
            <a:avLst/>
          </a:prstGeom>
        </p:spPr>
      </p:pic>
      <p:pic>
        <p:nvPicPr>
          <p:cNvPr id="45" name="Image 43" descr="preencoded.png"/>
          <p:cNvPicPr>
            <a:picLocks noChangeAspect="1"/>
          </p:cNvPicPr>
          <p:nvPr/>
        </p:nvPicPr>
        <p:blipFill>
          <a:blip r:embed="rId18"/>
          <a:stretch>
            <a:fillRect/>
          </a:stretch>
        </p:blipFill>
        <p:spPr>
          <a:xfrm>
            <a:off x="2895600" y="5657701"/>
            <a:ext cx="4457700" cy="417165"/>
          </a:xfrm>
          <a:prstGeom prst="rect">
            <a:avLst/>
          </a:prstGeom>
        </p:spPr>
      </p:pic>
      <p:pic>
        <p:nvPicPr>
          <p:cNvPr id="46" name="Image 44" descr="preencoded.png"/>
          <p:cNvPicPr>
            <a:picLocks noChangeAspect="1"/>
          </p:cNvPicPr>
          <p:nvPr/>
        </p:nvPicPr>
        <p:blipFill>
          <a:blip r:embed="rId18"/>
          <a:stretch>
            <a:fillRect/>
          </a:stretch>
        </p:blipFill>
        <p:spPr>
          <a:xfrm>
            <a:off x="7353300" y="5657701"/>
            <a:ext cx="4457700" cy="417165"/>
          </a:xfrm>
          <a:prstGeom prst="rect">
            <a:avLst/>
          </a:prstGeom>
        </p:spPr>
      </p:pic>
      <p:pic>
        <p:nvPicPr>
          <p:cNvPr id="47" name="Image 45" descr="preencoded.png"/>
          <p:cNvPicPr>
            <a:picLocks noChangeAspect="1"/>
          </p:cNvPicPr>
          <p:nvPr/>
        </p:nvPicPr>
        <p:blipFill>
          <a:blip r:embed="rId27"/>
          <a:stretch>
            <a:fillRect/>
          </a:stretch>
        </p:blipFill>
        <p:spPr>
          <a:xfrm>
            <a:off x="0" y="6467475"/>
            <a:ext cx="12192000" cy="390525"/>
          </a:xfrm>
          <a:prstGeom prst="rect">
            <a:avLst/>
          </a:prstGeom>
        </p:spPr>
      </p:pic>
      <p:sp>
        <p:nvSpPr>
          <p:cNvPr id="48" name="Text 0"/>
          <p:cNvSpPr/>
          <p:nvPr/>
        </p:nvSpPr>
        <p:spPr>
          <a:xfrm>
            <a:off x="523875" y="190500"/>
            <a:ext cx="3726803" cy="3143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rPr>
              <a:t>BRADFORD VTS TEACHING DECK</a:t>
            </a:r>
            <a:endParaRPr lang="en-US" sz="1050" dirty="0"/>
          </a:p>
        </p:txBody>
      </p:sp>
      <p:sp>
        <p:nvSpPr>
          <p:cNvPr id="49" name="Text 1"/>
          <p:cNvSpPr/>
          <p:nvPr/>
        </p:nvSpPr>
        <p:spPr>
          <a:xfrm>
            <a:off x="523875" y="619125"/>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Syncope vs Epilepsy: Key Clinical Differentiators</a:t>
            </a:r>
            <a:endParaRPr lang="en-US" sz="2100" dirty="0"/>
          </a:p>
        </p:txBody>
      </p:sp>
      <p:sp>
        <p:nvSpPr>
          <p:cNvPr id="50" name="Text 2"/>
          <p:cNvSpPr/>
          <p:nvPr/>
        </p:nvSpPr>
        <p:spPr>
          <a:xfrm>
            <a:off x="523875" y="1331714"/>
            <a:ext cx="3241964" cy="571500"/>
          </a:xfrm>
          <a:prstGeom prst="rect">
            <a:avLst/>
          </a:prstGeom>
          <a:noFill/>
          <a:ln/>
        </p:spPr>
        <p:txBody>
          <a:bodyPr vert="horz" wrap="square" lIns="0" tIns="0" rIns="0" bIns="0" rtlCol="0" anchor="ctr"/>
          <a:lstStyle/>
          <a:p>
            <a:pPr marL="0" indent="0" algn="l">
              <a:lnSpc>
                <a:spcPts val="2250"/>
              </a:lnSpc>
              <a:buNone/>
            </a:pPr>
            <a:r>
              <a:rPr lang="en-US" sz="1500" b="1" dirty="0">
                <a:solidFill>
                  <a:srgbClr val="2C3E50"/>
                </a:solidFill>
              </a:rPr>
              <a:t>Clinical Feature</a:t>
            </a:r>
            <a:endParaRPr lang="en-US" sz="1500" dirty="0"/>
          </a:p>
        </p:txBody>
      </p:sp>
      <p:sp>
        <p:nvSpPr>
          <p:cNvPr id="51" name="Text 3"/>
          <p:cNvSpPr/>
          <p:nvPr/>
        </p:nvSpPr>
        <p:spPr>
          <a:xfrm>
            <a:off x="3276600" y="1331714"/>
            <a:ext cx="4171950" cy="571500"/>
          </a:xfrm>
          <a:prstGeom prst="rect">
            <a:avLst/>
          </a:prstGeom>
          <a:noFill/>
          <a:ln/>
        </p:spPr>
        <p:txBody>
          <a:bodyPr vert="horz" wrap="square" lIns="0" tIns="0" rIns="0" bIns="0" rtlCol="0" anchor="ctr"/>
          <a:lstStyle/>
          <a:p>
            <a:pPr marL="0" indent="0" algn="l">
              <a:lnSpc>
                <a:spcPts val="2250"/>
              </a:lnSpc>
              <a:buNone/>
            </a:pPr>
            <a:r>
              <a:rPr lang="en-US" sz="1500" b="1" dirty="0">
                <a:solidFill>
                  <a:srgbClr val="2C3E50"/>
                </a:solidFill>
              </a:rPr>
              <a:t> Syncope</a:t>
            </a:r>
            <a:endParaRPr lang="en-US" sz="1500" dirty="0"/>
          </a:p>
        </p:txBody>
      </p:sp>
      <p:sp>
        <p:nvSpPr>
          <p:cNvPr id="52" name="Text 4"/>
          <p:cNvSpPr/>
          <p:nvPr/>
        </p:nvSpPr>
        <p:spPr>
          <a:xfrm>
            <a:off x="7734300" y="1331714"/>
            <a:ext cx="4171950" cy="571500"/>
          </a:xfrm>
          <a:prstGeom prst="rect">
            <a:avLst/>
          </a:prstGeom>
          <a:noFill/>
          <a:ln/>
        </p:spPr>
        <p:txBody>
          <a:bodyPr vert="horz" wrap="square" lIns="0" tIns="0" rIns="0" bIns="0" rtlCol="0" anchor="ctr"/>
          <a:lstStyle/>
          <a:p>
            <a:pPr marL="0" indent="0" algn="l">
              <a:lnSpc>
                <a:spcPts val="2250"/>
              </a:lnSpc>
              <a:buNone/>
            </a:pPr>
            <a:r>
              <a:rPr lang="en-US" sz="1500" b="1" dirty="0">
                <a:solidFill>
                  <a:srgbClr val="2C3E50"/>
                </a:solidFill>
              </a:rPr>
              <a:t> Epilepsy</a:t>
            </a:r>
            <a:endParaRPr lang="en-US" sz="1500" dirty="0"/>
          </a:p>
        </p:txBody>
      </p:sp>
      <p:sp>
        <p:nvSpPr>
          <p:cNvPr id="53" name="Text 5"/>
          <p:cNvSpPr/>
          <p:nvPr/>
        </p:nvSpPr>
        <p:spPr>
          <a:xfrm>
            <a:off x="523875" y="1903214"/>
            <a:ext cx="2755669"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Posture at Onset</a:t>
            </a:r>
            <a:endParaRPr lang="en-US" sz="1275" dirty="0"/>
          </a:p>
        </p:txBody>
      </p:sp>
      <p:sp>
        <p:nvSpPr>
          <p:cNvPr id="54" name="Text 6"/>
          <p:cNvSpPr/>
          <p:nvPr/>
        </p:nvSpPr>
        <p:spPr>
          <a:xfrm>
            <a:off x="3038475" y="1903214"/>
            <a:ext cx="4910064"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Usually standing or sitting</a:t>
            </a:r>
            <a:endParaRPr lang="en-US" sz="1275" dirty="0"/>
          </a:p>
        </p:txBody>
      </p:sp>
      <p:sp>
        <p:nvSpPr>
          <p:cNvPr id="55" name="Text 7"/>
          <p:cNvSpPr/>
          <p:nvPr/>
        </p:nvSpPr>
        <p:spPr>
          <a:xfrm>
            <a:off x="7496175" y="1903214"/>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Any position (including lying down)</a:t>
            </a:r>
            <a:endParaRPr lang="en-US" sz="1275" dirty="0"/>
          </a:p>
        </p:txBody>
      </p:sp>
      <p:sp>
        <p:nvSpPr>
          <p:cNvPr id="56" name="Text 8"/>
          <p:cNvSpPr/>
          <p:nvPr/>
        </p:nvSpPr>
        <p:spPr>
          <a:xfrm>
            <a:off x="523875" y="2320379"/>
            <a:ext cx="222885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Prodrome</a:t>
            </a:r>
            <a:endParaRPr lang="en-US" sz="1275" dirty="0"/>
          </a:p>
        </p:txBody>
      </p:sp>
      <p:sp>
        <p:nvSpPr>
          <p:cNvPr id="57" name="Text 9"/>
          <p:cNvSpPr/>
          <p:nvPr/>
        </p:nvSpPr>
        <p:spPr>
          <a:xfrm>
            <a:off x="3038475" y="2320379"/>
            <a:ext cx="6728607"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Warmth, sweating, nausea, greying out</a:t>
            </a:r>
            <a:endParaRPr lang="en-US" sz="1275" dirty="0"/>
          </a:p>
        </p:txBody>
      </p:sp>
      <p:sp>
        <p:nvSpPr>
          <p:cNvPr id="58" name="Text 10"/>
          <p:cNvSpPr/>
          <p:nvPr/>
        </p:nvSpPr>
        <p:spPr>
          <a:xfrm>
            <a:off x="7496175" y="2320379"/>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Aura (smell, déjà vu), or none</a:t>
            </a:r>
            <a:endParaRPr lang="en-US" sz="1275" dirty="0"/>
          </a:p>
        </p:txBody>
      </p:sp>
      <p:sp>
        <p:nvSpPr>
          <p:cNvPr id="59" name="Text 11"/>
          <p:cNvSpPr/>
          <p:nvPr/>
        </p:nvSpPr>
        <p:spPr>
          <a:xfrm>
            <a:off x="523875" y="2737545"/>
            <a:ext cx="258344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Duration of LOC</a:t>
            </a:r>
            <a:endParaRPr lang="en-US" sz="1275" dirty="0"/>
          </a:p>
        </p:txBody>
      </p:sp>
      <p:sp>
        <p:nvSpPr>
          <p:cNvPr id="60" name="Text 12"/>
          <p:cNvSpPr/>
          <p:nvPr/>
        </p:nvSpPr>
        <p:spPr>
          <a:xfrm>
            <a:off x="3038475" y="2737545"/>
            <a:ext cx="503130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Seconds (usually &lt;1 minute)</a:t>
            </a:r>
            <a:endParaRPr lang="en-US" sz="1275" dirty="0"/>
          </a:p>
        </p:txBody>
      </p:sp>
      <p:sp>
        <p:nvSpPr>
          <p:cNvPr id="61" name="Text 13"/>
          <p:cNvSpPr/>
          <p:nvPr/>
        </p:nvSpPr>
        <p:spPr>
          <a:xfrm>
            <a:off x="7496175" y="2737545"/>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Minutes</a:t>
            </a:r>
            <a:endParaRPr lang="en-US" sz="1275" dirty="0"/>
          </a:p>
        </p:txBody>
      </p:sp>
      <p:sp>
        <p:nvSpPr>
          <p:cNvPr id="62" name="Text 14"/>
          <p:cNvSpPr/>
          <p:nvPr/>
        </p:nvSpPr>
        <p:spPr>
          <a:xfrm>
            <a:off x="523875" y="3154710"/>
            <a:ext cx="241121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Limb Movements</a:t>
            </a:r>
            <a:endParaRPr lang="en-US" sz="1275" dirty="0"/>
          </a:p>
        </p:txBody>
      </p:sp>
      <p:sp>
        <p:nvSpPr>
          <p:cNvPr id="63" name="Text 15"/>
          <p:cNvSpPr/>
          <p:nvPr/>
        </p:nvSpPr>
        <p:spPr>
          <a:xfrm>
            <a:off x="3038475" y="3154710"/>
            <a:ext cx="6728607"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Brief, random, floppy jerks (hypoxic)</a:t>
            </a:r>
            <a:endParaRPr lang="en-US" sz="1275" dirty="0"/>
          </a:p>
        </p:txBody>
      </p:sp>
      <p:sp>
        <p:nvSpPr>
          <p:cNvPr id="64" name="Text 16"/>
          <p:cNvSpPr/>
          <p:nvPr/>
        </p:nvSpPr>
        <p:spPr>
          <a:xfrm>
            <a:off x="7496175" y="3154710"/>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Prolonged, rhythmic, tonic-clonic</a:t>
            </a:r>
            <a:endParaRPr lang="en-US" sz="1275" dirty="0"/>
          </a:p>
        </p:txBody>
      </p:sp>
      <p:sp>
        <p:nvSpPr>
          <p:cNvPr id="65" name="Text 17"/>
          <p:cNvSpPr/>
          <p:nvPr/>
        </p:nvSpPr>
        <p:spPr>
          <a:xfrm>
            <a:off x="523875" y="3571875"/>
            <a:ext cx="2238981"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Tongue Biting</a:t>
            </a:r>
            <a:endParaRPr lang="en-US" sz="1275" dirty="0"/>
          </a:p>
        </p:txBody>
      </p:sp>
      <p:sp>
        <p:nvSpPr>
          <p:cNvPr id="66" name="Text 18"/>
          <p:cNvSpPr/>
          <p:nvPr/>
        </p:nvSpPr>
        <p:spPr>
          <a:xfrm>
            <a:off x="3038475" y="3571875"/>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Rare; usually </a:t>
            </a:r>
            <a:r>
              <a:rPr lang="en-US" sz="1275" b="1" dirty="0">
                <a:solidFill>
                  <a:srgbClr val="F39C12"/>
                </a:solidFill>
              </a:rPr>
              <a:t>tip only</a:t>
            </a:r>
            <a:endParaRPr lang="en-US" sz="1275" dirty="0"/>
          </a:p>
        </p:txBody>
      </p:sp>
      <p:sp>
        <p:nvSpPr>
          <p:cNvPr id="67" name="Text 19"/>
          <p:cNvSpPr/>
          <p:nvPr/>
        </p:nvSpPr>
        <p:spPr>
          <a:xfrm>
            <a:off x="7496175" y="3571875"/>
            <a:ext cx="4695825"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8E44AD"/>
                </a:solidFill>
              </a:rPr>
              <a:t>Lateral tongue biting</a:t>
            </a:r>
            <a:r>
              <a:rPr lang="en-US" sz="1275" dirty="0">
                <a:solidFill>
                  <a:srgbClr val="2C3E50"/>
                </a:solidFill>
              </a:rPr>
              <a:t> (Highly specific)</a:t>
            </a:r>
            <a:endParaRPr lang="en-US" sz="1275" dirty="0"/>
          </a:p>
        </p:txBody>
      </p:sp>
      <p:sp>
        <p:nvSpPr>
          <p:cNvPr id="68" name="Text 20"/>
          <p:cNvSpPr/>
          <p:nvPr/>
        </p:nvSpPr>
        <p:spPr>
          <a:xfrm>
            <a:off x="523875" y="3989040"/>
            <a:ext cx="3444586"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Post-event Confusion</a:t>
            </a:r>
            <a:endParaRPr lang="en-US" sz="1275" dirty="0"/>
          </a:p>
        </p:txBody>
      </p:sp>
      <p:sp>
        <p:nvSpPr>
          <p:cNvPr id="69" name="Text 21"/>
          <p:cNvSpPr/>
          <p:nvPr/>
        </p:nvSpPr>
        <p:spPr>
          <a:xfrm>
            <a:off x="3038475" y="3989040"/>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Brief (&lt;1 minute)</a:t>
            </a:r>
            <a:endParaRPr lang="en-US" sz="1275" dirty="0"/>
          </a:p>
        </p:txBody>
      </p:sp>
      <p:sp>
        <p:nvSpPr>
          <p:cNvPr id="70" name="Text 22"/>
          <p:cNvSpPr/>
          <p:nvPr/>
        </p:nvSpPr>
        <p:spPr>
          <a:xfrm>
            <a:off x="7496175" y="3989040"/>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Prolonged (&gt;5–10 minutes)</a:t>
            </a:r>
            <a:endParaRPr lang="en-US" sz="1275" dirty="0"/>
          </a:p>
        </p:txBody>
      </p:sp>
      <p:sp>
        <p:nvSpPr>
          <p:cNvPr id="71" name="Text 23"/>
          <p:cNvSpPr/>
          <p:nvPr/>
        </p:nvSpPr>
        <p:spPr>
          <a:xfrm>
            <a:off x="523875" y="4406205"/>
            <a:ext cx="222885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Head Turning</a:t>
            </a:r>
            <a:endParaRPr lang="en-US" sz="1275" dirty="0"/>
          </a:p>
        </p:txBody>
      </p:sp>
      <p:sp>
        <p:nvSpPr>
          <p:cNvPr id="72" name="Text 24"/>
          <p:cNvSpPr/>
          <p:nvPr/>
        </p:nvSpPr>
        <p:spPr>
          <a:xfrm>
            <a:off x="3038475" y="4406205"/>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Not typical</a:t>
            </a:r>
            <a:endParaRPr lang="en-US" sz="1275" dirty="0"/>
          </a:p>
        </p:txBody>
      </p:sp>
      <p:sp>
        <p:nvSpPr>
          <p:cNvPr id="73" name="Text 25"/>
          <p:cNvSpPr/>
          <p:nvPr/>
        </p:nvSpPr>
        <p:spPr>
          <a:xfrm>
            <a:off x="7496175" y="4406205"/>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Common during seizure</a:t>
            </a:r>
            <a:endParaRPr lang="en-US" sz="1275" dirty="0"/>
          </a:p>
        </p:txBody>
      </p:sp>
      <p:sp>
        <p:nvSpPr>
          <p:cNvPr id="74" name="Text 26"/>
          <p:cNvSpPr/>
          <p:nvPr/>
        </p:nvSpPr>
        <p:spPr>
          <a:xfrm>
            <a:off x="523875" y="4823371"/>
            <a:ext cx="222885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Incontinence</a:t>
            </a:r>
            <a:endParaRPr lang="en-US" sz="1275" dirty="0"/>
          </a:p>
        </p:txBody>
      </p:sp>
      <p:sp>
        <p:nvSpPr>
          <p:cNvPr id="75" name="Text 27"/>
          <p:cNvSpPr/>
          <p:nvPr/>
        </p:nvSpPr>
        <p:spPr>
          <a:xfrm>
            <a:off x="3038475" y="4823371"/>
            <a:ext cx="4364502"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Possible but less common</a:t>
            </a:r>
            <a:endParaRPr lang="en-US" sz="1275" dirty="0"/>
          </a:p>
        </p:txBody>
      </p:sp>
      <p:sp>
        <p:nvSpPr>
          <p:cNvPr id="76" name="Text 28"/>
          <p:cNvSpPr/>
          <p:nvPr/>
        </p:nvSpPr>
        <p:spPr>
          <a:xfrm>
            <a:off x="7496175" y="4823371"/>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Common</a:t>
            </a:r>
            <a:endParaRPr lang="en-US" sz="1275" dirty="0"/>
          </a:p>
        </p:txBody>
      </p:sp>
      <p:sp>
        <p:nvSpPr>
          <p:cNvPr id="77" name="Text 29"/>
          <p:cNvSpPr/>
          <p:nvPr/>
        </p:nvSpPr>
        <p:spPr>
          <a:xfrm>
            <a:off x="523875" y="5240536"/>
            <a:ext cx="222885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Recovery</a:t>
            </a:r>
            <a:endParaRPr lang="en-US" sz="1275" dirty="0"/>
          </a:p>
        </p:txBody>
      </p:sp>
      <p:sp>
        <p:nvSpPr>
          <p:cNvPr id="78" name="Text 30"/>
          <p:cNvSpPr/>
          <p:nvPr/>
        </p:nvSpPr>
        <p:spPr>
          <a:xfrm>
            <a:off x="3038475" y="5240536"/>
            <a:ext cx="4171950"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Rapid and complete</a:t>
            </a:r>
            <a:endParaRPr lang="en-US" sz="1275" dirty="0"/>
          </a:p>
        </p:txBody>
      </p:sp>
      <p:sp>
        <p:nvSpPr>
          <p:cNvPr id="79" name="Text 31"/>
          <p:cNvSpPr/>
          <p:nvPr/>
        </p:nvSpPr>
        <p:spPr>
          <a:xfrm>
            <a:off x="7496175" y="5240536"/>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Gradual; post-ictal fatigue/drowsiness</a:t>
            </a:r>
            <a:endParaRPr lang="en-US" sz="1275" dirty="0"/>
          </a:p>
        </p:txBody>
      </p:sp>
      <p:sp>
        <p:nvSpPr>
          <p:cNvPr id="80" name="Text 32"/>
          <p:cNvSpPr/>
          <p:nvPr/>
        </p:nvSpPr>
        <p:spPr>
          <a:xfrm>
            <a:off x="523875" y="5657701"/>
            <a:ext cx="2583440" cy="417165"/>
          </a:xfrm>
          <a:prstGeom prst="rect">
            <a:avLst/>
          </a:prstGeom>
          <a:noFill/>
          <a:ln/>
        </p:spPr>
        <p:txBody>
          <a:bodyPr vert="horz" wrap="square" lIns="0" tIns="0" rIns="0" bIns="0" rtlCol="0" anchor="ctr"/>
          <a:lstStyle/>
          <a:p>
            <a:pPr marL="0" indent="0">
              <a:lnSpc>
                <a:spcPts val="1785"/>
              </a:lnSpc>
              <a:buNone/>
            </a:pPr>
            <a:r>
              <a:rPr lang="en-US" sz="1275" b="1" dirty="0">
                <a:solidFill>
                  <a:srgbClr val="34495E"/>
                </a:solidFill>
              </a:rPr>
              <a:t>Witness Account</a:t>
            </a:r>
            <a:endParaRPr lang="en-US" sz="1275" dirty="0"/>
          </a:p>
        </p:txBody>
      </p:sp>
      <p:sp>
        <p:nvSpPr>
          <p:cNvPr id="81" name="Text 33"/>
          <p:cNvSpPr/>
          <p:nvPr/>
        </p:nvSpPr>
        <p:spPr>
          <a:xfrm>
            <a:off x="3038475" y="5657701"/>
            <a:ext cx="6364898"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Pale, floppy, "looked like a ghost"</a:t>
            </a:r>
            <a:endParaRPr lang="en-US" sz="1275" dirty="0"/>
          </a:p>
        </p:txBody>
      </p:sp>
      <p:sp>
        <p:nvSpPr>
          <p:cNvPr id="82" name="Text 34"/>
          <p:cNvSpPr/>
          <p:nvPr/>
        </p:nvSpPr>
        <p:spPr>
          <a:xfrm>
            <a:off x="7496175" y="5657701"/>
            <a:ext cx="4695825" cy="4171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Cyanosed (blue), rigid, convulsing</a:t>
            </a:r>
            <a:endParaRPr lang="en-US" sz="1275" dirty="0"/>
          </a:p>
        </p:txBody>
      </p:sp>
      <p:sp>
        <p:nvSpPr>
          <p:cNvPr id="83" name="Text 35"/>
          <p:cNvSpPr/>
          <p:nvPr/>
        </p:nvSpPr>
        <p:spPr>
          <a:xfrm>
            <a:off x="5361236" y="656272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5328</Words>
  <Application>Microsoft Office PowerPoint</Application>
  <PresentationFormat>Widescreen</PresentationFormat>
  <Paragraphs>584</Paragraphs>
  <Slides>29</Slides>
  <Notes>29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29</vt:i4>
      </vt:variant>
    </vt:vector>
  </HeadingPairs>
  <TitlesOfParts>
    <vt:vector size="3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2026-05-07T13:18:47Z</dcterms:created>
  <dcterms:modified xsi:type="dcterms:W3CDTF">2026-05-07T13:40:45Z</dcterms:modified>
</cp:coreProperties>
</file>