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5143500" cy="9144000"/>
  <p:embeddedFontLst>
    <p:embeddedFont>
      <p:font typeface="Source Sans 3" panose="020B0604020202020204" charset="0"/>
      <p:regular r:id="rId13"/>
    </p:embeddedFont>
    <p:embeddedFont>
      <p:font typeface="Source Serif 4 Semi Bold" panose="020B0604020202020204" charset="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17" d="100"/>
          <a:sy n="117"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6276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txBody>
          <a:bodyPr/>
          <a:lstStyle/>
          <a:p>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txBody>
          <a:bodyPr/>
          <a:lstStyle/>
          <a:p>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txBody>
          <a:bodyPr/>
          <a:lstStyle/>
          <a:p>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txBody>
          <a:bodyPr/>
          <a:lstStyle/>
          <a:p>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txBody>
          <a:bodyPr/>
          <a:lstStyle/>
          <a:p>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txBody>
          <a:bodyPr/>
          <a:lstStyle/>
          <a:p>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txBody>
          <a:bodyPr/>
          <a:lstStyle/>
          <a:p>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txBody>
          <a:bodyPr/>
          <a:lstStyle/>
          <a:p>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txBody>
          <a:bodyPr/>
          <a:lstStyle/>
          <a:p>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txBody>
          <a:bodyPr/>
          <a:lstStyle/>
          <a:p>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Shape 0"/>
          <p:cNvSpPr/>
          <p:nvPr/>
        </p:nvSpPr>
        <p:spPr>
          <a:xfrm>
            <a:off x="3969023" y="908968"/>
            <a:ext cx="1841748" cy="290066"/>
          </a:xfrm>
          <a:prstGeom prst="roundRect">
            <a:avLst>
              <a:gd name="adj" fmla="val 17874"/>
            </a:avLst>
          </a:prstGeom>
          <a:solidFill>
            <a:srgbClr val="FFA44F"/>
          </a:solidFill>
          <a:ln/>
        </p:spPr>
        <p:txBody>
          <a:bodyPr/>
          <a:lstStyle/>
          <a:p>
            <a:endParaRPr lang="en-GB"/>
          </a:p>
        </p:txBody>
      </p:sp>
      <p:sp>
        <p:nvSpPr>
          <p:cNvPr id="4" name="Text 1"/>
          <p:cNvSpPr/>
          <p:nvPr/>
        </p:nvSpPr>
        <p:spPr>
          <a:xfrm>
            <a:off x="4061594" y="955253"/>
            <a:ext cx="1656606" cy="197495"/>
          </a:xfrm>
          <a:prstGeom prst="rect">
            <a:avLst/>
          </a:prstGeom>
          <a:noFill/>
          <a:ln/>
        </p:spPr>
        <p:txBody>
          <a:bodyPr wrap="none" lIns="0" tIns="0" rIns="0" bIns="0" rtlCol="0" anchor="t"/>
          <a:lstStyle/>
          <a:p>
            <a:pPr marL="0" indent="0" algn="l">
              <a:lnSpc>
                <a:spcPts val="1550"/>
              </a:lnSpc>
              <a:buNone/>
            </a:pPr>
            <a:r>
              <a:rPr lang="en-US" sz="950" dirty="0">
                <a:solidFill>
                  <a:srgbClr val="000000"/>
                </a:solidFill>
                <a:latin typeface="Source Sans 3" pitchFamily="34" charset="0"/>
                <a:ea typeface="Source Sans 3" pitchFamily="34" charset="-122"/>
                <a:cs typeface="Source Sans 3" pitchFamily="34" charset="-120"/>
              </a:rPr>
              <a:t>BRADFORD VTS TEACHING DECK</a:t>
            </a:r>
            <a:endParaRPr lang="en-US" sz="950" dirty="0"/>
          </a:p>
        </p:txBody>
      </p:sp>
      <p:sp>
        <p:nvSpPr>
          <p:cNvPr id="5" name="Text 2"/>
          <p:cNvSpPr/>
          <p:nvPr/>
        </p:nvSpPr>
        <p:spPr>
          <a:xfrm>
            <a:off x="3969023" y="1260723"/>
            <a:ext cx="3865662" cy="362992"/>
          </a:xfrm>
          <a:prstGeom prst="rect">
            <a:avLst/>
          </a:prstGeom>
          <a:noFill/>
          <a:ln/>
        </p:spPr>
        <p:txBody>
          <a:bodyPr wrap="none" lIns="0" tIns="0" rIns="0" bIns="0" rtlCol="0" anchor="t"/>
          <a:lstStyle/>
          <a:p>
            <a:pPr marL="0" indent="0" algn="l">
              <a:lnSpc>
                <a:spcPts val="2850"/>
              </a:lnSpc>
              <a:buNone/>
            </a:pPr>
            <a:r>
              <a:rPr lang="en-US" sz="2250" dirty="0">
                <a:solidFill>
                  <a:srgbClr val="D73AD7"/>
                </a:solidFill>
                <a:latin typeface="Source Serif 4 Semi Bold" pitchFamily="34" charset="0"/>
                <a:ea typeface="Source Serif 4 Semi Bold" pitchFamily="34" charset="-122"/>
                <a:cs typeface="Source Serif 4 Semi Bold" pitchFamily="34" charset="-120"/>
              </a:rPr>
              <a:t>The Great Aspiring U-Turn: </a:t>
            </a:r>
            <a:endParaRPr lang="en-US" sz="2250" dirty="0"/>
          </a:p>
        </p:txBody>
      </p:sp>
      <p:sp>
        <p:nvSpPr>
          <p:cNvPr id="6" name="Text 3"/>
          <p:cNvSpPr/>
          <p:nvPr/>
        </p:nvSpPr>
        <p:spPr>
          <a:xfrm>
            <a:off x="3969023" y="1685404"/>
            <a:ext cx="3323555" cy="226963"/>
          </a:xfrm>
          <a:prstGeom prst="rect">
            <a:avLst/>
          </a:prstGeom>
          <a:noFill/>
          <a:ln/>
        </p:spPr>
        <p:txBody>
          <a:bodyPr wrap="none" lIns="0" tIns="0" rIns="0" bIns="0" rtlCol="0" anchor="t"/>
          <a:lstStyle/>
          <a:p>
            <a:pPr marL="0" indent="0" algn="l">
              <a:lnSpc>
                <a:spcPts val="1750"/>
              </a:lnSpc>
              <a:buNone/>
            </a:pPr>
            <a:r>
              <a:rPr lang="en-US" sz="1400" i="1" dirty="0">
                <a:solidFill>
                  <a:srgbClr val="D73AD7"/>
                </a:solidFill>
                <a:latin typeface="Source Serif 4 Semi Bold" pitchFamily="34" charset="0"/>
                <a:ea typeface="Source Serif 4 Semi Bold" pitchFamily="34" charset="-122"/>
                <a:cs typeface="Source Serif 4 Semi Bold" pitchFamily="34" charset="-120"/>
              </a:rPr>
              <a:t>A humorous take on medical statistics</a:t>
            </a:r>
            <a:endParaRPr lang="en-US" sz="1400" dirty="0"/>
          </a:p>
        </p:txBody>
      </p:sp>
      <p:sp>
        <p:nvSpPr>
          <p:cNvPr id="7" name="Text 4"/>
          <p:cNvSpPr/>
          <p:nvPr/>
        </p:nvSpPr>
        <p:spPr>
          <a:xfrm>
            <a:off x="3969023" y="2143795"/>
            <a:ext cx="4634954" cy="740718"/>
          </a:xfrm>
          <a:prstGeom prst="rect">
            <a:avLst/>
          </a:prstGeom>
          <a:noFill/>
          <a:ln/>
        </p:spPr>
        <p:txBody>
          <a:bodyPr wrap="square" lIns="0" tIns="0" rIns="0" bIns="0" rtlCol="0" anchor="t"/>
          <a:lstStyle/>
          <a:p>
            <a:pPr marL="0" indent="0" algn="l">
              <a:lnSpc>
                <a:spcPts val="1900"/>
              </a:lnSpc>
              <a:buNone/>
            </a:pPr>
            <a:r>
              <a:rPr lang="en-US" sz="1200" dirty="0">
                <a:solidFill>
                  <a:srgbClr val="272525"/>
                </a:solidFill>
                <a:latin typeface="Source Sans 3" pitchFamily="34" charset="0"/>
                <a:ea typeface="Source Sans 3" pitchFamily="34" charset="-122"/>
                <a:cs typeface="Source Sans 3" pitchFamily="34" charset="-120"/>
              </a:rPr>
              <a:t>When "Absolutely Essential" Becomes "Absolutely Forbidden" — a journey through one of medicine's most instructive U-turns, and what it teaches us about the fragile, evolving, deeply human nature of research.</a:t>
            </a:r>
            <a:endParaRPr lang="en-US" sz="1200" dirty="0"/>
          </a:p>
        </p:txBody>
      </p:sp>
      <p:sp>
        <p:nvSpPr>
          <p:cNvPr id="8" name="Shape 5"/>
          <p:cNvSpPr/>
          <p:nvPr/>
        </p:nvSpPr>
        <p:spPr>
          <a:xfrm>
            <a:off x="3969023" y="3096592"/>
            <a:ext cx="4634954" cy="11534"/>
          </a:xfrm>
          <a:prstGeom prst="rect">
            <a:avLst/>
          </a:prstGeom>
          <a:solidFill>
            <a:srgbClr val="272525">
              <a:alpha val="50000"/>
            </a:srgbClr>
          </a:solidFill>
          <a:ln/>
        </p:spPr>
        <p:txBody>
          <a:bodyPr/>
          <a:lstStyle/>
          <a:p>
            <a:endParaRPr lang="en-GB"/>
          </a:p>
        </p:txBody>
      </p:sp>
      <p:sp>
        <p:nvSpPr>
          <p:cNvPr id="9" name="Text 6"/>
          <p:cNvSpPr/>
          <p:nvPr/>
        </p:nvSpPr>
        <p:spPr>
          <a:xfrm>
            <a:off x="3969023" y="3320207"/>
            <a:ext cx="4634954" cy="493812"/>
          </a:xfrm>
          <a:prstGeom prst="rect">
            <a:avLst/>
          </a:prstGeom>
          <a:noFill/>
          <a:ln/>
        </p:spPr>
        <p:txBody>
          <a:bodyPr wrap="square" lIns="0" tIns="0" rIns="0" bIns="0" rtlCol="0" anchor="t"/>
          <a:lstStyle/>
          <a:p>
            <a:pPr marL="0" indent="0" algn="ctr">
              <a:lnSpc>
                <a:spcPts val="1900"/>
              </a:lnSpc>
              <a:buNone/>
            </a:pPr>
            <a:r>
              <a:rPr lang="en-US" sz="1200" b="1" dirty="0">
                <a:solidFill>
                  <a:srgbClr val="272525"/>
                </a:solidFill>
                <a:latin typeface="Source Sans 3" pitchFamily="34" charset="0"/>
                <a:ea typeface="Source Sans 3" pitchFamily="34" charset="-122"/>
                <a:cs typeface="Source Sans 3" pitchFamily="34" charset="-120"/>
              </a:rPr>
              <a:t>By Dr Ramesh Mehay, GP Trainer Bradford (Former TPD Bradford Scheme)</a:t>
            </a:r>
            <a:endParaRPr lang="en-US" sz="1200" dirty="0"/>
          </a:p>
        </p:txBody>
      </p:sp>
      <p:sp>
        <p:nvSpPr>
          <p:cNvPr id="10" name="Text 7"/>
          <p:cNvSpPr/>
          <p:nvPr/>
        </p:nvSpPr>
        <p:spPr>
          <a:xfrm>
            <a:off x="3969023" y="3987552"/>
            <a:ext cx="4634954" cy="246906"/>
          </a:xfrm>
          <a:prstGeom prst="rect">
            <a:avLst/>
          </a:prstGeom>
          <a:noFill/>
          <a:ln/>
        </p:spPr>
        <p:txBody>
          <a:bodyPr wrap="none" lIns="0" tIns="0" rIns="0" bIns="0" rtlCol="0" anchor="t"/>
          <a:lstStyle/>
          <a:p>
            <a:pPr marL="0" indent="0" algn="ctr">
              <a:lnSpc>
                <a:spcPts val="1900"/>
              </a:lnSpc>
              <a:buNone/>
            </a:pPr>
            <a:r>
              <a:rPr lang="en-US" sz="1200" dirty="0">
                <a:solidFill>
                  <a:srgbClr val="272525"/>
                </a:solidFill>
                <a:latin typeface="Source Sans 3" pitchFamily="34" charset="0"/>
                <a:ea typeface="Source Sans 3" pitchFamily="34" charset="-122"/>
                <a:cs typeface="Source Sans 3" pitchFamily="34" charset="-120"/>
              </a:rPr>
              <a:t>May 2026</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1532409" y="362099"/>
            <a:ext cx="2748186" cy="333226"/>
          </a:xfrm>
          <a:prstGeom prst="rect">
            <a:avLst/>
          </a:prstGeom>
          <a:noFill/>
          <a:ln/>
        </p:spPr>
        <p:txBody>
          <a:bodyPr wrap="none" lIns="0" tIns="0" rIns="0" bIns="0" rtlCol="0" anchor="t"/>
          <a:lstStyle/>
          <a:p>
            <a:pPr marL="0" indent="0" algn="l">
              <a:lnSpc>
                <a:spcPts val="2600"/>
              </a:lnSpc>
              <a:buNone/>
            </a:pPr>
            <a:r>
              <a:rPr lang="en-US" sz="2050" dirty="0">
                <a:solidFill>
                  <a:srgbClr val="D73AD7"/>
                </a:solidFill>
                <a:latin typeface="Source Serif 4 Semi Bold" pitchFamily="34" charset="0"/>
                <a:ea typeface="Source Serif 4 Semi Bold" pitchFamily="34" charset="-122"/>
                <a:cs typeface="Source Serif 4 Semi Bold" pitchFamily="34" charset="-120"/>
              </a:rPr>
              <a:t>The Real Golden Rule</a:t>
            </a:r>
            <a:endParaRPr lang="en-US" sz="2050" dirty="0"/>
          </a:p>
        </p:txBody>
      </p:sp>
      <p:sp>
        <p:nvSpPr>
          <p:cNvPr id="3" name="Text 1"/>
          <p:cNvSpPr/>
          <p:nvPr/>
        </p:nvSpPr>
        <p:spPr>
          <a:xfrm>
            <a:off x="1532409" y="820117"/>
            <a:ext cx="6079108" cy="919907"/>
          </a:xfrm>
          <a:prstGeom prst="rect">
            <a:avLst/>
          </a:prstGeom>
          <a:noFill/>
          <a:ln/>
        </p:spPr>
        <p:txBody>
          <a:bodyPr wrap="square" lIns="0" tIns="0" rIns="0" bIns="0" rtlCol="0" anchor="t"/>
          <a:lstStyle/>
          <a:p>
            <a:pPr marL="0" indent="0" algn="l">
              <a:lnSpc>
                <a:spcPts val="3600"/>
              </a:lnSpc>
              <a:buNone/>
            </a:pPr>
            <a:r>
              <a:rPr lang="en-US" sz="2850" dirty="0">
                <a:solidFill>
                  <a:srgbClr val="D73AD7"/>
                </a:solidFill>
                <a:latin typeface="Source Serif 4 Semi Bold" pitchFamily="34" charset="0"/>
                <a:ea typeface="Source Serif 4 Semi Bold" pitchFamily="34" charset="-122"/>
                <a:cs typeface="Source Serif 4 Semi Bold" pitchFamily="34" charset="-120"/>
              </a:rPr>
              <a:t>Be evidence-informed, not evidence-blinded.</a:t>
            </a:r>
            <a:endParaRPr lang="en-US" sz="2850" dirty="0"/>
          </a:p>
        </p:txBody>
      </p:sp>
      <p:sp>
        <p:nvSpPr>
          <p:cNvPr id="4" name="Text 2"/>
          <p:cNvSpPr/>
          <p:nvPr/>
        </p:nvSpPr>
        <p:spPr>
          <a:xfrm>
            <a:off x="1532409" y="1864816"/>
            <a:ext cx="6079108" cy="314474"/>
          </a:xfrm>
          <a:prstGeom prst="rect">
            <a:avLst/>
          </a:prstGeom>
          <a:noFill/>
          <a:ln/>
        </p:spPr>
        <p:txBody>
          <a:bodyPr wrap="square" lIns="0" tIns="0" rIns="0" bIns="0" rtlCol="0" anchor="t"/>
          <a:lstStyle/>
          <a:p>
            <a:pPr marL="0" indent="0" algn="l">
              <a:lnSpc>
                <a:spcPts val="1200"/>
              </a:lnSpc>
              <a:buNone/>
            </a:pPr>
            <a:r>
              <a:rPr lang="en-US" sz="850" dirty="0">
                <a:solidFill>
                  <a:srgbClr val="272525"/>
                </a:solidFill>
                <a:latin typeface="Source Sans 3" pitchFamily="34" charset="0"/>
                <a:ea typeface="Source Sans 3" pitchFamily="34" charset="-122"/>
                <a:cs typeface="Source Sans 3" pitchFamily="34" charset="-120"/>
              </a:rPr>
              <a:t>Read studies critically. Question assumptions. Look at who was studied, when they were studied, what treatments existed at the time, and whether the findings still apply today.</a:t>
            </a:r>
            <a:endParaRPr lang="en-US" sz="850" dirty="0"/>
          </a:p>
        </p:txBody>
      </p:sp>
      <p:pic>
        <p:nvPicPr>
          <p:cNvPr id="5"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574899" y="2276326"/>
            <a:ext cx="169962" cy="169962"/>
          </a:xfrm>
          <a:prstGeom prst="rect">
            <a:avLst/>
          </a:prstGeom>
        </p:spPr>
      </p:pic>
      <p:sp>
        <p:nvSpPr>
          <p:cNvPr id="6" name="Text 3"/>
          <p:cNvSpPr/>
          <p:nvPr/>
        </p:nvSpPr>
        <p:spPr>
          <a:xfrm>
            <a:off x="1900610" y="2272903"/>
            <a:ext cx="1333128" cy="166688"/>
          </a:xfrm>
          <a:prstGeom prst="rect">
            <a:avLst/>
          </a:prstGeom>
          <a:noFill/>
          <a:ln/>
        </p:spPr>
        <p:txBody>
          <a:bodyPr wrap="none" lIns="0" tIns="0" rIns="0" bIns="0" rtlCol="0" anchor="t"/>
          <a:lstStyle/>
          <a:p>
            <a:pPr marL="0" indent="0" algn="l">
              <a:lnSpc>
                <a:spcPts val="1300"/>
              </a:lnSpc>
              <a:buNone/>
            </a:pPr>
            <a:r>
              <a:rPr lang="en-US" sz="1000" dirty="0">
                <a:solidFill>
                  <a:srgbClr val="272525"/>
                </a:solidFill>
                <a:latin typeface="Source Serif 4 Semi Bold" pitchFamily="34" charset="0"/>
                <a:ea typeface="Source Serif 4 Semi Bold" pitchFamily="34" charset="-122"/>
                <a:cs typeface="Source Serif 4 Semi Bold" pitchFamily="34" charset="-120"/>
              </a:rPr>
              <a:t>Ask who was studied</a:t>
            </a:r>
            <a:endParaRPr lang="en-US" sz="1000" dirty="0"/>
          </a:p>
        </p:txBody>
      </p:sp>
      <p:sp>
        <p:nvSpPr>
          <p:cNvPr id="7" name="Text 4"/>
          <p:cNvSpPr/>
          <p:nvPr/>
        </p:nvSpPr>
        <p:spPr>
          <a:xfrm>
            <a:off x="1900610" y="2489448"/>
            <a:ext cx="2619375" cy="628948"/>
          </a:xfrm>
          <a:prstGeom prst="rect">
            <a:avLst/>
          </a:prstGeom>
          <a:noFill/>
          <a:ln/>
        </p:spPr>
        <p:txBody>
          <a:bodyPr wrap="square" lIns="0" tIns="0" rIns="0" bIns="0" rtlCol="0" anchor="t"/>
          <a:lstStyle/>
          <a:p>
            <a:pPr marL="0" indent="0" algn="l">
              <a:lnSpc>
                <a:spcPts val="1200"/>
              </a:lnSpc>
              <a:buNone/>
            </a:pPr>
            <a:r>
              <a:rPr lang="en-US" sz="850" dirty="0">
                <a:solidFill>
                  <a:srgbClr val="272525"/>
                </a:solidFill>
                <a:latin typeface="Source Sans 3" pitchFamily="34" charset="0"/>
                <a:ea typeface="Source Sans 3" pitchFamily="34" charset="-122"/>
                <a:cs typeface="Source Sans 3" pitchFamily="34" charset="-120"/>
              </a:rPr>
              <a:t>Were the trial participants representative of your patient? Different populations, ages, comorbidities, and baseline treatments can make findings entirely inapplicable to your clinic.</a:t>
            </a:r>
            <a:endParaRPr lang="en-US" sz="850"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66431" y="2276326"/>
            <a:ext cx="169962" cy="169962"/>
          </a:xfrm>
          <a:prstGeom prst="rect">
            <a:avLst/>
          </a:prstGeom>
        </p:spPr>
      </p:pic>
      <p:sp>
        <p:nvSpPr>
          <p:cNvPr id="9" name="Text 5"/>
          <p:cNvSpPr/>
          <p:nvPr/>
        </p:nvSpPr>
        <p:spPr>
          <a:xfrm>
            <a:off x="4992142" y="2272903"/>
            <a:ext cx="1535906" cy="166688"/>
          </a:xfrm>
          <a:prstGeom prst="rect">
            <a:avLst/>
          </a:prstGeom>
          <a:noFill/>
          <a:ln/>
        </p:spPr>
        <p:txBody>
          <a:bodyPr wrap="none" lIns="0" tIns="0" rIns="0" bIns="0" rtlCol="0" anchor="t"/>
          <a:lstStyle/>
          <a:p>
            <a:pPr marL="0" indent="0" algn="l">
              <a:lnSpc>
                <a:spcPts val="1300"/>
              </a:lnSpc>
              <a:buNone/>
            </a:pPr>
            <a:r>
              <a:rPr lang="en-US" sz="1000" dirty="0">
                <a:solidFill>
                  <a:srgbClr val="272525"/>
                </a:solidFill>
                <a:latin typeface="Source Serif 4 Semi Bold" pitchFamily="34" charset="0"/>
                <a:ea typeface="Source Serif 4 Semi Bold" pitchFamily="34" charset="-122"/>
                <a:cs typeface="Source Serif 4 Semi Bold" pitchFamily="34" charset="-120"/>
              </a:rPr>
              <a:t>Ask when it was studied</a:t>
            </a:r>
            <a:endParaRPr lang="en-US" sz="1000" dirty="0"/>
          </a:p>
        </p:txBody>
      </p:sp>
      <p:sp>
        <p:nvSpPr>
          <p:cNvPr id="10" name="Text 6"/>
          <p:cNvSpPr/>
          <p:nvPr/>
        </p:nvSpPr>
        <p:spPr>
          <a:xfrm>
            <a:off x="4992142" y="2489448"/>
            <a:ext cx="2619375" cy="628948"/>
          </a:xfrm>
          <a:prstGeom prst="rect">
            <a:avLst/>
          </a:prstGeom>
          <a:noFill/>
          <a:ln/>
        </p:spPr>
        <p:txBody>
          <a:bodyPr wrap="square" lIns="0" tIns="0" rIns="0" bIns="0" rtlCol="0" anchor="t"/>
          <a:lstStyle/>
          <a:p>
            <a:pPr marL="0" indent="0" algn="l">
              <a:lnSpc>
                <a:spcPts val="1200"/>
              </a:lnSpc>
              <a:buNone/>
            </a:pPr>
            <a:r>
              <a:rPr lang="en-US" sz="850" dirty="0">
                <a:solidFill>
                  <a:srgbClr val="272525"/>
                </a:solidFill>
                <a:latin typeface="Source Sans 3" pitchFamily="34" charset="0"/>
                <a:ea typeface="Source Sans 3" pitchFamily="34" charset="-122"/>
                <a:cs typeface="Source Sans 3" pitchFamily="34" charset="-120"/>
              </a:rPr>
              <a:t>A trial conducted before statins were widespread, before modern blood pressure targets, or before smoking cessation programmes existed may be describing a world that no longer exists.</a:t>
            </a:r>
            <a:endParaRPr lang="en-US" sz="850" dirty="0"/>
          </a:p>
        </p:txBody>
      </p:sp>
      <p:pic>
        <p:nvPicPr>
          <p:cNvPr id="11"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574899" y="3288209"/>
            <a:ext cx="169962" cy="169962"/>
          </a:xfrm>
          <a:prstGeom prst="rect">
            <a:avLst/>
          </a:prstGeom>
        </p:spPr>
      </p:pic>
      <p:sp>
        <p:nvSpPr>
          <p:cNvPr id="12" name="Text 7"/>
          <p:cNvSpPr/>
          <p:nvPr/>
        </p:nvSpPr>
        <p:spPr>
          <a:xfrm>
            <a:off x="1900610" y="3284786"/>
            <a:ext cx="1703710" cy="166688"/>
          </a:xfrm>
          <a:prstGeom prst="rect">
            <a:avLst/>
          </a:prstGeom>
          <a:noFill/>
          <a:ln/>
        </p:spPr>
        <p:txBody>
          <a:bodyPr wrap="none" lIns="0" tIns="0" rIns="0" bIns="0" rtlCol="0" anchor="t"/>
          <a:lstStyle/>
          <a:p>
            <a:pPr marL="0" indent="0" algn="l">
              <a:lnSpc>
                <a:spcPts val="1300"/>
              </a:lnSpc>
              <a:buNone/>
            </a:pPr>
            <a:r>
              <a:rPr lang="en-US" sz="1000" dirty="0">
                <a:solidFill>
                  <a:srgbClr val="272525"/>
                </a:solidFill>
                <a:latin typeface="Source Serif 4 Semi Bold" pitchFamily="34" charset="0"/>
                <a:ea typeface="Source Serif 4 Semi Bold" pitchFamily="34" charset="-122"/>
                <a:cs typeface="Source Serif 4 Semi Bold" pitchFamily="34" charset="-120"/>
              </a:rPr>
              <a:t>Ask whether it still applies</a:t>
            </a:r>
            <a:endParaRPr lang="en-US" sz="1000" dirty="0"/>
          </a:p>
        </p:txBody>
      </p:sp>
      <p:sp>
        <p:nvSpPr>
          <p:cNvPr id="13" name="Text 8"/>
          <p:cNvSpPr/>
          <p:nvPr/>
        </p:nvSpPr>
        <p:spPr>
          <a:xfrm>
            <a:off x="1900610" y="3501330"/>
            <a:ext cx="2619375" cy="628948"/>
          </a:xfrm>
          <a:prstGeom prst="rect">
            <a:avLst/>
          </a:prstGeom>
          <a:noFill/>
          <a:ln/>
        </p:spPr>
        <p:txBody>
          <a:bodyPr wrap="square" lIns="0" tIns="0" rIns="0" bIns="0" rtlCol="0" anchor="t"/>
          <a:lstStyle/>
          <a:p>
            <a:pPr marL="0" indent="0" algn="l">
              <a:lnSpc>
                <a:spcPts val="1200"/>
              </a:lnSpc>
              <a:buNone/>
            </a:pPr>
            <a:r>
              <a:rPr lang="en-US" sz="850" dirty="0">
                <a:solidFill>
                  <a:srgbClr val="272525"/>
                </a:solidFill>
                <a:latin typeface="Source Sans 3" pitchFamily="34" charset="0"/>
                <a:ea typeface="Source Sans 3" pitchFamily="34" charset="-122"/>
                <a:cs typeface="Source Sans 3" pitchFamily="34" charset="-120"/>
              </a:rPr>
              <a:t>Medicine evolves. Background treatments change. Baseline risks shift. A finding that was true in 1998 may be irrelevant — or even harmful — when applied in 2025.</a:t>
            </a:r>
            <a:endParaRPr lang="en-US" sz="850" dirty="0"/>
          </a:p>
        </p:txBody>
      </p:sp>
      <p:pic>
        <p:nvPicPr>
          <p:cNvPr id="14"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66431" y="3288209"/>
            <a:ext cx="169962" cy="169962"/>
          </a:xfrm>
          <a:prstGeom prst="rect">
            <a:avLst/>
          </a:prstGeom>
        </p:spPr>
      </p:pic>
      <p:sp>
        <p:nvSpPr>
          <p:cNvPr id="15" name="Text 9"/>
          <p:cNvSpPr/>
          <p:nvPr/>
        </p:nvSpPr>
        <p:spPr>
          <a:xfrm>
            <a:off x="4992142" y="3284786"/>
            <a:ext cx="1984921" cy="166688"/>
          </a:xfrm>
          <a:prstGeom prst="rect">
            <a:avLst/>
          </a:prstGeom>
          <a:noFill/>
          <a:ln/>
        </p:spPr>
        <p:txBody>
          <a:bodyPr wrap="none" lIns="0" tIns="0" rIns="0" bIns="0" rtlCol="0" anchor="t"/>
          <a:lstStyle/>
          <a:p>
            <a:pPr marL="0" indent="0" algn="l">
              <a:lnSpc>
                <a:spcPts val="1300"/>
              </a:lnSpc>
              <a:buNone/>
            </a:pPr>
            <a:r>
              <a:rPr lang="en-US" sz="1000" dirty="0">
                <a:solidFill>
                  <a:srgbClr val="272525"/>
                </a:solidFill>
                <a:latin typeface="Source Serif 4 Semi Bold" pitchFamily="34" charset="0"/>
                <a:ea typeface="Source Serif 4 Semi Bold" pitchFamily="34" charset="-122"/>
                <a:cs typeface="Source Serif 4 Semi Bold" pitchFamily="34" charset="-120"/>
              </a:rPr>
              <a:t>Never switch off your curiosity</a:t>
            </a:r>
            <a:endParaRPr lang="en-US" sz="1000" dirty="0"/>
          </a:p>
        </p:txBody>
      </p:sp>
      <p:sp>
        <p:nvSpPr>
          <p:cNvPr id="16" name="Text 10"/>
          <p:cNvSpPr/>
          <p:nvPr/>
        </p:nvSpPr>
        <p:spPr>
          <a:xfrm>
            <a:off x="4992142" y="3501330"/>
            <a:ext cx="2619375" cy="628948"/>
          </a:xfrm>
          <a:prstGeom prst="rect">
            <a:avLst/>
          </a:prstGeom>
          <a:noFill/>
          <a:ln/>
        </p:spPr>
        <p:txBody>
          <a:bodyPr wrap="square" lIns="0" tIns="0" rIns="0" bIns="0" rtlCol="0" anchor="t"/>
          <a:lstStyle/>
          <a:p>
            <a:pPr marL="0" indent="0" algn="l">
              <a:lnSpc>
                <a:spcPts val="1200"/>
              </a:lnSpc>
              <a:buNone/>
            </a:pPr>
            <a:r>
              <a:rPr lang="en-US" sz="850" dirty="0">
                <a:solidFill>
                  <a:srgbClr val="272525"/>
                </a:solidFill>
                <a:latin typeface="Source Sans 3" pitchFamily="34" charset="0"/>
                <a:ea typeface="Source Sans 3" pitchFamily="34" charset="-122"/>
                <a:cs typeface="Source Sans 3" pitchFamily="34" charset="-120"/>
              </a:rPr>
              <a:t>Never let one paper — however famous, however large, however confidently cited — completely extinguish your critical thinking. Because in medicine, certainty ages very badly indeed.</a:t>
            </a:r>
            <a:endParaRPr lang="en-US" sz="850" dirty="0"/>
          </a:p>
        </p:txBody>
      </p:sp>
      <p:sp>
        <p:nvSpPr>
          <p:cNvPr id="17" name="Shape 11"/>
          <p:cNvSpPr/>
          <p:nvPr/>
        </p:nvSpPr>
        <p:spPr>
          <a:xfrm>
            <a:off x="1532409" y="4223891"/>
            <a:ext cx="6079108" cy="557436"/>
          </a:xfrm>
          <a:prstGeom prst="roundRect">
            <a:avLst>
              <a:gd name="adj" fmla="val 8538"/>
            </a:avLst>
          </a:prstGeom>
          <a:solidFill>
            <a:srgbClr val="B6FCB8"/>
          </a:solidFill>
          <a:ln/>
        </p:spPr>
        <p:txBody>
          <a:bodyPr/>
          <a:lstStyle/>
          <a:p>
            <a:endParaRPr lang="en-GB"/>
          </a:p>
        </p:txBody>
      </p:sp>
      <p:pic>
        <p:nvPicPr>
          <p:cNvPr id="18" name="Image 4" descr="preencoded.png"/>
          <p:cNvPicPr>
            <a:picLocks noChangeAspect="1"/>
          </p:cNvPicPr>
          <p:nvPr/>
        </p:nvPicPr>
        <p:blipFill>
          <a:blip r:embed="rId4"/>
          <a:stretch>
            <a:fillRect/>
          </a:stretch>
        </p:blipFill>
        <p:spPr>
          <a:xfrm>
            <a:off x="1645667" y="4375845"/>
            <a:ext cx="141610" cy="113258"/>
          </a:xfrm>
          <a:prstGeom prst="rect">
            <a:avLst/>
          </a:prstGeom>
        </p:spPr>
      </p:pic>
      <p:sp>
        <p:nvSpPr>
          <p:cNvPr id="19" name="Text 12"/>
          <p:cNvSpPr/>
          <p:nvPr/>
        </p:nvSpPr>
        <p:spPr>
          <a:xfrm>
            <a:off x="1900535" y="4335363"/>
            <a:ext cx="5597723" cy="314474"/>
          </a:xfrm>
          <a:prstGeom prst="rect">
            <a:avLst/>
          </a:prstGeom>
          <a:noFill/>
          <a:ln/>
        </p:spPr>
        <p:txBody>
          <a:bodyPr wrap="square" lIns="0" tIns="0" rIns="0" bIns="0" rtlCol="0" anchor="t"/>
          <a:lstStyle/>
          <a:p>
            <a:pPr marL="0" indent="0" algn="l">
              <a:lnSpc>
                <a:spcPts val="1200"/>
              </a:lnSpc>
              <a:buNone/>
            </a:pPr>
            <a:r>
              <a:rPr lang="en-US" sz="850" dirty="0">
                <a:solidFill>
                  <a:srgbClr val="000000"/>
                </a:solidFill>
                <a:latin typeface="Source Sans 3" pitchFamily="34" charset="0"/>
                <a:ea typeface="Source Sans 3" pitchFamily="34" charset="-122"/>
                <a:cs typeface="Source Sans 3" pitchFamily="34" charset="-120"/>
              </a:rPr>
              <a:t>The aspirin story is not a tale of failure. It is a tale of science working exactly as it should — slowly, imperfectly, humbly, and ultimately honestly. That is something worth celebrating.</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40023" y="518666"/>
            <a:ext cx="3700388" cy="453777"/>
          </a:xfrm>
          <a:prstGeom prst="rect">
            <a:avLst/>
          </a:prstGeom>
          <a:noFill/>
          <a:ln/>
        </p:spPr>
        <p:txBody>
          <a:bodyPr wrap="none" lIns="0" tIns="0" rIns="0" bIns="0" rtlCol="0" anchor="t"/>
          <a:lstStyle/>
          <a:p>
            <a:pPr marL="0" indent="0" algn="l">
              <a:lnSpc>
                <a:spcPts val="3550"/>
              </a:lnSpc>
              <a:buNone/>
            </a:pPr>
            <a:r>
              <a:rPr lang="en-US" sz="2850" dirty="0">
                <a:solidFill>
                  <a:srgbClr val="D73AD7"/>
                </a:solidFill>
                <a:latin typeface="Source Serif 4 Semi Bold" pitchFamily="34" charset="0"/>
                <a:ea typeface="Source Serif 4 Semi Bold" pitchFamily="34" charset="-122"/>
                <a:cs typeface="Source Serif 4 Semi Bold" pitchFamily="34" charset="-120"/>
              </a:rPr>
              <a:t>Picture This: It's 2005</a:t>
            </a:r>
            <a:endParaRPr lang="en-US" sz="2850" dirty="0"/>
          </a:p>
        </p:txBody>
      </p:sp>
      <p:sp>
        <p:nvSpPr>
          <p:cNvPr id="3" name="Text 1"/>
          <p:cNvSpPr/>
          <p:nvPr/>
        </p:nvSpPr>
        <p:spPr>
          <a:xfrm>
            <a:off x="540023" y="1281038"/>
            <a:ext cx="8063954" cy="493812"/>
          </a:xfrm>
          <a:prstGeom prst="rect">
            <a:avLst/>
          </a:prstGeom>
          <a:noFill/>
          <a:ln/>
        </p:spPr>
        <p:txBody>
          <a:bodyPr wrap="square" lIns="0" tIns="0" rIns="0" bIns="0" rtlCol="0" anchor="t"/>
          <a:lstStyle/>
          <a:p>
            <a:pPr marL="0" indent="0" algn="l">
              <a:lnSpc>
                <a:spcPts val="1900"/>
              </a:lnSpc>
              <a:buNone/>
            </a:pPr>
            <a:r>
              <a:rPr lang="en-US" sz="1200" dirty="0">
                <a:solidFill>
                  <a:srgbClr val="272525"/>
                </a:solidFill>
                <a:latin typeface="Source Sans 3" pitchFamily="34" charset="0"/>
                <a:ea typeface="Source Sans 3" pitchFamily="34" charset="-122"/>
                <a:cs typeface="Source Sans 3" pitchFamily="34" charset="-120"/>
              </a:rPr>
              <a:t>You are a doctor sitting in a clinic room with a patient who has hypertension, diabetes, raised cholesterol, and a packet of cigarettes peeking out of their jacket pocket.</a:t>
            </a:r>
            <a:endParaRPr lang="en-US" sz="1200" dirty="0"/>
          </a:p>
        </p:txBody>
      </p:sp>
      <p:sp>
        <p:nvSpPr>
          <p:cNvPr id="4" name="Shape 2"/>
          <p:cNvSpPr/>
          <p:nvPr/>
        </p:nvSpPr>
        <p:spPr>
          <a:xfrm>
            <a:off x="428923" y="1948383"/>
            <a:ext cx="4065984" cy="1908870"/>
          </a:xfrm>
          <a:prstGeom prst="roundRect">
            <a:avLst>
              <a:gd name="adj" fmla="val 5820"/>
            </a:avLst>
          </a:prstGeom>
          <a:solidFill>
            <a:srgbClr val="1D1D1B">
              <a:alpha val="95000"/>
            </a:srgbClr>
          </a:solidFill>
          <a:ln/>
        </p:spPr>
        <p:txBody>
          <a:bodyPr/>
          <a:lstStyle/>
          <a:p>
            <a:endParaRPr lang="en-GB"/>
          </a:p>
        </p:txBody>
      </p:sp>
      <p:sp>
        <p:nvSpPr>
          <p:cNvPr id="5" name="Text 3"/>
          <p:cNvSpPr/>
          <p:nvPr/>
        </p:nvSpPr>
        <p:spPr>
          <a:xfrm>
            <a:off x="583183" y="2102644"/>
            <a:ext cx="2270745" cy="226963"/>
          </a:xfrm>
          <a:prstGeom prst="rect">
            <a:avLst/>
          </a:prstGeom>
          <a:noFill/>
          <a:ln/>
        </p:spPr>
        <p:txBody>
          <a:bodyPr wrap="none" lIns="0" tIns="0" rIns="0" bIns="0" rtlCol="0" anchor="t"/>
          <a:lstStyle/>
          <a:p>
            <a:pPr marL="0" indent="0" algn="l">
              <a:lnSpc>
                <a:spcPts val="1750"/>
              </a:lnSpc>
              <a:buNone/>
            </a:pPr>
            <a:r>
              <a:rPr lang="en-US" sz="1400" dirty="0">
                <a:solidFill>
                  <a:srgbClr val="FFFFFF"/>
                </a:solidFill>
                <a:latin typeface="Source Serif 4 Semi Bold" pitchFamily="34" charset="0"/>
                <a:ea typeface="Source Serif 4 Semi Bold" pitchFamily="34" charset="-122"/>
                <a:cs typeface="Source Serif 4 Semi Bold" pitchFamily="34" charset="-120"/>
              </a:rPr>
              <a:t>What guidelines said then</a:t>
            </a:r>
            <a:endParaRPr lang="en-US" sz="1400" dirty="0"/>
          </a:p>
        </p:txBody>
      </p:sp>
      <p:sp>
        <p:nvSpPr>
          <p:cNvPr id="6" name="Text 4"/>
          <p:cNvSpPr/>
          <p:nvPr/>
        </p:nvSpPr>
        <p:spPr>
          <a:xfrm>
            <a:off x="583183" y="2483867"/>
            <a:ext cx="3757464" cy="987623"/>
          </a:xfrm>
          <a:prstGeom prst="rect">
            <a:avLst/>
          </a:prstGeom>
          <a:noFill/>
          <a:ln/>
        </p:spPr>
        <p:txBody>
          <a:bodyPr wrap="square" lIns="0" tIns="0" rIns="0" bIns="0" rtlCol="0" anchor="t"/>
          <a:lstStyle/>
          <a:p>
            <a:pPr marL="0" indent="0" algn="l">
              <a:lnSpc>
                <a:spcPts val="1900"/>
              </a:lnSpc>
              <a:buNone/>
            </a:pPr>
            <a:r>
              <a:rPr lang="en-US" sz="1200" dirty="0">
                <a:solidFill>
                  <a:srgbClr val="FFFFFF"/>
                </a:solidFill>
                <a:latin typeface="Source Sans 3" pitchFamily="34" charset="0"/>
                <a:ea typeface="Source Sans 3" pitchFamily="34" charset="-122"/>
                <a:cs typeface="Source Sans 3" pitchFamily="34" charset="-120"/>
              </a:rPr>
              <a:t>Many guidelines and experts would strongly encourage you to prescribe low-dose aspirin. Not "consider it carefully." Not "perhaps." But almost: </a:t>
            </a:r>
            <a:r>
              <a:rPr lang="en-US" sz="1200" b="1" dirty="0">
                <a:solidFill>
                  <a:srgbClr val="FFFFFF"/>
                </a:solidFill>
                <a:latin typeface="Source Sans 3" pitchFamily="34" charset="0"/>
                <a:ea typeface="Source Sans 3" pitchFamily="34" charset="-122"/>
                <a:cs typeface="Source Sans 3" pitchFamily="34" charset="-120"/>
              </a:rPr>
              <a:t>"Why on earth would you not prescribe aspirin?"</a:t>
            </a:r>
            <a:endParaRPr lang="en-US" sz="1200" dirty="0"/>
          </a:p>
        </p:txBody>
      </p:sp>
      <p:sp>
        <p:nvSpPr>
          <p:cNvPr id="7" name="Text 5"/>
          <p:cNvSpPr/>
          <p:nvPr/>
        </p:nvSpPr>
        <p:spPr>
          <a:xfrm>
            <a:off x="4764956" y="2102644"/>
            <a:ext cx="2177430" cy="226963"/>
          </a:xfrm>
          <a:prstGeom prst="rect">
            <a:avLst/>
          </a:prstGeom>
          <a:noFill/>
          <a:ln/>
        </p:spPr>
        <p:txBody>
          <a:bodyPr wrap="none" lIns="0" tIns="0" rIns="0" bIns="0" rtlCol="0" anchor="t"/>
          <a:lstStyle/>
          <a:p>
            <a:pPr marL="0" indent="0" algn="l">
              <a:lnSpc>
                <a:spcPts val="1750"/>
              </a:lnSpc>
              <a:buNone/>
            </a:pPr>
            <a:r>
              <a:rPr lang="en-US" sz="1400" dirty="0">
                <a:solidFill>
                  <a:srgbClr val="D73AD7"/>
                </a:solidFill>
                <a:latin typeface="Source Serif 4 Semi Bold" pitchFamily="34" charset="0"/>
                <a:ea typeface="Source Serif 4 Semi Bold" pitchFamily="34" charset="-122"/>
                <a:cs typeface="Source Serif 4 Semi Bold" pitchFamily="34" charset="-120"/>
              </a:rPr>
              <a:t>What guidelines say now</a:t>
            </a:r>
            <a:endParaRPr lang="en-US" sz="1400" dirty="0"/>
          </a:p>
        </p:txBody>
      </p:sp>
      <p:sp>
        <p:nvSpPr>
          <p:cNvPr id="8" name="Text 6"/>
          <p:cNvSpPr/>
          <p:nvPr/>
        </p:nvSpPr>
        <p:spPr>
          <a:xfrm>
            <a:off x="4764956" y="2483867"/>
            <a:ext cx="3843784" cy="1234529"/>
          </a:xfrm>
          <a:prstGeom prst="rect">
            <a:avLst/>
          </a:prstGeom>
          <a:noFill/>
          <a:ln/>
        </p:spPr>
        <p:txBody>
          <a:bodyPr wrap="square" lIns="0" tIns="0" rIns="0" bIns="0" rtlCol="0" anchor="t"/>
          <a:lstStyle/>
          <a:p>
            <a:pPr marL="0" indent="0" algn="l">
              <a:lnSpc>
                <a:spcPts val="1900"/>
              </a:lnSpc>
              <a:buNone/>
            </a:pPr>
            <a:r>
              <a:rPr lang="en-US" sz="1200" dirty="0">
                <a:solidFill>
                  <a:srgbClr val="272525"/>
                </a:solidFill>
                <a:latin typeface="Source Sans 3" pitchFamily="34" charset="0"/>
                <a:ea typeface="Source Sans 3" pitchFamily="34" charset="-122"/>
                <a:cs typeface="Source Sans 3" pitchFamily="34" charset="-120"/>
              </a:rPr>
              <a:t>Prescribing aspirin routinely to </a:t>
            </a:r>
            <a:r>
              <a:rPr lang="en-US" sz="1200" b="1" u="sng" dirty="0">
                <a:solidFill>
                  <a:srgbClr val="272525"/>
                </a:solidFill>
                <a:latin typeface="Source Sans 3" pitchFamily="34" charset="0"/>
                <a:ea typeface="Source Sans 3" pitchFamily="34" charset="-122"/>
                <a:cs typeface="Source Sans 3" pitchFamily="34" charset="-120"/>
              </a:rPr>
              <a:t>all</a:t>
            </a:r>
            <a:r>
              <a:rPr lang="en-US" sz="1200" b="1" dirty="0">
                <a:solidFill>
                  <a:srgbClr val="272525"/>
                </a:solidFill>
                <a:latin typeface="Source Sans 3" pitchFamily="34" charset="0"/>
                <a:ea typeface="Source Sans 3" pitchFamily="34" charset="-122"/>
                <a:cs typeface="Source Sans 3" pitchFamily="34" charset="-120"/>
              </a:rPr>
              <a:t> </a:t>
            </a:r>
            <a:r>
              <a:rPr lang="en-US" sz="1200" dirty="0">
                <a:solidFill>
                  <a:srgbClr val="272525"/>
                </a:solidFill>
                <a:latin typeface="Source Sans 3" pitchFamily="34" charset="0"/>
                <a:ea typeface="Source Sans 3" pitchFamily="34" charset="-122"/>
                <a:cs typeface="Source Sans 3" pitchFamily="34" charset="-120"/>
              </a:rPr>
              <a:t>hypertensive diabetic patients today would be an absolute “no-no”, and likely earn you criticism for </a:t>
            </a:r>
            <a:r>
              <a:rPr lang="en-US" sz="1200" b="1" dirty="0">
                <a:solidFill>
                  <a:srgbClr val="272525"/>
                </a:solidFill>
                <a:latin typeface="Source Sans 3" pitchFamily="34" charset="0"/>
                <a:ea typeface="Source Sans 3" pitchFamily="34" charset="-122"/>
                <a:cs typeface="Source Sans 3" pitchFamily="34" charset="-120"/>
              </a:rPr>
              <a:t>outdated practice</a:t>
            </a:r>
            <a:r>
              <a:rPr lang="en-US" sz="1200" dirty="0">
                <a:solidFill>
                  <a:srgbClr val="272525"/>
                </a:solidFill>
                <a:latin typeface="Source Sans 3" pitchFamily="34" charset="0"/>
                <a:ea typeface="Source Sans 3" pitchFamily="34" charset="-122"/>
                <a:cs typeface="Source Sans 3" pitchFamily="34" charset="-120"/>
              </a:rPr>
              <a:t>. What was once considered almost life-saving is now actively discouraged in primary prevention — because the bleeding risks outweigh the benefits.</a:t>
            </a:r>
            <a:endParaRPr lang="en-US" sz="1200" dirty="0"/>
          </a:p>
        </p:txBody>
      </p:sp>
      <p:sp>
        <p:nvSpPr>
          <p:cNvPr id="9" name="Text 7"/>
          <p:cNvSpPr/>
          <p:nvPr/>
        </p:nvSpPr>
        <p:spPr>
          <a:xfrm>
            <a:off x="771451" y="4204320"/>
            <a:ext cx="7832527" cy="246906"/>
          </a:xfrm>
          <a:prstGeom prst="rect">
            <a:avLst/>
          </a:prstGeom>
          <a:noFill/>
          <a:ln/>
        </p:spPr>
        <p:txBody>
          <a:bodyPr wrap="none" lIns="0" tIns="0" rIns="0" bIns="0" rtlCol="0" anchor="t"/>
          <a:lstStyle/>
          <a:p>
            <a:pPr marL="0" indent="0" algn="l">
              <a:lnSpc>
                <a:spcPts val="1900"/>
              </a:lnSpc>
              <a:buNone/>
            </a:pPr>
            <a:r>
              <a:rPr lang="en-US" sz="1200" dirty="0">
                <a:solidFill>
                  <a:srgbClr val="272525"/>
                </a:solidFill>
                <a:latin typeface="Source Sans 3" pitchFamily="34" charset="0"/>
                <a:ea typeface="Source Sans 3" pitchFamily="34" charset="-122"/>
                <a:cs typeface="Source Sans 3" pitchFamily="34" charset="-120"/>
              </a:rPr>
              <a:t>Research is powerful. But research is also fragile, evolving, and deeply human.</a:t>
            </a:r>
            <a:endParaRPr lang="en-US" sz="1200" dirty="0"/>
          </a:p>
        </p:txBody>
      </p:sp>
      <p:sp>
        <p:nvSpPr>
          <p:cNvPr id="10" name="Shape 8"/>
          <p:cNvSpPr/>
          <p:nvPr/>
        </p:nvSpPr>
        <p:spPr>
          <a:xfrm>
            <a:off x="540023" y="4030787"/>
            <a:ext cx="19050" cy="593973"/>
          </a:xfrm>
          <a:prstGeom prst="rect">
            <a:avLst/>
          </a:prstGeom>
          <a:solidFill>
            <a:srgbClr val="D75BE2"/>
          </a:solidFill>
          <a:ln/>
        </p:spPr>
        <p:txBody>
          <a:bodyPr/>
          <a:lstStyle/>
          <a:p>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56345" y="412328"/>
            <a:ext cx="4084290" cy="418356"/>
          </a:xfrm>
          <a:prstGeom prst="rect">
            <a:avLst/>
          </a:prstGeom>
          <a:noFill/>
          <a:ln/>
        </p:spPr>
        <p:txBody>
          <a:bodyPr wrap="none" lIns="0" tIns="0" rIns="0" bIns="0" rtlCol="0" anchor="t"/>
          <a:lstStyle/>
          <a:p>
            <a:pPr marL="0" indent="0" algn="l">
              <a:lnSpc>
                <a:spcPts val="3250"/>
              </a:lnSpc>
              <a:buNone/>
            </a:pPr>
            <a:r>
              <a:rPr lang="en-US" sz="2600" dirty="0">
                <a:solidFill>
                  <a:srgbClr val="D73AD7"/>
                </a:solidFill>
                <a:latin typeface="Source Serif 4 Semi Bold" pitchFamily="34" charset="0"/>
                <a:ea typeface="Source Serif 4 Semi Bold" pitchFamily="34" charset="-122"/>
                <a:cs typeface="Source Serif 4 Semi Bold" pitchFamily="34" charset="-120"/>
              </a:rPr>
              <a:t>The Great Aspirin U-Turn</a:t>
            </a:r>
            <a:endParaRPr lang="en-US" sz="2600" dirty="0"/>
          </a:p>
        </p:txBody>
      </p:sp>
      <p:sp>
        <p:nvSpPr>
          <p:cNvPr id="3" name="Text 1"/>
          <p:cNvSpPr/>
          <p:nvPr/>
        </p:nvSpPr>
        <p:spPr>
          <a:xfrm>
            <a:off x="756345" y="1092919"/>
            <a:ext cx="7631237" cy="437406"/>
          </a:xfrm>
          <a:prstGeom prst="rect">
            <a:avLst/>
          </a:prstGeom>
          <a:noFill/>
          <a:ln/>
        </p:spPr>
        <p:txBody>
          <a:bodyPr wrap="square" lIns="0" tIns="0" rIns="0" bIns="0" rtlCol="0" anchor="t"/>
          <a:lstStyle/>
          <a:p>
            <a:pPr marL="0" indent="0" algn="l">
              <a:lnSpc>
                <a:spcPts val="1700"/>
              </a:lnSpc>
              <a:buNone/>
            </a:pPr>
            <a:r>
              <a:rPr lang="en-US" sz="1100" dirty="0">
                <a:solidFill>
                  <a:srgbClr val="272525"/>
                </a:solidFill>
                <a:latin typeface="Source Sans 3" pitchFamily="34" charset="0"/>
                <a:ea typeface="Source Sans 3" pitchFamily="34" charset="-122"/>
                <a:cs typeface="Source Sans 3" pitchFamily="34" charset="-120"/>
              </a:rPr>
              <a:t>For years, doctors believed aspirin should routinely be given to many patients with diabetes, hypertension, or high cardiovascular risk. The reasoning sounded entirely logical.</a:t>
            </a:r>
            <a:endParaRPr lang="en-US" sz="1100" dirty="0"/>
          </a:p>
        </p:txBody>
      </p:sp>
      <p:sp>
        <p:nvSpPr>
          <p:cNvPr id="4" name="Shape 2"/>
          <p:cNvSpPr/>
          <p:nvPr/>
        </p:nvSpPr>
        <p:spPr>
          <a:xfrm>
            <a:off x="756345" y="1677814"/>
            <a:ext cx="2456334" cy="1893987"/>
          </a:xfrm>
          <a:prstGeom prst="roundRect">
            <a:avLst>
              <a:gd name="adj" fmla="val 3154"/>
            </a:avLst>
          </a:prstGeom>
          <a:solidFill>
            <a:srgbClr val="F4D4F7"/>
          </a:solidFill>
          <a:ln w="4763">
            <a:solidFill>
              <a:srgbClr val="DABADD"/>
            </a:solidFill>
            <a:prstDash val="solid"/>
          </a:ln>
        </p:spPr>
        <p:txBody>
          <a:bodyPr/>
          <a:lstStyle/>
          <a:p>
            <a:endParaRPr lang="en-GB"/>
          </a:p>
        </p:txBody>
      </p:sp>
      <p:sp>
        <p:nvSpPr>
          <p:cNvPr id="5" name="Text 3"/>
          <p:cNvSpPr/>
          <p:nvPr/>
        </p:nvSpPr>
        <p:spPr>
          <a:xfrm>
            <a:off x="903312" y="1824782"/>
            <a:ext cx="1673498" cy="209178"/>
          </a:xfrm>
          <a:prstGeom prst="rect">
            <a:avLst/>
          </a:prstGeom>
          <a:noFill/>
          <a:ln/>
        </p:spPr>
        <p:txBody>
          <a:bodyPr wrap="none" lIns="0" tIns="0" rIns="0" bIns="0" rtlCol="0" anchor="t"/>
          <a:lstStyle/>
          <a:p>
            <a:pPr marL="0" indent="0" algn="l">
              <a:lnSpc>
                <a:spcPts val="1600"/>
              </a:lnSpc>
              <a:buNone/>
            </a:pPr>
            <a:r>
              <a:rPr lang="en-US" sz="1300" dirty="0">
                <a:solidFill>
                  <a:srgbClr val="272525"/>
                </a:solidFill>
                <a:latin typeface="Source Serif 4 Semi Bold" pitchFamily="34" charset="0"/>
                <a:ea typeface="Source Serif 4 Semi Bold" pitchFamily="34" charset="-122"/>
                <a:cs typeface="Source Serif 4 Semi Bold" pitchFamily="34" charset="-120"/>
              </a:rPr>
              <a:t>The Risk Profile</a:t>
            </a:r>
            <a:endParaRPr lang="en-US" sz="1300" dirty="0"/>
          </a:p>
        </p:txBody>
      </p:sp>
      <p:sp>
        <p:nvSpPr>
          <p:cNvPr id="6" name="Text 4"/>
          <p:cNvSpPr/>
          <p:nvPr/>
        </p:nvSpPr>
        <p:spPr>
          <a:xfrm>
            <a:off x="903312" y="2112615"/>
            <a:ext cx="2162398" cy="1093515"/>
          </a:xfrm>
          <a:prstGeom prst="rect">
            <a:avLst/>
          </a:prstGeom>
          <a:noFill/>
          <a:ln/>
        </p:spPr>
        <p:txBody>
          <a:bodyPr wrap="square" lIns="0" tIns="0" rIns="0" bIns="0" rtlCol="0" anchor="t"/>
          <a:lstStyle/>
          <a:p>
            <a:pPr marL="0" indent="0" algn="l">
              <a:lnSpc>
                <a:spcPts val="1700"/>
              </a:lnSpc>
              <a:buNone/>
            </a:pPr>
            <a:r>
              <a:rPr lang="en-US" sz="1100" dirty="0">
                <a:solidFill>
                  <a:srgbClr val="272525"/>
                </a:solidFill>
                <a:latin typeface="Source Sans 3" pitchFamily="34" charset="0"/>
                <a:ea typeface="Source Sans 3" pitchFamily="34" charset="-122"/>
                <a:cs typeface="Source Sans 3" pitchFamily="34" charset="-120"/>
              </a:rPr>
              <a:t>People with diabetes have a far higher risk of heart attacks, strokes, and vascular disease — making them obvious candidates for preventive treatment.</a:t>
            </a:r>
            <a:endParaRPr lang="en-US" sz="1100" dirty="0"/>
          </a:p>
        </p:txBody>
      </p:sp>
      <p:sp>
        <p:nvSpPr>
          <p:cNvPr id="7" name="Shape 5"/>
          <p:cNvSpPr/>
          <p:nvPr/>
        </p:nvSpPr>
        <p:spPr>
          <a:xfrm>
            <a:off x="3343796" y="1677814"/>
            <a:ext cx="2456334" cy="1893987"/>
          </a:xfrm>
          <a:prstGeom prst="roundRect">
            <a:avLst>
              <a:gd name="adj" fmla="val 3154"/>
            </a:avLst>
          </a:prstGeom>
          <a:solidFill>
            <a:srgbClr val="F4D4F7"/>
          </a:solidFill>
          <a:ln w="4763">
            <a:solidFill>
              <a:srgbClr val="DABADD"/>
            </a:solidFill>
            <a:prstDash val="solid"/>
          </a:ln>
        </p:spPr>
        <p:txBody>
          <a:bodyPr/>
          <a:lstStyle/>
          <a:p>
            <a:endParaRPr lang="en-GB"/>
          </a:p>
        </p:txBody>
      </p:sp>
      <p:sp>
        <p:nvSpPr>
          <p:cNvPr id="8" name="Text 6"/>
          <p:cNvSpPr/>
          <p:nvPr/>
        </p:nvSpPr>
        <p:spPr>
          <a:xfrm>
            <a:off x="3490764" y="1824782"/>
            <a:ext cx="1673498" cy="209178"/>
          </a:xfrm>
          <a:prstGeom prst="rect">
            <a:avLst/>
          </a:prstGeom>
          <a:noFill/>
          <a:ln/>
        </p:spPr>
        <p:txBody>
          <a:bodyPr wrap="none" lIns="0" tIns="0" rIns="0" bIns="0" rtlCol="0" anchor="t"/>
          <a:lstStyle/>
          <a:p>
            <a:pPr marL="0" indent="0" algn="l">
              <a:lnSpc>
                <a:spcPts val="1600"/>
              </a:lnSpc>
              <a:buNone/>
            </a:pPr>
            <a:r>
              <a:rPr lang="en-US" sz="1300" dirty="0">
                <a:solidFill>
                  <a:srgbClr val="272525"/>
                </a:solidFill>
                <a:latin typeface="Source Serif 4 Semi Bold" pitchFamily="34" charset="0"/>
                <a:ea typeface="Source Serif 4 Semi Bold" pitchFamily="34" charset="-122"/>
                <a:cs typeface="Source Serif 4 Semi Bold" pitchFamily="34" charset="-120"/>
              </a:rPr>
              <a:t>The Defining Phrase</a:t>
            </a:r>
            <a:endParaRPr lang="en-US" sz="1300" dirty="0"/>
          </a:p>
        </p:txBody>
      </p:sp>
      <p:sp>
        <p:nvSpPr>
          <p:cNvPr id="9" name="Text 7"/>
          <p:cNvSpPr/>
          <p:nvPr/>
        </p:nvSpPr>
        <p:spPr>
          <a:xfrm>
            <a:off x="3490764" y="2112615"/>
            <a:ext cx="2162398" cy="1093515"/>
          </a:xfrm>
          <a:prstGeom prst="rect">
            <a:avLst/>
          </a:prstGeom>
          <a:noFill/>
          <a:ln/>
        </p:spPr>
        <p:txBody>
          <a:bodyPr wrap="square" lIns="0" tIns="0" rIns="0" bIns="0" rtlCol="0" anchor="t"/>
          <a:lstStyle/>
          <a:p>
            <a:pPr marL="0" indent="0" algn="l">
              <a:lnSpc>
                <a:spcPts val="1700"/>
              </a:lnSpc>
              <a:buNone/>
            </a:pPr>
            <a:r>
              <a:rPr lang="en-US" sz="1100" dirty="0">
                <a:solidFill>
                  <a:srgbClr val="272525"/>
                </a:solidFill>
                <a:latin typeface="Source Sans 3" pitchFamily="34" charset="0"/>
                <a:ea typeface="Source Sans 3" pitchFamily="34" charset="-122"/>
                <a:cs typeface="Source Sans 3" pitchFamily="34" charset="-120"/>
              </a:rPr>
              <a:t>Researchers began describing diabetes as </a:t>
            </a:r>
            <a:r>
              <a:rPr lang="en-US" sz="1100" b="1" dirty="0">
                <a:solidFill>
                  <a:srgbClr val="272525"/>
                </a:solidFill>
                <a:latin typeface="Source Sans 3" pitchFamily="34" charset="0"/>
                <a:ea typeface="Source Sans 3" pitchFamily="34" charset="-122"/>
                <a:cs typeface="Source Sans 3" pitchFamily="34" charset="-120"/>
              </a:rPr>
              <a:t>"a coronary heart disease equivalent"</a:t>
            </a:r>
            <a:r>
              <a:rPr lang="en-US" sz="1100" dirty="0">
                <a:solidFill>
                  <a:srgbClr val="272525"/>
                </a:solidFill>
                <a:latin typeface="Source Sans 3" pitchFamily="34" charset="0"/>
                <a:ea typeface="Source Sans 3" pitchFamily="34" charset="-122"/>
                <a:cs typeface="Source Sans 3" pitchFamily="34" charset="-120"/>
              </a:rPr>
              <a:t> — a phrase that changed everything and sent aspirin prescribing into overdrive.</a:t>
            </a:r>
            <a:endParaRPr lang="en-US" sz="1100" dirty="0"/>
          </a:p>
        </p:txBody>
      </p:sp>
      <p:sp>
        <p:nvSpPr>
          <p:cNvPr id="10" name="Shape 8"/>
          <p:cNvSpPr/>
          <p:nvPr/>
        </p:nvSpPr>
        <p:spPr>
          <a:xfrm>
            <a:off x="5931247" y="1677814"/>
            <a:ext cx="2456334" cy="1893987"/>
          </a:xfrm>
          <a:prstGeom prst="roundRect">
            <a:avLst>
              <a:gd name="adj" fmla="val 3154"/>
            </a:avLst>
          </a:prstGeom>
          <a:solidFill>
            <a:srgbClr val="F4D4F7"/>
          </a:solidFill>
          <a:ln w="4763">
            <a:solidFill>
              <a:srgbClr val="DABADD"/>
            </a:solidFill>
            <a:prstDash val="solid"/>
          </a:ln>
        </p:spPr>
        <p:txBody>
          <a:bodyPr/>
          <a:lstStyle/>
          <a:p>
            <a:endParaRPr lang="en-GB"/>
          </a:p>
        </p:txBody>
      </p:sp>
      <p:sp>
        <p:nvSpPr>
          <p:cNvPr id="11" name="Text 9"/>
          <p:cNvSpPr/>
          <p:nvPr/>
        </p:nvSpPr>
        <p:spPr>
          <a:xfrm>
            <a:off x="6078215" y="1824782"/>
            <a:ext cx="1673498" cy="209178"/>
          </a:xfrm>
          <a:prstGeom prst="rect">
            <a:avLst/>
          </a:prstGeom>
          <a:noFill/>
          <a:ln/>
        </p:spPr>
        <p:txBody>
          <a:bodyPr wrap="none" lIns="0" tIns="0" rIns="0" bIns="0" rtlCol="0" anchor="t"/>
          <a:lstStyle/>
          <a:p>
            <a:pPr marL="0" indent="0" algn="l">
              <a:lnSpc>
                <a:spcPts val="1600"/>
              </a:lnSpc>
              <a:buNone/>
            </a:pPr>
            <a:r>
              <a:rPr lang="en-US" sz="1300" dirty="0">
                <a:solidFill>
                  <a:srgbClr val="272525"/>
                </a:solidFill>
                <a:latin typeface="Source Serif 4 Semi Bold" pitchFamily="34" charset="0"/>
                <a:ea typeface="Source Serif 4 Semi Bold" pitchFamily="34" charset="-122"/>
                <a:cs typeface="Source Serif 4 Semi Bold" pitchFamily="34" charset="-120"/>
              </a:rPr>
              <a:t>The Momentum</a:t>
            </a:r>
            <a:endParaRPr lang="en-US" sz="1300" dirty="0"/>
          </a:p>
        </p:txBody>
      </p:sp>
      <p:sp>
        <p:nvSpPr>
          <p:cNvPr id="12" name="Text 10"/>
          <p:cNvSpPr/>
          <p:nvPr/>
        </p:nvSpPr>
        <p:spPr>
          <a:xfrm>
            <a:off x="6078215" y="2112615"/>
            <a:ext cx="2162398" cy="1312218"/>
          </a:xfrm>
          <a:prstGeom prst="rect">
            <a:avLst/>
          </a:prstGeom>
          <a:noFill/>
          <a:ln/>
        </p:spPr>
        <p:txBody>
          <a:bodyPr wrap="square" lIns="0" tIns="0" rIns="0" bIns="0" rtlCol="0" anchor="t"/>
          <a:lstStyle/>
          <a:p>
            <a:pPr marL="0" indent="0" algn="l">
              <a:lnSpc>
                <a:spcPts val="1700"/>
              </a:lnSpc>
              <a:buNone/>
            </a:pPr>
            <a:r>
              <a:rPr lang="en-US" sz="1100" dirty="0">
                <a:solidFill>
                  <a:srgbClr val="272525"/>
                </a:solidFill>
                <a:latin typeface="Source Sans 3" pitchFamily="34" charset="0"/>
                <a:ea typeface="Source Sans 3" pitchFamily="34" charset="-122"/>
                <a:cs typeface="Source Sans 3" pitchFamily="34" charset="-120"/>
              </a:rPr>
              <a:t>From there, momentum built rapidly. Guidelines shifted. Prescribing habits changed. An entire generation of clinicians was trained to see aspirin as a near-universal tool.</a:t>
            </a:r>
            <a:endParaRPr lang="en-US" sz="1100" dirty="0"/>
          </a:p>
        </p:txBody>
      </p:sp>
      <p:sp>
        <p:nvSpPr>
          <p:cNvPr id="13" name="Shape 11"/>
          <p:cNvSpPr/>
          <p:nvPr/>
        </p:nvSpPr>
        <p:spPr>
          <a:xfrm>
            <a:off x="756345" y="3719289"/>
            <a:ext cx="7631237" cy="1011808"/>
          </a:xfrm>
          <a:prstGeom prst="roundRect">
            <a:avLst>
              <a:gd name="adj" fmla="val 5905"/>
            </a:avLst>
          </a:prstGeom>
          <a:solidFill>
            <a:srgbClr val="B6D6FC"/>
          </a:solidFill>
          <a:ln/>
        </p:spPr>
        <p:txBody>
          <a:bodyPr/>
          <a:lstStyle/>
          <a:p>
            <a:endParaRPr lang="en-GB"/>
          </a:p>
        </p:txBody>
      </p:sp>
      <p:pic>
        <p:nvPicPr>
          <p:cNvPr id="14" name="Image 0" descr="preencoded.png"/>
          <p:cNvPicPr>
            <a:picLocks noChangeAspect="1"/>
          </p:cNvPicPr>
          <p:nvPr/>
        </p:nvPicPr>
        <p:blipFill>
          <a:blip r:embed="rId3"/>
          <a:stretch>
            <a:fillRect/>
          </a:stretch>
        </p:blipFill>
        <p:spPr>
          <a:xfrm>
            <a:off x="898550" y="3924895"/>
            <a:ext cx="177775" cy="142205"/>
          </a:xfrm>
          <a:prstGeom prst="rect">
            <a:avLst/>
          </a:prstGeom>
        </p:spPr>
      </p:pic>
      <p:sp>
        <p:nvSpPr>
          <p:cNvPr id="15" name="Text 12"/>
          <p:cNvSpPr/>
          <p:nvPr/>
        </p:nvSpPr>
        <p:spPr>
          <a:xfrm>
            <a:off x="1218530" y="3885902"/>
            <a:ext cx="7026846" cy="656109"/>
          </a:xfrm>
          <a:prstGeom prst="rect">
            <a:avLst/>
          </a:prstGeom>
          <a:noFill/>
          <a:ln/>
        </p:spPr>
        <p:txBody>
          <a:bodyPr wrap="square" lIns="0" tIns="0" rIns="0" bIns="0" rtlCol="0" anchor="t"/>
          <a:lstStyle/>
          <a:p>
            <a:pPr marL="0" indent="0" algn="l">
              <a:lnSpc>
                <a:spcPts val="1700"/>
              </a:lnSpc>
              <a:buNone/>
            </a:pPr>
            <a:r>
              <a:rPr lang="en-US" sz="1100" dirty="0">
                <a:solidFill>
                  <a:srgbClr val="000000"/>
                </a:solidFill>
                <a:latin typeface="Source Sans 3" pitchFamily="34" charset="0"/>
                <a:ea typeface="Source Sans 3" pitchFamily="34" charset="-122"/>
                <a:cs typeface="Source Sans 3" pitchFamily="34" charset="-120"/>
              </a:rPr>
              <a:t>The Haffner Study (1998) was hugely influential — it suggested a person with diabetes but no previous heart attack could have a cardiovascular risk similar to someone without diabetes who had already suffered a heart attack. The medical world collectively went: </a:t>
            </a:r>
            <a:r>
              <a:rPr lang="en-US" sz="1100" b="1" dirty="0">
                <a:solidFill>
                  <a:srgbClr val="000000"/>
                </a:solidFill>
                <a:latin typeface="Source Sans 3" pitchFamily="34" charset="0"/>
                <a:ea typeface="Source Sans 3" pitchFamily="34" charset="-122"/>
                <a:cs typeface="Source Sans 3" pitchFamily="34" charset="-120"/>
              </a:rPr>
              <a:t>"Blimey."</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56345" y="444922"/>
            <a:ext cx="5051747" cy="418356"/>
          </a:xfrm>
          <a:prstGeom prst="rect">
            <a:avLst/>
          </a:prstGeom>
          <a:noFill/>
          <a:ln/>
        </p:spPr>
        <p:txBody>
          <a:bodyPr wrap="none" lIns="0" tIns="0" rIns="0" bIns="0" rtlCol="0" anchor="t"/>
          <a:lstStyle/>
          <a:p>
            <a:pPr marL="0" indent="0" algn="l">
              <a:lnSpc>
                <a:spcPts val="3250"/>
              </a:lnSpc>
              <a:buNone/>
            </a:pPr>
            <a:r>
              <a:rPr lang="en-US" sz="2600" dirty="0">
                <a:solidFill>
                  <a:srgbClr val="D73AD7"/>
                </a:solidFill>
                <a:latin typeface="Source Serif 4 Semi Bold" pitchFamily="34" charset="0"/>
                <a:ea typeface="Source Serif 4 Semi Bold" pitchFamily="34" charset="-122"/>
                <a:cs typeface="Source Serif 4 Semi Bold" pitchFamily="34" charset="-120"/>
              </a:rPr>
              <a:t>The Studies That Shaped an Era</a:t>
            </a:r>
            <a:endParaRPr lang="en-US" sz="2600" dirty="0"/>
          </a:p>
        </p:txBody>
      </p:sp>
      <p:sp>
        <p:nvSpPr>
          <p:cNvPr id="3" name="Text 1"/>
          <p:cNvSpPr/>
          <p:nvPr/>
        </p:nvSpPr>
        <p:spPr>
          <a:xfrm>
            <a:off x="756345" y="1125513"/>
            <a:ext cx="7631237" cy="437406"/>
          </a:xfrm>
          <a:prstGeom prst="rect">
            <a:avLst/>
          </a:prstGeom>
          <a:noFill/>
          <a:ln/>
        </p:spPr>
        <p:txBody>
          <a:bodyPr wrap="square" lIns="0" tIns="0" rIns="0" bIns="0" rtlCol="0" anchor="t"/>
          <a:lstStyle/>
          <a:p>
            <a:pPr marL="0" indent="0" algn="l">
              <a:lnSpc>
                <a:spcPts val="1700"/>
              </a:lnSpc>
              <a:buNone/>
            </a:pPr>
            <a:r>
              <a:rPr lang="en-US" sz="1100" dirty="0">
                <a:solidFill>
                  <a:srgbClr val="272525"/>
                </a:solidFill>
                <a:latin typeface="Source Sans 3" pitchFamily="34" charset="0"/>
                <a:ea typeface="Source Sans 3" pitchFamily="34" charset="-122"/>
                <a:cs typeface="Source Sans 3" pitchFamily="34" charset="-120"/>
              </a:rPr>
              <a:t>Three landmark publications drove the aspirin-for-everyone philosophy deep into clinical practice. Each one added another brick to a wall of apparent certainty.</a:t>
            </a:r>
            <a:endParaRPr lang="en-US" sz="1100" dirty="0"/>
          </a:p>
        </p:txBody>
      </p:sp>
      <p:sp>
        <p:nvSpPr>
          <p:cNvPr id="4" name="Shape 2"/>
          <p:cNvSpPr/>
          <p:nvPr/>
        </p:nvSpPr>
        <p:spPr>
          <a:xfrm>
            <a:off x="4562401" y="1710407"/>
            <a:ext cx="19050" cy="2988171"/>
          </a:xfrm>
          <a:prstGeom prst="roundRect">
            <a:avLst>
              <a:gd name="adj" fmla="val 313623"/>
            </a:avLst>
          </a:prstGeom>
          <a:solidFill>
            <a:srgbClr val="DABADD"/>
          </a:solidFill>
          <a:ln/>
        </p:spPr>
        <p:txBody>
          <a:bodyPr/>
          <a:lstStyle/>
          <a:p>
            <a:endParaRPr lang="en-GB"/>
          </a:p>
        </p:txBody>
      </p:sp>
      <p:sp>
        <p:nvSpPr>
          <p:cNvPr id="5" name="Shape 3"/>
          <p:cNvSpPr/>
          <p:nvPr/>
        </p:nvSpPr>
        <p:spPr>
          <a:xfrm>
            <a:off x="4004258" y="1860872"/>
            <a:ext cx="426690" cy="19050"/>
          </a:xfrm>
          <a:prstGeom prst="roundRect">
            <a:avLst>
              <a:gd name="adj" fmla="val 313623"/>
            </a:avLst>
          </a:prstGeom>
          <a:solidFill>
            <a:srgbClr val="DABADD"/>
          </a:solidFill>
          <a:ln/>
        </p:spPr>
        <p:txBody>
          <a:bodyPr/>
          <a:lstStyle/>
          <a:p>
            <a:endParaRPr lang="en-GB"/>
          </a:p>
        </p:txBody>
      </p:sp>
      <p:sp>
        <p:nvSpPr>
          <p:cNvPr id="6" name="Shape 4"/>
          <p:cNvSpPr/>
          <p:nvPr/>
        </p:nvSpPr>
        <p:spPr>
          <a:xfrm>
            <a:off x="4411898" y="1710407"/>
            <a:ext cx="320055" cy="320055"/>
          </a:xfrm>
          <a:prstGeom prst="roundRect">
            <a:avLst>
              <a:gd name="adj" fmla="val 18667"/>
            </a:avLst>
          </a:prstGeom>
          <a:solidFill>
            <a:srgbClr val="F4D4F7"/>
          </a:solidFill>
          <a:ln w="4763">
            <a:solidFill>
              <a:srgbClr val="DABADD"/>
            </a:solidFill>
            <a:prstDash val="solid"/>
          </a:ln>
        </p:spPr>
        <p:txBody>
          <a:bodyPr/>
          <a:lstStyle/>
          <a:p>
            <a:endParaRPr lang="en-GB"/>
          </a:p>
        </p:txBody>
      </p:sp>
      <p:sp>
        <p:nvSpPr>
          <p:cNvPr id="7" name="Text 5"/>
          <p:cNvSpPr/>
          <p:nvPr/>
        </p:nvSpPr>
        <p:spPr>
          <a:xfrm>
            <a:off x="4471504" y="1744898"/>
            <a:ext cx="200769" cy="250999"/>
          </a:xfrm>
          <a:prstGeom prst="rect">
            <a:avLst/>
          </a:prstGeom>
          <a:noFill/>
          <a:ln/>
        </p:spPr>
        <p:txBody>
          <a:bodyPr wrap="none" lIns="0" tIns="0" rIns="0" bIns="0" rtlCol="0" anchor="ctr"/>
          <a:lstStyle/>
          <a:p>
            <a:pPr marL="0" indent="0" algn="ctr">
              <a:lnSpc>
                <a:spcPct val="100000"/>
              </a:lnSpc>
              <a:buNone/>
            </a:pPr>
            <a:r>
              <a:rPr lang="en-US" sz="1550" dirty="0">
                <a:solidFill>
                  <a:srgbClr val="272525"/>
                </a:solidFill>
                <a:latin typeface="Source Serif 4 Semi Bold" pitchFamily="34" charset="0"/>
                <a:ea typeface="Source Serif 4 Semi Bold" pitchFamily="34" charset="-122"/>
                <a:cs typeface="Source Serif 4 Semi Bold" pitchFamily="34" charset="-120"/>
              </a:rPr>
              <a:t>1</a:t>
            </a:r>
            <a:endParaRPr lang="en-US" sz="1550" dirty="0"/>
          </a:p>
        </p:txBody>
      </p:sp>
      <p:sp>
        <p:nvSpPr>
          <p:cNvPr id="8" name="Text 6"/>
          <p:cNvSpPr/>
          <p:nvPr/>
        </p:nvSpPr>
        <p:spPr>
          <a:xfrm>
            <a:off x="2187178" y="1759297"/>
            <a:ext cx="1673498" cy="209178"/>
          </a:xfrm>
          <a:prstGeom prst="rect">
            <a:avLst/>
          </a:prstGeom>
          <a:noFill/>
          <a:ln/>
        </p:spPr>
        <p:txBody>
          <a:bodyPr wrap="none" lIns="0" tIns="0" rIns="0" bIns="0" rtlCol="0" anchor="t"/>
          <a:lstStyle/>
          <a:p>
            <a:pPr marL="0" indent="0" algn="r">
              <a:lnSpc>
                <a:spcPts val="1600"/>
              </a:lnSpc>
              <a:buNone/>
            </a:pPr>
            <a:r>
              <a:rPr lang="en-US" sz="1300" dirty="0">
                <a:solidFill>
                  <a:srgbClr val="272525"/>
                </a:solidFill>
                <a:latin typeface="Source Serif 4 Semi Bold" pitchFamily="34" charset="0"/>
                <a:ea typeface="Source Serif 4 Semi Bold" pitchFamily="34" charset="-122"/>
                <a:cs typeface="Source Serif 4 Semi Bold" pitchFamily="34" charset="-120"/>
              </a:rPr>
              <a:t>HOT Trial (1998)</a:t>
            </a:r>
            <a:endParaRPr lang="en-US" sz="1300" dirty="0"/>
          </a:p>
        </p:txBody>
      </p:sp>
      <p:sp>
        <p:nvSpPr>
          <p:cNvPr id="9" name="Text 7"/>
          <p:cNvSpPr/>
          <p:nvPr/>
        </p:nvSpPr>
        <p:spPr>
          <a:xfrm>
            <a:off x="756345" y="2047131"/>
            <a:ext cx="3104331" cy="1049238"/>
          </a:xfrm>
          <a:prstGeom prst="rect">
            <a:avLst/>
          </a:prstGeom>
          <a:noFill/>
          <a:ln/>
        </p:spPr>
        <p:txBody>
          <a:bodyPr wrap="square" lIns="0" tIns="0" rIns="0" bIns="0" rtlCol="0" anchor="t"/>
          <a:lstStyle/>
          <a:p>
            <a:pPr marL="0" indent="0" algn="r">
              <a:lnSpc>
                <a:spcPts val="1350"/>
              </a:lnSpc>
              <a:buNone/>
            </a:pPr>
            <a:r>
              <a:rPr lang="en-US" sz="850" dirty="0">
                <a:solidFill>
                  <a:srgbClr val="272525"/>
                </a:solidFill>
                <a:latin typeface="Source Sans 3" pitchFamily="34" charset="0"/>
                <a:ea typeface="Source Sans 3" pitchFamily="34" charset="-122"/>
                <a:cs typeface="Source Sans 3" pitchFamily="34" charset="-120"/>
              </a:rPr>
              <a:t>The Hypertension Optimal Treatment Trial examined blood pressure targets and aspirin use. The aspirin arm suggested fewer heart attacks, modest cardiovascular benefit, and apparently acceptable bleeding risk. Doctors read this and thought: </a:t>
            </a:r>
            <a:r>
              <a:rPr lang="en-US" sz="850" i="1" dirty="0">
                <a:solidFill>
                  <a:srgbClr val="272525"/>
                </a:solidFill>
                <a:latin typeface="Source Sans 3" pitchFamily="34" charset="0"/>
                <a:ea typeface="Source Sans 3" pitchFamily="34" charset="-122"/>
                <a:cs typeface="Source Sans 3" pitchFamily="34" charset="-120"/>
              </a:rPr>
              <a:t>"Excellent. Aspirin helps high-risk hypertensive patients."</a:t>
            </a:r>
            <a:r>
              <a:rPr lang="en-US" sz="850" dirty="0">
                <a:solidFill>
                  <a:srgbClr val="272525"/>
                </a:solidFill>
                <a:latin typeface="Source Sans 3" pitchFamily="34" charset="0"/>
                <a:ea typeface="Source Sans 3" pitchFamily="34" charset="-122"/>
                <a:cs typeface="Source Sans 3" pitchFamily="34" charset="-120"/>
              </a:rPr>
              <a:t> Especially diabetic ones.</a:t>
            </a:r>
            <a:endParaRPr lang="en-US" sz="850" dirty="0"/>
          </a:p>
        </p:txBody>
      </p:sp>
      <p:sp>
        <p:nvSpPr>
          <p:cNvPr id="10" name="Shape 8"/>
          <p:cNvSpPr/>
          <p:nvPr/>
        </p:nvSpPr>
        <p:spPr>
          <a:xfrm>
            <a:off x="4712903" y="2692078"/>
            <a:ext cx="426690" cy="19050"/>
          </a:xfrm>
          <a:prstGeom prst="roundRect">
            <a:avLst>
              <a:gd name="adj" fmla="val 313623"/>
            </a:avLst>
          </a:prstGeom>
          <a:solidFill>
            <a:srgbClr val="DABADD"/>
          </a:solidFill>
          <a:ln/>
        </p:spPr>
        <p:txBody>
          <a:bodyPr/>
          <a:lstStyle/>
          <a:p>
            <a:endParaRPr lang="en-GB"/>
          </a:p>
        </p:txBody>
      </p:sp>
      <p:sp>
        <p:nvSpPr>
          <p:cNvPr id="11" name="Shape 9"/>
          <p:cNvSpPr/>
          <p:nvPr/>
        </p:nvSpPr>
        <p:spPr>
          <a:xfrm>
            <a:off x="4411898" y="2541612"/>
            <a:ext cx="320055" cy="320055"/>
          </a:xfrm>
          <a:prstGeom prst="roundRect">
            <a:avLst>
              <a:gd name="adj" fmla="val 18667"/>
            </a:avLst>
          </a:prstGeom>
          <a:solidFill>
            <a:srgbClr val="F4D4F7"/>
          </a:solidFill>
          <a:ln w="4763">
            <a:solidFill>
              <a:srgbClr val="DABADD"/>
            </a:solidFill>
            <a:prstDash val="solid"/>
          </a:ln>
        </p:spPr>
        <p:txBody>
          <a:bodyPr/>
          <a:lstStyle/>
          <a:p>
            <a:endParaRPr lang="en-GB"/>
          </a:p>
        </p:txBody>
      </p:sp>
      <p:sp>
        <p:nvSpPr>
          <p:cNvPr id="12" name="Text 10"/>
          <p:cNvSpPr/>
          <p:nvPr/>
        </p:nvSpPr>
        <p:spPr>
          <a:xfrm>
            <a:off x="4471504" y="2576103"/>
            <a:ext cx="200769" cy="250999"/>
          </a:xfrm>
          <a:prstGeom prst="rect">
            <a:avLst/>
          </a:prstGeom>
          <a:noFill/>
          <a:ln/>
        </p:spPr>
        <p:txBody>
          <a:bodyPr wrap="none" lIns="0" tIns="0" rIns="0" bIns="0" rtlCol="0" anchor="ctr"/>
          <a:lstStyle/>
          <a:p>
            <a:pPr marL="0" indent="0" algn="ctr">
              <a:lnSpc>
                <a:spcPct val="100000"/>
              </a:lnSpc>
              <a:buNone/>
            </a:pPr>
            <a:r>
              <a:rPr lang="en-US" sz="1550" dirty="0">
                <a:solidFill>
                  <a:srgbClr val="272525"/>
                </a:solidFill>
                <a:latin typeface="Source Serif 4 Semi Bold" pitchFamily="34" charset="0"/>
                <a:ea typeface="Source Serif 4 Semi Bold" pitchFamily="34" charset="-122"/>
                <a:cs typeface="Source Serif 4 Semi Bold" pitchFamily="34" charset="-120"/>
              </a:rPr>
              <a:t>2</a:t>
            </a:r>
            <a:endParaRPr lang="en-US" sz="1550" dirty="0"/>
          </a:p>
        </p:txBody>
      </p:sp>
      <p:sp>
        <p:nvSpPr>
          <p:cNvPr id="13" name="Text 11"/>
          <p:cNvSpPr/>
          <p:nvPr/>
        </p:nvSpPr>
        <p:spPr>
          <a:xfrm>
            <a:off x="5283175" y="2590502"/>
            <a:ext cx="3104406" cy="418356"/>
          </a:xfrm>
          <a:prstGeom prst="rect">
            <a:avLst/>
          </a:prstGeom>
          <a:noFill/>
          <a:ln/>
        </p:spPr>
        <p:txBody>
          <a:bodyPr wrap="square" lIns="0" tIns="0" rIns="0" bIns="0" rtlCol="0" anchor="t"/>
          <a:lstStyle/>
          <a:p>
            <a:pPr marL="0" indent="0" algn="l">
              <a:lnSpc>
                <a:spcPts val="1600"/>
              </a:lnSpc>
              <a:buNone/>
            </a:pPr>
            <a:r>
              <a:rPr lang="en-US" sz="1300" dirty="0">
                <a:solidFill>
                  <a:srgbClr val="272525"/>
                </a:solidFill>
                <a:latin typeface="Source Serif 4 Semi Bold" pitchFamily="34" charset="0"/>
                <a:ea typeface="Source Serif 4 Semi Bold" pitchFamily="34" charset="-122"/>
                <a:cs typeface="Source Serif 4 Semi Bold" pitchFamily="34" charset="-120"/>
              </a:rPr>
              <a:t>Antithrombotic Trialists' Collaboration (2002)</a:t>
            </a:r>
            <a:endParaRPr lang="en-US" sz="1300" dirty="0"/>
          </a:p>
        </p:txBody>
      </p:sp>
      <p:sp>
        <p:nvSpPr>
          <p:cNvPr id="14" name="Text 12"/>
          <p:cNvSpPr/>
          <p:nvPr/>
        </p:nvSpPr>
        <p:spPr>
          <a:xfrm>
            <a:off x="5283175" y="3087514"/>
            <a:ext cx="3104406" cy="874365"/>
          </a:xfrm>
          <a:prstGeom prst="rect">
            <a:avLst/>
          </a:prstGeom>
          <a:noFill/>
          <a:ln/>
        </p:spPr>
        <p:txBody>
          <a:bodyPr wrap="square" lIns="0" tIns="0" rIns="0" bIns="0" rtlCol="0" anchor="t"/>
          <a:lstStyle/>
          <a:p>
            <a:pPr marL="0" indent="0" algn="l">
              <a:lnSpc>
                <a:spcPts val="1350"/>
              </a:lnSpc>
              <a:buNone/>
            </a:pPr>
            <a:r>
              <a:rPr lang="en-US" sz="850" dirty="0">
                <a:solidFill>
                  <a:srgbClr val="272525"/>
                </a:solidFill>
                <a:latin typeface="Source Sans 3" pitchFamily="34" charset="0"/>
                <a:ea typeface="Source Sans 3" pitchFamily="34" charset="-122"/>
                <a:cs typeface="Source Sans 3" pitchFamily="34" charset="-120"/>
              </a:rPr>
              <a:t>This enormous meta-analysis pooled data from many studies. It suggested aspirin reduced serious vascular events in high-risk groups. Clinicians interpreted this as: </a:t>
            </a:r>
            <a:r>
              <a:rPr lang="en-US" sz="850" i="1" dirty="0">
                <a:solidFill>
                  <a:srgbClr val="272525"/>
                </a:solidFill>
                <a:latin typeface="Source Sans 3" pitchFamily="34" charset="0"/>
                <a:ea typeface="Source Sans 3" pitchFamily="34" charset="-122"/>
                <a:cs typeface="Source Sans 3" pitchFamily="34" charset="-120"/>
              </a:rPr>
              <a:t>"High cardiovascular risk? Give aspirin."</a:t>
            </a:r>
            <a:r>
              <a:rPr lang="en-US" sz="850" dirty="0">
                <a:solidFill>
                  <a:srgbClr val="272525"/>
                </a:solidFill>
                <a:latin typeface="Source Sans 3" pitchFamily="34" charset="0"/>
                <a:ea typeface="Source Sans 3" pitchFamily="34" charset="-122"/>
                <a:cs typeface="Source Sans 3" pitchFamily="34" charset="-120"/>
              </a:rPr>
              <a:t> And diabetes plus hypertension screamed high cardiovascular risk.</a:t>
            </a:r>
            <a:endParaRPr lang="en-US" sz="850" dirty="0"/>
          </a:p>
        </p:txBody>
      </p:sp>
      <p:sp>
        <p:nvSpPr>
          <p:cNvPr id="15" name="Shape 13"/>
          <p:cNvSpPr/>
          <p:nvPr/>
        </p:nvSpPr>
        <p:spPr>
          <a:xfrm>
            <a:off x="4004258" y="3533329"/>
            <a:ext cx="426690" cy="19050"/>
          </a:xfrm>
          <a:prstGeom prst="roundRect">
            <a:avLst>
              <a:gd name="adj" fmla="val 313623"/>
            </a:avLst>
          </a:prstGeom>
          <a:solidFill>
            <a:srgbClr val="DABADD"/>
          </a:solidFill>
          <a:ln/>
        </p:spPr>
        <p:txBody>
          <a:bodyPr/>
          <a:lstStyle/>
          <a:p>
            <a:endParaRPr lang="en-GB"/>
          </a:p>
        </p:txBody>
      </p:sp>
      <p:sp>
        <p:nvSpPr>
          <p:cNvPr id="16" name="Shape 14"/>
          <p:cNvSpPr/>
          <p:nvPr/>
        </p:nvSpPr>
        <p:spPr>
          <a:xfrm>
            <a:off x="4411898" y="3382863"/>
            <a:ext cx="320055" cy="320055"/>
          </a:xfrm>
          <a:prstGeom prst="roundRect">
            <a:avLst>
              <a:gd name="adj" fmla="val 18667"/>
            </a:avLst>
          </a:prstGeom>
          <a:solidFill>
            <a:srgbClr val="F4D4F7"/>
          </a:solidFill>
          <a:ln w="4763">
            <a:solidFill>
              <a:srgbClr val="DABADD"/>
            </a:solidFill>
            <a:prstDash val="solid"/>
          </a:ln>
        </p:spPr>
        <p:txBody>
          <a:bodyPr/>
          <a:lstStyle/>
          <a:p>
            <a:endParaRPr lang="en-GB"/>
          </a:p>
        </p:txBody>
      </p:sp>
      <p:sp>
        <p:nvSpPr>
          <p:cNvPr id="17" name="Text 15"/>
          <p:cNvSpPr/>
          <p:nvPr/>
        </p:nvSpPr>
        <p:spPr>
          <a:xfrm>
            <a:off x="4471504" y="3417354"/>
            <a:ext cx="200769" cy="250999"/>
          </a:xfrm>
          <a:prstGeom prst="rect">
            <a:avLst/>
          </a:prstGeom>
          <a:noFill/>
          <a:ln/>
        </p:spPr>
        <p:txBody>
          <a:bodyPr wrap="none" lIns="0" tIns="0" rIns="0" bIns="0" rtlCol="0" anchor="ctr"/>
          <a:lstStyle/>
          <a:p>
            <a:pPr marL="0" indent="0" algn="ctr">
              <a:lnSpc>
                <a:spcPct val="100000"/>
              </a:lnSpc>
              <a:buNone/>
            </a:pPr>
            <a:r>
              <a:rPr lang="en-US" sz="1550" dirty="0">
                <a:solidFill>
                  <a:srgbClr val="272525"/>
                </a:solidFill>
                <a:latin typeface="Source Serif 4 Semi Bold" pitchFamily="34" charset="0"/>
                <a:ea typeface="Source Serif 4 Semi Bold" pitchFamily="34" charset="-122"/>
                <a:cs typeface="Source Serif 4 Semi Bold" pitchFamily="34" charset="-120"/>
              </a:rPr>
              <a:t>3</a:t>
            </a:r>
            <a:endParaRPr lang="en-US" sz="1550" dirty="0"/>
          </a:p>
        </p:txBody>
      </p:sp>
      <p:sp>
        <p:nvSpPr>
          <p:cNvPr id="18" name="Text 16"/>
          <p:cNvSpPr/>
          <p:nvPr/>
        </p:nvSpPr>
        <p:spPr>
          <a:xfrm>
            <a:off x="2187178" y="3431753"/>
            <a:ext cx="1673498" cy="209178"/>
          </a:xfrm>
          <a:prstGeom prst="rect">
            <a:avLst/>
          </a:prstGeom>
          <a:noFill/>
          <a:ln/>
        </p:spPr>
        <p:txBody>
          <a:bodyPr wrap="none" lIns="0" tIns="0" rIns="0" bIns="0" rtlCol="0" anchor="t"/>
          <a:lstStyle/>
          <a:p>
            <a:pPr marL="0" indent="0" algn="r">
              <a:lnSpc>
                <a:spcPts val="1600"/>
              </a:lnSpc>
              <a:buNone/>
            </a:pPr>
            <a:r>
              <a:rPr lang="en-US" sz="1300" dirty="0">
                <a:solidFill>
                  <a:srgbClr val="272525"/>
                </a:solidFill>
                <a:latin typeface="Source Serif 4 Semi Bold" pitchFamily="34" charset="0"/>
                <a:ea typeface="Source Serif 4 Semi Bold" pitchFamily="34" charset="-122"/>
                <a:cs typeface="Source Serif 4 Semi Bold" pitchFamily="34" charset="-120"/>
              </a:rPr>
              <a:t>ALLHAT Trial (2002)</a:t>
            </a:r>
            <a:endParaRPr lang="en-US" sz="1300" dirty="0"/>
          </a:p>
        </p:txBody>
      </p:sp>
      <p:sp>
        <p:nvSpPr>
          <p:cNvPr id="19" name="Text 17"/>
          <p:cNvSpPr/>
          <p:nvPr/>
        </p:nvSpPr>
        <p:spPr>
          <a:xfrm>
            <a:off x="756345" y="3719587"/>
            <a:ext cx="3104331" cy="874365"/>
          </a:xfrm>
          <a:prstGeom prst="rect">
            <a:avLst/>
          </a:prstGeom>
          <a:noFill/>
          <a:ln/>
        </p:spPr>
        <p:txBody>
          <a:bodyPr wrap="square" lIns="0" tIns="0" rIns="0" bIns="0" rtlCol="0" anchor="t"/>
          <a:lstStyle/>
          <a:p>
            <a:pPr marL="0" indent="0" algn="r">
              <a:lnSpc>
                <a:spcPts val="1350"/>
              </a:lnSpc>
              <a:buNone/>
            </a:pPr>
            <a:r>
              <a:rPr lang="en-US" sz="850" dirty="0">
                <a:solidFill>
                  <a:srgbClr val="272525"/>
                </a:solidFill>
                <a:latin typeface="Source Sans 3" pitchFamily="34" charset="0"/>
                <a:ea typeface="Source Sans 3" pitchFamily="34" charset="-122"/>
                <a:cs typeface="Source Sans 3" pitchFamily="34" charset="-120"/>
              </a:rPr>
              <a:t>Primarily examining antihypertensive treatments, ALLHAT reinforced the aggressive cardiovascular risk-reduction philosophy of the era. Doctors increasingly believed that aggressively reducing every possible risk factor would produce major benefits.</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56345" y="433164"/>
            <a:ext cx="5304383" cy="418356"/>
          </a:xfrm>
          <a:prstGeom prst="rect">
            <a:avLst/>
          </a:prstGeom>
          <a:noFill/>
          <a:ln/>
        </p:spPr>
        <p:txBody>
          <a:bodyPr wrap="none" lIns="0" tIns="0" rIns="0" bIns="0" rtlCol="0" anchor="t"/>
          <a:lstStyle/>
          <a:p>
            <a:pPr marL="0" indent="0" algn="l">
              <a:lnSpc>
                <a:spcPts val="3250"/>
              </a:lnSpc>
              <a:buNone/>
            </a:pPr>
            <a:r>
              <a:rPr lang="en-US" sz="2600" dirty="0">
                <a:solidFill>
                  <a:srgbClr val="D73AD7"/>
                </a:solidFill>
                <a:latin typeface="Source Serif 4 Semi Bold" pitchFamily="34" charset="0"/>
                <a:ea typeface="Source Serif 4 Semi Bold" pitchFamily="34" charset="-122"/>
                <a:cs typeface="Source Serif 4 Semi Bold" pitchFamily="34" charset="-120"/>
              </a:rPr>
              <a:t>The Problem with Meta-Analyses</a:t>
            </a:r>
            <a:endParaRPr lang="en-US" sz="2600" dirty="0"/>
          </a:p>
        </p:txBody>
      </p:sp>
      <p:sp>
        <p:nvSpPr>
          <p:cNvPr id="3" name="Text 1"/>
          <p:cNvSpPr/>
          <p:nvPr/>
        </p:nvSpPr>
        <p:spPr>
          <a:xfrm>
            <a:off x="756345" y="1113755"/>
            <a:ext cx="7631237" cy="437406"/>
          </a:xfrm>
          <a:prstGeom prst="rect">
            <a:avLst/>
          </a:prstGeom>
          <a:noFill/>
          <a:ln/>
        </p:spPr>
        <p:txBody>
          <a:bodyPr wrap="square" lIns="0" tIns="0" rIns="0" bIns="0" rtlCol="0" anchor="t"/>
          <a:lstStyle/>
          <a:p>
            <a:pPr marL="0" indent="0" algn="l">
              <a:lnSpc>
                <a:spcPts val="1700"/>
              </a:lnSpc>
              <a:buNone/>
            </a:pPr>
            <a:r>
              <a:rPr lang="en-US" sz="1100" dirty="0">
                <a:solidFill>
                  <a:srgbClr val="272525"/>
                </a:solidFill>
                <a:latin typeface="Source Sans 3" pitchFamily="34" charset="0"/>
                <a:ea typeface="Source Sans 3" pitchFamily="34" charset="-122"/>
                <a:cs typeface="Source Sans 3" pitchFamily="34" charset="-120"/>
              </a:rPr>
              <a:t>Meta-analyses are often treated like the "final boss" of evidence. The logic is: </a:t>
            </a:r>
            <a:r>
              <a:rPr lang="en-US" sz="1100" i="1" dirty="0">
                <a:solidFill>
                  <a:srgbClr val="272525"/>
                </a:solidFill>
                <a:latin typeface="Source Sans 3" pitchFamily="34" charset="0"/>
                <a:ea typeface="Source Sans 3" pitchFamily="34" charset="-122"/>
                <a:cs typeface="Source Sans 3" pitchFamily="34" charset="-120"/>
              </a:rPr>
              <a:t>"Surely combining lots of studies must give us the truth."</a:t>
            </a:r>
            <a:r>
              <a:rPr lang="en-US" sz="1100" dirty="0">
                <a:solidFill>
                  <a:srgbClr val="272525"/>
                </a:solidFill>
                <a:latin typeface="Source Sans 3" pitchFamily="34" charset="0"/>
                <a:ea typeface="Source Sans 3" pitchFamily="34" charset="-122"/>
                <a:cs typeface="Source Sans 3" pitchFamily="34" charset="-120"/>
              </a:rPr>
              <a:t> But that is not always so.</a:t>
            </a:r>
            <a:endParaRPr lang="en-US" sz="1100" dirty="0"/>
          </a:p>
        </p:txBody>
      </p:sp>
      <p:sp>
        <p:nvSpPr>
          <p:cNvPr id="4" name="Text 2"/>
          <p:cNvSpPr/>
          <p:nvPr/>
        </p:nvSpPr>
        <p:spPr>
          <a:xfrm>
            <a:off x="969690" y="1846138"/>
            <a:ext cx="7417891" cy="437406"/>
          </a:xfrm>
          <a:prstGeom prst="rect">
            <a:avLst/>
          </a:prstGeom>
          <a:noFill/>
          <a:ln/>
        </p:spPr>
        <p:txBody>
          <a:bodyPr wrap="square" lIns="0" tIns="0" rIns="0" bIns="0" rtlCol="0" anchor="t"/>
          <a:lstStyle/>
          <a:p>
            <a:pPr marL="0" indent="0" algn="l">
              <a:lnSpc>
                <a:spcPts val="1700"/>
              </a:lnSpc>
              <a:buNone/>
            </a:pPr>
            <a:r>
              <a:rPr lang="en-US" sz="1100" dirty="0">
                <a:solidFill>
                  <a:srgbClr val="272525"/>
                </a:solidFill>
                <a:latin typeface="Source Sans 3" pitchFamily="34" charset="0"/>
                <a:ea typeface="Source Sans 3" pitchFamily="34" charset="-122"/>
                <a:cs typeface="Source Sans 3" pitchFamily="34" charset="-120"/>
              </a:rPr>
              <a:t>Imagine blending together rotten apples, bruised apples, fresh apples, and a banana someone accidentally dropped in. You still do not magically get perfect apple juice.</a:t>
            </a:r>
            <a:endParaRPr lang="en-US" sz="1100" dirty="0"/>
          </a:p>
        </p:txBody>
      </p:sp>
      <p:sp>
        <p:nvSpPr>
          <p:cNvPr id="5" name="Shape 3"/>
          <p:cNvSpPr/>
          <p:nvPr/>
        </p:nvSpPr>
        <p:spPr>
          <a:xfrm>
            <a:off x="756345" y="1698650"/>
            <a:ext cx="19050" cy="732383"/>
          </a:xfrm>
          <a:prstGeom prst="rect">
            <a:avLst/>
          </a:prstGeom>
          <a:solidFill>
            <a:srgbClr val="D75BE2"/>
          </a:solidFill>
          <a:ln/>
        </p:spPr>
        <p:txBody>
          <a:bodyPr/>
          <a:lstStyle/>
          <a:p>
            <a:endParaRPr lang="en-GB"/>
          </a:p>
        </p:txBody>
      </p:sp>
      <p:sp>
        <p:nvSpPr>
          <p:cNvPr id="6" name="Shape 4"/>
          <p:cNvSpPr/>
          <p:nvPr/>
        </p:nvSpPr>
        <p:spPr>
          <a:xfrm>
            <a:off x="756345" y="2578522"/>
            <a:ext cx="2456334" cy="2131740"/>
          </a:xfrm>
          <a:prstGeom prst="roundRect">
            <a:avLst>
              <a:gd name="adj" fmla="val 4289"/>
            </a:avLst>
          </a:prstGeom>
          <a:solidFill>
            <a:srgbClr val="FFFFFF">
              <a:alpha val="95000"/>
            </a:srgbClr>
          </a:solidFill>
          <a:ln w="19050">
            <a:solidFill>
              <a:srgbClr val="DABADD"/>
            </a:solidFill>
            <a:prstDash val="solid"/>
          </a:ln>
        </p:spPr>
        <p:txBody>
          <a:bodyPr/>
          <a:lstStyle/>
          <a:p>
            <a:endParaRPr lang="en-GB"/>
          </a:p>
        </p:txBody>
      </p:sp>
      <p:pic>
        <p:nvPicPr>
          <p:cNvPr id="7" name="Image 0" descr="preencoded.png"/>
          <p:cNvPicPr>
            <a:picLocks noChangeAspect="1"/>
          </p:cNvPicPr>
          <p:nvPr/>
        </p:nvPicPr>
        <p:blipFill>
          <a:blip r:embed="rId3"/>
          <a:stretch>
            <a:fillRect/>
          </a:stretch>
        </p:blipFill>
        <p:spPr>
          <a:xfrm>
            <a:off x="737295" y="2578522"/>
            <a:ext cx="76200" cy="2131740"/>
          </a:xfrm>
          <a:prstGeom prst="rect">
            <a:avLst/>
          </a:prstGeom>
        </p:spPr>
      </p:pic>
      <p:sp>
        <p:nvSpPr>
          <p:cNvPr id="8" name="Text 5"/>
          <p:cNvSpPr/>
          <p:nvPr/>
        </p:nvSpPr>
        <p:spPr>
          <a:xfrm>
            <a:off x="974750" y="2739777"/>
            <a:ext cx="1673498" cy="209178"/>
          </a:xfrm>
          <a:prstGeom prst="rect">
            <a:avLst/>
          </a:prstGeom>
          <a:noFill/>
          <a:ln/>
        </p:spPr>
        <p:txBody>
          <a:bodyPr wrap="none" lIns="0" tIns="0" rIns="0" bIns="0" rtlCol="0" anchor="t"/>
          <a:lstStyle/>
          <a:p>
            <a:pPr marL="0" indent="0" algn="l">
              <a:lnSpc>
                <a:spcPts val="1600"/>
              </a:lnSpc>
              <a:buNone/>
            </a:pPr>
            <a:r>
              <a:rPr lang="en-US" sz="1300" dirty="0">
                <a:solidFill>
                  <a:srgbClr val="272525"/>
                </a:solidFill>
                <a:latin typeface="Source Serif 4 Semi Bold" pitchFamily="34" charset="0"/>
                <a:ea typeface="Source Serif 4 Semi Bold" pitchFamily="34" charset="-122"/>
                <a:cs typeface="Source Serif 4 Semi Bold" pitchFamily="34" charset="-120"/>
              </a:rPr>
              <a:t>What can go wrong</a:t>
            </a:r>
            <a:endParaRPr lang="en-US" sz="1300" dirty="0"/>
          </a:p>
        </p:txBody>
      </p:sp>
      <p:sp>
        <p:nvSpPr>
          <p:cNvPr id="9" name="Text 6"/>
          <p:cNvSpPr/>
          <p:nvPr/>
        </p:nvSpPr>
        <p:spPr>
          <a:xfrm>
            <a:off x="974750" y="3027611"/>
            <a:ext cx="2076673" cy="1093515"/>
          </a:xfrm>
          <a:prstGeom prst="rect">
            <a:avLst/>
          </a:prstGeom>
          <a:noFill/>
          <a:ln/>
        </p:spPr>
        <p:txBody>
          <a:bodyPr wrap="square" lIns="0" tIns="0" rIns="0" bIns="0" rtlCol="0" anchor="t"/>
          <a:lstStyle/>
          <a:p>
            <a:pPr marL="0" indent="0" algn="l">
              <a:lnSpc>
                <a:spcPts val="1700"/>
              </a:lnSpc>
              <a:buNone/>
            </a:pPr>
            <a:r>
              <a:rPr lang="en-US" sz="1100" dirty="0">
                <a:solidFill>
                  <a:srgbClr val="272525"/>
                </a:solidFill>
                <a:latin typeface="Source Sans 3" pitchFamily="34" charset="0"/>
                <a:ea typeface="Source Sans 3" pitchFamily="34" charset="-122"/>
                <a:cs typeface="Source Sans 3" pitchFamily="34" charset="-120"/>
              </a:rPr>
              <a:t>If you combine imperfect studies, older studies, biased studies, or studies from a different medical era, you may simply create a very large, very confident mistake.</a:t>
            </a:r>
            <a:endParaRPr lang="en-US" sz="1100" dirty="0"/>
          </a:p>
        </p:txBody>
      </p:sp>
      <p:sp>
        <p:nvSpPr>
          <p:cNvPr id="10" name="Shape 7"/>
          <p:cNvSpPr/>
          <p:nvPr/>
        </p:nvSpPr>
        <p:spPr>
          <a:xfrm>
            <a:off x="3343796" y="2578522"/>
            <a:ext cx="2456334" cy="2131740"/>
          </a:xfrm>
          <a:prstGeom prst="roundRect">
            <a:avLst>
              <a:gd name="adj" fmla="val 4289"/>
            </a:avLst>
          </a:prstGeom>
          <a:solidFill>
            <a:srgbClr val="FFFFFF">
              <a:alpha val="95000"/>
            </a:srgbClr>
          </a:solidFill>
          <a:ln w="19050">
            <a:solidFill>
              <a:srgbClr val="DABADD"/>
            </a:solidFill>
            <a:prstDash val="solid"/>
          </a:ln>
        </p:spPr>
        <p:txBody>
          <a:bodyPr/>
          <a:lstStyle/>
          <a:p>
            <a:endParaRPr lang="en-GB"/>
          </a:p>
        </p:txBody>
      </p:sp>
      <p:pic>
        <p:nvPicPr>
          <p:cNvPr id="11" name="Image 1" descr="preencoded.png"/>
          <p:cNvPicPr>
            <a:picLocks noChangeAspect="1"/>
          </p:cNvPicPr>
          <p:nvPr/>
        </p:nvPicPr>
        <p:blipFill>
          <a:blip r:embed="rId3"/>
          <a:stretch>
            <a:fillRect/>
          </a:stretch>
        </p:blipFill>
        <p:spPr>
          <a:xfrm>
            <a:off x="3324746" y="2578522"/>
            <a:ext cx="76200" cy="2131740"/>
          </a:xfrm>
          <a:prstGeom prst="rect">
            <a:avLst/>
          </a:prstGeom>
        </p:spPr>
      </p:pic>
      <p:sp>
        <p:nvSpPr>
          <p:cNvPr id="12" name="Text 8"/>
          <p:cNvSpPr/>
          <p:nvPr/>
        </p:nvSpPr>
        <p:spPr>
          <a:xfrm>
            <a:off x="3562201" y="2739777"/>
            <a:ext cx="2076673" cy="418356"/>
          </a:xfrm>
          <a:prstGeom prst="rect">
            <a:avLst/>
          </a:prstGeom>
          <a:noFill/>
          <a:ln/>
        </p:spPr>
        <p:txBody>
          <a:bodyPr wrap="square" lIns="0" tIns="0" rIns="0" bIns="0" rtlCol="0" anchor="t"/>
          <a:lstStyle/>
          <a:p>
            <a:pPr marL="0" indent="0" algn="l">
              <a:lnSpc>
                <a:spcPts val="1600"/>
              </a:lnSpc>
              <a:buNone/>
            </a:pPr>
            <a:r>
              <a:rPr lang="en-US" sz="1300" dirty="0">
                <a:solidFill>
                  <a:srgbClr val="272525"/>
                </a:solidFill>
                <a:latin typeface="Source Serif 4 Semi Bold" pitchFamily="34" charset="0"/>
                <a:ea typeface="Source Serif 4 Semi Bold" pitchFamily="34" charset="-122"/>
                <a:cs typeface="Source Serif 4 Semi Bold" pitchFamily="34" charset="-120"/>
              </a:rPr>
              <a:t>What meta-analyses can amplify</a:t>
            </a:r>
            <a:endParaRPr lang="en-US" sz="1300" dirty="0"/>
          </a:p>
        </p:txBody>
      </p:sp>
      <p:sp>
        <p:nvSpPr>
          <p:cNvPr id="13" name="Text 9"/>
          <p:cNvSpPr/>
          <p:nvPr/>
        </p:nvSpPr>
        <p:spPr>
          <a:xfrm>
            <a:off x="3562201" y="3236788"/>
            <a:ext cx="2076673" cy="1312218"/>
          </a:xfrm>
          <a:prstGeom prst="rect">
            <a:avLst/>
          </a:prstGeom>
          <a:noFill/>
          <a:ln/>
        </p:spPr>
        <p:txBody>
          <a:bodyPr wrap="square" lIns="0" tIns="0" rIns="0" bIns="0" rtlCol="0" anchor="t"/>
          <a:lstStyle/>
          <a:p>
            <a:pPr marL="0" indent="0" algn="l">
              <a:lnSpc>
                <a:spcPts val="1700"/>
              </a:lnSpc>
              <a:buNone/>
            </a:pPr>
            <a:r>
              <a:rPr lang="en-US" sz="1100" dirty="0">
                <a:solidFill>
                  <a:srgbClr val="272525"/>
                </a:solidFill>
                <a:latin typeface="Source Sans 3" pitchFamily="34" charset="0"/>
                <a:ea typeface="Source Sans 3" pitchFamily="34" charset="-122"/>
                <a:cs typeface="Source Sans 3" pitchFamily="34" charset="-120"/>
              </a:rPr>
              <a:t>Hidden flaws do not disappear when you pool data — they can be amplified. Population selection biases, outdated contexts, and statistical quirks all survive the blending process.</a:t>
            </a:r>
            <a:endParaRPr lang="en-US" sz="1100" dirty="0"/>
          </a:p>
        </p:txBody>
      </p:sp>
      <p:sp>
        <p:nvSpPr>
          <p:cNvPr id="14" name="Shape 10"/>
          <p:cNvSpPr/>
          <p:nvPr/>
        </p:nvSpPr>
        <p:spPr>
          <a:xfrm>
            <a:off x="5931247" y="2578522"/>
            <a:ext cx="2456334" cy="2131740"/>
          </a:xfrm>
          <a:prstGeom prst="roundRect">
            <a:avLst>
              <a:gd name="adj" fmla="val 4289"/>
            </a:avLst>
          </a:prstGeom>
          <a:solidFill>
            <a:srgbClr val="FFFFFF">
              <a:alpha val="95000"/>
            </a:srgbClr>
          </a:solidFill>
          <a:ln w="19050">
            <a:solidFill>
              <a:srgbClr val="DABADD"/>
            </a:solidFill>
            <a:prstDash val="solid"/>
          </a:ln>
        </p:spPr>
        <p:txBody>
          <a:bodyPr/>
          <a:lstStyle/>
          <a:p>
            <a:endParaRPr lang="en-GB"/>
          </a:p>
        </p:txBody>
      </p:sp>
      <p:pic>
        <p:nvPicPr>
          <p:cNvPr id="15" name="Image 2" descr="preencoded.png"/>
          <p:cNvPicPr>
            <a:picLocks noChangeAspect="1"/>
          </p:cNvPicPr>
          <p:nvPr/>
        </p:nvPicPr>
        <p:blipFill>
          <a:blip r:embed="rId3"/>
          <a:stretch>
            <a:fillRect/>
          </a:stretch>
        </p:blipFill>
        <p:spPr>
          <a:xfrm>
            <a:off x="5912197" y="2578522"/>
            <a:ext cx="76200" cy="2131740"/>
          </a:xfrm>
          <a:prstGeom prst="rect">
            <a:avLst/>
          </a:prstGeom>
        </p:spPr>
      </p:pic>
      <p:sp>
        <p:nvSpPr>
          <p:cNvPr id="16" name="Text 11"/>
          <p:cNvSpPr/>
          <p:nvPr/>
        </p:nvSpPr>
        <p:spPr>
          <a:xfrm>
            <a:off x="6149653" y="2739777"/>
            <a:ext cx="1673498" cy="209178"/>
          </a:xfrm>
          <a:prstGeom prst="rect">
            <a:avLst/>
          </a:prstGeom>
          <a:noFill/>
          <a:ln/>
        </p:spPr>
        <p:txBody>
          <a:bodyPr wrap="none" lIns="0" tIns="0" rIns="0" bIns="0" rtlCol="0" anchor="t"/>
          <a:lstStyle/>
          <a:p>
            <a:pPr marL="0" indent="0" algn="l">
              <a:lnSpc>
                <a:spcPts val="1600"/>
              </a:lnSpc>
              <a:buNone/>
            </a:pPr>
            <a:r>
              <a:rPr lang="en-US" sz="1300" dirty="0">
                <a:solidFill>
                  <a:srgbClr val="272525"/>
                </a:solidFill>
                <a:latin typeface="Source Serif 4 Semi Bold" pitchFamily="34" charset="0"/>
                <a:ea typeface="Source Serif 4 Semi Bold" pitchFamily="34" charset="-122"/>
                <a:cs typeface="Source Serif 4 Semi Bold" pitchFamily="34" charset="-120"/>
              </a:rPr>
              <a:t>What they do well</a:t>
            </a:r>
            <a:endParaRPr lang="en-US" sz="1300" dirty="0"/>
          </a:p>
        </p:txBody>
      </p:sp>
      <p:sp>
        <p:nvSpPr>
          <p:cNvPr id="17" name="Text 12"/>
          <p:cNvSpPr/>
          <p:nvPr/>
        </p:nvSpPr>
        <p:spPr>
          <a:xfrm>
            <a:off x="6149653" y="3027611"/>
            <a:ext cx="2076673" cy="1093515"/>
          </a:xfrm>
          <a:prstGeom prst="rect">
            <a:avLst/>
          </a:prstGeom>
          <a:noFill/>
          <a:ln/>
        </p:spPr>
        <p:txBody>
          <a:bodyPr wrap="square" lIns="0" tIns="0" rIns="0" bIns="0" rtlCol="0" anchor="t"/>
          <a:lstStyle/>
          <a:p>
            <a:pPr marL="0" indent="0" algn="l">
              <a:lnSpc>
                <a:spcPts val="1700"/>
              </a:lnSpc>
              <a:buNone/>
            </a:pPr>
            <a:r>
              <a:rPr lang="en-US" sz="1100" dirty="0">
                <a:solidFill>
                  <a:srgbClr val="272525"/>
                </a:solidFill>
                <a:latin typeface="Source Sans 3" pitchFamily="34" charset="0"/>
                <a:ea typeface="Source Sans 3" pitchFamily="34" charset="-122"/>
                <a:cs typeface="Source Sans 3" pitchFamily="34" charset="-120"/>
              </a:rPr>
              <a:t>Meta-analyses can be brilliant when the underlying studies are robust, contemporary, and comparable. The tool is powerful — but it is not magical.</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1726406" y="314548"/>
            <a:ext cx="3685431" cy="311944"/>
          </a:xfrm>
          <a:prstGeom prst="rect">
            <a:avLst/>
          </a:prstGeom>
          <a:noFill/>
          <a:ln/>
        </p:spPr>
        <p:txBody>
          <a:bodyPr wrap="none" lIns="0" tIns="0" rIns="0" bIns="0" rtlCol="0" anchor="t"/>
          <a:lstStyle/>
          <a:p>
            <a:pPr marL="0" indent="0" algn="l">
              <a:lnSpc>
                <a:spcPts val="2450"/>
              </a:lnSpc>
              <a:buNone/>
            </a:pPr>
            <a:r>
              <a:rPr lang="en-US" sz="1950" dirty="0">
                <a:solidFill>
                  <a:srgbClr val="D73AD7"/>
                </a:solidFill>
                <a:latin typeface="Source Serif 4 Semi Bold" pitchFamily="34" charset="0"/>
                <a:ea typeface="Source Serif 4 Semi Bold" pitchFamily="34" charset="-122"/>
                <a:cs typeface="Source Serif 4 Semi Bold" pitchFamily="34" charset="-120"/>
              </a:rPr>
              <a:t>The Medical Pendulum Swings</a:t>
            </a:r>
            <a:endParaRPr lang="en-US" sz="1950" dirty="0"/>
          </a:p>
        </p:txBody>
      </p:sp>
      <p:sp>
        <p:nvSpPr>
          <p:cNvPr id="3" name="Text 1"/>
          <p:cNvSpPr/>
          <p:nvPr/>
        </p:nvSpPr>
        <p:spPr>
          <a:xfrm>
            <a:off x="1726406" y="772344"/>
            <a:ext cx="5691113" cy="286494"/>
          </a:xfrm>
          <a:prstGeom prst="rect">
            <a:avLst/>
          </a:prstGeom>
          <a:noFill/>
          <a:ln/>
        </p:spPr>
        <p:txBody>
          <a:bodyPr wrap="square" lIns="0" tIns="0" rIns="0" bIns="0" rtlCol="0" anchor="t"/>
          <a:lstStyle/>
          <a:p>
            <a:pPr marL="0" indent="0" algn="l">
              <a:lnSpc>
                <a:spcPts val="1100"/>
              </a:lnSpc>
              <a:buNone/>
            </a:pPr>
            <a:r>
              <a:rPr lang="en-US" sz="800" dirty="0">
                <a:solidFill>
                  <a:srgbClr val="272525"/>
                </a:solidFill>
                <a:latin typeface="Source Sans 3" pitchFamily="34" charset="0"/>
                <a:ea typeface="Source Sans 3" pitchFamily="34" charset="-122"/>
                <a:cs typeface="Source Sans 3" pitchFamily="34" charset="-120"/>
              </a:rPr>
              <a:t>Then something fascinating happened. Medicine improved. And that improvement changed everything about how we should interpret the old aspirin data.</a:t>
            </a:r>
            <a:endParaRPr lang="en-US" sz="800" dirty="0"/>
          </a:p>
        </p:txBody>
      </p:sp>
      <p:pic>
        <p:nvPicPr>
          <p:cNvPr id="4" name="Image 0" descr="preencoded.png"/>
          <p:cNvPicPr>
            <a:picLocks noChangeAspect="1"/>
          </p:cNvPicPr>
          <p:nvPr/>
        </p:nvPicPr>
        <p:blipFill>
          <a:blip r:embed="rId3"/>
          <a:stretch>
            <a:fillRect/>
          </a:stretch>
        </p:blipFill>
        <p:spPr>
          <a:xfrm>
            <a:off x="1726406" y="1140842"/>
            <a:ext cx="5691113" cy="3176364"/>
          </a:xfrm>
          <a:prstGeom prst="rect">
            <a:avLst/>
          </a:prstGeom>
        </p:spPr>
      </p:pic>
      <p:pic>
        <p:nvPicPr>
          <p:cNvPr id="5" name="Image 1" descr="preencoded.png"/>
          <p:cNvPicPr>
            <a:picLocks noChangeAspect="1"/>
          </p:cNvPicPr>
          <p:nvPr/>
        </p:nvPicPr>
        <p:blipFill>
          <a:blip r:embed="rId4"/>
          <a:stretch>
            <a:fillRect/>
          </a:stretch>
        </p:blipFill>
        <p:spPr>
          <a:xfrm>
            <a:off x="1726406" y="1140842"/>
            <a:ext cx="5691113" cy="3176364"/>
          </a:xfrm>
          <a:prstGeom prst="rect">
            <a:avLst/>
          </a:prstGeom>
        </p:spPr>
      </p:pic>
      <p:sp>
        <p:nvSpPr>
          <p:cNvPr id="6" name="Text 2"/>
          <p:cNvSpPr/>
          <p:nvPr/>
        </p:nvSpPr>
        <p:spPr>
          <a:xfrm>
            <a:off x="1726406" y="4399211"/>
            <a:ext cx="5691113" cy="429741"/>
          </a:xfrm>
          <a:prstGeom prst="rect">
            <a:avLst/>
          </a:prstGeom>
          <a:noFill/>
          <a:ln/>
        </p:spPr>
        <p:txBody>
          <a:bodyPr wrap="square" lIns="0" tIns="0" rIns="0" bIns="0" rtlCol="0" anchor="t"/>
          <a:lstStyle/>
          <a:p>
            <a:pPr marL="0" indent="0" algn="l">
              <a:lnSpc>
                <a:spcPts val="1100"/>
              </a:lnSpc>
              <a:buNone/>
            </a:pPr>
            <a:r>
              <a:rPr lang="en-US" sz="800" dirty="0">
                <a:solidFill>
                  <a:srgbClr val="272525"/>
                </a:solidFill>
                <a:latin typeface="Source Sans 3" pitchFamily="34" charset="0"/>
                <a:ea typeface="Source Sans 3" pitchFamily="34" charset="-122"/>
                <a:cs typeface="Source Sans 3" pitchFamily="34" charset="-120"/>
              </a:rPr>
              <a:t>Researchers began asking a crucial question: </a:t>
            </a:r>
            <a:r>
              <a:rPr lang="en-US" sz="800" b="1" dirty="0">
                <a:solidFill>
                  <a:srgbClr val="272525"/>
                </a:solidFill>
                <a:latin typeface="Source Sans 3" pitchFamily="34" charset="0"/>
                <a:ea typeface="Source Sans 3" pitchFamily="34" charset="-122"/>
                <a:cs typeface="Source Sans 3" pitchFamily="34" charset="-120"/>
              </a:rPr>
              <a:t>"Does aspirin still add enough extra benefit to justify the bleeding risk?"</a:t>
            </a:r>
            <a:r>
              <a:rPr lang="en-US" sz="800" dirty="0">
                <a:solidFill>
                  <a:srgbClr val="272525"/>
                </a:solidFill>
                <a:latin typeface="Source Sans 3" pitchFamily="34" charset="0"/>
                <a:ea typeface="Source Sans 3" pitchFamily="34" charset="-122"/>
                <a:cs typeface="Source Sans 3" pitchFamily="34" charset="-120"/>
              </a:rPr>
              <a:t> That question changed everything. The baseline cardiovascular risk had fallen so dramatically that the modest benefit of aspirin was now dwarfed by its harms.</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40023" y="599777"/>
            <a:ext cx="7736160" cy="453777"/>
          </a:xfrm>
          <a:prstGeom prst="rect">
            <a:avLst/>
          </a:prstGeom>
          <a:noFill/>
          <a:ln/>
        </p:spPr>
        <p:txBody>
          <a:bodyPr wrap="none" lIns="0" tIns="0" rIns="0" bIns="0" rtlCol="0" anchor="t"/>
          <a:lstStyle/>
          <a:p>
            <a:pPr marL="0" indent="0" algn="l">
              <a:lnSpc>
                <a:spcPts val="3550"/>
              </a:lnSpc>
              <a:buNone/>
            </a:pPr>
            <a:r>
              <a:rPr lang="en-US" sz="2850" dirty="0">
                <a:solidFill>
                  <a:srgbClr val="D73AD7"/>
                </a:solidFill>
                <a:latin typeface="Source Serif 4 Semi Bold" pitchFamily="34" charset="0"/>
                <a:ea typeface="Source Serif 4 Semi Bold" pitchFamily="34" charset="-122"/>
                <a:cs typeface="Source Serif 4 Semi Bold" pitchFamily="34" charset="-120"/>
              </a:rPr>
              <a:t>The ASCEND Trial (2018): A Seismic Moment</a:t>
            </a:r>
            <a:endParaRPr lang="en-US" sz="2850" dirty="0"/>
          </a:p>
        </p:txBody>
      </p:sp>
      <p:sp>
        <p:nvSpPr>
          <p:cNvPr id="3" name="Text 1"/>
          <p:cNvSpPr/>
          <p:nvPr/>
        </p:nvSpPr>
        <p:spPr>
          <a:xfrm>
            <a:off x="540023" y="1362149"/>
            <a:ext cx="8063954" cy="493812"/>
          </a:xfrm>
          <a:prstGeom prst="rect">
            <a:avLst/>
          </a:prstGeom>
          <a:noFill/>
          <a:ln/>
        </p:spPr>
        <p:txBody>
          <a:bodyPr wrap="square" lIns="0" tIns="0" rIns="0" bIns="0" rtlCol="0" anchor="t"/>
          <a:lstStyle/>
          <a:p>
            <a:pPr marL="0" indent="0" algn="l">
              <a:lnSpc>
                <a:spcPts val="1900"/>
              </a:lnSpc>
              <a:buNone/>
            </a:pPr>
            <a:r>
              <a:rPr lang="en-US" sz="1200" dirty="0">
                <a:solidFill>
                  <a:srgbClr val="272525"/>
                </a:solidFill>
                <a:latin typeface="Source Sans 3" pitchFamily="34" charset="0"/>
                <a:ea typeface="Source Sans 3" pitchFamily="34" charset="-122"/>
                <a:cs typeface="Source Sans 3" pitchFamily="34" charset="-120"/>
              </a:rPr>
              <a:t>Then came the heavyweight modern study that made the medical world pause. The ASCEND Trial — A Study of Cardiovascular Events in Diabetes — specifically examined aspirin in diabetics without established cardiovascular disease.</a:t>
            </a:r>
            <a:endParaRPr lang="en-US" sz="1200" dirty="0"/>
          </a:p>
        </p:txBody>
      </p:sp>
      <p:sp>
        <p:nvSpPr>
          <p:cNvPr id="4" name="Shape 2"/>
          <p:cNvSpPr/>
          <p:nvPr/>
        </p:nvSpPr>
        <p:spPr>
          <a:xfrm>
            <a:off x="428923" y="2029495"/>
            <a:ext cx="4065984" cy="1438052"/>
          </a:xfrm>
          <a:prstGeom prst="roundRect">
            <a:avLst>
              <a:gd name="adj" fmla="val 7726"/>
            </a:avLst>
          </a:prstGeom>
          <a:solidFill>
            <a:srgbClr val="1D1D1B">
              <a:alpha val="95000"/>
            </a:srgbClr>
          </a:solidFill>
          <a:ln/>
        </p:spPr>
        <p:txBody>
          <a:bodyPr/>
          <a:lstStyle/>
          <a:p>
            <a:endParaRPr lang="en-GB"/>
          </a:p>
        </p:txBody>
      </p:sp>
      <p:sp>
        <p:nvSpPr>
          <p:cNvPr id="5" name="Text 3"/>
          <p:cNvSpPr/>
          <p:nvPr/>
        </p:nvSpPr>
        <p:spPr>
          <a:xfrm>
            <a:off x="583183" y="2183755"/>
            <a:ext cx="1815331" cy="226963"/>
          </a:xfrm>
          <a:prstGeom prst="rect">
            <a:avLst/>
          </a:prstGeom>
          <a:noFill/>
          <a:ln/>
        </p:spPr>
        <p:txBody>
          <a:bodyPr wrap="none" lIns="0" tIns="0" rIns="0" bIns="0" rtlCol="0" anchor="t"/>
          <a:lstStyle/>
          <a:p>
            <a:pPr marL="0" indent="0" algn="l">
              <a:lnSpc>
                <a:spcPts val="1750"/>
              </a:lnSpc>
              <a:buNone/>
            </a:pPr>
            <a:r>
              <a:rPr lang="en-US" sz="1400" dirty="0">
                <a:solidFill>
                  <a:srgbClr val="FFFFFF"/>
                </a:solidFill>
                <a:latin typeface="Source Serif 4 Semi Bold" pitchFamily="34" charset="0"/>
                <a:ea typeface="Source Serif 4 Semi Bold" pitchFamily="34" charset="-122"/>
                <a:cs typeface="Source Serif 4 Semi Bold" pitchFamily="34" charset="-120"/>
              </a:rPr>
              <a:t>The Benefits Found</a:t>
            </a:r>
            <a:endParaRPr lang="en-US" sz="1400" dirty="0"/>
          </a:p>
        </p:txBody>
      </p:sp>
      <p:sp>
        <p:nvSpPr>
          <p:cNvPr id="6" name="Text 4"/>
          <p:cNvSpPr/>
          <p:nvPr/>
        </p:nvSpPr>
        <p:spPr>
          <a:xfrm>
            <a:off x="583183" y="2564978"/>
            <a:ext cx="3757464" cy="848618"/>
          </a:xfrm>
          <a:prstGeom prst="rect">
            <a:avLst/>
          </a:prstGeom>
          <a:noFill/>
          <a:ln/>
        </p:spPr>
        <p:txBody>
          <a:bodyPr wrap="square" lIns="0" tIns="0" rIns="0" bIns="0" rtlCol="0" anchor="t"/>
          <a:lstStyle/>
          <a:p>
            <a:pPr marL="342900" indent="-342900" algn="l">
              <a:lnSpc>
                <a:spcPts val="1900"/>
              </a:lnSpc>
              <a:buSzPct val="100000"/>
              <a:buChar char="•"/>
            </a:pPr>
            <a:r>
              <a:rPr lang="en-US" sz="1200" dirty="0">
                <a:solidFill>
                  <a:srgbClr val="FFFFFF"/>
                </a:solidFill>
                <a:latin typeface="Source Sans 3" pitchFamily="34" charset="0"/>
                <a:ea typeface="Source Sans 3" pitchFamily="34" charset="-122"/>
                <a:cs typeface="Source Sans 3" pitchFamily="34" charset="-120"/>
              </a:rPr>
              <a:t>Aspirin reduced serious vascular events slightly</a:t>
            </a:r>
            <a:endParaRPr lang="en-US" sz="1200" dirty="0"/>
          </a:p>
          <a:p>
            <a:pPr marL="342900" indent="-342900" algn="l">
              <a:lnSpc>
                <a:spcPts val="1900"/>
              </a:lnSpc>
              <a:buSzPct val="100000"/>
              <a:buChar char="•"/>
            </a:pPr>
            <a:r>
              <a:rPr lang="en-US" sz="1200" dirty="0">
                <a:solidFill>
                  <a:srgbClr val="FFFFFF"/>
                </a:solidFill>
                <a:latin typeface="Source Sans 3" pitchFamily="34" charset="0"/>
                <a:ea typeface="Source Sans 3" pitchFamily="34" charset="-122"/>
                <a:cs typeface="Source Sans 3" pitchFamily="34" charset="-120"/>
              </a:rPr>
              <a:t>Some reduction in non-fatal heart attacks</a:t>
            </a:r>
            <a:endParaRPr lang="en-US" sz="1200" dirty="0"/>
          </a:p>
          <a:p>
            <a:pPr marL="342900" indent="-342900" algn="l">
              <a:lnSpc>
                <a:spcPts val="1900"/>
              </a:lnSpc>
              <a:buSzPct val="100000"/>
              <a:buChar char="•"/>
            </a:pPr>
            <a:r>
              <a:rPr lang="en-US" sz="1200" dirty="0">
                <a:solidFill>
                  <a:srgbClr val="FFFFFF"/>
                </a:solidFill>
                <a:latin typeface="Source Sans 3" pitchFamily="34" charset="0"/>
                <a:ea typeface="Source Sans 3" pitchFamily="34" charset="-122"/>
                <a:cs typeface="Source Sans 3" pitchFamily="34" charset="-120"/>
              </a:rPr>
              <a:t>Statistically measurable cardiovascular protection</a:t>
            </a:r>
            <a:endParaRPr lang="en-US" sz="1200" dirty="0"/>
          </a:p>
        </p:txBody>
      </p:sp>
      <p:sp>
        <p:nvSpPr>
          <p:cNvPr id="7" name="Text 5"/>
          <p:cNvSpPr/>
          <p:nvPr/>
        </p:nvSpPr>
        <p:spPr>
          <a:xfrm>
            <a:off x="4764956" y="2183755"/>
            <a:ext cx="1815331" cy="226963"/>
          </a:xfrm>
          <a:prstGeom prst="rect">
            <a:avLst/>
          </a:prstGeom>
          <a:noFill/>
          <a:ln/>
        </p:spPr>
        <p:txBody>
          <a:bodyPr wrap="none" lIns="0" tIns="0" rIns="0" bIns="0" rtlCol="0" anchor="t"/>
          <a:lstStyle/>
          <a:p>
            <a:pPr marL="0" indent="0" algn="l">
              <a:lnSpc>
                <a:spcPts val="1750"/>
              </a:lnSpc>
              <a:buNone/>
            </a:pPr>
            <a:r>
              <a:rPr lang="en-US" sz="1400" dirty="0">
                <a:solidFill>
                  <a:srgbClr val="D73AD7"/>
                </a:solidFill>
                <a:latin typeface="Source Serif 4 Semi Bold" pitchFamily="34" charset="0"/>
                <a:ea typeface="Source Serif 4 Semi Bold" pitchFamily="34" charset="-122"/>
                <a:cs typeface="Source Serif 4 Semi Bold" pitchFamily="34" charset="-120"/>
              </a:rPr>
              <a:t>The Harms Found</a:t>
            </a:r>
            <a:endParaRPr lang="en-US" sz="1400" dirty="0"/>
          </a:p>
        </p:txBody>
      </p:sp>
      <p:sp>
        <p:nvSpPr>
          <p:cNvPr id="8" name="Text 6"/>
          <p:cNvSpPr/>
          <p:nvPr/>
        </p:nvSpPr>
        <p:spPr>
          <a:xfrm>
            <a:off x="4764956" y="2564978"/>
            <a:ext cx="3843784" cy="848618"/>
          </a:xfrm>
          <a:prstGeom prst="rect">
            <a:avLst/>
          </a:prstGeom>
          <a:noFill/>
          <a:ln/>
        </p:spPr>
        <p:txBody>
          <a:bodyPr wrap="square" lIns="0" tIns="0" rIns="0" bIns="0" rtlCol="0" anchor="t"/>
          <a:lstStyle/>
          <a:p>
            <a:pPr marL="342900" indent="-342900" algn="l">
              <a:lnSpc>
                <a:spcPts val="1900"/>
              </a:lnSpc>
              <a:buSzPct val="100000"/>
              <a:buChar char="•"/>
            </a:pPr>
            <a:r>
              <a:rPr lang="en-US" sz="1200" dirty="0">
                <a:solidFill>
                  <a:srgbClr val="272525"/>
                </a:solidFill>
                <a:latin typeface="Source Sans 3" pitchFamily="34" charset="0"/>
                <a:ea typeface="Source Sans 3" pitchFamily="34" charset="-122"/>
                <a:cs typeface="Source Sans 3" pitchFamily="34" charset="-120"/>
              </a:rPr>
              <a:t>Aspirin also increased major bleeding significantly</a:t>
            </a:r>
            <a:endParaRPr lang="en-US" sz="1200" dirty="0"/>
          </a:p>
          <a:p>
            <a:pPr marL="342900" indent="-342900" algn="l">
              <a:lnSpc>
                <a:spcPts val="1900"/>
              </a:lnSpc>
              <a:buSzPct val="100000"/>
              <a:buChar char="•"/>
            </a:pPr>
            <a:r>
              <a:rPr lang="en-US" sz="1200" dirty="0">
                <a:solidFill>
                  <a:srgbClr val="272525"/>
                </a:solidFill>
                <a:latin typeface="Source Sans 3" pitchFamily="34" charset="0"/>
                <a:ea typeface="Source Sans 3" pitchFamily="34" charset="-122"/>
                <a:cs typeface="Source Sans 3" pitchFamily="34" charset="-120"/>
              </a:rPr>
              <a:t>Gastrointestinal bleeds were notably elevated</a:t>
            </a:r>
            <a:endParaRPr lang="en-US" sz="1200" dirty="0"/>
          </a:p>
          <a:p>
            <a:pPr marL="342900" indent="-342900" algn="l">
              <a:lnSpc>
                <a:spcPts val="1900"/>
              </a:lnSpc>
              <a:buSzPct val="100000"/>
              <a:buChar char="•"/>
            </a:pPr>
            <a:r>
              <a:rPr lang="en-US" sz="1200" dirty="0">
                <a:solidFill>
                  <a:srgbClr val="272525"/>
                </a:solidFill>
                <a:latin typeface="Source Sans 3" pitchFamily="34" charset="0"/>
                <a:ea typeface="Source Sans 3" pitchFamily="34" charset="-122"/>
                <a:cs typeface="Source Sans 3" pitchFamily="34" charset="-120"/>
              </a:rPr>
              <a:t>Benefits and harms nearly cancelled each other out</a:t>
            </a:r>
            <a:endParaRPr lang="en-US" sz="1200" dirty="0"/>
          </a:p>
        </p:txBody>
      </p:sp>
      <p:sp>
        <p:nvSpPr>
          <p:cNvPr id="9" name="Shape 7"/>
          <p:cNvSpPr/>
          <p:nvPr/>
        </p:nvSpPr>
        <p:spPr>
          <a:xfrm>
            <a:off x="540023" y="3641080"/>
            <a:ext cx="8063954" cy="902568"/>
          </a:xfrm>
          <a:prstGeom prst="roundRect">
            <a:avLst>
              <a:gd name="adj" fmla="val 7180"/>
            </a:avLst>
          </a:prstGeom>
          <a:solidFill>
            <a:srgbClr val="FCF2B5"/>
          </a:solidFill>
          <a:ln/>
        </p:spPr>
        <p:txBody>
          <a:bodyPr/>
          <a:lstStyle/>
          <a:p>
            <a:endParaRPr lang="en-GB"/>
          </a:p>
        </p:txBody>
      </p:sp>
      <p:pic>
        <p:nvPicPr>
          <p:cNvPr id="10" name="Image 0" descr="preencoded.png"/>
          <p:cNvPicPr>
            <a:picLocks noChangeAspect="1"/>
          </p:cNvPicPr>
          <p:nvPr/>
        </p:nvPicPr>
        <p:blipFill>
          <a:blip r:embed="rId3"/>
          <a:stretch>
            <a:fillRect/>
          </a:stretch>
        </p:blipFill>
        <p:spPr>
          <a:xfrm>
            <a:off x="694283" y="3865587"/>
            <a:ext cx="192881" cy="154260"/>
          </a:xfrm>
          <a:prstGeom prst="rect">
            <a:avLst/>
          </a:prstGeom>
        </p:spPr>
      </p:pic>
      <p:sp>
        <p:nvSpPr>
          <p:cNvPr id="11" name="Text 8"/>
          <p:cNvSpPr/>
          <p:nvPr/>
        </p:nvSpPr>
        <p:spPr>
          <a:xfrm>
            <a:off x="1041425" y="3833887"/>
            <a:ext cx="7408292" cy="493812"/>
          </a:xfrm>
          <a:prstGeom prst="rect">
            <a:avLst/>
          </a:prstGeom>
          <a:noFill/>
          <a:ln/>
        </p:spPr>
        <p:txBody>
          <a:bodyPr wrap="square" lIns="0" tIns="0" rIns="0" bIns="0" rtlCol="0" anchor="t"/>
          <a:lstStyle/>
          <a:p>
            <a:pPr marL="0" indent="0" algn="l">
              <a:lnSpc>
                <a:spcPts val="1900"/>
              </a:lnSpc>
              <a:buNone/>
            </a:pPr>
            <a:r>
              <a:rPr lang="en-US" sz="1200" dirty="0">
                <a:solidFill>
                  <a:srgbClr val="000000"/>
                </a:solidFill>
                <a:latin typeface="Source Sans 3" pitchFamily="34" charset="0"/>
                <a:ea typeface="Source Sans 3" pitchFamily="34" charset="-122"/>
                <a:cs typeface="Source Sans 3" pitchFamily="34" charset="-120"/>
              </a:rPr>
              <a:t>The ASCEND results were awkward. The benefits and harms nearly cancelled each other out — and suddenly medicine realised: </a:t>
            </a:r>
            <a:r>
              <a:rPr lang="en-US" sz="1200" b="1" dirty="0">
                <a:solidFill>
                  <a:srgbClr val="000000"/>
                </a:solidFill>
                <a:latin typeface="Source Sans 3" pitchFamily="34" charset="0"/>
                <a:ea typeface="Source Sans 3" pitchFamily="34" charset="-122"/>
                <a:cs typeface="Source Sans 3" pitchFamily="34" charset="-120"/>
              </a:rPr>
              <a:t>we may have overestimated the benefits for years.</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1467743" y="369243"/>
            <a:ext cx="5009480" cy="340296"/>
          </a:xfrm>
          <a:prstGeom prst="rect">
            <a:avLst/>
          </a:prstGeom>
          <a:noFill/>
          <a:ln/>
        </p:spPr>
        <p:txBody>
          <a:bodyPr wrap="none" lIns="0" tIns="0" rIns="0" bIns="0" rtlCol="0" anchor="t"/>
          <a:lstStyle/>
          <a:p>
            <a:pPr marL="0" indent="0" algn="l">
              <a:lnSpc>
                <a:spcPts val="2650"/>
              </a:lnSpc>
              <a:buNone/>
            </a:pPr>
            <a:r>
              <a:rPr lang="en-US" sz="2100" dirty="0">
                <a:solidFill>
                  <a:srgbClr val="D73AD7"/>
                </a:solidFill>
                <a:latin typeface="Source Serif 4 Semi Bold" pitchFamily="34" charset="0"/>
                <a:ea typeface="Source Serif 4 Semi Bold" pitchFamily="34" charset="-122"/>
                <a:cs typeface="Source Serif 4 Semi Bold" pitchFamily="34" charset="-120"/>
              </a:rPr>
              <a:t>So… Were the Old Researchers Wrong?</a:t>
            </a:r>
            <a:endParaRPr lang="en-US" sz="2100" dirty="0"/>
          </a:p>
        </p:txBody>
      </p:sp>
      <p:sp>
        <p:nvSpPr>
          <p:cNvPr id="3" name="Text 1"/>
          <p:cNvSpPr/>
          <p:nvPr/>
        </p:nvSpPr>
        <p:spPr>
          <a:xfrm>
            <a:off x="1467743" y="883072"/>
            <a:ext cx="6208440" cy="323999"/>
          </a:xfrm>
          <a:prstGeom prst="rect">
            <a:avLst/>
          </a:prstGeom>
          <a:noFill/>
          <a:ln/>
        </p:spPr>
        <p:txBody>
          <a:bodyPr wrap="square" lIns="0" tIns="0" rIns="0" bIns="0" rtlCol="0" anchor="t"/>
          <a:lstStyle/>
          <a:p>
            <a:pPr marL="0" indent="0" algn="l">
              <a:lnSpc>
                <a:spcPts val="1250"/>
              </a:lnSpc>
              <a:buNone/>
            </a:pPr>
            <a:r>
              <a:rPr lang="en-US" sz="900" dirty="0">
                <a:solidFill>
                  <a:srgbClr val="272525"/>
                </a:solidFill>
                <a:latin typeface="Source Sans 3" pitchFamily="34" charset="0"/>
                <a:ea typeface="Source Sans 3" pitchFamily="34" charset="-122"/>
                <a:cs typeface="Source Sans 3" pitchFamily="34" charset="-120"/>
              </a:rPr>
              <a:t>Not exactly. The earlier researchers were interpreting the best evidence available at the time. But there are several crucial lessons buried in this story — lessons that apply far beyond aspirin.</a:t>
            </a:r>
            <a:endParaRPr lang="en-US" sz="900" dirty="0"/>
          </a:p>
        </p:txBody>
      </p:sp>
      <p:sp>
        <p:nvSpPr>
          <p:cNvPr id="4" name="Shape 2"/>
          <p:cNvSpPr/>
          <p:nvPr/>
        </p:nvSpPr>
        <p:spPr>
          <a:xfrm>
            <a:off x="1467743" y="1304702"/>
            <a:ext cx="3060799" cy="1934394"/>
          </a:xfrm>
          <a:prstGeom prst="roundRect">
            <a:avLst>
              <a:gd name="adj" fmla="val 2513"/>
            </a:avLst>
          </a:prstGeom>
          <a:solidFill>
            <a:srgbClr val="FFFFFF">
              <a:alpha val="95000"/>
            </a:srgbClr>
          </a:solidFill>
          <a:ln w="14288">
            <a:solidFill>
              <a:srgbClr val="DABADD"/>
            </a:solidFill>
            <a:prstDash val="solid"/>
          </a:ln>
        </p:spPr>
        <p:txBody>
          <a:bodyPr/>
          <a:lstStyle/>
          <a:p>
            <a:endParaRPr lang="en-GB"/>
          </a:p>
        </p:txBody>
      </p:sp>
      <p:sp>
        <p:nvSpPr>
          <p:cNvPr id="5" name="Shape 3"/>
          <p:cNvSpPr/>
          <p:nvPr/>
        </p:nvSpPr>
        <p:spPr>
          <a:xfrm>
            <a:off x="1482030" y="1318989"/>
            <a:ext cx="3032224" cy="347142"/>
          </a:xfrm>
          <a:prstGeom prst="roundRect">
            <a:avLst>
              <a:gd name="adj" fmla="val 9063"/>
            </a:avLst>
          </a:prstGeom>
          <a:solidFill>
            <a:srgbClr val="F4D4F7"/>
          </a:solidFill>
          <a:ln/>
        </p:spPr>
        <p:txBody>
          <a:bodyPr/>
          <a:lstStyle/>
          <a:p>
            <a:endParaRPr lang="en-GB"/>
          </a:p>
        </p:txBody>
      </p:sp>
      <p:sp>
        <p:nvSpPr>
          <p:cNvPr id="6" name="Text 4"/>
          <p:cNvSpPr/>
          <p:nvPr/>
        </p:nvSpPr>
        <p:spPr>
          <a:xfrm>
            <a:off x="2911376" y="1381720"/>
            <a:ext cx="173534" cy="216917"/>
          </a:xfrm>
          <a:prstGeom prst="rect">
            <a:avLst/>
          </a:prstGeom>
          <a:noFill/>
          <a:ln/>
        </p:spPr>
        <p:txBody>
          <a:bodyPr wrap="none" lIns="0" tIns="0" rIns="0" bIns="0" rtlCol="0" anchor="ctr"/>
          <a:lstStyle/>
          <a:p>
            <a:pPr marL="0" indent="0" algn="ctr">
              <a:lnSpc>
                <a:spcPct val="100000"/>
              </a:lnSpc>
              <a:buNone/>
            </a:pPr>
            <a:r>
              <a:rPr lang="en-US" sz="1350" dirty="0">
                <a:solidFill>
                  <a:srgbClr val="272525"/>
                </a:solidFill>
                <a:latin typeface="Source Serif 4 Semi Bold" pitchFamily="34" charset="0"/>
                <a:ea typeface="Source Serif 4 Semi Bold" pitchFamily="34" charset="-122"/>
                <a:cs typeface="Source Serif 4 Semi Bold" pitchFamily="34" charset="-120"/>
              </a:rPr>
              <a:t>1</a:t>
            </a:r>
            <a:endParaRPr lang="en-US" sz="1350" dirty="0"/>
          </a:p>
        </p:txBody>
      </p:sp>
      <p:sp>
        <p:nvSpPr>
          <p:cNvPr id="7" name="Text 5"/>
          <p:cNvSpPr/>
          <p:nvPr/>
        </p:nvSpPr>
        <p:spPr>
          <a:xfrm>
            <a:off x="1597744" y="1752898"/>
            <a:ext cx="1881411" cy="170185"/>
          </a:xfrm>
          <a:prstGeom prst="rect">
            <a:avLst/>
          </a:prstGeom>
          <a:noFill/>
          <a:ln/>
        </p:spPr>
        <p:txBody>
          <a:bodyPr wrap="none" lIns="0" tIns="0" rIns="0" bIns="0" rtlCol="0" anchor="t"/>
          <a:lstStyle/>
          <a:p>
            <a:pPr marL="0" indent="0" algn="l">
              <a:lnSpc>
                <a:spcPts val="1300"/>
              </a:lnSpc>
              <a:buNone/>
            </a:pPr>
            <a:r>
              <a:rPr lang="en-US" sz="1050" dirty="0">
                <a:solidFill>
                  <a:srgbClr val="272525"/>
                </a:solidFill>
                <a:latin typeface="Source Serif 4 Semi Bold" pitchFamily="34" charset="0"/>
                <a:ea typeface="Source Serif 4 Semi Bold" pitchFamily="34" charset="-122"/>
                <a:cs typeface="Source Serif 4 Semi Bold" pitchFamily="34" charset="-120"/>
              </a:rPr>
              <a:t>Research Is Time-Dependent</a:t>
            </a:r>
            <a:endParaRPr lang="en-US" sz="1050" dirty="0"/>
          </a:p>
        </p:txBody>
      </p:sp>
      <p:sp>
        <p:nvSpPr>
          <p:cNvPr id="8" name="Text 6"/>
          <p:cNvSpPr/>
          <p:nvPr/>
        </p:nvSpPr>
        <p:spPr>
          <a:xfrm>
            <a:off x="1597744" y="1975098"/>
            <a:ext cx="2800796" cy="1133996"/>
          </a:xfrm>
          <a:prstGeom prst="rect">
            <a:avLst/>
          </a:prstGeom>
          <a:noFill/>
          <a:ln/>
        </p:spPr>
        <p:txBody>
          <a:bodyPr wrap="square" lIns="0" tIns="0" rIns="0" bIns="0" rtlCol="0" anchor="t"/>
          <a:lstStyle/>
          <a:p>
            <a:pPr marL="0" indent="0" algn="l">
              <a:lnSpc>
                <a:spcPts val="1250"/>
              </a:lnSpc>
              <a:buNone/>
            </a:pPr>
            <a:r>
              <a:rPr lang="en-US" sz="900" dirty="0">
                <a:solidFill>
                  <a:srgbClr val="272525"/>
                </a:solidFill>
                <a:latin typeface="Source Sans 3" pitchFamily="34" charset="0"/>
                <a:ea typeface="Source Sans 3" pitchFamily="34" charset="-122"/>
                <a:cs typeface="Source Sans 3" pitchFamily="34" charset="-120"/>
              </a:rPr>
              <a:t>A study from 1998 exists in a completely different medical universe from a study in 2025. Back then, fewer people took statins, blood pressure control was worse, smoking rates were higher, and diabetes care was poorer. Aspirin may genuinely have appeared more beneficial in that environment. Modern medicine changed the baseline risk dramatically.</a:t>
            </a:r>
            <a:endParaRPr lang="en-US" sz="900" dirty="0"/>
          </a:p>
        </p:txBody>
      </p:sp>
      <p:sp>
        <p:nvSpPr>
          <p:cNvPr id="9" name="Shape 7"/>
          <p:cNvSpPr/>
          <p:nvPr/>
        </p:nvSpPr>
        <p:spPr>
          <a:xfrm>
            <a:off x="4615309" y="1304702"/>
            <a:ext cx="3060874" cy="1934394"/>
          </a:xfrm>
          <a:prstGeom prst="roundRect">
            <a:avLst>
              <a:gd name="adj" fmla="val 2513"/>
            </a:avLst>
          </a:prstGeom>
          <a:solidFill>
            <a:srgbClr val="FFFFFF">
              <a:alpha val="95000"/>
            </a:srgbClr>
          </a:solidFill>
          <a:ln w="14288">
            <a:solidFill>
              <a:srgbClr val="DABADD"/>
            </a:solidFill>
            <a:prstDash val="solid"/>
          </a:ln>
        </p:spPr>
        <p:txBody>
          <a:bodyPr/>
          <a:lstStyle/>
          <a:p>
            <a:endParaRPr lang="en-GB"/>
          </a:p>
        </p:txBody>
      </p:sp>
      <p:sp>
        <p:nvSpPr>
          <p:cNvPr id="10" name="Shape 8"/>
          <p:cNvSpPr/>
          <p:nvPr/>
        </p:nvSpPr>
        <p:spPr>
          <a:xfrm>
            <a:off x="4629596" y="1318989"/>
            <a:ext cx="3032299" cy="347142"/>
          </a:xfrm>
          <a:prstGeom prst="roundRect">
            <a:avLst>
              <a:gd name="adj" fmla="val 9063"/>
            </a:avLst>
          </a:prstGeom>
          <a:solidFill>
            <a:srgbClr val="F4D4F7"/>
          </a:solidFill>
          <a:ln/>
        </p:spPr>
        <p:txBody>
          <a:bodyPr/>
          <a:lstStyle/>
          <a:p>
            <a:endParaRPr lang="en-GB"/>
          </a:p>
        </p:txBody>
      </p:sp>
      <p:sp>
        <p:nvSpPr>
          <p:cNvPr id="11" name="Text 9"/>
          <p:cNvSpPr/>
          <p:nvPr/>
        </p:nvSpPr>
        <p:spPr>
          <a:xfrm>
            <a:off x="6058942" y="1381720"/>
            <a:ext cx="173534" cy="216917"/>
          </a:xfrm>
          <a:prstGeom prst="rect">
            <a:avLst/>
          </a:prstGeom>
          <a:noFill/>
          <a:ln/>
        </p:spPr>
        <p:txBody>
          <a:bodyPr wrap="none" lIns="0" tIns="0" rIns="0" bIns="0" rtlCol="0" anchor="ctr"/>
          <a:lstStyle/>
          <a:p>
            <a:pPr marL="0" indent="0" algn="ctr">
              <a:lnSpc>
                <a:spcPct val="100000"/>
              </a:lnSpc>
              <a:buNone/>
            </a:pPr>
            <a:r>
              <a:rPr lang="en-US" sz="1350" dirty="0">
                <a:solidFill>
                  <a:srgbClr val="272525"/>
                </a:solidFill>
                <a:latin typeface="Source Serif 4 Semi Bold" pitchFamily="34" charset="0"/>
                <a:ea typeface="Source Serif 4 Semi Bold" pitchFamily="34" charset="-122"/>
                <a:cs typeface="Source Serif 4 Semi Bold" pitchFamily="34" charset="-120"/>
              </a:rPr>
              <a:t>2</a:t>
            </a:r>
            <a:endParaRPr lang="en-US" sz="1350" dirty="0"/>
          </a:p>
        </p:txBody>
      </p:sp>
      <p:sp>
        <p:nvSpPr>
          <p:cNvPr id="12" name="Text 10"/>
          <p:cNvSpPr/>
          <p:nvPr/>
        </p:nvSpPr>
        <p:spPr>
          <a:xfrm>
            <a:off x="4745310" y="1752898"/>
            <a:ext cx="2276103" cy="170185"/>
          </a:xfrm>
          <a:prstGeom prst="rect">
            <a:avLst/>
          </a:prstGeom>
          <a:noFill/>
          <a:ln/>
        </p:spPr>
        <p:txBody>
          <a:bodyPr wrap="none" lIns="0" tIns="0" rIns="0" bIns="0" rtlCol="0" anchor="t"/>
          <a:lstStyle/>
          <a:p>
            <a:pPr marL="0" indent="0" algn="l">
              <a:lnSpc>
                <a:spcPts val="1300"/>
              </a:lnSpc>
              <a:buNone/>
            </a:pPr>
            <a:r>
              <a:rPr lang="en-US" sz="1050" dirty="0">
                <a:solidFill>
                  <a:srgbClr val="272525"/>
                </a:solidFill>
                <a:latin typeface="Source Serif 4 Semi Bold" pitchFamily="34" charset="0"/>
                <a:ea typeface="Source Serif 4 Semi Bold" pitchFamily="34" charset="-122"/>
                <a:cs typeface="Source Serif 4 Semi Bold" pitchFamily="34" charset="-120"/>
              </a:rPr>
              <a:t>One Big Study Is Never "The Truth"</a:t>
            </a:r>
            <a:endParaRPr lang="en-US" sz="1050" dirty="0"/>
          </a:p>
        </p:txBody>
      </p:sp>
      <p:sp>
        <p:nvSpPr>
          <p:cNvPr id="13" name="Text 11"/>
          <p:cNvSpPr/>
          <p:nvPr/>
        </p:nvSpPr>
        <p:spPr>
          <a:xfrm>
            <a:off x="4745310" y="1975098"/>
            <a:ext cx="2800871" cy="809997"/>
          </a:xfrm>
          <a:prstGeom prst="rect">
            <a:avLst/>
          </a:prstGeom>
          <a:noFill/>
          <a:ln/>
        </p:spPr>
        <p:txBody>
          <a:bodyPr wrap="square" lIns="0" tIns="0" rIns="0" bIns="0" rtlCol="0" anchor="t"/>
          <a:lstStyle/>
          <a:p>
            <a:pPr marL="0" indent="0" algn="l">
              <a:lnSpc>
                <a:spcPts val="1250"/>
              </a:lnSpc>
              <a:buNone/>
            </a:pPr>
            <a:r>
              <a:rPr lang="en-US" sz="900" dirty="0">
                <a:solidFill>
                  <a:srgbClr val="272525"/>
                </a:solidFill>
                <a:latin typeface="Source Sans 3" pitchFamily="34" charset="0"/>
                <a:ea typeface="Source Sans 3" pitchFamily="34" charset="-122"/>
                <a:cs typeface="Source Sans 3" pitchFamily="34" charset="-120"/>
              </a:rPr>
              <a:t>A single impressive paper can dominate headlines, influence guidelines, change national practice — and later be overturned. Even huge studies can mislead through population selection, outdated context, hidden biases, statistical quirks, or overinterpretation.</a:t>
            </a:r>
            <a:endParaRPr lang="en-US" sz="900" dirty="0"/>
          </a:p>
        </p:txBody>
      </p:sp>
      <p:sp>
        <p:nvSpPr>
          <p:cNvPr id="14" name="Shape 12"/>
          <p:cNvSpPr/>
          <p:nvPr/>
        </p:nvSpPr>
        <p:spPr>
          <a:xfrm>
            <a:off x="1467743" y="3325862"/>
            <a:ext cx="3060799" cy="1448395"/>
          </a:xfrm>
          <a:prstGeom prst="roundRect">
            <a:avLst>
              <a:gd name="adj" fmla="val 3356"/>
            </a:avLst>
          </a:prstGeom>
          <a:solidFill>
            <a:srgbClr val="FFFFFF">
              <a:alpha val="95000"/>
            </a:srgbClr>
          </a:solidFill>
          <a:ln w="14288">
            <a:solidFill>
              <a:srgbClr val="DABADD"/>
            </a:solidFill>
            <a:prstDash val="solid"/>
          </a:ln>
        </p:spPr>
        <p:txBody>
          <a:bodyPr/>
          <a:lstStyle/>
          <a:p>
            <a:endParaRPr lang="en-GB"/>
          </a:p>
        </p:txBody>
      </p:sp>
      <p:sp>
        <p:nvSpPr>
          <p:cNvPr id="15" name="Shape 13"/>
          <p:cNvSpPr/>
          <p:nvPr/>
        </p:nvSpPr>
        <p:spPr>
          <a:xfrm>
            <a:off x="1482030" y="3340150"/>
            <a:ext cx="3032224" cy="347142"/>
          </a:xfrm>
          <a:prstGeom prst="roundRect">
            <a:avLst>
              <a:gd name="adj" fmla="val 9063"/>
            </a:avLst>
          </a:prstGeom>
          <a:solidFill>
            <a:srgbClr val="F4D4F7"/>
          </a:solidFill>
          <a:ln/>
        </p:spPr>
        <p:txBody>
          <a:bodyPr/>
          <a:lstStyle/>
          <a:p>
            <a:endParaRPr lang="en-GB"/>
          </a:p>
        </p:txBody>
      </p:sp>
      <p:sp>
        <p:nvSpPr>
          <p:cNvPr id="16" name="Text 14"/>
          <p:cNvSpPr/>
          <p:nvPr/>
        </p:nvSpPr>
        <p:spPr>
          <a:xfrm>
            <a:off x="2911376" y="3402881"/>
            <a:ext cx="173534" cy="216917"/>
          </a:xfrm>
          <a:prstGeom prst="rect">
            <a:avLst/>
          </a:prstGeom>
          <a:noFill/>
          <a:ln/>
        </p:spPr>
        <p:txBody>
          <a:bodyPr wrap="none" lIns="0" tIns="0" rIns="0" bIns="0" rtlCol="0" anchor="ctr"/>
          <a:lstStyle/>
          <a:p>
            <a:pPr marL="0" indent="0" algn="ctr">
              <a:lnSpc>
                <a:spcPct val="100000"/>
              </a:lnSpc>
              <a:buNone/>
            </a:pPr>
            <a:r>
              <a:rPr lang="en-US" sz="1350" dirty="0">
                <a:solidFill>
                  <a:srgbClr val="272525"/>
                </a:solidFill>
                <a:latin typeface="Source Serif 4 Semi Bold" pitchFamily="34" charset="0"/>
                <a:ea typeface="Source Serif 4 Semi Bold" pitchFamily="34" charset="-122"/>
                <a:cs typeface="Source Serif 4 Semi Bold" pitchFamily="34" charset="-120"/>
              </a:rPr>
              <a:t>3</a:t>
            </a:r>
            <a:endParaRPr lang="en-US" sz="1350" dirty="0"/>
          </a:p>
        </p:txBody>
      </p:sp>
      <p:sp>
        <p:nvSpPr>
          <p:cNvPr id="17" name="Text 15"/>
          <p:cNvSpPr/>
          <p:nvPr/>
        </p:nvSpPr>
        <p:spPr>
          <a:xfrm>
            <a:off x="1597744" y="3774058"/>
            <a:ext cx="2692673" cy="170185"/>
          </a:xfrm>
          <a:prstGeom prst="rect">
            <a:avLst/>
          </a:prstGeom>
          <a:noFill/>
          <a:ln/>
        </p:spPr>
        <p:txBody>
          <a:bodyPr wrap="none" lIns="0" tIns="0" rIns="0" bIns="0" rtlCol="0" anchor="t"/>
          <a:lstStyle/>
          <a:p>
            <a:pPr marL="0" indent="0" algn="l">
              <a:lnSpc>
                <a:spcPts val="1300"/>
              </a:lnSpc>
              <a:buNone/>
            </a:pPr>
            <a:r>
              <a:rPr lang="en-US" sz="1050" dirty="0">
                <a:solidFill>
                  <a:srgbClr val="272525"/>
                </a:solidFill>
                <a:latin typeface="Source Serif 4 Semi Bold" pitchFamily="34" charset="0"/>
                <a:ea typeface="Source Serif 4 Semi Bold" pitchFamily="34" charset="-122"/>
                <a:cs typeface="Source Serif 4 Semi Bold" pitchFamily="34" charset="-120"/>
              </a:rPr>
              <a:t>Meta-Analyses Are Powerful, Not Magical</a:t>
            </a:r>
            <a:endParaRPr lang="en-US" sz="1050" dirty="0"/>
          </a:p>
        </p:txBody>
      </p:sp>
      <p:sp>
        <p:nvSpPr>
          <p:cNvPr id="18" name="Text 16"/>
          <p:cNvSpPr/>
          <p:nvPr/>
        </p:nvSpPr>
        <p:spPr>
          <a:xfrm>
            <a:off x="1597744" y="3996258"/>
            <a:ext cx="2800796" cy="647998"/>
          </a:xfrm>
          <a:prstGeom prst="rect">
            <a:avLst/>
          </a:prstGeom>
          <a:noFill/>
          <a:ln/>
        </p:spPr>
        <p:txBody>
          <a:bodyPr wrap="square" lIns="0" tIns="0" rIns="0" bIns="0" rtlCol="0" anchor="t"/>
          <a:lstStyle/>
          <a:p>
            <a:pPr marL="0" indent="0" algn="l">
              <a:lnSpc>
                <a:spcPts val="1250"/>
              </a:lnSpc>
              <a:buNone/>
            </a:pPr>
            <a:r>
              <a:rPr lang="en-US" sz="900" dirty="0">
                <a:solidFill>
                  <a:srgbClr val="272525"/>
                </a:solidFill>
                <a:latin typeface="Source Sans 3" pitchFamily="34" charset="0"/>
                <a:ea typeface="Source Sans 3" pitchFamily="34" charset="-122"/>
                <a:cs typeface="Source Sans 3" pitchFamily="34" charset="-120"/>
              </a:rPr>
              <a:t>Combining imperfect studies does not produce perfect conclusions. The quality of the inputs determines the quality of the outputs — no matter how large the collaboration or how impressive the pooled sample size.</a:t>
            </a:r>
            <a:endParaRPr lang="en-US" sz="900" dirty="0"/>
          </a:p>
        </p:txBody>
      </p:sp>
      <p:sp>
        <p:nvSpPr>
          <p:cNvPr id="19" name="Shape 17"/>
          <p:cNvSpPr/>
          <p:nvPr/>
        </p:nvSpPr>
        <p:spPr>
          <a:xfrm>
            <a:off x="4615309" y="3325862"/>
            <a:ext cx="3060874" cy="1448395"/>
          </a:xfrm>
          <a:prstGeom prst="roundRect">
            <a:avLst>
              <a:gd name="adj" fmla="val 3356"/>
            </a:avLst>
          </a:prstGeom>
          <a:solidFill>
            <a:srgbClr val="FFFFFF">
              <a:alpha val="95000"/>
            </a:srgbClr>
          </a:solidFill>
          <a:ln w="14288">
            <a:solidFill>
              <a:srgbClr val="DABADD"/>
            </a:solidFill>
            <a:prstDash val="solid"/>
          </a:ln>
        </p:spPr>
        <p:txBody>
          <a:bodyPr/>
          <a:lstStyle/>
          <a:p>
            <a:endParaRPr lang="en-GB"/>
          </a:p>
        </p:txBody>
      </p:sp>
      <p:sp>
        <p:nvSpPr>
          <p:cNvPr id="20" name="Shape 18"/>
          <p:cNvSpPr/>
          <p:nvPr/>
        </p:nvSpPr>
        <p:spPr>
          <a:xfrm>
            <a:off x="4629596" y="3340150"/>
            <a:ext cx="3032299" cy="347142"/>
          </a:xfrm>
          <a:prstGeom prst="roundRect">
            <a:avLst>
              <a:gd name="adj" fmla="val 9063"/>
            </a:avLst>
          </a:prstGeom>
          <a:solidFill>
            <a:srgbClr val="F4D4F7"/>
          </a:solidFill>
          <a:ln/>
        </p:spPr>
        <p:txBody>
          <a:bodyPr/>
          <a:lstStyle/>
          <a:p>
            <a:endParaRPr lang="en-GB"/>
          </a:p>
        </p:txBody>
      </p:sp>
      <p:sp>
        <p:nvSpPr>
          <p:cNvPr id="21" name="Text 19"/>
          <p:cNvSpPr/>
          <p:nvPr/>
        </p:nvSpPr>
        <p:spPr>
          <a:xfrm>
            <a:off x="6058942" y="3402881"/>
            <a:ext cx="173534" cy="216917"/>
          </a:xfrm>
          <a:prstGeom prst="rect">
            <a:avLst/>
          </a:prstGeom>
          <a:noFill/>
          <a:ln/>
        </p:spPr>
        <p:txBody>
          <a:bodyPr wrap="none" lIns="0" tIns="0" rIns="0" bIns="0" rtlCol="0" anchor="ctr"/>
          <a:lstStyle/>
          <a:p>
            <a:pPr marL="0" indent="0" algn="ctr">
              <a:lnSpc>
                <a:spcPct val="100000"/>
              </a:lnSpc>
              <a:buNone/>
            </a:pPr>
            <a:r>
              <a:rPr lang="en-US" sz="1350" dirty="0">
                <a:solidFill>
                  <a:srgbClr val="272525"/>
                </a:solidFill>
                <a:latin typeface="Source Serif 4 Semi Bold" pitchFamily="34" charset="0"/>
                <a:ea typeface="Source Serif 4 Semi Bold" pitchFamily="34" charset="-122"/>
                <a:cs typeface="Source Serif 4 Semi Bold" pitchFamily="34" charset="-120"/>
              </a:rPr>
              <a:t>4</a:t>
            </a:r>
            <a:endParaRPr lang="en-US" sz="1350" dirty="0"/>
          </a:p>
        </p:txBody>
      </p:sp>
      <p:sp>
        <p:nvSpPr>
          <p:cNvPr id="22" name="Text 20"/>
          <p:cNvSpPr/>
          <p:nvPr/>
        </p:nvSpPr>
        <p:spPr>
          <a:xfrm>
            <a:off x="4745310" y="3774058"/>
            <a:ext cx="1452414" cy="170185"/>
          </a:xfrm>
          <a:prstGeom prst="rect">
            <a:avLst/>
          </a:prstGeom>
          <a:noFill/>
          <a:ln/>
        </p:spPr>
        <p:txBody>
          <a:bodyPr wrap="none" lIns="0" tIns="0" rIns="0" bIns="0" rtlCol="0" anchor="t"/>
          <a:lstStyle/>
          <a:p>
            <a:pPr marL="0" indent="0" algn="l">
              <a:lnSpc>
                <a:spcPts val="1300"/>
              </a:lnSpc>
              <a:buNone/>
            </a:pPr>
            <a:r>
              <a:rPr lang="en-US" sz="1050" dirty="0">
                <a:solidFill>
                  <a:srgbClr val="272525"/>
                </a:solidFill>
                <a:latin typeface="Source Serif 4 Semi Bold" pitchFamily="34" charset="0"/>
                <a:ea typeface="Source Serif 4 Semi Bold" pitchFamily="34" charset="-122"/>
                <a:cs typeface="Source Serif 4 Semi Bold" pitchFamily="34" charset="-120"/>
              </a:rPr>
              <a:t>Medicine Is Humbling</a:t>
            </a:r>
            <a:endParaRPr lang="en-US" sz="1050" dirty="0"/>
          </a:p>
        </p:txBody>
      </p:sp>
      <p:sp>
        <p:nvSpPr>
          <p:cNvPr id="23" name="Text 21"/>
          <p:cNvSpPr/>
          <p:nvPr/>
        </p:nvSpPr>
        <p:spPr>
          <a:xfrm>
            <a:off x="4745310" y="3996258"/>
            <a:ext cx="2800871" cy="647998"/>
          </a:xfrm>
          <a:prstGeom prst="rect">
            <a:avLst/>
          </a:prstGeom>
          <a:noFill/>
          <a:ln/>
        </p:spPr>
        <p:txBody>
          <a:bodyPr wrap="square" lIns="0" tIns="0" rIns="0" bIns="0" rtlCol="0" anchor="t"/>
          <a:lstStyle/>
          <a:p>
            <a:pPr marL="0" indent="0" algn="l">
              <a:lnSpc>
                <a:spcPts val="1250"/>
              </a:lnSpc>
              <a:buNone/>
            </a:pPr>
            <a:r>
              <a:rPr lang="en-US" sz="900" dirty="0">
                <a:solidFill>
                  <a:srgbClr val="272525"/>
                </a:solidFill>
                <a:latin typeface="Source Sans 3" pitchFamily="34" charset="0"/>
                <a:ea typeface="Source Sans 3" pitchFamily="34" charset="-122"/>
                <a:cs typeface="Source Sans 3" pitchFamily="34" charset="-120"/>
              </a:rPr>
              <a:t>One of the healthiest attitudes in medicine is intellectual humility. Not cynicism. Not conspiracy thinking. Not "all research is fake." But healthy caution — because history repeatedly shows us dramatic reversals.</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1532409" y="352574"/>
            <a:ext cx="4100140" cy="333226"/>
          </a:xfrm>
          <a:prstGeom prst="rect">
            <a:avLst/>
          </a:prstGeom>
          <a:noFill/>
          <a:ln/>
        </p:spPr>
        <p:txBody>
          <a:bodyPr wrap="none" lIns="0" tIns="0" rIns="0" bIns="0" rtlCol="0" anchor="t"/>
          <a:lstStyle/>
          <a:p>
            <a:pPr marL="0" indent="0" algn="l">
              <a:lnSpc>
                <a:spcPts val="2600"/>
              </a:lnSpc>
              <a:buNone/>
            </a:pPr>
            <a:r>
              <a:rPr lang="en-US" sz="2050" dirty="0">
                <a:solidFill>
                  <a:srgbClr val="D73AD7"/>
                </a:solidFill>
                <a:latin typeface="Source Serif 4 Semi Bold" pitchFamily="34" charset="0"/>
                <a:ea typeface="Source Serif 4 Semi Bold" pitchFamily="34" charset="-122"/>
                <a:cs typeface="Source Serif 4 Semi Bold" pitchFamily="34" charset="-120"/>
              </a:rPr>
              <a:t>A History of Dramatic Reversals</a:t>
            </a:r>
            <a:endParaRPr lang="en-US" sz="2050" dirty="0"/>
          </a:p>
        </p:txBody>
      </p:sp>
      <p:sp>
        <p:nvSpPr>
          <p:cNvPr id="3" name="Text 1"/>
          <p:cNvSpPr/>
          <p:nvPr/>
        </p:nvSpPr>
        <p:spPr>
          <a:xfrm>
            <a:off x="1532409" y="852190"/>
            <a:ext cx="6079108" cy="314474"/>
          </a:xfrm>
          <a:prstGeom prst="rect">
            <a:avLst/>
          </a:prstGeom>
          <a:noFill/>
          <a:ln/>
        </p:spPr>
        <p:txBody>
          <a:bodyPr wrap="square" lIns="0" tIns="0" rIns="0" bIns="0" rtlCol="0" anchor="t"/>
          <a:lstStyle/>
          <a:p>
            <a:pPr marL="0" indent="0" algn="l">
              <a:lnSpc>
                <a:spcPts val="1200"/>
              </a:lnSpc>
              <a:buNone/>
            </a:pPr>
            <a:r>
              <a:rPr lang="en-US" sz="850" dirty="0">
                <a:solidFill>
                  <a:srgbClr val="272525"/>
                </a:solidFill>
                <a:latin typeface="Source Sans 3" pitchFamily="34" charset="0"/>
                <a:ea typeface="Source Sans 3" pitchFamily="34" charset="-122"/>
                <a:cs typeface="Source Sans 3" pitchFamily="34" charset="-120"/>
              </a:rPr>
              <a:t>Aspirin in primary prevention is far from the only example. Medicine has a long and humbling track record of confident certainties that later crumbled under better evidence.</a:t>
            </a:r>
            <a:endParaRPr lang="en-US" sz="850" dirty="0"/>
          </a:p>
        </p:txBody>
      </p:sp>
      <p:sp>
        <p:nvSpPr>
          <p:cNvPr id="4" name="Shape 2"/>
          <p:cNvSpPr/>
          <p:nvPr/>
        </p:nvSpPr>
        <p:spPr>
          <a:xfrm>
            <a:off x="1532409" y="1260277"/>
            <a:ext cx="2997919" cy="1504652"/>
          </a:xfrm>
          <a:prstGeom prst="roundRect">
            <a:avLst>
              <a:gd name="adj" fmla="val 3163"/>
            </a:avLst>
          </a:prstGeom>
          <a:solidFill>
            <a:srgbClr val="F4D4F7"/>
          </a:solidFill>
          <a:ln w="4763">
            <a:solidFill>
              <a:srgbClr val="DABADD"/>
            </a:solidFill>
            <a:prstDash val="solid"/>
          </a:ln>
        </p:spPr>
        <p:txBody>
          <a:bodyPr/>
          <a:lstStyle/>
          <a:p>
            <a:endParaRPr lang="en-GB"/>
          </a:p>
        </p:txBody>
      </p:sp>
      <p:pic>
        <p:nvPicPr>
          <p:cNvPr id="5" name="Image 0" descr="preencoded.png"/>
          <p:cNvPicPr>
            <a:picLocks noChangeAspect="1"/>
          </p:cNvPicPr>
          <p:nvPr/>
        </p:nvPicPr>
        <p:blipFill>
          <a:blip r:embed="rId3"/>
          <a:stretch>
            <a:fillRect/>
          </a:stretch>
        </p:blipFill>
        <p:spPr>
          <a:xfrm>
            <a:off x="1650429" y="1378297"/>
            <a:ext cx="339923" cy="339923"/>
          </a:xfrm>
          <a:prstGeom prst="rect">
            <a:avLst/>
          </a:prstGeom>
        </p:spPr>
      </p:pic>
      <p:pic>
        <p:nvPicPr>
          <p:cNvPr id="6"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43894" y="1471761"/>
            <a:ext cx="152921" cy="152921"/>
          </a:xfrm>
          <a:prstGeom prst="rect">
            <a:avLst/>
          </a:prstGeom>
        </p:spPr>
      </p:pic>
      <p:sp>
        <p:nvSpPr>
          <p:cNvPr id="7" name="Text 3"/>
          <p:cNvSpPr/>
          <p:nvPr/>
        </p:nvSpPr>
        <p:spPr>
          <a:xfrm>
            <a:off x="1650429" y="1801416"/>
            <a:ext cx="2053010" cy="166688"/>
          </a:xfrm>
          <a:prstGeom prst="rect">
            <a:avLst/>
          </a:prstGeom>
          <a:noFill/>
          <a:ln/>
        </p:spPr>
        <p:txBody>
          <a:bodyPr wrap="none" lIns="0" tIns="0" rIns="0" bIns="0" rtlCol="0" anchor="t"/>
          <a:lstStyle/>
          <a:p>
            <a:pPr marL="0" indent="0" algn="l">
              <a:lnSpc>
                <a:spcPts val="1300"/>
              </a:lnSpc>
              <a:buNone/>
            </a:pPr>
            <a:r>
              <a:rPr lang="en-US" sz="1000" dirty="0">
                <a:solidFill>
                  <a:srgbClr val="272525"/>
                </a:solidFill>
                <a:latin typeface="Source Serif 4 Semi Bold" pitchFamily="34" charset="0"/>
                <a:ea typeface="Source Serif 4 Semi Bold" pitchFamily="34" charset="-122"/>
                <a:cs typeface="Source Serif 4 Semi Bold" pitchFamily="34" charset="-120"/>
              </a:rPr>
              <a:t>Hormone Replacement Therapy</a:t>
            </a:r>
            <a:endParaRPr lang="en-US" sz="1000" dirty="0"/>
          </a:p>
        </p:txBody>
      </p:sp>
      <p:sp>
        <p:nvSpPr>
          <p:cNvPr id="8" name="Text 4"/>
          <p:cNvSpPr/>
          <p:nvPr/>
        </p:nvSpPr>
        <p:spPr>
          <a:xfrm>
            <a:off x="1650429" y="2017961"/>
            <a:ext cx="2761878" cy="628948"/>
          </a:xfrm>
          <a:prstGeom prst="rect">
            <a:avLst/>
          </a:prstGeom>
          <a:noFill/>
          <a:ln/>
        </p:spPr>
        <p:txBody>
          <a:bodyPr wrap="square" lIns="0" tIns="0" rIns="0" bIns="0" rtlCol="0" anchor="t"/>
          <a:lstStyle/>
          <a:p>
            <a:pPr marL="0" indent="0" algn="l">
              <a:lnSpc>
                <a:spcPts val="1200"/>
              </a:lnSpc>
              <a:buNone/>
            </a:pPr>
            <a:r>
              <a:rPr lang="en-US" sz="850" dirty="0">
                <a:solidFill>
                  <a:srgbClr val="272525"/>
                </a:solidFill>
                <a:latin typeface="Source Sans 3" pitchFamily="34" charset="0"/>
                <a:ea typeface="Source Sans 3" pitchFamily="34" charset="-122"/>
                <a:cs typeface="Source Sans 3" pitchFamily="34" charset="-120"/>
              </a:rPr>
              <a:t>Once widely promoted for cardiovascular protection in post-menopausal women. Later trials revealed increased risks of breast cancer and cardiovascular events in certain populations (e.g. women &gt; age 60).</a:t>
            </a:r>
            <a:endParaRPr lang="en-US" sz="850" dirty="0"/>
          </a:p>
        </p:txBody>
      </p:sp>
      <p:sp>
        <p:nvSpPr>
          <p:cNvPr id="9" name="Shape 5"/>
          <p:cNvSpPr/>
          <p:nvPr/>
        </p:nvSpPr>
        <p:spPr>
          <a:xfrm>
            <a:off x="4613523" y="1260277"/>
            <a:ext cx="2997994" cy="1504652"/>
          </a:xfrm>
          <a:prstGeom prst="roundRect">
            <a:avLst>
              <a:gd name="adj" fmla="val 3163"/>
            </a:avLst>
          </a:prstGeom>
          <a:solidFill>
            <a:srgbClr val="F4D4F7"/>
          </a:solidFill>
          <a:ln w="4763">
            <a:solidFill>
              <a:srgbClr val="DABADD"/>
            </a:solidFill>
            <a:prstDash val="solid"/>
          </a:ln>
        </p:spPr>
        <p:txBody>
          <a:bodyPr/>
          <a:lstStyle/>
          <a:p>
            <a:endParaRPr lang="en-GB"/>
          </a:p>
        </p:txBody>
      </p:sp>
      <p:pic>
        <p:nvPicPr>
          <p:cNvPr id="10" name="Image 2" descr="preencoded.png"/>
          <p:cNvPicPr>
            <a:picLocks noChangeAspect="1"/>
          </p:cNvPicPr>
          <p:nvPr/>
        </p:nvPicPr>
        <p:blipFill>
          <a:blip r:embed="rId5"/>
          <a:stretch>
            <a:fillRect/>
          </a:stretch>
        </p:blipFill>
        <p:spPr>
          <a:xfrm>
            <a:off x="4731544" y="1378297"/>
            <a:ext cx="339923" cy="339923"/>
          </a:xfrm>
          <a:prstGeom prst="rect">
            <a:avLst/>
          </a:prstGeom>
        </p:spPr>
      </p:pic>
      <p:pic>
        <p:nvPicPr>
          <p:cNvPr id="11"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825008" y="1471761"/>
            <a:ext cx="152921" cy="152921"/>
          </a:xfrm>
          <a:prstGeom prst="rect">
            <a:avLst/>
          </a:prstGeom>
        </p:spPr>
      </p:pic>
      <p:sp>
        <p:nvSpPr>
          <p:cNvPr id="12" name="Text 6"/>
          <p:cNvSpPr/>
          <p:nvPr/>
        </p:nvSpPr>
        <p:spPr>
          <a:xfrm>
            <a:off x="4731544" y="1801416"/>
            <a:ext cx="2014240" cy="166688"/>
          </a:xfrm>
          <a:prstGeom prst="rect">
            <a:avLst/>
          </a:prstGeom>
          <a:noFill/>
          <a:ln/>
        </p:spPr>
        <p:txBody>
          <a:bodyPr wrap="none" lIns="0" tIns="0" rIns="0" bIns="0" rtlCol="0" anchor="t"/>
          <a:lstStyle/>
          <a:p>
            <a:pPr marL="0" indent="0" algn="l">
              <a:lnSpc>
                <a:spcPts val="1300"/>
              </a:lnSpc>
              <a:buNone/>
            </a:pPr>
            <a:r>
              <a:rPr lang="en-US" sz="1000" dirty="0">
                <a:solidFill>
                  <a:srgbClr val="272525"/>
                </a:solidFill>
                <a:latin typeface="Source Serif 4 Semi Bold" pitchFamily="34" charset="0"/>
                <a:ea typeface="Source Serif 4 Semi Bold" pitchFamily="34" charset="-122"/>
                <a:cs typeface="Source Serif 4 Semi Bold" pitchFamily="34" charset="-120"/>
              </a:rPr>
              <a:t>Anti-Arrhythmic Drugs Post-MI</a:t>
            </a:r>
            <a:endParaRPr lang="en-US" sz="1000" dirty="0"/>
          </a:p>
        </p:txBody>
      </p:sp>
      <p:sp>
        <p:nvSpPr>
          <p:cNvPr id="13" name="Text 7"/>
          <p:cNvSpPr/>
          <p:nvPr/>
        </p:nvSpPr>
        <p:spPr>
          <a:xfrm>
            <a:off x="4731544" y="2017961"/>
            <a:ext cx="2761952" cy="628948"/>
          </a:xfrm>
          <a:prstGeom prst="rect">
            <a:avLst/>
          </a:prstGeom>
          <a:noFill/>
          <a:ln/>
        </p:spPr>
        <p:txBody>
          <a:bodyPr wrap="square" lIns="0" tIns="0" rIns="0" bIns="0" rtlCol="0" anchor="t"/>
          <a:lstStyle/>
          <a:p>
            <a:pPr marL="0" indent="0" algn="l">
              <a:lnSpc>
                <a:spcPts val="1200"/>
              </a:lnSpc>
              <a:buNone/>
            </a:pPr>
            <a:r>
              <a:rPr lang="en-US" sz="850" dirty="0">
                <a:solidFill>
                  <a:srgbClr val="272525"/>
                </a:solidFill>
                <a:latin typeface="Source Sans 3" pitchFamily="34" charset="0"/>
                <a:ea typeface="Source Sans 3" pitchFamily="34" charset="-122"/>
                <a:cs typeface="Source Sans 3" pitchFamily="34" charset="-120"/>
              </a:rPr>
              <a:t>Suppressing abnormal heart rhythms after a heart attack seemed logical. The CAST trial revealed these drugs actually increased mortality. A landmark lesson in surrogate endpoints.</a:t>
            </a:r>
            <a:endParaRPr lang="en-US" sz="850" dirty="0"/>
          </a:p>
        </p:txBody>
      </p:sp>
      <p:sp>
        <p:nvSpPr>
          <p:cNvPr id="14" name="Shape 8"/>
          <p:cNvSpPr/>
          <p:nvPr/>
        </p:nvSpPr>
        <p:spPr>
          <a:xfrm>
            <a:off x="1532409" y="2848124"/>
            <a:ext cx="2997919" cy="1504652"/>
          </a:xfrm>
          <a:prstGeom prst="roundRect">
            <a:avLst>
              <a:gd name="adj" fmla="val 3163"/>
            </a:avLst>
          </a:prstGeom>
          <a:solidFill>
            <a:srgbClr val="F4D4F7"/>
          </a:solidFill>
          <a:ln w="4763">
            <a:solidFill>
              <a:srgbClr val="DABADD"/>
            </a:solidFill>
            <a:prstDash val="solid"/>
          </a:ln>
        </p:spPr>
        <p:txBody>
          <a:bodyPr/>
          <a:lstStyle/>
          <a:p>
            <a:endParaRPr lang="en-GB"/>
          </a:p>
        </p:txBody>
      </p:sp>
      <p:pic>
        <p:nvPicPr>
          <p:cNvPr id="15" name="Image 4" descr="preencoded.png"/>
          <p:cNvPicPr>
            <a:picLocks noChangeAspect="1"/>
          </p:cNvPicPr>
          <p:nvPr/>
        </p:nvPicPr>
        <p:blipFill>
          <a:blip r:embed="rId7"/>
          <a:stretch>
            <a:fillRect/>
          </a:stretch>
        </p:blipFill>
        <p:spPr>
          <a:xfrm>
            <a:off x="1650429" y="2966145"/>
            <a:ext cx="339923" cy="339923"/>
          </a:xfrm>
          <a:prstGeom prst="rect">
            <a:avLst/>
          </a:prstGeom>
        </p:spPr>
      </p:pic>
      <p:pic>
        <p:nvPicPr>
          <p:cNvPr id="16"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743894" y="3059609"/>
            <a:ext cx="152921" cy="152921"/>
          </a:xfrm>
          <a:prstGeom prst="rect">
            <a:avLst/>
          </a:prstGeom>
        </p:spPr>
      </p:pic>
      <p:sp>
        <p:nvSpPr>
          <p:cNvPr id="17" name="Text 9"/>
          <p:cNvSpPr/>
          <p:nvPr/>
        </p:nvSpPr>
        <p:spPr>
          <a:xfrm>
            <a:off x="1650429" y="3389263"/>
            <a:ext cx="1825228" cy="166688"/>
          </a:xfrm>
          <a:prstGeom prst="rect">
            <a:avLst/>
          </a:prstGeom>
          <a:noFill/>
          <a:ln/>
        </p:spPr>
        <p:txBody>
          <a:bodyPr wrap="none" lIns="0" tIns="0" rIns="0" bIns="0" rtlCol="0" anchor="t"/>
          <a:lstStyle/>
          <a:p>
            <a:pPr marL="0" indent="0" algn="l">
              <a:lnSpc>
                <a:spcPts val="1300"/>
              </a:lnSpc>
              <a:buNone/>
            </a:pPr>
            <a:r>
              <a:rPr lang="en-US" sz="1000" dirty="0">
                <a:solidFill>
                  <a:srgbClr val="272525"/>
                </a:solidFill>
                <a:latin typeface="Source Serif 4 Semi Bold" pitchFamily="34" charset="0"/>
                <a:ea typeface="Source Serif 4 Semi Bold" pitchFamily="34" charset="-122"/>
                <a:cs typeface="Source Serif 4 Semi Bold" pitchFamily="34" charset="-120"/>
              </a:rPr>
              <a:t>Tight Glucose Control in ICU</a:t>
            </a:r>
            <a:endParaRPr lang="en-US" sz="1000" dirty="0"/>
          </a:p>
        </p:txBody>
      </p:sp>
      <p:sp>
        <p:nvSpPr>
          <p:cNvPr id="18" name="Text 10"/>
          <p:cNvSpPr/>
          <p:nvPr/>
        </p:nvSpPr>
        <p:spPr>
          <a:xfrm>
            <a:off x="1650429" y="3605808"/>
            <a:ext cx="2761878" cy="628948"/>
          </a:xfrm>
          <a:prstGeom prst="rect">
            <a:avLst/>
          </a:prstGeom>
          <a:noFill/>
          <a:ln/>
        </p:spPr>
        <p:txBody>
          <a:bodyPr wrap="square" lIns="0" tIns="0" rIns="0" bIns="0" rtlCol="0" anchor="t"/>
          <a:lstStyle/>
          <a:p>
            <a:pPr marL="0" indent="0" algn="l">
              <a:lnSpc>
                <a:spcPts val="1200"/>
              </a:lnSpc>
              <a:buNone/>
            </a:pPr>
            <a:r>
              <a:rPr lang="en-US" sz="850" dirty="0">
                <a:solidFill>
                  <a:srgbClr val="272525"/>
                </a:solidFill>
                <a:latin typeface="Source Sans 3" pitchFamily="34" charset="0"/>
                <a:ea typeface="Source Sans 3" pitchFamily="34" charset="-122"/>
                <a:cs typeface="Source Sans 3" pitchFamily="34" charset="-120"/>
              </a:rPr>
              <a:t>Aggressive blood sugar control in critically ill patients seemed beneficial. Later evidence showed it increased hypoglycaemia and mortality. Tight control became dangerous control.</a:t>
            </a:r>
            <a:endParaRPr lang="en-US" sz="850" dirty="0"/>
          </a:p>
        </p:txBody>
      </p:sp>
      <p:sp>
        <p:nvSpPr>
          <p:cNvPr id="19" name="Shape 11"/>
          <p:cNvSpPr/>
          <p:nvPr/>
        </p:nvSpPr>
        <p:spPr>
          <a:xfrm>
            <a:off x="4613523" y="2848124"/>
            <a:ext cx="2997994" cy="1504652"/>
          </a:xfrm>
          <a:prstGeom prst="roundRect">
            <a:avLst>
              <a:gd name="adj" fmla="val 3163"/>
            </a:avLst>
          </a:prstGeom>
          <a:solidFill>
            <a:srgbClr val="F4D4F7"/>
          </a:solidFill>
          <a:ln w="4763">
            <a:solidFill>
              <a:srgbClr val="DABADD"/>
            </a:solidFill>
            <a:prstDash val="solid"/>
          </a:ln>
        </p:spPr>
        <p:txBody>
          <a:bodyPr/>
          <a:lstStyle/>
          <a:p>
            <a:endParaRPr lang="en-GB"/>
          </a:p>
        </p:txBody>
      </p:sp>
      <p:pic>
        <p:nvPicPr>
          <p:cNvPr id="20" name="Image 6" descr="preencoded.png"/>
          <p:cNvPicPr>
            <a:picLocks noChangeAspect="1"/>
          </p:cNvPicPr>
          <p:nvPr/>
        </p:nvPicPr>
        <p:blipFill>
          <a:blip r:embed="rId9"/>
          <a:stretch>
            <a:fillRect/>
          </a:stretch>
        </p:blipFill>
        <p:spPr>
          <a:xfrm>
            <a:off x="4731544" y="2966145"/>
            <a:ext cx="339923" cy="339923"/>
          </a:xfrm>
          <a:prstGeom prst="rect">
            <a:avLst/>
          </a:prstGeom>
        </p:spPr>
      </p:pic>
      <p:pic>
        <p:nvPicPr>
          <p:cNvPr id="21" name="Image 7" descr="preencoded.png"/>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825008" y="3059609"/>
            <a:ext cx="152921" cy="152921"/>
          </a:xfrm>
          <a:prstGeom prst="rect">
            <a:avLst/>
          </a:prstGeom>
        </p:spPr>
      </p:pic>
      <p:sp>
        <p:nvSpPr>
          <p:cNvPr id="22" name="Text 12"/>
          <p:cNvSpPr/>
          <p:nvPr/>
        </p:nvSpPr>
        <p:spPr>
          <a:xfrm>
            <a:off x="4731544" y="3389263"/>
            <a:ext cx="1951732" cy="166688"/>
          </a:xfrm>
          <a:prstGeom prst="rect">
            <a:avLst/>
          </a:prstGeom>
          <a:noFill/>
          <a:ln/>
        </p:spPr>
        <p:txBody>
          <a:bodyPr wrap="none" lIns="0" tIns="0" rIns="0" bIns="0" rtlCol="0" anchor="t"/>
          <a:lstStyle/>
          <a:p>
            <a:pPr marL="0" indent="0" algn="l">
              <a:lnSpc>
                <a:spcPts val="1300"/>
              </a:lnSpc>
              <a:buNone/>
            </a:pPr>
            <a:r>
              <a:rPr lang="en-US" sz="1000" dirty="0">
                <a:solidFill>
                  <a:srgbClr val="272525"/>
                </a:solidFill>
                <a:latin typeface="Source Serif 4 Semi Bold" pitchFamily="34" charset="0"/>
                <a:ea typeface="Source Serif 4 Semi Bold" pitchFamily="34" charset="-122"/>
                <a:cs typeface="Source Serif 4 Semi Bold" pitchFamily="34" charset="-120"/>
              </a:rPr>
              <a:t>Aspirin in Primary Prevention</a:t>
            </a:r>
            <a:endParaRPr lang="en-US" sz="1000" dirty="0"/>
          </a:p>
        </p:txBody>
      </p:sp>
      <p:sp>
        <p:nvSpPr>
          <p:cNvPr id="23" name="Text 13"/>
          <p:cNvSpPr/>
          <p:nvPr/>
        </p:nvSpPr>
        <p:spPr>
          <a:xfrm>
            <a:off x="4731544" y="3605808"/>
            <a:ext cx="2761952" cy="471711"/>
          </a:xfrm>
          <a:prstGeom prst="rect">
            <a:avLst/>
          </a:prstGeom>
          <a:noFill/>
          <a:ln/>
        </p:spPr>
        <p:txBody>
          <a:bodyPr wrap="square" lIns="0" tIns="0" rIns="0" bIns="0" rtlCol="0" anchor="t"/>
          <a:lstStyle/>
          <a:p>
            <a:pPr marL="0" indent="0" algn="l">
              <a:lnSpc>
                <a:spcPts val="1200"/>
              </a:lnSpc>
              <a:buNone/>
            </a:pPr>
            <a:r>
              <a:rPr lang="en-US" sz="850" dirty="0">
                <a:solidFill>
                  <a:srgbClr val="272525"/>
                </a:solidFill>
                <a:latin typeface="Source Sans 3" pitchFamily="34" charset="0"/>
                <a:ea typeface="Source Sans 3" pitchFamily="34" charset="-122"/>
                <a:cs typeface="Source Sans 3" pitchFamily="34" charset="-120"/>
              </a:rPr>
              <a:t>The story told throughout this document. A generation of prescribing built on evidence that later proved insufficient to justify the bleeding risks in a modern medical context.</a:t>
            </a:r>
            <a:endParaRPr lang="en-US" sz="850" dirty="0"/>
          </a:p>
        </p:txBody>
      </p:sp>
      <p:sp>
        <p:nvSpPr>
          <p:cNvPr id="24" name="Text 14"/>
          <p:cNvSpPr/>
          <p:nvPr/>
        </p:nvSpPr>
        <p:spPr>
          <a:xfrm>
            <a:off x="1702371" y="4540002"/>
            <a:ext cx="5909146" cy="157237"/>
          </a:xfrm>
          <a:prstGeom prst="rect">
            <a:avLst/>
          </a:prstGeom>
          <a:noFill/>
          <a:ln/>
        </p:spPr>
        <p:txBody>
          <a:bodyPr wrap="none" lIns="0" tIns="0" rIns="0" bIns="0" rtlCol="0" anchor="t"/>
          <a:lstStyle/>
          <a:p>
            <a:pPr marL="0" indent="0" algn="l">
              <a:lnSpc>
                <a:spcPts val="1200"/>
              </a:lnSpc>
              <a:buNone/>
            </a:pPr>
            <a:r>
              <a:rPr lang="en-US" sz="850" dirty="0">
                <a:solidFill>
                  <a:srgbClr val="272525"/>
                </a:solidFill>
                <a:latin typeface="Source Sans 3" pitchFamily="34" charset="0"/>
                <a:ea typeface="Source Sans 3" pitchFamily="34" charset="-122"/>
                <a:cs typeface="Source Sans 3" pitchFamily="34" charset="-120"/>
              </a:rPr>
              <a:t>Today's certainty can become tomorrow's embarrassment. Very badly.</a:t>
            </a:r>
            <a:endParaRPr lang="en-US" sz="850" dirty="0"/>
          </a:p>
        </p:txBody>
      </p:sp>
      <p:sp>
        <p:nvSpPr>
          <p:cNvPr id="25" name="Shape 15"/>
          <p:cNvSpPr/>
          <p:nvPr/>
        </p:nvSpPr>
        <p:spPr>
          <a:xfrm>
            <a:off x="1532409" y="4446389"/>
            <a:ext cx="14288" cy="344463"/>
          </a:xfrm>
          <a:prstGeom prst="rect">
            <a:avLst/>
          </a:prstGeom>
          <a:solidFill>
            <a:srgbClr val="D75BE2"/>
          </a:solidFill>
          <a:ln/>
        </p:spPr>
        <p:txBody>
          <a:bodyPr/>
          <a:lstStyle/>
          <a:p>
            <a:endParaRPr lang="en-GB"/>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1564</Words>
  <Application>Microsoft Office PowerPoint</Application>
  <PresentationFormat>On-screen Show (16:9)</PresentationFormat>
  <Paragraphs>103</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Source Serif 4 Semi Bold</vt:lpstr>
      <vt:lpstr>Arial</vt:lpstr>
      <vt:lpstr>Source Sans 3</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Ramesh Mehay</cp:lastModifiedBy>
  <cp:revision>2</cp:revision>
  <dcterms:created xsi:type="dcterms:W3CDTF">2026-05-07T00:05:59Z</dcterms:created>
  <dcterms:modified xsi:type="dcterms:W3CDTF">2026-05-07T00:08:55Z</dcterms:modified>
</cp:coreProperties>
</file>