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theme/theme8.xml" ContentType="application/vnd.openxmlformats-officedocument.theme+xml"/>
  <Override PartName="/ppt/slideLayouts/slideLayout3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1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2.xml" ContentType="application/vnd.openxmlformats-officedocument.presentationml.tags+xml"/>
  <Override PartName="/ppt/notesSlides/notesSlide23.xml" ContentType="application/vnd.openxmlformats-officedocument.presentationml.notesSlide+xml"/>
  <Override PartName="/ppt/tags/tag13.xml" ContentType="application/vnd.openxmlformats-officedocument.presentationml.tags+xml"/>
  <Override PartName="/ppt/notesSlides/notesSlide24.xml" ContentType="application/vnd.openxmlformats-officedocument.presentationml.notesSlide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5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6.xml" ContentType="application/vnd.openxmlformats-officedocument.presentationml.tags+xml"/>
  <Override PartName="/ppt/notesSlides/notesSlide32.xml" ContentType="application/vnd.openxmlformats-officedocument.presentationml.notesSlide+xml"/>
  <Override PartName="/ppt/tags/tag17.xml" ContentType="application/vnd.openxmlformats-officedocument.presentationml.tags+xml"/>
  <Override PartName="/ppt/notesSlides/notesSlide33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4.xml" ContentType="application/vnd.openxmlformats-officedocument.presentationml.notesSlide+xml"/>
  <Override PartName="/ppt/tags/tag22.xml" ContentType="application/vnd.openxmlformats-officedocument.presentationml.tags+xml"/>
  <Override PartName="/ppt/notesSlides/notesSlide35.xml" ContentType="application/vnd.openxmlformats-officedocument.presentationml.notesSlide+xml"/>
  <Override PartName="/ppt/tags/tag23.xml" ContentType="application/vnd.openxmlformats-officedocument.presentationml.tags+xml"/>
  <Override PartName="/ppt/notesSlides/notesSlide36.xml" ContentType="application/vnd.openxmlformats-officedocument.presentationml.notesSlide+xml"/>
  <Override PartName="/ppt/tags/tag24.xml" ContentType="application/vnd.openxmlformats-officedocument.presentationml.tags+xml"/>
  <Override PartName="/ppt/notesSlides/notesSlide3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8.xml" ContentType="application/vnd.openxmlformats-officedocument.presentationml.notesSlide+xml"/>
  <Override PartName="/ppt/tags/tag29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88" r:id="rId3"/>
    <p:sldMasterId id="2147483707" r:id="rId4"/>
    <p:sldMasterId id="2147483716" r:id="rId5"/>
    <p:sldMasterId id="2147483718" r:id="rId6"/>
    <p:sldMasterId id="2147483734" r:id="rId7"/>
    <p:sldMasterId id="2147483736" r:id="rId8"/>
    <p:sldMasterId id="2147483738" r:id="rId9"/>
  </p:sldMasterIdLst>
  <p:notesMasterIdLst>
    <p:notesMasterId r:id="rId74"/>
  </p:notesMasterIdLst>
  <p:sldIdLst>
    <p:sldId id="477" r:id="rId10"/>
    <p:sldId id="698" r:id="rId11"/>
    <p:sldId id="601" r:id="rId12"/>
    <p:sldId id="404" r:id="rId13"/>
    <p:sldId id="494" r:id="rId14"/>
    <p:sldId id="348" r:id="rId15"/>
    <p:sldId id="495" r:id="rId16"/>
    <p:sldId id="269" r:id="rId17"/>
    <p:sldId id="270" r:id="rId18"/>
    <p:sldId id="272" r:id="rId19"/>
    <p:sldId id="726" r:id="rId20"/>
    <p:sldId id="703" r:id="rId21"/>
    <p:sldId id="704" r:id="rId22"/>
    <p:sldId id="729" r:id="rId23"/>
    <p:sldId id="730" r:id="rId24"/>
    <p:sldId id="277" r:id="rId25"/>
    <p:sldId id="731" r:id="rId26"/>
    <p:sldId id="732" r:id="rId27"/>
    <p:sldId id="758" r:id="rId28"/>
    <p:sldId id="453" r:id="rId29"/>
    <p:sldId id="459" r:id="rId30"/>
    <p:sldId id="465" r:id="rId31"/>
    <p:sldId id="733" r:id="rId32"/>
    <p:sldId id="734" r:id="rId33"/>
    <p:sldId id="516" r:id="rId34"/>
    <p:sldId id="517" r:id="rId35"/>
    <p:sldId id="518" r:id="rId36"/>
    <p:sldId id="519" r:id="rId37"/>
    <p:sldId id="631" r:id="rId38"/>
    <p:sldId id="521" r:id="rId39"/>
    <p:sldId id="523" r:id="rId40"/>
    <p:sldId id="524" r:id="rId41"/>
    <p:sldId id="633" r:id="rId42"/>
    <p:sldId id="635" r:id="rId43"/>
    <p:sldId id="743" r:id="rId44"/>
    <p:sldId id="744" r:id="rId45"/>
    <p:sldId id="745" r:id="rId46"/>
    <p:sldId id="618" r:id="rId47"/>
    <p:sldId id="619" r:id="rId48"/>
    <p:sldId id="621" r:id="rId49"/>
    <p:sldId id="708" r:id="rId50"/>
    <p:sldId id="746" r:id="rId51"/>
    <p:sldId id="747" r:id="rId52"/>
    <p:sldId id="748" r:id="rId53"/>
    <p:sldId id="749" r:id="rId54"/>
    <p:sldId id="710" r:id="rId55"/>
    <p:sldId id="755" r:id="rId56"/>
    <p:sldId id="756" r:id="rId57"/>
    <p:sldId id="757" r:id="rId58"/>
    <p:sldId id="750" r:id="rId59"/>
    <p:sldId id="751" r:id="rId60"/>
    <p:sldId id="712" r:id="rId61"/>
    <p:sldId id="713" r:id="rId62"/>
    <p:sldId id="714" r:id="rId63"/>
    <p:sldId id="716" r:id="rId64"/>
    <p:sldId id="717" r:id="rId65"/>
    <p:sldId id="718" r:id="rId66"/>
    <p:sldId id="719" r:id="rId67"/>
    <p:sldId id="720" r:id="rId68"/>
    <p:sldId id="722" r:id="rId69"/>
    <p:sldId id="723" r:id="rId70"/>
    <p:sldId id="752" r:id="rId71"/>
    <p:sldId id="753" r:id="rId72"/>
    <p:sldId id="626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564"/>
    <a:srgbClr val="F8354A"/>
    <a:srgbClr val="62D650"/>
    <a:srgbClr val="24D2EE"/>
    <a:srgbClr val="2DA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24" autoAdjust="0"/>
    <p:restoredTop sz="97251" autoAdjust="0"/>
  </p:normalViewPr>
  <p:slideViewPr>
    <p:cSldViewPr snapToGrid="0" snapToObjects="1" showGuides="1">
      <p:cViewPr>
        <p:scale>
          <a:sx n="100" d="100"/>
          <a:sy n="100" d="100"/>
        </p:scale>
        <p:origin x="-2128" y="-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63" Type="http://schemas.openxmlformats.org/officeDocument/2006/relationships/slide" Target="slides/slide54.xml"/><Relationship Id="rId64" Type="http://schemas.openxmlformats.org/officeDocument/2006/relationships/slide" Target="slides/slide55.xml"/><Relationship Id="rId65" Type="http://schemas.openxmlformats.org/officeDocument/2006/relationships/slide" Target="slides/slide56.xml"/><Relationship Id="rId66" Type="http://schemas.openxmlformats.org/officeDocument/2006/relationships/slide" Target="slides/slide57.xml"/><Relationship Id="rId67" Type="http://schemas.openxmlformats.org/officeDocument/2006/relationships/slide" Target="slides/slide58.xml"/><Relationship Id="rId68" Type="http://schemas.openxmlformats.org/officeDocument/2006/relationships/slide" Target="slides/slide59.xml"/><Relationship Id="rId69" Type="http://schemas.openxmlformats.org/officeDocument/2006/relationships/slide" Target="slides/slide6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slide" Target="slides/slide45.xml"/><Relationship Id="rId55" Type="http://schemas.openxmlformats.org/officeDocument/2006/relationships/slide" Target="slides/slide46.xml"/><Relationship Id="rId56" Type="http://schemas.openxmlformats.org/officeDocument/2006/relationships/slide" Target="slides/slide47.xml"/><Relationship Id="rId57" Type="http://schemas.openxmlformats.org/officeDocument/2006/relationships/slide" Target="slides/slide48.xml"/><Relationship Id="rId58" Type="http://schemas.openxmlformats.org/officeDocument/2006/relationships/slide" Target="slides/slide49.xml"/><Relationship Id="rId59" Type="http://schemas.openxmlformats.org/officeDocument/2006/relationships/slide" Target="slides/slide5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70" Type="http://schemas.openxmlformats.org/officeDocument/2006/relationships/slide" Target="slides/slide61.xml"/><Relationship Id="rId71" Type="http://schemas.openxmlformats.org/officeDocument/2006/relationships/slide" Target="slides/slide62.xml"/><Relationship Id="rId72" Type="http://schemas.openxmlformats.org/officeDocument/2006/relationships/slide" Target="slides/slide63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73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75" Type="http://schemas.openxmlformats.org/officeDocument/2006/relationships/printerSettings" Target="printerSettings/printerSettings1.bin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1.xml"/><Relationship Id="rId61" Type="http://schemas.openxmlformats.org/officeDocument/2006/relationships/slide" Target="slides/slide52.xml"/><Relationship Id="rId62" Type="http://schemas.openxmlformats.org/officeDocument/2006/relationships/slide" Target="slides/slide53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ay:Documents:Cardiology:AF%20stuff:AF%20analysis%20June%202011%20incl%20Top%2010%20points%20analysis_ammended_MRF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ay:Documents:Microsoft%20User%20Data:Saved%20Attachments:AF%20modelled%20prevalenc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ay:Documents:Cardiology:AF%20stuff:AF%20analysis%20June%202011%20incl%20Top%2010%20points%20analysis_ammended_MRF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AF Prevelence</c:v>
          </c:tx>
          <c:invertIfNegative val="0"/>
          <c:cat>
            <c:strRef>
              <c:f>'Practice data - mastersheet'!$A$5:$A$85</c:f>
              <c:strCache>
                <c:ptCount val="81"/>
                <c:pt idx="0">
                  <c:v>B83014</c:v>
                </c:pt>
                <c:pt idx="1">
                  <c:v>B83041</c:v>
                </c:pt>
                <c:pt idx="2">
                  <c:v>B83700</c:v>
                </c:pt>
                <c:pt idx="3">
                  <c:v>B83012</c:v>
                </c:pt>
                <c:pt idx="4">
                  <c:v>B83604</c:v>
                </c:pt>
                <c:pt idx="5">
                  <c:v>B83058</c:v>
                </c:pt>
                <c:pt idx="6">
                  <c:v>B83062</c:v>
                </c:pt>
                <c:pt idx="7">
                  <c:v>B83642</c:v>
                </c:pt>
                <c:pt idx="8">
                  <c:v>B83045</c:v>
                </c:pt>
                <c:pt idx="9">
                  <c:v>B83620</c:v>
                </c:pt>
                <c:pt idx="10">
                  <c:v>B83009</c:v>
                </c:pt>
                <c:pt idx="11">
                  <c:v>B83621</c:v>
                </c:pt>
                <c:pt idx="12">
                  <c:v>B83659</c:v>
                </c:pt>
                <c:pt idx="13">
                  <c:v>B83016</c:v>
                </c:pt>
                <c:pt idx="14">
                  <c:v>B83069</c:v>
                </c:pt>
                <c:pt idx="15">
                  <c:v>B83005</c:v>
                </c:pt>
                <c:pt idx="16">
                  <c:v>B83039</c:v>
                </c:pt>
                <c:pt idx="17">
                  <c:v>B83628</c:v>
                </c:pt>
                <c:pt idx="18">
                  <c:v>B83010</c:v>
                </c:pt>
                <c:pt idx="19">
                  <c:v>B83061</c:v>
                </c:pt>
                <c:pt idx="20">
                  <c:v>B83030</c:v>
                </c:pt>
                <c:pt idx="21">
                  <c:v>B83042</c:v>
                </c:pt>
                <c:pt idx="22">
                  <c:v>B83002</c:v>
                </c:pt>
                <c:pt idx="23">
                  <c:v>B83020</c:v>
                </c:pt>
                <c:pt idx="24">
                  <c:v>B83641</c:v>
                </c:pt>
                <c:pt idx="25">
                  <c:v>B83611</c:v>
                </c:pt>
                <c:pt idx="26">
                  <c:v>B83032</c:v>
                </c:pt>
                <c:pt idx="27">
                  <c:v>B83011</c:v>
                </c:pt>
                <c:pt idx="28">
                  <c:v>B83029</c:v>
                </c:pt>
                <c:pt idx="29">
                  <c:v>B83035</c:v>
                </c:pt>
                <c:pt idx="30">
                  <c:v>B83653</c:v>
                </c:pt>
                <c:pt idx="31">
                  <c:v>B83022</c:v>
                </c:pt>
                <c:pt idx="32">
                  <c:v>B83019</c:v>
                </c:pt>
                <c:pt idx="33">
                  <c:v>B83021</c:v>
                </c:pt>
                <c:pt idx="34">
                  <c:v>B83026</c:v>
                </c:pt>
                <c:pt idx="35">
                  <c:v>B83008</c:v>
                </c:pt>
                <c:pt idx="36">
                  <c:v>B83647</c:v>
                </c:pt>
                <c:pt idx="37">
                  <c:v>B83027</c:v>
                </c:pt>
                <c:pt idx="38">
                  <c:v>B83034</c:v>
                </c:pt>
                <c:pt idx="39">
                  <c:v>B83013</c:v>
                </c:pt>
                <c:pt idx="40">
                  <c:v>B83033</c:v>
                </c:pt>
                <c:pt idx="41">
                  <c:v>B83037</c:v>
                </c:pt>
                <c:pt idx="42">
                  <c:v>B83055</c:v>
                </c:pt>
                <c:pt idx="43">
                  <c:v>B83028</c:v>
                </c:pt>
                <c:pt idx="44">
                  <c:v>B83627</c:v>
                </c:pt>
                <c:pt idx="45">
                  <c:v>B83038</c:v>
                </c:pt>
                <c:pt idx="46">
                  <c:v>B83660</c:v>
                </c:pt>
                <c:pt idx="47">
                  <c:v>B83063</c:v>
                </c:pt>
                <c:pt idx="48">
                  <c:v>B83043</c:v>
                </c:pt>
                <c:pt idx="49">
                  <c:v>B83622</c:v>
                </c:pt>
                <c:pt idx="50">
                  <c:v>B83614</c:v>
                </c:pt>
                <c:pt idx="51">
                  <c:v>B83617</c:v>
                </c:pt>
                <c:pt idx="52">
                  <c:v>B83661</c:v>
                </c:pt>
                <c:pt idx="53">
                  <c:v>B83025</c:v>
                </c:pt>
                <c:pt idx="54">
                  <c:v>B83015</c:v>
                </c:pt>
                <c:pt idx="55">
                  <c:v>B83017</c:v>
                </c:pt>
                <c:pt idx="56">
                  <c:v>B83044</c:v>
                </c:pt>
                <c:pt idx="57">
                  <c:v>B83070</c:v>
                </c:pt>
                <c:pt idx="58">
                  <c:v>B83006</c:v>
                </c:pt>
                <c:pt idx="59">
                  <c:v>B83007</c:v>
                </c:pt>
                <c:pt idx="60">
                  <c:v>B83049</c:v>
                </c:pt>
                <c:pt idx="61">
                  <c:v>B83629</c:v>
                </c:pt>
                <c:pt idx="62">
                  <c:v>B83054</c:v>
                </c:pt>
                <c:pt idx="63">
                  <c:v>B83624</c:v>
                </c:pt>
                <c:pt idx="64">
                  <c:v>B83626</c:v>
                </c:pt>
                <c:pt idx="65">
                  <c:v>B83067</c:v>
                </c:pt>
                <c:pt idx="66">
                  <c:v>Y01118</c:v>
                </c:pt>
                <c:pt idx="67">
                  <c:v>B83071</c:v>
                </c:pt>
                <c:pt idx="68">
                  <c:v>B83056</c:v>
                </c:pt>
                <c:pt idx="69">
                  <c:v>B83023</c:v>
                </c:pt>
                <c:pt idx="70">
                  <c:v>B83052</c:v>
                </c:pt>
                <c:pt idx="71">
                  <c:v>B83050</c:v>
                </c:pt>
                <c:pt idx="72">
                  <c:v>B83040</c:v>
                </c:pt>
                <c:pt idx="73">
                  <c:v>B83638</c:v>
                </c:pt>
                <c:pt idx="74">
                  <c:v>B83613</c:v>
                </c:pt>
                <c:pt idx="75">
                  <c:v>B83602</c:v>
                </c:pt>
                <c:pt idx="76">
                  <c:v>B83031</c:v>
                </c:pt>
                <c:pt idx="77">
                  <c:v>B83018</c:v>
                </c:pt>
                <c:pt idx="78">
                  <c:v>B83658</c:v>
                </c:pt>
                <c:pt idx="79">
                  <c:v>B83064</c:v>
                </c:pt>
                <c:pt idx="80">
                  <c:v>B83631</c:v>
                </c:pt>
              </c:strCache>
            </c:strRef>
          </c:cat>
          <c:val>
            <c:numRef>
              <c:f>'Practice data - mastersheet'!$H$5:$H$85</c:f>
              <c:numCache>
                <c:formatCode>0.0%</c:formatCode>
                <c:ptCount val="81"/>
                <c:pt idx="0">
                  <c:v>0.0177910868416417</c:v>
                </c:pt>
                <c:pt idx="1">
                  <c:v>0.0102580043518806</c:v>
                </c:pt>
                <c:pt idx="2">
                  <c:v>0.0038265306122449</c:v>
                </c:pt>
                <c:pt idx="3">
                  <c:v>0.0115312870951331</c:v>
                </c:pt>
                <c:pt idx="4">
                  <c:v>0.00315457413249211</c:v>
                </c:pt>
                <c:pt idx="5">
                  <c:v>0.00310052219321149</c:v>
                </c:pt>
                <c:pt idx="6">
                  <c:v>0.0128836680560818</c:v>
                </c:pt>
                <c:pt idx="7">
                  <c:v>0.00210349179638199</c:v>
                </c:pt>
                <c:pt idx="8">
                  <c:v>0.0113684808867415</c:v>
                </c:pt>
                <c:pt idx="9">
                  <c:v>0.0188679245283019</c:v>
                </c:pt>
                <c:pt idx="10">
                  <c:v>0.0121178738639493</c:v>
                </c:pt>
                <c:pt idx="11">
                  <c:v>0.00464396284829721</c:v>
                </c:pt>
                <c:pt idx="12">
                  <c:v>0.00328947368421053</c:v>
                </c:pt>
                <c:pt idx="13">
                  <c:v>0.0090707145501666</c:v>
                </c:pt>
                <c:pt idx="14">
                  <c:v>0.0053248136315229</c:v>
                </c:pt>
                <c:pt idx="15">
                  <c:v>0.0075952800759528</c:v>
                </c:pt>
                <c:pt idx="16">
                  <c:v>0.0168335998653312</c:v>
                </c:pt>
                <c:pt idx="17">
                  <c:v>0.00264900662251656</c:v>
                </c:pt>
                <c:pt idx="18">
                  <c:v>0.013094677343382</c:v>
                </c:pt>
                <c:pt idx="19">
                  <c:v>0.0187004754358162</c:v>
                </c:pt>
                <c:pt idx="20">
                  <c:v>0.0110285303284584</c:v>
                </c:pt>
                <c:pt idx="21">
                  <c:v>0.0132946210268949</c:v>
                </c:pt>
                <c:pt idx="22">
                  <c:v>0.0183447098976109</c:v>
                </c:pt>
                <c:pt idx="23">
                  <c:v>0.010623427453173</c:v>
                </c:pt>
                <c:pt idx="24">
                  <c:v>0.00628228395923496</c:v>
                </c:pt>
                <c:pt idx="25">
                  <c:v>0.00206100577081616</c:v>
                </c:pt>
                <c:pt idx="26">
                  <c:v>0.00529941706412295</c:v>
                </c:pt>
                <c:pt idx="27">
                  <c:v>0.00655141037306642</c:v>
                </c:pt>
                <c:pt idx="28">
                  <c:v>0.0148351021339724</c:v>
                </c:pt>
                <c:pt idx="29">
                  <c:v>0.00891511803114013</c:v>
                </c:pt>
                <c:pt idx="30">
                  <c:v>0.00284531815830315</c:v>
                </c:pt>
                <c:pt idx="31">
                  <c:v>0.0208768267223382</c:v>
                </c:pt>
                <c:pt idx="32">
                  <c:v>0.0196976637654604</c:v>
                </c:pt>
                <c:pt idx="33">
                  <c:v>0.0193138101593782</c:v>
                </c:pt>
                <c:pt idx="34">
                  <c:v>0.00218023255813953</c:v>
                </c:pt>
                <c:pt idx="35">
                  <c:v>0.0142671854734112</c:v>
                </c:pt>
                <c:pt idx="36">
                  <c:v>0.0072463768115942</c:v>
                </c:pt>
                <c:pt idx="37">
                  <c:v>0.0188658787813076</c:v>
                </c:pt>
                <c:pt idx="38">
                  <c:v>0.00313997686332837</c:v>
                </c:pt>
                <c:pt idx="39">
                  <c:v>0.0177426846261031</c:v>
                </c:pt>
                <c:pt idx="40">
                  <c:v>0.0164161849710983</c:v>
                </c:pt>
                <c:pt idx="41">
                  <c:v>0.0166072338257769</c:v>
                </c:pt>
                <c:pt idx="42">
                  <c:v>0.0119458837075417</c:v>
                </c:pt>
                <c:pt idx="43">
                  <c:v>0.0138025594149909</c:v>
                </c:pt>
                <c:pt idx="44">
                  <c:v>0.00992779783393502</c:v>
                </c:pt>
                <c:pt idx="45">
                  <c:v>0.0118861432593056</c:v>
                </c:pt>
                <c:pt idx="46">
                  <c:v>0.0021227325357005</c:v>
                </c:pt>
                <c:pt idx="47">
                  <c:v>0.0125107322457991</c:v>
                </c:pt>
                <c:pt idx="48">
                  <c:v>0.00626435581541031</c:v>
                </c:pt>
                <c:pt idx="49">
                  <c:v>0.00364785992217899</c:v>
                </c:pt>
                <c:pt idx="50">
                  <c:v>0.00219298245614035</c:v>
                </c:pt>
                <c:pt idx="51">
                  <c:v>0.00186567164179104</c:v>
                </c:pt>
                <c:pt idx="52">
                  <c:v>0.00423216444981862</c:v>
                </c:pt>
                <c:pt idx="53">
                  <c:v>0.0050547598989048</c:v>
                </c:pt>
                <c:pt idx="54">
                  <c:v>0.00790365073391042</c:v>
                </c:pt>
                <c:pt idx="55">
                  <c:v>0.0107363900467349</c:v>
                </c:pt>
                <c:pt idx="56">
                  <c:v>0.00957341968182458</c:v>
                </c:pt>
                <c:pt idx="57">
                  <c:v>0.00173611111111111</c:v>
                </c:pt>
                <c:pt idx="58">
                  <c:v>0.0225754867839338</c:v>
                </c:pt>
                <c:pt idx="59">
                  <c:v>0.0146788990825688</c:v>
                </c:pt>
                <c:pt idx="60">
                  <c:v>0.017128175849272</c:v>
                </c:pt>
                <c:pt idx="61">
                  <c:v>0.00894454382826476</c:v>
                </c:pt>
                <c:pt idx="62">
                  <c:v>0.0162097258355013</c:v>
                </c:pt>
                <c:pt idx="63">
                  <c:v>0.0267967781908302</c:v>
                </c:pt>
                <c:pt idx="64">
                  <c:v>0.00296891372685994</c:v>
                </c:pt>
                <c:pt idx="65">
                  <c:v>0.0133293395237382</c:v>
                </c:pt>
                <c:pt idx="66">
                  <c:v>0.0123271196632592</c:v>
                </c:pt>
                <c:pt idx="67">
                  <c:v>0.00647887323943662</c:v>
                </c:pt>
                <c:pt idx="68">
                  <c:v>0.0175803100527409</c:v>
                </c:pt>
                <c:pt idx="69">
                  <c:v>0.0193548387096774</c:v>
                </c:pt>
                <c:pt idx="70">
                  <c:v>0.00910525676824086</c:v>
                </c:pt>
                <c:pt idx="71">
                  <c:v>0.0145023948908994</c:v>
                </c:pt>
                <c:pt idx="72">
                  <c:v>0.0124187445425439</c:v>
                </c:pt>
                <c:pt idx="73">
                  <c:v>0.00543478260869565</c:v>
                </c:pt>
                <c:pt idx="74">
                  <c:v>0.00200803212851406</c:v>
                </c:pt>
                <c:pt idx="75">
                  <c:v>0.00350745333834398</c:v>
                </c:pt>
                <c:pt idx="76">
                  <c:v>0.0153640614562458</c:v>
                </c:pt>
                <c:pt idx="77">
                  <c:v>0.0110001692333728</c:v>
                </c:pt>
                <c:pt idx="78">
                  <c:v>0.00869236583522298</c:v>
                </c:pt>
                <c:pt idx="79">
                  <c:v>0.0102747375474648</c:v>
                </c:pt>
                <c:pt idx="80">
                  <c:v>0.00137962750057484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4346760"/>
        <c:axId val="2144348360"/>
      </c:barChart>
      <c:catAx>
        <c:axId val="2144346760"/>
        <c:scaling>
          <c:orientation val="minMax"/>
        </c:scaling>
        <c:delete val="0"/>
        <c:axPos val="b"/>
        <c:majorTickMark val="out"/>
        <c:minorTickMark val="none"/>
        <c:tickLblPos val="nextTo"/>
        <c:crossAx val="2144348360"/>
        <c:crosses val="autoZero"/>
        <c:auto val="1"/>
        <c:lblAlgn val="ctr"/>
        <c:lblOffset val="100"/>
        <c:noMultiLvlLbl val="0"/>
      </c:catAx>
      <c:valAx>
        <c:axId val="214434836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144346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778751135974"/>
          <c:y val="0.0594059764935946"/>
          <c:w val="0.783918876684254"/>
          <c:h val="0.65841623947067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3"/>
            <c:spPr>
              <a:solidFill>
                <a:srgbClr val="4F81BD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trendline>
            <c:spPr>
              <a:ln w="3175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0"/>
            <c:trendlineLbl>
              <c:layout/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'Practice data'!$L$7:$L$89</c:f>
              <c:numCache>
                <c:formatCode>0.0%</c:formatCode>
                <c:ptCount val="83"/>
                <c:pt idx="0">
                  <c:v>0.260905349794239</c:v>
                </c:pt>
                <c:pt idx="1">
                  <c:v>0.123708537248505</c:v>
                </c:pt>
                <c:pt idx="2">
                  <c:v>0.21321764814473</c:v>
                </c:pt>
                <c:pt idx="3">
                  <c:v>0.146884691288413</c:v>
                </c:pt>
                <c:pt idx="4">
                  <c:v>0.167549789877581</c:v>
                </c:pt>
                <c:pt idx="5">
                  <c:v>0.168381158635625</c:v>
                </c:pt>
                <c:pt idx="6">
                  <c:v>0.154512218587647</c:v>
                </c:pt>
                <c:pt idx="7">
                  <c:v>0.136614028644877</c:v>
                </c:pt>
                <c:pt idx="8">
                  <c:v>0.171938088829071</c:v>
                </c:pt>
                <c:pt idx="9">
                  <c:v>0.170197224251278</c:v>
                </c:pt>
                <c:pt idx="10">
                  <c:v>0.201755896023412</c:v>
                </c:pt>
                <c:pt idx="11">
                  <c:v>0.122211204759544</c:v>
                </c:pt>
                <c:pt idx="12">
                  <c:v>0.158185840707965</c:v>
                </c:pt>
                <c:pt idx="13">
                  <c:v>0.13913470993117</c:v>
                </c:pt>
                <c:pt idx="14">
                  <c:v>0.171346897595426</c:v>
                </c:pt>
                <c:pt idx="15">
                  <c:v>0.203698090330403</c:v>
                </c:pt>
                <c:pt idx="16">
                  <c:v>0.156494960806271</c:v>
                </c:pt>
                <c:pt idx="17">
                  <c:v>0.181902408894379</c:v>
                </c:pt>
                <c:pt idx="18">
                  <c:v>0.231998249069818</c:v>
                </c:pt>
                <c:pt idx="19">
                  <c:v>0.181419457735247</c:v>
                </c:pt>
                <c:pt idx="20">
                  <c:v>0.0848240046162723</c:v>
                </c:pt>
                <c:pt idx="21">
                  <c:v>0.0571715145436309</c:v>
                </c:pt>
                <c:pt idx="22">
                  <c:v>0.182818451121456</c:v>
                </c:pt>
                <c:pt idx="23">
                  <c:v>0.180406852248394</c:v>
                </c:pt>
                <c:pt idx="24">
                  <c:v>0.185567010309278</c:v>
                </c:pt>
                <c:pt idx="25">
                  <c:v>0.163895486935867</c:v>
                </c:pt>
                <c:pt idx="26">
                  <c:v>0.188820722563054</c:v>
                </c:pt>
                <c:pt idx="27">
                  <c:v>0.122215876641919</c:v>
                </c:pt>
                <c:pt idx="28">
                  <c:v>0.152999534955821</c:v>
                </c:pt>
                <c:pt idx="29">
                  <c:v>0.0743773456158308</c:v>
                </c:pt>
                <c:pt idx="30">
                  <c:v>0.129213483146067</c:v>
                </c:pt>
                <c:pt idx="31">
                  <c:v>0.198859166011015</c:v>
                </c:pt>
                <c:pt idx="32">
                  <c:v>0.169328419328419</c:v>
                </c:pt>
                <c:pt idx="33">
                  <c:v>0.179210875331565</c:v>
                </c:pt>
                <c:pt idx="34">
                  <c:v>0.209223847019123</c:v>
                </c:pt>
                <c:pt idx="35">
                  <c:v>0.133187772925764</c:v>
                </c:pt>
                <c:pt idx="36">
                  <c:v>0.170461538461538</c:v>
                </c:pt>
                <c:pt idx="37">
                  <c:v>0.084796573875803</c:v>
                </c:pt>
                <c:pt idx="38">
                  <c:v>0.124581939799331</c:v>
                </c:pt>
                <c:pt idx="39">
                  <c:v>0.123184647302905</c:v>
                </c:pt>
                <c:pt idx="40">
                  <c:v>0.227114716106605</c:v>
                </c:pt>
                <c:pt idx="41">
                  <c:v>0.178701298701299</c:v>
                </c:pt>
                <c:pt idx="42">
                  <c:v>0.0</c:v>
                </c:pt>
                <c:pt idx="43">
                  <c:v>0.100616990982439</c:v>
                </c:pt>
                <c:pt idx="44">
                  <c:v>0.172604908946952</c:v>
                </c:pt>
                <c:pt idx="45">
                  <c:v>0.138711172925359</c:v>
                </c:pt>
                <c:pt idx="46">
                  <c:v>0.229775453706552</c:v>
                </c:pt>
                <c:pt idx="47">
                  <c:v>0.0482007263123143</c:v>
                </c:pt>
                <c:pt idx="48">
                  <c:v>0.1879409878127</c:v>
                </c:pt>
                <c:pt idx="49">
                  <c:v>0.152639442231076</c:v>
                </c:pt>
                <c:pt idx="50">
                  <c:v>0.14893094126321</c:v>
                </c:pt>
                <c:pt idx="51">
                  <c:v>0.154807048851216</c:v>
                </c:pt>
                <c:pt idx="52">
                  <c:v>0.177114133648729</c:v>
                </c:pt>
                <c:pt idx="53">
                  <c:v>0.076662908680947</c:v>
                </c:pt>
                <c:pt idx="54">
                  <c:v>0.067410035478966</c:v>
                </c:pt>
                <c:pt idx="55">
                  <c:v>0.125727590221187</c:v>
                </c:pt>
                <c:pt idx="56">
                  <c:v>0.0604293665518155</c:v>
                </c:pt>
                <c:pt idx="57">
                  <c:v>0.0737976782752902</c:v>
                </c:pt>
                <c:pt idx="58">
                  <c:v>0.0990359333917616</c:v>
                </c:pt>
                <c:pt idx="59">
                  <c:v>0.0594299575500303</c:v>
                </c:pt>
                <c:pt idx="60">
                  <c:v>0.0509074811863656</c:v>
                </c:pt>
                <c:pt idx="61">
                  <c:v>0.0641304347826087</c:v>
                </c:pt>
                <c:pt idx="62">
                  <c:v>0.344514325646401</c:v>
                </c:pt>
                <c:pt idx="63">
                  <c:v>0.0987341772151898</c:v>
                </c:pt>
                <c:pt idx="64">
                  <c:v>0.0464037122969837</c:v>
                </c:pt>
                <c:pt idx="65">
                  <c:v>0.2590983974839</c:v>
                </c:pt>
                <c:pt idx="66">
                  <c:v>0.0690145855567414</c:v>
                </c:pt>
                <c:pt idx="67">
                  <c:v>0.106615285806037</c:v>
                </c:pt>
                <c:pt idx="68">
                  <c:v>0.0552380952380952</c:v>
                </c:pt>
                <c:pt idx="69">
                  <c:v>0.116870876531574</c:v>
                </c:pt>
                <c:pt idx="70">
                  <c:v>0.053484602917342</c:v>
                </c:pt>
                <c:pt idx="71">
                  <c:v>0.097877358490566</c:v>
                </c:pt>
                <c:pt idx="72">
                  <c:v>0.0741659773917838</c:v>
                </c:pt>
                <c:pt idx="73">
                  <c:v>0.0622182146077547</c:v>
                </c:pt>
                <c:pt idx="74">
                  <c:v>0.219616204690832</c:v>
                </c:pt>
                <c:pt idx="75">
                  <c:v>0.0404735682819383</c:v>
                </c:pt>
                <c:pt idx="76">
                  <c:v>0.00634249471458774</c:v>
                </c:pt>
                <c:pt idx="77">
                  <c:v>0.107197549770291</c:v>
                </c:pt>
                <c:pt idx="78">
                  <c:v>0.0609965635738831</c:v>
                </c:pt>
                <c:pt idx="79">
                  <c:v>0.0639686684073107</c:v>
                </c:pt>
                <c:pt idx="80">
                  <c:v>0.0675182481751825</c:v>
                </c:pt>
                <c:pt idx="81">
                  <c:v>0.0102564102564103</c:v>
                </c:pt>
                <c:pt idx="82">
                  <c:v>0.139478471801092</c:v>
                </c:pt>
              </c:numCache>
            </c:numRef>
          </c:xVal>
          <c:yVal>
            <c:numRef>
              <c:f>'Practice data'!$H$7:$H$89</c:f>
              <c:numCache>
                <c:formatCode>0.0%</c:formatCode>
                <c:ptCount val="83"/>
                <c:pt idx="0">
                  <c:v>0.0191489361702128</c:v>
                </c:pt>
                <c:pt idx="1">
                  <c:v>0.00923942153186931</c:v>
                </c:pt>
                <c:pt idx="2">
                  <c:v>0.0156736852044188</c:v>
                </c:pt>
                <c:pt idx="3">
                  <c:v>0.0109921484653819</c:v>
                </c:pt>
                <c:pt idx="4">
                  <c:v>0.0119364612983197</c:v>
                </c:pt>
                <c:pt idx="5">
                  <c:v>0.0125148442495661</c:v>
                </c:pt>
                <c:pt idx="6">
                  <c:v>0.0112644325542101</c:v>
                </c:pt>
                <c:pt idx="7">
                  <c:v>0.00987925356750823</c:v>
                </c:pt>
                <c:pt idx="8">
                  <c:v>0.0117767537122376</c:v>
                </c:pt>
                <c:pt idx="9">
                  <c:v>0.0124504288481048</c:v>
                </c:pt>
                <c:pt idx="10">
                  <c:v>0.0147482328300899</c:v>
                </c:pt>
                <c:pt idx="11">
                  <c:v>0.00951188986232791</c:v>
                </c:pt>
                <c:pt idx="12">
                  <c:v>0.0114433370247324</c:v>
                </c:pt>
                <c:pt idx="13">
                  <c:v>0.0107350340995201</c:v>
                </c:pt>
                <c:pt idx="14">
                  <c:v>0.0122243118481792</c:v>
                </c:pt>
                <c:pt idx="15">
                  <c:v>0.0147618322934104</c:v>
                </c:pt>
                <c:pt idx="16">
                  <c:v>0.0118010677156505</c:v>
                </c:pt>
                <c:pt idx="17">
                  <c:v>0.0130683152046326</c:v>
                </c:pt>
                <c:pt idx="18">
                  <c:v>0.0166629883028029</c:v>
                </c:pt>
                <c:pt idx="19">
                  <c:v>0.0134629011033505</c:v>
                </c:pt>
                <c:pt idx="20">
                  <c:v>0.00726256983240223</c:v>
                </c:pt>
                <c:pt idx="21">
                  <c:v>0.00548926014319809</c:v>
                </c:pt>
                <c:pt idx="22">
                  <c:v>0.0141867013212042</c:v>
                </c:pt>
                <c:pt idx="23">
                  <c:v>0.0128661374212976</c:v>
                </c:pt>
                <c:pt idx="24">
                  <c:v>0.013360739979445</c:v>
                </c:pt>
                <c:pt idx="25">
                  <c:v>0.0127944517517637</c:v>
                </c:pt>
                <c:pt idx="26">
                  <c:v>0.0137457044673539</c:v>
                </c:pt>
                <c:pt idx="27">
                  <c:v>0.00884955752212389</c:v>
                </c:pt>
                <c:pt idx="28">
                  <c:v>0.0115429011158138</c:v>
                </c:pt>
                <c:pt idx="29">
                  <c:v>0.00640394088669951</c:v>
                </c:pt>
                <c:pt idx="30">
                  <c:v>0.00893300248138958</c:v>
                </c:pt>
                <c:pt idx="31">
                  <c:v>0.0145221894993399</c:v>
                </c:pt>
                <c:pt idx="32">
                  <c:v>0.0123276222315086</c:v>
                </c:pt>
                <c:pt idx="33">
                  <c:v>0.0132683909976486</c:v>
                </c:pt>
                <c:pt idx="34">
                  <c:v>0.0147215496368039</c:v>
                </c:pt>
                <c:pt idx="35">
                  <c:v>0.010006157635468</c:v>
                </c:pt>
                <c:pt idx="36">
                  <c:v>0.0120850543062567</c:v>
                </c:pt>
                <c:pt idx="37">
                  <c:v>0.006900878293601</c:v>
                </c:pt>
                <c:pt idx="38">
                  <c:v>0.00944193912063134</c:v>
                </c:pt>
                <c:pt idx="39">
                  <c:v>0.00976921987823871</c:v>
                </c:pt>
                <c:pt idx="40">
                  <c:v>0.0166762507188039</c:v>
                </c:pt>
                <c:pt idx="41">
                  <c:v>0.0131420142148317</c:v>
                </c:pt>
                <c:pt idx="42">
                  <c:v>0.000907258064516129</c:v>
                </c:pt>
                <c:pt idx="43">
                  <c:v>0.00788530465949821</c:v>
                </c:pt>
                <c:pt idx="44">
                  <c:v>0.0126582278481013</c:v>
                </c:pt>
                <c:pt idx="45">
                  <c:v>0.0104575781952397</c:v>
                </c:pt>
                <c:pt idx="46">
                  <c:v>0.0158478605388273</c:v>
                </c:pt>
                <c:pt idx="47">
                  <c:v>0.00460753661346059</c:v>
                </c:pt>
                <c:pt idx="48">
                  <c:v>0.0150111785372086</c:v>
                </c:pt>
                <c:pt idx="49">
                  <c:v>0.0116499936684817</c:v>
                </c:pt>
                <c:pt idx="50">
                  <c:v>0.0111111111111111</c:v>
                </c:pt>
                <c:pt idx="51">
                  <c:v>0.0112085229164355</c:v>
                </c:pt>
                <c:pt idx="52">
                  <c:v>0.0131287800560555</c:v>
                </c:pt>
                <c:pt idx="53">
                  <c:v>0.00797872340425532</c:v>
                </c:pt>
                <c:pt idx="54">
                  <c:v>0.00496277915632754</c:v>
                </c:pt>
                <c:pt idx="55">
                  <c:v>0.0106412769532344</c:v>
                </c:pt>
                <c:pt idx="56">
                  <c:v>0.00556750601037581</c:v>
                </c:pt>
                <c:pt idx="57">
                  <c:v>0.00668238993710692</c:v>
                </c:pt>
                <c:pt idx="58">
                  <c:v>0.0074719800747198</c:v>
                </c:pt>
                <c:pt idx="59">
                  <c:v>0.0056785917092561</c:v>
                </c:pt>
                <c:pt idx="60">
                  <c:v>0.00478468899521531</c:v>
                </c:pt>
                <c:pt idx="61">
                  <c:v>0.00579990333494442</c:v>
                </c:pt>
                <c:pt idx="62">
                  <c:v>0.0234042553191489</c:v>
                </c:pt>
                <c:pt idx="63">
                  <c:v>0.00775494377665762</c:v>
                </c:pt>
                <c:pt idx="64">
                  <c:v>0.00468933177022274</c:v>
                </c:pt>
                <c:pt idx="65">
                  <c:v>0.0182988291850818</c:v>
                </c:pt>
                <c:pt idx="66">
                  <c:v>0.00570243649559357</c:v>
                </c:pt>
                <c:pt idx="67">
                  <c:v>0.0086670651524208</c:v>
                </c:pt>
                <c:pt idx="68">
                  <c:v>0.00488563180102154</c:v>
                </c:pt>
                <c:pt idx="69">
                  <c:v>0.00921861281826163</c:v>
                </c:pt>
                <c:pt idx="70">
                  <c:v>0.00499500499500499</c:v>
                </c:pt>
                <c:pt idx="71">
                  <c:v>0.00745626613134499</c:v>
                </c:pt>
                <c:pt idx="72">
                  <c:v>0.00594744121715076</c:v>
                </c:pt>
                <c:pt idx="73">
                  <c:v>0.00639658848614072</c:v>
                </c:pt>
                <c:pt idx="74">
                  <c:v>0.0165289256198347</c:v>
                </c:pt>
                <c:pt idx="75">
                  <c:v>0.00426026336173509</c:v>
                </c:pt>
                <c:pt idx="76">
                  <c:v>0.00197628458498024</c:v>
                </c:pt>
                <c:pt idx="77">
                  <c:v>0.00738150738150738</c:v>
                </c:pt>
                <c:pt idx="78">
                  <c:v>0.00522718134298351</c:v>
                </c:pt>
                <c:pt idx="79">
                  <c:v>0.00500577589526376</c:v>
                </c:pt>
                <c:pt idx="80">
                  <c:v>0.00547445255474452</c:v>
                </c:pt>
                <c:pt idx="81">
                  <c:v>0.00248911014312383</c:v>
                </c:pt>
                <c:pt idx="82">
                  <c:v>0.011144578313253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2952248"/>
        <c:axId val="-2102946248"/>
      </c:scatterChart>
      <c:valAx>
        <c:axId val="-2102952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practice population &gt;65yrs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%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102946248"/>
        <c:crosses val="autoZero"/>
        <c:crossBetween val="midCat"/>
      </c:valAx>
      <c:valAx>
        <c:axId val="-2102946248"/>
        <c:scaling>
          <c:orientation val="minMax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Expected prevalence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%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-2102952248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b="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AF Prevelence</c:v>
          </c:tx>
          <c:invertIfNegative val="0"/>
          <c:cat>
            <c:strRef>
              <c:f>'Practice data - mastersheet'!$A$5:$A$85</c:f>
              <c:strCache>
                <c:ptCount val="81"/>
                <c:pt idx="0">
                  <c:v>B83014</c:v>
                </c:pt>
                <c:pt idx="1">
                  <c:v>B83041</c:v>
                </c:pt>
                <c:pt idx="2">
                  <c:v>B83700</c:v>
                </c:pt>
                <c:pt idx="3">
                  <c:v>B83012</c:v>
                </c:pt>
                <c:pt idx="4">
                  <c:v>B83604</c:v>
                </c:pt>
                <c:pt idx="5">
                  <c:v>B83058</c:v>
                </c:pt>
                <c:pt idx="6">
                  <c:v>B83062</c:v>
                </c:pt>
                <c:pt idx="7">
                  <c:v>B83642</c:v>
                </c:pt>
                <c:pt idx="8">
                  <c:v>B83045</c:v>
                </c:pt>
                <c:pt idx="9">
                  <c:v>B83620</c:v>
                </c:pt>
                <c:pt idx="10">
                  <c:v>B83009</c:v>
                </c:pt>
                <c:pt idx="11">
                  <c:v>B83621</c:v>
                </c:pt>
                <c:pt idx="12">
                  <c:v>B83659</c:v>
                </c:pt>
                <c:pt idx="13">
                  <c:v>B83016</c:v>
                </c:pt>
                <c:pt idx="14">
                  <c:v>B83069</c:v>
                </c:pt>
                <c:pt idx="15">
                  <c:v>B83005</c:v>
                </c:pt>
                <c:pt idx="16">
                  <c:v>B83039</c:v>
                </c:pt>
                <c:pt idx="17">
                  <c:v>B83628</c:v>
                </c:pt>
                <c:pt idx="18">
                  <c:v>B83010</c:v>
                </c:pt>
                <c:pt idx="19">
                  <c:v>B83061</c:v>
                </c:pt>
                <c:pt idx="20">
                  <c:v>B83030</c:v>
                </c:pt>
                <c:pt idx="21">
                  <c:v>B83042</c:v>
                </c:pt>
                <c:pt idx="22">
                  <c:v>B83002</c:v>
                </c:pt>
                <c:pt idx="23">
                  <c:v>B83020</c:v>
                </c:pt>
                <c:pt idx="24">
                  <c:v>B83641</c:v>
                </c:pt>
                <c:pt idx="25">
                  <c:v>B83611</c:v>
                </c:pt>
                <c:pt idx="26">
                  <c:v>B83032</c:v>
                </c:pt>
                <c:pt idx="27">
                  <c:v>B83011</c:v>
                </c:pt>
                <c:pt idx="28">
                  <c:v>B83029</c:v>
                </c:pt>
                <c:pt idx="29">
                  <c:v>B83035</c:v>
                </c:pt>
                <c:pt idx="30">
                  <c:v>B83653</c:v>
                </c:pt>
                <c:pt idx="31">
                  <c:v>B83022</c:v>
                </c:pt>
                <c:pt idx="32">
                  <c:v>B83019</c:v>
                </c:pt>
                <c:pt idx="33">
                  <c:v>B83021</c:v>
                </c:pt>
                <c:pt idx="34">
                  <c:v>B83026</c:v>
                </c:pt>
                <c:pt idx="35">
                  <c:v>B83008</c:v>
                </c:pt>
                <c:pt idx="36">
                  <c:v>B83647</c:v>
                </c:pt>
                <c:pt idx="37">
                  <c:v>B83027</c:v>
                </c:pt>
                <c:pt idx="38">
                  <c:v>B83034</c:v>
                </c:pt>
                <c:pt idx="39">
                  <c:v>B83013</c:v>
                </c:pt>
                <c:pt idx="40">
                  <c:v>B83033</c:v>
                </c:pt>
                <c:pt idx="41">
                  <c:v>B83037</c:v>
                </c:pt>
                <c:pt idx="42">
                  <c:v>B83055</c:v>
                </c:pt>
                <c:pt idx="43">
                  <c:v>B83028</c:v>
                </c:pt>
                <c:pt idx="44">
                  <c:v>B83627</c:v>
                </c:pt>
                <c:pt idx="45">
                  <c:v>B83038</c:v>
                </c:pt>
                <c:pt idx="46">
                  <c:v>B83660</c:v>
                </c:pt>
                <c:pt idx="47">
                  <c:v>B83063</c:v>
                </c:pt>
                <c:pt idx="48">
                  <c:v>B83043</c:v>
                </c:pt>
                <c:pt idx="49">
                  <c:v>B83622</c:v>
                </c:pt>
                <c:pt idx="50">
                  <c:v>B83614</c:v>
                </c:pt>
                <c:pt idx="51">
                  <c:v>B83617</c:v>
                </c:pt>
                <c:pt idx="52">
                  <c:v>B83661</c:v>
                </c:pt>
                <c:pt idx="53">
                  <c:v>B83025</c:v>
                </c:pt>
                <c:pt idx="54">
                  <c:v>B83015</c:v>
                </c:pt>
                <c:pt idx="55">
                  <c:v>B83017</c:v>
                </c:pt>
                <c:pt idx="56">
                  <c:v>B83044</c:v>
                </c:pt>
                <c:pt idx="57">
                  <c:v>B83070</c:v>
                </c:pt>
                <c:pt idx="58">
                  <c:v>B83006</c:v>
                </c:pt>
                <c:pt idx="59">
                  <c:v>B83007</c:v>
                </c:pt>
                <c:pt idx="60">
                  <c:v>B83049</c:v>
                </c:pt>
                <c:pt idx="61">
                  <c:v>B83629</c:v>
                </c:pt>
                <c:pt idx="62">
                  <c:v>B83054</c:v>
                </c:pt>
                <c:pt idx="63">
                  <c:v>B83624</c:v>
                </c:pt>
                <c:pt idx="64">
                  <c:v>B83626</c:v>
                </c:pt>
                <c:pt idx="65">
                  <c:v>B83067</c:v>
                </c:pt>
                <c:pt idx="66">
                  <c:v>Y01118</c:v>
                </c:pt>
                <c:pt idx="67">
                  <c:v>B83071</c:v>
                </c:pt>
                <c:pt idx="68">
                  <c:v>B83056</c:v>
                </c:pt>
                <c:pt idx="69">
                  <c:v>B83023</c:v>
                </c:pt>
                <c:pt idx="70">
                  <c:v>B83052</c:v>
                </c:pt>
                <c:pt idx="71">
                  <c:v>B83050</c:v>
                </c:pt>
                <c:pt idx="72">
                  <c:v>B83040</c:v>
                </c:pt>
                <c:pt idx="73">
                  <c:v>B83638</c:v>
                </c:pt>
                <c:pt idx="74">
                  <c:v>B83613</c:v>
                </c:pt>
                <c:pt idx="75">
                  <c:v>B83602</c:v>
                </c:pt>
                <c:pt idx="76">
                  <c:v>B83031</c:v>
                </c:pt>
                <c:pt idx="77">
                  <c:v>B83018</c:v>
                </c:pt>
                <c:pt idx="78">
                  <c:v>B83658</c:v>
                </c:pt>
                <c:pt idx="79">
                  <c:v>B83064</c:v>
                </c:pt>
                <c:pt idx="80">
                  <c:v>B83631</c:v>
                </c:pt>
              </c:strCache>
            </c:strRef>
          </c:cat>
          <c:val>
            <c:numRef>
              <c:f>'Practice data - mastersheet'!$H$5:$H$85</c:f>
              <c:numCache>
                <c:formatCode>0.0%</c:formatCode>
                <c:ptCount val="81"/>
                <c:pt idx="0">
                  <c:v>0.0177910868416417</c:v>
                </c:pt>
                <c:pt idx="1">
                  <c:v>0.0102580043518806</c:v>
                </c:pt>
                <c:pt idx="2">
                  <c:v>0.0038265306122449</c:v>
                </c:pt>
                <c:pt idx="3">
                  <c:v>0.0115312870951331</c:v>
                </c:pt>
                <c:pt idx="4">
                  <c:v>0.00315457413249211</c:v>
                </c:pt>
                <c:pt idx="5">
                  <c:v>0.00310052219321149</c:v>
                </c:pt>
                <c:pt idx="6">
                  <c:v>0.0128836680560818</c:v>
                </c:pt>
                <c:pt idx="7">
                  <c:v>0.00210349179638199</c:v>
                </c:pt>
                <c:pt idx="8">
                  <c:v>0.0113684808867415</c:v>
                </c:pt>
                <c:pt idx="9">
                  <c:v>0.0188679245283019</c:v>
                </c:pt>
                <c:pt idx="10">
                  <c:v>0.0121178738639493</c:v>
                </c:pt>
                <c:pt idx="11">
                  <c:v>0.00464396284829721</c:v>
                </c:pt>
                <c:pt idx="12">
                  <c:v>0.00328947368421053</c:v>
                </c:pt>
                <c:pt idx="13">
                  <c:v>0.0090707145501666</c:v>
                </c:pt>
                <c:pt idx="14">
                  <c:v>0.0053248136315229</c:v>
                </c:pt>
                <c:pt idx="15">
                  <c:v>0.0075952800759528</c:v>
                </c:pt>
                <c:pt idx="16">
                  <c:v>0.0168335998653312</c:v>
                </c:pt>
                <c:pt idx="17">
                  <c:v>0.00264900662251656</c:v>
                </c:pt>
                <c:pt idx="18">
                  <c:v>0.013094677343382</c:v>
                </c:pt>
                <c:pt idx="19">
                  <c:v>0.0187004754358162</c:v>
                </c:pt>
                <c:pt idx="20">
                  <c:v>0.0110285303284584</c:v>
                </c:pt>
                <c:pt idx="21">
                  <c:v>0.0132946210268949</c:v>
                </c:pt>
                <c:pt idx="22">
                  <c:v>0.0183447098976109</c:v>
                </c:pt>
                <c:pt idx="23">
                  <c:v>0.010623427453173</c:v>
                </c:pt>
                <c:pt idx="24">
                  <c:v>0.00628228395923496</c:v>
                </c:pt>
                <c:pt idx="25">
                  <c:v>0.00206100577081616</c:v>
                </c:pt>
                <c:pt idx="26">
                  <c:v>0.00529941706412295</c:v>
                </c:pt>
                <c:pt idx="27">
                  <c:v>0.00655141037306642</c:v>
                </c:pt>
                <c:pt idx="28">
                  <c:v>0.0148351021339724</c:v>
                </c:pt>
                <c:pt idx="29">
                  <c:v>0.00891511803114013</c:v>
                </c:pt>
                <c:pt idx="30">
                  <c:v>0.00284531815830315</c:v>
                </c:pt>
                <c:pt idx="31">
                  <c:v>0.0208768267223382</c:v>
                </c:pt>
                <c:pt idx="32">
                  <c:v>0.0196976637654604</c:v>
                </c:pt>
                <c:pt idx="33">
                  <c:v>0.0193138101593782</c:v>
                </c:pt>
                <c:pt idx="34">
                  <c:v>0.00218023255813953</c:v>
                </c:pt>
                <c:pt idx="35">
                  <c:v>0.0142671854734112</c:v>
                </c:pt>
                <c:pt idx="36">
                  <c:v>0.0072463768115942</c:v>
                </c:pt>
                <c:pt idx="37">
                  <c:v>0.0188658787813076</c:v>
                </c:pt>
                <c:pt idx="38">
                  <c:v>0.00313997686332837</c:v>
                </c:pt>
                <c:pt idx="39">
                  <c:v>0.0177426846261031</c:v>
                </c:pt>
                <c:pt idx="40">
                  <c:v>0.0164161849710983</c:v>
                </c:pt>
                <c:pt idx="41">
                  <c:v>0.0166072338257769</c:v>
                </c:pt>
                <c:pt idx="42">
                  <c:v>0.0119458837075417</c:v>
                </c:pt>
                <c:pt idx="43">
                  <c:v>0.0138025594149909</c:v>
                </c:pt>
                <c:pt idx="44">
                  <c:v>0.00992779783393502</c:v>
                </c:pt>
                <c:pt idx="45">
                  <c:v>0.0118861432593056</c:v>
                </c:pt>
                <c:pt idx="46">
                  <c:v>0.0021227325357005</c:v>
                </c:pt>
                <c:pt idx="47">
                  <c:v>0.0125107322457991</c:v>
                </c:pt>
                <c:pt idx="48">
                  <c:v>0.00626435581541031</c:v>
                </c:pt>
                <c:pt idx="49">
                  <c:v>0.00364785992217899</c:v>
                </c:pt>
                <c:pt idx="50">
                  <c:v>0.00219298245614035</c:v>
                </c:pt>
                <c:pt idx="51">
                  <c:v>0.00186567164179104</c:v>
                </c:pt>
                <c:pt idx="52">
                  <c:v>0.00423216444981862</c:v>
                </c:pt>
                <c:pt idx="53">
                  <c:v>0.0050547598989048</c:v>
                </c:pt>
                <c:pt idx="54">
                  <c:v>0.00790365073391042</c:v>
                </c:pt>
                <c:pt idx="55">
                  <c:v>0.0107363900467349</c:v>
                </c:pt>
                <c:pt idx="56">
                  <c:v>0.00957341968182458</c:v>
                </c:pt>
                <c:pt idx="57">
                  <c:v>0.00173611111111111</c:v>
                </c:pt>
                <c:pt idx="58">
                  <c:v>0.0225754867839338</c:v>
                </c:pt>
                <c:pt idx="59">
                  <c:v>0.0146788990825688</c:v>
                </c:pt>
                <c:pt idx="60">
                  <c:v>0.017128175849272</c:v>
                </c:pt>
                <c:pt idx="61">
                  <c:v>0.00894454382826476</c:v>
                </c:pt>
                <c:pt idx="62">
                  <c:v>0.0162097258355013</c:v>
                </c:pt>
                <c:pt idx="63">
                  <c:v>0.0267967781908302</c:v>
                </c:pt>
                <c:pt idx="64">
                  <c:v>0.00296891372685994</c:v>
                </c:pt>
                <c:pt idx="65">
                  <c:v>0.0133293395237382</c:v>
                </c:pt>
                <c:pt idx="66">
                  <c:v>0.0123271196632592</c:v>
                </c:pt>
                <c:pt idx="67">
                  <c:v>0.00647887323943662</c:v>
                </c:pt>
                <c:pt idx="68">
                  <c:v>0.0175803100527409</c:v>
                </c:pt>
                <c:pt idx="69">
                  <c:v>0.0193548387096774</c:v>
                </c:pt>
                <c:pt idx="70">
                  <c:v>0.00910525676824086</c:v>
                </c:pt>
                <c:pt idx="71">
                  <c:v>0.0145023948908994</c:v>
                </c:pt>
                <c:pt idx="72">
                  <c:v>0.0124187445425439</c:v>
                </c:pt>
                <c:pt idx="73">
                  <c:v>0.00543478260869565</c:v>
                </c:pt>
                <c:pt idx="74">
                  <c:v>0.00200803212851406</c:v>
                </c:pt>
                <c:pt idx="75">
                  <c:v>0.00350745333834398</c:v>
                </c:pt>
                <c:pt idx="76">
                  <c:v>0.0153640614562458</c:v>
                </c:pt>
                <c:pt idx="77">
                  <c:v>0.0110001692333728</c:v>
                </c:pt>
                <c:pt idx="78">
                  <c:v>0.00869236583522298</c:v>
                </c:pt>
                <c:pt idx="79">
                  <c:v>0.0102747375474648</c:v>
                </c:pt>
                <c:pt idx="80">
                  <c:v>0.00137962750057484</c:v>
                </c:pt>
              </c:numCache>
            </c:numRef>
          </c:val>
        </c:ser>
        <c:ser>
          <c:idx val="1"/>
          <c:order val="1"/>
          <c:tx>
            <c:v>Expected Prevelence</c:v>
          </c:tx>
          <c:invertIfNegative val="0"/>
          <c:val>
            <c:numRef>
              <c:f>'Practice data - mastersheet'!$J$5:$J$85</c:f>
              <c:numCache>
                <c:formatCode>0.0%</c:formatCode>
                <c:ptCount val="81"/>
                <c:pt idx="0">
                  <c:v>0.0179376908979841</c:v>
                </c:pt>
                <c:pt idx="1">
                  <c:v>0.0117269550492611</c:v>
                </c:pt>
                <c:pt idx="2">
                  <c:v>0.00232650902302427</c:v>
                </c:pt>
                <c:pt idx="3">
                  <c:v>0.0138859020310633</c:v>
                </c:pt>
                <c:pt idx="4">
                  <c:v>0.00717425314465409</c:v>
                </c:pt>
                <c:pt idx="5">
                  <c:v>0.0047621359223301</c:v>
                </c:pt>
                <c:pt idx="6">
                  <c:v>0.014041015575535</c:v>
                </c:pt>
                <c:pt idx="7">
                  <c:v>0.00678063965884861</c:v>
                </c:pt>
                <c:pt idx="8">
                  <c:v>0.0115107603001557</c:v>
                </c:pt>
                <c:pt idx="9">
                  <c:v>0.0292858865248227</c:v>
                </c:pt>
                <c:pt idx="10">
                  <c:v>0.0151421028592308</c:v>
                </c:pt>
                <c:pt idx="11">
                  <c:v>0.00881376502520356</c:v>
                </c:pt>
                <c:pt idx="12">
                  <c:v>0.00584189786891837</c:v>
                </c:pt>
                <c:pt idx="13">
                  <c:v>0.0138980435585087</c:v>
                </c:pt>
                <c:pt idx="14">
                  <c:v>0.00883680851063829</c:v>
                </c:pt>
                <c:pt idx="15">
                  <c:v>0.0108672737011248</c:v>
                </c:pt>
                <c:pt idx="16">
                  <c:v>0.0158332633523682</c:v>
                </c:pt>
                <c:pt idx="17">
                  <c:v>0.00519022873639796</c:v>
                </c:pt>
                <c:pt idx="18">
                  <c:v>0.0134545949497794</c:v>
                </c:pt>
                <c:pt idx="19">
                  <c:v>0.0181494091344618</c:v>
                </c:pt>
                <c:pt idx="20">
                  <c:v>0.0150996054047591</c:v>
                </c:pt>
                <c:pt idx="21">
                  <c:v>0.0149624292488909</c:v>
                </c:pt>
                <c:pt idx="22">
                  <c:v>0.0244445319148936</c:v>
                </c:pt>
                <c:pt idx="23">
                  <c:v>0.0141479067153695</c:v>
                </c:pt>
                <c:pt idx="24">
                  <c:v>0.00656128630705394</c:v>
                </c:pt>
                <c:pt idx="25">
                  <c:v>0.00824292237442922</c:v>
                </c:pt>
                <c:pt idx="26">
                  <c:v>0.0102034861893269</c:v>
                </c:pt>
                <c:pt idx="27">
                  <c:v>0.0117173984632272</c:v>
                </c:pt>
                <c:pt idx="28">
                  <c:v>0.0161156560465913</c:v>
                </c:pt>
                <c:pt idx="29">
                  <c:v>0.0104565136476427</c:v>
                </c:pt>
                <c:pt idx="30">
                  <c:v>0.00427361218693519</c:v>
                </c:pt>
                <c:pt idx="31">
                  <c:v>0.0202077797395718</c:v>
                </c:pt>
                <c:pt idx="32">
                  <c:v>0.0179893471313347</c:v>
                </c:pt>
                <c:pt idx="33">
                  <c:v>0.0158473276469207</c:v>
                </c:pt>
                <c:pt idx="34">
                  <c:v>0.00564782816229117</c:v>
                </c:pt>
                <c:pt idx="35">
                  <c:v>0.0146612615921403</c:v>
                </c:pt>
                <c:pt idx="36">
                  <c:v>0.020706795224977</c:v>
                </c:pt>
                <c:pt idx="37">
                  <c:v>0.0171058154645874</c:v>
                </c:pt>
                <c:pt idx="38">
                  <c:v>0.00710311986863711</c:v>
                </c:pt>
                <c:pt idx="39">
                  <c:v>0.0152571244120631</c:v>
                </c:pt>
                <c:pt idx="40">
                  <c:v>0.0136229318968834</c:v>
                </c:pt>
                <c:pt idx="41">
                  <c:v>0.0179091804610541</c:v>
                </c:pt>
                <c:pt idx="42">
                  <c:v>0.012434519471916</c:v>
                </c:pt>
                <c:pt idx="43">
                  <c:v>0.0157947349210694</c:v>
                </c:pt>
                <c:pt idx="44">
                  <c:v>0.00965364614465033</c:v>
                </c:pt>
                <c:pt idx="45">
                  <c:v>0.0150498432929377</c:v>
                </c:pt>
                <c:pt idx="46">
                  <c:v>0.00534422410473623</c:v>
                </c:pt>
                <c:pt idx="47">
                  <c:v>0.0133353357753358</c:v>
                </c:pt>
                <c:pt idx="48">
                  <c:v>0.00770071099958176</c:v>
                </c:pt>
                <c:pt idx="49">
                  <c:v>0.00498128956623681</c:v>
                </c:pt>
                <c:pt idx="50">
                  <c:v>0.00489606350587212</c:v>
                </c:pt>
                <c:pt idx="51">
                  <c:v>0.00634644755920734</c:v>
                </c:pt>
                <c:pt idx="52">
                  <c:v>0.00598473236009732</c:v>
                </c:pt>
                <c:pt idx="53">
                  <c:v>0.00842483240223464</c:v>
                </c:pt>
                <c:pt idx="54">
                  <c:v>0.011008648310388</c:v>
                </c:pt>
                <c:pt idx="55">
                  <c:v>0.0127333543824198</c:v>
                </c:pt>
                <c:pt idx="56">
                  <c:v>0.0113083145434047</c:v>
                </c:pt>
                <c:pt idx="57">
                  <c:v>0.00538841191066997</c:v>
                </c:pt>
                <c:pt idx="58">
                  <c:v>0.0195119535454631</c:v>
                </c:pt>
                <c:pt idx="59">
                  <c:v>0.0133332334047109</c:v>
                </c:pt>
                <c:pt idx="60">
                  <c:v>0.0206843875790684</c:v>
                </c:pt>
                <c:pt idx="61">
                  <c:v>0.0106226953467954</c:v>
                </c:pt>
                <c:pt idx="62">
                  <c:v>0.0153876632509544</c:v>
                </c:pt>
                <c:pt idx="63">
                  <c:v>0.0230385981235946</c:v>
                </c:pt>
                <c:pt idx="64">
                  <c:v>0.00632977363055123</c:v>
                </c:pt>
                <c:pt idx="65">
                  <c:v>0.0159084673255642</c:v>
                </c:pt>
                <c:pt idx="66">
                  <c:v>0.0131225301204819</c:v>
                </c:pt>
                <c:pt idx="67">
                  <c:v>0.0127359843181182</c:v>
                </c:pt>
                <c:pt idx="68">
                  <c:v>0.0199291600633914</c:v>
                </c:pt>
                <c:pt idx="69">
                  <c:v>0.0163059621419172</c:v>
                </c:pt>
                <c:pt idx="70">
                  <c:v>0.00917084826762246</c:v>
                </c:pt>
                <c:pt idx="71">
                  <c:v>0.0161852889902105</c:v>
                </c:pt>
                <c:pt idx="72">
                  <c:v>0.0180609782082324</c:v>
                </c:pt>
                <c:pt idx="73">
                  <c:v>0.00850447375967881</c:v>
                </c:pt>
                <c:pt idx="74">
                  <c:v>0.00578605905735378</c:v>
                </c:pt>
                <c:pt idx="75">
                  <c:v>0.00622395292926736</c:v>
                </c:pt>
                <c:pt idx="76">
                  <c:v>0.0168662886597938</c:v>
                </c:pt>
                <c:pt idx="77">
                  <c:v>0.0146191314754659</c:v>
                </c:pt>
                <c:pt idx="78">
                  <c:v>0.00884794094794095</c:v>
                </c:pt>
                <c:pt idx="79">
                  <c:v>0.0135758073465764</c:v>
                </c:pt>
                <c:pt idx="80">
                  <c:v>0.00531778221778222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2903928"/>
        <c:axId val="-2102900952"/>
      </c:barChart>
      <c:catAx>
        <c:axId val="-2102903928"/>
        <c:scaling>
          <c:orientation val="minMax"/>
        </c:scaling>
        <c:delete val="0"/>
        <c:axPos val="b"/>
        <c:majorTickMark val="out"/>
        <c:minorTickMark val="none"/>
        <c:tickLblPos val="nextTo"/>
        <c:crossAx val="-2102900952"/>
        <c:crosses val="autoZero"/>
        <c:auto val="1"/>
        <c:lblAlgn val="ctr"/>
        <c:lblOffset val="100"/>
        <c:noMultiLvlLbl val="0"/>
      </c:catAx>
      <c:valAx>
        <c:axId val="-210290095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-2102903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91905-E1A8-254D-B046-C659F79B0611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940DF-BF5B-4343-966A-66BCDB16A4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65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D126D9-D580-5844-8932-092EA8DFDED3}" type="slidenum">
              <a:rPr lang="en-GB" smtClean="0">
                <a:solidFill>
                  <a:srgbClr val="000000"/>
                </a:solidFill>
              </a:rPr>
              <a:pPr/>
              <a:t>8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E0E9D7-EB28-8E45-A2D0-CE1209605FC0}" type="slidenum">
              <a:rPr lang="en-GB" smtClean="0">
                <a:solidFill>
                  <a:srgbClr val="000000"/>
                </a:solidFill>
              </a:rPr>
              <a:pPr/>
              <a:t>9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More AF dgn than SAFE. Possible explanations more screened 83.3% vs 69% in SAFE, more irreg.pulses 13 vs 11%, fewer patient not consenting to ECG 24% vs 34%. Also many patients had pulse taken on more than one occasions whilst only once in SAFE.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6C60C0-4550-074C-8C54-23E9DB05AB60}" type="slidenum">
              <a:rPr lang="en-GB" smtClean="0">
                <a:solidFill>
                  <a:srgbClr val="000000"/>
                </a:solidFill>
              </a:rPr>
              <a:pPr/>
              <a:t>10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C38BC7-0B12-C24A-85C5-C0028C89392A}" type="slidenum">
              <a:rPr lang="en-US"/>
              <a:pPr/>
              <a:t>13</a:t>
            </a:fld>
            <a:endParaRPr lang="en-US"/>
          </a:p>
        </p:txBody>
      </p:sp>
      <p:sp>
        <p:nvSpPr>
          <p:cNvPr id="655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00960D-DF8F-FA44-A3F1-D951BE4763F9}" type="slidenum">
              <a:rPr lang="en-US" smtClean="0">
                <a:solidFill>
                  <a:srgbClr val="FFFFFF"/>
                </a:solidFill>
              </a:rPr>
              <a:pPr/>
              <a:t>16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/>
            <a:fld id="{891551C9-E4CA-994F-83BC-373514FA33FB}" type="slidenum">
              <a:rPr lang="en-US" sz="1200">
                <a:solidFill>
                  <a:srgbClr val="000000"/>
                </a:solidFill>
              </a:rPr>
              <a:pPr algn="r"/>
              <a:t>19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6E1468-4C1D-5B47-B948-45B88DA766B5}" type="slidenum">
              <a:rPr lang="en-GB" smtClean="0"/>
              <a:pPr/>
              <a:t>25</a:t>
            </a:fld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NOTES PAGE 8</a:t>
            </a:r>
          </a:p>
          <a:p>
            <a:endParaRPr lang="en-US" smtClean="0"/>
          </a:p>
          <a:p>
            <a:r>
              <a:rPr lang="en-US" smtClean="0"/>
              <a:t>The CHADS2 is a validated and user-friendly risk assessment tool, where patients scoring 2 or above should receive an oral anticoagulant.</a:t>
            </a:r>
          </a:p>
          <a:p>
            <a:endParaRPr lang="en-US" smtClean="0"/>
          </a:p>
          <a:p>
            <a:r>
              <a:rPr lang="en-US" smtClean="0"/>
              <a:t>The graph on the right highlights how stroke risk rises with the CHADS2 score, with those with a CHADS2 score of 2 having a stroke risk of 4% expected stroke rate per 100 patient years. </a:t>
            </a:r>
          </a:p>
          <a:p>
            <a:endParaRPr lang="en-US" smtClean="0"/>
          </a:p>
          <a:p>
            <a:r>
              <a:rPr lang="en-US" smtClean="0"/>
              <a:t>Note that  current NICE guidance (2006) on the management of AF, uses a stroke risk assessment that has the following high/medium/low categories:</a:t>
            </a:r>
            <a:r>
              <a:rPr lang="en-US" baseline="30000" smtClean="0"/>
              <a:t>1</a:t>
            </a:r>
          </a:p>
          <a:p>
            <a:endParaRPr lang="en-GB" b="1" smtClean="0"/>
          </a:p>
          <a:p>
            <a:r>
              <a:rPr lang="en-GB" b="1" smtClean="0"/>
              <a:t>High risk:</a:t>
            </a:r>
          </a:p>
          <a:p>
            <a:pPr lvl="1"/>
            <a:r>
              <a:rPr lang="en-GB" smtClean="0"/>
              <a:t>• previous ischaemic stroke/TIA or thromboembolic event</a:t>
            </a:r>
          </a:p>
          <a:p>
            <a:pPr lvl="1"/>
            <a:r>
              <a:rPr lang="en-GB" smtClean="0"/>
              <a:t>• age ≥75 with hypertension, diabetes or vascular disease</a:t>
            </a:r>
          </a:p>
          <a:p>
            <a:pPr lvl="1"/>
            <a:r>
              <a:rPr lang="en-GB" smtClean="0"/>
              <a:t>• clinical evidence of valve disease or heart failure, or impaired left ventricular function on echocardiography.</a:t>
            </a:r>
          </a:p>
          <a:p>
            <a:r>
              <a:rPr lang="en-GB" b="1" smtClean="0"/>
              <a:t>Moderate risk:</a:t>
            </a:r>
          </a:p>
          <a:p>
            <a:pPr lvl="1"/>
            <a:r>
              <a:rPr lang="en-GB" smtClean="0"/>
              <a:t>• age ≥65 with no high risk factors</a:t>
            </a:r>
          </a:p>
          <a:p>
            <a:pPr lvl="1"/>
            <a:r>
              <a:rPr lang="en-GB" smtClean="0"/>
              <a:t>• age &lt;75 with hypertension, diabetes or vascular disease.</a:t>
            </a:r>
          </a:p>
          <a:p>
            <a:r>
              <a:rPr lang="en-GB" b="1" smtClean="0"/>
              <a:t>Low risk:</a:t>
            </a:r>
          </a:p>
          <a:p>
            <a:pPr lvl="1"/>
            <a:r>
              <a:rPr lang="en-GB" smtClean="0"/>
              <a:t>• age &lt;65 with no moderate or high risk factors.</a:t>
            </a:r>
          </a:p>
          <a:p>
            <a:pPr lvl="1"/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r>
              <a:rPr lang="en-GB" smtClean="0"/>
              <a:t>Reference:</a:t>
            </a:r>
          </a:p>
          <a:p>
            <a:r>
              <a:rPr lang="en-GB" smtClean="0"/>
              <a:t>1. National Institute for Health and Clinical Excellence (NICE). Atrial fibrillation: the management of atrial fibrillation. NICE Clinical Guideline 36. June 2006.</a:t>
            </a:r>
          </a:p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F313A8-C914-1D47-8AB3-FB03A5F3AA91}" type="slidenum">
              <a:rPr lang="en-GB" smtClean="0"/>
              <a:pPr/>
              <a:t>29</a:t>
            </a:fld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NB CHADS2 intermediate risk is for a score of 1 and 2. The revised CHADS2 intermediate risk is a score of 1 only which equates to about 25%.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15B1F6-08AB-6F47-86D4-A3D821B4AD0D}" type="slidenum">
              <a:rPr lang="en-GB" smtClean="0"/>
              <a:pPr/>
              <a:t>30</a:t>
            </a:fld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6E1468-4C1D-5B47-B948-45B88DA766B5}" type="slidenum">
              <a:rPr lang="en-GB" smtClean="0"/>
              <a:pPr/>
              <a:t>31</a:t>
            </a:fld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15B1F6-08AB-6F47-86D4-A3D821B4AD0D}" type="slidenum">
              <a:rPr lang="en-GB" smtClean="0"/>
              <a:pPr/>
              <a:t>41</a:t>
            </a:fld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612A62-DCF0-A749-B69D-486D2FA9BF89}" type="slidenum">
              <a:rPr lang="en-GB">
                <a:solidFill>
                  <a:prstClr val="black"/>
                </a:solidFill>
              </a:rPr>
              <a:pPr/>
              <a:t>42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4025"/>
            <a:ext cx="5486400" cy="411448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4926"/>
            <a:ext cx="2971800" cy="457513"/>
          </a:xfrm>
          <a:prstGeom prst="rect">
            <a:avLst/>
          </a:prstGeom>
          <a:noFill/>
        </p:spPr>
        <p:txBody>
          <a:bodyPr anchor="b"/>
          <a:lstStyle/>
          <a:p>
            <a:pPr algn="r">
              <a:defRPr/>
            </a:pPr>
            <a:fld id="{6EDF5F50-2934-4648-BE23-63A15D922C29}" type="slidenum">
              <a:rPr lang="en-US" sz="1200">
                <a:solidFill>
                  <a:prstClr val="black"/>
                </a:solidFill>
              </a:rPr>
              <a:pPr algn="r">
                <a:defRPr/>
              </a:pPr>
              <a:t>43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2338" y="696913"/>
            <a:ext cx="3654425" cy="2741612"/>
          </a:xfrm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B4CD3-D184-A44A-9329-091F06252040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2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142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36CD78-6775-3B41-8188-FB0A561DBEB7}" type="slidenum">
              <a:rPr lang="en-US" sz="1200">
                <a:solidFill>
                  <a:srgbClr val="FFFFFF"/>
                </a:solidFill>
              </a:rPr>
              <a:pPr eaLnBrk="1" hangingPunct="1"/>
              <a:t>47</a:t>
            </a:fld>
            <a:endParaRPr lang="en-US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5D41A93-4B57-8F45-BCDE-1B39DB8EEE14}" type="slidenum">
              <a:rPr lang="fr-FR" sz="1200">
                <a:solidFill>
                  <a:srgbClr val="000000"/>
                </a:solidFill>
                <a:latin typeface="Calibri" charset="0"/>
              </a:rPr>
              <a:pPr eaLnBrk="1" hangingPunct="1"/>
              <a:t>55</a:t>
            </a:fld>
            <a:endParaRPr lang="fr-FR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76804" name="Slide Number Placeholder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39D096F-0868-C745-B9FC-9A18BAC38471}" type="slidenum">
              <a:rPr lang="fr-FR" sz="1200">
                <a:solidFill>
                  <a:srgbClr val="000000"/>
                </a:solidFill>
              </a:rPr>
              <a:pPr algn="r" eaLnBrk="1" hangingPunct="1"/>
              <a:t>55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A77A9F-972C-514D-95D1-BEEE9CCAA31A}" type="slidenum">
              <a:rPr lang="fr-FR" sz="1200">
                <a:solidFill>
                  <a:srgbClr val="000000"/>
                </a:solidFill>
                <a:latin typeface="Calibri" charset="0"/>
              </a:rPr>
              <a:pPr eaLnBrk="1" hangingPunct="1"/>
              <a:t>56</a:t>
            </a:fld>
            <a:endParaRPr lang="fr-FR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>
              <a:latin typeface="Arial" charset="0"/>
            </a:endParaRPr>
          </a:p>
        </p:txBody>
      </p:sp>
      <p:sp>
        <p:nvSpPr>
          <p:cNvPr id="78852" name="Slide Number Placeholder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8C96A98-557C-B142-8277-2E16CD470177}" type="slidenum">
              <a:rPr lang="fr-FR" sz="1200">
                <a:solidFill>
                  <a:srgbClr val="000000"/>
                </a:solidFill>
              </a:rPr>
              <a:pPr algn="r" eaLnBrk="1" hangingPunct="1"/>
              <a:t>56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8089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4B916D-F77B-8A4C-8A89-06527D13135A}" type="slidenum">
              <a:rPr lang="en-GB" sz="1200">
                <a:solidFill>
                  <a:srgbClr val="FFFFFF"/>
                </a:solidFill>
                <a:latin typeface="Calibri" charset="0"/>
              </a:rPr>
              <a:pPr eaLnBrk="1" hangingPunct="1"/>
              <a:t>57</a:t>
            </a:fld>
            <a:endParaRPr lang="en-GB" sz="120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3A2EC-58ED-A64A-ADB5-B221257D4AB2}" type="slidenum">
              <a:rPr lang="en-US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2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5FD2-05D1-C14B-8CB8-8F64099F03C2}" type="slidenum">
              <a:rPr lang="en-GB"/>
              <a:pPr/>
              <a:t>64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3065FF-EEA1-BA4B-BEA8-F8C127E1A49F}" type="datetime1">
              <a:rPr lang="en-US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12/03/2013</a:t>
            </a:fld>
            <a:endParaRPr lang="en-US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9979E1-1F73-C143-96DF-30AFCC71DB54}" type="slidenum">
              <a:rPr lang="en-US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FED20-3455-7347-AD29-FA079C977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C938545-9F6C-7F4F-ADBB-C4EA6167AC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20675"/>
            <a:ext cx="8353425" cy="5873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43713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" charset="0"/>
              </a:defRPr>
            </a:lvl1pPr>
          </a:lstStyle>
          <a:p>
            <a:pPr>
              <a:defRPr/>
            </a:pPr>
            <a:fld id="{09D6F675-2CC9-7644-ACA8-2D4FDB80A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93549557-F08C-AF46-8D6B-C3BE70BEA9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70DD41B-54DB-1943-AA89-82F7FB523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10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1628775"/>
            <a:ext cx="873601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722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3664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2749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1628775"/>
            <a:ext cx="4291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0575" y="1628775"/>
            <a:ext cx="4292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90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587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254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980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901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2165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5747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-38100"/>
            <a:ext cx="2286000" cy="6192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38100"/>
            <a:ext cx="6705600" cy="6192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8548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70EC176-921D-584C-AD0D-F7465AA842C4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101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9E9AEC8-D8A0-5B4C-9886-F1FBACAD1058}" type="slidenum">
              <a:rPr lang="en-GB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2198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524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Thursday, March 31, 2011</a:t>
            </a:r>
            <a:endParaRPr lang="en-US" sz="9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159500" y="6203950"/>
            <a:ext cx="2984500" cy="4572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cs typeface="Arial"/>
              </a:rPr>
              <a:t>Improving the Management of Atrial Fibrillation: Ambassadors Hotel, London</a:t>
            </a:r>
          </a:p>
        </p:txBody>
      </p:sp>
    </p:spTree>
    <p:extLst>
      <p:ext uri="{BB962C8B-B14F-4D97-AF65-F5344CB8AC3E}">
        <p14:creationId xmlns:p14="http://schemas.microsoft.com/office/powerpoint/2010/main" val="12702785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A6F0B9D-50E3-FA4F-B3B8-040A0B4D8037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992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1074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238" y="298356"/>
            <a:ext cx="8629650" cy="752475"/>
          </a:xfr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15913" y="1385793"/>
            <a:ext cx="8491537" cy="1468438"/>
          </a:xfr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09942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569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8205458"/>
      </p:ext>
    </p:extLst>
  </p:cSld>
  <p:clrMapOvr>
    <a:masterClrMapping/>
  </p:clrMapOvr>
  <p:transition xmlns:p14="http://schemas.microsoft.com/office/powerpoint/2010/main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8" Type="http://schemas.openxmlformats.org/officeDocument/2006/relationships/image" Target="../media/image1.jpeg"/><Relationship Id="rId9" Type="http://schemas.openxmlformats.org/officeDocument/2006/relationships/image" Target="../media/image2.jpeg"/><Relationship Id="rId10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http://www.escardio.org/guidelines" TargetMode="External"/><Relationship Id="rId1" Type="http://schemas.openxmlformats.org/officeDocument/2006/relationships/theme" Target="../theme/theme4.xml"/><Relationship Id="rId2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3.xml"/><Relationship Id="rId16" Type="http://schemas.openxmlformats.org/officeDocument/2006/relationships/theme" Target="../theme/theme6.xml"/><Relationship Id="rId17" Type="http://schemas.openxmlformats.org/officeDocument/2006/relationships/image" Target="../media/image6.png"/><Relationship Id="rId18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34.xml"/><Relationship Id="rId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35.xml"/><Relationship Id="rId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2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2FEEE-C014-FE4F-8D3E-5AF9E08646A4}" type="datetimeFigureOut">
              <a:rPr lang="en-US" smtClean="0"/>
              <a:pPr/>
              <a:t>12/03/2013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6C0D8-5ECC-9B4D-9782-094163612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orporate Slide1 Footer.jp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-50800" y="6497638"/>
            <a:ext cx="923290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7" descr="Corporate Slide1 Header.jpg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ea typeface="ＭＳ Ｐゴシック" pitchFamily="-65" charset="-128"/>
            </a:endParaRPr>
          </a:p>
        </p:txBody>
      </p:sp>
      <p:pic>
        <p:nvPicPr>
          <p:cNvPr id="1029" name="Picture 11" descr="Corporate Slide2 Header.jpg"/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0" y="260350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7663" y="344488"/>
            <a:ext cx="8458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89050"/>
            <a:ext cx="82296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604000"/>
            <a:ext cx="1638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EAEAEA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98675" y="6604000"/>
            <a:ext cx="4946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EAEAEA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3250" y="6604000"/>
            <a:ext cx="749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EAEAEA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D5A86B2-1767-F745-BFD8-9BC8CF667DE5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  <p:sp>
        <p:nvSpPr>
          <p:cNvPr id="82951" name="Rectangle 8"/>
          <p:cNvSpPr>
            <a:spLocks noChangeArrowheads="1"/>
          </p:cNvSpPr>
          <p:nvPr/>
        </p:nvSpPr>
        <p:spPr bwMode="auto">
          <a:xfrm>
            <a:off x="0" y="1011238"/>
            <a:ext cx="9144000" cy="36512"/>
          </a:xfrm>
          <a:prstGeom prst="rect">
            <a:avLst/>
          </a:prstGeom>
          <a:gradFill rotWithShape="1">
            <a:gsLst>
              <a:gs pos="0">
                <a:srgbClr val="00002F"/>
              </a:gs>
              <a:gs pos="50000">
                <a:srgbClr val="00B0F0"/>
              </a:gs>
              <a:gs pos="100000">
                <a:srgbClr val="00002F"/>
              </a:gs>
            </a:gsLst>
            <a:lin ang="0" scaled="1"/>
          </a:gradFill>
          <a:ln w="5715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00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00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00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00"/>
          </a:solidFill>
          <a:latin typeface="Arial" pitchFamily="34" charset="0"/>
        </a:defRPr>
      </a:lvl9pPr>
    </p:titleStyle>
    <p:bodyStyle>
      <a:lvl1pPr marL="360363" indent="-360363" algn="l" rtl="0" eaLnBrk="0" fontAlgn="base" hangingPunct="0">
        <a:spcBef>
          <a:spcPct val="75000"/>
        </a:spcBef>
        <a:spcAft>
          <a:spcPct val="0"/>
        </a:spcAft>
        <a:buClr>
          <a:srgbClr val="00B0F0"/>
        </a:buClr>
        <a:buSzPct val="90000"/>
        <a:buFont typeface="Wingdings" charset="2"/>
        <a:buChar char="l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88975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2200" b="1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marL="1027113" indent="-336550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charset="2"/>
        <a:buChar char="¢"/>
        <a:defRPr sz="2000" b="1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marL="1374775" indent="-346075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charset="2"/>
        <a:buChar char="¢"/>
        <a:defRPr sz="2000" b="1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marL="1712913" indent="-336550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charset="2"/>
        <a:buChar char="¢"/>
        <a:defRPr sz="2000" b="1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2170113" indent="-336550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pitchFamily="2" charset="2"/>
        <a:buChar char="¢"/>
        <a:defRPr sz="2000" b="1">
          <a:solidFill>
            <a:schemeClr val="tx1"/>
          </a:solidFill>
          <a:latin typeface="+mn-lt"/>
        </a:defRPr>
      </a:lvl6pPr>
      <a:lvl7pPr marL="2627313" indent="-336550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pitchFamily="2" charset="2"/>
        <a:buChar char="¢"/>
        <a:defRPr sz="2000" b="1">
          <a:solidFill>
            <a:schemeClr val="tx1"/>
          </a:solidFill>
          <a:latin typeface="+mn-lt"/>
        </a:defRPr>
      </a:lvl7pPr>
      <a:lvl8pPr marL="3084513" indent="-336550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pitchFamily="2" charset="2"/>
        <a:buChar char="¢"/>
        <a:defRPr sz="2000" b="1">
          <a:solidFill>
            <a:schemeClr val="tx1"/>
          </a:solidFill>
          <a:latin typeface="+mn-lt"/>
        </a:defRPr>
      </a:lvl8pPr>
      <a:lvl9pPr marL="3541713" indent="-336550" algn="l" rtl="0" eaLnBrk="0" fontAlgn="base" hangingPunct="0">
        <a:spcBef>
          <a:spcPct val="10000"/>
        </a:spcBef>
        <a:spcAft>
          <a:spcPct val="0"/>
        </a:spcAft>
        <a:buClr>
          <a:schemeClr val="tx1"/>
        </a:buClr>
        <a:buSzPct val="45000"/>
        <a:buFont typeface="Wingdings" pitchFamily="2" charset="2"/>
        <a:buChar char="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6463" y="222250"/>
            <a:ext cx="73310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00125" y="6034088"/>
            <a:ext cx="365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B8B8152-8349-1944-BF79-1A43F3CE7F59}" type="slidenum">
              <a:rPr lang="fr-FR">
                <a:solidFill>
                  <a:srgbClr val="FFFFFF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2053" name="Picture 5" descr="Module_web_NEW_N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6289675"/>
            <a:ext cx="28162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AutoShape 6">
            <a:hlinkClick r:id="rId4" highlightClick="1"/>
          </p:cNvPr>
          <p:cNvSpPr>
            <a:spLocks noChangeArrowheads="1"/>
          </p:cNvSpPr>
          <p:nvPr/>
        </p:nvSpPr>
        <p:spPr bwMode="auto">
          <a:xfrm>
            <a:off x="420688" y="6348413"/>
            <a:ext cx="2287587" cy="242887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>
                <a:solidFill>
                  <a:srgbClr val="FFFFFF"/>
                </a:solidFill>
              </a:rPr>
              <a:t>www.escardio.org/guidelines</a:t>
            </a:r>
          </a:p>
        </p:txBody>
      </p:sp>
      <p:sp>
        <p:nvSpPr>
          <p:cNvPr id="17416" name="Rectangle 4"/>
          <p:cNvSpPr>
            <a:spLocks noChangeArrowheads="1"/>
          </p:cNvSpPr>
          <p:nvPr userDrawn="1"/>
        </p:nvSpPr>
        <p:spPr bwMode="auto">
          <a:xfrm>
            <a:off x="3644900" y="6361113"/>
            <a:ext cx="3760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66"/>
                </a:solidFill>
              </a:rPr>
              <a:t>European Heart Journal (2010) 31, 2369-2429</a:t>
            </a:r>
            <a:endParaRPr lang="fr-FR" sz="1400" b="1">
              <a:solidFill>
                <a:srgbClr val="00006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accent1"/>
        </a:buClr>
        <a:buFont typeface="Arial" pitchFamily="-65" charset="0"/>
        <a:buChar char="●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906463" indent="-288925" algn="l" rtl="0" eaLnBrk="0" fontAlgn="base" hangingPunct="0">
        <a:spcBef>
          <a:spcPct val="0"/>
        </a:spcBef>
        <a:spcAft>
          <a:spcPct val="25000"/>
        </a:spcAft>
        <a:buClr>
          <a:schemeClr val="accent1"/>
        </a:buClr>
        <a:buFont typeface="Arial" pitchFamily="-65" charset="0"/>
        <a:buChar char="–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433513" indent="-271463" algn="l" rtl="0" eaLnBrk="0" fontAlgn="base" hangingPunct="0">
        <a:spcBef>
          <a:spcPct val="0"/>
        </a:spcBef>
        <a:spcAft>
          <a:spcPct val="25000"/>
        </a:spcAft>
        <a:buClr>
          <a:schemeClr val="accent1"/>
        </a:buClr>
        <a:buFont typeface="Arial" pitchFamily="-65" charset="0"/>
        <a:buChar char="●"/>
        <a:defRPr sz="2200">
          <a:solidFill>
            <a:schemeClr val="tx1"/>
          </a:solidFill>
          <a:latin typeface="+mn-lt"/>
          <a:ea typeface="ＭＳ Ｐゴシック" pitchFamily="-65" charset="-128"/>
        </a:defRPr>
      </a:lvl3pPr>
      <a:lvl4pPr marL="1993900" indent="-288925" algn="l" rtl="0" eaLnBrk="0" fontAlgn="base" hangingPunct="0">
        <a:spcBef>
          <a:spcPct val="0"/>
        </a:spcBef>
        <a:spcAft>
          <a:spcPct val="25000"/>
        </a:spcAft>
        <a:buClr>
          <a:schemeClr val="accent1"/>
        </a:buClr>
        <a:buFont typeface="Arial" pitchFamily="-65" charset="0"/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513013" indent="-274638" algn="l" rtl="0" eaLnBrk="0" fontAlgn="base" hangingPunct="0">
        <a:spcBef>
          <a:spcPct val="0"/>
        </a:spcBef>
        <a:spcAft>
          <a:spcPct val="25000"/>
        </a:spcAft>
        <a:buClr>
          <a:schemeClr val="accent1"/>
        </a:buClr>
        <a:buFont typeface="Arial" pitchFamily="-65" charset="0"/>
        <a:buChar char="●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970213" indent="-274638" algn="l" rtl="0" fontAlgn="base">
        <a:spcBef>
          <a:spcPct val="0"/>
        </a:spcBef>
        <a:spcAft>
          <a:spcPct val="25000"/>
        </a:spcAft>
        <a:buClr>
          <a:schemeClr val="accent1"/>
        </a:buClr>
        <a:buFont typeface="Arial" charset="0"/>
        <a:buChar char="●"/>
        <a:defRPr sz="2000">
          <a:solidFill>
            <a:schemeClr val="tx1"/>
          </a:solidFill>
          <a:latin typeface="+mn-lt"/>
        </a:defRPr>
      </a:lvl6pPr>
      <a:lvl7pPr marL="3427413" indent="-274638" algn="l" rtl="0" fontAlgn="base">
        <a:spcBef>
          <a:spcPct val="0"/>
        </a:spcBef>
        <a:spcAft>
          <a:spcPct val="25000"/>
        </a:spcAft>
        <a:buClr>
          <a:schemeClr val="accent1"/>
        </a:buClr>
        <a:buFont typeface="Arial" charset="0"/>
        <a:buChar char="●"/>
        <a:defRPr sz="2000">
          <a:solidFill>
            <a:schemeClr val="tx1"/>
          </a:solidFill>
          <a:latin typeface="+mn-lt"/>
        </a:defRPr>
      </a:lvl7pPr>
      <a:lvl8pPr marL="3884613" indent="-274638" algn="l" rtl="0" fontAlgn="base">
        <a:spcBef>
          <a:spcPct val="0"/>
        </a:spcBef>
        <a:spcAft>
          <a:spcPct val="25000"/>
        </a:spcAft>
        <a:buClr>
          <a:schemeClr val="accent1"/>
        </a:buClr>
        <a:buFont typeface="Arial" charset="0"/>
        <a:buChar char="●"/>
        <a:defRPr sz="2000">
          <a:solidFill>
            <a:schemeClr val="tx1"/>
          </a:solidFill>
          <a:latin typeface="+mn-lt"/>
        </a:defRPr>
      </a:lvl8pPr>
      <a:lvl9pPr marL="4341813" indent="-274638" algn="l" rtl="0" fontAlgn="base">
        <a:spcBef>
          <a:spcPct val="0"/>
        </a:spcBef>
        <a:spcAft>
          <a:spcPct val="25000"/>
        </a:spcAft>
        <a:buClr>
          <a:schemeClr val="accent1"/>
        </a:buClr>
        <a:buFont typeface="Arial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orporate Slide1 Footer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50800" y="6497638"/>
            <a:ext cx="923290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7" descr="Corporate Slide1 Header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119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ea typeface="ＭＳ Ｐゴシック" pitchFamily="-65" charset="-128"/>
            </a:endParaRPr>
          </a:p>
        </p:txBody>
      </p:sp>
      <p:pic>
        <p:nvPicPr>
          <p:cNvPr id="1029" name="Picture 11" descr="Corporate Slide2 Header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260350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38100"/>
            <a:ext cx="9144000" cy="1143000"/>
          </a:xfrm>
          <a:prstGeom prst="rect">
            <a:avLst/>
          </a:prstGeom>
          <a:gradFill rotWithShape="1">
            <a:gsLst>
              <a:gs pos="0">
                <a:srgbClr val="302D3F"/>
              </a:gs>
              <a:gs pos="50000">
                <a:srgbClr val="66578F"/>
              </a:gs>
              <a:gs pos="100000">
                <a:srgbClr val="302D3F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163" y="1628775"/>
            <a:ext cx="87360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  <p:pic>
        <p:nvPicPr>
          <p:cNvPr id="1029" name="Picture 5" descr="Masterclasses-New-200-pixel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08725"/>
            <a:ext cx="19050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bmj_learning_rgb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6308725"/>
            <a:ext cx="1431925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6156325" y="1125538"/>
            <a:ext cx="2016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1800" b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99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</p:sldLayoutIdLst>
  <p:txStyles>
    <p:titleStyle>
      <a:lvl1pPr marL="163513" indent="-163513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charset="0"/>
          <a:cs typeface="+mj-cs"/>
        </a:defRPr>
      </a:lvl1pPr>
      <a:lvl2pPr marL="163513" indent="-163513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marL="163513" indent="-163513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marL="163513" indent="-163513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marL="163513" indent="-163513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620713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6pPr>
      <a:lvl7pPr marL="1077913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7pPr>
      <a:lvl8pPr marL="1535113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8pPr>
      <a:lvl9pPr marL="1992313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578F"/>
        </a:buClr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578F"/>
        </a:buClr>
        <a:buChar char="•"/>
        <a:defRPr sz="2800">
          <a:solidFill>
            <a:schemeClr val="tx1"/>
          </a:solidFill>
          <a:latin typeface="+mn-lt"/>
          <a:ea typeface="Arial" pitchFamily="-1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578F"/>
        </a:buClr>
        <a:buChar char="•"/>
        <a:defRPr sz="2400">
          <a:solidFill>
            <a:schemeClr val="tx1"/>
          </a:solidFill>
          <a:latin typeface="+mn-lt"/>
          <a:ea typeface="Arial" pitchFamily="-1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578F"/>
        </a:buClr>
        <a:buChar char="•"/>
        <a:defRPr sz="2000">
          <a:solidFill>
            <a:schemeClr val="tx1"/>
          </a:solidFill>
          <a:latin typeface="+mn-lt"/>
          <a:ea typeface="Arial" pitchFamily="-1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578F"/>
        </a:buClr>
        <a:buChar char="•"/>
        <a:defRPr sz="2000">
          <a:solidFill>
            <a:schemeClr val="tx1"/>
          </a:solidFill>
          <a:latin typeface="+mn-lt"/>
          <a:ea typeface="Arial" pitchFamily="-1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578F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578F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578F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578F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LANK Slide M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42863"/>
            <a:ext cx="86296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5913" y="1130300"/>
            <a:ext cx="8491537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874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9238" y="6245225"/>
            <a:ext cx="23479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cs typeface="Arial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 userDrawn="1"/>
        </p:nvSpPr>
        <p:spPr bwMode="auto">
          <a:xfrm>
            <a:off x="7397750" y="6564313"/>
            <a:ext cx="1703388" cy="2317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900" dirty="0" smtClean="0">
                <a:solidFill>
                  <a:srgbClr val="FFFFFF"/>
                </a:solidFill>
                <a:cs typeface="Arial"/>
              </a:rPr>
              <a:t>DBG2919  |  September 2011</a:t>
            </a:r>
          </a:p>
        </p:txBody>
      </p:sp>
      <p:sp>
        <p:nvSpPr>
          <p:cNvPr id="26631" name="GabGood"/>
          <p:cNvSpPr>
            <a:spLocks noChangeArrowheads="1"/>
          </p:cNvSpPr>
          <p:nvPr userDrawn="1"/>
        </p:nvSpPr>
        <p:spPr bwMode="auto">
          <a:xfrm>
            <a:off x="-9144000" y="457200"/>
            <a:ext cx="914400" cy="457200"/>
          </a:xfrm>
          <a:prstGeom prst="cube">
            <a:avLst>
              <a:gd name="adj" fmla="val 25000"/>
            </a:avLst>
          </a:prstGeom>
          <a:solidFill>
            <a:srgbClr val="00E8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2" name="GabBad"/>
          <p:cNvSpPr>
            <a:spLocks noChangeArrowheads="1"/>
          </p:cNvSpPr>
          <p:nvPr userDrawn="1"/>
        </p:nvSpPr>
        <p:spPr bwMode="auto">
          <a:xfrm>
            <a:off x="-9144000" y="1371600"/>
            <a:ext cx="914400" cy="457200"/>
          </a:xfrm>
          <a:prstGeom prst="cube">
            <a:avLst>
              <a:gd name="adj" fmla="val 25000"/>
            </a:avLst>
          </a:prstGeom>
          <a:solidFill>
            <a:srgbClr val="135E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3" name="GabNul"/>
          <p:cNvSpPr>
            <a:spLocks noChangeArrowheads="1"/>
          </p:cNvSpPr>
          <p:nvPr userDrawn="1"/>
        </p:nvSpPr>
        <p:spPr bwMode="auto">
          <a:xfrm>
            <a:off x="-9144000" y="2286000"/>
            <a:ext cx="914400" cy="457200"/>
          </a:xfrm>
          <a:prstGeom prst="cube">
            <a:avLst>
              <a:gd name="adj" fmla="val 25000"/>
            </a:avLst>
          </a:prstGeom>
          <a:solidFill>
            <a:srgbClr val="FF8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1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066CC"/>
          </a:solidFill>
          <a:latin typeface="+mj-lt"/>
          <a:ea typeface="ＭＳ Ｐゴシック" pitchFamily="34" charset="-128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66CC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266700" indent="-266700" algn="l" rtl="0" eaLnBrk="0" fontAlgn="base" hangingPunct="0">
        <a:spcBef>
          <a:spcPct val="75000"/>
        </a:spcBef>
        <a:spcAft>
          <a:spcPct val="0"/>
        </a:spcAft>
        <a:buSzPct val="80000"/>
        <a:buBlip>
          <a:blip r:embed="rId4"/>
        </a:buBlip>
        <a:defRPr sz="2400" b="1">
          <a:solidFill>
            <a:schemeClr val="bg1"/>
          </a:solidFill>
          <a:latin typeface="+mn-lt"/>
          <a:ea typeface="ＭＳ Ｐゴシック" pitchFamily="34" charset="-128"/>
          <a:cs typeface="+mn-cs"/>
        </a:defRPr>
      </a:lvl1pPr>
      <a:lvl2pPr marL="523875" indent="-2413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4"/>
        </a:buBlip>
        <a:defRPr sz="2200" b="1">
          <a:solidFill>
            <a:schemeClr val="bg1"/>
          </a:solidFill>
          <a:latin typeface="+mn-lt"/>
          <a:ea typeface="ＭＳ Ｐゴシック" pitchFamily="34" charset="-128"/>
          <a:cs typeface="+mn-cs"/>
        </a:defRPr>
      </a:lvl2pPr>
      <a:lvl3pPr marL="752475" indent="-214313" algn="l" rtl="0" eaLnBrk="0" fontAlgn="base" hangingPunct="0">
        <a:spcBef>
          <a:spcPct val="10000"/>
        </a:spcBef>
        <a:spcAft>
          <a:spcPct val="0"/>
        </a:spcAft>
        <a:buSzPct val="80000"/>
        <a:buBlip>
          <a:blip r:embed="rId4"/>
        </a:buBlip>
        <a:defRPr sz="2000" b="1">
          <a:solidFill>
            <a:schemeClr val="bg1"/>
          </a:solidFill>
          <a:latin typeface="+mn-lt"/>
          <a:ea typeface="ＭＳ Ｐゴシック" pitchFamily="34" charset="-128"/>
          <a:cs typeface="+mn-cs"/>
        </a:defRPr>
      </a:lvl3pPr>
      <a:lvl4pPr marL="1022350" indent="-242888" algn="l" rtl="0" eaLnBrk="0" fontAlgn="base" hangingPunct="0">
        <a:spcBef>
          <a:spcPct val="0"/>
        </a:spcBef>
        <a:spcAft>
          <a:spcPct val="0"/>
        </a:spcAft>
        <a:buClr>
          <a:srgbClr val="D41144"/>
        </a:buClr>
        <a:buSzPct val="80000"/>
        <a:buBlip>
          <a:blip r:embed="rId4"/>
        </a:buBlip>
        <a:defRPr b="1">
          <a:solidFill>
            <a:schemeClr val="bg1"/>
          </a:solidFill>
          <a:latin typeface="+mn-lt"/>
          <a:ea typeface="ＭＳ Ｐゴシック" pitchFamily="34" charset="-128"/>
          <a:cs typeface="+mn-cs"/>
        </a:defRPr>
      </a:lvl4pPr>
      <a:lvl5pPr marL="2603500" indent="-300038" algn="l" rtl="0" eaLnBrk="0" fontAlgn="base" hangingPunct="0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4"/>
        </a:buBlip>
        <a:defRPr sz="1600">
          <a:solidFill>
            <a:schemeClr val="bg1"/>
          </a:solidFill>
          <a:latin typeface="+mn-lt"/>
          <a:ea typeface="ＭＳ Ｐゴシック" pitchFamily="34" charset="-128"/>
          <a:cs typeface="+mn-cs"/>
        </a:defRPr>
      </a:lvl5pPr>
      <a:lvl6pPr marL="30607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4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6pPr>
      <a:lvl7pPr marL="35179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4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7pPr>
      <a:lvl8pPr marL="39751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4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8pPr>
      <a:lvl9pPr marL="4432300" indent="-300038" algn="l" rtl="0" fontAlgn="base">
        <a:spcBef>
          <a:spcPct val="20000"/>
        </a:spcBef>
        <a:spcAft>
          <a:spcPct val="0"/>
        </a:spcAft>
        <a:buClr>
          <a:srgbClr val="D41144"/>
        </a:buClr>
        <a:buSzPct val="90000"/>
        <a:buBlip>
          <a:blip r:embed="rId4"/>
        </a:buBlip>
        <a:defRPr sz="16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rocketslidetempla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789113" y="577850"/>
            <a:ext cx="718661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1788" y="1519238"/>
            <a:ext cx="8516937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8677" name="Picture 10" descr="rocketAF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6418263"/>
            <a:ext cx="21256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55995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  <a:cs typeface="ＭＳ Ｐゴシック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  <a:cs typeface="ＭＳ Ｐゴシック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  <a:cs typeface="ＭＳ Ｐゴシック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  <a:cs typeface="ＭＳ Ｐゴシック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1" charset="-128"/>
        </a:defRPr>
      </a:lvl9pPr>
    </p:titleStyle>
    <p:bodyStyle>
      <a:lvl1pPr marL="377825" indent="-377825" algn="l" rtl="0" eaLnBrk="0" fontAlgn="base" hangingPunct="0">
        <a:spcBef>
          <a:spcPct val="50000"/>
        </a:spcBef>
        <a:spcAft>
          <a:spcPct val="0"/>
        </a:spcAft>
        <a:buClr>
          <a:srgbClr val="E00079"/>
        </a:buClr>
        <a:buFont typeface="Wingdings 3" charset="0"/>
        <a:buChar char=""/>
        <a:defRPr sz="24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860425" indent="-292100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Font typeface="Wingdings 2" charset="0"/>
        <a:buChar char=""/>
        <a:defRPr sz="20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435100" indent="-287338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–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2097088" indent="-376238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–"/>
        <a:defRPr sz="16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573338" indent="-285750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»"/>
        <a:defRPr sz="14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3030538" indent="-285750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3487738" indent="-285750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944938" indent="-285750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4402138" indent="-285750" algn="l" rtl="0" eaLnBrk="0" fontAlgn="base" hangingPunct="0">
        <a:spcBef>
          <a:spcPct val="30000"/>
        </a:spcBef>
        <a:spcAft>
          <a:spcPct val="0"/>
        </a:spcAft>
        <a:buClr>
          <a:srgbClr val="E00079"/>
        </a:buClr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5775" y="1066800"/>
            <a:ext cx="8058150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15913"/>
            <a:ext cx="7010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29700" name="Picture 1" descr="Aristotle_logo-forslide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5900"/>
            <a:ext cx="20574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8" descr="dcri_whit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6364288"/>
            <a:ext cx="30622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9" descr="ucr_logo_whit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6029325"/>
            <a:ext cx="81597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16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ransition xmlns:p14="http://schemas.microsoft.com/office/powerpoint/2010/main">
    <p:wipe dir="r"/>
  </p:transition>
  <p:txStyles>
    <p:titleStyle>
      <a:lvl1pPr algn="l" rtl="0" eaLnBrk="0" fontAlgn="base" hangingPunct="0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5000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228600" indent="-228600" algn="l" rtl="0" eaLnBrk="0" fontAlgn="base" hangingPunct="0">
        <a:lnSpc>
          <a:spcPts val="2625"/>
        </a:lnSpc>
        <a:spcBef>
          <a:spcPts val="600"/>
        </a:spcBef>
        <a:spcAft>
          <a:spcPct val="20000"/>
        </a:spcAft>
        <a:buClr>
          <a:schemeClr val="tx2"/>
        </a:buClr>
        <a:buSzPct val="110000"/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541338" indent="-257175" algn="l" rtl="0" eaLnBrk="0" fontAlgn="base" hangingPunct="0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–"/>
        <a:defRPr>
          <a:solidFill>
            <a:schemeClr val="bg1"/>
          </a:solidFill>
          <a:latin typeface="+mn-lt"/>
          <a:ea typeface="Arial" charset="0"/>
          <a:cs typeface="+mn-cs"/>
        </a:defRPr>
      </a:lvl2pPr>
      <a:lvl3pPr marL="809625" indent="-266700" algn="l" rtl="0" eaLnBrk="0" fontAlgn="base" hangingPunct="0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600">
          <a:solidFill>
            <a:schemeClr val="bg1"/>
          </a:solidFill>
          <a:latin typeface="+mn-lt"/>
          <a:ea typeface="Arial" charset="0"/>
          <a:cs typeface="+mn-cs"/>
        </a:defRPr>
      </a:lvl3pPr>
      <a:lvl4pPr marL="1081088" indent="-269875" algn="l" rtl="0" eaLnBrk="0" fontAlgn="base" hangingPunct="0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400">
          <a:solidFill>
            <a:schemeClr val="bg1"/>
          </a:solidFill>
          <a:latin typeface="+mn-lt"/>
          <a:ea typeface="Arial" charset="0"/>
          <a:cs typeface="+mn-cs"/>
        </a:defRPr>
      </a:lvl4pPr>
      <a:lvl5pPr marL="1352550" indent="-269875" algn="l" rtl="0" eaLnBrk="0" fontAlgn="base" hangingPunct="0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200">
          <a:solidFill>
            <a:schemeClr val="bg1"/>
          </a:solidFill>
          <a:latin typeface="+mn-lt"/>
          <a:ea typeface="Arial" charset="0"/>
          <a:cs typeface="+mn-cs"/>
        </a:defRPr>
      </a:lvl5pPr>
      <a:lvl6pPr marL="1809750" indent="-269875" algn="l" rtl="0" fontAlgn="base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200">
          <a:solidFill>
            <a:schemeClr val="bg1"/>
          </a:solidFill>
          <a:latin typeface="+mn-lt"/>
          <a:ea typeface="Arial" charset="0"/>
          <a:cs typeface="+mn-cs"/>
        </a:defRPr>
      </a:lvl6pPr>
      <a:lvl7pPr marL="2266950" indent="-269875" algn="l" rtl="0" fontAlgn="base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200">
          <a:solidFill>
            <a:schemeClr val="bg1"/>
          </a:solidFill>
          <a:latin typeface="+mn-lt"/>
          <a:ea typeface="Arial" charset="0"/>
          <a:cs typeface="+mn-cs"/>
        </a:defRPr>
      </a:lvl7pPr>
      <a:lvl8pPr marL="2724150" indent="-269875" algn="l" rtl="0" fontAlgn="base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200">
          <a:solidFill>
            <a:schemeClr val="bg1"/>
          </a:solidFill>
          <a:latin typeface="+mn-lt"/>
          <a:ea typeface="Arial" charset="0"/>
          <a:cs typeface="+mn-cs"/>
        </a:defRPr>
      </a:lvl8pPr>
      <a:lvl9pPr marL="3181350" indent="-269875" algn="l" rtl="0" fontAlgn="base">
        <a:spcBef>
          <a:spcPct val="0"/>
        </a:spcBef>
        <a:spcAft>
          <a:spcPct val="20000"/>
        </a:spcAft>
        <a:buClr>
          <a:schemeClr val="bg1"/>
        </a:buClr>
        <a:buFont typeface="Times" charset="0"/>
        <a:buChar char="•"/>
        <a:defRPr sz="1200">
          <a:solidFill>
            <a:schemeClr val="bg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42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3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3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3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3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3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3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Corporate Slide1 Head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3"/>
          <p:cNvSpPr txBox="1">
            <a:spLocks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Atrial Fibrillation</a:t>
            </a:r>
          </a:p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Who is at risk?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 bwMode="auto">
          <a:xfrm>
            <a:off x="609600" y="3886200"/>
            <a:ext cx="792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800" kern="0" dirty="0">
                <a:latin typeface="Arial" charset="0"/>
                <a:ea typeface="Arial" charset="0"/>
                <a:cs typeface="Arial" charset="0"/>
              </a:rPr>
              <a:t>Dr Matthew Fay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400" kern="0" dirty="0">
                <a:latin typeface="Arial" charset="0"/>
                <a:ea typeface="Arial" charset="0"/>
                <a:cs typeface="Arial" charset="0"/>
              </a:rPr>
              <a:t>Westcliffe Medical Practice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400" kern="0" dirty="0">
                <a:latin typeface="Arial" charset="0"/>
                <a:ea typeface="Arial" charset="0"/>
                <a:cs typeface="Arial" charset="0"/>
              </a:rPr>
              <a:t>National Clinical Lead NHS </a:t>
            </a:r>
            <a:r>
              <a:rPr lang="en-US" sz="1400" kern="0" dirty="0" smtClean="0">
                <a:latin typeface="Arial" charset="0"/>
                <a:ea typeface="Arial" charset="0"/>
                <a:cs typeface="Arial" charset="0"/>
              </a:rPr>
              <a:t>Improvement</a:t>
            </a:r>
          </a:p>
          <a:p>
            <a:pPr algn="ctr">
              <a:spcBef>
                <a:spcPct val="20000"/>
              </a:spcBef>
              <a:defRPr/>
            </a:pPr>
            <a:endParaRPr lang="en-US" sz="1400" kern="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3900"/>
            <a:ext cx="9144000" cy="1143000"/>
          </a:xfrm>
        </p:spPr>
        <p:txBody>
          <a:bodyPr/>
          <a:lstStyle/>
          <a:p>
            <a:pPr indent="0" eaLnBrk="1" hangingPunct="1">
              <a:defRPr/>
            </a:pPr>
            <a:r>
              <a:rPr lang="en-US" dirty="0">
                <a:solidFill>
                  <a:schemeClr val="tx2"/>
                </a:solidFill>
              </a:rPr>
              <a:t>Declaration of interests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Funding has be variously given by: Bayer, </a:t>
            </a:r>
            <a:r>
              <a:rPr lang="en-GB" dirty="0" err="1" smtClean="0"/>
              <a:t>Boehringer-Ingelheim</a:t>
            </a:r>
            <a:r>
              <a:rPr lang="en-GB" dirty="0" smtClean="0"/>
              <a:t>, Bristol Myers Squibb, </a:t>
            </a:r>
            <a:r>
              <a:rPr lang="en-GB" dirty="0" err="1" smtClean="0"/>
              <a:t>INRStar</a:t>
            </a:r>
            <a:r>
              <a:rPr lang="en-GB" dirty="0" smtClean="0"/>
              <a:t>, Medtronic, Pfizer, Roche, Sanofi-Aventis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 am an advisor to: AF Association, Arrhythmia Alliance, National Stroke Association, SPAF Academy, Syncope Trust</a:t>
            </a:r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Risk-1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978150"/>
            <a:ext cx="3073400" cy="307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75" y="3080443"/>
            <a:ext cx="2971800" cy="317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801" y="2794443"/>
            <a:ext cx="2423474" cy="346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833" y="0"/>
            <a:ext cx="9200833" cy="6858000"/>
          </a:xfrm>
          <a:prstGeom prst="rect">
            <a:avLst/>
          </a:prstGeom>
        </p:spPr>
      </p:pic>
      <p:pic>
        <p:nvPicPr>
          <p:cNvPr id="8" name="Picture 7" descr="whereswaldo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6834" y="0"/>
            <a:ext cx="9200833" cy="68580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232400" y="5003800"/>
            <a:ext cx="419100" cy="381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990600"/>
            <a:ext cx="80772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mtClean="0">
                <a:solidFill>
                  <a:srgbClr val="333399"/>
                </a:solidFill>
                <a:latin typeface="Arial Unicode MS" charset="0"/>
              </a:rPr>
              <a:t>Prevalence AF by practice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-37629" y="618537"/>
          <a:ext cx="9219259" cy="562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990600"/>
            <a:ext cx="80772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dirty="0" smtClean="0">
                <a:solidFill>
                  <a:srgbClr val="333399"/>
                </a:solidFill>
                <a:latin typeface="Arial Unicode MS" charset="0"/>
              </a:rPr>
              <a:t>Prevalence AF a linear Relationship to over 65yrs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873113" y="2622209"/>
          <a:ext cx="7397774" cy="3370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990600"/>
            <a:ext cx="80772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rgbClr val="333399"/>
                </a:solidFill>
                <a:latin typeface="Arial Unicode MS" charset="0"/>
              </a:rPr>
              <a:t>Expected Prevalence AF by practice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-37629" y="618537"/>
          <a:ext cx="9219259" cy="562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0"/>
            <a:ext cx="8769350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extBox 2"/>
          <p:cNvSpPr txBox="1">
            <a:spLocks noChangeArrowheads="1"/>
          </p:cNvSpPr>
          <p:nvPr/>
        </p:nvSpPr>
        <p:spPr bwMode="auto">
          <a:xfrm>
            <a:off x="77788" y="6248400"/>
            <a:ext cx="44942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200">
                <a:solidFill>
                  <a:srgbClr val="000000"/>
                </a:solidFill>
              </a:rPr>
              <a:t>Fitzmaurice, D. A et al. BMJ 2007;335:383</a:t>
            </a:r>
          </a:p>
        </p:txBody>
      </p:sp>
      <p:sp>
        <p:nvSpPr>
          <p:cNvPr id="4" name="Oval 3"/>
          <p:cNvSpPr/>
          <p:nvPr/>
        </p:nvSpPr>
        <p:spPr>
          <a:xfrm>
            <a:off x="8458200" y="4114800"/>
            <a:ext cx="428625" cy="10715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65541" name="Rectangle 2"/>
          <p:cNvSpPr txBox="1">
            <a:spLocks noChangeArrowheads="1"/>
          </p:cNvSpPr>
          <p:nvPr/>
        </p:nvSpPr>
        <p:spPr bwMode="auto">
          <a:xfrm>
            <a:off x="609600" y="14478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GB" sz="4800">
                <a:solidFill>
                  <a:srgbClr val="333399"/>
                </a:solidFill>
                <a:latin typeface="Arial Unicode MS" charset="0"/>
                <a:ea typeface="ＭＳ Ｐゴシック" charset="-128"/>
                <a:cs typeface="ＭＳ Ｐゴシック" charset="-128"/>
              </a:rPr>
              <a:t>SAFE Study</a:t>
            </a:r>
            <a:r>
              <a:rPr lang="en-GB" sz="4800">
                <a:solidFill>
                  <a:srgbClr val="1F497D"/>
                </a:solidFill>
                <a:latin typeface="Arial Unicode MS" charset="0"/>
                <a:ea typeface="ＭＳ Ｐゴシック" charset="-128"/>
                <a:cs typeface="ＭＳ Ｐゴシック" charset="-128"/>
              </a:rPr>
              <a:t/>
            </a:r>
            <a:br>
              <a:rPr lang="en-GB" sz="4800">
                <a:solidFill>
                  <a:srgbClr val="1F497D"/>
                </a:solidFill>
                <a:latin typeface="Arial Unicode MS" charset="0"/>
                <a:ea typeface="ＭＳ Ｐゴシック" charset="-128"/>
                <a:cs typeface="ＭＳ Ｐゴシック" charset="-128"/>
              </a:rPr>
            </a:br>
            <a:endParaRPr lang="en-GB" sz="4800">
              <a:solidFill>
                <a:srgbClr val="1F497D"/>
              </a:solidFill>
              <a:latin typeface="Arial Unicode M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81038"/>
            <a:ext cx="8659813" cy="5575300"/>
          </a:xfrm>
          <a:prstGeom prst="rect">
            <a:avLst/>
          </a:prstGeom>
          <a:noFill/>
          <a:ln w="9525">
            <a:solidFill>
              <a:srgbClr val="EBF2AC"/>
            </a:solidFill>
            <a:miter lim="800000"/>
            <a:headEnd/>
            <a:tailEnd/>
          </a:ln>
        </p:spPr>
      </p:pic>
      <p:sp>
        <p:nvSpPr>
          <p:cNvPr id="67587" name="Rectangle 5"/>
          <p:cNvSpPr>
            <a:spLocks noChangeArrowheads="1"/>
          </p:cNvSpPr>
          <p:nvPr/>
        </p:nvSpPr>
        <p:spPr bwMode="auto">
          <a:xfrm>
            <a:off x="6629400" y="1447800"/>
            <a:ext cx="1449388" cy="228600"/>
          </a:xfrm>
          <a:prstGeom prst="rect">
            <a:avLst/>
          </a:prstGeom>
          <a:solidFill>
            <a:srgbClr val="EBF2AC"/>
          </a:solidFill>
          <a:ln w="9525">
            <a:solidFill>
              <a:srgbClr val="EBF2AC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  <a:latin typeface="Lucida Sans Unicode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149725"/>
          </a:xfrm>
        </p:spPr>
        <p:txBody>
          <a:bodyPr/>
          <a:lstStyle/>
          <a:p>
            <a:pPr eaLnBrk="1" hangingPunct="1"/>
            <a:r>
              <a:rPr lang="en-GB" sz="2400"/>
              <a:t>83.3% screened opportunistically</a:t>
            </a:r>
          </a:p>
          <a:p>
            <a:pPr eaLnBrk="1" hangingPunct="1"/>
            <a:r>
              <a:rPr lang="en-GB" sz="2400"/>
              <a:t>13% with irregular pulse</a:t>
            </a:r>
          </a:p>
          <a:p>
            <a:pPr eaLnBrk="1" hangingPunct="1"/>
            <a:r>
              <a:rPr lang="en-GB" sz="2400"/>
              <a:t>6.3% had ECGs</a:t>
            </a:r>
          </a:p>
          <a:p>
            <a:pPr eaLnBrk="1" hangingPunct="1"/>
            <a:r>
              <a:rPr lang="en-GB" sz="2400"/>
              <a:t>36% had AF on ECG</a:t>
            </a:r>
          </a:p>
          <a:p>
            <a:pPr eaLnBrk="1" hangingPunct="1"/>
            <a:r>
              <a:rPr lang="en-GB" sz="2400"/>
              <a:t>Number needed to screen 43</a:t>
            </a:r>
          </a:p>
          <a:p>
            <a:pPr eaLnBrk="1" hangingPunct="1"/>
            <a:r>
              <a:rPr lang="en-GB" sz="2400"/>
              <a:t>Change in prevalence 1.32 -&gt; 1.82%</a:t>
            </a:r>
          </a:p>
          <a:p>
            <a:pPr eaLnBrk="1" hangingPunct="1"/>
            <a:r>
              <a:rPr lang="en-GB" sz="2400"/>
              <a:t>Prevalence of 65ys and older: 10.9%</a:t>
            </a:r>
          </a:p>
          <a:p>
            <a:pPr eaLnBrk="1" hangingPunct="1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333399"/>
                </a:solidFill>
                <a:ea typeface="+mj-ea"/>
                <a:cs typeface="+mj-cs"/>
              </a:rPr>
              <a:t>Key Facts</a:t>
            </a:r>
            <a:endParaRPr lang="en-GB" b="1" dirty="0">
              <a:solidFill>
                <a:srgbClr val="3333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57238"/>
            <a:ext cx="8229600" cy="1143000"/>
          </a:xfrm>
        </p:spPr>
        <p:txBody>
          <a:bodyPr/>
          <a:lstStyle/>
          <a:p>
            <a:r>
              <a:rPr lang="en-GB" sz="3200" dirty="0">
                <a:latin typeface="Arial" charset="0"/>
              </a:rPr>
              <a:t>CHART Online data</a:t>
            </a:r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>
                <a:latin typeface="Arial" charset="0"/>
              </a:rPr>
              <a:t>Data on 10</a:t>
            </a:r>
            <a:r>
              <a:rPr lang="en-GB" sz="2000" baseline="30000" dirty="0">
                <a:latin typeface="Arial" charset="0"/>
              </a:rPr>
              <a:t>th</a:t>
            </a:r>
            <a:r>
              <a:rPr lang="en-GB" sz="2000" dirty="0">
                <a:latin typeface="Arial" charset="0"/>
              </a:rPr>
              <a:t> December 2012:</a:t>
            </a:r>
          </a:p>
          <a:p>
            <a:endParaRPr lang="en-GB" sz="2000" dirty="0">
              <a:latin typeface="Arial" charset="0"/>
            </a:endParaRPr>
          </a:p>
          <a:p>
            <a:pPr lvl="1"/>
            <a:r>
              <a:rPr lang="en-GB" sz="2000" dirty="0">
                <a:latin typeface="Arial" charset="0"/>
              </a:rPr>
              <a:t>Number of practices uploading data:	</a:t>
            </a:r>
            <a:r>
              <a:rPr lang="en-GB" sz="2000" dirty="0" smtClean="0">
                <a:latin typeface="Arial" charset="0"/>
              </a:rPr>
              <a:t>	2307</a:t>
            </a:r>
            <a:r>
              <a:rPr lang="en-GB" sz="2000" dirty="0">
                <a:latin typeface="Arial" charset="0"/>
              </a:rPr>
              <a:t>	</a:t>
            </a:r>
          </a:p>
          <a:p>
            <a:pPr lvl="1"/>
            <a:r>
              <a:rPr lang="en-GB" sz="2000" dirty="0">
                <a:latin typeface="Arial" charset="0"/>
              </a:rPr>
              <a:t>Number of patients with AF: 		</a:t>
            </a:r>
            <a:r>
              <a:rPr lang="en-GB" sz="2000" dirty="0" smtClean="0">
                <a:latin typeface="Arial" charset="0"/>
              </a:rPr>
              <a:t>		296,455</a:t>
            </a:r>
            <a:endParaRPr lang="en-GB" sz="2000" dirty="0">
              <a:latin typeface="Arial" charset="0"/>
            </a:endParaRPr>
          </a:p>
          <a:p>
            <a:pPr lvl="1"/>
            <a:r>
              <a:rPr lang="en-GB" sz="2000" dirty="0">
                <a:latin typeface="Arial" charset="0"/>
              </a:rPr>
              <a:t>Prevalence of AF:			</a:t>
            </a:r>
            <a:r>
              <a:rPr lang="en-GB" sz="2000" dirty="0" smtClean="0">
                <a:latin typeface="Arial" charset="0"/>
              </a:rPr>
              <a:t>			1.78</a:t>
            </a:r>
            <a:r>
              <a:rPr lang="en-GB" sz="2000" dirty="0">
                <a:latin typeface="Arial" charset="0"/>
              </a:rPr>
              <a:t>%</a:t>
            </a: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3059113" y="4745038"/>
            <a:ext cx="302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234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667000"/>
            <a:ext cx="7772400" cy="2820988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38820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Screening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 national screening</a:t>
            </a:r>
          </a:p>
          <a:p>
            <a:r>
              <a:rPr lang="en-US"/>
              <a:t>BMJ 5/3/2012</a:t>
            </a:r>
          </a:p>
          <a:p>
            <a:pPr marL="819150" lvl="1"/>
            <a:r>
              <a:rPr lang="en-US"/>
              <a:t>Consensus conference (RCP)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6121400" cy="23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411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Risk-1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3708400"/>
            <a:ext cx="7772400" cy="8477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The unknown person with AF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26517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Risk-2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475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21"/>
          <p:cNvSpPr>
            <a:spLocks noGrp="1" noChangeArrowheads="1"/>
          </p:cNvSpPr>
          <p:nvPr>
            <p:ph type="title"/>
          </p:nvPr>
        </p:nvSpPr>
        <p:spPr>
          <a:xfrm>
            <a:off x="333375" y="915987"/>
            <a:ext cx="8353425" cy="587375"/>
          </a:xfrm>
        </p:spPr>
        <p:txBody>
          <a:bodyPr/>
          <a:lstStyle/>
          <a:p>
            <a:pPr eaLnBrk="1" hangingPunct="1"/>
            <a:r>
              <a:rPr lang="en-GB" sz="2400" dirty="0">
                <a:solidFill>
                  <a:srgbClr val="376092"/>
                </a:solidFill>
              </a:rPr>
              <a:t>Stroke risk persists even in asymptomatic/paroxysmal AF</a:t>
            </a:r>
            <a:endParaRPr lang="en-US" sz="2400" dirty="0">
              <a:solidFill>
                <a:srgbClr val="376092"/>
              </a:solidFill>
            </a:endParaRPr>
          </a:p>
        </p:txBody>
      </p:sp>
      <p:sp>
        <p:nvSpPr>
          <p:cNvPr id="80902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374496" y="1503362"/>
            <a:ext cx="8353425" cy="706438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The risk of stroke with asymptomatic or paroxysmal AF is comparable to that with permanent AF</a:t>
            </a:r>
            <a:r>
              <a:rPr lang="en-GB" sz="2000" baseline="30000" dirty="0">
                <a:solidFill>
                  <a:srgbClr val="000000"/>
                </a:solidFill>
              </a:rPr>
              <a:t>1,2</a:t>
            </a:r>
            <a:endParaRPr lang="en-US" sz="2000" baseline="30000" dirty="0">
              <a:solidFill>
                <a:srgbClr val="000000"/>
              </a:solidFill>
            </a:endParaRPr>
          </a:p>
        </p:txBody>
      </p:sp>
      <p:sp>
        <p:nvSpPr>
          <p:cNvPr id="80903" name="Text Box 23"/>
          <p:cNvSpPr txBox="1">
            <a:spLocks noChangeArrowheads="1"/>
          </p:cNvSpPr>
          <p:nvPr/>
        </p:nvSpPr>
        <p:spPr bwMode="auto">
          <a:xfrm>
            <a:off x="404813" y="6492875"/>
            <a:ext cx="66230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1414" tIns="45708" rIns="91414" bIns="45708" anchor="b"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GB" sz="900" b="1">
                <a:solidFill>
                  <a:srgbClr val="000000"/>
                </a:solidFill>
                <a:latin typeface="Tahoma" charset="0"/>
                <a:cs typeface="ＭＳ Ｐゴシック" charset="-128"/>
              </a:rPr>
              <a:t>1.</a:t>
            </a:r>
            <a:r>
              <a:rPr lang="en-GB" sz="900">
                <a:solidFill>
                  <a:srgbClr val="000000"/>
                </a:solidFill>
                <a:latin typeface="Tahoma" charset="0"/>
                <a:cs typeface="ＭＳ Ｐゴシック" charset="-128"/>
              </a:rPr>
              <a:t> Hart RG et al. J Am Coll Cardiol 2000;35:183–7; </a:t>
            </a:r>
            <a:r>
              <a:rPr lang="en-GB" sz="900" b="1">
                <a:solidFill>
                  <a:srgbClr val="000000"/>
                </a:solidFill>
                <a:latin typeface="Tahoma" charset="0"/>
                <a:cs typeface="ＭＳ Ｐゴシック" charset="-128"/>
              </a:rPr>
              <a:t>2.</a:t>
            </a:r>
            <a:r>
              <a:rPr lang="en-GB" sz="900">
                <a:solidFill>
                  <a:srgbClr val="000000"/>
                </a:solidFill>
                <a:latin typeface="Tahoma" charset="0"/>
                <a:cs typeface="ＭＳ Ｐゴシック" charset="-128"/>
              </a:rPr>
              <a:t> Flaker GC et al. Am Heart J 2005;149:657–63</a:t>
            </a:r>
            <a:endParaRPr lang="en-US" sz="900">
              <a:solidFill>
                <a:srgbClr val="000000"/>
              </a:solidFill>
              <a:latin typeface="Tahoma" charset="0"/>
              <a:cs typeface="ＭＳ Ｐゴシック" charset="-128"/>
            </a:endParaRP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403225" y="2209800"/>
            <a:ext cx="8337550" cy="4108450"/>
            <a:chOff x="411467" y="1981893"/>
            <a:chExt cx="8337246" cy="4109395"/>
          </a:xfrm>
        </p:grpSpPr>
        <p:sp>
          <p:nvSpPr>
            <p:cNvPr id="80905" name="Rectangle 2"/>
            <p:cNvSpPr>
              <a:spLocks noChangeArrowheads="1"/>
            </p:cNvSpPr>
            <p:nvPr/>
          </p:nvSpPr>
          <p:spPr bwMode="auto">
            <a:xfrm>
              <a:off x="6235700" y="3524048"/>
              <a:ext cx="647700" cy="1887537"/>
            </a:xfrm>
            <a:prstGeom prst="rect">
              <a:avLst/>
            </a:prstGeom>
            <a:solidFill>
              <a:schemeClr val="hlink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06" name="Line 3"/>
            <p:cNvSpPr>
              <a:spLocks noChangeShapeType="1"/>
            </p:cNvSpPr>
            <p:nvPr/>
          </p:nvSpPr>
          <p:spPr bwMode="auto">
            <a:xfrm>
              <a:off x="6397625" y="3031923"/>
              <a:ext cx="323850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7" name="Line 4"/>
            <p:cNvSpPr>
              <a:spLocks noChangeShapeType="1"/>
            </p:cNvSpPr>
            <p:nvPr/>
          </p:nvSpPr>
          <p:spPr bwMode="auto">
            <a:xfrm>
              <a:off x="6559550" y="3031923"/>
              <a:ext cx="0" cy="500062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8" name="Rectangle 5"/>
            <p:cNvSpPr>
              <a:spLocks noChangeArrowheads="1"/>
            </p:cNvSpPr>
            <p:nvPr/>
          </p:nvSpPr>
          <p:spPr bwMode="auto">
            <a:xfrm>
              <a:off x="5588000" y="3727248"/>
              <a:ext cx="647700" cy="1684337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09" name="Line 6"/>
            <p:cNvSpPr>
              <a:spLocks noChangeShapeType="1"/>
            </p:cNvSpPr>
            <p:nvPr/>
          </p:nvSpPr>
          <p:spPr bwMode="auto">
            <a:xfrm>
              <a:off x="5749925" y="2382635"/>
              <a:ext cx="32385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0" name="Line 7"/>
            <p:cNvSpPr>
              <a:spLocks noChangeShapeType="1"/>
            </p:cNvSpPr>
            <p:nvPr/>
          </p:nvSpPr>
          <p:spPr bwMode="auto">
            <a:xfrm>
              <a:off x="5911850" y="2382635"/>
              <a:ext cx="0" cy="134461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1" name="Rectangle 8"/>
            <p:cNvSpPr>
              <a:spLocks noChangeArrowheads="1"/>
            </p:cNvSpPr>
            <p:nvPr/>
          </p:nvSpPr>
          <p:spPr bwMode="auto">
            <a:xfrm>
              <a:off x="4235450" y="4913110"/>
              <a:ext cx="647700" cy="498475"/>
            </a:xfrm>
            <a:prstGeom prst="rect">
              <a:avLst/>
            </a:prstGeom>
            <a:solidFill>
              <a:schemeClr val="hlink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12" name="Line 9"/>
            <p:cNvSpPr>
              <a:spLocks noChangeShapeType="1"/>
            </p:cNvSpPr>
            <p:nvPr/>
          </p:nvSpPr>
          <p:spPr bwMode="auto">
            <a:xfrm>
              <a:off x="4397375" y="4676573"/>
              <a:ext cx="323850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3" name="Line 10"/>
            <p:cNvSpPr>
              <a:spLocks noChangeShapeType="1"/>
            </p:cNvSpPr>
            <p:nvPr/>
          </p:nvSpPr>
          <p:spPr bwMode="auto">
            <a:xfrm>
              <a:off x="4559300" y="4676573"/>
              <a:ext cx="0" cy="236537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4" name="Rectangle 11"/>
            <p:cNvSpPr>
              <a:spLocks noChangeArrowheads="1"/>
            </p:cNvSpPr>
            <p:nvPr/>
          </p:nvSpPr>
          <p:spPr bwMode="auto">
            <a:xfrm>
              <a:off x="3587750" y="4587673"/>
              <a:ext cx="647700" cy="823912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15" name="Line 12"/>
            <p:cNvSpPr>
              <a:spLocks noChangeShapeType="1"/>
            </p:cNvSpPr>
            <p:nvPr/>
          </p:nvSpPr>
          <p:spPr bwMode="auto">
            <a:xfrm>
              <a:off x="3749675" y="3959023"/>
              <a:ext cx="32385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6" name="Line 13"/>
            <p:cNvSpPr>
              <a:spLocks noChangeShapeType="1"/>
            </p:cNvSpPr>
            <p:nvPr/>
          </p:nvSpPr>
          <p:spPr bwMode="auto">
            <a:xfrm>
              <a:off x="3911600" y="3962198"/>
              <a:ext cx="0" cy="6254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7" name="Rectangle 14"/>
            <p:cNvSpPr>
              <a:spLocks noChangeArrowheads="1"/>
            </p:cNvSpPr>
            <p:nvPr/>
          </p:nvSpPr>
          <p:spPr bwMode="auto">
            <a:xfrm>
              <a:off x="2233613" y="5190923"/>
              <a:ext cx="647700" cy="220662"/>
            </a:xfrm>
            <a:prstGeom prst="rect">
              <a:avLst/>
            </a:prstGeom>
            <a:solidFill>
              <a:schemeClr val="hlink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18" name="Line 15"/>
            <p:cNvSpPr>
              <a:spLocks noChangeShapeType="1"/>
            </p:cNvSpPr>
            <p:nvPr/>
          </p:nvSpPr>
          <p:spPr bwMode="auto">
            <a:xfrm>
              <a:off x="2395538" y="5044873"/>
              <a:ext cx="323850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9" name="Line 16"/>
            <p:cNvSpPr>
              <a:spLocks noChangeShapeType="1"/>
            </p:cNvSpPr>
            <p:nvPr/>
          </p:nvSpPr>
          <p:spPr bwMode="auto">
            <a:xfrm>
              <a:off x="2557463" y="5044873"/>
              <a:ext cx="0" cy="14605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0" name="Rectangle 17"/>
            <p:cNvSpPr>
              <a:spLocks noChangeArrowheads="1"/>
            </p:cNvSpPr>
            <p:nvPr/>
          </p:nvSpPr>
          <p:spPr bwMode="auto">
            <a:xfrm>
              <a:off x="1585913" y="5240135"/>
              <a:ext cx="647700" cy="171450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21" name="Line 18"/>
            <p:cNvSpPr>
              <a:spLocks noChangeShapeType="1"/>
            </p:cNvSpPr>
            <p:nvPr/>
          </p:nvSpPr>
          <p:spPr bwMode="auto">
            <a:xfrm>
              <a:off x="1747838" y="4890885"/>
              <a:ext cx="32385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2" name="Line 19"/>
            <p:cNvSpPr>
              <a:spLocks noChangeShapeType="1"/>
            </p:cNvSpPr>
            <p:nvPr/>
          </p:nvSpPr>
          <p:spPr bwMode="auto">
            <a:xfrm>
              <a:off x="1909763" y="4890885"/>
              <a:ext cx="0" cy="3492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23" name="Rectangle 20"/>
            <p:cNvSpPr>
              <a:spLocks noChangeArrowheads="1"/>
            </p:cNvSpPr>
            <p:nvPr/>
          </p:nvSpPr>
          <p:spPr bwMode="auto">
            <a:xfrm rot="-5400000">
              <a:off x="-640539" y="3730972"/>
              <a:ext cx="2440549" cy="336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Annual risk of stroke (%)</a:t>
              </a:r>
            </a:p>
          </p:txBody>
        </p:sp>
        <p:sp>
          <p:nvSpPr>
            <p:cNvPr id="80924" name="Rectangle 24"/>
            <p:cNvSpPr>
              <a:spLocks noChangeArrowheads="1"/>
            </p:cNvSpPr>
            <p:nvPr/>
          </p:nvSpPr>
          <p:spPr bwMode="auto">
            <a:xfrm>
              <a:off x="2141538" y="1981893"/>
              <a:ext cx="4187825" cy="3254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1414" tIns="45708" rIns="91414" bIns="45708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  <a:spcBef>
                  <a:spcPct val="50000"/>
                </a:spcBef>
              </a:pPr>
              <a:r>
                <a:rPr lang="en-GB" sz="1800" b="1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Observed rate of ischaemic stroke</a:t>
              </a:r>
              <a:r>
                <a:rPr lang="en-GB" sz="1800" b="1" baseline="300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1</a:t>
              </a:r>
              <a:endParaRPr lang="en-US" sz="1800" b="1" baseline="30000">
                <a:solidFill>
                  <a:srgbClr val="000000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25" name="Text Box 25"/>
            <p:cNvSpPr txBox="1">
              <a:spLocks noChangeArrowheads="1"/>
            </p:cNvSpPr>
            <p:nvPr/>
          </p:nvSpPr>
          <p:spPr bwMode="auto">
            <a:xfrm>
              <a:off x="3252988" y="5778479"/>
              <a:ext cx="1965254" cy="3128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lnSpc>
                  <a:spcPct val="90000"/>
                </a:lnSpc>
                <a:tabLst>
                  <a:tab pos="177800" algn="l"/>
                  <a:tab pos="36195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Stroke risk category</a:t>
              </a:r>
              <a:endParaRPr lang="en-US" sz="1600">
                <a:solidFill>
                  <a:srgbClr val="000000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26" name="Rectangle 26"/>
            <p:cNvSpPr>
              <a:spLocks noChangeArrowheads="1"/>
            </p:cNvSpPr>
            <p:nvPr/>
          </p:nvSpPr>
          <p:spPr bwMode="auto">
            <a:xfrm>
              <a:off x="1962150" y="5478260"/>
              <a:ext cx="544513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Low</a:t>
              </a:r>
            </a:p>
          </p:txBody>
        </p:sp>
        <p:sp>
          <p:nvSpPr>
            <p:cNvPr id="80927" name="Rectangle 27"/>
            <p:cNvSpPr>
              <a:spLocks noChangeArrowheads="1"/>
            </p:cNvSpPr>
            <p:nvPr/>
          </p:nvSpPr>
          <p:spPr bwMode="auto">
            <a:xfrm>
              <a:off x="3724275" y="5478260"/>
              <a:ext cx="1022350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Moderate</a:t>
              </a:r>
            </a:p>
          </p:txBody>
        </p:sp>
        <p:sp>
          <p:nvSpPr>
            <p:cNvPr id="80928" name="Rectangle 28"/>
            <p:cNvSpPr>
              <a:spLocks noChangeArrowheads="1"/>
            </p:cNvSpPr>
            <p:nvPr/>
          </p:nvSpPr>
          <p:spPr bwMode="auto">
            <a:xfrm>
              <a:off x="5940425" y="5478260"/>
              <a:ext cx="588963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High</a:t>
              </a:r>
              <a:endParaRPr lang="en-US" sz="1400">
                <a:solidFill>
                  <a:srgbClr val="000000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29" name="Rectangle 29"/>
            <p:cNvSpPr>
              <a:spLocks noChangeArrowheads="1"/>
            </p:cNvSpPr>
            <p:nvPr/>
          </p:nvSpPr>
          <p:spPr bwMode="auto">
            <a:xfrm>
              <a:off x="871538" y="5252835"/>
              <a:ext cx="292100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0</a:t>
              </a:r>
            </a:p>
          </p:txBody>
        </p:sp>
        <p:sp>
          <p:nvSpPr>
            <p:cNvPr id="80930" name="Rectangle 30"/>
            <p:cNvSpPr>
              <a:spLocks noChangeArrowheads="1"/>
            </p:cNvSpPr>
            <p:nvPr/>
          </p:nvSpPr>
          <p:spPr bwMode="auto">
            <a:xfrm>
              <a:off x="871538" y="4822623"/>
              <a:ext cx="292100" cy="300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2</a:t>
              </a:r>
            </a:p>
          </p:txBody>
        </p:sp>
        <p:sp>
          <p:nvSpPr>
            <p:cNvPr id="80931" name="Rectangle 31"/>
            <p:cNvSpPr>
              <a:spLocks noChangeArrowheads="1"/>
            </p:cNvSpPr>
            <p:nvPr/>
          </p:nvSpPr>
          <p:spPr bwMode="auto">
            <a:xfrm>
              <a:off x="871538" y="4392410"/>
              <a:ext cx="292100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4</a:t>
              </a:r>
            </a:p>
          </p:txBody>
        </p:sp>
        <p:sp>
          <p:nvSpPr>
            <p:cNvPr id="80932" name="Rectangle 32"/>
            <p:cNvSpPr>
              <a:spLocks noChangeArrowheads="1"/>
            </p:cNvSpPr>
            <p:nvPr/>
          </p:nvSpPr>
          <p:spPr bwMode="auto">
            <a:xfrm>
              <a:off x="871538" y="3962198"/>
              <a:ext cx="292100" cy="300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6</a:t>
              </a:r>
            </a:p>
          </p:txBody>
        </p:sp>
        <p:sp>
          <p:nvSpPr>
            <p:cNvPr id="80933" name="Rectangle 33"/>
            <p:cNvSpPr>
              <a:spLocks noChangeArrowheads="1"/>
            </p:cNvSpPr>
            <p:nvPr/>
          </p:nvSpPr>
          <p:spPr bwMode="auto">
            <a:xfrm>
              <a:off x="871538" y="3531985"/>
              <a:ext cx="292100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8</a:t>
              </a:r>
            </a:p>
          </p:txBody>
        </p:sp>
        <p:sp>
          <p:nvSpPr>
            <p:cNvPr id="80934" name="Rectangle 34"/>
            <p:cNvSpPr>
              <a:spLocks noChangeArrowheads="1"/>
            </p:cNvSpPr>
            <p:nvPr/>
          </p:nvSpPr>
          <p:spPr bwMode="auto">
            <a:xfrm>
              <a:off x="760413" y="3101773"/>
              <a:ext cx="403225" cy="300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10</a:t>
              </a:r>
            </a:p>
          </p:txBody>
        </p:sp>
        <p:sp>
          <p:nvSpPr>
            <p:cNvPr id="80935" name="Rectangle 35"/>
            <p:cNvSpPr>
              <a:spLocks noChangeArrowheads="1"/>
            </p:cNvSpPr>
            <p:nvPr/>
          </p:nvSpPr>
          <p:spPr bwMode="auto">
            <a:xfrm>
              <a:off x="760413" y="2671560"/>
              <a:ext cx="403225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12</a:t>
              </a:r>
            </a:p>
          </p:txBody>
        </p:sp>
        <p:sp>
          <p:nvSpPr>
            <p:cNvPr id="80936" name="Rectangle 36"/>
            <p:cNvSpPr>
              <a:spLocks noChangeArrowheads="1"/>
            </p:cNvSpPr>
            <p:nvPr/>
          </p:nvSpPr>
          <p:spPr bwMode="auto">
            <a:xfrm>
              <a:off x="760413" y="2242935"/>
              <a:ext cx="403225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14</a:t>
              </a:r>
            </a:p>
          </p:txBody>
        </p:sp>
        <p:sp>
          <p:nvSpPr>
            <p:cNvPr id="80937" name="Line 37"/>
            <p:cNvSpPr>
              <a:spLocks noChangeShapeType="1"/>
            </p:cNvSpPr>
            <p:nvPr/>
          </p:nvSpPr>
          <p:spPr bwMode="auto">
            <a:xfrm>
              <a:off x="1235075" y="5411585"/>
              <a:ext cx="6000750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38" name="Line 38"/>
            <p:cNvSpPr>
              <a:spLocks noChangeShapeType="1"/>
            </p:cNvSpPr>
            <p:nvPr/>
          </p:nvSpPr>
          <p:spPr bwMode="auto">
            <a:xfrm>
              <a:off x="1235075" y="2382635"/>
              <a:ext cx="0" cy="302895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39" name="Line 39"/>
            <p:cNvSpPr>
              <a:spLocks noChangeShapeType="1"/>
            </p:cNvSpPr>
            <p:nvPr/>
          </p:nvSpPr>
          <p:spPr bwMode="auto">
            <a:xfrm>
              <a:off x="1163638" y="2393748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0" name="Line 40"/>
            <p:cNvSpPr>
              <a:spLocks noChangeShapeType="1"/>
            </p:cNvSpPr>
            <p:nvPr/>
          </p:nvSpPr>
          <p:spPr bwMode="auto">
            <a:xfrm>
              <a:off x="7235825" y="5411585"/>
              <a:ext cx="0" cy="66675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1" name="Line 41"/>
            <p:cNvSpPr>
              <a:spLocks noChangeShapeType="1"/>
            </p:cNvSpPr>
            <p:nvPr/>
          </p:nvSpPr>
          <p:spPr bwMode="auto">
            <a:xfrm>
              <a:off x="1163638" y="2823960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2" name="Line 42"/>
            <p:cNvSpPr>
              <a:spLocks noChangeShapeType="1"/>
            </p:cNvSpPr>
            <p:nvPr/>
          </p:nvSpPr>
          <p:spPr bwMode="auto">
            <a:xfrm>
              <a:off x="1163638" y="3255760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3" name="Line 43"/>
            <p:cNvSpPr>
              <a:spLocks noChangeShapeType="1"/>
            </p:cNvSpPr>
            <p:nvPr/>
          </p:nvSpPr>
          <p:spPr bwMode="auto">
            <a:xfrm>
              <a:off x="1163638" y="3685973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4" name="Line 44"/>
            <p:cNvSpPr>
              <a:spLocks noChangeShapeType="1"/>
            </p:cNvSpPr>
            <p:nvPr/>
          </p:nvSpPr>
          <p:spPr bwMode="auto">
            <a:xfrm>
              <a:off x="1163638" y="4117773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5" name="Line 45"/>
            <p:cNvSpPr>
              <a:spLocks noChangeShapeType="1"/>
            </p:cNvSpPr>
            <p:nvPr/>
          </p:nvSpPr>
          <p:spPr bwMode="auto">
            <a:xfrm>
              <a:off x="1163638" y="4547985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6" name="Line 46"/>
            <p:cNvSpPr>
              <a:spLocks noChangeShapeType="1"/>
            </p:cNvSpPr>
            <p:nvPr/>
          </p:nvSpPr>
          <p:spPr bwMode="auto">
            <a:xfrm>
              <a:off x="1163638" y="4979785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7" name="Line 47"/>
            <p:cNvSpPr>
              <a:spLocks noChangeShapeType="1"/>
            </p:cNvSpPr>
            <p:nvPr/>
          </p:nvSpPr>
          <p:spPr bwMode="auto">
            <a:xfrm>
              <a:off x="1163638" y="5411585"/>
              <a:ext cx="71437" cy="0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48" name="Rectangle 48"/>
            <p:cNvSpPr>
              <a:spLocks noChangeArrowheads="1"/>
            </p:cNvSpPr>
            <p:nvPr/>
          </p:nvSpPr>
          <p:spPr bwMode="auto">
            <a:xfrm>
              <a:off x="7197725" y="2242935"/>
              <a:ext cx="1550988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Intermittent AF</a:t>
              </a:r>
              <a:endParaRPr lang="en-US" sz="1400">
                <a:solidFill>
                  <a:srgbClr val="000000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49" name="Rectangle 49"/>
            <p:cNvSpPr>
              <a:spLocks noChangeArrowheads="1"/>
            </p:cNvSpPr>
            <p:nvPr/>
          </p:nvSpPr>
          <p:spPr bwMode="auto">
            <a:xfrm>
              <a:off x="7197725" y="2723948"/>
              <a:ext cx="1341438" cy="300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>
                  <a:solidFill>
                    <a:srgbClr val="000000"/>
                  </a:solidFill>
                  <a:latin typeface="Tahoma" charset="0"/>
                  <a:cs typeface="ＭＳ Ｐゴシック" charset="-128"/>
                </a:rPr>
                <a:t>Sustained AF</a:t>
              </a:r>
              <a:endParaRPr lang="en-US" sz="1400">
                <a:solidFill>
                  <a:srgbClr val="000000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50" name="Rectangle 50"/>
            <p:cNvSpPr>
              <a:spLocks noChangeArrowheads="1"/>
            </p:cNvSpPr>
            <p:nvPr/>
          </p:nvSpPr>
          <p:spPr bwMode="auto">
            <a:xfrm>
              <a:off x="7018338" y="2303260"/>
              <a:ext cx="179387" cy="179388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51" name="Rectangle 51"/>
            <p:cNvSpPr>
              <a:spLocks noChangeArrowheads="1"/>
            </p:cNvSpPr>
            <p:nvPr/>
          </p:nvSpPr>
          <p:spPr bwMode="auto">
            <a:xfrm>
              <a:off x="7018338" y="2784273"/>
              <a:ext cx="179387" cy="179387"/>
            </a:xfrm>
            <a:prstGeom prst="rect">
              <a:avLst/>
            </a:prstGeom>
            <a:solidFill>
              <a:schemeClr val="hlink"/>
            </a:solidFill>
            <a:ln w="19050">
              <a:noFill/>
              <a:miter lim="800000"/>
              <a:headEnd/>
              <a:tailEnd/>
            </a:ln>
          </p:spPr>
          <p:txBody>
            <a:bodyPr wrap="none" lIns="91414" tIns="45708" rIns="91414" bIns="45708" anchor="ctr">
              <a:prstTxWarp prst="textNoShape">
                <a:avLst/>
              </a:prstTxWarp>
            </a:bodyPr>
            <a:lstStyle/>
            <a:p>
              <a:pPr>
                <a:lnSpc>
                  <a:spcPct val="85000"/>
                </a:lnSpc>
              </a:pPr>
              <a:endParaRPr lang="en-GB" sz="1800">
                <a:solidFill>
                  <a:srgbClr val="FFFFFF"/>
                </a:solidFill>
                <a:latin typeface="Tahoma" charset="0"/>
                <a:cs typeface="ＭＳ Ｐゴシック" charset="-128"/>
              </a:endParaRPr>
            </a:p>
          </p:txBody>
        </p:sp>
        <p:sp>
          <p:nvSpPr>
            <p:cNvPr id="80952" name="Line 52"/>
            <p:cNvSpPr>
              <a:spLocks noChangeShapeType="1"/>
            </p:cNvSpPr>
            <p:nvPr/>
          </p:nvSpPr>
          <p:spPr bwMode="auto">
            <a:xfrm>
              <a:off x="1235075" y="5411585"/>
              <a:ext cx="0" cy="66675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53" name="Line 53"/>
            <p:cNvSpPr>
              <a:spLocks noChangeShapeType="1"/>
            </p:cNvSpPr>
            <p:nvPr/>
          </p:nvSpPr>
          <p:spPr bwMode="auto">
            <a:xfrm>
              <a:off x="3235325" y="5411585"/>
              <a:ext cx="0" cy="66675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54" name="Line 54"/>
            <p:cNvSpPr>
              <a:spLocks noChangeShapeType="1"/>
            </p:cNvSpPr>
            <p:nvPr/>
          </p:nvSpPr>
          <p:spPr bwMode="auto">
            <a:xfrm>
              <a:off x="5235575" y="5411585"/>
              <a:ext cx="0" cy="66675"/>
            </a:xfrm>
            <a:prstGeom prst="line">
              <a:avLst/>
            </a:prstGeom>
            <a:noFill/>
            <a:ln w="19050">
              <a:solidFill>
                <a:srgbClr val="00498B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Risk-2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3708400"/>
            <a:ext cx="7772400" cy="8477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The unknown person with AF when </a:t>
            </a:r>
          </a:p>
          <a:p>
            <a:pPr eaLnBrk="1" hangingPunct="1"/>
            <a:r>
              <a:rPr lang="en-GB" sz="4000" b="1" dirty="0">
                <a:solidFill>
                  <a:srgbClr val="376092"/>
                </a:solidFill>
              </a:rPr>
              <a:t>i</a:t>
            </a:r>
            <a:r>
              <a:rPr lang="en-GB" sz="4000" b="1" dirty="0" smtClean="0">
                <a:solidFill>
                  <a:srgbClr val="376092"/>
                </a:solidFill>
              </a:rPr>
              <a:t>t comes in Paroxysms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475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Risk-3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475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23838" y="5540668"/>
            <a:ext cx="8712200" cy="8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4" tIns="45693" rIns="91384" bIns="45693" anchor="b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17475" algn="l"/>
              </a:tabLst>
            </a:pPr>
            <a:r>
              <a:rPr lang="da-DK" sz="1400" b="1" dirty="0">
                <a:solidFill>
                  <a:prstClr val="black"/>
                </a:solidFill>
                <a:latin typeface="Arie" charset="0"/>
              </a:rPr>
              <a:t>	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Random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effects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model;</a:t>
            </a:r>
            <a:br>
              <a:rPr lang="da-DK" sz="1200" b="1" dirty="0">
                <a:solidFill>
                  <a:prstClr val="black"/>
                </a:solidFill>
                <a:latin typeface="Arie" charset="0"/>
              </a:rPr>
            </a:b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	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Error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bars = 95% CI;</a:t>
            </a:r>
            <a:br>
              <a:rPr lang="da-DK" sz="1200" b="1" dirty="0">
                <a:solidFill>
                  <a:prstClr val="black"/>
                </a:solidFill>
                <a:latin typeface="Arie" charset="0"/>
              </a:rPr>
            </a:b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*	</a:t>
            </a:r>
            <a:r>
              <a:rPr lang="da-DK" sz="1200" b="1" i="1" dirty="0">
                <a:solidFill>
                  <a:prstClr val="black"/>
                </a:solidFill>
                <a:latin typeface="Arie" charset="0"/>
              </a:rPr>
              <a:t>p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&gt;0.2 for 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homogeneity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;			</a:t>
            </a:r>
          </a:p>
          <a:p>
            <a:pPr eaLnBrk="0" hangingPunct="0">
              <a:tabLst>
                <a:tab pos="117475" algn="l"/>
              </a:tabLst>
            </a:pPr>
            <a:r>
              <a:rPr lang="da-DK" sz="1200" b="1" baseline="30000" dirty="0">
                <a:solidFill>
                  <a:prstClr val="black"/>
                </a:solidFill>
                <a:latin typeface="Arie" charset="0"/>
              </a:rPr>
              <a:t>†	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Relative 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risk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reduction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(RRR) for all 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strokes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(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ischaemic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 and </a:t>
            </a:r>
            <a:r>
              <a:rPr lang="da-DK" sz="1200" b="1" dirty="0" err="1">
                <a:solidFill>
                  <a:prstClr val="black"/>
                </a:solidFill>
                <a:latin typeface="Arie" charset="0"/>
              </a:rPr>
              <a:t>haemorrhagic</a:t>
            </a:r>
            <a:r>
              <a:rPr lang="da-DK" sz="1200" b="1" dirty="0">
                <a:solidFill>
                  <a:prstClr val="black"/>
                </a:solidFill>
                <a:latin typeface="Arie" charset="0"/>
              </a:rPr>
              <a:t>)</a:t>
            </a:r>
            <a:endParaRPr lang="en-GB" sz="1200" b="1" dirty="0">
              <a:solidFill>
                <a:prstClr val="black"/>
              </a:solidFill>
              <a:latin typeface="Arie" charset="0"/>
            </a:endParaRPr>
          </a:p>
        </p:txBody>
      </p:sp>
      <p:sp>
        <p:nvSpPr>
          <p:cNvPr id="40964" name="Text Box 117"/>
          <p:cNvSpPr txBox="1">
            <a:spLocks noChangeArrowheads="1"/>
          </p:cNvSpPr>
          <p:nvPr/>
        </p:nvSpPr>
        <p:spPr bwMode="auto">
          <a:xfrm>
            <a:off x="66675" y="6526213"/>
            <a:ext cx="29733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65000"/>
              </a:spcBef>
              <a:buClr>
                <a:srgbClr val="7AC043"/>
              </a:buClr>
              <a:buFont typeface="Arial" pitchFamily="-65" charset="0"/>
              <a:buNone/>
            </a:pPr>
            <a:r>
              <a:rPr lang="en-US" sz="1000">
                <a:solidFill>
                  <a:prstClr val="black"/>
                </a:solidFill>
                <a:ea typeface="Arial Unicode MS" pitchFamily="-65" charset="0"/>
                <a:cs typeface="Arial Unicode MS" pitchFamily="-65" charset="0"/>
              </a:rPr>
              <a:t>Hart RG </a:t>
            </a:r>
            <a:r>
              <a:rPr lang="en-US" sz="1000" i="1">
                <a:solidFill>
                  <a:prstClr val="black"/>
                </a:solidFill>
                <a:ea typeface="Arial Unicode MS" pitchFamily="-65" charset="0"/>
                <a:cs typeface="Arial Unicode MS" pitchFamily="-65" charset="0"/>
              </a:rPr>
              <a:t>et al. Ann Intern Med</a:t>
            </a:r>
            <a:r>
              <a:rPr lang="en-US" sz="1000">
                <a:solidFill>
                  <a:prstClr val="black"/>
                </a:solidFill>
                <a:ea typeface="Arial Unicode MS" pitchFamily="-65" charset="0"/>
                <a:cs typeface="Arial Unicode MS" pitchFamily="-65" charset="0"/>
              </a:rPr>
              <a:t> 2007;146:857–67.</a:t>
            </a:r>
          </a:p>
        </p:txBody>
      </p:sp>
      <p:sp>
        <p:nvSpPr>
          <p:cNvPr id="40965" name="Line 42"/>
          <p:cNvSpPr>
            <a:spLocks noChangeShapeType="1"/>
          </p:cNvSpPr>
          <p:nvPr/>
        </p:nvSpPr>
        <p:spPr bwMode="auto">
          <a:xfrm>
            <a:off x="4905375" y="1666875"/>
            <a:ext cx="0" cy="3060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Line 44"/>
          <p:cNvSpPr>
            <a:spLocks noChangeShapeType="1"/>
          </p:cNvSpPr>
          <p:nvPr/>
        </p:nvSpPr>
        <p:spPr bwMode="auto">
          <a:xfrm>
            <a:off x="3282950" y="1666875"/>
            <a:ext cx="0" cy="30607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7" name="Line 43"/>
          <p:cNvSpPr>
            <a:spLocks noChangeShapeType="1"/>
          </p:cNvSpPr>
          <p:nvPr/>
        </p:nvSpPr>
        <p:spPr bwMode="auto">
          <a:xfrm>
            <a:off x="6529388" y="1666875"/>
            <a:ext cx="0" cy="3060700"/>
          </a:xfrm>
          <a:prstGeom prst="line">
            <a:avLst/>
          </a:prstGeom>
          <a:noFill/>
          <a:ln w="190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Line 3"/>
          <p:cNvSpPr>
            <a:spLocks noChangeShapeType="1"/>
          </p:cNvSpPr>
          <p:nvPr/>
        </p:nvSpPr>
        <p:spPr bwMode="auto">
          <a:xfrm>
            <a:off x="2281238" y="1857375"/>
            <a:ext cx="2701925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9" name="Line 6"/>
          <p:cNvSpPr>
            <a:spLocks noChangeShapeType="1"/>
          </p:cNvSpPr>
          <p:nvPr/>
        </p:nvSpPr>
        <p:spPr bwMode="auto">
          <a:xfrm>
            <a:off x="2200275" y="2239963"/>
            <a:ext cx="2498725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0" name="Line 9"/>
          <p:cNvSpPr>
            <a:spLocks noChangeShapeType="1"/>
          </p:cNvSpPr>
          <p:nvPr/>
        </p:nvSpPr>
        <p:spPr bwMode="auto">
          <a:xfrm>
            <a:off x="1831975" y="2622550"/>
            <a:ext cx="22796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1" name="Line 12"/>
          <p:cNvSpPr>
            <a:spLocks noChangeShapeType="1"/>
          </p:cNvSpPr>
          <p:nvPr/>
        </p:nvSpPr>
        <p:spPr bwMode="auto">
          <a:xfrm>
            <a:off x="2365375" y="3005138"/>
            <a:ext cx="550386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2" name="Line 13"/>
          <p:cNvSpPr>
            <a:spLocks noChangeShapeType="1"/>
          </p:cNvSpPr>
          <p:nvPr/>
        </p:nvSpPr>
        <p:spPr bwMode="auto">
          <a:xfrm>
            <a:off x="2016125" y="3386138"/>
            <a:ext cx="189071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3" name="Line 16"/>
          <p:cNvSpPr>
            <a:spLocks noChangeShapeType="1"/>
          </p:cNvSpPr>
          <p:nvPr/>
        </p:nvSpPr>
        <p:spPr bwMode="auto">
          <a:xfrm>
            <a:off x="2219325" y="3770313"/>
            <a:ext cx="12192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4" name="Line 4"/>
          <p:cNvSpPr>
            <a:spLocks noChangeShapeType="1"/>
          </p:cNvSpPr>
          <p:nvPr/>
        </p:nvSpPr>
        <p:spPr bwMode="auto">
          <a:xfrm>
            <a:off x="2200275" y="2178050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5" name="Line 5"/>
          <p:cNvSpPr>
            <a:spLocks noChangeShapeType="1"/>
          </p:cNvSpPr>
          <p:nvPr/>
        </p:nvSpPr>
        <p:spPr bwMode="auto">
          <a:xfrm>
            <a:off x="4699000" y="2178050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6" name="Line 7"/>
          <p:cNvSpPr>
            <a:spLocks noChangeShapeType="1"/>
          </p:cNvSpPr>
          <p:nvPr/>
        </p:nvSpPr>
        <p:spPr bwMode="auto">
          <a:xfrm>
            <a:off x="1831975" y="2560638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7" name="Line 8"/>
          <p:cNvSpPr>
            <a:spLocks noChangeShapeType="1"/>
          </p:cNvSpPr>
          <p:nvPr/>
        </p:nvSpPr>
        <p:spPr bwMode="auto">
          <a:xfrm>
            <a:off x="4111625" y="2560638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8" name="Line 10"/>
          <p:cNvSpPr>
            <a:spLocks noChangeShapeType="1"/>
          </p:cNvSpPr>
          <p:nvPr/>
        </p:nvSpPr>
        <p:spPr bwMode="auto">
          <a:xfrm>
            <a:off x="2365375" y="2941638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79" name="Line 14"/>
          <p:cNvSpPr>
            <a:spLocks noChangeShapeType="1"/>
          </p:cNvSpPr>
          <p:nvPr/>
        </p:nvSpPr>
        <p:spPr bwMode="auto">
          <a:xfrm>
            <a:off x="2219325" y="3708400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0" name="Line 15"/>
          <p:cNvSpPr>
            <a:spLocks noChangeShapeType="1"/>
          </p:cNvSpPr>
          <p:nvPr/>
        </p:nvSpPr>
        <p:spPr bwMode="auto">
          <a:xfrm>
            <a:off x="3438525" y="3708400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1" name="Line 48"/>
          <p:cNvSpPr>
            <a:spLocks noChangeShapeType="1"/>
          </p:cNvSpPr>
          <p:nvPr/>
        </p:nvSpPr>
        <p:spPr bwMode="auto">
          <a:xfrm>
            <a:off x="2016125" y="3324225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2" name="Line 49"/>
          <p:cNvSpPr>
            <a:spLocks noChangeShapeType="1"/>
          </p:cNvSpPr>
          <p:nvPr/>
        </p:nvSpPr>
        <p:spPr bwMode="auto">
          <a:xfrm>
            <a:off x="3906838" y="3324225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3" name="Line 54"/>
          <p:cNvSpPr>
            <a:spLocks noChangeShapeType="1"/>
          </p:cNvSpPr>
          <p:nvPr/>
        </p:nvSpPr>
        <p:spPr bwMode="auto">
          <a:xfrm>
            <a:off x="2281238" y="1793875"/>
            <a:ext cx="0" cy="12541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4" name="Line 55"/>
          <p:cNvSpPr>
            <a:spLocks noChangeShapeType="1"/>
          </p:cNvSpPr>
          <p:nvPr/>
        </p:nvSpPr>
        <p:spPr bwMode="auto">
          <a:xfrm>
            <a:off x="4983163" y="1793875"/>
            <a:ext cx="0" cy="12541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5" name="Line 11"/>
          <p:cNvSpPr>
            <a:spLocks noChangeShapeType="1"/>
          </p:cNvSpPr>
          <p:nvPr/>
        </p:nvSpPr>
        <p:spPr bwMode="auto">
          <a:xfrm>
            <a:off x="7869238" y="2941638"/>
            <a:ext cx="0" cy="1238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6" name="Rectangle 34"/>
          <p:cNvSpPr>
            <a:spLocks noChangeArrowheads="1"/>
          </p:cNvSpPr>
          <p:nvPr/>
        </p:nvSpPr>
        <p:spPr bwMode="auto">
          <a:xfrm>
            <a:off x="2364953" y="1038225"/>
            <a:ext cx="1835994" cy="40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b="1">
                <a:solidFill>
                  <a:prstClr val="black"/>
                </a:solidFill>
              </a:rPr>
              <a:t>Warfarin better</a:t>
            </a:r>
          </a:p>
        </p:txBody>
      </p:sp>
      <p:sp>
        <p:nvSpPr>
          <p:cNvPr id="40987" name="Rectangle 35"/>
          <p:cNvSpPr>
            <a:spLocks noChangeArrowheads="1"/>
          </p:cNvSpPr>
          <p:nvPr/>
        </p:nvSpPr>
        <p:spPr bwMode="auto">
          <a:xfrm>
            <a:off x="5669037" y="1038225"/>
            <a:ext cx="1733402" cy="40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b="1">
                <a:solidFill>
                  <a:prstClr val="black"/>
                </a:solidFill>
              </a:rPr>
              <a:t>Placebo better</a:t>
            </a:r>
          </a:p>
        </p:txBody>
      </p: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2506663" y="4283075"/>
            <a:ext cx="790575" cy="123825"/>
            <a:chOff x="1574" y="2867"/>
            <a:chExt cx="498" cy="72"/>
          </a:xfrm>
        </p:grpSpPr>
        <p:sp>
          <p:nvSpPr>
            <p:cNvPr id="41037" name="Line 17"/>
            <p:cNvSpPr>
              <a:spLocks noChangeShapeType="1"/>
            </p:cNvSpPr>
            <p:nvPr/>
          </p:nvSpPr>
          <p:spPr bwMode="auto">
            <a:xfrm>
              <a:off x="1574" y="2867"/>
              <a:ext cx="0" cy="72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38" name="Line 18"/>
            <p:cNvSpPr>
              <a:spLocks noChangeShapeType="1"/>
            </p:cNvSpPr>
            <p:nvPr/>
          </p:nvSpPr>
          <p:spPr bwMode="auto">
            <a:xfrm>
              <a:off x="2072" y="2867"/>
              <a:ext cx="0" cy="72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39" name="Line 19"/>
            <p:cNvSpPr>
              <a:spLocks noChangeShapeType="1"/>
            </p:cNvSpPr>
            <p:nvPr/>
          </p:nvSpPr>
          <p:spPr bwMode="auto">
            <a:xfrm>
              <a:off x="1574" y="2903"/>
              <a:ext cx="49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0989" name="Rectangle 21"/>
          <p:cNvSpPr>
            <a:spLocks noChangeArrowheads="1"/>
          </p:cNvSpPr>
          <p:nvPr/>
        </p:nvSpPr>
        <p:spPr bwMode="auto">
          <a:xfrm>
            <a:off x="4403303" y="5129213"/>
            <a:ext cx="1015257" cy="371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b="1">
                <a:solidFill>
                  <a:prstClr val="black"/>
                </a:solidFill>
              </a:rPr>
              <a:t>RRR (%)</a:t>
            </a:r>
            <a:r>
              <a:rPr lang="en-US" b="1" baseline="30000">
                <a:solidFill>
                  <a:prstClr val="black"/>
                </a:solidFill>
              </a:rPr>
              <a:t>†</a:t>
            </a:r>
          </a:p>
        </p:txBody>
      </p:sp>
      <p:sp>
        <p:nvSpPr>
          <p:cNvPr id="40990" name="Rectangle 22"/>
          <p:cNvSpPr>
            <a:spLocks noChangeArrowheads="1"/>
          </p:cNvSpPr>
          <p:nvPr/>
        </p:nvSpPr>
        <p:spPr bwMode="auto">
          <a:xfrm>
            <a:off x="1416066" y="4806950"/>
            <a:ext cx="493680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>
                <a:solidFill>
                  <a:prstClr val="black"/>
                </a:solidFill>
              </a:rPr>
              <a:t>100</a:t>
            </a:r>
          </a:p>
        </p:txBody>
      </p:sp>
      <p:sp>
        <p:nvSpPr>
          <p:cNvPr id="40991" name="Rectangle 23"/>
          <p:cNvSpPr>
            <a:spLocks noChangeArrowheads="1"/>
          </p:cNvSpPr>
          <p:nvPr/>
        </p:nvSpPr>
        <p:spPr bwMode="auto">
          <a:xfrm>
            <a:off x="7857052" y="4806950"/>
            <a:ext cx="595871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>
                <a:solidFill>
                  <a:prstClr val="black"/>
                </a:solidFill>
              </a:rPr>
              <a:t>–100</a:t>
            </a:r>
          </a:p>
        </p:txBody>
      </p:sp>
      <p:sp>
        <p:nvSpPr>
          <p:cNvPr id="40992" name="Rectangle 24"/>
          <p:cNvSpPr>
            <a:spLocks noChangeArrowheads="1"/>
          </p:cNvSpPr>
          <p:nvPr/>
        </p:nvSpPr>
        <p:spPr bwMode="auto">
          <a:xfrm>
            <a:off x="3086520" y="4806950"/>
            <a:ext cx="389685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>
                <a:solidFill>
                  <a:prstClr val="black"/>
                </a:solidFill>
              </a:rPr>
              <a:t>50</a:t>
            </a:r>
          </a:p>
        </p:txBody>
      </p:sp>
      <p:sp>
        <p:nvSpPr>
          <p:cNvPr id="40993" name="Rectangle 25"/>
          <p:cNvSpPr>
            <a:spLocks noChangeArrowheads="1"/>
          </p:cNvSpPr>
          <p:nvPr/>
        </p:nvSpPr>
        <p:spPr bwMode="auto">
          <a:xfrm>
            <a:off x="4761736" y="4806950"/>
            <a:ext cx="285690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40994" name="Rectangle 26"/>
          <p:cNvSpPr>
            <a:spLocks noChangeArrowheads="1"/>
          </p:cNvSpPr>
          <p:nvPr/>
        </p:nvSpPr>
        <p:spPr bwMode="auto">
          <a:xfrm>
            <a:off x="6282656" y="4806950"/>
            <a:ext cx="491876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>
                <a:solidFill>
                  <a:prstClr val="black"/>
                </a:solidFill>
              </a:rPr>
              <a:t>–50</a:t>
            </a:r>
          </a:p>
        </p:txBody>
      </p:sp>
      <p:sp>
        <p:nvSpPr>
          <p:cNvPr id="40995" name="Rectangle 27"/>
          <p:cNvSpPr>
            <a:spLocks noChangeArrowheads="1"/>
          </p:cNvSpPr>
          <p:nvPr/>
        </p:nvSpPr>
        <p:spPr bwMode="auto">
          <a:xfrm>
            <a:off x="902190" y="1685437"/>
            <a:ext cx="856760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>
                <a:solidFill>
                  <a:prstClr val="black"/>
                </a:solidFill>
              </a:rPr>
              <a:t>AFASAK</a:t>
            </a:r>
          </a:p>
        </p:txBody>
      </p:sp>
      <p:sp>
        <p:nvSpPr>
          <p:cNvPr id="40996" name="Rectangle 28"/>
          <p:cNvSpPr>
            <a:spLocks noChangeArrowheads="1"/>
          </p:cNvSpPr>
          <p:nvPr/>
        </p:nvSpPr>
        <p:spPr bwMode="auto">
          <a:xfrm>
            <a:off x="1166485" y="2069612"/>
            <a:ext cx="592465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>
                <a:solidFill>
                  <a:prstClr val="black"/>
                </a:solidFill>
              </a:rPr>
              <a:t>SPAF</a:t>
            </a:r>
            <a:endParaRPr lang="en-US" sz="1600" b="1" baseline="30000">
              <a:solidFill>
                <a:prstClr val="black"/>
              </a:solidFill>
            </a:endParaRPr>
          </a:p>
        </p:txBody>
      </p:sp>
      <p:sp>
        <p:nvSpPr>
          <p:cNvPr id="40997" name="Rectangle 29"/>
          <p:cNvSpPr>
            <a:spLocks noChangeArrowheads="1"/>
          </p:cNvSpPr>
          <p:nvPr/>
        </p:nvSpPr>
        <p:spPr bwMode="auto">
          <a:xfrm>
            <a:off x="927638" y="2450612"/>
            <a:ext cx="831312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>
                <a:solidFill>
                  <a:prstClr val="black"/>
                </a:solidFill>
              </a:rPr>
              <a:t>BAATAF</a:t>
            </a:r>
            <a:endParaRPr lang="en-US" sz="1600" b="1" baseline="30000">
              <a:solidFill>
                <a:prstClr val="black"/>
              </a:solidFill>
            </a:endParaRPr>
          </a:p>
        </p:txBody>
      </p:sp>
      <p:sp>
        <p:nvSpPr>
          <p:cNvPr id="40998" name="Rectangle 30"/>
          <p:cNvSpPr>
            <a:spLocks noChangeArrowheads="1"/>
          </p:cNvSpPr>
          <p:nvPr/>
        </p:nvSpPr>
        <p:spPr bwMode="auto">
          <a:xfrm>
            <a:off x="1128414" y="2834787"/>
            <a:ext cx="630536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>
                <a:solidFill>
                  <a:prstClr val="black"/>
                </a:solidFill>
              </a:rPr>
              <a:t>CAFA</a:t>
            </a:r>
            <a:endParaRPr lang="en-US" sz="1600" b="1" baseline="30000">
              <a:solidFill>
                <a:prstClr val="black"/>
              </a:solidFill>
            </a:endParaRPr>
          </a:p>
        </p:txBody>
      </p:sp>
      <p:sp>
        <p:nvSpPr>
          <p:cNvPr id="40999" name="Rectangle 31"/>
          <p:cNvSpPr>
            <a:spLocks noChangeArrowheads="1"/>
          </p:cNvSpPr>
          <p:nvPr/>
        </p:nvSpPr>
        <p:spPr bwMode="auto">
          <a:xfrm>
            <a:off x="961702" y="3215787"/>
            <a:ext cx="797248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 dirty="0">
                <a:solidFill>
                  <a:prstClr val="black"/>
                </a:solidFill>
              </a:rPr>
              <a:t>SPINAF</a:t>
            </a:r>
            <a:endParaRPr lang="en-US" sz="1600" b="1" baseline="30000" dirty="0">
              <a:solidFill>
                <a:prstClr val="black"/>
              </a:solidFill>
            </a:endParaRPr>
          </a:p>
        </p:txBody>
      </p:sp>
      <p:sp>
        <p:nvSpPr>
          <p:cNvPr id="41000" name="Rectangle 32"/>
          <p:cNvSpPr>
            <a:spLocks noChangeArrowheads="1"/>
          </p:cNvSpPr>
          <p:nvPr/>
        </p:nvSpPr>
        <p:spPr bwMode="auto">
          <a:xfrm>
            <a:off x="1154062" y="3599962"/>
            <a:ext cx="604888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>
                <a:solidFill>
                  <a:prstClr val="black"/>
                </a:solidFill>
              </a:rPr>
              <a:t>EAFT</a:t>
            </a:r>
            <a:endParaRPr lang="en-US" sz="1600" b="1" baseline="30000">
              <a:solidFill>
                <a:prstClr val="black"/>
              </a:solidFill>
            </a:endParaRPr>
          </a:p>
        </p:txBody>
      </p:sp>
      <p:sp>
        <p:nvSpPr>
          <p:cNvPr id="41001" name="Rectangle 33"/>
          <p:cNvSpPr>
            <a:spLocks noChangeArrowheads="1"/>
          </p:cNvSpPr>
          <p:nvPr/>
        </p:nvSpPr>
        <p:spPr bwMode="auto">
          <a:xfrm>
            <a:off x="864920" y="4176224"/>
            <a:ext cx="894030" cy="34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9969" tIns="46784" rIns="89969" bIns="46784" anchor="ctr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b="1">
                <a:solidFill>
                  <a:prstClr val="black"/>
                </a:solidFill>
              </a:rPr>
              <a:t>All trials</a:t>
            </a:r>
            <a:endParaRPr lang="en-US" sz="1600" b="1" baseline="30000">
              <a:solidFill>
                <a:prstClr val="black"/>
              </a:solidFill>
            </a:endParaRPr>
          </a:p>
        </p:txBody>
      </p: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1655763" y="4727575"/>
            <a:ext cx="6499225" cy="82550"/>
            <a:chOff x="1038" y="3126"/>
            <a:chExt cx="4094" cy="48"/>
          </a:xfrm>
          <a:noFill/>
        </p:grpSpPr>
        <p:sp>
          <p:nvSpPr>
            <p:cNvPr id="41032" name="Line 36"/>
            <p:cNvSpPr>
              <a:spLocks noChangeShapeType="1"/>
            </p:cNvSpPr>
            <p:nvPr/>
          </p:nvSpPr>
          <p:spPr bwMode="auto">
            <a:xfrm>
              <a:off x="2062" y="3126"/>
              <a:ext cx="0" cy="4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33" name="Line 37"/>
            <p:cNvSpPr>
              <a:spLocks noChangeShapeType="1"/>
            </p:cNvSpPr>
            <p:nvPr/>
          </p:nvSpPr>
          <p:spPr bwMode="auto">
            <a:xfrm>
              <a:off x="1038" y="3126"/>
              <a:ext cx="0" cy="4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34" name="Line 38"/>
            <p:cNvSpPr>
              <a:spLocks noChangeShapeType="1"/>
            </p:cNvSpPr>
            <p:nvPr/>
          </p:nvSpPr>
          <p:spPr bwMode="auto">
            <a:xfrm>
              <a:off x="5132" y="3126"/>
              <a:ext cx="0" cy="4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35" name="Line 39"/>
            <p:cNvSpPr>
              <a:spLocks noChangeShapeType="1"/>
            </p:cNvSpPr>
            <p:nvPr/>
          </p:nvSpPr>
          <p:spPr bwMode="auto">
            <a:xfrm>
              <a:off x="3085" y="3126"/>
              <a:ext cx="0" cy="4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36" name="Line 40"/>
            <p:cNvSpPr>
              <a:spLocks noChangeShapeType="1"/>
            </p:cNvSpPr>
            <p:nvPr/>
          </p:nvSpPr>
          <p:spPr bwMode="auto">
            <a:xfrm>
              <a:off x="4108" y="3126"/>
              <a:ext cx="0" cy="4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1414" tIns="45708" rIns="91414" bIns="45708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1003" name="Line 41"/>
          <p:cNvSpPr>
            <a:spLocks noChangeShapeType="1"/>
          </p:cNvSpPr>
          <p:nvPr/>
        </p:nvSpPr>
        <p:spPr bwMode="auto">
          <a:xfrm>
            <a:off x="1655763" y="4727575"/>
            <a:ext cx="6499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91414" tIns="45708" rIns="91414" bIns="45708" anchor="ctr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3269" name="Oval 45"/>
          <p:cNvSpPr>
            <a:spLocks noChangeArrowheads="1"/>
          </p:cNvSpPr>
          <p:nvPr/>
        </p:nvSpPr>
        <p:spPr bwMode="auto">
          <a:xfrm>
            <a:off x="2722563" y="4265613"/>
            <a:ext cx="144462" cy="157162"/>
          </a:xfrm>
          <a:prstGeom prst="ellipse">
            <a:avLst/>
          </a:prstGeom>
          <a:solidFill>
            <a:schemeClr val="folHlink"/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34" charset="-128"/>
            </a:endParaRPr>
          </a:p>
        </p:txBody>
      </p: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2308225" y="1778000"/>
            <a:ext cx="1560513" cy="2068513"/>
            <a:chOff x="2308225" y="1778000"/>
            <a:chExt cx="1560513" cy="2068513"/>
          </a:xfrm>
          <a:solidFill>
            <a:schemeClr val="accent1"/>
          </a:solidFill>
        </p:grpSpPr>
        <p:sp>
          <p:nvSpPr>
            <p:cNvPr id="393271" name="Oval 46"/>
            <p:cNvSpPr>
              <a:spLocks noChangeArrowheads="1"/>
            </p:cNvSpPr>
            <p:nvPr/>
          </p:nvSpPr>
          <p:spPr bwMode="auto">
            <a:xfrm>
              <a:off x="2589213" y="3690302"/>
              <a:ext cx="144463" cy="156211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414" tIns="45708" rIns="91414" bIns="45708" anchor="ctr"/>
            <a:lstStyle/>
            <a:p>
              <a:pPr eaLnBrk="0" hangingPunct="0">
                <a:lnSpc>
                  <a:spcPct val="85000"/>
                </a:lnSpc>
                <a:defRPr/>
              </a:pPr>
              <a:endPara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endParaRPr>
            </a:p>
          </p:txBody>
        </p:sp>
        <p:sp>
          <p:nvSpPr>
            <p:cNvPr id="393272" name="Oval 47"/>
            <p:cNvSpPr>
              <a:spLocks noChangeArrowheads="1"/>
            </p:cNvSpPr>
            <p:nvPr/>
          </p:nvSpPr>
          <p:spPr bwMode="auto">
            <a:xfrm>
              <a:off x="2517775" y="3305781"/>
              <a:ext cx="144463" cy="156211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414" tIns="45708" rIns="91414" bIns="45708" anchor="ctr"/>
            <a:lstStyle/>
            <a:p>
              <a:pPr eaLnBrk="0" hangingPunct="0">
                <a:lnSpc>
                  <a:spcPct val="85000"/>
                </a:lnSpc>
                <a:defRPr/>
              </a:pPr>
              <a:endPara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endParaRPr>
            </a:p>
          </p:txBody>
        </p:sp>
        <p:sp>
          <p:nvSpPr>
            <p:cNvPr id="393273" name="Oval 50"/>
            <p:cNvSpPr>
              <a:spLocks noChangeArrowheads="1"/>
            </p:cNvSpPr>
            <p:nvPr/>
          </p:nvSpPr>
          <p:spPr bwMode="auto">
            <a:xfrm>
              <a:off x="3724275" y="2924694"/>
              <a:ext cx="144463" cy="156211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414" tIns="45708" rIns="91414" bIns="45708" anchor="ctr"/>
            <a:lstStyle/>
            <a:p>
              <a:pPr eaLnBrk="0" hangingPunct="0">
                <a:lnSpc>
                  <a:spcPct val="85000"/>
                </a:lnSpc>
                <a:defRPr/>
              </a:pPr>
              <a:endPara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endParaRPr>
            </a:p>
          </p:txBody>
        </p:sp>
        <p:sp>
          <p:nvSpPr>
            <p:cNvPr id="393274" name="Oval 51"/>
            <p:cNvSpPr>
              <a:spLocks noChangeArrowheads="1"/>
            </p:cNvSpPr>
            <p:nvPr/>
          </p:nvSpPr>
          <p:spPr bwMode="auto">
            <a:xfrm>
              <a:off x="2308225" y="2543607"/>
              <a:ext cx="144463" cy="156211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414" tIns="45708" rIns="91414" bIns="45708" anchor="ctr"/>
            <a:lstStyle/>
            <a:p>
              <a:pPr eaLnBrk="0" hangingPunct="0">
                <a:lnSpc>
                  <a:spcPct val="85000"/>
                </a:lnSpc>
                <a:defRPr/>
              </a:pPr>
              <a:endPara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endParaRPr>
            </a:p>
          </p:txBody>
        </p:sp>
        <p:sp>
          <p:nvSpPr>
            <p:cNvPr id="393275" name="Oval 52"/>
            <p:cNvSpPr>
              <a:spLocks noChangeArrowheads="1"/>
            </p:cNvSpPr>
            <p:nvPr/>
          </p:nvSpPr>
          <p:spPr bwMode="auto">
            <a:xfrm>
              <a:off x="2855913" y="2160804"/>
              <a:ext cx="144463" cy="156211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414" tIns="45708" rIns="91414" bIns="45708" anchor="ctr"/>
            <a:lstStyle/>
            <a:p>
              <a:pPr eaLnBrk="0" hangingPunct="0">
                <a:lnSpc>
                  <a:spcPct val="85000"/>
                </a:lnSpc>
                <a:defRPr/>
              </a:pPr>
              <a:endPara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endParaRPr>
            </a:p>
          </p:txBody>
        </p:sp>
        <p:sp>
          <p:nvSpPr>
            <p:cNvPr id="393276" name="Oval 53"/>
            <p:cNvSpPr>
              <a:spLocks noChangeArrowheads="1"/>
            </p:cNvSpPr>
            <p:nvPr/>
          </p:nvSpPr>
          <p:spPr bwMode="auto">
            <a:xfrm>
              <a:off x="3051175" y="1778000"/>
              <a:ext cx="144463" cy="156211"/>
            </a:xfrm>
            <a:prstGeom prst="ellipse">
              <a:avLst/>
            </a:prstGeom>
            <a:grp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lIns="91414" tIns="45708" rIns="91414" bIns="45708" anchor="ctr"/>
            <a:lstStyle/>
            <a:p>
              <a:pPr eaLnBrk="0" hangingPunct="0">
                <a:lnSpc>
                  <a:spcPct val="85000"/>
                </a:lnSpc>
                <a:defRPr/>
              </a:pPr>
              <a:endPara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endParaRPr>
            </a:p>
          </p:txBody>
        </p:sp>
      </p:grpSp>
      <p:sp>
        <p:nvSpPr>
          <p:cNvPr id="393277" name="Rectangle 56"/>
          <p:cNvSpPr>
            <a:spLocks noChangeArrowheads="1"/>
          </p:cNvSpPr>
          <p:nvPr/>
        </p:nvSpPr>
        <p:spPr bwMode="auto">
          <a:xfrm>
            <a:off x="3700155" y="3979863"/>
            <a:ext cx="1858736" cy="620982"/>
          </a:xfrm>
          <a:prstGeom prst="roundRect">
            <a:avLst>
              <a:gd name="adj" fmla="val 10870"/>
            </a:avLst>
          </a:prstGeom>
          <a:solidFill>
            <a:srgbClr val="ACDC80"/>
          </a:solidFill>
          <a:ln w="28575">
            <a:solidFill>
              <a:schemeClr val="folHlink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54000" tIns="46784" rIns="54000" bIns="46784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600" b="1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  <a:t>RRR 64%</a:t>
            </a:r>
            <a:r>
              <a:rPr lang="en-US" sz="1600" b="1" baseline="30000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  <a:t>*,</a:t>
            </a:r>
            <a:r>
              <a:rPr lang="en-US" sz="1600" b="1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  <a:t> ARR 2.7%</a:t>
            </a:r>
            <a:r>
              <a:rPr lang="en-US" sz="1600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1600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1600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  <a:t>(95% CI: 49</a:t>
            </a:r>
            <a:r>
              <a:rPr lang="en-US" sz="1600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–</a:t>
            </a:r>
            <a:r>
              <a:rPr lang="en-US" sz="1600">
                <a:solidFill>
                  <a:prstClr val="black"/>
                </a:solidFill>
                <a:ea typeface="ＭＳ Ｐゴシック" pitchFamily="-1" charset="-128"/>
                <a:cs typeface="ＭＳ Ｐゴシック" pitchFamily="-1" charset="-128"/>
              </a:rPr>
              <a:t>74%)</a:t>
            </a:r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5841242" y="5162399"/>
            <a:ext cx="3084518" cy="715089"/>
          </a:xfrm>
          <a:prstGeom prst="roundRect">
            <a:avLst>
              <a:gd name="adj" fmla="val 16667"/>
            </a:avLst>
          </a:prstGeom>
          <a:solidFill>
            <a:srgbClr val="ACDC80"/>
          </a:solidFill>
          <a:ln w="28575">
            <a:solidFill>
              <a:schemeClr val="folHlink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prstClr val="black"/>
                </a:solidFill>
                <a:ea typeface="MS PGothic" pitchFamily="34" charset="-128"/>
              </a:rPr>
              <a:t>Compared to a 19% RRR, </a:t>
            </a:r>
          </a:p>
          <a:p>
            <a:pPr algn="ctr">
              <a:defRPr/>
            </a:pPr>
            <a:r>
              <a:rPr lang="en-GB" b="1" dirty="0">
                <a:solidFill>
                  <a:prstClr val="black"/>
                </a:solidFill>
                <a:ea typeface="MS PGothic" pitchFamily="34" charset="-128"/>
              </a:rPr>
              <a:t>0.7% ARR for aspirin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8460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22430"/>
            <a:ext cx="7772400" cy="665046"/>
          </a:xfrm>
        </p:spPr>
        <p:txBody>
          <a:bodyPr/>
          <a:lstStyle/>
          <a:p>
            <a:pPr eaLnBrk="1" hangingPunct="1"/>
            <a:r>
              <a:rPr lang="en-US" sz="2000" b="1" dirty="0"/>
              <a:t>Antithrombotic Therapy to Prevent Stroke in Patients Who Have </a:t>
            </a:r>
            <a:r>
              <a:rPr lang="en-US" sz="2000" b="1" dirty="0" err="1"/>
              <a:t>Nonvalvular</a:t>
            </a:r>
            <a:r>
              <a:rPr lang="en-US" sz="2000" b="1" dirty="0"/>
              <a:t> </a:t>
            </a:r>
            <a:r>
              <a:rPr lang="en-US" sz="2000" b="1" dirty="0" smtClean="0"/>
              <a:t>AF                                       </a:t>
            </a:r>
            <a:r>
              <a:rPr lang="en-US" sz="1200" i="1" dirty="0" smtClean="0"/>
              <a:t>Hart </a:t>
            </a:r>
            <a:r>
              <a:rPr lang="en-US" sz="1200" i="1" dirty="0"/>
              <a:t>et al Ann Intern Med. 2007;146:857-867.</a:t>
            </a:r>
            <a:br>
              <a:rPr lang="en-US" sz="1200" i="1" dirty="0"/>
            </a:br>
            <a:endParaRPr lang="en-US" sz="1200" i="1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9693" y="1387476"/>
            <a:ext cx="8964613" cy="4724400"/>
            <a:chOff x="113" y="1344"/>
            <a:chExt cx="5647" cy="2976"/>
          </a:xfrm>
        </p:grpSpPr>
        <p:pic>
          <p:nvPicPr>
            <p:cNvPr id="30727" name="Picture 4"/>
            <p:cNvPicPr>
              <a:picLocks noChangeAspect="1" noChangeArrowheads="1"/>
            </p:cNvPicPr>
            <p:nvPr/>
          </p:nvPicPr>
          <p:blipFill>
            <a:blip r:embed="rId2"/>
            <a:srcRect t="60255"/>
            <a:stretch>
              <a:fillRect/>
            </a:stretch>
          </p:blipFill>
          <p:spPr bwMode="auto">
            <a:xfrm>
              <a:off x="113" y="3084"/>
              <a:ext cx="5647" cy="1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1344"/>
              <a:ext cx="5647" cy="1897"/>
              <a:chOff x="113" y="1207"/>
              <a:chExt cx="5647" cy="1897"/>
            </a:xfrm>
          </p:grpSpPr>
          <p:pic>
            <p:nvPicPr>
              <p:cNvPr id="30729" name="Picture 6"/>
              <p:cNvPicPr>
                <a:picLocks noChangeAspect="1" noChangeArrowheads="1"/>
              </p:cNvPicPr>
              <p:nvPr/>
            </p:nvPicPr>
            <p:blipFill>
              <a:blip r:embed="rId2"/>
              <a:srcRect b="39307"/>
              <a:stretch>
                <a:fillRect/>
              </a:stretch>
            </p:blipFill>
            <p:spPr bwMode="auto">
              <a:xfrm>
                <a:off x="113" y="1207"/>
                <a:ext cx="5647" cy="1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30" name="Picture 7"/>
              <p:cNvPicPr>
                <a:picLocks noChangeAspect="1" noChangeArrowheads="1"/>
              </p:cNvPicPr>
              <p:nvPr/>
            </p:nvPicPr>
            <p:blipFill>
              <a:blip r:embed="rId3"/>
              <a:srcRect l="69159" t="60255" b="32986"/>
              <a:stretch>
                <a:fillRect/>
              </a:stretch>
            </p:blipFill>
            <p:spPr bwMode="auto">
              <a:xfrm>
                <a:off x="4018" y="2894"/>
                <a:ext cx="1742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453468" y="2336646"/>
            <a:ext cx="3430058" cy="254154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Text Box 9"/>
          <p:cNvSpPr txBox="1">
            <a:spLocks noChangeArrowheads="1"/>
          </p:cNvSpPr>
          <p:nvPr/>
        </p:nvSpPr>
        <p:spPr bwMode="auto">
          <a:xfrm>
            <a:off x="303213" y="4730159"/>
            <a:ext cx="2708194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tabLst>
                <a:tab pos="2147888" algn="l"/>
              </a:tabLst>
            </a:pPr>
            <a:r>
              <a:rPr lang="en-GB" sz="1600" b="1" dirty="0"/>
              <a:t>Comparison  	RRR</a:t>
            </a:r>
          </a:p>
          <a:p>
            <a:pPr>
              <a:tabLst>
                <a:tab pos="2147888" algn="l"/>
              </a:tabLst>
            </a:pPr>
            <a:r>
              <a:rPr lang="en-GB" sz="1600" dirty="0"/>
              <a:t>OAC </a:t>
            </a:r>
            <a:r>
              <a:rPr lang="en-GB" sz="1600" dirty="0" err="1"/>
              <a:t>vs</a:t>
            </a:r>
            <a:r>
              <a:rPr lang="en-GB" sz="1600" dirty="0"/>
              <a:t> control 	64%</a:t>
            </a:r>
          </a:p>
          <a:p>
            <a:pPr>
              <a:tabLst>
                <a:tab pos="2147888" algn="l"/>
              </a:tabLst>
            </a:pPr>
            <a:r>
              <a:rPr lang="en-GB" sz="1600" dirty="0"/>
              <a:t>APT </a:t>
            </a:r>
            <a:r>
              <a:rPr lang="en-GB" sz="1600" dirty="0" err="1"/>
              <a:t>vs</a:t>
            </a:r>
            <a:r>
              <a:rPr lang="en-GB" sz="1600" dirty="0"/>
              <a:t> control  	22%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4286250" y="1857375"/>
            <a:ext cx="4643438" cy="22145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42875" y="5929313"/>
            <a:ext cx="8786813" cy="83099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</a:rPr>
              <a:t>Aspirin </a:t>
            </a:r>
            <a:r>
              <a:rPr lang="en-US" sz="1600" b="1" dirty="0" err="1">
                <a:solidFill>
                  <a:schemeClr val="tx2"/>
                </a:solidFill>
              </a:rPr>
              <a:t>vs</a:t>
            </a:r>
            <a:r>
              <a:rPr lang="en-US" sz="1600" b="1" dirty="0">
                <a:solidFill>
                  <a:schemeClr val="tx2"/>
                </a:solidFill>
              </a:rPr>
              <a:t> placebo:  </a:t>
            </a:r>
            <a:r>
              <a:rPr lang="en-US" sz="1600" dirty="0"/>
              <a:t>3990 participants in 7 trials ≡ </a:t>
            </a:r>
            <a:r>
              <a:rPr lang="en-US" sz="1600" b="1" dirty="0">
                <a:solidFill>
                  <a:schemeClr val="tx2"/>
                </a:solidFill>
              </a:rPr>
              <a:t>19% (CI, -1% to 35%)</a:t>
            </a:r>
            <a:r>
              <a:rPr lang="en-US" sz="1600" dirty="0"/>
              <a:t> reduction in all strokes;  also, 13% (CI, -18% to 36%) reduction in disabling strokes and a 29% (CI, -6% to 53%) reduction in </a:t>
            </a:r>
            <a:r>
              <a:rPr lang="en-US" sz="1600" dirty="0" err="1"/>
              <a:t>nondisabling</a:t>
            </a:r>
            <a:r>
              <a:rPr lang="en-US" sz="1600" dirty="0"/>
              <a:t> strokes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0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549400"/>
            <a:ext cx="7572375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Box 6"/>
          <p:cNvSpPr txBox="1">
            <a:spLocks noChangeArrowheads="1"/>
          </p:cNvSpPr>
          <p:nvPr/>
        </p:nvSpPr>
        <p:spPr bwMode="auto">
          <a:xfrm>
            <a:off x="71437" y="5994400"/>
            <a:ext cx="907256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ea typeface="Times New Roman" charset="0"/>
                <a:cs typeface="Times New Roman" charset="0"/>
              </a:rPr>
              <a:t>Combined endpoint (death or stroke) in patients with a CHADS</a:t>
            </a:r>
            <a:r>
              <a:rPr lang="en-US" sz="1600" baseline="-25000" dirty="0">
                <a:solidFill>
                  <a:srgbClr val="000000"/>
                </a:solidFill>
                <a:ea typeface="Times New Roman" charset="0"/>
                <a:cs typeface="Times New Roman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ea typeface="Times New Roman" charset="0"/>
                <a:cs typeface="Times New Roman" charset="0"/>
              </a:rPr>
              <a:t> =1 according to their </a:t>
            </a:r>
            <a:r>
              <a:rPr lang="en-US" sz="1600" dirty="0">
                <a:ea typeface="Times New Roman" charset="0"/>
                <a:cs typeface="Times New Roman" charset="0"/>
              </a:rPr>
              <a:t>antithrombotic treatment.  A total of 1,012 patients, 949 ± 777 days FU, 124 events.</a:t>
            </a:r>
          </a:p>
        </p:txBody>
      </p:sp>
      <p:sp>
        <p:nvSpPr>
          <p:cNvPr id="38913" name="Title 4"/>
          <p:cNvSpPr>
            <a:spLocks noGrp="1"/>
          </p:cNvSpPr>
          <p:nvPr>
            <p:ph type="title"/>
          </p:nvPr>
        </p:nvSpPr>
        <p:spPr>
          <a:xfrm>
            <a:off x="428625" y="749300"/>
            <a:ext cx="8358188" cy="1143000"/>
          </a:xfrm>
        </p:spPr>
        <p:txBody>
          <a:bodyPr/>
          <a:lstStyle/>
          <a:p>
            <a:r>
              <a:rPr lang="en-US" sz="2600" dirty="0">
                <a:latin typeface="Arial"/>
                <a:ea typeface="Times New Roman" charset="0"/>
                <a:cs typeface="Arial"/>
              </a:rPr>
              <a:t>Antithrombotic treatment and risk of stroke and death in patients with AF at intermediate risk [CHADS</a:t>
            </a:r>
            <a:r>
              <a:rPr lang="en-US" sz="2600" baseline="-25000" dirty="0">
                <a:latin typeface="Arial"/>
                <a:ea typeface="Times New Roman" charset="0"/>
                <a:cs typeface="Arial"/>
              </a:rPr>
              <a:t>2</a:t>
            </a:r>
            <a:r>
              <a:rPr lang="en-US" sz="2600" dirty="0">
                <a:latin typeface="Arial"/>
                <a:ea typeface="Times New Roman" charset="0"/>
                <a:cs typeface="Arial"/>
              </a:rPr>
              <a:t> score=1]</a:t>
            </a:r>
            <a:br>
              <a:rPr lang="en-US" sz="2600" dirty="0">
                <a:latin typeface="Arial"/>
                <a:ea typeface="Times New Roman" charset="0"/>
                <a:cs typeface="Arial"/>
              </a:rPr>
            </a:br>
            <a:r>
              <a:rPr lang="en-US" sz="1000" b="0" i="1" dirty="0" err="1">
                <a:latin typeface="Arial"/>
                <a:ea typeface="Times New Roman" charset="0"/>
                <a:cs typeface="Arial"/>
              </a:rPr>
              <a:t>Gorin</a:t>
            </a:r>
            <a:r>
              <a:rPr lang="en-US" sz="1000" b="0" i="1" dirty="0">
                <a:latin typeface="Arial"/>
                <a:ea typeface="Times New Roman" charset="0"/>
                <a:cs typeface="Arial"/>
              </a:rPr>
              <a:t> et al </a:t>
            </a:r>
            <a:r>
              <a:rPr lang="en-US" sz="1000" b="0" i="1" dirty="0" err="1">
                <a:latin typeface="Arial"/>
                <a:ea typeface="Times New Roman" charset="0"/>
                <a:cs typeface="Arial"/>
              </a:rPr>
              <a:t>Thromb</a:t>
            </a:r>
            <a:r>
              <a:rPr lang="en-US" sz="1000" b="0" i="1" dirty="0">
                <a:latin typeface="Arial"/>
                <a:ea typeface="Times New Roman" charset="0"/>
                <a:cs typeface="Arial"/>
              </a:rPr>
              <a:t> </a:t>
            </a:r>
            <a:r>
              <a:rPr lang="en-US" sz="1000" b="0" i="1" dirty="0" err="1">
                <a:latin typeface="Arial"/>
                <a:ea typeface="Times New Roman" charset="0"/>
                <a:cs typeface="Arial"/>
              </a:rPr>
              <a:t>Haemostat</a:t>
            </a:r>
            <a:r>
              <a:rPr lang="en-US" sz="1000" b="0" i="1" dirty="0">
                <a:latin typeface="Arial"/>
                <a:ea typeface="Times New Roman" charset="0"/>
                <a:cs typeface="Arial"/>
              </a:rPr>
              <a:t> 2010;103(4):833-40.</a:t>
            </a:r>
            <a:r>
              <a:rPr lang="en-US" sz="1000" i="1" dirty="0">
                <a:latin typeface="Arial"/>
                <a:ea typeface="Times New Roman" charset="0"/>
                <a:cs typeface="Arial"/>
              </a:rPr>
              <a:t> </a:t>
            </a:r>
            <a:endParaRPr lang="en-US" sz="1000" b="0" i="1" dirty="0">
              <a:latin typeface="Arial"/>
              <a:ea typeface="Times New Roman" charset="0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title"/>
          </p:nvPr>
        </p:nvSpPr>
        <p:spPr>
          <a:xfrm>
            <a:off x="142875" y="576262"/>
            <a:ext cx="8858250" cy="709613"/>
          </a:xfrm>
          <a:solidFill>
            <a:schemeClr val="bg1"/>
          </a:solidFill>
        </p:spPr>
        <p:txBody>
          <a:bodyPr/>
          <a:lstStyle/>
          <a:p>
            <a:r>
              <a:rPr lang="en-US" sz="1800" b="1" dirty="0" err="1">
                <a:latin typeface="Arial"/>
                <a:cs typeface="Arial"/>
              </a:rPr>
              <a:t>Clopidogrel</a:t>
            </a:r>
            <a:r>
              <a:rPr lang="en-US" sz="1800" b="1" dirty="0">
                <a:latin typeface="Arial"/>
                <a:cs typeface="Arial"/>
              </a:rPr>
              <a:t> +aspirin </a:t>
            </a:r>
            <a:r>
              <a:rPr lang="en-US" sz="1800" b="1" dirty="0" err="1">
                <a:latin typeface="Arial"/>
                <a:cs typeface="Arial"/>
              </a:rPr>
              <a:t>vs</a:t>
            </a:r>
            <a:r>
              <a:rPr lang="en-US" sz="1800" b="1" dirty="0">
                <a:latin typeface="Arial"/>
                <a:cs typeface="Arial"/>
              </a:rPr>
              <a:t> OAC for AF in the AF </a:t>
            </a:r>
            <a:r>
              <a:rPr lang="en-US" sz="1800" b="1" dirty="0" err="1">
                <a:latin typeface="Arial"/>
                <a:cs typeface="Arial"/>
              </a:rPr>
              <a:t>Clopidogrel</a:t>
            </a:r>
            <a:r>
              <a:rPr lang="en-US" sz="1800" b="1" dirty="0">
                <a:latin typeface="Arial"/>
                <a:cs typeface="Arial"/>
              </a:rPr>
              <a:t> Trial with </a:t>
            </a:r>
            <a:r>
              <a:rPr lang="en-US" sz="1800" b="1" dirty="0" err="1">
                <a:latin typeface="Arial"/>
                <a:cs typeface="Arial"/>
              </a:rPr>
              <a:t>Irbesartan</a:t>
            </a:r>
            <a:r>
              <a:rPr lang="en-US" sz="1800" b="1" dirty="0">
                <a:latin typeface="Arial"/>
                <a:cs typeface="Arial"/>
              </a:rPr>
              <a:t> for prevention of Vascular Events (ACTIVE W)</a:t>
            </a:r>
          </a:p>
        </p:txBody>
      </p:sp>
      <p:pic>
        <p:nvPicPr>
          <p:cNvPr id="45059" name="Picture 23"/>
          <p:cNvPicPr>
            <a:picLocks noChangeAspect="1" noChangeArrowheads="1"/>
          </p:cNvPicPr>
          <p:nvPr/>
        </p:nvPicPr>
        <p:blipFill>
          <a:blip r:embed="rId3">
            <a:lum bright="-6000" contrast="14000"/>
          </a:blip>
          <a:srcRect/>
          <a:stretch>
            <a:fillRect/>
          </a:stretch>
        </p:blipFill>
        <p:spPr bwMode="auto">
          <a:xfrm>
            <a:off x="214313" y="1143000"/>
            <a:ext cx="4214812" cy="354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26"/>
          <p:cNvPicPr>
            <a:picLocks noChangeAspect="1" noChangeArrowheads="1"/>
          </p:cNvPicPr>
          <p:nvPr/>
        </p:nvPicPr>
        <p:blipFill>
          <a:blip r:embed="rId4">
            <a:lum bright="-8000" contrast="14000"/>
          </a:blip>
          <a:srcRect/>
          <a:stretch>
            <a:fillRect/>
          </a:stretch>
        </p:blipFill>
        <p:spPr bwMode="auto">
          <a:xfrm>
            <a:off x="4714875" y="1143000"/>
            <a:ext cx="4286250" cy="351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715000" y="1285875"/>
            <a:ext cx="655638" cy="276225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200" b="1">
                <a:solidFill>
                  <a:srgbClr val="000033"/>
                </a:solidFill>
              </a:rPr>
              <a:t>Stroke </a:t>
            </a:r>
            <a:endParaRPr lang="en-US" sz="1200" b="1">
              <a:solidFill>
                <a:srgbClr val="00003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25" y="1285875"/>
            <a:ext cx="3429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</a:rPr>
              <a:t>Stroke, non-CNS SE, MI or vascular death.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1437" y="4692650"/>
          <a:ext cx="9001125" cy="1857375"/>
        </p:xfrm>
        <a:graphic>
          <a:graphicData uri="http://schemas.openxmlformats.org/drawingml/2006/table">
            <a:tbl>
              <a:tblPr/>
              <a:tblGrid>
                <a:gridCol w="2173288"/>
                <a:gridCol w="1862137"/>
                <a:gridCol w="1179513"/>
                <a:gridCol w="2786062"/>
                <a:gridCol w="10001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Haemorrhage risk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A+C  </a:t>
                      </a: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(% per year)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OAC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A+C vs OAC  </a:t>
                      </a: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RR (95%CI)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Major (incl. severe &amp; fatal)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2.42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2.21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1.10 (0.83-1.45)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0.53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Severe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1.70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1.57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1.09(0.78-1.52)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0.62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Fatal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0.17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0.26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0.62 (0.25-1.66)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0.36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Minor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13.58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11.45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1.23(1.09-1.39)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0.0009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5929313" y="1058890"/>
            <a:ext cx="2952750" cy="2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1000" i="1" dirty="0">
                <a:solidFill>
                  <a:schemeClr val="tx2"/>
                </a:solidFill>
                <a:latin typeface="Arial"/>
                <a:cs typeface="Arial"/>
              </a:rPr>
              <a:t>Lancet 2006; 367: 1903–12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Risk-3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3708400"/>
            <a:ext cx="7772400" cy="8477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Those with AF treated with Aspirin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475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Risk-4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475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Title 1"/>
          <p:cNvSpPr>
            <a:spLocks noGrp="1"/>
          </p:cNvSpPr>
          <p:nvPr>
            <p:ph type="title"/>
          </p:nvPr>
        </p:nvSpPr>
        <p:spPr>
          <a:xfrm>
            <a:off x="428625" y="1071563"/>
            <a:ext cx="8229600" cy="909637"/>
          </a:xfrm>
        </p:spPr>
        <p:txBody>
          <a:bodyPr/>
          <a:lstStyle/>
          <a:p>
            <a:r>
              <a:rPr lang="en-GB" sz="3600" dirty="0" smtClean="0">
                <a:solidFill>
                  <a:schemeClr val="tx2"/>
                </a:solidFill>
                <a:latin typeface="Myriad Pro" charset="0"/>
                <a:ea typeface="Myriad Pro" charset="0"/>
                <a:cs typeface="Myriad Pro" charset="0"/>
              </a:rPr>
              <a:t>CHADS</a:t>
            </a:r>
            <a:r>
              <a:rPr lang="en-GB" sz="3600" baseline="-25000" dirty="0" smtClean="0">
                <a:solidFill>
                  <a:schemeClr val="tx2"/>
                </a:solidFill>
                <a:latin typeface="Myriad Pro" charset="0"/>
                <a:ea typeface="Myriad Pro" charset="0"/>
                <a:cs typeface="Myriad Pro" charset="0"/>
              </a:rPr>
              <a:t>2</a:t>
            </a:r>
            <a:endParaRPr lang="en-GB" sz="3600" dirty="0" smtClean="0">
              <a:solidFill>
                <a:schemeClr val="tx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71625" y="2571750"/>
          <a:ext cx="6096000" cy="2497455"/>
        </p:xfrm>
        <a:graphic>
          <a:graphicData uri="http://schemas.openxmlformats.org/drawingml/2006/table">
            <a:tbl>
              <a:tblPr/>
              <a:tblGrid>
                <a:gridCol w="3643313"/>
                <a:gridCol w="245268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Score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C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ongestive heart failure/left ventricular systolic dysfunction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H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ypertension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A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ge ≥75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D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iabetes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troke / TIA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</a:tbl>
          </a:graphicData>
        </a:graphic>
      </p:graphicFrame>
      <p:sp>
        <p:nvSpPr>
          <p:cNvPr id="161828" name="TextBox 4"/>
          <p:cNvSpPr txBox="1">
            <a:spLocks noChangeArrowheads="1"/>
          </p:cNvSpPr>
          <p:nvPr/>
        </p:nvSpPr>
        <p:spPr bwMode="auto">
          <a:xfrm>
            <a:off x="0" y="6627813"/>
            <a:ext cx="3227388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900">
                <a:ea typeface="Times" charset="0"/>
                <a:cs typeface="Times" charset="0"/>
              </a:rPr>
              <a:t>Lip G et al. </a:t>
            </a:r>
            <a:r>
              <a:rPr lang="en-GB" sz="900" i="1">
                <a:ea typeface="Times" charset="0"/>
                <a:cs typeface="Times" charset="0"/>
              </a:rPr>
              <a:t>Chest</a:t>
            </a:r>
            <a:r>
              <a:rPr lang="en-GB" sz="900">
                <a:ea typeface="Times" charset="0"/>
                <a:cs typeface="Times" charset="0"/>
              </a:rPr>
              <a:t> 2010; </a:t>
            </a:r>
            <a:r>
              <a:rPr lang="en-GB" sz="900" b="1">
                <a:ea typeface="Times" charset="0"/>
                <a:cs typeface="Times" charset="0"/>
              </a:rPr>
              <a:t>137</a:t>
            </a:r>
            <a:r>
              <a:rPr lang="en-GB" sz="900">
                <a:ea typeface="Times" charset="0"/>
                <a:cs typeface="Times" charset="0"/>
              </a:rPr>
              <a:t> (2): 263–272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620688"/>
            <a:ext cx="8629650" cy="752475"/>
          </a:xfrm>
          <a:prstGeom prst="rect">
            <a:avLst/>
          </a:prstGeom>
        </p:spPr>
        <p:txBody>
          <a:bodyPr/>
          <a:lstStyle/>
          <a:p>
            <a:r>
              <a:rPr lang="en-GB" sz="4000" dirty="0" smtClean="0">
                <a:solidFill>
                  <a:srgbClr val="1F497D"/>
                </a:solidFill>
              </a:rPr>
              <a:t/>
            </a:r>
            <a:br>
              <a:rPr lang="en-GB" sz="4000" dirty="0" smtClean="0">
                <a:solidFill>
                  <a:srgbClr val="1F497D"/>
                </a:solidFill>
              </a:rPr>
            </a:br>
            <a:r>
              <a:rPr lang="en-GB" sz="4000" dirty="0" smtClean="0">
                <a:solidFill>
                  <a:srgbClr val="1F497D"/>
                </a:solidFill>
              </a:rPr>
              <a:t>Stroke risk assessment with CHADS</a:t>
            </a:r>
            <a:r>
              <a:rPr lang="en-GB" sz="4000" baseline="-25000" dirty="0" smtClean="0">
                <a:solidFill>
                  <a:srgbClr val="1F497D"/>
                </a:solidFill>
              </a:rPr>
              <a:t>2</a:t>
            </a:r>
            <a:endParaRPr lang="en-US" sz="4000" baseline="-25000" dirty="0" smtClean="0">
              <a:solidFill>
                <a:srgbClr val="1F497D"/>
              </a:solidFill>
            </a:endParaRPr>
          </a:p>
        </p:txBody>
      </p:sp>
      <p:sp>
        <p:nvSpPr>
          <p:cNvPr id="12314" name="Text Box 138"/>
          <p:cNvSpPr txBox="1">
            <a:spLocks noChangeArrowheads="1"/>
          </p:cNvSpPr>
          <p:nvPr/>
        </p:nvSpPr>
        <p:spPr bwMode="auto">
          <a:xfrm>
            <a:off x="2364745" y="6586538"/>
            <a:ext cx="66786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8" tIns="45705" rIns="91408" bIns="45705" anchor="b">
            <a:spAutoFit/>
          </a:bodyPr>
          <a:lstStyle/>
          <a:p>
            <a:pPr algn="r"/>
            <a:r>
              <a:rPr lang="en-US" sz="1000" dirty="0">
                <a:cs typeface="Tahoma" pitchFamily="34" charset="0"/>
              </a:rPr>
              <a:t>1 Gage BF </a:t>
            </a:r>
            <a:r>
              <a:rPr lang="en-US" sz="1000" i="1" dirty="0">
                <a:cs typeface="Tahoma" pitchFamily="34" charset="0"/>
              </a:rPr>
              <a:t>et al. JAMA</a:t>
            </a:r>
            <a:r>
              <a:rPr lang="en-US" sz="1000" dirty="0">
                <a:cs typeface="Tahoma" pitchFamily="34" charset="0"/>
              </a:rPr>
              <a:t> 2001;285:2864–70.</a:t>
            </a:r>
          </a:p>
          <a:p>
            <a:pPr algn="r"/>
            <a:r>
              <a:rPr lang="en-US" sz="1000" dirty="0">
                <a:cs typeface="Tahoma" pitchFamily="34" charset="0"/>
              </a:rPr>
              <a:t>2 Based on data from Gage BF </a:t>
            </a:r>
            <a:r>
              <a:rPr lang="en-US" sz="1000" i="1" dirty="0">
                <a:cs typeface="Tahoma" pitchFamily="34" charset="0"/>
              </a:rPr>
              <a:t>et al. JAMA</a:t>
            </a:r>
            <a:r>
              <a:rPr lang="en-US" sz="1000" dirty="0">
                <a:cs typeface="Tahoma" pitchFamily="34" charset="0"/>
              </a:rPr>
              <a:t> 2001;285:2864–70.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2219653" y="1982788"/>
            <a:ext cx="4524047" cy="4660900"/>
            <a:chOff x="4385003" y="1754188"/>
            <a:chExt cx="4524047" cy="466090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461822" y="5311468"/>
              <a:ext cx="300038" cy="31908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961885" y="5159068"/>
              <a:ext cx="300037" cy="47148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6466710" y="4963805"/>
              <a:ext cx="300037" cy="66675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6966772" y="4649480"/>
              <a:ext cx="300038" cy="98107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471597" y="4206567"/>
              <a:ext cx="300038" cy="142398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7966897" y="3549343"/>
              <a:ext cx="300038" cy="208121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8471722" y="2596843"/>
              <a:ext cx="300038" cy="303371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GB">
                <a:latin typeface="Arial" charset="0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12337" name="Freeform 12"/>
            <p:cNvSpPr>
              <a:spLocks/>
            </p:cNvSpPr>
            <p:nvPr/>
          </p:nvSpPr>
          <p:spPr bwMode="auto">
            <a:xfrm>
              <a:off x="5354638" y="2311400"/>
              <a:ext cx="3554412" cy="3330575"/>
            </a:xfrm>
            <a:custGeom>
              <a:avLst/>
              <a:gdLst>
                <a:gd name="T0" fmla="*/ 0 w 2239"/>
                <a:gd name="T1" fmla="*/ 0 h 2098"/>
                <a:gd name="T2" fmla="*/ 0 w 2239"/>
                <a:gd name="T3" fmla="*/ 2147483647 h 2098"/>
                <a:gd name="T4" fmla="*/ 2147483647 w 2239"/>
                <a:gd name="T5" fmla="*/ 2147483647 h 2098"/>
                <a:gd name="T6" fmla="*/ 0 60000 65536"/>
                <a:gd name="T7" fmla="*/ 0 60000 65536"/>
                <a:gd name="T8" fmla="*/ 0 60000 65536"/>
                <a:gd name="T9" fmla="*/ 0 w 2239"/>
                <a:gd name="T10" fmla="*/ 0 h 2098"/>
                <a:gd name="T11" fmla="*/ 2239 w 2239"/>
                <a:gd name="T12" fmla="*/ 2098 h 209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39" h="2098">
                  <a:moveTo>
                    <a:pt x="0" y="0"/>
                  </a:moveTo>
                  <a:lnTo>
                    <a:pt x="0" y="2098"/>
                  </a:lnTo>
                  <a:lnTo>
                    <a:pt x="2239" y="2098"/>
                  </a:lnTo>
                </a:path>
              </a:pathLst>
            </a:custGeom>
            <a:noFill/>
            <a:ln w="285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38" name="Text Box 45"/>
            <p:cNvSpPr txBox="1">
              <a:spLocks noChangeArrowheads="1"/>
            </p:cNvSpPr>
            <p:nvPr/>
          </p:nvSpPr>
          <p:spPr bwMode="auto">
            <a:xfrm>
              <a:off x="4989513" y="5438775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b="1"/>
                <a:t>0</a:t>
              </a:r>
            </a:p>
          </p:txBody>
        </p:sp>
        <p:sp>
          <p:nvSpPr>
            <p:cNvPr id="12339" name="Text Box 46"/>
            <p:cNvSpPr txBox="1">
              <a:spLocks noChangeArrowheads="1"/>
            </p:cNvSpPr>
            <p:nvPr/>
          </p:nvSpPr>
          <p:spPr bwMode="auto">
            <a:xfrm>
              <a:off x="4989513" y="4776788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b="1"/>
                <a:t>4</a:t>
              </a:r>
            </a:p>
          </p:txBody>
        </p:sp>
        <p:sp>
          <p:nvSpPr>
            <p:cNvPr id="12340" name="Text Box 47"/>
            <p:cNvSpPr txBox="1">
              <a:spLocks noChangeArrowheads="1"/>
            </p:cNvSpPr>
            <p:nvPr/>
          </p:nvSpPr>
          <p:spPr bwMode="auto">
            <a:xfrm>
              <a:off x="4989513" y="4110038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b="1"/>
                <a:t>8</a:t>
              </a:r>
            </a:p>
          </p:txBody>
        </p:sp>
        <p:sp>
          <p:nvSpPr>
            <p:cNvPr id="12341" name="Text Box 48"/>
            <p:cNvSpPr txBox="1">
              <a:spLocks noChangeArrowheads="1"/>
            </p:cNvSpPr>
            <p:nvPr/>
          </p:nvSpPr>
          <p:spPr bwMode="auto">
            <a:xfrm>
              <a:off x="4876800" y="3448050"/>
              <a:ext cx="4095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b="1"/>
                <a:t>12</a:t>
              </a:r>
            </a:p>
          </p:txBody>
        </p:sp>
        <p:sp>
          <p:nvSpPr>
            <p:cNvPr id="12342" name="Text Box 49"/>
            <p:cNvSpPr txBox="1">
              <a:spLocks noChangeArrowheads="1"/>
            </p:cNvSpPr>
            <p:nvPr/>
          </p:nvSpPr>
          <p:spPr bwMode="auto">
            <a:xfrm>
              <a:off x="4876800" y="2786063"/>
              <a:ext cx="4095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b="1"/>
                <a:t>16</a:t>
              </a:r>
            </a:p>
          </p:txBody>
        </p:sp>
        <p:sp>
          <p:nvSpPr>
            <p:cNvPr id="12343" name="Text Box 50"/>
            <p:cNvSpPr txBox="1">
              <a:spLocks noChangeArrowheads="1"/>
            </p:cNvSpPr>
            <p:nvPr/>
          </p:nvSpPr>
          <p:spPr bwMode="auto">
            <a:xfrm>
              <a:off x="4876800" y="2147890"/>
              <a:ext cx="40957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GB" sz="1600" b="1"/>
                <a:t>20</a:t>
              </a:r>
            </a:p>
          </p:txBody>
        </p:sp>
        <p:sp>
          <p:nvSpPr>
            <p:cNvPr id="12344" name="Text Box 51"/>
            <p:cNvSpPr txBox="1">
              <a:spLocks noChangeArrowheads="1"/>
            </p:cNvSpPr>
            <p:nvPr/>
          </p:nvSpPr>
          <p:spPr bwMode="auto">
            <a:xfrm>
              <a:off x="5456238" y="5662613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0</a:t>
              </a:r>
            </a:p>
          </p:txBody>
        </p:sp>
        <p:sp>
          <p:nvSpPr>
            <p:cNvPr id="12345" name="Text Box 52"/>
            <p:cNvSpPr txBox="1">
              <a:spLocks noChangeArrowheads="1"/>
            </p:cNvSpPr>
            <p:nvPr/>
          </p:nvSpPr>
          <p:spPr bwMode="auto">
            <a:xfrm>
              <a:off x="5965825" y="5662613"/>
              <a:ext cx="2968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1</a:t>
              </a:r>
            </a:p>
          </p:txBody>
        </p:sp>
        <p:sp>
          <p:nvSpPr>
            <p:cNvPr id="12346" name="Text Box 53"/>
            <p:cNvSpPr txBox="1">
              <a:spLocks noChangeArrowheads="1"/>
            </p:cNvSpPr>
            <p:nvPr/>
          </p:nvSpPr>
          <p:spPr bwMode="auto">
            <a:xfrm>
              <a:off x="6461125" y="5662613"/>
              <a:ext cx="2968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2</a:t>
              </a:r>
            </a:p>
          </p:txBody>
        </p:sp>
        <p:sp>
          <p:nvSpPr>
            <p:cNvPr id="12347" name="Text Box 54"/>
            <p:cNvSpPr txBox="1">
              <a:spLocks noChangeArrowheads="1"/>
            </p:cNvSpPr>
            <p:nvPr/>
          </p:nvSpPr>
          <p:spPr bwMode="auto">
            <a:xfrm>
              <a:off x="6961188" y="5662613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3</a:t>
              </a:r>
            </a:p>
          </p:txBody>
        </p:sp>
        <p:sp>
          <p:nvSpPr>
            <p:cNvPr id="12348" name="Text Box 55"/>
            <p:cNvSpPr txBox="1">
              <a:spLocks noChangeArrowheads="1"/>
            </p:cNvSpPr>
            <p:nvPr/>
          </p:nvSpPr>
          <p:spPr bwMode="auto">
            <a:xfrm>
              <a:off x="7485063" y="5662613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4</a:t>
              </a:r>
            </a:p>
          </p:txBody>
        </p:sp>
        <p:sp>
          <p:nvSpPr>
            <p:cNvPr id="12349" name="Text Box 56"/>
            <p:cNvSpPr txBox="1">
              <a:spLocks noChangeArrowheads="1"/>
            </p:cNvSpPr>
            <p:nvPr/>
          </p:nvSpPr>
          <p:spPr bwMode="auto">
            <a:xfrm>
              <a:off x="7980363" y="5662613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5</a:t>
              </a:r>
            </a:p>
          </p:txBody>
        </p:sp>
        <p:sp>
          <p:nvSpPr>
            <p:cNvPr id="12350" name="Text Box 57"/>
            <p:cNvSpPr txBox="1">
              <a:spLocks noChangeArrowheads="1"/>
            </p:cNvSpPr>
            <p:nvPr/>
          </p:nvSpPr>
          <p:spPr bwMode="auto">
            <a:xfrm>
              <a:off x="8494713" y="5662613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6</a:t>
              </a:r>
            </a:p>
          </p:txBody>
        </p:sp>
        <p:sp>
          <p:nvSpPr>
            <p:cNvPr id="12351" name="Text Box 58"/>
            <p:cNvSpPr txBox="1">
              <a:spLocks noChangeArrowheads="1"/>
            </p:cNvSpPr>
            <p:nvPr/>
          </p:nvSpPr>
          <p:spPr bwMode="auto">
            <a:xfrm>
              <a:off x="6237288" y="6048375"/>
              <a:ext cx="175418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b="1"/>
                <a:t>CHADS</a:t>
              </a:r>
              <a:r>
                <a:rPr lang="en-GB" b="1" baseline="-25000"/>
                <a:t>2</a:t>
              </a:r>
              <a:r>
                <a:rPr lang="en-GB" b="1"/>
                <a:t> score</a:t>
              </a:r>
            </a:p>
          </p:txBody>
        </p:sp>
        <p:sp>
          <p:nvSpPr>
            <p:cNvPr id="12352" name="Text Box 66"/>
            <p:cNvSpPr txBox="1">
              <a:spLocks noChangeArrowheads="1"/>
            </p:cNvSpPr>
            <p:nvPr/>
          </p:nvSpPr>
          <p:spPr bwMode="auto">
            <a:xfrm>
              <a:off x="5794276" y="1754188"/>
              <a:ext cx="264021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2200" b="1" dirty="0">
                  <a:solidFill>
                    <a:schemeClr val="accent2"/>
                  </a:solidFill>
                </a:rPr>
                <a:t>Adjusted stroke risk</a:t>
              </a:r>
            </a:p>
          </p:txBody>
        </p:sp>
        <p:sp>
          <p:nvSpPr>
            <p:cNvPr id="12353" name="Line 32"/>
            <p:cNvSpPr>
              <a:spLocks noChangeShapeType="1"/>
            </p:cNvSpPr>
            <p:nvPr/>
          </p:nvSpPr>
          <p:spPr bwMode="auto">
            <a:xfrm rot="5400000" flipH="1">
              <a:off x="5310981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54" name="Line 33"/>
            <p:cNvSpPr>
              <a:spLocks noChangeShapeType="1"/>
            </p:cNvSpPr>
            <p:nvPr/>
          </p:nvSpPr>
          <p:spPr bwMode="auto">
            <a:xfrm rot="5400000" flipH="1">
              <a:off x="5815806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55" name="Line 34"/>
            <p:cNvSpPr>
              <a:spLocks noChangeShapeType="1"/>
            </p:cNvSpPr>
            <p:nvPr/>
          </p:nvSpPr>
          <p:spPr bwMode="auto">
            <a:xfrm rot="5400000" flipH="1">
              <a:off x="6322218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56" name="Line 35"/>
            <p:cNvSpPr>
              <a:spLocks noChangeShapeType="1"/>
            </p:cNvSpPr>
            <p:nvPr/>
          </p:nvSpPr>
          <p:spPr bwMode="auto">
            <a:xfrm rot="5400000" flipH="1">
              <a:off x="6828631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57" name="Line 36"/>
            <p:cNvSpPr>
              <a:spLocks noChangeShapeType="1"/>
            </p:cNvSpPr>
            <p:nvPr/>
          </p:nvSpPr>
          <p:spPr bwMode="auto">
            <a:xfrm rot="5400000" flipH="1">
              <a:off x="7335043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58" name="Line 37"/>
            <p:cNvSpPr>
              <a:spLocks noChangeShapeType="1"/>
            </p:cNvSpPr>
            <p:nvPr/>
          </p:nvSpPr>
          <p:spPr bwMode="auto">
            <a:xfrm rot="5400000" flipH="1">
              <a:off x="7841456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59" name="Line 38"/>
            <p:cNvSpPr>
              <a:spLocks noChangeShapeType="1"/>
            </p:cNvSpPr>
            <p:nvPr/>
          </p:nvSpPr>
          <p:spPr bwMode="auto">
            <a:xfrm rot="5400000" flipH="1">
              <a:off x="8347868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0" name="Line 39"/>
            <p:cNvSpPr>
              <a:spLocks noChangeShapeType="1"/>
            </p:cNvSpPr>
            <p:nvPr/>
          </p:nvSpPr>
          <p:spPr bwMode="auto">
            <a:xfrm rot="5400000" flipH="1">
              <a:off x="8854281" y="5682459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1" name="Line 40"/>
            <p:cNvSpPr>
              <a:spLocks noChangeShapeType="1"/>
            </p:cNvSpPr>
            <p:nvPr/>
          </p:nvSpPr>
          <p:spPr bwMode="auto">
            <a:xfrm flipH="1">
              <a:off x="5267325" y="4951413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2" name="Line 41"/>
            <p:cNvSpPr>
              <a:spLocks noChangeShapeType="1"/>
            </p:cNvSpPr>
            <p:nvPr/>
          </p:nvSpPr>
          <p:spPr bwMode="auto">
            <a:xfrm flipH="1">
              <a:off x="5267325" y="4287838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3" name="Line 42"/>
            <p:cNvSpPr>
              <a:spLocks noChangeShapeType="1"/>
            </p:cNvSpPr>
            <p:nvPr/>
          </p:nvSpPr>
          <p:spPr bwMode="auto">
            <a:xfrm flipH="1">
              <a:off x="5267325" y="3624263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4" name="Line 43"/>
            <p:cNvSpPr>
              <a:spLocks noChangeShapeType="1"/>
            </p:cNvSpPr>
            <p:nvPr/>
          </p:nvSpPr>
          <p:spPr bwMode="auto">
            <a:xfrm flipH="1">
              <a:off x="5267325" y="2960688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5" name="Line 44"/>
            <p:cNvSpPr>
              <a:spLocks noChangeShapeType="1"/>
            </p:cNvSpPr>
            <p:nvPr/>
          </p:nvSpPr>
          <p:spPr bwMode="auto">
            <a:xfrm flipH="1">
              <a:off x="5267325" y="2320928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66" name="Text Box 66"/>
            <p:cNvSpPr txBox="1">
              <a:spLocks noChangeArrowheads="1"/>
            </p:cNvSpPr>
            <p:nvPr/>
          </p:nvSpPr>
          <p:spPr bwMode="auto">
            <a:xfrm rot="16200000">
              <a:off x="3075542" y="3899227"/>
              <a:ext cx="31421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400" b="1" dirty="0"/>
                <a:t>NRAF adjusted stroke rate </a:t>
              </a:r>
            </a:p>
            <a:p>
              <a:pPr algn="ctr"/>
              <a:r>
                <a:rPr lang="en-GB" sz="1400" b="1" dirty="0"/>
                <a:t>per 100 patient years, without </a:t>
              </a:r>
              <a:r>
                <a:rPr lang="en-GB" sz="1400" b="1" dirty="0" smtClean="0"/>
                <a:t>aspirin</a:t>
              </a:r>
              <a:r>
                <a:rPr lang="en-GB" sz="1400" b="1" baseline="30000" dirty="0" smtClean="0"/>
                <a:t>2</a:t>
              </a:r>
              <a:endParaRPr lang="en-GB" sz="1400" b="1" baseline="30000" dirty="0"/>
            </a:p>
          </p:txBody>
        </p:sp>
        <p:sp>
          <p:nvSpPr>
            <p:cNvPr id="12367" name="Line 40"/>
            <p:cNvSpPr>
              <a:spLocks noChangeShapeType="1"/>
            </p:cNvSpPr>
            <p:nvPr/>
          </p:nvSpPr>
          <p:spPr bwMode="auto">
            <a:xfrm flipH="1">
              <a:off x="5267325" y="5637213"/>
              <a:ext cx="80963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 advTm="65302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itle 1"/>
          <p:cNvSpPr>
            <a:spLocks noGrp="1"/>
          </p:cNvSpPr>
          <p:nvPr>
            <p:ph type="title"/>
          </p:nvPr>
        </p:nvSpPr>
        <p:spPr>
          <a:xfrm>
            <a:off x="457200" y="759161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CHADS</a:t>
            </a:r>
            <a:r>
              <a:rPr lang="en-GB" baseline="-25000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2</a:t>
            </a:r>
            <a:endParaRPr lang="en-GB" dirty="0" smtClean="0">
              <a:solidFill>
                <a:srgbClr val="1F497D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47813" y="2349500"/>
          <a:ext cx="60960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2849554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Score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NNT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Adjusted annual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Stroke Rate</a:t>
                      </a:r>
                      <a:endParaRPr lang="en-GB" dirty="0" smtClean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53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1.9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36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2.8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4.0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17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5.9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8.5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12.5</a:t>
                      </a:r>
                    </a:p>
                  </a:txBody>
                  <a:tcPr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34" charset="-128"/>
                          <a:cs typeface="Arial" pitchFamily="34" charset="0"/>
                        </a:rPr>
                        <a:t>18.2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reas\Desktop\ScreenHunter_02 Aug. 31 11.4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6083" y="1736492"/>
            <a:ext cx="4751833" cy="462375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45609" y="692696"/>
            <a:ext cx="7852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1F497D"/>
                </a:solidFill>
              </a:rPr>
              <a:t>Validation of risk stratification schemes for predicting stroke</a:t>
            </a:r>
          </a:p>
          <a:p>
            <a:pPr algn="ctr"/>
            <a:r>
              <a:rPr lang="en-GB" sz="2400" b="1" dirty="0" smtClean="0">
                <a:solidFill>
                  <a:srgbClr val="1F497D"/>
                </a:solidFill>
              </a:rPr>
              <a:t>and thromboembolism in patients with atrial fibrillation</a:t>
            </a:r>
            <a:endParaRPr lang="en-GB" sz="2400" b="1" dirty="0">
              <a:solidFill>
                <a:srgbClr val="1F497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6525344"/>
            <a:ext cx="30768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Olesen</a:t>
            </a:r>
            <a:r>
              <a:rPr lang="en-GB" sz="1600" dirty="0" smtClean="0"/>
              <a:t> J et al. </a:t>
            </a:r>
            <a:r>
              <a:rPr lang="en-GB" sz="1600" i="1" dirty="0" smtClean="0"/>
              <a:t>BMJ</a:t>
            </a:r>
            <a:r>
              <a:rPr lang="en-GB" sz="1600" dirty="0" smtClean="0"/>
              <a:t> 2011;342:d124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625" y="2514600"/>
            <a:ext cx="4397375" cy="3143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0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1406526"/>
            <a:ext cx="4422775" cy="508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6" name="TextBox 3"/>
          <p:cNvSpPr txBox="1">
            <a:spLocks noChangeArrowheads="1"/>
          </p:cNvSpPr>
          <p:nvPr/>
        </p:nvSpPr>
        <p:spPr bwMode="auto">
          <a:xfrm>
            <a:off x="0" y="6627813"/>
            <a:ext cx="19669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900"/>
              <a:t>Fang FC et al. </a:t>
            </a:r>
            <a:r>
              <a:rPr lang="en-GB" sz="900" i="1"/>
              <a:t>JACC </a:t>
            </a:r>
            <a:r>
              <a:rPr lang="en-GB" sz="900"/>
              <a:t>2008;51:810-815</a:t>
            </a:r>
          </a:p>
        </p:txBody>
      </p:sp>
      <p:sp>
        <p:nvSpPr>
          <p:cNvPr id="153607" name="Rectangle 6"/>
          <p:cNvSpPr>
            <a:spLocks noChangeArrowheads="1"/>
          </p:cNvSpPr>
          <p:nvPr/>
        </p:nvSpPr>
        <p:spPr bwMode="auto">
          <a:xfrm>
            <a:off x="0" y="86042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Comparison of Risk Stratification Schemes to Predict </a:t>
            </a:r>
            <a:r>
              <a:rPr lang="en-GB" sz="2000" b="1" dirty="0" err="1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Thromboembolism</a:t>
            </a:r>
            <a:r>
              <a:rPr lang="en-GB" sz="2000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 in People With </a:t>
            </a:r>
            <a:r>
              <a:rPr lang="en-GB" sz="2000" b="1" dirty="0" err="1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Nonvalvular</a:t>
            </a:r>
            <a:r>
              <a:rPr lang="en-GB" sz="2000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 Atrial Fibrillation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33800" y="3886200"/>
            <a:ext cx="642938" cy="12144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955675"/>
            <a:ext cx="7429500" cy="494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5652" name="Rectangle 2"/>
          <p:cNvSpPr>
            <a:spLocks noChangeArrowheads="1"/>
          </p:cNvSpPr>
          <p:nvPr/>
        </p:nvSpPr>
        <p:spPr bwMode="auto">
          <a:xfrm>
            <a:off x="0" y="6627813"/>
            <a:ext cx="196691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900"/>
              <a:t>Fang FC et al. </a:t>
            </a:r>
            <a:r>
              <a:rPr lang="en-GB" sz="900" i="1"/>
              <a:t>JACC </a:t>
            </a:r>
            <a:r>
              <a:rPr lang="en-GB" sz="900"/>
              <a:t>2008;51:810-815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29000" y="2895600"/>
            <a:ext cx="1143000" cy="20716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Title 1"/>
          <p:cNvSpPr>
            <a:spLocks noGrp="1"/>
          </p:cNvSpPr>
          <p:nvPr>
            <p:ph type="title"/>
          </p:nvPr>
        </p:nvSpPr>
        <p:spPr>
          <a:xfrm>
            <a:off x="428625" y="1071563"/>
            <a:ext cx="8229600" cy="909637"/>
          </a:xfrm>
        </p:spPr>
        <p:txBody>
          <a:bodyPr/>
          <a:lstStyle/>
          <a:p>
            <a:r>
              <a:rPr lang="en-GB" sz="3600" dirty="0" smtClean="0">
                <a:solidFill>
                  <a:srgbClr val="1F497D"/>
                </a:solidFill>
                <a:latin typeface="Myriad Pro" charset="0"/>
                <a:ea typeface="Myriad Pro" charset="0"/>
                <a:cs typeface="Myriad Pro" charset="0"/>
              </a:rPr>
              <a:t>CHA</a:t>
            </a:r>
            <a:r>
              <a:rPr lang="en-GB" sz="3600" baseline="-25000" dirty="0" smtClean="0">
                <a:solidFill>
                  <a:srgbClr val="1F497D"/>
                </a:solidFill>
                <a:latin typeface="Myriad Pro" charset="0"/>
                <a:ea typeface="Myriad Pro" charset="0"/>
                <a:cs typeface="Myriad Pro" charset="0"/>
              </a:rPr>
              <a:t>2</a:t>
            </a:r>
            <a:r>
              <a:rPr lang="en-GB" sz="3600" dirty="0" smtClean="0">
                <a:solidFill>
                  <a:srgbClr val="1F497D"/>
                </a:solidFill>
                <a:latin typeface="Myriad Pro" charset="0"/>
                <a:ea typeface="Myriad Pro" charset="0"/>
                <a:cs typeface="Myriad Pro" charset="0"/>
              </a:rPr>
              <a:t>DS</a:t>
            </a:r>
            <a:r>
              <a:rPr lang="en-GB" sz="3600" baseline="-25000" dirty="0" smtClean="0">
                <a:solidFill>
                  <a:srgbClr val="1F497D"/>
                </a:solidFill>
                <a:latin typeface="Myriad Pro" charset="0"/>
                <a:ea typeface="Myriad Pro" charset="0"/>
                <a:cs typeface="Myriad Pro" charset="0"/>
              </a:rPr>
              <a:t>2</a:t>
            </a:r>
            <a:r>
              <a:rPr lang="en-GB" sz="3600" dirty="0" smtClean="0">
                <a:solidFill>
                  <a:srgbClr val="1F497D"/>
                </a:solidFill>
                <a:latin typeface="Myriad Pro" charset="0"/>
                <a:ea typeface="Myriad Pro" charset="0"/>
                <a:cs typeface="Myriad Pro" charset="0"/>
              </a:rPr>
              <a:t>VASc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71625" y="2571750"/>
          <a:ext cx="6096000" cy="3611880"/>
        </p:xfrm>
        <a:graphic>
          <a:graphicData uri="http://schemas.openxmlformats.org/drawingml/2006/table">
            <a:tbl>
              <a:tblPr/>
              <a:tblGrid>
                <a:gridCol w="3643313"/>
                <a:gridCol w="245268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entury Gothic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Score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C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ongestive heart failure/left ventricular systolic dysfunction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H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ypertension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A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ge ≥75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D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iabetes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troke / TIA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V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ascular disease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A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ge 65–74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4D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S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ex (female)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697B"/>
                          </a:solidFill>
                          <a:effectLst/>
                          <a:latin typeface="Century Gothic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BEC"/>
                    </a:solidFill>
                  </a:tcPr>
                </a:tc>
              </a:tr>
            </a:tbl>
          </a:graphicData>
        </a:graphic>
      </p:graphicFrame>
      <p:sp>
        <p:nvSpPr>
          <p:cNvPr id="161828" name="TextBox 4"/>
          <p:cNvSpPr txBox="1">
            <a:spLocks noChangeArrowheads="1"/>
          </p:cNvSpPr>
          <p:nvPr/>
        </p:nvSpPr>
        <p:spPr bwMode="auto">
          <a:xfrm>
            <a:off x="0" y="6627813"/>
            <a:ext cx="3227388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900">
                <a:ea typeface="Times" charset="0"/>
                <a:cs typeface="Times" charset="0"/>
              </a:rPr>
              <a:t>Lip G et al. </a:t>
            </a:r>
            <a:r>
              <a:rPr lang="en-GB" sz="900" i="1">
                <a:ea typeface="Times" charset="0"/>
                <a:cs typeface="Times" charset="0"/>
              </a:rPr>
              <a:t>Chest</a:t>
            </a:r>
            <a:r>
              <a:rPr lang="en-GB" sz="900">
                <a:ea typeface="Times" charset="0"/>
                <a:cs typeface="Times" charset="0"/>
              </a:rPr>
              <a:t> 2010; </a:t>
            </a:r>
            <a:r>
              <a:rPr lang="en-GB" sz="900" b="1">
                <a:ea typeface="Times" charset="0"/>
                <a:cs typeface="Times" charset="0"/>
              </a:rPr>
              <a:t>137</a:t>
            </a:r>
            <a:r>
              <a:rPr lang="en-GB" sz="900">
                <a:ea typeface="Times" charset="0"/>
                <a:cs typeface="Times" charset="0"/>
              </a:rPr>
              <a:t> (2): 263–272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itle 1"/>
          <p:cNvSpPr>
            <a:spLocks noGrp="1"/>
          </p:cNvSpPr>
          <p:nvPr>
            <p:ph type="title"/>
          </p:nvPr>
        </p:nvSpPr>
        <p:spPr>
          <a:xfrm>
            <a:off x="457200" y="759161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CHA</a:t>
            </a:r>
            <a:r>
              <a:rPr lang="en-GB" baseline="-25000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2</a:t>
            </a:r>
            <a:r>
              <a:rPr lang="en-GB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DS</a:t>
            </a:r>
            <a:r>
              <a:rPr lang="en-GB" baseline="-25000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2</a:t>
            </a:r>
            <a:r>
              <a:rPr lang="en-GB" dirty="0" smtClean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VASc</a:t>
            </a:r>
          </a:p>
        </p:txBody>
      </p:sp>
      <p:sp>
        <p:nvSpPr>
          <p:cNvPr id="163843" name="TextBox 2"/>
          <p:cNvSpPr txBox="1">
            <a:spLocks noChangeArrowheads="1"/>
          </p:cNvSpPr>
          <p:nvPr/>
        </p:nvSpPr>
        <p:spPr bwMode="auto">
          <a:xfrm>
            <a:off x="119063" y="1600200"/>
            <a:ext cx="890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800" b="1">
                <a:latin typeface="Tahoma" charset="0"/>
                <a:ea typeface="Tahoma" charset="0"/>
                <a:cs typeface="Tahoma" charset="0"/>
              </a:rPr>
              <a:t>Validated</a:t>
            </a:r>
            <a:r>
              <a:rPr lang="en-GB" sz="2800">
                <a:latin typeface="Tahoma" charset="0"/>
                <a:ea typeface="Tahoma" charset="0"/>
                <a:cs typeface="Tahoma" charset="0"/>
              </a:rPr>
              <a:t>: The Euro Heart Survey on Atrial Fibrillation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47813" y="23495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2849554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Score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Percent</a:t>
                      </a:r>
                      <a:r>
                        <a:rPr lang="en-GB" baseline="0" dirty="0" smtClean="0">
                          <a:solidFill>
                            <a:schemeClr val="accent2"/>
                          </a:solidFill>
                        </a:rPr>
                        <a:t> AF population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accent2"/>
                          </a:solidFill>
                        </a:rPr>
                        <a:t>Adjusted TE rate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15.1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0.7%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1.9%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18.7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4.7%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19.2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1.9%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8.7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3.2%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3.6%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10.1%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14.2%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0.01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100%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139788" y="1628800"/>
          <a:ext cx="6864425" cy="3352800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1639273"/>
                <a:gridCol w="648869"/>
                <a:gridCol w="831866"/>
                <a:gridCol w="1944216"/>
                <a:gridCol w="864096"/>
                <a:gridCol w="936105"/>
              </a:tblGrid>
              <a:tr h="396000">
                <a:tc gridSpan="6">
                  <a:txBody>
                    <a:bodyPr/>
                    <a:lstStyle/>
                    <a:p>
                      <a:r>
                        <a:rPr lang="en-GB" sz="2400" dirty="0" smtClean="0"/>
                        <a:t>Reclassification</a:t>
                      </a:r>
                      <a:endParaRPr lang="en-GB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79120">
                <a:tc rowSpan="3"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CHADS</a:t>
                      </a:r>
                      <a:r>
                        <a:rPr lang="en-GB" sz="20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2000" dirty="0" smtClean="0"/>
                        <a:t>0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CHA</a:t>
                      </a:r>
                      <a:r>
                        <a:rPr lang="en-GB" sz="2000" b="1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DS</a:t>
                      </a:r>
                      <a:r>
                        <a:rPr lang="en-GB" sz="2000" b="1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VASc </a:t>
                      </a:r>
                      <a:endParaRPr lang="en-GB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38.6%</a:t>
                      </a:r>
                      <a:endParaRPr lang="en-GB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5791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29.7%</a:t>
                      </a:r>
                      <a:endParaRPr lang="en-GB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5791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≥ 2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21.7%</a:t>
                      </a:r>
                      <a:endParaRPr lang="en-GB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579120">
                <a:tc rowSpan="2"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CHADS</a:t>
                      </a:r>
                      <a:r>
                        <a:rPr lang="en-GB" sz="2000" b="1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GB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2000" dirty="0" smtClean="0"/>
                        <a:t>1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CHA</a:t>
                      </a:r>
                      <a:r>
                        <a:rPr lang="en-GB" sz="2000" b="1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DS</a:t>
                      </a:r>
                      <a:r>
                        <a:rPr lang="en-GB" sz="2000" b="1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en-GB" sz="2000" b="1" dirty="0" smtClean="0">
                          <a:solidFill>
                            <a:srgbClr val="000000"/>
                          </a:solidFill>
                        </a:rPr>
                        <a:t>VASc </a:t>
                      </a:r>
                      <a:endParaRPr lang="en-GB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7.3%</a:t>
                      </a:r>
                      <a:endParaRPr lang="en-GB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57912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8016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≥ 2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016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92.7%</a:t>
                      </a:r>
                      <a:endParaRPr lang="en-GB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>
            <a:off x="3707904" y="2420888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707904" y="2996952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3707904" y="3573016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707904" y="4149080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707904" y="4725144"/>
            <a:ext cx="2880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259632" y="6453336"/>
            <a:ext cx="3065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Olesen</a:t>
            </a:r>
            <a:r>
              <a:rPr lang="en-GB" sz="1600" dirty="0" smtClean="0"/>
              <a:t> J et al. </a:t>
            </a:r>
            <a:r>
              <a:rPr lang="en-GB" sz="1600" i="1" dirty="0" smtClean="0"/>
              <a:t>BMJ</a:t>
            </a:r>
            <a:r>
              <a:rPr lang="en-GB" sz="1600" dirty="0" smtClean="0"/>
              <a:t> 2011;342:d124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908720"/>
            <a:ext cx="77768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F497D"/>
                </a:solidFill>
              </a:rPr>
              <a:t>C statistics based </a:t>
            </a:r>
            <a:r>
              <a:rPr lang="en-GB" sz="2800" b="1" dirty="0" smtClean="0">
                <a:solidFill>
                  <a:srgbClr val="1F497D"/>
                </a:solidFill>
              </a:rPr>
              <a:t>on Cox </a:t>
            </a:r>
            <a:r>
              <a:rPr lang="en-GB" sz="2800" b="1" dirty="0">
                <a:solidFill>
                  <a:srgbClr val="1F497D"/>
                </a:solidFill>
              </a:rPr>
              <a:t>regression </a:t>
            </a:r>
            <a:r>
              <a:rPr lang="en-GB" sz="2800" b="1" dirty="0" smtClean="0">
                <a:solidFill>
                  <a:srgbClr val="1F497D"/>
                </a:solidFill>
              </a:rPr>
              <a:t>models in a large real world cohort with long-term follow up based on categorisation of patients into risk groups</a:t>
            </a:r>
            <a:endParaRPr lang="en-GB" sz="2800" b="1" dirty="0">
              <a:solidFill>
                <a:srgbClr val="1F497D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71600" y="3212976"/>
          <a:ext cx="7272808" cy="2088232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944216"/>
                <a:gridCol w="1800200"/>
                <a:gridCol w="1800200"/>
                <a:gridCol w="1728192"/>
              </a:tblGrid>
              <a:tr h="52747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year </a:t>
                      </a:r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 year </a:t>
                      </a:r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 year</a:t>
                      </a:r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563606"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CHADS</a:t>
                      </a:r>
                      <a:r>
                        <a:rPr lang="en-GB" sz="2000" b="1" baseline="-25000" dirty="0" smtClean="0"/>
                        <a:t>2</a:t>
                      </a:r>
                      <a:endParaRPr lang="en-GB" sz="2000" b="1" baseline="-25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0.722</a:t>
                      </a:r>
                      <a:endParaRPr lang="en-GB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0.796</a:t>
                      </a:r>
                      <a:endParaRPr lang="en-GB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0.812</a:t>
                      </a:r>
                      <a:endParaRPr lang="en-GB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997149"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CHA</a:t>
                      </a:r>
                      <a:r>
                        <a:rPr lang="en-GB" sz="2000" b="1" baseline="-25000" dirty="0" smtClean="0"/>
                        <a:t>2</a:t>
                      </a:r>
                      <a:r>
                        <a:rPr lang="en-GB" sz="2000" b="1" dirty="0" smtClean="0"/>
                        <a:t>DS</a:t>
                      </a:r>
                      <a:r>
                        <a:rPr lang="en-GB" sz="2000" b="1" baseline="-25000" dirty="0" smtClean="0"/>
                        <a:t>2</a:t>
                      </a:r>
                      <a:r>
                        <a:rPr lang="en-GB" sz="2000" b="1" dirty="0" smtClean="0"/>
                        <a:t>VASc</a:t>
                      </a:r>
                      <a:endParaRPr lang="en-GB" sz="2000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0.850</a:t>
                      </a:r>
                      <a:endParaRPr lang="en-GB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0.880</a:t>
                      </a:r>
                      <a:endParaRPr lang="en-GB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0.888</a:t>
                      </a:r>
                      <a:endParaRPr lang="en-GB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0" y="5805264"/>
            <a:ext cx="725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Confidence intervals did not overlap between CHADS</a:t>
            </a:r>
            <a:r>
              <a:rPr lang="en-GB" baseline="-25000" dirty="0" smtClean="0"/>
              <a:t>2 </a:t>
            </a:r>
            <a:r>
              <a:rPr lang="en-GB" dirty="0" smtClean="0"/>
              <a:t>and CHA</a:t>
            </a:r>
            <a:r>
              <a:rPr lang="en-GB" baseline="-25000" dirty="0" smtClean="0"/>
              <a:t>2</a:t>
            </a:r>
            <a:r>
              <a:rPr lang="en-GB" dirty="0" smtClean="0"/>
              <a:t>DS</a:t>
            </a:r>
            <a:r>
              <a:rPr lang="en-GB" baseline="-25000" dirty="0" smtClean="0"/>
              <a:t>2</a:t>
            </a:r>
            <a:r>
              <a:rPr lang="en-GB" dirty="0" smtClean="0"/>
              <a:t>VASc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6453336"/>
            <a:ext cx="3065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Olesen</a:t>
            </a:r>
            <a:r>
              <a:rPr lang="en-GB" sz="1600" dirty="0" smtClean="0"/>
              <a:t> J et al. </a:t>
            </a:r>
            <a:r>
              <a:rPr lang="en-GB" sz="1600" i="1" dirty="0" smtClean="0"/>
              <a:t>BMJ</a:t>
            </a:r>
            <a:r>
              <a:rPr lang="en-GB" sz="1600" dirty="0" smtClean="0"/>
              <a:t> 2011;342:d124</a:t>
            </a:r>
          </a:p>
          <a:p>
            <a:endParaRPr lang="en-GB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Risk-4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5243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NOT at Risk-4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3708400"/>
            <a:ext cx="7772400" cy="8477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Those without any risk factors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5243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Risk-5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5243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29527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G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uidance on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R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isk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A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ssessment and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S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troke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P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revention for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A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trial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F</a:t>
            </a:r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ibrillation: </a:t>
            </a:r>
            <a:r>
              <a:rPr lang="en-GB" sz="4000" b="1" u="sng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GRASP-AF</a:t>
            </a:r>
            <a:r>
              <a:rPr lang="en-GB" sz="4000" dirty="0" smtClean="0">
                <a:latin typeface="Tahoma" charset="0"/>
                <a:ea typeface="Tahoma" charset="0"/>
                <a:cs typeface="Tahoma" charset="0"/>
              </a:rPr>
              <a:t/>
            </a:r>
            <a:br>
              <a:rPr lang="en-GB" sz="4000" dirty="0" smtClean="0">
                <a:latin typeface="Tahoma" charset="0"/>
                <a:ea typeface="Tahoma" charset="0"/>
                <a:cs typeface="Tahoma" charset="0"/>
              </a:rPr>
            </a:br>
            <a:r>
              <a:rPr lang="en-GB" sz="4000" dirty="0" smtClean="0">
                <a:latin typeface="Tahoma" charset="0"/>
                <a:ea typeface="Tahoma" charset="0"/>
                <a:cs typeface="Tahoma" charset="0"/>
              </a:rPr>
              <a:t/>
            </a:r>
            <a:br>
              <a:rPr lang="en-GB" sz="4000" dirty="0" smtClean="0">
                <a:latin typeface="Tahoma" charset="0"/>
                <a:ea typeface="Tahoma" charset="0"/>
                <a:cs typeface="Tahoma" charset="0"/>
              </a:rPr>
            </a:br>
            <a:r>
              <a:rPr lang="en-GB" sz="3200" dirty="0" smtClean="0">
                <a:latin typeface="Tahoma" charset="0"/>
                <a:ea typeface="Tahoma" charset="0"/>
                <a:cs typeface="Tahoma" charset="0"/>
              </a:rPr>
              <a:t>Tools to support data collection and analysis for GRASP AF</a:t>
            </a:r>
            <a:endParaRPr lang="en-US" sz="3200" dirty="0" smtClean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76131" name="TextBox 4"/>
          <p:cNvSpPr txBox="1">
            <a:spLocks noChangeArrowheads="1"/>
          </p:cNvSpPr>
          <p:nvPr/>
        </p:nvSpPr>
        <p:spPr bwMode="auto">
          <a:xfrm>
            <a:off x="1835150" y="4941888"/>
            <a:ext cx="558482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Tahoma" charset="0"/>
                <a:ea typeface="Tahoma" charset="0"/>
                <a:cs typeface="Tahoma" charset="0"/>
              </a:rPr>
              <a:t>Acknowledgement: 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Tahoma" charset="0"/>
                <a:ea typeface="Tahoma" charset="0"/>
                <a:cs typeface="Tahoma" charset="0"/>
              </a:rPr>
              <a:t>Keith Tyndall, Leeds AF clinic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Tahoma" charset="0"/>
                <a:ea typeface="Tahoma" charset="0"/>
                <a:cs typeface="Tahoma" charset="0"/>
              </a:rPr>
              <a:t>James Barrett, Primis+</a:t>
            </a:r>
          </a:p>
          <a:p>
            <a:pPr>
              <a:buFont typeface="Arial" charset="0"/>
              <a:buChar char="•"/>
            </a:pPr>
            <a:r>
              <a:rPr lang="en-GB">
                <a:latin typeface="Tahoma" charset="0"/>
                <a:ea typeface="Tahoma" charset="0"/>
                <a:cs typeface="Tahoma" charset="0"/>
              </a:rPr>
              <a:t>West-Yorkshire Cardiovascular Network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en-GB" sz="4000" dirty="0" smtClean="0">
                <a:solidFill>
                  <a:srgbClr val="376092"/>
                </a:solidFill>
                <a:latin typeface="Tahoma" charset="0"/>
                <a:ea typeface="Tahoma" charset="0"/>
                <a:cs typeface="Tahoma" charset="0"/>
              </a:rPr>
              <a:t>CHART GRASP-AF: Dashboard</a:t>
            </a:r>
            <a:endParaRPr lang="en-US" sz="4000" dirty="0" smtClean="0">
              <a:solidFill>
                <a:srgbClr val="376092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179203" name="Picture 11" descr="dashboar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62088" y="1857375"/>
            <a:ext cx="6162675" cy="4525963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775" y="838200"/>
            <a:ext cx="7410450" cy="551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2"/>
          <p:cNvSpPr>
            <a:spLocks noChangeArrowheads="1"/>
          </p:cNvSpPr>
          <p:nvPr/>
        </p:nvSpPr>
        <p:spPr bwMode="auto">
          <a:xfrm>
            <a:off x="7612812" y="6627168"/>
            <a:ext cx="15311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900" dirty="0" smtClean="0"/>
              <a:t>GRASP-AF Dataset May 2012</a:t>
            </a:r>
            <a:endParaRPr lang="en-GB" sz="900" dirty="0"/>
          </a:p>
        </p:txBody>
      </p:sp>
      <p:pic>
        <p:nvPicPr>
          <p:cNvPr id="5" name="Picture 4" descr="interventionbychadssco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9502"/>
            <a:ext cx="9144000" cy="4938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78200" y="959502"/>
            <a:ext cx="1358900" cy="234298"/>
          </a:xfrm>
          <a:prstGeom prst="rect">
            <a:avLst/>
          </a:prstGeom>
          <a:solidFill>
            <a:srgbClr val="395ABD"/>
          </a:solidFill>
          <a:ln>
            <a:solidFill>
              <a:srgbClr val="395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40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52513"/>
            <a:ext cx="9144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708275"/>
            <a:ext cx="9144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0438"/>
            <a:ext cx="91440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75" y="4221163"/>
            <a:ext cx="91408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941888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5589588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2636838"/>
            <a:ext cx="8991600" cy="7921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429000"/>
            <a:ext cx="8991600" cy="7921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4221163"/>
            <a:ext cx="8991600" cy="7921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5589588"/>
            <a:ext cx="8991600" cy="7921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 rot="-5400000">
            <a:off x="261144" y="3350419"/>
            <a:ext cx="1836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Cumulative Risk</a:t>
            </a:r>
            <a:endParaRPr lang="en-US" sz="3600">
              <a:solidFill>
                <a:prstClr val="black"/>
              </a:solidFill>
            </a:endParaRPr>
          </a:p>
        </p:txBody>
      </p:sp>
      <p:sp>
        <p:nvSpPr>
          <p:cNvPr id="17411" name="Line 6"/>
          <p:cNvSpPr>
            <a:spLocks noChangeShapeType="1"/>
          </p:cNvSpPr>
          <p:nvPr/>
        </p:nvSpPr>
        <p:spPr bwMode="auto">
          <a:xfrm flipH="1">
            <a:off x="1677988" y="5127625"/>
            <a:ext cx="650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2" name="Line 7"/>
          <p:cNvSpPr>
            <a:spLocks noChangeShapeType="1"/>
          </p:cNvSpPr>
          <p:nvPr/>
        </p:nvSpPr>
        <p:spPr bwMode="auto">
          <a:xfrm flipH="1">
            <a:off x="1677988" y="4610100"/>
            <a:ext cx="650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 flipH="1">
            <a:off x="1677988" y="4090988"/>
            <a:ext cx="650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 flipH="1">
            <a:off x="1677988" y="3575050"/>
            <a:ext cx="65087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 flipH="1">
            <a:off x="1677988" y="3057525"/>
            <a:ext cx="65087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 flipH="1">
            <a:off x="1677988" y="2538413"/>
            <a:ext cx="650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7" name="Line 12"/>
          <p:cNvSpPr>
            <a:spLocks noChangeShapeType="1"/>
          </p:cNvSpPr>
          <p:nvPr/>
        </p:nvSpPr>
        <p:spPr bwMode="auto">
          <a:xfrm flipH="1">
            <a:off x="1677988" y="2024063"/>
            <a:ext cx="650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8" name="Line 13"/>
          <p:cNvSpPr>
            <a:spLocks noChangeShapeType="1"/>
          </p:cNvSpPr>
          <p:nvPr/>
        </p:nvSpPr>
        <p:spPr bwMode="auto">
          <a:xfrm flipV="1">
            <a:off x="1743075" y="2024063"/>
            <a:ext cx="1588" cy="31035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19" name="Rectangle 14"/>
          <p:cNvSpPr>
            <a:spLocks noChangeArrowheads="1"/>
          </p:cNvSpPr>
          <p:nvPr/>
        </p:nvSpPr>
        <p:spPr bwMode="auto">
          <a:xfrm rot="-5400000">
            <a:off x="1374775" y="4978400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0.0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20" name="Rectangle 15"/>
          <p:cNvSpPr>
            <a:spLocks noChangeArrowheads="1"/>
          </p:cNvSpPr>
          <p:nvPr/>
        </p:nvSpPr>
        <p:spPr bwMode="auto">
          <a:xfrm rot="-5400000">
            <a:off x="1318419" y="4464844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0.01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21" name="Rectangle 16"/>
          <p:cNvSpPr>
            <a:spLocks noChangeArrowheads="1"/>
          </p:cNvSpPr>
          <p:nvPr/>
        </p:nvSpPr>
        <p:spPr bwMode="auto">
          <a:xfrm rot="-5400000">
            <a:off x="1318419" y="3429794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0.03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 rot="-5400000">
            <a:off x="1318419" y="2397919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0.05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1743075" y="1746250"/>
            <a:ext cx="5775325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424" name="Freeform 19"/>
          <p:cNvSpPr>
            <a:spLocks/>
          </p:cNvSpPr>
          <p:nvPr/>
        </p:nvSpPr>
        <p:spPr bwMode="auto">
          <a:xfrm>
            <a:off x="1743075" y="1874838"/>
            <a:ext cx="5553075" cy="3252787"/>
          </a:xfrm>
          <a:custGeom>
            <a:avLst/>
            <a:gdLst>
              <a:gd name="T0" fmla="*/ 2147483647 w 5410"/>
              <a:gd name="T1" fmla="*/ 2147483647 h 3168"/>
              <a:gd name="T2" fmla="*/ 2147483647 w 5410"/>
              <a:gd name="T3" fmla="*/ 2147483647 h 3168"/>
              <a:gd name="T4" fmla="*/ 2147483647 w 5410"/>
              <a:gd name="T5" fmla="*/ 2147483647 h 3168"/>
              <a:gd name="T6" fmla="*/ 2147483647 w 5410"/>
              <a:gd name="T7" fmla="*/ 2147483647 h 3168"/>
              <a:gd name="T8" fmla="*/ 2147483647 w 5410"/>
              <a:gd name="T9" fmla="*/ 2147483647 h 3168"/>
              <a:gd name="T10" fmla="*/ 2147483647 w 5410"/>
              <a:gd name="T11" fmla="*/ 2147483647 h 3168"/>
              <a:gd name="T12" fmla="*/ 2147483647 w 5410"/>
              <a:gd name="T13" fmla="*/ 2147483647 h 3168"/>
              <a:gd name="T14" fmla="*/ 2147483647 w 5410"/>
              <a:gd name="T15" fmla="*/ 2147483647 h 3168"/>
              <a:gd name="T16" fmla="*/ 2147483647 w 5410"/>
              <a:gd name="T17" fmla="*/ 2147483647 h 3168"/>
              <a:gd name="T18" fmla="*/ 2147483647 w 5410"/>
              <a:gd name="T19" fmla="*/ 2147483647 h 3168"/>
              <a:gd name="T20" fmla="*/ 2147483647 w 5410"/>
              <a:gd name="T21" fmla="*/ 2147483647 h 3168"/>
              <a:gd name="T22" fmla="*/ 2147483647 w 5410"/>
              <a:gd name="T23" fmla="*/ 2147483647 h 3168"/>
              <a:gd name="T24" fmla="*/ 2147483647 w 5410"/>
              <a:gd name="T25" fmla="*/ 2147483647 h 3168"/>
              <a:gd name="T26" fmla="*/ 2147483647 w 5410"/>
              <a:gd name="T27" fmla="*/ 2147483647 h 3168"/>
              <a:gd name="T28" fmla="*/ 2147483647 w 5410"/>
              <a:gd name="T29" fmla="*/ 2147483647 h 3168"/>
              <a:gd name="T30" fmla="*/ 2147483647 w 5410"/>
              <a:gd name="T31" fmla="*/ 2147483647 h 3168"/>
              <a:gd name="T32" fmla="*/ 2147483647 w 5410"/>
              <a:gd name="T33" fmla="*/ 2147483647 h 3168"/>
              <a:gd name="T34" fmla="*/ 2147483647 w 5410"/>
              <a:gd name="T35" fmla="*/ 2147483647 h 3168"/>
              <a:gd name="T36" fmla="*/ 2147483647 w 5410"/>
              <a:gd name="T37" fmla="*/ 2147483647 h 3168"/>
              <a:gd name="T38" fmla="*/ 2147483647 w 5410"/>
              <a:gd name="T39" fmla="*/ 2147483647 h 3168"/>
              <a:gd name="T40" fmla="*/ 2147483647 w 5410"/>
              <a:gd name="T41" fmla="*/ 2147483647 h 3168"/>
              <a:gd name="T42" fmla="*/ 2147483647 w 5410"/>
              <a:gd name="T43" fmla="*/ 2147483647 h 3168"/>
              <a:gd name="T44" fmla="*/ 2147483647 w 5410"/>
              <a:gd name="T45" fmla="*/ 2147483647 h 3168"/>
              <a:gd name="T46" fmla="*/ 2147483647 w 5410"/>
              <a:gd name="T47" fmla="*/ 2147483647 h 3168"/>
              <a:gd name="T48" fmla="*/ 2147483647 w 5410"/>
              <a:gd name="T49" fmla="*/ 2147483647 h 3168"/>
              <a:gd name="T50" fmla="*/ 2147483647 w 5410"/>
              <a:gd name="T51" fmla="*/ 2147483647 h 3168"/>
              <a:gd name="T52" fmla="*/ 2147483647 w 5410"/>
              <a:gd name="T53" fmla="*/ 2147483647 h 3168"/>
              <a:gd name="T54" fmla="*/ 2147483647 w 5410"/>
              <a:gd name="T55" fmla="*/ 2147483647 h 3168"/>
              <a:gd name="T56" fmla="*/ 2147483647 w 5410"/>
              <a:gd name="T57" fmla="*/ 2147483647 h 3168"/>
              <a:gd name="T58" fmla="*/ 2147483647 w 5410"/>
              <a:gd name="T59" fmla="*/ 2147483647 h 3168"/>
              <a:gd name="T60" fmla="*/ 2147483647 w 5410"/>
              <a:gd name="T61" fmla="*/ 2147483647 h 3168"/>
              <a:gd name="T62" fmla="*/ 2147483647 w 5410"/>
              <a:gd name="T63" fmla="*/ 2147483647 h 3168"/>
              <a:gd name="T64" fmla="*/ 2147483647 w 5410"/>
              <a:gd name="T65" fmla="*/ 2147483647 h 3168"/>
              <a:gd name="T66" fmla="*/ 2147483647 w 5410"/>
              <a:gd name="T67" fmla="*/ 2147483647 h 3168"/>
              <a:gd name="T68" fmla="*/ 2147483647 w 5410"/>
              <a:gd name="T69" fmla="*/ 2147483647 h 3168"/>
              <a:gd name="T70" fmla="*/ 2147483647 w 5410"/>
              <a:gd name="T71" fmla="*/ 2147483647 h 3168"/>
              <a:gd name="T72" fmla="*/ 2147483647 w 5410"/>
              <a:gd name="T73" fmla="*/ 2147483647 h 3168"/>
              <a:gd name="T74" fmla="*/ 2147483647 w 5410"/>
              <a:gd name="T75" fmla="*/ 2147483647 h 3168"/>
              <a:gd name="T76" fmla="*/ 2147483647 w 5410"/>
              <a:gd name="T77" fmla="*/ 2147483647 h 3168"/>
              <a:gd name="T78" fmla="*/ 2147483647 w 5410"/>
              <a:gd name="T79" fmla="*/ 2147483647 h 3168"/>
              <a:gd name="T80" fmla="*/ 2147483647 w 5410"/>
              <a:gd name="T81" fmla="*/ 2147483647 h 3168"/>
              <a:gd name="T82" fmla="*/ 2147483647 w 5410"/>
              <a:gd name="T83" fmla="*/ 2147483647 h 3168"/>
              <a:gd name="T84" fmla="*/ 2147483647 w 5410"/>
              <a:gd name="T85" fmla="*/ 2147483647 h 3168"/>
              <a:gd name="T86" fmla="*/ 2147483647 w 5410"/>
              <a:gd name="T87" fmla="*/ 2147483647 h 3168"/>
              <a:gd name="T88" fmla="*/ 2147483647 w 5410"/>
              <a:gd name="T89" fmla="*/ 2147483647 h 3168"/>
              <a:gd name="T90" fmla="*/ 2147483647 w 5410"/>
              <a:gd name="T91" fmla="*/ 2147483647 h 3168"/>
              <a:gd name="T92" fmla="*/ 2147483647 w 5410"/>
              <a:gd name="T93" fmla="*/ 2147483647 h 3168"/>
              <a:gd name="T94" fmla="*/ 2147483647 w 5410"/>
              <a:gd name="T95" fmla="*/ 2147483647 h 3168"/>
              <a:gd name="T96" fmla="*/ 2147483647 w 5410"/>
              <a:gd name="T97" fmla="*/ 2147483647 h 316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410"/>
              <a:gd name="T148" fmla="*/ 0 h 3168"/>
              <a:gd name="T149" fmla="*/ 5410 w 5410"/>
              <a:gd name="T150" fmla="*/ 3168 h 316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410" h="3168">
                <a:moveTo>
                  <a:pt x="0" y="3168"/>
                </a:moveTo>
                <a:lnTo>
                  <a:pt x="8" y="3168"/>
                </a:lnTo>
                <a:lnTo>
                  <a:pt x="8" y="3132"/>
                </a:lnTo>
                <a:lnTo>
                  <a:pt x="42" y="3132"/>
                </a:lnTo>
                <a:lnTo>
                  <a:pt x="42" y="3114"/>
                </a:lnTo>
                <a:lnTo>
                  <a:pt x="61" y="3114"/>
                </a:lnTo>
                <a:lnTo>
                  <a:pt x="61" y="3059"/>
                </a:lnTo>
                <a:lnTo>
                  <a:pt x="85" y="3059"/>
                </a:lnTo>
                <a:lnTo>
                  <a:pt x="85" y="3023"/>
                </a:lnTo>
                <a:lnTo>
                  <a:pt x="94" y="3023"/>
                </a:lnTo>
                <a:lnTo>
                  <a:pt x="94" y="3005"/>
                </a:lnTo>
                <a:lnTo>
                  <a:pt x="112" y="3005"/>
                </a:lnTo>
                <a:lnTo>
                  <a:pt x="112" y="2986"/>
                </a:lnTo>
                <a:lnTo>
                  <a:pt x="128" y="2986"/>
                </a:lnTo>
                <a:lnTo>
                  <a:pt x="128" y="2969"/>
                </a:lnTo>
                <a:lnTo>
                  <a:pt x="155" y="2969"/>
                </a:lnTo>
                <a:lnTo>
                  <a:pt x="155" y="2932"/>
                </a:lnTo>
                <a:lnTo>
                  <a:pt x="163" y="2932"/>
                </a:lnTo>
                <a:lnTo>
                  <a:pt x="163" y="2913"/>
                </a:lnTo>
                <a:lnTo>
                  <a:pt x="181" y="2913"/>
                </a:lnTo>
                <a:lnTo>
                  <a:pt x="181" y="2896"/>
                </a:lnTo>
                <a:lnTo>
                  <a:pt x="189" y="2896"/>
                </a:lnTo>
                <a:lnTo>
                  <a:pt x="189" y="2877"/>
                </a:lnTo>
                <a:lnTo>
                  <a:pt x="275" y="2877"/>
                </a:lnTo>
                <a:lnTo>
                  <a:pt x="275" y="2840"/>
                </a:lnTo>
                <a:lnTo>
                  <a:pt x="291" y="2840"/>
                </a:lnTo>
                <a:lnTo>
                  <a:pt x="291" y="2823"/>
                </a:lnTo>
                <a:lnTo>
                  <a:pt x="344" y="2823"/>
                </a:lnTo>
                <a:lnTo>
                  <a:pt x="344" y="2787"/>
                </a:lnTo>
                <a:lnTo>
                  <a:pt x="377" y="2787"/>
                </a:lnTo>
                <a:lnTo>
                  <a:pt x="377" y="2768"/>
                </a:lnTo>
                <a:lnTo>
                  <a:pt x="387" y="2768"/>
                </a:lnTo>
                <a:lnTo>
                  <a:pt x="387" y="2750"/>
                </a:lnTo>
                <a:lnTo>
                  <a:pt x="454" y="2750"/>
                </a:lnTo>
                <a:lnTo>
                  <a:pt x="454" y="2731"/>
                </a:lnTo>
                <a:lnTo>
                  <a:pt x="515" y="2731"/>
                </a:lnTo>
                <a:lnTo>
                  <a:pt x="515" y="2695"/>
                </a:lnTo>
                <a:lnTo>
                  <a:pt x="550" y="2695"/>
                </a:lnTo>
                <a:lnTo>
                  <a:pt x="550" y="2676"/>
                </a:lnTo>
                <a:lnTo>
                  <a:pt x="566" y="2676"/>
                </a:lnTo>
                <a:lnTo>
                  <a:pt x="566" y="2658"/>
                </a:lnTo>
                <a:lnTo>
                  <a:pt x="601" y="2658"/>
                </a:lnTo>
                <a:lnTo>
                  <a:pt x="601" y="2639"/>
                </a:lnTo>
                <a:lnTo>
                  <a:pt x="618" y="2639"/>
                </a:lnTo>
                <a:lnTo>
                  <a:pt x="618" y="2620"/>
                </a:lnTo>
                <a:lnTo>
                  <a:pt x="679" y="2620"/>
                </a:lnTo>
                <a:lnTo>
                  <a:pt x="679" y="2603"/>
                </a:lnTo>
                <a:lnTo>
                  <a:pt x="695" y="2603"/>
                </a:lnTo>
                <a:lnTo>
                  <a:pt x="695" y="2584"/>
                </a:lnTo>
                <a:lnTo>
                  <a:pt x="703" y="2584"/>
                </a:lnTo>
                <a:lnTo>
                  <a:pt x="703" y="2565"/>
                </a:lnTo>
                <a:lnTo>
                  <a:pt x="713" y="2565"/>
                </a:lnTo>
                <a:lnTo>
                  <a:pt x="713" y="2547"/>
                </a:lnTo>
                <a:lnTo>
                  <a:pt x="730" y="2547"/>
                </a:lnTo>
                <a:lnTo>
                  <a:pt x="730" y="2528"/>
                </a:lnTo>
                <a:lnTo>
                  <a:pt x="738" y="2528"/>
                </a:lnTo>
                <a:lnTo>
                  <a:pt x="738" y="2509"/>
                </a:lnTo>
                <a:lnTo>
                  <a:pt x="781" y="2509"/>
                </a:lnTo>
                <a:lnTo>
                  <a:pt x="781" y="2492"/>
                </a:lnTo>
                <a:lnTo>
                  <a:pt x="842" y="2492"/>
                </a:lnTo>
                <a:lnTo>
                  <a:pt x="842" y="2473"/>
                </a:lnTo>
                <a:lnTo>
                  <a:pt x="866" y="2473"/>
                </a:lnTo>
                <a:lnTo>
                  <a:pt x="866" y="2454"/>
                </a:lnTo>
                <a:lnTo>
                  <a:pt x="919" y="2454"/>
                </a:lnTo>
                <a:lnTo>
                  <a:pt x="919" y="2436"/>
                </a:lnTo>
                <a:lnTo>
                  <a:pt x="954" y="2436"/>
                </a:lnTo>
                <a:lnTo>
                  <a:pt x="954" y="2417"/>
                </a:lnTo>
                <a:lnTo>
                  <a:pt x="1039" y="2417"/>
                </a:lnTo>
                <a:lnTo>
                  <a:pt x="1039" y="2398"/>
                </a:lnTo>
                <a:lnTo>
                  <a:pt x="1056" y="2398"/>
                </a:lnTo>
                <a:lnTo>
                  <a:pt x="1056" y="2379"/>
                </a:lnTo>
                <a:lnTo>
                  <a:pt x="1072" y="2379"/>
                </a:lnTo>
                <a:lnTo>
                  <a:pt x="1072" y="2362"/>
                </a:lnTo>
                <a:lnTo>
                  <a:pt x="1082" y="2362"/>
                </a:lnTo>
                <a:lnTo>
                  <a:pt x="1082" y="2343"/>
                </a:lnTo>
                <a:lnTo>
                  <a:pt x="1091" y="2343"/>
                </a:lnTo>
                <a:lnTo>
                  <a:pt x="1091" y="2324"/>
                </a:lnTo>
                <a:lnTo>
                  <a:pt x="1211" y="2324"/>
                </a:lnTo>
                <a:lnTo>
                  <a:pt x="1211" y="2305"/>
                </a:lnTo>
                <a:lnTo>
                  <a:pt x="1280" y="2305"/>
                </a:lnTo>
                <a:lnTo>
                  <a:pt x="1280" y="2286"/>
                </a:lnTo>
                <a:lnTo>
                  <a:pt x="1297" y="2286"/>
                </a:lnTo>
                <a:lnTo>
                  <a:pt x="1297" y="2268"/>
                </a:lnTo>
                <a:lnTo>
                  <a:pt x="1366" y="2268"/>
                </a:lnTo>
                <a:lnTo>
                  <a:pt x="1366" y="2249"/>
                </a:lnTo>
                <a:lnTo>
                  <a:pt x="1390" y="2249"/>
                </a:lnTo>
                <a:lnTo>
                  <a:pt x="1390" y="2230"/>
                </a:lnTo>
                <a:lnTo>
                  <a:pt x="1451" y="2230"/>
                </a:lnTo>
                <a:lnTo>
                  <a:pt x="1451" y="2211"/>
                </a:lnTo>
                <a:lnTo>
                  <a:pt x="1476" y="2211"/>
                </a:lnTo>
                <a:lnTo>
                  <a:pt x="1476" y="2192"/>
                </a:lnTo>
                <a:lnTo>
                  <a:pt x="1494" y="2192"/>
                </a:lnTo>
                <a:lnTo>
                  <a:pt x="1494" y="2171"/>
                </a:lnTo>
                <a:lnTo>
                  <a:pt x="1502" y="2171"/>
                </a:lnTo>
                <a:lnTo>
                  <a:pt x="1502" y="2152"/>
                </a:lnTo>
                <a:lnTo>
                  <a:pt x="1511" y="2152"/>
                </a:lnTo>
                <a:lnTo>
                  <a:pt x="1511" y="2133"/>
                </a:lnTo>
                <a:lnTo>
                  <a:pt x="1596" y="2133"/>
                </a:lnTo>
                <a:lnTo>
                  <a:pt x="1596" y="2112"/>
                </a:lnTo>
                <a:lnTo>
                  <a:pt x="1708" y="2112"/>
                </a:lnTo>
                <a:lnTo>
                  <a:pt x="1708" y="2091"/>
                </a:lnTo>
                <a:lnTo>
                  <a:pt x="1725" y="2091"/>
                </a:lnTo>
                <a:lnTo>
                  <a:pt x="1725" y="2071"/>
                </a:lnTo>
                <a:lnTo>
                  <a:pt x="1751" y="2071"/>
                </a:lnTo>
                <a:lnTo>
                  <a:pt x="1751" y="2050"/>
                </a:lnTo>
                <a:lnTo>
                  <a:pt x="1760" y="2050"/>
                </a:lnTo>
                <a:lnTo>
                  <a:pt x="1760" y="2029"/>
                </a:lnTo>
                <a:lnTo>
                  <a:pt x="1898" y="2029"/>
                </a:lnTo>
                <a:lnTo>
                  <a:pt x="1898" y="2008"/>
                </a:lnTo>
                <a:lnTo>
                  <a:pt x="2000" y="2008"/>
                </a:lnTo>
                <a:lnTo>
                  <a:pt x="2000" y="1963"/>
                </a:lnTo>
                <a:lnTo>
                  <a:pt x="2053" y="1963"/>
                </a:lnTo>
                <a:lnTo>
                  <a:pt x="2053" y="1942"/>
                </a:lnTo>
                <a:lnTo>
                  <a:pt x="2061" y="1942"/>
                </a:lnTo>
                <a:lnTo>
                  <a:pt x="2061" y="1920"/>
                </a:lnTo>
                <a:lnTo>
                  <a:pt x="2078" y="1920"/>
                </a:lnTo>
                <a:lnTo>
                  <a:pt x="2078" y="1897"/>
                </a:lnTo>
                <a:lnTo>
                  <a:pt x="2190" y="1897"/>
                </a:lnTo>
                <a:lnTo>
                  <a:pt x="2190" y="1852"/>
                </a:lnTo>
                <a:lnTo>
                  <a:pt x="2206" y="1852"/>
                </a:lnTo>
                <a:lnTo>
                  <a:pt x="2206" y="1828"/>
                </a:lnTo>
                <a:lnTo>
                  <a:pt x="2249" y="1828"/>
                </a:lnTo>
                <a:lnTo>
                  <a:pt x="2249" y="1805"/>
                </a:lnTo>
                <a:lnTo>
                  <a:pt x="2345" y="1805"/>
                </a:lnTo>
                <a:lnTo>
                  <a:pt x="2345" y="1781"/>
                </a:lnTo>
                <a:lnTo>
                  <a:pt x="2430" y="1781"/>
                </a:lnTo>
                <a:lnTo>
                  <a:pt x="2430" y="1757"/>
                </a:lnTo>
                <a:lnTo>
                  <a:pt x="2455" y="1757"/>
                </a:lnTo>
                <a:lnTo>
                  <a:pt x="2455" y="1731"/>
                </a:lnTo>
                <a:lnTo>
                  <a:pt x="2498" y="1731"/>
                </a:lnTo>
                <a:lnTo>
                  <a:pt x="2498" y="1706"/>
                </a:lnTo>
                <a:lnTo>
                  <a:pt x="2516" y="1706"/>
                </a:lnTo>
                <a:lnTo>
                  <a:pt x="2516" y="1680"/>
                </a:lnTo>
                <a:lnTo>
                  <a:pt x="2559" y="1680"/>
                </a:lnTo>
                <a:lnTo>
                  <a:pt x="2559" y="1654"/>
                </a:lnTo>
                <a:lnTo>
                  <a:pt x="2636" y="1654"/>
                </a:lnTo>
                <a:lnTo>
                  <a:pt x="2636" y="1628"/>
                </a:lnTo>
                <a:lnTo>
                  <a:pt x="2661" y="1628"/>
                </a:lnTo>
                <a:lnTo>
                  <a:pt x="2661" y="1602"/>
                </a:lnTo>
                <a:lnTo>
                  <a:pt x="2696" y="1602"/>
                </a:lnTo>
                <a:lnTo>
                  <a:pt x="2696" y="1575"/>
                </a:lnTo>
                <a:lnTo>
                  <a:pt x="2705" y="1575"/>
                </a:lnTo>
                <a:lnTo>
                  <a:pt x="2705" y="1549"/>
                </a:lnTo>
                <a:lnTo>
                  <a:pt x="2748" y="1549"/>
                </a:lnTo>
                <a:lnTo>
                  <a:pt x="2748" y="1521"/>
                </a:lnTo>
                <a:lnTo>
                  <a:pt x="2781" y="1521"/>
                </a:lnTo>
                <a:lnTo>
                  <a:pt x="2781" y="1465"/>
                </a:lnTo>
                <a:lnTo>
                  <a:pt x="2791" y="1465"/>
                </a:lnTo>
                <a:lnTo>
                  <a:pt x="2791" y="1438"/>
                </a:lnTo>
                <a:lnTo>
                  <a:pt x="2885" y="1438"/>
                </a:lnTo>
                <a:lnTo>
                  <a:pt x="2885" y="1408"/>
                </a:lnTo>
                <a:lnTo>
                  <a:pt x="2936" y="1408"/>
                </a:lnTo>
                <a:lnTo>
                  <a:pt x="2936" y="1379"/>
                </a:lnTo>
                <a:lnTo>
                  <a:pt x="2963" y="1379"/>
                </a:lnTo>
                <a:lnTo>
                  <a:pt x="2963" y="1347"/>
                </a:lnTo>
                <a:lnTo>
                  <a:pt x="3014" y="1347"/>
                </a:lnTo>
                <a:lnTo>
                  <a:pt x="3014" y="1318"/>
                </a:lnTo>
                <a:lnTo>
                  <a:pt x="3056" y="1318"/>
                </a:lnTo>
                <a:lnTo>
                  <a:pt x="3056" y="1285"/>
                </a:lnTo>
                <a:lnTo>
                  <a:pt x="3075" y="1285"/>
                </a:lnTo>
                <a:lnTo>
                  <a:pt x="3075" y="1254"/>
                </a:lnTo>
                <a:lnTo>
                  <a:pt x="3091" y="1254"/>
                </a:lnTo>
                <a:lnTo>
                  <a:pt x="3091" y="1223"/>
                </a:lnTo>
                <a:lnTo>
                  <a:pt x="3195" y="1223"/>
                </a:lnTo>
                <a:lnTo>
                  <a:pt x="3195" y="1188"/>
                </a:lnTo>
                <a:lnTo>
                  <a:pt x="3262" y="1188"/>
                </a:lnTo>
                <a:lnTo>
                  <a:pt x="3262" y="1119"/>
                </a:lnTo>
                <a:lnTo>
                  <a:pt x="3281" y="1119"/>
                </a:lnTo>
                <a:lnTo>
                  <a:pt x="3281" y="1084"/>
                </a:lnTo>
                <a:lnTo>
                  <a:pt x="3468" y="1084"/>
                </a:lnTo>
                <a:lnTo>
                  <a:pt x="3468" y="1046"/>
                </a:lnTo>
                <a:lnTo>
                  <a:pt x="3478" y="1046"/>
                </a:lnTo>
                <a:lnTo>
                  <a:pt x="3478" y="1008"/>
                </a:lnTo>
                <a:lnTo>
                  <a:pt x="3572" y="1008"/>
                </a:lnTo>
                <a:lnTo>
                  <a:pt x="3572" y="969"/>
                </a:lnTo>
                <a:lnTo>
                  <a:pt x="3701" y="969"/>
                </a:lnTo>
                <a:lnTo>
                  <a:pt x="3701" y="926"/>
                </a:lnTo>
                <a:lnTo>
                  <a:pt x="3709" y="926"/>
                </a:lnTo>
                <a:lnTo>
                  <a:pt x="3709" y="884"/>
                </a:lnTo>
                <a:lnTo>
                  <a:pt x="3880" y="884"/>
                </a:lnTo>
                <a:lnTo>
                  <a:pt x="3880" y="789"/>
                </a:lnTo>
                <a:lnTo>
                  <a:pt x="4019" y="789"/>
                </a:lnTo>
                <a:lnTo>
                  <a:pt x="4019" y="737"/>
                </a:lnTo>
                <a:lnTo>
                  <a:pt x="4490" y="737"/>
                </a:lnTo>
                <a:lnTo>
                  <a:pt x="4490" y="666"/>
                </a:lnTo>
                <a:lnTo>
                  <a:pt x="4637" y="666"/>
                </a:lnTo>
                <a:lnTo>
                  <a:pt x="4637" y="590"/>
                </a:lnTo>
                <a:lnTo>
                  <a:pt x="4800" y="590"/>
                </a:lnTo>
                <a:lnTo>
                  <a:pt x="4800" y="501"/>
                </a:lnTo>
                <a:lnTo>
                  <a:pt x="5022" y="501"/>
                </a:lnTo>
                <a:lnTo>
                  <a:pt x="5022" y="392"/>
                </a:lnTo>
                <a:lnTo>
                  <a:pt x="5134" y="392"/>
                </a:lnTo>
                <a:lnTo>
                  <a:pt x="5134" y="274"/>
                </a:lnTo>
                <a:lnTo>
                  <a:pt x="5255" y="274"/>
                </a:lnTo>
                <a:lnTo>
                  <a:pt x="5255" y="144"/>
                </a:lnTo>
                <a:lnTo>
                  <a:pt x="5324" y="144"/>
                </a:lnTo>
                <a:lnTo>
                  <a:pt x="5324" y="0"/>
                </a:lnTo>
                <a:lnTo>
                  <a:pt x="5410" y="0"/>
                </a:lnTo>
              </a:path>
            </a:pathLst>
          </a:cu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25" name="Freeform 20"/>
          <p:cNvSpPr>
            <a:spLocks/>
          </p:cNvSpPr>
          <p:nvPr/>
        </p:nvSpPr>
        <p:spPr bwMode="auto">
          <a:xfrm>
            <a:off x="1743075" y="3652838"/>
            <a:ext cx="5553075" cy="1474787"/>
          </a:xfrm>
          <a:custGeom>
            <a:avLst/>
            <a:gdLst>
              <a:gd name="T0" fmla="*/ 2147483647 w 5410"/>
              <a:gd name="T1" fmla="*/ 2147483647 h 1436"/>
              <a:gd name="T2" fmla="*/ 2147483647 w 5410"/>
              <a:gd name="T3" fmla="*/ 2147483647 h 1436"/>
              <a:gd name="T4" fmla="*/ 2147483647 w 5410"/>
              <a:gd name="T5" fmla="*/ 2147483647 h 1436"/>
              <a:gd name="T6" fmla="*/ 2147483647 w 5410"/>
              <a:gd name="T7" fmla="*/ 2147483647 h 1436"/>
              <a:gd name="T8" fmla="*/ 2147483647 w 5410"/>
              <a:gd name="T9" fmla="*/ 2147483647 h 1436"/>
              <a:gd name="T10" fmla="*/ 2147483647 w 5410"/>
              <a:gd name="T11" fmla="*/ 2147483647 h 1436"/>
              <a:gd name="T12" fmla="*/ 2147483647 w 5410"/>
              <a:gd name="T13" fmla="*/ 2147483647 h 1436"/>
              <a:gd name="T14" fmla="*/ 2147483647 w 5410"/>
              <a:gd name="T15" fmla="*/ 2147483647 h 1436"/>
              <a:gd name="T16" fmla="*/ 2147483647 w 5410"/>
              <a:gd name="T17" fmla="*/ 2147483647 h 1436"/>
              <a:gd name="T18" fmla="*/ 2147483647 w 5410"/>
              <a:gd name="T19" fmla="*/ 2147483647 h 1436"/>
              <a:gd name="T20" fmla="*/ 2147483647 w 5410"/>
              <a:gd name="T21" fmla="*/ 2147483647 h 1436"/>
              <a:gd name="T22" fmla="*/ 2147483647 w 5410"/>
              <a:gd name="T23" fmla="*/ 2147483647 h 1436"/>
              <a:gd name="T24" fmla="*/ 2147483647 w 5410"/>
              <a:gd name="T25" fmla="*/ 2147483647 h 1436"/>
              <a:gd name="T26" fmla="*/ 2147483647 w 5410"/>
              <a:gd name="T27" fmla="*/ 2147483647 h 1436"/>
              <a:gd name="T28" fmla="*/ 2147483647 w 5410"/>
              <a:gd name="T29" fmla="*/ 2147483647 h 1436"/>
              <a:gd name="T30" fmla="*/ 2147483647 w 5410"/>
              <a:gd name="T31" fmla="*/ 2147483647 h 1436"/>
              <a:gd name="T32" fmla="*/ 2147483647 w 5410"/>
              <a:gd name="T33" fmla="*/ 2147483647 h 1436"/>
              <a:gd name="T34" fmla="*/ 2147483647 w 5410"/>
              <a:gd name="T35" fmla="*/ 2147483647 h 1436"/>
              <a:gd name="T36" fmla="*/ 2147483647 w 5410"/>
              <a:gd name="T37" fmla="*/ 2147483647 h 1436"/>
              <a:gd name="T38" fmla="*/ 2147483647 w 5410"/>
              <a:gd name="T39" fmla="*/ 2147483647 h 1436"/>
              <a:gd name="T40" fmla="*/ 2147483647 w 5410"/>
              <a:gd name="T41" fmla="*/ 2147483647 h 1436"/>
              <a:gd name="T42" fmla="*/ 2147483647 w 5410"/>
              <a:gd name="T43" fmla="*/ 2147483647 h 1436"/>
              <a:gd name="T44" fmla="*/ 2147483647 w 5410"/>
              <a:gd name="T45" fmla="*/ 2147483647 h 1436"/>
              <a:gd name="T46" fmla="*/ 2147483647 w 5410"/>
              <a:gd name="T47" fmla="*/ 2147483647 h 1436"/>
              <a:gd name="T48" fmla="*/ 2147483647 w 5410"/>
              <a:gd name="T49" fmla="*/ 2147483647 h 1436"/>
              <a:gd name="T50" fmla="*/ 2147483647 w 5410"/>
              <a:gd name="T51" fmla="*/ 2147483647 h 1436"/>
              <a:gd name="T52" fmla="*/ 2147483647 w 5410"/>
              <a:gd name="T53" fmla="*/ 2147483647 h 1436"/>
              <a:gd name="T54" fmla="*/ 2147483647 w 5410"/>
              <a:gd name="T55" fmla="*/ 2147483647 h 1436"/>
              <a:gd name="T56" fmla="*/ 2147483647 w 5410"/>
              <a:gd name="T57" fmla="*/ 2147483647 h 1436"/>
              <a:gd name="T58" fmla="*/ 2147483647 w 5410"/>
              <a:gd name="T59" fmla="*/ 2147483647 h 1436"/>
              <a:gd name="T60" fmla="*/ 2147483647 w 5410"/>
              <a:gd name="T61" fmla="*/ 2147483647 h 1436"/>
              <a:gd name="T62" fmla="*/ 2147483647 w 5410"/>
              <a:gd name="T63" fmla="*/ 2147483647 h 1436"/>
              <a:gd name="T64" fmla="*/ 2147483647 w 5410"/>
              <a:gd name="T65" fmla="*/ 2147483647 h 1436"/>
              <a:gd name="T66" fmla="*/ 2147483647 w 5410"/>
              <a:gd name="T67" fmla="*/ 2147483647 h 1436"/>
              <a:gd name="T68" fmla="*/ 2147483647 w 5410"/>
              <a:gd name="T69" fmla="*/ 2147483647 h 1436"/>
              <a:gd name="T70" fmla="*/ 2147483647 w 5410"/>
              <a:gd name="T71" fmla="*/ 2147483647 h 1436"/>
              <a:gd name="T72" fmla="*/ 2147483647 w 5410"/>
              <a:gd name="T73" fmla="*/ 2147483647 h 1436"/>
              <a:gd name="T74" fmla="*/ 2147483647 w 5410"/>
              <a:gd name="T75" fmla="*/ 2147483647 h 1436"/>
              <a:gd name="T76" fmla="*/ 2147483647 w 5410"/>
              <a:gd name="T77" fmla="*/ 2147483647 h 1436"/>
              <a:gd name="T78" fmla="*/ 2147483647 w 5410"/>
              <a:gd name="T79" fmla="*/ 2147483647 h 1436"/>
              <a:gd name="T80" fmla="*/ 2147483647 w 5410"/>
              <a:gd name="T81" fmla="*/ 2147483647 h 1436"/>
              <a:gd name="T82" fmla="*/ 2147483647 w 5410"/>
              <a:gd name="T83" fmla="*/ 2147483647 h 1436"/>
              <a:gd name="T84" fmla="*/ 2147483647 w 5410"/>
              <a:gd name="T85" fmla="*/ 2147483647 h 1436"/>
              <a:gd name="T86" fmla="*/ 2147483647 w 5410"/>
              <a:gd name="T87" fmla="*/ 2147483647 h 1436"/>
              <a:gd name="T88" fmla="*/ 2147483647 w 5410"/>
              <a:gd name="T89" fmla="*/ 2147483647 h 1436"/>
              <a:gd name="T90" fmla="*/ 2147483647 w 5410"/>
              <a:gd name="T91" fmla="*/ 2147483647 h 1436"/>
              <a:gd name="T92" fmla="*/ 2147483647 w 5410"/>
              <a:gd name="T93" fmla="*/ 2147483647 h 1436"/>
              <a:gd name="T94" fmla="*/ 2147483647 w 5410"/>
              <a:gd name="T95" fmla="*/ 2147483647 h 1436"/>
              <a:gd name="T96" fmla="*/ 2147483647 w 5410"/>
              <a:gd name="T97" fmla="*/ 0 h 14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410"/>
              <a:gd name="T148" fmla="*/ 0 h 1436"/>
              <a:gd name="T149" fmla="*/ 5410 w 5410"/>
              <a:gd name="T150" fmla="*/ 1436 h 14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410" h="1436">
                <a:moveTo>
                  <a:pt x="0" y="1436"/>
                </a:moveTo>
                <a:lnTo>
                  <a:pt x="146" y="1436"/>
                </a:lnTo>
                <a:lnTo>
                  <a:pt x="146" y="1417"/>
                </a:lnTo>
                <a:lnTo>
                  <a:pt x="224" y="1417"/>
                </a:lnTo>
                <a:lnTo>
                  <a:pt x="224" y="1400"/>
                </a:lnTo>
                <a:lnTo>
                  <a:pt x="267" y="1400"/>
                </a:lnTo>
                <a:lnTo>
                  <a:pt x="267" y="1382"/>
                </a:lnTo>
                <a:lnTo>
                  <a:pt x="283" y="1382"/>
                </a:lnTo>
                <a:lnTo>
                  <a:pt x="283" y="1363"/>
                </a:lnTo>
                <a:lnTo>
                  <a:pt x="403" y="1363"/>
                </a:lnTo>
                <a:lnTo>
                  <a:pt x="403" y="1346"/>
                </a:lnTo>
                <a:lnTo>
                  <a:pt x="489" y="1346"/>
                </a:lnTo>
                <a:lnTo>
                  <a:pt x="489" y="1327"/>
                </a:lnTo>
                <a:lnTo>
                  <a:pt x="540" y="1327"/>
                </a:lnTo>
                <a:lnTo>
                  <a:pt x="540" y="1273"/>
                </a:lnTo>
                <a:lnTo>
                  <a:pt x="601" y="1273"/>
                </a:lnTo>
                <a:lnTo>
                  <a:pt x="601" y="1254"/>
                </a:lnTo>
                <a:lnTo>
                  <a:pt x="703" y="1254"/>
                </a:lnTo>
                <a:lnTo>
                  <a:pt x="703" y="1237"/>
                </a:lnTo>
                <a:lnTo>
                  <a:pt x="730" y="1237"/>
                </a:lnTo>
                <a:lnTo>
                  <a:pt x="730" y="1218"/>
                </a:lnTo>
                <a:lnTo>
                  <a:pt x="764" y="1218"/>
                </a:lnTo>
                <a:lnTo>
                  <a:pt x="764" y="1200"/>
                </a:lnTo>
                <a:lnTo>
                  <a:pt x="858" y="1200"/>
                </a:lnTo>
                <a:lnTo>
                  <a:pt x="858" y="1181"/>
                </a:lnTo>
                <a:lnTo>
                  <a:pt x="876" y="1181"/>
                </a:lnTo>
                <a:lnTo>
                  <a:pt x="876" y="1162"/>
                </a:lnTo>
                <a:lnTo>
                  <a:pt x="901" y="1162"/>
                </a:lnTo>
                <a:lnTo>
                  <a:pt x="901" y="1145"/>
                </a:lnTo>
                <a:lnTo>
                  <a:pt x="936" y="1145"/>
                </a:lnTo>
                <a:lnTo>
                  <a:pt x="936" y="1108"/>
                </a:lnTo>
                <a:lnTo>
                  <a:pt x="1176" y="1108"/>
                </a:lnTo>
                <a:lnTo>
                  <a:pt x="1176" y="1089"/>
                </a:lnTo>
                <a:lnTo>
                  <a:pt x="1245" y="1089"/>
                </a:lnTo>
                <a:lnTo>
                  <a:pt x="1245" y="1070"/>
                </a:lnTo>
                <a:lnTo>
                  <a:pt x="1486" y="1070"/>
                </a:lnTo>
                <a:lnTo>
                  <a:pt x="1486" y="1051"/>
                </a:lnTo>
                <a:lnTo>
                  <a:pt x="1537" y="1051"/>
                </a:lnTo>
                <a:lnTo>
                  <a:pt x="1537" y="1032"/>
                </a:lnTo>
                <a:lnTo>
                  <a:pt x="1657" y="1032"/>
                </a:lnTo>
                <a:lnTo>
                  <a:pt x="1657" y="1013"/>
                </a:lnTo>
                <a:lnTo>
                  <a:pt x="1743" y="1013"/>
                </a:lnTo>
                <a:lnTo>
                  <a:pt x="1743" y="992"/>
                </a:lnTo>
                <a:lnTo>
                  <a:pt x="1845" y="992"/>
                </a:lnTo>
                <a:lnTo>
                  <a:pt x="1845" y="971"/>
                </a:lnTo>
                <a:lnTo>
                  <a:pt x="1906" y="971"/>
                </a:lnTo>
                <a:lnTo>
                  <a:pt x="1906" y="949"/>
                </a:lnTo>
                <a:lnTo>
                  <a:pt x="1914" y="949"/>
                </a:lnTo>
                <a:lnTo>
                  <a:pt x="1914" y="928"/>
                </a:lnTo>
                <a:lnTo>
                  <a:pt x="1957" y="928"/>
                </a:lnTo>
                <a:lnTo>
                  <a:pt x="1957" y="906"/>
                </a:lnTo>
                <a:lnTo>
                  <a:pt x="1975" y="906"/>
                </a:lnTo>
                <a:lnTo>
                  <a:pt x="1975" y="885"/>
                </a:lnTo>
                <a:lnTo>
                  <a:pt x="2198" y="885"/>
                </a:lnTo>
                <a:lnTo>
                  <a:pt x="2198" y="862"/>
                </a:lnTo>
                <a:lnTo>
                  <a:pt x="2224" y="862"/>
                </a:lnTo>
                <a:lnTo>
                  <a:pt x="2224" y="838"/>
                </a:lnTo>
                <a:lnTo>
                  <a:pt x="2430" y="838"/>
                </a:lnTo>
                <a:lnTo>
                  <a:pt x="2430" y="814"/>
                </a:lnTo>
                <a:lnTo>
                  <a:pt x="2628" y="814"/>
                </a:lnTo>
                <a:lnTo>
                  <a:pt x="2628" y="788"/>
                </a:lnTo>
                <a:lnTo>
                  <a:pt x="2722" y="788"/>
                </a:lnTo>
                <a:lnTo>
                  <a:pt x="2722" y="760"/>
                </a:lnTo>
                <a:lnTo>
                  <a:pt x="2799" y="760"/>
                </a:lnTo>
                <a:lnTo>
                  <a:pt x="2799" y="732"/>
                </a:lnTo>
                <a:lnTo>
                  <a:pt x="2816" y="732"/>
                </a:lnTo>
                <a:lnTo>
                  <a:pt x="2816" y="704"/>
                </a:lnTo>
                <a:lnTo>
                  <a:pt x="2859" y="704"/>
                </a:lnTo>
                <a:lnTo>
                  <a:pt x="2859" y="675"/>
                </a:lnTo>
                <a:lnTo>
                  <a:pt x="2877" y="675"/>
                </a:lnTo>
                <a:lnTo>
                  <a:pt x="2877" y="645"/>
                </a:lnTo>
                <a:lnTo>
                  <a:pt x="3022" y="645"/>
                </a:lnTo>
                <a:lnTo>
                  <a:pt x="3022" y="614"/>
                </a:lnTo>
                <a:lnTo>
                  <a:pt x="3075" y="614"/>
                </a:lnTo>
                <a:lnTo>
                  <a:pt x="3075" y="583"/>
                </a:lnTo>
                <a:lnTo>
                  <a:pt x="3108" y="583"/>
                </a:lnTo>
                <a:lnTo>
                  <a:pt x="3108" y="550"/>
                </a:lnTo>
                <a:lnTo>
                  <a:pt x="3417" y="550"/>
                </a:lnTo>
                <a:lnTo>
                  <a:pt x="3417" y="512"/>
                </a:lnTo>
                <a:lnTo>
                  <a:pt x="3460" y="512"/>
                </a:lnTo>
                <a:lnTo>
                  <a:pt x="3460" y="476"/>
                </a:lnTo>
                <a:lnTo>
                  <a:pt x="3615" y="476"/>
                </a:lnTo>
                <a:lnTo>
                  <a:pt x="3615" y="436"/>
                </a:lnTo>
                <a:lnTo>
                  <a:pt x="3744" y="436"/>
                </a:lnTo>
                <a:lnTo>
                  <a:pt x="3744" y="392"/>
                </a:lnTo>
                <a:lnTo>
                  <a:pt x="3915" y="392"/>
                </a:lnTo>
                <a:lnTo>
                  <a:pt x="3915" y="344"/>
                </a:lnTo>
                <a:lnTo>
                  <a:pt x="3968" y="344"/>
                </a:lnTo>
                <a:lnTo>
                  <a:pt x="3968" y="293"/>
                </a:lnTo>
                <a:lnTo>
                  <a:pt x="4011" y="293"/>
                </a:lnTo>
                <a:lnTo>
                  <a:pt x="4011" y="188"/>
                </a:lnTo>
                <a:lnTo>
                  <a:pt x="4070" y="188"/>
                </a:lnTo>
                <a:lnTo>
                  <a:pt x="4070" y="132"/>
                </a:lnTo>
                <a:lnTo>
                  <a:pt x="4139" y="132"/>
                </a:lnTo>
                <a:lnTo>
                  <a:pt x="4139" y="73"/>
                </a:lnTo>
                <a:lnTo>
                  <a:pt x="4577" y="73"/>
                </a:lnTo>
                <a:lnTo>
                  <a:pt x="4577" y="0"/>
                </a:lnTo>
                <a:lnTo>
                  <a:pt x="5410" y="0"/>
                </a:lnTo>
              </a:path>
            </a:pathLst>
          </a:custGeom>
          <a:noFill/>
          <a:ln w="444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26" name="Line 21"/>
          <p:cNvSpPr>
            <a:spLocks noChangeShapeType="1"/>
          </p:cNvSpPr>
          <p:nvPr/>
        </p:nvSpPr>
        <p:spPr bwMode="auto">
          <a:xfrm>
            <a:off x="1743075" y="5256213"/>
            <a:ext cx="1588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27" name="Line 22"/>
          <p:cNvSpPr>
            <a:spLocks noChangeShapeType="1"/>
          </p:cNvSpPr>
          <p:nvPr/>
        </p:nvSpPr>
        <p:spPr bwMode="auto">
          <a:xfrm>
            <a:off x="2535238" y="5256213"/>
            <a:ext cx="3175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28" name="Line 23"/>
          <p:cNvSpPr>
            <a:spLocks noChangeShapeType="1"/>
          </p:cNvSpPr>
          <p:nvPr/>
        </p:nvSpPr>
        <p:spPr bwMode="auto">
          <a:xfrm>
            <a:off x="3330575" y="5256213"/>
            <a:ext cx="1588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29" name="Line 24"/>
          <p:cNvSpPr>
            <a:spLocks noChangeShapeType="1"/>
          </p:cNvSpPr>
          <p:nvPr/>
        </p:nvSpPr>
        <p:spPr bwMode="auto">
          <a:xfrm>
            <a:off x="4122738" y="5256213"/>
            <a:ext cx="1587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30" name="Line 25"/>
          <p:cNvSpPr>
            <a:spLocks noChangeShapeType="1"/>
          </p:cNvSpPr>
          <p:nvPr/>
        </p:nvSpPr>
        <p:spPr bwMode="auto">
          <a:xfrm>
            <a:off x="4960938" y="5256213"/>
            <a:ext cx="1587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31" name="Line 26"/>
          <p:cNvSpPr>
            <a:spLocks noChangeShapeType="1"/>
          </p:cNvSpPr>
          <p:nvPr/>
        </p:nvSpPr>
        <p:spPr bwMode="auto">
          <a:xfrm>
            <a:off x="6591300" y="5256213"/>
            <a:ext cx="1588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32" name="Line 27"/>
          <p:cNvSpPr>
            <a:spLocks noChangeShapeType="1"/>
          </p:cNvSpPr>
          <p:nvPr/>
        </p:nvSpPr>
        <p:spPr bwMode="auto">
          <a:xfrm>
            <a:off x="7296150" y="5256213"/>
            <a:ext cx="3175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33" name="Line 28"/>
          <p:cNvSpPr>
            <a:spLocks noChangeShapeType="1"/>
          </p:cNvSpPr>
          <p:nvPr/>
        </p:nvSpPr>
        <p:spPr bwMode="auto">
          <a:xfrm>
            <a:off x="1743075" y="5256213"/>
            <a:ext cx="555307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434" name="Rectangle 29"/>
          <p:cNvSpPr>
            <a:spLocks noChangeArrowheads="1"/>
          </p:cNvSpPr>
          <p:nvPr/>
        </p:nvSpPr>
        <p:spPr bwMode="auto">
          <a:xfrm>
            <a:off x="1695450" y="5456238"/>
            <a:ext cx="114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0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35" name="Rectangle 30"/>
          <p:cNvSpPr>
            <a:spLocks noChangeArrowheads="1"/>
          </p:cNvSpPr>
          <p:nvPr/>
        </p:nvSpPr>
        <p:spPr bwMode="auto">
          <a:xfrm>
            <a:off x="2459038" y="5456238"/>
            <a:ext cx="114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3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36" name="Rectangle 31"/>
          <p:cNvSpPr>
            <a:spLocks noChangeArrowheads="1"/>
          </p:cNvSpPr>
          <p:nvPr/>
        </p:nvSpPr>
        <p:spPr bwMode="auto">
          <a:xfrm>
            <a:off x="3275013" y="5456238"/>
            <a:ext cx="1127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6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37" name="Rectangle 32"/>
          <p:cNvSpPr>
            <a:spLocks noChangeArrowheads="1"/>
          </p:cNvSpPr>
          <p:nvPr/>
        </p:nvSpPr>
        <p:spPr bwMode="auto">
          <a:xfrm>
            <a:off x="4068763" y="5456238"/>
            <a:ext cx="114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9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38" name="Rectangle 33"/>
          <p:cNvSpPr>
            <a:spLocks noChangeArrowheads="1"/>
          </p:cNvSpPr>
          <p:nvPr/>
        </p:nvSpPr>
        <p:spPr bwMode="auto">
          <a:xfrm>
            <a:off x="4838700" y="545782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12 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39" name="Rectangle 34"/>
          <p:cNvSpPr>
            <a:spLocks noChangeArrowheads="1"/>
          </p:cNvSpPr>
          <p:nvPr/>
        </p:nvSpPr>
        <p:spPr bwMode="auto">
          <a:xfrm>
            <a:off x="6403975" y="5456238"/>
            <a:ext cx="2270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18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40" name="Rectangle 35"/>
          <p:cNvSpPr>
            <a:spLocks noChangeArrowheads="1"/>
          </p:cNvSpPr>
          <p:nvPr/>
        </p:nvSpPr>
        <p:spPr bwMode="auto">
          <a:xfrm>
            <a:off x="7107238" y="545782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21 </a:t>
            </a: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7441" name="Rectangle 43"/>
          <p:cNvSpPr>
            <a:spLocks noChangeArrowheads="1"/>
          </p:cNvSpPr>
          <p:nvPr/>
        </p:nvSpPr>
        <p:spPr bwMode="auto">
          <a:xfrm>
            <a:off x="4879975" y="1857375"/>
            <a:ext cx="2214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2000" dirty="0">
                <a:solidFill>
                  <a:srgbClr val="1F497D">
                    <a:lumMod val="75000"/>
                  </a:srgbClr>
                </a:solidFill>
              </a:rPr>
              <a:t>ASA 81-324 mg/</a:t>
            </a:r>
            <a:r>
              <a:rPr lang="en-US" sz="2000" dirty="0" err="1">
                <a:solidFill>
                  <a:srgbClr val="1F497D">
                    <a:lumMod val="75000"/>
                  </a:srgbClr>
                </a:solidFill>
              </a:rPr>
              <a:t>d</a:t>
            </a:r>
            <a:endParaRPr lang="en-US" sz="20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7442" name="Rectangle 45"/>
          <p:cNvSpPr>
            <a:spLocks noChangeArrowheads="1"/>
          </p:cNvSpPr>
          <p:nvPr/>
        </p:nvSpPr>
        <p:spPr bwMode="auto">
          <a:xfrm>
            <a:off x="6040438" y="3902075"/>
            <a:ext cx="2482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2000" dirty="0" err="1">
                <a:solidFill>
                  <a:srgbClr val="0000FF"/>
                </a:solidFill>
              </a:rPr>
              <a:t>Apixaban</a:t>
            </a:r>
            <a:r>
              <a:rPr lang="en-US" sz="2000" dirty="0">
                <a:solidFill>
                  <a:srgbClr val="0000FF"/>
                </a:solidFill>
              </a:rPr>
              <a:t> 2.5-5 mg </a:t>
            </a:r>
            <a:r>
              <a:rPr lang="en-US" sz="2000" dirty="0" err="1">
                <a:solidFill>
                  <a:srgbClr val="0000FF"/>
                </a:solidFill>
              </a:rPr>
              <a:t>bd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443" name="Rectangle 46"/>
          <p:cNvSpPr>
            <a:spLocks noChangeArrowheads="1"/>
          </p:cNvSpPr>
          <p:nvPr/>
        </p:nvSpPr>
        <p:spPr bwMode="auto">
          <a:xfrm>
            <a:off x="1168400" y="5762625"/>
            <a:ext cx="10509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prstClr val="black"/>
                </a:solidFill>
              </a:rPr>
              <a:t>No. at Risk</a:t>
            </a:r>
            <a:endParaRPr lang="en-US" sz="4000" b="1">
              <a:solidFill>
                <a:prstClr val="black"/>
              </a:solidFill>
            </a:endParaRPr>
          </a:p>
        </p:txBody>
      </p:sp>
      <p:sp>
        <p:nvSpPr>
          <p:cNvPr id="17444" name="Rectangle 47"/>
          <p:cNvSpPr>
            <a:spLocks noChangeArrowheads="1"/>
          </p:cNvSpPr>
          <p:nvPr/>
        </p:nvSpPr>
        <p:spPr bwMode="auto">
          <a:xfrm>
            <a:off x="1052513" y="6021388"/>
            <a:ext cx="3762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ASA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45" name="Rectangle 48"/>
          <p:cNvSpPr>
            <a:spLocks noChangeArrowheads="1"/>
          </p:cNvSpPr>
          <p:nvPr/>
        </p:nvSpPr>
        <p:spPr bwMode="auto">
          <a:xfrm>
            <a:off x="1052513" y="6281738"/>
            <a:ext cx="3841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Apix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46" name="Rectangle 49"/>
          <p:cNvSpPr>
            <a:spLocks noChangeArrowheads="1"/>
          </p:cNvSpPr>
          <p:nvPr/>
        </p:nvSpPr>
        <p:spPr bwMode="auto">
          <a:xfrm>
            <a:off x="1590675" y="602138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2791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47" name="Rectangle 50"/>
          <p:cNvSpPr>
            <a:spLocks noChangeArrowheads="1"/>
          </p:cNvSpPr>
          <p:nvPr/>
        </p:nvSpPr>
        <p:spPr bwMode="auto">
          <a:xfrm>
            <a:off x="2392363" y="602138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2720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48" name="Rectangle 51"/>
          <p:cNvSpPr>
            <a:spLocks noChangeArrowheads="1"/>
          </p:cNvSpPr>
          <p:nvPr/>
        </p:nvSpPr>
        <p:spPr bwMode="auto">
          <a:xfrm>
            <a:off x="3195638" y="602138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2541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49" name="Rectangle 52"/>
          <p:cNvSpPr>
            <a:spLocks noChangeArrowheads="1"/>
          </p:cNvSpPr>
          <p:nvPr/>
        </p:nvSpPr>
        <p:spPr bwMode="auto">
          <a:xfrm>
            <a:off x="3970338" y="602138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2124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0" name="Rectangle 53"/>
          <p:cNvSpPr>
            <a:spLocks noChangeArrowheads="1"/>
          </p:cNvSpPr>
          <p:nvPr/>
        </p:nvSpPr>
        <p:spPr bwMode="auto">
          <a:xfrm>
            <a:off x="4808538" y="602138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1541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1" name="Rectangle 54"/>
          <p:cNvSpPr>
            <a:spLocks noChangeArrowheads="1"/>
          </p:cNvSpPr>
          <p:nvPr/>
        </p:nvSpPr>
        <p:spPr bwMode="auto">
          <a:xfrm>
            <a:off x="6451600" y="6021388"/>
            <a:ext cx="2968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626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2" name="Rectangle 55"/>
          <p:cNvSpPr>
            <a:spLocks noChangeArrowheads="1"/>
          </p:cNvSpPr>
          <p:nvPr/>
        </p:nvSpPr>
        <p:spPr bwMode="auto">
          <a:xfrm>
            <a:off x="7183438" y="602138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329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3" name="Rectangle 56"/>
          <p:cNvSpPr>
            <a:spLocks noChangeArrowheads="1"/>
          </p:cNvSpPr>
          <p:nvPr/>
        </p:nvSpPr>
        <p:spPr bwMode="auto">
          <a:xfrm>
            <a:off x="1590675" y="628173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2809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4" name="Rectangle 57"/>
          <p:cNvSpPr>
            <a:spLocks noChangeArrowheads="1"/>
          </p:cNvSpPr>
          <p:nvPr/>
        </p:nvSpPr>
        <p:spPr bwMode="auto">
          <a:xfrm>
            <a:off x="2392363" y="628173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2761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5" name="Rectangle 58"/>
          <p:cNvSpPr>
            <a:spLocks noChangeArrowheads="1"/>
          </p:cNvSpPr>
          <p:nvPr/>
        </p:nvSpPr>
        <p:spPr bwMode="auto">
          <a:xfrm>
            <a:off x="3195638" y="628173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2567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6" name="Rectangle 59"/>
          <p:cNvSpPr>
            <a:spLocks noChangeArrowheads="1"/>
          </p:cNvSpPr>
          <p:nvPr/>
        </p:nvSpPr>
        <p:spPr bwMode="auto">
          <a:xfrm>
            <a:off x="3970338" y="628173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2127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7" name="Rectangle 60"/>
          <p:cNvSpPr>
            <a:spLocks noChangeArrowheads="1"/>
          </p:cNvSpPr>
          <p:nvPr/>
        </p:nvSpPr>
        <p:spPr bwMode="auto">
          <a:xfrm>
            <a:off x="4808538" y="6281738"/>
            <a:ext cx="3937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1523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8" name="Rectangle 61"/>
          <p:cNvSpPr>
            <a:spLocks noChangeArrowheads="1"/>
          </p:cNvSpPr>
          <p:nvPr/>
        </p:nvSpPr>
        <p:spPr bwMode="auto">
          <a:xfrm>
            <a:off x="6451600" y="628173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617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59" name="Rectangle 62"/>
          <p:cNvSpPr>
            <a:spLocks noChangeArrowheads="1"/>
          </p:cNvSpPr>
          <p:nvPr/>
        </p:nvSpPr>
        <p:spPr bwMode="auto">
          <a:xfrm>
            <a:off x="7183438" y="6281738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prstClr val="black"/>
                </a:solidFill>
              </a:rPr>
              <a:t>353</a:t>
            </a:r>
            <a:endParaRPr lang="en-US" sz="3600" b="1">
              <a:solidFill>
                <a:prstClr val="black"/>
              </a:solidFill>
            </a:endParaRPr>
          </a:p>
        </p:txBody>
      </p:sp>
      <p:sp>
        <p:nvSpPr>
          <p:cNvPr id="17460" name="Rectangle 46"/>
          <p:cNvSpPr>
            <a:spLocks noChangeArrowheads="1"/>
          </p:cNvSpPr>
          <p:nvPr/>
        </p:nvSpPr>
        <p:spPr bwMode="auto">
          <a:xfrm>
            <a:off x="4176713" y="5697538"/>
            <a:ext cx="831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>
                <a:solidFill>
                  <a:prstClr val="black"/>
                </a:solidFill>
              </a:rPr>
              <a:t>Months</a:t>
            </a:r>
            <a:endParaRPr lang="en-US" sz="4800">
              <a:solidFill>
                <a:prstClr val="black"/>
              </a:solidFill>
            </a:endParaRPr>
          </a:p>
        </p:txBody>
      </p:sp>
      <p:sp>
        <p:nvSpPr>
          <p:cNvPr id="17461" name="TextBox 55"/>
          <p:cNvSpPr txBox="1">
            <a:spLocks noChangeArrowheads="1"/>
          </p:cNvSpPr>
          <p:nvPr/>
        </p:nvSpPr>
        <p:spPr bwMode="auto">
          <a:xfrm>
            <a:off x="1874838" y="2147888"/>
            <a:ext cx="18288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CA" b="1">
                <a:solidFill>
                  <a:prstClr val="black"/>
                </a:solidFill>
              </a:rPr>
              <a:t>RR= 0.46</a:t>
            </a:r>
          </a:p>
          <a:p>
            <a:pPr eaLnBrk="1" hangingPunct="1"/>
            <a:r>
              <a:rPr lang="en-CA" b="1">
                <a:solidFill>
                  <a:prstClr val="black"/>
                </a:solidFill>
              </a:rPr>
              <a:t>95%CI= 0.33-0.64</a:t>
            </a:r>
          </a:p>
          <a:p>
            <a:pPr eaLnBrk="1" hangingPunct="1"/>
            <a:r>
              <a:rPr lang="en-CA" b="1">
                <a:solidFill>
                  <a:prstClr val="black"/>
                </a:solidFill>
              </a:rPr>
              <a:t>p&lt;0.001</a:t>
            </a:r>
            <a:endParaRPr lang="en-US" b="1">
              <a:solidFill>
                <a:prstClr val="black"/>
              </a:solidFill>
            </a:endParaRPr>
          </a:p>
        </p:txBody>
      </p:sp>
      <p:sp>
        <p:nvSpPr>
          <p:cNvPr id="17462" name="Title 3"/>
          <p:cNvSpPr>
            <a:spLocks noGrp="1"/>
          </p:cNvSpPr>
          <p:nvPr>
            <p:ph type="title" idx="4294967295"/>
          </p:nvPr>
        </p:nvSpPr>
        <p:spPr>
          <a:xfrm>
            <a:off x="260350" y="706438"/>
            <a:ext cx="8688388" cy="73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/>
          <a:p>
            <a:pPr eaLnBrk="1" hangingPunct="1"/>
            <a:r>
              <a:rPr lang="en-CA" sz="4400" b="0" dirty="0" smtClean="0">
                <a:solidFill>
                  <a:schemeClr val="accent1"/>
                </a:solidFill>
                <a:effectLst/>
              </a:rPr>
              <a:t>AVERROES: Stroke or SEE</a:t>
            </a:r>
            <a:endParaRPr lang="en-US" sz="4400" b="0" dirty="0" smtClean="0">
              <a:solidFill>
                <a:schemeClr val="accent1"/>
              </a:solidFill>
              <a:effectLst/>
            </a:endParaRPr>
          </a:p>
        </p:txBody>
      </p:sp>
      <p:sp>
        <p:nvSpPr>
          <p:cNvPr id="17463" name="Text Box 62"/>
          <p:cNvSpPr txBox="1">
            <a:spLocks noChangeArrowheads="1"/>
          </p:cNvSpPr>
          <p:nvPr/>
        </p:nvSpPr>
        <p:spPr bwMode="auto">
          <a:xfrm>
            <a:off x="2449513" y="1441450"/>
            <a:ext cx="4581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000" dirty="0">
                <a:solidFill>
                  <a:srgbClr val="0000FF"/>
                </a:solidFill>
              </a:rPr>
              <a:t>5600 patients, 36 countries, 522 centres </a:t>
            </a:r>
          </a:p>
        </p:txBody>
      </p:sp>
    </p:spTree>
    <p:extLst>
      <p:ext uri="{BB962C8B-B14F-4D97-AF65-F5344CB8AC3E}">
        <p14:creationId xmlns:p14="http://schemas.microsoft.com/office/powerpoint/2010/main" val="3716385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ChangeArrowheads="1"/>
          </p:cNvSpPr>
          <p:nvPr/>
        </p:nvSpPr>
        <p:spPr bwMode="auto">
          <a:xfrm rot="-5400000">
            <a:off x="193867" y="2801421"/>
            <a:ext cx="2037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Cumulative Risk</a:t>
            </a:r>
            <a:endParaRPr lang="en-US" sz="32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07" name="Line 6"/>
          <p:cNvSpPr>
            <a:spLocks noChangeShapeType="1"/>
          </p:cNvSpPr>
          <p:nvPr/>
        </p:nvSpPr>
        <p:spPr bwMode="auto">
          <a:xfrm flipH="1">
            <a:off x="1903413" y="4732338"/>
            <a:ext cx="6985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08" name="Line 7"/>
          <p:cNvSpPr>
            <a:spLocks noChangeShapeType="1"/>
          </p:cNvSpPr>
          <p:nvPr/>
        </p:nvSpPr>
        <p:spPr bwMode="auto">
          <a:xfrm flipH="1">
            <a:off x="1903413" y="3987800"/>
            <a:ext cx="6985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09" name="Line 8"/>
          <p:cNvSpPr>
            <a:spLocks noChangeShapeType="1"/>
          </p:cNvSpPr>
          <p:nvPr/>
        </p:nvSpPr>
        <p:spPr bwMode="auto">
          <a:xfrm flipH="1">
            <a:off x="1903413" y="3243263"/>
            <a:ext cx="6985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10" name="Line 9"/>
          <p:cNvSpPr>
            <a:spLocks noChangeShapeType="1"/>
          </p:cNvSpPr>
          <p:nvPr/>
        </p:nvSpPr>
        <p:spPr bwMode="auto">
          <a:xfrm flipH="1">
            <a:off x="1903413" y="2495550"/>
            <a:ext cx="698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11" name="Line 10"/>
          <p:cNvSpPr>
            <a:spLocks noChangeShapeType="1"/>
          </p:cNvSpPr>
          <p:nvPr/>
        </p:nvSpPr>
        <p:spPr bwMode="auto">
          <a:xfrm flipH="1">
            <a:off x="1903413" y="1776413"/>
            <a:ext cx="6985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12" name="Line 11"/>
          <p:cNvSpPr>
            <a:spLocks noChangeShapeType="1"/>
          </p:cNvSpPr>
          <p:nvPr/>
        </p:nvSpPr>
        <p:spPr bwMode="auto">
          <a:xfrm flipV="1">
            <a:off x="1973263" y="1751013"/>
            <a:ext cx="1587" cy="2981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13" name="Rectangle 12"/>
          <p:cNvSpPr>
            <a:spLocks noChangeArrowheads="1"/>
          </p:cNvSpPr>
          <p:nvPr/>
        </p:nvSpPr>
        <p:spPr bwMode="auto">
          <a:xfrm rot="-5400000">
            <a:off x="1565092" y="4552564"/>
            <a:ext cx="295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0.0</a:t>
            </a:r>
            <a:endParaRPr lang="en-US" sz="20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14" name="Rectangle 13"/>
          <p:cNvSpPr>
            <a:spLocks noChangeArrowheads="1"/>
          </p:cNvSpPr>
          <p:nvPr/>
        </p:nvSpPr>
        <p:spPr bwMode="auto">
          <a:xfrm rot="-5400000">
            <a:off x="1448097" y="3804058"/>
            <a:ext cx="5296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0.005</a:t>
            </a:r>
            <a:endParaRPr lang="en-US" sz="20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15" name="Rectangle 14"/>
          <p:cNvSpPr>
            <a:spLocks noChangeArrowheads="1"/>
          </p:cNvSpPr>
          <p:nvPr/>
        </p:nvSpPr>
        <p:spPr bwMode="auto">
          <a:xfrm rot="-5400000">
            <a:off x="1448098" y="3062695"/>
            <a:ext cx="5296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0.010</a:t>
            </a:r>
            <a:endParaRPr lang="en-US" sz="20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16" name="Rectangle 15"/>
          <p:cNvSpPr>
            <a:spLocks noChangeArrowheads="1"/>
          </p:cNvSpPr>
          <p:nvPr/>
        </p:nvSpPr>
        <p:spPr bwMode="auto">
          <a:xfrm rot="-5400000">
            <a:off x="1448098" y="2316570"/>
            <a:ext cx="5296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0.015</a:t>
            </a:r>
            <a:endParaRPr lang="en-US" sz="20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17" name="Rectangle 16"/>
          <p:cNvSpPr>
            <a:spLocks noChangeArrowheads="1"/>
          </p:cNvSpPr>
          <p:nvPr/>
        </p:nvSpPr>
        <p:spPr bwMode="auto">
          <a:xfrm rot="-5400000">
            <a:off x="1448097" y="1569652"/>
            <a:ext cx="5296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0.020</a:t>
            </a:r>
            <a:endParaRPr lang="en-US" sz="20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18" name="Rectangle 17"/>
          <p:cNvSpPr>
            <a:spLocks noChangeArrowheads="1"/>
          </p:cNvSpPr>
          <p:nvPr/>
        </p:nvSpPr>
        <p:spPr bwMode="auto">
          <a:xfrm>
            <a:off x="1973263" y="1189038"/>
            <a:ext cx="6097587" cy="3679825"/>
          </a:xfrm>
          <a:prstGeom prst="rect">
            <a:avLst/>
          </a:prstGeom>
          <a:noFill/>
          <a:ln w="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19" name="Freeform 18"/>
          <p:cNvSpPr>
            <a:spLocks/>
          </p:cNvSpPr>
          <p:nvPr/>
        </p:nvSpPr>
        <p:spPr bwMode="auto">
          <a:xfrm>
            <a:off x="1973263" y="1582738"/>
            <a:ext cx="5862637" cy="3149600"/>
          </a:xfrm>
          <a:custGeom>
            <a:avLst/>
            <a:gdLst>
              <a:gd name="T0" fmla="*/ 55 w 3496"/>
              <a:gd name="T1" fmla="*/ 1848 h 1848"/>
              <a:gd name="T2" fmla="*/ 133 w 3496"/>
              <a:gd name="T3" fmla="*/ 1817 h 1848"/>
              <a:gd name="T4" fmla="*/ 150 w 3496"/>
              <a:gd name="T5" fmla="*/ 1785 h 1848"/>
              <a:gd name="T6" fmla="*/ 161 w 3496"/>
              <a:gd name="T7" fmla="*/ 1754 h 1848"/>
              <a:gd name="T8" fmla="*/ 172 w 3496"/>
              <a:gd name="T9" fmla="*/ 1723 h 1848"/>
              <a:gd name="T10" fmla="*/ 222 w 3496"/>
              <a:gd name="T11" fmla="*/ 1691 h 1848"/>
              <a:gd name="T12" fmla="*/ 406 w 3496"/>
              <a:gd name="T13" fmla="*/ 1659 h 1848"/>
              <a:gd name="T14" fmla="*/ 622 w 3496"/>
              <a:gd name="T15" fmla="*/ 1627 h 1848"/>
              <a:gd name="T16" fmla="*/ 660 w 3496"/>
              <a:gd name="T17" fmla="*/ 1596 h 1848"/>
              <a:gd name="T18" fmla="*/ 672 w 3496"/>
              <a:gd name="T19" fmla="*/ 1564 h 1848"/>
              <a:gd name="T20" fmla="*/ 682 w 3496"/>
              <a:gd name="T21" fmla="*/ 1532 h 1848"/>
              <a:gd name="T22" fmla="*/ 738 w 3496"/>
              <a:gd name="T23" fmla="*/ 1499 h 1848"/>
              <a:gd name="T24" fmla="*/ 899 w 3496"/>
              <a:gd name="T25" fmla="*/ 1468 h 1848"/>
              <a:gd name="T26" fmla="*/ 954 w 3496"/>
              <a:gd name="T27" fmla="*/ 1435 h 1848"/>
              <a:gd name="T28" fmla="*/ 960 w 3496"/>
              <a:gd name="T29" fmla="*/ 1402 h 1848"/>
              <a:gd name="T30" fmla="*/ 971 w 3496"/>
              <a:gd name="T31" fmla="*/ 1368 h 1848"/>
              <a:gd name="T32" fmla="*/ 1026 w 3496"/>
              <a:gd name="T33" fmla="*/ 1335 h 1848"/>
              <a:gd name="T34" fmla="*/ 1171 w 3496"/>
              <a:gd name="T35" fmla="*/ 1300 h 1848"/>
              <a:gd name="T36" fmla="*/ 1187 w 3496"/>
              <a:gd name="T37" fmla="*/ 1264 h 1848"/>
              <a:gd name="T38" fmla="*/ 1221 w 3496"/>
              <a:gd name="T39" fmla="*/ 1228 h 1848"/>
              <a:gd name="T40" fmla="*/ 1310 w 3496"/>
              <a:gd name="T41" fmla="*/ 1191 h 1848"/>
              <a:gd name="T42" fmla="*/ 1320 w 3496"/>
              <a:gd name="T43" fmla="*/ 1153 h 1848"/>
              <a:gd name="T44" fmla="*/ 1393 w 3496"/>
              <a:gd name="T45" fmla="*/ 1115 h 1848"/>
              <a:gd name="T46" fmla="*/ 1448 w 3496"/>
              <a:gd name="T47" fmla="*/ 1076 h 1848"/>
              <a:gd name="T48" fmla="*/ 1454 w 3496"/>
              <a:gd name="T49" fmla="*/ 1036 h 1848"/>
              <a:gd name="T50" fmla="*/ 1709 w 3496"/>
              <a:gd name="T51" fmla="*/ 996 h 1848"/>
              <a:gd name="T52" fmla="*/ 1765 w 3496"/>
              <a:gd name="T53" fmla="*/ 951 h 1848"/>
              <a:gd name="T54" fmla="*/ 1942 w 3496"/>
              <a:gd name="T55" fmla="*/ 905 h 1848"/>
              <a:gd name="T56" fmla="*/ 1998 w 3496"/>
              <a:gd name="T57" fmla="*/ 852 h 1848"/>
              <a:gd name="T58" fmla="*/ 2008 w 3496"/>
              <a:gd name="T59" fmla="*/ 798 h 1848"/>
              <a:gd name="T60" fmla="*/ 2037 w 3496"/>
              <a:gd name="T61" fmla="*/ 743 h 1848"/>
              <a:gd name="T62" fmla="*/ 2093 w 3496"/>
              <a:gd name="T63" fmla="*/ 630 h 1848"/>
              <a:gd name="T64" fmla="*/ 2242 w 3496"/>
              <a:gd name="T65" fmla="*/ 571 h 1848"/>
              <a:gd name="T66" fmla="*/ 2248 w 3496"/>
              <a:gd name="T67" fmla="*/ 507 h 1848"/>
              <a:gd name="T68" fmla="*/ 2264 w 3496"/>
              <a:gd name="T69" fmla="*/ 442 h 1848"/>
              <a:gd name="T70" fmla="*/ 2392 w 3496"/>
              <a:gd name="T71" fmla="*/ 376 h 1848"/>
              <a:gd name="T72" fmla="*/ 2453 w 3496"/>
              <a:gd name="T73" fmla="*/ 304 h 1848"/>
              <a:gd name="T74" fmla="*/ 2475 w 3496"/>
              <a:gd name="T75" fmla="*/ 228 h 1848"/>
              <a:gd name="T76" fmla="*/ 3108 w 3496"/>
              <a:gd name="T77" fmla="*/ 150 h 1848"/>
              <a:gd name="T78" fmla="*/ 3496 w 3496"/>
              <a:gd name="T79" fmla="*/ 0 h 18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3496" h="1848">
                <a:moveTo>
                  <a:pt x="0" y="1848"/>
                </a:moveTo>
                <a:lnTo>
                  <a:pt x="55" y="1848"/>
                </a:lnTo>
                <a:lnTo>
                  <a:pt x="55" y="1817"/>
                </a:lnTo>
                <a:lnTo>
                  <a:pt x="133" y="1817"/>
                </a:lnTo>
                <a:lnTo>
                  <a:pt x="133" y="1785"/>
                </a:lnTo>
                <a:lnTo>
                  <a:pt x="150" y="1785"/>
                </a:lnTo>
                <a:lnTo>
                  <a:pt x="150" y="1754"/>
                </a:lnTo>
                <a:lnTo>
                  <a:pt x="161" y="1754"/>
                </a:lnTo>
                <a:lnTo>
                  <a:pt x="161" y="1723"/>
                </a:lnTo>
                <a:lnTo>
                  <a:pt x="172" y="1723"/>
                </a:lnTo>
                <a:lnTo>
                  <a:pt x="172" y="1691"/>
                </a:lnTo>
                <a:lnTo>
                  <a:pt x="222" y="1691"/>
                </a:lnTo>
                <a:lnTo>
                  <a:pt x="222" y="1659"/>
                </a:lnTo>
                <a:lnTo>
                  <a:pt x="406" y="1659"/>
                </a:lnTo>
                <a:lnTo>
                  <a:pt x="406" y="1627"/>
                </a:lnTo>
                <a:lnTo>
                  <a:pt x="622" y="1627"/>
                </a:lnTo>
                <a:lnTo>
                  <a:pt x="622" y="1596"/>
                </a:lnTo>
                <a:lnTo>
                  <a:pt x="660" y="1596"/>
                </a:lnTo>
                <a:lnTo>
                  <a:pt x="660" y="1564"/>
                </a:lnTo>
                <a:lnTo>
                  <a:pt x="672" y="1564"/>
                </a:lnTo>
                <a:lnTo>
                  <a:pt x="672" y="1532"/>
                </a:lnTo>
                <a:lnTo>
                  <a:pt x="682" y="1532"/>
                </a:lnTo>
                <a:lnTo>
                  <a:pt x="682" y="1499"/>
                </a:lnTo>
                <a:lnTo>
                  <a:pt x="738" y="1499"/>
                </a:lnTo>
                <a:lnTo>
                  <a:pt x="738" y="1468"/>
                </a:lnTo>
                <a:lnTo>
                  <a:pt x="899" y="1468"/>
                </a:lnTo>
                <a:lnTo>
                  <a:pt x="899" y="1435"/>
                </a:lnTo>
                <a:lnTo>
                  <a:pt x="954" y="1435"/>
                </a:lnTo>
                <a:lnTo>
                  <a:pt x="954" y="1402"/>
                </a:lnTo>
                <a:lnTo>
                  <a:pt x="960" y="1402"/>
                </a:lnTo>
                <a:lnTo>
                  <a:pt x="960" y="1368"/>
                </a:lnTo>
                <a:lnTo>
                  <a:pt x="971" y="1368"/>
                </a:lnTo>
                <a:lnTo>
                  <a:pt x="971" y="1335"/>
                </a:lnTo>
                <a:lnTo>
                  <a:pt x="1026" y="1335"/>
                </a:lnTo>
                <a:lnTo>
                  <a:pt x="1026" y="1300"/>
                </a:lnTo>
                <a:lnTo>
                  <a:pt x="1171" y="1300"/>
                </a:lnTo>
                <a:lnTo>
                  <a:pt x="1171" y="1264"/>
                </a:lnTo>
                <a:lnTo>
                  <a:pt x="1187" y="1264"/>
                </a:lnTo>
                <a:lnTo>
                  <a:pt x="1187" y="1228"/>
                </a:lnTo>
                <a:lnTo>
                  <a:pt x="1221" y="1228"/>
                </a:lnTo>
                <a:lnTo>
                  <a:pt x="1221" y="1191"/>
                </a:lnTo>
                <a:lnTo>
                  <a:pt x="1310" y="1191"/>
                </a:lnTo>
                <a:lnTo>
                  <a:pt x="1310" y="1153"/>
                </a:lnTo>
                <a:lnTo>
                  <a:pt x="1320" y="1153"/>
                </a:lnTo>
                <a:lnTo>
                  <a:pt x="1320" y="1115"/>
                </a:lnTo>
                <a:lnTo>
                  <a:pt x="1393" y="1115"/>
                </a:lnTo>
                <a:lnTo>
                  <a:pt x="1393" y="1076"/>
                </a:lnTo>
                <a:lnTo>
                  <a:pt x="1448" y="1076"/>
                </a:lnTo>
                <a:lnTo>
                  <a:pt x="1448" y="1036"/>
                </a:lnTo>
                <a:lnTo>
                  <a:pt x="1454" y="1036"/>
                </a:lnTo>
                <a:lnTo>
                  <a:pt x="1454" y="996"/>
                </a:lnTo>
                <a:lnTo>
                  <a:pt x="1709" y="996"/>
                </a:lnTo>
                <a:lnTo>
                  <a:pt x="1709" y="951"/>
                </a:lnTo>
                <a:lnTo>
                  <a:pt x="1765" y="951"/>
                </a:lnTo>
                <a:lnTo>
                  <a:pt x="1765" y="905"/>
                </a:lnTo>
                <a:lnTo>
                  <a:pt x="1942" y="905"/>
                </a:lnTo>
                <a:lnTo>
                  <a:pt x="1942" y="852"/>
                </a:lnTo>
                <a:lnTo>
                  <a:pt x="1998" y="852"/>
                </a:lnTo>
                <a:lnTo>
                  <a:pt x="1998" y="798"/>
                </a:lnTo>
                <a:lnTo>
                  <a:pt x="2008" y="798"/>
                </a:lnTo>
                <a:lnTo>
                  <a:pt x="2008" y="743"/>
                </a:lnTo>
                <a:lnTo>
                  <a:pt x="2037" y="743"/>
                </a:lnTo>
                <a:lnTo>
                  <a:pt x="2037" y="630"/>
                </a:lnTo>
                <a:lnTo>
                  <a:pt x="2093" y="630"/>
                </a:lnTo>
                <a:lnTo>
                  <a:pt x="2093" y="571"/>
                </a:lnTo>
                <a:lnTo>
                  <a:pt x="2242" y="571"/>
                </a:lnTo>
                <a:lnTo>
                  <a:pt x="2242" y="507"/>
                </a:lnTo>
                <a:lnTo>
                  <a:pt x="2248" y="507"/>
                </a:lnTo>
                <a:lnTo>
                  <a:pt x="2248" y="442"/>
                </a:lnTo>
                <a:lnTo>
                  <a:pt x="2264" y="442"/>
                </a:lnTo>
                <a:lnTo>
                  <a:pt x="2264" y="376"/>
                </a:lnTo>
                <a:lnTo>
                  <a:pt x="2392" y="376"/>
                </a:lnTo>
                <a:lnTo>
                  <a:pt x="2392" y="304"/>
                </a:lnTo>
                <a:lnTo>
                  <a:pt x="2453" y="304"/>
                </a:lnTo>
                <a:lnTo>
                  <a:pt x="2453" y="228"/>
                </a:lnTo>
                <a:lnTo>
                  <a:pt x="2475" y="228"/>
                </a:lnTo>
                <a:lnTo>
                  <a:pt x="2475" y="150"/>
                </a:lnTo>
                <a:lnTo>
                  <a:pt x="3108" y="150"/>
                </a:lnTo>
                <a:lnTo>
                  <a:pt x="3108" y="0"/>
                </a:lnTo>
                <a:lnTo>
                  <a:pt x="3496" y="0"/>
                </a:lnTo>
              </a:path>
            </a:pathLst>
          </a:custGeom>
          <a:noFill/>
          <a:ln w="3810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0" name="Freeform 19"/>
          <p:cNvSpPr>
            <a:spLocks/>
          </p:cNvSpPr>
          <p:nvPr/>
        </p:nvSpPr>
        <p:spPr bwMode="auto">
          <a:xfrm>
            <a:off x="1973263" y="1325563"/>
            <a:ext cx="5862637" cy="3406775"/>
          </a:xfrm>
          <a:custGeom>
            <a:avLst/>
            <a:gdLst>
              <a:gd name="T0" fmla="*/ 2147483647 w 3496"/>
              <a:gd name="T1" fmla="*/ 2147483647 h 1999"/>
              <a:gd name="T2" fmla="*/ 2147483647 w 3496"/>
              <a:gd name="T3" fmla="*/ 2147483647 h 1999"/>
              <a:gd name="T4" fmla="*/ 2147483647 w 3496"/>
              <a:gd name="T5" fmla="*/ 2147483647 h 1999"/>
              <a:gd name="T6" fmla="*/ 2147483647 w 3496"/>
              <a:gd name="T7" fmla="*/ 2147483647 h 1999"/>
              <a:gd name="T8" fmla="*/ 2147483647 w 3496"/>
              <a:gd name="T9" fmla="*/ 2147483647 h 1999"/>
              <a:gd name="T10" fmla="*/ 2147483647 w 3496"/>
              <a:gd name="T11" fmla="*/ 2147483647 h 1999"/>
              <a:gd name="T12" fmla="*/ 2147483647 w 3496"/>
              <a:gd name="T13" fmla="*/ 2147483647 h 1999"/>
              <a:gd name="T14" fmla="*/ 2147483647 w 3496"/>
              <a:gd name="T15" fmla="*/ 2147483647 h 1999"/>
              <a:gd name="T16" fmla="*/ 2147483647 w 3496"/>
              <a:gd name="T17" fmla="*/ 2147483647 h 1999"/>
              <a:gd name="T18" fmla="*/ 2147483647 w 3496"/>
              <a:gd name="T19" fmla="*/ 2147483647 h 1999"/>
              <a:gd name="T20" fmla="*/ 2147483647 w 3496"/>
              <a:gd name="T21" fmla="*/ 2147483647 h 1999"/>
              <a:gd name="T22" fmla="*/ 2147483647 w 3496"/>
              <a:gd name="T23" fmla="*/ 2147483647 h 1999"/>
              <a:gd name="T24" fmla="*/ 2147483647 w 3496"/>
              <a:gd name="T25" fmla="*/ 2147483647 h 1999"/>
              <a:gd name="T26" fmla="*/ 2147483647 w 3496"/>
              <a:gd name="T27" fmla="*/ 2147483647 h 1999"/>
              <a:gd name="T28" fmla="*/ 2147483647 w 3496"/>
              <a:gd name="T29" fmla="*/ 2147483647 h 1999"/>
              <a:gd name="T30" fmla="*/ 2147483647 w 3496"/>
              <a:gd name="T31" fmla="*/ 2147483647 h 1999"/>
              <a:gd name="T32" fmla="*/ 2147483647 w 3496"/>
              <a:gd name="T33" fmla="*/ 2147483647 h 1999"/>
              <a:gd name="T34" fmla="*/ 2147483647 w 3496"/>
              <a:gd name="T35" fmla="*/ 2147483647 h 1999"/>
              <a:gd name="T36" fmla="*/ 2147483647 w 3496"/>
              <a:gd name="T37" fmla="*/ 2147483647 h 1999"/>
              <a:gd name="T38" fmla="*/ 2147483647 w 3496"/>
              <a:gd name="T39" fmla="*/ 2147483647 h 1999"/>
              <a:gd name="T40" fmla="*/ 2147483647 w 3496"/>
              <a:gd name="T41" fmla="*/ 2147483647 h 1999"/>
              <a:gd name="T42" fmla="*/ 2147483647 w 3496"/>
              <a:gd name="T43" fmla="*/ 2147483647 h 1999"/>
              <a:gd name="T44" fmla="*/ 2147483647 w 3496"/>
              <a:gd name="T45" fmla="*/ 2147483647 h 1999"/>
              <a:gd name="T46" fmla="*/ 2147483647 w 3496"/>
              <a:gd name="T47" fmla="*/ 2147483647 h 1999"/>
              <a:gd name="T48" fmla="*/ 2147483647 w 3496"/>
              <a:gd name="T49" fmla="*/ 2147483647 h 1999"/>
              <a:gd name="T50" fmla="*/ 2147483647 w 3496"/>
              <a:gd name="T51" fmla="*/ 2147483647 h 1999"/>
              <a:gd name="T52" fmla="*/ 2147483647 w 3496"/>
              <a:gd name="T53" fmla="*/ 2147483647 h 1999"/>
              <a:gd name="T54" fmla="*/ 2147483647 w 3496"/>
              <a:gd name="T55" fmla="*/ 2147483647 h 1999"/>
              <a:gd name="T56" fmla="*/ 2147483647 w 3496"/>
              <a:gd name="T57" fmla="*/ 2147483647 h 1999"/>
              <a:gd name="T58" fmla="*/ 2147483647 w 3496"/>
              <a:gd name="T59" fmla="*/ 2147483647 h 1999"/>
              <a:gd name="T60" fmla="*/ 2147483647 w 3496"/>
              <a:gd name="T61" fmla="*/ 2147483647 h 1999"/>
              <a:gd name="T62" fmla="*/ 2147483647 w 3496"/>
              <a:gd name="T63" fmla="*/ 2147483647 h 1999"/>
              <a:gd name="T64" fmla="*/ 2147483647 w 3496"/>
              <a:gd name="T65" fmla="*/ 2147483647 h 1999"/>
              <a:gd name="T66" fmla="*/ 2147483647 w 3496"/>
              <a:gd name="T67" fmla="*/ 2147483647 h 1999"/>
              <a:gd name="T68" fmla="*/ 2147483647 w 3496"/>
              <a:gd name="T69" fmla="*/ 2147483647 h 1999"/>
              <a:gd name="T70" fmla="*/ 2147483647 w 3496"/>
              <a:gd name="T71" fmla="*/ 2147483647 h 1999"/>
              <a:gd name="T72" fmla="*/ 2147483647 w 3496"/>
              <a:gd name="T73" fmla="*/ 2147483647 h 1999"/>
              <a:gd name="T74" fmla="*/ 2147483647 w 3496"/>
              <a:gd name="T75" fmla="*/ 2147483647 h 1999"/>
              <a:gd name="T76" fmla="*/ 2147483647 w 3496"/>
              <a:gd name="T77" fmla="*/ 2147483647 h 1999"/>
              <a:gd name="T78" fmla="*/ 2147483647 w 3496"/>
              <a:gd name="T79" fmla="*/ 2147483647 h 1999"/>
              <a:gd name="T80" fmla="*/ 2147483647 w 3496"/>
              <a:gd name="T81" fmla="*/ 2147483647 h 1999"/>
              <a:gd name="T82" fmla="*/ 2147483647 w 3496"/>
              <a:gd name="T83" fmla="*/ 0 h 199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496"/>
              <a:gd name="T127" fmla="*/ 0 h 1999"/>
              <a:gd name="T128" fmla="*/ 3496 w 3496"/>
              <a:gd name="T129" fmla="*/ 1999 h 1999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496" h="1999">
                <a:moveTo>
                  <a:pt x="0" y="1999"/>
                </a:moveTo>
                <a:lnTo>
                  <a:pt x="50" y="1999"/>
                </a:lnTo>
                <a:lnTo>
                  <a:pt x="50" y="1968"/>
                </a:lnTo>
                <a:lnTo>
                  <a:pt x="77" y="1968"/>
                </a:lnTo>
                <a:lnTo>
                  <a:pt x="77" y="1937"/>
                </a:lnTo>
                <a:lnTo>
                  <a:pt x="110" y="1937"/>
                </a:lnTo>
                <a:lnTo>
                  <a:pt x="110" y="1905"/>
                </a:lnTo>
                <a:lnTo>
                  <a:pt x="128" y="1905"/>
                </a:lnTo>
                <a:lnTo>
                  <a:pt x="128" y="1874"/>
                </a:lnTo>
                <a:lnTo>
                  <a:pt x="178" y="1874"/>
                </a:lnTo>
                <a:lnTo>
                  <a:pt x="178" y="1843"/>
                </a:lnTo>
                <a:lnTo>
                  <a:pt x="406" y="1843"/>
                </a:lnTo>
                <a:lnTo>
                  <a:pt x="406" y="1811"/>
                </a:lnTo>
                <a:lnTo>
                  <a:pt x="416" y="1811"/>
                </a:lnTo>
                <a:lnTo>
                  <a:pt x="416" y="1779"/>
                </a:lnTo>
                <a:lnTo>
                  <a:pt x="421" y="1779"/>
                </a:lnTo>
                <a:lnTo>
                  <a:pt x="421" y="1748"/>
                </a:lnTo>
                <a:lnTo>
                  <a:pt x="472" y="1748"/>
                </a:lnTo>
                <a:lnTo>
                  <a:pt x="472" y="1716"/>
                </a:lnTo>
                <a:lnTo>
                  <a:pt x="494" y="1716"/>
                </a:lnTo>
                <a:lnTo>
                  <a:pt x="494" y="1684"/>
                </a:lnTo>
                <a:lnTo>
                  <a:pt x="555" y="1684"/>
                </a:lnTo>
                <a:lnTo>
                  <a:pt x="555" y="1653"/>
                </a:lnTo>
                <a:lnTo>
                  <a:pt x="560" y="1653"/>
                </a:lnTo>
                <a:lnTo>
                  <a:pt x="560" y="1621"/>
                </a:lnTo>
                <a:lnTo>
                  <a:pt x="582" y="1621"/>
                </a:lnTo>
                <a:lnTo>
                  <a:pt x="582" y="1589"/>
                </a:lnTo>
                <a:lnTo>
                  <a:pt x="605" y="1589"/>
                </a:lnTo>
                <a:lnTo>
                  <a:pt x="605" y="1557"/>
                </a:lnTo>
                <a:lnTo>
                  <a:pt x="677" y="1557"/>
                </a:lnTo>
                <a:lnTo>
                  <a:pt x="677" y="1526"/>
                </a:lnTo>
                <a:lnTo>
                  <a:pt x="966" y="1526"/>
                </a:lnTo>
                <a:lnTo>
                  <a:pt x="966" y="1492"/>
                </a:lnTo>
                <a:lnTo>
                  <a:pt x="988" y="1492"/>
                </a:lnTo>
                <a:lnTo>
                  <a:pt x="988" y="1458"/>
                </a:lnTo>
                <a:lnTo>
                  <a:pt x="1009" y="1458"/>
                </a:lnTo>
                <a:lnTo>
                  <a:pt x="1009" y="1424"/>
                </a:lnTo>
                <a:lnTo>
                  <a:pt x="1193" y="1424"/>
                </a:lnTo>
                <a:lnTo>
                  <a:pt x="1193" y="1388"/>
                </a:lnTo>
                <a:lnTo>
                  <a:pt x="1221" y="1388"/>
                </a:lnTo>
                <a:lnTo>
                  <a:pt x="1221" y="1350"/>
                </a:lnTo>
                <a:lnTo>
                  <a:pt x="1270" y="1350"/>
                </a:lnTo>
                <a:lnTo>
                  <a:pt x="1270" y="1313"/>
                </a:lnTo>
                <a:lnTo>
                  <a:pt x="1277" y="1313"/>
                </a:lnTo>
                <a:lnTo>
                  <a:pt x="1277" y="1275"/>
                </a:lnTo>
                <a:lnTo>
                  <a:pt x="1282" y="1275"/>
                </a:lnTo>
                <a:lnTo>
                  <a:pt x="1282" y="1238"/>
                </a:lnTo>
                <a:lnTo>
                  <a:pt x="1327" y="1238"/>
                </a:lnTo>
                <a:lnTo>
                  <a:pt x="1327" y="1161"/>
                </a:lnTo>
                <a:lnTo>
                  <a:pt x="1370" y="1161"/>
                </a:lnTo>
                <a:lnTo>
                  <a:pt x="1370" y="1123"/>
                </a:lnTo>
                <a:lnTo>
                  <a:pt x="1481" y="1123"/>
                </a:lnTo>
                <a:lnTo>
                  <a:pt x="1481" y="1081"/>
                </a:lnTo>
                <a:lnTo>
                  <a:pt x="1498" y="1081"/>
                </a:lnTo>
                <a:lnTo>
                  <a:pt x="1498" y="1041"/>
                </a:lnTo>
                <a:lnTo>
                  <a:pt x="1504" y="1041"/>
                </a:lnTo>
                <a:lnTo>
                  <a:pt x="1504" y="957"/>
                </a:lnTo>
                <a:lnTo>
                  <a:pt x="1538" y="957"/>
                </a:lnTo>
                <a:lnTo>
                  <a:pt x="1538" y="916"/>
                </a:lnTo>
                <a:lnTo>
                  <a:pt x="1587" y="916"/>
                </a:lnTo>
                <a:lnTo>
                  <a:pt x="1587" y="872"/>
                </a:lnTo>
                <a:lnTo>
                  <a:pt x="1659" y="872"/>
                </a:lnTo>
                <a:lnTo>
                  <a:pt x="1659" y="827"/>
                </a:lnTo>
                <a:lnTo>
                  <a:pt x="1676" y="827"/>
                </a:lnTo>
                <a:lnTo>
                  <a:pt x="1676" y="782"/>
                </a:lnTo>
                <a:lnTo>
                  <a:pt x="1759" y="782"/>
                </a:lnTo>
                <a:lnTo>
                  <a:pt x="1759" y="735"/>
                </a:lnTo>
                <a:lnTo>
                  <a:pt x="1882" y="735"/>
                </a:lnTo>
                <a:lnTo>
                  <a:pt x="1882" y="684"/>
                </a:lnTo>
                <a:lnTo>
                  <a:pt x="1942" y="684"/>
                </a:lnTo>
                <a:lnTo>
                  <a:pt x="1942" y="629"/>
                </a:lnTo>
                <a:lnTo>
                  <a:pt x="1975" y="629"/>
                </a:lnTo>
                <a:lnTo>
                  <a:pt x="1975" y="573"/>
                </a:lnTo>
                <a:lnTo>
                  <a:pt x="2098" y="573"/>
                </a:lnTo>
                <a:lnTo>
                  <a:pt x="2098" y="513"/>
                </a:lnTo>
                <a:lnTo>
                  <a:pt x="2337" y="513"/>
                </a:lnTo>
                <a:lnTo>
                  <a:pt x="2337" y="374"/>
                </a:lnTo>
                <a:lnTo>
                  <a:pt x="2420" y="374"/>
                </a:lnTo>
                <a:lnTo>
                  <a:pt x="2420" y="300"/>
                </a:lnTo>
                <a:lnTo>
                  <a:pt x="3069" y="300"/>
                </a:lnTo>
                <a:lnTo>
                  <a:pt x="3069" y="154"/>
                </a:lnTo>
                <a:lnTo>
                  <a:pt x="3119" y="154"/>
                </a:lnTo>
                <a:lnTo>
                  <a:pt x="3119" y="0"/>
                </a:lnTo>
                <a:lnTo>
                  <a:pt x="3496" y="0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1" name="Line 20"/>
          <p:cNvSpPr>
            <a:spLocks noChangeShapeType="1"/>
          </p:cNvSpPr>
          <p:nvPr/>
        </p:nvSpPr>
        <p:spPr bwMode="auto">
          <a:xfrm>
            <a:off x="1973263" y="4735513"/>
            <a:ext cx="0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2" name="Line 21"/>
          <p:cNvSpPr>
            <a:spLocks noChangeShapeType="1"/>
          </p:cNvSpPr>
          <p:nvPr/>
        </p:nvSpPr>
        <p:spPr bwMode="auto">
          <a:xfrm>
            <a:off x="2809875" y="4735513"/>
            <a:ext cx="3175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3" name="Line 22"/>
          <p:cNvSpPr>
            <a:spLocks noChangeShapeType="1"/>
          </p:cNvSpPr>
          <p:nvPr/>
        </p:nvSpPr>
        <p:spPr bwMode="auto">
          <a:xfrm>
            <a:off x="3649663" y="4735513"/>
            <a:ext cx="1587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4" name="Line 23"/>
          <p:cNvSpPr>
            <a:spLocks noChangeShapeType="1"/>
          </p:cNvSpPr>
          <p:nvPr/>
        </p:nvSpPr>
        <p:spPr bwMode="auto">
          <a:xfrm>
            <a:off x="4486275" y="4735513"/>
            <a:ext cx="1588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5" name="Line 24"/>
          <p:cNvSpPr>
            <a:spLocks noChangeShapeType="1"/>
          </p:cNvSpPr>
          <p:nvPr/>
        </p:nvSpPr>
        <p:spPr bwMode="auto">
          <a:xfrm>
            <a:off x="5370513" y="4735513"/>
            <a:ext cx="1587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6" name="Line 25"/>
          <p:cNvSpPr>
            <a:spLocks noChangeShapeType="1"/>
          </p:cNvSpPr>
          <p:nvPr/>
        </p:nvSpPr>
        <p:spPr bwMode="auto">
          <a:xfrm>
            <a:off x="7091363" y="4735513"/>
            <a:ext cx="1587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7" name="Line 26"/>
          <p:cNvSpPr>
            <a:spLocks noChangeShapeType="1"/>
          </p:cNvSpPr>
          <p:nvPr/>
        </p:nvSpPr>
        <p:spPr bwMode="auto">
          <a:xfrm>
            <a:off x="7818438" y="4735513"/>
            <a:ext cx="1587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8" name="Line 27"/>
          <p:cNvSpPr>
            <a:spLocks noChangeShapeType="1"/>
          </p:cNvSpPr>
          <p:nvPr/>
        </p:nvSpPr>
        <p:spPr bwMode="auto">
          <a:xfrm>
            <a:off x="1973263" y="4735513"/>
            <a:ext cx="5862637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129" name="Rectangle 28"/>
          <p:cNvSpPr>
            <a:spLocks noChangeArrowheads="1"/>
          </p:cNvSpPr>
          <p:nvPr/>
        </p:nvSpPr>
        <p:spPr bwMode="auto">
          <a:xfrm>
            <a:off x="1924050" y="4941888"/>
            <a:ext cx="2460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0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0" name="Rectangle 29"/>
          <p:cNvSpPr>
            <a:spLocks noChangeArrowheads="1"/>
          </p:cNvSpPr>
          <p:nvPr/>
        </p:nvSpPr>
        <p:spPr bwMode="auto">
          <a:xfrm>
            <a:off x="2663825" y="4941888"/>
            <a:ext cx="3714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3 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1" name="Rectangle 30"/>
          <p:cNvSpPr>
            <a:spLocks noChangeArrowheads="1"/>
          </p:cNvSpPr>
          <p:nvPr/>
        </p:nvSpPr>
        <p:spPr bwMode="auto">
          <a:xfrm>
            <a:off x="3500438" y="4941888"/>
            <a:ext cx="3714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6 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2" name="Rectangle 31"/>
          <p:cNvSpPr>
            <a:spLocks noChangeArrowheads="1"/>
          </p:cNvSpPr>
          <p:nvPr/>
        </p:nvSpPr>
        <p:spPr bwMode="auto">
          <a:xfrm>
            <a:off x="4338638" y="4941888"/>
            <a:ext cx="3714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9 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3" name="Rectangle 32"/>
          <p:cNvSpPr>
            <a:spLocks noChangeArrowheads="1"/>
          </p:cNvSpPr>
          <p:nvPr/>
        </p:nvSpPr>
        <p:spPr bwMode="auto">
          <a:xfrm>
            <a:off x="4841875" y="4941888"/>
            <a:ext cx="8429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  12 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4" name="Rectangle 33"/>
          <p:cNvSpPr>
            <a:spLocks noChangeArrowheads="1"/>
          </p:cNvSpPr>
          <p:nvPr/>
        </p:nvSpPr>
        <p:spPr bwMode="auto">
          <a:xfrm>
            <a:off x="6892925" y="4941888"/>
            <a:ext cx="6223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18 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5" name="Rectangle 34"/>
          <p:cNvSpPr>
            <a:spLocks noChangeArrowheads="1"/>
          </p:cNvSpPr>
          <p:nvPr/>
        </p:nvSpPr>
        <p:spPr bwMode="auto">
          <a:xfrm>
            <a:off x="7637463" y="4941888"/>
            <a:ext cx="4968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21</a:t>
            </a:r>
            <a:endParaRPr lang="en-US" sz="2800" b="1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6" name="Rectangle 42"/>
          <p:cNvSpPr>
            <a:spLocks noChangeArrowheads="1"/>
          </p:cNvSpPr>
          <p:nvPr/>
        </p:nvSpPr>
        <p:spPr bwMode="auto">
          <a:xfrm>
            <a:off x="5759450" y="2998788"/>
            <a:ext cx="60272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1F497D">
                    <a:lumMod val="75000"/>
                  </a:srgbClr>
                </a:solidFill>
                <a:ea typeface="ＭＳ Ｐゴシック" charset="-128"/>
                <a:cs typeface="ＭＳ Ｐゴシック" charset="-128"/>
              </a:rPr>
              <a:t>ASA</a:t>
            </a:r>
            <a:endParaRPr lang="en-US" sz="4400" b="1" dirty="0">
              <a:solidFill>
                <a:srgbClr val="1F497D">
                  <a:lumMod val="75000"/>
                </a:srgb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7" name="Rectangle 44"/>
          <p:cNvSpPr>
            <a:spLocks noChangeArrowheads="1"/>
          </p:cNvSpPr>
          <p:nvPr/>
        </p:nvSpPr>
        <p:spPr bwMode="auto">
          <a:xfrm>
            <a:off x="4298950" y="1597025"/>
            <a:ext cx="139771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800" b="1" dirty="0" err="1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Apixaban</a:t>
            </a:r>
            <a:endParaRPr lang="en-US" sz="4400" b="1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8" name="Rectangle 45"/>
          <p:cNvSpPr>
            <a:spLocks noChangeArrowheads="1"/>
          </p:cNvSpPr>
          <p:nvPr/>
        </p:nvSpPr>
        <p:spPr bwMode="auto">
          <a:xfrm>
            <a:off x="1368425" y="5391150"/>
            <a:ext cx="10235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No. at Risk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39" name="Rectangle 46"/>
          <p:cNvSpPr>
            <a:spLocks noChangeArrowheads="1"/>
          </p:cNvSpPr>
          <p:nvPr/>
        </p:nvSpPr>
        <p:spPr bwMode="auto">
          <a:xfrm>
            <a:off x="1227138" y="5689600"/>
            <a:ext cx="3860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ASA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0" name="Rectangle 47"/>
          <p:cNvSpPr>
            <a:spLocks noChangeArrowheads="1"/>
          </p:cNvSpPr>
          <p:nvPr/>
        </p:nvSpPr>
        <p:spPr bwMode="auto">
          <a:xfrm>
            <a:off x="1227138" y="6018213"/>
            <a:ext cx="436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Apix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1" name="Rectangle 48"/>
          <p:cNvSpPr>
            <a:spLocks noChangeArrowheads="1"/>
          </p:cNvSpPr>
          <p:nvPr/>
        </p:nvSpPr>
        <p:spPr bwMode="auto">
          <a:xfrm>
            <a:off x="1812925" y="5689600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2791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2" name="Rectangle 49"/>
          <p:cNvSpPr>
            <a:spLocks noChangeArrowheads="1"/>
          </p:cNvSpPr>
          <p:nvPr/>
        </p:nvSpPr>
        <p:spPr bwMode="auto">
          <a:xfrm>
            <a:off x="2659063" y="5689600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2744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3" name="Rectangle 50"/>
          <p:cNvSpPr>
            <a:spLocks noChangeArrowheads="1"/>
          </p:cNvSpPr>
          <p:nvPr/>
        </p:nvSpPr>
        <p:spPr bwMode="auto">
          <a:xfrm>
            <a:off x="3506788" y="5689600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2572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4" name="Rectangle 51"/>
          <p:cNvSpPr>
            <a:spLocks noChangeArrowheads="1"/>
          </p:cNvSpPr>
          <p:nvPr/>
        </p:nvSpPr>
        <p:spPr bwMode="auto">
          <a:xfrm>
            <a:off x="4324350" y="5689600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2152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5" name="Rectangle 52"/>
          <p:cNvSpPr>
            <a:spLocks noChangeArrowheads="1"/>
          </p:cNvSpPr>
          <p:nvPr/>
        </p:nvSpPr>
        <p:spPr bwMode="auto">
          <a:xfrm>
            <a:off x="5210175" y="5689600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1570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6" name="Rectangle 53"/>
          <p:cNvSpPr>
            <a:spLocks noChangeArrowheads="1"/>
          </p:cNvSpPr>
          <p:nvPr/>
        </p:nvSpPr>
        <p:spPr bwMode="auto">
          <a:xfrm>
            <a:off x="6943725" y="5689600"/>
            <a:ext cx="3509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642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7" name="Rectangle 54"/>
          <p:cNvSpPr>
            <a:spLocks noChangeArrowheads="1"/>
          </p:cNvSpPr>
          <p:nvPr/>
        </p:nvSpPr>
        <p:spPr bwMode="auto">
          <a:xfrm>
            <a:off x="7716838" y="5689600"/>
            <a:ext cx="3603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340</a:t>
            </a:r>
            <a:endParaRPr lang="en-US" sz="2800" b="1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8" name="Rectangle 55"/>
          <p:cNvSpPr>
            <a:spLocks noChangeArrowheads="1"/>
          </p:cNvSpPr>
          <p:nvPr/>
        </p:nvSpPr>
        <p:spPr bwMode="auto">
          <a:xfrm>
            <a:off x="1812925" y="6018213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2809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49" name="Rectangle 56"/>
          <p:cNvSpPr>
            <a:spLocks noChangeArrowheads="1"/>
          </p:cNvSpPr>
          <p:nvPr/>
        </p:nvSpPr>
        <p:spPr bwMode="auto">
          <a:xfrm>
            <a:off x="2659063" y="6018213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2763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0" name="Rectangle 57"/>
          <p:cNvSpPr>
            <a:spLocks noChangeArrowheads="1"/>
          </p:cNvSpPr>
          <p:nvPr/>
        </p:nvSpPr>
        <p:spPr bwMode="auto">
          <a:xfrm>
            <a:off x="3506788" y="6018213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2567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1" name="Rectangle 58"/>
          <p:cNvSpPr>
            <a:spLocks noChangeArrowheads="1"/>
          </p:cNvSpPr>
          <p:nvPr/>
        </p:nvSpPr>
        <p:spPr bwMode="auto">
          <a:xfrm>
            <a:off x="4324350" y="6018213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2123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2" name="Rectangle 59"/>
          <p:cNvSpPr>
            <a:spLocks noChangeArrowheads="1"/>
          </p:cNvSpPr>
          <p:nvPr/>
        </p:nvSpPr>
        <p:spPr bwMode="auto">
          <a:xfrm>
            <a:off x="5210175" y="6018213"/>
            <a:ext cx="467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1521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3" name="Rectangle 60"/>
          <p:cNvSpPr>
            <a:spLocks noChangeArrowheads="1"/>
          </p:cNvSpPr>
          <p:nvPr/>
        </p:nvSpPr>
        <p:spPr bwMode="auto">
          <a:xfrm>
            <a:off x="6943725" y="6018213"/>
            <a:ext cx="3509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622</a:t>
            </a:r>
            <a:endParaRPr lang="en-US" sz="28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4" name="Rectangle 61"/>
          <p:cNvSpPr>
            <a:spLocks noChangeArrowheads="1"/>
          </p:cNvSpPr>
          <p:nvPr/>
        </p:nvSpPr>
        <p:spPr bwMode="auto">
          <a:xfrm>
            <a:off x="7716838" y="6018213"/>
            <a:ext cx="3603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357</a:t>
            </a:r>
            <a:endParaRPr lang="en-US" sz="2800" b="1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5" name="Rectangle 45"/>
          <p:cNvSpPr>
            <a:spLocks noChangeArrowheads="1"/>
          </p:cNvSpPr>
          <p:nvPr/>
        </p:nvSpPr>
        <p:spPr bwMode="auto">
          <a:xfrm>
            <a:off x="4286250" y="5224463"/>
            <a:ext cx="8261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CA" sz="2000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Months</a:t>
            </a:r>
            <a:endParaRPr lang="en-US" sz="3600" b="1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5111" name="TextBox 51"/>
          <p:cNvSpPr txBox="1">
            <a:spLocks noChangeArrowheads="1"/>
          </p:cNvSpPr>
          <p:nvPr/>
        </p:nvSpPr>
        <p:spPr bwMode="auto">
          <a:xfrm>
            <a:off x="2112963" y="1614488"/>
            <a:ext cx="18337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CA" b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  <a:cs typeface="ＭＳ Ｐゴシック" charset="-128"/>
              </a:rPr>
              <a:t>RR= 1.14</a:t>
            </a:r>
          </a:p>
          <a:p>
            <a:r>
              <a:rPr lang="en-CA" b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  <a:cs typeface="ＭＳ Ｐゴシック" charset="-128"/>
              </a:rPr>
              <a:t>95%CI= 0.74-1.75</a:t>
            </a:r>
          </a:p>
          <a:p>
            <a:r>
              <a:rPr lang="en-CA" b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  <a:cs typeface="ＭＳ Ｐゴシック" charset="-128"/>
              </a:rPr>
              <a:t>P= 0.56</a:t>
            </a:r>
            <a:endParaRPr lang="en-US" b="1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57" name="Title 3"/>
          <p:cNvSpPr>
            <a:spLocks noGrp="1"/>
          </p:cNvSpPr>
          <p:nvPr>
            <p:ph type="title"/>
          </p:nvPr>
        </p:nvSpPr>
        <p:spPr>
          <a:xfrm>
            <a:off x="457200" y="647700"/>
            <a:ext cx="8229600" cy="677863"/>
          </a:xfrm>
        </p:spPr>
        <p:txBody>
          <a:bodyPr/>
          <a:lstStyle/>
          <a:p>
            <a:pPr eaLnBrk="1" hangingPunct="1"/>
            <a:r>
              <a:rPr lang="en-CA" sz="4000" dirty="0">
                <a:solidFill>
                  <a:schemeClr val="accent1"/>
                </a:solidFill>
                <a:effectLst/>
              </a:rPr>
              <a:t>AVERROES - Major Bleeding</a:t>
            </a:r>
            <a:endParaRPr lang="en-US" sz="40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47158" name="Rectangle 17"/>
          <p:cNvSpPr>
            <a:spLocks noChangeArrowheads="1"/>
          </p:cNvSpPr>
          <p:nvPr/>
        </p:nvSpPr>
        <p:spPr bwMode="auto">
          <a:xfrm>
            <a:off x="315913" y="6450013"/>
            <a:ext cx="28670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pt-BR" sz="1400" b="1" i="1">
                <a:solidFill>
                  <a:srgbClr val="00FFFF"/>
                </a:solidFill>
                <a:ea typeface="ＭＳ Ｐゴシック" charset="-128"/>
                <a:cs typeface="ＭＳ Ｐゴシック" charset="-128"/>
              </a:rPr>
              <a:t>N Engl J Med</a:t>
            </a:r>
            <a:r>
              <a:rPr lang="pt-BR" sz="1400" b="1">
                <a:solidFill>
                  <a:srgbClr val="00FFFF"/>
                </a:solidFill>
                <a:ea typeface="ＭＳ Ｐゴシック" charset="-128"/>
                <a:cs typeface="ＭＳ Ｐゴシック" charset="-128"/>
              </a:rPr>
              <a:t>. 2011;364:806-817</a:t>
            </a:r>
            <a:endParaRPr lang="en-US" sz="1400" b="1">
              <a:solidFill>
                <a:srgbClr val="00FF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15732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traindications to OACs &amp; antiplatlets.pdf"/>
          <p:cNvPicPr>
            <a:picLocks noChangeAspect="1"/>
          </p:cNvPicPr>
          <p:nvPr/>
        </p:nvPicPr>
        <p:blipFill>
          <a:blip r:embed="rId2"/>
          <a:srcRect t="2222" b="4630"/>
          <a:stretch>
            <a:fillRect/>
          </a:stretch>
        </p:blipFill>
        <p:spPr>
          <a:xfrm>
            <a:off x="2148894" y="152400"/>
            <a:ext cx="4846211" cy="6388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24995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181100"/>
            <a:ext cx="7772400" cy="11430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CHART Online Data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2133600"/>
            <a:ext cx="7991475" cy="3216275"/>
          </a:xfrm>
          <a:noFill/>
          <a:ln/>
        </p:spPr>
        <p:txBody>
          <a:bodyPr/>
          <a:lstStyle/>
          <a:p>
            <a:pPr lvl="1">
              <a:buFontTx/>
              <a:buNone/>
            </a:pPr>
            <a:endParaRPr lang="en-GB" sz="1800">
              <a:latin typeface="Arial" charset="0"/>
            </a:endParaRPr>
          </a:p>
          <a:p>
            <a:pPr lvl="1"/>
            <a:endParaRPr lang="en-GB" sz="1800">
              <a:latin typeface="Arial" charset="0"/>
            </a:endParaRPr>
          </a:p>
          <a:p>
            <a:pPr>
              <a:buFontTx/>
              <a:buNone/>
            </a:pPr>
            <a:endParaRPr lang="en-GB" sz="2000">
              <a:latin typeface="Arial" charset="0"/>
            </a:endParaRPr>
          </a:p>
          <a:p>
            <a:pPr>
              <a:buFontTx/>
              <a:buNone/>
            </a:pPr>
            <a:endParaRPr lang="en-GB" sz="2000">
              <a:latin typeface="Arial" charset="0"/>
            </a:endParaRPr>
          </a:p>
          <a:p>
            <a:pPr>
              <a:buFontTx/>
              <a:buNone/>
            </a:pPr>
            <a:endParaRPr lang="en-GB" sz="2000">
              <a:latin typeface="Arial" charset="0"/>
            </a:endParaRPr>
          </a:p>
        </p:txBody>
      </p:sp>
      <p:graphicFrame>
        <p:nvGraphicFramePr>
          <p:cNvPr id="158726" name="Group 6"/>
          <p:cNvGraphicFramePr>
            <a:graphicFrameLocks noGrp="1"/>
          </p:cNvGraphicFramePr>
          <p:nvPr>
            <p:ph sz="half" idx="2"/>
          </p:nvPr>
        </p:nvGraphicFramePr>
        <p:xfrm>
          <a:off x="1187450" y="2924175"/>
          <a:ext cx="7056438" cy="1909128"/>
        </p:xfrm>
        <a:graphic>
          <a:graphicData uri="http://schemas.openxmlformats.org/drawingml/2006/table">
            <a:tbl>
              <a:tblPr/>
              <a:tblGrid>
                <a:gridCol w="2352675"/>
                <a:gridCol w="2351088"/>
                <a:gridCol w="2352675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Number of practices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Strokes saved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Strokes saved if warfarin was 85%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879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8,256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5,523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315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ext Box 3"/>
          <p:cNvSpPr txBox="1">
            <a:spLocks noChangeArrowheads="1"/>
          </p:cNvSpPr>
          <p:nvPr/>
        </p:nvSpPr>
        <p:spPr bwMode="auto">
          <a:xfrm>
            <a:off x="830263" y="4311650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0.01</a:t>
            </a:r>
          </a:p>
        </p:txBody>
      </p:sp>
      <p:sp>
        <p:nvSpPr>
          <p:cNvPr id="141314" name="Text Box 4"/>
          <p:cNvSpPr txBox="1">
            <a:spLocks noChangeArrowheads="1"/>
          </p:cNvSpPr>
          <p:nvPr/>
        </p:nvSpPr>
        <p:spPr bwMode="auto">
          <a:xfrm>
            <a:off x="828675" y="3562350"/>
            <a:ext cx="396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0.02</a:t>
            </a:r>
          </a:p>
        </p:txBody>
      </p:sp>
      <p:sp>
        <p:nvSpPr>
          <p:cNvPr id="141315" name="Text Box 5"/>
          <p:cNvSpPr txBox="1">
            <a:spLocks noChangeArrowheads="1"/>
          </p:cNvSpPr>
          <p:nvPr/>
        </p:nvSpPr>
        <p:spPr bwMode="auto">
          <a:xfrm>
            <a:off x="830263" y="2813050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0.03</a:t>
            </a:r>
          </a:p>
        </p:txBody>
      </p:sp>
      <p:sp>
        <p:nvSpPr>
          <p:cNvPr id="141316" name="Line 6"/>
          <p:cNvSpPr>
            <a:spLocks noChangeShapeType="1"/>
          </p:cNvSpPr>
          <p:nvPr/>
        </p:nvSpPr>
        <p:spPr bwMode="auto">
          <a:xfrm rot="5400000">
            <a:off x="1054100" y="21875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17" name="Line 7"/>
          <p:cNvSpPr>
            <a:spLocks noChangeShapeType="1"/>
          </p:cNvSpPr>
          <p:nvPr/>
        </p:nvSpPr>
        <p:spPr bwMode="auto">
          <a:xfrm rot="5400000">
            <a:off x="1054100" y="14509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18" name="Text Box 8"/>
          <p:cNvSpPr txBox="1">
            <a:spLocks noChangeArrowheads="1"/>
          </p:cNvSpPr>
          <p:nvPr/>
        </p:nvSpPr>
        <p:spPr bwMode="auto">
          <a:xfrm>
            <a:off x="830263" y="1314450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0.05</a:t>
            </a:r>
          </a:p>
        </p:txBody>
      </p:sp>
      <p:sp>
        <p:nvSpPr>
          <p:cNvPr id="141319" name="Text Box 9"/>
          <p:cNvSpPr txBox="1">
            <a:spLocks noChangeArrowheads="1"/>
          </p:cNvSpPr>
          <p:nvPr/>
        </p:nvSpPr>
        <p:spPr bwMode="auto">
          <a:xfrm>
            <a:off x="830263" y="2063750"/>
            <a:ext cx="395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0.04</a:t>
            </a:r>
          </a:p>
        </p:txBody>
      </p:sp>
      <p:sp>
        <p:nvSpPr>
          <p:cNvPr id="141320" name="Text Box 10"/>
          <p:cNvSpPr txBox="1">
            <a:spLocks noChangeArrowheads="1"/>
          </p:cNvSpPr>
          <p:nvPr/>
        </p:nvSpPr>
        <p:spPr bwMode="auto">
          <a:xfrm rot="-5400000">
            <a:off x="-730250" y="3209925"/>
            <a:ext cx="2533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Cumulative hazard rates</a:t>
            </a:r>
          </a:p>
        </p:txBody>
      </p:sp>
      <p:sp>
        <p:nvSpPr>
          <p:cNvPr id="141321" name="Text Box 11"/>
          <p:cNvSpPr txBox="1">
            <a:spLocks noChangeArrowheads="1"/>
          </p:cNvSpPr>
          <p:nvPr/>
        </p:nvSpPr>
        <p:spPr bwMode="auto">
          <a:xfrm>
            <a:off x="5497513" y="1325563"/>
            <a:ext cx="17700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FFFF00"/>
                </a:solidFill>
              </a:rPr>
              <a:t>RR 0.90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rgbClr val="FFFF00"/>
                </a:solidFill>
              </a:rPr>
              <a:t>(95% CI: 0.74–1.10)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FFFF00"/>
                </a:solidFill>
              </a:rPr>
              <a:t>p&lt;0.001 (NI)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rgbClr val="FFFF00"/>
                </a:solidFill>
              </a:rPr>
              <a:t>p=0.30 (Sup)</a:t>
            </a:r>
          </a:p>
        </p:txBody>
      </p:sp>
      <p:sp>
        <p:nvSpPr>
          <p:cNvPr id="141322" name="Text Box 12"/>
          <p:cNvSpPr txBox="1">
            <a:spLocks noChangeArrowheads="1"/>
          </p:cNvSpPr>
          <p:nvPr/>
        </p:nvSpPr>
        <p:spPr bwMode="auto">
          <a:xfrm>
            <a:off x="6719888" y="3527425"/>
            <a:ext cx="20161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66FFFF"/>
                </a:solidFill>
              </a:rPr>
              <a:t>RR 0.65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rgbClr val="66FFFF"/>
                </a:solidFill>
              </a:rPr>
              <a:t>(95% CI: 0.52–0.81)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66FFFF"/>
                </a:solidFill>
              </a:rPr>
              <a:t>p&lt;0.001 (NI)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rgbClr val="66FFFF"/>
                </a:solidFill>
              </a:rPr>
              <a:t>p&lt;0.001 (Sup)</a:t>
            </a:r>
          </a:p>
        </p:txBody>
      </p:sp>
      <p:sp>
        <p:nvSpPr>
          <p:cNvPr id="141323" name="Text Box 13"/>
          <p:cNvSpPr txBox="1">
            <a:spLocks noChangeArrowheads="1"/>
          </p:cNvSpPr>
          <p:nvPr/>
        </p:nvSpPr>
        <p:spPr bwMode="auto">
          <a:xfrm>
            <a:off x="4268788" y="5668963"/>
            <a:ext cx="7381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Years</a:t>
            </a:r>
          </a:p>
        </p:txBody>
      </p:sp>
      <p:sp>
        <p:nvSpPr>
          <p:cNvPr id="141324" name="Text Box 14"/>
          <p:cNvSpPr txBox="1">
            <a:spLocks noChangeArrowheads="1"/>
          </p:cNvSpPr>
          <p:nvPr/>
        </p:nvSpPr>
        <p:spPr bwMode="auto">
          <a:xfrm>
            <a:off x="1552575" y="5476875"/>
            <a:ext cx="112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</a:t>
            </a:r>
          </a:p>
        </p:txBody>
      </p:sp>
      <p:sp>
        <p:nvSpPr>
          <p:cNvPr id="141325" name="Text Box 15"/>
          <p:cNvSpPr txBox="1">
            <a:spLocks noChangeArrowheads="1"/>
          </p:cNvSpPr>
          <p:nvPr/>
        </p:nvSpPr>
        <p:spPr bwMode="auto">
          <a:xfrm>
            <a:off x="2686050" y="547687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0.5</a:t>
            </a:r>
          </a:p>
        </p:txBody>
      </p:sp>
      <p:sp>
        <p:nvSpPr>
          <p:cNvPr id="141326" name="Text Box 16"/>
          <p:cNvSpPr txBox="1">
            <a:spLocks noChangeArrowheads="1"/>
          </p:cNvSpPr>
          <p:nvPr/>
        </p:nvSpPr>
        <p:spPr bwMode="auto">
          <a:xfrm>
            <a:off x="3890963" y="547687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1.0</a:t>
            </a:r>
          </a:p>
        </p:txBody>
      </p:sp>
      <p:sp>
        <p:nvSpPr>
          <p:cNvPr id="141327" name="Text Box 17"/>
          <p:cNvSpPr txBox="1">
            <a:spLocks noChangeArrowheads="1"/>
          </p:cNvSpPr>
          <p:nvPr/>
        </p:nvSpPr>
        <p:spPr bwMode="auto">
          <a:xfrm>
            <a:off x="5095875" y="547687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1.5</a:t>
            </a:r>
          </a:p>
        </p:txBody>
      </p:sp>
      <p:sp>
        <p:nvSpPr>
          <p:cNvPr id="141328" name="Text Box 18"/>
          <p:cNvSpPr txBox="1">
            <a:spLocks noChangeArrowheads="1"/>
          </p:cNvSpPr>
          <p:nvPr/>
        </p:nvSpPr>
        <p:spPr bwMode="auto">
          <a:xfrm>
            <a:off x="6324600" y="547687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2.0</a:t>
            </a:r>
          </a:p>
        </p:txBody>
      </p:sp>
      <p:sp>
        <p:nvSpPr>
          <p:cNvPr id="141329" name="Text Box 19"/>
          <p:cNvSpPr txBox="1">
            <a:spLocks noChangeArrowheads="1"/>
          </p:cNvSpPr>
          <p:nvPr/>
        </p:nvSpPr>
        <p:spPr bwMode="auto">
          <a:xfrm>
            <a:off x="7532688" y="5476875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2.5</a:t>
            </a:r>
          </a:p>
        </p:txBody>
      </p:sp>
      <p:sp>
        <p:nvSpPr>
          <p:cNvPr id="141330" name="Text Box 20"/>
          <p:cNvSpPr txBox="1">
            <a:spLocks noChangeArrowheads="1"/>
          </p:cNvSpPr>
          <p:nvPr/>
        </p:nvSpPr>
        <p:spPr bwMode="auto">
          <a:xfrm>
            <a:off x="942975" y="50625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smtClean="0">
                <a:solidFill>
                  <a:srgbClr val="FFFFFF"/>
                </a:solidFill>
              </a:rPr>
              <a:t>0.0</a:t>
            </a:r>
          </a:p>
        </p:txBody>
      </p:sp>
      <p:sp>
        <p:nvSpPr>
          <p:cNvPr id="141331" name="Line 22"/>
          <p:cNvSpPr>
            <a:spLocks noChangeShapeType="1"/>
          </p:cNvSpPr>
          <p:nvPr/>
        </p:nvSpPr>
        <p:spPr bwMode="auto">
          <a:xfrm>
            <a:off x="1279525" y="2187575"/>
            <a:ext cx="904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2" name="Line 23"/>
          <p:cNvSpPr>
            <a:spLocks noChangeShapeType="1"/>
          </p:cNvSpPr>
          <p:nvPr/>
        </p:nvSpPr>
        <p:spPr bwMode="auto">
          <a:xfrm>
            <a:off x="1279525" y="1438275"/>
            <a:ext cx="904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3" name="Line 24"/>
          <p:cNvSpPr>
            <a:spLocks noChangeShapeType="1"/>
          </p:cNvSpPr>
          <p:nvPr/>
        </p:nvSpPr>
        <p:spPr bwMode="auto">
          <a:xfrm>
            <a:off x="1279525" y="2936875"/>
            <a:ext cx="904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4" name="Line 25"/>
          <p:cNvSpPr>
            <a:spLocks noChangeShapeType="1"/>
          </p:cNvSpPr>
          <p:nvPr/>
        </p:nvSpPr>
        <p:spPr bwMode="auto">
          <a:xfrm>
            <a:off x="1279525" y="3686175"/>
            <a:ext cx="904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5" name="Line 26"/>
          <p:cNvSpPr>
            <a:spLocks noChangeShapeType="1"/>
          </p:cNvSpPr>
          <p:nvPr/>
        </p:nvSpPr>
        <p:spPr bwMode="auto">
          <a:xfrm>
            <a:off x="1279525" y="4435475"/>
            <a:ext cx="904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6" name="Line 27"/>
          <p:cNvSpPr>
            <a:spLocks noChangeShapeType="1"/>
          </p:cNvSpPr>
          <p:nvPr/>
        </p:nvSpPr>
        <p:spPr bwMode="auto">
          <a:xfrm rot="-5400000">
            <a:off x="-583406" y="3378994"/>
            <a:ext cx="389413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7" name="Line 28"/>
          <p:cNvSpPr>
            <a:spLocks noChangeShapeType="1"/>
          </p:cNvSpPr>
          <p:nvPr/>
        </p:nvSpPr>
        <p:spPr bwMode="auto">
          <a:xfrm>
            <a:off x="1279525" y="5184775"/>
            <a:ext cx="904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8" name="Line 30"/>
          <p:cNvSpPr>
            <a:spLocks noChangeShapeType="1"/>
          </p:cNvSpPr>
          <p:nvPr/>
        </p:nvSpPr>
        <p:spPr bwMode="auto">
          <a:xfrm>
            <a:off x="1350963" y="5327650"/>
            <a:ext cx="63373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39" name="Line 31"/>
          <p:cNvSpPr>
            <a:spLocks noChangeShapeType="1"/>
          </p:cNvSpPr>
          <p:nvPr/>
        </p:nvSpPr>
        <p:spPr bwMode="auto">
          <a:xfrm rot="-5400000">
            <a:off x="1554163" y="5378450"/>
            <a:ext cx="1016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40" name="Line 32"/>
          <p:cNvSpPr>
            <a:spLocks noChangeShapeType="1"/>
          </p:cNvSpPr>
          <p:nvPr/>
        </p:nvSpPr>
        <p:spPr bwMode="auto">
          <a:xfrm rot="-5400000">
            <a:off x="6419850" y="5378450"/>
            <a:ext cx="1016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41" name="Line 33"/>
          <p:cNvSpPr>
            <a:spLocks noChangeShapeType="1"/>
          </p:cNvSpPr>
          <p:nvPr/>
        </p:nvSpPr>
        <p:spPr bwMode="auto">
          <a:xfrm rot="-5400000">
            <a:off x="5191125" y="5378450"/>
            <a:ext cx="1016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42" name="Line 34"/>
          <p:cNvSpPr>
            <a:spLocks noChangeShapeType="1"/>
          </p:cNvSpPr>
          <p:nvPr/>
        </p:nvSpPr>
        <p:spPr bwMode="auto">
          <a:xfrm rot="-5400000">
            <a:off x="7629525" y="5378450"/>
            <a:ext cx="1016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43" name="Line 35"/>
          <p:cNvSpPr>
            <a:spLocks noChangeShapeType="1"/>
          </p:cNvSpPr>
          <p:nvPr/>
        </p:nvSpPr>
        <p:spPr bwMode="auto">
          <a:xfrm rot="-5400000">
            <a:off x="3978275" y="5378450"/>
            <a:ext cx="1016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44" name="Line 36"/>
          <p:cNvSpPr>
            <a:spLocks noChangeShapeType="1"/>
          </p:cNvSpPr>
          <p:nvPr/>
        </p:nvSpPr>
        <p:spPr bwMode="auto">
          <a:xfrm rot="-5400000">
            <a:off x="2767013" y="5378450"/>
            <a:ext cx="1016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1345" name="Text Box 41"/>
          <p:cNvSpPr txBox="1">
            <a:spLocks noChangeArrowheads="1"/>
          </p:cNvSpPr>
          <p:nvPr/>
        </p:nvSpPr>
        <p:spPr bwMode="auto">
          <a:xfrm>
            <a:off x="184150" y="6118225"/>
            <a:ext cx="8740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FFFFFF"/>
                </a:solidFill>
              </a:rPr>
              <a:t> ARR, absolute risk reduction; RR, relative risk; CI, confidence interval; NI, non-inferior; Sup, superior</a:t>
            </a:r>
          </a:p>
        </p:txBody>
      </p:sp>
      <p:grpSp>
        <p:nvGrpSpPr>
          <p:cNvPr id="141346" name="Group 139"/>
          <p:cNvGrpSpPr>
            <a:grpSpLocks/>
          </p:cNvGrpSpPr>
          <p:nvPr/>
        </p:nvGrpSpPr>
        <p:grpSpPr bwMode="auto">
          <a:xfrm>
            <a:off x="1616075" y="3095625"/>
            <a:ext cx="6273800" cy="2098675"/>
            <a:chOff x="1262" y="2018"/>
            <a:chExt cx="3952" cy="1322"/>
          </a:xfrm>
        </p:grpSpPr>
        <p:grpSp>
          <p:nvGrpSpPr>
            <p:cNvPr id="141361" name="Group 154"/>
            <p:cNvGrpSpPr>
              <a:grpSpLocks/>
            </p:cNvGrpSpPr>
            <p:nvPr/>
          </p:nvGrpSpPr>
          <p:grpSpPr bwMode="auto">
            <a:xfrm>
              <a:off x="1262" y="2238"/>
              <a:ext cx="3156" cy="1102"/>
              <a:chOff x="1262" y="2238"/>
              <a:chExt cx="3156" cy="1102"/>
            </a:xfrm>
          </p:grpSpPr>
          <p:sp>
            <p:nvSpPr>
              <p:cNvPr id="141363" name="Freeform 156"/>
              <p:cNvSpPr>
                <a:spLocks/>
              </p:cNvSpPr>
              <p:nvPr/>
            </p:nvSpPr>
            <p:spPr bwMode="auto">
              <a:xfrm>
                <a:off x="1262" y="2758"/>
                <a:ext cx="1592" cy="582"/>
              </a:xfrm>
              <a:custGeom>
                <a:avLst/>
                <a:gdLst>
                  <a:gd name="T0" fmla="*/ 0 w 1592"/>
                  <a:gd name="T1" fmla="*/ 582 h 582"/>
                  <a:gd name="T2" fmla="*/ 0 w 1592"/>
                  <a:gd name="T3" fmla="*/ 544 h 582"/>
                  <a:gd name="T4" fmla="*/ 34 w 1592"/>
                  <a:gd name="T5" fmla="*/ 544 h 582"/>
                  <a:gd name="T6" fmla="*/ 34 w 1592"/>
                  <a:gd name="T7" fmla="*/ 512 h 582"/>
                  <a:gd name="T8" fmla="*/ 66 w 1592"/>
                  <a:gd name="T9" fmla="*/ 512 h 582"/>
                  <a:gd name="T10" fmla="*/ 66 w 1592"/>
                  <a:gd name="T11" fmla="*/ 492 h 582"/>
                  <a:gd name="T12" fmla="*/ 198 w 1592"/>
                  <a:gd name="T13" fmla="*/ 492 h 582"/>
                  <a:gd name="T14" fmla="*/ 198 w 1592"/>
                  <a:gd name="T15" fmla="*/ 474 h 582"/>
                  <a:gd name="T16" fmla="*/ 258 w 1592"/>
                  <a:gd name="T17" fmla="*/ 474 h 582"/>
                  <a:gd name="T18" fmla="*/ 258 w 1592"/>
                  <a:gd name="T19" fmla="*/ 456 h 582"/>
                  <a:gd name="T20" fmla="*/ 326 w 1592"/>
                  <a:gd name="T21" fmla="*/ 456 h 582"/>
                  <a:gd name="T22" fmla="*/ 326 w 1592"/>
                  <a:gd name="T23" fmla="*/ 428 h 582"/>
                  <a:gd name="T24" fmla="*/ 376 w 1592"/>
                  <a:gd name="T25" fmla="*/ 428 h 582"/>
                  <a:gd name="T26" fmla="*/ 376 w 1592"/>
                  <a:gd name="T27" fmla="*/ 404 h 582"/>
                  <a:gd name="T28" fmla="*/ 426 w 1592"/>
                  <a:gd name="T29" fmla="*/ 404 h 582"/>
                  <a:gd name="T30" fmla="*/ 426 w 1592"/>
                  <a:gd name="T31" fmla="*/ 380 h 582"/>
                  <a:gd name="T32" fmla="*/ 464 w 1592"/>
                  <a:gd name="T33" fmla="*/ 380 h 582"/>
                  <a:gd name="T34" fmla="*/ 464 w 1592"/>
                  <a:gd name="T35" fmla="*/ 350 h 582"/>
                  <a:gd name="T36" fmla="*/ 506 w 1592"/>
                  <a:gd name="T37" fmla="*/ 350 h 582"/>
                  <a:gd name="T38" fmla="*/ 506 w 1592"/>
                  <a:gd name="T39" fmla="*/ 330 h 582"/>
                  <a:gd name="T40" fmla="*/ 538 w 1592"/>
                  <a:gd name="T41" fmla="*/ 330 h 582"/>
                  <a:gd name="T42" fmla="*/ 538 w 1592"/>
                  <a:gd name="T43" fmla="*/ 308 h 582"/>
                  <a:gd name="T44" fmla="*/ 678 w 1592"/>
                  <a:gd name="T45" fmla="*/ 308 h 582"/>
                  <a:gd name="T46" fmla="*/ 678 w 1592"/>
                  <a:gd name="T47" fmla="*/ 288 h 582"/>
                  <a:gd name="T48" fmla="*/ 700 w 1592"/>
                  <a:gd name="T49" fmla="*/ 288 h 582"/>
                  <a:gd name="T50" fmla="*/ 700 w 1592"/>
                  <a:gd name="T51" fmla="*/ 270 h 582"/>
                  <a:gd name="T52" fmla="*/ 804 w 1592"/>
                  <a:gd name="T53" fmla="*/ 270 h 582"/>
                  <a:gd name="T54" fmla="*/ 804 w 1592"/>
                  <a:gd name="T55" fmla="*/ 244 h 582"/>
                  <a:gd name="T56" fmla="*/ 882 w 1592"/>
                  <a:gd name="T57" fmla="*/ 244 h 582"/>
                  <a:gd name="T58" fmla="*/ 882 w 1592"/>
                  <a:gd name="T59" fmla="*/ 222 h 582"/>
                  <a:gd name="T60" fmla="*/ 906 w 1592"/>
                  <a:gd name="T61" fmla="*/ 222 h 582"/>
                  <a:gd name="T62" fmla="*/ 906 w 1592"/>
                  <a:gd name="T63" fmla="*/ 204 h 582"/>
                  <a:gd name="T64" fmla="*/ 950 w 1592"/>
                  <a:gd name="T65" fmla="*/ 204 h 582"/>
                  <a:gd name="T66" fmla="*/ 950 w 1592"/>
                  <a:gd name="T67" fmla="*/ 178 h 582"/>
                  <a:gd name="T68" fmla="*/ 1024 w 1592"/>
                  <a:gd name="T69" fmla="*/ 178 h 582"/>
                  <a:gd name="T70" fmla="*/ 1024 w 1592"/>
                  <a:gd name="T71" fmla="*/ 158 h 582"/>
                  <a:gd name="T72" fmla="*/ 1086 w 1592"/>
                  <a:gd name="T73" fmla="*/ 158 h 582"/>
                  <a:gd name="T74" fmla="*/ 1086 w 1592"/>
                  <a:gd name="T75" fmla="*/ 140 h 582"/>
                  <a:gd name="T76" fmla="*/ 1158 w 1592"/>
                  <a:gd name="T77" fmla="*/ 140 h 582"/>
                  <a:gd name="T78" fmla="*/ 1158 w 1592"/>
                  <a:gd name="T79" fmla="*/ 116 h 582"/>
                  <a:gd name="T80" fmla="*/ 1196 w 1592"/>
                  <a:gd name="T81" fmla="*/ 116 h 582"/>
                  <a:gd name="T82" fmla="*/ 1196 w 1592"/>
                  <a:gd name="T83" fmla="*/ 94 h 582"/>
                  <a:gd name="T84" fmla="*/ 1228 w 1592"/>
                  <a:gd name="T85" fmla="*/ 94 h 582"/>
                  <a:gd name="T86" fmla="*/ 1228 w 1592"/>
                  <a:gd name="T87" fmla="*/ 78 h 582"/>
                  <a:gd name="T88" fmla="*/ 1260 w 1592"/>
                  <a:gd name="T89" fmla="*/ 78 h 582"/>
                  <a:gd name="T90" fmla="*/ 1260 w 1592"/>
                  <a:gd name="T91" fmla="*/ 60 h 582"/>
                  <a:gd name="T92" fmla="*/ 1362 w 1592"/>
                  <a:gd name="T93" fmla="*/ 60 h 582"/>
                  <a:gd name="T94" fmla="*/ 1362 w 1592"/>
                  <a:gd name="T95" fmla="*/ 42 h 582"/>
                  <a:gd name="T96" fmla="*/ 1494 w 1592"/>
                  <a:gd name="T97" fmla="*/ 42 h 582"/>
                  <a:gd name="T98" fmla="*/ 1494 w 1592"/>
                  <a:gd name="T99" fmla="*/ 20 h 582"/>
                  <a:gd name="T100" fmla="*/ 1552 w 1592"/>
                  <a:gd name="T101" fmla="*/ 20 h 582"/>
                  <a:gd name="T102" fmla="*/ 1552 w 1592"/>
                  <a:gd name="T103" fmla="*/ 0 h 582"/>
                  <a:gd name="T104" fmla="*/ 1592 w 1592"/>
                  <a:gd name="T105" fmla="*/ 0 h 58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592"/>
                  <a:gd name="T160" fmla="*/ 0 h 582"/>
                  <a:gd name="T161" fmla="*/ 1592 w 1592"/>
                  <a:gd name="T162" fmla="*/ 582 h 58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592" h="582">
                    <a:moveTo>
                      <a:pt x="0" y="582"/>
                    </a:moveTo>
                    <a:lnTo>
                      <a:pt x="0" y="544"/>
                    </a:lnTo>
                    <a:lnTo>
                      <a:pt x="34" y="544"/>
                    </a:lnTo>
                    <a:lnTo>
                      <a:pt x="34" y="512"/>
                    </a:lnTo>
                    <a:lnTo>
                      <a:pt x="66" y="512"/>
                    </a:lnTo>
                    <a:lnTo>
                      <a:pt x="66" y="492"/>
                    </a:lnTo>
                    <a:lnTo>
                      <a:pt x="198" y="492"/>
                    </a:lnTo>
                    <a:lnTo>
                      <a:pt x="198" y="474"/>
                    </a:lnTo>
                    <a:lnTo>
                      <a:pt x="258" y="474"/>
                    </a:lnTo>
                    <a:lnTo>
                      <a:pt x="258" y="456"/>
                    </a:lnTo>
                    <a:lnTo>
                      <a:pt x="326" y="456"/>
                    </a:lnTo>
                    <a:lnTo>
                      <a:pt x="326" y="428"/>
                    </a:lnTo>
                    <a:lnTo>
                      <a:pt x="376" y="428"/>
                    </a:lnTo>
                    <a:lnTo>
                      <a:pt x="376" y="404"/>
                    </a:lnTo>
                    <a:lnTo>
                      <a:pt x="426" y="404"/>
                    </a:lnTo>
                    <a:lnTo>
                      <a:pt x="426" y="380"/>
                    </a:lnTo>
                    <a:lnTo>
                      <a:pt x="464" y="380"/>
                    </a:lnTo>
                    <a:lnTo>
                      <a:pt x="464" y="350"/>
                    </a:lnTo>
                    <a:lnTo>
                      <a:pt x="506" y="350"/>
                    </a:lnTo>
                    <a:lnTo>
                      <a:pt x="506" y="330"/>
                    </a:lnTo>
                    <a:lnTo>
                      <a:pt x="538" y="330"/>
                    </a:lnTo>
                    <a:lnTo>
                      <a:pt x="538" y="308"/>
                    </a:lnTo>
                    <a:lnTo>
                      <a:pt x="678" y="308"/>
                    </a:lnTo>
                    <a:lnTo>
                      <a:pt x="678" y="288"/>
                    </a:lnTo>
                    <a:lnTo>
                      <a:pt x="700" y="288"/>
                    </a:lnTo>
                    <a:lnTo>
                      <a:pt x="700" y="270"/>
                    </a:lnTo>
                    <a:lnTo>
                      <a:pt x="804" y="270"/>
                    </a:lnTo>
                    <a:lnTo>
                      <a:pt x="804" y="244"/>
                    </a:lnTo>
                    <a:lnTo>
                      <a:pt x="882" y="244"/>
                    </a:lnTo>
                    <a:lnTo>
                      <a:pt x="882" y="222"/>
                    </a:lnTo>
                    <a:lnTo>
                      <a:pt x="906" y="222"/>
                    </a:lnTo>
                    <a:lnTo>
                      <a:pt x="906" y="204"/>
                    </a:lnTo>
                    <a:lnTo>
                      <a:pt x="950" y="204"/>
                    </a:lnTo>
                    <a:lnTo>
                      <a:pt x="950" y="178"/>
                    </a:lnTo>
                    <a:lnTo>
                      <a:pt x="1024" y="178"/>
                    </a:lnTo>
                    <a:lnTo>
                      <a:pt x="1024" y="158"/>
                    </a:lnTo>
                    <a:lnTo>
                      <a:pt x="1086" y="158"/>
                    </a:lnTo>
                    <a:lnTo>
                      <a:pt x="1086" y="140"/>
                    </a:lnTo>
                    <a:lnTo>
                      <a:pt x="1158" y="140"/>
                    </a:lnTo>
                    <a:lnTo>
                      <a:pt x="1158" y="116"/>
                    </a:lnTo>
                    <a:lnTo>
                      <a:pt x="1196" y="116"/>
                    </a:lnTo>
                    <a:lnTo>
                      <a:pt x="1196" y="94"/>
                    </a:lnTo>
                    <a:lnTo>
                      <a:pt x="1228" y="94"/>
                    </a:lnTo>
                    <a:lnTo>
                      <a:pt x="1228" y="78"/>
                    </a:lnTo>
                    <a:lnTo>
                      <a:pt x="1260" y="78"/>
                    </a:lnTo>
                    <a:lnTo>
                      <a:pt x="1260" y="60"/>
                    </a:lnTo>
                    <a:lnTo>
                      <a:pt x="1362" y="60"/>
                    </a:lnTo>
                    <a:lnTo>
                      <a:pt x="1362" y="42"/>
                    </a:lnTo>
                    <a:lnTo>
                      <a:pt x="1494" y="42"/>
                    </a:lnTo>
                    <a:lnTo>
                      <a:pt x="1494" y="20"/>
                    </a:lnTo>
                    <a:lnTo>
                      <a:pt x="1552" y="20"/>
                    </a:lnTo>
                    <a:lnTo>
                      <a:pt x="1552" y="0"/>
                    </a:lnTo>
                    <a:lnTo>
                      <a:pt x="1592" y="0"/>
                    </a:lnTo>
                  </a:path>
                </a:pathLst>
              </a:custGeom>
              <a:noFill/>
              <a:ln w="57150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1364" name="Freeform 157"/>
              <p:cNvSpPr>
                <a:spLocks/>
              </p:cNvSpPr>
              <p:nvPr/>
            </p:nvSpPr>
            <p:spPr bwMode="auto">
              <a:xfrm>
                <a:off x="2854" y="2238"/>
                <a:ext cx="1564" cy="518"/>
              </a:xfrm>
              <a:custGeom>
                <a:avLst/>
                <a:gdLst>
                  <a:gd name="T0" fmla="*/ 0 w 1564"/>
                  <a:gd name="T1" fmla="*/ 518 h 518"/>
                  <a:gd name="T2" fmla="*/ 32 w 1564"/>
                  <a:gd name="T3" fmla="*/ 518 h 518"/>
                  <a:gd name="T4" fmla="*/ 32 w 1564"/>
                  <a:gd name="T5" fmla="*/ 492 h 518"/>
                  <a:gd name="T6" fmla="*/ 66 w 1564"/>
                  <a:gd name="T7" fmla="*/ 492 h 518"/>
                  <a:gd name="T8" fmla="*/ 66 w 1564"/>
                  <a:gd name="T9" fmla="*/ 466 h 518"/>
                  <a:gd name="T10" fmla="*/ 104 w 1564"/>
                  <a:gd name="T11" fmla="*/ 466 h 518"/>
                  <a:gd name="T12" fmla="*/ 104 w 1564"/>
                  <a:gd name="T13" fmla="*/ 448 h 518"/>
                  <a:gd name="T14" fmla="*/ 158 w 1564"/>
                  <a:gd name="T15" fmla="*/ 448 h 518"/>
                  <a:gd name="T16" fmla="*/ 158 w 1564"/>
                  <a:gd name="T17" fmla="*/ 428 h 518"/>
                  <a:gd name="T18" fmla="*/ 188 w 1564"/>
                  <a:gd name="T19" fmla="*/ 428 h 518"/>
                  <a:gd name="T20" fmla="*/ 188 w 1564"/>
                  <a:gd name="T21" fmla="*/ 402 h 518"/>
                  <a:gd name="T22" fmla="*/ 302 w 1564"/>
                  <a:gd name="T23" fmla="*/ 402 h 518"/>
                  <a:gd name="T24" fmla="*/ 302 w 1564"/>
                  <a:gd name="T25" fmla="*/ 370 h 518"/>
                  <a:gd name="T26" fmla="*/ 430 w 1564"/>
                  <a:gd name="T27" fmla="*/ 370 h 518"/>
                  <a:gd name="T28" fmla="*/ 430 w 1564"/>
                  <a:gd name="T29" fmla="*/ 342 h 518"/>
                  <a:gd name="T30" fmla="*/ 534 w 1564"/>
                  <a:gd name="T31" fmla="*/ 342 h 518"/>
                  <a:gd name="T32" fmla="*/ 534 w 1564"/>
                  <a:gd name="T33" fmla="*/ 318 h 518"/>
                  <a:gd name="T34" fmla="*/ 688 w 1564"/>
                  <a:gd name="T35" fmla="*/ 318 h 518"/>
                  <a:gd name="T36" fmla="*/ 688 w 1564"/>
                  <a:gd name="T37" fmla="*/ 278 h 518"/>
                  <a:gd name="T38" fmla="*/ 762 w 1564"/>
                  <a:gd name="T39" fmla="*/ 278 h 518"/>
                  <a:gd name="T40" fmla="*/ 762 w 1564"/>
                  <a:gd name="T41" fmla="*/ 254 h 518"/>
                  <a:gd name="T42" fmla="*/ 820 w 1564"/>
                  <a:gd name="T43" fmla="*/ 254 h 518"/>
                  <a:gd name="T44" fmla="*/ 820 w 1564"/>
                  <a:gd name="T45" fmla="*/ 236 h 518"/>
                  <a:gd name="T46" fmla="*/ 1122 w 1564"/>
                  <a:gd name="T47" fmla="*/ 236 h 518"/>
                  <a:gd name="T48" fmla="*/ 1122 w 1564"/>
                  <a:gd name="T49" fmla="*/ 214 h 518"/>
                  <a:gd name="T50" fmla="*/ 1160 w 1564"/>
                  <a:gd name="T51" fmla="*/ 214 h 518"/>
                  <a:gd name="T52" fmla="*/ 1160 w 1564"/>
                  <a:gd name="T53" fmla="*/ 184 h 518"/>
                  <a:gd name="T54" fmla="*/ 1186 w 1564"/>
                  <a:gd name="T55" fmla="*/ 184 h 518"/>
                  <a:gd name="T56" fmla="*/ 1186 w 1564"/>
                  <a:gd name="T57" fmla="*/ 158 h 518"/>
                  <a:gd name="T58" fmla="*/ 1224 w 1564"/>
                  <a:gd name="T59" fmla="*/ 158 h 518"/>
                  <a:gd name="T60" fmla="*/ 1224 w 1564"/>
                  <a:gd name="T61" fmla="*/ 132 h 518"/>
                  <a:gd name="T62" fmla="*/ 1288 w 1564"/>
                  <a:gd name="T63" fmla="*/ 132 h 518"/>
                  <a:gd name="T64" fmla="*/ 1288 w 1564"/>
                  <a:gd name="T65" fmla="*/ 86 h 518"/>
                  <a:gd name="T66" fmla="*/ 1392 w 1564"/>
                  <a:gd name="T67" fmla="*/ 86 h 518"/>
                  <a:gd name="T68" fmla="*/ 1392 w 1564"/>
                  <a:gd name="T69" fmla="*/ 66 h 518"/>
                  <a:gd name="T70" fmla="*/ 1490 w 1564"/>
                  <a:gd name="T71" fmla="*/ 66 h 518"/>
                  <a:gd name="T72" fmla="*/ 1490 w 1564"/>
                  <a:gd name="T73" fmla="*/ 20 h 518"/>
                  <a:gd name="T74" fmla="*/ 1534 w 1564"/>
                  <a:gd name="T75" fmla="*/ 20 h 518"/>
                  <a:gd name="T76" fmla="*/ 1534 w 1564"/>
                  <a:gd name="T77" fmla="*/ 0 h 518"/>
                  <a:gd name="T78" fmla="*/ 1564 w 1564"/>
                  <a:gd name="T79" fmla="*/ 0 h 51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564"/>
                  <a:gd name="T121" fmla="*/ 0 h 518"/>
                  <a:gd name="T122" fmla="*/ 1564 w 1564"/>
                  <a:gd name="T123" fmla="*/ 518 h 51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564" h="518">
                    <a:moveTo>
                      <a:pt x="0" y="518"/>
                    </a:moveTo>
                    <a:lnTo>
                      <a:pt x="32" y="518"/>
                    </a:lnTo>
                    <a:lnTo>
                      <a:pt x="32" y="492"/>
                    </a:lnTo>
                    <a:lnTo>
                      <a:pt x="66" y="492"/>
                    </a:lnTo>
                    <a:lnTo>
                      <a:pt x="66" y="466"/>
                    </a:lnTo>
                    <a:lnTo>
                      <a:pt x="104" y="466"/>
                    </a:lnTo>
                    <a:lnTo>
                      <a:pt x="104" y="448"/>
                    </a:lnTo>
                    <a:lnTo>
                      <a:pt x="158" y="448"/>
                    </a:lnTo>
                    <a:lnTo>
                      <a:pt x="158" y="428"/>
                    </a:lnTo>
                    <a:lnTo>
                      <a:pt x="188" y="428"/>
                    </a:lnTo>
                    <a:lnTo>
                      <a:pt x="188" y="402"/>
                    </a:lnTo>
                    <a:lnTo>
                      <a:pt x="302" y="402"/>
                    </a:lnTo>
                    <a:lnTo>
                      <a:pt x="302" y="370"/>
                    </a:lnTo>
                    <a:lnTo>
                      <a:pt x="430" y="370"/>
                    </a:lnTo>
                    <a:lnTo>
                      <a:pt x="430" y="342"/>
                    </a:lnTo>
                    <a:lnTo>
                      <a:pt x="534" y="342"/>
                    </a:lnTo>
                    <a:lnTo>
                      <a:pt x="534" y="318"/>
                    </a:lnTo>
                    <a:lnTo>
                      <a:pt x="688" y="318"/>
                    </a:lnTo>
                    <a:lnTo>
                      <a:pt x="688" y="278"/>
                    </a:lnTo>
                    <a:lnTo>
                      <a:pt x="762" y="278"/>
                    </a:lnTo>
                    <a:lnTo>
                      <a:pt x="762" y="254"/>
                    </a:lnTo>
                    <a:lnTo>
                      <a:pt x="820" y="254"/>
                    </a:lnTo>
                    <a:lnTo>
                      <a:pt x="820" y="236"/>
                    </a:lnTo>
                    <a:lnTo>
                      <a:pt x="1122" y="236"/>
                    </a:lnTo>
                    <a:lnTo>
                      <a:pt x="1122" y="214"/>
                    </a:lnTo>
                    <a:lnTo>
                      <a:pt x="1160" y="214"/>
                    </a:lnTo>
                    <a:lnTo>
                      <a:pt x="1160" y="184"/>
                    </a:lnTo>
                    <a:lnTo>
                      <a:pt x="1186" y="184"/>
                    </a:lnTo>
                    <a:lnTo>
                      <a:pt x="1186" y="158"/>
                    </a:lnTo>
                    <a:lnTo>
                      <a:pt x="1224" y="158"/>
                    </a:lnTo>
                    <a:lnTo>
                      <a:pt x="1224" y="132"/>
                    </a:lnTo>
                    <a:lnTo>
                      <a:pt x="1288" y="132"/>
                    </a:lnTo>
                    <a:lnTo>
                      <a:pt x="1288" y="86"/>
                    </a:lnTo>
                    <a:lnTo>
                      <a:pt x="1392" y="86"/>
                    </a:lnTo>
                    <a:lnTo>
                      <a:pt x="1392" y="66"/>
                    </a:lnTo>
                    <a:lnTo>
                      <a:pt x="1490" y="66"/>
                    </a:lnTo>
                    <a:lnTo>
                      <a:pt x="1490" y="20"/>
                    </a:lnTo>
                    <a:lnTo>
                      <a:pt x="1534" y="20"/>
                    </a:lnTo>
                    <a:lnTo>
                      <a:pt x="1534" y="0"/>
                    </a:lnTo>
                    <a:lnTo>
                      <a:pt x="1564" y="0"/>
                    </a:lnTo>
                  </a:path>
                </a:pathLst>
              </a:custGeom>
              <a:noFill/>
              <a:ln w="57150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41362" name="Freeform 155"/>
            <p:cNvSpPr>
              <a:spLocks/>
            </p:cNvSpPr>
            <p:nvPr/>
          </p:nvSpPr>
          <p:spPr bwMode="auto">
            <a:xfrm>
              <a:off x="4418" y="2018"/>
              <a:ext cx="796" cy="220"/>
            </a:xfrm>
            <a:custGeom>
              <a:avLst/>
              <a:gdLst>
                <a:gd name="T0" fmla="*/ 0 w 796"/>
                <a:gd name="T1" fmla="*/ 220 h 220"/>
                <a:gd name="T2" fmla="*/ 0 w 796"/>
                <a:gd name="T3" fmla="*/ 182 h 220"/>
                <a:gd name="T4" fmla="*/ 122 w 796"/>
                <a:gd name="T5" fmla="*/ 182 h 220"/>
                <a:gd name="T6" fmla="*/ 122 w 796"/>
                <a:gd name="T7" fmla="*/ 158 h 220"/>
                <a:gd name="T8" fmla="*/ 208 w 796"/>
                <a:gd name="T9" fmla="*/ 158 h 220"/>
                <a:gd name="T10" fmla="*/ 208 w 796"/>
                <a:gd name="T11" fmla="*/ 132 h 220"/>
                <a:gd name="T12" fmla="*/ 252 w 796"/>
                <a:gd name="T13" fmla="*/ 132 h 220"/>
                <a:gd name="T14" fmla="*/ 252 w 796"/>
                <a:gd name="T15" fmla="*/ 106 h 220"/>
                <a:gd name="T16" fmla="*/ 280 w 796"/>
                <a:gd name="T17" fmla="*/ 106 h 220"/>
                <a:gd name="T18" fmla="*/ 280 w 796"/>
                <a:gd name="T19" fmla="*/ 80 h 220"/>
                <a:gd name="T20" fmla="*/ 336 w 796"/>
                <a:gd name="T21" fmla="*/ 80 h 220"/>
                <a:gd name="T22" fmla="*/ 336 w 796"/>
                <a:gd name="T23" fmla="*/ 56 h 220"/>
                <a:gd name="T24" fmla="*/ 410 w 796"/>
                <a:gd name="T25" fmla="*/ 56 h 220"/>
                <a:gd name="T26" fmla="*/ 410 w 796"/>
                <a:gd name="T27" fmla="*/ 28 h 220"/>
                <a:gd name="T28" fmla="*/ 606 w 796"/>
                <a:gd name="T29" fmla="*/ 28 h 220"/>
                <a:gd name="T30" fmla="*/ 606 w 796"/>
                <a:gd name="T31" fmla="*/ 0 h 220"/>
                <a:gd name="T32" fmla="*/ 796 w 796"/>
                <a:gd name="T33" fmla="*/ 0 h 2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6"/>
                <a:gd name="T52" fmla="*/ 0 h 220"/>
                <a:gd name="T53" fmla="*/ 796 w 796"/>
                <a:gd name="T54" fmla="*/ 220 h 2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6" h="220">
                  <a:moveTo>
                    <a:pt x="0" y="220"/>
                  </a:moveTo>
                  <a:lnTo>
                    <a:pt x="0" y="182"/>
                  </a:lnTo>
                  <a:lnTo>
                    <a:pt x="122" y="182"/>
                  </a:lnTo>
                  <a:lnTo>
                    <a:pt x="122" y="158"/>
                  </a:lnTo>
                  <a:lnTo>
                    <a:pt x="208" y="158"/>
                  </a:lnTo>
                  <a:lnTo>
                    <a:pt x="208" y="132"/>
                  </a:lnTo>
                  <a:lnTo>
                    <a:pt x="252" y="132"/>
                  </a:lnTo>
                  <a:lnTo>
                    <a:pt x="252" y="106"/>
                  </a:lnTo>
                  <a:lnTo>
                    <a:pt x="280" y="106"/>
                  </a:lnTo>
                  <a:lnTo>
                    <a:pt x="280" y="80"/>
                  </a:lnTo>
                  <a:lnTo>
                    <a:pt x="336" y="80"/>
                  </a:lnTo>
                  <a:lnTo>
                    <a:pt x="336" y="56"/>
                  </a:lnTo>
                  <a:lnTo>
                    <a:pt x="410" y="56"/>
                  </a:lnTo>
                  <a:lnTo>
                    <a:pt x="410" y="28"/>
                  </a:lnTo>
                  <a:lnTo>
                    <a:pt x="606" y="28"/>
                  </a:lnTo>
                  <a:lnTo>
                    <a:pt x="606" y="0"/>
                  </a:lnTo>
                  <a:lnTo>
                    <a:pt x="796" y="0"/>
                  </a:lnTo>
                </a:path>
              </a:pathLst>
            </a:custGeom>
            <a:noFill/>
            <a:ln w="5715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41347" name="Group 140"/>
          <p:cNvGrpSpPr>
            <a:grpSpLocks/>
          </p:cNvGrpSpPr>
          <p:nvPr/>
        </p:nvGrpSpPr>
        <p:grpSpPr bwMode="auto">
          <a:xfrm>
            <a:off x="1606550" y="1866900"/>
            <a:ext cx="6292850" cy="3324225"/>
            <a:chOff x="1256" y="1244"/>
            <a:chExt cx="3964" cy="2094"/>
          </a:xfrm>
        </p:grpSpPr>
        <p:sp>
          <p:nvSpPr>
            <p:cNvPr id="141358" name="Freeform 151"/>
            <p:cNvSpPr>
              <a:spLocks/>
            </p:cNvSpPr>
            <p:nvPr/>
          </p:nvSpPr>
          <p:spPr bwMode="auto">
            <a:xfrm>
              <a:off x="1256" y="2532"/>
              <a:ext cx="1538" cy="806"/>
            </a:xfrm>
            <a:custGeom>
              <a:avLst/>
              <a:gdLst>
                <a:gd name="T0" fmla="*/ 0 w 1538"/>
                <a:gd name="T1" fmla="*/ 806 h 806"/>
                <a:gd name="T2" fmla="*/ 0 w 1538"/>
                <a:gd name="T3" fmla="*/ 764 h 806"/>
                <a:gd name="T4" fmla="*/ 46 w 1538"/>
                <a:gd name="T5" fmla="*/ 764 h 806"/>
                <a:gd name="T6" fmla="*/ 46 w 1538"/>
                <a:gd name="T7" fmla="*/ 732 h 806"/>
                <a:gd name="T8" fmla="*/ 84 w 1538"/>
                <a:gd name="T9" fmla="*/ 732 h 806"/>
                <a:gd name="T10" fmla="*/ 84 w 1538"/>
                <a:gd name="T11" fmla="*/ 708 h 806"/>
                <a:gd name="T12" fmla="*/ 134 w 1538"/>
                <a:gd name="T13" fmla="*/ 708 h 806"/>
                <a:gd name="T14" fmla="*/ 134 w 1538"/>
                <a:gd name="T15" fmla="*/ 684 h 806"/>
                <a:gd name="T16" fmla="*/ 190 w 1538"/>
                <a:gd name="T17" fmla="*/ 684 h 806"/>
                <a:gd name="T18" fmla="*/ 190 w 1538"/>
                <a:gd name="T19" fmla="*/ 656 h 806"/>
                <a:gd name="T20" fmla="*/ 246 w 1538"/>
                <a:gd name="T21" fmla="*/ 656 h 806"/>
                <a:gd name="T22" fmla="*/ 246 w 1538"/>
                <a:gd name="T23" fmla="*/ 632 h 806"/>
                <a:gd name="T24" fmla="*/ 304 w 1538"/>
                <a:gd name="T25" fmla="*/ 632 h 806"/>
                <a:gd name="T26" fmla="*/ 304 w 1538"/>
                <a:gd name="T27" fmla="*/ 604 h 806"/>
                <a:gd name="T28" fmla="*/ 340 w 1538"/>
                <a:gd name="T29" fmla="*/ 604 h 806"/>
                <a:gd name="T30" fmla="*/ 340 w 1538"/>
                <a:gd name="T31" fmla="*/ 576 h 806"/>
                <a:gd name="T32" fmla="*/ 378 w 1538"/>
                <a:gd name="T33" fmla="*/ 576 h 806"/>
                <a:gd name="T34" fmla="*/ 378 w 1538"/>
                <a:gd name="T35" fmla="*/ 548 h 806"/>
                <a:gd name="T36" fmla="*/ 438 w 1538"/>
                <a:gd name="T37" fmla="*/ 548 h 806"/>
                <a:gd name="T38" fmla="*/ 438 w 1538"/>
                <a:gd name="T39" fmla="*/ 528 h 806"/>
                <a:gd name="T40" fmla="*/ 480 w 1538"/>
                <a:gd name="T41" fmla="*/ 528 h 806"/>
                <a:gd name="T42" fmla="*/ 480 w 1538"/>
                <a:gd name="T43" fmla="*/ 502 h 806"/>
                <a:gd name="T44" fmla="*/ 546 w 1538"/>
                <a:gd name="T45" fmla="*/ 502 h 806"/>
                <a:gd name="T46" fmla="*/ 546 w 1538"/>
                <a:gd name="T47" fmla="*/ 480 h 806"/>
                <a:gd name="T48" fmla="*/ 594 w 1538"/>
                <a:gd name="T49" fmla="*/ 480 h 806"/>
                <a:gd name="T50" fmla="*/ 594 w 1538"/>
                <a:gd name="T51" fmla="*/ 458 h 806"/>
                <a:gd name="T52" fmla="*/ 632 w 1538"/>
                <a:gd name="T53" fmla="*/ 458 h 806"/>
                <a:gd name="T54" fmla="*/ 632 w 1538"/>
                <a:gd name="T55" fmla="*/ 424 h 806"/>
                <a:gd name="T56" fmla="*/ 666 w 1538"/>
                <a:gd name="T57" fmla="*/ 424 h 806"/>
                <a:gd name="T58" fmla="*/ 666 w 1538"/>
                <a:gd name="T59" fmla="*/ 400 h 806"/>
                <a:gd name="T60" fmla="*/ 708 w 1538"/>
                <a:gd name="T61" fmla="*/ 400 h 806"/>
                <a:gd name="T62" fmla="*/ 708 w 1538"/>
                <a:gd name="T63" fmla="*/ 366 h 806"/>
                <a:gd name="T64" fmla="*/ 740 w 1538"/>
                <a:gd name="T65" fmla="*/ 366 h 806"/>
                <a:gd name="T66" fmla="*/ 740 w 1538"/>
                <a:gd name="T67" fmla="*/ 328 h 806"/>
                <a:gd name="T68" fmla="*/ 874 w 1538"/>
                <a:gd name="T69" fmla="*/ 328 h 806"/>
                <a:gd name="T70" fmla="*/ 874 w 1538"/>
                <a:gd name="T71" fmla="*/ 304 h 806"/>
                <a:gd name="T72" fmla="*/ 928 w 1538"/>
                <a:gd name="T73" fmla="*/ 304 h 806"/>
                <a:gd name="T74" fmla="*/ 928 w 1538"/>
                <a:gd name="T75" fmla="*/ 276 h 806"/>
                <a:gd name="T76" fmla="*/ 980 w 1538"/>
                <a:gd name="T77" fmla="*/ 276 h 806"/>
                <a:gd name="T78" fmla="*/ 980 w 1538"/>
                <a:gd name="T79" fmla="*/ 248 h 806"/>
                <a:gd name="T80" fmla="*/ 1030 w 1538"/>
                <a:gd name="T81" fmla="*/ 248 h 806"/>
                <a:gd name="T82" fmla="*/ 1030 w 1538"/>
                <a:gd name="T83" fmla="*/ 224 h 806"/>
                <a:gd name="T84" fmla="*/ 1094 w 1538"/>
                <a:gd name="T85" fmla="*/ 224 h 806"/>
                <a:gd name="T86" fmla="*/ 1094 w 1538"/>
                <a:gd name="T87" fmla="*/ 196 h 806"/>
                <a:gd name="T88" fmla="*/ 1120 w 1538"/>
                <a:gd name="T89" fmla="*/ 196 h 806"/>
                <a:gd name="T90" fmla="*/ 1120 w 1538"/>
                <a:gd name="T91" fmla="*/ 158 h 806"/>
                <a:gd name="T92" fmla="*/ 1168 w 1538"/>
                <a:gd name="T93" fmla="*/ 158 h 806"/>
                <a:gd name="T94" fmla="*/ 1168 w 1538"/>
                <a:gd name="T95" fmla="*/ 134 h 806"/>
                <a:gd name="T96" fmla="*/ 1202 w 1538"/>
                <a:gd name="T97" fmla="*/ 134 h 806"/>
                <a:gd name="T98" fmla="*/ 1202 w 1538"/>
                <a:gd name="T99" fmla="*/ 114 h 806"/>
                <a:gd name="T100" fmla="*/ 1252 w 1538"/>
                <a:gd name="T101" fmla="*/ 114 h 806"/>
                <a:gd name="T102" fmla="*/ 1252 w 1538"/>
                <a:gd name="T103" fmla="*/ 88 h 806"/>
                <a:gd name="T104" fmla="*/ 1278 w 1538"/>
                <a:gd name="T105" fmla="*/ 88 h 806"/>
                <a:gd name="T106" fmla="*/ 1278 w 1538"/>
                <a:gd name="T107" fmla="*/ 66 h 806"/>
                <a:gd name="T108" fmla="*/ 1336 w 1538"/>
                <a:gd name="T109" fmla="*/ 66 h 806"/>
                <a:gd name="T110" fmla="*/ 1336 w 1538"/>
                <a:gd name="T111" fmla="*/ 40 h 806"/>
                <a:gd name="T112" fmla="*/ 1488 w 1538"/>
                <a:gd name="T113" fmla="*/ 40 h 806"/>
                <a:gd name="T114" fmla="*/ 1488 w 1538"/>
                <a:gd name="T115" fmla="*/ 0 h 806"/>
                <a:gd name="T116" fmla="*/ 1538 w 1538"/>
                <a:gd name="T117" fmla="*/ 0 h 8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538"/>
                <a:gd name="T178" fmla="*/ 0 h 806"/>
                <a:gd name="T179" fmla="*/ 1538 w 1538"/>
                <a:gd name="T180" fmla="*/ 806 h 8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538" h="806">
                  <a:moveTo>
                    <a:pt x="0" y="806"/>
                  </a:moveTo>
                  <a:lnTo>
                    <a:pt x="0" y="764"/>
                  </a:lnTo>
                  <a:lnTo>
                    <a:pt x="46" y="764"/>
                  </a:lnTo>
                  <a:lnTo>
                    <a:pt x="46" y="732"/>
                  </a:lnTo>
                  <a:lnTo>
                    <a:pt x="84" y="732"/>
                  </a:lnTo>
                  <a:lnTo>
                    <a:pt x="84" y="708"/>
                  </a:lnTo>
                  <a:lnTo>
                    <a:pt x="134" y="708"/>
                  </a:lnTo>
                  <a:lnTo>
                    <a:pt x="134" y="684"/>
                  </a:lnTo>
                  <a:lnTo>
                    <a:pt x="190" y="684"/>
                  </a:lnTo>
                  <a:lnTo>
                    <a:pt x="190" y="656"/>
                  </a:lnTo>
                  <a:lnTo>
                    <a:pt x="246" y="656"/>
                  </a:lnTo>
                  <a:lnTo>
                    <a:pt x="246" y="632"/>
                  </a:lnTo>
                  <a:lnTo>
                    <a:pt x="304" y="632"/>
                  </a:lnTo>
                  <a:lnTo>
                    <a:pt x="304" y="604"/>
                  </a:lnTo>
                  <a:lnTo>
                    <a:pt x="340" y="604"/>
                  </a:lnTo>
                  <a:lnTo>
                    <a:pt x="340" y="576"/>
                  </a:lnTo>
                  <a:lnTo>
                    <a:pt x="378" y="576"/>
                  </a:lnTo>
                  <a:lnTo>
                    <a:pt x="378" y="548"/>
                  </a:lnTo>
                  <a:lnTo>
                    <a:pt x="438" y="548"/>
                  </a:lnTo>
                  <a:lnTo>
                    <a:pt x="438" y="528"/>
                  </a:lnTo>
                  <a:lnTo>
                    <a:pt x="480" y="528"/>
                  </a:lnTo>
                  <a:lnTo>
                    <a:pt x="480" y="502"/>
                  </a:lnTo>
                  <a:lnTo>
                    <a:pt x="546" y="502"/>
                  </a:lnTo>
                  <a:lnTo>
                    <a:pt x="546" y="480"/>
                  </a:lnTo>
                  <a:lnTo>
                    <a:pt x="594" y="480"/>
                  </a:lnTo>
                  <a:lnTo>
                    <a:pt x="594" y="458"/>
                  </a:lnTo>
                  <a:lnTo>
                    <a:pt x="632" y="458"/>
                  </a:lnTo>
                  <a:lnTo>
                    <a:pt x="632" y="424"/>
                  </a:lnTo>
                  <a:lnTo>
                    <a:pt x="666" y="424"/>
                  </a:lnTo>
                  <a:lnTo>
                    <a:pt x="666" y="400"/>
                  </a:lnTo>
                  <a:lnTo>
                    <a:pt x="708" y="400"/>
                  </a:lnTo>
                  <a:lnTo>
                    <a:pt x="708" y="366"/>
                  </a:lnTo>
                  <a:lnTo>
                    <a:pt x="740" y="366"/>
                  </a:lnTo>
                  <a:lnTo>
                    <a:pt x="740" y="328"/>
                  </a:lnTo>
                  <a:lnTo>
                    <a:pt x="874" y="328"/>
                  </a:lnTo>
                  <a:lnTo>
                    <a:pt x="874" y="304"/>
                  </a:lnTo>
                  <a:lnTo>
                    <a:pt x="928" y="304"/>
                  </a:lnTo>
                  <a:lnTo>
                    <a:pt x="928" y="276"/>
                  </a:lnTo>
                  <a:lnTo>
                    <a:pt x="980" y="276"/>
                  </a:lnTo>
                  <a:lnTo>
                    <a:pt x="980" y="248"/>
                  </a:lnTo>
                  <a:lnTo>
                    <a:pt x="1030" y="248"/>
                  </a:lnTo>
                  <a:lnTo>
                    <a:pt x="1030" y="224"/>
                  </a:lnTo>
                  <a:lnTo>
                    <a:pt x="1094" y="224"/>
                  </a:lnTo>
                  <a:lnTo>
                    <a:pt x="1094" y="196"/>
                  </a:lnTo>
                  <a:lnTo>
                    <a:pt x="1120" y="196"/>
                  </a:lnTo>
                  <a:lnTo>
                    <a:pt x="1120" y="158"/>
                  </a:lnTo>
                  <a:lnTo>
                    <a:pt x="1168" y="158"/>
                  </a:lnTo>
                  <a:lnTo>
                    <a:pt x="1168" y="134"/>
                  </a:lnTo>
                  <a:lnTo>
                    <a:pt x="1202" y="134"/>
                  </a:lnTo>
                  <a:lnTo>
                    <a:pt x="1202" y="114"/>
                  </a:lnTo>
                  <a:lnTo>
                    <a:pt x="1252" y="114"/>
                  </a:lnTo>
                  <a:lnTo>
                    <a:pt x="1252" y="88"/>
                  </a:lnTo>
                  <a:lnTo>
                    <a:pt x="1278" y="88"/>
                  </a:lnTo>
                  <a:lnTo>
                    <a:pt x="1278" y="66"/>
                  </a:lnTo>
                  <a:lnTo>
                    <a:pt x="1336" y="66"/>
                  </a:lnTo>
                  <a:lnTo>
                    <a:pt x="1336" y="40"/>
                  </a:lnTo>
                  <a:lnTo>
                    <a:pt x="1488" y="40"/>
                  </a:lnTo>
                  <a:lnTo>
                    <a:pt x="1488" y="0"/>
                  </a:lnTo>
                  <a:lnTo>
                    <a:pt x="1538" y="0"/>
                  </a:ln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1359" name="Freeform 152"/>
            <p:cNvSpPr>
              <a:spLocks/>
            </p:cNvSpPr>
            <p:nvPr/>
          </p:nvSpPr>
          <p:spPr bwMode="auto">
            <a:xfrm>
              <a:off x="2790" y="1696"/>
              <a:ext cx="1472" cy="836"/>
            </a:xfrm>
            <a:custGeom>
              <a:avLst/>
              <a:gdLst>
                <a:gd name="T0" fmla="*/ 0 w 1472"/>
                <a:gd name="T1" fmla="*/ 836 h 836"/>
                <a:gd name="T2" fmla="*/ 106 w 1472"/>
                <a:gd name="T3" fmla="*/ 836 h 836"/>
                <a:gd name="T4" fmla="*/ 106 w 1472"/>
                <a:gd name="T5" fmla="*/ 814 h 836"/>
                <a:gd name="T6" fmla="*/ 144 w 1472"/>
                <a:gd name="T7" fmla="*/ 814 h 836"/>
                <a:gd name="T8" fmla="*/ 144 w 1472"/>
                <a:gd name="T9" fmla="*/ 772 h 836"/>
                <a:gd name="T10" fmla="*/ 232 w 1472"/>
                <a:gd name="T11" fmla="*/ 772 h 836"/>
                <a:gd name="T12" fmla="*/ 232 w 1472"/>
                <a:gd name="T13" fmla="*/ 750 h 836"/>
                <a:gd name="T14" fmla="*/ 278 w 1472"/>
                <a:gd name="T15" fmla="*/ 750 h 836"/>
                <a:gd name="T16" fmla="*/ 278 w 1472"/>
                <a:gd name="T17" fmla="*/ 716 h 836"/>
                <a:gd name="T18" fmla="*/ 310 w 1472"/>
                <a:gd name="T19" fmla="*/ 716 h 836"/>
                <a:gd name="T20" fmla="*/ 310 w 1472"/>
                <a:gd name="T21" fmla="*/ 692 h 836"/>
                <a:gd name="T22" fmla="*/ 392 w 1472"/>
                <a:gd name="T23" fmla="*/ 692 h 836"/>
                <a:gd name="T24" fmla="*/ 392 w 1472"/>
                <a:gd name="T25" fmla="*/ 664 h 836"/>
                <a:gd name="T26" fmla="*/ 426 w 1472"/>
                <a:gd name="T27" fmla="*/ 664 h 836"/>
                <a:gd name="T28" fmla="*/ 426 w 1472"/>
                <a:gd name="T29" fmla="*/ 638 h 836"/>
                <a:gd name="T30" fmla="*/ 514 w 1472"/>
                <a:gd name="T31" fmla="*/ 638 h 836"/>
                <a:gd name="T32" fmla="*/ 514 w 1472"/>
                <a:gd name="T33" fmla="*/ 616 h 836"/>
                <a:gd name="T34" fmla="*/ 566 w 1472"/>
                <a:gd name="T35" fmla="*/ 616 h 836"/>
                <a:gd name="T36" fmla="*/ 566 w 1472"/>
                <a:gd name="T37" fmla="*/ 572 h 836"/>
                <a:gd name="T38" fmla="*/ 648 w 1472"/>
                <a:gd name="T39" fmla="*/ 572 h 836"/>
                <a:gd name="T40" fmla="*/ 648 w 1472"/>
                <a:gd name="T41" fmla="*/ 546 h 836"/>
                <a:gd name="T42" fmla="*/ 680 w 1472"/>
                <a:gd name="T43" fmla="*/ 546 h 836"/>
                <a:gd name="T44" fmla="*/ 680 w 1472"/>
                <a:gd name="T45" fmla="*/ 520 h 836"/>
                <a:gd name="T46" fmla="*/ 812 w 1472"/>
                <a:gd name="T47" fmla="*/ 520 h 836"/>
                <a:gd name="T48" fmla="*/ 812 w 1472"/>
                <a:gd name="T49" fmla="*/ 496 h 836"/>
                <a:gd name="T50" fmla="*/ 838 w 1472"/>
                <a:gd name="T51" fmla="*/ 496 h 836"/>
                <a:gd name="T52" fmla="*/ 838 w 1472"/>
                <a:gd name="T53" fmla="*/ 472 h 836"/>
                <a:gd name="T54" fmla="*/ 912 w 1472"/>
                <a:gd name="T55" fmla="*/ 472 h 836"/>
                <a:gd name="T56" fmla="*/ 912 w 1472"/>
                <a:gd name="T57" fmla="*/ 448 h 836"/>
                <a:gd name="T58" fmla="*/ 944 w 1472"/>
                <a:gd name="T59" fmla="*/ 448 h 836"/>
                <a:gd name="T60" fmla="*/ 944 w 1472"/>
                <a:gd name="T61" fmla="*/ 424 h 836"/>
                <a:gd name="T62" fmla="*/ 992 w 1472"/>
                <a:gd name="T63" fmla="*/ 424 h 836"/>
                <a:gd name="T64" fmla="*/ 992 w 1472"/>
                <a:gd name="T65" fmla="*/ 398 h 836"/>
                <a:gd name="T66" fmla="*/ 1016 w 1472"/>
                <a:gd name="T67" fmla="*/ 398 h 836"/>
                <a:gd name="T68" fmla="*/ 1016 w 1472"/>
                <a:gd name="T69" fmla="*/ 366 h 836"/>
                <a:gd name="T70" fmla="*/ 1040 w 1472"/>
                <a:gd name="T71" fmla="*/ 366 h 836"/>
                <a:gd name="T72" fmla="*/ 1040 w 1472"/>
                <a:gd name="T73" fmla="*/ 340 h 836"/>
                <a:gd name="T74" fmla="*/ 1078 w 1472"/>
                <a:gd name="T75" fmla="*/ 340 h 836"/>
                <a:gd name="T76" fmla="*/ 1078 w 1472"/>
                <a:gd name="T77" fmla="*/ 318 h 836"/>
                <a:gd name="T78" fmla="*/ 1170 w 1472"/>
                <a:gd name="T79" fmla="*/ 318 h 836"/>
                <a:gd name="T80" fmla="*/ 1170 w 1472"/>
                <a:gd name="T81" fmla="*/ 256 h 836"/>
                <a:gd name="T82" fmla="*/ 1192 w 1472"/>
                <a:gd name="T83" fmla="*/ 256 h 836"/>
                <a:gd name="T84" fmla="*/ 1192 w 1472"/>
                <a:gd name="T85" fmla="*/ 212 h 836"/>
                <a:gd name="T86" fmla="*/ 1208 w 1472"/>
                <a:gd name="T87" fmla="*/ 208 h 836"/>
                <a:gd name="T88" fmla="*/ 1208 w 1472"/>
                <a:gd name="T89" fmla="*/ 174 h 836"/>
                <a:gd name="T90" fmla="*/ 1238 w 1472"/>
                <a:gd name="T91" fmla="*/ 174 h 836"/>
                <a:gd name="T92" fmla="*/ 1238 w 1472"/>
                <a:gd name="T93" fmla="*/ 132 h 836"/>
                <a:gd name="T94" fmla="*/ 1310 w 1472"/>
                <a:gd name="T95" fmla="*/ 132 h 836"/>
                <a:gd name="T96" fmla="*/ 1310 w 1472"/>
                <a:gd name="T97" fmla="*/ 104 h 836"/>
                <a:gd name="T98" fmla="*/ 1344 w 1472"/>
                <a:gd name="T99" fmla="*/ 104 h 836"/>
                <a:gd name="T100" fmla="*/ 1344 w 1472"/>
                <a:gd name="T101" fmla="*/ 66 h 836"/>
                <a:gd name="T102" fmla="*/ 1378 w 1472"/>
                <a:gd name="T103" fmla="*/ 66 h 836"/>
                <a:gd name="T104" fmla="*/ 1378 w 1472"/>
                <a:gd name="T105" fmla="*/ 28 h 836"/>
                <a:gd name="T106" fmla="*/ 1440 w 1472"/>
                <a:gd name="T107" fmla="*/ 28 h 836"/>
                <a:gd name="T108" fmla="*/ 1440 w 1472"/>
                <a:gd name="T109" fmla="*/ 0 h 836"/>
                <a:gd name="T110" fmla="*/ 1472 w 1472"/>
                <a:gd name="T111" fmla="*/ 0 h 8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72"/>
                <a:gd name="T169" fmla="*/ 0 h 836"/>
                <a:gd name="T170" fmla="*/ 1472 w 1472"/>
                <a:gd name="T171" fmla="*/ 836 h 8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72" h="836">
                  <a:moveTo>
                    <a:pt x="0" y="836"/>
                  </a:moveTo>
                  <a:lnTo>
                    <a:pt x="106" y="836"/>
                  </a:lnTo>
                  <a:lnTo>
                    <a:pt x="106" y="814"/>
                  </a:lnTo>
                  <a:lnTo>
                    <a:pt x="144" y="814"/>
                  </a:lnTo>
                  <a:lnTo>
                    <a:pt x="144" y="772"/>
                  </a:lnTo>
                  <a:lnTo>
                    <a:pt x="232" y="772"/>
                  </a:lnTo>
                  <a:lnTo>
                    <a:pt x="232" y="750"/>
                  </a:lnTo>
                  <a:lnTo>
                    <a:pt x="278" y="750"/>
                  </a:lnTo>
                  <a:lnTo>
                    <a:pt x="278" y="716"/>
                  </a:lnTo>
                  <a:lnTo>
                    <a:pt x="310" y="716"/>
                  </a:lnTo>
                  <a:lnTo>
                    <a:pt x="310" y="692"/>
                  </a:lnTo>
                  <a:lnTo>
                    <a:pt x="392" y="692"/>
                  </a:lnTo>
                  <a:lnTo>
                    <a:pt x="392" y="664"/>
                  </a:lnTo>
                  <a:lnTo>
                    <a:pt x="426" y="664"/>
                  </a:lnTo>
                  <a:lnTo>
                    <a:pt x="426" y="638"/>
                  </a:lnTo>
                  <a:lnTo>
                    <a:pt x="514" y="638"/>
                  </a:lnTo>
                  <a:lnTo>
                    <a:pt x="514" y="616"/>
                  </a:lnTo>
                  <a:lnTo>
                    <a:pt x="566" y="616"/>
                  </a:lnTo>
                  <a:lnTo>
                    <a:pt x="566" y="572"/>
                  </a:lnTo>
                  <a:lnTo>
                    <a:pt x="648" y="572"/>
                  </a:lnTo>
                  <a:lnTo>
                    <a:pt x="648" y="546"/>
                  </a:lnTo>
                  <a:lnTo>
                    <a:pt x="680" y="546"/>
                  </a:lnTo>
                  <a:lnTo>
                    <a:pt x="680" y="520"/>
                  </a:lnTo>
                  <a:lnTo>
                    <a:pt x="812" y="520"/>
                  </a:lnTo>
                  <a:lnTo>
                    <a:pt x="812" y="496"/>
                  </a:lnTo>
                  <a:lnTo>
                    <a:pt x="838" y="496"/>
                  </a:lnTo>
                  <a:lnTo>
                    <a:pt x="838" y="472"/>
                  </a:lnTo>
                  <a:lnTo>
                    <a:pt x="912" y="472"/>
                  </a:lnTo>
                  <a:lnTo>
                    <a:pt x="912" y="448"/>
                  </a:lnTo>
                  <a:lnTo>
                    <a:pt x="944" y="448"/>
                  </a:lnTo>
                  <a:lnTo>
                    <a:pt x="944" y="424"/>
                  </a:lnTo>
                  <a:lnTo>
                    <a:pt x="992" y="424"/>
                  </a:lnTo>
                  <a:lnTo>
                    <a:pt x="992" y="398"/>
                  </a:lnTo>
                  <a:lnTo>
                    <a:pt x="1016" y="398"/>
                  </a:lnTo>
                  <a:lnTo>
                    <a:pt x="1016" y="366"/>
                  </a:lnTo>
                  <a:lnTo>
                    <a:pt x="1040" y="366"/>
                  </a:lnTo>
                  <a:lnTo>
                    <a:pt x="1040" y="340"/>
                  </a:lnTo>
                  <a:lnTo>
                    <a:pt x="1078" y="340"/>
                  </a:lnTo>
                  <a:lnTo>
                    <a:pt x="1078" y="318"/>
                  </a:lnTo>
                  <a:lnTo>
                    <a:pt x="1170" y="318"/>
                  </a:lnTo>
                  <a:lnTo>
                    <a:pt x="1170" y="256"/>
                  </a:lnTo>
                  <a:lnTo>
                    <a:pt x="1192" y="256"/>
                  </a:lnTo>
                  <a:lnTo>
                    <a:pt x="1192" y="212"/>
                  </a:lnTo>
                  <a:lnTo>
                    <a:pt x="1208" y="208"/>
                  </a:lnTo>
                  <a:lnTo>
                    <a:pt x="1208" y="174"/>
                  </a:lnTo>
                  <a:lnTo>
                    <a:pt x="1238" y="174"/>
                  </a:lnTo>
                  <a:lnTo>
                    <a:pt x="1238" y="132"/>
                  </a:lnTo>
                  <a:lnTo>
                    <a:pt x="1310" y="132"/>
                  </a:lnTo>
                  <a:lnTo>
                    <a:pt x="1310" y="104"/>
                  </a:lnTo>
                  <a:lnTo>
                    <a:pt x="1344" y="104"/>
                  </a:lnTo>
                  <a:lnTo>
                    <a:pt x="1344" y="66"/>
                  </a:lnTo>
                  <a:lnTo>
                    <a:pt x="1378" y="66"/>
                  </a:lnTo>
                  <a:lnTo>
                    <a:pt x="1378" y="28"/>
                  </a:lnTo>
                  <a:lnTo>
                    <a:pt x="1440" y="28"/>
                  </a:lnTo>
                  <a:lnTo>
                    <a:pt x="1440" y="0"/>
                  </a:lnTo>
                  <a:lnTo>
                    <a:pt x="1472" y="0"/>
                  </a:ln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1360" name="Freeform 153"/>
            <p:cNvSpPr>
              <a:spLocks/>
            </p:cNvSpPr>
            <p:nvPr/>
          </p:nvSpPr>
          <p:spPr bwMode="auto">
            <a:xfrm>
              <a:off x="4264" y="1244"/>
              <a:ext cx="956" cy="452"/>
            </a:xfrm>
            <a:custGeom>
              <a:avLst/>
              <a:gdLst>
                <a:gd name="T0" fmla="*/ 0 w 956"/>
                <a:gd name="T1" fmla="*/ 452 h 452"/>
                <a:gd name="T2" fmla="*/ 0 w 956"/>
                <a:gd name="T3" fmla="*/ 410 h 452"/>
                <a:gd name="T4" fmla="*/ 92 w 956"/>
                <a:gd name="T5" fmla="*/ 410 h 452"/>
                <a:gd name="T6" fmla="*/ 92 w 956"/>
                <a:gd name="T7" fmla="*/ 378 h 452"/>
                <a:gd name="T8" fmla="*/ 150 w 956"/>
                <a:gd name="T9" fmla="*/ 378 h 452"/>
                <a:gd name="T10" fmla="*/ 150 w 956"/>
                <a:gd name="T11" fmla="*/ 354 h 452"/>
                <a:gd name="T12" fmla="*/ 216 w 956"/>
                <a:gd name="T13" fmla="*/ 354 h 452"/>
                <a:gd name="T14" fmla="*/ 216 w 956"/>
                <a:gd name="T15" fmla="*/ 324 h 452"/>
                <a:gd name="T16" fmla="*/ 242 w 956"/>
                <a:gd name="T17" fmla="*/ 324 h 452"/>
                <a:gd name="T18" fmla="*/ 242 w 956"/>
                <a:gd name="T19" fmla="*/ 230 h 452"/>
                <a:gd name="T20" fmla="*/ 310 w 956"/>
                <a:gd name="T21" fmla="*/ 230 h 452"/>
                <a:gd name="T22" fmla="*/ 310 w 956"/>
                <a:gd name="T23" fmla="*/ 202 h 452"/>
                <a:gd name="T24" fmla="*/ 344 w 956"/>
                <a:gd name="T25" fmla="*/ 202 h 452"/>
                <a:gd name="T26" fmla="*/ 344 w 956"/>
                <a:gd name="T27" fmla="*/ 174 h 452"/>
                <a:gd name="T28" fmla="*/ 484 w 956"/>
                <a:gd name="T29" fmla="*/ 174 h 452"/>
                <a:gd name="T30" fmla="*/ 484 w 956"/>
                <a:gd name="T31" fmla="*/ 106 h 452"/>
                <a:gd name="T32" fmla="*/ 632 w 956"/>
                <a:gd name="T33" fmla="*/ 106 h 452"/>
                <a:gd name="T34" fmla="*/ 632 w 956"/>
                <a:gd name="T35" fmla="*/ 64 h 452"/>
                <a:gd name="T36" fmla="*/ 676 w 956"/>
                <a:gd name="T37" fmla="*/ 64 h 452"/>
                <a:gd name="T38" fmla="*/ 676 w 956"/>
                <a:gd name="T39" fmla="*/ 38 h 452"/>
                <a:gd name="T40" fmla="*/ 828 w 956"/>
                <a:gd name="T41" fmla="*/ 38 h 452"/>
                <a:gd name="T42" fmla="*/ 828 w 956"/>
                <a:gd name="T43" fmla="*/ 0 h 452"/>
                <a:gd name="T44" fmla="*/ 956 w 956"/>
                <a:gd name="T45" fmla="*/ 0 h 45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56"/>
                <a:gd name="T70" fmla="*/ 0 h 452"/>
                <a:gd name="T71" fmla="*/ 956 w 956"/>
                <a:gd name="T72" fmla="*/ 452 h 45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56" h="452">
                  <a:moveTo>
                    <a:pt x="0" y="452"/>
                  </a:moveTo>
                  <a:lnTo>
                    <a:pt x="0" y="410"/>
                  </a:lnTo>
                  <a:lnTo>
                    <a:pt x="92" y="410"/>
                  </a:lnTo>
                  <a:lnTo>
                    <a:pt x="92" y="378"/>
                  </a:lnTo>
                  <a:lnTo>
                    <a:pt x="150" y="378"/>
                  </a:lnTo>
                  <a:lnTo>
                    <a:pt x="150" y="354"/>
                  </a:lnTo>
                  <a:lnTo>
                    <a:pt x="216" y="354"/>
                  </a:lnTo>
                  <a:lnTo>
                    <a:pt x="216" y="324"/>
                  </a:lnTo>
                  <a:lnTo>
                    <a:pt x="242" y="324"/>
                  </a:lnTo>
                  <a:lnTo>
                    <a:pt x="242" y="230"/>
                  </a:lnTo>
                  <a:lnTo>
                    <a:pt x="310" y="230"/>
                  </a:lnTo>
                  <a:lnTo>
                    <a:pt x="310" y="202"/>
                  </a:lnTo>
                  <a:lnTo>
                    <a:pt x="344" y="202"/>
                  </a:lnTo>
                  <a:lnTo>
                    <a:pt x="344" y="174"/>
                  </a:lnTo>
                  <a:lnTo>
                    <a:pt x="484" y="174"/>
                  </a:lnTo>
                  <a:lnTo>
                    <a:pt x="484" y="106"/>
                  </a:lnTo>
                  <a:lnTo>
                    <a:pt x="632" y="106"/>
                  </a:lnTo>
                  <a:lnTo>
                    <a:pt x="632" y="64"/>
                  </a:lnTo>
                  <a:lnTo>
                    <a:pt x="676" y="64"/>
                  </a:lnTo>
                  <a:lnTo>
                    <a:pt x="676" y="38"/>
                  </a:lnTo>
                  <a:lnTo>
                    <a:pt x="828" y="38"/>
                  </a:lnTo>
                  <a:lnTo>
                    <a:pt x="828" y="0"/>
                  </a:lnTo>
                  <a:lnTo>
                    <a:pt x="956" y="0"/>
                  </a:ln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41348" name="Group 141"/>
          <p:cNvGrpSpPr>
            <a:grpSpLocks/>
          </p:cNvGrpSpPr>
          <p:nvPr/>
        </p:nvGrpSpPr>
        <p:grpSpPr bwMode="auto">
          <a:xfrm>
            <a:off x="1616075" y="1892300"/>
            <a:ext cx="6276975" cy="3289300"/>
            <a:chOff x="1262" y="1260"/>
            <a:chExt cx="3954" cy="2072"/>
          </a:xfrm>
        </p:grpSpPr>
        <p:grpSp>
          <p:nvGrpSpPr>
            <p:cNvPr id="141354" name="Group 147"/>
            <p:cNvGrpSpPr>
              <a:grpSpLocks/>
            </p:cNvGrpSpPr>
            <p:nvPr/>
          </p:nvGrpSpPr>
          <p:grpSpPr bwMode="auto">
            <a:xfrm>
              <a:off x="1262" y="2058"/>
              <a:ext cx="2824" cy="1274"/>
              <a:chOff x="1262" y="2058"/>
              <a:chExt cx="2824" cy="1274"/>
            </a:xfrm>
          </p:grpSpPr>
          <p:sp>
            <p:nvSpPr>
              <p:cNvPr id="141356" name="Freeform 149"/>
              <p:cNvSpPr>
                <a:spLocks/>
              </p:cNvSpPr>
              <p:nvPr/>
            </p:nvSpPr>
            <p:spPr bwMode="auto">
              <a:xfrm>
                <a:off x="1262" y="2692"/>
                <a:ext cx="1356" cy="640"/>
              </a:xfrm>
              <a:custGeom>
                <a:avLst/>
                <a:gdLst>
                  <a:gd name="T0" fmla="*/ 0 w 1356"/>
                  <a:gd name="T1" fmla="*/ 640 h 640"/>
                  <a:gd name="T2" fmla="*/ 0 w 1356"/>
                  <a:gd name="T3" fmla="*/ 612 h 640"/>
                  <a:gd name="T4" fmla="*/ 60 w 1356"/>
                  <a:gd name="T5" fmla="*/ 612 h 640"/>
                  <a:gd name="T6" fmla="*/ 58 w 1356"/>
                  <a:gd name="T7" fmla="*/ 578 h 640"/>
                  <a:gd name="T8" fmla="*/ 80 w 1356"/>
                  <a:gd name="T9" fmla="*/ 578 h 640"/>
                  <a:gd name="T10" fmla="*/ 80 w 1356"/>
                  <a:gd name="T11" fmla="*/ 550 h 640"/>
                  <a:gd name="T12" fmla="*/ 112 w 1356"/>
                  <a:gd name="T13" fmla="*/ 550 h 640"/>
                  <a:gd name="T14" fmla="*/ 112 w 1356"/>
                  <a:gd name="T15" fmla="*/ 532 h 640"/>
                  <a:gd name="T16" fmla="*/ 174 w 1356"/>
                  <a:gd name="T17" fmla="*/ 532 h 640"/>
                  <a:gd name="T18" fmla="*/ 174 w 1356"/>
                  <a:gd name="T19" fmla="*/ 514 h 640"/>
                  <a:gd name="T20" fmla="*/ 210 w 1356"/>
                  <a:gd name="T21" fmla="*/ 514 h 640"/>
                  <a:gd name="T22" fmla="*/ 210 w 1356"/>
                  <a:gd name="T23" fmla="*/ 496 h 640"/>
                  <a:gd name="T24" fmla="*/ 262 w 1356"/>
                  <a:gd name="T25" fmla="*/ 496 h 640"/>
                  <a:gd name="T26" fmla="*/ 262 w 1356"/>
                  <a:gd name="T27" fmla="*/ 452 h 640"/>
                  <a:gd name="T28" fmla="*/ 344 w 1356"/>
                  <a:gd name="T29" fmla="*/ 452 h 640"/>
                  <a:gd name="T30" fmla="*/ 344 w 1356"/>
                  <a:gd name="T31" fmla="*/ 416 h 640"/>
                  <a:gd name="T32" fmla="*/ 484 w 1356"/>
                  <a:gd name="T33" fmla="*/ 416 h 640"/>
                  <a:gd name="T34" fmla="*/ 484 w 1356"/>
                  <a:gd name="T35" fmla="*/ 384 h 640"/>
                  <a:gd name="T36" fmla="*/ 538 w 1356"/>
                  <a:gd name="T37" fmla="*/ 384 h 640"/>
                  <a:gd name="T38" fmla="*/ 538 w 1356"/>
                  <a:gd name="T39" fmla="*/ 354 h 640"/>
                  <a:gd name="T40" fmla="*/ 592 w 1356"/>
                  <a:gd name="T41" fmla="*/ 354 h 640"/>
                  <a:gd name="T42" fmla="*/ 592 w 1356"/>
                  <a:gd name="T43" fmla="*/ 334 h 640"/>
                  <a:gd name="T44" fmla="*/ 620 w 1356"/>
                  <a:gd name="T45" fmla="*/ 334 h 640"/>
                  <a:gd name="T46" fmla="*/ 620 w 1356"/>
                  <a:gd name="T47" fmla="*/ 316 h 640"/>
                  <a:gd name="T48" fmla="*/ 658 w 1356"/>
                  <a:gd name="T49" fmla="*/ 316 h 640"/>
                  <a:gd name="T50" fmla="*/ 658 w 1356"/>
                  <a:gd name="T51" fmla="*/ 294 h 640"/>
                  <a:gd name="T52" fmla="*/ 686 w 1356"/>
                  <a:gd name="T53" fmla="*/ 294 h 640"/>
                  <a:gd name="T54" fmla="*/ 686 w 1356"/>
                  <a:gd name="T55" fmla="*/ 272 h 640"/>
                  <a:gd name="T56" fmla="*/ 730 w 1356"/>
                  <a:gd name="T57" fmla="*/ 272 h 640"/>
                  <a:gd name="T58" fmla="*/ 730 w 1356"/>
                  <a:gd name="T59" fmla="*/ 248 h 640"/>
                  <a:gd name="T60" fmla="*/ 756 w 1356"/>
                  <a:gd name="T61" fmla="*/ 248 h 640"/>
                  <a:gd name="T62" fmla="*/ 756 w 1356"/>
                  <a:gd name="T63" fmla="*/ 234 h 640"/>
                  <a:gd name="T64" fmla="*/ 828 w 1356"/>
                  <a:gd name="T65" fmla="*/ 234 h 640"/>
                  <a:gd name="T66" fmla="*/ 828 w 1356"/>
                  <a:gd name="T67" fmla="*/ 216 h 640"/>
                  <a:gd name="T68" fmla="*/ 864 w 1356"/>
                  <a:gd name="T69" fmla="*/ 216 h 640"/>
                  <a:gd name="T70" fmla="*/ 864 w 1356"/>
                  <a:gd name="T71" fmla="*/ 198 h 640"/>
                  <a:gd name="T72" fmla="*/ 922 w 1356"/>
                  <a:gd name="T73" fmla="*/ 198 h 640"/>
                  <a:gd name="T74" fmla="*/ 922 w 1356"/>
                  <a:gd name="T75" fmla="*/ 180 h 640"/>
                  <a:gd name="T76" fmla="*/ 970 w 1356"/>
                  <a:gd name="T77" fmla="*/ 180 h 640"/>
                  <a:gd name="T78" fmla="*/ 970 w 1356"/>
                  <a:gd name="T79" fmla="*/ 154 h 640"/>
                  <a:gd name="T80" fmla="*/ 1084 w 1356"/>
                  <a:gd name="T81" fmla="*/ 154 h 640"/>
                  <a:gd name="T82" fmla="*/ 1084 w 1356"/>
                  <a:gd name="T83" fmla="*/ 134 h 640"/>
                  <a:gd name="T84" fmla="*/ 1128 w 1356"/>
                  <a:gd name="T85" fmla="*/ 134 h 640"/>
                  <a:gd name="T86" fmla="*/ 1128 w 1356"/>
                  <a:gd name="T87" fmla="*/ 112 h 640"/>
                  <a:gd name="T88" fmla="*/ 1190 w 1356"/>
                  <a:gd name="T89" fmla="*/ 112 h 640"/>
                  <a:gd name="T90" fmla="*/ 1190 w 1356"/>
                  <a:gd name="T91" fmla="*/ 96 h 640"/>
                  <a:gd name="T92" fmla="*/ 1228 w 1356"/>
                  <a:gd name="T93" fmla="*/ 96 h 640"/>
                  <a:gd name="T94" fmla="*/ 1228 w 1356"/>
                  <a:gd name="T95" fmla="*/ 80 h 640"/>
                  <a:gd name="T96" fmla="*/ 1278 w 1356"/>
                  <a:gd name="T97" fmla="*/ 80 h 640"/>
                  <a:gd name="T98" fmla="*/ 1278 w 1356"/>
                  <a:gd name="T99" fmla="*/ 30 h 640"/>
                  <a:gd name="T100" fmla="*/ 1326 w 1356"/>
                  <a:gd name="T101" fmla="*/ 30 h 640"/>
                  <a:gd name="T102" fmla="*/ 1326 w 1356"/>
                  <a:gd name="T103" fmla="*/ 0 h 640"/>
                  <a:gd name="T104" fmla="*/ 1356 w 1356"/>
                  <a:gd name="T105" fmla="*/ 0 h 6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56"/>
                  <a:gd name="T160" fmla="*/ 0 h 640"/>
                  <a:gd name="T161" fmla="*/ 1356 w 1356"/>
                  <a:gd name="T162" fmla="*/ 640 h 6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56" h="640">
                    <a:moveTo>
                      <a:pt x="0" y="640"/>
                    </a:moveTo>
                    <a:lnTo>
                      <a:pt x="0" y="612"/>
                    </a:lnTo>
                    <a:lnTo>
                      <a:pt x="60" y="612"/>
                    </a:lnTo>
                    <a:lnTo>
                      <a:pt x="58" y="578"/>
                    </a:lnTo>
                    <a:lnTo>
                      <a:pt x="80" y="578"/>
                    </a:lnTo>
                    <a:lnTo>
                      <a:pt x="80" y="550"/>
                    </a:lnTo>
                    <a:lnTo>
                      <a:pt x="112" y="550"/>
                    </a:lnTo>
                    <a:lnTo>
                      <a:pt x="112" y="532"/>
                    </a:lnTo>
                    <a:lnTo>
                      <a:pt x="174" y="532"/>
                    </a:lnTo>
                    <a:lnTo>
                      <a:pt x="174" y="514"/>
                    </a:lnTo>
                    <a:lnTo>
                      <a:pt x="210" y="514"/>
                    </a:lnTo>
                    <a:lnTo>
                      <a:pt x="210" y="496"/>
                    </a:lnTo>
                    <a:lnTo>
                      <a:pt x="262" y="496"/>
                    </a:lnTo>
                    <a:lnTo>
                      <a:pt x="262" y="452"/>
                    </a:lnTo>
                    <a:lnTo>
                      <a:pt x="344" y="452"/>
                    </a:lnTo>
                    <a:lnTo>
                      <a:pt x="344" y="416"/>
                    </a:lnTo>
                    <a:lnTo>
                      <a:pt x="484" y="416"/>
                    </a:lnTo>
                    <a:lnTo>
                      <a:pt x="484" y="384"/>
                    </a:lnTo>
                    <a:lnTo>
                      <a:pt x="538" y="384"/>
                    </a:lnTo>
                    <a:lnTo>
                      <a:pt x="538" y="354"/>
                    </a:lnTo>
                    <a:lnTo>
                      <a:pt x="592" y="354"/>
                    </a:lnTo>
                    <a:lnTo>
                      <a:pt x="592" y="334"/>
                    </a:lnTo>
                    <a:lnTo>
                      <a:pt x="620" y="334"/>
                    </a:lnTo>
                    <a:lnTo>
                      <a:pt x="620" y="316"/>
                    </a:lnTo>
                    <a:lnTo>
                      <a:pt x="658" y="316"/>
                    </a:lnTo>
                    <a:lnTo>
                      <a:pt x="658" y="294"/>
                    </a:lnTo>
                    <a:lnTo>
                      <a:pt x="686" y="294"/>
                    </a:lnTo>
                    <a:lnTo>
                      <a:pt x="686" y="272"/>
                    </a:lnTo>
                    <a:lnTo>
                      <a:pt x="730" y="272"/>
                    </a:lnTo>
                    <a:lnTo>
                      <a:pt x="730" y="248"/>
                    </a:lnTo>
                    <a:lnTo>
                      <a:pt x="756" y="248"/>
                    </a:lnTo>
                    <a:lnTo>
                      <a:pt x="756" y="234"/>
                    </a:lnTo>
                    <a:lnTo>
                      <a:pt x="828" y="234"/>
                    </a:lnTo>
                    <a:lnTo>
                      <a:pt x="828" y="216"/>
                    </a:lnTo>
                    <a:lnTo>
                      <a:pt x="864" y="216"/>
                    </a:lnTo>
                    <a:lnTo>
                      <a:pt x="864" y="198"/>
                    </a:lnTo>
                    <a:lnTo>
                      <a:pt x="922" y="198"/>
                    </a:lnTo>
                    <a:lnTo>
                      <a:pt x="922" y="180"/>
                    </a:lnTo>
                    <a:lnTo>
                      <a:pt x="970" y="180"/>
                    </a:lnTo>
                    <a:lnTo>
                      <a:pt x="970" y="154"/>
                    </a:lnTo>
                    <a:lnTo>
                      <a:pt x="1084" y="154"/>
                    </a:lnTo>
                    <a:lnTo>
                      <a:pt x="1084" y="134"/>
                    </a:lnTo>
                    <a:lnTo>
                      <a:pt x="1128" y="134"/>
                    </a:lnTo>
                    <a:lnTo>
                      <a:pt x="1128" y="112"/>
                    </a:lnTo>
                    <a:lnTo>
                      <a:pt x="1190" y="112"/>
                    </a:lnTo>
                    <a:lnTo>
                      <a:pt x="1190" y="96"/>
                    </a:lnTo>
                    <a:lnTo>
                      <a:pt x="1228" y="96"/>
                    </a:lnTo>
                    <a:lnTo>
                      <a:pt x="1228" y="80"/>
                    </a:lnTo>
                    <a:lnTo>
                      <a:pt x="1278" y="80"/>
                    </a:lnTo>
                    <a:lnTo>
                      <a:pt x="1278" y="30"/>
                    </a:lnTo>
                    <a:lnTo>
                      <a:pt x="1326" y="30"/>
                    </a:lnTo>
                    <a:lnTo>
                      <a:pt x="1326" y="0"/>
                    </a:lnTo>
                    <a:lnTo>
                      <a:pt x="1356" y="0"/>
                    </a:ln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1357" name="Freeform 150"/>
              <p:cNvSpPr>
                <a:spLocks/>
              </p:cNvSpPr>
              <p:nvPr/>
            </p:nvSpPr>
            <p:spPr bwMode="auto">
              <a:xfrm>
                <a:off x="2618" y="2058"/>
                <a:ext cx="1468" cy="634"/>
              </a:xfrm>
              <a:custGeom>
                <a:avLst/>
                <a:gdLst>
                  <a:gd name="T0" fmla="*/ 0 w 1468"/>
                  <a:gd name="T1" fmla="*/ 634 h 634"/>
                  <a:gd name="T2" fmla="*/ 34 w 1468"/>
                  <a:gd name="T3" fmla="*/ 634 h 634"/>
                  <a:gd name="T4" fmla="*/ 34 w 1468"/>
                  <a:gd name="T5" fmla="*/ 606 h 634"/>
                  <a:gd name="T6" fmla="*/ 68 w 1468"/>
                  <a:gd name="T7" fmla="*/ 606 h 634"/>
                  <a:gd name="T8" fmla="*/ 68 w 1468"/>
                  <a:gd name="T9" fmla="*/ 576 h 634"/>
                  <a:gd name="T10" fmla="*/ 122 w 1468"/>
                  <a:gd name="T11" fmla="*/ 576 h 634"/>
                  <a:gd name="T12" fmla="*/ 122 w 1468"/>
                  <a:gd name="T13" fmla="*/ 556 h 634"/>
                  <a:gd name="T14" fmla="*/ 152 w 1468"/>
                  <a:gd name="T15" fmla="*/ 556 h 634"/>
                  <a:gd name="T16" fmla="*/ 152 w 1468"/>
                  <a:gd name="T17" fmla="*/ 536 h 634"/>
                  <a:gd name="T18" fmla="*/ 226 w 1468"/>
                  <a:gd name="T19" fmla="*/ 536 h 634"/>
                  <a:gd name="T20" fmla="*/ 226 w 1468"/>
                  <a:gd name="T21" fmla="*/ 516 h 634"/>
                  <a:gd name="T22" fmla="*/ 274 w 1468"/>
                  <a:gd name="T23" fmla="*/ 516 h 634"/>
                  <a:gd name="T24" fmla="*/ 274 w 1468"/>
                  <a:gd name="T25" fmla="*/ 500 h 634"/>
                  <a:gd name="T26" fmla="*/ 320 w 1468"/>
                  <a:gd name="T27" fmla="*/ 500 h 634"/>
                  <a:gd name="T28" fmla="*/ 320 w 1468"/>
                  <a:gd name="T29" fmla="*/ 484 h 634"/>
                  <a:gd name="T30" fmla="*/ 360 w 1468"/>
                  <a:gd name="T31" fmla="*/ 484 h 634"/>
                  <a:gd name="T32" fmla="*/ 360 w 1468"/>
                  <a:gd name="T33" fmla="*/ 456 h 634"/>
                  <a:gd name="T34" fmla="*/ 486 w 1468"/>
                  <a:gd name="T35" fmla="*/ 456 h 634"/>
                  <a:gd name="T36" fmla="*/ 486 w 1468"/>
                  <a:gd name="T37" fmla="*/ 420 h 634"/>
                  <a:gd name="T38" fmla="*/ 538 w 1468"/>
                  <a:gd name="T39" fmla="*/ 420 h 634"/>
                  <a:gd name="T40" fmla="*/ 538 w 1468"/>
                  <a:gd name="T41" fmla="*/ 386 h 634"/>
                  <a:gd name="T42" fmla="*/ 572 w 1468"/>
                  <a:gd name="T43" fmla="*/ 386 h 634"/>
                  <a:gd name="T44" fmla="*/ 572 w 1468"/>
                  <a:gd name="T45" fmla="*/ 368 h 634"/>
                  <a:gd name="T46" fmla="*/ 600 w 1468"/>
                  <a:gd name="T47" fmla="*/ 368 h 634"/>
                  <a:gd name="T48" fmla="*/ 600 w 1468"/>
                  <a:gd name="T49" fmla="*/ 346 h 634"/>
                  <a:gd name="T50" fmla="*/ 644 w 1468"/>
                  <a:gd name="T51" fmla="*/ 346 h 634"/>
                  <a:gd name="T52" fmla="*/ 644 w 1468"/>
                  <a:gd name="T53" fmla="*/ 326 h 634"/>
                  <a:gd name="T54" fmla="*/ 680 w 1468"/>
                  <a:gd name="T55" fmla="*/ 326 h 634"/>
                  <a:gd name="T56" fmla="*/ 680 w 1468"/>
                  <a:gd name="T57" fmla="*/ 290 h 634"/>
                  <a:gd name="T58" fmla="*/ 712 w 1468"/>
                  <a:gd name="T59" fmla="*/ 290 h 634"/>
                  <a:gd name="T60" fmla="*/ 712 w 1468"/>
                  <a:gd name="T61" fmla="*/ 254 h 634"/>
                  <a:gd name="T62" fmla="*/ 738 w 1468"/>
                  <a:gd name="T63" fmla="*/ 254 h 634"/>
                  <a:gd name="T64" fmla="*/ 738 w 1468"/>
                  <a:gd name="T65" fmla="*/ 228 h 634"/>
                  <a:gd name="T66" fmla="*/ 888 w 1468"/>
                  <a:gd name="T67" fmla="*/ 228 h 634"/>
                  <a:gd name="T68" fmla="*/ 888 w 1468"/>
                  <a:gd name="T69" fmla="*/ 204 h 634"/>
                  <a:gd name="T70" fmla="*/ 924 w 1468"/>
                  <a:gd name="T71" fmla="*/ 204 h 634"/>
                  <a:gd name="T72" fmla="*/ 924 w 1468"/>
                  <a:gd name="T73" fmla="*/ 184 h 634"/>
                  <a:gd name="T74" fmla="*/ 972 w 1468"/>
                  <a:gd name="T75" fmla="*/ 184 h 634"/>
                  <a:gd name="T76" fmla="*/ 972 w 1468"/>
                  <a:gd name="T77" fmla="*/ 168 h 634"/>
                  <a:gd name="T78" fmla="*/ 1044 w 1468"/>
                  <a:gd name="T79" fmla="*/ 168 h 634"/>
                  <a:gd name="T80" fmla="*/ 1044 w 1468"/>
                  <a:gd name="T81" fmla="*/ 148 h 634"/>
                  <a:gd name="T82" fmla="*/ 1106 w 1468"/>
                  <a:gd name="T83" fmla="*/ 148 h 634"/>
                  <a:gd name="T84" fmla="*/ 1106 w 1468"/>
                  <a:gd name="T85" fmla="*/ 122 h 634"/>
                  <a:gd name="T86" fmla="*/ 1138 w 1468"/>
                  <a:gd name="T87" fmla="*/ 122 h 634"/>
                  <a:gd name="T88" fmla="*/ 1138 w 1468"/>
                  <a:gd name="T89" fmla="*/ 96 h 634"/>
                  <a:gd name="T90" fmla="*/ 1310 w 1468"/>
                  <a:gd name="T91" fmla="*/ 96 h 634"/>
                  <a:gd name="T92" fmla="*/ 1310 w 1468"/>
                  <a:gd name="T93" fmla="*/ 64 h 634"/>
                  <a:gd name="T94" fmla="*/ 1374 w 1468"/>
                  <a:gd name="T95" fmla="*/ 64 h 634"/>
                  <a:gd name="T96" fmla="*/ 1374 w 1468"/>
                  <a:gd name="T97" fmla="*/ 44 h 634"/>
                  <a:gd name="T98" fmla="*/ 1468 w 1468"/>
                  <a:gd name="T99" fmla="*/ 44 h 634"/>
                  <a:gd name="T100" fmla="*/ 1468 w 1468"/>
                  <a:gd name="T101" fmla="*/ 0 h 63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468"/>
                  <a:gd name="T154" fmla="*/ 0 h 634"/>
                  <a:gd name="T155" fmla="*/ 1468 w 1468"/>
                  <a:gd name="T156" fmla="*/ 634 h 63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468" h="634">
                    <a:moveTo>
                      <a:pt x="0" y="634"/>
                    </a:moveTo>
                    <a:lnTo>
                      <a:pt x="34" y="634"/>
                    </a:lnTo>
                    <a:lnTo>
                      <a:pt x="34" y="606"/>
                    </a:lnTo>
                    <a:lnTo>
                      <a:pt x="68" y="606"/>
                    </a:lnTo>
                    <a:lnTo>
                      <a:pt x="68" y="576"/>
                    </a:lnTo>
                    <a:lnTo>
                      <a:pt x="122" y="576"/>
                    </a:lnTo>
                    <a:lnTo>
                      <a:pt x="122" y="556"/>
                    </a:lnTo>
                    <a:lnTo>
                      <a:pt x="152" y="556"/>
                    </a:lnTo>
                    <a:lnTo>
                      <a:pt x="152" y="536"/>
                    </a:lnTo>
                    <a:lnTo>
                      <a:pt x="226" y="536"/>
                    </a:lnTo>
                    <a:lnTo>
                      <a:pt x="226" y="516"/>
                    </a:lnTo>
                    <a:lnTo>
                      <a:pt x="274" y="516"/>
                    </a:lnTo>
                    <a:lnTo>
                      <a:pt x="274" y="500"/>
                    </a:lnTo>
                    <a:lnTo>
                      <a:pt x="320" y="500"/>
                    </a:lnTo>
                    <a:lnTo>
                      <a:pt x="320" y="484"/>
                    </a:lnTo>
                    <a:lnTo>
                      <a:pt x="360" y="484"/>
                    </a:lnTo>
                    <a:lnTo>
                      <a:pt x="360" y="456"/>
                    </a:lnTo>
                    <a:lnTo>
                      <a:pt x="486" y="456"/>
                    </a:lnTo>
                    <a:lnTo>
                      <a:pt x="486" y="420"/>
                    </a:lnTo>
                    <a:lnTo>
                      <a:pt x="538" y="420"/>
                    </a:lnTo>
                    <a:lnTo>
                      <a:pt x="538" y="386"/>
                    </a:lnTo>
                    <a:lnTo>
                      <a:pt x="572" y="386"/>
                    </a:lnTo>
                    <a:lnTo>
                      <a:pt x="572" y="368"/>
                    </a:lnTo>
                    <a:lnTo>
                      <a:pt x="600" y="368"/>
                    </a:lnTo>
                    <a:lnTo>
                      <a:pt x="600" y="346"/>
                    </a:lnTo>
                    <a:lnTo>
                      <a:pt x="644" y="346"/>
                    </a:lnTo>
                    <a:lnTo>
                      <a:pt x="644" y="326"/>
                    </a:lnTo>
                    <a:lnTo>
                      <a:pt x="680" y="326"/>
                    </a:lnTo>
                    <a:lnTo>
                      <a:pt x="680" y="290"/>
                    </a:lnTo>
                    <a:lnTo>
                      <a:pt x="712" y="290"/>
                    </a:lnTo>
                    <a:lnTo>
                      <a:pt x="712" y="254"/>
                    </a:lnTo>
                    <a:lnTo>
                      <a:pt x="738" y="254"/>
                    </a:lnTo>
                    <a:lnTo>
                      <a:pt x="738" y="228"/>
                    </a:lnTo>
                    <a:lnTo>
                      <a:pt x="888" y="228"/>
                    </a:lnTo>
                    <a:lnTo>
                      <a:pt x="888" y="204"/>
                    </a:lnTo>
                    <a:lnTo>
                      <a:pt x="924" y="204"/>
                    </a:lnTo>
                    <a:lnTo>
                      <a:pt x="924" y="184"/>
                    </a:lnTo>
                    <a:lnTo>
                      <a:pt x="972" y="184"/>
                    </a:lnTo>
                    <a:lnTo>
                      <a:pt x="972" y="168"/>
                    </a:lnTo>
                    <a:lnTo>
                      <a:pt x="1044" y="168"/>
                    </a:lnTo>
                    <a:lnTo>
                      <a:pt x="1044" y="148"/>
                    </a:lnTo>
                    <a:lnTo>
                      <a:pt x="1106" y="148"/>
                    </a:lnTo>
                    <a:lnTo>
                      <a:pt x="1106" y="122"/>
                    </a:lnTo>
                    <a:lnTo>
                      <a:pt x="1138" y="122"/>
                    </a:lnTo>
                    <a:lnTo>
                      <a:pt x="1138" y="96"/>
                    </a:lnTo>
                    <a:lnTo>
                      <a:pt x="1310" y="96"/>
                    </a:lnTo>
                    <a:lnTo>
                      <a:pt x="1310" y="64"/>
                    </a:lnTo>
                    <a:lnTo>
                      <a:pt x="1374" y="64"/>
                    </a:lnTo>
                    <a:lnTo>
                      <a:pt x="1374" y="44"/>
                    </a:lnTo>
                    <a:lnTo>
                      <a:pt x="1468" y="44"/>
                    </a:lnTo>
                    <a:lnTo>
                      <a:pt x="1468" y="0"/>
                    </a:ln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41355" name="Freeform 148"/>
            <p:cNvSpPr>
              <a:spLocks/>
            </p:cNvSpPr>
            <p:nvPr/>
          </p:nvSpPr>
          <p:spPr bwMode="auto">
            <a:xfrm>
              <a:off x="4086" y="1260"/>
              <a:ext cx="1130" cy="798"/>
            </a:xfrm>
            <a:custGeom>
              <a:avLst/>
              <a:gdLst>
                <a:gd name="T0" fmla="*/ 0 w 1130"/>
                <a:gd name="T1" fmla="*/ 798 h 798"/>
                <a:gd name="T2" fmla="*/ 110 w 1130"/>
                <a:gd name="T3" fmla="*/ 798 h 798"/>
                <a:gd name="T4" fmla="*/ 110 w 1130"/>
                <a:gd name="T5" fmla="*/ 768 h 798"/>
                <a:gd name="T6" fmla="*/ 154 w 1130"/>
                <a:gd name="T7" fmla="*/ 768 h 798"/>
                <a:gd name="T8" fmla="*/ 154 w 1130"/>
                <a:gd name="T9" fmla="*/ 720 h 798"/>
                <a:gd name="T10" fmla="*/ 190 w 1130"/>
                <a:gd name="T11" fmla="*/ 720 h 798"/>
                <a:gd name="T12" fmla="*/ 190 w 1130"/>
                <a:gd name="T13" fmla="*/ 698 h 798"/>
                <a:gd name="T14" fmla="*/ 256 w 1130"/>
                <a:gd name="T15" fmla="*/ 698 h 798"/>
                <a:gd name="T16" fmla="*/ 256 w 1130"/>
                <a:gd name="T17" fmla="*/ 678 h 798"/>
                <a:gd name="T18" fmla="*/ 314 w 1130"/>
                <a:gd name="T19" fmla="*/ 678 h 798"/>
                <a:gd name="T20" fmla="*/ 314 w 1130"/>
                <a:gd name="T21" fmla="*/ 656 h 798"/>
                <a:gd name="T22" fmla="*/ 394 w 1130"/>
                <a:gd name="T23" fmla="*/ 656 h 798"/>
                <a:gd name="T24" fmla="*/ 394 w 1130"/>
                <a:gd name="T25" fmla="*/ 572 h 798"/>
                <a:gd name="T26" fmla="*/ 432 w 1130"/>
                <a:gd name="T27" fmla="*/ 572 h 798"/>
                <a:gd name="T28" fmla="*/ 432 w 1130"/>
                <a:gd name="T29" fmla="*/ 550 h 798"/>
                <a:gd name="T30" fmla="*/ 516 w 1130"/>
                <a:gd name="T31" fmla="*/ 550 h 798"/>
                <a:gd name="T32" fmla="*/ 516 w 1130"/>
                <a:gd name="T33" fmla="*/ 508 h 798"/>
                <a:gd name="T34" fmla="*/ 564 w 1130"/>
                <a:gd name="T35" fmla="*/ 508 h 798"/>
                <a:gd name="T36" fmla="*/ 564 w 1130"/>
                <a:gd name="T37" fmla="*/ 484 h 798"/>
                <a:gd name="T38" fmla="*/ 594 w 1130"/>
                <a:gd name="T39" fmla="*/ 484 h 798"/>
                <a:gd name="T40" fmla="*/ 594 w 1130"/>
                <a:gd name="T41" fmla="*/ 448 h 798"/>
                <a:gd name="T42" fmla="*/ 644 w 1130"/>
                <a:gd name="T43" fmla="*/ 448 h 798"/>
                <a:gd name="T44" fmla="*/ 644 w 1130"/>
                <a:gd name="T45" fmla="*/ 424 h 798"/>
                <a:gd name="T46" fmla="*/ 680 w 1130"/>
                <a:gd name="T47" fmla="*/ 424 h 798"/>
                <a:gd name="T48" fmla="*/ 680 w 1130"/>
                <a:gd name="T49" fmla="*/ 400 h 798"/>
                <a:gd name="T50" fmla="*/ 714 w 1130"/>
                <a:gd name="T51" fmla="*/ 400 h 798"/>
                <a:gd name="T52" fmla="*/ 714 w 1130"/>
                <a:gd name="T53" fmla="*/ 364 h 798"/>
                <a:gd name="T54" fmla="*/ 778 w 1130"/>
                <a:gd name="T55" fmla="*/ 364 h 798"/>
                <a:gd name="T56" fmla="*/ 778 w 1130"/>
                <a:gd name="T57" fmla="*/ 330 h 798"/>
                <a:gd name="T58" fmla="*/ 844 w 1130"/>
                <a:gd name="T59" fmla="*/ 330 h 798"/>
                <a:gd name="T60" fmla="*/ 844 w 1130"/>
                <a:gd name="T61" fmla="*/ 250 h 798"/>
                <a:gd name="T62" fmla="*/ 862 w 1130"/>
                <a:gd name="T63" fmla="*/ 250 h 798"/>
                <a:gd name="T64" fmla="*/ 862 w 1130"/>
                <a:gd name="T65" fmla="*/ 208 h 798"/>
                <a:gd name="T66" fmla="*/ 948 w 1130"/>
                <a:gd name="T67" fmla="*/ 208 h 798"/>
                <a:gd name="T68" fmla="*/ 948 w 1130"/>
                <a:gd name="T69" fmla="*/ 174 h 798"/>
                <a:gd name="T70" fmla="*/ 980 w 1130"/>
                <a:gd name="T71" fmla="*/ 174 h 798"/>
                <a:gd name="T72" fmla="*/ 980 w 1130"/>
                <a:gd name="T73" fmla="*/ 108 h 798"/>
                <a:gd name="T74" fmla="*/ 1018 w 1130"/>
                <a:gd name="T75" fmla="*/ 108 h 798"/>
                <a:gd name="T76" fmla="*/ 1018 w 1130"/>
                <a:gd name="T77" fmla="*/ 80 h 798"/>
                <a:gd name="T78" fmla="*/ 1042 w 1130"/>
                <a:gd name="T79" fmla="*/ 80 h 798"/>
                <a:gd name="T80" fmla="*/ 1042 w 1130"/>
                <a:gd name="T81" fmla="*/ 44 h 798"/>
                <a:gd name="T82" fmla="*/ 1064 w 1130"/>
                <a:gd name="T83" fmla="*/ 44 h 798"/>
                <a:gd name="T84" fmla="*/ 1064 w 1130"/>
                <a:gd name="T85" fmla="*/ 0 h 798"/>
                <a:gd name="T86" fmla="*/ 1130 w 1130"/>
                <a:gd name="T87" fmla="*/ 0 h 79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0"/>
                <a:gd name="T133" fmla="*/ 0 h 798"/>
                <a:gd name="T134" fmla="*/ 1130 w 1130"/>
                <a:gd name="T135" fmla="*/ 798 h 79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0" h="798">
                  <a:moveTo>
                    <a:pt x="0" y="798"/>
                  </a:moveTo>
                  <a:lnTo>
                    <a:pt x="110" y="798"/>
                  </a:lnTo>
                  <a:lnTo>
                    <a:pt x="110" y="768"/>
                  </a:lnTo>
                  <a:lnTo>
                    <a:pt x="154" y="768"/>
                  </a:lnTo>
                  <a:lnTo>
                    <a:pt x="154" y="720"/>
                  </a:lnTo>
                  <a:lnTo>
                    <a:pt x="190" y="720"/>
                  </a:lnTo>
                  <a:lnTo>
                    <a:pt x="190" y="698"/>
                  </a:lnTo>
                  <a:lnTo>
                    <a:pt x="256" y="698"/>
                  </a:lnTo>
                  <a:lnTo>
                    <a:pt x="256" y="678"/>
                  </a:lnTo>
                  <a:lnTo>
                    <a:pt x="314" y="678"/>
                  </a:lnTo>
                  <a:lnTo>
                    <a:pt x="314" y="656"/>
                  </a:lnTo>
                  <a:lnTo>
                    <a:pt x="394" y="656"/>
                  </a:lnTo>
                  <a:lnTo>
                    <a:pt x="394" y="572"/>
                  </a:lnTo>
                  <a:lnTo>
                    <a:pt x="432" y="572"/>
                  </a:lnTo>
                  <a:lnTo>
                    <a:pt x="432" y="550"/>
                  </a:lnTo>
                  <a:lnTo>
                    <a:pt x="516" y="550"/>
                  </a:lnTo>
                  <a:lnTo>
                    <a:pt x="516" y="508"/>
                  </a:lnTo>
                  <a:lnTo>
                    <a:pt x="564" y="508"/>
                  </a:lnTo>
                  <a:lnTo>
                    <a:pt x="564" y="484"/>
                  </a:lnTo>
                  <a:lnTo>
                    <a:pt x="594" y="484"/>
                  </a:lnTo>
                  <a:lnTo>
                    <a:pt x="594" y="448"/>
                  </a:lnTo>
                  <a:lnTo>
                    <a:pt x="644" y="448"/>
                  </a:lnTo>
                  <a:lnTo>
                    <a:pt x="644" y="424"/>
                  </a:lnTo>
                  <a:lnTo>
                    <a:pt x="680" y="424"/>
                  </a:lnTo>
                  <a:lnTo>
                    <a:pt x="680" y="400"/>
                  </a:lnTo>
                  <a:lnTo>
                    <a:pt x="714" y="400"/>
                  </a:lnTo>
                  <a:lnTo>
                    <a:pt x="714" y="364"/>
                  </a:lnTo>
                  <a:lnTo>
                    <a:pt x="778" y="364"/>
                  </a:lnTo>
                  <a:lnTo>
                    <a:pt x="778" y="330"/>
                  </a:lnTo>
                  <a:lnTo>
                    <a:pt x="844" y="330"/>
                  </a:lnTo>
                  <a:lnTo>
                    <a:pt x="844" y="250"/>
                  </a:lnTo>
                  <a:lnTo>
                    <a:pt x="862" y="250"/>
                  </a:lnTo>
                  <a:lnTo>
                    <a:pt x="862" y="208"/>
                  </a:lnTo>
                  <a:lnTo>
                    <a:pt x="948" y="208"/>
                  </a:lnTo>
                  <a:lnTo>
                    <a:pt x="948" y="174"/>
                  </a:lnTo>
                  <a:lnTo>
                    <a:pt x="980" y="174"/>
                  </a:lnTo>
                  <a:lnTo>
                    <a:pt x="980" y="108"/>
                  </a:lnTo>
                  <a:lnTo>
                    <a:pt x="1018" y="108"/>
                  </a:lnTo>
                  <a:lnTo>
                    <a:pt x="1018" y="80"/>
                  </a:lnTo>
                  <a:lnTo>
                    <a:pt x="1042" y="80"/>
                  </a:lnTo>
                  <a:lnTo>
                    <a:pt x="1042" y="44"/>
                  </a:lnTo>
                  <a:lnTo>
                    <a:pt x="1064" y="44"/>
                  </a:lnTo>
                  <a:lnTo>
                    <a:pt x="1064" y="0"/>
                  </a:lnTo>
                  <a:lnTo>
                    <a:pt x="1130" y="0"/>
                  </a:lnTo>
                </a:path>
              </a:pathLst>
            </a:custGeom>
            <a:noFill/>
            <a:ln w="571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41349" name="Rectangle 142"/>
          <p:cNvSpPr>
            <a:spLocks noGrp="1" noChangeArrowheads="1"/>
          </p:cNvSpPr>
          <p:nvPr/>
        </p:nvSpPr>
        <p:spPr bwMode="auto">
          <a:xfrm>
            <a:off x="282575" y="303213"/>
            <a:ext cx="86296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3000" b="1" smtClean="0">
                <a:solidFill>
                  <a:srgbClr val="0066CC"/>
                </a:solidFill>
                <a:latin typeface="Arial" charset="0"/>
                <a:ea typeface="ＭＳ Ｐゴシック" charset="0"/>
                <a:cs typeface="ＭＳ Ｐゴシック" charset="0"/>
              </a:rPr>
              <a:t>How does Pradaxa</a:t>
            </a:r>
            <a:r>
              <a:rPr lang="en-GB" sz="3000" b="1" baseline="30000" smtClean="0">
                <a:solidFill>
                  <a:srgbClr val="0066CC"/>
                </a:solidFill>
                <a:latin typeface="Arial" charset="0"/>
                <a:ea typeface="ＭＳ Ｐゴシック" charset="0"/>
                <a:cs typeface="ＭＳ Ｐゴシック" charset="0"/>
              </a:rPr>
              <a:t>®</a:t>
            </a:r>
            <a:r>
              <a:rPr lang="de-DE" sz="3000" b="1" smtClean="0">
                <a:solidFill>
                  <a:srgbClr val="0066CC"/>
                </a:solidFill>
                <a:latin typeface="Arial" charset="0"/>
                <a:ea typeface="ＭＳ Ｐゴシック" charset="0"/>
                <a:cs typeface="ＭＳ Ｐゴシック" charset="0"/>
              </a:rPr>
              <a:t> compare to warfarin?</a:t>
            </a:r>
            <a:br>
              <a:rPr lang="de-DE" sz="3000" b="1" smtClean="0">
                <a:solidFill>
                  <a:srgbClr val="0066CC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de-DE" sz="3000" b="1" smtClean="0">
                <a:solidFill>
                  <a:srgbClr val="0066CC"/>
                </a:solidFill>
                <a:latin typeface="Arial" charset="0"/>
                <a:ea typeface="ＭＳ Ｐゴシック" charset="0"/>
                <a:cs typeface="ＭＳ Ｐゴシック" charset="0"/>
              </a:rPr>
              <a:t>Time to first stroke / SSE</a:t>
            </a:r>
          </a:p>
        </p:txBody>
      </p:sp>
      <p:sp>
        <p:nvSpPr>
          <p:cNvPr id="141350" name="Rectangle 143"/>
          <p:cNvSpPr>
            <a:spLocks noChangeArrowheads="1"/>
          </p:cNvSpPr>
          <p:nvPr/>
        </p:nvSpPr>
        <p:spPr bwMode="auto">
          <a:xfrm>
            <a:off x="8170863" y="1816100"/>
            <a:ext cx="9334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D9D9D9"/>
                </a:solidFill>
                <a:latin typeface="Arial" charset="0"/>
                <a:ea typeface="ＭＳ Ｐゴシック" charset="0"/>
                <a:cs typeface="ＭＳ Ｐゴシック" charset="0"/>
              </a:rPr>
              <a:t>RRR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D9D9D9"/>
                </a:solidFill>
                <a:latin typeface="Arial" charset="0"/>
                <a:ea typeface="ＭＳ Ｐゴシック" charset="0"/>
                <a:cs typeface="ＭＳ Ｐゴシック" charset="0"/>
              </a:rPr>
              <a:t>35%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D9D9D9"/>
                </a:solidFill>
                <a:latin typeface="Arial" charset="0"/>
                <a:ea typeface="ＭＳ Ｐゴシック" charset="0"/>
                <a:cs typeface="ＭＳ Ｐゴシック" charset="0"/>
              </a:rPr>
              <a:t>ARR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smtClean="0">
                <a:solidFill>
                  <a:srgbClr val="D9D9D9"/>
                </a:solidFill>
                <a:latin typeface="Arial" charset="0"/>
                <a:ea typeface="ＭＳ Ｐゴシック" charset="0"/>
                <a:cs typeface="ＭＳ Ｐゴシック" charset="0"/>
              </a:rPr>
              <a:t>0.60%</a:t>
            </a:r>
            <a:endParaRPr lang="en-US" sz="1400" b="1" smtClean="0">
              <a:solidFill>
                <a:srgbClr val="D9D9D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40" name="Line 63"/>
          <p:cNvSpPr>
            <a:spLocks noChangeShapeType="1"/>
          </p:cNvSpPr>
          <p:nvPr/>
        </p:nvSpPr>
        <p:spPr bwMode="auto">
          <a:xfrm flipH="1">
            <a:off x="8134350" y="1881188"/>
            <a:ext cx="12700" cy="1065212"/>
          </a:xfrm>
          <a:prstGeom prst="line">
            <a:avLst/>
          </a:prstGeom>
          <a:noFill/>
          <a:ln w="38100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141352" name="Text Box 5"/>
          <p:cNvSpPr txBox="1">
            <a:spLocks noChangeArrowheads="1"/>
          </p:cNvSpPr>
          <p:nvPr/>
        </p:nvSpPr>
        <p:spPr bwMode="auto">
          <a:xfrm>
            <a:off x="50800" y="6529388"/>
            <a:ext cx="5038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sz="1000" smtClean="0">
                <a:solidFill>
                  <a:srgbClr val="FFFFFF"/>
                </a:solidFill>
              </a:rPr>
              <a:t>Connolly SJ </a:t>
            </a:r>
            <a:r>
              <a:rPr lang="de-DE" sz="1000" i="1" smtClean="0">
                <a:solidFill>
                  <a:srgbClr val="FFFFFF"/>
                </a:solidFill>
              </a:rPr>
              <a:t>et al.</a:t>
            </a:r>
            <a:r>
              <a:rPr lang="de-DE" sz="1000" smtClean="0">
                <a:solidFill>
                  <a:srgbClr val="FFFFFF"/>
                </a:solidFill>
              </a:rPr>
              <a:t> </a:t>
            </a:r>
            <a:r>
              <a:rPr lang="de-DE" sz="1000" i="1" smtClean="0">
                <a:solidFill>
                  <a:srgbClr val="FFFFFF"/>
                </a:solidFill>
              </a:rPr>
              <a:t>N Engl J Med</a:t>
            </a:r>
            <a:r>
              <a:rPr lang="de-DE" sz="1000" smtClean="0">
                <a:solidFill>
                  <a:srgbClr val="FFFFFF"/>
                </a:solidFill>
              </a:rPr>
              <a:t> 2009;361:1139–1151</a:t>
            </a:r>
          </a:p>
        </p:txBody>
      </p:sp>
      <p:pic>
        <p:nvPicPr>
          <p:cNvPr id="141353" name="tabl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1476375"/>
            <a:ext cx="38989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97410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>
          <a:xfrm>
            <a:off x="2185988" y="212725"/>
            <a:ext cx="7186612" cy="776288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Primary Efficacy Outcome</a:t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 b="0">
                <a:latin typeface="Arial" charset="0"/>
                <a:ea typeface="ＭＳ Ｐゴシック" charset="0"/>
                <a:cs typeface="ＭＳ Ｐゴシック" charset="0"/>
              </a:rPr>
              <a:t>Stroke and non-CNS Embolism</a:t>
            </a:r>
            <a:endParaRPr lang="en-US" sz="26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2" name="Text Box 47"/>
          <p:cNvSpPr txBox="1">
            <a:spLocks noChangeArrowheads="1"/>
          </p:cNvSpPr>
          <p:nvPr/>
        </p:nvSpPr>
        <p:spPr bwMode="auto">
          <a:xfrm>
            <a:off x="228600" y="6248400"/>
            <a:ext cx="868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FFFFFF"/>
                </a:solidFill>
              </a:rPr>
              <a:t>Event Rates are per 100 patient-years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FFFFFF"/>
                </a:solidFill>
              </a:rPr>
              <a:t>Based on Protocol Compliant on Treatment Population</a:t>
            </a:r>
            <a:endParaRPr lang="en-GB" sz="1200" smtClean="0">
              <a:solidFill>
                <a:srgbClr val="FFFFFF"/>
              </a:solidFill>
            </a:endParaRPr>
          </a:p>
        </p:txBody>
      </p:sp>
      <p:pic>
        <p:nvPicPr>
          <p:cNvPr id="14336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5" y="1093788"/>
            <a:ext cx="64135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TextBox 3"/>
          <p:cNvSpPr txBox="1">
            <a:spLocks noChangeArrowheads="1"/>
          </p:cNvSpPr>
          <p:nvPr/>
        </p:nvSpPr>
        <p:spPr bwMode="auto">
          <a:xfrm>
            <a:off x="152400" y="5278438"/>
            <a:ext cx="77978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s-IS" sz="1600" smtClean="0">
                <a:solidFill>
                  <a:srgbClr val="FFFFFF"/>
                </a:solidFill>
              </a:rPr>
              <a:t>No. at risk: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s-IS" sz="1600" smtClean="0">
                <a:solidFill>
                  <a:srgbClr val="FFFFFF"/>
                </a:solidFill>
              </a:rPr>
              <a:t>Rivaroxaban  </a:t>
            </a:r>
            <a:r>
              <a:rPr lang="en-US" sz="1600" smtClean="0">
                <a:solidFill>
                  <a:srgbClr val="FFFFFF"/>
                </a:solidFill>
              </a:rPr>
              <a:t>6958     6211     5786     5468     4406     3407     2472     1496      634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s-IS" sz="1600" smtClean="0">
                <a:solidFill>
                  <a:srgbClr val="FFFFFF"/>
                </a:solidFill>
              </a:rPr>
              <a:t>Warfarin         </a:t>
            </a:r>
            <a:r>
              <a:rPr lang="en-US" sz="1600" smtClean="0">
                <a:solidFill>
                  <a:srgbClr val="FFFFFF"/>
                </a:solidFill>
              </a:rPr>
              <a:t>7004     6327     5911     5542     4461     3478     2539     1538      655</a:t>
            </a:r>
          </a:p>
        </p:txBody>
      </p:sp>
      <p:sp>
        <p:nvSpPr>
          <p:cNvPr id="143365" name="TextBox 5"/>
          <p:cNvSpPr txBox="1">
            <a:spLocks noChangeArrowheads="1"/>
          </p:cNvSpPr>
          <p:nvPr/>
        </p:nvSpPr>
        <p:spPr bwMode="auto">
          <a:xfrm>
            <a:off x="6248400" y="1524000"/>
            <a:ext cx="1111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</a:rPr>
              <a:t>Warfarin</a:t>
            </a:r>
          </a:p>
        </p:txBody>
      </p:sp>
      <p:sp>
        <p:nvSpPr>
          <p:cNvPr id="143366" name="TextBox 6"/>
          <p:cNvSpPr txBox="1">
            <a:spLocks noChangeArrowheads="1"/>
          </p:cNvSpPr>
          <p:nvPr/>
        </p:nvSpPr>
        <p:spPr bwMode="auto">
          <a:xfrm>
            <a:off x="5491163" y="3200400"/>
            <a:ext cx="3576637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fi-FI" sz="1800" b="1" smtClean="0">
                <a:solidFill>
                  <a:srgbClr val="FFFFFF"/>
                </a:solidFill>
              </a:rPr>
              <a:t>HR (95% CI): 0.79 (0.66, 0.96)</a:t>
            </a:r>
            <a:endParaRPr lang="en-US" sz="1800" b="1" smtClean="0">
              <a:solidFill>
                <a:srgbClr val="FFFFFF"/>
              </a:solidFill>
            </a:endParaRP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i-FI" sz="1800" b="1" smtClean="0">
                <a:solidFill>
                  <a:srgbClr val="FFFFFF"/>
                </a:solidFill>
              </a:rPr>
              <a:t>P-value Non-Inferiority: &lt;0.001</a:t>
            </a:r>
          </a:p>
        </p:txBody>
      </p:sp>
      <p:sp>
        <p:nvSpPr>
          <p:cNvPr id="143367" name="TextBox 7"/>
          <p:cNvSpPr txBox="1">
            <a:spLocks noChangeArrowheads="1"/>
          </p:cNvSpPr>
          <p:nvPr/>
        </p:nvSpPr>
        <p:spPr bwMode="auto">
          <a:xfrm>
            <a:off x="1752600" y="5105400"/>
            <a:ext cx="594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</a:rPr>
              <a:t>Days from Randomization</a:t>
            </a:r>
          </a:p>
        </p:txBody>
      </p:sp>
      <p:sp>
        <p:nvSpPr>
          <p:cNvPr id="143368" name="TextBox 8"/>
          <p:cNvSpPr txBox="1">
            <a:spLocks noChangeArrowheads="1"/>
          </p:cNvSpPr>
          <p:nvPr/>
        </p:nvSpPr>
        <p:spPr bwMode="auto">
          <a:xfrm rot="-5400000">
            <a:off x="-554831" y="2812257"/>
            <a:ext cx="3581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</a:rPr>
              <a:t>Cumulative event rate (%)</a:t>
            </a:r>
          </a:p>
        </p:txBody>
      </p:sp>
      <p:sp>
        <p:nvSpPr>
          <p:cNvPr id="143369" name="Text Box 10"/>
          <p:cNvSpPr txBox="1">
            <a:spLocks noChangeArrowheads="1"/>
          </p:cNvSpPr>
          <p:nvPr/>
        </p:nvSpPr>
        <p:spPr bwMode="invGray">
          <a:xfrm>
            <a:off x="6629400" y="2681288"/>
            <a:ext cx="17811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</a:rPr>
              <a:t>Rivaroxaban</a:t>
            </a:r>
          </a:p>
        </p:txBody>
      </p:sp>
      <p:graphicFrame>
        <p:nvGraphicFramePr>
          <p:cNvPr id="14" name="Group 76"/>
          <p:cNvGraphicFramePr>
            <a:graphicFrameLocks noGrp="1"/>
          </p:cNvGraphicFramePr>
          <p:nvPr/>
        </p:nvGraphicFramePr>
        <p:xfrm>
          <a:off x="2057400" y="1371600"/>
          <a:ext cx="3352800" cy="914400"/>
        </p:xfrm>
        <a:graphic>
          <a:graphicData uri="http://schemas.openxmlformats.org/drawingml/2006/table">
            <a:tbl>
              <a:tblPr/>
              <a:tblGrid>
                <a:gridCol w="838199"/>
                <a:gridCol w="1371600"/>
                <a:gridCol w="1143001"/>
              </a:tblGrid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E00079"/>
                        </a:buClr>
                        <a:buSzTx/>
                        <a:buFont typeface="Wingdings 3" pitchFamily="1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E00079"/>
                        </a:buClr>
                        <a:buSzTx/>
                        <a:buFont typeface="Wingdings 3" pitchFamily="1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Rivaroxaban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E00079"/>
                        </a:buClr>
                        <a:buSzTx/>
                        <a:buFont typeface="Wingdings 3" pitchFamily="1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Warfarin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195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E00079"/>
                        </a:buClr>
                        <a:buSzTx/>
                        <a:buFont typeface="Wingdings 3" pitchFamily="1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Event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E00079"/>
                        </a:buClr>
                        <a:buSzTx/>
                        <a:buFont typeface="Wingdings 3" pitchFamily="1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1.71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E00079"/>
                        </a:buClr>
                        <a:buSzTx/>
                        <a:buFont typeface="Wingdings 3" pitchFamily="1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2.16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552207"/>
      </p:ext>
    </p:extLst>
  </p:cSld>
  <p:clrMapOvr>
    <a:masterClrMapping/>
  </p:clrMapOvr>
  <p:transition xmlns:p14="http://schemas.microsoft.com/office/powerpoint/2010/main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09" name="Picture 5" descr="main k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00" r="16640"/>
          <a:stretch>
            <a:fillRect/>
          </a:stretch>
        </p:blipFill>
        <p:spPr bwMode="auto">
          <a:xfrm>
            <a:off x="1447800" y="1371600"/>
            <a:ext cx="6634163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0" name="Title 1"/>
          <p:cNvSpPr>
            <a:spLocks noGrp="1"/>
          </p:cNvSpPr>
          <p:nvPr>
            <p:ph type="title"/>
          </p:nvPr>
        </p:nvSpPr>
        <p:spPr>
          <a:xfrm>
            <a:off x="304800" y="315913"/>
            <a:ext cx="7010400" cy="677862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Primary Outcome</a:t>
            </a:r>
            <a:br>
              <a:rPr lang="en-US"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2000" b="0">
                <a:latin typeface="Arial" charset="0"/>
                <a:ea typeface="ＭＳ Ｐゴシック" charset="0"/>
                <a:cs typeface="Arial" charset="0"/>
              </a:rPr>
              <a:t>Stroke (ischemic or hemorrhagic) or systemic embolism</a:t>
            </a:r>
          </a:p>
        </p:txBody>
      </p:sp>
      <p:sp>
        <p:nvSpPr>
          <p:cNvPr id="145411" name="TextBox 1"/>
          <p:cNvSpPr txBox="1">
            <a:spLocks noChangeArrowheads="1"/>
          </p:cNvSpPr>
          <p:nvPr/>
        </p:nvSpPr>
        <p:spPr bwMode="auto">
          <a:xfrm>
            <a:off x="4125913" y="3840163"/>
            <a:ext cx="4781550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AFCC36"/>
              </a:buClr>
              <a:buSzPct val="110000"/>
            </a:pPr>
            <a:r>
              <a:rPr lang="en-US" sz="1600" smtClean="0">
                <a:solidFill>
                  <a:srgbClr val="C0D832"/>
                </a:solidFill>
              </a:rPr>
              <a:t>Apixaban 212 patients, 1.27% per year </a:t>
            </a:r>
          </a:p>
          <a:p>
            <a:pPr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AFCC36"/>
              </a:buClr>
              <a:buSzPct val="110000"/>
            </a:pPr>
            <a:r>
              <a:rPr lang="en-US" sz="1600" smtClean="0">
                <a:solidFill>
                  <a:srgbClr val="E97C25"/>
                </a:solidFill>
              </a:rPr>
              <a:t>Warfarin   265 patients, 1.60% per year</a:t>
            </a:r>
          </a:p>
          <a:p>
            <a:pPr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AFCC36"/>
              </a:buClr>
              <a:buSzPct val="110000"/>
            </a:pPr>
            <a:r>
              <a:rPr lang="en-US" sz="1600" b="1" smtClean="0">
                <a:solidFill>
                  <a:srgbClr val="FFFFFF"/>
                </a:solidFill>
              </a:rPr>
              <a:t>HR 0.79 (95% CI, 0.66–0.95); P (superiority)=0.011 </a:t>
            </a:r>
          </a:p>
        </p:txBody>
      </p:sp>
      <p:sp>
        <p:nvSpPr>
          <p:cNvPr id="145412" name="TextBox 3"/>
          <p:cNvSpPr txBox="1">
            <a:spLocks noChangeArrowheads="1"/>
          </p:cNvSpPr>
          <p:nvPr/>
        </p:nvSpPr>
        <p:spPr bwMode="auto">
          <a:xfrm>
            <a:off x="304800" y="5189538"/>
            <a:ext cx="72834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ctr"/>
                <a:tab pos="2630488" algn="ctr"/>
                <a:tab pos="3605213" algn="ctr"/>
                <a:tab pos="4567238" algn="ctr"/>
                <a:tab pos="5541963" algn="ctr"/>
                <a:tab pos="6516688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s-IS" sz="1600" smtClean="0">
                <a:solidFill>
                  <a:srgbClr val="FFFFFF"/>
                </a:solidFill>
              </a:rPr>
              <a:t>No. at Risk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s-IS" sz="1600" smtClean="0">
                <a:solidFill>
                  <a:srgbClr val="C0D832"/>
                </a:solidFill>
              </a:rPr>
              <a:t>Apixaban	9120	8726	8440	6051	3464	1754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s-IS" sz="1600" smtClean="0">
                <a:solidFill>
                  <a:srgbClr val="E97C25"/>
                </a:solidFill>
              </a:rPr>
              <a:t>Warfarin	9081	8620	8301	5972	3405	1768</a:t>
            </a:r>
            <a:endParaRPr lang="en-US" sz="1600" smtClean="0">
              <a:solidFill>
                <a:srgbClr val="E97C25"/>
              </a:solidFill>
            </a:endParaRPr>
          </a:p>
        </p:txBody>
      </p:sp>
      <p:sp>
        <p:nvSpPr>
          <p:cNvPr id="145413" name="Rectangle 6"/>
          <p:cNvSpPr>
            <a:spLocks noChangeArrowheads="1"/>
          </p:cNvSpPr>
          <p:nvPr/>
        </p:nvSpPr>
        <p:spPr bwMode="auto">
          <a:xfrm>
            <a:off x="2362200" y="1676400"/>
            <a:ext cx="2538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 (non-inferiority)&lt;0.001</a:t>
            </a:r>
          </a:p>
        </p:txBody>
      </p:sp>
      <p:sp>
        <p:nvSpPr>
          <p:cNvPr id="145414" name="Rectangle 7"/>
          <p:cNvSpPr>
            <a:spLocks noChangeArrowheads="1"/>
          </p:cNvSpPr>
          <p:nvPr/>
        </p:nvSpPr>
        <p:spPr bwMode="auto">
          <a:xfrm>
            <a:off x="7391400" y="2014538"/>
            <a:ext cx="1095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CFE086"/>
                </a:solidFill>
                <a:latin typeface="Arial" charset="0"/>
                <a:ea typeface="ＭＳ Ｐゴシック" charset="0"/>
                <a:cs typeface="ＭＳ Ｐゴシック" charset="0"/>
              </a:rPr>
              <a:t>21% RRR</a:t>
            </a:r>
          </a:p>
        </p:txBody>
      </p:sp>
    </p:spTree>
    <p:extLst>
      <p:ext uri="{BB962C8B-B14F-4D97-AF65-F5344CB8AC3E}">
        <p14:creationId xmlns:p14="http://schemas.microsoft.com/office/powerpoint/2010/main" val="34701368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Risk-5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3708400"/>
            <a:ext cx="7772400" cy="8477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Those with risk factors but not </a:t>
            </a:r>
            <a:r>
              <a:rPr lang="en-GB" sz="4000" b="1" dirty="0" err="1" smtClean="0">
                <a:solidFill>
                  <a:srgbClr val="376092"/>
                </a:solidFill>
              </a:rPr>
              <a:t>anticoagulated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64201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Risk-6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64201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7"/>
          <p:cNvSpPr>
            <a:spLocks noGrp="1"/>
          </p:cNvSpPr>
          <p:nvPr>
            <p:ph type="title"/>
          </p:nvPr>
        </p:nvSpPr>
        <p:spPr>
          <a:xfrm>
            <a:off x="457200" y="899498"/>
            <a:ext cx="8229600" cy="1143000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Stroke Prevention in AF</a:t>
            </a:r>
          </a:p>
        </p:txBody>
      </p:sp>
      <p:pic>
        <p:nvPicPr>
          <p:cNvPr id="11" name="Picture 10" descr="stroke brain scan.jpg"/>
          <p:cNvPicPr>
            <a:picLocks noChangeAspect="1"/>
          </p:cNvPicPr>
          <p:nvPr/>
        </p:nvPicPr>
        <p:blipFill>
          <a:blip r:embed="rId3" cstate="print"/>
          <a:srcRect l="7448" r="10622"/>
          <a:stretch>
            <a:fillRect/>
          </a:stretch>
        </p:blipFill>
        <p:spPr>
          <a:xfrm>
            <a:off x="971600" y="1996460"/>
            <a:ext cx="1584176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ICH.jpg"/>
          <p:cNvPicPr>
            <a:picLocks noChangeAspect="1"/>
          </p:cNvPicPr>
          <p:nvPr/>
        </p:nvPicPr>
        <p:blipFill>
          <a:blip r:embed="rId4" cstate="print"/>
          <a:srcRect l="14815" t="7407" r="14815" b="7407"/>
          <a:stretch>
            <a:fillRect/>
          </a:stretch>
        </p:blipFill>
        <p:spPr>
          <a:xfrm>
            <a:off x="6732240" y="1427252"/>
            <a:ext cx="1584176" cy="1917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0660" name="TextBox 13"/>
          <p:cNvSpPr txBox="1">
            <a:spLocks noChangeArrowheads="1"/>
          </p:cNvSpPr>
          <p:nvPr/>
        </p:nvSpPr>
        <p:spPr bwMode="auto">
          <a:xfrm>
            <a:off x="979488" y="5829300"/>
            <a:ext cx="734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000" b="1">
                <a:solidFill>
                  <a:srgbClr val="00498B"/>
                </a:solidFill>
                <a:latin typeface="Tahoma" charset="0"/>
                <a:cs typeface="Tahoma" charset="0"/>
              </a:rPr>
              <a:t>Balancing the benefits and risks</a:t>
            </a:r>
          </a:p>
        </p:txBody>
      </p:sp>
      <p:sp>
        <p:nvSpPr>
          <p:cNvPr id="16" name="Down Arrow 15"/>
          <p:cNvSpPr/>
          <p:nvPr/>
        </p:nvSpPr>
        <p:spPr>
          <a:xfrm rot="10800000">
            <a:off x="7193279" y="3746183"/>
            <a:ext cx="793434" cy="977900"/>
          </a:xfrm>
          <a:prstGeom prst="downArrow">
            <a:avLst>
              <a:gd name="adj1" fmla="val 50000"/>
              <a:gd name="adj2" fmla="val 77924"/>
            </a:avLst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7" name="Isosceles Triangle 26"/>
          <p:cNvSpPr/>
          <p:nvPr/>
        </p:nvSpPr>
        <p:spPr>
          <a:xfrm>
            <a:off x="4211960" y="3912280"/>
            <a:ext cx="720080" cy="1056117"/>
          </a:xfrm>
          <a:prstGeom prst="triangle">
            <a:avLst/>
          </a:prstGeom>
          <a:gradFill>
            <a:gsLst>
              <a:gs pos="0">
                <a:srgbClr val="FF6600">
                  <a:lumMod val="50000"/>
                </a:srgbClr>
              </a:gs>
              <a:gs pos="100000">
                <a:srgbClr val="FFC000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 rot="21281695">
            <a:off x="975909" y="3723668"/>
            <a:ext cx="7344000" cy="192021"/>
          </a:xfrm>
          <a:prstGeom prst="rect">
            <a:avLst/>
          </a:prstGeom>
          <a:gradFill flip="none" rotWithShape="1">
            <a:gsLst>
              <a:gs pos="0">
                <a:srgbClr val="FF6600">
                  <a:lumMod val="50000"/>
                </a:srgbClr>
              </a:gs>
              <a:gs pos="100000">
                <a:srgbClr val="FFC000"/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Down Arrow 28"/>
          <p:cNvSpPr/>
          <p:nvPr/>
        </p:nvSpPr>
        <p:spPr>
          <a:xfrm rot="10800000" flipV="1">
            <a:off x="1356359" y="4287203"/>
            <a:ext cx="793434" cy="977900"/>
          </a:xfrm>
          <a:prstGeom prst="downArrow">
            <a:avLst>
              <a:gd name="adj1" fmla="val 50000"/>
              <a:gd name="adj2" fmla="val 77924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9714" name="TextBox 9"/>
          <p:cNvSpPr txBox="1">
            <a:spLocks noChangeArrowheads="1"/>
          </p:cNvSpPr>
          <p:nvPr/>
        </p:nvSpPr>
        <p:spPr bwMode="auto">
          <a:xfrm>
            <a:off x="971550" y="5229225"/>
            <a:ext cx="1368425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sz="1600" b="1" dirty="0" smtClean="0">
                <a:solidFill>
                  <a:srgbClr val="00498B"/>
                </a:solidFill>
                <a:latin typeface="+mn-lt"/>
                <a:ea typeface="+mn-ea"/>
                <a:cs typeface="Calibri" pitchFamily="34" charset="0"/>
              </a:rPr>
              <a:t>Stroke risk</a:t>
            </a:r>
            <a:r>
              <a:rPr lang="en-GB" sz="1600" dirty="0" smtClean="0">
                <a:solidFill>
                  <a:srgbClr val="00498B"/>
                </a:solidFill>
                <a:latin typeface="+mn-lt"/>
                <a:ea typeface="+mn-ea"/>
                <a:cs typeface="Calibri" pitchFamily="34" charset="0"/>
              </a:rPr>
              <a:t> </a:t>
            </a:r>
          </a:p>
        </p:txBody>
      </p:sp>
      <p:sp>
        <p:nvSpPr>
          <p:cNvPr id="29715" name="TextBox 12"/>
          <p:cNvSpPr txBox="1">
            <a:spLocks noChangeArrowheads="1"/>
          </p:cNvSpPr>
          <p:nvPr/>
        </p:nvSpPr>
        <p:spPr bwMode="auto">
          <a:xfrm>
            <a:off x="6804025" y="4868863"/>
            <a:ext cx="1655763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sz="1600" b="1" dirty="0" smtClean="0">
                <a:solidFill>
                  <a:srgbClr val="00498B"/>
                </a:solidFill>
                <a:latin typeface="+mn-lt"/>
                <a:ea typeface="+mn-ea"/>
                <a:cs typeface="Calibri" pitchFamily="34" charset="0"/>
              </a:rPr>
              <a:t>Bleeding risk</a:t>
            </a:r>
            <a:r>
              <a:rPr lang="en-GB" sz="1600" dirty="0" smtClean="0">
                <a:solidFill>
                  <a:srgbClr val="00498B"/>
                </a:solidFill>
                <a:latin typeface="+mn-lt"/>
                <a:ea typeface="+mn-ea"/>
                <a:cs typeface="Calibri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629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484188" y="1116013"/>
            <a:ext cx="8229600" cy="1143000"/>
          </a:xfrm>
        </p:spPr>
        <p:txBody>
          <a:bodyPr/>
          <a:lstStyle/>
          <a:p>
            <a:r>
              <a:rPr lang="en-GB" sz="2000" b="1" dirty="0">
                <a:latin typeface="Tahoma" charset="0"/>
                <a:ea typeface="ＭＳ Ｐゴシック" charset="0"/>
              </a:rPr>
              <a:t>Differences between perspectives of physicians and patients on anticoagulation in patients with atrial fibrillation: observational study</a:t>
            </a:r>
          </a:p>
        </p:txBody>
      </p:sp>
      <p:sp>
        <p:nvSpPr>
          <p:cNvPr id="71682" name="TextBox 5"/>
          <p:cNvSpPr txBox="1">
            <a:spLocks noChangeArrowheads="1"/>
          </p:cNvSpPr>
          <p:nvPr/>
        </p:nvSpPr>
        <p:spPr bwMode="auto">
          <a:xfrm>
            <a:off x="417513" y="6499225"/>
            <a:ext cx="29527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>
                <a:solidFill>
                  <a:srgbClr val="005C84"/>
                </a:solidFill>
                <a:latin typeface="Tahoma" charset="0"/>
                <a:cs typeface="Calibri" charset="0"/>
              </a:rPr>
              <a:t>Devereaux PJ </a:t>
            </a:r>
            <a:r>
              <a:rPr lang="en-GB" sz="1200" i="1">
                <a:solidFill>
                  <a:srgbClr val="005C84"/>
                </a:solidFill>
                <a:latin typeface="Tahoma" charset="0"/>
                <a:cs typeface="Calibri" charset="0"/>
              </a:rPr>
              <a:t>et al. BMJ </a:t>
            </a:r>
            <a:r>
              <a:rPr lang="en-GB" sz="1200">
                <a:solidFill>
                  <a:srgbClr val="005C84"/>
                </a:solidFill>
                <a:latin typeface="Tahoma" charset="0"/>
                <a:cs typeface="Calibri" charset="0"/>
              </a:rPr>
              <a:t>2001;323:1–7</a:t>
            </a:r>
          </a:p>
        </p:txBody>
      </p:sp>
      <p:cxnSp>
        <p:nvCxnSpPr>
          <p:cNvPr id="71683" name="Straight Connector 61"/>
          <p:cNvCxnSpPr>
            <a:cxnSpLocks noChangeShapeType="1"/>
          </p:cNvCxnSpPr>
          <p:nvPr/>
        </p:nvCxnSpPr>
        <p:spPr bwMode="auto">
          <a:xfrm flipH="1">
            <a:off x="1249363" y="36480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84" name="Straight Connector 62"/>
          <p:cNvCxnSpPr>
            <a:cxnSpLocks noChangeShapeType="1"/>
          </p:cNvCxnSpPr>
          <p:nvPr/>
        </p:nvCxnSpPr>
        <p:spPr bwMode="auto">
          <a:xfrm flipH="1">
            <a:off x="1249363" y="291623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85" name="Straight Connector 63"/>
          <p:cNvCxnSpPr>
            <a:cxnSpLocks noChangeShapeType="1"/>
          </p:cNvCxnSpPr>
          <p:nvPr/>
        </p:nvCxnSpPr>
        <p:spPr bwMode="auto">
          <a:xfrm flipH="1">
            <a:off x="1249363" y="2184400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86" name="Straight Connector 64"/>
          <p:cNvCxnSpPr>
            <a:cxnSpLocks noChangeShapeType="1"/>
          </p:cNvCxnSpPr>
          <p:nvPr/>
        </p:nvCxnSpPr>
        <p:spPr bwMode="auto">
          <a:xfrm flipH="1">
            <a:off x="1249363" y="18192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87" name="Straight Connector 65"/>
          <p:cNvCxnSpPr>
            <a:cxnSpLocks noChangeShapeType="1"/>
          </p:cNvCxnSpPr>
          <p:nvPr/>
        </p:nvCxnSpPr>
        <p:spPr bwMode="auto">
          <a:xfrm rot="5400000" flipH="1">
            <a:off x="1296988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88" name="Straight Connector 66"/>
          <p:cNvCxnSpPr>
            <a:cxnSpLocks noChangeShapeType="1"/>
          </p:cNvCxnSpPr>
          <p:nvPr/>
        </p:nvCxnSpPr>
        <p:spPr bwMode="auto">
          <a:xfrm rot="5400000" flipH="1">
            <a:off x="1944688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89" name="Straight Connector 67"/>
          <p:cNvCxnSpPr>
            <a:cxnSpLocks noChangeShapeType="1"/>
          </p:cNvCxnSpPr>
          <p:nvPr/>
        </p:nvCxnSpPr>
        <p:spPr bwMode="auto">
          <a:xfrm rot="5400000" flipH="1">
            <a:off x="2592388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0" name="Straight Connector 68"/>
          <p:cNvCxnSpPr>
            <a:cxnSpLocks noChangeShapeType="1"/>
          </p:cNvCxnSpPr>
          <p:nvPr/>
        </p:nvCxnSpPr>
        <p:spPr bwMode="auto">
          <a:xfrm rot="5400000" flipH="1">
            <a:off x="3240088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1" name="Straight Connector 69"/>
          <p:cNvCxnSpPr>
            <a:cxnSpLocks noChangeShapeType="1"/>
          </p:cNvCxnSpPr>
          <p:nvPr/>
        </p:nvCxnSpPr>
        <p:spPr bwMode="auto">
          <a:xfrm rot="5400000" flipH="1">
            <a:off x="45370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2" name="Straight Connector 81"/>
          <p:cNvCxnSpPr>
            <a:cxnSpLocks noChangeShapeType="1"/>
          </p:cNvCxnSpPr>
          <p:nvPr/>
        </p:nvCxnSpPr>
        <p:spPr bwMode="auto">
          <a:xfrm rot="5400000" flipH="1">
            <a:off x="58324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3" name="Straight Connector 83"/>
          <p:cNvCxnSpPr>
            <a:cxnSpLocks noChangeShapeType="1"/>
          </p:cNvCxnSpPr>
          <p:nvPr/>
        </p:nvCxnSpPr>
        <p:spPr bwMode="auto">
          <a:xfrm rot="5400000" flipH="1">
            <a:off x="8424863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694" name="TextBox 84"/>
          <p:cNvSpPr txBox="1">
            <a:spLocks noChangeArrowheads="1"/>
          </p:cNvSpPr>
          <p:nvPr/>
        </p:nvSpPr>
        <p:spPr bwMode="auto">
          <a:xfrm>
            <a:off x="995363" y="3516313"/>
            <a:ext cx="2762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71695" name="TextBox 87"/>
          <p:cNvSpPr txBox="1">
            <a:spLocks noChangeArrowheads="1"/>
          </p:cNvSpPr>
          <p:nvPr/>
        </p:nvSpPr>
        <p:spPr bwMode="auto">
          <a:xfrm>
            <a:off x="904875" y="2784475"/>
            <a:ext cx="3667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20</a:t>
            </a:r>
          </a:p>
        </p:txBody>
      </p:sp>
      <p:sp>
        <p:nvSpPr>
          <p:cNvPr id="71696" name="TextBox 90"/>
          <p:cNvSpPr txBox="1">
            <a:spLocks noChangeArrowheads="1"/>
          </p:cNvSpPr>
          <p:nvPr/>
        </p:nvSpPr>
        <p:spPr bwMode="auto">
          <a:xfrm>
            <a:off x="904875" y="2054225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40</a:t>
            </a:r>
          </a:p>
        </p:txBody>
      </p:sp>
      <p:sp>
        <p:nvSpPr>
          <p:cNvPr id="71697" name="TextBox 93"/>
          <p:cNvSpPr txBox="1">
            <a:spLocks noChangeArrowheads="1"/>
          </p:cNvSpPr>
          <p:nvPr/>
        </p:nvSpPr>
        <p:spPr bwMode="auto">
          <a:xfrm>
            <a:off x="904875" y="1687513"/>
            <a:ext cx="3667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50</a:t>
            </a:r>
          </a:p>
        </p:txBody>
      </p:sp>
      <p:sp>
        <p:nvSpPr>
          <p:cNvPr id="71698" name="TextBox 96"/>
          <p:cNvSpPr txBox="1">
            <a:spLocks noChangeArrowheads="1"/>
          </p:cNvSpPr>
          <p:nvPr/>
        </p:nvSpPr>
        <p:spPr bwMode="auto">
          <a:xfrm>
            <a:off x="1527175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</a:t>
            </a:r>
          </a:p>
        </p:txBody>
      </p:sp>
      <p:sp>
        <p:nvSpPr>
          <p:cNvPr id="71699" name="TextBox 99"/>
          <p:cNvSpPr txBox="1">
            <a:spLocks noChangeArrowheads="1"/>
          </p:cNvSpPr>
          <p:nvPr/>
        </p:nvSpPr>
        <p:spPr bwMode="auto">
          <a:xfrm>
            <a:off x="2174875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2</a:t>
            </a:r>
          </a:p>
        </p:txBody>
      </p:sp>
      <p:sp>
        <p:nvSpPr>
          <p:cNvPr id="71700" name="TextBox 100"/>
          <p:cNvSpPr txBox="1">
            <a:spLocks noChangeArrowheads="1"/>
          </p:cNvSpPr>
          <p:nvPr/>
        </p:nvSpPr>
        <p:spPr bwMode="auto">
          <a:xfrm>
            <a:off x="2822575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3</a:t>
            </a:r>
          </a:p>
        </p:txBody>
      </p:sp>
      <p:sp>
        <p:nvSpPr>
          <p:cNvPr id="71701" name="TextBox 102"/>
          <p:cNvSpPr txBox="1">
            <a:spLocks noChangeArrowheads="1"/>
          </p:cNvSpPr>
          <p:nvPr/>
        </p:nvSpPr>
        <p:spPr bwMode="auto">
          <a:xfrm>
            <a:off x="3470275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4</a:t>
            </a:r>
          </a:p>
        </p:txBody>
      </p:sp>
      <p:sp>
        <p:nvSpPr>
          <p:cNvPr id="71702" name="TextBox 103"/>
          <p:cNvSpPr txBox="1">
            <a:spLocks noChangeArrowheads="1"/>
          </p:cNvSpPr>
          <p:nvPr/>
        </p:nvSpPr>
        <p:spPr bwMode="auto">
          <a:xfrm>
            <a:off x="4119563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5</a:t>
            </a:r>
          </a:p>
        </p:txBody>
      </p:sp>
      <p:sp>
        <p:nvSpPr>
          <p:cNvPr id="71703" name="TextBox 104"/>
          <p:cNvSpPr txBox="1">
            <a:spLocks noChangeArrowheads="1"/>
          </p:cNvSpPr>
          <p:nvPr/>
        </p:nvSpPr>
        <p:spPr bwMode="auto">
          <a:xfrm>
            <a:off x="4767263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6</a:t>
            </a:r>
          </a:p>
        </p:txBody>
      </p:sp>
      <p:cxnSp>
        <p:nvCxnSpPr>
          <p:cNvPr id="71704" name="Straight Connector 106"/>
          <p:cNvCxnSpPr>
            <a:cxnSpLocks noChangeShapeType="1"/>
          </p:cNvCxnSpPr>
          <p:nvPr/>
        </p:nvCxnSpPr>
        <p:spPr bwMode="auto">
          <a:xfrm flipH="1">
            <a:off x="1249363" y="3282950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05" name="Straight Connector 107"/>
          <p:cNvCxnSpPr>
            <a:cxnSpLocks noChangeShapeType="1"/>
          </p:cNvCxnSpPr>
          <p:nvPr/>
        </p:nvCxnSpPr>
        <p:spPr bwMode="auto">
          <a:xfrm flipH="1">
            <a:off x="1249363" y="2551113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06" name="TextBox 108"/>
          <p:cNvSpPr txBox="1">
            <a:spLocks noChangeArrowheads="1"/>
          </p:cNvSpPr>
          <p:nvPr/>
        </p:nvSpPr>
        <p:spPr bwMode="auto">
          <a:xfrm>
            <a:off x="904875" y="3151188"/>
            <a:ext cx="366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10</a:t>
            </a:r>
          </a:p>
        </p:txBody>
      </p:sp>
      <p:sp>
        <p:nvSpPr>
          <p:cNvPr id="71707" name="TextBox 109"/>
          <p:cNvSpPr txBox="1">
            <a:spLocks noChangeArrowheads="1"/>
          </p:cNvSpPr>
          <p:nvPr/>
        </p:nvSpPr>
        <p:spPr bwMode="auto">
          <a:xfrm>
            <a:off x="904875" y="2419350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30</a:t>
            </a:r>
          </a:p>
        </p:txBody>
      </p:sp>
      <p:cxnSp>
        <p:nvCxnSpPr>
          <p:cNvPr id="71708" name="Straight Connector 110"/>
          <p:cNvCxnSpPr>
            <a:cxnSpLocks noChangeShapeType="1"/>
          </p:cNvCxnSpPr>
          <p:nvPr/>
        </p:nvCxnSpPr>
        <p:spPr bwMode="auto">
          <a:xfrm rot="5400000" flipH="1">
            <a:off x="71278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09" name="TextBox 111"/>
          <p:cNvSpPr txBox="1">
            <a:spLocks noChangeArrowheads="1"/>
          </p:cNvSpPr>
          <p:nvPr/>
        </p:nvSpPr>
        <p:spPr bwMode="auto">
          <a:xfrm>
            <a:off x="7961313" y="3667125"/>
            <a:ext cx="3667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11</a:t>
            </a:r>
          </a:p>
        </p:txBody>
      </p:sp>
      <p:grpSp>
        <p:nvGrpSpPr>
          <p:cNvPr id="71710" name="Group 74"/>
          <p:cNvGrpSpPr>
            <a:grpSpLocks/>
          </p:cNvGrpSpPr>
          <p:nvPr/>
        </p:nvGrpSpPr>
        <p:grpSpPr bwMode="auto">
          <a:xfrm>
            <a:off x="1339850" y="1814513"/>
            <a:ext cx="7129463" cy="1833562"/>
            <a:chOff x="1515762" y="2702011"/>
            <a:chExt cx="2998573" cy="2998573"/>
          </a:xfrm>
        </p:grpSpPr>
        <p:cxnSp>
          <p:nvCxnSpPr>
            <p:cNvPr id="71828" name="Straight Connector 129"/>
            <p:cNvCxnSpPr>
              <a:cxnSpLocks noChangeShapeType="1"/>
            </p:cNvCxnSpPr>
            <p:nvPr/>
          </p:nvCxnSpPr>
          <p:spPr bwMode="auto">
            <a:xfrm>
              <a:off x="1515762" y="2702011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29" name="Straight Connector 130"/>
            <p:cNvCxnSpPr>
              <a:cxnSpLocks noChangeShapeType="1"/>
            </p:cNvCxnSpPr>
            <p:nvPr/>
          </p:nvCxnSpPr>
          <p:spPr bwMode="auto">
            <a:xfrm rot="-5400000">
              <a:off x="3015049" y="4201297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11" name="TextBox 138"/>
          <p:cNvSpPr txBox="1">
            <a:spLocks noChangeArrowheads="1"/>
          </p:cNvSpPr>
          <p:nvPr/>
        </p:nvSpPr>
        <p:spPr bwMode="auto">
          <a:xfrm rot="-5400000">
            <a:off x="-239712" y="2452688"/>
            <a:ext cx="1893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Number of</a:t>
            </a:r>
            <a:b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</a:br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physicians or patients</a:t>
            </a:r>
          </a:p>
        </p:txBody>
      </p:sp>
      <p:sp>
        <p:nvSpPr>
          <p:cNvPr id="71712" name="TextBox 188"/>
          <p:cNvSpPr txBox="1">
            <a:spLocks noChangeArrowheads="1"/>
          </p:cNvSpPr>
          <p:nvPr/>
        </p:nvSpPr>
        <p:spPr bwMode="auto">
          <a:xfrm>
            <a:off x="2852738" y="3910013"/>
            <a:ext cx="4105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Minimum number of strokes necessary to prevent</a:t>
            </a:r>
          </a:p>
        </p:txBody>
      </p:sp>
      <p:cxnSp>
        <p:nvCxnSpPr>
          <p:cNvPr id="71713" name="Straight Connector 189"/>
          <p:cNvCxnSpPr>
            <a:cxnSpLocks noChangeShapeType="1"/>
          </p:cNvCxnSpPr>
          <p:nvPr/>
        </p:nvCxnSpPr>
        <p:spPr bwMode="auto">
          <a:xfrm flipH="1">
            <a:off x="1249363" y="59340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14" name="Straight Connector 190"/>
          <p:cNvCxnSpPr>
            <a:cxnSpLocks noChangeShapeType="1"/>
          </p:cNvCxnSpPr>
          <p:nvPr/>
        </p:nvCxnSpPr>
        <p:spPr bwMode="auto">
          <a:xfrm flipH="1">
            <a:off x="1249363" y="50196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15" name="Straight Connector 192"/>
          <p:cNvCxnSpPr>
            <a:cxnSpLocks noChangeShapeType="1"/>
          </p:cNvCxnSpPr>
          <p:nvPr/>
        </p:nvCxnSpPr>
        <p:spPr bwMode="auto">
          <a:xfrm flipH="1">
            <a:off x="1249363" y="41052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16" name="Straight Connector 193"/>
          <p:cNvCxnSpPr>
            <a:cxnSpLocks noChangeShapeType="1"/>
          </p:cNvCxnSpPr>
          <p:nvPr/>
        </p:nvCxnSpPr>
        <p:spPr bwMode="auto">
          <a:xfrm rot="5400000" flipH="1">
            <a:off x="129698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17" name="Straight Connector 194"/>
          <p:cNvCxnSpPr>
            <a:cxnSpLocks noChangeShapeType="1"/>
          </p:cNvCxnSpPr>
          <p:nvPr/>
        </p:nvCxnSpPr>
        <p:spPr bwMode="auto">
          <a:xfrm rot="5400000" flipH="1">
            <a:off x="162083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18" name="Straight Connector 195"/>
          <p:cNvCxnSpPr>
            <a:cxnSpLocks noChangeShapeType="1"/>
          </p:cNvCxnSpPr>
          <p:nvPr/>
        </p:nvCxnSpPr>
        <p:spPr bwMode="auto">
          <a:xfrm rot="5400000" flipH="1">
            <a:off x="259238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19" name="Straight Connector 196"/>
          <p:cNvCxnSpPr>
            <a:cxnSpLocks noChangeShapeType="1"/>
          </p:cNvCxnSpPr>
          <p:nvPr/>
        </p:nvCxnSpPr>
        <p:spPr bwMode="auto">
          <a:xfrm rot="5400000" flipH="1">
            <a:off x="38893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20" name="Straight Connector 197"/>
          <p:cNvCxnSpPr>
            <a:cxnSpLocks noChangeShapeType="1"/>
          </p:cNvCxnSpPr>
          <p:nvPr/>
        </p:nvCxnSpPr>
        <p:spPr bwMode="auto">
          <a:xfrm rot="5400000" flipH="1">
            <a:off x="51847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21" name="Straight Connector 198"/>
          <p:cNvCxnSpPr>
            <a:cxnSpLocks noChangeShapeType="1"/>
          </p:cNvCxnSpPr>
          <p:nvPr/>
        </p:nvCxnSpPr>
        <p:spPr bwMode="auto">
          <a:xfrm rot="5400000" flipH="1">
            <a:off x="64801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22" name="Straight Connector 199"/>
          <p:cNvCxnSpPr>
            <a:cxnSpLocks noChangeShapeType="1"/>
          </p:cNvCxnSpPr>
          <p:nvPr/>
        </p:nvCxnSpPr>
        <p:spPr bwMode="auto">
          <a:xfrm rot="5400000" flipH="1">
            <a:off x="8424863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23" name="TextBox 200"/>
          <p:cNvSpPr txBox="1">
            <a:spLocks noChangeArrowheads="1"/>
          </p:cNvSpPr>
          <p:nvPr/>
        </p:nvSpPr>
        <p:spPr bwMode="auto">
          <a:xfrm>
            <a:off x="995363" y="5802313"/>
            <a:ext cx="2762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71724" name="TextBox 201"/>
          <p:cNvSpPr txBox="1">
            <a:spLocks noChangeArrowheads="1"/>
          </p:cNvSpPr>
          <p:nvPr/>
        </p:nvSpPr>
        <p:spPr bwMode="auto">
          <a:xfrm>
            <a:off x="904875" y="4887913"/>
            <a:ext cx="366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20</a:t>
            </a:r>
          </a:p>
        </p:txBody>
      </p:sp>
      <p:sp>
        <p:nvSpPr>
          <p:cNvPr id="71725" name="TextBox 203"/>
          <p:cNvSpPr txBox="1">
            <a:spLocks noChangeArrowheads="1"/>
          </p:cNvSpPr>
          <p:nvPr/>
        </p:nvSpPr>
        <p:spPr bwMode="auto">
          <a:xfrm>
            <a:off x="904875" y="3973513"/>
            <a:ext cx="3667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40</a:t>
            </a:r>
          </a:p>
        </p:txBody>
      </p:sp>
      <p:sp>
        <p:nvSpPr>
          <p:cNvPr id="71726" name="TextBox 204"/>
          <p:cNvSpPr txBox="1">
            <a:spLocks noChangeArrowheads="1"/>
          </p:cNvSpPr>
          <p:nvPr/>
        </p:nvSpPr>
        <p:spPr bwMode="auto">
          <a:xfrm>
            <a:off x="1366838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</a:t>
            </a:r>
          </a:p>
        </p:txBody>
      </p:sp>
      <p:sp>
        <p:nvSpPr>
          <p:cNvPr id="71727" name="TextBox 205"/>
          <p:cNvSpPr txBox="1">
            <a:spLocks noChangeArrowheads="1"/>
          </p:cNvSpPr>
          <p:nvPr/>
        </p:nvSpPr>
        <p:spPr bwMode="auto">
          <a:xfrm>
            <a:off x="2665413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5</a:t>
            </a:r>
          </a:p>
        </p:txBody>
      </p:sp>
      <p:sp>
        <p:nvSpPr>
          <p:cNvPr id="71728" name="TextBox 206"/>
          <p:cNvSpPr txBox="1">
            <a:spLocks noChangeArrowheads="1"/>
          </p:cNvSpPr>
          <p:nvPr/>
        </p:nvSpPr>
        <p:spPr bwMode="auto">
          <a:xfrm>
            <a:off x="3636963" y="5953125"/>
            <a:ext cx="2746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8</a:t>
            </a:r>
          </a:p>
        </p:txBody>
      </p:sp>
      <p:sp>
        <p:nvSpPr>
          <p:cNvPr id="71729" name="TextBox 207"/>
          <p:cNvSpPr txBox="1">
            <a:spLocks noChangeArrowheads="1"/>
          </p:cNvSpPr>
          <p:nvPr/>
        </p:nvSpPr>
        <p:spPr bwMode="auto">
          <a:xfrm>
            <a:off x="4560888" y="5953125"/>
            <a:ext cx="368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11</a:t>
            </a:r>
          </a:p>
        </p:txBody>
      </p:sp>
      <p:sp>
        <p:nvSpPr>
          <p:cNvPr id="71730" name="TextBox 208"/>
          <p:cNvSpPr txBox="1">
            <a:spLocks noChangeArrowheads="1"/>
          </p:cNvSpPr>
          <p:nvPr/>
        </p:nvSpPr>
        <p:spPr bwMode="auto">
          <a:xfrm>
            <a:off x="5856288" y="5953125"/>
            <a:ext cx="3667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15</a:t>
            </a:r>
          </a:p>
        </p:txBody>
      </p:sp>
      <p:sp>
        <p:nvSpPr>
          <p:cNvPr id="71731" name="TextBox 209"/>
          <p:cNvSpPr txBox="1">
            <a:spLocks noChangeArrowheads="1"/>
          </p:cNvSpPr>
          <p:nvPr/>
        </p:nvSpPr>
        <p:spPr bwMode="auto">
          <a:xfrm>
            <a:off x="6180138" y="5953125"/>
            <a:ext cx="368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16</a:t>
            </a:r>
          </a:p>
        </p:txBody>
      </p:sp>
      <p:cxnSp>
        <p:nvCxnSpPr>
          <p:cNvPr id="71732" name="Straight Connector 211"/>
          <p:cNvCxnSpPr>
            <a:cxnSpLocks noChangeShapeType="1"/>
          </p:cNvCxnSpPr>
          <p:nvPr/>
        </p:nvCxnSpPr>
        <p:spPr bwMode="auto">
          <a:xfrm flipH="1">
            <a:off x="1249363" y="54768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3" name="Straight Connector 212"/>
          <p:cNvCxnSpPr>
            <a:cxnSpLocks noChangeShapeType="1"/>
          </p:cNvCxnSpPr>
          <p:nvPr/>
        </p:nvCxnSpPr>
        <p:spPr bwMode="auto">
          <a:xfrm flipH="1">
            <a:off x="1249363" y="4562475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34" name="TextBox 213"/>
          <p:cNvSpPr txBox="1">
            <a:spLocks noChangeArrowheads="1"/>
          </p:cNvSpPr>
          <p:nvPr/>
        </p:nvSpPr>
        <p:spPr bwMode="auto">
          <a:xfrm>
            <a:off x="904875" y="5345113"/>
            <a:ext cx="366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10</a:t>
            </a:r>
          </a:p>
        </p:txBody>
      </p:sp>
      <p:sp>
        <p:nvSpPr>
          <p:cNvPr id="71735" name="TextBox 214"/>
          <p:cNvSpPr txBox="1">
            <a:spLocks noChangeArrowheads="1"/>
          </p:cNvSpPr>
          <p:nvPr/>
        </p:nvSpPr>
        <p:spPr bwMode="auto">
          <a:xfrm>
            <a:off x="904875" y="4430713"/>
            <a:ext cx="366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300">
                <a:solidFill>
                  <a:srgbClr val="00498B"/>
                </a:solidFill>
              </a:rPr>
              <a:t>30</a:t>
            </a:r>
          </a:p>
        </p:txBody>
      </p:sp>
      <p:cxnSp>
        <p:nvCxnSpPr>
          <p:cNvPr id="71736" name="Straight Connector 215"/>
          <p:cNvCxnSpPr>
            <a:cxnSpLocks noChangeShapeType="1"/>
          </p:cNvCxnSpPr>
          <p:nvPr/>
        </p:nvCxnSpPr>
        <p:spPr bwMode="auto">
          <a:xfrm rot="5400000" flipH="1">
            <a:off x="77755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37" name="TextBox 216"/>
          <p:cNvSpPr txBox="1">
            <a:spLocks noChangeArrowheads="1"/>
          </p:cNvSpPr>
          <p:nvPr/>
        </p:nvSpPr>
        <p:spPr bwMode="auto">
          <a:xfrm>
            <a:off x="7800975" y="5953125"/>
            <a:ext cx="368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21</a:t>
            </a:r>
          </a:p>
        </p:txBody>
      </p:sp>
      <p:grpSp>
        <p:nvGrpSpPr>
          <p:cNvPr id="71738" name="Group 74"/>
          <p:cNvGrpSpPr>
            <a:grpSpLocks/>
          </p:cNvGrpSpPr>
          <p:nvPr/>
        </p:nvGrpSpPr>
        <p:grpSpPr bwMode="auto">
          <a:xfrm>
            <a:off x="1339850" y="4100513"/>
            <a:ext cx="7129463" cy="1833562"/>
            <a:chOff x="1515762" y="2702011"/>
            <a:chExt cx="2998573" cy="2998573"/>
          </a:xfrm>
        </p:grpSpPr>
        <p:cxnSp>
          <p:nvCxnSpPr>
            <p:cNvPr id="71826" name="Straight Connector 233"/>
            <p:cNvCxnSpPr>
              <a:cxnSpLocks noChangeShapeType="1"/>
            </p:cNvCxnSpPr>
            <p:nvPr/>
          </p:nvCxnSpPr>
          <p:spPr bwMode="auto">
            <a:xfrm>
              <a:off x="1515762" y="2702011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27" name="Straight Connector 234"/>
            <p:cNvCxnSpPr>
              <a:cxnSpLocks noChangeShapeType="1"/>
            </p:cNvCxnSpPr>
            <p:nvPr/>
          </p:nvCxnSpPr>
          <p:spPr bwMode="auto">
            <a:xfrm rot="-5400000">
              <a:off x="3015049" y="4201297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39" name="TextBox 236"/>
          <p:cNvSpPr txBox="1">
            <a:spLocks noChangeArrowheads="1"/>
          </p:cNvSpPr>
          <p:nvPr/>
        </p:nvSpPr>
        <p:spPr bwMode="auto">
          <a:xfrm rot="-5400000">
            <a:off x="-239712" y="4738688"/>
            <a:ext cx="1893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Number of</a:t>
            </a:r>
            <a:b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</a:br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physicians or patients</a:t>
            </a:r>
          </a:p>
        </p:txBody>
      </p:sp>
      <p:sp>
        <p:nvSpPr>
          <p:cNvPr id="71740" name="TextBox 237"/>
          <p:cNvSpPr txBox="1">
            <a:spLocks noChangeArrowheads="1"/>
          </p:cNvSpPr>
          <p:nvPr/>
        </p:nvSpPr>
        <p:spPr bwMode="auto">
          <a:xfrm>
            <a:off x="2973388" y="6196013"/>
            <a:ext cx="3863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Maximum acceptable number of excess bleeds</a:t>
            </a:r>
          </a:p>
        </p:txBody>
      </p:sp>
      <p:cxnSp>
        <p:nvCxnSpPr>
          <p:cNvPr id="71741" name="Straight Connector 238"/>
          <p:cNvCxnSpPr>
            <a:cxnSpLocks noChangeShapeType="1"/>
          </p:cNvCxnSpPr>
          <p:nvPr/>
        </p:nvCxnSpPr>
        <p:spPr bwMode="auto">
          <a:xfrm rot="5400000" flipH="1">
            <a:off x="38893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2" name="Straight Connector 239"/>
          <p:cNvCxnSpPr>
            <a:cxnSpLocks noChangeShapeType="1"/>
          </p:cNvCxnSpPr>
          <p:nvPr/>
        </p:nvCxnSpPr>
        <p:spPr bwMode="auto">
          <a:xfrm rot="5400000" flipH="1">
            <a:off x="51847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3" name="Straight Connector 240"/>
          <p:cNvCxnSpPr>
            <a:cxnSpLocks noChangeShapeType="1"/>
          </p:cNvCxnSpPr>
          <p:nvPr/>
        </p:nvCxnSpPr>
        <p:spPr bwMode="auto">
          <a:xfrm rot="5400000" flipH="1">
            <a:off x="77755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4" name="Straight Connector 241"/>
          <p:cNvCxnSpPr>
            <a:cxnSpLocks noChangeShapeType="1"/>
          </p:cNvCxnSpPr>
          <p:nvPr/>
        </p:nvCxnSpPr>
        <p:spPr bwMode="auto">
          <a:xfrm rot="5400000" flipH="1">
            <a:off x="6480175" y="3694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45" name="TextBox 242"/>
          <p:cNvSpPr txBox="1">
            <a:spLocks noChangeArrowheads="1"/>
          </p:cNvSpPr>
          <p:nvPr/>
        </p:nvSpPr>
        <p:spPr bwMode="auto">
          <a:xfrm>
            <a:off x="5414963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7</a:t>
            </a:r>
          </a:p>
        </p:txBody>
      </p:sp>
      <p:sp>
        <p:nvSpPr>
          <p:cNvPr id="71746" name="TextBox 243"/>
          <p:cNvSpPr txBox="1">
            <a:spLocks noChangeArrowheads="1"/>
          </p:cNvSpPr>
          <p:nvPr/>
        </p:nvSpPr>
        <p:spPr bwMode="auto">
          <a:xfrm>
            <a:off x="6062663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8</a:t>
            </a:r>
          </a:p>
        </p:txBody>
      </p:sp>
      <p:sp>
        <p:nvSpPr>
          <p:cNvPr id="71747" name="TextBox 244"/>
          <p:cNvSpPr txBox="1">
            <a:spLocks noChangeArrowheads="1"/>
          </p:cNvSpPr>
          <p:nvPr/>
        </p:nvSpPr>
        <p:spPr bwMode="auto">
          <a:xfrm>
            <a:off x="6710363" y="3667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9</a:t>
            </a:r>
          </a:p>
        </p:txBody>
      </p:sp>
      <p:sp>
        <p:nvSpPr>
          <p:cNvPr id="71748" name="TextBox 245"/>
          <p:cNvSpPr txBox="1">
            <a:spLocks noChangeArrowheads="1"/>
          </p:cNvSpPr>
          <p:nvPr/>
        </p:nvSpPr>
        <p:spPr bwMode="auto">
          <a:xfrm>
            <a:off x="7313613" y="3667125"/>
            <a:ext cx="3667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10</a:t>
            </a:r>
          </a:p>
        </p:txBody>
      </p:sp>
      <p:cxnSp>
        <p:nvCxnSpPr>
          <p:cNvPr id="71749" name="Straight Connector 246"/>
          <p:cNvCxnSpPr>
            <a:cxnSpLocks noChangeShapeType="1"/>
          </p:cNvCxnSpPr>
          <p:nvPr/>
        </p:nvCxnSpPr>
        <p:spPr bwMode="auto">
          <a:xfrm rot="5400000" flipH="1">
            <a:off x="226853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0" name="Straight Connector 247"/>
          <p:cNvCxnSpPr>
            <a:cxnSpLocks noChangeShapeType="1"/>
          </p:cNvCxnSpPr>
          <p:nvPr/>
        </p:nvCxnSpPr>
        <p:spPr bwMode="auto">
          <a:xfrm rot="5400000" flipH="1">
            <a:off x="324008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1" name="Straight Connector 248"/>
          <p:cNvCxnSpPr>
            <a:cxnSpLocks noChangeShapeType="1"/>
          </p:cNvCxnSpPr>
          <p:nvPr/>
        </p:nvCxnSpPr>
        <p:spPr bwMode="auto">
          <a:xfrm rot="5400000" flipH="1">
            <a:off x="45370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2" name="Straight Connector 249"/>
          <p:cNvCxnSpPr>
            <a:cxnSpLocks noChangeShapeType="1"/>
          </p:cNvCxnSpPr>
          <p:nvPr/>
        </p:nvCxnSpPr>
        <p:spPr bwMode="auto">
          <a:xfrm rot="5400000" flipH="1">
            <a:off x="58324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3" name="Straight Connector 250"/>
          <p:cNvCxnSpPr>
            <a:cxnSpLocks noChangeShapeType="1"/>
          </p:cNvCxnSpPr>
          <p:nvPr/>
        </p:nvCxnSpPr>
        <p:spPr bwMode="auto">
          <a:xfrm rot="5400000" flipH="1">
            <a:off x="8101013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4" name="Straight Connector 251"/>
          <p:cNvCxnSpPr>
            <a:cxnSpLocks noChangeShapeType="1"/>
          </p:cNvCxnSpPr>
          <p:nvPr/>
        </p:nvCxnSpPr>
        <p:spPr bwMode="auto">
          <a:xfrm rot="5400000" flipH="1">
            <a:off x="712787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5" name="Straight Connector 252"/>
          <p:cNvCxnSpPr>
            <a:cxnSpLocks noChangeShapeType="1"/>
          </p:cNvCxnSpPr>
          <p:nvPr/>
        </p:nvCxnSpPr>
        <p:spPr bwMode="auto">
          <a:xfrm rot="5400000" flipH="1">
            <a:off x="356393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6" name="Straight Connector 253"/>
          <p:cNvCxnSpPr>
            <a:cxnSpLocks noChangeShapeType="1"/>
          </p:cNvCxnSpPr>
          <p:nvPr/>
        </p:nvCxnSpPr>
        <p:spPr bwMode="auto">
          <a:xfrm rot="5400000" flipH="1">
            <a:off x="486092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7" name="Straight Connector 254"/>
          <p:cNvCxnSpPr>
            <a:cxnSpLocks noChangeShapeType="1"/>
          </p:cNvCxnSpPr>
          <p:nvPr/>
        </p:nvCxnSpPr>
        <p:spPr bwMode="auto">
          <a:xfrm rot="5400000" flipH="1">
            <a:off x="615632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8" name="Straight Connector 255"/>
          <p:cNvCxnSpPr>
            <a:cxnSpLocks noChangeShapeType="1"/>
          </p:cNvCxnSpPr>
          <p:nvPr/>
        </p:nvCxnSpPr>
        <p:spPr bwMode="auto">
          <a:xfrm rot="5400000" flipH="1">
            <a:off x="745172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9" name="Straight Connector 256"/>
          <p:cNvCxnSpPr>
            <a:cxnSpLocks noChangeShapeType="1"/>
          </p:cNvCxnSpPr>
          <p:nvPr/>
        </p:nvCxnSpPr>
        <p:spPr bwMode="auto">
          <a:xfrm rot="5400000" flipH="1">
            <a:off x="291623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0" name="Straight Connector 257"/>
          <p:cNvCxnSpPr>
            <a:cxnSpLocks noChangeShapeType="1"/>
          </p:cNvCxnSpPr>
          <p:nvPr/>
        </p:nvCxnSpPr>
        <p:spPr bwMode="auto">
          <a:xfrm rot="5400000" flipH="1">
            <a:off x="421322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1" name="Straight Connector 258"/>
          <p:cNvCxnSpPr>
            <a:cxnSpLocks noChangeShapeType="1"/>
          </p:cNvCxnSpPr>
          <p:nvPr/>
        </p:nvCxnSpPr>
        <p:spPr bwMode="auto">
          <a:xfrm rot="5400000" flipH="1">
            <a:off x="550862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2" name="Straight Connector 259"/>
          <p:cNvCxnSpPr>
            <a:cxnSpLocks noChangeShapeType="1"/>
          </p:cNvCxnSpPr>
          <p:nvPr/>
        </p:nvCxnSpPr>
        <p:spPr bwMode="auto">
          <a:xfrm rot="5400000" flipH="1">
            <a:off x="6804025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3" name="Straight Connector 264"/>
          <p:cNvCxnSpPr>
            <a:cxnSpLocks noChangeShapeType="1"/>
          </p:cNvCxnSpPr>
          <p:nvPr/>
        </p:nvCxnSpPr>
        <p:spPr bwMode="auto">
          <a:xfrm rot="5400000" flipH="1">
            <a:off x="1944688" y="5980113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4" name="TextBox 265"/>
          <p:cNvSpPr txBox="1">
            <a:spLocks noChangeArrowheads="1"/>
          </p:cNvSpPr>
          <p:nvPr/>
        </p:nvSpPr>
        <p:spPr bwMode="auto">
          <a:xfrm>
            <a:off x="1690688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2</a:t>
            </a:r>
          </a:p>
        </p:txBody>
      </p:sp>
      <p:sp>
        <p:nvSpPr>
          <p:cNvPr id="71765" name="TextBox 266"/>
          <p:cNvSpPr txBox="1">
            <a:spLocks noChangeArrowheads="1"/>
          </p:cNvSpPr>
          <p:nvPr/>
        </p:nvSpPr>
        <p:spPr bwMode="auto">
          <a:xfrm>
            <a:off x="2012950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3</a:t>
            </a:r>
          </a:p>
        </p:txBody>
      </p:sp>
      <p:sp>
        <p:nvSpPr>
          <p:cNvPr id="71766" name="TextBox 267"/>
          <p:cNvSpPr txBox="1">
            <a:spLocks noChangeArrowheads="1"/>
          </p:cNvSpPr>
          <p:nvPr/>
        </p:nvSpPr>
        <p:spPr bwMode="auto">
          <a:xfrm>
            <a:off x="2336800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4</a:t>
            </a:r>
          </a:p>
        </p:txBody>
      </p:sp>
      <p:sp>
        <p:nvSpPr>
          <p:cNvPr id="71767" name="TextBox 268"/>
          <p:cNvSpPr txBox="1">
            <a:spLocks noChangeArrowheads="1"/>
          </p:cNvSpPr>
          <p:nvPr/>
        </p:nvSpPr>
        <p:spPr bwMode="auto">
          <a:xfrm>
            <a:off x="3314700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7</a:t>
            </a:r>
          </a:p>
        </p:txBody>
      </p:sp>
      <p:sp>
        <p:nvSpPr>
          <p:cNvPr id="71768" name="TextBox 269"/>
          <p:cNvSpPr txBox="1">
            <a:spLocks noChangeArrowheads="1"/>
          </p:cNvSpPr>
          <p:nvPr/>
        </p:nvSpPr>
        <p:spPr bwMode="auto">
          <a:xfrm>
            <a:off x="2986088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6</a:t>
            </a:r>
          </a:p>
        </p:txBody>
      </p:sp>
      <p:sp>
        <p:nvSpPr>
          <p:cNvPr id="71769" name="TextBox 270"/>
          <p:cNvSpPr txBox="1">
            <a:spLocks noChangeArrowheads="1"/>
          </p:cNvSpPr>
          <p:nvPr/>
        </p:nvSpPr>
        <p:spPr bwMode="auto">
          <a:xfrm>
            <a:off x="4232275" y="5953125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10</a:t>
            </a:r>
          </a:p>
        </p:txBody>
      </p:sp>
      <p:sp>
        <p:nvSpPr>
          <p:cNvPr id="71770" name="TextBox 271"/>
          <p:cNvSpPr txBox="1">
            <a:spLocks noChangeArrowheads="1"/>
          </p:cNvSpPr>
          <p:nvPr/>
        </p:nvSpPr>
        <p:spPr bwMode="auto">
          <a:xfrm>
            <a:off x="3956050" y="5953125"/>
            <a:ext cx="276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9</a:t>
            </a:r>
          </a:p>
        </p:txBody>
      </p:sp>
      <p:sp>
        <p:nvSpPr>
          <p:cNvPr id="71771" name="TextBox 272"/>
          <p:cNvSpPr txBox="1">
            <a:spLocks noChangeArrowheads="1"/>
          </p:cNvSpPr>
          <p:nvPr/>
        </p:nvSpPr>
        <p:spPr bwMode="auto">
          <a:xfrm>
            <a:off x="5534025" y="5953125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14</a:t>
            </a:r>
          </a:p>
        </p:txBody>
      </p:sp>
      <p:sp>
        <p:nvSpPr>
          <p:cNvPr id="71772" name="TextBox 273"/>
          <p:cNvSpPr txBox="1">
            <a:spLocks noChangeArrowheads="1"/>
          </p:cNvSpPr>
          <p:nvPr/>
        </p:nvSpPr>
        <p:spPr bwMode="auto">
          <a:xfrm>
            <a:off x="5203825" y="5953125"/>
            <a:ext cx="368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13</a:t>
            </a:r>
          </a:p>
        </p:txBody>
      </p:sp>
      <p:sp>
        <p:nvSpPr>
          <p:cNvPr id="71773" name="TextBox 274"/>
          <p:cNvSpPr txBox="1">
            <a:spLocks noChangeArrowheads="1"/>
          </p:cNvSpPr>
          <p:nvPr/>
        </p:nvSpPr>
        <p:spPr bwMode="auto">
          <a:xfrm>
            <a:off x="4883150" y="5953125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12</a:t>
            </a:r>
          </a:p>
        </p:txBody>
      </p:sp>
      <p:sp>
        <p:nvSpPr>
          <p:cNvPr id="71774" name="TextBox 275"/>
          <p:cNvSpPr txBox="1">
            <a:spLocks noChangeArrowheads="1"/>
          </p:cNvSpPr>
          <p:nvPr/>
        </p:nvSpPr>
        <p:spPr bwMode="auto">
          <a:xfrm>
            <a:off x="7151688" y="5953125"/>
            <a:ext cx="3667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19</a:t>
            </a:r>
          </a:p>
        </p:txBody>
      </p:sp>
      <p:sp>
        <p:nvSpPr>
          <p:cNvPr id="71775" name="TextBox 276"/>
          <p:cNvSpPr txBox="1">
            <a:spLocks noChangeArrowheads="1"/>
          </p:cNvSpPr>
          <p:nvPr/>
        </p:nvSpPr>
        <p:spPr bwMode="auto">
          <a:xfrm>
            <a:off x="7475538" y="5953125"/>
            <a:ext cx="368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20</a:t>
            </a:r>
          </a:p>
        </p:txBody>
      </p:sp>
      <p:sp>
        <p:nvSpPr>
          <p:cNvPr id="71776" name="TextBox 277"/>
          <p:cNvSpPr txBox="1">
            <a:spLocks noChangeArrowheads="1"/>
          </p:cNvSpPr>
          <p:nvPr/>
        </p:nvSpPr>
        <p:spPr bwMode="auto">
          <a:xfrm>
            <a:off x="6829425" y="5953125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18</a:t>
            </a:r>
          </a:p>
        </p:txBody>
      </p:sp>
      <p:sp>
        <p:nvSpPr>
          <p:cNvPr id="71777" name="TextBox 278"/>
          <p:cNvSpPr txBox="1">
            <a:spLocks noChangeArrowheads="1"/>
          </p:cNvSpPr>
          <p:nvPr/>
        </p:nvSpPr>
        <p:spPr bwMode="auto">
          <a:xfrm>
            <a:off x="6499225" y="5953125"/>
            <a:ext cx="368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17</a:t>
            </a:r>
          </a:p>
        </p:txBody>
      </p:sp>
      <p:sp>
        <p:nvSpPr>
          <p:cNvPr id="71778" name="TextBox 279"/>
          <p:cNvSpPr txBox="1">
            <a:spLocks noChangeArrowheads="1"/>
          </p:cNvSpPr>
          <p:nvPr/>
        </p:nvSpPr>
        <p:spPr bwMode="auto">
          <a:xfrm>
            <a:off x="8128000" y="5953125"/>
            <a:ext cx="366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300">
                <a:solidFill>
                  <a:srgbClr val="00498B"/>
                </a:solidFill>
              </a:rPr>
              <a:t>22</a:t>
            </a:r>
          </a:p>
        </p:txBody>
      </p:sp>
      <p:sp>
        <p:nvSpPr>
          <p:cNvPr id="30820" name="TextBox 280"/>
          <p:cNvSpPr txBox="1">
            <a:spLocks noChangeArrowheads="1"/>
          </p:cNvSpPr>
          <p:nvPr/>
        </p:nvSpPr>
        <p:spPr bwMode="auto">
          <a:xfrm>
            <a:off x="6357938" y="2162175"/>
            <a:ext cx="1812925" cy="3381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sz="1600" dirty="0" smtClean="0">
                <a:solidFill>
                  <a:srgbClr val="00498B"/>
                </a:solidFill>
                <a:latin typeface="+mn-lt"/>
                <a:ea typeface="+mn-ea"/>
              </a:rPr>
              <a:t>Physicians (n=63</a:t>
            </a:r>
            <a:r>
              <a:rPr lang="en-GB" sz="1600" dirty="0" smtClean="0">
                <a:solidFill>
                  <a:srgbClr val="00498B"/>
                </a:solidFill>
                <a:ea typeface="+mn-ea"/>
              </a:rPr>
              <a:t>)</a:t>
            </a:r>
          </a:p>
        </p:txBody>
      </p:sp>
      <p:sp>
        <p:nvSpPr>
          <p:cNvPr id="71780" name="Rectangle 56"/>
          <p:cNvSpPr>
            <a:spLocks noChangeArrowheads="1"/>
          </p:cNvSpPr>
          <p:nvPr/>
        </p:nvSpPr>
        <p:spPr bwMode="auto">
          <a:xfrm>
            <a:off x="6140450" y="2265363"/>
            <a:ext cx="219075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0822" name="TextBox 282"/>
          <p:cNvSpPr txBox="1">
            <a:spLocks noChangeArrowheads="1"/>
          </p:cNvSpPr>
          <p:nvPr/>
        </p:nvSpPr>
        <p:spPr bwMode="auto">
          <a:xfrm>
            <a:off x="6357938" y="2436813"/>
            <a:ext cx="1606550" cy="3381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sz="1600" dirty="0" smtClean="0">
                <a:solidFill>
                  <a:srgbClr val="00498B"/>
                </a:solidFill>
                <a:latin typeface="+mn-lt"/>
                <a:ea typeface="+mn-ea"/>
              </a:rPr>
              <a:t>Patients (n=61)</a:t>
            </a:r>
          </a:p>
        </p:txBody>
      </p:sp>
      <p:sp>
        <p:nvSpPr>
          <p:cNvPr id="284" name="Rectangle 56"/>
          <p:cNvSpPr>
            <a:spLocks noChangeArrowheads="1"/>
          </p:cNvSpPr>
          <p:nvPr/>
        </p:nvSpPr>
        <p:spPr bwMode="auto">
          <a:xfrm>
            <a:off x="6140450" y="2538413"/>
            <a:ext cx="219075" cy="1349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85" name="Rectangle 284"/>
          <p:cNvSpPr>
            <a:spLocks noChangeArrowheads="1"/>
          </p:cNvSpPr>
          <p:nvPr/>
        </p:nvSpPr>
        <p:spPr bwMode="auto">
          <a:xfrm>
            <a:off x="1662113" y="2003425"/>
            <a:ext cx="220662" cy="16414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84" name="Rectangle 114"/>
          <p:cNvSpPr>
            <a:spLocks noChangeArrowheads="1"/>
          </p:cNvSpPr>
          <p:nvPr/>
        </p:nvSpPr>
        <p:spPr bwMode="auto">
          <a:xfrm>
            <a:off x="1443038" y="2774950"/>
            <a:ext cx="219075" cy="86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286" name="Rectangle 285"/>
          <p:cNvSpPr>
            <a:spLocks noChangeArrowheads="1"/>
          </p:cNvSpPr>
          <p:nvPr/>
        </p:nvSpPr>
        <p:spPr bwMode="auto">
          <a:xfrm>
            <a:off x="2303463" y="3424238"/>
            <a:ext cx="220662" cy="22066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86" name="Rectangle 286"/>
          <p:cNvSpPr>
            <a:spLocks noChangeArrowheads="1"/>
          </p:cNvSpPr>
          <p:nvPr/>
        </p:nvSpPr>
        <p:spPr bwMode="auto">
          <a:xfrm>
            <a:off x="2084388" y="3286125"/>
            <a:ext cx="220662" cy="3587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288" name="Rectangle 287"/>
          <p:cNvSpPr>
            <a:spLocks noChangeArrowheads="1"/>
          </p:cNvSpPr>
          <p:nvPr/>
        </p:nvSpPr>
        <p:spPr bwMode="auto">
          <a:xfrm>
            <a:off x="2955925" y="3578225"/>
            <a:ext cx="219075" cy="666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88" name="Rectangle 288"/>
          <p:cNvSpPr>
            <a:spLocks noChangeArrowheads="1"/>
          </p:cNvSpPr>
          <p:nvPr/>
        </p:nvSpPr>
        <p:spPr bwMode="auto">
          <a:xfrm>
            <a:off x="2736850" y="3181350"/>
            <a:ext cx="219075" cy="463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290" name="Rectangle 289"/>
          <p:cNvSpPr>
            <a:spLocks noChangeArrowheads="1"/>
          </p:cNvSpPr>
          <p:nvPr/>
        </p:nvSpPr>
        <p:spPr bwMode="auto">
          <a:xfrm>
            <a:off x="3597275" y="3573463"/>
            <a:ext cx="220663" cy="714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90" name="Rectangle 290"/>
          <p:cNvSpPr>
            <a:spLocks noChangeArrowheads="1"/>
          </p:cNvSpPr>
          <p:nvPr/>
        </p:nvSpPr>
        <p:spPr bwMode="auto">
          <a:xfrm>
            <a:off x="3378200" y="3389313"/>
            <a:ext cx="220663" cy="2555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292" name="Rectangle 291"/>
          <p:cNvSpPr>
            <a:spLocks noChangeArrowheads="1"/>
          </p:cNvSpPr>
          <p:nvPr/>
        </p:nvSpPr>
        <p:spPr bwMode="auto">
          <a:xfrm>
            <a:off x="4257675" y="3581400"/>
            <a:ext cx="220663" cy="635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92" name="Rectangle 292"/>
          <p:cNvSpPr>
            <a:spLocks noChangeArrowheads="1"/>
          </p:cNvSpPr>
          <p:nvPr/>
        </p:nvSpPr>
        <p:spPr bwMode="auto">
          <a:xfrm>
            <a:off x="4038600" y="3508375"/>
            <a:ext cx="220663" cy="136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294" name="Rectangle 293"/>
          <p:cNvSpPr>
            <a:spLocks noChangeArrowheads="1"/>
          </p:cNvSpPr>
          <p:nvPr/>
        </p:nvSpPr>
        <p:spPr bwMode="auto">
          <a:xfrm>
            <a:off x="4910138" y="3598863"/>
            <a:ext cx="219075" cy="460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94" name="Rectangle 294"/>
          <p:cNvSpPr>
            <a:spLocks noChangeArrowheads="1"/>
          </p:cNvSpPr>
          <p:nvPr/>
        </p:nvSpPr>
        <p:spPr bwMode="auto">
          <a:xfrm>
            <a:off x="4691063" y="3467100"/>
            <a:ext cx="219075" cy="177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296" name="Rectangle 295"/>
          <p:cNvSpPr>
            <a:spLocks noChangeArrowheads="1"/>
          </p:cNvSpPr>
          <p:nvPr/>
        </p:nvSpPr>
        <p:spPr bwMode="auto">
          <a:xfrm>
            <a:off x="5551488" y="3581400"/>
            <a:ext cx="220662" cy="635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4" name="Rectangle 303"/>
          <p:cNvSpPr>
            <a:spLocks noChangeArrowheads="1"/>
          </p:cNvSpPr>
          <p:nvPr/>
        </p:nvSpPr>
        <p:spPr bwMode="auto">
          <a:xfrm>
            <a:off x="8137525" y="3598863"/>
            <a:ext cx="220663" cy="460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6" name="Rectangle 305"/>
          <p:cNvSpPr>
            <a:spLocks noChangeArrowheads="1"/>
          </p:cNvSpPr>
          <p:nvPr/>
        </p:nvSpPr>
        <p:spPr bwMode="auto">
          <a:xfrm>
            <a:off x="8308975" y="4325938"/>
            <a:ext cx="111125" cy="16081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98" name="Rectangle 306"/>
          <p:cNvSpPr>
            <a:spLocks noChangeArrowheads="1"/>
          </p:cNvSpPr>
          <p:nvPr/>
        </p:nvSpPr>
        <p:spPr bwMode="auto">
          <a:xfrm>
            <a:off x="8197850" y="5649913"/>
            <a:ext cx="111125" cy="2841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09" name="Rectangle 308"/>
          <p:cNvSpPr>
            <a:spLocks noChangeArrowheads="1"/>
          </p:cNvSpPr>
          <p:nvPr/>
        </p:nvSpPr>
        <p:spPr bwMode="auto">
          <a:xfrm>
            <a:off x="7980363" y="5740400"/>
            <a:ext cx="111125" cy="1936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11" name="Rectangle 310"/>
          <p:cNvSpPr>
            <a:spLocks noChangeArrowheads="1"/>
          </p:cNvSpPr>
          <p:nvPr/>
        </p:nvSpPr>
        <p:spPr bwMode="auto">
          <a:xfrm>
            <a:off x="7654925" y="5822950"/>
            <a:ext cx="111125" cy="1111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01" name="Rectangle 311"/>
          <p:cNvSpPr>
            <a:spLocks noChangeArrowheads="1"/>
          </p:cNvSpPr>
          <p:nvPr/>
        </p:nvSpPr>
        <p:spPr bwMode="auto">
          <a:xfrm>
            <a:off x="7543800" y="5822950"/>
            <a:ext cx="111125" cy="111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  <p:sp>
        <p:nvSpPr>
          <p:cNvPr id="317" name="Rectangle 316"/>
          <p:cNvSpPr>
            <a:spLocks noChangeArrowheads="1"/>
          </p:cNvSpPr>
          <p:nvPr/>
        </p:nvSpPr>
        <p:spPr bwMode="auto">
          <a:xfrm>
            <a:off x="6686550" y="5872163"/>
            <a:ext cx="112713" cy="619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03" name="Rectangle 317"/>
          <p:cNvSpPr>
            <a:spLocks noChangeArrowheads="1"/>
          </p:cNvSpPr>
          <p:nvPr/>
        </p:nvSpPr>
        <p:spPr bwMode="auto">
          <a:xfrm>
            <a:off x="6575425" y="5743575"/>
            <a:ext cx="112713" cy="190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19" name="Rectangle 318"/>
          <p:cNvSpPr>
            <a:spLocks noChangeArrowheads="1"/>
          </p:cNvSpPr>
          <p:nvPr/>
        </p:nvSpPr>
        <p:spPr bwMode="auto">
          <a:xfrm>
            <a:off x="6357938" y="5822950"/>
            <a:ext cx="111125" cy="1111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05" name="Rectangle 319"/>
          <p:cNvSpPr>
            <a:spLocks noChangeArrowheads="1"/>
          </p:cNvSpPr>
          <p:nvPr/>
        </p:nvSpPr>
        <p:spPr bwMode="auto">
          <a:xfrm>
            <a:off x="6246813" y="5830888"/>
            <a:ext cx="111125" cy="1031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  <p:sp>
        <p:nvSpPr>
          <p:cNvPr id="71806" name="Rectangle 323"/>
          <p:cNvSpPr>
            <a:spLocks noChangeArrowheads="1"/>
          </p:cNvSpPr>
          <p:nvPr/>
        </p:nvSpPr>
        <p:spPr bwMode="auto">
          <a:xfrm>
            <a:off x="5611813" y="5691188"/>
            <a:ext cx="111125" cy="2428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27" name="Rectangle 326"/>
          <p:cNvSpPr>
            <a:spLocks noChangeArrowheads="1"/>
          </p:cNvSpPr>
          <p:nvPr/>
        </p:nvSpPr>
        <p:spPr bwMode="auto">
          <a:xfrm>
            <a:off x="5068888" y="5643563"/>
            <a:ext cx="111125" cy="2905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08" name="Rectangle 327"/>
          <p:cNvSpPr>
            <a:spLocks noChangeArrowheads="1"/>
          </p:cNvSpPr>
          <p:nvPr/>
        </p:nvSpPr>
        <p:spPr bwMode="auto">
          <a:xfrm>
            <a:off x="4957763" y="5597525"/>
            <a:ext cx="111125" cy="336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29" name="Rectangle 328"/>
          <p:cNvSpPr>
            <a:spLocks noChangeArrowheads="1"/>
          </p:cNvSpPr>
          <p:nvPr/>
        </p:nvSpPr>
        <p:spPr bwMode="auto">
          <a:xfrm>
            <a:off x="4745038" y="5822950"/>
            <a:ext cx="112712" cy="1111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10" name="Rectangle 329"/>
          <p:cNvSpPr>
            <a:spLocks noChangeArrowheads="1"/>
          </p:cNvSpPr>
          <p:nvPr/>
        </p:nvSpPr>
        <p:spPr bwMode="auto">
          <a:xfrm>
            <a:off x="4633913" y="5822950"/>
            <a:ext cx="112712" cy="111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  <p:sp>
        <p:nvSpPr>
          <p:cNvPr id="71811" name="Rectangle 331"/>
          <p:cNvSpPr>
            <a:spLocks noChangeArrowheads="1"/>
          </p:cNvSpPr>
          <p:nvPr/>
        </p:nvSpPr>
        <p:spPr bwMode="auto">
          <a:xfrm>
            <a:off x="4308475" y="5868988"/>
            <a:ext cx="111125" cy="650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  <p:sp>
        <p:nvSpPr>
          <p:cNvPr id="71812" name="Rectangle 333"/>
          <p:cNvSpPr>
            <a:spLocks noChangeArrowheads="1"/>
          </p:cNvSpPr>
          <p:nvPr/>
        </p:nvSpPr>
        <p:spPr bwMode="auto">
          <a:xfrm>
            <a:off x="3979863" y="5594350"/>
            <a:ext cx="111125" cy="3397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71813" name="Rectangle 335"/>
          <p:cNvSpPr>
            <a:spLocks noChangeArrowheads="1"/>
          </p:cNvSpPr>
          <p:nvPr/>
        </p:nvSpPr>
        <p:spPr bwMode="auto">
          <a:xfrm>
            <a:off x="3663950" y="5737225"/>
            <a:ext cx="111125" cy="1968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71814" name="Rectangle 337"/>
          <p:cNvSpPr>
            <a:spLocks noChangeArrowheads="1"/>
          </p:cNvSpPr>
          <p:nvPr/>
        </p:nvSpPr>
        <p:spPr bwMode="auto">
          <a:xfrm>
            <a:off x="3338513" y="5684838"/>
            <a:ext cx="111125" cy="2492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71815" name="Rectangle 339"/>
          <p:cNvSpPr>
            <a:spLocks noChangeArrowheads="1"/>
          </p:cNvSpPr>
          <p:nvPr/>
        </p:nvSpPr>
        <p:spPr bwMode="auto">
          <a:xfrm>
            <a:off x="3009900" y="5822950"/>
            <a:ext cx="111125" cy="111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  <p:sp>
        <p:nvSpPr>
          <p:cNvPr id="341" name="Rectangle 340"/>
          <p:cNvSpPr>
            <a:spLocks noChangeArrowheads="1"/>
          </p:cNvSpPr>
          <p:nvPr/>
        </p:nvSpPr>
        <p:spPr bwMode="auto">
          <a:xfrm>
            <a:off x="2803525" y="5865813"/>
            <a:ext cx="111125" cy="6826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17" name="Rectangle 341"/>
          <p:cNvSpPr>
            <a:spLocks noChangeArrowheads="1"/>
          </p:cNvSpPr>
          <p:nvPr/>
        </p:nvSpPr>
        <p:spPr bwMode="auto">
          <a:xfrm>
            <a:off x="2692400" y="5888038"/>
            <a:ext cx="112713" cy="460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  <p:sp>
        <p:nvSpPr>
          <p:cNvPr id="343" name="Rectangle 342"/>
          <p:cNvSpPr>
            <a:spLocks noChangeArrowheads="1"/>
          </p:cNvSpPr>
          <p:nvPr/>
        </p:nvSpPr>
        <p:spPr bwMode="auto">
          <a:xfrm>
            <a:off x="2478088" y="5822950"/>
            <a:ext cx="111125" cy="1111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19" name="Rectangle 343"/>
          <p:cNvSpPr>
            <a:spLocks noChangeArrowheads="1"/>
          </p:cNvSpPr>
          <p:nvPr/>
        </p:nvSpPr>
        <p:spPr bwMode="auto">
          <a:xfrm>
            <a:off x="2366963" y="5643563"/>
            <a:ext cx="111125" cy="2905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45" name="Rectangle 344"/>
          <p:cNvSpPr>
            <a:spLocks noChangeArrowheads="1"/>
          </p:cNvSpPr>
          <p:nvPr/>
        </p:nvSpPr>
        <p:spPr bwMode="auto">
          <a:xfrm>
            <a:off x="2149475" y="5827713"/>
            <a:ext cx="111125" cy="10636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21" name="Rectangle 345"/>
          <p:cNvSpPr>
            <a:spLocks noChangeArrowheads="1"/>
          </p:cNvSpPr>
          <p:nvPr/>
        </p:nvSpPr>
        <p:spPr bwMode="auto">
          <a:xfrm>
            <a:off x="2038350" y="5646738"/>
            <a:ext cx="111125" cy="2873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47" name="Rectangle 346"/>
          <p:cNvSpPr>
            <a:spLocks noChangeArrowheads="1"/>
          </p:cNvSpPr>
          <p:nvPr/>
        </p:nvSpPr>
        <p:spPr bwMode="auto">
          <a:xfrm>
            <a:off x="1830388" y="5872163"/>
            <a:ext cx="111125" cy="619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3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23" name="Rectangle 347"/>
          <p:cNvSpPr>
            <a:spLocks noChangeArrowheads="1"/>
          </p:cNvSpPr>
          <p:nvPr/>
        </p:nvSpPr>
        <p:spPr bwMode="auto">
          <a:xfrm>
            <a:off x="1719263" y="5778500"/>
            <a:ext cx="111125" cy="1555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349" name="Rectangle 348"/>
          <p:cNvSpPr>
            <a:spLocks noChangeArrowheads="1"/>
          </p:cNvSpPr>
          <p:nvPr/>
        </p:nvSpPr>
        <p:spPr bwMode="auto">
          <a:xfrm>
            <a:off x="1501775" y="5784850"/>
            <a:ext cx="111125" cy="1492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825" name="Rectangle 349"/>
          <p:cNvSpPr>
            <a:spLocks noChangeArrowheads="1"/>
          </p:cNvSpPr>
          <p:nvPr/>
        </p:nvSpPr>
        <p:spPr bwMode="auto">
          <a:xfrm>
            <a:off x="1390650" y="5875338"/>
            <a:ext cx="111125" cy="587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300">
              <a:solidFill>
                <a:srgbClr val="0049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163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>
          <a:xfrm>
            <a:off x="457200" y="1074738"/>
            <a:ext cx="8229600" cy="1143000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Risk of bleeding and stroke in AF patients</a:t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400" b="1" dirty="0">
                <a:latin typeface="Tahoma" charset="0"/>
                <a:ea typeface="ＭＳ Ｐゴシック" charset="0"/>
              </a:rPr>
              <a:t/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400" b="1" dirty="0">
                <a:latin typeface="Tahoma" charset="0"/>
                <a:ea typeface="ＭＳ Ｐゴシック" charset="0"/>
              </a:rPr>
              <a:t/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endParaRPr lang="en-GB" sz="2400" b="1" dirty="0">
              <a:latin typeface="Tahoma" charset="0"/>
              <a:ea typeface="ＭＳ Ｐゴシック" charset="0"/>
            </a:endParaRPr>
          </a:p>
        </p:txBody>
      </p:sp>
      <p:sp>
        <p:nvSpPr>
          <p:cNvPr id="72706" name="TextBox 5"/>
          <p:cNvSpPr txBox="1">
            <a:spLocks noChangeArrowheads="1"/>
          </p:cNvSpPr>
          <p:nvPr/>
        </p:nvSpPr>
        <p:spPr bwMode="auto">
          <a:xfrm>
            <a:off x="416540" y="2882433"/>
            <a:ext cx="19589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000" b="1">
                <a:solidFill>
                  <a:srgbClr val="00498B"/>
                </a:solidFill>
                <a:latin typeface="Tahoma" charset="0"/>
                <a:cs typeface="Calibri" charset="0"/>
              </a:rPr>
              <a:t>Risk of fatal</a:t>
            </a:r>
            <a:br>
              <a:rPr lang="en-GB" sz="2000" b="1">
                <a:solidFill>
                  <a:srgbClr val="00498B"/>
                </a:solidFill>
                <a:latin typeface="Tahoma" charset="0"/>
                <a:cs typeface="Calibri" charset="0"/>
              </a:rPr>
            </a:br>
            <a:r>
              <a:rPr lang="en-GB" sz="2000" b="1">
                <a:solidFill>
                  <a:srgbClr val="00498B"/>
                </a:solidFill>
                <a:latin typeface="Tahoma" charset="0"/>
                <a:cs typeface="Calibri" charset="0"/>
              </a:rPr>
              <a:t>and non-fatal bleeds</a:t>
            </a:r>
          </a:p>
        </p:txBody>
      </p:sp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2455957" y="6434981"/>
            <a:ext cx="6678612" cy="27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5" rIns="91408" bIns="45705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200" dirty="0">
                <a:latin typeface="Tahoma" charset="0"/>
              </a:rPr>
              <a:t>Hansen </a:t>
            </a:r>
            <a:r>
              <a:rPr lang="en-GB" sz="1200" dirty="0" err="1">
                <a:latin typeface="Tahoma" charset="0"/>
              </a:rPr>
              <a:t>ML</a:t>
            </a:r>
            <a:r>
              <a:rPr lang="en-GB" sz="1200" i="1" dirty="0" err="1">
                <a:latin typeface="Tahoma" charset="0"/>
              </a:rPr>
              <a:t>et</a:t>
            </a:r>
            <a:r>
              <a:rPr lang="en-GB" sz="1200" i="1" dirty="0">
                <a:latin typeface="Tahoma" charset="0"/>
              </a:rPr>
              <a:t> al. Arch Intern Med </a:t>
            </a:r>
            <a:r>
              <a:rPr lang="en-GB" sz="1200" dirty="0">
                <a:latin typeface="Tahoma" charset="0"/>
              </a:rPr>
              <a:t>2010</a:t>
            </a:r>
          </a:p>
        </p:txBody>
      </p:sp>
      <p:sp>
        <p:nvSpPr>
          <p:cNvPr id="72708" name="TextBox 5"/>
          <p:cNvSpPr txBox="1">
            <a:spLocks noChangeArrowheads="1"/>
          </p:cNvSpPr>
          <p:nvPr/>
        </p:nvSpPr>
        <p:spPr bwMode="auto">
          <a:xfrm>
            <a:off x="2397740" y="2737971"/>
            <a:ext cx="25923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Warfarin monotherapy</a:t>
            </a:r>
          </a:p>
          <a:p>
            <a:pPr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Aspirin monotherapy</a:t>
            </a:r>
          </a:p>
          <a:p>
            <a:pPr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Clopidogrel monotherapy</a:t>
            </a:r>
          </a:p>
          <a:p>
            <a:pPr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Aspirin + clopidogrel</a:t>
            </a:r>
            <a:b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</a:br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Warfarin + aspirin</a:t>
            </a:r>
            <a:b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</a:br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Warfarin + clopidogrel</a:t>
            </a:r>
            <a:b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</a:br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Triple therapy</a:t>
            </a:r>
          </a:p>
        </p:txBody>
      </p:sp>
      <p:sp>
        <p:nvSpPr>
          <p:cNvPr id="72709" name="TextBox 5"/>
          <p:cNvSpPr txBox="1">
            <a:spLocks noChangeArrowheads="1"/>
          </p:cNvSpPr>
          <p:nvPr/>
        </p:nvSpPr>
        <p:spPr bwMode="auto">
          <a:xfrm>
            <a:off x="6556990" y="2482383"/>
            <a:ext cx="259238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600" b="1">
                <a:solidFill>
                  <a:srgbClr val="00498B"/>
                </a:solidFill>
                <a:latin typeface="Tahoma" charset="0"/>
                <a:cs typeface="Calibri" charset="0"/>
              </a:rPr>
              <a:t>HR (95% CI)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1 [Reference]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0.93 (0.88–0.98)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1.06 (0.87–1.29)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1.66 (1.34–2.04)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1.83 (1.72–1.96)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3.08 (2.32–3.91)</a:t>
            </a:r>
          </a:p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Calibri" charset="0"/>
              </a:rPr>
              <a:t>3.70 (2.89–4.76)</a:t>
            </a:r>
          </a:p>
        </p:txBody>
      </p:sp>
      <p:grpSp>
        <p:nvGrpSpPr>
          <p:cNvPr id="72710" name="Group 42"/>
          <p:cNvGrpSpPr>
            <a:grpSpLocks/>
          </p:cNvGrpSpPr>
          <p:nvPr/>
        </p:nvGrpSpPr>
        <p:grpSpPr bwMode="auto">
          <a:xfrm>
            <a:off x="4504353" y="2715746"/>
            <a:ext cx="2576512" cy="2532062"/>
            <a:chOff x="4529305" y="967770"/>
            <a:chExt cx="2575717" cy="2531217"/>
          </a:xfrm>
        </p:grpSpPr>
        <p:grpSp>
          <p:nvGrpSpPr>
            <p:cNvPr id="72742" name="Group 37"/>
            <p:cNvGrpSpPr>
              <a:grpSpLocks/>
            </p:cNvGrpSpPr>
            <p:nvPr/>
          </p:nvGrpSpPr>
          <p:grpSpPr bwMode="auto">
            <a:xfrm>
              <a:off x="4739225" y="967770"/>
              <a:ext cx="2106322" cy="2046887"/>
              <a:chOff x="4739225" y="967770"/>
              <a:chExt cx="2106322" cy="2046887"/>
            </a:xfrm>
          </p:grpSpPr>
          <p:cxnSp>
            <p:nvCxnSpPr>
              <p:cNvPr id="72747" name="Straight Connector 11"/>
              <p:cNvCxnSpPr>
                <a:cxnSpLocks noChangeShapeType="1"/>
              </p:cNvCxnSpPr>
              <p:nvPr/>
            </p:nvCxnSpPr>
            <p:spPr bwMode="auto">
              <a:xfrm>
                <a:off x="4739225" y="2924657"/>
                <a:ext cx="210632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48" name="Straight Connector 14"/>
              <p:cNvCxnSpPr>
                <a:cxnSpLocks noChangeShapeType="1"/>
              </p:cNvCxnSpPr>
              <p:nvPr/>
            </p:nvCxnSpPr>
            <p:spPr bwMode="auto">
              <a:xfrm>
                <a:off x="4746341" y="2924657"/>
                <a:ext cx="0" cy="90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49" name="Straight Connector 15"/>
              <p:cNvCxnSpPr>
                <a:cxnSpLocks noChangeShapeType="1"/>
              </p:cNvCxnSpPr>
              <p:nvPr/>
            </p:nvCxnSpPr>
            <p:spPr bwMode="auto">
              <a:xfrm>
                <a:off x="5792386" y="2924657"/>
                <a:ext cx="0" cy="90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50" name="Straight Connector 16"/>
              <p:cNvCxnSpPr>
                <a:cxnSpLocks noChangeShapeType="1"/>
              </p:cNvCxnSpPr>
              <p:nvPr/>
            </p:nvCxnSpPr>
            <p:spPr bwMode="auto">
              <a:xfrm>
                <a:off x="6834873" y="2924657"/>
                <a:ext cx="0" cy="90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72751" name="Group 25"/>
              <p:cNvGrpSpPr>
                <a:grpSpLocks/>
              </p:cNvGrpSpPr>
              <p:nvPr/>
            </p:nvGrpSpPr>
            <p:grpSpPr bwMode="auto">
              <a:xfrm>
                <a:off x="6109046" y="2924658"/>
                <a:ext cx="683131" cy="64042"/>
                <a:chOff x="6109046" y="2924657"/>
                <a:chExt cx="683131" cy="90000"/>
              </a:xfrm>
            </p:grpSpPr>
            <p:cxnSp>
              <p:nvCxnSpPr>
                <p:cNvPr id="72762" name="Straight Connector 17"/>
                <p:cNvCxnSpPr>
                  <a:cxnSpLocks noChangeShapeType="1"/>
                </p:cNvCxnSpPr>
                <p:nvPr/>
              </p:nvCxnSpPr>
              <p:spPr bwMode="auto">
                <a:xfrm>
                  <a:off x="6792177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3" name="Straight Connector 18"/>
                <p:cNvCxnSpPr>
                  <a:cxnSpLocks noChangeShapeType="1"/>
                </p:cNvCxnSpPr>
                <p:nvPr/>
              </p:nvCxnSpPr>
              <p:spPr bwMode="auto">
                <a:xfrm>
                  <a:off x="6742366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4" name="Straight Connector 19"/>
                <p:cNvCxnSpPr>
                  <a:cxnSpLocks noChangeShapeType="1"/>
                </p:cNvCxnSpPr>
                <p:nvPr/>
              </p:nvCxnSpPr>
              <p:spPr bwMode="auto">
                <a:xfrm>
                  <a:off x="6674764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5" name="Straight Connector 20"/>
                <p:cNvCxnSpPr>
                  <a:cxnSpLocks noChangeShapeType="1"/>
                </p:cNvCxnSpPr>
                <p:nvPr/>
              </p:nvCxnSpPr>
              <p:spPr bwMode="auto">
                <a:xfrm>
                  <a:off x="6603605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6" name="Straight Connector 21"/>
                <p:cNvCxnSpPr>
                  <a:cxnSpLocks noChangeShapeType="1"/>
                </p:cNvCxnSpPr>
                <p:nvPr/>
              </p:nvCxnSpPr>
              <p:spPr bwMode="auto">
                <a:xfrm>
                  <a:off x="6528887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7" name="Straight Connector 22"/>
                <p:cNvCxnSpPr>
                  <a:cxnSpLocks noChangeShapeType="1"/>
                </p:cNvCxnSpPr>
                <p:nvPr/>
              </p:nvCxnSpPr>
              <p:spPr bwMode="auto">
                <a:xfrm>
                  <a:off x="6429264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8" name="Straight Connector 23"/>
                <p:cNvCxnSpPr>
                  <a:cxnSpLocks noChangeShapeType="1"/>
                </p:cNvCxnSpPr>
                <p:nvPr/>
              </p:nvCxnSpPr>
              <p:spPr bwMode="auto">
                <a:xfrm>
                  <a:off x="6294061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9" name="Straight Connector 24"/>
                <p:cNvCxnSpPr>
                  <a:cxnSpLocks noChangeShapeType="1"/>
                </p:cNvCxnSpPr>
                <p:nvPr/>
              </p:nvCxnSpPr>
              <p:spPr bwMode="auto">
                <a:xfrm>
                  <a:off x="6109046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72752" name="Group 26"/>
              <p:cNvGrpSpPr>
                <a:grpSpLocks/>
              </p:cNvGrpSpPr>
              <p:nvPr/>
            </p:nvGrpSpPr>
            <p:grpSpPr bwMode="auto">
              <a:xfrm>
                <a:off x="5063001" y="2924658"/>
                <a:ext cx="683131" cy="64042"/>
                <a:chOff x="6109046" y="2924657"/>
                <a:chExt cx="683131" cy="90000"/>
              </a:xfrm>
            </p:grpSpPr>
            <p:cxnSp>
              <p:nvCxnSpPr>
                <p:cNvPr id="72754" name="Straight Connector 27"/>
                <p:cNvCxnSpPr>
                  <a:cxnSpLocks noChangeShapeType="1"/>
                </p:cNvCxnSpPr>
                <p:nvPr/>
              </p:nvCxnSpPr>
              <p:spPr bwMode="auto">
                <a:xfrm>
                  <a:off x="6792177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55" name="Straight Connector 28"/>
                <p:cNvCxnSpPr>
                  <a:cxnSpLocks noChangeShapeType="1"/>
                </p:cNvCxnSpPr>
                <p:nvPr/>
              </p:nvCxnSpPr>
              <p:spPr bwMode="auto">
                <a:xfrm>
                  <a:off x="6742366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56" name="Straight Connector 29"/>
                <p:cNvCxnSpPr>
                  <a:cxnSpLocks noChangeShapeType="1"/>
                </p:cNvCxnSpPr>
                <p:nvPr/>
              </p:nvCxnSpPr>
              <p:spPr bwMode="auto">
                <a:xfrm>
                  <a:off x="6674764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57" name="Straight Connector 30"/>
                <p:cNvCxnSpPr>
                  <a:cxnSpLocks noChangeShapeType="1"/>
                </p:cNvCxnSpPr>
                <p:nvPr/>
              </p:nvCxnSpPr>
              <p:spPr bwMode="auto">
                <a:xfrm>
                  <a:off x="6603605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58" name="Straight Connector 31"/>
                <p:cNvCxnSpPr>
                  <a:cxnSpLocks noChangeShapeType="1"/>
                </p:cNvCxnSpPr>
                <p:nvPr/>
              </p:nvCxnSpPr>
              <p:spPr bwMode="auto">
                <a:xfrm>
                  <a:off x="6528887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59" name="Straight Connector 32"/>
                <p:cNvCxnSpPr>
                  <a:cxnSpLocks noChangeShapeType="1"/>
                </p:cNvCxnSpPr>
                <p:nvPr/>
              </p:nvCxnSpPr>
              <p:spPr bwMode="auto">
                <a:xfrm>
                  <a:off x="6429264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0" name="Straight Connector 33"/>
                <p:cNvCxnSpPr>
                  <a:cxnSpLocks noChangeShapeType="1"/>
                </p:cNvCxnSpPr>
                <p:nvPr/>
              </p:nvCxnSpPr>
              <p:spPr bwMode="auto">
                <a:xfrm>
                  <a:off x="6294061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1" name="Straight Connector 34"/>
                <p:cNvCxnSpPr>
                  <a:cxnSpLocks noChangeShapeType="1"/>
                </p:cNvCxnSpPr>
                <p:nvPr/>
              </p:nvCxnSpPr>
              <p:spPr bwMode="auto">
                <a:xfrm>
                  <a:off x="6109046" y="2924657"/>
                  <a:ext cx="0" cy="90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lg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72753" name="Straight Connector 35"/>
              <p:cNvCxnSpPr>
                <a:cxnSpLocks noChangeShapeType="1"/>
              </p:cNvCxnSpPr>
              <p:nvPr/>
            </p:nvCxnSpPr>
            <p:spPr bwMode="auto">
              <a:xfrm>
                <a:off x="5792386" y="967770"/>
                <a:ext cx="0" cy="19579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ash"/>
                <a:round/>
                <a:headEnd/>
                <a:tailEnd type="none" w="lg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743" name="TextBox 38"/>
            <p:cNvSpPr txBox="1">
              <a:spLocks noChangeArrowheads="1"/>
            </p:cNvSpPr>
            <p:nvPr/>
          </p:nvSpPr>
          <p:spPr bwMode="auto">
            <a:xfrm>
              <a:off x="4529305" y="3020722"/>
              <a:ext cx="434734" cy="27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400">
                  <a:solidFill>
                    <a:srgbClr val="00498B"/>
                  </a:solidFill>
                </a:rPr>
                <a:t>0.1</a:t>
              </a:r>
            </a:p>
          </p:txBody>
        </p:sp>
        <p:sp>
          <p:nvSpPr>
            <p:cNvPr id="72744" name="TextBox 39"/>
            <p:cNvSpPr txBox="1">
              <a:spLocks noChangeArrowheads="1"/>
            </p:cNvSpPr>
            <p:nvPr/>
          </p:nvSpPr>
          <p:spPr bwMode="auto">
            <a:xfrm>
              <a:off x="5575350" y="3020722"/>
              <a:ext cx="434735" cy="27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400">
                  <a:solidFill>
                    <a:srgbClr val="00498B"/>
                  </a:solidFill>
                </a:rPr>
                <a:t>1.0</a:t>
              </a:r>
            </a:p>
          </p:txBody>
        </p:sp>
        <p:sp>
          <p:nvSpPr>
            <p:cNvPr id="72745" name="TextBox 40"/>
            <p:cNvSpPr txBox="1">
              <a:spLocks noChangeArrowheads="1"/>
            </p:cNvSpPr>
            <p:nvPr/>
          </p:nvSpPr>
          <p:spPr bwMode="auto">
            <a:xfrm>
              <a:off x="6572504" y="3020722"/>
              <a:ext cx="532518" cy="27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400">
                  <a:solidFill>
                    <a:srgbClr val="00498B"/>
                  </a:solidFill>
                </a:rPr>
                <a:t>10.0</a:t>
              </a:r>
            </a:p>
          </p:txBody>
        </p:sp>
        <p:sp>
          <p:nvSpPr>
            <p:cNvPr id="72746" name="TextBox 41"/>
            <p:cNvSpPr txBox="1">
              <a:spLocks noChangeArrowheads="1"/>
            </p:cNvSpPr>
            <p:nvPr/>
          </p:nvSpPr>
          <p:spPr bwMode="auto">
            <a:xfrm>
              <a:off x="4795941" y="3223527"/>
              <a:ext cx="1993559" cy="27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400">
                  <a:solidFill>
                    <a:srgbClr val="00498B"/>
                  </a:solidFill>
                </a:rPr>
                <a:t>Hazard Ratio (95% CI)</a:t>
              </a:r>
            </a:p>
          </p:txBody>
        </p:sp>
      </p:grpSp>
      <p:grpSp>
        <p:nvGrpSpPr>
          <p:cNvPr id="72711" name="Group 49"/>
          <p:cNvGrpSpPr>
            <a:grpSpLocks/>
          </p:cNvGrpSpPr>
          <p:nvPr/>
        </p:nvGrpSpPr>
        <p:grpSpPr bwMode="auto">
          <a:xfrm>
            <a:off x="6244253" y="4355633"/>
            <a:ext cx="223837" cy="136525"/>
            <a:chOff x="4988283" y="1622437"/>
            <a:chExt cx="320218" cy="135203"/>
          </a:xfrm>
        </p:grpSpPr>
        <p:cxnSp>
          <p:nvCxnSpPr>
            <p:cNvPr id="72739" name="Straight Connector 45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40" name="Straight Connector 46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41" name="Straight Connector 47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4" name="Oval 43"/>
          <p:cNvSpPr/>
          <p:nvPr/>
        </p:nvSpPr>
        <p:spPr bwMode="auto">
          <a:xfrm>
            <a:off x="6307753" y="4377858"/>
            <a:ext cx="93662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72713" name="Group 56"/>
          <p:cNvGrpSpPr>
            <a:grpSpLocks/>
          </p:cNvGrpSpPr>
          <p:nvPr/>
        </p:nvGrpSpPr>
        <p:grpSpPr bwMode="auto">
          <a:xfrm>
            <a:off x="6144240" y="4107983"/>
            <a:ext cx="246063" cy="134938"/>
            <a:chOff x="4988283" y="1622437"/>
            <a:chExt cx="320218" cy="135203"/>
          </a:xfrm>
        </p:grpSpPr>
        <p:cxnSp>
          <p:nvCxnSpPr>
            <p:cNvPr id="72736" name="Straight Connector 57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7" name="Straight Connector 58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8" name="Straight Connector 59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" name="Oval 60"/>
          <p:cNvSpPr/>
          <p:nvPr/>
        </p:nvSpPr>
        <p:spPr bwMode="auto">
          <a:xfrm>
            <a:off x="6226790" y="4128621"/>
            <a:ext cx="92075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72715" name="Group 61"/>
          <p:cNvGrpSpPr>
            <a:grpSpLocks/>
          </p:cNvGrpSpPr>
          <p:nvPr/>
        </p:nvGrpSpPr>
        <p:grpSpPr bwMode="auto">
          <a:xfrm>
            <a:off x="6006128" y="3865096"/>
            <a:ext cx="66675" cy="134937"/>
            <a:chOff x="4988283" y="1622437"/>
            <a:chExt cx="320218" cy="135203"/>
          </a:xfrm>
        </p:grpSpPr>
        <p:cxnSp>
          <p:nvCxnSpPr>
            <p:cNvPr id="72733" name="Straight Connector 62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4" name="Straight Connector 63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5" name="Straight Connector 64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6" name="Oval 65"/>
          <p:cNvSpPr/>
          <p:nvPr/>
        </p:nvSpPr>
        <p:spPr bwMode="auto">
          <a:xfrm>
            <a:off x="5991840" y="3887321"/>
            <a:ext cx="92075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72717" name="Group 66"/>
          <p:cNvGrpSpPr>
            <a:grpSpLocks/>
          </p:cNvGrpSpPr>
          <p:nvPr/>
        </p:nvGrpSpPr>
        <p:grpSpPr bwMode="auto">
          <a:xfrm>
            <a:off x="5895003" y="3623796"/>
            <a:ext cx="192087" cy="134937"/>
            <a:chOff x="4988283" y="1622437"/>
            <a:chExt cx="320218" cy="135203"/>
          </a:xfrm>
        </p:grpSpPr>
        <p:cxnSp>
          <p:nvCxnSpPr>
            <p:cNvPr id="72730" name="Straight Connector 67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1" name="Straight Connector 68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32" name="Straight Connector 69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" name="Oval 70"/>
          <p:cNvSpPr/>
          <p:nvPr/>
        </p:nvSpPr>
        <p:spPr bwMode="auto">
          <a:xfrm>
            <a:off x="5942628" y="3644433"/>
            <a:ext cx="92075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72719" name="Group 71"/>
          <p:cNvGrpSpPr>
            <a:grpSpLocks/>
          </p:cNvGrpSpPr>
          <p:nvPr/>
        </p:nvGrpSpPr>
        <p:grpSpPr bwMode="auto">
          <a:xfrm>
            <a:off x="5688628" y="3371383"/>
            <a:ext cx="188912" cy="134938"/>
            <a:chOff x="4988283" y="1622437"/>
            <a:chExt cx="320218" cy="135203"/>
          </a:xfrm>
        </p:grpSpPr>
        <p:cxnSp>
          <p:nvCxnSpPr>
            <p:cNvPr id="72727" name="Straight Connector 72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28" name="Straight Connector 73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29" name="Straight Connector 74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6" name="Oval 75"/>
          <p:cNvSpPr/>
          <p:nvPr/>
        </p:nvSpPr>
        <p:spPr bwMode="auto">
          <a:xfrm>
            <a:off x="5739428" y="3392021"/>
            <a:ext cx="92075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72721" name="Group 76"/>
          <p:cNvGrpSpPr>
            <a:grpSpLocks/>
          </p:cNvGrpSpPr>
          <p:nvPr/>
        </p:nvGrpSpPr>
        <p:grpSpPr bwMode="auto">
          <a:xfrm>
            <a:off x="5688628" y="3136433"/>
            <a:ext cx="65087" cy="134938"/>
            <a:chOff x="4988283" y="1622437"/>
            <a:chExt cx="320218" cy="135203"/>
          </a:xfrm>
        </p:grpSpPr>
        <p:cxnSp>
          <p:nvCxnSpPr>
            <p:cNvPr id="72724" name="Straight Connector 77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25" name="Straight Connector 78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26" name="Straight Connector 79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1" name="Oval 80"/>
          <p:cNvSpPr/>
          <p:nvPr/>
        </p:nvSpPr>
        <p:spPr bwMode="auto">
          <a:xfrm>
            <a:off x="5679103" y="3157071"/>
            <a:ext cx="92075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5721965" y="2904658"/>
            <a:ext cx="92075" cy="920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18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>
          <a:xfrm>
            <a:off x="457200" y="727076"/>
            <a:ext cx="8229600" cy="1143000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Risk factors for stroke and</a:t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400" b="1" dirty="0" err="1">
                <a:latin typeface="Tahoma" charset="0"/>
                <a:ea typeface="ＭＳ Ｐゴシック" charset="0"/>
              </a:rPr>
              <a:t>thrombo</a:t>
            </a:r>
            <a:r>
              <a:rPr lang="en-GB" sz="2400" b="1" dirty="0">
                <a:latin typeface="Tahoma" charset="0"/>
                <a:ea typeface="ＭＳ Ｐゴシック" charset="0"/>
              </a:rPr>
              <a:t>-embolism in non-</a:t>
            </a:r>
            <a:r>
              <a:rPr lang="en-GB" sz="2400" b="1" dirty="0" err="1">
                <a:latin typeface="Tahoma" charset="0"/>
                <a:ea typeface="ＭＳ Ｐゴシック" charset="0"/>
              </a:rPr>
              <a:t>valvular</a:t>
            </a:r>
            <a:r>
              <a:rPr lang="en-GB" sz="2400" b="1" dirty="0">
                <a:latin typeface="Tahoma" charset="0"/>
                <a:ea typeface="ＭＳ Ｐゴシック" charset="0"/>
              </a:rPr>
              <a:t> AF</a:t>
            </a:r>
          </a:p>
        </p:txBody>
      </p:sp>
      <p:sp>
        <p:nvSpPr>
          <p:cNvPr id="75778" name="Text Box 33"/>
          <p:cNvSpPr txBox="1">
            <a:spLocks noChangeArrowheads="1"/>
          </p:cNvSpPr>
          <p:nvPr/>
        </p:nvSpPr>
        <p:spPr bwMode="auto">
          <a:xfrm>
            <a:off x="409575" y="5945188"/>
            <a:ext cx="8377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200">
                <a:solidFill>
                  <a:srgbClr val="00498B"/>
                </a:solidFill>
              </a:rPr>
              <a:t>AF= atrial fibrillation; EF = ejection fraction (as </a:t>
            </a:r>
            <a:r>
              <a:rPr lang="fr-FR" sz="1200">
                <a:solidFill>
                  <a:srgbClr val="00498B"/>
                </a:solidFill>
                <a:latin typeface="Tahoma" charset="0"/>
                <a:cs typeface="Tahoma" charset="0"/>
              </a:rPr>
              <a:t>documented</a:t>
            </a:r>
            <a:r>
              <a:rPr lang="fr-FR" sz="1200">
                <a:solidFill>
                  <a:srgbClr val="00498B"/>
                </a:solidFill>
              </a:rPr>
              <a:t> by echocardiography, radionuclide ventriculography, cardiac</a:t>
            </a:r>
            <a:br>
              <a:rPr lang="fr-FR" sz="1200">
                <a:solidFill>
                  <a:srgbClr val="00498B"/>
                </a:solidFill>
              </a:rPr>
            </a:br>
            <a:r>
              <a:rPr lang="fr-FR" sz="1200">
                <a:solidFill>
                  <a:srgbClr val="00498B"/>
                </a:solidFill>
              </a:rPr>
              <a:t>catheterization, cardiac magnetic resonance imaging, etc.); LV = left ventricular; TIA = transient ischaemic attack.</a:t>
            </a:r>
          </a:p>
        </p:txBody>
      </p:sp>
      <p:graphicFrame>
        <p:nvGraphicFramePr>
          <p:cNvPr id="12" name="Group 73"/>
          <p:cNvGraphicFramePr>
            <a:graphicFrameLocks noGrp="1"/>
          </p:cNvGraphicFramePr>
          <p:nvPr>
            <p:ph idx="1"/>
          </p:nvPr>
        </p:nvGraphicFramePr>
        <p:xfrm>
          <a:off x="4575175" y="1824038"/>
          <a:ext cx="4056063" cy="3619687"/>
        </p:xfrm>
        <a:graphic>
          <a:graphicData uri="http://schemas.openxmlformats.org/drawingml/2006/table">
            <a:tbl>
              <a:tblPr/>
              <a:tblGrid>
                <a:gridCol w="4056063"/>
              </a:tblGrid>
              <a:tr h="6399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Clinically relevant non-major </a:t>
                      </a:r>
                      <a:b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</a:b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risk factors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9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CHF or moderate to severe LV systolic dysfunction [e.g. LV EF ≤40%)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5110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Hypertension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Diabetes mellitus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Age 65–74 years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Female sex</a:t>
                      </a: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Vascular disease</a:t>
                      </a: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Group 73"/>
          <p:cNvGraphicFramePr>
            <a:graphicFrameLocks noGrp="1"/>
          </p:cNvGraphicFramePr>
          <p:nvPr>
            <p:ph idx="1"/>
          </p:nvPr>
        </p:nvGraphicFramePr>
        <p:xfrm>
          <a:off x="515938" y="1824038"/>
          <a:ext cx="3690937" cy="2268538"/>
        </p:xfrm>
        <a:graphic>
          <a:graphicData uri="http://schemas.openxmlformats.org/drawingml/2006/table">
            <a:tbl>
              <a:tblPr/>
              <a:tblGrid>
                <a:gridCol w="3690937"/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Major risk factors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Previous stroke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TIA or systemic embolism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Age ≥75 years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75798" name="Text Box 4"/>
          <p:cNvSpPr txBox="1">
            <a:spLocks noChangeArrowheads="1"/>
          </p:cNvSpPr>
          <p:nvPr/>
        </p:nvSpPr>
        <p:spPr bwMode="auto">
          <a:xfrm>
            <a:off x="414338" y="6461125"/>
            <a:ext cx="6678612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5" rIns="91408" bIns="45705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i="1">
                <a:solidFill>
                  <a:srgbClr val="00498B"/>
                </a:solidFill>
                <a:latin typeface="Tahoma" charset="0"/>
              </a:rPr>
              <a:t>European Heart Journal</a:t>
            </a:r>
            <a:r>
              <a:rPr lang="en-GB" sz="1200">
                <a:solidFill>
                  <a:srgbClr val="00498B"/>
                </a:solidFill>
                <a:latin typeface="Tahoma" charset="0"/>
              </a:rPr>
              <a:t> 2010;31:2369–2429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3557890"/>
      </p:ext>
    </p:extLst>
  </p:cSld>
  <p:clrMapOvr>
    <a:masterClrMapping/>
  </p:clrMapOvr>
  <p:transition xmlns:p14="http://schemas.microsoft.com/office/powerpoint/2010/main">
    <p:strips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395288" y="822325"/>
            <a:ext cx="8353425" cy="587375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Risk factors for stroke and</a:t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400" b="1" dirty="0" err="1">
                <a:latin typeface="Tahoma" charset="0"/>
                <a:ea typeface="ＭＳ Ｐゴシック" charset="0"/>
              </a:rPr>
              <a:t>thrombo</a:t>
            </a:r>
            <a:r>
              <a:rPr lang="en-GB" sz="2400" b="1" dirty="0">
                <a:latin typeface="Tahoma" charset="0"/>
                <a:ea typeface="ＭＳ Ｐゴシック" charset="0"/>
              </a:rPr>
              <a:t>-embolism in non-</a:t>
            </a:r>
            <a:r>
              <a:rPr lang="en-GB" sz="2400" b="1" dirty="0" err="1">
                <a:latin typeface="Tahoma" charset="0"/>
                <a:ea typeface="ＭＳ Ｐゴシック" charset="0"/>
              </a:rPr>
              <a:t>valvular</a:t>
            </a:r>
            <a:r>
              <a:rPr lang="en-GB" sz="2400" b="1" dirty="0">
                <a:latin typeface="Tahoma" charset="0"/>
                <a:ea typeface="ＭＳ Ｐゴシック" charset="0"/>
              </a:rPr>
              <a:t> AF</a:t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400" b="1" dirty="0">
                <a:latin typeface="Tahoma" charset="0"/>
                <a:ea typeface="ＭＳ Ｐゴシック" charset="0"/>
              </a:rPr>
              <a:t/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000" b="1" dirty="0">
                <a:latin typeface="Tahoma" charset="0"/>
                <a:ea typeface="ＭＳ Ｐゴシック" charset="0"/>
              </a:rPr>
              <a:t>Risk factors for bleeding =                  </a:t>
            </a:r>
            <a:endParaRPr lang="en-GB" sz="2400" b="1" dirty="0">
              <a:latin typeface="Tahoma" charset="0"/>
              <a:ea typeface="ＭＳ Ｐゴシック" charset="0"/>
            </a:endParaRPr>
          </a:p>
        </p:txBody>
      </p:sp>
      <p:graphicFrame>
        <p:nvGraphicFramePr>
          <p:cNvPr id="12" name="Group 7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914854"/>
              </p:ext>
            </p:extLst>
          </p:nvPr>
        </p:nvGraphicFramePr>
        <p:xfrm>
          <a:off x="4579938" y="2378076"/>
          <a:ext cx="4056063" cy="3619687"/>
        </p:xfrm>
        <a:graphic>
          <a:graphicData uri="http://schemas.openxmlformats.org/drawingml/2006/table">
            <a:tbl>
              <a:tblPr/>
              <a:tblGrid>
                <a:gridCol w="4056063"/>
              </a:tblGrid>
              <a:tr h="6399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Clinically relevant non-major </a:t>
                      </a:r>
                      <a:b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</a:b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risk factors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9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CHF or moderate to severe LV systolic dysfunction [e.g. LV EF ≤40%)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BD7"/>
                    </a:solidFill>
                  </a:tcPr>
                </a:tc>
              </a:tr>
              <a:tr h="5110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Hypertension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CE4"/>
                    </a:solidFill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BFBFB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Diabetes mellitus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BFBFBF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Age 65–74 years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BD7"/>
                    </a:solidFill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BFBFB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Female sex</a:t>
                      </a: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457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BFBFB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Vascular disease</a:t>
                      </a:r>
                    </a:p>
                  </a:txBody>
                  <a:tcPr marL="91414" marR="91414" marT="45709" marB="4570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Group 7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818969"/>
              </p:ext>
            </p:extLst>
          </p:nvPr>
        </p:nvGraphicFramePr>
        <p:xfrm>
          <a:off x="520701" y="2378076"/>
          <a:ext cx="3690937" cy="2268538"/>
        </p:xfrm>
        <a:graphic>
          <a:graphicData uri="http://schemas.openxmlformats.org/drawingml/2006/table">
            <a:tbl>
              <a:tblPr/>
              <a:tblGrid>
                <a:gridCol w="3690937"/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Major risk factors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Previous stroke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CE4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TIA or systemic embolism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BD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Age ≥75 years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CE4"/>
                    </a:solidFill>
                  </a:tcPr>
                </a:tc>
              </a:tr>
            </a:tbl>
          </a:graphicData>
        </a:graphic>
      </p:graphicFrame>
      <p:sp>
        <p:nvSpPr>
          <p:cNvPr id="77845" name="Text Box 33"/>
          <p:cNvSpPr txBox="1">
            <a:spLocks noChangeArrowheads="1"/>
          </p:cNvSpPr>
          <p:nvPr/>
        </p:nvSpPr>
        <p:spPr bwMode="auto">
          <a:xfrm>
            <a:off x="414338" y="6257926"/>
            <a:ext cx="8377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200">
                <a:solidFill>
                  <a:srgbClr val="00498B"/>
                </a:solidFill>
              </a:rPr>
              <a:t>AF= atrial fibrillation; EF = ejection fraction (as documented by echocardiography, radionuclide ventriculography, cardiac</a:t>
            </a:r>
            <a:br>
              <a:rPr lang="fr-FR" sz="1200">
                <a:solidFill>
                  <a:srgbClr val="00498B"/>
                </a:solidFill>
              </a:rPr>
            </a:br>
            <a:r>
              <a:rPr lang="fr-FR" sz="1200">
                <a:solidFill>
                  <a:srgbClr val="00498B"/>
                </a:solidFill>
              </a:rPr>
              <a:t>catheterization, cardiac magnetic resonance imaging, etc.); LV = left ventricular; TIA = transient ischaemic attack.</a:t>
            </a:r>
          </a:p>
        </p:txBody>
      </p:sp>
      <p:sp>
        <p:nvSpPr>
          <p:cNvPr id="77846" name="Text Box 4"/>
          <p:cNvSpPr txBox="1">
            <a:spLocks noChangeArrowheads="1"/>
          </p:cNvSpPr>
          <p:nvPr/>
        </p:nvSpPr>
        <p:spPr bwMode="auto">
          <a:xfrm>
            <a:off x="414338" y="6461125"/>
            <a:ext cx="6678612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5" rIns="91408" bIns="45705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i="1">
                <a:solidFill>
                  <a:srgbClr val="00498B"/>
                </a:solidFill>
                <a:latin typeface="Tahoma" charset="0"/>
              </a:rPr>
              <a:t>European Heart Journal</a:t>
            </a:r>
            <a:r>
              <a:rPr lang="en-GB" sz="1200">
                <a:solidFill>
                  <a:srgbClr val="00498B"/>
                </a:solidFill>
                <a:latin typeface="Tahoma" charset="0"/>
              </a:rPr>
              <a:t> 2010;31:2369–2429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400" y="1879600"/>
            <a:ext cx="457200" cy="369888"/>
          </a:xfrm>
          <a:prstGeom prst="rect">
            <a:avLst/>
          </a:prstGeom>
          <a:solidFill>
            <a:srgbClr val="F88198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GB" dirty="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0347802"/>
      </p:ext>
    </p:extLst>
  </p:cSld>
  <p:clrMapOvr>
    <a:masterClrMapping/>
  </p:clrMapOvr>
  <p:transition xmlns:p14="http://schemas.microsoft.com/office/powerpoint/2010/main">
    <p:strips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03275"/>
            <a:ext cx="8229600" cy="1143000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ESC guidelines 2012 – bleeding risk assessment</a:t>
            </a:r>
            <a:br>
              <a:rPr lang="en-GB" sz="2400" b="1" dirty="0">
                <a:latin typeface="Tahoma" charset="0"/>
                <a:ea typeface="ＭＳ Ｐゴシック" charset="0"/>
              </a:rPr>
            </a:br>
            <a:r>
              <a:rPr lang="en-GB" sz="2400" b="1" dirty="0">
                <a:latin typeface="Tahoma" charset="0"/>
                <a:ea typeface="ＭＳ Ｐゴシック" charset="0"/>
              </a:rPr>
              <a:t>using HAS-BLED</a:t>
            </a:r>
            <a:endParaRPr lang="en-US" sz="2400" b="1" dirty="0">
              <a:latin typeface="Tahoma" charset="0"/>
              <a:ea typeface="ＭＳ Ｐゴシック" charset="0"/>
            </a:endParaRPr>
          </a:p>
        </p:txBody>
      </p:sp>
      <p:sp>
        <p:nvSpPr>
          <p:cNvPr id="79874" name="Content Placeholder 6"/>
          <p:cNvSpPr>
            <a:spLocks noGrp="1"/>
          </p:cNvSpPr>
          <p:nvPr>
            <p:ph idx="1"/>
          </p:nvPr>
        </p:nvSpPr>
        <p:spPr>
          <a:xfrm>
            <a:off x="395288" y="1946275"/>
            <a:ext cx="8353425" cy="4897438"/>
          </a:xfrm>
        </p:spPr>
        <p:txBody>
          <a:bodyPr/>
          <a:lstStyle/>
          <a:p>
            <a:r>
              <a:rPr lang="en-GB" sz="2400" dirty="0">
                <a:latin typeface="Tahoma" charset="0"/>
                <a:ea typeface="ＭＳ Ｐゴシック" charset="0"/>
              </a:rPr>
              <a:t>HAS-BLED score:</a:t>
            </a:r>
          </a:p>
          <a:p>
            <a:pPr lvl="1"/>
            <a:r>
              <a:rPr lang="en-GB" sz="2400" dirty="0">
                <a:latin typeface="Tahoma" charset="0"/>
                <a:ea typeface="ＭＳ Ｐゴシック" charset="0"/>
              </a:rPr>
              <a:t>allows clinicians to make informed assessment of bleeding risk</a:t>
            </a:r>
          </a:p>
          <a:p>
            <a:pPr lvl="1"/>
            <a:r>
              <a:rPr lang="en-GB" sz="2400" dirty="0">
                <a:latin typeface="Tahoma" charset="0"/>
                <a:ea typeface="ＭＳ Ｐゴシック" charset="0"/>
              </a:rPr>
              <a:t>makes clinicians think of the correctable risk factors for bleeding</a:t>
            </a:r>
          </a:p>
          <a:p>
            <a:pPr lvl="1"/>
            <a:r>
              <a:rPr lang="en-GB" sz="2400" dirty="0">
                <a:latin typeface="Tahoma" charset="0"/>
                <a:ea typeface="ＭＳ Ｐゴシック" charset="0"/>
              </a:rPr>
              <a:t>has been validated in several independent cohorts</a:t>
            </a:r>
          </a:p>
          <a:p>
            <a:pPr lvl="1"/>
            <a:r>
              <a:rPr lang="en-GB" sz="2400" dirty="0">
                <a:latin typeface="Tahoma" charset="0"/>
                <a:ea typeface="ＭＳ Ｐゴシック" charset="0"/>
              </a:rPr>
              <a:t>correlates well with ICH risk</a:t>
            </a:r>
          </a:p>
          <a:p>
            <a:endParaRPr lang="en-GB" sz="2400" dirty="0">
              <a:latin typeface="Tahoma" charset="0"/>
              <a:ea typeface="ＭＳ Ｐゴシック" charset="0"/>
            </a:endParaRPr>
          </a:p>
          <a:p>
            <a:r>
              <a:rPr lang="en-GB" sz="2400" dirty="0">
                <a:latin typeface="Tahoma" charset="0"/>
                <a:ea typeface="ＭＳ Ｐゴシック" charset="0"/>
              </a:rPr>
              <a:t>High HAS-BLED score </a:t>
            </a:r>
            <a:r>
              <a:rPr lang="en-GB" sz="2400" i="1" dirty="0">
                <a:latin typeface="Tahoma" charset="0"/>
                <a:ea typeface="ＭＳ Ｐゴシック" charset="0"/>
              </a:rPr>
              <a:t>per se </a:t>
            </a:r>
            <a:r>
              <a:rPr lang="en-GB" sz="2400" b="1" dirty="0">
                <a:latin typeface="Tahoma" charset="0"/>
                <a:ea typeface="ＭＳ Ｐゴシック" charset="0"/>
              </a:rPr>
              <a:t>should not </a:t>
            </a:r>
            <a:r>
              <a:rPr lang="en-GB" sz="2400" dirty="0">
                <a:latin typeface="Tahoma" charset="0"/>
                <a:ea typeface="ＭＳ Ｐゴシック" charset="0"/>
              </a:rPr>
              <a:t>be used to exclude patients from OAC therapy</a:t>
            </a:r>
          </a:p>
        </p:txBody>
      </p:sp>
      <p:sp>
        <p:nvSpPr>
          <p:cNvPr id="79875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15925" y="6194425"/>
            <a:ext cx="7988300" cy="333375"/>
          </a:xfrm>
          <a:prstGeom prst="rect">
            <a:avLst/>
          </a:prstGeom>
        </p:spPr>
        <p:txBody>
          <a:bodyPr/>
          <a:lstStyle/>
          <a:p>
            <a:pPr>
              <a:buFont typeface="Arial" charset="0"/>
              <a:buNone/>
            </a:pPr>
            <a:r>
              <a:rPr lang="en-GB" sz="1200">
                <a:latin typeface="Tahoma" charset="0"/>
                <a:ea typeface="ＭＳ Ｐゴシック" charset="0"/>
              </a:rPr>
              <a:t>ESC = European Sociiety of Cardiology; ICH = intracranial haemorrhage; OAC = oral anticoagulation</a:t>
            </a:r>
          </a:p>
        </p:txBody>
      </p:sp>
      <p:sp>
        <p:nvSpPr>
          <p:cNvPr id="79876" name="Text Box 5"/>
          <p:cNvSpPr txBox="1">
            <a:spLocks noChangeArrowheads="1"/>
          </p:cNvSpPr>
          <p:nvPr/>
        </p:nvSpPr>
        <p:spPr bwMode="auto">
          <a:xfrm>
            <a:off x="414338" y="6362700"/>
            <a:ext cx="66786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5" rIns="91408" bIns="45705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>
                <a:solidFill>
                  <a:srgbClr val="00498B"/>
                </a:solidFill>
                <a:latin typeface="Tahoma" charset="0"/>
                <a:cs typeface="Tahoma" charset="0"/>
              </a:rPr>
              <a:t>2012 focused update of the ESC Guidelines for the management of atrial fibrillation.</a:t>
            </a:r>
            <a:endParaRPr lang="en-US" sz="1200">
              <a:solidFill>
                <a:srgbClr val="00498B"/>
              </a:solidFill>
              <a:latin typeface="Tahoma" charset="0"/>
              <a:cs typeface="Tahom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212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871538"/>
            <a:ext cx="8353425" cy="587375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Clinical characteristics comprising the HAS-BLED bleeding risk score</a:t>
            </a:r>
            <a:endParaRPr lang="en-US" sz="2400" b="1" dirty="0">
              <a:latin typeface="Tahoma" charset="0"/>
              <a:ea typeface="ＭＳ Ｐゴシック" charset="0"/>
            </a:endParaRPr>
          </a:p>
        </p:txBody>
      </p:sp>
      <p:graphicFrame>
        <p:nvGraphicFramePr>
          <p:cNvPr id="47177" name="Group 7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440615"/>
              </p:ext>
            </p:extLst>
          </p:nvPr>
        </p:nvGraphicFramePr>
        <p:xfrm>
          <a:off x="515938" y="1752601"/>
          <a:ext cx="8115300" cy="4484687"/>
        </p:xfrm>
        <a:graphic>
          <a:graphicData uri="http://schemas.openxmlformats.org/drawingml/2006/table">
            <a:tbl>
              <a:tblPr/>
              <a:tblGrid>
                <a:gridCol w="5713412"/>
                <a:gridCol w="2401888"/>
              </a:tblGrid>
              <a:tr h="4002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HAS-BLED risk criteria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Points awarded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H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ypertension (i.e. Uncontrolled BP)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lg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A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bnormal renal and liver function (1 point each)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 or 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S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troke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B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leeding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L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abile INRs</a:t>
                      </a: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lderly (e.g. age &gt;65 years, frail condition)</a:t>
                      </a: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D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rugs or alcohol (1 point each)</a:t>
                      </a: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1 or 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4574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pitchFamily="34" charset="-128"/>
                        <a:cs typeface="Tahoma" charset="0"/>
                      </a:endParaRPr>
                    </a:p>
                  </a:txBody>
                  <a:tcPr marL="91414" marR="91414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ahoma" charset="0"/>
                          <a:ea typeface="ＭＳ Ｐゴシック" pitchFamily="34" charset="-128"/>
                          <a:cs typeface="Tahoma" charset="0"/>
                        </a:rPr>
                        <a:t>Maximum 9 points</a:t>
                      </a:r>
                    </a:p>
                  </a:txBody>
                  <a:tcPr marL="91414" marR="91414" marT="45708" marB="4570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1944" name="Text Box 138"/>
          <p:cNvSpPr txBox="1">
            <a:spLocks noChangeArrowheads="1"/>
          </p:cNvSpPr>
          <p:nvPr/>
        </p:nvSpPr>
        <p:spPr bwMode="auto">
          <a:xfrm>
            <a:off x="406400" y="6419851"/>
            <a:ext cx="6678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8" tIns="45705" rIns="91408" bIns="45705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>
                <a:solidFill>
                  <a:srgbClr val="00498B"/>
                </a:solidFill>
                <a:latin typeface="Tahoma" charset="0"/>
                <a:cs typeface="Tahoma" charset="0"/>
              </a:rPr>
              <a:t>ESC Guidelines for the management of atrial fibrillation 2010</a:t>
            </a:r>
            <a:r>
              <a:rPr lang="en-US" sz="1200">
                <a:solidFill>
                  <a:srgbClr val="00498B"/>
                </a:solidFill>
                <a:latin typeface="Tahoma" charset="0"/>
                <a:cs typeface="Tahoma" charset="0"/>
              </a:rPr>
              <a:t>.</a:t>
            </a:r>
          </a:p>
          <a:p>
            <a:pPr eaLnBrk="1" hangingPunct="1"/>
            <a:r>
              <a:rPr lang="en-US" sz="1200">
                <a:solidFill>
                  <a:srgbClr val="00498B"/>
                </a:solidFill>
                <a:latin typeface="Tahoma" charset="0"/>
                <a:cs typeface="Tahoma" charset="0"/>
              </a:rPr>
              <a:t>Adapted from Pisters R </a:t>
            </a:r>
            <a:r>
              <a:rPr lang="en-US" sz="1200" i="1">
                <a:solidFill>
                  <a:srgbClr val="00498B"/>
                </a:solidFill>
                <a:latin typeface="Tahoma" charset="0"/>
                <a:cs typeface="Tahoma" charset="0"/>
              </a:rPr>
              <a:t>et al. Chest</a:t>
            </a:r>
            <a:r>
              <a:rPr lang="en-US" sz="1200">
                <a:solidFill>
                  <a:srgbClr val="00498B"/>
                </a:solidFill>
                <a:latin typeface="Tahoma" charset="0"/>
                <a:cs typeface="Tahoma" charset="0"/>
              </a:rPr>
              <a:t> 2010 Nov;138(5):1093–100.</a:t>
            </a:r>
          </a:p>
        </p:txBody>
      </p:sp>
      <p:sp>
        <p:nvSpPr>
          <p:cNvPr id="81945" name="TextBox 8"/>
          <p:cNvSpPr txBox="1">
            <a:spLocks noChangeArrowheads="1"/>
          </p:cNvSpPr>
          <p:nvPr/>
        </p:nvSpPr>
        <p:spPr bwMode="auto">
          <a:xfrm>
            <a:off x="409575" y="6175376"/>
            <a:ext cx="4148138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>
                <a:solidFill>
                  <a:srgbClr val="00498B"/>
                </a:solidFill>
                <a:latin typeface="Tahoma" charset="0"/>
                <a:cs typeface="Tahoma" charset="0"/>
              </a:rPr>
              <a:t>INR = international normalised ratio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0480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title"/>
          </p:nvPr>
        </p:nvSpPr>
        <p:spPr>
          <a:xfrm>
            <a:off x="404813" y="738189"/>
            <a:ext cx="8353425" cy="587375"/>
          </a:xfrm>
        </p:spPr>
        <p:txBody>
          <a:bodyPr/>
          <a:lstStyle/>
          <a:p>
            <a:r>
              <a:rPr lang="en-GB" sz="2400" dirty="0">
                <a:latin typeface="Tahoma" charset="0"/>
                <a:ea typeface="ＭＳ Ｐゴシック" charset="0"/>
              </a:rPr>
              <a:t>Risk of intracranial bleeding by HASBLED</a:t>
            </a:r>
            <a:r>
              <a:rPr lang="en-GB" sz="2600" dirty="0">
                <a:latin typeface="Tahoma" charset="0"/>
                <a:ea typeface="ＭＳ Ｐゴシック" charset="0"/>
              </a:rPr>
              <a:t/>
            </a:r>
            <a:br>
              <a:rPr lang="en-GB" sz="2600" dirty="0">
                <a:latin typeface="Tahoma" charset="0"/>
                <a:ea typeface="ＭＳ Ｐゴシック" charset="0"/>
              </a:rPr>
            </a:br>
            <a:endParaRPr lang="en-GB" sz="2600" dirty="0">
              <a:latin typeface="Tahoma" charset="0"/>
              <a:ea typeface="ＭＳ Ｐゴシック" charset="0"/>
            </a:endParaRPr>
          </a:p>
        </p:txBody>
      </p:sp>
      <p:sp>
        <p:nvSpPr>
          <p:cNvPr id="83970" name="TextBox 5"/>
          <p:cNvSpPr txBox="1">
            <a:spLocks noChangeArrowheads="1"/>
          </p:cNvSpPr>
          <p:nvPr/>
        </p:nvSpPr>
        <p:spPr bwMode="auto">
          <a:xfrm>
            <a:off x="404813" y="6715126"/>
            <a:ext cx="29527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>
                <a:solidFill>
                  <a:srgbClr val="005C84"/>
                </a:solidFill>
                <a:latin typeface="Tahoma" charset="0"/>
                <a:cs typeface="Calibri" charset="0"/>
              </a:rPr>
              <a:t>Friberg, Rosenquist &amp; Lip </a:t>
            </a:r>
            <a:r>
              <a:rPr lang="en-GB" sz="1200" i="1">
                <a:solidFill>
                  <a:srgbClr val="005C84"/>
                </a:solidFill>
                <a:latin typeface="Tahoma" charset="0"/>
                <a:cs typeface="Calibri" charset="0"/>
              </a:rPr>
              <a:t>Eur H J </a:t>
            </a:r>
            <a:r>
              <a:rPr lang="en-GB" sz="1200">
                <a:solidFill>
                  <a:srgbClr val="005C84"/>
                </a:solidFill>
                <a:latin typeface="Tahoma" charset="0"/>
                <a:cs typeface="Calibri" charset="0"/>
              </a:rPr>
              <a:t>2012</a:t>
            </a:r>
          </a:p>
        </p:txBody>
      </p:sp>
      <p:cxnSp>
        <p:nvCxnSpPr>
          <p:cNvPr id="83971" name="Straight Connector 16"/>
          <p:cNvCxnSpPr>
            <a:cxnSpLocks noChangeShapeType="1"/>
          </p:cNvCxnSpPr>
          <p:nvPr/>
        </p:nvCxnSpPr>
        <p:spPr bwMode="auto">
          <a:xfrm flipH="1">
            <a:off x="1104900" y="3313114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2" name="Straight Connector 17"/>
          <p:cNvCxnSpPr>
            <a:cxnSpLocks noChangeShapeType="1"/>
          </p:cNvCxnSpPr>
          <p:nvPr/>
        </p:nvCxnSpPr>
        <p:spPr bwMode="auto">
          <a:xfrm flipH="1">
            <a:off x="1104900" y="2884489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3" name="Straight Connector 18"/>
          <p:cNvCxnSpPr>
            <a:cxnSpLocks noChangeShapeType="1"/>
          </p:cNvCxnSpPr>
          <p:nvPr/>
        </p:nvCxnSpPr>
        <p:spPr bwMode="auto">
          <a:xfrm flipH="1">
            <a:off x="1104900" y="2457451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4" name="Straight Connector 19"/>
          <p:cNvCxnSpPr>
            <a:cxnSpLocks noChangeShapeType="1"/>
          </p:cNvCxnSpPr>
          <p:nvPr/>
        </p:nvCxnSpPr>
        <p:spPr bwMode="auto">
          <a:xfrm flipH="1">
            <a:off x="1104900" y="2030414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5" name="Straight Connector 20"/>
          <p:cNvCxnSpPr>
            <a:cxnSpLocks noChangeShapeType="1"/>
          </p:cNvCxnSpPr>
          <p:nvPr/>
        </p:nvCxnSpPr>
        <p:spPr bwMode="auto">
          <a:xfrm flipH="1">
            <a:off x="1104900" y="1603376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6" name="Straight Connector 21"/>
          <p:cNvCxnSpPr>
            <a:cxnSpLocks noChangeShapeType="1"/>
          </p:cNvCxnSpPr>
          <p:nvPr/>
        </p:nvCxnSpPr>
        <p:spPr bwMode="auto">
          <a:xfrm flipH="1">
            <a:off x="1104900" y="1176339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7" name="Straight Connector 22"/>
          <p:cNvCxnSpPr>
            <a:cxnSpLocks noChangeShapeType="1"/>
          </p:cNvCxnSpPr>
          <p:nvPr/>
        </p:nvCxnSpPr>
        <p:spPr bwMode="auto">
          <a:xfrm rot="5400000" flipH="1">
            <a:off x="1151731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8" name="Straight Connector 23"/>
          <p:cNvCxnSpPr>
            <a:cxnSpLocks noChangeShapeType="1"/>
          </p:cNvCxnSpPr>
          <p:nvPr/>
        </p:nvCxnSpPr>
        <p:spPr bwMode="auto">
          <a:xfrm rot="5400000" flipH="1">
            <a:off x="2169319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9" name="Straight Connector 24"/>
          <p:cNvCxnSpPr>
            <a:cxnSpLocks noChangeShapeType="1"/>
          </p:cNvCxnSpPr>
          <p:nvPr/>
        </p:nvCxnSpPr>
        <p:spPr bwMode="auto">
          <a:xfrm rot="5400000" flipH="1">
            <a:off x="3186906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80" name="Straight Connector 25"/>
          <p:cNvCxnSpPr>
            <a:cxnSpLocks noChangeShapeType="1"/>
          </p:cNvCxnSpPr>
          <p:nvPr/>
        </p:nvCxnSpPr>
        <p:spPr bwMode="auto">
          <a:xfrm rot="5400000" flipH="1">
            <a:off x="4206081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81" name="Straight Connector 26"/>
          <p:cNvCxnSpPr>
            <a:cxnSpLocks noChangeShapeType="1"/>
          </p:cNvCxnSpPr>
          <p:nvPr/>
        </p:nvCxnSpPr>
        <p:spPr bwMode="auto">
          <a:xfrm rot="5400000" flipH="1">
            <a:off x="5223669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82" name="Straight Connector 27"/>
          <p:cNvCxnSpPr>
            <a:cxnSpLocks noChangeShapeType="1"/>
          </p:cNvCxnSpPr>
          <p:nvPr/>
        </p:nvCxnSpPr>
        <p:spPr bwMode="auto">
          <a:xfrm rot="5400000" flipH="1">
            <a:off x="6242844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83" name="Straight Connector 28"/>
          <p:cNvCxnSpPr>
            <a:cxnSpLocks noChangeShapeType="1"/>
          </p:cNvCxnSpPr>
          <p:nvPr/>
        </p:nvCxnSpPr>
        <p:spPr bwMode="auto">
          <a:xfrm rot="5400000" flipH="1">
            <a:off x="8278019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984" name="TextBox 29"/>
          <p:cNvSpPr txBox="1">
            <a:spLocks noChangeArrowheads="1"/>
          </p:cNvSpPr>
          <p:nvPr/>
        </p:nvSpPr>
        <p:spPr bwMode="auto">
          <a:xfrm>
            <a:off x="844550" y="3173414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83985" name="TextBox 30"/>
          <p:cNvSpPr txBox="1">
            <a:spLocks noChangeArrowheads="1"/>
          </p:cNvSpPr>
          <p:nvPr/>
        </p:nvSpPr>
        <p:spPr bwMode="auto">
          <a:xfrm>
            <a:off x="692150" y="2746376"/>
            <a:ext cx="43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0.4</a:t>
            </a:r>
          </a:p>
        </p:txBody>
      </p:sp>
      <p:sp>
        <p:nvSpPr>
          <p:cNvPr id="83986" name="TextBox 31"/>
          <p:cNvSpPr txBox="1">
            <a:spLocks noChangeArrowheads="1"/>
          </p:cNvSpPr>
          <p:nvPr/>
        </p:nvSpPr>
        <p:spPr bwMode="auto">
          <a:xfrm>
            <a:off x="692150" y="1892301"/>
            <a:ext cx="43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1.2</a:t>
            </a:r>
          </a:p>
        </p:txBody>
      </p:sp>
      <p:sp>
        <p:nvSpPr>
          <p:cNvPr id="83987" name="TextBox 32"/>
          <p:cNvSpPr txBox="1">
            <a:spLocks noChangeArrowheads="1"/>
          </p:cNvSpPr>
          <p:nvPr/>
        </p:nvSpPr>
        <p:spPr bwMode="auto">
          <a:xfrm>
            <a:off x="692150" y="2319339"/>
            <a:ext cx="43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0.8</a:t>
            </a:r>
          </a:p>
        </p:txBody>
      </p:sp>
      <p:sp>
        <p:nvSpPr>
          <p:cNvPr id="83988" name="TextBox 33"/>
          <p:cNvSpPr txBox="1">
            <a:spLocks noChangeArrowheads="1"/>
          </p:cNvSpPr>
          <p:nvPr/>
        </p:nvSpPr>
        <p:spPr bwMode="auto">
          <a:xfrm>
            <a:off x="692150" y="1465264"/>
            <a:ext cx="43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1.6</a:t>
            </a:r>
          </a:p>
        </p:txBody>
      </p:sp>
      <p:sp>
        <p:nvSpPr>
          <p:cNvPr id="83989" name="TextBox 34"/>
          <p:cNvSpPr txBox="1">
            <a:spLocks noChangeArrowheads="1"/>
          </p:cNvSpPr>
          <p:nvPr/>
        </p:nvSpPr>
        <p:spPr bwMode="auto">
          <a:xfrm>
            <a:off x="692150" y="1038226"/>
            <a:ext cx="434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2.0</a:t>
            </a:r>
          </a:p>
        </p:txBody>
      </p:sp>
      <p:sp>
        <p:nvSpPr>
          <p:cNvPr id="83990" name="TextBox 36"/>
          <p:cNvSpPr txBox="1">
            <a:spLocks noChangeArrowheads="1"/>
          </p:cNvSpPr>
          <p:nvPr/>
        </p:nvSpPr>
        <p:spPr bwMode="auto">
          <a:xfrm>
            <a:off x="1563688" y="3333751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83991" name="TextBox 37"/>
          <p:cNvSpPr txBox="1">
            <a:spLocks noChangeArrowheads="1"/>
          </p:cNvSpPr>
          <p:nvPr/>
        </p:nvSpPr>
        <p:spPr bwMode="auto">
          <a:xfrm>
            <a:off x="2582863" y="3333751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1</a:t>
            </a:r>
          </a:p>
        </p:txBody>
      </p:sp>
      <p:sp>
        <p:nvSpPr>
          <p:cNvPr id="83992" name="TextBox 38"/>
          <p:cNvSpPr txBox="1">
            <a:spLocks noChangeArrowheads="1"/>
          </p:cNvSpPr>
          <p:nvPr/>
        </p:nvSpPr>
        <p:spPr bwMode="auto">
          <a:xfrm>
            <a:off x="3600450" y="3333751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2</a:t>
            </a:r>
          </a:p>
        </p:txBody>
      </p:sp>
      <p:sp>
        <p:nvSpPr>
          <p:cNvPr id="83993" name="TextBox 39"/>
          <p:cNvSpPr txBox="1">
            <a:spLocks noChangeArrowheads="1"/>
          </p:cNvSpPr>
          <p:nvPr/>
        </p:nvSpPr>
        <p:spPr bwMode="auto">
          <a:xfrm>
            <a:off x="4619625" y="3333751"/>
            <a:ext cx="280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3</a:t>
            </a:r>
          </a:p>
        </p:txBody>
      </p:sp>
      <p:sp>
        <p:nvSpPr>
          <p:cNvPr id="83994" name="TextBox 40"/>
          <p:cNvSpPr txBox="1">
            <a:spLocks noChangeArrowheads="1"/>
          </p:cNvSpPr>
          <p:nvPr/>
        </p:nvSpPr>
        <p:spPr bwMode="auto">
          <a:xfrm>
            <a:off x="5637213" y="3333751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4</a:t>
            </a:r>
          </a:p>
        </p:txBody>
      </p:sp>
      <p:sp>
        <p:nvSpPr>
          <p:cNvPr id="83995" name="TextBox 41"/>
          <p:cNvSpPr txBox="1">
            <a:spLocks noChangeArrowheads="1"/>
          </p:cNvSpPr>
          <p:nvPr/>
        </p:nvSpPr>
        <p:spPr bwMode="auto">
          <a:xfrm>
            <a:off x="6654800" y="3333751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5</a:t>
            </a:r>
          </a:p>
        </p:txBody>
      </p:sp>
      <p:cxnSp>
        <p:nvCxnSpPr>
          <p:cNvPr id="83996" name="Straight Connector 80"/>
          <p:cNvCxnSpPr>
            <a:cxnSpLocks noChangeShapeType="1"/>
          </p:cNvCxnSpPr>
          <p:nvPr/>
        </p:nvCxnSpPr>
        <p:spPr bwMode="auto">
          <a:xfrm rot="5400000" flipH="1">
            <a:off x="7260431" y="3358358"/>
            <a:ext cx="90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997" name="TextBox 82"/>
          <p:cNvSpPr txBox="1">
            <a:spLocks noChangeArrowheads="1"/>
          </p:cNvSpPr>
          <p:nvPr/>
        </p:nvSpPr>
        <p:spPr bwMode="auto">
          <a:xfrm>
            <a:off x="7673975" y="3333751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6</a:t>
            </a:r>
          </a:p>
        </p:txBody>
      </p:sp>
      <p:sp>
        <p:nvSpPr>
          <p:cNvPr id="83998" name="Rectangle 56"/>
          <p:cNvSpPr>
            <a:spLocks noChangeArrowheads="1"/>
          </p:cNvSpPr>
          <p:nvPr/>
        </p:nvSpPr>
        <p:spPr bwMode="auto">
          <a:xfrm>
            <a:off x="2354263" y="3105151"/>
            <a:ext cx="369887" cy="2063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87" name="Rectangle 56"/>
          <p:cNvSpPr>
            <a:spLocks noChangeArrowheads="1"/>
          </p:cNvSpPr>
          <p:nvPr/>
        </p:nvSpPr>
        <p:spPr bwMode="auto">
          <a:xfrm>
            <a:off x="2724150" y="2994026"/>
            <a:ext cx="369888" cy="3175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00" name="Rectangle 56"/>
          <p:cNvSpPr>
            <a:spLocks noChangeArrowheads="1"/>
          </p:cNvSpPr>
          <p:nvPr/>
        </p:nvSpPr>
        <p:spPr bwMode="auto">
          <a:xfrm>
            <a:off x="3371850" y="2674939"/>
            <a:ext cx="369888" cy="6365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90" name="Rectangle 56"/>
          <p:cNvSpPr>
            <a:spLocks noChangeArrowheads="1"/>
          </p:cNvSpPr>
          <p:nvPr/>
        </p:nvSpPr>
        <p:spPr bwMode="auto">
          <a:xfrm>
            <a:off x="3741738" y="2786064"/>
            <a:ext cx="369887" cy="52546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02" name="Rectangle 56"/>
          <p:cNvSpPr>
            <a:spLocks noChangeArrowheads="1"/>
          </p:cNvSpPr>
          <p:nvPr/>
        </p:nvSpPr>
        <p:spPr bwMode="auto">
          <a:xfrm>
            <a:off x="4389438" y="2573339"/>
            <a:ext cx="371475" cy="7381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93" name="Rectangle 56"/>
          <p:cNvSpPr>
            <a:spLocks noChangeArrowheads="1"/>
          </p:cNvSpPr>
          <p:nvPr/>
        </p:nvSpPr>
        <p:spPr bwMode="auto">
          <a:xfrm>
            <a:off x="4759325" y="2573339"/>
            <a:ext cx="371475" cy="73818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04" name="Rectangle 56"/>
          <p:cNvSpPr>
            <a:spLocks noChangeArrowheads="1"/>
          </p:cNvSpPr>
          <p:nvPr/>
        </p:nvSpPr>
        <p:spPr bwMode="auto">
          <a:xfrm>
            <a:off x="5408613" y="2033589"/>
            <a:ext cx="369887" cy="12779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96" name="Rectangle 56"/>
          <p:cNvSpPr>
            <a:spLocks noChangeArrowheads="1"/>
          </p:cNvSpPr>
          <p:nvPr/>
        </p:nvSpPr>
        <p:spPr bwMode="auto">
          <a:xfrm>
            <a:off x="5778500" y="2033589"/>
            <a:ext cx="369888" cy="12779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06" name="Rectangle 56"/>
          <p:cNvSpPr>
            <a:spLocks noChangeArrowheads="1"/>
          </p:cNvSpPr>
          <p:nvPr/>
        </p:nvSpPr>
        <p:spPr bwMode="auto">
          <a:xfrm>
            <a:off x="6426200" y="1601789"/>
            <a:ext cx="369888" cy="17097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99" name="Rectangle 56"/>
          <p:cNvSpPr>
            <a:spLocks noChangeArrowheads="1"/>
          </p:cNvSpPr>
          <p:nvPr/>
        </p:nvSpPr>
        <p:spPr bwMode="auto">
          <a:xfrm>
            <a:off x="6796088" y="1919289"/>
            <a:ext cx="369887" cy="139223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2" name="Rectangle 56"/>
          <p:cNvSpPr>
            <a:spLocks noChangeArrowheads="1"/>
          </p:cNvSpPr>
          <p:nvPr/>
        </p:nvSpPr>
        <p:spPr bwMode="auto">
          <a:xfrm>
            <a:off x="7815263" y="1392239"/>
            <a:ext cx="369887" cy="191928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84009" name="Straight Connector 61"/>
          <p:cNvCxnSpPr>
            <a:cxnSpLocks noChangeShapeType="1"/>
          </p:cNvCxnSpPr>
          <p:nvPr/>
        </p:nvCxnSpPr>
        <p:spPr bwMode="auto">
          <a:xfrm flipH="1">
            <a:off x="1100138" y="6373814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0" name="Straight Connector 62"/>
          <p:cNvCxnSpPr>
            <a:cxnSpLocks noChangeShapeType="1"/>
          </p:cNvCxnSpPr>
          <p:nvPr/>
        </p:nvCxnSpPr>
        <p:spPr bwMode="auto">
          <a:xfrm flipH="1">
            <a:off x="1100138" y="5519739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1" name="Straight Connector 63"/>
          <p:cNvCxnSpPr>
            <a:cxnSpLocks noChangeShapeType="1"/>
          </p:cNvCxnSpPr>
          <p:nvPr/>
        </p:nvCxnSpPr>
        <p:spPr bwMode="auto">
          <a:xfrm flipH="1">
            <a:off x="1100138" y="4665664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2" name="Straight Connector 64"/>
          <p:cNvCxnSpPr>
            <a:cxnSpLocks noChangeShapeType="1"/>
          </p:cNvCxnSpPr>
          <p:nvPr/>
        </p:nvCxnSpPr>
        <p:spPr bwMode="auto">
          <a:xfrm flipH="1">
            <a:off x="1100138" y="4237039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3" name="Straight Connector 65"/>
          <p:cNvCxnSpPr>
            <a:cxnSpLocks noChangeShapeType="1"/>
          </p:cNvCxnSpPr>
          <p:nvPr/>
        </p:nvCxnSpPr>
        <p:spPr bwMode="auto">
          <a:xfrm rot="5400000" flipH="1">
            <a:off x="1145381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4" name="Straight Connector 66"/>
          <p:cNvCxnSpPr>
            <a:cxnSpLocks noChangeShapeType="1"/>
          </p:cNvCxnSpPr>
          <p:nvPr/>
        </p:nvCxnSpPr>
        <p:spPr bwMode="auto">
          <a:xfrm rot="5400000" flipH="1">
            <a:off x="2164556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5" name="Straight Connector 67"/>
          <p:cNvCxnSpPr>
            <a:cxnSpLocks noChangeShapeType="1"/>
          </p:cNvCxnSpPr>
          <p:nvPr/>
        </p:nvCxnSpPr>
        <p:spPr bwMode="auto">
          <a:xfrm rot="5400000" flipH="1">
            <a:off x="3182144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6" name="Straight Connector 68"/>
          <p:cNvCxnSpPr>
            <a:cxnSpLocks noChangeShapeType="1"/>
          </p:cNvCxnSpPr>
          <p:nvPr/>
        </p:nvCxnSpPr>
        <p:spPr bwMode="auto">
          <a:xfrm rot="5400000" flipH="1">
            <a:off x="4201319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7" name="Straight Connector 69"/>
          <p:cNvCxnSpPr>
            <a:cxnSpLocks noChangeShapeType="1"/>
          </p:cNvCxnSpPr>
          <p:nvPr/>
        </p:nvCxnSpPr>
        <p:spPr bwMode="auto">
          <a:xfrm rot="5400000" flipH="1">
            <a:off x="5218906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8" name="Straight Connector 81"/>
          <p:cNvCxnSpPr>
            <a:cxnSpLocks noChangeShapeType="1"/>
          </p:cNvCxnSpPr>
          <p:nvPr/>
        </p:nvCxnSpPr>
        <p:spPr bwMode="auto">
          <a:xfrm rot="5400000" flipH="1">
            <a:off x="6236494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9" name="Straight Connector 83"/>
          <p:cNvCxnSpPr>
            <a:cxnSpLocks noChangeShapeType="1"/>
          </p:cNvCxnSpPr>
          <p:nvPr/>
        </p:nvCxnSpPr>
        <p:spPr bwMode="auto">
          <a:xfrm rot="5400000" flipH="1">
            <a:off x="8273256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020" name="TextBox 84"/>
          <p:cNvSpPr txBox="1">
            <a:spLocks noChangeArrowheads="1"/>
          </p:cNvSpPr>
          <p:nvPr/>
        </p:nvSpPr>
        <p:spPr bwMode="auto">
          <a:xfrm>
            <a:off x="839788" y="6235701"/>
            <a:ext cx="2825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84021" name="TextBox 87"/>
          <p:cNvSpPr txBox="1">
            <a:spLocks noChangeArrowheads="1"/>
          </p:cNvSpPr>
          <p:nvPr/>
        </p:nvSpPr>
        <p:spPr bwMode="auto">
          <a:xfrm>
            <a:off x="741363" y="5381626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10</a:t>
            </a:r>
          </a:p>
        </p:txBody>
      </p:sp>
      <p:sp>
        <p:nvSpPr>
          <p:cNvPr id="84022" name="TextBox 90"/>
          <p:cNvSpPr txBox="1">
            <a:spLocks noChangeArrowheads="1"/>
          </p:cNvSpPr>
          <p:nvPr/>
        </p:nvSpPr>
        <p:spPr bwMode="auto">
          <a:xfrm>
            <a:off x="741363" y="4527551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20</a:t>
            </a:r>
          </a:p>
        </p:txBody>
      </p:sp>
      <p:sp>
        <p:nvSpPr>
          <p:cNvPr id="84023" name="TextBox 93"/>
          <p:cNvSpPr txBox="1">
            <a:spLocks noChangeArrowheads="1"/>
          </p:cNvSpPr>
          <p:nvPr/>
        </p:nvSpPr>
        <p:spPr bwMode="auto">
          <a:xfrm>
            <a:off x="741363" y="4100514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25</a:t>
            </a:r>
          </a:p>
        </p:txBody>
      </p:sp>
      <p:sp>
        <p:nvSpPr>
          <p:cNvPr id="84024" name="TextBox 96"/>
          <p:cNvSpPr txBox="1">
            <a:spLocks noChangeArrowheads="1"/>
          </p:cNvSpPr>
          <p:nvPr/>
        </p:nvSpPr>
        <p:spPr bwMode="auto">
          <a:xfrm>
            <a:off x="1558925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84025" name="TextBox 99"/>
          <p:cNvSpPr txBox="1">
            <a:spLocks noChangeArrowheads="1"/>
          </p:cNvSpPr>
          <p:nvPr/>
        </p:nvSpPr>
        <p:spPr bwMode="auto">
          <a:xfrm>
            <a:off x="2578100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1</a:t>
            </a:r>
          </a:p>
        </p:txBody>
      </p:sp>
      <p:sp>
        <p:nvSpPr>
          <p:cNvPr id="84026" name="TextBox 100"/>
          <p:cNvSpPr txBox="1">
            <a:spLocks noChangeArrowheads="1"/>
          </p:cNvSpPr>
          <p:nvPr/>
        </p:nvSpPr>
        <p:spPr bwMode="auto">
          <a:xfrm>
            <a:off x="3595688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2</a:t>
            </a:r>
          </a:p>
        </p:txBody>
      </p:sp>
      <p:sp>
        <p:nvSpPr>
          <p:cNvPr id="84027" name="TextBox 102"/>
          <p:cNvSpPr txBox="1">
            <a:spLocks noChangeArrowheads="1"/>
          </p:cNvSpPr>
          <p:nvPr/>
        </p:nvSpPr>
        <p:spPr bwMode="auto">
          <a:xfrm>
            <a:off x="4613275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3</a:t>
            </a:r>
          </a:p>
        </p:txBody>
      </p:sp>
      <p:sp>
        <p:nvSpPr>
          <p:cNvPr id="84028" name="TextBox 103"/>
          <p:cNvSpPr txBox="1">
            <a:spLocks noChangeArrowheads="1"/>
          </p:cNvSpPr>
          <p:nvPr/>
        </p:nvSpPr>
        <p:spPr bwMode="auto">
          <a:xfrm>
            <a:off x="5632450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4</a:t>
            </a:r>
          </a:p>
        </p:txBody>
      </p:sp>
      <p:sp>
        <p:nvSpPr>
          <p:cNvPr id="84029" name="TextBox 104"/>
          <p:cNvSpPr txBox="1">
            <a:spLocks noChangeArrowheads="1"/>
          </p:cNvSpPr>
          <p:nvPr/>
        </p:nvSpPr>
        <p:spPr bwMode="auto">
          <a:xfrm>
            <a:off x="6650038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5</a:t>
            </a:r>
          </a:p>
        </p:txBody>
      </p:sp>
      <p:sp>
        <p:nvSpPr>
          <p:cNvPr id="106" name="Rectangle 56"/>
          <p:cNvSpPr>
            <a:spLocks noChangeArrowheads="1"/>
          </p:cNvSpPr>
          <p:nvPr/>
        </p:nvSpPr>
        <p:spPr bwMode="auto">
          <a:xfrm>
            <a:off x="1700213" y="6292851"/>
            <a:ext cx="369887" cy="8096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84031" name="Straight Connector 106"/>
          <p:cNvCxnSpPr>
            <a:cxnSpLocks noChangeShapeType="1"/>
          </p:cNvCxnSpPr>
          <p:nvPr/>
        </p:nvCxnSpPr>
        <p:spPr bwMode="auto">
          <a:xfrm flipH="1">
            <a:off x="1100138" y="5946776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32" name="Straight Connector 107"/>
          <p:cNvCxnSpPr>
            <a:cxnSpLocks noChangeShapeType="1"/>
          </p:cNvCxnSpPr>
          <p:nvPr/>
        </p:nvCxnSpPr>
        <p:spPr bwMode="auto">
          <a:xfrm flipH="1">
            <a:off x="1100138" y="5092701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033" name="TextBox 108"/>
          <p:cNvSpPr txBox="1">
            <a:spLocks noChangeArrowheads="1"/>
          </p:cNvSpPr>
          <p:nvPr/>
        </p:nvSpPr>
        <p:spPr bwMode="auto">
          <a:xfrm>
            <a:off x="839788" y="5808664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5</a:t>
            </a:r>
          </a:p>
        </p:txBody>
      </p:sp>
      <p:sp>
        <p:nvSpPr>
          <p:cNvPr id="84034" name="TextBox 109"/>
          <p:cNvSpPr txBox="1">
            <a:spLocks noChangeArrowheads="1"/>
          </p:cNvSpPr>
          <p:nvPr/>
        </p:nvSpPr>
        <p:spPr bwMode="auto">
          <a:xfrm>
            <a:off x="741363" y="4954589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00">
                <a:solidFill>
                  <a:srgbClr val="00498B"/>
                </a:solidFill>
              </a:rPr>
              <a:t>15</a:t>
            </a:r>
          </a:p>
        </p:txBody>
      </p:sp>
      <p:cxnSp>
        <p:nvCxnSpPr>
          <p:cNvPr id="84035" name="Straight Connector 110"/>
          <p:cNvCxnSpPr>
            <a:cxnSpLocks noChangeShapeType="1"/>
          </p:cNvCxnSpPr>
          <p:nvPr/>
        </p:nvCxnSpPr>
        <p:spPr bwMode="auto">
          <a:xfrm rot="5400000" flipH="1">
            <a:off x="7255669" y="6420645"/>
            <a:ext cx="90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036" name="TextBox 111"/>
          <p:cNvSpPr txBox="1">
            <a:spLocks noChangeArrowheads="1"/>
          </p:cNvSpPr>
          <p:nvPr/>
        </p:nvSpPr>
        <p:spPr bwMode="auto">
          <a:xfrm>
            <a:off x="7669213" y="6396039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6</a:t>
            </a:r>
          </a:p>
        </p:txBody>
      </p:sp>
      <p:sp>
        <p:nvSpPr>
          <p:cNvPr id="84037" name="Rectangle 56"/>
          <p:cNvSpPr>
            <a:spLocks noChangeArrowheads="1"/>
          </p:cNvSpPr>
          <p:nvPr/>
        </p:nvSpPr>
        <p:spPr bwMode="auto">
          <a:xfrm>
            <a:off x="2347913" y="6318251"/>
            <a:ext cx="371475" cy="555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114" name="Rectangle 56"/>
          <p:cNvSpPr>
            <a:spLocks noChangeArrowheads="1"/>
          </p:cNvSpPr>
          <p:nvPr/>
        </p:nvSpPr>
        <p:spPr bwMode="auto">
          <a:xfrm>
            <a:off x="2717800" y="6202364"/>
            <a:ext cx="371475" cy="17145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39" name="Rectangle 114"/>
          <p:cNvSpPr>
            <a:spLocks noChangeArrowheads="1"/>
          </p:cNvSpPr>
          <p:nvPr/>
        </p:nvSpPr>
        <p:spPr bwMode="auto">
          <a:xfrm>
            <a:off x="3367088" y="6223001"/>
            <a:ext cx="369887" cy="1508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116" name="Rectangle 56"/>
          <p:cNvSpPr>
            <a:spLocks noChangeArrowheads="1"/>
          </p:cNvSpPr>
          <p:nvPr/>
        </p:nvSpPr>
        <p:spPr bwMode="auto">
          <a:xfrm>
            <a:off x="3736975" y="6121401"/>
            <a:ext cx="369888" cy="25241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41" name="Rectangle 56"/>
          <p:cNvSpPr>
            <a:spLocks noChangeArrowheads="1"/>
          </p:cNvSpPr>
          <p:nvPr/>
        </p:nvSpPr>
        <p:spPr bwMode="auto">
          <a:xfrm>
            <a:off x="4384675" y="6173789"/>
            <a:ext cx="371475" cy="200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118" name="Rectangle 56"/>
          <p:cNvSpPr>
            <a:spLocks noChangeArrowheads="1"/>
          </p:cNvSpPr>
          <p:nvPr/>
        </p:nvSpPr>
        <p:spPr bwMode="auto">
          <a:xfrm>
            <a:off x="4754563" y="5981701"/>
            <a:ext cx="369887" cy="39211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43" name="Rectangle 56"/>
          <p:cNvSpPr>
            <a:spLocks noChangeArrowheads="1"/>
          </p:cNvSpPr>
          <p:nvPr/>
        </p:nvSpPr>
        <p:spPr bwMode="auto">
          <a:xfrm>
            <a:off x="5403850" y="6088064"/>
            <a:ext cx="369888" cy="2857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120" name="Rectangle 56"/>
          <p:cNvSpPr>
            <a:spLocks noChangeArrowheads="1"/>
          </p:cNvSpPr>
          <p:nvPr/>
        </p:nvSpPr>
        <p:spPr bwMode="auto">
          <a:xfrm>
            <a:off x="5773738" y="5781676"/>
            <a:ext cx="369887" cy="59213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45" name="Rectangle 56"/>
          <p:cNvSpPr>
            <a:spLocks noChangeArrowheads="1"/>
          </p:cNvSpPr>
          <p:nvPr/>
        </p:nvSpPr>
        <p:spPr bwMode="auto">
          <a:xfrm>
            <a:off x="6421438" y="5892801"/>
            <a:ext cx="369887" cy="4810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122" name="Rectangle 56"/>
          <p:cNvSpPr>
            <a:spLocks noChangeArrowheads="1"/>
          </p:cNvSpPr>
          <p:nvPr/>
        </p:nvSpPr>
        <p:spPr bwMode="auto">
          <a:xfrm>
            <a:off x="6791325" y="5140326"/>
            <a:ext cx="369888" cy="123348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47" name="Rectangle 56"/>
          <p:cNvSpPr>
            <a:spLocks noChangeArrowheads="1"/>
          </p:cNvSpPr>
          <p:nvPr/>
        </p:nvSpPr>
        <p:spPr bwMode="auto">
          <a:xfrm>
            <a:off x="7440613" y="5051426"/>
            <a:ext cx="369887" cy="13223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124" name="Rectangle 56"/>
          <p:cNvSpPr>
            <a:spLocks noChangeArrowheads="1"/>
          </p:cNvSpPr>
          <p:nvPr/>
        </p:nvSpPr>
        <p:spPr bwMode="auto">
          <a:xfrm>
            <a:off x="7808913" y="4430714"/>
            <a:ext cx="371475" cy="19431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049" name="TextBox 133"/>
          <p:cNvSpPr txBox="1">
            <a:spLocks noChangeArrowheads="1"/>
          </p:cNvSpPr>
          <p:nvPr/>
        </p:nvSpPr>
        <p:spPr bwMode="auto">
          <a:xfrm>
            <a:off x="1693863" y="1171576"/>
            <a:ext cx="10175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00498B"/>
                </a:solidFill>
              </a:rPr>
              <a:t>OAC only</a:t>
            </a:r>
          </a:p>
        </p:txBody>
      </p:sp>
      <p:sp>
        <p:nvSpPr>
          <p:cNvPr id="84050" name="Rectangle 56"/>
          <p:cNvSpPr>
            <a:spLocks noChangeArrowheads="1"/>
          </p:cNvSpPr>
          <p:nvPr/>
        </p:nvSpPr>
        <p:spPr bwMode="auto">
          <a:xfrm>
            <a:off x="1476375" y="1263651"/>
            <a:ext cx="219075" cy="1555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4" tIns="45708" rIns="91414" bIns="45708" anchor="ctr"/>
          <a:lstStyle/>
          <a:p>
            <a:endParaRPr lang="en-GB" sz="1600">
              <a:solidFill>
                <a:srgbClr val="00498B"/>
              </a:solidFill>
            </a:endParaRPr>
          </a:p>
        </p:txBody>
      </p:sp>
      <p:sp>
        <p:nvSpPr>
          <p:cNvPr id="84051" name="TextBox 135"/>
          <p:cNvSpPr txBox="1">
            <a:spLocks noChangeArrowheads="1"/>
          </p:cNvSpPr>
          <p:nvPr/>
        </p:nvSpPr>
        <p:spPr bwMode="auto">
          <a:xfrm>
            <a:off x="3146425" y="1171576"/>
            <a:ext cx="1233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00498B"/>
                </a:solidFill>
              </a:rPr>
              <a:t>Aspirin only</a:t>
            </a:r>
          </a:p>
        </p:txBody>
      </p:sp>
      <p:sp>
        <p:nvSpPr>
          <p:cNvPr id="137" name="Rectangle 56"/>
          <p:cNvSpPr>
            <a:spLocks noChangeArrowheads="1"/>
          </p:cNvSpPr>
          <p:nvPr/>
        </p:nvSpPr>
        <p:spPr bwMode="auto">
          <a:xfrm>
            <a:off x="2927350" y="1263651"/>
            <a:ext cx="219075" cy="1555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 lIns="91414" tIns="45708" rIns="91414" bIns="45708" anchor="ctr"/>
          <a:lstStyle/>
          <a:p>
            <a:pPr>
              <a:defRPr/>
            </a:pPr>
            <a:endParaRPr lang="en-GB" sz="1600">
              <a:solidFill>
                <a:srgbClr val="0049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8" name="Title 1"/>
          <p:cNvSpPr txBox="1">
            <a:spLocks/>
          </p:cNvSpPr>
          <p:nvPr/>
        </p:nvSpPr>
        <p:spPr bwMode="auto">
          <a:xfrm>
            <a:off x="382588" y="3602039"/>
            <a:ext cx="8353425" cy="587375"/>
          </a:xfrm>
          <a:prstGeom prst="rect">
            <a:avLst/>
          </a:prstGeom>
          <a:noFill/>
          <a:ln>
            <a:noFill/>
          </a:ln>
          <a:extLst/>
        </p:spPr>
        <p:txBody>
          <a:bodyPr lIns="91408" tIns="45705" rIns="91408" bIns="45705"/>
          <a:lstStyle/>
          <a:p>
            <a:pPr eaLnBrk="0" hangingPunct="0">
              <a:defRPr/>
            </a:pPr>
            <a:r>
              <a:rPr lang="en-GB" sz="2400" kern="0" dirty="0">
                <a:solidFill>
                  <a:srgbClr val="00498B"/>
                </a:solidFill>
                <a:latin typeface="+mn-lt"/>
                <a:ea typeface="+mn-ea"/>
                <a:cs typeface="+mn-cs"/>
              </a:rPr>
              <a:t>Risk of major bleeding by HASBLED</a:t>
            </a:r>
            <a:br>
              <a:rPr lang="en-GB" sz="2400" kern="0" dirty="0">
                <a:solidFill>
                  <a:srgbClr val="00498B"/>
                </a:solidFill>
                <a:latin typeface="+mn-lt"/>
                <a:ea typeface="+mn-ea"/>
                <a:cs typeface="+mn-cs"/>
              </a:rPr>
            </a:br>
            <a:endParaRPr lang="en-GB" sz="2400" kern="0" dirty="0">
              <a:solidFill>
                <a:srgbClr val="00498B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054" name="TextBox 138"/>
          <p:cNvSpPr txBox="1">
            <a:spLocks noChangeArrowheads="1"/>
          </p:cNvSpPr>
          <p:nvPr/>
        </p:nvSpPr>
        <p:spPr bwMode="auto">
          <a:xfrm rot="-5400000">
            <a:off x="84138" y="5113339"/>
            <a:ext cx="981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% / year</a:t>
            </a:r>
          </a:p>
        </p:txBody>
      </p:sp>
      <p:sp>
        <p:nvSpPr>
          <p:cNvPr id="84055" name="TextBox 139"/>
          <p:cNvSpPr txBox="1">
            <a:spLocks noChangeArrowheads="1"/>
          </p:cNvSpPr>
          <p:nvPr/>
        </p:nvSpPr>
        <p:spPr bwMode="auto">
          <a:xfrm rot="-5400000">
            <a:off x="84138" y="2076451"/>
            <a:ext cx="981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% / year</a:t>
            </a:r>
          </a:p>
        </p:txBody>
      </p:sp>
      <p:grpSp>
        <p:nvGrpSpPr>
          <p:cNvPr id="84056" name="Group 74"/>
          <p:cNvGrpSpPr>
            <a:grpSpLocks/>
          </p:cNvGrpSpPr>
          <p:nvPr/>
        </p:nvGrpSpPr>
        <p:grpSpPr bwMode="auto">
          <a:xfrm>
            <a:off x="1190625" y="4233864"/>
            <a:ext cx="7129463" cy="2139950"/>
            <a:chOff x="1515762" y="2702011"/>
            <a:chExt cx="2998573" cy="2998573"/>
          </a:xfrm>
        </p:grpSpPr>
        <p:cxnSp>
          <p:nvCxnSpPr>
            <p:cNvPr id="84060" name="Straight Connector 129"/>
            <p:cNvCxnSpPr>
              <a:cxnSpLocks noChangeShapeType="1"/>
            </p:cNvCxnSpPr>
            <p:nvPr/>
          </p:nvCxnSpPr>
          <p:spPr bwMode="auto">
            <a:xfrm>
              <a:off x="1515762" y="2702011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061" name="Straight Connector 130"/>
            <p:cNvCxnSpPr>
              <a:cxnSpLocks noChangeShapeType="1"/>
            </p:cNvCxnSpPr>
            <p:nvPr/>
          </p:nvCxnSpPr>
          <p:spPr bwMode="auto">
            <a:xfrm rot="-5400000">
              <a:off x="3015049" y="4201297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4057" name="Group 74"/>
          <p:cNvGrpSpPr>
            <a:grpSpLocks/>
          </p:cNvGrpSpPr>
          <p:nvPr/>
        </p:nvGrpSpPr>
        <p:grpSpPr bwMode="auto">
          <a:xfrm>
            <a:off x="1195388" y="1171576"/>
            <a:ext cx="7129462" cy="2139950"/>
            <a:chOff x="1515762" y="2702011"/>
            <a:chExt cx="2998573" cy="2998573"/>
          </a:xfrm>
        </p:grpSpPr>
        <p:cxnSp>
          <p:nvCxnSpPr>
            <p:cNvPr id="84058" name="Straight Connector 14"/>
            <p:cNvCxnSpPr>
              <a:cxnSpLocks noChangeShapeType="1"/>
            </p:cNvCxnSpPr>
            <p:nvPr/>
          </p:nvCxnSpPr>
          <p:spPr bwMode="auto">
            <a:xfrm>
              <a:off x="1515762" y="2702011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059" name="Straight Connector 15"/>
            <p:cNvCxnSpPr>
              <a:cxnSpLocks noChangeShapeType="1"/>
            </p:cNvCxnSpPr>
            <p:nvPr/>
          </p:nvCxnSpPr>
          <p:spPr bwMode="auto">
            <a:xfrm rot="-5400000">
              <a:off x="3015049" y="4201297"/>
              <a:ext cx="0" cy="2998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86667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8"/>
          <p:cNvSpPr>
            <a:spLocks noGrp="1"/>
          </p:cNvSpPr>
          <p:nvPr>
            <p:ph type="title"/>
          </p:nvPr>
        </p:nvSpPr>
        <p:spPr>
          <a:xfrm>
            <a:off x="107950" y="908050"/>
            <a:ext cx="9144000" cy="587375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Net clinical benefit for OAC in patients with HASBLED ≥3</a:t>
            </a:r>
            <a:r>
              <a:rPr lang="en-GB" dirty="0">
                <a:latin typeface="Tahoma" charset="0"/>
                <a:ea typeface="ＭＳ Ｐゴシック" charset="0"/>
              </a:rPr>
              <a:t/>
            </a:r>
            <a:br>
              <a:rPr lang="en-GB" dirty="0">
                <a:latin typeface="Tahoma" charset="0"/>
                <a:ea typeface="ＭＳ Ｐゴシック" charset="0"/>
              </a:rPr>
            </a:br>
            <a:endParaRPr lang="en-GB" dirty="0">
              <a:latin typeface="Tahoma" charset="0"/>
              <a:ea typeface="ＭＳ Ｐゴシック" charset="0"/>
            </a:endParaRPr>
          </a:p>
        </p:txBody>
      </p:sp>
      <p:sp>
        <p:nvSpPr>
          <p:cNvPr id="87042" name="TextBox 4"/>
          <p:cNvSpPr txBox="1">
            <a:spLocks noChangeArrowheads="1"/>
          </p:cNvSpPr>
          <p:nvPr/>
        </p:nvSpPr>
        <p:spPr bwMode="auto">
          <a:xfrm>
            <a:off x="415925" y="6453188"/>
            <a:ext cx="403225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>
                <a:solidFill>
                  <a:srgbClr val="00498B"/>
                </a:solidFill>
                <a:latin typeface="Tahoma" charset="0"/>
                <a:cs typeface="Calibri" charset="0"/>
              </a:rPr>
              <a:t>Banerjee A </a:t>
            </a:r>
            <a:r>
              <a:rPr lang="en-GB" sz="1200" i="1">
                <a:solidFill>
                  <a:srgbClr val="00498B"/>
                </a:solidFill>
                <a:latin typeface="Tahoma" charset="0"/>
                <a:cs typeface="Calibri" charset="0"/>
              </a:rPr>
              <a:t>et al. Thromb &amp; Haem </a:t>
            </a:r>
            <a:r>
              <a:rPr lang="en-GB" sz="1200">
                <a:solidFill>
                  <a:srgbClr val="00498B"/>
                </a:solidFill>
                <a:latin typeface="Tahoma" charset="0"/>
                <a:cs typeface="Calibri" charset="0"/>
              </a:rPr>
              <a:t>2012</a:t>
            </a:r>
          </a:p>
        </p:txBody>
      </p:sp>
      <p:cxnSp>
        <p:nvCxnSpPr>
          <p:cNvPr id="87043" name="Straight Connector 22"/>
          <p:cNvCxnSpPr>
            <a:cxnSpLocks noChangeShapeType="1"/>
          </p:cNvCxnSpPr>
          <p:nvPr/>
        </p:nvCxnSpPr>
        <p:spPr bwMode="auto">
          <a:xfrm>
            <a:off x="2436813" y="5594350"/>
            <a:ext cx="61515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44" name="Straight Connector 23"/>
          <p:cNvCxnSpPr>
            <a:cxnSpLocks noChangeShapeType="1"/>
          </p:cNvCxnSpPr>
          <p:nvPr/>
        </p:nvCxnSpPr>
        <p:spPr bwMode="auto">
          <a:xfrm>
            <a:off x="2436813" y="5594350"/>
            <a:ext cx="0" cy="90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45" name="Straight Connector 25"/>
          <p:cNvCxnSpPr>
            <a:cxnSpLocks noChangeShapeType="1"/>
          </p:cNvCxnSpPr>
          <p:nvPr/>
        </p:nvCxnSpPr>
        <p:spPr bwMode="auto">
          <a:xfrm>
            <a:off x="8582025" y="5594350"/>
            <a:ext cx="0" cy="90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46" name="Straight Connector 28"/>
          <p:cNvCxnSpPr>
            <a:cxnSpLocks noChangeShapeType="1"/>
          </p:cNvCxnSpPr>
          <p:nvPr/>
        </p:nvCxnSpPr>
        <p:spPr bwMode="auto">
          <a:xfrm>
            <a:off x="3722688" y="2205038"/>
            <a:ext cx="0" cy="33909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047" name="TextBox 18"/>
          <p:cNvSpPr txBox="1">
            <a:spLocks noChangeArrowheads="1"/>
          </p:cNvSpPr>
          <p:nvPr/>
        </p:nvSpPr>
        <p:spPr bwMode="auto">
          <a:xfrm>
            <a:off x="2190750" y="5691188"/>
            <a:ext cx="5000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-1.0</a:t>
            </a:r>
          </a:p>
        </p:txBody>
      </p:sp>
      <p:sp>
        <p:nvSpPr>
          <p:cNvPr id="87048" name="TextBox 19"/>
          <p:cNvSpPr txBox="1">
            <a:spLocks noChangeArrowheads="1"/>
          </p:cNvSpPr>
          <p:nvPr/>
        </p:nvSpPr>
        <p:spPr bwMode="auto">
          <a:xfrm>
            <a:off x="3581400" y="5691188"/>
            <a:ext cx="282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0</a:t>
            </a:r>
          </a:p>
        </p:txBody>
      </p:sp>
      <p:sp>
        <p:nvSpPr>
          <p:cNvPr id="87049" name="TextBox 20"/>
          <p:cNvSpPr txBox="1">
            <a:spLocks noChangeArrowheads="1"/>
          </p:cNvSpPr>
          <p:nvPr/>
        </p:nvSpPr>
        <p:spPr bwMode="auto">
          <a:xfrm>
            <a:off x="4789488" y="5691188"/>
            <a:ext cx="4349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1.0</a:t>
            </a:r>
          </a:p>
        </p:txBody>
      </p:sp>
      <p:sp>
        <p:nvSpPr>
          <p:cNvPr id="87050" name="TextBox 21"/>
          <p:cNvSpPr txBox="1">
            <a:spLocks noChangeArrowheads="1"/>
          </p:cNvSpPr>
          <p:nvPr/>
        </p:nvSpPr>
        <p:spPr bwMode="auto">
          <a:xfrm>
            <a:off x="4875213" y="5972175"/>
            <a:ext cx="269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  <a:latin typeface="Tahoma" charset="0"/>
                <a:cs typeface="Tahoma" charset="0"/>
              </a:rPr>
              <a:t>Net clinical benefit favours drug</a:t>
            </a:r>
          </a:p>
        </p:txBody>
      </p:sp>
      <p:cxnSp>
        <p:nvCxnSpPr>
          <p:cNvPr id="87051" name="Straight Connector 45"/>
          <p:cNvCxnSpPr>
            <a:cxnSpLocks noChangeShapeType="1"/>
          </p:cNvCxnSpPr>
          <p:nvPr/>
        </p:nvCxnSpPr>
        <p:spPr bwMode="auto">
          <a:xfrm>
            <a:off x="3722688" y="5594350"/>
            <a:ext cx="0" cy="90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52" name="Straight Connector 46"/>
          <p:cNvCxnSpPr>
            <a:cxnSpLocks noChangeShapeType="1"/>
          </p:cNvCxnSpPr>
          <p:nvPr/>
        </p:nvCxnSpPr>
        <p:spPr bwMode="auto">
          <a:xfrm>
            <a:off x="5005388" y="5594350"/>
            <a:ext cx="0" cy="90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53" name="Straight Connector 47"/>
          <p:cNvCxnSpPr>
            <a:cxnSpLocks noChangeShapeType="1"/>
          </p:cNvCxnSpPr>
          <p:nvPr/>
        </p:nvCxnSpPr>
        <p:spPr bwMode="auto">
          <a:xfrm>
            <a:off x="6286500" y="5594350"/>
            <a:ext cx="0" cy="90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54" name="Straight Connector 48"/>
          <p:cNvCxnSpPr>
            <a:cxnSpLocks noChangeShapeType="1"/>
          </p:cNvCxnSpPr>
          <p:nvPr/>
        </p:nvCxnSpPr>
        <p:spPr bwMode="auto">
          <a:xfrm>
            <a:off x="7569200" y="5594350"/>
            <a:ext cx="0" cy="90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055" name="TextBox 49"/>
          <p:cNvSpPr txBox="1">
            <a:spLocks noChangeArrowheads="1"/>
          </p:cNvSpPr>
          <p:nvPr/>
        </p:nvSpPr>
        <p:spPr bwMode="auto">
          <a:xfrm>
            <a:off x="6069013" y="5691188"/>
            <a:ext cx="4349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2.0</a:t>
            </a:r>
          </a:p>
        </p:txBody>
      </p:sp>
      <p:sp>
        <p:nvSpPr>
          <p:cNvPr id="87056" name="TextBox 50"/>
          <p:cNvSpPr txBox="1">
            <a:spLocks noChangeArrowheads="1"/>
          </p:cNvSpPr>
          <p:nvPr/>
        </p:nvSpPr>
        <p:spPr bwMode="auto">
          <a:xfrm>
            <a:off x="7353300" y="5691188"/>
            <a:ext cx="4349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498B"/>
                </a:solidFill>
              </a:rPr>
              <a:t>3.0</a:t>
            </a:r>
          </a:p>
        </p:txBody>
      </p:sp>
      <p:sp>
        <p:nvSpPr>
          <p:cNvPr id="53" name="Right Arrow 52"/>
          <p:cNvSpPr/>
          <p:nvPr/>
        </p:nvSpPr>
        <p:spPr bwMode="auto">
          <a:xfrm>
            <a:off x="3935413" y="6008688"/>
            <a:ext cx="366712" cy="203200"/>
          </a:xfrm>
          <a:prstGeom prst="rightArrow">
            <a:avLst>
              <a:gd name="adj1" fmla="val 50000"/>
              <a:gd name="adj2" fmla="val 78000"/>
            </a:avLst>
          </a:prstGeom>
          <a:gradFill flip="none" rotWithShape="1">
            <a:gsLst>
              <a:gs pos="0">
                <a:schemeClr val="tx1"/>
              </a:gs>
              <a:gs pos="57000">
                <a:schemeClr val="tx1">
                  <a:lumMod val="60000"/>
                  <a:lumOff val="40000"/>
                </a:schemeClr>
              </a:gs>
              <a:gs pos="100000">
                <a:schemeClr val="tx1">
                  <a:lumMod val="20000"/>
                  <a:lumOff val="80000"/>
                </a:schemeClr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7058" name="TextBox 53"/>
          <p:cNvSpPr txBox="1">
            <a:spLocks noChangeArrowheads="1"/>
          </p:cNvSpPr>
          <p:nvPr/>
        </p:nvSpPr>
        <p:spPr bwMode="auto">
          <a:xfrm>
            <a:off x="434975" y="1560513"/>
            <a:ext cx="3929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CHA</a:t>
            </a:r>
            <a:r>
              <a:rPr lang="en-GB" sz="1800" b="1" baseline="-25000">
                <a:solidFill>
                  <a:srgbClr val="00498B"/>
                </a:solidFill>
                <a:latin typeface="Tahoma" charset="0"/>
                <a:cs typeface="Tahoma" charset="0"/>
              </a:rPr>
              <a:t>2</a:t>
            </a:r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DS</a:t>
            </a:r>
            <a:r>
              <a:rPr lang="en-GB" sz="1800" b="1" baseline="-25000">
                <a:solidFill>
                  <a:srgbClr val="00498B"/>
                </a:solidFill>
                <a:latin typeface="Tahoma" charset="0"/>
                <a:cs typeface="Tahoma" charset="0"/>
              </a:rPr>
              <a:t>2</a:t>
            </a:r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-VASc and HASBLED ≥3</a:t>
            </a:r>
          </a:p>
        </p:txBody>
      </p:sp>
      <p:sp>
        <p:nvSpPr>
          <p:cNvPr id="87059" name="TextBox 54"/>
          <p:cNvSpPr txBox="1">
            <a:spLocks noChangeArrowheads="1"/>
          </p:cNvSpPr>
          <p:nvPr/>
        </p:nvSpPr>
        <p:spPr bwMode="auto">
          <a:xfrm>
            <a:off x="212725" y="2082800"/>
            <a:ext cx="2327275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600" b="1">
                <a:solidFill>
                  <a:srgbClr val="00498B"/>
                </a:solidFill>
                <a:latin typeface="Tahoma" charset="0"/>
                <a:cs typeface="Tahoma" charset="0"/>
              </a:rPr>
              <a:t>CHA</a:t>
            </a:r>
            <a:r>
              <a:rPr lang="en-GB" sz="1600" b="1" baseline="-25000">
                <a:solidFill>
                  <a:srgbClr val="00498B"/>
                </a:solidFill>
                <a:latin typeface="Tahoma" charset="0"/>
                <a:cs typeface="Tahoma" charset="0"/>
              </a:rPr>
              <a:t>2</a:t>
            </a:r>
            <a:r>
              <a:rPr lang="en-GB" sz="1600" b="1">
                <a:solidFill>
                  <a:srgbClr val="00498B"/>
                </a:solidFill>
                <a:latin typeface="Tahoma" charset="0"/>
                <a:cs typeface="Tahoma" charset="0"/>
              </a:rPr>
              <a:t>DS</a:t>
            </a:r>
            <a:r>
              <a:rPr lang="en-GB" sz="1600" b="1" baseline="-25000">
                <a:solidFill>
                  <a:srgbClr val="00498B"/>
                </a:solidFill>
                <a:latin typeface="Tahoma" charset="0"/>
                <a:cs typeface="Tahoma" charset="0"/>
              </a:rPr>
              <a:t>2</a:t>
            </a:r>
            <a:r>
              <a:rPr lang="en-GB" sz="1600" b="1">
                <a:solidFill>
                  <a:srgbClr val="00498B"/>
                </a:solidFill>
                <a:latin typeface="Tahoma" charset="0"/>
                <a:cs typeface="Tahoma" charset="0"/>
              </a:rPr>
              <a:t>-VASc = 1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Warfarin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D110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D150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Rivaroxaban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Apixaban</a:t>
            </a:r>
          </a:p>
          <a:p>
            <a:pPr algn="r" eaLnBrk="1" hangingPunct="1">
              <a:spcBef>
                <a:spcPts val="2400"/>
              </a:spcBef>
            </a:pPr>
            <a:r>
              <a:rPr lang="en-GB" sz="1600" b="1">
                <a:solidFill>
                  <a:srgbClr val="00498B"/>
                </a:solidFill>
                <a:latin typeface="Tahoma" charset="0"/>
                <a:cs typeface="Tahoma" charset="0"/>
              </a:rPr>
              <a:t>CHA</a:t>
            </a:r>
            <a:r>
              <a:rPr lang="en-GB" sz="1600" b="1" baseline="-25000">
                <a:solidFill>
                  <a:srgbClr val="00498B"/>
                </a:solidFill>
                <a:latin typeface="Tahoma" charset="0"/>
                <a:cs typeface="Tahoma" charset="0"/>
              </a:rPr>
              <a:t>2</a:t>
            </a:r>
            <a:r>
              <a:rPr lang="en-GB" sz="1600" b="1">
                <a:solidFill>
                  <a:srgbClr val="00498B"/>
                </a:solidFill>
                <a:latin typeface="Tahoma" charset="0"/>
                <a:cs typeface="Tahoma" charset="0"/>
              </a:rPr>
              <a:t>DS</a:t>
            </a:r>
            <a:r>
              <a:rPr lang="en-GB" sz="1600" b="1" baseline="-25000">
                <a:solidFill>
                  <a:srgbClr val="00498B"/>
                </a:solidFill>
                <a:latin typeface="Tahoma" charset="0"/>
                <a:cs typeface="Tahoma" charset="0"/>
              </a:rPr>
              <a:t>2</a:t>
            </a:r>
            <a:r>
              <a:rPr lang="en-GB" sz="1600" b="1">
                <a:solidFill>
                  <a:srgbClr val="00498B"/>
                </a:solidFill>
                <a:latin typeface="Tahoma" charset="0"/>
                <a:cs typeface="Tahoma" charset="0"/>
              </a:rPr>
              <a:t>-VACs = 2-9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Warfarin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D110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D150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Rivaroxaban</a:t>
            </a:r>
          </a:p>
          <a:p>
            <a:pPr algn="r" eaLnBrk="1" hangingPunct="1"/>
            <a:r>
              <a:rPr lang="en-GB" sz="1600">
                <a:solidFill>
                  <a:srgbClr val="00498B"/>
                </a:solidFill>
                <a:latin typeface="Tahoma" charset="0"/>
                <a:cs typeface="Tahoma" charset="0"/>
              </a:rPr>
              <a:t>Apixaban</a:t>
            </a:r>
          </a:p>
        </p:txBody>
      </p:sp>
      <p:grpSp>
        <p:nvGrpSpPr>
          <p:cNvPr id="87060" name="Group 55"/>
          <p:cNvGrpSpPr>
            <a:grpSpLocks/>
          </p:cNvGrpSpPr>
          <p:nvPr/>
        </p:nvGrpSpPr>
        <p:grpSpPr bwMode="auto">
          <a:xfrm>
            <a:off x="2627313" y="2430463"/>
            <a:ext cx="2820987" cy="168275"/>
            <a:chOff x="4988283" y="1622437"/>
            <a:chExt cx="320218" cy="135203"/>
          </a:xfrm>
        </p:grpSpPr>
        <p:cxnSp>
          <p:nvCxnSpPr>
            <p:cNvPr id="87107" name="Straight Connector 56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8" name="Straight Connector 57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9" name="Straight Connector 58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" name="Oval 59"/>
          <p:cNvSpPr/>
          <p:nvPr/>
        </p:nvSpPr>
        <p:spPr bwMode="auto">
          <a:xfrm>
            <a:off x="3956050" y="2436813"/>
            <a:ext cx="157163" cy="1555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62" name="Group 60"/>
          <p:cNvGrpSpPr>
            <a:grpSpLocks/>
          </p:cNvGrpSpPr>
          <p:nvPr/>
        </p:nvGrpSpPr>
        <p:grpSpPr bwMode="auto">
          <a:xfrm>
            <a:off x="4227513" y="2668588"/>
            <a:ext cx="3243262" cy="168275"/>
            <a:chOff x="4988283" y="1622437"/>
            <a:chExt cx="320218" cy="135203"/>
          </a:xfrm>
        </p:grpSpPr>
        <p:cxnSp>
          <p:nvCxnSpPr>
            <p:cNvPr id="87104" name="Straight Connector 61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5" name="Straight Connector 62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6" name="Straight Connector 63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" name="Oval 64"/>
          <p:cNvSpPr/>
          <p:nvPr/>
        </p:nvSpPr>
        <p:spPr bwMode="auto">
          <a:xfrm>
            <a:off x="5780088" y="2674938"/>
            <a:ext cx="155575" cy="1555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64" name="Group 65"/>
          <p:cNvGrpSpPr>
            <a:grpSpLocks/>
          </p:cNvGrpSpPr>
          <p:nvPr/>
        </p:nvGrpSpPr>
        <p:grpSpPr bwMode="auto">
          <a:xfrm>
            <a:off x="3884613" y="2901950"/>
            <a:ext cx="3125787" cy="169863"/>
            <a:chOff x="4988283" y="1622437"/>
            <a:chExt cx="320218" cy="135203"/>
          </a:xfrm>
        </p:grpSpPr>
        <p:cxnSp>
          <p:nvCxnSpPr>
            <p:cNvPr id="87101" name="Straight Connector 66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2" name="Straight Connector 67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3" name="Straight Connector 68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0" name="Oval 69"/>
          <p:cNvSpPr/>
          <p:nvPr/>
        </p:nvSpPr>
        <p:spPr bwMode="auto">
          <a:xfrm>
            <a:off x="5386388" y="2908300"/>
            <a:ext cx="157162" cy="157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66" name="Group 70"/>
          <p:cNvGrpSpPr>
            <a:grpSpLocks/>
          </p:cNvGrpSpPr>
          <p:nvPr/>
        </p:nvGrpSpPr>
        <p:grpSpPr bwMode="auto">
          <a:xfrm>
            <a:off x="3346450" y="3162300"/>
            <a:ext cx="3016250" cy="169863"/>
            <a:chOff x="4988283" y="1622437"/>
            <a:chExt cx="320218" cy="135203"/>
          </a:xfrm>
        </p:grpSpPr>
        <p:cxnSp>
          <p:nvCxnSpPr>
            <p:cNvPr id="87098" name="Straight Connector 71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9" name="Straight Connector 72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100" name="Straight Connector 73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5" name="Oval 74"/>
          <p:cNvSpPr/>
          <p:nvPr/>
        </p:nvSpPr>
        <p:spPr bwMode="auto">
          <a:xfrm>
            <a:off x="4781550" y="3168650"/>
            <a:ext cx="157163" cy="157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68" name="Group 75"/>
          <p:cNvGrpSpPr>
            <a:grpSpLocks/>
          </p:cNvGrpSpPr>
          <p:nvPr/>
        </p:nvGrpSpPr>
        <p:grpSpPr bwMode="auto">
          <a:xfrm>
            <a:off x="4803775" y="3413125"/>
            <a:ext cx="638175" cy="169863"/>
            <a:chOff x="4988283" y="1622437"/>
            <a:chExt cx="320218" cy="135203"/>
          </a:xfrm>
        </p:grpSpPr>
        <p:cxnSp>
          <p:nvCxnSpPr>
            <p:cNvPr id="87095" name="Straight Connector 76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6" name="Straight Connector 77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7" name="Straight Connector 78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 79"/>
          <p:cNvSpPr/>
          <p:nvPr/>
        </p:nvSpPr>
        <p:spPr bwMode="auto">
          <a:xfrm>
            <a:off x="5065713" y="3419475"/>
            <a:ext cx="155575" cy="157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70" name="Group 80"/>
          <p:cNvGrpSpPr>
            <a:grpSpLocks/>
          </p:cNvGrpSpPr>
          <p:nvPr/>
        </p:nvGrpSpPr>
        <p:grpSpPr bwMode="auto">
          <a:xfrm>
            <a:off x="6184900" y="4175125"/>
            <a:ext cx="720725" cy="169863"/>
            <a:chOff x="4988283" y="1622437"/>
            <a:chExt cx="320218" cy="135203"/>
          </a:xfrm>
        </p:grpSpPr>
        <p:cxnSp>
          <p:nvCxnSpPr>
            <p:cNvPr id="87092" name="Straight Connector 81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3" name="Straight Connector 82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4" name="Straight Connector 83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5" name="Oval 84"/>
          <p:cNvSpPr/>
          <p:nvPr/>
        </p:nvSpPr>
        <p:spPr bwMode="auto">
          <a:xfrm>
            <a:off x="6467475" y="4181475"/>
            <a:ext cx="155575" cy="157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72" name="Group 85"/>
          <p:cNvGrpSpPr>
            <a:grpSpLocks/>
          </p:cNvGrpSpPr>
          <p:nvPr/>
        </p:nvGrpSpPr>
        <p:grpSpPr bwMode="auto">
          <a:xfrm>
            <a:off x="7620000" y="4413250"/>
            <a:ext cx="847725" cy="169863"/>
            <a:chOff x="4988283" y="1622437"/>
            <a:chExt cx="320218" cy="135203"/>
          </a:xfrm>
        </p:grpSpPr>
        <p:cxnSp>
          <p:nvCxnSpPr>
            <p:cNvPr id="87089" name="Straight Connector 86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0" name="Straight Connector 87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91" name="Straight Connector 88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0" name="Oval 89"/>
          <p:cNvSpPr/>
          <p:nvPr/>
        </p:nvSpPr>
        <p:spPr bwMode="auto">
          <a:xfrm>
            <a:off x="7980363" y="4419600"/>
            <a:ext cx="155575" cy="157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74" name="Group 90"/>
          <p:cNvGrpSpPr>
            <a:grpSpLocks/>
          </p:cNvGrpSpPr>
          <p:nvPr/>
        </p:nvGrpSpPr>
        <p:grpSpPr bwMode="auto">
          <a:xfrm>
            <a:off x="7270750" y="4648200"/>
            <a:ext cx="814388" cy="169863"/>
            <a:chOff x="4988283" y="1622437"/>
            <a:chExt cx="320218" cy="135203"/>
          </a:xfrm>
        </p:grpSpPr>
        <p:cxnSp>
          <p:nvCxnSpPr>
            <p:cNvPr id="87086" name="Straight Connector 91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87" name="Straight Connector 92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88" name="Straight Connector 93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5" name="Oval 94"/>
          <p:cNvSpPr/>
          <p:nvPr/>
        </p:nvSpPr>
        <p:spPr bwMode="auto">
          <a:xfrm>
            <a:off x="7597775" y="4654550"/>
            <a:ext cx="155575" cy="157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76" name="Group 95"/>
          <p:cNvGrpSpPr>
            <a:grpSpLocks/>
          </p:cNvGrpSpPr>
          <p:nvPr/>
        </p:nvGrpSpPr>
        <p:grpSpPr bwMode="auto">
          <a:xfrm>
            <a:off x="6827838" y="4908550"/>
            <a:ext cx="769937" cy="168275"/>
            <a:chOff x="4988283" y="1622437"/>
            <a:chExt cx="320218" cy="135203"/>
          </a:xfrm>
        </p:grpSpPr>
        <p:cxnSp>
          <p:nvCxnSpPr>
            <p:cNvPr id="87083" name="Straight Connector 96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84" name="Straight Connector 97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85" name="Straight Connector 98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0" name="Oval 99"/>
          <p:cNvSpPr/>
          <p:nvPr/>
        </p:nvSpPr>
        <p:spPr bwMode="auto">
          <a:xfrm>
            <a:off x="7126288" y="4914900"/>
            <a:ext cx="157162" cy="1555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87078" name="Group 100"/>
          <p:cNvGrpSpPr>
            <a:grpSpLocks/>
          </p:cNvGrpSpPr>
          <p:nvPr/>
        </p:nvGrpSpPr>
        <p:grpSpPr bwMode="auto">
          <a:xfrm>
            <a:off x="6207125" y="5159375"/>
            <a:ext cx="415925" cy="168275"/>
            <a:chOff x="4988283" y="1622437"/>
            <a:chExt cx="320218" cy="135203"/>
          </a:xfrm>
        </p:grpSpPr>
        <p:cxnSp>
          <p:nvCxnSpPr>
            <p:cNvPr id="87080" name="Straight Connector 101"/>
            <p:cNvCxnSpPr>
              <a:cxnSpLocks noChangeShapeType="1"/>
            </p:cNvCxnSpPr>
            <p:nvPr/>
          </p:nvCxnSpPr>
          <p:spPr bwMode="auto">
            <a:xfrm>
              <a:off x="5308501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81" name="Straight Connector 102"/>
            <p:cNvCxnSpPr>
              <a:cxnSpLocks noChangeShapeType="1"/>
            </p:cNvCxnSpPr>
            <p:nvPr/>
          </p:nvCxnSpPr>
          <p:spPr bwMode="auto">
            <a:xfrm>
              <a:off x="4988283" y="1622437"/>
              <a:ext cx="0" cy="135203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082" name="Straight Connector 103"/>
            <p:cNvCxnSpPr>
              <a:cxnSpLocks noChangeShapeType="1"/>
            </p:cNvCxnSpPr>
            <p:nvPr/>
          </p:nvCxnSpPr>
          <p:spPr bwMode="auto">
            <a:xfrm>
              <a:off x="4990060" y="1690038"/>
              <a:ext cx="31666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5" name="Oval 104"/>
          <p:cNvSpPr/>
          <p:nvPr/>
        </p:nvSpPr>
        <p:spPr bwMode="auto">
          <a:xfrm>
            <a:off x="6345238" y="5165725"/>
            <a:ext cx="157162" cy="1555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lg" len="sm"/>
          </a:ln>
          <a:effectLst/>
        </p:spPr>
        <p:txBody>
          <a:bodyPr lIns="91414" tIns="45708" rIns="91414" bIns="45708" anchor="ctr"/>
          <a:lstStyle/>
          <a:p>
            <a:pPr eaLnBrk="0" hangingPunct="0">
              <a:lnSpc>
                <a:spcPct val="85000"/>
              </a:lnSpc>
              <a:defRPr/>
            </a:pPr>
            <a:endParaRPr lang="en-GB">
              <a:solidFill>
                <a:srgbClr val="FFFFFF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6812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en-GB" sz="2400" b="1" dirty="0">
                <a:latin typeface="Tahoma" charset="0"/>
                <a:ea typeface="ＭＳ Ｐゴシック" charset="0"/>
              </a:rPr>
              <a:t>What might a patient with a high HASBLED score look like (=5)?</a:t>
            </a:r>
          </a:p>
        </p:txBody>
      </p:sp>
      <p:sp>
        <p:nvSpPr>
          <p:cNvPr id="880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43713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BF70EA8-D556-AA44-8B76-500259431D19}" type="slidenum">
              <a:rPr lang="en-US" sz="1200">
                <a:solidFill>
                  <a:srgbClr val="FFFFFF"/>
                </a:solidFill>
                <a:cs typeface="Tahoma" charset="0"/>
              </a:rPr>
              <a:pPr/>
              <a:t>61</a:t>
            </a:fld>
            <a:endParaRPr lang="en-US" sz="1200">
              <a:solidFill>
                <a:srgbClr val="FFFFFF"/>
              </a:solidFill>
              <a:cs typeface="Tahoma" charset="0"/>
            </a:endParaRPr>
          </a:p>
        </p:txBody>
      </p:sp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6" t="25220" r="18427" b="13751"/>
          <a:stretch>
            <a:fillRect/>
          </a:stretch>
        </p:blipFill>
        <p:spPr bwMode="auto">
          <a:xfrm>
            <a:off x="323850" y="1673225"/>
            <a:ext cx="4608513" cy="34845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Rectangle 5"/>
          <p:cNvSpPr>
            <a:spLocks noChangeArrowheads="1"/>
          </p:cNvSpPr>
          <p:nvPr/>
        </p:nvSpPr>
        <p:spPr bwMode="auto">
          <a:xfrm>
            <a:off x="395288" y="3789363"/>
            <a:ext cx="4392612" cy="503237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GB">
              <a:solidFill>
                <a:srgbClr val="00498B"/>
              </a:solidFill>
            </a:endParaRPr>
          </a:p>
        </p:txBody>
      </p:sp>
      <p:sp>
        <p:nvSpPr>
          <p:cNvPr id="88069" name="TextBox 6"/>
          <p:cNvSpPr txBox="1">
            <a:spLocks noChangeArrowheads="1"/>
          </p:cNvSpPr>
          <p:nvPr/>
        </p:nvSpPr>
        <p:spPr bwMode="auto">
          <a:xfrm>
            <a:off x="5219700" y="1790700"/>
            <a:ext cx="374491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 Uncontrolled hypertension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+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 Severe renal impairment 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+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 History of bleeding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+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 Heavy drinker </a:t>
            </a: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+</a:t>
            </a:r>
          </a:p>
          <a:p>
            <a:pPr algn="ctr" eaLnBrk="1" hangingPunct="1">
              <a:buFont typeface="Wingdings" charset="0"/>
              <a:buChar char="Ø"/>
            </a:pPr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65 years</a:t>
            </a:r>
          </a:p>
          <a:p>
            <a:pPr algn="ctr" eaLnBrk="1" hangingPunct="1">
              <a:buFont typeface="Wingdings" charset="0"/>
              <a:buChar char="Ø"/>
            </a:pPr>
            <a:endParaRPr lang="en-GB" sz="1800" b="1">
              <a:solidFill>
                <a:srgbClr val="00498B"/>
              </a:solidFill>
              <a:latin typeface="Tahoma" charset="0"/>
              <a:cs typeface="Tahoma" charset="0"/>
            </a:endParaRPr>
          </a:p>
          <a:p>
            <a:pPr algn="ctr" eaLnBrk="1" hangingPunct="1"/>
            <a:r>
              <a:rPr lang="en-GB" sz="1800" b="1">
                <a:solidFill>
                  <a:srgbClr val="00498B"/>
                </a:solidFill>
                <a:latin typeface="Tahoma" charset="0"/>
                <a:cs typeface="Tahoma" charset="0"/>
              </a:rPr>
              <a:t>= @1% of patients</a:t>
            </a:r>
          </a:p>
          <a:p>
            <a:pPr eaLnBrk="1" hangingPunct="1">
              <a:buFont typeface="Arial" charset="0"/>
              <a:buChar char="•"/>
            </a:pPr>
            <a:endParaRPr lang="en-GB" sz="1800">
              <a:solidFill>
                <a:srgbClr val="00498B"/>
              </a:solidFill>
              <a:latin typeface="Tahoma" charset="0"/>
              <a:cs typeface="Tahoma" charset="0"/>
            </a:endParaRPr>
          </a:p>
          <a:p>
            <a:pPr eaLnBrk="1" hangingPunct="1">
              <a:buFont typeface="Arial" charset="0"/>
              <a:buChar char="•"/>
            </a:pPr>
            <a:endParaRPr lang="en-GB" sz="1800">
              <a:solidFill>
                <a:srgbClr val="00498B"/>
              </a:solidFill>
              <a:latin typeface="Tahoma" charset="0"/>
              <a:cs typeface="Tahom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130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8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Risk-6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3708400"/>
            <a:ext cx="7772400" cy="8477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Those with risk factors but not </a:t>
            </a:r>
            <a:r>
              <a:rPr lang="en-GB" sz="4000" b="1" dirty="0" err="1" smtClean="0">
                <a:solidFill>
                  <a:srgbClr val="376092"/>
                </a:solidFill>
              </a:rPr>
              <a:t>anticoagulated</a:t>
            </a:r>
            <a:r>
              <a:rPr lang="en-GB" sz="4000" b="1" dirty="0" smtClean="0">
                <a:solidFill>
                  <a:srgbClr val="376092"/>
                </a:solidFill>
              </a:rPr>
              <a:t> due to an over sensitivity to bleeding risk</a:t>
            </a:r>
            <a:endParaRPr lang="en-US" sz="40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05097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81075"/>
            <a:ext cx="7772400" cy="84772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rgbClr val="376092"/>
                </a:solidFill>
              </a:rPr>
              <a:t>Who is at Risk of AF related stroke</a:t>
            </a:r>
            <a:endParaRPr lang="en-US" sz="4000" b="1" dirty="0">
              <a:solidFill>
                <a:srgbClr val="37609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708400"/>
            <a:ext cx="77724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ＭＳ Ｐゴシック" pitchFamily="-65" charset="-128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6900" y="1828800"/>
            <a:ext cx="7772400" cy="42291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marL="742950" indent="-742950" algn="l" eaLnBrk="1" hangingPunct="1">
              <a:lnSpc>
                <a:spcPct val="13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376092"/>
                </a:solidFill>
              </a:rPr>
              <a:t>The unknown AF patient</a:t>
            </a:r>
          </a:p>
          <a:p>
            <a:pPr marL="742950" indent="-742950" algn="l" eaLnBrk="1" hangingPunct="1">
              <a:lnSpc>
                <a:spcPct val="13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376092"/>
                </a:solidFill>
              </a:rPr>
              <a:t>The </a:t>
            </a:r>
            <a:r>
              <a:rPr lang="en-US" sz="3200" b="1" dirty="0" err="1" smtClean="0">
                <a:solidFill>
                  <a:srgbClr val="376092"/>
                </a:solidFill>
              </a:rPr>
              <a:t>paroxysmals</a:t>
            </a:r>
            <a:r>
              <a:rPr lang="en-US" sz="3200" b="1" dirty="0" smtClean="0">
                <a:solidFill>
                  <a:srgbClr val="376092"/>
                </a:solidFill>
              </a:rPr>
              <a:t> assumed to be low risk</a:t>
            </a:r>
          </a:p>
          <a:p>
            <a:pPr marL="742950" indent="-742950" algn="l" eaLnBrk="1" hangingPunct="1">
              <a:lnSpc>
                <a:spcPct val="13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376092"/>
                </a:solidFill>
              </a:rPr>
              <a:t>The aspirin treated</a:t>
            </a:r>
          </a:p>
          <a:p>
            <a:pPr marL="742950" indent="-742950" algn="l" eaLnBrk="1" hangingPunct="1">
              <a:lnSpc>
                <a:spcPct val="13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376092"/>
                </a:solidFill>
              </a:rPr>
              <a:t>Those with risk factors</a:t>
            </a:r>
          </a:p>
          <a:p>
            <a:pPr marL="742950" indent="-742950" algn="l" eaLnBrk="1" hangingPunct="1">
              <a:lnSpc>
                <a:spcPct val="13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376092"/>
                </a:solidFill>
              </a:rPr>
              <a:t>Those known and not treated</a:t>
            </a:r>
          </a:p>
          <a:p>
            <a:pPr marL="742950" indent="-742950" algn="l" eaLnBrk="1" hangingPunct="1">
              <a:lnSpc>
                <a:spcPct val="13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376092"/>
                </a:solidFill>
              </a:rPr>
              <a:t>Those were bleeding is over estimated</a:t>
            </a:r>
            <a:endParaRPr lang="en-US" sz="3200" b="1" dirty="0">
              <a:solidFill>
                <a:srgbClr val="37609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3784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229600" cy="1143000"/>
          </a:xfrm>
        </p:spPr>
        <p:txBody>
          <a:bodyPr/>
          <a:lstStyle/>
          <a:p>
            <a:r>
              <a:rPr lang="en-GB" smtClean="0"/>
              <a:t>Thank you for your attention</a:t>
            </a:r>
          </a:p>
        </p:txBody>
      </p:sp>
      <p:sp>
        <p:nvSpPr>
          <p:cNvPr id="201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GB" smtClean="0"/>
          </a:p>
          <a:p>
            <a:pPr algn="ctr">
              <a:buFontTx/>
              <a:buNone/>
            </a:pPr>
            <a:endParaRPr lang="en-GB" smtClean="0"/>
          </a:p>
          <a:p>
            <a:pPr algn="ctr">
              <a:buFontTx/>
              <a:buNone/>
            </a:pPr>
            <a:r>
              <a:rPr lang="en-GB" sz="3600" b="1" smtClean="0"/>
              <a:t>Question</a:t>
            </a:r>
          </a:p>
          <a:p>
            <a:pPr algn="ctr">
              <a:buFontTx/>
              <a:buNone/>
            </a:pPr>
            <a:endParaRPr lang="en-GB" smtClean="0"/>
          </a:p>
          <a:p>
            <a:pPr algn="ctr">
              <a:buFontTx/>
              <a:buNone/>
            </a:pPr>
            <a:r>
              <a:rPr lang="en-GB" smtClean="0"/>
              <a:t>matthew.fay@bradford.nhs.uk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troke risk persists even in asymptomatic/paroxysmal AF"/>
  <p:tag name="PXID" val="1"/>
  <p:tag name="SID" val="3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ID" val="1"/>
  <p:tag name="SID" val="1034"/>
  <p:tag name="NAME" val="Why are OACs preferred to aspirin?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troke risk assessment with CHADS2"/>
  <p:tag name="PXID" val="1"/>
  <p:tag name="SID" val="10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ID" val="1"/>
  <p:tag name="SID" val="1022"/>
  <p:tag name="NAME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linical characteristics comprising the HAS-BLED bleeding risk score"/>
  <p:tag name="PXID" val="5"/>
  <p:tag name="SID" val="433"/>
  <p:tag name="SOFTVOTE PROP PROPVOTEDONE" val="NO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FTVOTE PROP PROPVOTEDONE" val="NO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osts of stroke associated with atrial fibrillation"/>
  <p:tag name="SID" val="397"/>
  <p:tag name="PXID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Default Design">
  <a:themeElements>
    <a:clrScheme name="Custom 8">
      <a:dk1>
        <a:srgbClr val="000000"/>
      </a:dk1>
      <a:lt1>
        <a:srgbClr val="FFFFFF"/>
      </a:lt1>
      <a:dk2>
        <a:srgbClr val="000066"/>
      </a:dk2>
      <a:lt2>
        <a:srgbClr val="FFFFFF"/>
      </a:lt2>
      <a:accent1>
        <a:srgbClr val="33CCFF"/>
      </a:accent1>
      <a:accent2>
        <a:srgbClr val="FFE471"/>
      </a:accent2>
      <a:accent3>
        <a:srgbClr val="00CC00"/>
      </a:accent3>
      <a:accent4>
        <a:srgbClr val="FF5050"/>
      </a:accent4>
      <a:accent5>
        <a:srgbClr val="0000FF"/>
      </a:accent5>
      <a:accent6>
        <a:srgbClr val="FFFF00"/>
      </a:accent6>
      <a:hlink>
        <a:srgbClr val="FFFF66"/>
      </a:hlink>
      <a:folHlink>
        <a:srgbClr val="66FFFF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66"/>
        </a:accent1>
        <a:accent2>
          <a:srgbClr val="66FF66"/>
        </a:accent2>
        <a:accent3>
          <a:srgbClr val="FFFFFF"/>
        </a:accent3>
        <a:accent4>
          <a:srgbClr val="000000"/>
        </a:accent4>
        <a:accent5>
          <a:srgbClr val="FFFFB8"/>
        </a:accent5>
        <a:accent6>
          <a:srgbClr val="5CE75C"/>
        </a:accent6>
        <a:hlink>
          <a:srgbClr val="33CCFF"/>
        </a:hlink>
        <a:folHlink>
          <a:srgbClr val="99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14">
        <a:dk1>
          <a:srgbClr val="000000"/>
        </a:dk1>
        <a:lt1>
          <a:srgbClr val="FFFFFF"/>
        </a:lt1>
        <a:dk2>
          <a:srgbClr val="000066"/>
        </a:dk2>
        <a:lt2>
          <a:srgbClr val="FFFF00"/>
        </a:lt2>
        <a:accent1>
          <a:srgbClr val="FF9933"/>
        </a:accent1>
        <a:accent2>
          <a:srgbClr val="66FFFF"/>
        </a:accent2>
        <a:accent3>
          <a:srgbClr val="AAAAB8"/>
        </a:accent3>
        <a:accent4>
          <a:srgbClr val="DADADA"/>
        </a:accent4>
        <a:accent5>
          <a:srgbClr val="FFCAAD"/>
        </a:accent5>
        <a:accent6>
          <a:srgbClr val="5CE7E7"/>
        </a:accent6>
        <a:hlink>
          <a:srgbClr val="FFFF66"/>
        </a:hlink>
        <a:folHlink>
          <a:srgbClr val="FF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EMPLATE ESC">
  <a:themeElements>
    <a:clrScheme name="1_TEMPLATE ESC 1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D00040"/>
      </a:accent1>
      <a:accent2>
        <a:srgbClr val="00CC99"/>
      </a:accent2>
      <a:accent3>
        <a:srgbClr val="FFFFFF"/>
      </a:accent3>
      <a:accent4>
        <a:srgbClr val="000056"/>
      </a:accent4>
      <a:accent5>
        <a:srgbClr val="E4AAAF"/>
      </a:accent5>
      <a:accent6>
        <a:srgbClr val="00B98A"/>
      </a:accent6>
      <a:hlink>
        <a:srgbClr val="000086"/>
      </a:hlink>
      <a:folHlink>
        <a:srgbClr val="666699"/>
      </a:folHlink>
    </a:clrScheme>
    <a:fontScheme name="1_TEMPLATE ES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PLATE ESC 1">
        <a:dk1>
          <a:srgbClr val="000066"/>
        </a:dk1>
        <a:lt1>
          <a:srgbClr val="FFFFFF"/>
        </a:lt1>
        <a:dk2>
          <a:srgbClr val="000000"/>
        </a:dk2>
        <a:lt2>
          <a:srgbClr val="808080"/>
        </a:lt2>
        <a:accent1>
          <a:srgbClr val="D00040"/>
        </a:accent1>
        <a:accent2>
          <a:srgbClr val="00CC99"/>
        </a:accent2>
        <a:accent3>
          <a:srgbClr val="FFFFFF"/>
        </a:accent3>
        <a:accent4>
          <a:srgbClr val="000056"/>
        </a:accent4>
        <a:accent5>
          <a:srgbClr val="E4AAAF"/>
        </a:accent5>
        <a:accent6>
          <a:srgbClr val="00B98A"/>
        </a:accent6>
        <a:hlink>
          <a:srgbClr val="00008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plate">
  <a:themeElements>
    <a:clrScheme name="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FF"/>
      </a:hlink>
      <a:folHlink>
        <a:srgbClr val="99CC00"/>
      </a:folHlink>
    </a:clrScheme>
    <a:fontScheme name="templat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ROCKET AF template NEW">
  <a:themeElements>
    <a:clrScheme name="ROCKET AF template NEW 8">
      <a:dk1>
        <a:srgbClr val="E00079"/>
      </a:dk1>
      <a:lt1>
        <a:srgbClr val="FFFFFF"/>
      </a:lt1>
      <a:dk2>
        <a:srgbClr val="D8DADA"/>
      </a:dk2>
      <a:lt2>
        <a:srgbClr val="A0A0A0"/>
      </a:lt2>
      <a:accent1>
        <a:srgbClr val="A0B946"/>
      </a:accent1>
      <a:accent2>
        <a:srgbClr val="50AAC8"/>
      </a:accent2>
      <a:accent3>
        <a:srgbClr val="E9EAEA"/>
      </a:accent3>
      <a:accent4>
        <a:srgbClr val="DADADA"/>
      </a:accent4>
      <a:accent5>
        <a:srgbClr val="CDD9B0"/>
      </a:accent5>
      <a:accent6>
        <a:srgbClr val="489AB5"/>
      </a:accent6>
      <a:hlink>
        <a:srgbClr val="B45AAA"/>
      </a:hlink>
      <a:folHlink>
        <a:srgbClr val="FABE32"/>
      </a:folHlink>
    </a:clrScheme>
    <a:fontScheme name="ROCKET AF template N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OCKET AF template 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KET AF template NE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CKET AF template NE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KET AF template NE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KET AF template NE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KET AF template NE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KET AF template NE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KET AF template NEW 8">
        <a:dk1>
          <a:srgbClr val="E00079"/>
        </a:dk1>
        <a:lt1>
          <a:srgbClr val="FFFFFF"/>
        </a:lt1>
        <a:dk2>
          <a:srgbClr val="D8DADA"/>
        </a:dk2>
        <a:lt2>
          <a:srgbClr val="A0A0A0"/>
        </a:lt2>
        <a:accent1>
          <a:srgbClr val="A0B946"/>
        </a:accent1>
        <a:accent2>
          <a:srgbClr val="50AAC8"/>
        </a:accent2>
        <a:accent3>
          <a:srgbClr val="E9EAEA"/>
        </a:accent3>
        <a:accent4>
          <a:srgbClr val="DADADA"/>
        </a:accent4>
        <a:accent5>
          <a:srgbClr val="CDD9B0"/>
        </a:accent5>
        <a:accent6>
          <a:srgbClr val="489AB5"/>
        </a:accent6>
        <a:hlink>
          <a:srgbClr val="B45AAA"/>
        </a:hlink>
        <a:folHlink>
          <a:srgbClr val="FABE3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Default Design">
  <a:themeElements>
    <a:clrScheme name="Custom 26">
      <a:dk1>
        <a:srgbClr val="292929"/>
      </a:dk1>
      <a:lt1>
        <a:srgbClr val="FFFFFF"/>
      </a:lt1>
      <a:dk2>
        <a:srgbClr val="AFCC36"/>
      </a:dk2>
      <a:lt2>
        <a:srgbClr val="C0C0C0"/>
      </a:lt2>
      <a:accent1>
        <a:srgbClr val="440D69"/>
      </a:accent1>
      <a:accent2>
        <a:srgbClr val="FFB00A"/>
      </a:accent2>
      <a:accent3>
        <a:srgbClr val="FFFFFF"/>
      </a:accent3>
      <a:accent4>
        <a:srgbClr val="212121"/>
      </a:accent4>
      <a:accent5>
        <a:srgbClr val="54BDC9"/>
      </a:accent5>
      <a:accent6>
        <a:srgbClr val="C3860C"/>
      </a:accent6>
      <a:hlink>
        <a:srgbClr val="FF4B0D"/>
      </a:hlink>
      <a:folHlink>
        <a:srgbClr val="008AAB"/>
      </a:folHlink>
    </a:clrScheme>
    <a:fontScheme name="2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2_Default Design 1">
        <a:dk1>
          <a:srgbClr val="292929"/>
        </a:dk1>
        <a:lt1>
          <a:srgbClr val="FFFFFF"/>
        </a:lt1>
        <a:dk2>
          <a:srgbClr val="00A0BA"/>
        </a:dk2>
        <a:lt2>
          <a:srgbClr val="C0C0C0"/>
        </a:lt2>
        <a:accent1>
          <a:srgbClr val="00A0BA"/>
        </a:accent1>
        <a:accent2>
          <a:srgbClr val="96D4E5"/>
        </a:accent2>
        <a:accent3>
          <a:srgbClr val="FFFFFF"/>
        </a:accent3>
        <a:accent4>
          <a:srgbClr val="212121"/>
        </a:accent4>
        <a:accent5>
          <a:srgbClr val="AACDD9"/>
        </a:accent5>
        <a:accent6>
          <a:srgbClr val="87C0CF"/>
        </a:accent6>
        <a:hlink>
          <a:srgbClr val="002B5E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2638</Words>
  <Application>Microsoft Macintosh PowerPoint</Application>
  <PresentationFormat>On-screen Show (4:3)</PresentationFormat>
  <Paragraphs>704</Paragraphs>
  <Slides>64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Office Theme</vt:lpstr>
      <vt:lpstr>1_Office Theme</vt:lpstr>
      <vt:lpstr>6_Default Design</vt:lpstr>
      <vt:lpstr>1_TEMPLATE ESC</vt:lpstr>
      <vt:lpstr>5_Office Theme</vt:lpstr>
      <vt:lpstr>1_Default Design</vt:lpstr>
      <vt:lpstr>template</vt:lpstr>
      <vt:lpstr>ROCKET AF template NEW</vt:lpstr>
      <vt:lpstr>4_Default Design</vt:lpstr>
      <vt:lpstr>PowerPoint Presentation</vt:lpstr>
      <vt:lpstr>Declaration of interests</vt:lpstr>
      <vt:lpstr>Who is at Risk-1</vt:lpstr>
      <vt:lpstr>PowerPoint Presentation</vt:lpstr>
      <vt:lpstr>Prevalence AF by practice</vt:lpstr>
      <vt:lpstr>Prevalence AF a linear Relationship to over 65yrs</vt:lpstr>
      <vt:lpstr>Expected Prevalence AF by practice</vt:lpstr>
      <vt:lpstr>PowerPoint Presentation</vt:lpstr>
      <vt:lpstr>PowerPoint Presentation</vt:lpstr>
      <vt:lpstr>Key Facts</vt:lpstr>
      <vt:lpstr>CHART Online data</vt:lpstr>
      <vt:lpstr>PowerPoint Presentation</vt:lpstr>
      <vt:lpstr>Screening</vt:lpstr>
      <vt:lpstr>Who is at Risk-1</vt:lpstr>
      <vt:lpstr>Who is at Risk-2</vt:lpstr>
      <vt:lpstr>Stroke risk persists even in asymptomatic/paroxysmal AF</vt:lpstr>
      <vt:lpstr>Who is at Risk-2</vt:lpstr>
      <vt:lpstr>Who is at Risk-3</vt:lpstr>
      <vt:lpstr>PowerPoint Presentation</vt:lpstr>
      <vt:lpstr>Antithrombotic Therapy to Prevent Stroke in Patients Who Have Nonvalvular AF                                       Hart et al Ann Intern Med. 2007;146:857-867. </vt:lpstr>
      <vt:lpstr>Antithrombotic treatment and risk of stroke and death in patients with AF at intermediate risk [CHADS2 score=1] Gorin et al Thromb Haemostat 2010;103(4):833-40. </vt:lpstr>
      <vt:lpstr>Clopidogrel +aspirin vs OAC for AF in the AF Clopidogrel Trial with Irbesartan for prevention of Vascular Events (ACTIVE W)</vt:lpstr>
      <vt:lpstr>Who is at Risk-3</vt:lpstr>
      <vt:lpstr>Who is at Risk-4</vt:lpstr>
      <vt:lpstr>CHADS2</vt:lpstr>
      <vt:lpstr> Stroke risk assessment with CHADS2</vt:lpstr>
      <vt:lpstr>CHADS2</vt:lpstr>
      <vt:lpstr>PowerPoint Presentation</vt:lpstr>
      <vt:lpstr>PowerPoint Presentation</vt:lpstr>
      <vt:lpstr>PowerPoint Presentation</vt:lpstr>
      <vt:lpstr>CHA2DS2VASc</vt:lpstr>
      <vt:lpstr>CHA2DS2VASc</vt:lpstr>
      <vt:lpstr>PowerPoint Presentation</vt:lpstr>
      <vt:lpstr>PowerPoint Presentation</vt:lpstr>
      <vt:lpstr>Who is at Risk-4</vt:lpstr>
      <vt:lpstr>Who is NOT at Risk-4</vt:lpstr>
      <vt:lpstr>Who is at Risk-5</vt:lpstr>
      <vt:lpstr>Guidance on Risk Assessment and Stroke Prevention for Atrial Fibrillation: GRASP-AF  Tools to support data collection and analysis for GRASP AF</vt:lpstr>
      <vt:lpstr>CHART GRASP-AF: Dashboard</vt:lpstr>
      <vt:lpstr>PowerPoint Presentation</vt:lpstr>
      <vt:lpstr>PowerPoint Presentation</vt:lpstr>
      <vt:lpstr>PowerPoint Presentation</vt:lpstr>
      <vt:lpstr>AVERROES: Stroke or SEE</vt:lpstr>
      <vt:lpstr>AVERROES - Major Bleeding</vt:lpstr>
      <vt:lpstr>PowerPoint Presentation</vt:lpstr>
      <vt:lpstr>CHART Online Data</vt:lpstr>
      <vt:lpstr>PowerPoint Presentation</vt:lpstr>
      <vt:lpstr>Primary Efficacy Outcome Stroke and non-CNS Embolism</vt:lpstr>
      <vt:lpstr>Primary Outcome Stroke (ischemic or hemorrhagic) or systemic embolism</vt:lpstr>
      <vt:lpstr>Who is at Risk-5</vt:lpstr>
      <vt:lpstr>Who is at Risk-6</vt:lpstr>
      <vt:lpstr>Stroke Prevention in AF</vt:lpstr>
      <vt:lpstr>Differences between perspectives of physicians and patients on anticoagulation in patients with atrial fibrillation: observational study</vt:lpstr>
      <vt:lpstr>Risk of bleeding and stroke in AF patients   </vt:lpstr>
      <vt:lpstr>Risk factors for stroke and thrombo-embolism in non-valvular AF</vt:lpstr>
      <vt:lpstr>Risk factors for stroke and thrombo-embolism in non-valvular AF  Risk factors for bleeding =                  </vt:lpstr>
      <vt:lpstr>ESC guidelines 2012 – bleeding risk assessment using HAS-BLED</vt:lpstr>
      <vt:lpstr>Clinical characteristics comprising the HAS-BLED bleeding risk score</vt:lpstr>
      <vt:lpstr>Risk of intracranial bleeding by HASBLED </vt:lpstr>
      <vt:lpstr>Net clinical benefit for OAC in patients with HASBLED ≥3 </vt:lpstr>
      <vt:lpstr>What might a patient with a high HASBLED score look like (=5)?</vt:lpstr>
      <vt:lpstr>Who is at Risk-6</vt:lpstr>
      <vt:lpstr>Who is at Risk of AF related stroke</vt:lpstr>
      <vt:lpstr>Thank you for your attention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Matthew Fay</dc:creator>
  <cp:lastModifiedBy>Matthew Fay</cp:lastModifiedBy>
  <cp:revision>85</cp:revision>
  <dcterms:created xsi:type="dcterms:W3CDTF">2012-04-17T05:23:27Z</dcterms:created>
  <dcterms:modified xsi:type="dcterms:W3CDTF">2013-03-12T08:03:39Z</dcterms:modified>
</cp:coreProperties>
</file>