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175" r:id="rId2"/>
    <p:sldId id="1176" r:id="rId3"/>
    <p:sldId id="1177" r:id="rId4"/>
    <p:sldId id="117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132" autoAdjust="0"/>
    <p:restoredTop sz="94673"/>
  </p:normalViewPr>
  <p:slideViewPr>
    <p:cSldViewPr snapToGrid="0" snapToObjects="1">
      <p:cViewPr varScale="1">
        <p:scale>
          <a:sx n="88" d="100"/>
          <a:sy n="88" d="100"/>
        </p:scale>
        <p:origin x="96" y="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449CD-8923-BB45-B9A7-B6D9D1ECF53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87F87-346B-534A-BF19-A6BFBC0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82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6C9B-8D4A-AF4E-BBE7-A77F68329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D33560-2E80-8A4B-8EB6-E2D118798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BCD52-7775-144C-9A17-F16D809D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959A6-25A1-D545-A9C7-AB945E07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3CCBD-8DE4-F241-AC70-4D297F2F1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6465-EAE3-7041-B46C-ECB18185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9FEF5-8B16-374C-9FBD-70712BFD5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08E8E-676B-894D-B45A-217131B8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A1AB4-1AEF-6A42-8592-368A1AC18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522E-BE3C-6F4C-9006-03F37BF55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8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03AA-35F5-C340-BD2B-ECFE3692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5A001-ECE1-FE40-93A5-5254923EB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9FE8A-92F8-7E47-B547-1D700473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6F91E-937F-4C4E-BE93-B92D0BBD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E0A60-2785-7847-8022-EDD1B45E9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4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F9C2-78D7-5941-B453-8BCDC1BA1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EBDBB-5F73-3E41-820D-7B08266838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10098-C227-4F4B-8890-3A8DBE380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2E438-ED69-D848-8775-862D9FD98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0F140-F1DB-6F42-B48E-34531694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629A4-A3D1-D14B-A3D5-00E06036F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6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31EA6-FA73-6644-B456-14B97A9E1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EE9A6-357C-1C42-98F8-8E7D51AC8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C72794-D619-B841-92C3-CC881B9D0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992C89-D254-E746-84B2-90E67F697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E391D-1671-444A-962C-5B843C10B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AE229-3962-7B4A-ADE2-AB06213B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CCDAE9-7495-9E47-91F9-C9910232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27D912-375C-B74E-A766-13297387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2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ABC90-2489-1A46-B13B-BFD0E909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8EFB2E-F7C4-A64C-8CEC-2B5871A6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25B74-0BC3-6B43-85C0-8B0361583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6C65CE-9DA8-334F-B68A-6CB8F138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78A89-79A1-454A-94B2-BD22490A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4DF144-6876-2B48-8F3A-38EBD3CE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CEB06-0973-CD49-A15F-77B686180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1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AEA7-F007-2540-A717-C419CF993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1D38F-C04E-7F44-9F4D-DBE033BF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E9BDB-A30C-FD44-A3C4-6CD41F94E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2E3BB-40BA-B345-A08A-D659E201C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CC99B-4EEE-3746-89AB-E388F4287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CDDAC-7B55-254C-A411-0A35BF3E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7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B54BF-117F-0248-B59E-7F2847116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49E377-8B5C-2D4F-A4F0-7E80F2D99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8069A-FCD5-7143-94E8-9A3873460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8307A-6AA7-B94A-8A57-8617BB58C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F5ECC-A5B0-ED4F-9796-4C4DDF9B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06A51-32AB-0C46-8E2F-4251BC5C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2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1E4E-08AA-A845-9EDE-D805E8625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E2A8D-B94D-894C-8947-7EA415879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36825-9FC9-D642-9213-71CCA8768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5A1CA-2021-D643-BAC7-B759393E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98DEB-C530-E547-874C-26081598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3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4E9D1E-8C73-9349-8CD1-85B7AB5F3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2CE64-5ECA-C149-AED2-2381F2EB5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414EA-E94D-BD42-87CF-5506B8D8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9D41F-D44B-C447-8E7C-38AC00D6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455AD-6EA0-C04C-98BC-211F5867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1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E9800-D2D4-BC42-A057-DFD396F8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67A3F-E26F-5D47-8CE2-A9FFB7C7B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4DB01-AB81-0345-800C-2191A915EB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50716-FFD5-744E-A154-104236376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42D9C-2908-9846-96C1-F869C8B64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artrhythmalliance.org/afa/uk/left-atrial-appendage-occlusion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289689BD-B02B-224C-B347-035B495A0FF1}"/>
              </a:ext>
            </a:extLst>
          </p:cNvPr>
          <p:cNvCxnSpPr>
            <a:cxnSpLocks/>
            <a:stCxn id="130" idx="0"/>
            <a:endCxn id="31" idx="2"/>
          </p:cNvCxnSpPr>
          <p:nvPr/>
        </p:nvCxnSpPr>
        <p:spPr>
          <a:xfrm flipV="1">
            <a:off x="4437392" y="1204736"/>
            <a:ext cx="5528" cy="17019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26034" y="805026"/>
            <a:ext cx="2487213" cy="40011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Haemodynamic</a:t>
            </a:r>
            <a:r>
              <a:rPr lang="en-US" sz="1000" dirty="0"/>
              <a:t> compromise, marked </a:t>
            </a:r>
            <a:r>
              <a:rPr lang="en-US" sz="1000" dirty="0" err="1"/>
              <a:t>dyspnoea</a:t>
            </a:r>
            <a:r>
              <a:rPr lang="en-US" sz="1000" dirty="0"/>
              <a:t>, hypoxia  or chest pain?</a:t>
            </a:r>
          </a:p>
        </p:txBody>
      </p:sp>
      <p:cxnSp>
        <p:nvCxnSpPr>
          <p:cNvPr id="32" name="Straight Arrow Connector 31"/>
          <p:cNvCxnSpPr>
            <a:cxnSpLocks/>
            <a:stCxn id="5" idx="3"/>
            <a:endCxn id="31" idx="1"/>
          </p:cNvCxnSpPr>
          <p:nvPr/>
        </p:nvCxnSpPr>
        <p:spPr>
          <a:xfrm>
            <a:off x="2813247" y="1005081"/>
            <a:ext cx="3798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2846035" y="838798"/>
            <a:ext cx="32583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831969" y="1347426"/>
            <a:ext cx="32583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F3B56BA-5498-A240-A1AF-290064DD19BB}"/>
              </a:ext>
            </a:extLst>
          </p:cNvPr>
          <p:cNvSpPr txBox="1"/>
          <p:nvPr/>
        </p:nvSpPr>
        <p:spPr>
          <a:xfrm>
            <a:off x="3722291" y="1171533"/>
            <a:ext cx="143020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If advised to admit to hospital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F49E577-9320-9B44-9EE1-E0515E44AE31}"/>
              </a:ext>
            </a:extLst>
          </p:cNvPr>
          <p:cNvSpPr txBox="1"/>
          <p:nvPr/>
        </p:nvSpPr>
        <p:spPr>
          <a:xfrm>
            <a:off x="10113264" y="6590088"/>
            <a:ext cx="207873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Westcliffe Cardiology Service  March 2022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D43B191-AED4-1E4B-B40A-EA6FF18B4434}"/>
              </a:ext>
            </a:extLst>
          </p:cNvPr>
          <p:cNvSpPr/>
          <p:nvPr/>
        </p:nvSpPr>
        <p:spPr>
          <a:xfrm>
            <a:off x="3193087" y="805425"/>
            <a:ext cx="2499666" cy="39931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Emergency admission to hospital 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6C9E8DE7-F736-2848-8E08-C436E8CE0932}"/>
              </a:ext>
            </a:extLst>
          </p:cNvPr>
          <p:cNvSpPr/>
          <p:nvPr/>
        </p:nvSpPr>
        <p:spPr>
          <a:xfrm>
            <a:off x="3184280" y="1374935"/>
            <a:ext cx="2506223" cy="39931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Discuss with on call cardiology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20AE4A3F-F8E0-BE47-A39B-DAAEDCCD3C75}"/>
              </a:ext>
            </a:extLst>
          </p:cNvPr>
          <p:cNvSpPr/>
          <p:nvPr/>
        </p:nvSpPr>
        <p:spPr>
          <a:xfrm>
            <a:off x="333435" y="1372502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Clear onset within the last 72 hours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CDAA3B13-723E-9C4A-8C93-0E561FA1389B}"/>
              </a:ext>
            </a:extLst>
          </p:cNvPr>
          <p:cNvCxnSpPr>
            <a:cxnSpLocks/>
            <a:stCxn id="5" idx="2"/>
            <a:endCxn id="133" idx="0"/>
          </p:cNvCxnSpPr>
          <p:nvPr/>
        </p:nvCxnSpPr>
        <p:spPr>
          <a:xfrm>
            <a:off x="1569641" y="1205136"/>
            <a:ext cx="8227" cy="16736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FC50CBA2-C416-1747-AE88-97808BAE2FBC}"/>
              </a:ext>
            </a:extLst>
          </p:cNvPr>
          <p:cNvCxnSpPr>
            <a:cxnSpLocks/>
            <a:stCxn id="133" idx="3"/>
            <a:endCxn id="130" idx="1"/>
          </p:cNvCxnSpPr>
          <p:nvPr/>
        </p:nvCxnSpPr>
        <p:spPr>
          <a:xfrm>
            <a:off x="2822300" y="1572158"/>
            <a:ext cx="361980" cy="243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9A2BBBC-B5F0-5643-8325-04DBE53BF5BE}"/>
              </a:ext>
            </a:extLst>
          </p:cNvPr>
          <p:cNvSpPr/>
          <p:nvPr/>
        </p:nvSpPr>
        <p:spPr>
          <a:xfrm>
            <a:off x="332785" y="243269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Patient presents and is found to have with irregular pulse</a:t>
            </a:r>
          </a:p>
        </p:txBody>
      </p: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07EEFB61-E77A-C841-977E-4F6629CC63DB}"/>
              </a:ext>
            </a:extLst>
          </p:cNvPr>
          <p:cNvCxnSpPr>
            <a:stCxn id="199" idx="2"/>
            <a:endCxn id="5" idx="0"/>
          </p:cNvCxnSpPr>
          <p:nvPr/>
        </p:nvCxnSpPr>
        <p:spPr>
          <a:xfrm flipH="1">
            <a:off x="1569641" y="642580"/>
            <a:ext cx="7577" cy="1624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itle 1">
            <a:extLst>
              <a:ext uri="{FF2B5EF4-FFF2-40B4-BE49-F238E27FC236}">
                <a16:creationId xmlns:a16="http://schemas.microsoft.com/office/drawing/2014/main" id="{96C6E047-9F60-0448-AE42-E0136B5AF46E}"/>
              </a:ext>
            </a:extLst>
          </p:cNvPr>
          <p:cNvSpPr txBox="1">
            <a:spLocks/>
          </p:cNvSpPr>
          <p:nvPr/>
        </p:nvSpPr>
        <p:spPr>
          <a:xfrm>
            <a:off x="6444343" y="-53266"/>
            <a:ext cx="5694745" cy="597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000" b="1" dirty="0"/>
              <a:t>Management of Atrial Fibrillation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7CD2698-C255-FE42-B034-0DA331AC6129}"/>
              </a:ext>
            </a:extLst>
          </p:cNvPr>
          <p:cNvSpPr/>
          <p:nvPr/>
        </p:nvSpPr>
        <p:spPr>
          <a:xfrm>
            <a:off x="332586" y="1941478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Take history and examination.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Is there intercurrent illness or sepsis?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ED8982B-2C72-D043-B787-CD06F9BF558F}"/>
              </a:ext>
            </a:extLst>
          </p:cNvPr>
          <p:cNvSpPr/>
          <p:nvPr/>
        </p:nvSpPr>
        <p:spPr>
          <a:xfrm>
            <a:off x="332586" y="2514168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An ECG is mandated in the diagnosis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This could be 12 lead or simple lead 1 device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115D122-0933-C84A-AF7D-CC5863B25EB8}"/>
              </a:ext>
            </a:extLst>
          </p:cNvPr>
          <p:cNvSpPr/>
          <p:nvPr/>
        </p:nvSpPr>
        <p:spPr>
          <a:xfrm>
            <a:off x="333435" y="3087411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An ECG confirms diagnosis of AF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5630165-3ECA-A740-B596-F6C38272366D}"/>
              </a:ext>
            </a:extLst>
          </p:cNvPr>
          <p:cNvSpPr txBox="1"/>
          <p:nvPr/>
        </p:nvSpPr>
        <p:spPr>
          <a:xfrm>
            <a:off x="332588" y="3671477"/>
            <a:ext cx="2488865" cy="40011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Undertake  CHA</a:t>
            </a:r>
            <a:r>
              <a:rPr lang="en-US" sz="1000" baseline="-25000" dirty="0"/>
              <a:t>2</a:t>
            </a:r>
            <a:r>
              <a:rPr lang="en-US" sz="1000" dirty="0"/>
              <a:t>DS</a:t>
            </a:r>
            <a:r>
              <a:rPr lang="en-US" sz="1000" baseline="-25000" dirty="0"/>
              <a:t>2</a:t>
            </a:r>
            <a:r>
              <a:rPr lang="en-US" sz="1000" dirty="0"/>
              <a:t>VASc score </a:t>
            </a:r>
          </a:p>
          <a:p>
            <a:pPr algn="ctr"/>
            <a:r>
              <a:rPr lang="en-US" sz="1000" dirty="0"/>
              <a:t>Is the patient low risk?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9A80FDC-0CB8-7F4A-A966-A206A642A8EF}"/>
              </a:ext>
            </a:extLst>
          </p:cNvPr>
          <p:cNvSpPr/>
          <p:nvPr/>
        </p:nvSpPr>
        <p:spPr>
          <a:xfrm>
            <a:off x="3221330" y="3662026"/>
            <a:ext cx="2506223" cy="41385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No thromboprophylaxis required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DA0E81E-8DA1-D74A-8DD9-F97636B17029}"/>
              </a:ext>
            </a:extLst>
          </p:cNvPr>
          <p:cNvSpPr/>
          <p:nvPr/>
        </p:nvSpPr>
        <p:spPr>
          <a:xfrm>
            <a:off x="332587" y="4253766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Discuss anticoagulation, this should include reference to bleeding risk.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8B1C86A-F3F7-554E-B5C3-30FA79EB22D4}"/>
              </a:ext>
            </a:extLst>
          </p:cNvPr>
          <p:cNvSpPr/>
          <p:nvPr/>
        </p:nvSpPr>
        <p:spPr>
          <a:xfrm>
            <a:off x="332586" y="4831706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Commence </a:t>
            </a:r>
            <a:r>
              <a:rPr lang="en-GB" sz="1000" dirty="0" err="1">
                <a:solidFill>
                  <a:schemeClr val="tx1"/>
                </a:solidFill>
              </a:rPr>
              <a:t>edoxabam</a:t>
            </a:r>
            <a:r>
              <a:rPr lang="en-GB" sz="1000" dirty="0">
                <a:solidFill>
                  <a:schemeClr val="tx1"/>
                </a:solidFill>
              </a:rPr>
              <a:t> in line with anticoagulation protocol below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7AF2D32-D658-1F42-B449-1E16AF859C46}"/>
              </a:ext>
            </a:extLst>
          </p:cNvPr>
          <p:cNvCxnSpPr>
            <a:stCxn id="62" idx="2"/>
            <a:endCxn id="64" idx="0"/>
          </p:cNvCxnSpPr>
          <p:nvPr/>
        </p:nvCxnSpPr>
        <p:spPr>
          <a:xfrm>
            <a:off x="1577019" y="2340789"/>
            <a:ext cx="0" cy="1733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34F448A-D5CE-D34C-B64B-DB34CD821982}"/>
              </a:ext>
            </a:extLst>
          </p:cNvPr>
          <p:cNvCxnSpPr>
            <a:stCxn id="64" idx="2"/>
            <a:endCxn id="65" idx="0"/>
          </p:cNvCxnSpPr>
          <p:nvPr/>
        </p:nvCxnSpPr>
        <p:spPr>
          <a:xfrm>
            <a:off x="1577019" y="2913479"/>
            <a:ext cx="849" cy="1739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C4082A4-5822-9345-8D3E-6E82D6FC5633}"/>
              </a:ext>
            </a:extLst>
          </p:cNvPr>
          <p:cNvCxnSpPr>
            <a:stCxn id="65" idx="2"/>
            <a:endCxn id="66" idx="0"/>
          </p:cNvCxnSpPr>
          <p:nvPr/>
        </p:nvCxnSpPr>
        <p:spPr>
          <a:xfrm flipH="1">
            <a:off x="1577021" y="3486722"/>
            <a:ext cx="847" cy="1847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4AAC108-2413-794B-810A-5BB9BC68B26B}"/>
              </a:ext>
            </a:extLst>
          </p:cNvPr>
          <p:cNvCxnSpPr>
            <a:stCxn id="66" idx="3"/>
            <a:endCxn id="67" idx="1"/>
          </p:cNvCxnSpPr>
          <p:nvPr/>
        </p:nvCxnSpPr>
        <p:spPr>
          <a:xfrm flipV="1">
            <a:off x="2821453" y="3868956"/>
            <a:ext cx="399877" cy="25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1A01C7E-ABE2-834B-B1B5-ADAC118BC165}"/>
              </a:ext>
            </a:extLst>
          </p:cNvPr>
          <p:cNvCxnSpPr>
            <a:stCxn id="66" idx="2"/>
            <a:endCxn id="73" idx="0"/>
          </p:cNvCxnSpPr>
          <p:nvPr/>
        </p:nvCxnSpPr>
        <p:spPr>
          <a:xfrm flipH="1">
            <a:off x="1577020" y="4071587"/>
            <a:ext cx="1" cy="1821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8C97CA6-DD35-CE44-B729-73EF5E16D379}"/>
              </a:ext>
            </a:extLst>
          </p:cNvPr>
          <p:cNvCxnSpPr>
            <a:stCxn id="73" idx="2"/>
            <a:endCxn id="77" idx="0"/>
          </p:cNvCxnSpPr>
          <p:nvPr/>
        </p:nvCxnSpPr>
        <p:spPr>
          <a:xfrm flipH="1">
            <a:off x="1577019" y="4653077"/>
            <a:ext cx="1" cy="1786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D08F8CAF-8342-FB4C-812C-71604725C877}"/>
              </a:ext>
            </a:extLst>
          </p:cNvPr>
          <p:cNvSpPr/>
          <p:nvPr/>
        </p:nvSpPr>
        <p:spPr>
          <a:xfrm>
            <a:off x="3193087" y="1940008"/>
            <a:ext cx="2488865" cy="39931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Treat any intercurrent illness as needed. This does not stop need to risk assess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C572241-EA09-7246-961E-7F684D3F7792}"/>
              </a:ext>
            </a:extLst>
          </p:cNvPr>
          <p:cNvCxnSpPr>
            <a:stCxn id="62" idx="3"/>
            <a:endCxn id="90" idx="1"/>
          </p:cNvCxnSpPr>
          <p:nvPr/>
        </p:nvCxnSpPr>
        <p:spPr>
          <a:xfrm flipV="1">
            <a:off x="2821451" y="2139664"/>
            <a:ext cx="371636" cy="14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D062A547-AF7C-C146-8D71-3581C317D627}"/>
              </a:ext>
            </a:extLst>
          </p:cNvPr>
          <p:cNvSpPr/>
          <p:nvPr/>
        </p:nvSpPr>
        <p:spPr>
          <a:xfrm>
            <a:off x="333435" y="5399699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Is the resting heart rate &gt;110bpm at rest 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6BC27439-E46C-0942-8D2B-B6A00630F9BE}"/>
              </a:ext>
            </a:extLst>
          </p:cNvPr>
          <p:cNvSpPr/>
          <p:nvPr/>
        </p:nvSpPr>
        <p:spPr>
          <a:xfrm>
            <a:off x="3178330" y="5392740"/>
            <a:ext cx="2506223" cy="41385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Commence rate control with bisoprolol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(or diltiazem if contraindicated)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EAE69BF-3C73-C64E-B352-EAC5676495A2}"/>
              </a:ext>
            </a:extLst>
          </p:cNvPr>
          <p:cNvCxnSpPr>
            <a:stCxn id="93" idx="3"/>
            <a:endCxn id="94" idx="1"/>
          </p:cNvCxnSpPr>
          <p:nvPr/>
        </p:nvCxnSpPr>
        <p:spPr>
          <a:xfrm>
            <a:off x="2822300" y="5599355"/>
            <a:ext cx="356030" cy="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88E9122-47A9-8D4A-96F5-672926C140C8}"/>
              </a:ext>
            </a:extLst>
          </p:cNvPr>
          <p:cNvCxnSpPr>
            <a:stCxn id="133" idx="2"/>
            <a:endCxn id="62" idx="0"/>
          </p:cNvCxnSpPr>
          <p:nvPr/>
        </p:nvCxnSpPr>
        <p:spPr>
          <a:xfrm flipH="1">
            <a:off x="1577019" y="1771813"/>
            <a:ext cx="849" cy="169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>
            <a:extLst>
              <a:ext uri="{FF2B5EF4-FFF2-40B4-BE49-F238E27FC236}">
                <a16:creationId xmlns:a16="http://schemas.microsoft.com/office/drawing/2014/main" id="{1BDDB532-105B-5049-9574-F09B04215E59}"/>
              </a:ext>
            </a:extLst>
          </p:cNvPr>
          <p:cNvSpPr/>
          <p:nvPr/>
        </p:nvSpPr>
        <p:spPr>
          <a:xfrm>
            <a:off x="333434" y="5977034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Continue with OAC alone as needed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2B7DD6C-9DA3-0143-877B-3AA053A078FB}"/>
              </a:ext>
            </a:extLst>
          </p:cNvPr>
          <p:cNvCxnSpPr>
            <a:cxnSpLocks/>
            <a:stCxn id="77" idx="2"/>
            <a:endCxn id="93" idx="0"/>
          </p:cNvCxnSpPr>
          <p:nvPr/>
        </p:nvCxnSpPr>
        <p:spPr>
          <a:xfrm>
            <a:off x="1577019" y="5231017"/>
            <a:ext cx="849" cy="1686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DF75105-C176-D24D-97A5-080F83FBAD11}"/>
              </a:ext>
            </a:extLst>
          </p:cNvPr>
          <p:cNvCxnSpPr>
            <a:stCxn id="93" idx="2"/>
            <a:endCxn id="122" idx="0"/>
          </p:cNvCxnSpPr>
          <p:nvPr/>
        </p:nvCxnSpPr>
        <p:spPr>
          <a:xfrm flipH="1">
            <a:off x="1577867" y="5799010"/>
            <a:ext cx="1" cy="1780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0438607-3026-5B43-831E-8AC70D077704}"/>
              </a:ext>
            </a:extLst>
          </p:cNvPr>
          <p:cNvSpPr txBox="1"/>
          <p:nvPr/>
        </p:nvSpPr>
        <p:spPr>
          <a:xfrm>
            <a:off x="2831969" y="3677376"/>
            <a:ext cx="32583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1D392BF-25CF-1748-A059-B3A69613B8CB}"/>
              </a:ext>
            </a:extLst>
          </p:cNvPr>
          <p:cNvSpPr txBox="1"/>
          <p:nvPr/>
        </p:nvSpPr>
        <p:spPr>
          <a:xfrm>
            <a:off x="2813247" y="5388326"/>
            <a:ext cx="325830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8C42AA1-81A4-2B4D-966E-B4D094ACED1C}"/>
              </a:ext>
            </a:extLst>
          </p:cNvPr>
          <p:cNvSpPr/>
          <p:nvPr/>
        </p:nvSpPr>
        <p:spPr>
          <a:xfrm>
            <a:off x="6499249" y="800119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Is the patient symptomatic of AF?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F56CA796-72D6-F14D-867F-72EFF2ABF502}"/>
              </a:ext>
            </a:extLst>
          </p:cNvPr>
          <p:cNvSpPr/>
          <p:nvPr/>
        </p:nvSpPr>
        <p:spPr>
          <a:xfrm>
            <a:off x="9291713" y="800766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Continue with OAC and beta-blocker as directed 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67D463B4-BE27-6B4C-A461-DE4F8FBF2D84}"/>
              </a:ext>
            </a:extLst>
          </p:cNvPr>
          <p:cNvSpPr/>
          <p:nvPr/>
        </p:nvSpPr>
        <p:spPr>
          <a:xfrm>
            <a:off x="6499248" y="1372501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Is this paroxysmal AF?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6E3D641-CE3F-1443-B40E-52D2A7E4B857}"/>
              </a:ext>
            </a:extLst>
          </p:cNvPr>
          <p:cNvSpPr/>
          <p:nvPr/>
        </p:nvSpPr>
        <p:spPr>
          <a:xfrm>
            <a:off x="3221330" y="4253766"/>
            <a:ext cx="2488865" cy="77759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NB: If an unexplained </a:t>
            </a:r>
            <a:r>
              <a:rPr lang="en-US" sz="1000" dirty="0" err="1">
                <a:solidFill>
                  <a:schemeClr val="tx1"/>
                </a:solidFill>
              </a:rPr>
              <a:t>anaemia</a:t>
            </a:r>
            <a:r>
              <a:rPr lang="en-US" sz="1000" dirty="0">
                <a:solidFill>
                  <a:schemeClr val="tx1"/>
                </a:solidFill>
              </a:rPr>
              <a:t> or marked CKD do not commence OAC without discussion with hospital or cardiology team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A4D26B5-2A26-7D47-AE3D-8C9BA53B17C2}"/>
              </a:ext>
            </a:extLst>
          </p:cNvPr>
          <p:cNvCxnSpPr>
            <a:cxnSpLocks/>
            <a:stCxn id="73" idx="3"/>
          </p:cNvCxnSpPr>
          <p:nvPr/>
        </p:nvCxnSpPr>
        <p:spPr>
          <a:xfrm>
            <a:off x="2821452" y="4453422"/>
            <a:ext cx="399877" cy="43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ectangle 135">
            <a:extLst>
              <a:ext uri="{FF2B5EF4-FFF2-40B4-BE49-F238E27FC236}">
                <a16:creationId xmlns:a16="http://schemas.microsoft.com/office/drawing/2014/main" id="{6C4FA635-9E59-1B4D-9ACC-3E3D27698A3C}"/>
              </a:ext>
            </a:extLst>
          </p:cNvPr>
          <p:cNvSpPr/>
          <p:nvPr/>
        </p:nvSpPr>
        <p:spPr>
          <a:xfrm>
            <a:off x="9291715" y="1372500"/>
            <a:ext cx="2488865" cy="399311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E-consultation with cardiology team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08256C1-6EE0-384D-ACDF-A7DC5C12B88F}"/>
              </a:ext>
            </a:extLst>
          </p:cNvPr>
          <p:cNvSpPr/>
          <p:nvPr/>
        </p:nvSpPr>
        <p:spPr>
          <a:xfrm>
            <a:off x="6499246" y="1946623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Consider 24hr ECG to assess  rate management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1A264E2-5D5A-CB46-9984-5A4B7E463ECD}"/>
              </a:ext>
            </a:extLst>
          </p:cNvPr>
          <p:cNvSpPr/>
          <p:nvPr/>
        </p:nvSpPr>
        <p:spPr>
          <a:xfrm>
            <a:off x="6499247" y="2519005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Good rate management on 24hr ECG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01F86F0A-4898-5A4C-B90D-4F87BA0152D3}"/>
              </a:ext>
            </a:extLst>
          </p:cNvPr>
          <p:cNvSpPr/>
          <p:nvPr/>
        </p:nvSpPr>
        <p:spPr>
          <a:xfrm>
            <a:off x="6499246" y="3087411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Improve rate management as on ”Rate &amp; </a:t>
            </a:r>
            <a:r>
              <a:rPr lang="en-US" sz="1000">
                <a:solidFill>
                  <a:schemeClr val="tx1"/>
                </a:solidFill>
              </a:rPr>
              <a:t>Rhythm” protocol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D061D6B-E985-2147-8CD1-159CD5FE2F52}"/>
              </a:ext>
            </a:extLst>
          </p:cNvPr>
          <p:cNvSpPr/>
          <p:nvPr/>
        </p:nvSpPr>
        <p:spPr>
          <a:xfrm>
            <a:off x="9291714" y="2514167"/>
            <a:ext cx="2488865" cy="399311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E-consultation with cardiology team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8E333C24-3305-6E4D-8E10-ABF225A89D7B}"/>
              </a:ext>
            </a:extLst>
          </p:cNvPr>
          <p:cNvSpPr/>
          <p:nvPr/>
        </p:nvSpPr>
        <p:spPr>
          <a:xfrm>
            <a:off x="6499245" y="3655817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Does patient remain symptomatic?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329DA06-5F34-334D-B4C1-2972D8DD99C0}"/>
              </a:ext>
            </a:extLst>
          </p:cNvPr>
          <p:cNvSpPr/>
          <p:nvPr/>
        </p:nvSpPr>
        <p:spPr>
          <a:xfrm>
            <a:off x="6499913" y="4224223"/>
            <a:ext cx="2488865" cy="3993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Continue with normal surveillance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011FB49E-7959-824E-BB0B-5123C4D870A8}"/>
              </a:ext>
            </a:extLst>
          </p:cNvPr>
          <p:cNvSpPr/>
          <p:nvPr/>
        </p:nvSpPr>
        <p:spPr>
          <a:xfrm>
            <a:off x="9291713" y="3655816"/>
            <a:ext cx="2488865" cy="399311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E-consultation with cardiology team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8060C28A-B0F8-D841-83FF-1C66B2E70772}"/>
              </a:ext>
            </a:extLst>
          </p:cNvPr>
          <p:cNvSpPr/>
          <p:nvPr/>
        </p:nvSpPr>
        <p:spPr>
          <a:xfrm>
            <a:off x="9291713" y="4860283"/>
            <a:ext cx="2438240" cy="1737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>
                <a:solidFill>
                  <a:schemeClr val="tx1"/>
                </a:solidFill>
              </a:rPr>
              <a:t>*Echocardiogram consideration</a:t>
            </a:r>
          </a:p>
          <a:p>
            <a:r>
              <a:rPr lang="en-US" sz="1000" dirty="0">
                <a:solidFill>
                  <a:schemeClr val="tx1"/>
                </a:solidFill>
              </a:rPr>
              <a:t>The default option should be to undertake</a:t>
            </a:r>
          </a:p>
          <a:p>
            <a:r>
              <a:rPr lang="en-US" sz="1000" dirty="0">
                <a:solidFill>
                  <a:schemeClr val="tx1"/>
                </a:solidFill>
              </a:rPr>
              <a:t>an echocardiogram however if due to the clinical setting the echo will not change management then it should not be undertaken</a:t>
            </a:r>
          </a:p>
          <a:p>
            <a:endParaRPr lang="en-US" sz="1000" dirty="0">
              <a:solidFill>
                <a:schemeClr val="tx1"/>
              </a:solidFill>
            </a:endParaRPr>
          </a:p>
          <a:p>
            <a:r>
              <a:rPr lang="en-US" sz="1000" dirty="0">
                <a:solidFill>
                  <a:schemeClr val="tx1"/>
                </a:solidFill>
              </a:rPr>
              <a:t>OAC </a:t>
            </a:r>
            <a:r>
              <a:rPr lang="en-US" sz="1000" b="1" dirty="0">
                <a:solidFill>
                  <a:schemeClr val="tx1"/>
                </a:solidFill>
              </a:rPr>
              <a:t>should not</a:t>
            </a:r>
            <a:r>
              <a:rPr lang="en-US" sz="1000" dirty="0">
                <a:solidFill>
                  <a:schemeClr val="tx1"/>
                </a:solidFill>
              </a:rPr>
              <a:t> be delayed for an echocardiogram. If subsequent severe mitral stenosis is identified then warfarin will be initiated at that time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BEC68D54-8DCB-1244-9649-9CA9FA551562}"/>
              </a:ext>
            </a:extLst>
          </p:cNvPr>
          <p:cNvSpPr/>
          <p:nvPr/>
        </p:nvSpPr>
        <p:spPr>
          <a:xfrm>
            <a:off x="6501262" y="4860283"/>
            <a:ext cx="2504523" cy="1737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000" dirty="0">
                <a:solidFill>
                  <a:schemeClr val="tx1"/>
                </a:solidFill>
              </a:rPr>
              <a:t>Investigations for AF are: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FBC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U&amp;Es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LFTs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Hba1c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Lipids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TFT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*echo </a:t>
            </a:r>
          </a:p>
          <a:p>
            <a:pPr algn="ctr"/>
            <a:r>
              <a:rPr lang="en-US" sz="1050" b="1" dirty="0">
                <a:solidFill>
                  <a:schemeClr val="tx1"/>
                </a:solidFill>
              </a:rPr>
              <a:t>An ECG is mandated and OAC should never be commenced on a clinical assessment alone</a:t>
            </a:r>
          </a:p>
          <a:p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514EE94B-7BB1-A84C-BB65-26701FD2C4DA}"/>
              </a:ext>
            </a:extLst>
          </p:cNvPr>
          <p:cNvCxnSpPr>
            <a:stCxn id="129" idx="3"/>
            <a:endCxn id="131" idx="1"/>
          </p:cNvCxnSpPr>
          <p:nvPr/>
        </p:nvCxnSpPr>
        <p:spPr>
          <a:xfrm>
            <a:off x="8988114" y="999775"/>
            <a:ext cx="303599" cy="6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51018B8F-4BBC-1C43-9DF6-6738DD1A175E}"/>
              </a:ext>
            </a:extLst>
          </p:cNvPr>
          <p:cNvCxnSpPr>
            <a:stCxn id="129" idx="2"/>
            <a:endCxn id="132" idx="0"/>
          </p:cNvCxnSpPr>
          <p:nvPr/>
        </p:nvCxnSpPr>
        <p:spPr>
          <a:xfrm flipH="1">
            <a:off x="7743681" y="1199430"/>
            <a:ext cx="1" cy="1730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DBDFA2D7-00F7-DB42-BFEF-D2F92B0F0C83}"/>
              </a:ext>
            </a:extLst>
          </p:cNvPr>
          <p:cNvCxnSpPr>
            <a:stCxn id="132" idx="2"/>
            <a:endCxn id="137" idx="0"/>
          </p:cNvCxnSpPr>
          <p:nvPr/>
        </p:nvCxnSpPr>
        <p:spPr>
          <a:xfrm flipH="1">
            <a:off x="7743679" y="1771812"/>
            <a:ext cx="2" cy="1748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7C8350D0-75AC-2846-8042-BE4D91A99647}"/>
              </a:ext>
            </a:extLst>
          </p:cNvPr>
          <p:cNvCxnSpPr>
            <a:stCxn id="137" idx="2"/>
            <a:endCxn id="138" idx="0"/>
          </p:cNvCxnSpPr>
          <p:nvPr/>
        </p:nvCxnSpPr>
        <p:spPr>
          <a:xfrm>
            <a:off x="7743679" y="2345934"/>
            <a:ext cx="1" cy="1730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9CC28AAC-10AC-E34E-BEA1-55FA4FBA789F}"/>
              </a:ext>
            </a:extLst>
          </p:cNvPr>
          <p:cNvCxnSpPr>
            <a:stCxn id="138" idx="2"/>
            <a:endCxn id="139" idx="0"/>
          </p:cNvCxnSpPr>
          <p:nvPr/>
        </p:nvCxnSpPr>
        <p:spPr>
          <a:xfrm flipH="1">
            <a:off x="7743679" y="2918316"/>
            <a:ext cx="1" cy="1690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A26D2C39-2A22-EB49-8A44-D42648D7CA42}"/>
              </a:ext>
            </a:extLst>
          </p:cNvPr>
          <p:cNvCxnSpPr>
            <a:stCxn id="139" idx="2"/>
            <a:endCxn id="142" idx="0"/>
          </p:cNvCxnSpPr>
          <p:nvPr/>
        </p:nvCxnSpPr>
        <p:spPr>
          <a:xfrm flipH="1">
            <a:off x="7743678" y="3486722"/>
            <a:ext cx="1" cy="1690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DACFE129-0039-BB48-8E8B-E6506AB6E30A}"/>
              </a:ext>
            </a:extLst>
          </p:cNvPr>
          <p:cNvCxnSpPr>
            <a:stCxn id="142" idx="2"/>
            <a:endCxn id="143" idx="0"/>
          </p:cNvCxnSpPr>
          <p:nvPr/>
        </p:nvCxnSpPr>
        <p:spPr>
          <a:xfrm>
            <a:off x="7743678" y="4055128"/>
            <a:ext cx="668" cy="1690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0CC6861B-1F58-264A-9DF7-A27B3F15608D}"/>
              </a:ext>
            </a:extLst>
          </p:cNvPr>
          <p:cNvCxnSpPr>
            <a:stCxn id="132" idx="3"/>
            <a:endCxn id="136" idx="1"/>
          </p:cNvCxnSpPr>
          <p:nvPr/>
        </p:nvCxnSpPr>
        <p:spPr>
          <a:xfrm flipV="1">
            <a:off x="8988113" y="1572156"/>
            <a:ext cx="303602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5423E43-6011-F240-9C82-21E4A3A4F5FA}"/>
              </a:ext>
            </a:extLst>
          </p:cNvPr>
          <p:cNvCxnSpPr>
            <a:stCxn id="138" idx="3"/>
            <a:endCxn id="141" idx="1"/>
          </p:cNvCxnSpPr>
          <p:nvPr/>
        </p:nvCxnSpPr>
        <p:spPr>
          <a:xfrm flipV="1">
            <a:off x="8988112" y="2713823"/>
            <a:ext cx="303602" cy="48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5949B7AE-A16B-B94E-8EF7-BAD6E8C3E6D6}"/>
              </a:ext>
            </a:extLst>
          </p:cNvPr>
          <p:cNvCxnSpPr>
            <a:stCxn id="142" idx="3"/>
            <a:endCxn id="144" idx="1"/>
          </p:cNvCxnSpPr>
          <p:nvPr/>
        </p:nvCxnSpPr>
        <p:spPr>
          <a:xfrm flipV="1">
            <a:off x="8988110" y="3855472"/>
            <a:ext cx="303603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996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EB2DA85-3584-414A-8A23-255487F223FE}"/>
              </a:ext>
            </a:extLst>
          </p:cNvPr>
          <p:cNvSpPr txBox="1">
            <a:spLocks/>
          </p:cNvSpPr>
          <p:nvPr/>
        </p:nvSpPr>
        <p:spPr>
          <a:xfrm>
            <a:off x="4934139" y="-53266"/>
            <a:ext cx="7204949" cy="597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Anticoagulation Following NHS Commissioning recommendations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14D6-870B-294D-BC6E-E3A72E7A3A8A}"/>
              </a:ext>
            </a:extLst>
          </p:cNvPr>
          <p:cNvSpPr/>
          <p:nvPr/>
        </p:nvSpPr>
        <p:spPr>
          <a:xfrm>
            <a:off x="185092" y="214764"/>
            <a:ext cx="2880320" cy="4752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requires oral anticoagulation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E842D0-D12C-F74E-B747-8B3EDBF0C7C0}"/>
              </a:ext>
            </a:extLst>
          </p:cNvPr>
          <p:cNvSpPr/>
          <p:nvPr/>
        </p:nvSpPr>
        <p:spPr>
          <a:xfrm>
            <a:off x="181582" y="4146374"/>
            <a:ext cx="2877680" cy="47066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prstClr val="black"/>
                </a:solidFill>
              </a:rPr>
              <a:t>Does the patient have a </a:t>
            </a:r>
            <a:r>
              <a:rPr lang="en-US" sz="1000" dirty="0" err="1">
                <a:solidFill>
                  <a:prstClr val="black"/>
                </a:solidFill>
              </a:rPr>
              <a:t>CrCl</a:t>
            </a:r>
            <a:r>
              <a:rPr lang="en-US" sz="1000" dirty="0">
                <a:solidFill>
                  <a:prstClr val="black"/>
                </a:solidFill>
              </a:rPr>
              <a:t>&lt;49ml/min but ≥15ml/min?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D6028C1-C9FC-DD4F-AD44-B6541A6AFF74}"/>
              </a:ext>
            </a:extLst>
          </p:cNvPr>
          <p:cNvSpPr txBox="1"/>
          <p:nvPr/>
        </p:nvSpPr>
        <p:spPr>
          <a:xfrm>
            <a:off x="9753367" y="7805185"/>
            <a:ext cx="2438633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Westcliffe Cardiology Service  November 2019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EE66BEC-94D2-004E-AE94-ABBBB30F9169}"/>
              </a:ext>
            </a:extLst>
          </p:cNvPr>
          <p:cNvSpPr txBox="1"/>
          <p:nvPr/>
        </p:nvSpPr>
        <p:spPr>
          <a:xfrm>
            <a:off x="3127906" y="2802252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31AEF1C-3059-6446-BB5E-85E02F3CD523}"/>
              </a:ext>
            </a:extLst>
          </p:cNvPr>
          <p:cNvSpPr txBox="1"/>
          <p:nvPr/>
        </p:nvSpPr>
        <p:spPr>
          <a:xfrm>
            <a:off x="1729567" y="2238992"/>
            <a:ext cx="325730" cy="21544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96A3584-52FE-8145-9630-550052006650}"/>
              </a:ext>
            </a:extLst>
          </p:cNvPr>
          <p:cNvSpPr txBox="1"/>
          <p:nvPr/>
        </p:nvSpPr>
        <p:spPr>
          <a:xfrm>
            <a:off x="3105101" y="1490753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40B69C5-D7B2-2442-806F-7C260457E967}"/>
              </a:ext>
            </a:extLst>
          </p:cNvPr>
          <p:cNvCxnSpPr>
            <a:cxnSpLocks/>
          </p:cNvCxnSpPr>
          <p:nvPr/>
        </p:nvCxnSpPr>
        <p:spPr>
          <a:xfrm>
            <a:off x="13598208" y="4383957"/>
            <a:ext cx="15825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839120A3-D121-C149-A8EF-3C437F9E2F08}"/>
              </a:ext>
            </a:extLst>
          </p:cNvPr>
          <p:cNvSpPr txBox="1"/>
          <p:nvPr/>
        </p:nvSpPr>
        <p:spPr>
          <a:xfrm>
            <a:off x="3117487" y="2160651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DBAC034-9739-8745-AC4B-D072516E5F15}"/>
              </a:ext>
            </a:extLst>
          </p:cNvPr>
          <p:cNvSpPr txBox="1"/>
          <p:nvPr/>
        </p:nvSpPr>
        <p:spPr>
          <a:xfrm>
            <a:off x="3127906" y="883855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2DB26C4-E93F-AC40-B2F3-B824109EC6C3}"/>
              </a:ext>
            </a:extLst>
          </p:cNvPr>
          <p:cNvSpPr/>
          <p:nvPr/>
        </p:nvSpPr>
        <p:spPr>
          <a:xfrm>
            <a:off x="6841354" y="4209380"/>
            <a:ext cx="5130888" cy="22425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Creatinine Clearance ≤15mls/min</a:t>
            </a:r>
          </a:p>
          <a:p>
            <a:endParaRPr lang="en-GB" sz="1000" dirty="0">
              <a:solidFill>
                <a:prstClr val="black"/>
              </a:solidFill>
            </a:endParaRPr>
          </a:p>
          <a:p>
            <a:r>
              <a:rPr lang="en-GB" sz="1000" dirty="0">
                <a:solidFill>
                  <a:prstClr val="black"/>
                </a:solidFill>
              </a:rPr>
              <a:t>When creatinine clearance has fallen to 15mls/min then the DOAC will need to be discontinued. Warfarin can be used in those with poor renal function following appropriate discussion regarding bleeding risk and stroke risk reduction. Alternatively a left atrial appendage occlude (LAAO) could be consider as per local guidelines </a:t>
            </a:r>
          </a:p>
          <a:p>
            <a:endParaRPr lang="en-GB" sz="1000" dirty="0">
              <a:solidFill>
                <a:prstClr val="black"/>
              </a:solidFill>
            </a:endParaRPr>
          </a:p>
          <a:p>
            <a:r>
              <a:rPr lang="en-GB" sz="1000" b="1" dirty="0">
                <a:solidFill>
                  <a:prstClr val="black"/>
                </a:solidFill>
              </a:rPr>
              <a:t>LAAO</a:t>
            </a:r>
          </a:p>
          <a:p>
            <a:r>
              <a:rPr lang="en-GB" sz="1000" dirty="0">
                <a:solidFill>
                  <a:prstClr val="black"/>
                </a:solidFill>
              </a:rPr>
              <a:t>If a patient has significant risk of AF related cardioembolic stroke but cannot receive an oral anticoagulant either due to renal function or bleeding but has a reasonable prognosis of in excess of 5 years then referral to Leeds </a:t>
            </a:r>
            <a:r>
              <a:rPr lang="en-GB" sz="1000" dirty="0" err="1">
                <a:solidFill>
                  <a:prstClr val="black"/>
                </a:solidFill>
              </a:rPr>
              <a:t>Electophysiologists</a:t>
            </a:r>
            <a:r>
              <a:rPr lang="en-GB" sz="1000" dirty="0">
                <a:solidFill>
                  <a:prstClr val="black"/>
                </a:solidFill>
              </a:rPr>
              <a:t> is recommended for consideration of a LAAO insertion. </a:t>
            </a:r>
          </a:p>
          <a:p>
            <a:r>
              <a:rPr lang="en-GB" sz="1000" dirty="0">
                <a:solidFill>
                  <a:prstClr val="black"/>
                </a:solidFill>
              </a:rPr>
              <a:t>More information can be found about this at the AF Association </a:t>
            </a:r>
            <a:r>
              <a:rPr lang="en-GB" sz="1000" dirty="0">
                <a:solidFill>
                  <a:prstClr val="black"/>
                </a:solidFill>
                <a:hlinkClick r:id="rId2"/>
              </a:rPr>
              <a:t>Left Atrial Appendage Occlusion </a:t>
            </a:r>
            <a:endParaRPr lang="en-GB" sz="1000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B121585-07AF-8C4D-A946-A55738E0A83E}"/>
              </a:ext>
            </a:extLst>
          </p:cNvPr>
          <p:cNvSpPr/>
          <p:nvPr/>
        </p:nvSpPr>
        <p:spPr>
          <a:xfrm>
            <a:off x="182451" y="841829"/>
            <a:ext cx="2880320" cy="4844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anticoagulation with warfarin mandated?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(severe mital stenosis, mechanical heart valves,  antiphospholipid syndrome)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3D3168E-6196-8F4E-8417-CB5777CC75D5}"/>
              </a:ext>
            </a:extLst>
          </p:cNvPr>
          <p:cNvSpPr/>
          <p:nvPr/>
        </p:nvSpPr>
        <p:spPr>
          <a:xfrm>
            <a:off x="3518771" y="841829"/>
            <a:ext cx="2880320" cy="48447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Initiate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warfarin with appropriate INR control (this may be greater than 2-3 if MHV)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EBD2314F-902E-6F4A-A77F-8D13B05E23CB}"/>
              </a:ext>
            </a:extLst>
          </p:cNvPr>
          <p:cNvSpPr/>
          <p:nvPr/>
        </p:nvSpPr>
        <p:spPr>
          <a:xfrm>
            <a:off x="182451" y="2105500"/>
            <a:ext cx="2880320" cy="50165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 algn="ctr">
              <a:defRPr/>
            </a:pPr>
            <a:r>
              <a:rPr lang="en-US" sz="1000" dirty="0">
                <a:solidFill>
                  <a:prstClr val="black"/>
                </a:solidFill>
              </a:rPr>
              <a:t>Does the patient weigh ≤60Kg?</a:t>
            </a:r>
            <a:endParaRPr lang="en-US" sz="800" dirty="0">
              <a:solidFill>
                <a:prstClr val="black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BF7AD6E8-B61C-0244-9CCC-8C8C50D08C48}"/>
              </a:ext>
            </a:extLst>
          </p:cNvPr>
          <p:cNvSpPr/>
          <p:nvPr/>
        </p:nvSpPr>
        <p:spPr>
          <a:xfrm>
            <a:off x="3521411" y="2115151"/>
            <a:ext cx="2880320" cy="501657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Commence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edoxaban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30mg once daily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63FA164-C070-E24F-960E-BD57DE4678FB}"/>
              </a:ext>
            </a:extLst>
          </p:cNvPr>
          <p:cNvSpPr/>
          <p:nvPr/>
        </p:nvSpPr>
        <p:spPr>
          <a:xfrm>
            <a:off x="3517178" y="1471203"/>
            <a:ext cx="2880320" cy="484475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Initiate DOAC, NOT 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doxaban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in line with with SMPC criteria, but consider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rivaroxaban 20mg once daily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3EF8C263-7433-204E-AA85-35138F236F6D}"/>
              </a:ext>
            </a:extLst>
          </p:cNvPr>
          <p:cNvSpPr txBox="1"/>
          <p:nvPr/>
        </p:nvSpPr>
        <p:spPr>
          <a:xfrm>
            <a:off x="1729426" y="3678151"/>
            <a:ext cx="304892" cy="21544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7EB3387B-C674-4841-B8CD-DB97D28C6A2A}"/>
              </a:ext>
            </a:extLst>
          </p:cNvPr>
          <p:cNvSpPr/>
          <p:nvPr/>
        </p:nvSpPr>
        <p:spPr>
          <a:xfrm>
            <a:off x="186770" y="1475544"/>
            <a:ext cx="2880320" cy="4844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the patient have a CrCl≥110ml/min?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93512296-B72E-1640-AA48-147A5CAEA3A0}"/>
              </a:ext>
            </a:extLst>
          </p:cNvPr>
          <p:cNvSpPr/>
          <p:nvPr/>
        </p:nvSpPr>
        <p:spPr>
          <a:xfrm>
            <a:off x="178942" y="3475592"/>
            <a:ext cx="2880320" cy="50165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prstClr val="black"/>
                </a:solidFill>
              </a:rPr>
              <a:t>Does the patient have a CrCl≥50ml/min?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D61C1EBA-0BAD-294B-8D90-A21F4162FB66}"/>
              </a:ext>
            </a:extLst>
          </p:cNvPr>
          <p:cNvSpPr/>
          <p:nvPr/>
        </p:nvSpPr>
        <p:spPr>
          <a:xfrm>
            <a:off x="181035" y="4787591"/>
            <a:ext cx="2880320" cy="50165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prstClr val="black"/>
                </a:solidFill>
              </a:rPr>
              <a:t>Does the patient have a </a:t>
            </a:r>
            <a:r>
              <a:rPr lang="en-US" sz="1000" dirty="0" err="1">
                <a:solidFill>
                  <a:prstClr val="black"/>
                </a:solidFill>
              </a:rPr>
              <a:t>CrCl</a:t>
            </a:r>
            <a:r>
              <a:rPr lang="en-US" sz="1000" dirty="0">
                <a:solidFill>
                  <a:prstClr val="black"/>
                </a:solidFill>
              </a:rPr>
              <a:t> ≤ 15ml/min?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FE08D7B5-0390-3F47-903A-449E8B1F8474}"/>
              </a:ext>
            </a:extLst>
          </p:cNvPr>
          <p:cNvSpPr/>
          <p:nvPr/>
        </p:nvSpPr>
        <p:spPr>
          <a:xfrm>
            <a:off x="178942" y="5464585"/>
            <a:ext cx="2880320" cy="50165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the risk and benefit situation in severe renal dysfunction where bleeding risk is elevated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1C09C3AB-63F1-3F43-AC89-A5A63D604CB6}"/>
              </a:ext>
            </a:extLst>
          </p:cNvPr>
          <p:cNvSpPr/>
          <p:nvPr/>
        </p:nvSpPr>
        <p:spPr>
          <a:xfrm>
            <a:off x="178942" y="6141579"/>
            <a:ext cx="2880320" cy="50165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Dose the patient which to receive oral anticoagulation</a:t>
            </a:r>
          </a:p>
        </p:txBody>
      </p: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6BACBA70-BE53-CB41-B350-836ADA29B590}"/>
              </a:ext>
            </a:extLst>
          </p:cNvPr>
          <p:cNvCxnSpPr>
            <a:stCxn id="9" idx="2"/>
            <a:endCxn id="67" idx="0"/>
          </p:cNvCxnSpPr>
          <p:nvPr/>
        </p:nvCxnSpPr>
        <p:spPr>
          <a:xfrm flipH="1">
            <a:off x="1622611" y="690018"/>
            <a:ext cx="2641" cy="1518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F667AF46-D29D-B640-BC0E-0B490F154CFA}"/>
              </a:ext>
            </a:extLst>
          </p:cNvPr>
          <p:cNvCxnSpPr>
            <a:stCxn id="67" idx="2"/>
            <a:endCxn id="160" idx="0"/>
          </p:cNvCxnSpPr>
          <p:nvPr/>
        </p:nvCxnSpPr>
        <p:spPr>
          <a:xfrm>
            <a:off x="1622611" y="1326304"/>
            <a:ext cx="4319" cy="1492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47A2222D-6C4A-B44F-B3DA-8B09625224D1}"/>
              </a:ext>
            </a:extLst>
          </p:cNvPr>
          <p:cNvCxnSpPr>
            <a:stCxn id="160" idx="2"/>
            <a:endCxn id="115" idx="0"/>
          </p:cNvCxnSpPr>
          <p:nvPr/>
        </p:nvCxnSpPr>
        <p:spPr>
          <a:xfrm flipH="1">
            <a:off x="1622611" y="1960019"/>
            <a:ext cx="4319" cy="1454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A1163E75-64A6-AB4C-85BE-DEA12880274D}"/>
              </a:ext>
            </a:extLst>
          </p:cNvPr>
          <p:cNvCxnSpPr>
            <a:stCxn id="173" idx="2"/>
            <a:endCxn id="12" idx="0"/>
          </p:cNvCxnSpPr>
          <p:nvPr/>
        </p:nvCxnSpPr>
        <p:spPr>
          <a:xfrm>
            <a:off x="1619102" y="3977249"/>
            <a:ext cx="1320" cy="1691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48B8AD81-F17D-C046-B5C3-F0D71F4EDE26}"/>
              </a:ext>
            </a:extLst>
          </p:cNvPr>
          <p:cNvCxnSpPr>
            <a:stCxn id="12" idx="2"/>
            <a:endCxn id="180" idx="0"/>
          </p:cNvCxnSpPr>
          <p:nvPr/>
        </p:nvCxnSpPr>
        <p:spPr>
          <a:xfrm>
            <a:off x="1620422" y="4617042"/>
            <a:ext cx="773" cy="1705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965A1F4C-2101-B34F-86B2-79CB52169EE8}"/>
              </a:ext>
            </a:extLst>
          </p:cNvPr>
          <p:cNvCxnSpPr>
            <a:stCxn id="180" idx="2"/>
            <a:endCxn id="181" idx="0"/>
          </p:cNvCxnSpPr>
          <p:nvPr/>
        </p:nvCxnSpPr>
        <p:spPr>
          <a:xfrm flipH="1">
            <a:off x="1619102" y="5289248"/>
            <a:ext cx="2093" cy="1753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950D9A79-6AFD-9D4F-97FF-D2DD1B9E7C1B}"/>
              </a:ext>
            </a:extLst>
          </p:cNvPr>
          <p:cNvCxnSpPr>
            <a:stCxn id="181" idx="2"/>
            <a:endCxn id="182" idx="0"/>
          </p:cNvCxnSpPr>
          <p:nvPr/>
        </p:nvCxnSpPr>
        <p:spPr>
          <a:xfrm>
            <a:off x="1619102" y="5966242"/>
            <a:ext cx="0" cy="1753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21D7D716-CC15-AE4B-8272-052F7DB600B4}"/>
              </a:ext>
            </a:extLst>
          </p:cNvPr>
          <p:cNvCxnSpPr>
            <a:stCxn id="67" idx="3"/>
            <a:endCxn id="68" idx="1"/>
          </p:cNvCxnSpPr>
          <p:nvPr/>
        </p:nvCxnSpPr>
        <p:spPr>
          <a:xfrm>
            <a:off x="3062771" y="1084067"/>
            <a:ext cx="45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EB49D31B-B55C-8147-91C8-8631FFB0F64D}"/>
              </a:ext>
            </a:extLst>
          </p:cNvPr>
          <p:cNvCxnSpPr>
            <a:stCxn id="160" idx="3"/>
            <a:endCxn id="82" idx="1"/>
          </p:cNvCxnSpPr>
          <p:nvPr/>
        </p:nvCxnSpPr>
        <p:spPr>
          <a:xfrm flipV="1">
            <a:off x="3067090" y="1713441"/>
            <a:ext cx="450088" cy="43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A557660B-5525-7647-B417-0FEA1CD01AC9}"/>
              </a:ext>
            </a:extLst>
          </p:cNvPr>
          <p:cNvCxnSpPr>
            <a:stCxn id="115" idx="3"/>
            <a:endCxn id="120" idx="1"/>
          </p:cNvCxnSpPr>
          <p:nvPr/>
        </p:nvCxnSpPr>
        <p:spPr>
          <a:xfrm>
            <a:off x="3062771" y="2356329"/>
            <a:ext cx="458640" cy="96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E987A7ED-AE75-C14E-8A51-CA47FDBA89FB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3059262" y="4381708"/>
            <a:ext cx="451589" cy="21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CB4AF9E9-5D80-C94E-8CCD-814F7F61F5EC}"/>
              </a:ext>
            </a:extLst>
          </p:cNvPr>
          <p:cNvCxnSpPr>
            <a:cxnSpLocks/>
            <a:stCxn id="182" idx="3"/>
          </p:cNvCxnSpPr>
          <p:nvPr/>
        </p:nvCxnSpPr>
        <p:spPr>
          <a:xfrm flipV="1">
            <a:off x="3059262" y="6392407"/>
            <a:ext cx="448949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1C1B9417-0105-8F47-A021-F9E676719320}"/>
              </a:ext>
            </a:extLst>
          </p:cNvPr>
          <p:cNvSpPr txBox="1"/>
          <p:nvPr/>
        </p:nvSpPr>
        <p:spPr>
          <a:xfrm>
            <a:off x="1729567" y="2581978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215800E5-D8E3-AB49-AFE8-9F2618705B00}"/>
              </a:ext>
            </a:extLst>
          </p:cNvPr>
          <p:cNvSpPr txBox="1"/>
          <p:nvPr/>
        </p:nvSpPr>
        <p:spPr>
          <a:xfrm>
            <a:off x="1719007" y="3971037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90C96EE7-0C79-164C-9102-1528BB94F2D6}"/>
              </a:ext>
            </a:extLst>
          </p:cNvPr>
          <p:cNvSpPr txBox="1"/>
          <p:nvPr/>
        </p:nvSpPr>
        <p:spPr>
          <a:xfrm>
            <a:off x="1729426" y="4604867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B17F1521-F28B-AA4C-880B-11F7620368A6}"/>
              </a:ext>
            </a:extLst>
          </p:cNvPr>
          <p:cNvSpPr txBox="1"/>
          <p:nvPr/>
        </p:nvSpPr>
        <p:spPr>
          <a:xfrm>
            <a:off x="1719007" y="5252692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D599F4F6-088F-A841-8FBE-7C9BBF290FBF}"/>
              </a:ext>
            </a:extLst>
          </p:cNvPr>
          <p:cNvSpPr txBox="1"/>
          <p:nvPr/>
        </p:nvSpPr>
        <p:spPr>
          <a:xfrm>
            <a:off x="3096805" y="3435430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3284C843-15B0-BB4F-BB0A-929154C917C0}"/>
              </a:ext>
            </a:extLst>
          </p:cNvPr>
          <p:cNvSpPr txBox="1"/>
          <p:nvPr/>
        </p:nvSpPr>
        <p:spPr>
          <a:xfrm>
            <a:off x="9753367" y="6635808"/>
            <a:ext cx="2438633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 Fay March 2022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5731F7A-2AAF-8847-ABD8-40FB679F2426}"/>
              </a:ext>
            </a:extLst>
          </p:cNvPr>
          <p:cNvSpPr/>
          <p:nvPr/>
        </p:nvSpPr>
        <p:spPr>
          <a:xfrm>
            <a:off x="3493979" y="4138956"/>
            <a:ext cx="2880320" cy="501657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Commence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edoxaban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30mg once daily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D1F07A09-8ACF-E24C-9D16-8CB9739093A2}"/>
              </a:ext>
            </a:extLst>
          </p:cNvPr>
          <p:cNvCxnSpPr>
            <a:stCxn id="180" idx="3"/>
            <a:endCxn id="62" idx="2"/>
          </p:cNvCxnSpPr>
          <p:nvPr/>
        </p:nvCxnSpPr>
        <p:spPr>
          <a:xfrm flipV="1">
            <a:off x="3061355" y="4640613"/>
            <a:ext cx="1872784" cy="397807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C5CDA26F-2455-C148-858C-AB38D1EED97F}"/>
              </a:ext>
            </a:extLst>
          </p:cNvPr>
          <p:cNvSpPr txBox="1"/>
          <p:nvPr/>
        </p:nvSpPr>
        <p:spPr>
          <a:xfrm>
            <a:off x="3946506" y="4141358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B0EFFB9-CA07-B648-8F89-AFDCD1557535}"/>
              </a:ext>
            </a:extLst>
          </p:cNvPr>
          <p:cNvSpPr/>
          <p:nvPr/>
        </p:nvSpPr>
        <p:spPr>
          <a:xfrm>
            <a:off x="3518771" y="6127199"/>
            <a:ext cx="2880320" cy="48447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Initiate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warfarin with INR range 2.0-3.0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62E4E0D-AD60-7B42-B2A1-B534B1045572}"/>
              </a:ext>
            </a:extLst>
          </p:cNvPr>
          <p:cNvSpPr/>
          <p:nvPr/>
        </p:nvSpPr>
        <p:spPr>
          <a:xfrm>
            <a:off x="177717" y="2785078"/>
            <a:ext cx="2880320" cy="50165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tx1"/>
                </a:solidFill>
              </a:rPr>
              <a:t>Is the patient also taking regular </a:t>
            </a:r>
            <a:r>
              <a:rPr lang="en-GB" sz="1000" dirty="0">
                <a:solidFill>
                  <a:schemeClr val="tx1"/>
                </a:solidFill>
              </a:rPr>
              <a:t>ciclosporin, dronedarone, erythromycin, or ketoconazole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4CA8B7C-FBA4-694D-A1B0-AE7C0C92E92C}"/>
              </a:ext>
            </a:extLst>
          </p:cNvPr>
          <p:cNvSpPr/>
          <p:nvPr/>
        </p:nvSpPr>
        <p:spPr>
          <a:xfrm>
            <a:off x="3499330" y="3479816"/>
            <a:ext cx="2880320" cy="50165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Commence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edoxaban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60mg once daily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373AA8D-9342-554E-8D87-E4DAD9448C4E}"/>
              </a:ext>
            </a:extLst>
          </p:cNvPr>
          <p:cNvSpPr/>
          <p:nvPr/>
        </p:nvSpPr>
        <p:spPr>
          <a:xfrm>
            <a:off x="3521411" y="2784968"/>
            <a:ext cx="2880320" cy="501657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Commence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edoxaban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30mg once daily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49A6F68-2F25-4445-9229-B2D332A9837D}"/>
              </a:ext>
            </a:extLst>
          </p:cNvPr>
          <p:cNvCxnSpPr>
            <a:stCxn id="73" idx="3"/>
            <a:endCxn id="77" idx="1"/>
          </p:cNvCxnSpPr>
          <p:nvPr/>
        </p:nvCxnSpPr>
        <p:spPr>
          <a:xfrm flipV="1">
            <a:off x="3058037" y="3035797"/>
            <a:ext cx="463374" cy="11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BACC08D-480D-E14D-BC15-8F00458D5CCA}"/>
              </a:ext>
            </a:extLst>
          </p:cNvPr>
          <p:cNvCxnSpPr>
            <a:stCxn id="173" idx="3"/>
            <a:endCxn id="75" idx="1"/>
          </p:cNvCxnSpPr>
          <p:nvPr/>
        </p:nvCxnSpPr>
        <p:spPr>
          <a:xfrm>
            <a:off x="3059262" y="3726421"/>
            <a:ext cx="440068" cy="422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B74972BA-277C-6240-9A7C-EF76AE6AF6D7}"/>
              </a:ext>
            </a:extLst>
          </p:cNvPr>
          <p:cNvSpPr txBox="1"/>
          <p:nvPr/>
        </p:nvSpPr>
        <p:spPr>
          <a:xfrm>
            <a:off x="3103858" y="4131146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F84BF53-C0D5-0846-8D74-88930A0D4006}"/>
              </a:ext>
            </a:extLst>
          </p:cNvPr>
          <p:cNvSpPr txBox="1"/>
          <p:nvPr/>
        </p:nvSpPr>
        <p:spPr>
          <a:xfrm>
            <a:off x="3127906" y="4790447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76D67A4-E40F-D54D-801D-8EEB64A3A876}"/>
              </a:ext>
            </a:extLst>
          </p:cNvPr>
          <p:cNvCxnSpPr>
            <a:stCxn id="73" idx="2"/>
            <a:endCxn id="173" idx="0"/>
          </p:cNvCxnSpPr>
          <p:nvPr/>
        </p:nvCxnSpPr>
        <p:spPr>
          <a:xfrm>
            <a:off x="1617877" y="3286735"/>
            <a:ext cx="1225" cy="18885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DA911EB-4A4F-DD42-9974-217BB679EB8B}"/>
              </a:ext>
            </a:extLst>
          </p:cNvPr>
          <p:cNvCxnSpPr>
            <a:stCxn id="115" idx="2"/>
            <a:endCxn id="73" idx="0"/>
          </p:cNvCxnSpPr>
          <p:nvPr/>
        </p:nvCxnSpPr>
        <p:spPr>
          <a:xfrm flipH="1">
            <a:off x="1617877" y="2607157"/>
            <a:ext cx="4734" cy="17792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D43AEFFD-4B24-0547-BF43-1246BF098A50}"/>
              </a:ext>
            </a:extLst>
          </p:cNvPr>
          <p:cNvSpPr/>
          <p:nvPr/>
        </p:nvSpPr>
        <p:spPr>
          <a:xfrm>
            <a:off x="6841354" y="2476292"/>
            <a:ext cx="5130888" cy="15491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DOAC surveillance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DOACs are not with out a need for surveillance as their dosing is determined by renal function: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Creatinine Clearance &gt;50mls/min Routine surveillance at 12 months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Creatinine Clearance 30-49mls/min with out recent decline Routine surveillance at 6 months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000">
                <a:solidFill>
                  <a:prstClr val="black"/>
                </a:solidFill>
              </a:rPr>
              <a:t>Creatinine </a:t>
            </a:r>
            <a:r>
              <a:rPr lang="en-GB" sz="1000" dirty="0">
                <a:solidFill>
                  <a:prstClr val="black"/>
                </a:solidFill>
              </a:rPr>
              <a:t>Clearance 25-48mls/min with out recent decline Routine surveillance at 3 months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000" dirty="0">
                <a:solidFill>
                  <a:prstClr val="black"/>
                </a:solidFill>
              </a:rPr>
              <a:t>Creatinine Clearance 20-24mls/min with out recent decline Routine surveillance at 2 months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Creatinine Clearance &lt;19mls/min Surveillance should be individually assessed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DD0E4F9-37C7-9A46-9632-7BA9B7795C24}"/>
              </a:ext>
            </a:extLst>
          </p:cNvPr>
          <p:cNvSpPr/>
          <p:nvPr/>
        </p:nvSpPr>
        <p:spPr>
          <a:xfrm>
            <a:off x="6847586" y="873915"/>
            <a:ext cx="5130888" cy="14182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Anticoagulation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 whether a DOAC can be used instead of warfarin. Exclusions are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Mechanical heart valves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Antiphospholipid syndrome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Renal failure with creatinine clearance below 15mls/min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requiring high range INR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Concomitant use of medication that interacts with DOAC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GB" sz="1000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C0178A71-5436-674A-925F-10C8779BB676}"/>
              </a:ext>
            </a:extLst>
          </p:cNvPr>
          <p:cNvCxnSpPr>
            <a:stCxn id="120" idx="3"/>
            <a:endCxn id="55" idx="1"/>
          </p:cNvCxnSpPr>
          <p:nvPr/>
        </p:nvCxnSpPr>
        <p:spPr>
          <a:xfrm>
            <a:off x="6401731" y="2365980"/>
            <a:ext cx="439623" cy="884896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F81D5EF5-CE49-9E4D-8E71-AE59D375D5C0}"/>
              </a:ext>
            </a:extLst>
          </p:cNvPr>
          <p:cNvCxnSpPr>
            <a:cxnSpLocks/>
          </p:cNvCxnSpPr>
          <p:nvPr/>
        </p:nvCxnSpPr>
        <p:spPr>
          <a:xfrm flipV="1">
            <a:off x="6385874" y="3250876"/>
            <a:ext cx="467055" cy="1138909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4D4EB35B-E3BF-5441-9682-51EBAB178D35}"/>
              </a:ext>
            </a:extLst>
          </p:cNvPr>
          <p:cNvCxnSpPr>
            <a:cxnSpLocks/>
          </p:cNvCxnSpPr>
          <p:nvPr/>
        </p:nvCxnSpPr>
        <p:spPr>
          <a:xfrm flipV="1">
            <a:off x="6391225" y="3250876"/>
            <a:ext cx="461704" cy="479769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1100AC12-B08F-A941-BDF5-065593DD2780}"/>
              </a:ext>
            </a:extLst>
          </p:cNvPr>
          <p:cNvCxnSpPr>
            <a:stCxn id="77" idx="3"/>
            <a:endCxn id="55" idx="1"/>
          </p:cNvCxnSpPr>
          <p:nvPr/>
        </p:nvCxnSpPr>
        <p:spPr>
          <a:xfrm>
            <a:off x="6401731" y="3035797"/>
            <a:ext cx="439623" cy="215079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143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4437" y="876848"/>
            <a:ext cx="2487213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Haemodynamic</a:t>
            </a:r>
            <a:r>
              <a:rPr lang="en-US" sz="1000" dirty="0"/>
              <a:t> compromise, marked </a:t>
            </a:r>
            <a:r>
              <a:rPr lang="en-US" sz="1000" dirty="0" err="1"/>
              <a:t>dyspnoea</a:t>
            </a:r>
            <a:r>
              <a:rPr lang="en-US" sz="1000" dirty="0"/>
              <a:t>, hypoxia  or chest pain?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2785" y="2122072"/>
            <a:ext cx="5394763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Take history and examination</a:t>
            </a:r>
          </a:p>
          <a:p>
            <a:pPr algn="ctr"/>
            <a:r>
              <a:rPr lang="en-US" sz="1000" dirty="0"/>
              <a:t>FBC, U&amp;Es, LFTs, Hba1c, Lipids, TFT, ECG and possible *echo </a:t>
            </a:r>
          </a:p>
        </p:txBody>
      </p:sp>
      <p:cxnSp>
        <p:nvCxnSpPr>
          <p:cNvPr id="32" name="Straight Arrow Connector 31"/>
          <p:cNvCxnSpPr>
            <a:cxnSpLocks/>
            <a:stCxn id="5" idx="3"/>
            <a:endCxn id="31" idx="1"/>
          </p:cNvCxnSpPr>
          <p:nvPr/>
        </p:nvCxnSpPr>
        <p:spPr>
          <a:xfrm>
            <a:off x="2821650" y="1076903"/>
            <a:ext cx="399676" cy="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2846035" y="838798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860700" y="1536536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7B905C2-41C3-4B43-ABD7-751B85D53353}"/>
              </a:ext>
            </a:extLst>
          </p:cNvPr>
          <p:cNvSpPr txBox="1"/>
          <p:nvPr/>
        </p:nvSpPr>
        <p:spPr>
          <a:xfrm>
            <a:off x="3225580" y="242470"/>
            <a:ext cx="2484611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Consider checking the pulse on all &gt;65yrs or with known CVD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F3B56BA-5498-A240-A1AF-290064DD19BB}"/>
              </a:ext>
            </a:extLst>
          </p:cNvPr>
          <p:cNvSpPr txBox="1"/>
          <p:nvPr/>
        </p:nvSpPr>
        <p:spPr>
          <a:xfrm>
            <a:off x="3733443" y="1293578"/>
            <a:ext cx="1430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If advised to admit to hospital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F49E577-9320-9B44-9EE1-E0515E44AE31}"/>
              </a:ext>
            </a:extLst>
          </p:cNvPr>
          <p:cNvSpPr txBox="1"/>
          <p:nvPr/>
        </p:nvSpPr>
        <p:spPr>
          <a:xfrm>
            <a:off x="10113264" y="6590088"/>
            <a:ext cx="207873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Westcliffe Cardiology Service  March 2022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F74E0A0-446F-FE44-A899-E318BD15356C}"/>
              </a:ext>
            </a:extLst>
          </p:cNvPr>
          <p:cNvSpPr txBox="1"/>
          <p:nvPr/>
        </p:nvSpPr>
        <p:spPr>
          <a:xfrm>
            <a:off x="332785" y="2669814"/>
            <a:ext cx="5394764" cy="24622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Is the patient &lt;65yrs with no CVD?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A773072-77AA-BA45-8438-CBD3A8CF660A}"/>
              </a:ext>
            </a:extLst>
          </p:cNvPr>
          <p:cNvSpPr txBox="1"/>
          <p:nvPr/>
        </p:nvSpPr>
        <p:spPr>
          <a:xfrm>
            <a:off x="334397" y="3085485"/>
            <a:ext cx="2488865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Undertake  CHA</a:t>
            </a:r>
            <a:r>
              <a:rPr lang="en-US" sz="1000" baseline="-25000" dirty="0"/>
              <a:t>2</a:t>
            </a:r>
            <a:r>
              <a:rPr lang="en-US" sz="1000" dirty="0"/>
              <a:t>DS</a:t>
            </a:r>
            <a:r>
              <a:rPr lang="en-US" sz="1000" baseline="-25000" dirty="0"/>
              <a:t>2</a:t>
            </a:r>
            <a:r>
              <a:rPr lang="en-US" sz="1000" dirty="0"/>
              <a:t>VASc score </a:t>
            </a:r>
          </a:p>
          <a:p>
            <a:pPr algn="ctr"/>
            <a:r>
              <a:rPr lang="en-US" sz="1000" dirty="0"/>
              <a:t>Is the patient low risk?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3E56A92-394E-B642-BB6E-94A24D1C4DCF}"/>
              </a:ext>
            </a:extLst>
          </p:cNvPr>
          <p:cNvSpPr txBox="1"/>
          <p:nvPr/>
        </p:nvSpPr>
        <p:spPr>
          <a:xfrm>
            <a:off x="320582" y="3666203"/>
            <a:ext cx="5391222" cy="24622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Discuss anticoagulation, this should include reference to bleeding risk.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1A89F5B-FA37-BB45-9B18-1871B81DF526}"/>
              </a:ext>
            </a:extLst>
          </p:cNvPr>
          <p:cNvSpPr txBox="1"/>
          <p:nvPr/>
        </p:nvSpPr>
        <p:spPr>
          <a:xfrm>
            <a:off x="319160" y="4052469"/>
            <a:ext cx="2502291" cy="24622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Patient prefers to have warfarin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5AECCF6-0EBD-E543-A98F-28A756E76F48}"/>
              </a:ext>
            </a:extLst>
          </p:cNvPr>
          <p:cNvSpPr txBox="1"/>
          <p:nvPr/>
        </p:nvSpPr>
        <p:spPr>
          <a:xfrm>
            <a:off x="3222939" y="4040779"/>
            <a:ext cx="2482308" cy="24622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Patient prefers to have DOAC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DC03D89-AE47-CF41-A156-3160FC7127CE}"/>
              </a:ext>
            </a:extLst>
          </p:cNvPr>
          <p:cNvSpPr txBox="1"/>
          <p:nvPr/>
        </p:nvSpPr>
        <p:spPr>
          <a:xfrm>
            <a:off x="319161" y="4491014"/>
            <a:ext cx="250229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Refer to warfarin clinic for maintenance of INR 2-3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385A191-CEC3-9944-A041-1F0FBD219DD3}"/>
              </a:ext>
            </a:extLst>
          </p:cNvPr>
          <p:cNvSpPr txBox="1"/>
          <p:nvPr/>
        </p:nvSpPr>
        <p:spPr>
          <a:xfrm>
            <a:off x="332784" y="5061676"/>
            <a:ext cx="2466265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dirty="0"/>
              <a:t>After 3 months has there been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INR &gt;5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2 consecutive INRs &lt;1.8,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Frequent INR testing required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E81BD99-C964-D44A-8EE5-BEC12E43D50A}"/>
              </a:ext>
            </a:extLst>
          </p:cNvPr>
          <p:cNvSpPr txBox="1"/>
          <p:nvPr/>
        </p:nvSpPr>
        <p:spPr>
          <a:xfrm>
            <a:off x="319161" y="5912021"/>
            <a:ext cx="2479888" cy="24622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After 3 months is the </a:t>
            </a:r>
            <a:r>
              <a:rPr lang="en-GB" sz="1000" dirty="0" err="1"/>
              <a:t>iTTR</a:t>
            </a:r>
            <a:r>
              <a:rPr lang="en-GB" sz="1000" dirty="0"/>
              <a:t> &gt;65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0A22E7D-1094-A746-B20C-BC0D82F03759}"/>
              </a:ext>
            </a:extLst>
          </p:cNvPr>
          <p:cNvSpPr txBox="1"/>
          <p:nvPr/>
        </p:nvSpPr>
        <p:spPr>
          <a:xfrm>
            <a:off x="332784" y="6297700"/>
            <a:ext cx="5379020" cy="400110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</a:rPr>
              <a:t>Continue oral anticoagulation indefinitely with annual reassessment of FBC, U&amp;E, LFTs, TTR (Warfarin) and consideration of bleeding risk</a:t>
            </a:r>
          </a:p>
        </p:txBody>
      </p: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724CF696-E2F1-114C-A900-CC592783FF2A}"/>
              </a:ext>
            </a:extLst>
          </p:cNvPr>
          <p:cNvCxnSpPr>
            <a:cxnSpLocks/>
            <a:stCxn id="116" idx="2"/>
            <a:endCxn id="118" idx="0"/>
          </p:cNvCxnSpPr>
          <p:nvPr/>
        </p:nvCxnSpPr>
        <p:spPr>
          <a:xfrm>
            <a:off x="1570306" y="4298690"/>
            <a:ext cx="0" cy="19232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32836F36-18F5-B941-BDC6-3BD75E7E47A2}"/>
              </a:ext>
            </a:extLst>
          </p:cNvPr>
          <p:cNvCxnSpPr>
            <a:cxnSpLocks/>
            <a:stCxn id="118" idx="2"/>
            <a:endCxn id="119" idx="0"/>
          </p:cNvCxnSpPr>
          <p:nvPr/>
        </p:nvCxnSpPr>
        <p:spPr>
          <a:xfrm flipH="1">
            <a:off x="1565917" y="4891124"/>
            <a:ext cx="4389" cy="17055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424EE4CC-2912-854A-9E07-FE0C30CCD7B0}"/>
              </a:ext>
            </a:extLst>
          </p:cNvPr>
          <p:cNvCxnSpPr>
            <a:cxnSpLocks/>
            <a:stCxn id="119" idx="2"/>
            <a:endCxn id="120" idx="0"/>
          </p:cNvCxnSpPr>
          <p:nvPr/>
        </p:nvCxnSpPr>
        <p:spPr>
          <a:xfrm flipH="1">
            <a:off x="1559105" y="5769562"/>
            <a:ext cx="6812" cy="14245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98AF2DF0-4E24-C649-877A-2DFAD8AD8C99}"/>
              </a:ext>
            </a:extLst>
          </p:cNvPr>
          <p:cNvSpPr txBox="1"/>
          <p:nvPr/>
        </p:nvSpPr>
        <p:spPr>
          <a:xfrm>
            <a:off x="1619033" y="2890911"/>
            <a:ext cx="3048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E44F66AC-9300-3A4C-92B2-CF5DEB9532D5}"/>
              </a:ext>
            </a:extLst>
          </p:cNvPr>
          <p:cNvSpPr txBox="1"/>
          <p:nvPr/>
        </p:nvSpPr>
        <p:spPr>
          <a:xfrm>
            <a:off x="4477716" y="3475872"/>
            <a:ext cx="5501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Declined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6EDFD757-E2DB-2847-9B09-C59EA647AAAE}"/>
              </a:ext>
            </a:extLst>
          </p:cNvPr>
          <p:cNvSpPr txBox="1"/>
          <p:nvPr/>
        </p:nvSpPr>
        <p:spPr>
          <a:xfrm rot="16200000">
            <a:off x="2333885" y="5437169"/>
            <a:ext cx="1313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Consider DOAC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8E5BEA80-771C-F94A-BC8E-3ED1F83F16AB}"/>
              </a:ext>
            </a:extLst>
          </p:cNvPr>
          <p:cNvSpPr/>
          <p:nvPr/>
        </p:nvSpPr>
        <p:spPr>
          <a:xfrm>
            <a:off x="9510069" y="1090844"/>
            <a:ext cx="2438240" cy="15446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>
                <a:solidFill>
                  <a:schemeClr val="tx1"/>
                </a:solidFill>
              </a:rPr>
              <a:t>*Echocardiogram consideration</a:t>
            </a:r>
          </a:p>
          <a:p>
            <a:r>
              <a:rPr lang="en-US" sz="1000" dirty="0">
                <a:solidFill>
                  <a:schemeClr val="tx1"/>
                </a:solidFill>
              </a:rPr>
              <a:t>The default option should be to undertake</a:t>
            </a:r>
          </a:p>
          <a:p>
            <a:r>
              <a:rPr lang="en-US" sz="1000" dirty="0">
                <a:solidFill>
                  <a:schemeClr val="tx1"/>
                </a:solidFill>
              </a:rPr>
              <a:t>an echocardiogram however if due to the clinical setting the echo will not change management then it should not be undertaken</a:t>
            </a: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BF284D39-35ED-F64F-B9D6-92065E3109EA}"/>
              </a:ext>
            </a:extLst>
          </p:cNvPr>
          <p:cNvSpPr/>
          <p:nvPr/>
        </p:nvSpPr>
        <p:spPr>
          <a:xfrm>
            <a:off x="6117736" y="1113725"/>
            <a:ext cx="2438240" cy="15446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>
                <a:solidFill>
                  <a:schemeClr val="tx1"/>
                </a:solidFill>
              </a:rPr>
              <a:t>Bleeding Risk</a:t>
            </a:r>
          </a:p>
          <a:p>
            <a:r>
              <a:rPr lang="en-US" sz="1000" dirty="0">
                <a:solidFill>
                  <a:schemeClr val="tx1"/>
                </a:solidFill>
              </a:rPr>
              <a:t>Bleeding risk can be calculated using the HASBLED score</a:t>
            </a:r>
          </a:p>
          <a:p>
            <a:r>
              <a:rPr lang="en-US" sz="1000" dirty="0">
                <a:solidFill>
                  <a:schemeClr val="tx1"/>
                </a:solidFill>
              </a:rPr>
              <a:t>HASBLED score should not be used to preclude anticoagulation</a:t>
            </a:r>
          </a:p>
          <a:p>
            <a:r>
              <a:rPr lang="en-US" sz="1000" dirty="0">
                <a:solidFill>
                  <a:schemeClr val="tx1"/>
                </a:solidFill>
              </a:rPr>
              <a:t>Modifiable risk factors should be adjusted:</a:t>
            </a:r>
          </a:p>
          <a:p>
            <a:r>
              <a:rPr lang="en-US" sz="1000" dirty="0">
                <a:solidFill>
                  <a:schemeClr val="tx1"/>
                </a:solidFill>
              </a:rPr>
              <a:t>-Reduce blood pressure</a:t>
            </a:r>
          </a:p>
          <a:p>
            <a:r>
              <a:rPr lang="en-US" sz="1000" dirty="0">
                <a:solidFill>
                  <a:schemeClr val="tx1"/>
                </a:solidFill>
              </a:rPr>
              <a:t>-Reduce alcohol intake</a:t>
            </a:r>
          </a:p>
          <a:p>
            <a:r>
              <a:rPr lang="en-US" sz="1000" dirty="0">
                <a:solidFill>
                  <a:schemeClr val="tx1"/>
                </a:solidFill>
              </a:rPr>
              <a:t>-Review medication </a:t>
            </a:r>
          </a:p>
        </p:txBody>
      </p:sp>
      <p:sp>
        <p:nvSpPr>
          <p:cNvPr id="87" name="Title 1">
            <a:extLst>
              <a:ext uri="{FF2B5EF4-FFF2-40B4-BE49-F238E27FC236}">
                <a16:creationId xmlns:a16="http://schemas.microsoft.com/office/drawing/2014/main" id="{95115221-9FC6-B946-8C1C-0F936090E4C1}"/>
              </a:ext>
            </a:extLst>
          </p:cNvPr>
          <p:cNvSpPr txBox="1">
            <a:spLocks/>
          </p:cNvSpPr>
          <p:nvPr/>
        </p:nvSpPr>
        <p:spPr>
          <a:xfrm>
            <a:off x="7716777" y="202561"/>
            <a:ext cx="4231532" cy="597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/>
              <a:t>Guide to the Management of AF:</a:t>
            </a:r>
          </a:p>
          <a:p>
            <a:r>
              <a:rPr lang="en-GB" sz="2000" b="1" dirty="0"/>
              <a:t>Detection and stroke consideration </a:t>
            </a:r>
            <a:endParaRPr lang="en-US" sz="20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D43B191-AED4-1E4B-B40A-EA6FF18B4434}"/>
              </a:ext>
            </a:extLst>
          </p:cNvPr>
          <p:cNvSpPr/>
          <p:nvPr/>
        </p:nvSpPr>
        <p:spPr>
          <a:xfrm>
            <a:off x="3221326" y="877647"/>
            <a:ext cx="2499666" cy="39931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Emergency admission to hospital 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6C9E8DE7-F736-2848-8E08-C436E8CE0932}"/>
              </a:ext>
            </a:extLst>
          </p:cNvPr>
          <p:cNvSpPr/>
          <p:nvPr/>
        </p:nvSpPr>
        <p:spPr>
          <a:xfrm>
            <a:off x="3227883" y="1508655"/>
            <a:ext cx="2499666" cy="39931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Discuss with on call cardiology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289689BD-B02B-224C-B347-035B495A0FF1}"/>
              </a:ext>
            </a:extLst>
          </p:cNvPr>
          <p:cNvCxnSpPr>
            <a:stCxn id="130" idx="0"/>
            <a:endCxn id="31" idx="2"/>
          </p:cNvCxnSpPr>
          <p:nvPr/>
        </p:nvCxnSpPr>
        <p:spPr>
          <a:xfrm flipH="1" flipV="1">
            <a:off x="4471159" y="1276958"/>
            <a:ext cx="6557" cy="23169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 132">
            <a:extLst>
              <a:ext uri="{FF2B5EF4-FFF2-40B4-BE49-F238E27FC236}">
                <a16:creationId xmlns:a16="http://schemas.microsoft.com/office/drawing/2014/main" id="{20AE4A3F-F8E0-BE47-A39B-DAAEDCCD3C75}"/>
              </a:ext>
            </a:extLst>
          </p:cNvPr>
          <p:cNvSpPr/>
          <p:nvPr/>
        </p:nvSpPr>
        <p:spPr>
          <a:xfrm>
            <a:off x="332785" y="1508656"/>
            <a:ext cx="2488865" cy="3993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Clear onset within the last 72 hours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CDAA3B13-723E-9C4A-8C93-0E561FA1389B}"/>
              </a:ext>
            </a:extLst>
          </p:cNvPr>
          <p:cNvCxnSpPr>
            <a:cxnSpLocks/>
            <a:stCxn id="5" idx="2"/>
            <a:endCxn id="133" idx="0"/>
          </p:cNvCxnSpPr>
          <p:nvPr/>
        </p:nvCxnSpPr>
        <p:spPr>
          <a:xfrm flipH="1">
            <a:off x="1577218" y="1276958"/>
            <a:ext cx="826" cy="23169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FC50CBA2-C416-1747-AE88-97808BAE2FBC}"/>
              </a:ext>
            </a:extLst>
          </p:cNvPr>
          <p:cNvCxnSpPr>
            <a:cxnSpLocks/>
            <a:stCxn id="133" idx="3"/>
            <a:endCxn id="130" idx="1"/>
          </p:cNvCxnSpPr>
          <p:nvPr/>
        </p:nvCxnSpPr>
        <p:spPr>
          <a:xfrm flipV="1">
            <a:off x="2821650" y="1708311"/>
            <a:ext cx="406233" cy="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angle 189">
            <a:extLst>
              <a:ext uri="{FF2B5EF4-FFF2-40B4-BE49-F238E27FC236}">
                <a16:creationId xmlns:a16="http://schemas.microsoft.com/office/drawing/2014/main" id="{58663462-214A-9147-A02E-B7ABBD6A3CA2}"/>
              </a:ext>
            </a:extLst>
          </p:cNvPr>
          <p:cNvSpPr/>
          <p:nvPr/>
        </p:nvSpPr>
        <p:spPr>
          <a:xfrm>
            <a:off x="3173477" y="3077100"/>
            <a:ext cx="2555683" cy="41385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No thromboprophylaxis required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79A2BBBC-B5F0-5643-8325-04DBE53BF5BE}"/>
              </a:ext>
            </a:extLst>
          </p:cNvPr>
          <p:cNvSpPr/>
          <p:nvPr/>
        </p:nvSpPr>
        <p:spPr>
          <a:xfrm>
            <a:off x="332785" y="243269"/>
            <a:ext cx="2488865" cy="3993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Patient presents with an irregular pulse</a:t>
            </a:r>
          </a:p>
        </p:txBody>
      </p:sp>
      <p:cxnSp>
        <p:nvCxnSpPr>
          <p:cNvPr id="200" name="Straight Arrow Connector 199">
            <a:extLst>
              <a:ext uri="{FF2B5EF4-FFF2-40B4-BE49-F238E27FC236}">
                <a16:creationId xmlns:a16="http://schemas.microsoft.com/office/drawing/2014/main" id="{42D79FF7-D5E9-5F4E-A283-4AEF5BB74D90}"/>
              </a:ext>
            </a:extLst>
          </p:cNvPr>
          <p:cNvCxnSpPr>
            <a:stCxn id="41" idx="1"/>
            <a:endCxn id="199" idx="3"/>
          </p:cNvCxnSpPr>
          <p:nvPr/>
        </p:nvCxnSpPr>
        <p:spPr>
          <a:xfrm flipH="1">
            <a:off x="2821650" y="442525"/>
            <a:ext cx="403930" cy="40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07EEFB61-E77A-C841-977E-4F6629CC63DB}"/>
              </a:ext>
            </a:extLst>
          </p:cNvPr>
          <p:cNvCxnSpPr>
            <a:stCxn id="199" idx="2"/>
            <a:endCxn id="5" idx="0"/>
          </p:cNvCxnSpPr>
          <p:nvPr/>
        </p:nvCxnSpPr>
        <p:spPr>
          <a:xfrm>
            <a:off x="1577218" y="642580"/>
            <a:ext cx="826" cy="23426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Arrow Connector 213">
            <a:extLst>
              <a:ext uri="{FF2B5EF4-FFF2-40B4-BE49-F238E27FC236}">
                <a16:creationId xmlns:a16="http://schemas.microsoft.com/office/drawing/2014/main" id="{E8B09645-3930-0C46-8BD4-4BB8D0C4188B}"/>
              </a:ext>
            </a:extLst>
          </p:cNvPr>
          <p:cNvCxnSpPr>
            <a:stCxn id="133" idx="2"/>
          </p:cNvCxnSpPr>
          <p:nvPr/>
        </p:nvCxnSpPr>
        <p:spPr>
          <a:xfrm flipH="1">
            <a:off x="1577217" y="1907967"/>
            <a:ext cx="1" cy="21507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CA070564-DC62-0940-B4A7-5227A230764A}"/>
              </a:ext>
            </a:extLst>
          </p:cNvPr>
          <p:cNvCxnSpPr>
            <a:stCxn id="9" idx="2"/>
            <a:endCxn id="112" idx="0"/>
          </p:cNvCxnSpPr>
          <p:nvPr/>
        </p:nvCxnSpPr>
        <p:spPr>
          <a:xfrm>
            <a:off x="3030167" y="2522182"/>
            <a:ext cx="0" cy="14763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C8D8A8D0-555F-A845-ABC6-990D19EFD549}"/>
              </a:ext>
            </a:extLst>
          </p:cNvPr>
          <p:cNvCxnSpPr>
            <a:cxnSpLocks/>
            <a:endCxn id="113" idx="0"/>
          </p:cNvCxnSpPr>
          <p:nvPr/>
        </p:nvCxnSpPr>
        <p:spPr>
          <a:xfrm>
            <a:off x="1578830" y="2916035"/>
            <a:ext cx="0" cy="1694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TextBox 220">
            <a:extLst>
              <a:ext uri="{FF2B5EF4-FFF2-40B4-BE49-F238E27FC236}">
                <a16:creationId xmlns:a16="http://schemas.microsoft.com/office/drawing/2014/main" id="{591BBBD4-7CC6-B346-905D-2E123F386495}"/>
              </a:ext>
            </a:extLst>
          </p:cNvPr>
          <p:cNvSpPr txBox="1"/>
          <p:nvPr/>
        </p:nvSpPr>
        <p:spPr>
          <a:xfrm>
            <a:off x="4479329" y="2872358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246BA2DA-09E5-7D44-8207-99215959049A}"/>
              </a:ext>
            </a:extLst>
          </p:cNvPr>
          <p:cNvCxnSpPr>
            <a:cxnSpLocks/>
            <a:endCxn id="190" idx="0"/>
          </p:cNvCxnSpPr>
          <p:nvPr/>
        </p:nvCxnSpPr>
        <p:spPr>
          <a:xfrm>
            <a:off x="4451319" y="2916035"/>
            <a:ext cx="0" cy="16106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4E8191AB-44AE-7D42-9F5B-44C3385AA446}"/>
              </a:ext>
            </a:extLst>
          </p:cNvPr>
          <p:cNvCxnSpPr>
            <a:cxnSpLocks/>
            <a:stCxn id="113" idx="3"/>
            <a:endCxn id="190" idx="1"/>
          </p:cNvCxnSpPr>
          <p:nvPr/>
        </p:nvCxnSpPr>
        <p:spPr>
          <a:xfrm flipV="1">
            <a:off x="2823262" y="3284030"/>
            <a:ext cx="350215" cy="151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9347BE1A-A50E-4D44-B31C-102CE6935A61}"/>
              </a:ext>
            </a:extLst>
          </p:cNvPr>
          <p:cNvSpPr txBox="1"/>
          <p:nvPr/>
        </p:nvSpPr>
        <p:spPr>
          <a:xfrm>
            <a:off x="2823262" y="3096539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BB82AEB2-2129-DF4A-9C09-FCC14216AA89}"/>
              </a:ext>
            </a:extLst>
          </p:cNvPr>
          <p:cNvCxnSpPr>
            <a:cxnSpLocks/>
            <a:endCxn id="116" idx="0"/>
          </p:cNvCxnSpPr>
          <p:nvPr/>
        </p:nvCxnSpPr>
        <p:spPr>
          <a:xfrm flipH="1">
            <a:off x="1570306" y="3913631"/>
            <a:ext cx="6911" cy="13883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895EC277-C315-F144-A749-572CC2017072}"/>
              </a:ext>
            </a:extLst>
          </p:cNvPr>
          <p:cNvCxnSpPr>
            <a:stCxn id="113" idx="2"/>
          </p:cNvCxnSpPr>
          <p:nvPr/>
        </p:nvCxnSpPr>
        <p:spPr>
          <a:xfrm flipH="1">
            <a:off x="1578829" y="3485595"/>
            <a:ext cx="1" cy="17524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DDE81FCD-25A2-9546-8B02-AC0603DB4020}"/>
              </a:ext>
            </a:extLst>
          </p:cNvPr>
          <p:cNvSpPr txBox="1"/>
          <p:nvPr/>
        </p:nvSpPr>
        <p:spPr>
          <a:xfrm>
            <a:off x="1597346" y="3462973"/>
            <a:ext cx="3048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2516C308-579D-3141-B0A1-F1E821A701B6}"/>
              </a:ext>
            </a:extLst>
          </p:cNvPr>
          <p:cNvCxnSpPr>
            <a:endCxn id="190" idx="2"/>
          </p:cNvCxnSpPr>
          <p:nvPr/>
        </p:nvCxnSpPr>
        <p:spPr>
          <a:xfrm flipV="1">
            <a:off x="4451319" y="3490959"/>
            <a:ext cx="0" cy="18745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Rectangle 257">
            <a:extLst>
              <a:ext uri="{FF2B5EF4-FFF2-40B4-BE49-F238E27FC236}">
                <a16:creationId xmlns:a16="http://schemas.microsoft.com/office/drawing/2014/main" id="{22E0C8AB-875E-AB4B-A3EB-5BAD58CCE5CC}"/>
              </a:ext>
            </a:extLst>
          </p:cNvPr>
          <p:cNvSpPr/>
          <p:nvPr/>
        </p:nvSpPr>
        <p:spPr>
          <a:xfrm>
            <a:off x="3219660" y="4491014"/>
            <a:ext cx="2488865" cy="16672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Commence DOAC as per “</a:t>
            </a:r>
            <a:r>
              <a:rPr lang="en-GB" sz="1000" b="1" dirty="0">
                <a:solidFill>
                  <a:prstClr val="black"/>
                </a:solidFill>
                <a:latin typeface="Calibri Light" panose="020F0302020204030204"/>
              </a:rPr>
              <a:t>Anticoagulation Following NHS Commissioning recommendations” protocol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Refer to the anticoagulation service for on going surveillance of the DOAC</a:t>
            </a:r>
          </a:p>
        </p:txBody>
      </p: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74ABAA97-AA8F-1940-A5CA-78DC1EB8E15B}"/>
              </a:ext>
            </a:extLst>
          </p:cNvPr>
          <p:cNvCxnSpPr>
            <a:cxnSpLocks/>
            <a:stCxn id="120" idx="2"/>
          </p:cNvCxnSpPr>
          <p:nvPr/>
        </p:nvCxnSpPr>
        <p:spPr>
          <a:xfrm>
            <a:off x="1559105" y="6158242"/>
            <a:ext cx="0" cy="13945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792119CB-9C1C-9941-9F23-26F2C058CD26}"/>
              </a:ext>
            </a:extLst>
          </p:cNvPr>
          <p:cNvCxnSpPr>
            <a:cxnSpLocks/>
            <a:endCxn id="117" idx="0"/>
          </p:cNvCxnSpPr>
          <p:nvPr/>
        </p:nvCxnSpPr>
        <p:spPr>
          <a:xfrm>
            <a:off x="4464093" y="3912424"/>
            <a:ext cx="0" cy="12835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B9831554-1928-4545-9D92-8611EC0DEA02}"/>
              </a:ext>
            </a:extLst>
          </p:cNvPr>
          <p:cNvCxnSpPr>
            <a:stCxn id="117" idx="2"/>
            <a:endCxn id="258" idx="0"/>
          </p:cNvCxnSpPr>
          <p:nvPr/>
        </p:nvCxnSpPr>
        <p:spPr>
          <a:xfrm>
            <a:off x="4464093" y="4287000"/>
            <a:ext cx="0" cy="20401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Straight Arrow Connector 273">
            <a:extLst>
              <a:ext uri="{FF2B5EF4-FFF2-40B4-BE49-F238E27FC236}">
                <a16:creationId xmlns:a16="http://schemas.microsoft.com/office/drawing/2014/main" id="{0D27DC44-91DE-D34B-A35D-D69A8711FC71}"/>
              </a:ext>
            </a:extLst>
          </p:cNvPr>
          <p:cNvCxnSpPr>
            <a:cxnSpLocks/>
            <a:stCxn id="258" idx="2"/>
          </p:cNvCxnSpPr>
          <p:nvPr/>
        </p:nvCxnSpPr>
        <p:spPr>
          <a:xfrm>
            <a:off x="4464093" y="6158242"/>
            <a:ext cx="0" cy="13945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84FC3B99-1B1B-9F4B-80C3-37CA8AFDD7FB}"/>
              </a:ext>
            </a:extLst>
          </p:cNvPr>
          <p:cNvCxnSpPr>
            <a:cxnSpLocks/>
            <a:stCxn id="119" idx="3"/>
          </p:cNvCxnSpPr>
          <p:nvPr/>
        </p:nvCxnSpPr>
        <p:spPr>
          <a:xfrm>
            <a:off x="2799049" y="5415619"/>
            <a:ext cx="428834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>
            <a:extLst>
              <a:ext uri="{FF2B5EF4-FFF2-40B4-BE49-F238E27FC236}">
                <a16:creationId xmlns:a16="http://schemas.microsoft.com/office/drawing/2014/main" id="{37881836-FEA9-7D4B-B73E-D7EAFCE019F4}"/>
              </a:ext>
            </a:extLst>
          </p:cNvPr>
          <p:cNvCxnSpPr>
            <a:cxnSpLocks/>
            <a:stCxn id="120" idx="3"/>
          </p:cNvCxnSpPr>
          <p:nvPr/>
        </p:nvCxnSpPr>
        <p:spPr>
          <a:xfrm>
            <a:off x="2799049" y="6035132"/>
            <a:ext cx="428834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5EB37524-EA5C-9C42-8F29-244E9013C0C5}"/>
              </a:ext>
            </a:extLst>
          </p:cNvPr>
          <p:cNvSpPr txBox="1"/>
          <p:nvPr/>
        </p:nvSpPr>
        <p:spPr>
          <a:xfrm>
            <a:off x="6106734" y="2926199"/>
            <a:ext cx="5888936" cy="3477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dirty="0"/>
              <a:t>Contraindications to oral anticoagulation</a:t>
            </a:r>
          </a:p>
          <a:p>
            <a:endParaRPr lang="en-GB" sz="1000" b="1" dirty="0"/>
          </a:p>
          <a:p>
            <a:r>
              <a:rPr lang="en-GB" sz="1000" b="1" i="1" dirty="0"/>
              <a:t>Absolute Contraindications</a:t>
            </a:r>
            <a:endParaRPr lang="en-GB" sz="10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Known large oesophageal varices.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Significant thrombocytopenia (platelet count &lt; 50 x 10</a:t>
            </a:r>
            <a:r>
              <a:rPr lang="en-GB" sz="1000" baseline="30000" dirty="0"/>
              <a:t>9</a:t>
            </a:r>
            <a:r>
              <a:rPr lang="en-GB" sz="1000" dirty="0"/>
              <a:t>/L)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Within 72 hours of major surgery with risk of severe bleeding - defer &amp; reassess risk postoperatively.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Previously documented hypersensitivity to either the drug or excipients.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Acute clinically significant bleed - defer &amp; re-assess stroke versus bleeding risk within 3 months.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Decompensated liver disease or deranged baseline clotting screen (INR&gt;1.5)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Pregnancy or within 48 hours post partum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GB" sz="1000" dirty="0"/>
          </a:p>
          <a:p>
            <a:pPr lvl="0"/>
            <a:r>
              <a:rPr lang="en-GB" sz="1000" b="1" i="1" dirty="0"/>
              <a:t>Relative Contraindications</a:t>
            </a:r>
            <a:endParaRPr lang="en-GB" sz="10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Previous history intracranial haemorrhage:-seek the opinion of a stroke specialist.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Recent major extracranial bleed within the last 6 months where the cause has not been identified or treated –decision for oral anti-thrombotic therapy should be deferred.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Recent documented peptic ulcer within last 3 months – decision for oral anti-thrombotic therapy should be deferred until treatment for PU completed &amp; given PPI cover whilst on anti-thrombotic agent.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Recent history recurrent iatrogenic falls in patient at higher bleeding risk.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000" b="1" dirty="0"/>
              <a:t>N.B.</a:t>
            </a:r>
            <a:r>
              <a:rPr lang="en-GB" sz="1000" dirty="0"/>
              <a:t> </a:t>
            </a:r>
            <a:r>
              <a:rPr lang="en-GB" sz="1000" b="1" dirty="0"/>
              <a:t>A risk of falls is not a contraindication to initiating oral anticoagulation.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Dementia or marked cognitive impairment with poor medicines compliance &amp; no access to carer support.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/>
              <a:t>Chronic alcohol abuse – especially if associated with binge drinking.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843415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8A024-B1FA-B348-B5C7-DC111BA64615}"/>
              </a:ext>
            </a:extLst>
          </p:cNvPr>
          <p:cNvSpPr txBox="1">
            <a:spLocks/>
          </p:cNvSpPr>
          <p:nvPr/>
        </p:nvSpPr>
        <p:spPr>
          <a:xfrm>
            <a:off x="7716777" y="202561"/>
            <a:ext cx="4231532" cy="597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/>
              <a:t>Guide to the Management of AF:</a:t>
            </a:r>
          </a:p>
          <a:p>
            <a:r>
              <a:rPr lang="en-GB" sz="2000" b="1" dirty="0"/>
              <a:t>Rate and Rhythm consideration 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07C384-7584-EC4D-BF4A-16921824C0D1}"/>
              </a:ext>
            </a:extLst>
          </p:cNvPr>
          <p:cNvSpPr txBox="1"/>
          <p:nvPr/>
        </p:nvSpPr>
        <p:spPr>
          <a:xfrm>
            <a:off x="4251638" y="1164042"/>
            <a:ext cx="3032450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Is the patient symptomatic of AF?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D28F93-6CD8-D044-A02C-5F49F44F84E0}"/>
              </a:ext>
            </a:extLst>
          </p:cNvPr>
          <p:cNvSpPr txBox="1"/>
          <p:nvPr/>
        </p:nvSpPr>
        <p:spPr>
          <a:xfrm>
            <a:off x="487210" y="1163821"/>
            <a:ext cx="3042305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Resting apical heart rate &gt;100bpm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696D6E-60F9-8941-AF14-99303B0AE074}"/>
              </a:ext>
            </a:extLst>
          </p:cNvPr>
          <p:cNvSpPr txBox="1"/>
          <p:nvPr/>
        </p:nvSpPr>
        <p:spPr>
          <a:xfrm>
            <a:off x="2049833" y="1647149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80A787-9475-6649-9FF4-ABEAE32BA8E3}"/>
              </a:ext>
            </a:extLst>
          </p:cNvPr>
          <p:cNvSpPr txBox="1"/>
          <p:nvPr/>
        </p:nvSpPr>
        <p:spPr>
          <a:xfrm>
            <a:off x="7377789" y="1056099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519A67-88F6-EA4E-8B6D-C07452D9B861}"/>
              </a:ext>
            </a:extLst>
          </p:cNvPr>
          <p:cNvSpPr txBox="1"/>
          <p:nvPr/>
        </p:nvSpPr>
        <p:spPr>
          <a:xfrm>
            <a:off x="487210" y="182876"/>
            <a:ext cx="6831583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Patient has confirmed AF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3BBAF0-CEF2-A24E-B39C-01C3DDDE69F7}"/>
              </a:ext>
            </a:extLst>
          </p:cNvPr>
          <p:cNvSpPr txBox="1"/>
          <p:nvPr/>
        </p:nvSpPr>
        <p:spPr>
          <a:xfrm>
            <a:off x="487210" y="670943"/>
            <a:ext cx="6823598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Stroke risk assessment and anticoagulated appropriately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6A0145-4911-B247-8D88-4B0C06550A72}"/>
              </a:ext>
            </a:extLst>
          </p:cNvPr>
          <p:cNvSpPr txBox="1"/>
          <p:nvPr/>
        </p:nvSpPr>
        <p:spPr>
          <a:xfrm>
            <a:off x="4241783" y="1656085"/>
            <a:ext cx="3042305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Resting apical heart rate &lt;90bpm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FAE1C7-A87E-C947-B668-5891E08A524D}"/>
              </a:ext>
            </a:extLst>
          </p:cNvPr>
          <p:cNvSpPr txBox="1"/>
          <p:nvPr/>
        </p:nvSpPr>
        <p:spPr>
          <a:xfrm>
            <a:off x="487210" y="2144993"/>
            <a:ext cx="6791205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Are beta-blockers contraindicated or declined?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931E09-295B-064B-8037-E48E68BC45F8}"/>
              </a:ext>
            </a:extLst>
          </p:cNvPr>
          <p:cNvSpPr txBox="1"/>
          <p:nvPr/>
        </p:nvSpPr>
        <p:spPr>
          <a:xfrm>
            <a:off x="487209" y="2637301"/>
            <a:ext cx="3093569" cy="24622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Start bisoprolol 2.5mg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DD1BB2-7CD8-1C47-83A7-CC2FA5A2842E}"/>
              </a:ext>
            </a:extLst>
          </p:cNvPr>
          <p:cNvSpPr txBox="1"/>
          <p:nvPr/>
        </p:nvSpPr>
        <p:spPr>
          <a:xfrm>
            <a:off x="487208" y="3131157"/>
            <a:ext cx="3093570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Medication tolerated by patient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42ED11-7450-9D40-9109-BA4CDAE465D5}"/>
              </a:ext>
            </a:extLst>
          </p:cNvPr>
          <p:cNvSpPr txBox="1"/>
          <p:nvPr/>
        </p:nvSpPr>
        <p:spPr>
          <a:xfrm>
            <a:off x="487208" y="3627260"/>
            <a:ext cx="3093570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Resting apical heart rate &lt;90bpm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926180-C58D-4A41-9F59-B6E7C65AC9B5}"/>
              </a:ext>
            </a:extLst>
          </p:cNvPr>
          <p:cNvSpPr txBox="1"/>
          <p:nvPr/>
        </p:nvSpPr>
        <p:spPr>
          <a:xfrm>
            <a:off x="495389" y="4117321"/>
            <a:ext cx="3085389" cy="40011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Up titrate bisoprolol to 10mg or until apical rate &lt;90bpm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22FA6A9-1440-C64E-9280-1F5D626CCDEC}"/>
              </a:ext>
            </a:extLst>
          </p:cNvPr>
          <p:cNvSpPr txBox="1"/>
          <p:nvPr/>
        </p:nvSpPr>
        <p:spPr>
          <a:xfrm>
            <a:off x="495389" y="4763253"/>
            <a:ext cx="3085389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Resting apical heart rate &lt;90bpm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347712-6C30-4A4A-AD0E-9A623AD9DCF9}"/>
              </a:ext>
            </a:extLst>
          </p:cNvPr>
          <p:cNvSpPr txBox="1"/>
          <p:nvPr/>
        </p:nvSpPr>
        <p:spPr>
          <a:xfrm>
            <a:off x="499480" y="5229252"/>
            <a:ext cx="308129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Add diltiazem slow release, starting at 120mg od and up titrate to 240mg or until apical rate &lt;90bpm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C28142-C1BF-EB4A-A190-4A0BD8A511CF}"/>
              </a:ext>
            </a:extLst>
          </p:cNvPr>
          <p:cNvSpPr txBox="1"/>
          <p:nvPr/>
        </p:nvSpPr>
        <p:spPr>
          <a:xfrm>
            <a:off x="4251639" y="2633645"/>
            <a:ext cx="3026776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Is diltiazem contraindicated or declined?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3000B6D-D7B4-874C-B028-4876BCBF9E8C}"/>
              </a:ext>
            </a:extLst>
          </p:cNvPr>
          <p:cNvSpPr txBox="1"/>
          <p:nvPr/>
        </p:nvSpPr>
        <p:spPr>
          <a:xfrm>
            <a:off x="4251639" y="3122809"/>
            <a:ext cx="3026776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Start diltiazem at 120mg od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492AA34-B5E1-004D-B1F1-5D40FE9210B5}"/>
              </a:ext>
            </a:extLst>
          </p:cNvPr>
          <p:cNvSpPr txBox="1"/>
          <p:nvPr/>
        </p:nvSpPr>
        <p:spPr>
          <a:xfrm>
            <a:off x="4251638" y="3611938"/>
            <a:ext cx="3042305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Medication tolerated by patient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1F2CEE6-5CF7-364F-8B93-EFF8F9E94FED}"/>
              </a:ext>
            </a:extLst>
          </p:cNvPr>
          <p:cNvSpPr txBox="1"/>
          <p:nvPr/>
        </p:nvSpPr>
        <p:spPr>
          <a:xfrm>
            <a:off x="4251639" y="4100590"/>
            <a:ext cx="3026776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Resting apical heart </a:t>
            </a:r>
            <a:r>
              <a:rPr lang="en-US" sz="1000"/>
              <a:t>rate &lt;90bpm</a:t>
            </a:r>
            <a:endParaRPr lang="en-US" sz="1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D7A1EDF-883F-A048-9D3F-B24BA5A12AAC}"/>
              </a:ext>
            </a:extLst>
          </p:cNvPr>
          <p:cNvSpPr txBox="1"/>
          <p:nvPr/>
        </p:nvSpPr>
        <p:spPr>
          <a:xfrm>
            <a:off x="4241783" y="4589242"/>
            <a:ext cx="303663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Up titrate diltiazem to 300mg or until apical rate &lt;90bpm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930C02D-F6D2-1347-98AD-EF5DA60F01DA}"/>
              </a:ext>
            </a:extLst>
          </p:cNvPr>
          <p:cNvSpPr txBox="1"/>
          <p:nvPr/>
        </p:nvSpPr>
        <p:spPr>
          <a:xfrm>
            <a:off x="4241783" y="5299900"/>
            <a:ext cx="3036632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Resting apical heart rate &lt;90bpm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508453-8A4E-D546-8924-631AF0767666}"/>
              </a:ext>
            </a:extLst>
          </p:cNvPr>
          <p:cNvSpPr txBox="1"/>
          <p:nvPr/>
        </p:nvSpPr>
        <p:spPr>
          <a:xfrm>
            <a:off x="499480" y="5901228"/>
            <a:ext cx="6766661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Is the patient asymptomatic or minimally symptomatic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99020F-1CB9-3D42-BEEF-2495C5AD2D14}"/>
              </a:ext>
            </a:extLst>
          </p:cNvPr>
          <p:cNvSpPr txBox="1"/>
          <p:nvPr/>
        </p:nvSpPr>
        <p:spPr>
          <a:xfrm>
            <a:off x="487206" y="6361543"/>
            <a:ext cx="6791207" cy="24622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Refer to Yorkshire Heart Center for expert review and consideration of ablation therapy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23D4E3A-07DB-C440-A80F-544BF086007F}"/>
              </a:ext>
            </a:extLst>
          </p:cNvPr>
          <p:cNvCxnSpPr>
            <a:stCxn id="21" idx="2"/>
            <a:endCxn id="22" idx="0"/>
          </p:cNvCxnSpPr>
          <p:nvPr/>
        </p:nvCxnSpPr>
        <p:spPr>
          <a:xfrm flipH="1">
            <a:off x="3899009" y="429097"/>
            <a:ext cx="3993" cy="24184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5F7D5A2-7029-8445-9378-C8AE47B0E97D}"/>
              </a:ext>
            </a:extLst>
          </p:cNvPr>
          <p:cNvCxnSpPr>
            <a:endCxn id="4" idx="0"/>
          </p:cNvCxnSpPr>
          <p:nvPr/>
        </p:nvCxnSpPr>
        <p:spPr>
          <a:xfrm>
            <a:off x="2008362" y="924167"/>
            <a:ext cx="1" cy="23965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689C9CF-6B1F-CA43-92DF-F6DA50074A6A}"/>
              </a:ext>
            </a:extLst>
          </p:cNvPr>
          <p:cNvCxnSpPr>
            <a:stCxn id="4" idx="3"/>
            <a:endCxn id="3" idx="1"/>
          </p:cNvCxnSpPr>
          <p:nvPr/>
        </p:nvCxnSpPr>
        <p:spPr>
          <a:xfrm>
            <a:off x="3529515" y="1286932"/>
            <a:ext cx="722123" cy="22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88204F2C-AAB6-5C44-8CBA-C07B2B26099D}"/>
              </a:ext>
            </a:extLst>
          </p:cNvPr>
          <p:cNvCxnSpPr>
            <a:stCxn id="4" idx="2"/>
          </p:cNvCxnSpPr>
          <p:nvPr/>
        </p:nvCxnSpPr>
        <p:spPr>
          <a:xfrm flipH="1">
            <a:off x="2008362" y="1410042"/>
            <a:ext cx="1" cy="73438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FF45667-3A44-9C4C-92B0-2BEFF6987CE0}"/>
              </a:ext>
            </a:extLst>
          </p:cNvPr>
          <p:cNvCxnSpPr>
            <a:stCxn id="3" idx="2"/>
            <a:endCxn id="23" idx="0"/>
          </p:cNvCxnSpPr>
          <p:nvPr/>
        </p:nvCxnSpPr>
        <p:spPr>
          <a:xfrm flipH="1">
            <a:off x="5762936" y="1410263"/>
            <a:ext cx="4927" cy="24582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F99131E-DF53-2D4B-BAC3-F80B18DAC9FD}"/>
              </a:ext>
            </a:extLst>
          </p:cNvPr>
          <p:cNvCxnSpPr>
            <a:stCxn id="23" idx="2"/>
          </p:cNvCxnSpPr>
          <p:nvPr/>
        </p:nvCxnSpPr>
        <p:spPr>
          <a:xfrm flipH="1">
            <a:off x="5760099" y="1902306"/>
            <a:ext cx="2837" cy="24968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65D82B4-1281-4E42-AE6B-292F5A950D6E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2033993" y="2391214"/>
            <a:ext cx="1" cy="24608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B446D0CD-0002-8143-A7A8-3CF51F5832A6}"/>
              </a:ext>
            </a:extLst>
          </p:cNvPr>
          <p:cNvCxnSpPr>
            <a:cxnSpLocks/>
          </p:cNvCxnSpPr>
          <p:nvPr/>
        </p:nvCxnSpPr>
        <p:spPr>
          <a:xfrm>
            <a:off x="5767863" y="2393653"/>
            <a:ext cx="1" cy="24608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93DE066-1325-294F-B17B-8BBEE9F9EEF6}"/>
              </a:ext>
            </a:extLst>
          </p:cNvPr>
          <p:cNvCxnSpPr>
            <a:stCxn id="25" idx="2"/>
            <a:endCxn id="26" idx="0"/>
          </p:cNvCxnSpPr>
          <p:nvPr/>
        </p:nvCxnSpPr>
        <p:spPr>
          <a:xfrm flipH="1">
            <a:off x="2033993" y="2883522"/>
            <a:ext cx="1" cy="24763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A5FB8BCB-09B5-C940-A7AC-D21D65EE6E37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>
            <a:off x="2033993" y="3377378"/>
            <a:ext cx="0" cy="24988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FD1C53C8-ACE3-C244-8A30-47AF301008EC}"/>
              </a:ext>
            </a:extLst>
          </p:cNvPr>
          <p:cNvCxnSpPr>
            <a:cxnSpLocks/>
            <a:stCxn id="27" idx="2"/>
            <a:endCxn id="28" idx="0"/>
          </p:cNvCxnSpPr>
          <p:nvPr/>
        </p:nvCxnSpPr>
        <p:spPr>
          <a:xfrm>
            <a:off x="2033993" y="3873481"/>
            <a:ext cx="4091" cy="24384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124F0B8D-F8C7-A84D-BB1E-D0BF1329806F}"/>
              </a:ext>
            </a:extLst>
          </p:cNvPr>
          <p:cNvCxnSpPr>
            <a:cxnSpLocks/>
            <a:stCxn id="28" idx="2"/>
            <a:endCxn id="29" idx="0"/>
          </p:cNvCxnSpPr>
          <p:nvPr/>
        </p:nvCxnSpPr>
        <p:spPr>
          <a:xfrm>
            <a:off x="2038084" y="4517431"/>
            <a:ext cx="0" cy="24582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2C129AC-F408-7D47-8D11-2C06910AB95D}"/>
              </a:ext>
            </a:extLst>
          </p:cNvPr>
          <p:cNvCxnSpPr>
            <a:cxnSpLocks/>
            <a:stCxn id="29" idx="2"/>
            <a:endCxn id="30" idx="0"/>
          </p:cNvCxnSpPr>
          <p:nvPr/>
        </p:nvCxnSpPr>
        <p:spPr>
          <a:xfrm>
            <a:off x="2038084" y="5009474"/>
            <a:ext cx="2045" cy="21977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0CAAD1D9-75F5-6B44-8157-785308395254}"/>
              </a:ext>
            </a:extLst>
          </p:cNvPr>
          <p:cNvCxnSpPr>
            <a:stCxn id="31" idx="2"/>
            <a:endCxn id="32" idx="0"/>
          </p:cNvCxnSpPr>
          <p:nvPr/>
        </p:nvCxnSpPr>
        <p:spPr>
          <a:xfrm>
            <a:off x="5765027" y="2879866"/>
            <a:ext cx="0" cy="24294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95DD089-3E9F-C54F-83DE-ADCEB48437C9}"/>
              </a:ext>
            </a:extLst>
          </p:cNvPr>
          <p:cNvCxnSpPr>
            <a:stCxn id="32" idx="2"/>
            <a:endCxn id="33" idx="0"/>
          </p:cNvCxnSpPr>
          <p:nvPr/>
        </p:nvCxnSpPr>
        <p:spPr>
          <a:xfrm>
            <a:off x="5765027" y="3369030"/>
            <a:ext cx="7764" cy="24290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7CFF092-13CF-2841-A916-818D42FD9016}"/>
              </a:ext>
            </a:extLst>
          </p:cNvPr>
          <p:cNvCxnSpPr>
            <a:stCxn id="33" idx="2"/>
            <a:endCxn id="34" idx="0"/>
          </p:cNvCxnSpPr>
          <p:nvPr/>
        </p:nvCxnSpPr>
        <p:spPr>
          <a:xfrm flipH="1">
            <a:off x="5765027" y="3858159"/>
            <a:ext cx="7764" cy="24243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87F0A701-515E-2942-8318-C7717C406122}"/>
              </a:ext>
            </a:extLst>
          </p:cNvPr>
          <p:cNvCxnSpPr>
            <a:stCxn id="34" idx="2"/>
            <a:endCxn id="35" idx="0"/>
          </p:cNvCxnSpPr>
          <p:nvPr/>
        </p:nvCxnSpPr>
        <p:spPr>
          <a:xfrm flipH="1">
            <a:off x="5760099" y="4346811"/>
            <a:ext cx="4928" cy="24243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4D4D99A-6964-BD4A-9D83-42575129840A}"/>
              </a:ext>
            </a:extLst>
          </p:cNvPr>
          <p:cNvCxnSpPr>
            <a:stCxn id="35" idx="2"/>
            <a:endCxn id="36" idx="0"/>
          </p:cNvCxnSpPr>
          <p:nvPr/>
        </p:nvCxnSpPr>
        <p:spPr>
          <a:xfrm>
            <a:off x="5760099" y="4989352"/>
            <a:ext cx="0" cy="31054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03E1FB0B-72C5-2E48-B2DB-3A7AF48FD3E4}"/>
              </a:ext>
            </a:extLst>
          </p:cNvPr>
          <p:cNvCxnSpPr>
            <a:stCxn id="39" idx="2"/>
            <a:endCxn id="42" idx="0"/>
          </p:cNvCxnSpPr>
          <p:nvPr/>
        </p:nvCxnSpPr>
        <p:spPr>
          <a:xfrm flipH="1">
            <a:off x="3882810" y="6147449"/>
            <a:ext cx="1" cy="214094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DB3E0B0D-D43D-9D42-BBF3-3C4CA4DF79EC}"/>
              </a:ext>
            </a:extLst>
          </p:cNvPr>
          <p:cNvCxnSpPr>
            <a:cxnSpLocks/>
            <a:stCxn id="36" idx="2"/>
          </p:cNvCxnSpPr>
          <p:nvPr/>
        </p:nvCxnSpPr>
        <p:spPr>
          <a:xfrm>
            <a:off x="5760099" y="5546121"/>
            <a:ext cx="0" cy="35510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857FA81-4866-A042-A3B3-ED5880C62249}"/>
              </a:ext>
            </a:extLst>
          </p:cNvPr>
          <p:cNvSpPr/>
          <p:nvPr/>
        </p:nvSpPr>
        <p:spPr>
          <a:xfrm>
            <a:off x="7682780" y="1038747"/>
            <a:ext cx="1317809" cy="73848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Review annually or as determined by the anticoagulant</a:t>
            </a:r>
          </a:p>
        </p:txBody>
      </p:sp>
      <p:cxnSp>
        <p:nvCxnSpPr>
          <p:cNvPr id="106" name="Elbow Connector 105">
            <a:extLst>
              <a:ext uri="{FF2B5EF4-FFF2-40B4-BE49-F238E27FC236}">
                <a16:creationId xmlns:a16="http://schemas.microsoft.com/office/drawing/2014/main" id="{60228705-CFCA-CE4F-9A61-376DDCE197DF}"/>
              </a:ext>
            </a:extLst>
          </p:cNvPr>
          <p:cNvCxnSpPr>
            <a:stCxn id="39" idx="3"/>
            <a:endCxn id="102" idx="2"/>
          </p:cNvCxnSpPr>
          <p:nvPr/>
        </p:nvCxnSpPr>
        <p:spPr>
          <a:xfrm flipV="1">
            <a:off x="7266141" y="1777232"/>
            <a:ext cx="1075544" cy="4247107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749F9148-F576-954A-820E-470A4333C63C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7284088" y="1287153"/>
            <a:ext cx="398692" cy="201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9EE03FDD-D8A5-694A-932A-17376043E880}"/>
              </a:ext>
            </a:extLst>
          </p:cNvPr>
          <p:cNvSpPr txBox="1"/>
          <p:nvPr/>
        </p:nvSpPr>
        <p:spPr>
          <a:xfrm>
            <a:off x="2021040" y="2391214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C09C855-3AD3-3540-91C4-F7BD3D36D2ED}"/>
              </a:ext>
            </a:extLst>
          </p:cNvPr>
          <p:cNvSpPr txBox="1"/>
          <p:nvPr/>
        </p:nvSpPr>
        <p:spPr>
          <a:xfrm>
            <a:off x="5837813" y="1924178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A9C9D92-9E2F-044D-8A29-77676C905C63}"/>
              </a:ext>
            </a:extLst>
          </p:cNvPr>
          <p:cNvSpPr txBox="1"/>
          <p:nvPr/>
        </p:nvSpPr>
        <p:spPr>
          <a:xfrm>
            <a:off x="3932721" y="6143659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FEBA1BF-2850-6B47-B700-C77B4682DD0C}"/>
              </a:ext>
            </a:extLst>
          </p:cNvPr>
          <p:cNvSpPr txBox="1"/>
          <p:nvPr/>
        </p:nvSpPr>
        <p:spPr>
          <a:xfrm>
            <a:off x="3873848" y="2917159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5EBDA3C-AC59-FC40-8F28-65050B181CA4}"/>
              </a:ext>
            </a:extLst>
          </p:cNvPr>
          <p:cNvSpPr txBox="1"/>
          <p:nvPr/>
        </p:nvSpPr>
        <p:spPr>
          <a:xfrm>
            <a:off x="3700450" y="1040054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cxnSp>
        <p:nvCxnSpPr>
          <p:cNvPr id="115" name="Elbow Connector 114">
            <a:extLst>
              <a:ext uri="{FF2B5EF4-FFF2-40B4-BE49-F238E27FC236}">
                <a16:creationId xmlns:a16="http://schemas.microsoft.com/office/drawing/2014/main" id="{4143E634-A034-7D48-8E7F-F2D321C9D813}"/>
              </a:ext>
            </a:extLst>
          </p:cNvPr>
          <p:cNvCxnSpPr>
            <a:stCxn id="26" idx="3"/>
          </p:cNvCxnSpPr>
          <p:nvPr/>
        </p:nvCxnSpPr>
        <p:spPr>
          <a:xfrm flipV="1">
            <a:off x="3580778" y="2747674"/>
            <a:ext cx="640301" cy="506594"/>
          </a:xfrm>
          <a:prstGeom prst="bentConnector3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lbow Connector 120">
            <a:extLst>
              <a:ext uri="{FF2B5EF4-FFF2-40B4-BE49-F238E27FC236}">
                <a16:creationId xmlns:a16="http://schemas.microsoft.com/office/drawing/2014/main" id="{684FF6FF-1E5F-0C43-A788-952BFE51BAEB}"/>
              </a:ext>
            </a:extLst>
          </p:cNvPr>
          <p:cNvCxnSpPr>
            <a:stCxn id="31" idx="3"/>
            <a:endCxn id="42" idx="3"/>
          </p:cNvCxnSpPr>
          <p:nvPr/>
        </p:nvCxnSpPr>
        <p:spPr>
          <a:xfrm flipH="1">
            <a:off x="7278413" y="2756756"/>
            <a:ext cx="2" cy="3727898"/>
          </a:xfrm>
          <a:prstGeom prst="bentConnector3">
            <a:avLst>
              <a:gd name="adj1" fmla="val -11430000000"/>
            </a:avLst>
          </a:prstGeom>
          <a:ln w="254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DE078D39-9031-4B4F-AD0F-09CD4911840F}"/>
              </a:ext>
            </a:extLst>
          </p:cNvPr>
          <p:cNvSpPr txBox="1"/>
          <p:nvPr/>
        </p:nvSpPr>
        <p:spPr>
          <a:xfrm>
            <a:off x="5780149" y="1424499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2205FA9-411B-D640-8B64-CF5DA3EDEC65}"/>
              </a:ext>
            </a:extLst>
          </p:cNvPr>
          <p:cNvSpPr txBox="1"/>
          <p:nvPr/>
        </p:nvSpPr>
        <p:spPr>
          <a:xfrm>
            <a:off x="7225293" y="1842136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0B54B60-6EA9-2943-A6DA-159FBF18B4BD}"/>
              </a:ext>
            </a:extLst>
          </p:cNvPr>
          <p:cNvSpPr txBox="1"/>
          <p:nvPr/>
        </p:nvSpPr>
        <p:spPr>
          <a:xfrm>
            <a:off x="7247925" y="2765855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D534837-DB94-3447-9B3C-6A036BA62249}"/>
              </a:ext>
            </a:extLst>
          </p:cNvPr>
          <p:cNvSpPr txBox="1"/>
          <p:nvPr/>
        </p:nvSpPr>
        <p:spPr>
          <a:xfrm>
            <a:off x="5834220" y="2421813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0A62635-07AD-434A-81D3-FE665298E9DD}"/>
              </a:ext>
            </a:extLst>
          </p:cNvPr>
          <p:cNvSpPr txBox="1"/>
          <p:nvPr/>
        </p:nvSpPr>
        <p:spPr>
          <a:xfrm>
            <a:off x="2046266" y="3402156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9C123F7A-59CC-674B-AF22-D2506546A5B0}"/>
              </a:ext>
            </a:extLst>
          </p:cNvPr>
          <p:cNvSpPr txBox="1"/>
          <p:nvPr/>
        </p:nvSpPr>
        <p:spPr>
          <a:xfrm>
            <a:off x="5817648" y="3850976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cxnSp>
        <p:nvCxnSpPr>
          <p:cNvPr id="130" name="Elbow Connector 129">
            <a:extLst>
              <a:ext uri="{FF2B5EF4-FFF2-40B4-BE49-F238E27FC236}">
                <a16:creationId xmlns:a16="http://schemas.microsoft.com/office/drawing/2014/main" id="{A8EF008C-EE8C-BE49-A057-305A692656AD}"/>
              </a:ext>
            </a:extLst>
          </p:cNvPr>
          <p:cNvCxnSpPr>
            <a:stCxn id="23" idx="3"/>
            <a:endCxn id="42" idx="3"/>
          </p:cNvCxnSpPr>
          <p:nvPr/>
        </p:nvCxnSpPr>
        <p:spPr>
          <a:xfrm flipH="1">
            <a:off x="7278413" y="1779196"/>
            <a:ext cx="5675" cy="4705458"/>
          </a:xfrm>
          <a:prstGeom prst="bentConnector3">
            <a:avLst>
              <a:gd name="adj1" fmla="val -4028194"/>
            </a:avLst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624A41D3-DD00-614D-8770-631864029995}"/>
              </a:ext>
            </a:extLst>
          </p:cNvPr>
          <p:cNvSpPr txBox="1"/>
          <p:nvPr/>
        </p:nvSpPr>
        <p:spPr>
          <a:xfrm>
            <a:off x="5844639" y="2913654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5C984F8-B0C7-7E46-92B8-DEE14068EE33}"/>
              </a:ext>
            </a:extLst>
          </p:cNvPr>
          <p:cNvSpPr txBox="1"/>
          <p:nvPr/>
        </p:nvSpPr>
        <p:spPr>
          <a:xfrm>
            <a:off x="2081474" y="4978021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9C14494-E024-664E-85F7-5155A1EE5694}"/>
              </a:ext>
            </a:extLst>
          </p:cNvPr>
          <p:cNvSpPr txBox="1"/>
          <p:nvPr/>
        </p:nvSpPr>
        <p:spPr>
          <a:xfrm>
            <a:off x="2082884" y="3898074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01960456-37C7-B745-AFD1-DAE0249D1C47}"/>
              </a:ext>
            </a:extLst>
          </p:cNvPr>
          <p:cNvSpPr txBox="1"/>
          <p:nvPr/>
        </p:nvSpPr>
        <p:spPr>
          <a:xfrm>
            <a:off x="7225293" y="5427965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CD4D08D-3420-4344-B719-046BD3FD9600}"/>
              </a:ext>
            </a:extLst>
          </p:cNvPr>
          <p:cNvSpPr txBox="1"/>
          <p:nvPr/>
        </p:nvSpPr>
        <p:spPr>
          <a:xfrm>
            <a:off x="5800988" y="4360304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DC856922-EB55-E44B-86A9-31AFA9EA8B33}"/>
              </a:ext>
            </a:extLst>
          </p:cNvPr>
          <p:cNvSpPr txBox="1"/>
          <p:nvPr/>
        </p:nvSpPr>
        <p:spPr>
          <a:xfrm>
            <a:off x="7243079" y="3726924"/>
            <a:ext cx="3049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No</a:t>
            </a:r>
          </a:p>
        </p:txBody>
      </p:sp>
      <p:cxnSp>
        <p:nvCxnSpPr>
          <p:cNvPr id="140" name="Elbow Connector 139">
            <a:extLst>
              <a:ext uri="{FF2B5EF4-FFF2-40B4-BE49-F238E27FC236}">
                <a16:creationId xmlns:a16="http://schemas.microsoft.com/office/drawing/2014/main" id="{4BD4B4A8-E6B0-704B-A196-23BF963A3608}"/>
              </a:ext>
            </a:extLst>
          </p:cNvPr>
          <p:cNvCxnSpPr>
            <a:stCxn id="33" idx="3"/>
            <a:endCxn id="42" idx="3"/>
          </p:cNvCxnSpPr>
          <p:nvPr/>
        </p:nvCxnSpPr>
        <p:spPr>
          <a:xfrm flipH="1">
            <a:off x="7278413" y="3735049"/>
            <a:ext cx="15530" cy="2749605"/>
          </a:xfrm>
          <a:prstGeom prst="bentConnector3">
            <a:avLst>
              <a:gd name="adj1" fmla="val -1471990"/>
            </a:avLst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Elbow Connector 143">
            <a:extLst>
              <a:ext uri="{FF2B5EF4-FFF2-40B4-BE49-F238E27FC236}">
                <a16:creationId xmlns:a16="http://schemas.microsoft.com/office/drawing/2014/main" id="{92F53438-0747-864F-884E-FF93F00F25E4}"/>
              </a:ext>
            </a:extLst>
          </p:cNvPr>
          <p:cNvCxnSpPr>
            <a:stCxn id="34" idx="1"/>
            <a:endCxn id="39" idx="0"/>
          </p:cNvCxnSpPr>
          <p:nvPr/>
        </p:nvCxnSpPr>
        <p:spPr>
          <a:xfrm rot="10800000" flipV="1">
            <a:off x="3882811" y="4223700"/>
            <a:ext cx="368828" cy="1677527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E0261857-3B0D-3843-99F2-50CE4C535156}"/>
              </a:ext>
            </a:extLst>
          </p:cNvPr>
          <p:cNvSpPr txBox="1"/>
          <p:nvPr/>
        </p:nvSpPr>
        <p:spPr>
          <a:xfrm>
            <a:off x="3564746" y="4883038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50128DF8-B69A-5844-AF38-957A98C4B241}"/>
              </a:ext>
            </a:extLst>
          </p:cNvPr>
          <p:cNvSpPr txBox="1"/>
          <p:nvPr/>
        </p:nvSpPr>
        <p:spPr>
          <a:xfrm>
            <a:off x="3555614" y="3818001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35AD764-589C-834F-98BB-21B2BCAD60DA}"/>
              </a:ext>
            </a:extLst>
          </p:cNvPr>
          <p:cNvSpPr txBox="1"/>
          <p:nvPr/>
        </p:nvSpPr>
        <p:spPr>
          <a:xfrm>
            <a:off x="5818854" y="5592681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B59AB2E6-1D7B-C84A-A9EE-FFF058F50029}"/>
              </a:ext>
            </a:extLst>
          </p:cNvPr>
          <p:cNvSpPr txBox="1"/>
          <p:nvPr/>
        </p:nvSpPr>
        <p:spPr>
          <a:xfrm>
            <a:off x="3911882" y="4312918"/>
            <a:ext cx="3258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cxnSp>
        <p:nvCxnSpPr>
          <p:cNvPr id="152" name="Elbow Connector 151">
            <a:extLst>
              <a:ext uri="{FF2B5EF4-FFF2-40B4-BE49-F238E27FC236}">
                <a16:creationId xmlns:a16="http://schemas.microsoft.com/office/drawing/2014/main" id="{6B4245D3-EE3F-5345-99C8-6E3EB23F7756}"/>
              </a:ext>
            </a:extLst>
          </p:cNvPr>
          <p:cNvCxnSpPr>
            <a:stCxn id="36" idx="3"/>
            <a:endCxn id="42" idx="3"/>
          </p:cNvCxnSpPr>
          <p:nvPr/>
        </p:nvCxnSpPr>
        <p:spPr>
          <a:xfrm flipH="1">
            <a:off x="7278413" y="5423011"/>
            <a:ext cx="2" cy="1061643"/>
          </a:xfrm>
          <a:prstGeom prst="bentConnector3">
            <a:avLst>
              <a:gd name="adj1" fmla="val -11430000000"/>
            </a:avLst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Elbow Connector 153">
            <a:extLst>
              <a:ext uri="{FF2B5EF4-FFF2-40B4-BE49-F238E27FC236}">
                <a16:creationId xmlns:a16="http://schemas.microsoft.com/office/drawing/2014/main" id="{BA74C66F-1767-5F4A-91A7-DFC456B90E32}"/>
              </a:ext>
            </a:extLst>
          </p:cNvPr>
          <p:cNvCxnSpPr>
            <a:stCxn id="27" idx="3"/>
            <a:endCxn id="39" idx="0"/>
          </p:cNvCxnSpPr>
          <p:nvPr/>
        </p:nvCxnSpPr>
        <p:spPr>
          <a:xfrm>
            <a:off x="3580778" y="3750371"/>
            <a:ext cx="302033" cy="2150857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Elbow Connector 157">
            <a:extLst>
              <a:ext uri="{FF2B5EF4-FFF2-40B4-BE49-F238E27FC236}">
                <a16:creationId xmlns:a16="http://schemas.microsoft.com/office/drawing/2014/main" id="{6470EB02-0730-9C40-9C50-53B658B06E86}"/>
              </a:ext>
            </a:extLst>
          </p:cNvPr>
          <p:cNvCxnSpPr>
            <a:stCxn id="29" idx="3"/>
            <a:endCxn id="39" idx="0"/>
          </p:cNvCxnSpPr>
          <p:nvPr/>
        </p:nvCxnSpPr>
        <p:spPr>
          <a:xfrm>
            <a:off x="3580778" y="4886364"/>
            <a:ext cx="302033" cy="1014864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9253E98C-4D5F-A047-9B42-6E15C7A6CF22}"/>
              </a:ext>
            </a:extLst>
          </p:cNvPr>
          <p:cNvCxnSpPr>
            <a:stCxn id="30" idx="3"/>
            <a:endCxn id="36" idx="1"/>
          </p:cNvCxnSpPr>
          <p:nvPr/>
        </p:nvCxnSpPr>
        <p:spPr>
          <a:xfrm flipV="1">
            <a:off x="3580778" y="5423011"/>
            <a:ext cx="661005" cy="629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9D21B557-F2C4-8C45-9390-1B7D649734AA}"/>
              </a:ext>
            </a:extLst>
          </p:cNvPr>
          <p:cNvSpPr txBox="1"/>
          <p:nvPr/>
        </p:nvSpPr>
        <p:spPr>
          <a:xfrm>
            <a:off x="10113264" y="6590088"/>
            <a:ext cx="207873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Westcliffe Cardiology Service  March 2022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1E04DC-60A9-FB4B-BCD2-A6D8C6EFE4CD}"/>
              </a:ext>
            </a:extLst>
          </p:cNvPr>
          <p:cNvSpPr/>
          <p:nvPr/>
        </p:nvSpPr>
        <p:spPr>
          <a:xfrm>
            <a:off x="8571679" y="1960247"/>
            <a:ext cx="3298103" cy="12770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000" dirty="0">
                <a:solidFill>
                  <a:schemeClr val="tx1"/>
                </a:solidFill>
              </a:rPr>
              <a:t>Contraindications to medication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Previous allergy or intolerance (both)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Marked hypotension (systolic BP &lt;90mmHg)</a:t>
            </a:r>
          </a:p>
          <a:p>
            <a:r>
              <a:rPr lang="en-US" sz="1000" b="1" dirty="0">
                <a:solidFill>
                  <a:schemeClr val="tx1"/>
                </a:solidFill>
              </a:rPr>
              <a:t>Beta-blockers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Brittle asthma previously requiring hospitalization</a:t>
            </a:r>
          </a:p>
          <a:p>
            <a:r>
              <a:rPr lang="en-US" sz="1000" b="1" dirty="0">
                <a:solidFill>
                  <a:schemeClr val="tx1"/>
                </a:solidFill>
              </a:rPr>
              <a:t>Diltiazem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Known moderate to severe LVSD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Severe idiopathy constipation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BB71416-0FBD-AC42-9E40-14B8D2804E43}"/>
              </a:ext>
            </a:extLst>
          </p:cNvPr>
          <p:cNvSpPr/>
          <p:nvPr/>
        </p:nvSpPr>
        <p:spPr>
          <a:xfrm>
            <a:off x="8571678" y="3433869"/>
            <a:ext cx="3298103" cy="7682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000" dirty="0">
                <a:solidFill>
                  <a:schemeClr val="tx1"/>
                </a:solidFill>
              </a:rPr>
              <a:t>If LVSD is identified and the </a:t>
            </a:r>
            <a:r>
              <a:rPr lang="en-US" sz="1000" dirty="0" err="1">
                <a:solidFill>
                  <a:schemeClr val="tx1"/>
                </a:solidFill>
              </a:rPr>
              <a:t>aetiology</a:t>
            </a:r>
            <a:r>
              <a:rPr lang="en-US" sz="1000" dirty="0">
                <a:solidFill>
                  <a:schemeClr val="tx1"/>
                </a:solidFill>
              </a:rPr>
              <a:t> is unknown or thought to be due to AF the prompt referral for specialist review is recommended as a rhythm correction option should be considered early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EADC29D-E0B8-2147-A16F-6D1BB4020252}"/>
              </a:ext>
            </a:extLst>
          </p:cNvPr>
          <p:cNvSpPr/>
          <p:nvPr/>
        </p:nvSpPr>
        <p:spPr>
          <a:xfrm>
            <a:off x="8577909" y="4388900"/>
            <a:ext cx="3291872" cy="17991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000" dirty="0">
                <a:solidFill>
                  <a:schemeClr val="tx1"/>
                </a:solidFill>
              </a:rPr>
              <a:t>Rhythm management does not carry a significant prognostic advantage and should be considered only in the symptomatic or those with LVSD where the </a:t>
            </a:r>
            <a:r>
              <a:rPr lang="en-US" sz="1000" dirty="0" err="1">
                <a:solidFill>
                  <a:schemeClr val="tx1"/>
                </a:solidFill>
              </a:rPr>
              <a:t>aetiology</a:t>
            </a:r>
            <a:r>
              <a:rPr lang="en-US" sz="1000" dirty="0">
                <a:solidFill>
                  <a:schemeClr val="tx1"/>
                </a:solidFill>
              </a:rPr>
              <a:t> is thought to be due to the AF</a:t>
            </a:r>
          </a:p>
          <a:p>
            <a:r>
              <a:rPr lang="en-US" sz="1000" dirty="0">
                <a:solidFill>
                  <a:schemeClr val="tx1"/>
                </a:solidFill>
              </a:rPr>
              <a:t>There is no stroke risk advantage in rhythm management and anticoagulation should continue post rhythm correction as determined by the CHA</a:t>
            </a:r>
            <a:r>
              <a:rPr lang="en-US" sz="1000" baseline="-25000" dirty="0">
                <a:solidFill>
                  <a:schemeClr val="tx1"/>
                </a:solidFill>
              </a:rPr>
              <a:t>2</a:t>
            </a:r>
            <a:r>
              <a:rPr lang="en-US" sz="1000" dirty="0">
                <a:solidFill>
                  <a:schemeClr val="tx1"/>
                </a:solidFill>
              </a:rPr>
              <a:t>DS</a:t>
            </a:r>
            <a:r>
              <a:rPr lang="en-US" sz="1000" baseline="-25000" dirty="0">
                <a:solidFill>
                  <a:schemeClr val="tx1"/>
                </a:solidFill>
              </a:rPr>
              <a:t>2</a:t>
            </a:r>
            <a:r>
              <a:rPr lang="en-US" sz="1000" dirty="0">
                <a:solidFill>
                  <a:schemeClr val="tx1"/>
                </a:solidFill>
              </a:rPr>
              <a:t>VASc score </a:t>
            </a:r>
          </a:p>
          <a:p>
            <a:r>
              <a:rPr lang="en-US" sz="1000" dirty="0">
                <a:solidFill>
                  <a:schemeClr val="tx1"/>
                </a:solidFill>
              </a:rPr>
              <a:t>Aggressive rate control does not carry a prognostic advantage however persistent tachycardia can cause LVSD and should be corrected even in those who are asymptomatic</a:t>
            </a:r>
          </a:p>
        </p:txBody>
      </p:sp>
    </p:spTree>
    <p:extLst>
      <p:ext uri="{BB962C8B-B14F-4D97-AF65-F5344CB8AC3E}">
        <p14:creationId xmlns:p14="http://schemas.microsoft.com/office/powerpoint/2010/main" val="2736994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3612</TotalTime>
  <Words>1634</Words>
  <Application>Microsoft Office PowerPoint</Application>
  <PresentationFormat>Widescreen</PresentationFormat>
  <Paragraphs>247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Fay</dc:creator>
  <cp:lastModifiedBy>Ramesh Mehay</cp:lastModifiedBy>
  <cp:revision>132</cp:revision>
  <cp:lastPrinted>2018-09-20T13:15:43Z</cp:lastPrinted>
  <dcterms:created xsi:type="dcterms:W3CDTF">2018-03-02T10:29:39Z</dcterms:created>
  <dcterms:modified xsi:type="dcterms:W3CDTF">2023-04-24T15:01:26Z</dcterms:modified>
</cp:coreProperties>
</file>