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embeddings/oleObject1.bin" ContentType="application/vnd.openxmlformats-officedocument.oleObject"/>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64" r:id="rId2"/>
    <p:sldId id="293"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7" r:id="rId20"/>
    <p:sldId id="290" r:id="rId21"/>
    <p:sldId id="292" r:id="rId22"/>
    <p:sldId id="289" r:id="rId23"/>
    <p:sldId id="281" r:id="rId24"/>
    <p:sldId id="282" r:id="rId25"/>
    <p:sldId id="283" r:id="rId26"/>
    <p:sldId id="284" r:id="rId27"/>
    <p:sldId id="285" r:id="rId28"/>
    <p:sldId id="256" r:id="rId29"/>
    <p:sldId id="257" r:id="rId30"/>
    <p:sldId id="286"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9" d="100"/>
          <a:sy n="129" d="100"/>
        </p:scale>
        <p:origin x="-112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411B53-FFF5-744F-9032-9E77E98E18D9}" type="datetimeFigureOut">
              <a:rPr lang="en-US" smtClean="0"/>
              <a:t>12/03/2013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C54B19-85C1-AE44-8203-2EDD3E28B1D5}" type="slidenum">
              <a:rPr lang="en-US" smtClean="0"/>
              <a:t>‹#›</a:t>
            </a:fld>
            <a:endParaRPr lang="en-US"/>
          </a:p>
        </p:txBody>
      </p:sp>
    </p:spTree>
    <p:extLst>
      <p:ext uri="{BB962C8B-B14F-4D97-AF65-F5344CB8AC3E}">
        <p14:creationId xmlns:p14="http://schemas.microsoft.com/office/powerpoint/2010/main" val="23050338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3</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4</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5</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6</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7</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8</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9</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10</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11</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12</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13</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14</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15</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16</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17</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18</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719" y="685838"/>
            <a:ext cx="5006564" cy="3429182"/>
          </a:xfrm>
        </p:spPr>
      </p:sp>
      <p:sp>
        <p:nvSpPr>
          <p:cNvPr id="3" name="Notes Placeholder 2"/>
          <p:cNvSpPr>
            <a:spLocks noGrp="1"/>
          </p:cNvSpPr>
          <p:nvPr>
            <p:ph type="body" idx="1"/>
          </p:nvPr>
        </p:nvSpPr>
        <p:spPr/>
        <p:txBody>
          <a:bodyPr/>
          <a:lstStyle/>
          <a:p>
            <a:pPr>
              <a:defRPr/>
            </a:pPr>
            <a:r>
              <a:rPr lang="en-US" dirty="0" smtClean="0"/>
              <a:t>Reduction in CHD deaths 1980-2000 was 42% due to “treatments”, 71% due to improved risk factors, but offset by a negative 13% effect of worsening obesity, diabetes and inactivity (a trend that has continued)</a:t>
            </a:r>
            <a:endParaRPr lang="en-US" dirty="0"/>
          </a:p>
        </p:txBody>
      </p:sp>
      <p:sp>
        <p:nvSpPr>
          <p:cNvPr id="4" name="Slide Number Placeholder 3"/>
          <p:cNvSpPr>
            <a:spLocks noGrp="1"/>
          </p:cNvSpPr>
          <p:nvPr>
            <p:ph type="sldNum" sz="quarter" idx="5"/>
          </p:nvPr>
        </p:nvSpPr>
        <p:spPr/>
        <p:txBody>
          <a:bodyPr/>
          <a:lstStyle/>
          <a:p>
            <a:pPr>
              <a:defRPr/>
            </a:pPr>
            <a:fld id="{56E2A326-16E1-3843-8979-BC0608C2D9FD}" type="slidenum">
              <a:rPr lang="en-GB" smtClean="0"/>
              <a:pPr>
                <a:defRPr/>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20</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21</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D4B0EE5-5256-6549-A7ED-D4847A5F911E}" type="slidenum">
              <a:rPr lang="en-GB"/>
              <a:pPr>
                <a:defRPr/>
              </a:pPr>
              <a:t>22</a:t>
            </a:fld>
            <a:endParaRPr lang="en-GB"/>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pPr>
              <a:defRPr/>
            </a:pPr>
            <a:r>
              <a:rPr lang="en-GB"/>
              <a:t>Another key theme of the National Support Team – and one which resonates with us as GPs, is the issue of early diagnosis of long term conditions.  This slide shows the picture across the PCT of our actual prevalence as demonstrated by QOF registers – in blue – and the expected prevalence for a district like Bradford.  Don’t pay too much attention to the hypertension difference – we’re not sure that the model works so well – but you can see that potentially we should be finding more individuals with CHD and COPD to get them onto preventative treatment.  The next slide shows AF prevalence against expected prevalence at practice level.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23</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24</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25</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26</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27</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D9BEAE-AB49-E349-AEBA-86F0E31899FC}" type="slidenum">
              <a:rPr lang="en-GB" sz="1200"/>
              <a:pPr eaLnBrk="1" hangingPunct="1"/>
              <a:t>30</a:t>
            </a:fld>
            <a:endParaRPr lang="en-GB" sz="1200"/>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1CC8BDD-456E-8B49-98E3-32EC3043FD5C}" type="datetimeFigureOut">
              <a:rPr lang="en-US" smtClean="0"/>
              <a:t>12/03/2013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3570612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1CC8BDD-456E-8B49-98E3-32EC3043FD5C}" type="datetimeFigureOut">
              <a:rPr lang="en-US" smtClean="0"/>
              <a:t>12/03/2013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5657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1CC8BDD-456E-8B49-98E3-32EC3043FD5C}" type="datetimeFigureOut">
              <a:rPr lang="en-US" smtClean="0"/>
              <a:t>12/03/2013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2318637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1CC8BDD-456E-8B49-98E3-32EC3043FD5C}" type="datetimeFigureOut">
              <a:rPr lang="en-US" smtClean="0"/>
              <a:t>12/03/2013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272203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1CC8BDD-456E-8B49-98E3-32EC3043FD5C}" type="datetimeFigureOut">
              <a:rPr lang="en-US" smtClean="0"/>
              <a:t>12/03/2013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3661251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1CC8BDD-456E-8B49-98E3-32EC3043FD5C}" type="datetimeFigureOut">
              <a:rPr lang="en-US" smtClean="0"/>
              <a:t>12/03/2013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546552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CC8BDD-456E-8B49-98E3-32EC3043FD5C}" type="datetimeFigureOut">
              <a:rPr lang="en-US" smtClean="0"/>
              <a:t>12/03/2013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394129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1CC8BDD-456E-8B49-98E3-32EC3043FD5C}" type="datetimeFigureOut">
              <a:rPr lang="en-US" smtClean="0"/>
              <a:t>12/03/2013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2734199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1CC8BDD-456E-8B49-98E3-32EC3043FD5C}" type="datetimeFigureOut">
              <a:rPr lang="en-US" smtClean="0"/>
              <a:t>12/03/2013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137506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1CC8BDD-456E-8B49-98E3-32EC3043FD5C}" type="datetimeFigureOut">
              <a:rPr lang="en-US" smtClean="0"/>
              <a:t>12/03/2013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1482179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1CC8BDD-456E-8B49-98E3-32EC3043FD5C}" type="datetimeFigureOut">
              <a:rPr lang="en-US" smtClean="0"/>
              <a:t>12/03/2013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DD0560-9306-C346-86B5-B378E44E7BDF}" type="slidenum">
              <a:rPr lang="en-US" smtClean="0"/>
              <a:t>‹#›</a:t>
            </a:fld>
            <a:endParaRPr lang="en-US"/>
          </a:p>
        </p:txBody>
      </p:sp>
    </p:spTree>
    <p:extLst>
      <p:ext uri="{BB962C8B-B14F-4D97-AF65-F5344CB8AC3E}">
        <p14:creationId xmlns:p14="http://schemas.microsoft.com/office/powerpoint/2010/main" val="24638482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C8BDD-456E-8B49-98E3-32EC3043FD5C}" type="datetimeFigureOut">
              <a:rPr lang="en-US" smtClean="0"/>
              <a:t>12/03/2013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D0560-9306-C346-86B5-B378E44E7BDF}" type="slidenum">
              <a:rPr lang="en-US" smtClean="0"/>
              <a:t>‹#›</a:t>
            </a:fld>
            <a:endParaRPr lang="en-US"/>
          </a:p>
        </p:txBody>
      </p:sp>
    </p:spTree>
    <p:extLst>
      <p:ext uri="{BB962C8B-B14F-4D97-AF65-F5344CB8AC3E}">
        <p14:creationId xmlns:p14="http://schemas.microsoft.com/office/powerpoint/2010/main" val="3082531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1.bin"/><Relationship Id="rId5" Type="http://schemas.openxmlformats.org/officeDocument/2006/relationships/image" Target="../media/image18.emf"/><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9.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1.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4.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2130425"/>
            <a:ext cx="7772400" cy="1833563"/>
          </a:xfrm>
        </p:spPr>
        <p:txBody>
          <a:bodyPr>
            <a:normAutofit/>
          </a:bodyPr>
          <a:lstStyle/>
          <a:p>
            <a:pPr eaLnBrk="1" hangingPunct="1"/>
            <a:r>
              <a:rPr lang="en-GB" sz="4000" dirty="0" smtClean="0">
                <a:latin typeface="Calibri" charset="0"/>
                <a:ea typeface="ＭＳ Ｐゴシック" charset="0"/>
                <a:cs typeface="ＭＳ Ｐゴシック" charset="0"/>
              </a:rPr>
              <a:t>Cardiovascular Outcome Strategy</a:t>
            </a:r>
            <a:br>
              <a:rPr lang="en-GB" sz="4000" dirty="0" smtClean="0">
                <a:latin typeface="Calibri" charset="0"/>
                <a:ea typeface="ＭＳ Ｐゴシック" charset="0"/>
                <a:cs typeface="ＭＳ Ｐゴシック" charset="0"/>
              </a:rPr>
            </a:br>
            <a:r>
              <a:rPr lang="en-GB" sz="3200" dirty="0" smtClean="0">
                <a:latin typeface="Calibri" charset="0"/>
                <a:ea typeface="ＭＳ Ｐゴシック" charset="0"/>
                <a:cs typeface="ＭＳ Ｐゴシック" charset="0"/>
              </a:rPr>
              <a:t>Implications for Primary Care</a:t>
            </a:r>
            <a:endParaRPr lang="en-GB" sz="4000" dirty="0">
              <a:latin typeface="Calibri" charset="0"/>
              <a:ea typeface="ＭＳ Ｐゴシック" charset="0"/>
              <a:cs typeface="ＭＳ Ｐゴシック" charset="0"/>
            </a:endParaRPr>
          </a:p>
        </p:txBody>
      </p:sp>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sp>
        <p:nvSpPr>
          <p:cNvPr id="4" name="Subtitle 4"/>
          <p:cNvSpPr txBox="1">
            <a:spLocks/>
          </p:cNvSpPr>
          <p:nvPr/>
        </p:nvSpPr>
        <p:spPr bwMode="auto">
          <a:xfrm>
            <a:off x="609600" y="4186238"/>
            <a:ext cx="7924800" cy="1752600"/>
          </a:xfrm>
          <a:prstGeom prst="rect">
            <a:avLst/>
          </a:prstGeom>
          <a:noFill/>
          <a:ln w="9525">
            <a:no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US" sz="2800">
                <a:cs typeface="Arial" charset="0"/>
              </a:rPr>
              <a:t>Dr Matthew Fay</a:t>
            </a:r>
          </a:p>
          <a:p>
            <a:pPr algn="ctr" eaLnBrk="1" hangingPunct="1">
              <a:spcBef>
                <a:spcPct val="20000"/>
              </a:spcBef>
            </a:pPr>
            <a:r>
              <a:rPr lang="en-US" sz="1400">
                <a:cs typeface="Arial" charset="0"/>
              </a:rPr>
              <a:t>Westcliffe Medical Practice</a:t>
            </a:r>
          </a:p>
          <a:p>
            <a:pPr algn="ctr" eaLnBrk="1" hangingPunct="1">
              <a:spcBef>
                <a:spcPct val="20000"/>
              </a:spcBef>
            </a:pPr>
            <a:r>
              <a:rPr lang="en-US" sz="1400">
                <a:cs typeface="Arial" charset="0"/>
              </a:rPr>
              <a:t>National Clinical Lead NHS Improvement</a:t>
            </a:r>
          </a:p>
          <a:p>
            <a:pPr algn="ctr" eaLnBrk="1" hangingPunct="1">
              <a:spcBef>
                <a:spcPct val="20000"/>
              </a:spcBef>
            </a:pPr>
            <a:endParaRPr lang="en-US" sz="1400">
              <a:cs typeface="Arial" charset="0"/>
            </a:endParaRPr>
          </a:p>
        </p:txBody>
      </p:sp>
    </p:spTree>
    <p:extLst>
      <p:ext uri="{BB962C8B-B14F-4D97-AF65-F5344CB8AC3E}">
        <p14:creationId xmlns:p14="http://schemas.microsoft.com/office/powerpoint/2010/main" val="34487110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VD O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2225" y="752593"/>
            <a:ext cx="3922173" cy="5550370"/>
          </a:xfrm>
          <a:prstGeom prst="rect">
            <a:avLst/>
          </a:prstGeom>
          <a:solidFill>
            <a:schemeClr val="bg1"/>
          </a:solidFill>
          <a:ln>
            <a:solidFill>
              <a:schemeClr val="tx1"/>
            </a:solidFill>
          </a:ln>
        </p:spPr>
      </p:pic>
    </p:spTree>
    <p:extLst>
      <p:ext uri="{BB962C8B-B14F-4D97-AF65-F5344CB8AC3E}">
        <p14:creationId xmlns:p14="http://schemas.microsoft.com/office/powerpoint/2010/main" val="10504165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3" name="Picture 2"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19760"/>
          <a:stretch/>
        </p:blipFill>
        <p:spPr>
          <a:xfrm>
            <a:off x="0" y="1467273"/>
            <a:ext cx="9144000" cy="5184842"/>
          </a:xfrm>
          <a:prstGeom prst="rect">
            <a:avLst/>
          </a:prstGeom>
        </p:spPr>
      </p:pic>
    </p:spTree>
    <p:extLst>
      <p:ext uri="{BB962C8B-B14F-4D97-AF65-F5344CB8AC3E}">
        <p14:creationId xmlns:p14="http://schemas.microsoft.com/office/powerpoint/2010/main" val="391303059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18431"/>
          <a:stretch/>
        </p:blipFill>
        <p:spPr>
          <a:xfrm>
            <a:off x="0" y="1381468"/>
            <a:ext cx="9144000" cy="5270647"/>
          </a:xfrm>
          <a:prstGeom prst="rect">
            <a:avLst/>
          </a:prstGeom>
        </p:spPr>
      </p:pic>
    </p:spTree>
    <p:extLst>
      <p:ext uri="{BB962C8B-B14F-4D97-AF65-F5344CB8AC3E}">
        <p14:creationId xmlns:p14="http://schemas.microsoft.com/office/powerpoint/2010/main" val="27713386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5683" b="6673"/>
          <a:stretch/>
        </p:blipFill>
        <p:spPr>
          <a:xfrm>
            <a:off x="0" y="1235595"/>
            <a:ext cx="9144000" cy="5663160"/>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4886" b="5744"/>
          <a:stretch/>
        </p:blipFill>
        <p:spPr>
          <a:xfrm>
            <a:off x="0" y="963166"/>
            <a:ext cx="9144000" cy="5774707"/>
          </a:xfrm>
          <a:prstGeom prst="rect">
            <a:avLst/>
          </a:prstGeom>
          <a:solidFill>
            <a:schemeClr val="bg1"/>
          </a:solidFill>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6746" b="5612"/>
          <a:stretch/>
        </p:blipFill>
        <p:spPr>
          <a:xfrm>
            <a:off x="0" y="937425"/>
            <a:ext cx="9144000" cy="5663159"/>
          </a:xfrm>
          <a:prstGeom prst="rect">
            <a:avLst/>
          </a:prstGeom>
          <a:solidFill>
            <a:schemeClr val="bg1"/>
          </a:solidFill>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6480" b="6276"/>
          <a:stretch/>
        </p:blipFill>
        <p:spPr>
          <a:xfrm>
            <a:off x="0" y="969602"/>
            <a:ext cx="9144000" cy="5637418"/>
          </a:xfrm>
          <a:prstGeom prst="rect">
            <a:avLst/>
          </a:prstGeom>
          <a:solidFill>
            <a:schemeClr val="bg1"/>
          </a:solidFill>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6347" b="6275"/>
          <a:stretch/>
        </p:blipFill>
        <p:spPr>
          <a:xfrm>
            <a:off x="0" y="918117"/>
            <a:ext cx="9144000" cy="5645999"/>
          </a:xfrm>
          <a:prstGeom prst="rect">
            <a:avLst/>
          </a:prstGeom>
          <a:solidFill>
            <a:schemeClr val="bg1"/>
          </a:solidFill>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23119" b="30974"/>
          <a:stretch/>
        </p:blipFill>
        <p:spPr>
          <a:xfrm>
            <a:off x="0" y="1684338"/>
            <a:ext cx="9144000" cy="2966317"/>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7543" b="11852"/>
          <a:stretch/>
        </p:blipFill>
        <p:spPr>
          <a:xfrm>
            <a:off x="0" y="1518756"/>
            <a:ext cx="9144000" cy="5208390"/>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dirty="0">
                <a:latin typeface="Verdana" charset="0"/>
              </a:rPr>
              <a:t>Westcliffe Medical Practice</a:t>
            </a:r>
            <a:endParaRPr lang="en-GB" sz="1200" dirty="0">
              <a:latin typeface="Verdana" charset="0"/>
            </a:endParaRPr>
          </a:p>
          <a:p>
            <a:pPr algn="r" eaLnBrk="1" hangingPunct="1"/>
            <a:r>
              <a:rPr lang="en-GB" sz="1100" b="1" dirty="0">
                <a:solidFill>
                  <a:srgbClr val="3366FF"/>
                </a:solidFill>
                <a:latin typeface="Verdana" charset="0"/>
              </a:rPr>
              <a:t>Shipley</a:t>
            </a:r>
            <a:r>
              <a:rPr lang="en-GB" sz="1200" dirty="0">
                <a:latin typeface="Verdana" charset="0"/>
              </a:rPr>
              <a:t>	</a:t>
            </a:r>
          </a:p>
          <a:p>
            <a:pPr algn="r" eaLnBrk="1" hangingPunct="1"/>
            <a:endParaRPr lang="en-GB" sz="1200" dirty="0">
              <a:latin typeface="Verdana" charset="0"/>
            </a:endParaRPr>
          </a:p>
          <a:p>
            <a:pPr algn="r" eaLnBrk="1" hangingPunct="1"/>
            <a:r>
              <a:rPr lang="en-GB" sz="1200" b="1" dirty="0">
                <a:solidFill>
                  <a:srgbClr val="3366FF"/>
                </a:solidFill>
                <a:latin typeface="Verdana" charset="0"/>
              </a:rPr>
              <a:t>Westcliffe Cardiology Service</a:t>
            </a:r>
          </a:p>
          <a:p>
            <a:pPr algn="r" eaLnBrk="1" hangingPunct="1"/>
            <a:endParaRPr lang="en-GB" sz="1000" dirty="0">
              <a:latin typeface="Verdana" charset="0"/>
            </a:endParaRPr>
          </a:p>
          <a:p>
            <a:pPr eaLnBrk="1" hangingPunct="1"/>
            <a:endParaRPr lang="en-GB" sz="1800" dirty="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7941" b="9992"/>
          <a:stretch/>
        </p:blipFill>
        <p:spPr>
          <a:xfrm>
            <a:off x="0" y="1349291"/>
            <a:ext cx="9144000" cy="5302776"/>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8074" b="12117"/>
          <a:stretch/>
        </p:blipFill>
        <p:spPr>
          <a:xfrm>
            <a:off x="0" y="1312823"/>
            <a:ext cx="9144000" cy="5156908"/>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9667" b="10923"/>
          <a:stretch/>
        </p:blipFill>
        <p:spPr>
          <a:xfrm>
            <a:off x="0" y="1407209"/>
            <a:ext cx="9144000" cy="5131165"/>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10994" b="12119"/>
          <a:stretch/>
        </p:blipFill>
        <p:spPr>
          <a:xfrm>
            <a:off x="0" y="1390048"/>
            <a:ext cx="9144000" cy="4968136"/>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dirty="0">
                <a:latin typeface="Verdana" charset="0"/>
              </a:rPr>
              <a:t>Westcliffe Medical Practice</a:t>
            </a:r>
            <a:endParaRPr lang="en-GB" sz="1200" dirty="0">
              <a:latin typeface="Verdana" charset="0"/>
            </a:endParaRPr>
          </a:p>
          <a:p>
            <a:pPr algn="r" eaLnBrk="1" hangingPunct="1"/>
            <a:r>
              <a:rPr lang="en-GB" sz="1100" b="1" dirty="0">
                <a:solidFill>
                  <a:srgbClr val="3366FF"/>
                </a:solidFill>
                <a:latin typeface="Verdana" charset="0"/>
              </a:rPr>
              <a:t>Shipley</a:t>
            </a:r>
            <a:r>
              <a:rPr lang="en-GB" sz="1200" dirty="0">
                <a:latin typeface="Verdana" charset="0"/>
              </a:rPr>
              <a:t>	</a:t>
            </a:r>
          </a:p>
          <a:p>
            <a:pPr algn="r" eaLnBrk="1" hangingPunct="1"/>
            <a:endParaRPr lang="en-GB" sz="1200" dirty="0">
              <a:latin typeface="Verdana" charset="0"/>
            </a:endParaRPr>
          </a:p>
          <a:p>
            <a:pPr algn="r" eaLnBrk="1" hangingPunct="1"/>
            <a:r>
              <a:rPr lang="en-GB" sz="1200" b="1" dirty="0">
                <a:solidFill>
                  <a:srgbClr val="3366FF"/>
                </a:solidFill>
                <a:latin typeface="Verdana" charset="0"/>
              </a:rPr>
              <a:t>Westcliffe Cardiology Service</a:t>
            </a:r>
          </a:p>
          <a:p>
            <a:pPr algn="r" eaLnBrk="1" hangingPunct="1"/>
            <a:endParaRPr lang="en-GB" sz="1000" dirty="0">
              <a:latin typeface="Verdana" charset="0"/>
            </a:endParaRPr>
          </a:p>
          <a:p>
            <a:pPr eaLnBrk="1" hangingPunct="1"/>
            <a:endParaRPr lang="en-GB" sz="1800" dirty="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12589" b="9595"/>
          <a:stretch/>
        </p:blipFill>
        <p:spPr>
          <a:xfrm>
            <a:off x="0" y="1432951"/>
            <a:ext cx="9144000" cy="5028199"/>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9799" b="9729"/>
          <a:stretch/>
        </p:blipFill>
        <p:spPr>
          <a:xfrm>
            <a:off x="0" y="1329985"/>
            <a:ext cx="9144000" cy="5199810"/>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21619"/>
          <a:stretch/>
        </p:blipFill>
        <p:spPr>
          <a:xfrm>
            <a:off x="0" y="1587401"/>
            <a:ext cx="9144000" cy="5064714"/>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48" name="Rectangle 28"/>
          <p:cNvSpPr>
            <a:spLocks noChangeArrowheads="1"/>
          </p:cNvSpPr>
          <p:nvPr/>
        </p:nvSpPr>
        <p:spPr bwMode="auto">
          <a:xfrm>
            <a:off x="292100" y="0"/>
            <a:ext cx="1524000" cy="1749425"/>
          </a:xfrm>
          <a:prstGeom prst="rect">
            <a:avLst/>
          </a:prstGeom>
          <a:solidFill>
            <a:schemeClr val="bg1"/>
          </a:solidFill>
          <a:ln w="9525">
            <a:solidFill>
              <a:schemeClr val="bg1"/>
            </a:solidFill>
            <a:miter lim="800000"/>
            <a:headEnd/>
            <a:tailEnd/>
          </a:ln>
          <a:effectLst/>
        </p:spPr>
        <p:txBody>
          <a:bodyPr wrap="none" anchor="ct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173058" name="Text Box 26"/>
          <p:cNvSpPr txBox="1">
            <a:spLocks noChangeArrowheads="1"/>
          </p:cNvSpPr>
          <p:nvPr/>
        </p:nvSpPr>
        <p:spPr bwMode="auto">
          <a:xfrm>
            <a:off x="238125" y="76200"/>
            <a:ext cx="46847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GB">
                <a:solidFill>
                  <a:srgbClr val="003366"/>
                </a:solidFill>
                <a:latin typeface="Arial" charset="0"/>
                <a:cs typeface="Arial" charset="0"/>
              </a:rPr>
              <a:t>Explaining the fall in CHD deaths </a:t>
            </a:r>
            <a:br>
              <a:rPr lang="en-GB">
                <a:solidFill>
                  <a:srgbClr val="003366"/>
                </a:solidFill>
                <a:latin typeface="Arial" charset="0"/>
                <a:cs typeface="Arial" charset="0"/>
              </a:rPr>
            </a:br>
            <a:r>
              <a:rPr lang="en-GB">
                <a:solidFill>
                  <a:srgbClr val="003366"/>
                </a:solidFill>
                <a:latin typeface="Arial" charset="0"/>
                <a:cs typeface="Arial" charset="0"/>
              </a:rPr>
              <a:t>in England 1980-2000</a:t>
            </a:r>
            <a:endParaRPr lang="en-GB">
              <a:solidFill>
                <a:srgbClr val="595959"/>
              </a:solidFill>
              <a:latin typeface="Arial" charset="0"/>
            </a:endParaRPr>
          </a:p>
        </p:txBody>
      </p:sp>
      <p:grpSp>
        <p:nvGrpSpPr>
          <p:cNvPr id="173059" name="Group 29"/>
          <p:cNvGrpSpPr>
            <a:grpSpLocks/>
          </p:cNvGrpSpPr>
          <p:nvPr/>
        </p:nvGrpSpPr>
        <p:grpSpPr bwMode="auto">
          <a:xfrm>
            <a:off x="0" y="706438"/>
            <a:ext cx="8736013" cy="6151562"/>
            <a:chOff x="0" y="320"/>
            <a:chExt cx="5503" cy="3875"/>
          </a:xfrm>
        </p:grpSpPr>
        <p:sp>
          <p:nvSpPr>
            <p:cNvPr id="312323" name="AutoShape 3"/>
            <p:cNvSpPr>
              <a:spLocks noChangeArrowheads="1"/>
            </p:cNvSpPr>
            <p:nvPr/>
          </p:nvSpPr>
          <p:spPr bwMode="auto">
            <a:xfrm flipH="1" flipV="1">
              <a:off x="793" y="890"/>
              <a:ext cx="2196" cy="2622"/>
            </a:xfrm>
            <a:prstGeom prst="triangle">
              <a:avLst>
                <a:gd name="adj" fmla="val 0"/>
              </a:avLst>
            </a:prstGeom>
            <a:solidFill>
              <a:srgbClr val="000000"/>
            </a:solidFill>
            <a:ln w="9525">
              <a:solidFill>
                <a:schemeClr val="tx1"/>
              </a:solidFill>
              <a:miter lim="800000"/>
              <a:headEnd/>
              <a:tailEnd/>
            </a:ln>
            <a:effectLst/>
          </p:spPr>
          <p:txBody>
            <a:bodyPr wrap="none" anchor="ct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24" name="Text Box 4"/>
            <p:cNvSpPr txBox="1">
              <a:spLocks noChangeArrowheads="1"/>
            </p:cNvSpPr>
            <p:nvPr/>
          </p:nvSpPr>
          <p:spPr bwMode="auto">
            <a:xfrm>
              <a:off x="3178" y="2622"/>
              <a:ext cx="2325" cy="1408"/>
            </a:xfrm>
            <a:prstGeom prst="rect">
              <a:avLst/>
            </a:prstGeom>
            <a:solidFill>
              <a:srgbClr val="000000"/>
            </a:solidFill>
            <a:ln w="9525">
              <a:solidFill>
                <a:schemeClr val="tx1"/>
              </a:solidFill>
              <a:miter lim="800000"/>
              <a:headEnd/>
              <a:tailEnd/>
            </a:ln>
            <a:effectLst/>
          </p:spPr>
          <p:txBody>
            <a:bodyPr>
              <a:spAutoFit/>
            </a:bodyPr>
            <a:lstStyle>
              <a:lvl1pPr eaLnBrk="0" hangingPunct="0">
                <a:defRPr sz="4400">
                  <a:solidFill>
                    <a:srgbClr val="FFFF00"/>
                  </a:solidFill>
                  <a:latin typeface="Times" charset="0"/>
                  <a:ea typeface="ＭＳ Ｐゴシック" charset="0"/>
                </a:defRPr>
              </a:lvl1pPr>
              <a:lvl2pPr marL="742950" indent="-285750" eaLnBrk="0" hangingPunct="0">
                <a:defRPr sz="4400">
                  <a:solidFill>
                    <a:srgbClr val="FFFF00"/>
                  </a:solidFill>
                  <a:latin typeface="Times" charset="0"/>
                  <a:ea typeface="ＭＳ Ｐゴシック" charset="0"/>
                </a:defRPr>
              </a:lvl2pPr>
              <a:lvl3pPr marL="1143000" indent="-228600" eaLnBrk="0" hangingPunct="0">
                <a:defRPr sz="4400">
                  <a:solidFill>
                    <a:srgbClr val="FFFF00"/>
                  </a:solidFill>
                  <a:latin typeface="Times" charset="0"/>
                  <a:ea typeface="ＭＳ Ｐゴシック" charset="0"/>
                </a:defRPr>
              </a:lvl3pPr>
              <a:lvl4pPr marL="1600200" indent="-228600" eaLnBrk="0" hangingPunct="0">
                <a:defRPr sz="4400">
                  <a:solidFill>
                    <a:srgbClr val="FFFF00"/>
                  </a:solidFill>
                  <a:latin typeface="Times" charset="0"/>
                  <a:ea typeface="ＭＳ Ｐゴシック" charset="0"/>
                </a:defRPr>
              </a:lvl4pPr>
              <a:lvl5pPr marL="2057400" indent="-228600" eaLnBrk="0" hangingPunct="0">
                <a:defRPr sz="4400">
                  <a:solidFill>
                    <a:srgbClr val="FFFF00"/>
                  </a:solidFill>
                  <a:latin typeface="Times" charset="0"/>
                  <a:ea typeface="ＭＳ Ｐゴシック" charset="0"/>
                </a:defRPr>
              </a:lvl5pPr>
              <a:lvl6pPr marL="2514600" indent="-228600" eaLnBrk="0" fontAlgn="base" hangingPunct="0">
                <a:spcBef>
                  <a:spcPct val="0"/>
                </a:spcBef>
                <a:spcAft>
                  <a:spcPct val="0"/>
                </a:spcAft>
                <a:defRPr sz="4400">
                  <a:solidFill>
                    <a:srgbClr val="FFFF00"/>
                  </a:solidFill>
                  <a:latin typeface="Times" charset="0"/>
                  <a:ea typeface="ＭＳ Ｐゴシック" charset="0"/>
                </a:defRPr>
              </a:lvl6pPr>
              <a:lvl7pPr marL="2971800" indent="-228600" eaLnBrk="0" fontAlgn="base" hangingPunct="0">
                <a:spcBef>
                  <a:spcPct val="0"/>
                </a:spcBef>
                <a:spcAft>
                  <a:spcPct val="0"/>
                </a:spcAft>
                <a:defRPr sz="4400">
                  <a:solidFill>
                    <a:srgbClr val="FFFF00"/>
                  </a:solidFill>
                  <a:latin typeface="Times" charset="0"/>
                  <a:ea typeface="ＭＳ Ｐゴシック" charset="0"/>
                </a:defRPr>
              </a:lvl7pPr>
              <a:lvl8pPr marL="3429000" indent="-228600" eaLnBrk="0" fontAlgn="base" hangingPunct="0">
                <a:spcBef>
                  <a:spcPct val="0"/>
                </a:spcBef>
                <a:spcAft>
                  <a:spcPct val="0"/>
                </a:spcAft>
                <a:defRPr sz="4400">
                  <a:solidFill>
                    <a:srgbClr val="FFFF00"/>
                  </a:solidFill>
                  <a:latin typeface="Times" charset="0"/>
                  <a:ea typeface="ＭＳ Ｐゴシック" charset="0"/>
                </a:defRPr>
              </a:lvl8pPr>
              <a:lvl9pPr marL="3886200" indent="-228600" eaLnBrk="0" fontAlgn="base" hangingPunct="0">
                <a:spcBef>
                  <a:spcPct val="0"/>
                </a:spcBef>
                <a:spcAft>
                  <a:spcPct val="0"/>
                </a:spcAft>
                <a:defRPr sz="4400">
                  <a:solidFill>
                    <a:srgbClr val="FFFF00"/>
                  </a:solidFill>
                  <a:latin typeface="Times" charset="0"/>
                  <a:ea typeface="ＭＳ Ｐゴシック" charset="0"/>
                </a:defRPr>
              </a:lvl9pPr>
            </a:lstStyle>
            <a:p>
              <a:pPr>
                <a:spcBef>
                  <a:spcPct val="50000"/>
                </a:spcBef>
                <a:defRPr/>
              </a:pPr>
              <a:r>
                <a:rPr lang="en-GB" sz="2000" b="1" smtClean="0">
                  <a:solidFill>
                    <a:srgbClr val="FFFFFF"/>
                  </a:solidFill>
                  <a:effectLst>
                    <a:outerShdw blurRad="38100" dist="38100" dir="2700000" algn="tl">
                      <a:srgbClr val="808080"/>
                    </a:outerShdw>
                  </a:effectLst>
                </a:rPr>
                <a:t>Treatments		-42%</a:t>
              </a:r>
            </a:p>
            <a:p>
              <a:pPr>
                <a:defRPr/>
              </a:pPr>
              <a:r>
                <a:rPr lang="en-GB" sz="2000" smtClean="0">
                  <a:solidFill>
                    <a:srgbClr val="FFFFFF"/>
                  </a:solidFill>
                  <a:effectLst>
                    <a:outerShdw blurRad="38100" dist="38100" dir="2700000" algn="tl">
                      <a:srgbClr val="808080"/>
                    </a:outerShdw>
                  </a:effectLst>
                </a:rPr>
                <a:t>  AMI treatments	-8%</a:t>
              </a:r>
            </a:p>
            <a:p>
              <a:pPr>
                <a:defRPr/>
              </a:pPr>
              <a:r>
                <a:rPr lang="en-GB" sz="2000" smtClean="0">
                  <a:solidFill>
                    <a:srgbClr val="FFFFFF"/>
                  </a:solidFill>
                  <a:effectLst>
                    <a:outerShdw blurRad="38100" dist="38100" dir="2700000" algn="tl">
                      <a:srgbClr val="808080"/>
                    </a:outerShdw>
                  </a:effectLst>
                </a:rPr>
                <a:t>  Secondary prevention	-11%</a:t>
              </a:r>
            </a:p>
            <a:p>
              <a:pPr>
                <a:defRPr/>
              </a:pPr>
              <a:r>
                <a:rPr lang="en-GB" sz="2000" smtClean="0">
                  <a:solidFill>
                    <a:srgbClr val="FFFFFF"/>
                  </a:solidFill>
                  <a:effectLst>
                    <a:outerShdw blurRad="38100" dist="38100" dir="2700000" algn="tl">
                      <a:srgbClr val="808080"/>
                    </a:outerShdw>
                  </a:effectLst>
                </a:rPr>
                <a:t>  Heart failure		-12%</a:t>
              </a:r>
            </a:p>
            <a:p>
              <a:pPr>
                <a:defRPr/>
              </a:pPr>
              <a:r>
                <a:rPr lang="en-GB" sz="2000" smtClean="0">
                  <a:solidFill>
                    <a:srgbClr val="FFFFFF"/>
                  </a:solidFill>
                  <a:effectLst>
                    <a:outerShdw blurRad="38100" dist="38100" dir="2700000" algn="tl">
                      <a:srgbClr val="808080"/>
                    </a:outerShdw>
                  </a:effectLst>
                </a:rPr>
                <a:t>  Angina: CABG/PCI	-4%</a:t>
              </a:r>
            </a:p>
            <a:p>
              <a:pPr>
                <a:defRPr/>
              </a:pPr>
              <a:r>
                <a:rPr lang="en-GB" sz="2000" smtClean="0">
                  <a:solidFill>
                    <a:srgbClr val="FFFFFF"/>
                  </a:solidFill>
                  <a:effectLst>
                    <a:outerShdw blurRad="38100" dist="38100" dir="2700000" algn="tl">
                      <a:srgbClr val="808080"/>
                    </a:outerShdw>
                  </a:effectLst>
                </a:rPr>
                <a:t>  Angina: drugs		-5%</a:t>
              </a:r>
            </a:p>
            <a:p>
              <a:pPr>
                <a:defRPr/>
              </a:pPr>
              <a:r>
                <a:rPr lang="en-GB" sz="2000" smtClean="0">
                  <a:solidFill>
                    <a:srgbClr val="FFFFFF"/>
                  </a:solidFill>
                  <a:effectLst>
                    <a:outerShdw blurRad="38100" dist="38100" dir="2700000" algn="tl">
                      <a:srgbClr val="808080"/>
                    </a:outerShdw>
                  </a:effectLst>
                </a:rPr>
                <a:t>  BP treatment		-3%</a:t>
              </a:r>
            </a:p>
          </p:txBody>
        </p:sp>
        <p:sp>
          <p:nvSpPr>
            <p:cNvPr id="312326" name="AutoShape 6"/>
            <p:cNvSpPr>
              <a:spLocks noChangeArrowheads="1"/>
            </p:cNvSpPr>
            <p:nvPr/>
          </p:nvSpPr>
          <p:spPr bwMode="auto">
            <a:xfrm flipH="1">
              <a:off x="793" y="482"/>
              <a:ext cx="2197" cy="390"/>
            </a:xfrm>
            <a:prstGeom prst="rtTriangle">
              <a:avLst/>
            </a:prstGeom>
            <a:solidFill>
              <a:srgbClr val="FF0000"/>
            </a:solidFill>
            <a:ln w="9525">
              <a:solidFill>
                <a:schemeClr val="tx1"/>
              </a:solidFill>
              <a:miter lim="800000"/>
              <a:headEnd/>
              <a:tailEnd/>
            </a:ln>
            <a:effectLst/>
          </p:spPr>
          <p:txBody>
            <a:bodyPr wrap="none" anchor="ct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27" name="Text Box 7"/>
            <p:cNvSpPr txBox="1">
              <a:spLocks noChangeArrowheads="1"/>
            </p:cNvSpPr>
            <p:nvPr/>
          </p:nvSpPr>
          <p:spPr bwMode="auto">
            <a:xfrm>
              <a:off x="3167" y="320"/>
              <a:ext cx="2307" cy="832"/>
            </a:xfrm>
            <a:prstGeom prst="rect">
              <a:avLst/>
            </a:prstGeom>
            <a:solidFill>
              <a:srgbClr val="FF0000"/>
            </a:solidFill>
            <a:ln w="9525">
              <a:solidFill>
                <a:schemeClr val="tx1"/>
              </a:solidFill>
              <a:miter lim="800000"/>
              <a:headEnd/>
              <a:tailEnd/>
            </a:ln>
            <a:effectLst/>
          </p:spPr>
          <p:txBody>
            <a:bodyPr wrap="none">
              <a:spAutoFit/>
            </a:bodyPr>
            <a:lstStyle>
              <a:lvl1pPr eaLnBrk="0" hangingPunct="0">
                <a:defRPr sz="4400">
                  <a:solidFill>
                    <a:srgbClr val="FFFF00"/>
                  </a:solidFill>
                  <a:latin typeface="Times" charset="0"/>
                  <a:ea typeface="ＭＳ Ｐゴシック" charset="0"/>
                </a:defRPr>
              </a:lvl1pPr>
              <a:lvl2pPr marL="742950" indent="-285750" eaLnBrk="0" hangingPunct="0">
                <a:defRPr sz="4400">
                  <a:solidFill>
                    <a:srgbClr val="FFFF00"/>
                  </a:solidFill>
                  <a:latin typeface="Times" charset="0"/>
                  <a:ea typeface="ＭＳ Ｐゴシック" charset="0"/>
                </a:defRPr>
              </a:lvl2pPr>
              <a:lvl3pPr marL="1143000" indent="-228600" eaLnBrk="0" hangingPunct="0">
                <a:defRPr sz="4400">
                  <a:solidFill>
                    <a:srgbClr val="FFFF00"/>
                  </a:solidFill>
                  <a:latin typeface="Times" charset="0"/>
                  <a:ea typeface="ＭＳ Ｐゴシック" charset="0"/>
                </a:defRPr>
              </a:lvl3pPr>
              <a:lvl4pPr marL="1600200" indent="-228600" eaLnBrk="0" hangingPunct="0">
                <a:defRPr sz="4400">
                  <a:solidFill>
                    <a:srgbClr val="FFFF00"/>
                  </a:solidFill>
                  <a:latin typeface="Times" charset="0"/>
                  <a:ea typeface="ＭＳ Ｐゴシック" charset="0"/>
                </a:defRPr>
              </a:lvl4pPr>
              <a:lvl5pPr marL="2057400" indent="-228600" eaLnBrk="0" hangingPunct="0">
                <a:defRPr sz="4400">
                  <a:solidFill>
                    <a:srgbClr val="FFFF00"/>
                  </a:solidFill>
                  <a:latin typeface="Times" charset="0"/>
                  <a:ea typeface="ＭＳ Ｐゴシック" charset="0"/>
                </a:defRPr>
              </a:lvl5pPr>
              <a:lvl6pPr marL="2514600" indent="-228600" eaLnBrk="0" fontAlgn="base" hangingPunct="0">
                <a:spcBef>
                  <a:spcPct val="0"/>
                </a:spcBef>
                <a:spcAft>
                  <a:spcPct val="0"/>
                </a:spcAft>
                <a:defRPr sz="4400">
                  <a:solidFill>
                    <a:srgbClr val="FFFF00"/>
                  </a:solidFill>
                  <a:latin typeface="Times" charset="0"/>
                  <a:ea typeface="ＭＳ Ｐゴシック" charset="0"/>
                </a:defRPr>
              </a:lvl6pPr>
              <a:lvl7pPr marL="2971800" indent="-228600" eaLnBrk="0" fontAlgn="base" hangingPunct="0">
                <a:spcBef>
                  <a:spcPct val="0"/>
                </a:spcBef>
                <a:spcAft>
                  <a:spcPct val="0"/>
                </a:spcAft>
                <a:defRPr sz="4400">
                  <a:solidFill>
                    <a:srgbClr val="FFFF00"/>
                  </a:solidFill>
                  <a:latin typeface="Times" charset="0"/>
                  <a:ea typeface="ＭＳ Ｐゴシック" charset="0"/>
                </a:defRPr>
              </a:lvl7pPr>
              <a:lvl8pPr marL="3429000" indent="-228600" eaLnBrk="0" fontAlgn="base" hangingPunct="0">
                <a:spcBef>
                  <a:spcPct val="0"/>
                </a:spcBef>
                <a:spcAft>
                  <a:spcPct val="0"/>
                </a:spcAft>
                <a:defRPr sz="4400">
                  <a:solidFill>
                    <a:srgbClr val="FFFF00"/>
                  </a:solidFill>
                  <a:latin typeface="Times" charset="0"/>
                  <a:ea typeface="ＭＳ Ｐゴシック" charset="0"/>
                </a:defRPr>
              </a:lvl8pPr>
              <a:lvl9pPr marL="3886200" indent="-228600" eaLnBrk="0" fontAlgn="base" hangingPunct="0">
                <a:spcBef>
                  <a:spcPct val="0"/>
                </a:spcBef>
                <a:spcAft>
                  <a:spcPct val="0"/>
                </a:spcAft>
                <a:defRPr sz="4400">
                  <a:solidFill>
                    <a:srgbClr val="FFFF00"/>
                  </a:solidFill>
                  <a:latin typeface="Times" charset="0"/>
                  <a:ea typeface="ＭＳ Ｐゴシック" charset="0"/>
                </a:defRPr>
              </a:lvl9pPr>
            </a:lstStyle>
            <a:p>
              <a:pPr>
                <a:defRPr/>
              </a:pPr>
              <a:r>
                <a:rPr lang="en-GB" sz="2000" b="1" smtClean="0">
                  <a:solidFill>
                    <a:srgbClr val="FFFFFF"/>
                  </a:solidFill>
                  <a:effectLst>
                    <a:outerShdw blurRad="38100" dist="38100" dir="2700000" algn="tl">
                      <a:srgbClr val="000000"/>
                    </a:outerShdw>
                  </a:effectLst>
                </a:rPr>
                <a:t>Risk factors worse 	+13%</a:t>
              </a:r>
            </a:p>
            <a:p>
              <a:pPr>
                <a:defRPr/>
              </a:pPr>
              <a:r>
                <a:rPr lang="en-GB" sz="2000" smtClean="0">
                  <a:solidFill>
                    <a:srgbClr val="FFFFFF"/>
                  </a:solidFill>
                  <a:effectLst>
                    <a:outerShdw blurRad="38100" dist="38100" dir="2700000" algn="tl">
                      <a:srgbClr val="000000"/>
                    </a:outerShdw>
                  </a:effectLst>
                </a:rPr>
                <a:t>   Obesity		+3.5%</a:t>
              </a:r>
            </a:p>
            <a:p>
              <a:pPr>
                <a:defRPr/>
              </a:pPr>
              <a:r>
                <a:rPr lang="en-GB" sz="2000" smtClean="0">
                  <a:solidFill>
                    <a:srgbClr val="FFFFFF"/>
                  </a:solidFill>
                  <a:effectLst>
                    <a:outerShdw blurRad="38100" dist="38100" dir="2700000" algn="tl">
                      <a:srgbClr val="000000"/>
                    </a:outerShdw>
                  </a:effectLst>
                </a:rPr>
                <a:t>   Diabetes		+4.8%</a:t>
              </a:r>
            </a:p>
            <a:p>
              <a:pPr>
                <a:defRPr/>
              </a:pPr>
              <a:r>
                <a:rPr lang="en-GB" sz="2000" smtClean="0">
                  <a:solidFill>
                    <a:srgbClr val="FFFFFF"/>
                  </a:solidFill>
                  <a:effectLst>
                    <a:outerShdw blurRad="38100" dist="38100" dir="2700000" algn="tl">
                      <a:srgbClr val="000000"/>
                    </a:outerShdw>
                  </a:effectLst>
                </a:rPr>
                <a:t>   Less physical activity	+4.4%</a:t>
              </a:r>
            </a:p>
          </p:txBody>
        </p:sp>
        <p:sp>
          <p:nvSpPr>
            <p:cNvPr id="312330" name="AutoShape 10"/>
            <p:cNvSpPr>
              <a:spLocks noChangeArrowheads="1"/>
            </p:cNvSpPr>
            <p:nvPr/>
          </p:nvSpPr>
          <p:spPr bwMode="auto">
            <a:xfrm flipH="1" flipV="1">
              <a:off x="793" y="872"/>
              <a:ext cx="2197" cy="1383"/>
            </a:xfrm>
            <a:prstGeom prst="rtTriangle">
              <a:avLst/>
            </a:prstGeom>
            <a:solidFill>
              <a:srgbClr val="008000"/>
            </a:solidFill>
            <a:ln w="9525">
              <a:solidFill>
                <a:schemeClr val="tx1"/>
              </a:solidFill>
              <a:miter lim="800000"/>
              <a:headEnd/>
              <a:tailEnd/>
            </a:ln>
            <a:effectLst/>
          </p:spPr>
          <p:txBody>
            <a:bodyPr wrap="none" anchor="ct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1" name="Text Box 11"/>
            <p:cNvSpPr txBox="1">
              <a:spLocks noChangeArrowheads="1"/>
            </p:cNvSpPr>
            <p:nvPr/>
          </p:nvSpPr>
          <p:spPr bwMode="auto">
            <a:xfrm>
              <a:off x="3173" y="1273"/>
              <a:ext cx="2330" cy="1216"/>
            </a:xfrm>
            <a:prstGeom prst="rect">
              <a:avLst/>
            </a:prstGeom>
            <a:solidFill>
              <a:srgbClr val="008000"/>
            </a:solidFill>
            <a:ln w="9525">
              <a:solidFill>
                <a:schemeClr val="tx1"/>
              </a:solidFill>
              <a:miter lim="800000"/>
              <a:headEnd/>
              <a:tailEnd/>
            </a:ln>
            <a:effectLst/>
          </p:spPr>
          <p:txBody>
            <a:bodyPr>
              <a:spAutoFit/>
            </a:bodyPr>
            <a:lstStyle>
              <a:lvl1pPr eaLnBrk="0" hangingPunct="0">
                <a:defRPr sz="4400">
                  <a:solidFill>
                    <a:srgbClr val="FFFF00"/>
                  </a:solidFill>
                  <a:latin typeface="Times" charset="0"/>
                  <a:ea typeface="ＭＳ Ｐゴシック" charset="0"/>
                </a:defRPr>
              </a:lvl1pPr>
              <a:lvl2pPr marL="742950" indent="-285750" eaLnBrk="0" hangingPunct="0">
                <a:defRPr sz="4400">
                  <a:solidFill>
                    <a:srgbClr val="FFFF00"/>
                  </a:solidFill>
                  <a:latin typeface="Times" charset="0"/>
                  <a:ea typeface="ＭＳ Ｐゴシック" charset="0"/>
                </a:defRPr>
              </a:lvl2pPr>
              <a:lvl3pPr marL="1143000" indent="-228600" eaLnBrk="0" hangingPunct="0">
                <a:defRPr sz="4400">
                  <a:solidFill>
                    <a:srgbClr val="FFFF00"/>
                  </a:solidFill>
                  <a:latin typeface="Times" charset="0"/>
                  <a:ea typeface="ＭＳ Ｐゴシック" charset="0"/>
                </a:defRPr>
              </a:lvl3pPr>
              <a:lvl4pPr marL="1600200" indent="-228600" eaLnBrk="0" hangingPunct="0">
                <a:defRPr sz="4400">
                  <a:solidFill>
                    <a:srgbClr val="FFFF00"/>
                  </a:solidFill>
                  <a:latin typeface="Times" charset="0"/>
                  <a:ea typeface="ＭＳ Ｐゴシック" charset="0"/>
                </a:defRPr>
              </a:lvl4pPr>
              <a:lvl5pPr marL="2057400" indent="-228600" eaLnBrk="0" hangingPunct="0">
                <a:defRPr sz="4400">
                  <a:solidFill>
                    <a:srgbClr val="FFFF00"/>
                  </a:solidFill>
                  <a:latin typeface="Times" charset="0"/>
                  <a:ea typeface="ＭＳ Ｐゴシック" charset="0"/>
                </a:defRPr>
              </a:lvl5pPr>
              <a:lvl6pPr marL="2514600" indent="-228600" eaLnBrk="0" fontAlgn="base" hangingPunct="0">
                <a:spcBef>
                  <a:spcPct val="0"/>
                </a:spcBef>
                <a:spcAft>
                  <a:spcPct val="0"/>
                </a:spcAft>
                <a:defRPr sz="4400">
                  <a:solidFill>
                    <a:srgbClr val="FFFF00"/>
                  </a:solidFill>
                  <a:latin typeface="Times" charset="0"/>
                  <a:ea typeface="ＭＳ Ｐゴシック" charset="0"/>
                </a:defRPr>
              </a:lvl6pPr>
              <a:lvl7pPr marL="2971800" indent="-228600" eaLnBrk="0" fontAlgn="base" hangingPunct="0">
                <a:spcBef>
                  <a:spcPct val="0"/>
                </a:spcBef>
                <a:spcAft>
                  <a:spcPct val="0"/>
                </a:spcAft>
                <a:defRPr sz="4400">
                  <a:solidFill>
                    <a:srgbClr val="FFFF00"/>
                  </a:solidFill>
                  <a:latin typeface="Times" charset="0"/>
                  <a:ea typeface="ＭＳ Ｐゴシック" charset="0"/>
                </a:defRPr>
              </a:lvl7pPr>
              <a:lvl8pPr marL="3429000" indent="-228600" eaLnBrk="0" fontAlgn="base" hangingPunct="0">
                <a:spcBef>
                  <a:spcPct val="0"/>
                </a:spcBef>
                <a:spcAft>
                  <a:spcPct val="0"/>
                </a:spcAft>
                <a:defRPr sz="4400">
                  <a:solidFill>
                    <a:srgbClr val="FFFF00"/>
                  </a:solidFill>
                  <a:latin typeface="Times" charset="0"/>
                  <a:ea typeface="ＭＳ Ｐゴシック" charset="0"/>
                </a:defRPr>
              </a:lvl8pPr>
              <a:lvl9pPr marL="3886200" indent="-228600" eaLnBrk="0" fontAlgn="base" hangingPunct="0">
                <a:spcBef>
                  <a:spcPct val="0"/>
                </a:spcBef>
                <a:spcAft>
                  <a:spcPct val="0"/>
                </a:spcAft>
                <a:defRPr sz="4400">
                  <a:solidFill>
                    <a:srgbClr val="FFFF00"/>
                  </a:solidFill>
                  <a:latin typeface="Times" charset="0"/>
                  <a:ea typeface="ＭＳ Ｐゴシック" charset="0"/>
                </a:defRPr>
              </a:lvl9pPr>
            </a:lstStyle>
            <a:p>
              <a:pPr>
                <a:defRPr/>
              </a:pPr>
              <a:r>
                <a:rPr lang="en-GB" sz="2000" b="1" smtClean="0">
                  <a:solidFill>
                    <a:srgbClr val="FFFFFF"/>
                  </a:solidFill>
                  <a:effectLst>
                    <a:outerShdw blurRad="38100" dist="38100" dir="2700000" algn="tl">
                      <a:srgbClr val="000000"/>
                    </a:outerShdw>
                  </a:effectLst>
                </a:rPr>
                <a:t>Risk factors better	-71%</a:t>
              </a:r>
            </a:p>
            <a:p>
              <a:pPr>
                <a:defRPr/>
              </a:pPr>
              <a:r>
                <a:rPr lang="en-GB" sz="2000" b="1" smtClean="0">
                  <a:solidFill>
                    <a:srgbClr val="FFFFFF"/>
                  </a:solidFill>
                  <a:effectLst>
                    <a:outerShdw blurRad="38100" dist="38100" dir="2700000" algn="tl">
                      <a:srgbClr val="000000"/>
                    </a:outerShdw>
                  </a:effectLst>
                </a:rPr>
                <a:t>  </a:t>
              </a:r>
              <a:r>
                <a:rPr lang="en-GB" sz="2000" smtClean="0">
                  <a:solidFill>
                    <a:srgbClr val="FFFFFF"/>
                  </a:solidFill>
                  <a:effectLst>
                    <a:outerShdw blurRad="38100" dist="38100" dir="2700000" algn="tl">
                      <a:srgbClr val="000000"/>
                    </a:outerShdw>
                  </a:effectLst>
                </a:rPr>
                <a:t>Smoking		-41%</a:t>
              </a:r>
            </a:p>
            <a:p>
              <a:pPr>
                <a:defRPr/>
              </a:pPr>
              <a:r>
                <a:rPr lang="en-GB" sz="2000" smtClean="0">
                  <a:solidFill>
                    <a:srgbClr val="FFFFFF"/>
                  </a:solidFill>
                  <a:effectLst>
                    <a:outerShdw blurRad="38100" dist="38100" dir="2700000" algn="tl">
                      <a:srgbClr val="000000"/>
                    </a:outerShdw>
                  </a:effectLst>
                </a:rPr>
                <a:t>  Cholesterol		-9%</a:t>
              </a:r>
            </a:p>
            <a:p>
              <a:pPr>
                <a:defRPr/>
              </a:pPr>
              <a:r>
                <a:rPr lang="en-GB" sz="2000" smtClean="0">
                  <a:solidFill>
                    <a:srgbClr val="FFFFFF"/>
                  </a:solidFill>
                  <a:effectLst>
                    <a:outerShdw blurRad="38100" dist="38100" dir="2700000" algn="tl">
                      <a:srgbClr val="000000"/>
                    </a:outerShdw>
                  </a:effectLst>
                </a:rPr>
                <a:t>  Popul’n BP fall		-9%</a:t>
              </a:r>
            </a:p>
            <a:p>
              <a:pPr>
                <a:defRPr/>
              </a:pPr>
              <a:r>
                <a:rPr lang="en-GB" sz="2000" smtClean="0">
                  <a:solidFill>
                    <a:srgbClr val="FFFFFF"/>
                  </a:solidFill>
                  <a:effectLst>
                    <a:outerShdw blurRad="38100" dist="38100" dir="2700000" algn="tl">
                      <a:srgbClr val="000000"/>
                    </a:outerShdw>
                  </a:effectLst>
                </a:rPr>
                <a:t>  Deprivation		-3%</a:t>
              </a:r>
            </a:p>
            <a:p>
              <a:pPr>
                <a:defRPr/>
              </a:pPr>
              <a:r>
                <a:rPr lang="en-GB" sz="2000" smtClean="0">
                  <a:solidFill>
                    <a:srgbClr val="FFFFFF"/>
                  </a:solidFill>
                  <a:effectLst>
                    <a:outerShdw blurRad="38100" dist="38100" dir="2700000" algn="tl">
                      <a:srgbClr val="000000"/>
                    </a:outerShdw>
                  </a:effectLst>
                </a:rPr>
                <a:t>  Other factors		-8%</a:t>
              </a:r>
              <a:endParaRPr lang="en-GB" sz="2000" b="1" smtClean="0">
                <a:solidFill>
                  <a:srgbClr val="FFFFFF"/>
                </a:solidFill>
                <a:effectLst>
                  <a:outerShdw blurRad="38100" dist="38100" dir="2700000" algn="tl">
                    <a:srgbClr val="000000"/>
                  </a:outerShdw>
                </a:effectLst>
              </a:endParaRPr>
            </a:p>
          </p:txBody>
        </p:sp>
        <p:sp>
          <p:nvSpPr>
            <p:cNvPr id="312333" name="Line 13"/>
            <p:cNvSpPr>
              <a:spLocks noChangeShapeType="1"/>
            </p:cNvSpPr>
            <p:nvPr/>
          </p:nvSpPr>
          <p:spPr bwMode="auto">
            <a:xfrm>
              <a:off x="793" y="517"/>
              <a:ext cx="0" cy="3285"/>
            </a:xfrm>
            <a:prstGeom prst="line">
              <a:avLst/>
            </a:prstGeom>
            <a:noFill/>
            <a:ln w="50800">
              <a:solidFill>
                <a:schemeClr val="tx1"/>
              </a:solidFill>
              <a:round/>
              <a:headEnd/>
              <a:tailEnd/>
            </a:ln>
            <a:effectLst/>
          </p:spPr>
          <p:txBody>
            <a:bodyP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4" name="Line 14"/>
            <p:cNvSpPr>
              <a:spLocks noChangeShapeType="1"/>
            </p:cNvSpPr>
            <p:nvPr/>
          </p:nvSpPr>
          <p:spPr bwMode="auto">
            <a:xfrm>
              <a:off x="711" y="863"/>
              <a:ext cx="2279" cy="0"/>
            </a:xfrm>
            <a:prstGeom prst="line">
              <a:avLst/>
            </a:prstGeom>
            <a:noFill/>
            <a:ln w="9525">
              <a:solidFill>
                <a:schemeClr val="tx1"/>
              </a:solidFill>
              <a:round/>
              <a:headEnd/>
              <a:tailEnd/>
            </a:ln>
            <a:effectLst/>
          </p:spPr>
          <p:txBody>
            <a:bodyP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5" name="Line 15"/>
            <p:cNvSpPr>
              <a:spLocks noChangeShapeType="1"/>
            </p:cNvSpPr>
            <p:nvPr/>
          </p:nvSpPr>
          <p:spPr bwMode="auto">
            <a:xfrm>
              <a:off x="711" y="1554"/>
              <a:ext cx="2279" cy="0"/>
            </a:xfrm>
            <a:prstGeom prst="line">
              <a:avLst/>
            </a:prstGeom>
            <a:noFill/>
            <a:ln w="9525">
              <a:solidFill>
                <a:schemeClr val="tx1"/>
              </a:solidFill>
              <a:round/>
              <a:headEnd/>
              <a:tailEnd/>
            </a:ln>
            <a:effectLst/>
          </p:spPr>
          <p:txBody>
            <a:bodyP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6" name="Line 16"/>
            <p:cNvSpPr>
              <a:spLocks noChangeShapeType="1"/>
            </p:cNvSpPr>
            <p:nvPr/>
          </p:nvSpPr>
          <p:spPr bwMode="auto">
            <a:xfrm>
              <a:off x="711" y="2246"/>
              <a:ext cx="2279" cy="0"/>
            </a:xfrm>
            <a:prstGeom prst="line">
              <a:avLst/>
            </a:prstGeom>
            <a:noFill/>
            <a:ln w="9525">
              <a:solidFill>
                <a:schemeClr val="tx1"/>
              </a:solidFill>
              <a:round/>
              <a:headEnd/>
              <a:tailEnd/>
            </a:ln>
            <a:effectLst/>
          </p:spPr>
          <p:txBody>
            <a:bodyP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7" name="Line 17"/>
            <p:cNvSpPr>
              <a:spLocks noChangeShapeType="1"/>
            </p:cNvSpPr>
            <p:nvPr/>
          </p:nvSpPr>
          <p:spPr bwMode="auto">
            <a:xfrm>
              <a:off x="711" y="2938"/>
              <a:ext cx="2279" cy="0"/>
            </a:xfrm>
            <a:prstGeom prst="line">
              <a:avLst/>
            </a:prstGeom>
            <a:noFill/>
            <a:ln w="9525">
              <a:solidFill>
                <a:schemeClr val="tx1"/>
              </a:solidFill>
              <a:round/>
              <a:headEnd/>
              <a:tailEnd/>
            </a:ln>
            <a:effectLst/>
          </p:spPr>
          <p:txBody>
            <a:bodyP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8" name="Line 18"/>
            <p:cNvSpPr>
              <a:spLocks noChangeShapeType="1"/>
            </p:cNvSpPr>
            <p:nvPr/>
          </p:nvSpPr>
          <p:spPr bwMode="auto">
            <a:xfrm>
              <a:off x="711" y="3715"/>
              <a:ext cx="2279" cy="0"/>
            </a:xfrm>
            <a:prstGeom prst="line">
              <a:avLst/>
            </a:prstGeom>
            <a:noFill/>
            <a:ln w="9525">
              <a:solidFill>
                <a:schemeClr val="tx1"/>
              </a:solidFill>
              <a:round/>
              <a:headEnd/>
              <a:tailEnd/>
            </a:ln>
            <a:effectLst/>
          </p:spPr>
          <p:txBody>
            <a:bodyPr/>
            <a:lstStyle/>
            <a:p>
              <a:pPr>
                <a:defRPr/>
              </a:pPr>
              <a:endParaRPr lang="en-US" sz="4400">
                <a:solidFill>
                  <a:srgbClr val="FFFF00"/>
                </a:solidFill>
                <a:effectLst>
                  <a:outerShdw blurRad="38100" dist="38100" dir="2700000" algn="tl">
                    <a:srgbClr val="000000">
                      <a:alpha val="43137"/>
                    </a:srgbClr>
                  </a:outerShdw>
                </a:effectLst>
                <a:latin typeface="Times" charset="0"/>
              </a:endParaRPr>
            </a:p>
          </p:txBody>
        </p:sp>
        <p:sp>
          <p:nvSpPr>
            <p:cNvPr id="312339" name="Text Box 19"/>
            <p:cNvSpPr txBox="1">
              <a:spLocks noChangeArrowheads="1"/>
            </p:cNvSpPr>
            <p:nvPr/>
          </p:nvSpPr>
          <p:spPr bwMode="auto">
            <a:xfrm>
              <a:off x="457" y="762"/>
              <a:ext cx="205" cy="250"/>
            </a:xfrm>
            <a:prstGeom prst="rect">
              <a:avLst/>
            </a:prstGeom>
            <a:noFill/>
            <a:ln w="9525">
              <a:noFill/>
              <a:miter lim="800000"/>
              <a:headEnd/>
              <a:tailEnd/>
            </a:ln>
            <a:effectLst/>
          </p:spPr>
          <p:txBody>
            <a:bodyPr wrap="none">
              <a:spAutoFit/>
            </a:bodyPr>
            <a:lstStyle>
              <a:lvl1pPr eaLnBrk="0" hangingPunct="0">
                <a:defRPr sz="4400">
                  <a:solidFill>
                    <a:srgbClr val="FFFF00"/>
                  </a:solidFill>
                  <a:latin typeface="Times" charset="0"/>
                  <a:ea typeface="ＭＳ Ｐゴシック" charset="0"/>
                </a:defRPr>
              </a:lvl1pPr>
              <a:lvl2pPr marL="742950" indent="-285750" eaLnBrk="0" hangingPunct="0">
                <a:defRPr sz="4400">
                  <a:solidFill>
                    <a:srgbClr val="FFFF00"/>
                  </a:solidFill>
                  <a:latin typeface="Times" charset="0"/>
                  <a:ea typeface="ＭＳ Ｐゴシック" charset="0"/>
                </a:defRPr>
              </a:lvl2pPr>
              <a:lvl3pPr marL="1143000" indent="-228600" eaLnBrk="0" hangingPunct="0">
                <a:defRPr sz="4400">
                  <a:solidFill>
                    <a:srgbClr val="FFFF00"/>
                  </a:solidFill>
                  <a:latin typeface="Times" charset="0"/>
                  <a:ea typeface="ＭＳ Ｐゴシック" charset="0"/>
                </a:defRPr>
              </a:lvl3pPr>
              <a:lvl4pPr marL="1600200" indent="-228600" eaLnBrk="0" hangingPunct="0">
                <a:defRPr sz="4400">
                  <a:solidFill>
                    <a:srgbClr val="FFFF00"/>
                  </a:solidFill>
                  <a:latin typeface="Times" charset="0"/>
                  <a:ea typeface="ＭＳ Ｐゴシック" charset="0"/>
                </a:defRPr>
              </a:lvl4pPr>
              <a:lvl5pPr marL="2057400" indent="-228600" eaLnBrk="0" hangingPunct="0">
                <a:defRPr sz="4400">
                  <a:solidFill>
                    <a:srgbClr val="FFFF00"/>
                  </a:solidFill>
                  <a:latin typeface="Times" charset="0"/>
                  <a:ea typeface="ＭＳ Ｐゴシック" charset="0"/>
                </a:defRPr>
              </a:lvl5pPr>
              <a:lvl6pPr marL="2514600" indent="-228600" eaLnBrk="0" fontAlgn="base" hangingPunct="0">
                <a:spcBef>
                  <a:spcPct val="0"/>
                </a:spcBef>
                <a:spcAft>
                  <a:spcPct val="0"/>
                </a:spcAft>
                <a:defRPr sz="4400">
                  <a:solidFill>
                    <a:srgbClr val="FFFF00"/>
                  </a:solidFill>
                  <a:latin typeface="Times" charset="0"/>
                  <a:ea typeface="ＭＳ Ｐゴシック" charset="0"/>
                </a:defRPr>
              </a:lvl6pPr>
              <a:lvl7pPr marL="2971800" indent="-228600" eaLnBrk="0" fontAlgn="base" hangingPunct="0">
                <a:spcBef>
                  <a:spcPct val="0"/>
                </a:spcBef>
                <a:spcAft>
                  <a:spcPct val="0"/>
                </a:spcAft>
                <a:defRPr sz="4400">
                  <a:solidFill>
                    <a:srgbClr val="FFFF00"/>
                  </a:solidFill>
                  <a:latin typeface="Times" charset="0"/>
                  <a:ea typeface="ＭＳ Ｐゴシック" charset="0"/>
                </a:defRPr>
              </a:lvl7pPr>
              <a:lvl8pPr marL="3429000" indent="-228600" eaLnBrk="0" fontAlgn="base" hangingPunct="0">
                <a:spcBef>
                  <a:spcPct val="0"/>
                </a:spcBef>
                <a:spcAft>
                  <a:spcPct val="0"/>
                </a:spcAft>
                <a:defRPr sz="4400">
                  <a:solidFill>
                    <a:srgbClr val="FFFF00"/>
                  </a:solidFill>
                  <a:latin typeface="Times" charset="0"/>
                  <a:ea typeface="ＭＳ Ｐゴシック" charset="0"/>
                </a:defRPr>
              </a:lvl8pPr>
              <a:lvl9pPr marL="3886200" indent="-228600" eaLnBrk="0" fontAlgn="base" hangingPunct="0">
                <a:spcBef>
                  <a:spcPct val="0"/>
                </a:spcBef>
                <a:spcAft>
                  <a:spcPct val="0"/>
                </a:spcAft>
                <a:defRPr sz="4400">
                  <a:solidFill>
                    <a:srgbClr val="FFFF00"/>
                  </a:solidFill>
                  <a:latin typeface="Times" charset="0"/>
                  <a:ea typeface="ＭＳ Ｐゴシック" charset="0"/>
                </a:defRPr>
              </a:lvl9pPr>
            </a:lstStyle>
            <a:p>
              <a:pPr>
                <a:defRPr/>
              </a:pPr>
              <a:r>
                <a:rPr lang="en-GB" sz="2000" b="1" smtClean="0">
                  <a:solidFill>
                    <a:srgbClr val="404040"/>
                  </a:solidFill>
                  <a:effectLst>
                    <a:outerShdw blurRad="38100" dist="38100" dir="2700000" algn="tl">
                      <a:srgbClr val="DDDDDD"/>
                    </a:outerShdw>
                  </a:effectLst>
                  <a:latin typeface="Arial" charset="0"/>
                  <a:cs typeface="Arial" charset="0"/>
                </a:rPr>
                <a:t>0</a:t>
              </a:r>
            </a:p>
          </p:txBody>
        </p:sp>
        <p:sp>
          <p:nvSpPr>
            <p:cNvPr id="312340" name="Rectangle 20"/>
            <p:cNvSpPr>
              <a:spLocks noChangeArrowheads="1"/>
            </p:cNvSpPr>
            <p:nvPr/>
          </p:nvSpPr>
          <p:spPr bwMode="auto">
            <a:xfrm>
              <a:off x="0" y="1454"/>
              <a:ext cx="658" cy="250"/>
            </a:xfrm>
            <a:prstGeom prst="rect">
              <a:avLst/>
            </a:prstGeom>
            <a:noFill/>
            <a:ln w="9525">
              <a:noFill/>
              <a:miter lim="800000"/>
              <a:headEnd/>
              <a:tailEnd/>
            </a:ln>
            <a:effectLst/>
          </p:spPr>
          <p:txBody>
            <a:bodyPr wrap="none">
              <a:spAutoFit/>
            </a:bodyPr>
            <a:lstStyle/>
            <a:p>
              <a:pPr>
                <a:defRPr/>
              </a:pPr>
              <a:r>
                <a:rPr lang="en-GB" sz="2000" b="1">
                  <a:solidFill>
                    <a:srgbClr val="404040"/>
                  </a:solidFill>
                  <a:effectLst>
                    <a:outerShdw blurRad="38100" dist="38100" dir="2700000" algn="tl">
                      <a:srgbClr val="DDDDDD"/>
                    </a:outerShdw>
                  </a:effectLst>
                  <a:latin typeface="Arial" charset="0"/>
                  <a:cs typeface="Arial" charset="0"/>
                </a:rPr>
                <a:t>-20,000</a:t>
              </a:r>
            </a:p>
          </p:txBody>
        </p:sp>
        <p:sp>
          <p:nvSpPr>
            <p:cNvPr id="312341" name="Rectangle 21"/>
            <p:cNvSpPr>
              <a:spLocks noChangeArrowheads="1"/>
            </p:cNvSpPr>
            <p:nvPr/>
          </p:nvSpPr>
          <p:spPr bwMode="auto">
            <a:xfrm>
              <a:off x="0" y="2145"/>
              <a:ext cx="658" cy="250"/>
            </a:xfrm>
            <a:prstGeom prst="rect">
              <a:avLst/>
            </a:prstGeom>
            <a:noFill/>
            <a:ln w="9525">
              <a:noFill/>
              <a:miter lim="800000"/>
              <a:headEnd/>
              <a:tailEnd/>
            </a:ln>
            <a:effectLst/>
          </p:spPr>
          <p:txBody>
            <a:bodyPr wrap="none">
              <a:spAutoFit/>
            </a:bodyPr>
            <a:lstStyle/>
            <a:p>
              <a:pPr>
                <a:defRPr/>
              </a:pPr>
              <a:r>
                <a:rPr lang="en-GB" sz="2000" b="1">
                  <a:solidFill>
                    <a:srgbClr val="404040"/>
                  </a:solidFill>
                  <a:effectLst>
                    <a:outerShdw blurRad="38100" dist="38100" dir="2700000" algn="tl">
                      <a:srgbClr val="DDDDDD"/>
                    </a:outerShdw>
                  </a:effectLst>
                  <a:latin typeface="Arial" charset="0"/>
                  <a:cs typeface="Arial" charset="0"/>
                </a:rPr>
                <a:t>-40,000</a:t>
              </a:r>
            </a:p>
          </p:txBody>
        </p:sp>
        <p:sp>
          <p:nvSpPr>
            <p:cNvPr id="312342" name="Rectangle 22"/>
            <p:cNvSpPr>
              <a:spLocks noChangeArrowheads="1"/>
            </p:cNvSpPr>
            <p:nvPr/>
          </p:nvSpPr>
          <p:spPr bwMode="auto">
            <a:xfrm>
              <a:off x="0" y="2823"/>
              <a:ext cx="658" cy="250"/>
            </a:xfrm>
            <a:prstGeom prst="rect">
              <a:avLst/>
            </a:prstGeom>
            <a:noFill/>
            <a:ln w="9525">
              <a:noFill/>
              <a:miter lim="800000"/>
              <a:headEnd/>
              <a:tailEnd/>
            </a:ln>
            <a:effectLst/>
          </p:spPr>
          <p:txBody>
            <a:bodyPr wrap="none">
              <a:spAutoFit/>
            </a:bodyPr>
            <a:lstStyle/>
            <a:p>
              <a:pPr>
                <a:defRPr/>
              </a:pPr>
              <a:r>
                <a:rPr lang="en-GB" sz="2000" b="1">
                  <a:solidFill>
                    <a:srgbClr val="404040"/>
                  </a:solidFill>
                  <a:effectLst>
                    <a:outerShdw blurRad="38100" dist="38100" dir="2700000" algn="tl">
                      <a:srgbClr val="DDDDDD"/>
                    </a:outerShdw>
                  </a:effectLst>
                  <a:latin typeface="Arial" charset="0"/>
                  <a:cs typeface="Arial" charset="0"/>
                </a:rPr>
                <a:t>-60,000</a:t>
              </a:r>
            </a:p>
          </p:txBody>
        </p:sp>
        <p:sp>
          <p:nvSpPr>
            <p:cNvPr id="312343" name="Rectangle 23"/>
            <p:cNvSpPr>
              <a:spLocks noChangeArrowheads="1"/>
            </p:cNvSpPr>
            <p:nvPr/>
          </p:nvSpPr>
          <p:spPr bwMode="auto">
            <a:xfrm>
              <a:off x="0" y="3616"/>
              <a:ext cx="658" cy="250"/>
            </a:xfrm>
            <a:prstGeom prst="rect">
              <a:avLst/>
            </a:prstGeom>
            <a:noFill/>
            <a:ln w="9525">
              <a:noFill/>
              <a:miter lim="800000"/>
              <a:headEnd/>
              <a:tailEnd/>
            </a:ln>
            <a:effectLst/>
          </p:spPr>
          <p:txBody>
            <a:bodyPr wrap="none">
              <a:spAutoFit/>
            </a:bodyPr>
            <a:lstStyle/>
            <a:p>
              <a:pPr>
                <a:defRPr/>
              </a:pPr>
              <a:r>
                <a:rPr lang="en-GB" sz="2000" b="1">
                  <a:solidFill>
                    <a:srgbClr val="404040"/>
                  </a:solidFill>
                  <a:effectLst>
                    <a:outerShdw blurRad="38100" dist="38100" dir="2700000" algn="tl">
                      <a:srgbClr val="DDDDDD"/>
                    </a:outerShdw>
                  </a:effectLst>
                  <a:latin typeface="Arial" charset="0"/>
                  <a:cs typeface="Arial" charset="0"/>
                </a:rPr>
                <a:t>-80,000</a:t>
              </a:r>
            </a:p>
          </p:txBody>
        </p:sp>
        <p:sp>
          <p:nvSpPr>
            <p:cNvPr id="312344" name="Text Box 24"/>
            <p:cNvSpPr txBox="1">
              <a:spLocks noChangeArrowheads="1"/>
            </p:cNvSpPr>
            <p:nvPr/>
          </p:nvSpPr>
          <p:spPr bwMode="auto">
            <a:xfrm>
              <a:off x="549" y="3868"/>
              <a:ext cx="616" cy="327"/>
            </a:xfrm>
            <a:prstGeom prst="rect">
              <a:avLst/>
            </a:prstGeom>
            <a:noFill/>
            <a:ln w="9525">
              <a:noFill/>
              <a:miter lim="800000"/>
              <a:headEnd/>
              <a:tailEnd/>
            </a:ln>
            <a:effectLst/>
          </p:spPr>
          <p:txBody>
            <a:bodyPr wrap="none">
              <a:spAutoFit/>
            </a:bodyPr>
            <a:lstStyle>
              <a:lvl1pPr eaLnBrk="0" hangingPunct="0">
                <a:defRPr sz="4400">
                  <a:solidFill>
                    <a:srgbClr val="FFFF00"/>
                  </a:solidFill>
                  <a:latin typeface="Times" charset="0"/>
                  <a:ea typeface="ＭＳ Ｐゴシック" charset="0"/>
                </a:defRPr>
              </a:lvl1pPr>
              <a:lvl2pPr marL="742950" indent="-285750" eaLnBrk="0" hangingPunct="0">
                <a:defRPr sz="4400">
                  <a:solidFill>
                    <a:srgbClr val="FFFF00"/>
                  </a:solidFill>
                  <a:latin typeface="Times" charset="0"/>
                  <a:ea typeface="ＭＳ Ｐゴシック" charset="0"/>
                </a:defRPr>
              </a:lvl2pPr>
              <a:lvl3pPr marL="1143000" indent="-228600" eaLnBrk="0" hangingPunct="0">
                <a:defRPr sz="4400">
                  <a:solidFill>
                    <a:srgbClr val="FFFF00"/>
                  </a:solidFill>
                  <a:latin typeface="Times" charset="0"/>
                  <a:ea typeface="ＭＳ Ｐゴシック" charset="0"/>
                </a:defRPr>
              </a:lvl3pPr>
              <a:lvl4pPr marL="1600200" indent="-228600" eaLnBrk="0" hangingPunct="0">
                <a:defRPr sz="4400">
                  <a:solidFill>
                    <a:srgbClr val="FFFF00"/>
                  </a:solidFill>
                  <a:latin typeface="Times" charset="0"/>
                  <a:ea typeface="ＭＳ Ｐゴシック" charset="0"/>
                </a:defRPr>
              </a:lvl4pPr>
              <a:lvl5pPr marL="2057400" indent="-228600" eaLnBrk="0" hangingPunct="0">
                <a:defRPr sz="4400">
                  <a:solidFill>
                    <a:srgbClr val="FFFF00"/>
                  </a:solidFill>
                  <a:latin typeface="Times" charset="0"/>
                  <a:ea typeface="ＭＳ Ｐゴシック" charset="0"/>
                </a:defRPr>
              </a:lvl5pPr>
              <a:lvl6pPr marL="2514600" indent="-228600" eaLnBrk="0" fontAlgn="base" hangingPunct="0">
                <a:spcBef>
                  <a:spcPct val="0"/>
                </a:spcBef>
                <a:spcAft>
                  <a:spcPct val="0"/>
                </a:spcAft>
                <a:defRPr sz="4400">
                  <a:solidFill>
                    <a:srgbClr val="FFFF00"/>
                  </a:solidFill>
                  <a:latin typeface="Times" charset="0"/>
                  <a:ea typeface="ＭＳ Ｐゴシック" charset="0"/>
                </a:defRPr>
              </a:lvl6pPr>
              <a:lvl7pPr marL="2971800" indent="-228600" eaLnBrk="0" fontAlgn="base" hangingPunct="0">
                <a:spcBef>
                  <a:spcPct val="0"/>
                </a:spcBef>
                <a:spcAft>
                  <a:spcPct val="0"/>
                </a:spcAft>
                <a:defRPr sz="4400">
                  <a:solidFill>
                    <a:srgbClr val="FFFF00"/>
                  </a:solidFill>
                  <a:latin typeface="Times" charset="0"/>
                  <a:ea typeface="ＭＳ Ｐゴシック" charset="0"/>
                </a:defRPr>
              </a:lvl7pPr>
              <a:lvl8pPr marL="3429000" indent="-228600" eaLnBrk="0" fontAlgn="base" hangingPunct="0">
                <a:spcBef>
                  <a:spcPct val="0"/>
                </a:spcBef>
                <a:spcAft>
                  <a:spcPct val="0"/>
                </a:spcAft>
                <a:defRPr sz="4400">
                  <a:solidFill>
                    <a:srgbClr val="FFFF00"/>
                  </a:solidFill>
                  <a:latin typeface="Times" charset="0"/>
                  <a:ea typeface="ＭＳ Ｐゴシック" charset="0"/>
                </a:defRPr>
              </a:lvl8pPr>
              <a:lvl9pPr marL="3886200" indent="-228600" eaLnBrk="0" fontAlgn="base" hangingPunct="0">
                <a:spcBef>
                  <a:spcPct val="0"/>
                </a:spcBef>
                <a:spcAft>
                  <a:spcPct val="0"/>
                </a:spcAft>
                <a:defRPr sz="4400">
                  <a:solidFill>
                    <a:srgbClr val="FFFF00"/>
                  </a:solidFill>
                  <a:latin typeface="Times" charset="0"/>
                  <a:ea typeface="ＭＳ Ｐゴシック" charset="0"/>
                </a:defRPr>
              </a:lvl9pPr>
            </a:lstStyle>
            <a:p>
              <a:pPr>
                <a:defRPr/>
              </a:pPr>
              <a:r>
                <a:rPr lang="en-GB" sz="2800" b="1" smtClean="0">
                  <a:solidFill>
                    <a:srgbClr val="404040"/>
                  </a:solidFill>
                  <a:effectLst>
                    <a:outerShdw blurRad="38100" dist="38100" dir="2700000" algn="tl">
                      <a:srgbClr val="DDDDDD"/>
                    </a:outerShdw>
                  </a:effectLst>
                  <a:latin typeface="Arial" charset="0"/>
                  <a:cs typeface="Arial" charset="0"/>
                </a:rPr>
                <a:t>1980</a:t>
              </a:r>
            </a:p>
          </p:txBody>
        </p:sp>
        <p:sp>
          <p:nvSpPr>
            <p:cNvPr id="312345" name="Rectangle 25"/>
            <p:cNvSpPr>
              <a:spLocks noChangeArrowheads="1"/>
            </p:cNvSpPr>
            <p:nvPr/>
          </p:nvSpPr>
          <p:spPr bwMode="auto">
            <a:xfrm>
              <a:off x="2517" y="3858"/>
              <a:ext cx="616" cy="327"/>
            </a:xfrm>
            <a:prstGeom prst="rect">
              <a:avLst/>
            </a:prstGeom>
            <a:noFill/>
            <a:ln w="9525">
              <a:noFill/>
              <a:miter lim="800000"/>
              <a:headEnd/>
              <a:tailEnd/>
            </a:ln>
            <a:effectLst/>
          </p:spPr>
          <p:txBody>
            <a:bodyPr wrap="none">
              <a:spAutoFit/>
            </a:bodyPr>
            <a:lstStyle/>
            <a:p>
              <a:pPr>
                <a:defRPr/>
              </a:pPr>
              <a:r>
                <a:rPr lang="en-GB" sz="2800" b="1">
                  <a:solidFill>
                    <a:srgbClr val="404040"/>
                  </a:solidFill>
                  <a:effectLst>
                    <a:outerShdw blurRad="38100" dist="38100" dir="2700000" algn="tl">
                      <a:srgbClr val="DDDDDD"/>
                    </a:outerShdw>
                  </a:effectLst>
                  <a:latin typeface="Arial" charset="0"/>
                  <a:cs typeface="Arial" charset="0"/>
                </a:rPr>
                <a:t>2000</a:t>
              </a:r>
            </a:p>
          </p:txBody>
        </p:sp>
        <p:sp>
          <p:nvSpPr>
            <p:cNvPr id="173080" name="Text Box 27"/>
            <p:cNvSpPr txBox="1">
              <a:spLocks noChangeArrowheads="1"/>
            </p:cNvSpPr>
            <p:nvPr/>
          </p:nvSpPr>
          <p:spPr bwMode="auto">
            <a:xfrm>
              <a:off x="816" y="3235"/>
              <a:ext cx="2208"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GB" sz="1400">
                  <a:solidFill>
                    <a:srgbClr val="595959"/>
                  </a:solidFill>
                  <a:latin typeface="Arial" charset="0"/>
                  <a:cs typeface="Arial" charset="0"/>
                </a:rPr>
                <a:t>IMPACT model; Redrawn from</a:t>
              </a:r>
            </a:p>
            <a:p>
              <a:r>
                <a:rPr lang="en-GB" sz="1400">
                  <a:solidFill>
                    <a:srgbClr val="595959"/>
                  </a:solidFill>
                  <a:latin typeface="Arial" charset="0"/>
                  <a:cs typeface="Times New Roman" charset="0"/>
                </a:rPr>
                <a:t>Unal, Critchley &amp; Capewell   </a:t>
              </a:r>
              <a:br>
                <a:rPr lang="en-GB" sz="1400">
                  <a:solidFill>
                    <a:srgbClr val="595959"/>
                  </a:solidFill>
                  <a:latin typeface="Arial" charset="0"/>
                  <a:cs typeface="Times New Roman" charset="0"/>
                </a:rPr>
              </a:br>
              <a:r>
                <a:rPr lang="en-GB" sz="1400">
                  <a:solidFill>
                    <a:srgbClr val="595959"/>
                  </a:solidFill>
                  <a:latin typeface="Arial" charset="0"/>
                  <a:cs typeface="Times New Roman" charset="0"/>
                </a:rPr>
                <a:t>Circulation 2004;</a:t>
              </a:r>
              <a:r>
                <a:rPr lang="en-GB" sz="1400" u="sng">
                  <a:solidFill>
                    <a:srgbClr val="595959"/>
                  </a:solidFill>
                  <a:latin typeface="Arial" charset="0"/>
                  <a:cs typeface="Times New Roman" charset="0"/>
                </a:rPr>
                <a:t>109(9)</a:t>
              </a:r>
              <a:r>
                <a:rPr lang="en-GB" sz="1400">
                  <a:solidFill>
                    <a:srgbClr val="595959"/>
                  </a:solidFill>
                  <a:latin typeface="Arial" charset="0"/>
                  <a:cs typeface="Times New Roman" charset="0"/>
                </a:rPr>
                <a:t>:1101-7 </a:t>
              </a:r>
            </a:p>
          </p:txBody>
        </p:sp>
      </p:grpSp>
      <p:sp>
        <p:nvSpPr>
          <p:cNvPr id="25" name="TextBox 24"/>
          <p:cNvSpPr txBox="1"/>
          <p:nvPr/>
        </p:nvSpPr>
        <p:spPr>
          <a:xfrm>
            <a:off x="1308100" y="4216400"/>
            <a:ext cx="2044700" cy="584200"/>
          </a:xfrm>
          <a:prstGeom prst="rect">
            <a:avLst/>
          </a:prstGeom>
          <a:noFill/>
          <a:ln>
            <a:solidFill>
              <a:schemeClr val="accent6"/>
            </a:solidFill>
          </a:ln>
        </p:spPr>
        <p:txBody>
          <a:bodyPr wrap="none">
            <a:spAutoFit/>
          </a:bodyPr>
          <a:lstStyle/>
          <a:p>
            <a:pPr algn="ctr">
              <a:defRPr/>
            </a:pPr>
            <a:r>
              <a:rPr lang="en-US" sz="1600" dirty="0">
                <a:solidFill>
                  <a:srgbClr val="2D2D8A"/>
                </a:solidFill>
                <a:latin typeface="Arial"/>
              </a:rPr>
              <a:t>68,230 fewer deaths </a:t>
            </a:r>
          </a:p>
          <a:p>
            <a:pPr algn="ctr">
              <a:defRPr/>
            </a:pPr>
            <a:r>
              <a:rPr lang="en-US" sz="1600" dirty="0">
                <a:solidFill>
                  <a:srgbClr val="2D2D8A"/>
                </a:solidFill>
                <a:latin typeface="Arial"/>
              </a:rPr>
              <a:t>in 2000</a:t>
            </a:r>
          </a:p>
        </p:txBody>
      </p:sp>
    </p:spTree>
    <p:extLst>
      <p:ext uri="{BB962C8B-B14F-4D97-AF65-F5344CB8AC3E}">
        <p14:creationId xmlns:p14="http://schemas.microsoft.com/office/powerpoint/2010/main" val="1775950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sp>
        <p:nvSpPr>
          <p:cNvPr id="4" name="Rectangle 8"/>
          <p:cNvSpPr>
            <a:spLocks noChangeArrowheads="1"/>
          </p:cNvSpPr>
          <p:nvPr/>
        </p:nvSpPr>
        <p:spPr bwMode="auto">
          <a:xfrm>
            <a:off x="184150" y="3667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4000"/>
              <a:t>The size of the gap - Males</a:t>
            </a:r>
          </a:p>
        </p:txBody>
      </p:sp>
      <p:grpSp>
        <p:nvGrpSpPr>
          <p:cNvPr id="5" name="Group 12"/>
          <p:cNvGrpSpPr>
            <a:grpSpLocks/>
          </p:cNvGrpSpPr>
          <p:nvPr/>
        </p:nvGrpSpPr>
        <p:grpSpPr bwMode="auto">
          <a:xfrm>
            <a:off x="0" y="1249363"/>
            <a:ext cx="9144000" cy="5608637"/>
            <a:chOff x="0" y="787"/>
            <a:chExt cx="5760" cy="3533"/>
          </a:xfrm>
        </p:grpSpPr>
        <p:graphicFrame>
          <p:nvGraphicFramePr>
            <p:cNvPr id="6" name="Object 9"/>
            <p:cNvGraphicFramePr>
              <a:graphicFrameLocks noChangeAspect="1"/>
            </p:cNvGraphicFramePr>
            <p:nvPr/>
          </p:nvGraphicFramePr>
          <p:xfrm>
            <a:off x="0" y="787"/>
            <a:ext cx="5760" cy="3533"/>
          </p:xfrm>
          <a:graphic>
            <a:graphicData uri="http://schemas.openxmlformats.org/presentationml/2006/ole">
              <mc:AlternateContent xmlns:mc="http://schemas.openxmlformats.org/markup-compatibility/2006">
                <mc:Choice xmlns:v="urn:schemas-microsoft-com:vml" Requires="v">
                  <p:oleObj spid="_x0000_s54277" name="Chart" r:id="rId4" imgW="8051800" imgH="4711700" progId="Excel.Chart.8">
                    <p:embed/>
                  </p:oleObj>
                </mc:Choice>
                <mc:Fallback>
                  <p:oleObj name="Chart" r:id="rId4" imgW="8051800" imgH="47117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87"/>
                          <a:ext cx="5760" cy="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 Box 10"/>
            <p:cNvSpPr txBox="1">
              <a:spLocks noChangeArrowheads="1"/>
            </p:cNvSpPr>
            <p:nvPr/>
          </p:nvSpPr>
          <p:spPr bwMode="auto">
            <a:xfrm>
              <a:off x="4001" y="1991"/>
              <a:ext cx="72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GB" b="1">
                  <a:solidFill>
                    <a:schemeClr val="accent2"/>
                  </a:solidFill>
                </a:rPr>
                <a:t>Bradford</a:t>
              </a:r>
            </a:p>
          </p:txBody>
        </p:sp>
        <p:sp>
          <p:nvSpPr>
            <p:cNvPr id="8" name="Line 11"/>
            <p:cNvSpPr>
              <a:spLocks noChangeShapeType="1"/>
            </p:cNvSpPr>
            <p:nvPr/>
          </p:nvSpPr>
          <p:spPr bwMode="auto">
            <a:xfrm flipH="1">
              <a:off x="3787" y="2205"/>
              <a:ext cx="272" cy="226"/>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62460216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dirty="0">
                <a:latin typeface="Verdana" charset="0"/>
              </a:rPr>
              <a:t>Westcliffe Medical Practice</a:t>
            </a:r>
            <a:endParaRPr lang="en-GB" sz="1200" dirty="0">
              <a:latin typeface="Verdana" charset="0"/>
            </a:endParaRPr>
          </a:p>
          <a:p>
            <a:pPr algn="r" eaLnBrk="1" hangingPunct="1"/>
            <a:r>
              <a:rPr lang="en-GB" sz="1100" b="1" dirty="0">
                <a:solidFill>
                  <a:srgbClr val="3366FF"/>
                </a:solidFill>
                <a:latin typeface="Verdana" charset="0"/>
              </a:rPr>
              <a:t>Shipley</a:t>
            </a:r>
            <a:r>
              <a:rPr lang="en-GB" sz="1200" dirty="0">
                <a:latin typeface="Verdana" charset="0"/>
              </a:rPr>
              <a:t>	</a:t>
            </a:r>
          </a:p>
          <a:p>
            <a:pPr algn="r" eaLnBrk="1" hangingPunct="1"/>
            <a:endParaRPr lang="en-GB" sz="1200" dirty="0">
              <a:latin typeface="Verdana" charset="0"/>
            </a:endParaRPr>
          </a:p>
          <a:p>
            <a:pPr algn="r" eaLnBrk="1" hangingPunct="1"/>
            <a:r>
              <a:rPr lang="en-GB" sz="1200" b="1" dirty="0">
                <a:solidFill>
                  <a:srgbClr val="3366FF"/>
                </a:solidFill>
                <a:latin typeface="Verdana" charset="0"/>
              </a:rPr>
              <a:t>Westcliffe Cardiology Service</a:t>
            </a:r>
          </a:p>
          <a:p>
            <a:pPr algn="r" eaLnBrk="1" hangingPunct="1"/>
            <a:endParaRPr lang="en-GB" sz="1000" dirty="0">
              <a:latin typeface="Verdana" charset="0"/>
            </a:endParaRPr>
          </a:p>
          <a:p>
            <a:pPr eaLnBrk="1" hangingPunct="1"/>
            <a:endParaRPr lang="en-GB" sz="1800" dirty="0">
              <a:latin typeface="Calibri" charset="0"/>
            </a:endParaRPr>
          </a:p>
        </p:txBody>
      </p:sp>
      <p:sp>
        <p:nvSpPr>
          <p:cNvPr id="4" name="Rectangle 2"/>
          <p:cNvSpPr txBox="1">
            <a:spLocks noChangeArrowheads="1"/>
          </p:cNvSpPr>
          <p:nvPr/>
        </p:nvSpPr>
        <p:spPr>
          <a:xfrm>
            <a:off x="468313" y="931280"/>
            <a:ext cx="821848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GB" dirty="0" smtClean="0"/>
              <a:t>Expected prevalence</a:t>
            </a:r>
            <a:endParaRPr lang="en-GB" dirty="0"/>
          </a:p>
        </p:txBody>
      </p:sp>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539" t="3837" r="8411" b="11082"/>
          <a:stretch/>
        </p:blipFill>
        <p:spPr bwMode="auto">
          <a:xfrm>
            <a:off x="780860" y="1964944"/>
            <a:ext cx="7594079" cy="469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50305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536575"/>
            <a:ext cx="8218487" cy="1143000"/>
          </a:xfrm>
        </p:spPr>
        <p:txBody>
          <a:bodyPr>
            <a:normAutofit/>
          </a:bodyPr>
          <a:lstStyle/>
          <a:p>
            <a:pPr>
              <a:defRPr/>
            </a:pPr>
            <a:r>
              <a:rPr lang="en-GB" dirty="0"/>
              <a:t>Expected prevalence</a:t>
            </a:r>
          </a:p>
        </p:txBody>
      </p:sp>
      <p:sp>
        <p:nvSpPr>
          <p:cNvPr id="8195" name="Rectangle 3"/>
          <p:cNvSpPr>
            <a:spLocks noGrp="1" noChangeArrowheads="1"/>
          </p:cNvSpPr>
          <p:nvPr>
            <p:ph type="body" idx="1"/>
          </p:nvPr>
        </p:nvSpPr>
        <p:spPr/>
        <p:txBody>
          <a:bodyPr/>
          <a:lstStyle/>
          <a:p>
            <a:pPr>
              <a:defRPr/>
            </a:pPr>
            <a:endParaRPr lang="en-GB"/>
          </a:p>
        </p:txBody>
      </p:sp>
      <p:pic>
        <p:nvPicPr>
          <p:cNvPr id="1679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1438"/>
            <a:ext cx="914400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62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8605" b="6408"/>
          <a:stretch/>
        </p:blipFill>
        <p:spPr>
          <a:xfrm>
            <a:off x="0" y="1304243"/>
            <a:ext cx="9144000" cy="5491550"/>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6879" b="9993"/>
          <a:stretch/>
        </p:blipFill>
        <p:spPr>
          <a:xfrm>
            <a:off x="0" y="1312823"/>
            <a:ext cx="9144000" cy="5371421"/>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23119"/>
          <a:stretch/>
        </p:blipFill>
        <p:spPr>
          <a:xfrm>
            <a:off x="0" y="1684338"/>
            <a:ext cx="9144000" cy="4967777"/>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7011" b="6009"/>
          <a:stretch/>
        </p:blipFill>
        <p:spPr>
          <a:xfrm>
            <a:off x="68647" y="1237744"/>
            <a:ext cx="9144000" cy="5620256"/>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2" name="Picture 1"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7808" b="5611"/>
          <a:stretch/>
        </p:blipFill>
        <p:spPr>
          <a:xfrm>
            <a:off x="0" y="1263485"/>
            <a:ext cx="9144000" cy="5594515"/>
          </a:xfrm>
          <a:prstGeom prst="rect">
            <a:avLst/>
          </a:prstGeom>
        </p:spPr>
      </p:pic>
    </p:spTree>
    <p:extLst>
      <p:ext uri="{BB962C8B-B14F-4D97-AF65-F5344CB8AC3E}">
        <p14:creationId xmlns:p14="http://schemas.microsoft.com/office/powerpoint/2010/main" val="171839810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ardioOutcomesStrategyRCP30mins.ppt (Read-Only).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144000" cy="6461615"/>
          </a:xfrm>
          <a:prstGeom prst="rect">
            <a:avLst/>
          </a:prstGeom>
        </p:spPr>
      </p:pic>
    </p:spTree>
    <p:extLst>
      <p:ext uri="{BB962C8B-B14F-4D97-AF65-F5344CB8AC3E}">
        <p14:creationId xmlns:p14="http://schemas.microsoft.com/office/powerpoint/2010/main" val="499077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ioOutcomesStrategyRCP30mins.ppt (Read-Only).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144000" cy="6461615"/>
          </a:xfrm>
          <a:prstGeom prst="rect">
            <a:avLst/>
          </a:prstGeom>
        </p:spPr>
      </p:pic>
    </p:spTree>
    <p:extLst>
      <p:ext uri="{BB962C8B-B14F-4D97-AF65-F5344CB8AC3E}">
        <p14:creationId xmlns:p14="http://schemas.microsoft.com/office/powerpoint/2010/main" val="3649018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5076825" y="404813"/>
            <a:ext cx="3541713" cy="127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400" b="1">
                <a:latin typeface="Verdana" charset="0"/>
              </a:rPr>
              <a:t>Westcliffe Medical Practice</a:t>
            </a:r>
            <a:endParaRPr lang="en-GB" sz="1200">
              <a:latin typeface="Verdana" charset="0"/>
            </a:endParaRPr>
          </a:p>
          <a:p>
            <a:pPr algn="r" eaLnBrk="1" hangingPunct="1"/>
            <a:r>
              <a:rPr lang="en-GB" sz="1100" b="1">
                <a:solidFill>
                  <a:srgbClr val="3366FF"/>
                </a:solidFill>
                <a:latin typeface="Verdana" charset="0"/>
              </a:rPr>
              <a:t>Shipley</a:t>
            </a:r>
            <a:r>
              <a:rPr lang="en-GB" sz="1200">
                <a:latin typeface="Verdana" charset="0"/>
              </a:rPr>
              <a:t>	</a:t>
            </a:r>
          </a:p>
          <a:p>
            <a:pPr algn="r" eaLnBrk="1" hangingPunct="1"/>
            <a:endParaRPr lang="en-GB" sz="1200">
              <a:latin typeface="Verdana" charset="0"/>
            </a:endParaRPr>
          </a:p>
          <a:p>
            <a:pPr algn="r" eaLnBrk="1" hangingPunct="1"/>
            <a:r>
              <a:rPr lang="en-GB" sz="1200" b="1">
                <a:solidFill>
                  <a:srgbClr val="3366FF"/>
                </a:solidFill>
                <a:latin typeface="Verdana" charset="0"/>
              </a:rPr>
              <a:t>Westcliffe Cardiology Service</a:t>
            </a:r>
          </a:p>
          <a:p>
            <a:pPr algn="r" eaLnBrk="1" hangingPunct="1"/>
            <a:endParaRPr lang="en-GB" sz="1000">
              <a:latin typeface="Verdana" charset="0"/>
            </a:endParaRPr>
          </a:p>
          <a:p>
            <a:pPr eaLnBrk="1" hangingPunct="1"/>
            <a:endParaRPr lang="en-GB" sz="1800">
              <a:latin typeface="Calibri" charset="0"/>
            </a:endParaRPr>
          </a:p>
        </p:txBody>
      </p:sp>
      <p:pic>
        <p:nvPicPr>
          <p:cNvPr id="4" name="Picture 3" descr="CardioOutcomesStrategyRCP30mins.ppt (Read-Only).pdf"/>
          <p:cNvPicPr>
            <a:picLocks noChangeAspect="1"/>
          </p:cNvPicPr>
          <p:nvPr/>
        </p:nvPicPr>
        <p:blipFill rotWithShape="1">
          <a:blip r:embed="rId3">
            <a:extLst>
              <a:ext uri="{28A0092B-C50C-407E-A947-70E740481C1C}">
                <a14:useLocalDpi xmlns:a14="http://schemas.microsoft.com/office/drawing/2010/main" val="0"/>
              </a:ext>
            </a:extLst>
          </a:blip>
          <a:srcRect t="9402" b="9329"/>
          <a:stretch/>
        </p:blipFill>
        <p:spPr>
          <a:xfrm>
            <a:off x="0" y="1441532"/>
            <a:ext cx="9144000" cy="5251293"/>
          </a:xfrm>
          <a:prstGeom prst="rect">
            <a:avLst/>
          </a:prstGeom>
        </p:spPr>
      </p:pic>
    </p:spTree>
    <p:extLst>
      <p:ext uri="{BB962C8B-B14F-4D97-AF65-F5344CB8AC3E}">
        <p14:creationId xmlns:p14="http://schemas.microsoft.com/office/powerpoint/2010/main" val="350245378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TotalTime>
  <Words>359</Words>
  <Application>Microsoft Macintosh PowerPoint</Application>
  <PresentationFormat>On-screen Show (4:3)</PresentationFormat>
  <Paragraphs>171</Paragraphs>
  <Slides>30</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Chart</vt:lpstr>
      <vt:lpstr>Cardiovascular Outcome Strategy Implications for Primary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Expected prevalence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Outcome Strategy Implications for Primary Care</dc:title>
  <dc:creator>Matthew Fay</dc:creator>
  <cp:lastModifiedBy>Matthew Fay</cp:lastModifiedBy>
  <cp:revision>7</cp:revision>
  <dcterms:created xsi:type="dcterms:W3CDTF">2013-03-12T06:19:05Z</dcterms:created>
  <dcterms:modified xsi:type="dcterms:W3CDTF">2013-03-12T08:04:00Z</dcterms:modified>
</cp:coreProperties>
</file>