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008" r:id="rId2"/>
    <p:sldId id="66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7" autoAdjust="0"/>
    <p:restoredTop sz="94673"/>
  </p:normalViewPr>
  <p:slideViewPr>
    <p:cSldViewPr snapToGrid="0" snapToObjects="1">
      <p:cViewPr varScale="1">
        <p:scale>
          <a:sx n="106" d="100"/>
          <a:sy n="106" d="100"/>
        </p:scale>
        <p:origin x="13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0727" y="563716"/>
            <a:ext cx="11589022" cy="10998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Non-Occlusive Cardiovascular Disease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90665" y="1877391"/>
            <a:ext cx="1751359" cy="60755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Smoking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48389" y="4724248"/>
            <a:ext cx="1751359" cy="110235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Continue healthy lifestyle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8215" y="4726788"/>
            <a:ext cx="1751359" cy="109981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Atorvastatin 40mg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3609" y="1895219"/>
            <a:ext cx="1751359" cy="61462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Blood pressure control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2940" y="1877391"/>
            <a:ext cx="1751359" cy="6075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AF Present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32941" y="4724248"/>
            <a:ext cx="1751359" cy="109981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Oral Anticoagulation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(Left Atrial Appendage Occlusion)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90665" y="4724248"/>
            <a:ext cx="1751359" cy="109981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Encourage smoking cessation at every contact</a:t>
            </a:r>
          </a:p>
        </p:txBody>
      </p:sp>
      <p:cxnSp>
        <p:nvCxnSpPr>
          <p:cNvPr id="26" name="Straight Arrow Connector 25"/>
          <p:cNvCxnSpPr>
            <a:cxnSpLocks/>
            <a:endCxn id="14" idx="0"/>
          </p:cNvCxnSpPr>
          <p:nvPr/>
        </p:nvCxnSpPr>
        <p:spPr>
          <a:xfrm>
            <a:off x="1183895" y="1663528"/>
            <a:ext cx="0" cy="30632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A621110A-97B8-4C41-A1DE-9D303F6CAB71}"/>
              </a:ext>
            </a:extLst>
          </p:cNvPr>
          <p:cNvSpPr/>
          <p:nvPr/>
        </p:nvSpPr>
        <p:spPr>
          <a:xfrm>
            <a:off x="2265937" y="1890627"/>
            <a:ext cx="1751359" cy="61462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Type 2 Diabetes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402837-852A-5E43-9999-0A0D6B0B4B74}"/>
              </a:ext>
            </a:extLst>
          </p:cNvPr>
          <p:cNvSpPr/>
          <p:nvPr/>
        </p:nvSpPr>
        <p:spPr>
          <a:xfrm>
            <a:off x="2265939" y="4726788"/>
            <a:ext cx="1751359" cy="10998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Hba1c &lt;58mmol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0E5DB8-927E-2A42-909D-A41B8DAFEBE7}"/>
              </a:ext>
            </a:extLst>
          </p:cNvPr>
          <p:cNvSpPr/>
          <p:nvPr/>
        </p:nvSpPr>
        <p:spPr>
          <a:xfrm>
            <a:off x="4223663" y="4724248"/>
            <a:ext cx="1751359" cy="109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Systolic Blood Pressure Target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130mmHg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A1E5EDF5-8B74-FD44-BC8B-B631098EBA7F}"/>
              </a:ext>
            </a:extLst>
          </p:cNvPr>
          <p:cNvSpPr txBox="1">
            <a:spLocks/>
          </p:cNvSpPr>
          <p:nvPr/>
        </p:nvSpPr>
        <p:spPr>
          <a:xfrm>
            <a:off x="4326467" y="73766"/>
            <a:ext cx="7647861" cy="59759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b="1" dirty="0"/>
              <a:t>Non-Occlusive Vascular Disease\high risk patient\ Vascular Protection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E301DEE-4E79-8442-9182-51C8773F4D8A}"/>
              </a:ext>
            </a:extLst>
          </p:cNvPr>
          <p:cNvSpPr/>
          <p:nvPr/>
        </p:nvSpPr>
        <p:spPr>
          <a:xfrm>
            <a:off x="4203608" y="2736149"/>
            <a:ext cx="1751359" cy="8520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ACE-I/ARB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DHP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Thiazides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67C46D2-4EF0-394B-BBF9-6A1830366C43}"/>
              </a:ext>
            </a:extLst>
          </p:cNvPr>
          <p:cNvSpPr/>
          <p:nvPr/>
        </p:nvSpPr>
        <p:spPr>
          <a:xfrm>
            <a:off x="2265937" y="2736149"/>
            <a:ext cx="1751359" cy="8520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SGLT2 inhibitors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Metformin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Other agents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D375AD1-A6B4-354F-A040-7A0B78EF336A}"/>
              </a:ext>
            </a:extLst>
          </p:cNvPr>
          <p:cNvSpPr/>
          <p:nvPr/>
        </p:nvSpPr>
        <p:spPr>
          <a:xfrm>
            <a:off x="6232938" y="2736149"/>
            <a:ext cx="1751359" cy="8520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</a:t>
            </a:r>
            <a:r>
              <a:rPr lang="en-US" sz="1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sz="1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≥1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B932532-4100-E44D-B270-C52743515227}"/>
              </a:ext>
            </a:extLst>
          </p:cNvPr>
          <p:cNvSpPr/>
          <p:nvPr/>
        </p:nvSpPr>
        <p:spPr>
          <a:xfrm>
            <a:off x="8190665" y="2700050"/>
            <a:ext cx="1751359" cy="84053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Supporting smoking withdrawal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AB59198-048F-2B4A-91BC-12F59276D371}"/>
              </a:ext>
            </a:extLst>
          </p:cNvPr>
          <p:cNvSpPr/>
          <p:nvPr/>
        </p:nvSpPr>
        <p:spPr>
          <a:xfrm>
            <a:off x="10148389" y="1879579"/>
            <a:ext cx="1751359" cy="606353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Lifestyle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0F4D03-6CC6-9D49-8E71-B82A8EF4E3A9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3141617" y="1663528"/>
            <a:ext cx="0" cy="227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815A3F6-419C-F142-AA9B-D403FAFCFBFE}"/>
              </a:ext>
            </a:extLst>
          </p:cNvPr>
          <p:cNvCxnSpPr>
            <a:stCxn id="36" idx="2"/>
            <a:endCxn id="81" idx="0"/>
          </p:cNvCxnSpPr>
          <p:nvPr/>
        </p:nvCxnSpPr>
        <p:spPr>
          <a:xfrm>
            <a:off x="3141617" y="2505254"/>
            <a:ext cx="0" cy="2308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CD1EFBE-4A97-5542-B196-21CB7DC33B51}"/>
              </a:ext>
            </a:extLst>
          </p:cNvPr>
          <p:cNvCxnSpPr>
            <a:cxnSpLocks/>
            <a:stCxn id="81" idx="2"/>
            <a:endCxn id="42" idx="0"/>
          </p:cNvCxnSpPr>
          <p:nvPr/>
        </p:nvCxnSpPr>
        <p:spPr>
          <a:xfrm>
            <a:off x="3141617" y="3588153"/>
            <a:ext cx="2" cy="1138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55618FD-B345-B24A-B37F-58F5CF57BA1D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079287" y="1663528"/>
            <a:ext cx="2" cy="231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67B54-27B1-B044-97E1-5D786AE839BF}"/>
              </a:ext>
            </a:extLst>
          </p:cNvPr>
          <p:cNvCxnSpPr>
            <a:stCxn id="15" idx="2"/>
            <a:endCxn id="78" idx="0"/>
          </p:cNvCxnSpPr>
          <p:nvPr/>
        </p:nvCxnSpPr>
        <p:spPr>
          <a:xfrm flipH="1">
            <a:off x="5079288" y="2509847"/>
            <a:ext cx="1" cy="226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95076E1-3264-1A44-AB14-D6EE455F6F5B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099343" y="3582468"/>
            <a:ext cx="0" cy="1141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92EC3B0-1177-364E-9E41-189569AB4190}"/>
              </a:ext>
            </a:extLst>
          </p:cNvPr>
          <p:cNvCxnSpPr/>
          <p:nvPr/>
        </p:nvCxnSpPr>
        <p:spPr>
          <a:xfrm>
            <a:off x="7105828" y="1663528"/>
            <a:ext cx="0" cy="213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54A74B3-9444-754D-A9E9-36B534993FAD}"/>
              </a:ext>
            </a:extLst>
          </p:cNvPr>
          <p:cNvCxnSpPr>
            <a:stCxn id="17" idx="2"/>
            <a:endCxn id="83" idx="0"/>
          </p:cNvCxnSpPr>
          <p:nvPr/>
        </p:nvCxnSpPr>
        <p:spPr>
          <a:xfrm flipH="1">
            <a:off x="7108618" y="2484950"/>
            <a:ext cx="2" cy="2511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E0991538-574B-8C46-A0A5-805C5D157424}"/>
              </a:ext>
            </a:extLst>
          </p:cNvPr>
          <p:cNvCxnSpPr>
            <a:cxnSpLocks/>
            <a:stCxn id="83" idx="2"/>
            <a:endCxn id="18" idx="0"/>
          </p:cNvCxnSpPr>
          <p:nvPr/>
        </p:nvCxnSpPr>
        <p:spPr>
          <a:xfrm>
            <a:off x="7108618" y="3588153"/>
            <a:ext cx="3" cy="11360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6BD51B8-6469-6844-A470-A74D6DF8410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9066345" y="1663528"/>
            <a:ext cx="0" cy="213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C58B23B-EAE7-E143-9351-297E75B99F0D}"/>
              </a:ext>
            </a:extLst>
          </p:cNvPr>
          <p:cNvCxnSpPr>
            <a:stCxn id="12" idx="2"/>
            <a:endCxn id="84" idx="0"/>
          </p:cNvCxnSpPr>
          <p:nvPr/>
        </p:nvCxnSpPr>
        <p:spPr>
          <a:xfrm>
            <a:off x="9066345" y="2484950"/>
            <a:ext cx="0" cy="2151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9611CE6-638C-0B45-9A88-BE4C99080556}"/>
              </a:ext>
            </a:extLst>
          </p:cNvPr>
          <p:cNvCxnSpPr>
            <a:cxnSpLocks/>
            <a:stCxn id="84" idx="2"/>
            <a:endCxn id="19" idx="0"/>
          </p:cNvCxnSpPr>
          <p:nvPr/>
        </p:nvCxnSpPr>
        <p:spPr>
          <a:xfrm>
            <a:off x="9066345" y="3540583"/>
            <a:ext cx="0" cy="11836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CD94A24-CF69-3441-B81E-459E667BC470}"/>
              </a:ext>
            </a:extLst>
          </p:cNvPr>
          <p:cNvCxnSpPr>
            <a:stCxn id="85" idx="2"/>
            <a:endCxn id="13" idx="0"/>
          </p:cNvCxnSpPr>
          <p:nvPr/>
        </p:nvCxnSpPr>
        <p:spPr>
          <a:xfrm>
            <a:off x="11024069" y="2485932"/>
            <a:ext cx="0" cy="2238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8FA41078-C9FE-0943-90D8-E04B5042A171}"/>
              </a:ext>
            </a:extLst>
          </p:cNvPr>
          <p:cNvSpPr txBox="1"/>
          <p:nvPr/>
        </p:nvSpPr>
        <p:spPr>
          <a:xfrm>
            <a:off x="10113264" y="6532216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August 2018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E1C32610-84F5-1340-8ACA-266ADD8D31BE}"/>
              </a:ext>
            </a:extLst>
          </p:cNvPr>
          <p:cNvCxnSpPr>
            <a:endCxn id="85" idx="0"/>
          </p:cNvCxnSpPr>
          <p:nvPr/>
        </p:nvCxnSpPr>
        <p:spPr>
          <a:xfrm>
            <a:off x="11024069" y="1663528"/>
            <a:ext cx="0" cy="2160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47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0727" y="563716"/>
            <a:ext cx="11589022" cy="10998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Known</a:t>
            </a:r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Occlusive Cardiovascular Disease </a:t>
            </a:r>
            <a:endParaRPr lang="en-US" sz="1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90665" y="1877391"/>
            <a:ext cx="1751359" cy="60755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Smoking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48389" y="4724248"/>
            <a:ext cx="1751359" cy="110235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Continue healthy lifestyle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8215" y="4726788"/>
            <a:ext cx="1751359" cy="109981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Atorvastatin 80mg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3609" y="1895219"/>
            <a:ext cx="1751359" cy="61462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Blood pressure control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2940" y="1877391"/>
            <a:ext cx="1751359" cy="6075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Anti-Platelet/Anticoagulant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32941" y="4724248"/>
            <a:ext cx="1751359" cy="109981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CAD/PAD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Rivaroxaban 2.5mg </a:t>
            </a:r>
            <a:r>
              <a:rPr lang="en-US" sz="1000" dirty="0" err="1">
                <a:solidFill>
                  <a:schemeClr val="bg1"/>
                </a:solidFill>
                <a:latin typeface="Arial"/>
                <a:cs typeface="Arial"/>
              </a:rPr>
              <a:t>bd</a:t>
            </a: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 + Aspirin 75mg</a:t>
            </a:r>
          </a:p>
          <a:p>
            <a:pPr algn="ctr"/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CVA/TIA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  <a:latin typeface="Arial"/>
                <a:cs typeface="Arial"/>
              </a:rPr>
              <a:t>Clopidogrel</a:t>
            </a: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 75mg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90665" y="4724248"/>
            <a:ext cx="1751359" cy="109981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Encourage smoking cessation at every contact</a:t>
            </a:r>
          </a:p>
        </p:txBody>
      </p:sp>
      <p:cxnSp>
        <p:nvCxnSpPr>
          <p:cNvPr id="26" name="Straight Arrow Connector 25"/>
          <p:cNvCxnSpPr>
            <a:cxnSpLocks/>
            <a:endCxn id="14" idx="0"/>
          </p:cNvCxnSpPr>
          <p:nvPr/>
        </p:nvCxnSpPr>
        <p:spPr>
          <a:xfrm>
            <a:off x="1183895" y="1663528"/>
            <a:ext cx="0" cy="30632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A621110A-97B8-4C41-A1DE-9D303F6CAB71}"/>
              </a:ext>
            </a:extLst>
          </p:cNvPr>
          <p:cNvSpPr/>
          <p:nvPr/>
        </p:nvSpPr>
        <p:spPr>
          <a:xfrm>
            <a:off x="2265937" y="1890627"/>
            <a:ext cx="1751359" cy="61462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Type 2 Diabetes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402837-852A-5E43-9999-0A0D6B0B4B74}"/>
              </a:ext>
            </a:extLst>
          </p:cNvPr>
          <p:cNvSpPr/>
          <p:nvPr/>
        </p:nvSpPr>
        <p:spPr>
          <a:xfrm>
            <a:off x="2265939" y="4726788"/>
            <a:ext cx="1751359" cy="10998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Hba1c &lt;58mmol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0E5DB8-927E-2A42-909D-A41B8DAFEBE7}"/>
              </a:ext>
            </a:extLst>
          </p:cNvPr>
          <p:cNvSpPr/>
          <p:nvPr/>
        </p:nvSpPr>
        <p:spPr>
          <a:xfrm>
            <a:off x="4223663" y="4724248"/>
            <a:ext cx="1751359" cy="109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Systolic Blood Pressure Target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130mmHg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A1E5EDF5-8B74-FD44-BC8B-B631098EBA7F}"/>
              </a:ext>
            </a:extLst>
          </p:cNvPr>
          <p:cNvSpPr txBox="1">
            <a:spLocks/>
          </p:cNvSpPr>
          <p:nvPr/>
        </p:nvSpPr>
        <p:spPr>
          <a:xfrm>
            <a:off x="6794500" y="73766"/>
            <a:ext cx="5179827" cy="59759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b="1" dirty="0"/>
              <a:t>Occlusive Vascular Disease Vascular Protection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E301DEE-4E79-8442-9182-51C8773F4D8A}"/>
              </a:ext>
            </a:extLst>
          </p:cNvPr>
          <p:cNvSpPr/>
          <p:nvPr/>
        </p:nvSpPr>
        <p:spPr>
          <a:xfrm>
            <a:off x="4203608" y="2736149"/>
            <a:ext cx="1751359" cy="8520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ACE-I/ARB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DHP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Thiazides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67C46D2-4EF0-394B-BBF9-6A1830366C43}"/>
              </a:ext>
            </a:extLst>
          </p:cNvPr>
          <p:cNvSpPr/>
          <p:nvPr/>
        </p:nvSpPr>
        <p:spPr>
          <a:xfrm>
            <a:off x="2265937" y="2736149"/>
            <a:ext cx="1751359" cy="8520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SGLT2 inhibitors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Metformin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Other agents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D375AD1-A6B4-354F-A040-7A0B78EF336A}"/>
              </a:ext>
            </a:extLst>
          </p:cNvPr>
          <p:cNvSpPr/>
          <p:nvPr/>
        </p:nvSpPr>
        <p:spPr>
          <a:xfrm>
            <a:off x="6232938" y="2736149"/>
            <a:ext cx="1751359" cy="8520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Acute CAD/PAD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DAPT</a:t>
            </a:r>
          </a:p>
          <a:p>
            <a:pPr algn="ctr"/>
            <a:endParaRPr lang="en-US" sz="4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Acute CVA/TIA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  <a:latin typeface="Arial"/>
                <a:cs typeface="Arial"/>
              </a:rPr>
              <a:t>Clopidogrel</a:t>
            </a: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 75mg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B932532-4100-E44D-B270-C52743515227}"/>
              </a:ext>
            </a:extLst>
          </p:cNvPr>
          <p:cNvSpPr/>
          <p:nvPr/>
        </p:nvSpPr>
        <p:spPr>
          <a:xfrm>
            <a:off x="8190665" y="2700050"/>
            <a:ext cx="1751359" cy="84053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Supporting smoking withdrawal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AB59198-048F-2B4A-91BC-12F59276D371}"/>
              </a:ext>
            </a:extLst>
          </p:cNvPr>
          <p:cNvSpPr/>
          <p:nvPr/>
        </p:nvSpPr>
        <p:spPr>
          <a:xfrm>
            <a:off x="10148389" y="1879579"/>
            <a:ext cx="1751359" cy="606353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Lifestyle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A1E8581-1899-4A42-BBB3-CC0D1B8E99C5}"/>
              </a:ext>
            </a:extLst>
          </p:cNvPr>
          <p:cNvSpPr/>
          <p:nvPr/>
        </p:nvSpPr>
        <p:spPr>
          <a:xfrm>
            <a:off x="6232939" y="3777548"/>
            <a:ext cx="1751359" cy="70539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CAD/PAD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After 12 months switch to Rivaroxaban 2.5mg </a:t>
            </a:r>
            <a:r>
              <a:rPr lang="en-US" sz="1000" dirty="0" err="1">
                <a:solidFill>
                  <a:schemeClr val="bg1"/>
                </a:solidFill>
                <a:latin typeface="Arial"/>
                <a:cs typeface="Arial"/>
              </a:rPr>
              <a:t>bd</a:t>
            </a: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 and Aspirin 75mg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0F4D03-6CC6-9D49-8E71-B82A8EF4E3A9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3141617" y="1663528"/>
            <a:ext cx="0" cy="227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815A3F6-419C-F142-AA9B-D403FAFCFBFE}"/>
              </a:ext>
            </a:extLst>
          </p:cNvPr>
          <p:cNvCxnSpPr>
            <a:stCxn id="36" idx="2"/>
            <a:endCxn id="81" idx="0"/>
          </p:cNvCxnSpPr>
          <p:nvPr/>
        </p:nvCxnSpPr>
        <p:spPr>
          <a:xfrm>
            <a:off x="3141617" y="2505254"/>
            <a:ext cx="0" cy="2308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CD1EFBE-4A97-5542-B196-21CB7DC33B51}"/>
              </a:ext>
            </a:extLst>
          </p:cNvPr>
          <p:cNvCxnSpPr>
            <a:cxnSpLocks/>
            <a:stCxn id="81" idx="2"/>
            <a:endCxn id="42" idx="0"/>
          </p:cNvCxnSpPr>
          <p:nvPr/>
        </p:nvCxnSpPr>
        <p:spPr>
          <a:xfrm>
            <a:off x="3141617" y="3588153"/>
            <a:ext cx="2" cy="1138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55618FD-B345-B24A-B37F-58F5CF57BA1D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079287" y="1663528"/>
            <a:ext cx="2" cy="231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FF67B54-27B1-B044-97E1-5D786AE839BF}"/>
              </a:ext>
            </a:extLst>
          </p:cNvPr>
          <p:cNvCxnSpPr>
            <a:stCxn id="15" idx="2"/>
            <a:endCxn id="78" idx="0"/>
          </p:cNvCxnSpPr>
          <p:nvPr/>
        </p:nvCxnSpPr>
        <p:spPr>
          <a:xfrm flipH="1">
            <a:off x="5079288" y="2509847"/>
            <a:ext cx="1" cy="226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95076E1-3264-1A44-AB14-D6EE455F6F5B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099343" y="3582468"/>
            <a:ext cx="0" cy="1141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92EC3B0-1177-364E-9E41-189569AB4190}"/>
              </a:ext>
            </a:extLst>
          </p:cNvPr>
          <p:cNvCxnSpPr/>
          <p:nvPr/>
        </p:nvCxnSpPr>
        <p:spPr>
          <a:xfrm>
            <a:off x="7105828" y="1663528"/>
            <a:ext cx="0" cy="213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54A74B3-9444-754D-A9E9-36B534993FAD}"/>
              </a:ext>
            </a:extLst>
          </p:cNvPr>
          <p:cNvCxnSpPr>
            <a:stCxn id="17" idx="2"/>
            <a:endCxn id="83" idx="0"/>
          </p:cNvCxnSpPr>
          <p:nvPr/>
        </p:nvCxnSpPr>
        <p:spPr>
          <a:xfrm flipH="1">
            <a:off x="7108618" y="2484950"/>
            <a:ext cx="2" cy="2511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E0991538-574B-8C46-A0A5-805C5D157424}"/>
              </a:ext>
            </a:extLst>
          </p:cNvPr>
          <p:cNvCxnSpPr>
            <a:cxnSpLocks/>
            <a:stCxn id="83" idx="2"/>
            <a:endCxn id="87" idx="0"/>
          </p:cNvCxnSpPr>
          <p:nvPr/>
        </p:nvCxnSpPr>
        <p:spPr>
          <a:xfrm>
            <a:off x="7108618" y="3588153"/>
            <a:ext cx="1" cy="189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B6CB4560-4111-1F44-A544-D282D3E0F191}"/>
              </a:ext>
            </a:extLst>
          </p:cNvPr>
          <p:cNvCxnSpPr>
            <a:stCxn id="87" idx="2"/>
            <a:endCxn id="18" idx="0"/>
          </p:cNvCxnSpPr>
          <p:nvPr/>
        </p:nvCxnSpPr>
        <p:spPr>
          <a:xfrm>
            <a:off x="7108619" y="4482940"/>
            <a:ext cx="2" cy="2413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6BD51B8-6469-6844-A470-A74D6DF8410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9066345" y="1663528"/>
            <a:ext cx="0" cy="213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C58B23B-EAE7-E143-9351-297E75B99F0D}"/>
              </a:ext>
            </a:extLst>
          </p:cNvPr>
          <p:cNvCxnSpPr>
            <a:stCxn id="12" idx="2"/>
            <a:endCxn id="84" idx="0"/>
          </p:cNvCxnSpPr>
          <p:nvPr/>
        </p:nvCxnSpPr>
        <p:spPr>
          <a:xfrm>
            <a:off x="9066345" y="2484950"/>
            <a:ext cx="0" cy="2151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9611CE6-638C-0B45-9A88-BE4C99080556}"/>
              </a:ext>
            </a:extLst>
          </p:cNvPr>
          <p:cNvCxnSpPr>
            <a:cxnSpLocks/>
            <a:stCxn id="84" idx="2"/>
            <a:endCxn id="19" idx="0"/>
          </p:cNvCxnSpPr>
          <p:nvPr/>
        </p:nvCxnSpPr>
        <p:spPr>
          <a:xfrm>
            <a:off x="9066345" y="3540583"/>
            <a:ext cx="0" cy="11836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CD94A24-CF69-3441-B81E-459E667BC470}"/>
              </a:ext>
            </a:extLst>
          </p:cNvPr>
          <p:cNvCxnSpPr>
            <a:stCxn id="85" idx="2"/>
            <a:endCxn id="13" idx="0"/>
          </p:cNvCxnSpPr>
          <p:nvPr/>
        </p:nvCxnSpPr>
        <p:spPr>
          <a:xfrm>
            <a:off x="11024069" y="2485932"/>
            <a:ext cx="0" cy="2238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8FA41078-C9FE-0943-90D8-E04B5042A171}"/>
              </a:ext>
            </a:extLst>
          </p:cNvPr>
          <p:cNvSpPr txBox="1"/>
          <p:nvPr/>
        </p:nvSpPr>
        <p:spPr>
          <a:xfrm>
            <a:off x="10113264" y="6532216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August 2018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69BA371-1B1A-C348-81FB-8E0FB8C52DA6}"/>
              </a:ext>
            </a:extLst>
          </p:cNvPr>
          <p:cNvSpPr/>
          <p:nvPr/>
        </p:nvSpPr>
        <p:spPr>
          <a:xfrm>
            <a:off x="6232938" y="6016847"/>
            <a:ext cx="1751359" cy="730814"/>
          </a:xfrm>
          <a:prstGeom prst="rect">
            <a:avLst/>
          </a:prstGeom>
          <a:solidFill>
            <a:srgbClr val="00B050"/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Atrial fibrillation identified</a:t>
            </a: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Oral Anticoagulation Alone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969B9967-0D17-AA4C-B30E-9531634F96ED}"/>
              </a:ext>
            </a:extLst>
          </p:cNvPr>
          <p:cNvCxnSpPr>
            <a:stCxn id="18" idx="2"/>
            <a:endCxn id="148" idx="0"/>
          </p:cNvCxnSpPr>
          <p:nvPr/>
        </p:nvCxnSpPr>
        <p:spPr>
          <a:xfrm flipH="1">
            <a:off x="7108618" y="5824060"/>
            <a:ext cx="3" cy="1927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E1C32610-84F5-1340-8ACA-266ADD8D31BE}"/>
              </a:ext>
            </a:extLst>
          </p:cNvPr>
          <p:cNvCxnSpPr>
            <a:endCxn id="85" idx="0"/>
          </p:cNvCxnSpPr>
          <p:nvPr/>
        </p:nvCxnSpPr>
        <p:spPr>
          <a:xfrm>
            <a:off x="11024069" y="1663528"/>
            <a:ext cx="0" cy="2160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807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3610</TotalTime>
  <Words>181</Words>
  <Application>Microsoft Office PowerPoint</Application>
  <PresentationFormat>Widescreen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129</cp:revision>
  <cp:lastPrinted>2018-09-20T13:15:43Z</cp:lastPrinted>
  <dcterms:created xsi:type="dcterms:W3CDTF">2018-03-02T10:29:39Z</dcterms:created>
  <dcterms:modified xsi:type="dcterms:W3CDTF">2023-04-24T15:18:36Z</dcterms:modified>
</cp:coreProperties>
</file>