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0" r:id="rId2"/>
    <p:sldId id="117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132" autoAdjust="0"/>
    <p:restoredTop sz="94673"/>
  </p:normalViewPr>
  <p:slideViewPr>
    <p:cSldViewPr snapToGrid="0" snapToObjects="1">
      <p:cViewPr>
        <p:scale>
          <a:sx n="75" d="100"/>
          <a:sy n="75" d="100"/>
        </p:scale>
        <p:origin x="624" y="8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49CD-8923-BB45-B9A7-B6D9D1ECF53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87F87-346B-534A-BF19-A6BFBC0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8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6C9B-8D4A-AF4E-BBE7-A77F68329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33560-2E80-8A4B-8EB6-E2D118798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BCD52-7775-144C-9A17-F16D809D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59A6-25A1-D545-A9C7-AB945E07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3CCBD-8DE4-F241-AC70-4D297F2F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6465-EAE3-7041-B46C-ECB18185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9FEF5-8B16-374C-9FBD-70712BFD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8E8E-676B-894D-B45A-217131B8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A1AB4-1AEF-6A42-8592-368A1AC18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522E-BE3C-6F4C-9006-03F37BF5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03AA-35F5-C340-BD2B-ECFE3692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A001-ECE1-FE40-93A5-5254923EB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9FE8A-92F8-7E47-B547-1D700473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F91E-937F-4C4E-BE93-B92D0BBD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E0A60-2785-7847-8022-EDD1B45E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F9C2-78D7-5941-B453-8BCDC1BA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BDBB-5F73-3E41-820D-7B0826683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10098-C227-4F4B-8890-3A8DBE380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2E438-ED69-D848-8775-862D9FD9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0F140-F1DB-6F42-B48E-34531694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629A4-A3D1-D14B-A3D5-00E06036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6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1EA6-FA73-6644-B456-14B97A9E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EE9A6-357C-1C42-98F8-8E7D51AC8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72794-D619-B841-92C3-CC881B9D0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92C89-D254-E746-84B2-90E67F697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E391D-1671-444A-962C-5B843C10B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AE229-3962-7B4A-ADE2-AB06213B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CCDAE9-7495-9E47-91F9-C9910232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7D912-375C-B74E-A766-13297387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2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BC90-2489-1A46-B13B-BFD0E909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8EFB2E-F7C4-A64C-8CEC-2B5871A6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25B74-0BC3-6B43-85C0-8B036158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6C65CE-9DA8-334F-B68A-6CB8F138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78A89-79A1-454A-94B2-BD22490A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DF144-6876-2B48-8F3A-38EBD3CE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CEB06-0973-CD49-A15F-77B68618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1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A7-F007-2540-A717-C419CF99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1D38F-C04E-7F44-9F4D-DBE033BF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E9BDB-A30C-FD44-A3C4-6CD41F94E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2E3BB-40BA-B345-A08A-D659E201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CC99B-4EEE-3746-89AB-E388F428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CDDAC-7B55-254C-A411-0A35BF3E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7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54BF-117F-0248-B59E-7F284711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49E377-8B5C-2D4F-A4F0-7E80F2D99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8069A-FCD5-7143-94E8-9A3873460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8307A-6AA7-B94A-8A57-8617BB58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F5ECC-A5B0-ED4F-9796-4C4DDF9B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06A51-32AB-0C46-8E2F-4251BC5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1E4E-08AA-A845-9EDE-D805E862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E2A8D-B94D-894C-8947-7EA415879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36825-9FC9-D642-9213-71CCA876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A1CA-2021-D643-BAC7-B759393E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8DEB-C530-E547-874C-26081598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3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E9D1E-8C73-9349-8CD1-85B7AB5F3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2CE64-5ECA-C149-AED2-2381F2EB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14EA-E94D-BD42-87CF-5506B8D8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9D41F-D44B-C447-8E7C-38AC00D6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455AD-6EA0-C04C-98BC-211F5867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E9800-D2D4-BC42-A057-DFD396F8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67A3F-E26F-5D47-8CE2-A9FFB7C7B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4DB01-AB81-0345-800C-2191A915E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0716-FFD5-744E-A154-104236376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42D9C-2908-9846-96C1-F869C8B64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0ECEBBA-F910-9A46-8595-CC40FAA6C3C0}"/>
              </a:ext>
            </a:extLst>
          </p:cNvPr>
          <p:cNvSpPr txBox="1">
            <a:spLocks/>
          </p:cNvSpPr>
          <p:nvPr/>
        </p:nvSpPr>
        <p:spPr>
          <a:xfrm>
            <a:off x="7965838" y="21125"/>
            <a:ext cx="4578103" cy="597597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/>
              <a:t>Do you need to arrange an echo?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D3A8B6-2D04-A54A-AE96-7BA2C429F845}"/>
              </a:ext>
            </a:extLst>
          </p:cNvPr>
          <p:cNvSpPr/>
          <p:nvPr/>
        </p:nvSpPr>
        <p:spPr>
          <a:xfrm>
            <a:off x="2971645" y="5420506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Refer to Inherited Cardiac Conditions unit at Leeds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23E827-2E5D-3C47-AE40-4FF308724FC6}"/>
              </a:ext>
            </a:extLst>
          </p:cNvPr>
          <p:cNvSpPr/>
          <p:nvPr/>
        </p:nvSpPr>
        <p:spPr>
          <a:xfrm>
            <a:off x="3010963" y="1607660"/>
            <a:ext cx="2460289" cy="50067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Is the person symptomatic?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2C7F03-9CBF-D34D-85D3-546C75CC739E}"/>
              </a:ext>
            </a:extLst>
          </p:cNvPr>
          <p:cNvSpPr/>
          <p:nvPr/>
        </p:nvSpPr>
        <p:spPr>
          <a:xfrm>
            <a:off x="2971646" y="3961954"/>
            <a:ext cx="2460289" cy="50067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FBC, U&amp;E, LFTs, Hba</a:t>
            </a:r>
            <a:r>
              <a:rPr lang="en-US" sz="1200" baseline="-25000" dirty="0">
                <a:solidFill>
                  <a:schemeClr val="bg1"/>
                </a:solidFill>
              </a:rPr>
              <a:t>1</a:t>
            </a:r>
            <a:r>
              <a:rPr lang="en-US" sz="1200" dirty="0">
                <a:solidFill>
                  <a:schemeClr val="bg1"/>
                </a:solidFill>
              </a:rPr>
              <a:t>c, ECG,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NT-</a:t>
            </a:r>
            <a:r>
              <a:rPr lang="en-US" sz="1200" dirty="0" err="1">
                <a:solidFill>
                  <a:schemeClr val="bg1"/>
                </a:solidFill>
              </a:rPr>
              <a:t>ProBNP</a:t>
            </a:r>
            <a:r>
              <a:rPr lang="en-US" sz="1200" dirty="0">
                <a:solidFill>
                  <a:schemeClr val="bg1"/>
                </a:solidFill>
              </a:rPr>
              <a:t>, CXR, RFTs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E846D38-2134-C447-9751-10CC950731D7}"/>
              </a:ext>
            </a:extLst>
          </p:cNvPr>
          <p:cNvSpPr/>
          <p:nvPr/>
        </p:nvSpPr>
        <p:spPr>
          <a:xfrm>
            <a:off x="8704274" y="1599384"/>
            <a:ext cx="2460289" cy="50067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Echo suggested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0D1193C-056A-F54B-8288-5C7331244C2C}"/>
              </a:ext>
            </a:extLst>
          </p:cNvPr>
          <p:cNvSpPr/>
          <p:nvPr/>
        </p:nvSpPr>
        <p:spPr>
          <a:xfrm>
            <a:off x="3017636" y="3172090"/>
            <a:ext cx="2460289" cy="50067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Is the person person fit enough for cardiothoracic surgery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166A804-01FB-034F-A961-768D40A939FF}"/>
              </a:ext>
            </a:extLst>
          </p:cNvPr>
          <p:cNvSpPr/>
          <p:nvPr/>
        </p:nvSpPr>
        <p:spPr>
          <a:xfrm>
            <a:off x="3011631" y="2390105"/>
            <a:ext cx="2460289" cy="50067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Would the person person contemplate cardiothoracic surgery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33CCCB3-FC5D-6F4A-9BDC-E3756A1F048C}"/>
              </a:ext>
            </a:extLst>
          </p:cNvPr>
          <p:cNvSpPr/>
          <p:nvPr/>
        </p:nvSpPr>
        <p:spPr>
          <a:xfrm>
            <a:off x="5837393" y="1607661"/>
            <a:ext cx="2460289" cy="50067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Is the person person fit enough for cardiothoracic surgery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3237E19-D2B7-4744-9A7E-B3464C1B3CED}"/>
              </a:ext>
            </a:extLst>
          </p:cNvPr>
          <p:cNvSpPr/>
          <p:nvPr/>
        </p:nvSpPr>
        <p:spPr>
          <a:xfrm>
            <a:off x="5845272" y="2389875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No echo suggested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145E3C1-C9B2-5C4E-84F9-83861FB2DD3E}"/>
              </a:ext>
            </a:extLst>
          </p:cNvPr>
          <p:cNvCxnSpPr>
            <a:stCxn id="6" idx="3"/>
            <a:endCxn id="60" idx="1"/>
          </p:cNvCxnSpPr>
          <p:nvPr/>
        </p:nvCxnSpPr>
        <p:spPr>
          <a:xfrm>
            <a:off x="5471252" y="1857999"/>
            <a:ext cx="366141" cy="1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876B300-17D8-BC44-B7E8-5CB62FFD4130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8297682" y="1858000"/>
            <a:ext cx="406593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FBACD7C-8177-8144-8A44-5CAB583D933A}"/>
              </a:ext>
            </a:extLst>
          </p:cNvPr>
          <p:cNvCxnSpPr>
            <a:stCxn id="6" idx="2"/>
            <a:endCxn id="59" idx="0"/>
          </p:cNvCxnSpPr>
          <p:nvPr/>
        </p:nvCxnSpPr>
        <p:spPr>
          <a:xfrm>
            <a:off x="4241108" y="2108338"/>
            <a:ext cx="668" cy="28176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71D8A9B-B819-CE46-BAC9-CC05CC5617F8}"/>
              </a:ext>
            </a:extLst>
          </p:cNvPr>
          <p:cNvCxnSpPr>
            <a:stCxn id="59" idx="2"/>
            <a:endCxn id="57" idx="0"/>
          </p:cNvCxnSpPr>
          <p:nvPr/>
        </p:nvCxnSpPr>
        <p:spPr>
          <a:xfrm>
            <a:off x="4241776" y="2890783"/>
            <a:ext cx="6005" cy="28130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73375EE3-A69C-F442-A533-BB90260DE9D7}"/>
              </a:ext>
            </a:extLst>
          </p:cNvPr>
          <p:cNvCxnSpPr>
            <a:stCxn id="59" idx="3"/>
            <a:endCxn id="62" idx="1"/>
          </p:cNvCxnSpPr>
          <p:nvPr/>
        </p:nvCxnSpPr>
        <p:spPr>
          <a:xfrm flipV="1">
            <a:off x="5471920" y="2640214"/>
            <a:ext cx="373352" cy="23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86491642-FAB2-1A49-92F3-92B17C29388A}"/>
              </a:ext>
            </a:extLst>
          </p:cNvPr>
          <p:cNvSpPr txBox="1"/>
          <p:nvPr/>
        </p:nvSpPr>
        <p:spPr>
          <a:xfrm>
            <a:off x="5435556" y="3584232"/>
            <a:ext cx="420243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3536F72-9BC2-4C4B-A1FB-859AE9F56D23}"/>
              </a:ext>
            </a:extLst>
          </p:cNvPr>
          <p:cNvSpPr txBox="1"/>
          <p:nvPr/>
        </p:nvSpPr>
        <p:spPr>
          <a:xfrm>
            <a:off x="12180630" y="1704503"/>
            <a:ext cx="420243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FDCFAD6-454A-3B4F-9A83-4F19BC522418}"/>
              </a:ext>
            </a:extLst>
          </p:cNvPr>
          <p:cNvSpPr txBox="1"/>
          <p:nvPr/>
        </p:nvSpPr>
        <p:spPr>
          <a:xfrm>
            <a:off x="5473931" y="3130706"/>
            <a:ext cx="394660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9BB6AF-128E-8246-A49A-059873661C98}"/>
              </a:ext>
            </a:extLst>
          </p:cNvPr>
          <p:cNvSpPr txBox="1"/>
          <p:nvPr/>
        </p:nvSpPr>
        <p:spPr>
          <a:xfrm>
            <a:off x="7040130" y="610514"/>
            <a:ext cx="394660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4D7CD06-425D-4247-84CC-14483DB3C51A}"/>
              </a:ext>
            </a:extLst>
          </p:cNvPr>
          <p:cNvSpPr txBox="1"/>
          <p:nvPr/>
        </p:nvSpPr>
        <p:spPr>
          <a:xfrm>
            <a:off x="4223336" y="1341728"/>
            <a:ext cx="394660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AF66F9D-1841-534C-87EF-05117938DEC8}"/>
              </a:ext>
            </a:extLst>
          </p:cNvPr>
          <p:cNvSpPr txBox="1"/>
          <p:nvPr/>
        </p:nvSpPr>
        <p:spPr>
          <a:xfrm>
            <a:off x="5431935" y="858813"/>
            <a:ext cx="420243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3AC40D5-26F8-2B44-9009-3DB9A4143D80}"/>
              </a:ext>
            </a:extLst>
          </p:cNvPr>
          <p:cNvSpPr/>
          <p:nvPr/>
        </p:nvSpPr>
        <p:spPr>
          <a:xfrm>
            <a:off x="3013831" y="870810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Is the patient know to have a heart valve lesion?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46DF0A6-933E-AD4F-AF8D-3855EE690D76}"/>
              </a:ext>
            </a:extLst>
          </p:cNvPr>
          <p:cNvSpPr/>
          <p:nvPr/>
        </p:nvSpPr>
        <p:spPr>
          <a:xfrm>
            <a:off x="5809995" y="870441"/>
            <a:ext cx="2460289" cy="50067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Have symptoms developed to suggest deterioration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F6BA84D-013E-2F45-AC74-7BC392692F75}"/>
              </a:ext>
            </a:extLst>
          </p:cNvPr>
          <p:cNvSpPr/>
          <p:nvPr/>
        </p:nvSpPr>
        <p:spPr>
          <a:xfrm>
            <a:off x="217667" y="870322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Cardiac Murmur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435A6E9-2003-134B-9B31-FDA563DF1487}"/>
              </a:ext>
            </a:extLst>
          </p:cNvPr>
          <p:cNvSpPr txBox="1"/>
          <p:nvPr/>
        </p:nvSpPr>
        <p:spPr>
          <a:xfrm>
            <a:off x="8353842" y="3904516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59C5ECC-ED0C-A54E-8636-EF44155C74CB}"/>
              </a:ext>
            </a:extLst>
          </p:cNvPr>
          <p:cNvSpPr/>
          <p:nvPr/>
        </p:nvSpPr>
        <p:spPr>
          <a:xfrm>
            <a:off x="5809994" y="157658"/>
            <a:ext cx="2460289" cy="50067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Continue normal surveillance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23AB80C-5CC3-034C-A57C-A39DC9938F0E}"/>
              </a:ext>
            </a:extLst>
          </p:cNvPr>
          <p:cNvSpPr txBox="1"/>
          <p:nvPr/>
        </p:nvSpPr>
        <p:spPr>
          <a:xfrm>
            <a:off x="4220468" y="2076362"/>
            <a:ext cx="394660" cy="307777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No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67FB066-7EAE-4D42-B5FA-E9B1D07778AA}"/>
              </a:ext>
            </a:extLst>
          </p:cNvPr>
          <p:cNvSpPr txBox="1"/>
          <p:nvPr/>
        </p:nvSpPr>
        <p:spPr>
          <a:xfrm>
            <a:off x="4280855" y="2871623"/>
            <a:ext cx="420243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cxnSp>
        <p:nvCxnSpPr>
          <p:cNvPr id="102" name="Elbow Connector 101">
            <a:extLst>
              <a:ext uri="{FF2B5EF4-FFF2-40B4-BE49-F238E27FC236}">
                <a16:creationId xmlns:a16="http://schemas.microsoft.com/office/drawing/2014/main" id="{60ED2FDE-B9C1-514E-BE3C-41E367E9EF3B}"/>
              </a:ext>
            </a:extLst>
          </p:cNvPr>
          <p:cNvCxnSpPr>
            <a:cxnSpLocks/>
            <a:stCxn id="57" idx="2"/>
            <a:endCxn id="53" idx="2"/>
          </p:cNvCxnSpPr>
          <p:nvPr/>
        </p:nvCxnSpPr>
        <p:spPr>
          <a:xfrm rot="5400000" flipH="1" flipV="1">
            <a:off x="6304747" y="43096"/>
            <a:ext cx="1572706" cy="5686638"/>
          </a:xfrm>
          <a:prstGeom prst="bentConnector3">
            <a:avLst>
              <a:gd name="adj1" fmla="val -964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Elbow Connector 103">
            <a:extLst>
              <a:ext uri="{FF2B5EF4-FFF2-40B4-BE49-F238E27FC236}">
                <a16:creationId xmlns:a16="http://schemas.microsoft.com/office/drawing/2014/main" id="{585CA5EB-2866-354C-9020-E04E2C286CF6}"/>
              </a:ext>
            </a:extLst>
          </p:cNvPr>
          <p:cNvCxnSpPr>
            <a:stCxn id="57" idx="3"/>
            <a:endCxn id="62" idx="2"/>
          </p:cNvCxnSpPr>
          <p:nvPr/>
        </p:nvCxnSpPr>
        <p:spPr>
          <a:xfrm flipV="1">
            <a:off x="5477925" y="2890553"/>
            <a:ext cx="1597492" cy="531876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D6FA688A-D1D9-0444-9E95-EC667C18FD63}"/>
              </a:ext>
            </a:extLst>
          </p:cNvPr>
          <p:cNvSpPr txBox="1"/>
          <p:nvPr/>
        </p:nvSpPr>
        <p:spPr>
          <a:xfrm>
            <a:off x="2627225" y="851575"/>
            <a:ext cx="420243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C6F564D-1BAE-8448-95A6-76F7211EEAE1}"/>
              </a:ext>
            </a:extLst>
          </p:cNvPr>
          <p:cNvSpPr/>
          <p:nvPr/>
        </p:nvSpPr>
        <p:spPr>
          <a:xfrm>
            <a:off x="217667" y="3961954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Dyspnoea</a:t>
            </a:r>
            <a:endParaRPr lang="en-US" sz="1200" b="1" dirty="0">
              <a:solidFill>
                <a:schemeClr val="tx1"/>
              </a:solidFill>
            </a:endParaRP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9DC090C2-44E8-4747-BCFB-A70FA9D5B4F9}"/>
              </a:ext>
            </a:extLst>
          </p:cNvPr>
          <p:cNvCxnSpPr>
            <a:stCxn id="84" idx="3"/>
            <a:endCxn id="82" idx="1"/>
          </p:cNvCxnSpPr>
          <p:nvPr/>
        </p:nvCxnSpPr>
        <p:spPr>
          <a:xfrm>
            <a:off x="2677956" y="1120661"/>
            <a:ext cx="335875" cy="4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0A86CAA6-0F09-F14D-88E7-328BCD5840D1}"/>
              </a:ext>
            </a:extLst>
          </p:cNvPr>
          <p:cNvCxnSpPr>
            <a:stCxn id="82" idx="3"/>
            <a:endCxn id="83" idx="1"/>
          </p:cNvCxnSpPr>
          <p:nvPr/>
        </p:nvCxnSpPr>
        <p:spPr>
          <a:xfrm flipV="1">
            <a:off x="5474120" y="1120780"/>
            <a:ext cx="335875" cy="36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C7259DEF-42C7-974D-9348-FB95899A0323}"/>
              </a:ext>
            </a:extLst>
          </p:cNvPr>
          <p:cNvCxnSpPr>
            <a:stCxn id="83" idx="0"/>
            <a:endCxn id="93" idx="2"/>
          </p:cNvCxnSpPr>
          <p:nvPr/>
        </p:nvCxnSpPr>
        <p:spPr>
          <a:xfrm flipH="1" flipV="1">
            <a:off x="7040139" y="658336"/>
            <a:ext cx="1" cy="2121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23DBBE9E-8AAA-A844-A802-BF2CA1F3F167}"/>
              </a:ext>
            </a:extLst>
          </p:cNvPr>
          <p:cNvCxnSpPr>
            <a:stCxn id="82" idx="2"/>
            <a:endCxn id="6" idx="0"/>
          </p:cNvCxnSpPr>
          <p:nvPr/>
        </p:nvCxnSpPr>
        <p:spPr>
          <a:xfrm flipH="1">
            <a:off x="4241108" y="1371488"/>
            <a:ext cx="2868" cy="2361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2F4CD4DB-B497-E047-8848-2D3D3B8076F9}"/>
              </a:ext>
            </a:extLst>
          </p:cNvPr>
          <p:cNvSpPr txBox="1"/>
          <p:nvPr/>
        </p:nvSpPr>
        <p:spPr>
          <a:xfrm>
            <a:off x="5456816" y="2322251"/>
            <a:ext cx="394660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5E43831-3EE0-6948-A40A-23B161C9B537}"/>
              </a:ext>
            </a:extLst>
          </p:cNvPr>
          <p:cNvSpPr txBox="1"/>
          <p:nvPr/>
        </p:nvSpPr>
        <p:spPr>
          <a:xfrm>
            <a:off x="7065906" y="2130040"/>
            <a:ext cx="394660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</a:t>
            </a:r>
          </a:p>
        </p:txBody>
      </p: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63726119-B160-5349-A59C-70D6E2808046}"/>
              </a:ext>
            </a:extLst>
          </p:cNvPr>
          <p:cNvCxnSpPr>
            <a:stCxn id="60" idx="2"/>
            <a:endCxn id="62" idx="0"/>
          </p:cNvCxnSpPr>
          <p:nvPr/>
        </p:nvCxnSpPr>
        <p:spPr>
          <a:xfrm>
            <a:off x="7067538" y="2108339"/>
            <a:ext cx="7879" cy="2815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68E1390C-1766-3B4F-B078-83884E589A9C}"/>
              </a:ext>
            </a:extLst>
          </p:cNvPr>
          <p:cNvCxnSpPr>
            <a:stCxn id="108" idx="3"/>
            <a:endCxn id="7" idx="1"/>
          </p:cNvCxnSpPr>
          <p:nvPr/>
        </p:nvCxnSpPr>
        <p:spPr>
          <a:xfrm>
            <a:off x="2677956" y="4212293"/>
            <a:ext cx="29369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156">
            <a:extLst>
              <a:ext uri="{FF2B5EF4-FFF2-40B4-BE49-F238E27FC236}">
                <a16:creationId xmlns:a16="http://schemas.microsoft.com/office/drawing/2014/main" id="{2F66D8E5-93DA-2F49-BE20-E0A6329D918D}"/>
              </a:ext>
            </a:extLst>
          </p:cNvPr>
          <p:cNvSpPr/>
          <p:nvPr/>
        </p:nvSpPr>
        <p:spPr>
          <a:xfrm>
            <a:off x="5809985" y="3961954"/>
            <a:ext cx="2460289" cy="50067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Is NT-</a:t>
            </a:r>
            <a:r>
              <a:rPr lang="en-US" sz="1200" dirty="0" err="1">
                <a:solidFill>
                  <a:schemeClr val="tx1"/>
                </a:solidFill>
              </a:rPr>
              <a:t>ProBNP</a:t>
            </a:r>
            <a:r>
              <a:rPr lang="en-US" sz="1200">
                <a:solidFill>
                  <a:schemeClr val="tx1"/>
                </a:solidFill>
              </a:rPr>
              <a:t> or </a:t>
            </a:r>
            <a:r>
              <a:rPr lang="en-US" sz="1200" dirty="0">
                <a:solidFill>
                  <a:schemeClr val="tx1"/>
                </a:solidFill>
              </a:rPr>
              <a:t>ECG abnormal</a:t>
            </a:r>
          </a:p>
        </p:txBody>
      </p: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77BB8D80-38DE-BB4B-ADAA-8636CE727DE1}"/>
              </a:ext>
            </a:extLst>
          </p:cNvPr>
          <p:cNvCxnSpPr>
            <a:stCxn id="7" idx="3"/>
            <a:endCxn id="157" idx="1"/>
          </p:cNvCxnSpPr>
          <p:nvPr/>
        </p:nvCxnSpPr>
        <p:spPr>
          <a:xfrm>
            <a:off x="5431935" y="4212293"/>
            <a:ext cx="3780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Rectangle 159">
            <a:extLst>
              <a:ext uri="{FF2B5EF4-FFF2-40B4-BE49-F238E27FC236}">
                <a16:creationId xmlns:a16="http://schemas.microsoft.com/office/drawing/2014/main" id="{65FC982A-9A09-614F-B53B-D413F896D679}"/>
              </a:ext>
            </a:extLst>
          </p:cNvPr>
          <p:cNvSpPr/>
          <p:nvPr/>
        </p:nvSpPr>
        <p:spPr>
          <a:xfrm>
            <a:off x="217666" y="4653364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Peripheral Oedema </a:t>
            </a:r>
            <a:r>
              <a:rPr lang="en-US" sz="1100" b="1" i="1" dirty="0">
                <a:solidFill>
                  <a:schemeClr val="tx1"/>
                </a:solidFill>
              </a:rPr>
              <a:t>without</a:t>
            </a:r>
            <a:r>
              <a:rPr lang="en-US" sz="1100" b="1" dirty="0">
                <a:solidFill>
                  <a:schemeClr val="tx1"/>
                </a:solidFill>
              </a:rPr>
              <a:t> </a:t>
            </a:r>
            <a:r>
              <a:rPr lang="en-US" sz="1100" b="1" dirty="0" err="1">
                <a:solidFill>
                  <a:schemeClr val="tx1"/>
                </a:solidFill>
              </a:rPr>
              <a:t>dyspnoea</a:t>
            </a:r>
            <a:r>
              <a:rPr lang="en-US" sz="1100" b="1" dirty="0">
                <a:solidFill>
                  <a:schemeClr val="tx1"/>
                </a:solidFill>
              </a:rPr>
              <a:t>?</a:t>
            </a:r>
          </a:p>
        </p:txBody>
      </p:sp>
      <p:cxnSp>
        <p:nvCxnSpPr>
          <p:cNvPr id="163" name="Elbow Connector 162">
            <a:extLst>
              <a:ext uri="{FF2B5EF4-FFF2-40B4-BE49-F238E27FC236}">
                <a16:creationId xmlns:a16="http://schemas.microsoft.com/office/drawing/2014/main" id="{4BB79D36-2CB6-2840-AF2E-EDE6A19C7954}"/>
              </a:ext>
            </a:extLst>
          </p:cNvPr>
          <p:cNvCxnSpPr>
            <a:stCxn id="157" idx="3"/>
            <a:endCxn id="53" idx="2"/>
          </p:cNvCxnSpPr>
          <p:nvPr/>
        </p:nvCxnSpPr>
        <p:spPr>
          <a:xfrm flipV="1">
            <a:off x="8270274" y="2100062"/>
            <a:ext cx="1664145" cy="2112231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F1193E7-15E5-6248-8938-A89005AE9E4B}"/>
              </a:ext>
            </a:extLst>
          </p:cNvPr>
          <p:cNvSpPr/>
          <p:nvPr/>
        </p:nvSpPr>
        <p:spPr>
          <a:xfrm>
            <a:off x="217666" y="5420506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Does patient have family history of cardiomyopathy?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B3311985-B694-E549-B20A-CF16BA086BD1}"/>
              </a:ext>
            </a:extLst>
          </p:cNvPr>
          <p:cNvSpPr txBox="1"/>
          <p:nvPr/>
        </p:nvSpPr>
        <p:spPr>
          <a:xfrm>
            <a:off x="2614679" y="3936629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395BDAAE-E9FE-E04A-8319-E5AC7EA2395E}"/>
              </a:ext>
            </a:extLst>
          </p:cNvPr>
          <p:cNvSpPr/>
          <p:nvPr/>
        </p:nvSpPr>
        <p:spPr>
          <a:xfrm>
            <a:off x="5809984" y="4653364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No echo suggested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E514BD58-9B13-8641-9457-87F9D05D6FA0}"/>
              </a:ext>
            </a:extLst>
          </p:cNvPr>
          <p:cNvCxnSpPr>
            <a:stCxn id="160" idx="3"/>
            <a:endCxn id="168" idx="1"/>
          </p:cNvCxnSpPr>
          <p:nvPr/>
        </p:nvCxnSpPr>
        <p:spPr>
          <a:xfrm>
            <a:off x="2677955" y="4903703"/>
            <a:ext cx="3132029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B51F381A-A8C4-4C49-AFE1-533801B5F134}"/>
              </a:ext>
            </a:extLst>
          </p:cNvPr>
          <p:cNvSpPr txBox="1"/>
          <p:nvPr/>
        </p:nvSpPr>
        <p:spPr>
          <a:xfrm>
            <a:off x="2635683" y="4637466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57A192B1-8A64-7A4C-84C7-68523834AEC9}"/>
              </a:ext>
            </a:extLst>
          </p:cNvPr>
          <p:cNvCxnSpPr>
            <a:stCxn id="157" idx="2"/>
            <a:endCxn id="168" idx="0"/>
          </p:cNvCxnSpPr>
          <p:nvPr/>
        </p:nvCxnSpPr>
        <p:spPr>
          <a:xfrm flipH="1">
            <a:off x="7040129" y="4462632"/>
            <a:ext cx="1" cy="1907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0EFE9DDC-46CF-A745-9A8B-3F7406186A3B}"/>
              </a:ext>
            </a:extLst>
          </p:cNvPr>
          <p:cNvSpPr txBox="1"/>
          <p:nvPr/>
        </p:nvSpPr>
        <p:spPr>
          <a:xfrm>
            <a:off x="7019056" y="4404109"/>
            <a:ext cx="394660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</a:t>
            </a:r>
          </a:p>
        </p:txBody>
      </p:sp>
      <p:cxnSp>
        <p:nvCxnSpPr>
          <p:cNvPr id="177" name="Elbow Connector 176">
            <a:extLst>
              <a:ext uri="{FF2B5EF4-FFF2-40B4-BE49-F238E27FC236}">
                <a16:creationId xmlns:a16="http://schemas.microsoft.com/office/drawing/2014/main" id="{100C338C-E744-2045-9304-FDD9D5BDD76D}"/>
              </a:ext>
            </a:extLst>
          </p:cNvPr>
          <p:cNvCxnSpPr>
            <a:stCxn id="83" idx="3"/>
            <a:endCxn id="53" idx="0"/>
          </p:cNvCxnSpPr>
          <p:nvPr/>
        </p:nvCxnSpPr>
        <p:spPr>
          <a:xfrm>
            <a:off x="8270284" y="1120780"/>
            <a:ext cx="1664135" cy="47860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Box 177">
            <a:extLst>
              <a:ext uri="{FF2B5EF4-FFF2-40B4-BE49-F238E27FC236}">
                <a16:creationId xmlns:a16="http://schemas.microsoft.com/office/drawing/2014/main" id="{8A94D60A-A1F4-E24E-B703-E9ABBB05F6DA}"/>
              </a:ext>
            </a:extLst>
          </p:cNvPr>
          <p:cNvSpPr txBox="1"/>
          <p:nvPr/>
        </p:nvSpPr>
        <p:spPr>
          <a:xfrm>
            <a:off x="8262755" y="853518"/>
            <a:ext cx="420243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98D6CB54-F5F9-134C-9253-9F8F7C12F117}"/>
              </a:ext>
            </a:extLst>
          </p:cNvPr>
          <p:cNvCxnSpPr>
            <a:stCxn id="164" idx="3"/>
            <a:endCxn id="5" idx="1"/>
          </p:cNvCxnSpPr>
          <p:nvPr/>
        </p:nvCxnSpPr>
        <p:spPr>
          <a:xfrm>
            <a:off x="2677955" y="5670845"/>
            <a:ext cx="29369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95CE352-5FDF-CA43-AF76-E607B7E177E7}"/>
              </a:ext>
            </a:extLst>
          </p:cNvPr>
          <p:cNvSpPr/>
          <p:nvPr/>
        </p:nvSpPr>
        <p:spPr>
          <a:xfrm>
            <a:off x="217666" y="6135585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Does patient have abnormal ECG that you are not sure about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99D58971-C25D-074E-B957-7512604017CC}"/>
              </a:ext>
            </a:extLst>
          </p:cNvPr>
          <p:cNvSpPr/>
          <p:nvPr/>
        </p:nvSpPr>
        <p:spPr>
          <a:xfrm>
            <a:off x="2971644" y="6135585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E-consultation for opinion on ECG</a:t>
            </a:r>
          </a:p>
        </p:txBody>
      </p: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AE9B60C1-BC1C-0D44-AA7C-9EC42915E357}"/>
              </a:ext>
            </a:extLst>
          </p:cNvPr>
          <p:cNvCxnSpPr>
            <a:stCxn id="187" idx="3"/>
            <a:endCxn id="188" idx="1"/>
          </p:cNvCxnSpPr>
          <p:nvPr/>
        </p:nvCxnSpPr>
        <p:spPr>
          <a:xfrm>
            <a:off x="2677955" y="6385924"/>
            <a:ext cx="293689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FF9E93C7-4970-DB4E-AAF1-B7F34D6F9706}"/>
              </a:ext>
            </a:extLst>
          </p:cNvPr>
          <p:cNvSpPr txBox="1"/>
          <p:nvPr/>
        </p:nvSpPr>
        <p:spPr>
          <a:xfrm>
            <a:off x="2624442" y="5404381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DFDD00BF-5356-4F47-A7BA-8C3A778CCED5}"/>
              </a:ext>
            </a:extLst>
          </p:cNvPr>
          <p:cNvSpPr txBox="1"/>
          <p:nvPr/>
        </p:nvSpPr>
        <p:spPr>
          <a:xfrm>
            <a:off x="2624441" y="6078147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2C05620-3A77-B143-91D7-3D30D1D55A12}"/>
              </a:ext>
            </a:extLst>
          </p:cNvPr>
          <p:cNvSpPr txBox="1"/>
          <p:nvPr/>
        </p:nvSpPr>
        <p:spPr>
          <a:xfrm>
            <a:off x="5463374" y="1538713"/>
            <a:ext cx="420243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B1DB5BDE-B549-BE4C-9D27-08D6878D2D9E}"/>
              </a:ext>
            </a:extLst>
          </p:cNvPr>
          <p:cNvSpPr txBox="1"/>
          <p:nvPr/>
        </p:nvSpPr>
        <p:spPr>
          <a:xfrm>
            <a:off x="8281163" y="1527232"/>
            <a:ext cx="420243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8188BA1-37C3-0046-8672-A53B3BC03889}"/>
              </a:ext>
            </a:extLst>
          </p:cNvPr>
          <p:cNvSpPr/>
          <p:nvPr/>
        </p:nvSpPr>
        <p:spPr>
          <a:xfrm>
            <a:off x="8704274" y="6135585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Is there cardiomegaly on the CXR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C795AB1-DE81-7049-B282-00CBC3CA8D94}"/>
              </a:ext>
            </a:extLst>
          </p:cNvPr>
          <p:cNvSpPr/>
          <p:nvPr/>
        </p:nvSpPr>
        <p:spPr>
          <a:xfrm>
            <a:off x="8705306" y="4653364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Previous history of cardiac disease? NT-</a:t>
            </a:r>
            <a:r>
              <a:rPr lang="en-US" sz="1200" dirty="0" err="1">
                <a:solidFill>
                  <a:schemeClr val="tx1"/>
                </a:solidFill>
              </a:rPr>
              <a:t>ProBNP</a:t>
            </a:r>
            <a:r>
              <a:rPr lang="en-US" sz="1200" dirty="0">
                <a:solidFill>
                  <a:schemeClr val="tx1"/>
                </a:solidFill>
              </a:rPr>
              <a:t> or ECG abnormal?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8C0D1FA-FC1A-E84B-ADC9-8C9C17206B51}"/>
              </a:ext>
            </a:extLst>
          </p:cNvPr>
          <p:cNvCxnSpPr>
            <a:stCxn id="73" idx="0"/>
            <a:endCxn id="53" idx="2"/>
          </p:cNvCxnSpPr>
          <p:nvPr/>
        </p:nvCxnSpPr>
        <p:spPr>
          <a:xfrm flipH="1" flipV="1">
            <a:off x="9934419" y="2100062"/>
            <a:ext cx="1032" cy="255330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C637580-6A71-0144-9D35-2D1B8508C152}"/>
              </a:ext>
            </a:extLst>
          </p:cNvPr>
          <p:cNvCxnSpPr>
            <a:stCxn id="73" idx="1"/>
            <a:endCxn id="168" idx="3"/>
          </p:cNvCxnSpPr>
          <p:nvPr/>
        </p:nvCxnSpPr>
        <p:spPr>
          <a:xfrm flipH="1">
            <a:off x="8270273" y="4903703"/>
            <a:ext cx="4350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71CD570-B62D-5F49-90E4-C8CEE0551112}"/>
              </a:ext>
            </a:extLst>
          </p:cNvPr>
          <p:cNvCxnSpPr>
            <a:stCxn id="72" idx="0"/>
            <a:endCxn id="73" idx="2"/>
          </p:cNvCxnSpPr>
          <p:nvPr/>
        </p:nvCxnSpPr>
        <p:spPr>
          <a:xfrm flipV="1">
            <a:off x="9934419" y="5154042"/>
            <a:ext cx="1032" cy="9815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FE9059A3-F9DD-A241-82DF-7DF10ADCDADC}"/>
              </a:ext>
            </a:extLst>
          </p:cNvPr>
          <p:cNvSpPr txBox="1"/>
          <p:nvPr/>
        </p:nvSpPr>
        <p:spPr>
          <a:xfrm>
            <a:off x="8306746" y="4637465"/>
            <a:ext cx="394660" cy="307777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No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EA55D0-D175-3449-9E4E-AB3584518013}"/>
              </a:ext>
            </a:extLst>
          </p:cNvPr>
          <p:cNvSpPr txBox="1"/>
          <p:nvPr/>
        </p:nvSpPr>
        <p:spPr>
          <a:xfrm>
            <a:off x="9930519" y="4329688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589651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2F425A-94E2-4D4D-8B2B-87EDFB456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04" y="-269357"/>
            <a:ext cx="10464835" cy="73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50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3620</TotalTime>
  <Words>167</Words>
  <Application>Microsoft Office PowerPoint</Application>
  <PresentationFormat>Widescreen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139</cp:revision>
  <cp:lastPrinted>2018-09-20T13:15:43Z</cp:lastPrinted>
  <dcterms:created xsi:type="dcterms:W3CDTF">2018-03-02T10:29:39Z</dcterms:created>
  <dcterms:modified xsi:type="dcterms:W3CDTF">2023-04-24T15:09:48Z</dcterms:modified>
</cp:coreProperties>
</file>