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57" r:id="rId3"/>
    <p:sldId id="27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05" autoAdjust="0"/>
    <p:restoredTop sz="94673"/>
  </p:normalViewPr>
  <p:slideViewPr>
    <p:cSldViewPr snapToGrid="0" snapToObjects="1">
      <p:cViewPr>
        <p:scale>
          <a:sx n="75" d="100"/>
          <a:sy n="75" d="100"/>
        </p:scale>
        <p:origin x="1638" y="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61798A-733B-FD40-9181-944028910F36}"/>
              </a:ext>
            </a:extLst>
          </p:cNvPr>
          <p:cNvSpPr/>
          <p:nvPr/>
        </p:nvSpPr>
        <p:spPr>
          <a:xfrm>
            <a:off x="459159" y="1132931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Weight, heart rate and rhythm &amp; blood pressure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DA994-CA4A-884F-8659-93386404CECC}"/>
              </a:ext>
            </a:extLst>
          </p:cNvPr>
          <p:cNvSpPr/>
          <p:nvPr/>
        </p:nvSpPr>
        <p:spPr>
          <a:xfrm>
            <a:off x="459157" y="2639439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CVD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1DE618-23F6-9D41-B2D7-A8D872DE0F9A}"/>
              </a:ext>
            </a:extLst>
          </p:cNvPr>
          <p:cNvSpPr/>
          <p:nvPr/>
        </p:nvSpPr>
        <p:spPr>
          <a:xfrm>
            <a:off x="459157" y="3397002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also have CKD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783B07-52BF-2F4F-BAF4-64312D58BA06}"/>
              </a:ext>
            </a:extLst>
          </p:cNvPr>
          <p:cNvSpPr/>
          <p:nvPr/>
        </p:nvSpPr>
        <p:spPr>
          <a:xfrm>
            <a:off x="459156" y="4154565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Is the patient at risk of diabetes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(BMI &gt;30)</a:t>
            </a:r>
            <a:endParaRPr lang="en-US" sz="1400" dirty="0">
              <a:solidFill>
                <a:prstClr val="black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4C9364-7208-7846-920E-C55690C18E5F}"/>
              </a:ext>
            </a:extLst>
          </p:cNvPr>
          <p:cNvCxnSpPr>
            <a:stCxn id="3" idx="2"/>
            <a:endCxn id="4" idx="0"/>
          </p:cNvCxnSpPr>
          <p:nvPr/>
        </p:nvCxnSpPr>
        <p:spPr>
          <a:xfrm>
            <a:off x="1689302" y="3140117"/>
            <a:ext cx="0" cy="2568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764B9C-7993-5242-AFA4-CBF1D4CEB82C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689301" y="3897680"/>
            <a:ext cx="1" cy="2568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4F27C8F-A5D4-BE45-A6BC-025B5D660190}"/>
              </a:ext>
            </a:extLst>
          </p:cNvPr>
          <p:cNvSpPr/>
          <p:nvPr/>
        </p:nvSpPr>
        <p:spPr>
          <a:xfrm>
            <a:off x="459154" y="4909166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Does the patient have diabetes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9655BA2-F1E2-7C40-8976-9AAA9A59284A}"/>
              </a:ext>
            </a:extLst>
          </p:cNvPr>
          <p:cNvCxnSpPr>
            <a:stCxn id="5" idx="2"/>
            <a:endCxn id="14" idx="0"/>
          </p:cNvCxnSpPr>
          <p:nvPr/>
        </p:nvCxnSpPr>
        <p:spPr>
          <a:xfrm flipH="1">
            <a:off x="1689299" y="4655243"/>
            <a:ext cx="2" cy="253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1E4723C-8BA9-084C-B34F-BE047E664978}"/>
              </a:ext>
            </a:extLst>
          </p:cNvPr>
          <p:cNvSpPr/>
          <p:nvPr/>
        </p:nvSpPr>
        <p:spPr>
          <a:xfrm>
            <a:off x="3372864" y="2642970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FBC, U&amp;E, LBP, Lipids, Cholesterol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02BA1-5AB0-C444-8873-4BA60D298A6E}"/>
              </a:ext>
            </a:extLst>
          </p:cNvPr>
          <p:cNvSpPr/>
          <p:nvPr/>
        </p:nvSpPr>
        <p:spPr>
          <a:xfrm>
            <a:off x="3372863" y="3397002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ask for an ACR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8E4C5D-B96B-8841-8F41-AE64573647D2}"/>
              </a:ext>
            </a:extLst>
          </p:cNvPr>
          <p:cNvSpPr/>
          <p:nvPr/>
        </p:nvSpPr>
        <p:spPr>
          <a:xfrm>
            <a:off x="3372862" y="4154565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take Hba1c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79CDC2-82EF-3446-A84A-C99ACF3213A1}"/>
              </a:ext>
            </a:extLst>
          </p:cNvPr>
          <p:cNvSpPr/>
          <p:nvPr/>
        </p:nvSpPr>
        <p:spPr>
          <a:xfrm>
            <a:off x="3372861" y="4908597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take TFTs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FE3B69-EDFA-BE44-A079-56C711AA1F20}"/>
              </a:ext>
            </a:extLst>
          </p:cNvPr>
          <p:cNvSpPr/>
          <p:nvPr/>
        </p:nvSpPr>
        <p:spPr>
          <a:xfrm>
            <a:off x="6286571" y="2639439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LVSD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465A5B-C2F7-8D4C-894D-94D50C9175EE}"/>
              </a:ext>
            </a:extLst>
          </p:cNvPr>
          <p:cNvSpPr/>
          <p:nvPr/>
        </p:nvSpPr>
        <p:spPr>
          <a:xfrm>
            <a:off x="9200278" y="2635901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undertake an ECG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2B60D7A-D656-3242-9149-6C59BED9FCB9}"/>
              </a:ext>
            </a:extLst>
          </p:cNvPr>
          <p:cNvSpPr/>
          <p:nvPr/>
        </p:nvSpPr>
        <p:spPr>
          <a:xfrm>
            <a:off x="6286571" y="3397002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on amiodarone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BA44E4-D0DB-5446-A262-768EB315DF07}"/>
              </a:ext>
            </a:extLst>
          </p:cNvPr>
          <p:cNvCxnSpPr>
            <a:stCxn id="3" idx="3"/>
            <a:endCxn id="20" idx="1"/>
          </p:cNvCxnSpPr>
          <p:nvPr/>
        </p:nvCxnSpPr>
        <p:spPr>
          <a:xfrm>
            <a:off x="2919446" y="2889778"/>
            <a:ext cx="453418" cy="3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3B7F16B-B90A-6848-948F-5DE20331810D}"/>
              </a:ext>
            </a:extLst>
          </p:cNvPr>
          <p:cNvCxnSpPr>
            <a:stCxn id="4" idx="3"/>
            <a:endCxn id="21" idx="1"/>
          </p:cNvCxnSpPr>
          <p:nvPr/>
        </p:nvCxnSpPr>
        <p:spPr>
          <a:xfrm>
            <a:off x="2919446" y="3647341"/>
            <a:ext cx="4534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EB62029-5256-6244-B157-21BDFE71675D}"/>
              </a:ext>
            </a:extLst>
          </p:cNvPr>
          <p:cNvCxnSpPr>
            <a:stCxn id="5" idx="3"/>
            <a:endCxn id="22" idx="1"/>
          </p:cNvCxnSpPr>
          <p:nvPr/>
        </p:nvCxnSpPr>
        <p:spPr>
          <a:xfrm>
            <a:off x="2919445" y="4404904"/>
            <a:ext cx="4534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B9C21EB-3AA5-FB4B-9A55-893E7A2E916B}"/>
              </a:ext>
            </a:extLst>
          </p:cNvPr>
          <p:cNvCxnSpPr>
            <a:cxnSpLocks/>
            <a:stCxn id="14" idx="3"/>
            <a:endCxn id="25" idx="1"/>
          </p:cNvCxnSpPr>
          <p:nvPr/>
        </p:nvCxnSpPr>
        <p:spPr>
          <a:xfrm flipV="1">
            <a:off x="2919443" y="5158936"/>
            <a:ext cx="453418" cy="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D5A6B90-22B7-D24E-877B-FA6DF45B4946}"/>
              </a:ext>
            </a:extLst>
          </p:cNvPr>
          <p:cNvCxnSpPr>
            <a:stCxn id="20" idx="3"/>
            <a:endCxn id="26" idx="1"/>
          </p:cNvCxnSpPr>
          <p:nvPr/>
        </p:nvCxnSpPr>
        <p:spPr>
          <a:xfrm flipV="1">
            <a:off x="5833153" y="2889778"/>
            <a:ext cx="453418" cy="3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A04BD06-0D0A-BE45-BFB3-4BFDD3C92ACD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 flipV="1">
            <a:off x="8746860" y="2886240"/>
            <a:ext cx="453418" cy="35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B2D1DE09-04C3-E54B-B40F-3E5A602F1FF2}"/>
              </a:ext>
            </a:extLst>
          </p:cNvPr>
          <p:cNvCxnSpPr>
            <a:stCxn id="20" idx="3"/>
            <a:endCxn id="28" idx="1"/>
          </p:cNvCxnSpPr>
          <p:nvPr/>
        </p:nvCxnSpPr>
        <p:spPr>
          <a:xfrm>
            <a:off x="5833153" y="2893309"/>
            <a:ext cx="453418" cy="75403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2AA89ECC-FBC8-234C-A9FD-869E33CA7E1B}"/>
              </a:ext>
            </a:extLst>
          </p:cNvPr>
          <p:cNvSpPr/>
          <p:nvPr/>
        </p:nvSpPr>
        <p:spPr>
          <a:xfrm>
            <a:off x="9200278" y="3397002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take TFTs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AAB2154-7212-204E-B98E-DE26EAD589E8}"/>
              </a:ext>
            </a:extLst>
          </p:cNvPr>
          <p:cNvCxnSpPr>
            <a:stCxn id="28" idx="3"/>
            <a:endCxn id="44" idx="1"/>
          </p:cNvCxnSpPr>
          <p:nvPr/>
        </p:nvCxnSpPr>
        <p:spPr>
          <a:xfrm>
            <a:off x="8746860" y="3647341"/>
            <a:ext cx="4534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45FE2A8-7537-CA43-A6FC-3D3968416AFD}"/>
              </a:ext>
            </a:extLst>
          </p:cNvPr>
          <p:cNvSpPr txBox="1"/>
          <p:nvPr/>
        </p:nvSpPr>
        <p:spPr>
          <a:xfrm>
            <a:off x="4629348" y="296190"/>
            <a:ext cx="293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Bloods and initial assessment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6D1B992-B856-634D-92DA-F4635205811D}"/>
              </a:ext>
            </a:extLst>
          </p:cNvPr>
          <p:cNvSpPr/>
          <p:nvPr/>
        </p:nvSpPr>
        <p:spPr>
          <a:xfrm>
            <a:off x="3399204" y="1129916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an irregular pulse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EB376-BBA7-6C47-AF7E-B0C5EEC0B02B}"/>
              </a:ext>
            </a:extLst>
          </p:cNvPr>
          <p:cNvSpPr/>
          <p:nvPr/>
        </p:nvSpPr>
        <p:spPr>
          <a:xfrm>
            <a:off x="6286571" y="1129393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known to have AF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34F476D9-E34C-864A-8E7E-CF99E3E55A9D}"/>
              </a:ext>
            </a:extLst>
          </p:cNvPr>
          <p:cNvCxnSpPr>
            <a:stCxn id="77" idx="3"/>
            <a:endCxn id="27" idx="1"/>
          </p:cNvCxnSpPr>
          <p:nvPr/>
        </p:nvCxnSpPr>
        <p:spPr>
          <a:xfrm>
            <a:off x="8746860" y="1379732"/>
            <a:ext cx="453418" cy="150650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008B74B-6AE0-1B44-93FE-75CC792B6ABB}"/>
              </a:ext>
            </a:extLst>
          </p:cNvPr>
          <p:cNvCxnSpPr>
            <a:stCxn id="2" idx="3"/>
            <a:endCxn id="76" idx="1"/>
          </p:cNvCxnSpPr>
          <p:nvPr/>
        </p:nvCxnSpPr>
        <p:spPr>
          <a:xfrm flipV="1">
            <a:off x="2919448" y="1380255"/>
            <a:ext cx="479756" cy="3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B50BE0C-80E4-F243-861E-76F679AB885E}"/>
              </a:ext>
            </a:extLst>
          </p:cNvPr>
          <p:cNvCxnSpPr>
            <a:stCxn id="76" idx="3"/>
            <a:endCxn id="77" idx="1"/>
          </p:cNvCxnSpPr>
          <p:nvPr/>
        </p:nvCxnSpPr>
        <p:spPr>
          <a:xfrm flipV="1">
            <a:off x="5859493" y="1379732"/>
            <a:ext cx="427078" cy="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E087604C-484E-3B44-86B4-CD9B2859AAF1}"/>
              </a:ext>
            </a:extLst>
          </p:cNvPr>
          <p:cNvSpPr/>
          <p:nvPr/>
        </p:nvSpPr>
        <p:spPr>
          <a:xfrm>
            <a:off x="3399204" y="1881020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a blood pressure &gt;135/85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B7CF593-6352-0D43-BEBF-DE3B1021E9BE}"/>
              </a:ext>
            </a:extLst>
          </p:cNvPr>
          <p:cNvSpPr/>
          <p:nvPr/>
        </p:nvSpPr>
        <p:spPr>
          <a:xfrm>
            <a:off x="6286570" y="1884416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for an ABPM</a:t>
            </a:r>
          </a:p>
        </p:txBody>
      </p:sp>
      <p:cxnSp>
        <p:nvCxnSpPr>
          <p:cNvPr id="89" name="Elbow Connector 88">
            <a:extLst>
              <a:ext uri="{FF2B5EF4-FFF2-40B4-BE49-F238E27FC236}">
                <a16:creationId xmlns:a16="http://schemas.microsoft.com/office/drawing/2014/main" id="{4A3C0271-ED82-1F45-91A3-257F363B1B55}"/>
              </a:ext>
            </a:extLst>
          </p:cNvPr>
          <p:cNvCxnSpPr>
            <a:stCxn id="2" idx="3"/>
            <a:endCxn id="86" idx="1"/>
          </p:cNvCxnSpPr>
          <p:nvPr/>
        </p:nvCxnSpPr>
        <p:spPr>
          <a:xfrm>
            <a:off x="2919448" y="1383270"/>
            <a:ext cx="479756" cy="74808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8179D6B-3EBE-764A-AD30-4394B31D3867}"/>
              </a:ext>
            </a:extLst>
          </p:cNvPr>
          <p:cNvCxnSpPr>
            <a:stCxn id="86" idx="3"/>
            <a:endCxn id="87" idx="1"/>
          </p:cNvCxnSpPr>
          <p:nvPr/>
        </p:nvCxnSpPr>
        <p:spPr>
          <a:xfrm>
            <a:off x="5859493" y="2131359"/>
            <a:ext cx="427077" cy="3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57588BD-7DC2-9843-B7FC-7A10D13B1B36}"/>
              </a:ext>
            </a:extLst>
          </p:cNvPr>
          <p:cNvCxnSpPr>
            <a:stCxn id="2" idx="2"/>
            <a:endCxn id="3" idx="0"/>
          </p:cNvCxnSpPr>
          <p:nvPr/>
        </p:nvCxnSpPr>
        <p:spPr>
          <a:xfrm flipH="1">
            <a:off x="1689302" y="1633609"/>
            <a:ext cx="2" cy="10058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674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07BDDA-9C10-4F4B-A22B-6F483D2AF730}"/>
              </a:ext>
            </a:extLst>
          </p:cNvPr>
          <p:cNvSpPr txBox="1"/>
          <p:nvPr/>
        </p:nvSpPr>
        <p:spPr>
          <a:xfrm>
            <a:off x="5359771" y="227845"/>
            <a:ext cx="146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Known Illness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5C4E55-E271-434A-817E-89F53E3DE060}"/>
              </a:ext>
            </a:extLst>
          </p:cNvPr>
          <p:cNvSpPr/>
          <p:nvPr/>
        </p:nvSpPr>
        <p:spPr>
          <a:xfrm>
            <a:off x="311933" y="795463"/>
            <a:ext cx="2460289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Hypertension?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8806D-9F74-7542-93E1-FD09DBF801D2}"/>
              </a:ext>
            </a:extLst>
          </p:cNvPr>
          <p:cNvSpPr/>
          <p:nvPr/>
        </p:nvSpPr>
        <p:spPr>
          <a:xfrm>
            <a:off x="6584272" y="795463"/>
            <a:ext cx="2562080" cy="50067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 to doctor/nurse for improved control as per protocol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7032A3-3D5B-1440-94B7-437041ABDB29}"/>
              </a:ext>
            </a:extLst>
          </p:cNvPr>
          <p:cNvSpPr/>
          <p:nvPr/>
        </p:nvSpPr>
        <p:spPr>
          <a:xfrm>
            <a:off x="3463788" y="795462"/>
            <a:ext cx="2562080" cy="50067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there Systolic Blood Pressure &lt;135mmHg?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F0ADB0-E6D2-4547-ABAA-69A0D4313F80}"/>
              </a:ext>
            </a:extLst>
          </p:cNvPr>
          <p:cNvSpPr/>
          <p:nvPr/>
        </p:nvSpPr>
        <p:spPr>
          <a:xfrm>
            <a:off x="311932" y="1553026"/>
            <a:ext cx="2460289" cy="5006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T2DM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9E0F5A-37A1-1147-82F9-DA7A1594DB0E}"/>
              </a:ext>
            </a:extLst>
          </p:cNvPr>
          <p:cNvSpPr/>
          <p:nvPr/>
        </p:nvSpPr>
        <p:spPr>
          <a:xfrm>
            <a:off x="3463787" y="1554507"/>
            <a:ext cx="2562081" cy="5006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done within 3 months?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Hba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&gt;69mmol/l?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50FF16-1086-824C-B817-5836A04BE80F}"/>
              </a:ext>
            </a:extLst>
          </p:cNvPr>
          <p:cNvSpPr/>
          <p:nvPr/>
        </p:nvSpPr>
        <p:spPr>
          <a:xfrm>
            <a:off x="6584273" y="1553025"/>
            <a:ext cx="2562081" cy="5006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 to Doctors for better control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4D19A6-644F-0445-AF9A-7D8AB6DF62D0}"/>
              </a:ext>
            </a:extLst>
          </p:cNvPr>
          <p:cNvSpPr/>
          <p:nvPr/>
        </p:nvSpPr>
        <p:spPr>
          <a:xfrm>
            <a:off x="311932" y="2310589"/>
            <a:ext cx="2460289" cy="50067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Asthma or COPD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0AC2D5-28F2-6345-AB7F-0EFE281BDF1F}"/>
              </a:ext>
            </a:extLst>
          </p:cNvPr>
          <p:cNvSpPr/>
          <p:nvPr/>
        </p:nvSpPr>
        <p:spPr>
          <a:xfrm>
            <a:off x="3463787" y="2310589"/>
            <a:ext cx="2562081" cy="5006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 take MERC Score. Is it grade 4 or 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C2D400-D97F-BA41-B760-06F2A81C127C}"/>
              </a:ext>
            </a:extLst>
          </p:cNvPr>
          <p:cNvSpPr/>
          <p:nvPr/>
        </p:nvSpPr>
        <p:spPr>
          <a:xfrm>
            <a:off x="6584271" y="2310588"/>
            <a:ext cx="2562081" cy="5006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 to Doctors for consideration of better control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503AB-C439-414E-AEF1-CBA0B223A26E}"/>
              </a:ext>
            </a:extLst>
          </p:cNvPr>
          <p:cNvSpPr/>
          <p:nvPr/>
        </p:nvSpPr>
        <p:spPr>
          <a:xfrm>
            <a:off x="311931" y="3068152"/>
            <a:ext cx="2460289" cy="50067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known Angina?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510F5B-EF63-F74E-941F-CA1A52841B73}"/>
              </a:ext>
            </a:extLst>
          </p:cNvPr>
          <p:cNvSpPr/>
          <p:nvPr/>
        </p:nvSpPr>
        <p:spPr>
          <a:xfrm>
            <a:off x="3463787" y="3068151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pain caused by minimal exercise?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9405D-79FB-DC4D-9AA0-A92FE3173FB7}"/>
              </a:ext>
            </a:extLst>
          </p:cNvPr>
          <p:cNvSpPr/>
          <p:nvPr/>
        </p:nvSpPr>
        <p:spPr>
          <a:xfrm>
            <a:off x="6584273" y="3068150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Electronically refer to WHI Cardiology for advice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354AC2-3E46-DF47-9BDE-5A1D4B8C9E12}"/>
              </a:ext>
            </a:extLst>
          </p:cNvPr>
          <p:cNvSpPr/>
          <p:nvPr/>
        </p:nvSpPr>
        <p:spPr>
          <a:xfrm>
            <a:off x="3463787" y="3824233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Undertake NYHA Score. Is the score III or IV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AE392F-B75F-AE42-95D8-6597ECA51870}"/>
              </a:ext>
            </a:extLst>
          </p:cNvPr>
          <p:cNvSpPr/>
          <p:nvPr/>
        </p:nvSpPr>
        <p:spPr>
          <a:xfrm>
            <a:off x="6584273" y="3824232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Electronically refer to WHI Cardiology for advice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C65C408-D7A1-E748-BA5E-78A887B027B9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2772222" y="1045802"/>
            <a:ext cx="6915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2D4B924-E370-2D4D-B55C-825003B1B9F8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>
            <a:off x="6025868" y="1045802"/>
            <a:ext cx="558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AD8EEC8-1330-1B45-9C5D-A37C413F1EEA}"/>
              </a:ext>
            </a:extLst>
          </p:cNvPr>
          <p:cNvCxnSpPr>
            <a:stCxn id="5" idx="2"/>
            <a:endCxn id="8" idx="0"/>
          </p:cNvCxnSpPr>
          <p:nvPr/>
        </p:nvCxnSpPr>
        <p:spPr>
          <a:xfrm flipH="1">
            <a:off x="1542077" y="1296141"/>
            <a:ext cx="1" cy="2568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3348EA-A805-5741-B06E-66AD310E82FA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2772221" y="1803365"/>
            <a:ext cx="691566" cy="14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AC0FB76-F72A-594C-9F2C-014213B2E3F6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6025868" y="1803365"/>
            <a:ext cx="558405" cy="14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AD357A-5869-9744-A02F-921281576A6E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1542077" y="2053704"/>
            <a:ext cx="0" cy="2568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DD6377A-3971-F44B-911E-D56A1C9B31A6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2772221" y="2560928"/>
            <a:ext cx="69156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A722AD-877B-594B-BEFF-505881E8D312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6025868" y="2560928"/>
            <a:ext cx="55840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8D760EE-122A-C842-8AFC-BF0827C6F3FD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 flipH="1">
            <a:off x="1542076" y="2811267"/>
            <a:ext cx="1" cy="2568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B1ACD0A-0B69-C548-80C5-D66AD2098B8A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2772220" y="3318491"/>
            <a:ext cx="69156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435D173-40D8-694C-B3F4-AC7BBFE68558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6025868" y="3318490"/>
            <a:ext cx="55840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5CCBB3-E54C-4D46-AF52-1D958483EE15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4744828" y="3568830"/>
            <a:ext cx="0" cy="2554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6837193-AA00-7D44-BD96-C8A0FA3490C1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 flipV="1">
            <a:off x="6025868" y="4074572"/>
            <a:ext cx="55840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379E6A03-64EB-084D-A94C-75BC7D2F8ABD}"/>
              </a:ext>
            </a:extLst>
          </p:cNvPr>
          <p:cNvSpPr txBox="1"/>
          <p:nvPr/>
        </p:nvSpPr>
        <p:spPr>
          <a:xfrm>
            <a:off x="2911883" y="795462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9D3A35-C7AD-F949-B998-0FFCF8168AC3}"/>
              </a:ext>
            </a:extLst>
          </p:cNvPr>
          <p:cNvSpPr txBox="1"/>
          <p:nvPr/>
        </p:nvSpPr>
        <p:spPr>
          <a:xfrm>
            <a:off x="6070256" y="791292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46AA9A-0043-F540-90CB-5CBD82E13BE7}"/>
              </a:ext>
            </a:extLst>
          </p:cNvPr>
          <p:cNvSpPr txBox="1"/>
          <p:nvPr/>
        </p:nvSpPr>
        <p:spPr>
          <a:xfrm>
            <a:off x="2905382" y="1519768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4513F65-9F8F-CE45-AE2E-129393DEE868}"/>
              </a:ext>
            </a:extLst>
          </p:cNvPr>
          <p:cNvSpPr txBox="1"/>
          <p:nvPr/>
        </p:nvSpPr>
        <p:spPr>
          <a:xfrm>
            <a:off x="6075309" y="1494107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0304407-D046-5646-8BC6-9086CA6A77E0}"/>
              </a:ext>
            </a:extLst>
          </p:cNvPr>
          <p:cNvSpPr txBox="1"/>
          <p:nvPr/>
        </p:nvSpPr>
        <p:spPr>
          <a:xfrm>
            <a:off x="2915811" y="2300229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B2C856-6B5C-CE4E-8AAE-73F1F3421649}"/>
              </a:ext>
            </a:extLst>
          </p:cNvPr>
          <p:cNvSpPr txBox="1"/>
          <p:nvPr/>
        </p:nvSpPr>
        <p:spPr>
          <a:xfrm>
            <a:off x="2911883" y="3052148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E1CFCAE-F6B5-C74A-BFA2-F21001E02FFB}"/>
              </a:ext>
            </a:extLst>
          </p:cNvPr>
          <p:cNvSpPr txBox="1"/>
          <p:nvPr/>
        </p:nvSpPr>
        <p:spPr>
          <a:xfrm>
            <a:off x="4813910" y="3545741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1B42FB8-5268-3745-B10F-19290D702CC7}"/>
              </a:ext>
            </a:extLst>
          </p:cNvPr>
          <p:cNvSpPr txBox="1"/>
          <p:nvPr/>
        </p:nvSpPr>
        <p:spPr>
          <a:xfrm>
            <a:off x="4865855" y="4323432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FC5FCC0-EADE-7A42-9B57-2076D7577A59}"/>
              </a:ext>
            </a:extLst>
          </p:cNvPr>
          <p:cNvSpPr txBox="1"/>
          <p:nvPr/>
        </p:nvSpPr>
        <p:spPr>
          <a:xfrm>
            <a:off x="2353920" y="4564499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494EBB8-6AA4-E742-A08F-E965D678CB53}"/>
              </a:ext>
            </a:extLst>
          </p:cNvPr>
          <p:cNvSpPr/>
          <p:nvPr/>
        </p:nvSpPr>
        <p:spPr>
          <a:xfrm>
            <a:off x="311929" y="3822753"/>
            <a:ext cx="2460289" cy="50067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known heart failure?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44A7AC8-5D50-8F42-8BB8-296EA7DC06AF}"/>
              </a:ext>
            </a:extLst>
          </p:cNvPr>
          <p:cNvSpPr txBox="1"/>
          <p:nvPr/>
        </p:nvSpPr>
        <p:spPr>
          <a:xfrm>
            <a:off x="6094947" y="2270811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A01AD74-1DBC-CF4F-BCD5-AAD05099496D}"/>
              </a:ext>
            </a:extLst>
          </p:cNvPr>
          <p:cNvSpPr txBox="1"/>
          <p:nvPr/>
        </p:nvSpPr>
        <p:spPr>
          <a:xfrm>
            <a:off x="6094946" y="3026892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3641A77-5720-954D-A86F-7E391E06CE4C}"/>
              </a:ext>
            </a:extLst>
          </p:cNvPr>
          <p:cNvCxnSpPr>
            <a:stCxn id="93" idx="3"/>
            <a:endCxn id="19" idx="1"/>
          </p:cNvCxnSpPr>
          <p:nvPr/>
        </p:nvCxnSpPr>
        <p:spPr>
          <a:xfrm>
            <a:off x="2772218" y="4073092"/>
            <a:ext cx="691569" cy="14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DCAB1B1E-7FF0-3D45-B51B-DD64D80398CE}"/>
              </a:ext>
            </a:extLst>
          </p:cNvPr>
          <p:cNvSpPr txBox="1"/>
          <p:nvPr/>
        </p:nvSpPr>
        <p:spPr>
          <a:xfrm>
            <a:off x="2902505" y="3803517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7D048A6-FC80-754A-B837-E7E9E381E42A}"/>
              </a:ext>
            </a:extLst>
          </p:cNvPr>
          <p:cNvCxnSpPr>
            <a:stCxn id="15" idx="2"/>
            <a:endCxn id="93" idx="0"/>
          </p:cNvCxnSpPr>
          <p:nvPr/>
        </p:nvCxnSpPr>
        <p:spPr>
          <a:xfrm flipH="1">
            <a:off x="1542074" y="3568830"/>
            <a:ext cx="2" cy="253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38615BFC-5676-0A4F-AB0B-1D1ED8EAC810}"/>
              </a:ext>
            </a:extLst>
          </p:cNvPr>
          <p:cNvSpPr txBox="1"/>
          <p:nvPr/>
        </p:nvSpPr>
        <p:spPr>
          <a:xfrm>
            <a:off x="6070255" y="3782257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C06D8D6-94BC-5846-9852-79A050BDD4A9}"/>
              </a:ext>
            </a:extLst>
          </p:cNvPr>
          <p:cNvSpPr/>
          <p:nvPr/>
        </p:nvSpPr>
        <p:spPr>
          <a:xfrm>
            <a:off x="311340" y="4578835"/>
            <a:ext cx="2460289" cy="50067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known AF?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DB2220C7-58C7-904F-8408-D4917B467F87}"/>
              </a:ext>
            </a:extLst>
          </p:cNvPr>
          <p:cNvCxnSpPr>
            <a:stCxn id="93" idx="2"/>
            <a:endCxn id="102" idx="0"/>
          </p:cNvCxnSpPr>
          <p:nvPr/>
        </p:nvCxnSpPr>
        <p:spPr>
          <a:xfrm flipH="1">
            <a:off x="1541485" y="4323431"/>
            <a:ext cx="589" cy="2554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3C9105D-5D0E-0744-B983-3C747E6D4919}"/>
              </a:ext>
            </a:extLst>
          </p:cNvPr>
          <p:cNvSpPr/>
          <p:nvPr/>
        </p:nvSpPr>
        <p:spPr>
          <a:xfrm>
            <a:off x="3463785" y="4578215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heart rate &lt;100bpm?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87FA3F7-0125-7F49-A125-ECC35B0AAB80}"/>
              </a:ext>
            </a:extLst>
          </p:cNvPr>
          <p:cNvSpPr/>
          <p:nvPr/>
        </p:nvSpPr>
        <p:spPr>
          <a:xfrm>
            <a:off x="6584271" y="4578214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Send a Task to Doctors to review Rate Control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28DF18F-ECD1-0541-BB4E-52A79DC94CDC}"/>
              </a:ext>
            </a:extLst>
          </p:cNvPr>
          <p:cNvSpPr/>
          <p:nvPr/>
        </p:nvSpPr>
        <p:spPr>
          <a:xfrm>
            <a:off x="3463784" y="5334297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they on a beta-blocker, diltiazem, verapamil or Digoxin?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8C7EF48-FF40-2141-8943-90C75756CD50}"/>
              </a:ext>
            </a:extLst>
          </p:cNvPr>
          <p:cNvSpPr/>
          <p:nvPr/>
        </p:nvSpPr>
        <p:spPr>
          <a:xfrm>
            <a:off x="6584271" y="5334297"/>
            <a:ext cx="2562081" cy="50067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Send a Task to Doctors to review Rate Control for op only.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F3665F90-0DE9-9841-A7A7-E31683392529}"/>
              </a:ext>
            </a:extLst>
          </p:cNvPr>
          <p:cNvCxnSpPr>
            <a:stCxn id="108" idx="3"/>
            <a:endCxn id="109" idx="1"/>
          </p:cNvCxnSpPr>
          <p:nvPr/>
        </p:nvCxnSpPr>
        <p:spPr>
          <a:xfrm flipV="1">
            <a:off x="6025866" y="4828554"/>
            <a:ext cx="55840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8AF96472-1FA9-8147-8FAC-201738C462AA}"/>
              </a:ext>
            </a:extLst>
          </p:cNvPr>
          <p:cNvCxnSpPr>
            <a:stCxn id="108" idx="2"/>
            <a:endCxn id="110" idx="0"/>
          </p:cNvCxnSpPr>
          <p:nvPr/>
        </p:nvCxnSpPr>
        <p:spPr>
          <a:xfrm flipH="1">
            <a:off x="4744825" y="5078894"/>
            <a:ext cx="1" cy="2554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738A20D-BCAB-0E46-A0D8-27E81F4B24F5}"/>
              </a:ext>
            </a:extLst>
          </p:cNvPr>
          <p:cNvCxnSpPr>
            <a:stCxn id="110" idx="3"/>
            <a:endCxn id="111" idx="1"/>
          </p:cNvCxnSpPr>
          <p:nvPr/>
        </p:nvCxnSpPr>
        <p:spPr>
          <a:xfrm>
            <a:off x="6025865" y="5584637"/>
            <a:ext cx="55840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160B280A-DAA4-164B-A7AD-0A68D4A4CA66}"/>
              </a:ext>
            </a:extLst>
          </p:cNvPr>
          <p:cNvSpPr txBox="1"/>
          <p:nvPr/>
        </p:nvSpPr>
        <p:spPr>
          <a:xfrm>
            <a:off x="6107738" y="4557500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8D67D08-9750-7F45-B517-F6D00167C007}"/>
              </a:ext>
            </a:extLst>
          </p:cNvPr>
          <p:cNvSpPr txBox="1"/>
          <p:nvPr/>
        </p:nvSpPr>
        <p:spPr>
          <a:xfrm>
            <a:off x="4865853" y="5077414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51950EC-04AE-1549-BE64-C3D2CD42E12E}"/>
              </a:ext>
            </a:extLst>
          </p:cNvPr>
          <p:cNvSpPr txBox="1"/>
          <p:nvPr/>
        </p:nvSpPr>
        <p:spPr>
          <a:xfrm>
            <a:off x="6095837" y="5313581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B5E26D15-D7E5-9A46-BAE6-6B8FA5C6DD45}"/>
              </a:ext>
            </a:extLst>
          </p:cNvPr>
          <p:cNvCxnSpPr>
            <a:stCxn id="102" idx="3"/>
            <a:endCxn id="108" idx="1"/>
          </p:cNvCxnSpPr>
          <p:nvPr/>
        </p:nvCxnSpPr>
        <p:spPr>
          <a:xfrm flipV="1">
            <a:off x="2771629" y="4828555"/>
            <a:ext cx="692156" cy="6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582186F-F6F4-8F41-9A6C-A7E81B2D6EFF}"/>
              </a:ext>
            </a:extLst>
          </p:cNvPr>
          <p:cNvSpPr/>
          <p:nvPr/>
        </p:nvSpPr>
        <p:spPr>
          <a:xfrm>
            <a:off x="9419751" y="1506866"/>
            <a:ext cx="2460288" cy="4331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patients should have: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FBC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U&amp;E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if not in last 3 years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with BMI &gt;30 should have Hba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done if not undertaken in last 6 months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T2DM Hba1c in last 3 months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ECG </a:t>
            </a:r>
          </a:p>
          <a:p>
            <a:pPr marL="598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over 50yrs and no ECG in the last 9 months</a:t>
            </a:r>
          </a:p>
          <a:p>
            <a:pPr marL="598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known CVD or hypertension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63FE5F5-C3FE-8E43-9ABF-80EA3129BB7D}"/>
              </a:ext>
            </a:extLst>
          </p:cNvPr>
          <p:cNvSpPr txBox="1"/>
          <p:nvPr/>
        </p:nvSpPr>
        <p:spPr>
          <a:xfrm>
            <a:off x="2911883" y="4554886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3986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07BDDA-9C10-4F4B-A22B-6F483D2AF730}"/>
              </a:ext>
            </a:extLst>
          </p:cNvPr>
          <p:cNvSpPr txBox="1"/>
          <p:nvPr/>
        </p:nvSpPr>
        <p:spPr>
          <a:xfrm>
            <a:off x="5172766" y="161506"/>
            <a:ext cx="18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Seeking problems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5C4E55-E271-434A-817E-89F53E3DE060}"/>
              </a:ext>
            </a:extLst>
          </p:cNvPr>
          <p:cNvSpPr/>
          <p:nvPr/>
        </p:nvSpPr>
        <p:spPr>
          <a:xfrm>
            <a:off x="310751" y="1451464"/>
            <a:ext cx="3745060" cy="67598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Do have chest pain or discomfort that occurs on exercise and relieved by rest?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8806D-9F74-7542-93E1-FD09DBF801D2}"/>
              </a:ext>
            </a:extLst>
          </p:cNvPr>
          <p:cNvSpPr/>
          <p:nvPr/>
        </p:nvSpPr>
        <p:spPr>
          <a:xfrm>
            <a:off x="9319169" y="1451463"/>
            <a:ext cx="2562080" cy="36636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Discuss need to discuss the symptoms with the GP or ANP as this may be a sign of an underlying, as yet undiagnosed, problem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F0ADB0-E6D2-4547-ABAA-69A0D4313F80}"/>
              </a:ext>
            </a:extLst>
          </p:cNvPr>
          <p:cNvSpPr/>
          <p:nvPr/>
        </p:nvSpPr>
        <p:spPr>
          <a:xfrm>
            <a:off x="310750" y="2447346"/>
            <a:ext cx="3745061" cy="67598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Do have breathlessness on minimal exertion or when lying down?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4D19A6-644F-0445-AF9A-7D8AB6DF62D0}"/>
              </a:ext>
            </a:extLst>
          </p:cNvPr>
          <p:cNvSpPr/>
          <p:nvPr/>
        </p:nvSpPr>
        <p:spPr>
          <a:xfrm>
            <a:off x="310751" y="3443228"/>
            <a:ext cx="3745061" cy="67598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Do have regular palpitations that are rapid or irregular in nature?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503AB-C439-414E-AEF1-CBA0B223A26E}"/>
              </a:ext>
            </a:extLst>
          </p:cNvPr>
          <p:cNvSpPr/>
          <p:nvPr/>
        </p:nvSpPr>
        <p:spPr>
          <a:xfrm>
            <a:off x="311340" y="4439110"/>
            <a:ext cx="3745061" cy="67598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Have you recently fainted or lost consciousness?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9405D-79FB-DC4D-9AA0-A92FE3173FB7}"/>
              </a:ext>
            </a:extLst>
          </p:cNvPr>
          <p:cNvSpPr/>
          <p:nvPr/>
        </p:nvSpPr>
        <p:spPr>
          <a:xfrm>
            <a:off x="4814959" y="1454092"/>
            <a:ext cx="3614399" cy="6733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Are they known to have </a:t>
            </a:r>
            <a:r>
              <a:rPr lang="en-US" sz="1400" dirty="0" err="1">
                <a:solidFill>
                  <a:schemeClr val="tx1"/>
                </a:solidFill>
              </a:rPr>
              <a:t>ischeamic</a:t>
            </a:r>
            <a:r>
              <a:rPr lang="en-US" sz="1400" dirty="0">
                <a:solidFill>
                  <a:schemeClr val="tx1"/>
                </a:solidFill>
              </a:rPr>
              <a:t> heart disease/angina?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1A0397-F395-4B4B-B96F-B3D91A4D6342}"/>
              </a:ext>
            </a:extLst>
          </p:cNvPr>
          <p:cNvSpPr/>
          <p:nvPr/>
        </p:nvSpPr>
        <p:spPr>
          <a:xfrm>
            <a:off x="4814958" y="2447346"/>
            <a:ext cx="3614399" cy="6733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Are they known to have Heart failure, COPD or asthma?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D143973-67EE-0C46-B659-A2C8B386B63C}"/>
              </a:ext>
            </a:extLst>
          </p:cNvPr>
          <p:cNvSpPr/>
          <p:nvPr/>
        </p:nvSpPr>
        <p:spPr>
          <a:xfrm>
            <a:off x="4814957" y="3445856"/>
            <a:ext cx="3614399" cy="6733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Are they known to have AF or other known dysrhythmia?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F7CEEA-C4E6-B84B-AF9F-13D6B53F14FF}"/>
              </a:ext>
            </a:extLst>
          </p:cNvPr>
          <p:cNvCxnSpPr>
            <a:stCxn id="5" idx="3"/>
            <a:endCxn id="18" idx="1"/>
          </p:cNvCxnSpPr>
          <p:nvPr/>
        </p:nvCxnSpPr>
        <p:spPr>
          <a:xfrm>
            <a:off x="4055811" y="1789457"/>
            <a:ext cx="759148" cy="13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AB7EA7E-42C3-714D-8DAA-79BE7A2043FD}"/>
              </a:ext>
            </a:extLst>
          </p:cNvPr>
          <p:cNvCxnSpPr>
            <a:stCxn id="8" idx="3"/>
            <a:endCxn id="67" idx="1"/>
          </p:cNvCxnSpPr>
          <p:nvPr/>
        </p:nvCxnSpPr>
        <p:spPr>
          <a:xfrm flipV="1">
            <a:off x="4055811" y="2784025"/>
            <a:ext cx="759147" cy="13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45C59F-7219-D949-8F1A-8FF01311BC4D}"/>
              </a:ext>
            </a:extLst>
          </p:cNvPr>
          <p:cNvCxnSpPr>
            <a:stCxn id="11" idx="3"/>
            <a:endCxn id="68" idx="1"/>
          </p:cNvCxnSpPr>
          <p:nvPr/>
        </p:nvCxnSpPr>
        <p:spPr>
          <a:xfrm>
            <a:off x="4055812" y="3781221"/>
            <a:ext cx="759145" cy="13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F4708DA-FAE3-DB41-9F9C-992C8CD90D4A}"/>
              </a:ext>
            </a:extLst>
          </p:cNvPr>
          <p:cNvCxnSpPr>
            <a:stCxn id="15" idx="3"/>
          </p:cNvCxnSpPr>
          <p:nvPr/>
        </p:nvCxnSpPr>
        <p:spPr>
          <a:xfrm>
            <a:off x="4056401" y="4777103"/>
            <a:ext cx="5266019" cy="20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AA62F70-03BC-C149-9C61-499342C9A486}"/>
              </a:ext>
            </a:extLst>
          </p:cNvPr>
          <p:cNvCxnSpPr>
            <a:stCxn id="18" idx="3"/>
          </p:cNvCxnSpPr>
          <p:nvPr/>
        </p:nvCxnSpPr>
        <p:spPr>
          <a:xfrm flipV="1">
            <a:off x="8429358" y="1786829"/>
            <a:ext cx="889811" cy="39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4E5B609-C4CB-604E-937F-F7C9C32541E7}"/>
              </a:ext>
            </a:extLst>
          </p:cNvPr>
          <p:cNvCxnSpPr>
            <a:stCxn id="67" idx="3"/>
          </p:cNvCxnSpPr>
          <p:nvPr/>
        </p:nvCxnSpPr>
        <p:spPr>
          <a:xfrm flipV="1">
            <a:off x="8429357" y="2784024"/>
            <a:ext cx="88981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B9C9081-296D-A843-BA65-6A6789969DFB}"/>
              </a:ext>
            </a:extLst>
          </p:cNvPr>
          <p:cNvCxnSpPr>
            <a:stCxn id="5" idx="2"/>
            <a:endCxn id="8" idx="0"/>
          </p:cNvCxnSpPr>
          <p:nvPr/>
        </p:nvCxnSpPr>
        <p:spPr>
          <a:xfrm>
            <a:off x="2183281" y="2127449"/>
            <a:ext cx="0" cy="3198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EF8188A-03EC-8B42-8A05-63CEA5FA1BAB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2183281" y="3123331"/>
            <a:ext cx="1" cy="3198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D5D264B-138F-AF46-9260-7AFF4D60DCEF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2183282" y="4119213"/>
            <a:ext cx="589" cy="319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69C16646-B373-2644-8CD3-F00BC0F2F661}"/>
              </a:ext>
            </a:extLst>
          </p:cNvPr>
          <p:cNvCxnSpPr>
            <a:stCxn id="18" idx="2"/>
          </p:cNvCxnSpPr>
          <p:nvPr/>
        </p:nvCxnSpPr>
        <p:spPr>
          <a:xfrm rot="5400000">
            <a:off x="4331397" y="-20667"/>
            <a:ext cx="142647" cy="443887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E477B58-86A0-EC4D-A1A1-EBA59DFFFB9C}"/>
              </a:ext>
            </a:extLst>
          </p:cNvPr>
          <p:cNvCxnSpPr>
            <a:stCxn id="67" idx="2"/>
          </p:cNvCxnSpPr>
          <p:nvPr/>
        </p:nvCxnSpPr>
        <p:spPr>
          <a:xfrm rot="5400000">
            <a:off x="4342946" y="961039"/>
            <a:ext cx="119549" cy="4438877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1C956CF1-32F4-4D46-AE9B-6077AF9219B4}"/>
              </a:ext>
            </a:extLst>
          </p:cNvPr>
          <p:cNvCxnSpPr>
            <a:stCxn id="68" idx="2"/>
          </p:cNvCxnSpPr>
          <p:nvPr/>
        </p:nvCxnSpPr>
        <p:spPr>
          <a:xfrm rot="5400000">
            <a:off x="4330739" y="1971755"/>
            <a:ext cx="143961" cy="443887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05B4513F-40F4-304B-B71A-B7CA5B1A3BF7}"/>
              </a:ext>
            </a:extLst>
          </p:cNvPr>
          <p:cNvSpPr txBox="1"/>
          <p:nvPr/>
        </p:nvSpPr>
        <p:spPr>
          <a:xfrm>
            <a:off x="4225262" y="1511390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5B41C1C-DE9A-AF45-B7A9-F7D515891EF5}"/>
              </a:ext>
            </a:extLst>
          </p:cNvPr>
          <p:cNvSpPr txBox="1"/>
          <p:nvPr/>
        </p:nvSpPr>
        <p:spPr>
          <a:xfrm>
            <a:off x="4225261" y="2499175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AE4FC1E-4436-7049-96CE-3DA7BA36C19B}"/>
              </a:ext>
            </a:extLst>
          </p:cNvPr>
          <p:cNvSpPr txBox="1"/>
          <p:nvPr/>
        </p:nvSpPr>
        <p:spPr>
          <a:xfrm>
            <a:off x="4225260" y="4459514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E7AE276-3CA2-F04F-8B2B-D4E0DA139E95}"/>
              </a:ext>
            </a:extLst>
          </p:cNvPr>
          <p:cNvSpPr txBox="1"/>
          <p:nvPr/>
        </p:nvSpPr>
        <p:spPr>
          <a:xfrm>
            <a:off x="8676933" y="1479708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069DE9F-7F10-9845-AC75-8E0D8FC1CF4F}"/>
              </a:ext>
            </a:extLst>
          </p:cNvPr>
          <p:cNvSpPr txBox="1"/>
          <p:nvPr/>
        </p:nvSpPr>
        <p:spPr>
          <a:xfrm>
            <a:off x="8676933" y="2469777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177407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3622</TotalTime>
  <Words>466</Words>
  <Application>Microsoft Office PowerPoint</Application>
  <PresentationFormat>Widescreen</PresentationFormat>
  <Paragraphs>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141</cp:revision>
  <cp:lastPrinted>2018-09-20T13:15:43Z</cp:lastPrinted>
  <dcterms:created xsi:type="dcterms:W3CDTF">2018-03-02T10:29:39Z</dcterms:created>
  <dcterms:modified xsi:type="dcterms:W3CDTF">2023-04-24T15:11:49Z</dcterms:modified>
</cp:coreProperties>
</file>