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94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132" autoAdjust="0"/>
    <p:restoredTop sz="94673"/>
  </p:normalViewPr>
  <p:slideViewPr>
    <p:cSldViewPr snapToGrid="0" snapToObjects="1">
      <p:cViewPr varScale="1">
        <p:scale>
          <a:sx n="89" d="100"/>
          <a:sy n="89" d="100"/>
        </p:scale>
        <p:origin x="1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5E15A8-6958-C244-A982-81F185B4F1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66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095813F-0487-7B48-A4B6-EAD47E1BE602}"/>
              </a:ext>
            </a:extLst>
          </p:cNvPr>
          <p:cNvSpPr txBox="1">
            <a:spLocks/>
          </p:cNvSpPr>
          <p:nvPr/>
        </p:nvSpPr>
        <p:spPr>
          <a:xfrm>
            <a:off x="8361802" y="73766"/>
            <a:ext cx="3612524" cy="59759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b="1" dirty="0"/>
              <a:t>PAD: detection &amp; diagnosis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A05B00-7258-0045-996B-2938A6AF759C}"/>
              </a:ext>
            </a:extLst>
          </p:cNvPr>
          <p:cNvSpPr/>
          <p:nvPr/>
        </p:nvSpPr>
        <p:spPr>
          <a:xfrm>
            <a:off x="245285" y="281464"/>
            <a:ext cx="2486374" cy="38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Symptoms and signs suggestive of peripheral arteria disease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5DFB0-8738-AB4F-83BE-ADB226A60708}"/>
              </a:ext>
            </a:extLst>
          </p:cNvPr>
          <p:cNvSpPr/>
          <p:nvPr/>
        </p:nvSpPr>
        <p:spPr>
          <a:xfrm>
            <a:off x="8573633" y="671363"/>
            <a:ext cx="3400694" cy="20195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1" dirty="0">
                <a:solidFill>
                  <a:schemeClr val="tx1"/>
                </a:solidFill>
              </a:rPr>
              <a:t>Assess for suspected peripheral arterial disease if: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Presence and severity of possible claudication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Presence of critical limb ischaemia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Examining the femoral, popliteal and foot pulses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Measuring the ankle brachial pressure index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Muscular wasting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Hair loss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Assess for presence of peripheral arterial disease if: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Have diabetes, non-healing wounds on the legs or feet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Unexplained leg pain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Being considered for interventions to the leg or foot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Need to use compression hosiery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321E37-AF3C-5B4F-8E0B-2C95069C95BF}"/>
              </a:ext>
            </a:extLst>
          </p:cNvPr>
          <p:cNvSpPr/>
          <p:nvPr/>
        </p:nvSpPr>
        <p:spPr>
          <a:xfrm>
            <a:off x="245284" y="832060"/>
            <a:ext cx="2486376" cy="240058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Undertake ABPI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3746BF-AB3D-8A4B-978C-289DB113345C}"/>
              </a:ext>
            </a:extLst>
          </p:cNvPr>
          <p:cNvSpPr/>
          <p:nvPr/>
        </p:nvSpPr>
        <p:spPr>
          <a:xfrm>
            <a:off x="8573633" y="2860793"/>
            <a:ext cx="3400694" cy="11951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1" dirty="0">
                <a:solidFill>
                  <a:schemeClr val="tx1"/>
                </a:solidFill>
              </a:rPr>
              <a:t>Undertaking an ABPI assessment: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Patient should be resting supine  for 10 mins if possible.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Record systolic blood pressure with an appropriately sized cuff in both arms and in the posterior tibial, dorsalis pedis and, where possible, peroneal arteries.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Calculate the index using the highest ankle pressure by the highest arm pressure for each leg.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376B59-3F61-4040-8A9E-3664B95F6FC4}"/>
              </a:ext>
            </a:extLst>
          </p:cNvPr>
          <p:cNvSpPr/>
          <p:nvPr/>
        </p:nvSpPr>
        <p:spPr>
          <a:xfrm>
            <a:off x="245284" y="1320948"/>
            <a:ext cx="1093083" cy="24006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ABPI &gt;0.9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AAC6AF-57C0-8D4B-907D-38F7E72FDD2D}"/>
              </a:ext>
            </a:extLst>
          </p:cNvPr>
          <p:cNvSpPr/>
          <p:nvPr/>
        </p:nvSpPr>
        <p:spPr>
          <a:xfrm>
            <a:off x="1583770" y="1315441"/>
            <a:ext cx="1171380" cy="240058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ABPI </a:t>
            </a:r>
            <a:r>
              <a:rPr lang="en-GB" sz="1000" dirty="0">
                <a:solidFill>
                  <a:schemeClr val="tx1"/>
                </a:solidFill>
              </a:rPr>
              <a:t>≤ 0.9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4F7AAD-78EE-4B45-B625-0CEA50DD4C85}"/>
              </a:ext>
            </a:extLst>
          </p:cNvPr>
          <p:cNvSpPr/>
          <p:nvPr/>
        </p:nvSpPr>
        <p:spPr>
          <a:xfrm>
            <a:off x="2991246" y="281463"/>
            <a:ext cx="2486375" cy="38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Established or Returned from secondary care with diagnosis PAD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6A5E8F-EA9D-624B-A629-B7ED55AA9B6C}"/>
              </a:ext>
            </a:extLst>
          </p:cNvPr>
          <p:cNvSpPr/>
          <p:nvPr/>
        </p:nvSpPr>
        <p:spPr>
          <a:xfrm>
            <a:off x="2988293" y="1334729"/>
            <a:ext cx="1080000" cy="142232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PREVENTION</a:t>
            </a:r>
          </a:p>
          <a:p>
            <a:pPr algn="ctr"/>
            <a:endParaRPr lang="en-GB" sz="1000" b="1" dirty="0">
              <a:solidFill>
                <a:schemeClr val="bg1"/>
              </a:solidFill>
            </a:endParaRPr>
          </a:p>
          <a:p>
            <a:pPr algn="ctr"/>
            <a:r>
              <a:rPr lang="en-GB" sz="1000" dirty="0">
                <a:solidFill>
                  <a:schemeClr val="bg1"/>
                </a:solidFill>
              </a:rPr>
              <a:t>Aggressive CVD prevention measures including lifestyle and exercise</a:t>
            </a:r>
            <a:endParaRPr lang="en-US" sz="1000" dirty="0">
              <a:solidFill>
                <a:schemeClr val="bg1"/>
              </a:solidFill>
            </a:endParaRPr>
          </a:p>
          <a:p>
            <a:endParaRPr lang="en-GB" sz="1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0C8F11-4226-C340-A0C2-FC9DB4917E66}"/>
              </a:ext>
            </a:extLst>
          </p:cNvPr>
          <p:cNvSpPr/>
          <p:nvPr/>
        </p:nvSpPr>
        <p:spPr>
          <a:xfrm>
            <a:off x="4332354" y="1349729"/>
            <a:ext cx="1135960" cy="141339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SYMPTOMS</a:t>
            </a: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Refer to active structure exercise program and review after 3 months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4D03A4-CE94-3946-AAC1-6D7A4DACAE82}"/>
              </a:ext>
            </a:extLst>
          </p:cNvPr>
          <p:cNvSpPr/>
          <p:nvPr/>
        </p:nvSpPr>
        <p:spPr>
          <a:xfrm>
            <a:off x="245066" y="2167460"/>
            <a:ext cx="1093301" cy="523489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Consider alternative diagnosis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54643B-0A23-3D48-9DC6-1DCDA53AB2F4}"/>
              </a:ext>
            </a:extLst>
          </p:cNvPr>
          <p:cNvSpPr/>
          <p:nvPr/>
        </p:nvSpPr>
        <p:spPr>
          <a:xfrm>
            <a:off x="2994889" y="781890"/>
            <a:ext cx="2486376" cy="240058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Diagnose Peripheral Arterial Disease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F9238F-A696-F34D-8DC4-0EBD1E0C8A7A}"/>
              </a:ext>
            </a:extLst>
          </p:cNvPr>
          <p:cNvSpPr/>
          <p:nvPr/>
        </p:nvSpPr>
        <p:spPr>
          <a:xfrm>
            <a:off x="4323061" y="3090904"/>
            <a:ext cx="1171380" cy="4494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states no improvement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1F490B-A86A-884D-BC1A-248F0A8E3781}"/>
              </a:ext>
            </a:extLst>
          </p:cNvPr>
          <p:cNvSpPr/>
          <p:nvPr/>
        </p:nvSpPr>
        <p:spPr>
          <a:xfrm>
            <a:off x="2987693" y="3090904"/>
            <a:ext cx="1080600" cy="4494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states improvement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4E48F-FFB8-274A-8420-2E6B4944578E}"/>
              </a:ext>
            </a:extLst>
          </p:cNvPr>
          <p:cNvSpPr/>
          <p:nvPr/>
        </p:nvSpPr>
        <p:spPr>
          <a:xfrm>
            <a:off x="4324769" y="4905606"/>
            <a:ext cx="1171380" cy="50297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states no improvement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BDBD12-3280-6143-A1C9-4FED5C37B261}"/>
              </a:ext>
            </a:extLst>
          </p:cNvPr>
          <p:cNvSpPr/>
          <p:nvPr/>
        </p:nvSpPr>
        <p:spPr>
          <a:xfrm>
            <a:off x="4323061" y="3973205"/>
            <a:ext cx="1171380" cy="542698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Praxilene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100mg </a:t>
            </a:r>
            <a:r>
              <a:rPr lang="en-US" sz="1000" dirty="0" err="1">
                <a:solidFill>
                  <a:schemeClr val="tx1"/>
                </a:solidFill>
              </a:rPr>
              <a:t>tds</a:t>
            </a:r>
            <a:r>
              <a:rPr lang="en-US" sz="1000" dirty="0">
                <a:solidFill>
                  <a:schemeClr val="tx1"/>
                </a:solidFill>
              </a:rPr>
              <a:t> for 3 months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D489C7-C9F1-4D4E-8537-7FDFC090585F}"/>
              </a:ext>
            </a:extLst>
          </p:cNvPr>
          <p:cNvSpPr txBox="1"/>
          <p:nvPr/>
        </p:nvSpPr>
        <p:spPr>
          <a:xfrm>
            <a:off x="1331246" y="1663565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66B975-1E9B-794F-9A51-3EA98B277A62}"/>
              </a:ext>
            </a:extLst>
          </p:cNvPr>
          <p:cNvSpPr txBox="1"/>
          <p:nvPr/>
        </p:nvSpPr>
        <p:spPr>
          <a:xfrm>
            <a:off x="782995" y="1987074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8AA104-A62E-F345-9642-530741C6B6A8}"/>
              </a:ext>
            </a:extLst>
          </p:cNvPr>
          <p:cNvSpPr/>
          <p:nvPr/>
        </p:nvSpPr>
        <p:spPr>
          <a:xfrm>
            <a:off x="267064" y="3640682"/>
            <a:ext cx="2481976" cy="177662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On Going Surveillance-Annual</a:t>
            </a:r>
          </a:p>
          <a:p>
            <a:r>
              <a:rPr lang="en-GB" sz="1000" dirty="0">
                <a:solidFill>
                  <a:schemeClr val="tx1"/>
                </a:solidFill>
              </a:rPr>
              <a:t>Aggressive CVD prevention measures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solidFill>
                  <a:schemeClr val="tx1"/>
                </a:solidFill>
              </a:rPr>
              <a:t>Atorvasvatin</a:t>
            </a:r>
            <a:r>
              <a:rPr lang="en-GB" sz="1000" dirty="0">
                <a:solidFill>
                  <a:schemeClr val="tx1"/>
                </a:solidFill>
              </a:rPr>
              <a:t> 80mg or Rosuvastatin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solidFill>
                  <a:schemeClr val="tx1"/>
                </a:solidFill>
              </a:rPr>
              <a:t>Clopidogrel</a:t>
            </a:r>
            <a:r>
              <a:rPr lang="en-GB" sz="1000" dirty="0">
                <a:solidFill>
                  <a:schemeClr val="tx1"/>
                </a:solidFill>
              </a:rPr>
              <a:t> 75mg 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Blood pressure &gt;130mmHg systolic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Consider ACE-I/ARB in T2DM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Seek other evidence CVD with Hba</a:t>
            </a:r>
            <a:r>
              <a:rPr lang="en-GB" sz="1000" baseline="-25000" dirty="0">
                <a:solidFill>
                  <a:schemeClr val="tx1"/>
                </a:solidFill>
              </a:rPr>
              <a:t>1</a:t>
            </a:r>
            <a:r>
              <a:rPr lang="en-GB" sz="1000" dirty="0">
                <a:solidFill>
                  <a:schemeClr val="tx1"/>
                </a:solidFill>
              </a:rPr>
              <a:t>c and direct questions regarding chest pain, palpitations or orthopnoea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If deterioration in symptoms review ‘symptom’ algorithm above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07B4A7-B6F5-B146-A46D-94EE7B425306}"/>
              </a:ext>
            </a:extLst>
          </p:cNvPr>
          <p:cNvSpPr/>
          <p:nvPr/>
        </p:nvSpPr>
        <p:spPr>
          <a:xfrm>
            <a:off x="3005566" y="4905606"/>
            <a:ext cx="1064436" cy="50297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Continue </a:t>
            </a:r>
            <a:r>
              <a:rPr lang="en-US" sz="1000" dirty="0" err="1">
                <a:solidFill>
                  <a:schemeClr val="tx1"/>
                </a:solidFill>
              </a:rPr>
              <a:t>Praxilene</a:t>
            </a:r>
            <a:r>
              <a:rPr lang="en-US" sz="1000" dirty="0">
                <a:solidFill>
                  <a:schemeClr val="tx1"/>
                </a:solidFill>
              </a:rPr>
              <a:t> long term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066F998-521D-D34F-8F89-805597C02843}"/>
              </a:ext>
            </a:extLst>
          </p:cNvPr>
          <p:cNvSpPr/>
          <p:nvPr/>
        </p:nvSpPr>
        <p:spPr>
          <a:xfrm>
            <a:off x="5740792" y="3099838"/>
            <a:ext cx="1171380" cy="440486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states symptoms worse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A470BAB-7C4B-1A4B-8ED9-D1D22F6ACC90}"/>
              </a:ext>
            </a:extLst>
          </p:cNvPr>
          <p:cNvSpPr/>
          <p:nvPr/>
        </p:nvSpPr>
        <p:spPr>
          <a:xfrm>
            <a:off x="5718219" y="283329"/>
            <a:ext cx="2486375" cy="3899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Acute limb </a:t>
            </a:r>
            <a:r>
              <a:rPr lang="en-US" sz="1000" dirty="0" err="1">
                <a:solidFill>
                  <a:schemeClr val="bg1"/>
                </a:solidFill>
              </a:rPr>
              <a:t>ischeamia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55A034-AE6D-BE40-8B34-A0F88FA5005E}"/>
              </a:ext>
            </a:extLst>
          </p:cNvPr>
          <p:cNvSpPr/>
          <p:nvPr/>
        </p:nvSpPr>
        <p:spPr>
          <a:xfrm>
            <a:off x="5718219" y="838586"/>
            <a:ext cx="2486375" cy="105423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numCol="2" rtlCol="0" anchor="t"/>
          <a:lstStyle/>
          <a:p>
            <a:pPr fontAlgn="ctr"/>
            <a:r>
              <a:rPr lang="en-GB" sz="1000" dirty="0">
                <a:solidFill>
                  <a:schemeClr val="bg1"/>
                </a:solidFill>
              </a:rPr>
              <a:t>Pain</a:t>
            </a:r>
          </a:p>
          <a:p>
            <a:pPr fontAlgn="ctr"/>
            <a:r>
              <a:rPr lang="en-GB" sz="1000" dirty="0">
                <a:solidFill>
                  <a:schemeClr val="bg1"/>
                </a:solidFill>
              </a:rPr>
              <a:t>Pallor</a:t>
            </a:r>
          </a:p>
          <a:p>
            <a:pPr fontAlgn="ctr"/>
            <a:r>
              <a:rPr lang="en-GB" sz="1000" dirty="0">
                <a:solidFill>
                  <a:schemeClr val="bg1"/>
                </a:solidFill>
              </a:rPr>
              <a:t>Pulseless</a:t>
            </a:r>
          </a:p>
          <a:p>
            <a:pPr fontAlgn="ctr"/>
            <a:r>
              <a:rPr lang="en-GB" sz="1000" dirty="0">
                <a:solidFill>
                  <a:schemeClr val="bg1"/>
                </a:solidFill>
              </a:rPr>
              <a:t>Perishing cold</a:t>
            </a:r>
          </a:p>
          <a:p>
            <a:pPr fontAlgn="ctr"/>
            <a:r>
              <a:rPr lang="en-GB" sz="1000" dirty="0">
                <a:solidFill>
                  <a:schemeClr val="bg1"/>
                </a:solidFill>
              </a:rPr>
              <a:t>Paraesthesia</a:t>
            </a:r>
          </a:p>
          <a:p>
            <a:pPr fontAlgn="ctr"/>
            <a:r>
              <a:rPr lang="en-GB" sz="1000" dirty="0">
                <a:solidFill>
                  <a:schemeClr val="bg1"/>
                </a:solidFill>
              </a:rPr>
              <a:t>Paralysis</a:t>
            </a:r>
          </a:p>
          <a:p>
            <a:pPr algn="ctr" fontAlgn="ctr"/>
            <a:endParaRPr lang="en-GB" sz="800" dirty="0">
              <a:solidFill>
                <a:schemeClr val="bg1"/>
              </a:solidFill>
            </a:endParaRPr>
          </a:p>
          <a:p>
            <a:pPr algn="ctr" fontAlgn="ctr"/>
            <a:r>
              <a:rPr lang="en-GB" sz="1000" dirty="0">
                <a:solidFill>
                  <a:schemeClr val="bg1"/>
                </a:solidFill>
              </a:rPr>
              <a:t>NB: Ensure no other symptoms or signs to suggest CVA/TIA event. </a:t>
            </a:r>
          </a:p>
          <a:p>
            <a:pPr algn="ctr" fontAlgn="ctr"/>
            <a:r>
              <a:rPr lang="en-GB" sz="1000" dirty="0">
                <a:solidFill>
                  <a:schemeClr val="bg1"/>
                </a:solidFill>
              </a:rPr>
              <a:t>Consider the FAST test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42D9DB-2236-284E-A859-241E2A383E72}"/>
              </a:ext>
            </a:extLst>
          </p:cNvPr>
          <p:cNvSpPr/>
          <p:nvPr/>
        </p:nvSpPr>
        <p:spPr>
          <a:xfrm>
            <a:off x="5732375" y="2041054"/>
            <a:ext cx="2486375" cy="72206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Arrange for Acute admission or Urgent referral to the vascular surgeons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2387717-76BD-EF4E-9907-3D3EA43969AA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1488472" y="671364"/>
            <a:ext cx="0" cy="1606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C3E8BABD-515A-3A4B-A5A0-963EC1FB5E42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rot="5400000">
            <a:off x="1015734" y="848210"/>
            <a:ext cx="248830" cy="69664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48BF037F-AF26-8A4C-818E-644487031E1B}"/>
              </a:ext>
            </a:extLst>
          </p:cNvPr>
          <p:cNvCxnSpPr>
            <a:stCxn id="8" idx="2"/>
            <a:endCxn id="11" idx="0"/>
          </p:cNvCxnSpPr>
          <p:nvPr/>
        </p:nvCxnSpPr>
        <p:spPr>
          <a:xfrm rot="16200000" flipH="1">
            <a:off x="1707305" y="853285"/>
            <a:ext cx="243323" cy="68098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7D59CF0F-A187-7F47-84F6-FFD7F5022545}"/>
              </a:ext>
            </a:extLst>
          </p:cNvPr>
          <p:cNvCxnSpPr>
            <a:stCxn id="11" idx="3"/>
            <a:endCxn id="17" idx="1"/>
          </p:cNvCxnSpPr>
          <p:nvPr/>
        </p:nvCxnSpPr>
        <p:spPr>
          <a:xfrm flipV="1">
            <a:off x="2755150" y="901919"/>
            <a:ext cx="239739" cy="53355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4D8B048-EEA6-7845-8FA7-66CF227CF1B7}"/>
              </a:ext>
            </a:extLst>
          </p:cNvPr>
          <p:cNvCxnSpPr>
            <a:cxnSpLocks/>
            <a:stCxn id="67" idx="2"/>
            <a:endCxn id="16" idx="0"/>
          </p:cNvCxnSpPr>
          <p:nvPr/>
        </p:nvCxnSpPr>
        <p:spPr>
          <a:xfrm flipH="1">
            <a:off x="791717" y="1992581"/>
            <a:ext cx="109" cy="1748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53F01B2-C41C-094D-B5CE-ACDDE121ED2A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6961407" y="673229"/>
            <a:ext cx="0" cy="165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AC74E92-210A-164C-AC23-FC30EFC5F8A9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>
            <a:off x="6961407" y="1892816"/>
            <a:ext cx="14156" cy="1482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BE9DDDCE-1D34-2E41-8063-1600D594757B}"/>
              </a:ext>
            </a:extLst>
          </p:cNvPr>
          <p:cNvCxnSpPr>
            <a:cxnSpLocks/>
            <a:stCxn id="35" idx="1"/>
            <a:endCxn id="12" idx="3"/>
          </p:cNvCxnSpPr>
          <p:nvPr/>
        </p:nvCxnSpPr>
        <p:spPr>
          <a:xfrm rot="10800000">
            <a:off x="5477621" y="476413"/>
            <a:ext cx="254754" cy="192567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322C83EA-BFD0-1B4C-9B64-9ED46EC1ACE8}"/>
              </a:ext>
            </a:extLst>
          </p:cNvPr>
          <p:cNvCxnSpPr>
            <a:cxnSpLocks/>
            <a:stCxn id="17" idx="2"/>
            <a:endCxn id="14" idx="0"/>
          </p:cNvCxnSpPr>
          <p:nvPr/>
        </p:nvCxnSpPr>
        <p:spPr>
          <a:xfrm rot="5400000">
            <a:off x="3726795" y="823446"/>
            <a:ext cx="312781" cy="70978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0D82B2FA-6E53-C84B-AB69-EF7267937DBB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rot="16200000" flipH="1">
            <a:off x="4405315" y="854709"/>
            <a:ext cx="327781" cy="662257"/>
          </a:xfrm>
          <a:prstGeom prst="bentConnector3">
            <a:avLst>
              <a:gd name="adj1" fmla="val 4823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7DF249E-5D71-8347-8413-D216F8FB7D2A}"/>
              </a:ext>
            </a:extLst>
          </p:cNvPr>
          <p:cNvCxnSpPr>
            <a:cxnSpLocks/>
            <a:stCxn id="15" idx="2"/>
            <a:endCxn id="21" idx="0"/>
          </p:cNvCxnSpPr>
          <p:nvPr/>
        </p:nvCxnSpPr>
        <p:spPr>
          <a:xfrm>
            <a:off x="4900334" y="2763121"/>
            <a:ext cx="8417" cy="327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93C15924-1B13-854A-A7B8-445B090DC3DA}"/>
              </a:ext>
            </a:extLst>
          </p:cNvPr>
          <p:cNvSpPr txBox="1"/>
          <p:nvPr/>
        </p:nvSpPr>
        <p:spPr>
          <a:xfrm>
            <a:off x="5454260" y="4941646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D6607AC-42FF-C94A-9431-8B5B898FBE1E}"/>
              </a:ext>
            </a:extLst>
          </p:cNvPr>
          <p:cNvCxnSpPr>
            <a:cxnSpLocks/>
            <a:stCxn id="21" idx="2"/>
            <a:endCxn id="24" idx="0"/>
          </p:cNvCxnSpPr>
          <p:nvPr/>
        </p:nvCxnSpPr>
        <p:spPr>
          <a:xfrm>
            <a:off x="4908751" y="3540324"/>
            <a:ext cx="0" cy="4328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D29C9AA-F7F5-7940-AAAE-D201B4BDA3D8}"/>
              </a:ext>
            </a:extLst>
          </p:cNvPr>
          <p:cNvCxnSpPr>
            <a:cxnSpLocks/>
            <a:stCxn id="24" idx="2"/>
            <a:endCxn id="23" idx="0"/>
          </p:cNvCxnSpPr>
          <p:nvPr/>
        </p:nvCxnSpPr>
        <p:spPr>
          <a:xfrm>
            <a:off x="4908751" y="4515903"/>
            <a:ext cx="1708" cy="3897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5B8EE42B-36E2-B941-8FB8-1871B08859AB}"/>
              </a:ext>
            </a:extLst>
          </p:cNvPr>
          <p:cNvSpPr txBox="1"/>
          <p:nvPr/>
        </p:nvSpPr>
        <p:spPr>
          <a:xfrm>
            <a:off x="4048208" y="4948784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F0F04DB-8120-6E4D-A854-5C5E4A0E0A39}"/>
              </a:ext>
            </a:extLst>
          </p:cNvPr>
          <p:cNvSpPr/>
          <p:nvPr/>
        </p:nvSpPr>
        <p:spPr>
          <a:xfrm>
            <a:off x="1600026" y="1716645"/>
            <a:ext cx="1149014" cy="270429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ABPI &gt;1.2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585980A-C734-3F49-8E9C-0B396639540D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4234434" y="671363"/>
            <a:ext cx="3643" cy="1105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80227CEA-D9D7-4F4E-95FD-CB8D40B0A2F9}"/>
              </a:ext>
            </a:extLst>
          </p:cNvPr>
          <p:cNvSpPr/>
          <p:nvPr/>
        </p:nvSpPr>
        <p:spPr>
          <a:xfrm>
            <a:off x="245284" y="1718907"/>
            <a:ext cx="1093083" cy="273674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Is there T2DM</a:t>
            </a:r>
            <a:endParaRPr lang="en-US" sz="1000" dirty="0">
              <a:solidFill>
                <a:schemeClr val="bg1"/>
              </a:solidFill>
            </a:endParaRPr>
          </a:p>
          <a:p>
            <a:pPr algn="ctr"/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966F239-DDF8-B748-94A4-A445A2E42CA6}"/>
              </a:ext>
            </a:extLst>
          </p:cNvPr>
          <p:cNvCxnSpPr>
            <a:stCxn id="10" idx="2"/>
            <a:endCxn id="67" idx="0"/>
          </p:cNvCxnSpPr>
          <p:nvPr/>
        </p:nvCxnSpPr>
        <p:spPr>
          <a:xfrm>
            <a:off x="791826" y="1561008"/>
            <a:ext cx="0" cy="1578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8090A5-3FC5-3544-914E-E8BD8827DB97}"/>
              </a:ext>
            </a:extLst>
          </p:cNvPr>
          <p:cNvCxnSpPr>
            <a:stCxn id="67" idx="3"/>
            <a:endCxn id="117" idx="1"/>
          </p:cNvCxnSpPr>
          <p:nvPr/>
        </p:nvCxnSpPr>
        <p:spPr>
          <a:xfrm flipV="1">
            <a:off x="1338367" y="1851860"/>
            <a:ext cx="261659" cy="38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B3062CBE-C789-7047-89D0-BB2600EC6F61}"/>
              </a:ext>
            </a:extLst>
          </p:cNvPr>
          <p:cNvCxnSpPr>
            <a:stCxn id="117" idx="2"/>
            <a:endCxn id="17" idx="1"/>
          </p:cNvCxnSpPr>
          <p:nvPr/>
        </p:nvCxnSpPr>
        <p:spPr>
          <a:xfrm rot="5400000" flipH="1" flipV="1">
            <a:off x="2042133" y="1034319"/>
            <a:ext cx="1085155" cy="820356"/>
          </a:xfrm>
          <a:prstGeom prst="bentConnector4">
            <a:avLst>
              <a:gd name="adj1" fmla="val -21066"/>
              <a:gd name="adj2" fmla="val 8501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079439D2-C65D-1641-BF4B-650F88E18B7F}"/>
              </a:ext>
            </a:extLst>
          </p:cNvPr>
          <p:cNvSpPr txBox="1"/>
          <p:nvPr/>
        </p:nvSpPr>
        <p:spPr>
          <a:xfrm>
            <a:off x="2358710" y="1987074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111" name="Elbow Connector 110">
            <a:extLst>
              <a:ext uri="{FF2B5EF4-FFF2-40B4-BE49-F238E27FC236}">
                <a16:creationId xmlns:a16="http://schemas.microsoft.com/office/drawing/2014/main" id="{2BACDD5E-86D0-4D4B-B477-66F478576E36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rot="5400000">
            <a:off x="4050273" y="2240842"/>
            <a:ext cx="327783" cy="137234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14">
            <a:extLst>
              <a:ext uri="{FF2B5EF4-FFF2-40B4-BE49-F238E27FC236}">
                <a16:creationId xmlns:a16="http://schemas.microsoft.com/office/drawing/2014/main" id="{4FED1121-686E-BD4F-BAF6-D9A89DB8DD4B}"/>
              </a:ext>
            </a:extLst>
          </p:cNvPr>
          <p:cNvCxnSpPr>
            <a:cxnSpLocks/>
            <a:stCxn id="15" idx="2"/>
            <a:endCxn id="32" idx="0"/>
          </p:cNvCxnSpPr>
          <p:nvPr/>
        </p:nvCxnSpPr>
        <p:spPr>
          <a:xfrm rot="16200000" flipH="1">
            <a:off x="5445050" y="2218405"/>
            <a:ext cx="336717" cy="142614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Elbow Connector 179">
            <a:extLst>
              <a:ext uri="{FF2B5EF4-FFF2-40B4-BE49-F238E27FC236}">
                <a16:creationId xmlns:a16="http://schemas.microsoft.com/office/drawing/2014/main" id="{54B162AA-3AE0-1C44-AFA1-78A90E330691}"/>
              </a:ext>
            </a:extLst>
          </p:cNvPr>
          <p:cNvCxnSpPr>
            <a:cxnSpLocks/>
            <a:stCxn id="22" idx="2"/>
          </p:cNvCxnSpPr>
          <p:nvPr/>
        </p:nvCxnSpPr>
        <p:spPr>
          <a:xfrm rot="5400000">
            <a:off x="2730510" y="3558859"/>
            <a:ext cx="816019" cy="778949"/>
          </a:xfrm>
          <a:prstGeom prst="bentConnector3">
            <a:avLst>
              <a:gd name="adj1" fmla="val 9968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A8581EA4-95EE-C840-B600-93A1916EA507}"/>
              </a:ext>
            </a:extLst>
          </p:cNvPr>
          <p:cNvCxnSpPr>
            <a:cxnSpLocks/>
            <a:stCxn id="23" idx="1"/>
            <a:endCxn id="31" idx="3"/>
          </p:cNvCxnSpPr>
          <p:nvPr/>
        </p:nvCxnSpPr>
        <p:spPr>
          <a:xfrm flipH="1">
            <a:off x="4070002" y="5157091"/>
            <a:ext cx="25476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0A1DC90-7A09-CA4E-A02B-450F75710B27}"/>
              </a:ext>
            </a:extLst>
          </p:cNvPr>
          <p:cNvSpPr/>
          <p:nvPr/>
        </p:nvSpPr>
        <p:spPr>
          <a:xfrm>
            <a:off x="4908751" y="5940359"/>
            <a:ext cx="2003421" cy="74049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SYMPTOMS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Refer for assessment with the vascular surgical team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NOT urgent</a:t>
            </a:r>
          </a:p>
        </p:txBody>
      </p:sp>
      <p:cxnSp>
        <p:nvCxnSpPr>
          <p:cNvPr id="192" name="Elbow Connector 191">
            <a:extLst>
              <a:ext uri="{FF2B5EF4-FFF2-40B4-BE49-F238E27FC236}">
                <a16:creationId xmlns:a16="http://schemas.microsoft.com/office/drawing/2014/main" id="{A10E58AB-FE9B-F144-85F4-A040C39EF27F}"/>
              </a:ext>
            </a:extLst>
          </p:cNvPr>
          <p:cNvCxnSpPr>
            <a:cxnSpLocks/>
            <a:stCxn id="31" idx="0"/>
          </p:cNvCxnSpPr>
          <p:nvPr/>
        </p:nvCxnSpPr>
        <p:spPr>
          <a:xfrm rot="16200000" flipV="1">
            <a:off x="2961766" y="4329588"/>
            <a:ext cx="365002" cy="78703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B175293-098A-474E-8C0D-FE305FC5675A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</a:t>
            </a:r>
            <a:r>
              <a:rPr lang="en-US" sz="800"/>
              <a:t>Service  August 2018</a:t>
            </a:r>
            <a:endParaRPr lang="en-US" sz="800" dirty="0"/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4B4472BE-C192-E248-ABDE-9C10EA61DD83}"/>
              </a:ext>
            </a:extLst>
          </p:cNvPr>
          <p:cNvCxnSpPr>
            <a:stCxn id="32" idx="2"/>
            <a:endCxn id="186" idx="0"/>
          </p:cNvCxnSpPr>
          <p:nvPr/>
        </p:nvCxnSpPr>
        <p:spPr>
          <a:xfrm rot="5400000">
            <a:off x="4918455" y="4532331"/>
            <a:ext cx="2400035" cy="416020"/>
          </a:xfrm>
          <a:prstGeom prst="bentConnector3">
            <a:avLst>
              <a:gd name="adj1" fmla="val 6732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632EA628-0374-334F-9278-70371449BA61}"/>
              </a:ext>
            </a:extLst>
          </p:cNvPr>
          <p:cNvCxnSpPr>
            <a:stCxn id="23" idx="3"/>
            <a:endCxn id="186" idx="0"/>
          </p:cNvCxnSpPr>
          <p:nvPr/>
        </p:nvCxnSpPr>
        <p:spPr>
          <a:xfrm>
            <a:off x="5496149" y="5157091"/>
            <a:ext cx="414313" cy="78326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1D42E3B9-D3DF-D045-B862-87DB7099B3D5}"/>
              </a:ext>
            </a:extLst>
          </p:cNvPr>
          <p:cNvSpPr/>
          <p:nvPr/>
        </p:nvSpPr>
        <p:spPr>
          <a:xfrm>
            <a:off x="8573632" y="4225796"/>
            <a:ext cx="3400694" cy="236429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Aggressive CVD Secondary Prevention</a:t>
            </a:r>
          </a:p>
          <a:p>
            <a:pPr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Motivational interviewing techniques to support: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Active lifestyle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Smoking cessation through supported withdrawal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Healthy diet and weight  reduction if appropriate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Antiplatelet medication possibly with cardiovascular dose rivaroxaban (2.5mg </a:t>
            </a:r>
            <a:r>
              <a:rPr lang="en-GB" sz="1000" dirty="0" err="1">
                <a:solidFill>
                  <a:schemeClr val="bg1"/>
                </a:solidFill>
              </a:rPr>
              <a:t>bd</a:t>
            </a:r>
            <a:r>
              <a:rPr lang="en-GB" sz="1000" dirty="0">
                <a:solidFill>
                  <a:schemeClr val="bg1"/>
                </a:solidFill>
              </a:rPr>
              <a:t>) as appropriate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Atorvastatin 80mg once daily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Aggressive blood pressure control with a systolic target of 130mmHg (120mgHg on ABPM or home readings).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endParaRPr lang="en-US" sz="1000" b="1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48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395</Words>
  <Application>Microsoft Office PowerPoint</Application>
  <PresentationFormat>Widescreen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131</cp:revision>
  <cp:lastPrinted>2018-09-20T13:15:43Z</cp:lastPrinted>
  <dcterms:created xsi:type="dcterms:W3CDTF">2018-03-02T10:29:39Z</dcterms:created>
  <dcterms:modified xsi:type="dcterms:W3CDTF">2023-04-24T15:00:31Z</dcterms:modified>
</cp:coreProperties>
</file>