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17"/>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Lst>
  <p:sldSz cx="12192000" cy="6858000"/>
  <p:notesSz cx="6858000" cy="12192000"/>
  <p:embeddedFontLst>
    <p:embeddedFont>
      <p:font typeface="Inter" panose="020B0604020202020204" charset="0"/>
      <p:regular r:id="rId18"/>
      <p:bold r:id="rId19"/>
    </p:embeddedFont>
  </p:embeddedFontLst>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1"/>
    <p:restoredTop sz="94610"/>
  </p:normalViewPr>
  <p:slideViewPr>
    <p:cSldViewPr snapToGrid="0" snapToObjects="1">
      <p:cViewPr varScale="1">
        <p:scale>
          <a:sx n="88" d="100"/>
          <a:sy n="88" d="100"/>
        </p:scale>
        <p:origin x="228" y="5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1.fntdata"/><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font" Target="fonts/font2.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0961976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s>
</file>

<file path=ppt/slides/_rels/slide10.xml.rels><?xml version="1.0" encoding="UTF-8" standalone="yes"?>
<Relationships xmlns="http://schemas.openxmlformats.org/package/2006/relationships"><Relationship Id="rId8" Type="http://schemas.openxmlformats.org/officeDocument/2006/relationships/image" Target="../media/image152.png"/><Relationship Id="rId3" Type="http://schemas.openxmlformats.org/officeDocument/2006/relationships/image" Target="../media/image2.png"/><Relationship Id="rId7" Type="http://schemas.openxmlformats.org/officeDocument/2006/relationships/image" Target="../media/image151.png"/><Relationship Id="rId12" Type="http://schemas.openxmlformats.org/officeDocument/2006/relationships/image" Target="../media/image156.pn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150.png"/><Relationship Id="rId11" Type="http://schemas.openxmlformats.org/officeDocument/2006/relationships/image" Target="../media/image155.png"/><Relationship Id="rId5" Type="http://schemas.openxmlformats.org/officeDocument/2006/relationships/image" Target="../media/image11.png"/><Relationship Id="rId10" Type="http://schemas.openxmlformats.org/officeDocument/2006/relationships/image" Target="../media/image154.png"/><Relationship Id="rId4" Type="http://schemas.openxmlformats.org/officeDocument/2006/relationships/image" Target="../media/image10.png"/><Relationship Id="rId9" Type="http://schemas.openxmlformats.org/officeDocument/2006/relationships/image" Target="../media/image153.png"/></Relationships>
</file>

<file path=ppt/slides/_rels/slide11.xml.rels><?xml version="1.0" encoding="UTF-8" standalone="yes"?>
<Relationships xmlns="http://schemas.openxmlformats.org/package/2006/relationships"><Relationship Id="rId8" Type="http://schemas.openxmlformats.org/officeDocument/2006/relationships/image" Target="../media/image159.png"/><Relationship Id="rId13" Type="http://schemas.openxmlformats.org/officeDocument/2006/relationships/image" Target="../media/image164.png"/><Relationship Id="rId18" Type="http://schemas.openxmlformats.org/officeDocument/2006/relationships/image" Target="../media/image169.png"/><Relationship Id="rId26" Type="http://schemas.openxmlformats.org/officeDocument/2006/relationships/image" Target="../media/image177.png"/><Relationship Id="rId3" Type="http://schemas.openxmlformats.org/officeDocument/2006/relationships/image" Target="../media/image2.png"/><Relationship Id="rId21" Type="http://schemas.openxmlformats.org/officeDocument/2006/relationships/image" Target="../media/image172.png"/><Relationship Id="rId7" Type="http://schemas.openxmlformats.org/officeDocument/2006/relationships/image" Target="../media/image158.png"/><Relationship Id="rId12" Type="http://schemas.openxmlformats.org/officeDocument/2006/relationships/image" Target="../media/image163.png"/><Relationship Id="rId17" Type="http://schemas.openxmlformats.org/officeDocument/2006/relationships/image" Target="../media/image168.png"/><Relationship Id="rId25" Type="http://schemas.openxmlformats.org/officeDocument/2006/relationships/image" Target="../media/image176.png"/><Relationship Id="rId2" Type="http://schemas.openxmlformats.org/officeDocument/2006/relationships/notesSlide" Target="../notesSlides/notesSlide11.xml"/><Relationship Id="rId16" Type="http://schemas.openxmlformats.org/officeDocument/2006/relationships/image" Target="../media/image167.png"/><Relationship Id="rId20" Type="http://schemas.openxmlformats.org/officeDocument/2006/relationships/image" Target="../media/image171.png"/><Relationship Id="rId1" Type="http://schemas.openxmlformats.org/officeDocument/2006/relationships/slideLayout" Target="../slideLayouts/slideLayout1.xml"/><Relationship Id="rId6" Type="http://schemas.openxmlformats.org/officeDocument/2006/relationships/image" Target="../media/image157.png"/><Relationship Id="rId11" Type="http://schemas.openxmlformats.org/officeDocument/2006/relationships/image" Target="../media/image162.png"/><Relationship Id="rId24" Type="http://schemas.openxmlformats.org/officeDocument/2006/relationships/image" Target="../media/image175.png"/><Relationship Id="rId5" Type="http://schemas.openxmlformats.org/officeDocument/2006/relationships/image" Target="../media/image11.png"/><Relationship Id="rId15" Type="http://schemas.openxmlformats.org/officeDocument/2006/relationships/image" Target="../media/image166.png"/><Relationship Id="rId23" Type="http://schemas.openxmlformats.org/officeDocument/2006/relationships/image" Target="../media/image174.png"/><Relationship Id="rId10" Type="http://schemas.openxmlformats.org/officeDocument/2006/relationships/image" Target="../media/image161.png"/><Relationship Id="rId19" Type="http://schemas.openxmlformats.org/officeDocument/2006/relationships/image" Target="../media/image170.png"/><Relationship Id="rId4" Type="http://schemas.openxmlformats.org/officeDocument/2006/relationships/image" Target="../media/image90.png"/><Relationship Id="rId9" Type="http://schemas.openxmlformats.org/officeDocument/2006/relationships/image" Target="../media/image160.png"/><Relationship Id="rId14" Type="http://schemas.openxmlformats.org/officeDocument/2006/relationships/image" Target="../media/image165.png"/><Relationship Id="rId22" Type="http://schemas.openxmlformats.org/officeDocument/2006/relationships/image" Target="../media/image173.png"/><Relationship Id="rId27" Type="http://schemas.openxmlformats.org/officeDocument/2006/relationships/image" Target="../media/image178.png"/></Relationships>
</file>

<file path=ppt/slides/_rels/slide12.xml.rels><?xml version="1.0" encoding="UTF-8" standalone="yes"?>
<Relationships xmlns="http://schemas.openxmlformats.org/package/2006/relationships"><Relationship Id="rId8" Type="http://schemas.openxmlformats.org/officeDocument/2006/relationships/image" Target="../media/image181.png"/><Relationship Id="rId13" Type="http://schemas.openxmlformats.org/officeDocument/2006/relationships/image" Target="../media/image186.png"/><Relationship Id="rId18" Type="http://schemas.openxmlformats.org/officeDocument/2006/relationships/image" Target="../media/image191.png"/><Relationship Id="rId3" Type="http://schemas.openxmlformats.org/officeDocument/2006/relationships/image" Target="../media/image2.png"/><Relationship Id="rId7" Type="http://schemas.openxmlformats.org/officeDocument/2006/relationships/image" Target="../media/image180.png"/><Relationship Id="rId12" Type="http://schemas.openxmlformats.org/officeDocument/2006/relationships/image" Target="../media/image185.png"/><Relationship Id="rId17" Type="http://schemas.openxmlformats.org/officeDocument/2006/relationships/image" Target="../media/image190.png"/><Relationship Id="rId2" Type="http://schemas.openxmlformats.org/officeDocument/2006/relationships/notesSlide" Target="../notesSlides/notesSlide12.xml"/><Relationship Id="rId16" Type="http://schemas.openxmlformats.org/officeDocument/2006/relationships/image" Target="../media/image189.png"/><Relationship Id="rId20" Type="http://schemas.openxmlformats.org/officeDocument/2006/relationships/image" Target="../media/image193.png"/><Relationship Id="rId1" Type="http://schemas.openxmlformats.org/officeDocument/2006/relationships/slideLayout" Target="../slideLayouts/slideLayout1.xml"/><Relationship Id="rId6" Type="http://schemas.openxmlformats.org/officeDocument/2006/relationships/image" Target="../media/image179.png"/><Relationship Id="rId11" Type="http://schemas.openxmlformats.org/officeDocument/2006/relationships/image" Target="../media/image184.png"/><Relationship Id="rId5" Type="http://schemas.openxmlformats.org/officeDocument/2006/relationships/image" Target="../media/image11.png"/><Relationship Id="rId15" Type="http://schemas.openxmlformats.org/officeDocument/2006/relationships/image" Target="../media/image188.png"/><Relationship Id="rId10" Type="http://schemas.openxmlformats.org/officeDocument/2006/relationships/image" Target="../media/image183.png"/><Relationship Id="rId19" Type="http://schemas.openxmlformats.org/officeDocument/2006/relationships/image" Target="../media/image192.png"/><Relationship Id="rId4" Type="http://schemas.openxmlformats.org/officeDocument/2006/relationships/image" Target="../media/image10.png"/><Relationship Id="rId9" Type="http://schemas.openxmlformats.org/officeDocument/2006/relationships/image" Target="../media/image182.png"/><Relationship Id="rId14" Type="http://schemas.openxmlformats.org/officeDocument/2006/relationships/image" Target="../media/image187.png"/></Relationships>
</file>

<file path=ppt/slides/_rels/slide13.xml.rels><?xml version="1.0" encoding="UTF-8" standalone="yes"?>
<Relationships xmlns="http://schemas.openxmlformats.org/package/2006/relationships"><Relationship Id="rId8" Type="http://schemas.openxmlformats.org/officeDocument/2006/relationships/image" Target="../media/image197.png"/><Relationship Id="rId13" Type="http://schemas.openxmlformats.org/officeDocument/2006/relationships/image" Target="../media/image202.png"/><Relationship Id="rId18" Type="http://schemas.openxmlformats.org/officeDocument/2006/relationships/image" Target="../media/image207.png"/><Relationship Id="rId3" Type="http://schemas.openxmlformats.org/officeDocument/2006/relationships/image" Target="../media/image2.png"/><Relationship Id="rId21" Type="http://schemas.openxmlformats.org/officeDocument/2006/relationships/image" Target="../media/image210.png"/><Relationship Id="rId7" Type="http://schemas.openxmlformats.org/officeDocument/2006/relationships/image" Target="../media/image196.png"/><Relationship Id="rId12" Type="http://schemas.openxmlformats.org/officeDocument/2006/relationships/image" Target="../media/image201.png"/><Relationship Id="rId17" Type="http://schemas.openxmlformats.org/officeDocument/2006/relationships/image" Target="../media/image206.png"/><Relationship Id="rId2" Type="http://schemas.openxmlformats.org/officeDocument/2006/relationships/notesSlide" Target="../notesSlides/notesSlide13.xml"/><Relationship Id="rId16" Type="http://schemas.openxmlformats.org/officeDocument/2006/relationships/image" Target="../media/image205.png"/><Relationship Id="rId20" Type="http://schemas.openxmlformats.org/officeDocument/2006/relationships/image" Target="../media/image209.png"/><Relationship Id="rId1" Type="http://schemas.openxmlformats.org/officeDocument/2006/relationships/slideLayout" Target="../slideLayouts/slideLayout1.xml"/><Relationship Id="rId6" Type="http://schemas.openxmlformats.org/officeDocument/2006/relationships/image" Target="../media/image195.png"/><Relationship Id="rId11" Type="http://schemas.openxmlformats.org/officeDocument/2006/relationships/image" Target="../media/image200.png"/><Relationship Id="rId24" Type="http://schemas.openxmlformats.org/officeDocument/2006/relationships/image" Target="../media/image213.png"/><Relationship Id="rId5" Type="http://schemas.openxmlformats.org/officeDocument/2006/relationships/image" Target="../media/image194.png"/><Relationship Id="rId15" Type="http://schemas.openxmlformats.org/officeDocument/2006/relationships/image" Target="../media/image204.png"/><Relationship Id="rId23" Type="http://schemas.openxmlformats.org/officeDocument/2006/relationships/image" Target="../media/image212.png"/><Relationship Id="rId10" Type="http://schemas.openxmlformats.org/officeDocument/2006/relationships/image" Target="../media/image199.png"/><Relationship Id="rId19" Type="http://schemas.openxmlformats.org/officeDocument/2006/relationships/image" Target="../media/image208.png"/><Relationship Id="rId4" Type="http://schemas.openxmlformats.org/officeDocument/2006/relationships/image" Target="../media/image10.png"/><Relationship Id="rId9" Type="http://schemas.openxmlformats.org/officeDocument/2006/relationships/image" Target="../media/image198.png"/><Relationship Id="rId14" Type="http://schemas.openxmlformats.org/officeDocument/2006/relationships/image" Target="../media/image203.png"/><Relationship Id="rId22" Type="http://schemas.openxmlformats.org/officeDocument/2006/relationships/image" Target="../media/image211.png"/></Relationships>
</file>

<file path=ppt/slides/_rels/slide14.xml.rels><?xml version="1.0" encoding="UTF-8" standalone="yes"?>
<Relationships xmlns="http://schemas.openxmlformats.org/package/2006/relationships"><Relationship Id="rId8" Type="http://schemas.openxmlformats.org/officeDocument/2006/relationships/image" Target="../media/image217.png"/><Relationship Id="rId13" Type="http://schemas.openxmlformats.org/officeDocument/2006/relationships/image" Target="../media/image222.png"/><Relationship Id="rId18" Type="http://schemas.openxmlformats.org/officeDocument/2006/relationships/image" Target="../media/image227.png"/><Relationship Id="rId3" Type="http://schemas.openxmlformats.org/officeDocument/2006/relationships/image" Target="../media/image214.png"/><Relationship Id="rId7" Type="http://schemas.openxmlformats.org/officeDocument/2006/relationships/image" Target="../media/image216.png"/><Relationship Id="rId12" Type="http://schemas.openxmlformats.org/officeDocument/2006/relationships/image" Target="../media/image221.png"/><Relationship Id="rId17" Type="http://schemas.openxmlformats.org/officeDocument/2006/relationships/image" Target="../media/image226.png"/><Relationship Id="rId2" Type="http://schemas.openxmlformats.org/officeDocument/2006/relationships/notesSlide" Target="../notesSlides/notesSlide14.xml"/><Relationship Id="rId16" Type="http://schemas.openxmlformats.org/officeDocument/2006/relationships/image" Target="../media/image225.png"/><Relationship Id="rId20" Type="http://schemas.openxmlformats.org/officeDocument/2006/relationships/image" Target="../media/image229.png"/><Relationship Id="rId1" Type="http://schemas.openxmlformats.org/officeDocument/2006/relationships/slideLayout" Target="../slideLayouts/slideLayout1.xml"/><Relationship Id="rId6" Type="http://schemas.openxmlformats.org/officeDocument/2006/relationships/image" Target="../media/image215.png"/><Relationship Id="rId11" Type="http://schemas.openxmlformats.org/officeDocument/2006/relationships/image" Target="../media/image220.png"/><Relationship Id="rId5" Type="http://schemas.openxmlformats.org/officeDocument/2006/relationships/image" Target="../media/image10.png"/><Relationship Id="rId15" Type="http://schemas.openxmlformats.org/officeDocument/2006/relationships/image" Target="../media/image224.png"/><Relationship Id="rId10" Type="http://schemas.openxmlformats.org/officeDocument/2006/relationships/image" Target="../media/image219.png"/><Relationship Id="rId19" Type="http://schemas.openxmlformats.org/officeDocument/2006/relationships/image" Target="../media/image228.png"/><Relationship Id="rId4" Type="http://schemas.openxmlformats.org/officeDocument/2006/relationships/image" Target="../media/image2.png"/><Relationship Id="rId9" Type="http://schemas.openxmlformats.org/officeDocument/2006/relationships/image" Target="../media/image218.png"/><Relationship Id="rId14" Type="http://schemas.openxmlformats.org/officeDocument/2006/relationships/image" Target="../media/image223.png"/></Relationships>
</file>

<file path=ppt/slides/_rels/slide15.xml.rels><?xml version="1.0" encoding="UTF-8" standalone="yes"?>
<Relationships xmlns="http://schemas.openxmlformats.org/package/2006/relationships"><Relationship Id="rId8" Type="http://schemas.openxmlformats.org/officeDocument/2006/relationships/image" Target="../media/image231.png"/><Relationship Id="rId13" Type="http://schemas.openxmlformats.org/officeDocument/2006/relationships/image" Target="../media/image236.png"/><Relationship Id="rId18" Type="http://schemas.openxmlformats.org/officeDocument/2006/relationships/image" Target="../media/image241.png"/><Relationship Id="rId3" Type="http://schemas.openxmlformats.org/officeDocument/2006/relationships/image" Target="../media/image1.png"/><Relationship Id="rId7" Type="http://schemas.openxmlformats.org/officeDocument/2006/relationships/image" Target="../media/image230.png"/><Relationship Id="rId12" Type="http://schemas.openxmlformats.org/officeDocument/2006/relationships/image" Target="../media/image235.png"/><Relationship Id="rId17" Type="http://schemas.openxmlformats.org/officeDocument/2006/relationships/image" Target="../media/image240.png"/><Relationship Id="rId2" Type="http://schemas.openxmlformats.org/officeDocument/2006/relationships/notesSlide" Target="../notesSlides/notesSlide15.xml"/><Relationship Id="rId16" Type="http://schemas.openxmlformats.org/officeDocument/2006/relationships/image" Target="../media/image239.png"/><Relationship Id="rId1" Type="http://schemas.openxmlformats.org/officeDocument/2006/relationships/slideLayout" Target="../slideLayouts/slideLayout1.xml"/><Relationship Id="rId6" Type="http://schemas.openxmlformats.org/officeDocument/2006/relationships/image" Target="../media/image11.png"/><Relationship Id="rId11" Type="http://schemas.openxmlformats.org/officeDocument/2006/relationships/image" Target="../media/image234.png"/><Relationship Id="rId5" Type="http://schemas.openxmlformats.org/officeDocument/2006/relationships/image" Target="../media/image10.png"/><Relationship Id="rId15" Type="http://schemas.openxmlformats.org/officeDocument/2006/relationships/image" Target="../media/image238.png"/><Relationship Id="rId10" Type="http://schemas.openxmlformats.org/officeDocument/2006/relationships/image" Target="../media/image233.png"/><Relationship Id="rId4" Type="http://schemas.openxmlformats.org/officeDocument/2006/relationships/image" Target="../media/image2.png"/><Relationship Id="rId9" Type="http://schemas.openxmlformats.org/officeDocument/2006/relationships/image" Target="../media/image232.png"/><Relationship Id="rId14" Type="http://schemas.openxmlformats.org/officeDocument/2006/relationships/image" Target="../media/image237.png"/></Relationships>
</file>

<file path=ppt/slides/_rels/slide2.xml.rels><?xml version="1.0" encoding="UTF-8" standalone="yes"?>
<Relationships xmlns="http://schemas.openxmlformats.org/package/2006/relationships"><Relationship Id="rId8" Type="http://schemas.openxmlformats.org/officeDocument/2006/relationships/image" Target="../media/image14.png"/><Relationship Id="rId13" Type="http://schemas.openxmlformats.org/officeDocument/2006/relationships/image" Target="../media/image19.png"/><Relationship Id="rId18" Type="http://schemas.openxmlformats.org/officeDocument/2006/relationships/image" Target="../media/image24.png"/><Relationship Id="rId3" Type="http://schemas.openxmlformats.org/officeDocument/2006/relationships/image" Target="../media/image2.png"/><Relationship Id="rId21" Type="http://schemas.openxmlformats.org/officeDocument/2006/relationships/image" Target="../media/image27.png"/><Relationship Id="rId7" Type="http://schemas.openxmlformats.org/officeDocument/2006/relationships/image" Target="../media/image13.png"/><Relationship Id="rId12" Type="http://schemas.openxmlformats.org/officeDocument/2006/relationships/image" Target="../media/image18.png"/><Relationship Id="rId17" Type="http://schemas.openxmlformats.org/officeDocument/2006/relationships/image" Target="../media/image23.png"/><Relationship Id="rId2" Type="http://schemas.openxmlformats.org/officeDocument/2006/relationships/notesSlide" Target="../notesSlides/notesSlide2.xml"/><Relationship Id="rId16" Type="http://schemas.openxmlformats.org/officeDocument/2006/relationships/image" Target="../media/image22.png"/><Relationship Id="rId20" Type="http://schemas.openxmlformats.org/officeDocument/2006/relationships/image" Target="../media/image26.png"/><Relationship Id="rId1" Type="http://schemas.openxmlformats.org/officeDocument/2006/relationships/slideLayout" Target="../slideLayouts/slideLayout1.xml"/><Relationship Id="rId6" Type="http://schemas.openxmlformats.org/officeDocument/2006/relationships/image" Target="../media/image12.png"/><Relationship Id="rId11" Type="http://schemas.openxmlformats.org/officeDocument/2006/relationships/image" Target="../media/image17.png"/><Relationship Id="rId5" Type="http://schemas.openxmlformats.org/officeDocument/2006/relationships/image" Target="../media/image11.png"/><Relationship Id="rId15" Type="http://schemas.openxmlformats.org/officeDocument/2006/relationships/image" Target="../media/image21.png"/><Relationship Id="rId10" Type="http://schemas.openxmlformats.org/officeDocument/2006/relationships/image" Target="../media/image16.png"/><Relationship Id="rId19" Type="http://schemas.openxmlformats.org/officeDocument/2006/relationships/image" Target="../media/image25.png"/><Relationship Id="rId4" Type="http://schemas.openxmlformats.org/officeDocument/2006/relationships/image" Target="../media/image10.png"/><Relationship Id="rId9" Type="http://schemas.openxmlformats.org/officeDocument/2006/relationships/image" Target="../media/image15.png"/><Relationship Id="rId14" Type="http://schemas.openxmlformats.org/officeDocument/2006/relationships/image" Target="../media/image20.png"/></Relationships>
</file>

<file path=ppt/slides/_rels/slide3.xml.rels><?xml version="1.0" encoding="UTF-8" standalone="yes"?>
<Relationships xmlns="http://schemas.openxmlformats.org/package/2006/relationships"><Relationship Id="rId8" Type="http://schemas.openxmlformats.org/officeDocument/2006/relationships/image" Target="../media/image30.png"/><Relationship Id="rId13" Type="http://schemas.openxmlformats.org/officeDocument/2006/relationships/image" Target="../media/image35.png"/><Relationship Id="rId18" Type="http://schemas.openxmlformats.org/officeDocument/2006/relationships/image" Target="../media/image40.png"/><Relationship Id="rId3" Type="http://schemas.openxmlformats.org/officeDocument/2006/relationships/image" Target="../media/image2.png"/><Relationship Id="rId21" Type="http://schemas.openxmlformats.org/officeDocument/2006/relationships/image" Target="../media/image43.png"/><Relationship Id="rId7" Type="http://schemas.openxmlformats.org/officeDocument/2006/relationships/image" Target="../media/image29.png"/><Relationship Id="rId12" Type="http://schemas.openxmlformats.org/officeDocument/2006/relationships/image" Target="../media/image34.png"/><Relationship Id="rId17" Type="http://schemas.openxmlformats.org/officeDocument/2006/relationships/image" Target="../media/image39.png"/><Relationship Id="rId2" Type="http://schemas.openxmlformats.org/officeDocument/2006/relationships/notesSlide" Target="../notesSlides/notesSlide3.xml"/><Relationship Id="rId16" Type="http://schemas.openxmlformats.org/officeDocument/2006/relationships/image" Target="../media/image38.png"/><Relationship Id="rId20" Type="http://schemas.openxmlformats.org/officeDocument/2006/relationships/image" Target="../media/image42.png"/><Relationship Id="rId1" Type="http://schemas.openxmlformats.org/officeDocument/2006/relationships/slideLayout" Target="../slideLayouts/slideLayout1.xml"/><Relationship Id="rId6" Type="http://schemas.openxmlformats.org/officeDocument/2006/relationships/image" Target="../media/image28.png"/><Relationship Id="rId11" Type="http://schemas.openxmlformats.org/officeDocument/2006/relationships/image" Target="../media/image33.png"/><Relationship Id="rId5" Type="http://schemas.openxmlformats.org/officeDocument/2006/relationships/image" Target="../media/image11.png"/><Relationship Id="rId15" Type="http://schemas.openxmlformats.org/officeDocument/2006/relationships/image" Target="../media/image37.png"/><Relationship Id="rId10" Type="http://schemas.openxmlformats.org/officeDocument/2006/relationships/image" Target="../media/image32.png"/><Relationship Id="rId19" Type="http://schemas.openxmlformats.org/officeDocument/2006/relationships/image" Target="../media/image41.png"/><Relationship Id="rId4" Type="http://schemas.openxmlformats.org/officeDocument/2006/relationships/image" Target="../media/image10.png"/><Relationship Id="rId9" Type="http://schemas.openxmlformats.org/officeDocument/2006/relationships/image" Target="../media/image31.png"/><Relationship Id="rId14" Type="http://schemas.openxmlformats.org/officeDocument/2006/relationships/image" Target="../media/image36.png"/><Relationship Id="rId22" Type="http://schemas.openxmlformats.org/officeDocument/2006/relationships/image" Target="../media/image44.png"/></Relationships>
</file>

<file path=ppt/slides/_rels/slide4.xml.rels><?xml version="1.0" encoding="UTF-8" standalone="yes"?>
<Relationships xmlns="http://schemas.openxmlformats.org/package/2006/relationships"><Relationship Id="rId8" Type="http://schemas.openxmlformats.org/officeDocument/2006/relationships/image" Target="../media/image48.png"/><Relationship Id="rId13" Type="http://schemas.openxmlformats.org/officeDocument/2006/relationships/image" Target="../media/image53.png"/><Relationship Id="rId18" Type="http://schemas.openxmlformats.org/officeDocument/2006/relationships/image" Target="../media/image58.png"/><Relationship Id="rId3" Type="http://schemas.openxmlformats.org/officeDocument/2006/relationships/image" Target="../media/image2.png"/><Relationship Id="rId21" Type="http://schemas.openxmlformats.org/officeDocument/2006/relationships/image" Target="../media/image61.png"/><Relationship Id="rId7" Type="http://schemas.openxmlformats.org/officeDocument/2006/relationships/image" Target="../media/image47.png"/><Relationship Id="rId12" Type="http://schemas.openxmlformats.org/officeDocument/2006/relationships/image" Target="../media/image52.png"/><Relationship Id="rId17" Type="http://schemas.openxmlformats.org/officeDocument/2006/relationships/image" Target="../media/image57.png"/><Relationship Id="rId2" Type="http://schemas.openxmlformats.org/officeDocument/2006/relationships/notesSlide" Target="../notesSlides/notesSlide4.xml"/><Relationship Id="rId16" Type="http://schemas.openxmlformats.org/officeDocument/2006/relationships/image" Target="../media/image56.png"/><Relationship Id="rId20" Type="http://schemas.openxmlformats.org/officeDocument/2006/relationships/image" Target="../media/image60.png"/><Relationship Id="rId1" Type="http://schemas.openxmlformats.org/officeDocument/2006/relationships/slideLayout" Target="../slideLayouts/slideLayout1.xml"/><Relationship Id="rId6" Type="http://schemas.openxmlformats.org/officeDocument/2006/relationships/image" Target="../media/image46.png"/><Relationship Id="rId11" Type="http://schemas.openxmlformats.org/officeDocument/2006/relationships/image" Target="../media/image51.png"/><Relationship Id="rId24" Type="http://schemas.openxmlformats.org/officeDocument/2006/relationships/image" Target="../media/image64.png"/><Relationship Id="rId5" Type="http://schemas.openxmlformats.org/officeDocument/2006/relationships/image" Target="../media/image11.png"/><Relationship Id="rId15" Type="http://schemas.openxmlformats.org/officeDocument/2006/relationships/image" Target="../media/image55.png"/><Relationship Id="rId23" Type="http://schemas.openxmlformats.org/officeDocument/2006/relationships/image" Target="../media/image63.png"/><Relationship Id="rId10" Type="http://schemas.openxmlformats.org/officeDocument/2006/relationships/image" Target="../media/image50.png"/><Relationship Id="rId19" Type="http://schemas.openxmlformats.org/officeDocument/2006/relationships/image" Target="../media/image59.png"/><Relationship Id="rId4" Type="http://schemas.openxmlformats.org/officeDocument/2006/relationships/image" Target="../media/image45.png"/><Relationship Id="rId9" Type="http://schemas.openxmlformats.org/officeDocument/2006/relationships/image" Target="../media/image49.png"/><Relationship Id="rId14" Type="http://schemas.openxmlformats.org/officeDocument/2006/relationships/image" Target="../media/image54.png"/><Relationship Id="rId22" Type="http://schemas.openxmlformats.org/officeDocument/2006/relationships/image" Target="../media/image62.png"/></Relationships>
</file>

<file path=ppt/slides/_rels/slide5.xml.rels><?xml version="1.0" encoding="UTF-8" standalone="yes"?>
<Relationships xmlns="http://schemas.openxmlformats.org/package/2006/relationships"><Relationship Id="rId8" Type="http://schemas.openxmlformats.org/officeDocument/2006/relationships/image" Target="../media/image67.png"/><Relationship Id="rId13" Type="http://schemas.openxmlformats.org/officeDocument/2006/relationships/image" Target="../media/image72.png"/><Relationship Id="rId3" Type="http://schemas.openxmlformats.org/officeDocument/2006/relationships/image" Target="../media/image2.png"/><Relationship Id="rId7" Type="http://schemas.openxmlformats.org/officeDocument/2006/relationships/image" Target="../media/image66.png"/><Relationship Id="rId12" Type="http://schemas.openxmlformats.org/officeDocument/2006/relationships/image" Target="../media/image71.png"/><Relationship Id="rId17" Type="http://schemas.openxmlformats.org/officeDocument/2006/relationships/image" Target="../media/image76.png"/><Relationship Id="rId2" Type="http://schemas.openxmlformats.org/officeDocument/2006/relationships/notesSlide" Target="../notesSlides/notesSlide5.xml"/><Relationship Id="rId16" Type="http://schemas.openxmlformats.org/officeDocument/2006/relationships/image" Target="../media/image75.png"/><Relationship Id="rId1" Type="http://schemas.openxmlformats.org/officeDocument/2006/relationships/slideLayout" Target="../slideLayouts/slideLayout1.xml"/><Relationship Id="rId6" Type="http://schemas.openxmlformats.org/officeDocument/2006/relationships/image" Target="../media/image65.png"/><Relationship Id="rId11" Type="http://schemas.openxmlformats.org/officeDocument/2006/relationships/image" Target="../media/image70.png"/><Relationship Id="rId5" Type="http://schemas.openxmlformats.org/officeDocument/2006/relationships/image" Target="../media/image11.png"/><Relationship Id="rId15" Type="http://schemas.openxmlformats.org/officeDocument/2006/relationships/image" Target="../media/image74.png"/><Relationship Id="rId10" Type="http://schemas.openxmlformats.org/officeDocument/2006/relationships/image" Target="../media/image69.png"/><Relationship Id="rId4" Type="http://schemas.openxmlformats.org/officeDocument/2006/relationships/image" Target="../media/image45.png"/><Relationship Id="rId9" Type="http://schemas.openxmlformats.org/officeDocument/2006/relationships/image" Target="../media/image68.png"/><Relationship Id="rId14" Type="http://schemas.openxmlformats.org/officeDocument/2006/relationships/image" Target="../media/image73.png"/></Relationships>
</file>

<file path=ppt/slides/_rels/slide6.xml.rels><?xml version="1.0" encoding="UTF-8" standalone="yes"?>
<Relationships xmlns="http://schemas.openxmlformats.org/package/2006/relationships"><Relationship Id="rId8" Type="http://schemas.openxmlformats.org/officeDocument/2006/relationships/image" Target="../media/image80.png"/><Relationship Id="rId13" Type="http://schemas.openxmlformats.org/officeDocument/2006/relationships/image" Target="../media/image84.png"/><Relationship Id="rId18" Type="http://schemas.openxmlformats.org/officeDocument/2006/relationships/image" Target="../media/image89.png"/><Relationship Id="rId3" Type="http://schemas.openxmlformats.org/officeDocument/2006/relationships/image" Target="../media/image2.png"/><Relationship Id="rId7" Type="http://schemas.openxmlformats.org/officeDocument/2006/relationships/image" Target="../media/image79.png"/><Relationship Id="rId12" Type="http://schemas.openxmlformats.org/officeDocument/2006/relationships/image" Target="../media/image53.png"/><Relationship Id="rId17" Type="http://schemas.openxmlformats.org/officeDocument/2006/relationships/image" Target="../media/image88.png"/><Relationship Id="rId2" Type="http://schemas.openxmlformats.org/officeDocument/2006/relationships/notesSlide" Target="../notesSlides/notesSlide6.xml"/><Relationship Id="rId16" Type="http://schemas.openxmlformats.org/officeDocument/2006/relationships/image" Target="../media/image87.png"/><Relationship Id="rId1" Type="http://schemas.openxmlformats.org/officeDocument/2006/relationships/slideLayout" Target="../slideLayouts/slideLayout1.xml"/><Relationship Id="rId6" Type="http://schemas.openxmlformats.org/officeDocument/2006/relationships/image" Target="../media/image78.png"/><Relationship Id="rId11" Type="http://schemas.openxmlformats.org/officeDocument/2006/relationships/image" Target="../media/image83.png"/><Relationship Id="rId5" Type="http://schemas.openxmlformats.org/officeDocument/2006/relationships/image" Target="../media/image77.png"/><Relationship Id="rId15" Type="http://schemas.openxmlformats.org/officeDocument/2006/relationships/image" Target="../media/image86.png"/><Relationship Id="rId10" Type="http://schemas.openxmlformats.org/officeDocument/2006/relationships/image" Target="../media/image82.png"/><Relationship Id="rId4" Type="http://schemas.openxmlformats.org/officeDocument/2006/relationships/image" Target="../media/image10.png"/><Relationship Id="rId9" Type="http://schemas.openxmlformats.org/officeDocument/2006/relationships/image" Target="../media/image81.png"/><Relationship Id="rId14" Type="http://schemas.openxmlformats.org/officeDocument/2006/relationships/image" Target="../media/image85.png"/></Relationships>
</file>

<file path=ppt/slides/_rels/slide7.xml.rels><?xml version="1.0" encoding="UTF-8" standalone="yes"?>
<Relationships xmlns="http://schemas.openxmlformats.org/package/2006/relationships"><Relationship Id="rId8" Type="http://schemas.openxmlformats.org/officeDocument/2006/relationships/image" Target="../media/image93.png"/><Relationship Id="rId13" Type="http://schemas.openxmlformats.org/officeDocument/2006/relationships/image" Target="../media/image98.png"/><Relationship Id="rId18" Type="http://schemas.openxmlformats.org/officeDocument/2006/relationships/image" Target="../media/image103.png"/><Relationship Id="rId3" Type="http://schemas.openxmlformats.org/officeDocument/2006/relationships/image" Target="../media/image2.png"/><Relationship Id="rId21" Type="http://schemas.openxmlformats.org/officeDocument/2006/relationships/image" Target="../media/image106.png"/><Relationship Id="rId7" Type="http://schemas.openxmlformats.org/officeDocument/2006/relationships/image" Target="../media/image92.png"/><Relationship Id="rId12" Type="http://schemas.openxmlformats.org/officeDocument/2006/relationships/image" Target="../media/image97.png"/><Relationship Id="rId17" Type="http://schemas.openxmlformats.org/officeDocument/2006/relationships/image" Target="../media/image102.png"/><Relationship Id="rId2" Type="http://schemas.openxmlformats.org/officeDocument/2006/relationships/notesSlide" Target="../notesSlides/notesSlide7.xml"/><Relationship Id="rId16" Type="http://schemas.openxmlformats.org/officeDocument/2006/relationships/image" Target="../media/image101.png"/><Relationship Id="rId20" Type="http://schemas.openxmlformats.org/officeDocument/2006/relationships/image" Target="../media/image105.png"/><Relationship Id="rId1" Type="http://schemas.openxmlformats.org/officeDocument/2006/relationships/slideLayout" Target="../slideLayouts/slideLayout1.xml"/><Relationship Id="rId6" Type="http://schemas.openxmlformats.org/officeDocument/2006/relationships/image" Target="../media/image91.png"/><Relationship Id="rId11" Type="http://schemas.openxmlformats.org/officeDocument/2006/relationships/image" Target="../media/image96.png"/><Relationship Id="rId24" Type="http://schemas.openxmlformats.org/officeDocument/2006/relationships/image" Target="../media/image76.png"/><Relationship Id="rId5" Type="http://schemas.openxmlformats.org/officeDocument/2006/relationships/image" Target="../media/image11.png"/><Relationship Id="rId15" Type="http://schemas.openxmlformats.org/officeDocument/2006/relationships/image" Target="../media/image100.png"/><Relationship Id="rId23" Type="http://schemas.openxmlformats.org/officeDocument/2006/relationships/image" Target="../media/image108.png"/><Relationship Id="rId10" Type="http://schemas.openxmlformats.org/officeDocument/2006/relationships/image" Target="../media/image95.png"/><Relationship Id="rId19" Type="http://schemas.openxmlformats.org/officeDocument/2006/relationships/image" Target="../media/image104.png"/><Relationship Id="rId4" Type="http://schemas.openxmlformats.org/officeDocument/2006/relationships/image" Target="../media/image90.png"/><Relationship Id="rId9" Type="http://schemas.openxmlformats.org/officeDocument/2006/relationships/image" Target="../media/image94.png"/><Relationship Id="rId14" Type="http://schemas.openxmlformats.org/officeDocument/2006/relationships/image" Target="../media/image99.png"/><Relationship Id="rId22" Type="http://schemas.openxmlformats.org/officeDocument/2006/relationships/image" Target="../media/image107.png"/></Relationships>
</file>

<file path=ppt/slides/_rels/slide8.xml.rels><?xml version="1.0" encoding="UTF-8" standalone="yes"?>
<Relationships xmlns="http://schemas.openxmlformats.org/package/2006/relationships"><Relationship Id="rId8" Type="http://schemas.openxmlformats.org/officeDocument/2006/relationships/image" Target="../media/image111.png"/><Relationship Id="rId13" Type="http://schemas.openxmlformats.org/officeDocument/2006/relationships/image" Target="../media/image116.png"/><Relationship Id="rId18" Type="http://schemas.openxmlformats.org/officeDocument/2006/relationships/image" Target="../media/image121.png"/><Relationship Id="rId26" Type="http://schemas.openxmlformats.org/officeDocument/2006/relationships/image" Target="../media/image129.png"/><Relationship Id="rId3" Type="http://schemas.openxmlformats.org/officeDocument/2006/relationships/image" Target="../media/image2.png"/><Relationship Id="rId21" Type="http://schemas.openxmlformats.org/officeDocument/2006/relationships/image" Target="../media/image124.png"/><Relationship Id="rId7" Type="http://schemas.openxmlformats.org/officeDocument/2006/relationships/image" Target="../media/image110.png"/><Relationship Id="rId12" Type="http://schemas.openxmlformats.org/officeDocument/2006/relationships/image" Target="../media/image115.png"/><Relationship Id="rId17" Type="http://schemas.openxmlformats.org/officeDocument/2006/relationships/image" Target="../media/image120.png"/><Relationship Id="rId25" Type="http://schemas.openxmlformats.org/officeDocument/2006/relationships/image" Target="../media/image128.png"/><Relationship Id="rId2" Type="http://schemas.openxmlformats.org/officeDocument/2006/relationships/notesSlide" Target="../notesSlides/notesSlide8.xml"/><Relationship Id="rId16" Type="http://schemas.openxmlformats.org/officeDocument/2006/relationships/image" Target="../media/image119.png"/><Relationship Id="rId20" Type="http://schemas.openxmlformats.org/officeDocument/2006/relationships/image" Target="../media/image123.png"/><Relationship Id="rId29" Type="http://schemas.openxmlformats.org/officeDocument/2006/relationships/image" Target="../media/image132.png"/><Relationship Id="rId1" Type="http://schemas.openxmlformats.org/officeDocument/2006/relationships/slideLayout" Target="../slideLayouts/slideLayout1.xml"/><Relationship Id="rId6" Type="http://schemas.openxmlformats.org/officeDocument/2006/relationships/image" Target="../media/image109.png"/><Relationship Id="rId11" Type="http://schemas.openxmlformats.org/officeDocument/2006/relationships/image" Target="../media/image114.png"/><Relationship Id="rId24" Type="http://schemas.openxmlformats.org/officeDocument/2006/relationships/image" Target="../media/image127.png"/><Relationship Id="rId5" Type="http://schemas.openxmlformats.org/officeDocument/2006/relationships/image" Target="../media/image11.png"/><Relationship Id="rId15" Type="http://schemas.openxmlformats.org/officeDocument/2006/relationships/image" Target="../media/image118.png"/><Relationship Id="rId23" Type="http://schemas.openxmlformats.org/officeDocument/2006/relationships/image" Target="../media/image126.png"/><Relationship Id="rId28" Type="http://schemas.openxmlformats.org/officeDocument/2006/relationships/image" Target="../media/image131.png"/><Relationship Id="rId10" Type="http://schemas.openxmlformats.org/officeDocument/2006/relationships/image" Target="../media/image113.png"/><Relationship Id="rId19" Type="http://schemas.openxmlformats.org/officeDocument/2006/relationships/image" Target="../media/image122.png"/><Relationship Id="rId4" Type="http://schemas.openxmlformats.org/officeDocument/2006/relationships/image" Target="../media/image10.png"/><Relationship Id="rId9" Type="http://schemas.openxmlformats.org/officeDocument/2006/relationships/image" Target="../media/image112.png"/><Relationship Id="rId14" Type="http://schemas.openxmlformats.org/officeDocument/2006/relationships/image" Target="../media/image117.png"/><Relationship Id="rId22" Type="http://schemas.openxmlformats.org/officeDocument/2006/relationships/image" Target="../media/image125.png"/><Relationship Id="rId27" Type="http://schemas.openxmlformats.org/officeDocument/2006/relationships/image" Target="../media/image130.png"/><Relationship Id="rId30" Type="http://schemas.openxmlformats.org/officeDocument/2006/relationships/image" Target="../media/image133.png"/></Relationships>
</file>

<file path=ppt/slides/_rels/slide9.xml.rels><?xml version="1.0" encoding="UTF-8" standalone="yes"?>
<Relationships xmlns="http://schemas.openxmlformats.org/package/2006/relationships"><Relationship Id="rId8" Type="http://schemas.openxmlformats.org/officeDocument/2006/relationships/image" Target="../media/image136.png"/><Relationship Id="rId13" Type="http://schemas.openxmlformats.org/officeDocument/2006/relationships/image" Target="../media/image141.png"/><Relationship Id="rId18" Type="http://schemas.openxmlformats.org/officeDocument/2006/relationships/image" Target="../media/image146.png"/><Relationship Id="rId3" Type="http://schemas.openxmlformats.org/officeDocument/2006/relationships/image" Target="../media/image2.png"/><Relationship Id="rId21" Type="http://schemas.openxmlformats.org/officeDocument/2006/relationships/image" Target="../media/image149.png"/><Relationship Id="rId7" Type="http://schemas.openxmlformats.org/officeDocument/2006/relationships/image" Target="../media/image135.png"/><Relationship Id="rId12" Type="http://schemas.openxmlformats.org/officeDocument/2006/relationships/image" Target="../media/image140.png"/><Relationship Id="rId17" Type="http://schemas.openxmlformats.org/officeDocument/2006/relationships/image" Target="../media/image145.png"/><Relationship Id="rId2" Type="http://schemas.openxmlformats.org/officeDocument/2006/relationships/notesSlide" Target="../notesSlides/notesSlide9.xml"/><Relationship Id="rId16" Type="http://schemas.openxmlformats.org/officeDocument/2006/relationships/image" Target="../media/image144.png"/><Relationship Id="rId20" Type="http://schemas.openxmlformats.org/officeDocument/2006/relationships/image" Target="../media/image148.png"/><Relationship Id="rId1" Type="http://schemas.openxmlformats.org/officeDocument/2006/relationships/slideLayout" Target="../slideLayouts/slideLayout1.xml"/><Relationship Id="rId6" Type="http://schemas.openxmlformats.org/officeDocument/2006/relationships/image" Target="../media/image134.png"/><Relationship Id="rId11" Type="http://schemas.openxmlformats.org/officeDocument/2006/relationships/image" Target="../media/image139.png"/><Relationship Id="rId5" Type="http://schemas.openxmlformats.org/officeDocument/2006/relationships/image" Target="../media/image11.png"/><Relationship Id="rId15" Type="http://schemas.openxmlformats.org/officeDocument/2006/relationships/image" Target="../media/image143.png"/><Relationship Id="rId10" Type="http://schemas.openxmlformats.org/officeDocument/2006/relationships/image" Target="../media/image138.png"/><Relationship Id="rId19" Type="http://schemas.openxmlformats.org/officeDocument/2006/relationships/image" Target="../media/image147.png"/><Relationship Id="rId4" Type="http://schemas.openxmlformats.org/officeDocument/2006/relationships/image" Target="../media/image10.png"/><Relationship Id="rId9" Type="http://schemas.openxmlformats.org/officeDocument/2006/relationships/image" Target="../media/image137.png"/><Relationship Id="rId14" Type="http://schemas.openxmlformats.org/officeDocument/2006/relationships/image" Target="../media/image142.png"/></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1-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1-img-2" descr="preencoded.png"/>
          <p:cNvPicPr>
            <a:picLocks noChangeAspect="1"/>
          </p:cNvPicPr>
          <p:nvPr/>
        </p:nvPicPr>
        <p:blipFill>
          <a:blip r:embed="rId4"/>
          <a:stretch>
            <a:fillRect/>
          </a:stretch>
        </p:blipFill>
        <p:spPr>
          <a:xfrm>
            <a:off x="0" y="0"/>
            <a:ext cx="12192000" cy="6858000"/>
          </a:xfrm>
          <a:prstGeom prst="rect">
            <a:avLst/>
          </a:prstGeom>
        </p:spPr>
      </p:pic>
      <p:pic>
        <p:nvPicPr>
          <p:cNvPr id="4" name="SK-1-img-3" descr="preencoded.png"/>
          <p:cNvPicPr>
            <a:picLocks noChangeAspect="1"/>
          </p:cNvPicPr>
          <p:nvPr/>
        </p:nvPicPr>
        <p:blipFill>
          <a:blip r:embed="rId5"/>
          <a:stretch>
            <a:fillRect/>
          </a:stretch>
        </p:blipFill>
        <p:spPr>
          <a:xfrm>
            <a:off x="0" y="0"/>
            <a:ext cx="12192000" cy="857250"/>
          </a:xfrm>
          <a:prstGeom prst="rect">
            <a:avLst/>
          </a:prstGeom>
          <a:solidFill>
            <a:schemeClr val="accent1"/>
          </a:solidFill>
        </p:spPr>
      </p:pic>
      <p:pic>
        <p:nvPicPr>
          <p:cNvPr id="5" name="SK-1-img-4" descr="preencoded.png"/>
          <p:cNvPicPr>
            <a:picLocks noChangeAspect="1"/>
          </p:cNvPicPr>
          <p:nvPr/>
        </p:nvPicPr>
        <p:blipFill>
          <a:blip r:embed="rId6"/>
          <a:stretch>
            <a:fillRect/>
          </a:stretch>
        </p:blipFill>
        <p:spPr>
          <a:xfrm>
            <a:off x="571500" y="4250829"/>
            <a:ext cx="1323975" cy="352425"/>
          </a:xfrm>
          <a:prstGeom prst="rect">
            <a:avLst/>
          </a:prstGeom>
        </p:spPr>
      </p:pic>
      <p:pic>
        <p:nvPicPr>
          <p:cNvPr id="6" name="SK-1-img-5" descr="preencoded.png"/>
          <p:cNvPicPr>
            <a:picLocks noChangeAspect="1"/>
          </p:cNvPicPr>
          <p:nvPr/>
        </p:nvPicPr>
        <p:blipFill>
          <a:blip r:embed="rId7"/>
          <a:stretch>
            <a:fillRect/>
          </a:stretch>
        </p:blipFill>
        <p:spPr>
          <a:xfrm>
            <a:off x="2038350" y="4250829"/>
            <a:ext cx="1619250" cy="352425"/>
          </a:xfrm>
          <a:prstGeom prst="rect">
            <a:avLst/>
          </a:prstGeom>
        </p:spPr>
      </p:pic>
      <p:pic>
        <p:nvPicPr>
          <p:cNvPr id="7" name="SK-1-img-6" descr="preencoded.png"/>
          <p:cNvPicPr>
            <a:picLocks noChangeAspect="1"/>
          </p:cNvPicPr>
          <p:nvPr/>
        </p:nvPicPr>
        <p:blipFill>
          <a:blip r:embed="rId8"/>
          <a:stretch>
            <a:fillRect/>
          </a:stretch>
        </p:blipFill>
        <p:spPr>
          <a:xfrm>
            <a:off x="3800475" y="4250829"/>
            <a:ext cx="1905000" cy="352425"/>
          </a:xfrm>
          <a:prstGeom prst="rect">
            <a:avLst/>
          </a:prstGeom>
        </p:spPr>
      </p:pic>
      <p:pic>
        <p:nvPicPr>
          <p:cNvPr id="8" name="SK-1-img-7" descr="preencoded.png"/>
          <p:cNvPicPr>
            <a:picLocks noChangeAspect="1"/>
          </p:cNvPicPr>
          <p:nvPr/>
        </p:nvPicPr>
        <p:blipFill>
          <a:blip r:embed="rId9"/>
          <a:stretch>
            <a:fillRect/>
          </a:stretch>
        </p:blipFill>
        <p:spPr>
          <a:xfrm>
            <a:off x="7353300" y="1238250"/>
            <a:ext cx="4267200" cy="4286250"/>
          </a:xfrm>
          <a:prstGeom prst="rect">
            <a:avLst/>
          </a:prstGeom>
        </p:spPr>
      </p:pic>
      <p:pic>
        <p:nvPicPr>
          <p:cNvPr id="9" name="SK-1-img-8" descr="preencoded.png"/>
          <p:cNvPicPr>
            <a:picLocks noChangeAspect="1"/>
          </p:cNvPicPr>
          <p:nvPr/>
        </p:nvPicPr>
        <p:blipFill>
          <a:blip r:embed="rId10"/>
          <a:stretch>
            <a:fillRect/>
          </a:stretch>
        </p:blipFill>
        <p:spPr>
          <a:xfrm>
            <a:off x="0" y="5143500"/>
            <a:ext cx="12192000" cy="1143000"/>
          </a:xfrm>
          <a:prstGeom prst="rect">
            <a:avLst/>
          </a:prstGeom>
        </p:spPr>
      </p:pic>
      <p:pic>
        <p:nvPicPr>
          <p:cNvPr id="10" name="SK-1-img-9" descr="preencoded.png"/>
          <p:cNvPicPr>
            <a:picLocks noChangeAspect="1"/>
          </p:cNvPicPr>
          <p:nvPr/>
        </p:nvPicPr>
        <p:blipFill>
          <a:blip r:embed="rId11"/>
          <a:stretch>
            <a:fillRect/>
          </a:stretch>
        </p:blipFill>
        <p:spPr>
          <a:xfrm>
            <a:off x="0" y="6286500"/>
            <a:ext cx="12192000" cy="571500"/>
          </a:xfrm>
          <a:prstGeom prst="rect">
            <a:avLst/>
          </a:prstGeom>
        </p:spPr>
      </p:pic>
      <p:sp>
        <p:nvSpPr>
          <p:cNvPr id="11" name="SK-1-text-10"/>
          <p:cNvSpPr/>
          <p:nvPr/>
        </p:nvSpPr>
        <p:spPr>
          <a:xfrm>
            <a:off x="571500" y="119063"/>
            <a:ext cx="3840480" cy="400050"/>
          </a:xfrm>
          <a:prstGeom prst="rect">
            <a:avLst/>
          </a:prstGeom>
          <a:noFill/>
          <a:ln/>
        </p:spPr>
        <p:txBody>
          <a:bodyPr vert="horz" wrap="square" lIns="0" tIns="0" rIns="0" bIns="0" rtlCol="0" anchor="ctr"/>
          <a:lstStyle/>
          <a:p>
            <a:pPr marL="0" indent="0">
              <a:lnSpc>
                <a:spcPts val="3150"/>
              </a:lnSpc>
              <a:buNone/>
            </a:pPr>
            <a:r>
              <a:rPr lang="en-US" sz="2100" b="1" kern="0" spc="90" dirty="0">
                <a:solidFill>
                  <a:srgbClr val="FFFFFF"/>
                </a:solidFill>
                <a:latin typeface="Inter" pitchFamily="34" charset="0"/>
                <a:ea typeface="Inter" pitchFamily="34" charset="-122"/>
                <a:cs typeface="Inter" pitchFamily="34" charset="-120"/>
              </a:rPr>
              <a:t>BRADFORD VTS</a:t>
            </a:r>
            <a:endParaRPr lang="en-US" sz="2100" dirty="0"/>
          </a:p>
        </p:txBody>
      </p:sp>
      <p:sp>
        <p:nvSpPr>
          <p:cNvPr id="12" name="SK-1-text-11"/>
          <p:cNvSpPr/>
          <p:nvPr/>
        </p:nvSpPr>
        <p:spPr>
          <a:xfrm>
            <a:off x="571500" y="538163"/>
            <a:ext cx="7520940" cy="200025"/>
          </a:xfrm>
          <a:prstGeom prst="rect">
            <a:avLst/>
          </a:prstGeom>
          <a:noFill/>
          <a:ln/>
        </p:spPr>
        <p:txBody>
          <a:bodyPr vert="horz" wrap="square" lIns="0" tIns="0" rIns="0" bIns="0" rtlCol="0" anchor="ctr"/>
          <a:lstStyle/>
          <a:p>
            <a:pPr marL="0" indent="0">
              <a:lnSpc>
                <a:spcPts val="1575"/>
              </a:lnSpc>
              <a:buNone/>
            </a:pPr>
            <a:r>
              <a:rPr lang="en-US" sz="1050" dirty="0">
                <a:solidFill>
                  <a:srgbClr val="FFFFFF">
                    <a:alpha val="90000"/>
                  </a:srgbClr>
                </a:solidFill>
                <a:latin typeface="Inter" pitchFamily="34" charset="0"/>
                <a:ea typeface="Inter" pitchFamily="34" charset="-122"/>
                <a:cs typeface="Inter" pitchFamily="34" charset="-120"/>
              </a:rPr>
              <a:t>Vocational Training Scheme for General Practice</a:t>
            </a:r>
            <a:endParaRPr lang="en-US" sz="1050" dirty="0"/>
          </a:p>
        </p:txBody>
      </p:sp>
      <p:sp>
        <p:nvSpPr>
          <p:cNvPr id="13" name="SK-1-text-12"/>
          <p:cNvSpPr/>
          <p:nvPr/>
        </p:nvSpPr>
        <p:spPr>
          <a:xfrm>
            <a:off x="571500" y="1397496"/>
            <a:ext cx="6400800" cy="1634133"/>
          </a:xfrm>
          <a:prstGeom prst="rect">
            <a:avLst/>
          </a:prstGeom>
          <a:noFill/>
          <a:ln/>
        </p:spPr>
        <p:txBody>
          <a:bodyPr vert="horz" wrap="square" lIns="0" tIns="0" rIns="0" bIns="0" rtlCol="0" anchor="ctr"/>
          <a:lstStyle/>
          <a:p>
            <a:pPr marL="0" indent="0">
              <a:lnSpc>
                <a:spcPts val="4290"/>
              </a:lnSpc>
              <a:buNone/>
            </a:pPr>
            <a:r>
              <a:rPr lang="en-US" sz="3900" b="1" dirty="0">
                <a:solidFill>
                  <a:srgbClr val="2C3E50"/>
                </a:solidFill>
                <a:latin typeface="Inter" pitchFamily="34" charset="0"/>
                <a:ea typeface="Inter" pitchFamily="34" charset="-122"/>
                <a:cs typeface="Inter" pitchFamily="34" charset="-120"/>
              </a:rPr>
              <a:t>Chronic Disease Management in General Practice</a:t>
            </a:r>
            <a:endParaRPr lang="en-US" sz="3900" dirty="0"/>
          </a:p>
        </p:txBody>
      </p:sp>
      <p:sp>
        <p:nvSpPr>
          <p:cNvPr id="14" name="SK-1-text-13"/>
          <p:cNvSpPr/>
          <p:nvPr/>
        </p:nvSpPr>
        <p:spPr>
          <a:xfrm>
            <a:off x="571500" y="3222129"/>
            <a:ext cx="3282043" cy="342900"/>
          </a:xfrm>
          <a:prstGeom prst="rect">
            <a:avLst/>
          </a:prstGeom>
          <a:solidFill>
            <a:schemeClr val="accent2"/>
          </a:solidFill>
          <a:ln/>
        </p:spPr>
        <p:txBody>
          <a:bodyPr vert="horz" wrap="square" lIns="0" tIns="0" rIns="0" bIns="0" rtlCol="0" anchor="ctr"/>
          <a:lstStyle/>
          <a:p>
            <a:pPr marL="0" indent="0">
              <a:lnSpc>
                <a:spcPts val="2700"/>
              </a:lnSpc>
              <a:buNone/>
            </a:pPr>
            <a:r>
              <a:rPr lang="en-US" sz="1800" b="1" dirty="0">
                <a:solidFill>
                  <a:schemeClr val="bg1"/>
                </a:solidFill>
                <a:latin typeface="Inter" pitchFamily="34" charset="0"/>
                <a:ea typeface="Inter" pitchFamily="34" charset="-122"/>
                <a:cs typeface="Inter" pitchFamily="34" charset="-120"/>
              </a:rPr>
              <a:t>GP Training Teaching Deck</a:t>
            </a:r>
            <a:endParaRPr lang="en-US" sz="1800" dirty="0">
              <a:solidFill>
                <a:schemeClr val="bg1"/>
              </a:solidFill>
            </a:endParaRPr>
          </a:p>
        </p:txBody>
      </p:sp>
      <p:sp>
        <p:nvSpPr>
          <p:cNvPr id="15" name="SK-1-text-14"/>
          <p:cNvSpPr/>
          <p:nvPr/>
        </p:nvSpPr>
        <p:spPr>
          <a:xfrm>
            <a:off x="571500" y="3707904"/>
            <a:ext cx="10698480" cy="257175"/>
          </a:xfrm>
          <a:prstGeom prst="rect">
            <a:avLst/>
          </a:prstGeom>
          <a:noFill/>
          <a:ln/>
        </p:spPr>
        <p:txBody>
          <a:bodyPr vert="horz" wrap="square" lIns="0" tIns="0" rIns="0" bIns="0" rtlCol="0" anchor="ctr"/>
          <a:lstStyle/>
          <a:p>
            <a:pPr marL="0" indent="0">
              <a:lnSpc>
                <a:spcPts val="2025"/>
              </a:lnSpc>
              <a:buNone/>
            </a:pPr>
            <a:r>
              <a:rPr lang="en-US" sz="1350" dirty="0">
                <a:solidFill>
                  <a:srgbClr val="7F8C8D"/>
                </a:solidFill>
                <a:latin typeface="Inter" pitchFamily="34" charset="0"/>
                <a:ea typeface="Inter" pitchFamily="34" charset="-122"/>
                <a:cs typeface="Inter" pitchFamily="34" charset="-120"/>
              </a:rPr>
              <a:t>NICE NG56 &amp; QOF 2025/26 Standards | May 2026</a:t>
            </a:r>
            <a:endParaRPr lang="en-US" sz="1350" dirty="0"/>
          </a:p>
        </p:txBody>
      </p:sp>
      <p:sp>
        <p:nvSpPr>
          <p:cNvPr id="16" name="SK-1-text-15"/>
          <p:cNvSpPr/>
          <p:nvPr/>
        </p:nvSpPr>
        <p:spPr>
          <a:xfrm>
            <a:off x="762000" y="4250829"/>
            <a:ext cx="1367653" cy="352425"/>
          </a:xfrm>
          <a:prstGeom prst="rect">
            <a:avLst/>
          </a:prstGeom>
          <a:noFill/>
          <a:ln/>
        </p:spPr>
        <p:txBody>
          <a:bodyPr vert="horz" wrap="square" lIns="0" tIns="0" rIns="0" bIns="0" rtlCol="0" anchor="ctr"/>
          <a:lstStyle/>
          <a:p>
            <a:pPr marL="0" indent="0">
              <a:lnSpc>
                <a:spcPts val="1575"/>
              </a:lnSpc>
              <a:buNone/>
            </a:pPr>
            <a:r>
              <a:rPr lang="en-US" sz="1050" b="1" dirty="0">
                <a:solidFill>
                  <a:srgbClr val="2C3E50"/>
                </a:solidFill>
                <a:latin typeface="Inter" pitchFamily="34" charset="0"/>
                <a:ea typeface="Inter" pitchFamily="34" charset="-122"/>
                <a:cs typeface="Inter" pitchFamily="34" charset="-120"/>
              </a:rPr>
              <a:t>AKT REVISION</a:t>
            </a:r>
            <a:endParaRPr lang="en-US" sz="1050" dirty="0"/>
          </a:p>
        </p:txBody>
      </p:sp>
      <p:sp>
        <p:nvSpPr>
          <p:cNvPr id="17" name="SK-1-text-16"/>
          <p:cNvSpPr/>
          <p:nvPr/>
        </p:nvSpPr>
        <p:spPr>
          <a:xfrm>
            <a:off x="2228850" y="4250829"/>
            <a:ext cx="1835524" cy="352425"/>
          </a:xfrm>
          <a:prstGeom prst="rect">
            <a:avLst/>
          </a:prstGeom>
          <a:noFill/>
          <a:ln/>
        </p:spPr>
        <p:txBody>
          <a:bodyPr vert="horz" wrap="square" lIns="0" tIns="0" rIns="0" bIns="0" rtlCol="0" anchor="ctr"/>
          <a:lstStyle/>
          <a:p>
            <a:pPr marL="0" indent="0">
              <a:lnSpc>
                <a:spcPts val="1575"/>
              </a:lnSpc>
              <a:buNone/>
            </a:pPr>
            <a:r>
              <a:rPr lang="en-US" sz="1050" b="1" dirty="0">
                <a:solidFill>
                  <a:srgbClr val="2C3E50"/>
                </a:solidFill>
                <a:latin typeface="Inter" pitchFamily="34" charset="0"/>
                <a:ea typeface="Inter" pitchFamily="34" charset="-122"/>
                <a:cs typeface="Inter" pitchFamily="34" charset="-120"/>
              </a:rPr>
              <a:t>SCA PREPARATION</a:t>
            </a:r>
            <a:endParaRPr lang="en-US" sz="1050" dirty="0"/>
          </a:p>
        </p:txBody>
      </p:sp>
      <p:sp>
        <p:nvSpPr>
          <p:cNvPr id="18" name="SK-1-text-17"/>
          <p:cNvSpPr/>
          <p:nvPr/>
        </p:nvSpPr>
        <p:spPr>
          <a:xfrm>
            <a:off x="3990975" y="4250829"/>
            <a:ext cx="2432304" cy="352425"/>
          </a:xfrm>
          <a:prstGeom prst="rect">
            <a:avLst/>
          </a:prstGeom>
          <a:noFill/>
          <a:ln/>
        </p:spPr>
        <p:txBody>
          <a:bodyPr vert="horz" wrap="square" lIns="0" tIns="0" rIns="0" bIns="0" rtlCol="0" anchor="ctr"/>
          <a:lstStyle/>
          <a:p>
            <a:pPr marL="0" indent="0">
              <a:lnSpc>
                <a:spcPts val="1575"/>
              </a:lnSpc>
              <a:buNone/>
            </a:pPr>
            <a:r>
              <a:rPr lang="en-US" sz="1050" b="1" dirty="0">
                <a:solidFill>
                  <a:srgbClr val="2C3E50"/>
                </a:solidFill>
                <a:latin typeface="Inter" pitchFamily="34" charset="0"/>
                <a:ea typeface="Inter" pitchFamily="34" charset="-122"/>
                <a:cs typeface="Inter" pitchFamily="34" charset="-120"/>
              </a:rPr>
              <a:t>CLINICAL EXCELLENCE</a:t>
            </a:r>
            <a:endParaRPr lang="en-US" sz="1050" dirty="0"/>
          </a:p>
        </p:txBody>
      </p:sp>
      <p:sp>
        <p:nvSpPr>
          <p:cNvPr id="19" name="SK-1-text-18"/>
          <p:cNvSpPr/>
          <p:nvPr/>
        </p:nvSpPr>
        <p:spPr>
          <a:xfrm>
            <a:off x="571500" y="5334000"/>
            <a:ext cx="11049000" cy="685800"/>
          </a:xfrm>
          <a:prstGeom prst="rect">
            <a:avLst/>
          </a:prstGeom>
          <a:noFill/>
          <a:ln/>
        </p:spPr>
        <p:txBody>
          <a:bodyPr vert="horz" wrap="square" lIns="0" tIns="0" rIns="0" bIns="0" rtlCol="0" anchor="ctr"/>
          <a:lstStyle/>
          <a:p>
            <a:pPr marL="0" indent="0" algn="just">
              <a:lnSpc>
                <a:spcPts val="1350"/>
              </a:lnSpc>
              <a:buNone/>
            </a:pPr>
            <a:r>
              <a:rPr lang="en-US" sz="900" b="1" dirty="0">
                <a:solidFill>
                  <a:srgbClr val="95A5A6"/>
                </a:solidFill>
                <a:latin typeface="Inter" pitchFamily="34" charset="0"/>
                <a:ea typeface="Inter" pitchFamily="34" charset="-122"/>
                <a:cs typeface="Inter" pitchFamily="34" charset="-120"/>
              </a:rPr>
              <a:t>Disclaimer:</a:t>
            </a:r>
            <a:r>
              <a:rPr lang="en-US" sz="900" dirty="0">
                <a:solidFill>
                  <a:srgbClr val="95A5A6"/>
                </a:solidFill>
                <a:latin typeface="Inter" pitchFamily="34" charset="0"/>
                <a:ea typeface="Inter" pitchFamily="34" charset="-122"/>
                <a:cs typeface="Inter" pitchFamily="34" charset="-120"/>
              </a:rPr>
              <a:t> This presentation is designed for educational purposes specifically for GP trainees (ST1-ST3) as part of the Bradford VTS curriculum. The clinical information, management principles, and Quality and Outcomes Framework (QOF) indicators contained herein reflect the standards applicable as of May 2026, including NICE NG56 (Multimorbidity). This material serves as a guide for training and examination preparation (AKT/SCA) and should not be used as the sole basis for clinical decision-making. Clinicians must always exercise professional judgment and consult the most current NICE guidelines, British National Formulary (BNF), and local Integrated Care Board (ICB) protocols for individual patient care.</a:t>
            </a:r>
            <a:endParaRPr lang="en-US" sz="900" dirty="0"/>
          </a:p>
        </p:txBody>
      </p:sp>
      <p:sp>
        <p:nvSpPr>
          <p:cNvPr id="20" name="SK-1-text-19"/>
          <p:cNvSpPr/>
          <p:nvPr/>
        </p:nvSpPr>
        <p:spPr>
          <a:xfrm>
            <a:off x="571500" y="6472238"/>
            <a:ext cx="3360420" cy="200025"/>
          </a:xfrm>
          <a:prstGeom prst="rect">
            <a:avLst/>
          </a:prstGeom>
          <a:noFill/>
          <a:ln/>
        </p:spPr>
        <p:txBody>
          <a:bodyPr vert="horz" wrap="square" lIns="0" tIns="0" rIns="0" bIns="0" rtlCol="0" anchor="ctr"/>
          <a:lstStyle/>
          <a:p>
            <a:pPr marL="0" indent="0">
              <a:lnSpc>
                <a:spcPts val="1575"/>
              </a:lnSpc>
              <a:buNone/>
            </a:pPr>
            <a:r>
              <a:rPr lang="en-US" sz="1050" b="1" kern="0" spc="30" dirty="0">
                <a:solidFill>
                  <a:srgbClr val="BDC3C7"/>
                </a:solidFill>
                <a:latin typeface="Inter" pitchFamily="34" charset="0"/>
                <a:ea typeface="Inter" pitchFamily="34" charset="-122"/>
                <a:cs typeface="Inter" pitchFamily="34" charset="-120"/>
              </a:rPr>
              <a:t>WWW.BRADFORDVTS.CO.UK</a:t>
            </a:r>
            <a:endParaRPr lang="en-US" sz="10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pic>
        <p:nvPicPr>
          <p:cNvPr id="2" name="SK-10-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10-img-2" descr="preencoded.png"/>
          <p:cNvPicPr>
            <a:picLocks noChangeAspect="1"/>
          </p:cNvPicPr>
          <p:nvPr/>
        </p:nvPicPr>
        <p:blipFill>
          <a:blip r:embed="rId4"/>
          <a:stretch>
            <a:fillRect/>
          </a:stretch>
        </p:blipFill>
        <p:spPr>
          <a:xfrm>
            <a:off x="381000" y="0"/>
            <a:ext cx="11430000" cy="790575"/>
          </a:xfrm>
          <a:prstGeom prst="rect">
            <a:avLst/>
          </a:prstGeom>
        </p:spPr>
      </p:pic>
      <p:pic>
        <p:nvPicPr>
          <p:cNvPr id="4" name="SK-10-img-3" descr="preencoded.png"/>
          <p:cNvPicPr>
            <a:picLocks noChangeAspect="1"/>
          </p:cNvPicPr>
          <p:nvPr/>
        </p:nvPicPr>
        <p:blipFill>
          <a:blip r:embed="rId5"/>
          <a:stretch>
            <a:fillRect/>
          </a:stretch>
        </p:blipFill>
        <p:spPr>
          <a:xfrm>
            <a:off x="10521851" y="223838"/>
            <a:ext cx="1051024" cy="342900"/>
          </a:xfrm>
          <a:prstGeom prst="rect">
            <a:avLst/>
          </a:prstGeom>
        </p:spPr>
      </p:pic>
      <p:pic>
        <p:nvPicPr>
          <p:cNvPr id="5" name="SK-10-img-4" descr="preencoded.png"/>
          <p:cNvPicPr>
            <a:picLocks noChangeAspect="1"/>
          </p:cNvPicPr>
          <p:nvPr/>
        </p:nvPicPr>
        <p:blipFill>
          <a:blip r:embed="rId6"/>
          <a:stretch>
            <a:fillRect/>
          </a:stretch>
        </p:blipFill>
        <p:spPr>
          <a:xfrm>
            <a:off x="381000" y="981075"/>
            <a:ext cx="5572125" cy="2614613"/>
          </a:xfrm>
          <a:prstGeom prst="rect">
            <a:avLst/>
          </a:prstGeom>
        </p:spPr>
      </p:pic>
      <p:pic>
        <p:nvPicPr>
          <p:cNvPr id="6" name="SK-10-img-5" descr="preencoded.png"/>
          <p:cNvPicPr>
            <a:picLocks noChangeAspect="1"/>
          </p:cNvPicPr>
          <p:nvPr/>
        </p:nvPicPr>
        <p:blipFill>
          <a:blip r:embed="rId7"/>
          <a:stretch>
            <a:fillRect/>
          </a:stretch>
        </p:blipFill>
        <p:spPr>
          <a:xfrm>
            <a:off x="571500" y="1204913"/>
            <a:ext cx="238125" cy="190500"/>
          </a:xfrm>
          <a:prstGeom prst="rect">
            <a:avLst/>
          </a:prstGeom>
        </p:spPr>
      </p:pic>
      <p:pic>
        <p:nvPicPr>
          <p:cNvPr id="7" name="SK-10-img-6" descr="preencoded.png"/>
          <p:cNvPicPr>
            <a:picLocks noChangeAspect="1"/>
          </p:cNvPicPr>
          <p:nvPr/>
        </p:nvPicPr>
        <p:blipFill>
          <a:blip r:embed="rId8"/>
          <a:stretch>
            <a:fillRect/>
          </a:stretch>
        </p:blipFill>
        <p:spPr>
          <a:xfrm>
            <a:off x="571500" y="1543050"/>
            <a:ext cx="178594" cy="178594"/>
          </a:xfrm>
          <a:prstGeom prst="rect">
            <a:avLst/>
          </a:prstGeom>
        </p:spPr>
      </p:pic>
      <p:pic>
        <p:nvPicPr>
          <p:cNvPr id="8" name="SK-10-img-7" descr="preencoded.png"/>
          <p:cNvPicPr>
            <a:picLocks noChangeAspect="1"/>
          </p:cNvPicPr>
          <p:nvPr/>
        </p:nvPicPr>
        <p:blipFill>
          <a:blip r:embed="rId8"/>
          <a:stretch>
            <a:fillRect/>
          </a:stretch>
        </p:blipFill>
        <p:spPr>
          <a:xfrm>
            <a:off x="571500" y="2066925"/>
            <a:ext cx="178594" cy="178594"/>
          </a:xfrm>
          <a:prstGeom prst="rect">
            <a:avLst/>
          </a:prstGeom>
        </p:spPr>
      </p:pic>
      <p:pic>
        <p:nvPicPr>
          <p:cNvPr id="9" name="SK-10-img-8" descr="preencoded.png"/>
          <p:cNvPicPr>
            <a:picLocks noChangeAspect="1"/>
          </p:cNvPicPr>
          <p:nvPr/>
        </p:nvPicPr>
        <p:blipFill>
          <a:blip r:embed="rId8"/>
          <a:stretch>
            <a:fillRect/>
          </a:stretch>
        </p:blipFill>
        <p:spPr>
          <a:xfrm>
            <a:off x="571500" y="2590800"/>
            <a:ext cx="178594" cy="178594"/>
          </a:xfrm>
          <a:prstGeom prst="rect">
            <a:avLst/>
          </a:prstGeom>
        </p:spPr>
      </p:pic>
      <p:pic>
        <p:nvPicPr>
          <p:cNvPr id="10" name="SK-10-img-9" descr="preencoded.png"/>
          <p:cNvPicPr>
            <a:picLocks noChangeAspect="1"/>
          </p:cNvPicPr>
          <p:nvPr/>
        </p:nvPicPr>
        <p:blipFill>
          <a:blip r:embed="rId6"/>
          <a:stretch>
            <a:fillRect/>
          </a:stretch>
        </p:blipFill>
        <p:spPr>
          <a:xfrm>
            <a:off x="381000" y="3786188"/>
            <a:ext cx="5572125" cy="2614613"/>
          </a:xfrm>
          <a:prstGeom prst="rect">
            <a:avLst/>
          </a:prstGeom>
        </p:spPr>
      </p:pic>
      <p:pic>
        <p:nvPicPr>
          <p:cNvPr id="11" name="SK-10-img-10" descr="preencoded.png"/>
          <p:cNvPicPr>
            <a:picLocks noChangeAspect="1"/>
          </p:cNvPicPr>
          <p:nvPr/>
        </p:nvPicPr>
        <p:blipFill>
          <a:blip r:embed="rId9"/>
          <a:stretch>
            <a:fillRect/>
          </a:stretch>
        </p:blipFill>
        <p:spPr>
          <a:xfrm>
            <a:off x="571500" y="4010025"/>
            <a:ext cx="238125" cy="190500"/>
          </a:xfrm>
          <a:prstGeom prst="rect">
            <a:avLst/>
          </a:prstGeom>
        </p:spPr>
      </p:pic>
      <p:pic>
        <p:nvPicPr>
          <p:cNvPr id="12" name="SK-10-img-11" descr="preencoded.png"/>
          <p:cNvPicPr>
            <a:picLocks noChangeAspect="1"/>
          </p:cNvPicPr>
          <p:nvPr/>
        </p:nvPicPr>
        <p:blipFill>
          <a:blip r:embed="rId8"/>
          <a:stretch>
            <a:fillRect/>
          </a:stretch>
        </p:blipFill>
        <p:spPr>
          <a:xfrm>
            <a:off x="571500" y="4348163"/>
            <a:ext cx="178594" cy="178594"/>
          </a:xfrm>
          <a:prstGeom prst="rect">
            <a:avLst/>
          </a:prstGeom>
        </p:spPr>
      </p:pic>
      <p:pic>
        <p:nvPicPr>
          <p:cNvPr id="13" name="SK-10-img-12" descr="preencoded.png"/>
          <p:cNvPicPr>
            <a:picLocks noChangeAspect="1"/>
          </p:cNvPicPr>
          <p:nvPr/>
        </p:nvPicPr>
        <p:blipFill>
          <a:blip r:embed="rId8"/>
          <a:stretch>
            <a:fillRect/>
          </a:stretch>
        </p:blipFill>
        <p:spPr>
          <a:xfrm>
            <a:off x="571500" y="4872038"/>
            <a:ext cx="178594" cy="178594"/>
          </a:xfrm>
          <a:prstGeom prst="rect">
            <a:avLst/>
          </a:prstGeom>
        </p:spPr>
      </p:pic>
      <p:pic>
        <p:nvPicPr>
          <p:cNvPr id="14" name="SK-10-img-13" descr="preencoded.png"/>
          <p:cNvPicPr>
            <a:picLocks noChangeAspect="1"/>
          </p:cNvPicPr>
          <p:nvPr/>
        </p:nvPicPr>
        <p:blipFill>
          <a:blip r:embed="rId8"/>
          <a:stretch>
            <a:fillRect/>
          </a:stretch>
        </p:blipFill>
        <p:spPr>
          <a:xfrm>
            <a:off x="571500" y="5395913"/>
            <a:ext cx="178594" cy="178594"/>
          </a:xfrm>
          <a:prstGeom prst="rect">
            <a:avLst/>
          </a:prstGeom>
        </p:spPr>
      </p:pic>
      <p:pic>
        <p:nvPicPr>
          <p:cNvPr id="15" name="SK-10-img-14" descr="preencoded.png"/>
          <p:cNvPicPr>
            <a:picLocks noChangeAspect="1"/>
          </p:cNvPicPr>
          <p:nvPr/>
        </p:nvPicPr>
        <p:blipFill>
          <a:blip r:embed="rId6"/>
          <a:stretch>
            <a:fillRect/>
          </a:stretch>
        </p:blipFill>
        <p:spPr>
          <a:xfrm>
            <a:off x="6238875" y="981075"/>
            <a:ext cx="5572125" cy="2614613"/>
          </a:xfrm>
          <a:prstGeom prst="rect">
            <a:avLst/>
          </a:prstGeom>
        </p:spPr>
      </p:pic>
      <p:pic>
        <p:nvPicPr>
          <p:cNvPr id="16" name="SK-10-img-15" descr="preencoded.png"/>
          <p:cNvPicPr>
            <a:picLocks noChangeAspect="1"/>
          </p:cNvPicPr>
          <p:nvPr/>
        </p:nvPicPr>
        <p:blipFill>
          <a:blip r:embed="rId10"/>
          <a:stretch>
            <a:fillRect/>
          </a:stretch>
        </p:blipFill>
        <p:spPr>
          <a:xfrm>
            <a:off x="6429375" y="1204913"/>
            <a:ext cx="238125" cy="190500"/>
          </a:xfrm>
          <a:prstGeom prst="rect">
            <a:avLst/>
          </a:prstGeom>
        </p:spPr>
      </p:pic>
      <p:pic>
        <p:nvPicPr>
          <p:cNvPr id="17" name="SK-10-img-16" descr="preencoded.png"/>
          <p:cNvPicPr>
            <a:picLocks noChangeAspect="1"/>
          </p:cNvPicPr>
          <p:nvPr/>
        </p:nvPicPr>
        <p:blipFill>
          <a:blip r:embed="rId8"/>
          <a:stretch>
            <a:fillRect/>
          </a:stretch>
        </p:blipFill>
        <p:spPr>
          <a:xfrm>
            <a:off x="6429375" y="1543050"/>
            <a:ext cx="178594" cy="178594"/>
          </a:xfrm>
          <a:prstGeom prst="rect">
            <a:avLst/>
          </a:prstGeom>
        </p:spPr>
      </p:pic>
      <p:pic>
        <p:nvPicPr>
          <p:cNvPr id="18" name="SK-10-img-17" descr="preencoded.png"/>
          <p:cNvPicPr>
            <a:picLocks noChangeAspect="1"/>
          </p:cNvPicPr>
          <p:nvPr/>
        </p:nvPicPr>
        <p:blipFill>
          <a:blip r:embed="rId8"/>
          <a:stretch>
            <a:fillRect/>
          </a:stretch>
        </p:blipFill>
        <p:spPr>
          <a:xfrm>
            <a:off x="6429375" y="2066925"/>
            <a:ext cx="178594" cy="178594"/>
          </a:xfrm>
          <a:prstGeom prst="rect">
            <a:avLst/>
          </a:prstGeom>
        </p:spPr>
      </p:pic>
      <p:pic>
        <p:nvPicPr>
          <p:cNvPr id="19" name="SK-10-img-18" descr="preencoded.png"/>
          <p:cNvPicPr>
            <a:picLocks noChangeAspect="1"/>
          </p:cNvPicPr>
          <p:nvPr/>
        </p:nvPicPr>
        <p:blipFill>
          <a:blip r:embed="rId8"/>
          <a:stretch>
            <a:fillRect/>
          </a:stretch>
        </p:blipFill>
        <p:spPr>
          <a:xfrm>
            <a:off x="6429375" y="2590800"/>
            <a:ext cx="178594" cy="178594"/>
          </a:xfrm>
          <a:prstGeom prst="rect">
            <a:avLst/>
          </a:prstGeom>
        </p:spPr>
      </p:pic>
      <p:pic>
        <p:nvPicPr>
          <p:cNvPr id="20" name="SK-10-img-19" descr="preencoded.png"/>
          <p:cNvPicPr>
            <a:picLocks noChangeAspect="1"/>
          </p:cNvPicPr>
          <p:nvPr/>
        </p:nvPicPr>
        <p:blipFill>
          <a:blip r:embed="rId6"/>
          <a:stretch>
            <a:fillRect/>
          </a:stretch>
        </p:blipFill>
        <p:spPr>
          <a:xfrm>
            <a:off x="6238875" y="3786188"/>
            <a:ext cx="5572125" cy="2614613"/>
          </a:xfrm>
          <a:prstGeom prst="rect">
            <a:avLst/>
          </a:prstGeom>
        </p:spPr>
      </p:pic>
      <p:pic>
        <p:nvPicPr>
          <p:cNvPr id="21" name="SK-10-img-20" descr="preencoded.png"/>
          <p:cNvPicPr>
            <a:picLocks noChangeAspect="1"/>
          </p:cNvPicPr>
          <p:nvPr/>
        </p:nvPicPr>
        <p:blipFill>
          <a:blip r:embed="rId11"/>
          <a:stretch>
            <a:fillRect/>
          </a:stretch>
        </p:blipFill>
        <p:spPr>
          <a:xfrm>
            <a:off x="6429375" y="4010025"/>
            <a:ext cx="238125" cy="190500"/>
          </a:xfrm>
          <a:prstGeom prst="rect">
            <a:avLst/>
          </a:prstGeom>
        </p:spPr>
      </p:pic>
      <p:pic>
        <p:nvPicPr>
          <p:cNvPr id="22" name="SK-10-img-21" descr="preencoded.png"/>
          <p:cNvPicPr>
            <a:picLocks noChangeAspect="1"/>
          </p:cNvPicPr>
          <p:nvPr/>
        </p:nvPicPr>
        <p:blipFill>
          <a:blip r:embed="rId8"/>
          <a:stretch>
            <a:fillRect/>
          </a:stretch>
        </p:blipFill>
        <p:spPr>
          <a:xfrm>
            <a:off x="6429375" y="4348163"/>
            <a:ext cx="178594" cy="178594"/>
          </a:xfrm>
          <a:prstGeom prst="rect">
            <a:avLst/>
          </a:prstGeom>
        </p:spPr>
      </p:pic>
      <p:pic>
        <p:nvPicPr>
          <p:cNvPr id="23" name="SK-10-img-22" descr="preencoded.png"/>
          <p:cNvPicPr>
            <a:picLocks noChangeAspect="1"/>
          </p:cNvPicPr>
          <p:nvPr/>
        </p:nvPicPr>
        <p:blipFill>
          <a:blip r:embed="rId8"/>
          <a:stretch>
            <a:fillRect/>
          </a:stretch>
        </p:blipFill>
        <p:spPr>
          <a:xfrm>
            <a:off x="6429375" y="4872038"/>
            <a:ext cx="178594" cy="178594"/>
          </a:xfrm>
          <a:prstGeom prst="rect">
            <a:avLst/>
          </a:prstGeom>
        </p:spPr>
      </p:pic>
      <p:pic>
        <p:nvPicPr>
          <p:cNvPr id="24" name="SK-10-img-23" descr="preencoded.png"/>
          <p:cNvPicPr>
            <a:picLocks noChangeAspect="1"/>
          </p:cNvPicPr>
          <p:nvPr/>
        </p:nvPicPr>
        <p:blipFill>
          <a:blip r:embed="rId8"/>
          <a:stretch>
            <a:fillRect/>
          </a:stretch>
        </p:blipFill>
        <p:spPr>
          <a:xfrm>
            <a:off x="6429375" y="5395913"/>
            <a:ext cx="178594" cy="178594"/>
          </a:xfrm>
          <a:prstGeom prst="rect">
            <a:avLst/>
          </a:prstGeom>
        </p:spPr>
      </p:pic>
      <p:pic>
        <p:nvPicPr>
          <p:cNvPr id="25" name="SK-10-img-24" descr="preencoded.png"/>
          <p:cNvPicPr>
            <a:picLocks noChangeAspect="1"/>
          </p:cNvPicPr>
          <p:nvPr/>
        </p:nvPicPr>
        <p:blipFill>
          <a:blip r:embed="rId12"/>
          <a:stretch>
            <a:fillRect/>
          </a:stretch>
        </p:blipFill>
        <p:spPr>
          <a:xfrm>
            <a:off x="0" y="6400800"/>
            <a:ext cx="12192000" cy="457200"/>
          </a:xfrm>
          <a:prstGeom prst="rect">
            <a:avLst/>
          </a:prstGeom>
        </p:spPr>
      </p:pic>
      <p:sp>
        <p:nvSpPr>
          <p:cNvPr id="26" name="SK-10-text-25"/>
          <p:cNvSpPr/>
          <p:nvPr/>
        </p:nvSpPr>
        <p:spPr>
          <a:xfrm>
            <a:off x="619125" y="114300"/>
            <a:ext cx="11521440" cy="342900"/>
          </a:xfrm>
          <a:prstGeom prst="rect">
            <a:avLst/>
          </a:prstGeom>
          <a:noFill/>
          <a:ln/>
        </p:spPr>
        <p:txBody>
          <a:bodyPr vert="horz" wrap="square" lIns="0" tIns="0" rIns="0" bIns="0" rtlCol="0" anchor="ctr"/>
          <a:lstStyle/>
          <a:p>
            <a:pPr marL="0" indent="0">
              <a:lnSpc>
                <a:spcPts val="2700"/>
              </a:lnSpc>
              <a:buNone/>
            </a:pPr>
            <a:r>
              <a:rPr lang="en-US" sz="1800" b="1" kern="0" spc="60" dirty="0">
                <a:solidFill>
                  <a:srgbClr val="FFFFFF"/>
                </a:solidFill>
              </a:rPr>
              <a:t>GOVERNANCE: REGISTERS, PROTOCOLS AND AUDIT</a:t>
            </a:r>
            <a:endParaRPr lang="en-US" sz="1800" dirty="0"/>
          </a:p>
        </p:txBody>
      </p:sp>
      <p:sp>
        <p:nvSpPr>
          <p:cNvPr id="27" name="SK-10-text-26"/>
          <p:cNvSpPr/>
          <p:nvPr/>
        </p:nvSpPr>
        <p:spPr>
          <a:xfrm>
            <a:off x="619125" y="476250"/>
            <a:ext cx="8214360" cy="200025"/>
          </a:xfrm>
          <a:prstGeom prst="rect">
            <a:avLst/>
          </a:prstGeom>
          <a:noFill/>
          <a:ln/>
        </p:spPr>
        <p:txBody>
          <a:bodyPr vert="horz" wrap="square" lIns="0" tIns="0" rIns="0" bIns="0" rtlCol="0" anchor="ctr"/>
          <a:lstStyle/>
          <a:p>
            <a:pPr marL="0" indent="0">
              <a:lnSpc>
                <a:spcPts val="1575"/>
              </a:lnSpc>
              <a:buNone/>
            </a:pPr>
            <a:r>
              <a:rPr lang="en-US" sz="1050" dirty="0">
                <a:solidFill>
                  <a:srgbClr val="FFFFFF">
                    <a:alpha val="90000"/>
                  </a:srgbClr>
                </a:solidFill>
              </a:rPr>
              <a:t>GP Training: NICE NG56 &amp; QOF 2025/26 Standards</a:t>
            </a:r>
            <a:endParaRPr lang="en-US" sz="1050" dirty="0"/>
          </a:p>
        </p:txBody>
      </p:sp>
      <p:sp>
        <p:nvSpPr>
          <p:cNvPr id="28" name="SK-10-text-27"/>
          <p:cNvSpPr/>
          <p:nvPr/>
        </p:nvSpPr>
        <p:spPr>
          <a:xfrm>
            <a:off x="10521851" y="223838"/>
            <a:ext cx="908149" cy="342900"/>
          </a:xfrm>
          <a:prstGeom prst="rect">
            <a:avLst/>
          </a:prstGeom>
          <a:noFill/>
          <a:ln/>
        </p:spPr>
        <p:txBody>
          <a:bodyPr vert="horz" wrap="square" lIns="0" tIns="0" rIns="0" bIns="0" rtlCol="0" anchor="ctr"/>
          <a:lstStyle/>
          <a:p>
            <a:pPr marL="0" indent="0" algn="r">
              <a:lnSpc>
                <a:spcPts val="1350"/>
              </a:lnSpc>
              <a:buNone/>
            </a:pPr>
            <a:r>
              <a:rPr lang="en-US" sz="900" b="1" dirty="0">
                <a:solidFill>
                  <a:srgbClr val="FFFFFF"/>
                </a:solidFill>
              </a:rPr>
              <a:t>BRADFORD VTS
MAY 2026</a:t>
            </a:r>
            <a:endParaRPr lang="en-US" sz="900" dirty="0"/>
          </a:p>
        </p:txBody>
      </p:sp>
      <p:sp>
        <p:nvSpPr>
          <p:cNvPr id="29" name="SK-10-text-28"/>
          <p:cNvSpPr/>
          <p:nvPr/>
        </p:nvSpPr>
        <p:spPr>
          <a:xfrm>
            <a:off x="923925" y="1171575"/>
            <a:ext cx="534924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C3E50"/>
                </a:solidFill>
              </a:rPr>
              <a:t>DISEASE REGISTERS &amp; RECALL</a:t>
            </a:r>
            <a:endParaRPr lang="en-US" sz="1350" dirty="0"/>
          </a:p>
        </p:txBody>
      </p:sp>
      <p:sp>
        <p:nvSpPr>
          <p:cNvPr id="30" name="SK-10-text-29"/>
          <p:cNvSpPr/>
          <p:nvPr/>
        </p:nvSpPr>
        <p:spPr>
          <a:xfrm>
            <a:off x="750094" y="1543050"/>
            <a:ext cx="5012531" cy="428625"/>
          </a:xfrm>
          <a:prstGeom prst="rect">
            <a:avLst/>
          </a:prstGeom>
          <a:noFill/>
          <a:ln/>
        </p:spPr>
        <p:txBody>
          <a:bodyPr vert="horz" wrap="square" lIns="0" tIns="0" rIns="0" bIns="0" rtlCol="0" anchor="ctr"/>
          <a:lstStyle/>
          <a:p>
            <a:pPr marL="0" indent="0">
              <a:lnSpc>
                <a:spcPts val="1688"/>
              </a:lnSpc>
              <a:buNone/>
            </a:pPr>
            <a:r>
              <a:rPr lang="en-US" sz="1125" dirty="0">
                <a:solidFill>
                  <a:srgbClr val="2C3E50"/>
                </a:solidFill>
              </a:rPr>
              <a:t>2025/26 Shift: Registers are no longer directly incentivized by QOF but remain </a:t>
            </a:r>
            <a:r>
              <a:rPr lang="en-US" sz="1125" b="1" dirty="0">
                <a:solidFill>
                  <a:srgbClr val="D35400"/>
                </a:solidFill>
              </a:rPr>
              <a:t>clinically essential</a:t>
            </a:r>
            <a:r>
              <a:rPr lang="en-US" sz="1125" dirty="0">
                <a:solidFill>
                  <a:srgbClr val="2C3E50"/>
                </a:solidFill>
              </a:rPr>
              <a:t> for proactive care.</a:t>
            </a:r>
            <a:endParaRPr lang="en-US" sz="1125" dirty="0"/>
          </a:p>
        </p:txBody>
      </p:sp>
      <p:sp>
        <p:nvSpPr>
          <p:cNvPr id="31" name="SK-10-text-30"/>
          <p:cNvSpPr/>
          <p:nvPr/>
        </p:nvSpPr>
        <p:spPr>
          <a:xfrm>
            <a:off x="750094" y="2066925"/>
            <a:ext cx="5012531" cy="428625"/>
          </a:xfrm>
          <a:prstGeom prst="rect">
            <a:avLst/>
          </a:prstGeom>
          <a:noFill/>
          <a:ln/>
        </p:spPr>
        <p:txBody>
          <a:bodyPr vert="horz" wrap="square" lIns="0" tIns="0" rIns="0" bIns="0" rtlCol="0" anchor="ctr"/>
          <a:lstStyle/>
          <a:p>
            <a:pPr marL="0" indent="0">
              <a:lnSpc>
                <a:spcPts val="1688"/>
              </a:lnSpc>
              <a:buNone/>
            </a:pPr>
            <a:r>
              <a:rPr lang="en-US" sz="1125" dirty="0">
                <a:solidFill>
                  <a:srgbClr val="2C3E50"/>
                </a:solidFill>
              </a:rPr>
              <a:t>Use registers for risk stratification and automated recall systems to ensure no patient "falls between the stools."</a:t>
            </a:r>
            <a:endParaRPr lang="en-US" sz="1125" dirty="0"/>
          </a:p>
        </p:txBody>
      </p:sp>
      <p:sp>
        <p:nvSpPr>
          <p:cNvPr id="32" name="SK-10-text-31"/>
          <p:cNvSpPr/>
          <p:nvPr/>
        </p:nvSpPr>
        <p:spPr>
          <a:xfrm>
            <a:off x="750094" y="2590800"/>
            <a:ext cx="5012531" cy="428625"/>
          </a:xfrm>
          <a:prstGeom prst="rect">
            <a:avLst/>
          </a:prstGeom>
          <a:noFill/>
          <a:ln/>
        </p:spPr>
        <p:txBody>
          <a:bodyPr vert="horz" wrap="square" lIns="0" tIns="0" rIns="0" bIns="0" rtlCol="0" anchor="ctr"/>
          <a:lstStyle/>
          <a:p>
            <a:pPr marL="0" indent="0">
              <a:lnSpc>
                <a:spcPts val="1688"/>
              </a:lnSpc>
              <a:buNone/>
            </a:pPr>
            <a:r>
              <a:rPr lang="en-US" sz="1125" dirty="0">
                <a:solidFill>
                  <a:srgbClr val="2C3E50"/>
                </a:solidFill>
              </a:rPr>
              <a:t>Accuracy is paramount: Inaccurate registers lead to missed clinical reviews and QOF under-claiming.</a:t>
            </a:r>
            <a:endParaRPr lang="en-US" sz="1125" dirty="0"/>
          </a:p>
        </p:txBody>
      </p:sp>
      <p:sp>
        <p:nvSpPr>
          <p:cNvPr id="33" name="SK-10-text-32"/>
          <p:cNvSpPr/>
          <p:nvPr/>
        </p:nvSpPr>
        <p:spPr>
          <a:xfrm>
            <a:off x="923925" y="3976687"/>
            <a:ext cx="370332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C3E50"/>
                </a:solidFill>
              </a:rPr>
              <a:t>SNOMED CT &amp; CODING</a:t>
            </a:r>
            <a:endParaRPr lang="en-US" sz="1350" dirty="0"/>
          </a:p>
        </p:txBody>
      </p:sp>
      <p:sp>
        <p:nvSpPr>
          <p:cNvPr id="34" name="SK-10-text-33"/>
          <p:cNvSpPr/>
          <p:nvPr/>
        </p:nvSpPr>
        <p:spPr>
          <a:xfrm>
            <a:off x="750094" y="4348163"/>
            <a:ext cx="5012531" cy="428625"/>
          </a:xfrm>
          <a:prstGeom prst="rect">
            <a:avLst/>
          </a:prstGeom>
          <a:noFill/>
          <a:ln/>
        </p:spPr>
        <p:txBody>
          <a:bodyPr vert="horz" wrap="square" lIns="0" tIns="0" rIns="0" bIns="0" rtlCol="0" anchor="ctr"/>
          <a:lstStyle/>
          <a:p>
            <a:pPr marL="0" indent="0">
              <a:lnSpc>
                <a:spcPts val="1688"/>
              </a:lnSpc>
              <a:buNone/>
            </a:pPr>
            <a:r>
              <a:rPr lang="en-US" sz="1125" b="1" dirty="0">
                <a:solidFill>
                  <a:srgbClr val="D35400"/>
                </a:solidFill>
              </a:rPr>
              <a:t>Mandatory Standard:</a:t>
            </a:r>
            <a:r>
              <a:rPr lang="en-US" sz="1125" dirty="0">
                <a:solidFill>
                  <a:srgbClr val="2C3E50"/>
                </a:solidFill>
              </a:rPr>
              <a:t> SNOMED CT coding is required for all clinical entries; avoid using local or free-text codes.</a:t>
            </a:r>
            <a:endParaRPr lang="en-US" sz="1125" dirty="0"/>
          </a:p>
        </p:txBody>
      </p:sp>
      <p:sp>
        <p:nvSpPr>
          <p:cNvPr id="35" name="SK-10-text-34"/>
          <p:cNvSpPr/>
          <p:nvPr/>
        </p:nvSpPr>
        <p:spPr>
          <a:xfrm>
            <a:off x="750094" y="4872038"/>
            <a:ext cx="5012531" cy="428625"/>
          </a:xfrm>
          <a:prstGeom prst="rect">
            <a:avLst/>
          </a:prstGeom>
          <a:noFill/>
          <a:ln/>
        </p:spPr>
        <p:txBody>
          <a:bodyPr vert="horz" wrap="square" lIns="0" tIns="0" rIns="0" bIns="0" rtlCol="0" anchor="ctr"/>
          <a:lstStyle/>
          <a:p>
            <a:pPr marL="0" indent="0">
              <a:lnSpc>
                <a:spcPts val="1688"/>
              </a:lnSpc>
              <a:buNone/>
            </a:pPr>
            <a:r>
              <a:rPr lang="en-US" sz="1125" dirty="0">
                <a:solidFill>
                  <a:srgbClr val="2C3E50"/>
                </a:solidFill>
              </a:rPr>
              <a:t>EHR Optimization: Ensure templates are updated to the latest 2025/26 QOF coding requirements (e.g., BP and lipid targets).</a:t>
            </a:r>
            <a:endParaRPr lang="en-US" sz="1125" dirty="0"/>
          </a:p>
        </p:txBody>
      </p:sp>
      <p:sp>
        <p:nvSpPr>
          <p:cNvPr id="36" name="SK-10-text-35"/>
          <p:cNvSpPr/>
          <p:nvPr/>
        </p:nvSpPr>
        <p:spPr>
          <a:xfrm>
            <a:off x="750094" y="5395913"/>
            <a:ext cx="5012531" cy="428625"/>
          </a:xfrm>
          <a:prstGeom prst="rect">
            <a:avLst/>
          </a:prstGeom>
          <a:noFill/>
          <a:ln/>
        </p:spPr>
        <p:txBody>
          <a:bodyPr vert="horz" wrap="square" lIns="0" tIns="0" rIns="0" bIns="0" rtlCol="0" anchor="ctr"/>
          <a:lstStyle/>
          <a:p>
            <a:pPr marL="0" indent="0">
              <a:lnSpc>
                <a:spcPts val="1688"/>
              </a:lnSpc>
              <a:buNone/>
            </a:pPr>
            <a:r>
              <a:rPr lang="en-US" sz="1125" dirty="0">
                <a:solidFill>
                  <a:srgbClr val="2C3E50"/>
                </a:solidFill>
              </a:rPr>
              <a:t>Data Integrity: Historical paper-to-digital conversion errors require ongoing clinical validation during reviews.</a:t>
            </a:r>
            <a:endParaRPr lang="en-US" sz="1125" dirty="0"/>
          </a:p>
        </p:txBody>
      </p:sp>
      <p:sp>
        <p:nvSpPr>
          <p:cNvPr id="37" name="SK-10-text-36"/>
          <p:cNvSpPr/>
          <p:nvPr/>
        </p:nvSpPr>
        <p:spPr>
          <a:xfrm>
            <a:off x="6781800" y="1171575"/>
            <a:ext cx="370332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C3E50"/>
                </a:solidFill>
              </a:rPr>
              <a:t>PRACTICE PROTOCOLS</a:t>
            </a:r>
            <a:endParaRPr lang="en-US" sz="1350" dirty="0"/>
          </a:p>
        </p:txBody>
      </p:sp>
      <p:sp>
        <p:nvSpPr>
          <p:cNvPr id="38" name="SK-10-text-37"/>
          <p:cNvSpPr/>
          <p:nvPr/>
        </p:nvSpPr>
        <p:spPr>
          <a:xfrm>
            <a:off x="6607969" y="1543050"/>
            <a:ext cx="5012531" cy="428625"/>
          </a:xfrm>
          <a:prstGeom prst="rect">
            <a:avLst/>
          </a:prstGeom>
          <a:noFill/>
          <a:ln/>
        </p:spPr>
        <p:txBody>
          <a:bodyPr vert="horz" wrap="square" lIns="0" tIns="0" rIns="0" bIns="0" rtlCol="0" anchor="ctr"/>
          <a:lstStyle/>
          <a:p>
            <a:pPr marL="0" indent="0">
              <a:lnSpc>
                <a:spcPts val="1688"/>
              </a:lnSpc>
              <a:buNone/>
            </a:pPr>
            <a:r>
              <a:rPr lang="en-US" sz="1125" dirty="0">
                <a:solidFill>
                  <a:srgbClr val="2C3E50"/>
                </a:solidFill>
              </a:rPr>
              <a:t>Evidence-Based: Protocols must be referenced to </a:t>
            </a:r>
            <a:r>
              <a:rPr lang="en-US" sz="1125" b="1" dirty="0">
                <a:solidFill>
                  <a:srgbClr val="D35400"/>
                </a:solidFill>
              </a:rPr>
              <a:t>NICE/BNF</a:t>
            </a:r>
            <a:r>
              <a:rPr lang="en-US" sz="1125" dirty="0">
                <a:solidFill>
                  <a:srgbClr val="2C3E50"/>
                </a:solidFill>
              </a:rPr>
              <a:t> standards and owned by the clinical team.</a:t>
            </a:r>
            <a:endParaRPr lang="en-US" sz="1125" dirty="0"/>
          </a:p>
        </p:txBody>
      </p:sp>
      <p:sp>
        <p:nvSpPr>
          <p:cNvPr id="39" name="SK-10-text-38"/>
          <p:cNvSpPr/>
          <p:nvPr/>
        </p:nvSpPr>
        <p:spPr>
          <a:xfrm>
            <a:off x="6607969" y="2066925"/>
            <a:ext cx="5012531" cy="428625"/>
          </a:xfrm>
          <a:prstGeom prst="rect">
            <a:avLst/>
          </a:prstGeom>
          <a:noFill/>
          <a:ln/>
        </p:spPr>
        <p:txBody>
          <a:bodyPr vert="horz" wrap="square" lIns="0" tIns="0" rIns="0" bIns="0" rtlCol="0" anchor="ctr"/>
          <a:lstStyle/>
          <a:p>
            <a:pPr marL="0" indent="0">
              <a:lnSpc>
                <a:spcPts val="1688"/>
              </a:lnSpc>
              <a:buNone/>
            </a:pPr>
            <a:r>
              <a:rPr lang="en-US" sz="1125" dirty="0">
                <a:solidFill>
                  <a:srgbClr val="2C3E50"/>
                </a:solidFill>
              </a:rPr>
              <a:t>Clear Triggers: Specify exactly who performs which task and what results trigger an onward referral to the GP.</a:t>
            </a:r>
            <a:endParaRPr lang="en-US" sz="1125" dirty="0"/>
          </a:p>
        </p:txBody>
      </p:sp>
      <p:sp>
        <p:nvSpPr>
          <p:cNvPr id="40" name="SK-10-text-39"/>
          <p:cNvSpPr/>
          <p:nvPr/>
        </p:nvSpPr>
        <p:spPr>
          <a:xfrm>
            <a:off x="6607969" y="2590800"/>
            <a:ext cx="5012531" cy="428625"/>
          </a:xfrm>
          <a:prstGeom prst="rect">
            <a:avLst/>
          </a:prstGeom>
          <a:noFill/>
          <a:ln/>
        </p:spPr>
        <p:txBody>
          <a:bodyPr vert="horz" wrap="square" lIns="0" tIns="0" rIns="0" bIns="0" rtlCol="0" anchor="ctr"/>
          <a:lstStyle/>
          <a:p>
            <a:pPr marL="0" indent="0">
              <a:lnSpc>
                <a:spcPts val="1688"/>
              </a:lnSpc>
              <a:buNone/>
            </a:pPr>
            <a:r>
              <a:rPr lang="en-US" sz="1125" dirty="0">
                <a:solidFill>
                  <a:srgbClr val="2C3E50"/>
                </a:solidFill>
              </a:rPr>
              <a:t>Avoid "GOBSAT": Protocols should rely on clinical evidence rather than just "Good Old Boys Sitting Around a Table."</a:t>
            </a:r>
            <a:endParaRPr lang="en-US" sz="1125" dirty="0"/>
          </a:p>
        </p:txBody>
      </p:sp>
      <p:sp>
        <p:nvSpPr>
          <p:cNvPr id="41" name="SK-10-text-40"/>
          <p:cNvSpPr/>
          <p:nvPr/>
        </p:nvSpPr>
        <p:spPr>
          <a:xfrm>
            <a:off x="6781800" y="3976687"/>
            <a:ext cx="288036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C3E50"/>
                </a:solidFill>
              </a:rPr>
              <a:t>CLINICAL AUDIT</a:t>
            </a:r>
            <a:endParaRPr lang="en-US" sz="1350" dirty="0"/>
          </a:p>
        </p:txBody>
      </p:sp>
      <p:sp>
        <p:nvSpPr>
          <p:cNvPr id="42" name="SK-10-text-41"/>
          <p:cNvSpPr/>
          <p:nvPr/>
        </p:nvSpPr>
        <p:spPr>
          <a:xfrm>
            <a:off x="6607969" y="4348163"/>
            <a:ext cx="5012531" cy="428625"/>
          </a:xfrm>
          <a:prstGeom prst="rect">
            <a:avLst/>
          </a:prstGeom>
          <a:noFill/>
          <a:ln/>
        </p:spPr>
        <p:txBody>
          <a:bodyPr vert="horz" wrap="square" lIns="0" tIns="0" rIns="0" bIns="0" rtlCol="0" anchor="ctr"/>
          <a:lstStyle/>
          <a:p>
            <a:pPr marL="0" indent="0">
              <a:lnSpc>
                <a:spcPts val="1688"/>
              </a:lnSpc>
              <a:buNone/>
            </a:pPr>
            <a:r>
              <a:rPr lang="en-US" sz="1125" dirty="0">
                <a:solidFill>
                  <a:srgbClr val="2C3E50"/>
                </a:solidFill>
              </a:rPr>
              <a:t>Measurement Driver: "What gets measured gets managed." Use audit to identify gaps in CVD outcome achievement.</a:t>
            </a:r>
            <a:endParaRPr lang="en-US" sz="1125" dirty="0"/>
          </a:p>
        </p:txBody>
      </p:sp>
      <p:sp>
        <p:nvSpPr>
          <p:cNvPr id="43" name="SK-10-text-42"/>
          <p:cNvSpPr/>
          <p:nvPr/>
        </p:nvSpPr>
        <p:spPr>
          <a:xfrm>
            <a:off x="6607969" y="4872038"/>
            <a:ext cx="5012531" cy="428625"/>
          </a:xfrm>
          <a:prstGeom prst="rect">
            <a:avLst/>
          </a:prstGeom>
          <a:noFill/>
          <a:ln/>
        </p:spPr>
        <p:txBody>
          <a:bodyPr vert="horz" wrap="square" lIns="0" tIns="0" rIns="0" bIns="0" rtlCol="0" anchor="ctr"/>
          <a:lstStyle/>
          <a:p>
            <a:pPr marL="0" indent="0">
              <a:lnSpc>
                <a:spcPts val="1688"/>
              </a:lnSpc>
              <a:buNone/>
            </a:pPr>
            <a:r>
              <a:rPr lang="en-US" sz="1125" dirty="0">
                <a:solidFill>
                  <a:srgbClr val="2C3E50"/>
                </a:solidFill>
              </a:rPr>
              <a:t>Closing the Loop: The most critical step is the </a:t>
            </a:r>
            <a:r>
              <a:rPr lang="en-US" sz="1125" b="1" dirty="0">
                <a:solidFill>
                  <a:srgbClr val="D35400"/>
                </a:solidFill>
              </a:rPr>
              <a:t>change in practice</a:t>
            </a:r>
            <a:r>
              <a:rPr lang="en-US" sz="1125" dirty="0">
                <a:solidFill>
                  <a:srgbClr val="2C3E50"/>
                </a:solidFill>
              </a:rPr>
              <a:t> following the initial data collection.</a:t>
            </a:r>
            <a:endParaRPr lang="en-US" sz="1125" dirty="0"/>
          </a:p>
        </p:txBody>
      </p:sp>
      <p:sp>
        <p:nvSpPr>
          <p:cNvPr id="44" name="SK-10-text-43"/>
          <p:cNvSpPr/>
          <p:nvPr/>
        </p:nvSpPr>
        <p:spPr>
          <a:xfrm>
            <a:off x="6607969" y="5395913"/>
            <a:ext cx="5012531" cy="428625"/>
          </a:xfrm>
          <a:prstGeom prst="rect">
            <a:avLst/>
          </a:prstGeom>
          <a:noFill/>
          <a:ln/>
        </p:spPr>
        <p:txBody>
          <a:bodyPr vert="horz" wrap="square" lIns="0" tIns="0" rIns="0" bIns="0" rtlCol="0" anchor="ctr"/>
          <a:lstStyle/>
          <a:p>
            <a:pPr marL="0" indent="0">
              <a:lnSpc>
                <a:spcPts val="1688"/>
              </a:lnSpc>
              <a:buNone/>
            </a:pPr>
            <a:r>
              <a:rPr lang="en-US" sz="1125" dirty="0">
                <a:solidFill>
                  <a:srgbClr val="2C3E50"/>
                </a:solidFill>
              </a:rPr>
              <a:t>PCN Collaboration: Utilize ICB/PCN-level audit support to benchmark performance against regional standards.</a:t>
            </a:r>
            <a:endParaRPr lang="en-US" sz="1125" dirty="0"/>
          </a:p>
        </p:txBody>
      </p:sp>
      <p:sp>
        <p:nvSpPr>
          <p:cNvPr id="45" name="SK-10-text-44"/>
          <p:cNvSpPr/>
          <p:nvPr/>
        </p:nvSpPr>
        <p:spPr>
          <a:xfrm>
            <a:off x="381000" y="6543675"/>
            <a:ext cx="2880360" cy="171450"/>
          </a:xfrm>
          <a:prstGeom prst="rect">
            <a:avLst/>
          </a:prstGeom>
          <a:noFill/>
          <a:ln/>
        </p:spPr>
        <p:txBody>
          <a:bodyPr vert="horz" wrap="square" lIns="0" tIns="0" rIns="0" bIns="0" rtlCol="0" anchor="ctr"/>
          <a:lstStyle/>
          <a:p>
            <a:pPr marL="0" indent="0">
              <a:lnSpc>
                <a:spcPts val="1350"/>
              </a:lnSpc>
              <a:buNone/>
            </a:pPr>
            <a:r>
              <a:rPr lang="en-US" sz="900" b="1" dirty="0">
                <a:solidFill>
                  <a:srgbClr val="7F8C8D"/>
                </a:solidFill>
              </a:rPr>
              <a:t>www.bradfordvts.co.uk</a:t>
            </a:r>
            <a:endParaRPr lang="en-US" sz="900" dirty="0"/>
          </a:p>
        </p:txBody>
      </p:sp>
      <p:sp>
        <p:nvSpPr>
          <p:cNvPr id="46" name="SK-10-text-45"/>
          <p:cNvSpPr/>
          <p:nvPr/>
        </p:nvSpPr>
        <p:spPr>
          <a:xfrm>
            <a:off x="8404027" y="6550819"/>
            <a:ext cx="3787973" cy="157163"/>
          </a:xfrm>
          <a:prstGeom prst="rect">
            <a:avLst/>
          </a:prstGeom>
          <a:noFill/>
          <a:ln/>
        </p:spPr>
        <p:txBody>
          <a:bodyPr vert="horz" wrap="square" lIns="0" tIns="0" rIns="0" bIns="0" rtlCol="0" anchor="ctr"/>
          <a:lstStyle/>
          <a:p>
            <a:pPr marL="0" indent="0">
              <a:lnSpc>
                <a:spcPts val="1238"/>
              </a:lnSpc>
              <a:buNone/>
            </a:pPr>
            <a:r>
              <a:rPr lang="en-US" sz="825" i="1" dirty="0">
                <a:solidFill>
                  <a:srgbClr val="95A5A6"/>
                </a:solidFill>
              </a:rPr>
              <a:t>Governance ensures that clinical excellence is systematic, not accidental.</a:t>
            </a:r>
            <a:endParaRPr lang="en-US" sz="825"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11-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11-img-2" descr="preencoded.png"/>
          <p:cNvPicPr>
            <a:picLocks noChangeAspect="1"/>
          </p:cNvPicPr>
          <p:nvPr/>
        </p:nvPicPr>
        <p:blipFill>
          <a:blip r:embed="rId4"/>
          <a:stretch>
            <a:fillRect/>
          </a:stretch>
        </p:blipFill>
        <p:spPr>
          <a:xfrm>
            <a:off x="381000" y="0"/>
            <a:ext cx="11430000" cy="714375"/>
          </a:xfrm>
          <a:prstGeom prst="rect">
            <a:avLst/>
          </a:prstGeom>
        </p:spPr>
      </p:pic>
      <p:pic>
        <p:nvPicPr>
          <p:cNvPr id="4" name="SK-11-img-3" descr="preencoded.png"/>
          <p:cNvPicPr>
            <a:picLocks noChangeAspect="1"/>
          </p:cNvPicPr>
          <p:nvPr/>
        </p:nvPicPr>
        <p:blipFill>
          <a:blip r:embed="rId5"/>
          <a:stretch>
            <a:fillRect/>
          </a:stretch>
        </p:blipFill>
        <p:spPr>
          <a:xfrm>
            <a:off x="10521851" y="185738"/>
            <a:ext cx="1051024" cy="342900"/>
          </a:xfrm>
          <a:prstGeom prst="rect">
            <a:avLst/>
          </a:prstGeom>
        </p:spPr>
      </p:pic>
      <p:pic>
        <p:nvPicPr>
          <p:cNvPr id="5" name="SK-11-img-4" descr="preencoded.png"/>
          <p:cNvPicPr>
            <a:picLocks noChangeAspect="1"/>
          </p:cNvPicPr>
          <p:nvPr/>
        </p:nvPicPr>
        <p:blipFill>
          <a:blip r:embed="rId6"/>
          <a:stretch>
            <a:fillRect/>
          </a:stretch>
        </p:blipFill>
        <p:spPr>
          <a:xfrm>
            <a:off x="381000" y="771525"/>
            <a:ext cx="11430000" cy="428625"/>
          </a:xfrm>
          <a:prstGeom prst="rect">
            <a:avLst/>
          </a:prstGeom>
        </p:spPr>
      </p:pic>
      <p:pic>
        <p:nvPicPr>
          <p:cNvPr id="6" name="SK-11-img-5" descr="preencoded.png"/>
          <p:cNvPicPr>
            <a:picLocks noChangeAspect="1"/>
          </p:cNvPicPr>
          <p:nvPr/>
        </p:nvPicPr>
        <p:blipFill>
          <a:blip r:embed="rId7"/>
          <a:stretch>
            <a:fillRect/>
          </a:stretch>
        </p:blipFill>
        <p:spPr>
          <a:xfrm>
            <a:off x="381000" y="1323975"/>
            <a:ext cx="5595938" cy="2457450"/>
          </a:xfrm>
          <a:prstGeom prst="rect">
            <a:avLst/>
          </a:prstGeom>
        </p:spPr>
      </p:pic>
      <p:pic>
        <p:nvPicPr>
          <p:cNvPr id="7" name="SK-11-img-6" descr="preencoded.png"/>
          <p:cNvPicPr>
            <a:picLocks noChangeAspect="1"/>
          </p:cNvPicPr>
          <p:nvPr/>
        </p:nvPicPr>
        <p:blipFill>
          <a:blip r:embed="rId8"/>
          <a:stretch>
            <a:fillRect/>
          </a:stretch>
        </p:blipFill>
        <p:spPr>
          <a:xfrm>
            <a:off x="571500" y="1476375"/>
            <a:ext cx="304800" cy="304800"/>
          </a:xfrm>
          <a:prstGeom prst="rect">
            <a:avLst/>
          </a:prstGeom>
        </p:spPr>
      </p:pic>
      <p:pic>
        <p:nvPicPr>
          <p:cNvPr id="8" name="SK-11-img-7" descr="preencoded.png"/>
          <p:cNvPicPr>
            <a:picLocks noChangeAspect="1"/>
          </p:cNvPicPr>
          <p:nvPr/>
        </p:nvPicPr>
        <p:blipFill>
          <a:blip r:embed="rId9"/>
          <a:stretch>
            <a:fillRect/>
          </a:stretch>
        </p:blipFill>
        <p:spPr>
          <a:xfrm>
            <a:off x="634603" y="1554361"/>
            <a:ext cx="178594" cy="148828"/>
          </a:xfrm>
          <a:prstGeom prst="rect">
            <a:avLst/>
          </a:prstGeom>
        </p:spPr>
      </p:pic>
      <p:pic>
        <p:nvPicPr>
          <p:cNvPr id="9" name="SK-11-img-8" descr="preencoded.png"/>
          <p:cNvPicPr>
            <a:picLocks noChangeAspect="1"/>
          </p:cNvPicPr>
          <p:nvPr/>
        </p:nvPicPr>
        <p:blipFill>
          <a:blip r:embed="rId10"/>
          <a:stretch>
            <a:fillRect/>
          </a:stretch>
        </p:blipFill>
        <p:spPr>
          <a:xfrm>
            <a:off x="571500" y="1905000"/>
            <a:ext cx="130969" cy="130969"/>
          </a:xfrm>
          <a:prstGeom prst="rect">
            <a:avLst/>
          </a:prstGeom>
        </p:spPr>
      </p:pic>
      <p:pic>
        <p:nvPicPr>
          <p:cNvPr id="10" name="SK-11-img-9" descr="preencoded.png"/>
          <p:cNvPicPr>
            <a:picLocks noChangeAspect="1"/>
          </p:cNvPicPr>
          <p:nvPr/>
        </p:nvPicPr>
        <p:blipFill>
          <a:blip r:embed="rId11"/>
          <a:stretch>
            <a:fillRect/>
          </a:stretch>
        </p:blipFill>
        <p:spPr>
          <a:xfrm>
            <a:off x="571500" y="2354461"/>
            <a:ext cx="130969" cy="130969"/>
          </a:xfrm>
          <a:prstGeom prst="rect">
            <a:avLst/>
          </a:prstGeom>
        </p:spPr>
      </p:pic>
      <p:pic>
        <p:nvPicPr>
          <p:cNvPr id="11" name="SK-11-img-10" descr="preencoded.png"/>
          <p:cNvPicPr>
            <a:picLocks noChangeAspect="1"/>
          </p:cNvPicPr>
          <p:nvPr/>
        </p:nvPicPr>
        <p:blipFill>
          <a:blip r:embed="rId11"/>
          <a:stretch>
            <a:fillRect/>
          </a:stretch>
        </p:blipFill>
        <p:spPr>
          <a:xfrm>
            <a:off x="571500" y="2803922"/>
            <a:ext cx="130969" cy="130969"/>
          </a:xfrm>
          <a:prstGeom prst="rect">
            <a:avLst/>
          </a:prstGeom>
        </p:spPr>
      </p:pic>
      <p:pic>
        <p:nvPicPr>
          <p:cNvPr id="12" name="SK-11-img-11" descr="preencoded.png"/>
          <p:cNvPicPr>
            <a:picLocks noChangeAspect="1"/>
          </p:cNvPicPr>
          <p:nvPr/>
        </p:nvPicPr>
        <p:blipFill>
          <a:blip r:embed="rId12"/>
          <a:stretch>
            <a:fillRect/>
          </a:stretch>
        </p:blipFill>
        <p:spPr>
          <a:xfrm>
            <a:off x="381000" y="3933825"/>
            <a:ext cx="5595938" cy="2457450"/>
          </a:xfrm>
          <a:prstGeom prst="rect">
            <a:avLst/>
          </a:prstGeom>
        </p:spPr>
      </p:pic>
      <p:pic>
        <p:nvPicPr>
          <p:cNvPr id="13" name="SK-11-img-12" descr="preencoded.png"/>
          <p:cNvPicPr>
            <a:picLocks noChangeAspect="1"/>
          </p:cNvPicPr>
          <p:nvPr/>
        </p:nvPicPr>
        <p:blipFill>
          <a:blip r:embed="rId13"/>
          <a:stretch>
            <a:fillRect/>
          </a:stretch>
        </p:blipFill>
        <p:spPr>
          <a:xfrm>
            <a:off x="571500" y="4086225"/>
            <a:ext cx="304800" cy="304800"/>
          </a:xfrm>
          <a:prstGeom prst="rect">
            <a:avLst/>
          </a:prstGeom>
        </p:spPr>
      </p:pic>
      <p:pic>
        <p:nvPicPr>
          <p:cNvPr id="14" name="SK-11-img-13" descr="preencoded.png"/>
          <p:cNvPicPr>
            <a:picLocks noChangeAspect="1"/>
          </p:cNvPicPr>
          <p:nvPr/>
        </p:nvPicPr>
        <p:blipFill>
          <a:blip r:embed="rId14"/>
          <a:stretch>
            <a:fillRect/>
          </a:stretch>
        </p:blipFill>
        <p:spPr>
          <a:xfrm>
            <a:off x="634603" y="4164211"/>
            <a:ext cx="178594" cy="148828"/>
          </a:xfrm>
          <a:prstGeom prst="rect">
            <a:avLst/>
          </a:prstGeom>
        </p:spPr>
      </p:pic>
      <p:pic>
        <p:nvPicPr>
          <p:cNvPr id="15" name="SK-11-img-14" descr="preencoded.png"/>
          <p:cNvPicPr>
            <a:picLocks noChangeAspect="1"/>
          </p:cNvPicPr>
          <p:nvPr/>
        </p:nvPicPr>
        <p:blipFill>
          <a:blip r:embed="rId15"/>
          <a:stretch>
            <a:fillRect/>
          </a:stretch>
        </p:blipFill>
        <p:spPr>
          <a:xfrm>
            <a:off x="571500" y="4514850"/>
            <a:ext cx="130969" cy="130969"/>
          </a:xfrm>
          <a:prstGeom prst="rect">
            <a:avLst/>
          </a:prstGeom>
        </p:spPr>
      </p:pic>
      <p:pic>
        <p:nvPicPr>
          <p:cNvPr id="16" name="SK-11-img-15" descr="preencoded.png"/>
          <p:cNvPicPr>
            <a:picLocks noChangeAspect="1"/>
          </p:cNvPicPr>
          <p:nvPr/>
        </p:nvPicPr>
        <p:blipFill>
          <a:blip r:embed="rId16"/>
          <a:stretch>
            <a:fillRect/>
          </a:stretch>
        </p:blipFill>
        <p:spPr>
          <a:xfrm>
            <a:off x="571500" y="4964311"/>
            <a:ext cx="130969" cy="130969"/>
          </a:xfrm>
          <a:prstGeom prst="rect">
            <a:avLst/>
          </a:prstGeom>
        </p:spPr>
      </p:pic>
      <p:pic>
        <p:nvPicPr>
          <p:cNvPr id="17" name="SK-11-img-16" descr="preencoded.png"/>
          <p:cNvPicPr>
            <a:picLocks noChangeAspect="1"/>
          </p:cNvPicPr>
          <p:nvPr/>
        </p:nvPicPr>
        <p:blipFill>
          <a:blip r:embed="rId10"/>
          <a:stretch>
            <a:fillRect/>
          </a:stretch>
        </p:blipFill>
        <p:spPr>
          <a:xfrm>
            <a:off x="571500" y="5413772"/>
            <a:ext cx="130969" cy="130969"/>
          </a:xfrm>
          <a:prstGeom prst="rect">
            <a:avLst/>
          </a:prstGeom>
        </p:spPr>
      </p:pic>
      <p:pic>
        <p:nvPicPr>
          <p:cNvPr id="18" name="SK-11-img-17" descr="preencoded.png"/>
          <p:cNvPicPr>
            <a:picLocks noChangeAspect="1"/>
          </p:cNvPicPr>
          <p:nvPr/>
        </p:nvPicPr>
        <p:blipFill>
          <a:blip r:embed="rId17"/>
          <a:stretch>
            <a:fillRect/>
          </a:stretch>
        </p:blipFill>
        <p:spPr>
          <a:xfrm>
            <a:off x="6215063" y="1323975"/>
            <a:ext cx="5595938" cy="2471738"/>
          </a:xfrm>
          <a:prstGeom prst="rect">
            <a:avLst/>
          </a:prstGeom>
        </p:spPr>
      </p:pic>
      <p:pic>
        <p:nvPicPr>
          <p:cNvPr id="19" name="SK-11-img-18" descr="preencoded.png"/>
          <p:cNvPicPr>
            <a:picLocks noChangeAspect="1"/>
          </p:cNvPicPr>
          <p:nvPr/>
        </p:nvPicPr>
        <p:blipFill>
          <a:blip r:embed="rId18"/>
          <a:stretch>
            <a:fillRect/>
          </a:stretch>
        </p:blipFill>
        <p:spPr>
          <a:xfrm>
            <a:off x="6405563" y="1476375"/>
            <a:ext cx="304800" cy="304800"/>
          </a:xfrm>
          <a:prstGeom prst="rect">
            <a:avLst/>
          </a:prstGeom>
        </p:spPr>
      </p:pic>
      <p:pic>
        <p:nvPicPr>
          <p:cNvPr id="20" name="SK-11-img-19" descr="preencoded.png"/>
          <p:cNvPicPr>
            <a:picLocks noChangeAspect="1"/>
          </p:cNvPicPr>
          <p:nvPr/>
        </p:nvPicPr>
        <p:blipFill>
          <a:blip r:embed="rId19"/>
          <a:stretch>
            <a:fillRect/>
          </a:stretch>
        </p:blipFill>
        <p:spPr>
          <a:xfrm>
            <a:off x="6468666" y="1554361"/>
            <a:ext cx="178594" cy="148828"/>
          </a:xfrm>
          <a:prstGeom prst="rect">
            <a:avLst/>
          </a:prstGeom>
        </p:spPr>
      </p:pic>
      <p:pic>
        <p:nvPicPr>
          <p:cNvPr id="21" name="SK-11-img-20" descr="preencoded.png"/>
          <p:cNvPicPr>
            <a:picLocks noChangeAspect="1"/>
          </p:cNvPicPr>
          <p:nvPr/>
        </p:nvPicPr>
        <p:blipFill>
          <a:blip r:embed="rId20"/>
          <a:stretch>
            <a:fillRect/>
          </a:stretch>
        </p:blipFill>
        <p:spPr>
          <a:xfrm>
            <a:off x="6405563" y="1905000"/>
            <a:ext cx="130969" cy="130969"/>
          </a:xfrm>
          <a:prstGeom prst="rect">
            <a:avLst/>
          </a:prstGeom>
        </p:spPr>
      </p:pic>
      <p:pic>
        <p:nvPicPr>
          <p:cNvPr id="22" name="SK-11-img-21" descr="preencoded.png"/>
          <p:cNvPicPr>
            <a:picLocks noChangeAspect="1"/>
          </p:cNvPicPr>
          <p:nvPr/>
        </p:nvPicPr>
        <p:blipFill>
          <a:blip r:embed="rId21"/>
          <a:stretch>
            <a:fillRect/>
          </a:stretch>
        </p:blipFill>
        <p:spPr>
          <a:xfrm>
            <a:off x="6405563" y="2354461"/>
            <a:ext cx="130969" cy="130969"/>
          </a:xfrm>
          <a:prstGeom prst="rect">
            <a:avLst/>
          </a:prstGeom>
        </p:spPr>
      </p:pic>
      <p:pic>
        <p:nvPicPr>
          <p:cNvPr id="23" name="SK-11-img-22" descr="preencoded.png"/>
          <p:cNvPicPr>
            <a:picLocks noChangeAspect="1"/>
          </p:cNvPicPr>
          <p:nvPr/>
        </p:nvPicPr>
        <p:blipFill>
          <a:blip r:embed="rId22"/>
          <a:stretch>
            <a:fillRect/>
          </a:stretch>
        </p:blipFill>
        <p:spPr>
          <a:xfrm>
            <a:off x="6405563" y="2803922"/>
            <a:ext cx="130969" cy="119955"/>
          </a:xfrm>
          <a:prstGeom prst="rect">
            <a:avLst/>
          </a:prstGeom>
        </p:spPr>
      </p:pic>
      <p:pic>
        <p:nvPicPr>
          <p:cNvPr id="24" name="SK-11-img-23" descr="preencoded.png"/>
          <p:cNvPicPr>
            <a:picLocks noChangeAspect="1"/>
          </p:cNvPicPr>
          <p:nvPr/>
        </p:nvPicPr>
        <p:blipFill>
          <a:blip r:embed="rId23"/>
          <a:stretch>
            <a:fillRect/>
          </a:stretch>
        </p:blipFill>
        <p:spPr>
          <a:xfrm>
            <a:off x="6405563" y="3281958"/>
            <a:ext cx="5214938" cy="280988"/>
          </a:xfrm>
          <a:prstGeom prst="rect">
            <a:avLst/>
          </a:prstGeom>
        </p:spPr>
      </p:pic>
      <p:pic>
        <p:nvPicPr>
          <p:cNvPr id="25" name="SK-11-img-24" descr="preencoded.png"/>
          <p:cNvPicPr>
            <a:picLocks noChangeAspect="1"/>
          </p:cNvPicPr>
          <p:nvPr/>
        </p:nvPicPr>
        <p:blipFill>
          <a:blip r:embed="rId24"/>
          <a:stretch>
            <a:fillRect/>
          </a:stretch>
        </p:blipFill>
        <p:spPr>
          <a:xfrm>
            <a:off x="6519863" y="3367236"/>
            <a:ext cx="154781" cy="125760"/>
          </a:xfrm>
          <a:prstGeom prst="rect">
            <a:avLst/>
          </a:prstGeom>
        </p:spPr>
      </p:pic>
      <p:pic>
        <p:nvPicPr>
          <p:cNvPr id="26" name="SK-11-img-25" descr="preencoded.png"/>
          <p:cNvPicPr>
            <a:picLocks noChangeAspect="1"/>
          </p:cNvPicPr>
          <p:nvPr/>
        </p:nvPicPr>
        <p:blipFill>
          <a:blip r:embed="rId17"/>
          <a:stretch>
            <a:fillRect/>
          </a:stretch>
        </p:blipFill>
        <p:spPr>
          <a:xfrm>
            <a:off x="6215063" y="3919537"/>
            <a:ext cx="5595938" cy="2471738"/>
          </a:xfrm>
          <a:prstGeom prst="rect">
            <a:avLst/>
          </a:prstGeom>
        </p:spPr>
      </p:pic>
      <p:pic>
        <p:nvPicPr>
          <p:cNvPr id="27" name="SK-11-img-26" descr="preencoded.png"/>
          <p:cNvPicPr>
            <a:picLocks noChangeAspect="1"/>
          </p:cNvPicPr>
          <p:nvPr/>
        </p:nvPicPr>
        <p:blipFill>
          <a:blip r:embed="rId18"/>
          <a:stretch>
            <a:fillRect/>
          </a:stretch>
        </p:blipFill>
        <p:spPr>
          <a:xfrm>
            <a:off x="6405563" y="4071938"/>
            <a:ext cx="304800" cy="304800"/>
          </a:xfrm>
          <a:prstGeom prst="rect">
            <a:avLst/>
          </a:prstGeom>
        </p:spPr>
      </p:pic>
      <p:pic>
        <p:nvPicPr>
          <p:cNvPr id="28" name="SK-11-img-27" descr="preencoded.png"/>
          <p:cNvPicPr>
            <a:picLocks noChangeAspect="1"/>
          </p:cNvPicPr>
          <p:nvPr/>
        </p:nvPicPr>
        <p:blipFill>
          <a:blip r:embed="rId25"/>
          <a:stretch>
            <a:fillRect/>
          </a:stretch>
        </p:blipFill>
        <p:spPr>
          <a:xfrm>
            <a:off x="6468666" y="4149923"/>
            <a:ext cx="178594" cy="148828"/>
          </a:xfrm>
          <a:prstGeom prst="rect">
            <a:avLst/>
          </a:prstGeom>
        </p:spPr>
      </p:pic>
      <p:pic>
        <p:nvPicPr>
          <p:cNvPr id="29" name="SK-11-img-28" descr="preencoded.png"/>
          <p:cNvPicPr>
            <a:picLocks noChangeAspect="1"/>
          </p:cNvPicPr>
          <p:nvPr/>
        </p:nvPicPr>
        <p:blipFill>
          <a:blip r:embed="rId20"/>
          <a:stretch>
            <a:fillRect/>
          </a:stretch>
        </p:blipFill>
        <p:spPr>
          <a:xfrm>
            <a:off x="6405563" y="4500563"/>
            <a:ext cx="130969" cy="130969"/>
          </a:xfrm>
          <a:prstGeom prst="rect">
            <a:avLst/>
          </a:prstGeom>
        </p:spPr>
      </p:pic>
      <p:pic>
        <p:nvPicPr>
          <p:cNvPr id="30" name="SK-11-img-29" descr="preencoded.png"/>
          <p:cNvPicPr>
            <a:picLocks noChangeAspect="1"/>
          </p:cNvPicPr>
          <p:nvPr/>
        </p:nvPicPr>
        <p:blipFill>
          <a:blip r:embed="rId11"/>
          <a:stretch>
            <a:fillRect/>
          </a:stretch>
        </p:blipFill>
        <p:spPr>
          <a:xfrm>
            <a:off x="6405563" y="4950023"/>
            <a:ext cx="130969" cy="130969"/>
          </a:xfrm>
          <a:prstGeom prst="rect">
            <a:avLst/>
          </a:prstGeom>
        </p:spPr>
      </p:pic>
      <p:pic>
        <p:nvPicPr>
          <p:cNvPr id="31" name="SK-11-img-30" descr="preencoded.png"/>
          <p:cNvPicPr>
            <a:picLocks noChangeAspect="1"/>
          </p:cNvPicPr>
          <p:nvPr/>
        </p:nvPicPr>
        <p:blipFill>
          <a:blip r:embed="rId11"/>
          <a:stretch>
            <a:fillRect/>
          </a:stretch>
        </p:blipFill>
        <p:spPr>
          <a:xfrm>
            <a:off x="6405563" y="5399484"/>
            <a:ext cx="130969" cy="130969"/>
          </a:xfrm>
          <a:prstGeom prst="rect">
            <a:avLst/>
          </a:prstGeom>
        </p:spPr>
      </p:pic>
      <p:pic>
        <p:nvPicPr>
          <p:cNvPr id="32" name="SK-11-img-31" descr="preencoded.png"/>
          <p:cNvPicPr>
            <a:picLocks noChangeAspect="1"/>
          </p:cNvPicPr>
          <p:nvPr/>
        </p:nvPicPr>
        <p:blipFill>
          <a:blip r:embed="rId23"/>
          <a:stretch>
            <a:fillRect/>
          </a:stretch>
        </p:blipFill>
        <p:spPr>
          <a:xfrm>
            <a:off x="6405563" y="5877520"/>
            <a:ext cx="5214938" cy="280988"/>
          </a:xfrm>
          <a:prstGeom prst="rect">
            <a:avLst/>
          </a:prstGeom>
        </p:spPr>
      </p:pic>
      <p:pic>
        <p:nvPicPr>
          <p:cNvPr id="33" name="SK-11-img-32" descr="preencoded.png"/>
          <p:cNvPicPr>
            <a:picLocks noChangeAspect="1"/>
          </p:cNvPicPr>
          <p:nvPr/>
        </p:nvPicPr>
        <p:blipFill>
          <a:blip r:embed="rId26"/>
          <a:stretch>
            <a:fillRect/>
          </a:stretch>
        </p:blipFill>
        <p:spPr>
          <a:xfrm>
            <a:off x="6519863" y="5962799"/>
            <a:ext cx="154781" cy="125760"/>
          </a:xfrm>
          <a:prstGeom prst="rect">
            <a:avLst/>
          </a:prstGeom>
        </p:spPr>
      </p:pic>
      <p:pic>
        <p:nvPicPr>
          <p:cNvPr id="34" name="SK-11-img-33" descr="preencoded.png"/>
          <p:cNvPicPr>
            <a:picLocks noChangeAspect="1"/>
          </p:cNvPicPr>
          <p:nvPr/>
        </p:nvPicPr>
        <p:blipFill>
          <a:blip r:embed="rId27"/>
          <a:stretch>
            <a:fillRect/>
          </a:stretch>
        </p:blipFill>
        <p:spPr>
          <a:xfrm>
            <a:off x="0" y="6515100"/>
            <a:ext cx="12192000" cy="342900"/>
          </a:xfrm>
          <a:prstGeom prst="rect">
            <a:avLst/>
          </a:prstGeom>
        </p:spPr>
      </p:pic>
      <p:sp>
        <p:nvSpPr>
          <p:cNvPr id="35" name="SK-11-text-34"/>
          <p:cNvSpPr/>
          <p:nvPr/>
        </p:nvSpPr>
        <p:spPr>
          <a:xfrm>
            <a:off x="619125" y="76200"/>
            <a:ext cx="7132320" cy="342900"/>
          </a:xfrm>
          <a:prstGeom prst="rect">
            <a:avLst/>
          </a:prstGeom>
          <a:noFill/>
          <a:ln/>
        </p:spPr>
        <p:txBody>
          <a:bodyPr vert="horz" wrap="square" lIns="0" tIns="0" rIns="0" bIns="0" rtlCol="0" anchor="ctr"/>
          <a:lstStyle/>
          <a:p>
            <a:pPr marL="0" indent="0">
              <a:lnSpc>
                <a:spcPts val="2700"/>
              </a:lnSpc>
              <a:buNone/>
            </a:pPr>
            <a:r>
              <a:rPr lang="en-US" sz="1800" b="1" kern="0" spc="60" dirty="0">
                <a:solidFill>
                  <a:srgbClr val="FFFFFF"/>
                </a:solidFill>
              </a:rPr>
              <a:t>CHRONIC DISEASE MANAGEMENT</a:t>
            </a:r>
            <a:endParaRPr lang="en-US" sz="1800" dirty="0"/>
          </a:p>
        </p:txBody>
      </p:sp>
      <p:sp>
        <p:nvSpPr>
          <p:cNvPr id="36" name="SK-11-text-35"/>
          <p:cNvSpPr/>
          <p:nvPr/>
        </p:nvSpPr>
        <p:spPr>
          <a:xfrm>
            <a:off x="619125" y="438150"/>
            <a:ext cx="8214360" cy="200025"/>
          </a:xfrm>
          <a:prstGeom prst="rect">
            <a:avLst/>
          </a:prstGeom>
          <a:noFill/>
          <a:ln/>
        </p:spPr>
        <p:txBody>
          <a:bodyPr vert="horz" wrap="square" lIns="0" tIns="0" rIns="0" bIns="0" rtlCol="0" anchor="ctr"/>
          <a:lstStyle/>
          <a:p>
            <a:pPr marL="0" indent="0">
              <a:lnSpc>
                <a:spcPts val="1575"/>
              </a:lnSpc>
              <a:buNone/>
            </a:pPr>
            <a:r>
              <a:rPr lang="en-US" sz="1050" dirty="0">
                <a:solidFill>
                  <a:srgbClr val="FFFFFF">
                    <a:alpha val="90000"/>
                  </a:srgbClr>
                </a:solidFill>
              </a:rPr>
              <a:t>GP Training: NICE NG56 &amp; QOF 2025/26 Standards</a:t>
            </a:r>
            <a:endParaRPr lang="en-US" sz="1050" dirty="0"/>
          </a:p>
        </p:txBody>
      </p:sp>
      <p:sp>
        <p:nvSpPr>
          <p:cNvPr id="37" name="SK-11-text-36"/>
          <p:cNvSpPr/>
          <p:nvPr/>
        </p:nvSpPr>
        <p:spPr>
          <a:xfrm>
            <a:off x="10521851" y="185738"/>
            <a:ext cx="908149" cy="342900"/>
          </a:xfrm>
          <a:prstGeom prst="rect">
            <a:avLst/>
          </a:prstGeom>
          <a:noFill/>
          <a:ln/>
        </p:spPr>
        <p:txBody>
          <a:bodyPr vert="horz" wrap="square" lIns="0" tIns="0" rIns="0" bIns="0" rtlCol="0" anchor="ctr"/>
          <a:lstStyle/>
          <a:p>
            <a:pPr marL="0" indent="0" algn="r">
              <a:lnSpc>
                <a:spcPts val="1350"/>
              </a:lnSpc>
              <a:buNone/>
            </a:pPr>
            <a:r>
              <a:rPr lang="en-US" sz="900" b="1" dirty="0">
                <a:solidFill>
                  <a:srgbClr val="FFFFFF"/>
                </a:solidFill>
              </a:rPr>
              <a:t>BRADFORD VTS
MAY 2026</a:t>
            </a:r>
            <a:endParaRPr lang="en-US" sz="900" dirty="0"/>
          </a:p>
        </p:txBody>
      </p:sp>
      <p:sp>
        <p:nvSpPr>
          <p:cNvPr id="38" name="SK-11-text-37"/>
          <p:cNvSpPr/>
          <p:nvPr/>
        </p:nvSpPr>
        <p:spPr>
          <a:xfrm>
            <a:off x="381000" y="771525"/>
            <a:ext cx="11811000" cy="428625"/>
          </a:xfrm>
          <a:prstGeom prst="rect">
            <a:avLst/>
          </a:prstGeom>
          <a:noFill/>
          <a:ln/>
        </p:spPr>
        <p:txBody>
          <a:bodyPr vert="horz" wrap="square" lIns="0" tIns="0" rIns="0" bIns="0" rtlCol="0" anchor="ctr"/>
          <a:lstStyle/>
          <a:p>
            <a:pPr marL="0" indent="0">
              <a:lnSpc>
                <a:spcPts val="3150"/>
              </a:lnSpc>
              <a:buNone/>
            </a:pPr>
            <a:r>
              <a:rPr lang="en-US" sz="2100" b="1" dirty="0">
                <a:solidFill>
                  <a:srgbClr val="F37021"/>
                </a:solidFill>
              </a:rPr>
              <a:t>NICE NG56: Multimorbidity and Polypharmacy</a:t>
            </a:r>
            <a:endParaRPr lang="en-US" sz="2100" dirty="0"/>
          </a:p>
        </p:txBody>
      </p:sp>
      <p:sp>
        <p:nvSpPr>
          <p:cNvPr id="39" name="SK-11-text-38"/>
          <p:cNvSpPr/>
          <p:nvPr/>
        </p:nvSpPr>
        <p:spPr>
          <a:xfrm>
            <a:off x="990600" y="1500188"/>
            <a:ext cx="452628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C3E50"/>
                </a:solidFill>
              </a:rPr>
              <a:t>IDENTIFYING COMPLEXITY</a:t>
            </a:r>
            <a:endParaRPr lang="en-US" sz="1350" dirty="0"/>
          </a:p>
        </p:txBody>
      </p:sp>
      <p:sp>
        <p:nvSpPr>
          <p:cNvPr id="40" name="SK-11-text-39"/>
          <p:cNvSpPr/>
          <p:nvPr/>
        </p:nvSpPr>
        <p:spPr>
          <a:xfrm>
            <a:off x="797719" y="1876425"/>
            <a:ext cx="4988719" cy="373261"/>
          </a:xfrm>
          <a:prstGeom prst="rect">
            <a:avLst/>
          </a:prstGeom>
          <a:noFill/>
          <a:ln/>
        </p:spPr>
        <p:txBody>
          <a:bodyPr vert="horz" wrap="square" lIns="0" tIns="0" rIns="0" bIns="0" rtlCol="0" anchor="ctr"/>
          <a:lstStyle/>
          <a:p>
            <a:pPr marL="0" indent="0" algn="l">
              <a:lnSpc>
                <a:spcPts val="1470"/>
              </a:lnSpc>
              <a:buNone/>
            </a:pPr>
            <a:r>
              <a:rPr lang="en-US" sz="1050" b="1" dirty="0">
                <a:solidFill>
                  <a:srgbClr val="2C3E50"/>
                </a:solidFill>
              </a:rPr>
              <a:t>Multimorbidity Definition:</a:t>
            </a:r>
            <a:r>
              <a:rPr lang="en-US" sz="1050" dirty="0">
                <a:solidFill>
                  <a:srgbClr val="2C3E50"/>
                </a:solidFill>
              </a:rPr>
              <a:t> Presence of 2 or more long-term conditions (Physical/Mental/Sensory).</a:t>
            </a:r>
            <a:endParaRPr lang="en-US" sz="1050" dirty="0"/>
          </a:p>
        </p:txBody>
      </p:sp>
      <p:sp>
        <p:nvSpPr>
          <p:cNvPr id="41" name="SK-11-text-40"/>
          <p:cNvSpPr/>
          <p:nvPr/>
        </p:nvSpPr>
        <p:spPr>
          <a:xfrm>
            <a:off x="797719" y="2325886"/>
            <a:ext cx="4988719" cy="373261"/>
          </a:xfrm>
          <a:prstGeom prst="rect">
            <a:avLst/>
          </a:prstGeom>
          <a:noFill/>
          <a:ln/>
        </p:spPr>
        <p:txBody>
          <a:bodyPr vert="horz" wrap="square" lIns="0" tIns="0" rIns="0" bIns="0" rtlCol="0" anchor="ctr"/>
          <a:lstStyle/>
          <a:p>
            <a:pPr marL="0" indent="0" algn="l">
              <a:lnSpc>
                <a:spcPts val="1470"/>
              </a:lnSpc>
              <a:buNone/>
            </a:pPr>
            <a:r>
              <a:rPr lang="en-US" sz="1050" b="1" dirty="0">
                <a:solidFill>
                  <a:srgbClr val="2C3E50"/>
                </a:solidFill>
              </a:rPr>
              <a:t>Validation Tools:</a:t>
            </a:r>
            <a:r>
              <a:rPr lang="en-US" sz="1050" dirty="0">
                <a:solidFill>
                  <a:srgbClr val="2C3E50"/>
                </a:solidFill>
              </a:rPr>
              <a:t> Use validated frailty tools (Clinical Frailty Scale) and identify patients with high appointment frequency.</a:t>
            </a:r>
            <a:endParaRPr lang="en-US" sz="1050" dirty="0"/>
          </a:p>
        </p:txBody>
      </p:sp>
      <p:sp>
        <p:nvSpPr>
          <p:cNvPr id="42" name="SK-11-text-41"/>
          <p:cNvSpPr/>
          <p:nvPr/>
        </p:nvSpPr>
        <p:spPr>
          <a:xfrm>
            <a:off x="797719" y="2775347"/>
            <a:ext cx="4988719" cy="373261"/>
          </a:xfrm>
          <a:prstGeom prst="rect">
            <a:avLst/>
          </a:prstGeom>
          <a:noFill/>
          <a:ln/>
        </p:spPr>
        <p:txBody>
          <a:bodyPr vert="horz" wrap="square" lIns="0" tIns="0" rIns="0" bIns="0" rtlCol="0" anchor="ctr"/>
          <a:lstStyle/>
          <a:p>
            <a:pPr marL="0" indent="0" algn="l">
              <a:lnSpc>
                <a:spcPts val="1470"/>
              </a:lnSpc>
              <a:buNone/>
            </a:pPr>
            <a:r>
              <a:rPr lang="en-US" sz="1050" b="1" dirty="0">
                <a:solidFill>
                  <a:srgbClr val="2C3E50"/>
                </a:solidFill>
              </a:rPr>
              <a:t>Holistic Approach:</a:t>
            </a:r>
            <a:r>
              <a:rPr lang="en-US" sz="1050" dirty="0">
                <a:solidFill>
                  <a:srgbClr val="2C3E50"/>
                </a:solidFill>
              </a:rPr>
              <a:t> Identify people who might benefit from a multimorbidity consultation based on treatment burden.</a:t>
            </a:r>
            <a:endParaRPr lang="en-US" sz="1050" dirty="0"/>
          </a:p>
        </p:txBody>
      </p:sp>
      <p:sp>
        <p:nvSpPr>
          <p:cNvPr id="43" name="SK-11-text-42"/>
          <p:cNvSpPr/>
          <p:nvPr/>
        </p:nvSpPr>
        <p:spPr>
          <a:xfrm>
            <a:off x="990600" y="4110038"/>
            <a:ext cx="637794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C3E50"/>
                </a:solidFill>
              </a:rPr>
              <a:t>THE MULTIMORBIDITY CONSULTATION</a:t>
            </a:r>
            <a:endParaRPr lang="en-US" sz="1350" dirty="0"/>
          </a:p>
        </p:txBody>
      </p:sp>
      <p:sp>
        <p:nvSpPr>
          <p:cNvPr id="44" name="SK-11-text-43"/>
          <p:cNvSpPr/>
          <p:nvPr/>
        </p:nvSpPr>
        <p:spPr>
          <a:xfrm>
            <a:off x="797719" y="4486275"/>
            <a:ext cx="4988719" cy="373261"/>
          </a:xfrm>
          <a:prstGeom prst="rect">
            <a:avLst/>
          </a:prstGeom>
          <a:noFill/>
          <a:ln/>
        </p:spPr>
        <p:txBody>
          <a:bodyPr vert="horz" wrap="square" lIns="0" tIns="0" rIns="0" bIns="0" rtlCol="0" anchor="ctr"/>
          <a:lstStyle/>
          <a:p>
            <a:pPr marL="0" indent="0" algn="l">
              <a:lnSpc>
                <a:spcPts val="1470"/>
              </a:lnSpc>
              <a:buNone/>
            </a:pPr>
            <a:r>
              <a:rPr lang="en-US" sz="1050" b="1" dirty="0">
                <a:solidFill>
                  <a:srgbClr val="2C3E50"/>
                </a:solidFill>
              </a:rPr>
              <a:t>Person-Centred Goals:</a:t>
            </a:r>
            <a:r>
              <a:rPr lang="en-US" sz="1050" dirty="0">
                <a:solidFill>
                  <a:srgbClr val="2C3E50"/>
                </a:solidFill>
              </a:rPr>
              <a:t> Focus on what matters to the person, not just single-disease clinical targets.</a:t>
            </a:r>
            <a:endParaRPr lang="en-US" sz="1050" dirty="0"/>
          </a:p>
        </p:txBody>
      </p:sp>
      <p:sp>
        <p:nvSpPr>
          <p:cNvPr id="45" name="SK-11-text-44"/>
          <p:cNvSpPr/>
          <p:nvPr/>
        </p:nvSpPr>
        <p:spPr>
          <a:xfrm>
            <a:off x="797719" y="4935736"/>
            <a:ext cx="4988719" cy="373261"/>
          </a:xfrm>
          <a:prstGeom prst="rect">
            <a:avLst/>
          </a:prstGeom>
          <a:noFill/>
          <a:ln/>
        </p:spPr>
        <p:txBody>
          <a:bodyPr vert="horz" wrap="square" lIns="0" tIns="0" rIns="0" bIns="0" rtlCol="0" anchor="ctr"/>
          <a:lstStyle/>
          <a:p>
            <a:pPr marL="0" indent="0" algn="l">
              <a:lnSpc>
                <a:spcPts val="1470"/>
              </a:lnSpc>
              <a:buNone/>
            </a:pPr>
            <a:r>
              <a:rPr lang="en-US" sz="1050" b="1" dirty="0">
                <a:solidFill>
                  <a:srgbClr val="2C3E50"/>
                </a:solidFill>
              </a:rPr>
              <a:t>Coordination:</a:t>
            </a:r>
            <a:r>
              <a:rPr lang="en-US" sz="1050" dirty="0">
                <a:solidFill>
                  <a:srgbClr val="2C3E50"/>
                </a:solidFill>
              </a:rPr>
              <a:t> Ensure a named lead professional and create a shared written care plan with the patient.</a:t>
            </a:r>
            <a:endParaRPr lang="en-US" sz="1050" dirty="0"/>
          </a:p>
        </p:txBody>
      </p:sp>
      <p:sp>
        <p:nvSpPr>
          <p:cNvPr id="46" name="SK-11-text-45"/>
          <p:cNvSpPr/>
          <p:nvPr/>
        </p:nvSpPr>
        <p:spPr>
          <a:xfrm>
            <a:off x="797719" y="5385197"/>
            <a:ext cx="4988719" cy="373261"/>
          </a:xfrm>
          <a:prstGeom prst="rect">
            <a:avLst/>
          </a:prstGeom>
          <a:noFill/>
          <a:ln/>
        </p:spPr>
        <p:txBody>
          <a:bodyPr vert="horz" wrap="square" lIns="0" tIns="0" rIns="0" bIns="0" rtlCol="0" anchor="ctr"/>
          <a:lstStyle/>
          <a:p>
            <a:pPr marL="0" indent="0" algn="l">
              <a:lnSpc>
                <a:spcPts val="1470"/>
              </a:lnSpc>
              <a:buNone/>
            </a:pPr>
            <a:r>
              <a:rPr lang="en-US" sz="1050" b="1" dirty="0">
                <a:solidFill>
                  <a:srgbClr val="2C3E50"/>
                </a:solidFill>
              </a:rPr>
              <a:t>Continuity of Care:</a:t>
            </a:r>
            <a:r>
              <a:rPr lang="en-US" sz="1050" dirty="0">
                <a:solidFill>
                  <a:srgbClr val="2C3E50"/>
                </a:solidFill>
              </a:rPr>
              <a:t> Prioritize seeing the same clinician to reduce fragmentation and improve safety.</a:t>
            </a:r>
            <a:endParaRPr lang="en-US" sz="1050" dirty="0"/>
          </a:p>
        </p:txBody>
      </p:sp>
      <p:sp>
        <p:nvSpPr>
          <p:cNvPr id="47" name="SK-11-text-46"/>
          <p:cNvSpPr/>
          <p:nvPr/>
        </p:nvSpPr>
        <p:spPr>
          <a:xfrm>
            <a:off x="6824663" y="1500188"/>
            <a:ext cx="534924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C3E50"/>
                </a:solidFill>
              </a:rPr>
              <a:t>TREATMENT BURDEN &amp; TARGETS</a:t>
            </a:r>
            <a:endParaRPr lang="en-US" sz="1350" dirty="0"/>
          </a:p>
        </p:txBody>
      </p:sp>
      <p:sp>
        <p:nvSpPr>
          <p:cNvPr id="48" name="SK-11-text-47"/>
          <p:cNvSpPr/>
          <p:nvPr/>
        </p:nvSpPr>
        <p:spPr>
          <a:xfrm>
            <a:off x="6631781" y="1876425"/>
            <a:ext cx="4988719" cy="373261"/>
          </a:xfrm>
          <a:prstGeom prst="rect">
            <a:avLst/>
          </a:prstGeom>
          <a:noFill/>
          <a:ln/>
        </p:spPr>
        <p:txBody>
          <a:bodyPr vert="horz" wrap="square" lIns="0" tIns="0" rIns="0" bIns="0" rtlCol="0" anchor="ctr"/>
          <a:lstStyle/>
          <a:p>
            <a:pPr marL="0" indent="0" algn="l">
              <a:lnSpc>
                <a:spcPts val="1470"/>
              </a:lnSpc>
              <a:buNone/>
            </a:pPr>
            <a:r>
              <a:rPr lang="en-US" sz="1050" b="1" dirty="0">
                <a:solidFill>
                  <a:srgbClr val="2C3E50"/>
                </a:solidFill>
              </a:rPr>
              <a:t>The Burden of Care:</a:t>
            </a:r>
            <a:r>
              <a:rPr lang="en-US" sz="1050" dirty="0">
                <a:solidFill>
                  <a:srgbClr val="2C3E50"/>
                </a:solidFill>
              </a:rPr>
              <a:t> Consider the cumulative impact of appointments, medications, and lifestyle changes on QoL.</a:t>
            </a:r>
            <a:endParaRPr lang="en-US" sz="1050" dirty="0"/>
          </a:p>
        </p:txBody>
      </p:sp>
      <p:sp>
        <p:nvSpPr>
          <p:cNvPr id="49" name="SK-11-text-48"/>
          <p:cNvSpPr/>
          <p:nvPr/>
        </p:nvSpPr>
        <p:spPr>
          <a:xfrm>
            <a:off x="6631781" y="2325886"/>
            <a:ext cx="4988719" cy="373261"/>
          </a:xfrm>
          <a:prstGeom prst="rect">
            <a:avLst/>
          </a:prstGeom>
          <a:noFill/>
          <a:ln/>
        </p:spPr>
        <p:txBody>
          <a:bodyPr vert="horz" wrap="square" lIns="0" tIns="0" rIns="0" bIns="0" rtlCol="0" anchor="ctr"/>
          <a:lstStyle/>
          <a:p>
            <a:pPr marL="0" indent="0" algn="l">
              <a:lnSpc>
                <a:spcPts val="1470"/>
              </a:lnSpc>
              <a:buNone/>
            </a:pPr>
            <a:r>
              <a:rPr lang="en-US" sz="1050" b="1" dirty="0">
                <a:solidFill>
                  <a:srgbClr val="2C3E50"/>
                </a:solidFill>
              </a:rPr>
              <a:t>Individualized Targets:</a:t>
            </a:r>
            <a:r>
              <a:rPr lang="en-US" sz="1050" dirty="0">
                <a:solidFill>
                  <a:srgbClr val="2C3E50"/>
                </a:solidFill>
              </a:rPr>
              <a:t> Reduce intensity if benefits are unlikely (e.g., relax HbA1c in frail/elderly).</a:t>
            </a:r>
            <a:endParaRPr lang="en-US" sz="1050" dirty="0"/>
          </a:p>
        </p:txBody>
      </p:sp>
      <p:sp>
        <p:nvSpPr>
          <p:cNvPr id="50" name="SK-11-text-49"/>
          <p:cNvSpPr/>
          <p:nvPr/>
        </p:nvSpPr>
        <p:spPr>
          <a:xfrm>
            <a:off x="6631781" y="2775347"/>
            <a:ext cx="4988719" cy="373261"/>
          </a:xfrm>
          <a:prstGeom prst="rect">
            <a:avLst/>
          </a:prstGeom>
          <a:noFill/>
          <a:ln/>
        </p:spPr>
        <p:txBody>
          <a:bodyPr vert="horz" wrap="square" lIns="0" tIns="0" rIns="0" bIns="0" rtlCol="0" anchor="ctr"/>
          <a:lstStyle/>
          <a:p>
            <a:pPr marL="0" indent="0" algn="l">
              <a:lnSpc>
                <a:spcPts val="1470"/>
              </a:lnSpc>
              <a:buNone/>
            </a:pPr>
            <a:r>
              <a:rPr lang="en-US" sz="1050" b="1" dirty="0">
                <a:solidFill>
                  <a:srgbClr val="2C3E50"/>
                </a:solidFill>
              </a:rPr>
              <a:t>Shared Decisions:</a:t>
            </a:r>
            <a:r>
              <a:rPr lang="en-US" sz="1050" dirty="0">
                <a:solidFill>
                  <a:srgbClr val="2C3E50"/>
                </a:solidFill>
              </a:rPr>
              <a:t> Discuss trade-offs between longevity and current quality of life explicitly.</a:t>
            </a:r>
            <a:endParaRPr lang="en-US" sz="1050" dirty="0"/>
          </a:p>
        </p:txBody>
      </p:sp>
      <p:sp>
        <p:nvSpPr>
          <p:cNvPr id="51" name="SK-11-text-50"/>
          <p:cNvSpPr/>
          <p:nvPr/>
        </p:nvSpPr>
        <p:spPr>
          <a:xfrm>
            <a:off x="6674644" y="3281958"/>
            <a:ext cx="5517356" cy="280988"/>
          </a:xfrm>
          <a:prstGeom prst="rect">
            <a:avLst/>
          </a:prstGeom>
          <a:noFill/>
          <a:ln/>
        </p:spPr>
        <p:txBody>
          <a:bodyPr vert="horz" wrap="square" lIns="0" tIns="0" rIns="0" bIns="0" rtlCol="0" anchor="ctr"/>
          <a:lstStyle/>
          <a:p>
            <a:pPr marL="0" indent="0">
              <a:lnSpc>
                <a:spcPts val="1463"/>
              </a:lnSpc>
              <a:buNone/>
            </a:pPr>
            <a:r>
              <a:rPr lang="en-US" sz="975" b="1" dirty="0">
                <a:solidFill>
                  <a:srgbClr val="D35400"/>
                </a:solidFill>
              </a:rPr>
              <a:t> AKT PEARL: NG56 emphasizes Deprescribing.</a:t>
            </a:r>
            <a:endParaRPr lang="en-US" sz="975" dirty="0"/>
          </a:p>
        </p:txBody>
      </p:sp>
      <p:sp>
        <p:nvSpPr>
          <p:cNvPr id="52" name="SK-11-text-51"/>
          <p:cNvSpPr/>
          <p:nvPr/>
        </p:nvSpPr>
        <p:spPr>
          <a:xfrm>
            <a:off x="6824663" y="4095750"/>
            <a:ext cx="5367338"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C3E50"/>
                </a:solidFill>
              </a:rPr>
              <a:t>POLYPHARMACY &amp; DEPRESCRIBING</a:t>
            </a:r>
            <a:endParaRPr lang="en-US" sz="1350" dirty="0"/>
          </a:p>
        </p:txBody>
      </p:sp>
      <p:sp>
        <p:nvSpPr>
          <p:cNvPr id="53" name="SK-11-text-52"/>
          <p:cNvSpPr/>
          <p:nvPr/>
        </p:nvSpPr>
        <p:spPr>
          <a:xfrm>
            <a:off x="6631781" y="4471988"/>
            <a:ext cx="4988719" cy="373261"/>
          </a:xfrm>
          <a:prstGeom prst="rect">
            <a:avLst/>
          </a:prstGeom>
          <a:noFill/>
          <a:ln/>
        </p:spPr>
        <p:txBody>
          <a:bodyPr vert="horz" wrap="square" lIns="0" tIns="0" rIns="0" bIns="0" rtlCol="0" anchor="ctr"/>
          <a:lstStyle/>
          <a:p>
            <a:pPr marL="0" indent="0" algn="l">
              <a:lnSpc>
                <a:spcPts val="1470"/>
              </a:lnSpc>
              <a:buNone/>
            </a:pPr>
            <a:r>
              <a:rPr lang="en-US" sz="1050" b="1" dirty="0">
                <a:solidFill>
                  <a:srgbClr val="2C3E50"/>
                </a:solidFill>
              </a:rPr>
              <a:t>Polypharmacy Definition:</a:t>
            </a:r>
            <a:r>
              <a:rPr lang="en-US" sz="1050" dirty="0">
                <a:solidFill>
                  <a:srgbClr val="2C3E50"/>
                </a:solidFill>
              </a:rPr>
              <a:t> Routine use of 5+ medications; High-risk polypharmacy involves 10+ medications.</a:t>
            </a:r>
            <a:endParaRPr lang="en-US" sz="1050" dirty="0"/>
          </a:p>
        </p:txBody>
      </p:sp>
      <p:sp>
        <p:nvSpPr>
          <p:cNvPr id="54" name="SK-11-text-53"/>
          <p:cNvSpPr/>
          <p:nvPr/>
        </p:nvSpPr>
        <p:spPr>
          <a:xfrm>
            <a:off x="6631781" y="4921448"/>
            <a:ext cx="4988719" cy="373261"/>
          </a:xfrm>
          <a:prstGeom prst="rect">
            <a:avLst/>
          </a:prstGeom>
          <a:noFill/>
          <a:ln/>
        </p:spPr>
        <p:txBody>
          <a:bodyPr vert="horz" wrap="square" lIns="0" tIns="0" rIns="0" bIns="0" rtlCol="0" anchor="ctr"/>
          <a:lstStyle/>
          <a:p>
            <a:pPr marL="0" indent="0" algn="l">
              <a:lnSpc>
                <a:spcPts val="1470"/>
              </a:lnSpc>
              <a:buNone/>
            </a:pPr>
            <a:r>
              <a:rPr lang="en-US" sz="1050" b="1" dirty="0">
                <a:solidFill>
                  <a:srgbClr val="2C3E50"/>
                </a:solidFill>
              </a:rPr>
              <a:t>Clinical Deprescribing:</a:t>
            </a:r>
            <a:r>
              <a:rPr lang="en-US" sz="1050" dirty="0">
                <a:solidFill>
                  <a:srgbClr val="2C3E50"/>
                </a:solidFill>
              </a:rPr>
              <a:t> Systematic process of identifying and discontinuing drugs where harms outweigh benefits.</a:t>
            </a:r>
            <a:endParaRPr lang="en-US" sz="1050" dirty="0"/>
          </a:p>
        </p:txBody>
      </p:sp>
      <p:sp>
        <p:nvSpPr>
          <p:cNvPr id="55" name="SK-11-text-54"/>
          <p:cNvSpPr/>
          <p:nvPr/>
        </p:nvSpPr>
        <p:spPr>
          <a:xfrm>
            <a:off x="6631781" y="5370909"/>
            <a:ext cx="4988719" cy="373261"/>
          </a:xfrm>
          <a:prstGeom prst="rect">
            <a:avLst/>
          </a:prstGeom>
          <a:noFill/>
          <a:ln/>
        </p:spPr>
        <p:txBody>
          <a:bodyPr vert="horz" wrap="square" lIns="0" tIns="0" rIns="0" bIns="0" rtlCol="0" anchor="ctr"/>
          <a:lstStyle/>
          <a:p>
            <a:pPr marL="0" indent="0" algn="l">
              <a:lnSpc>
                <a:spcPts val="1470"/>
              </a:lnSpc>
              <a:buNone/>
            </a:pPr>
            <a:r>
              <a:rPr lang="en-US" sz="1050" b="1" dirty="0">
                <a:solidFill>
                  <a:srgbClr val="2C3E50"/>
                </a:solidFill>
              </a:rPr>
              <a:t>Review Frequency:</a:t>
            </a:r>
            <a:r>
              <a:rPr lang="en-US" sz="1050" dirty="0">
                <a:solidFill>
                  <a:srgbClr val="2C3E50"/>
                </a:solidFill>
              </a:rPr>
              <a:t> Regular medication reviews are essential for frail patients with multiple conditions.</a:t>
            </a:r>
            <a:endParaRPr lang="en-US" sz="1050" dirty="0"/>
          </a:p>
        </p:txBody>
      </p:sp>
      <p:sp>
        <p:nvSpPr>
          <p:cNvPr id="56" name="SK-11-text-55"/>
          <p:cNvSpPr/>
          <p:nvPr/>
        </p:nvSpPr>
        <p:spPr>
          <a:xfrm>
            <a:off x="6674644" y="5877520"/>
            <a:ext cx="5517356" cy="280988"/>
          </a:xfrm>
          <a:prstGeom prst="rect">
            <a:avLst/>
          </a:prstGeom>
          <a:noFill/>
          <a:ln/>
        </p:spPr>
        <p:txBody>
          <a:bodyPr vert="horz" wrap="square" lIns="0" tIns="0" rIns="0" bIns="0" rtlCol="0" anchor="ctr"/>
          <a:lstStyle/>
          <a:p>
            <a:pPr marL="0" indent="0">
              <a:lnSpc>
                <a:spcPts val="1463"/>
              </a:lnSpc>
              <a:buNone/>
            </a:pPr>
            <a:r>
              <a:rPr lang="en-US" sz="975" b="1" dirty="0">
                <a:solidFill>
                  <a:srgbClr val="D35400"/>
                </a:solidFill>
              </a:rPr>
              <a:t> SCA TIP: Focus on "What Matters to You".</a:t>
            </a:r>
            <a:endParaRPr lang="en-US" sz="975" dirty="0"/>
          </a:p>
        </p:txBody>
      </p:sp>
      <p:sp>
        <p:nvSpPr>
          <p:cNvPr id="57" name="SK-11-text-56"/>
          <p:cNvSpPr/>
          <p:nvPr/>
        </p:nvSpPr>
        <p:spPr>
          <a:xfrm>
            <a:off x="381000" y="6600825"/>
            <a:ext cx="2880360" cy="171450"/>
          </a:xfrm>
          <a:prstGeom prst="rect">
            <a:avLst/>
          </a:prstGeom>
          <a:noFill/>
          <a:ln/>
        </p:spPr>
        <p:txBody>
          <a:bodyPr vert="horz" wrap="square" lIns="0" tIns="0" rIns="0" bIns="0" rtlCol="0" anchor="ctr"/>
          <a:lstStyle/>
          <a:p>
            <a:pPr marL="0" indent="0">
              <a:lnSpc>
                <a:spcPts val="1350"/>
              </a:lnSpc>
              <a:buNone/>
            </a:pPr>
            <a:r>
              <a:rPr lang="en-US" sz="900" b="1" dirty="0">
                <a:solidFill>
                  <a:srgbClr val="7F8C8D"/>
                </a:solidFill>
              </a:rPr>
              <a:t>www.bradfordvts.co.uk</a:t>
            </a:r>
            <a:endParaRPr lang="en-US" sz="900" dirty="0"/>
          </a:p>
        </p:txBody>
      </p:sp>
      <p:sp>
        <p:nvSpPr>
          <p:cNvPr id="58" name="SK-11-text-57"/>
          <p:cNvSpPr/>
          <p:nvPr/>
        </p:nvSpPr>
        <p:spPr>
          <a:xfrm>
            <a:off x="4191000" y="6572250"/>
            <a:ext cx="7620000" cy="228600"/>
          </a:xfrm>
          <a:prstGeom prst="rect">
            <a:avLst/>
          </a:prstGeom>
          <a:noFill/>
          <a:ln/>
        </p:spPr>
        <p:txBody>
          <a:bodyPr vert="horz" wrap="square" lIns="0" tIns="0" rIns="0" bIns="0" rtlCol="0" anchor="ctr"/>
          <a:lstStyle/>
          <a:p>
            <a:pPr marL="0" indent="0" algn="r">
              <a:lnSpc>
                <a:spcPts val="900"/>
              </a:lnSpc>
              <a:buNone/>
            </a:pPr>
            <a:r>
              <a:rPr lang="en-US" sz="750" dirty="0">
                <a:solidFill>
                  <a:srgbClr val="95A5A6"/>
                </a:solidFill>
              </a:rPr>
              <a:t>Disclaimer: This teaching deck is for educational purposes for GP trainees. Clinical management must be based on the latest NICE guidelines, BNF, and local protocols. Updated to 2025 standards.</a:t>
            </a:r>
            <a:endParaRPr lang="en-US" sz="7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12-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12-img-2" descr="preencoded.png"/>
          <p:cNvPicPr>
            <a:picLocks noChangeAspect="1"/>
          </p:cNvPicPr>
          <p:nvPr/>
        </p:nvPicPr>
        <p:blipFill>
          <a:blip r:embed="rId4"/>
          <a:stretch>
            <a:fillRect/>
          </a:stretch>
        </p:blipFill>
        <p:spPr>
          <a:xfrm>
            <a:off x="381000" y="0"/>
            <a:ext cx="11430000" cy="790575"/>
          </a:xfrm>
          <a:prstGeom prst="rect">
            <a:avLst/>
          </a:prstGeom>
        </p:spPr>
      </p:pic>
      <p:pic>
        <p:nvPicPr>
          <p:cNvPr id="4" name="SK-12-img-3" descr="preencoded.png"/>
          <p:cNvPicPr>
            <a:picLocks noChangeAspect="1"/>
          </p:cNvPicPr>
          <p:nvPr/>
        </p:nvPicPr>
        <p:blipFill>
          <a:blip r:embed="rId5"/>
          <a:stretch>
            <a:fillRect/>
          </a:stretch>
        </p:blipFill>
        <p:spPr>
          <a:xfrm>
            <a:off x="10521851" y="223838"/>
            <a:ext cx="1051024" cy="342900"/>
          </a:xfrm>
          <a:prstGeom prst="rect">
            <a:avLst/>
          </a:prstGeom>
        </p:spPr>
      </p:pic>
      <p:pic>
        <p:nvPicPr>
          <p:cNvPr id="5" name="SK-12-img-4" descr="preencoded.png"/>
          <p:cNvPicPr>
            <a:picLocks noChangeAspect="1"/>
          </p:cNvPicPr>
          <p:nvPr/>
        </p:nvPicPr>
        <p:blipFill>
          <a:blip r:embed="rId6"/>
          <a:stretch>
            <a:fillRect/>
          </a:stretch>
        </p:blipFill>
        <p:spPr>
          <a:xfrm>
            <a:off x="381000" y="2291953"/>
            <a:ext cx="5572125" cy="1921669"/>
          </a:xfrm>
          <a:prstGeom prst="rect">
            <a:avLst/>
          </a:prstGeom>
        </p:spPr>
      </p:pic>
      <p:pic>
        <p:nvPicPr>
          <p:cNvPr id="6" name="SK-12-img-5" descr="preencoded.png"/>
          <p:cNvPicPr>
            <a:picLocks noChangeAspect="1"/>
          </p:cNvPicPr>
          <p:nvPr/>
        </p:nvPicPr>
        <p:blipFill>
          <a:blip r:embed="rId7"/>
          <a:stretch>
            <a:fillRect/>
          </a:stretch>
        </p:blipFill>
        <p:spPr>
          <a:xfrm>
            <a:off x="619125" y="2577703"/>
            <a:ext cx="238125" cy="190500"/>
          </a:xfrm>
          <a:prstGeom prst="rect">
            <a:avLst/>
          </a:prstGeom>
        </p:spPr>
      </p:pic>
      <p:pic>
        <p:nvPicPr>
          <p:cNvPr id="7" name="SK-12-img-6" descr="preencoded.png"/>
          <p:cNvPicPr>
            <a:picLocks noChangeAspect="1"/>
          </p:cNvPicPr>
          <p:nvPr/>
        </p:nvPicPr>
        <p:blipFill>
          <a:blip r:embed="rId8"/>
          <a:stretch>
            <a:fillRect/>
          </a:stretch>
        </p:blipFill>
        <p:spPr>
          <a:xfrm>
            <a:off x="619125" y="3037731"/>
            <a:ext cx="166688" cy="137220"/>
          </a:xfrm>
          <a:prstGeom prst="rect">
            <a:avLst/>
          </a:prstGeom>
        </p:spPr>
      </p:pic>
      <p:pic>
        <p:nvPicPr>
          <p:cNvPr id="8" name="SK-12-img-7" descr="preencoded.png"/>
          <p:cNvPicPr>
            <a:picLocks noChangeAspect="1"/>
          </p:cNvPicPr>
          <p:nvPr/>
        </p:nvPicPr>
        <p:blipFill>
          <a:blip r:embed="rId9"/>
          <a:stretch>
            <a:fillRect/>
          </a:stretch>
        </p:blipFill>
        <p:spPr>
          <a:xfrm>
            <a:off x="2365325" y="3037731"/>
            <a:ext cx="166688" cy="137220"/>
          </a:xfrm>
          <a:prstGeom prst="rect">
            <a:avLst/>
          </a:prstGeom>
        </p:spPr>
      </p:pic>
      <p:pic>
        <p:nvPicPr>
          <p:cNvPr id="9" name="SK-12-img-8" descr="preencoded.png"/>
          <p:cNvPicPr>
            <a:picLocks noChangeAspect="1"/>
          </p:cNvPicPr>
          <p:nvPr/>
        </p:nvPicPr>
        <p:blipFill>
          <a:blip r:embed="rId10"/>
          <a:stretch>
            <a:fillRect/>
          </a:stretch>
        </p:blipFill>
        <p:spPr>
          <a:xfrm>
            <a:off x="4111526" y="3037731"/>
            <a:ext cx="166688" cy="137220"/>
          </a:xfrm>
          <a:prstGeom prst="rect">
            <a:avLst/>
          </a:prstGeom>
        </p:spPr>
      </p:pic>
      <p:pic>
        <p:nvPicPr>
          <p:cNvPr id="10" name="SK-12-img-9" descr="preencoded.png"/>
          <p:cNvPicPr>
            <a:picLocks noChangeAspect="1"/>
          </p:cNvPicPr>
          <p:nvPr/>
        </p:nvPicPr>
        <p:blipFill>
          <a:blip r:embed="rId11"/>
          <a:stretch>
            <a:fillRect/>
          </a:stretch>
        </p:blipFill>
        <p:spPr>
          <a:xfrm>
            <a:off x="381000" y="4404122"/>
            <a:ext cx="5572125" cy="685800"/>
          </a:xfrm>
          <a:prstGeom prst="rect">
            <a:avLst/>
          </a:prstGeom>
        </p:spPr>
      </p:pic>
      <p:pic>
        <p:nvPicPr>
          <p:cNvPr id="11" name="SK-12-img-10" descr="preencoded.png"/>
          <p:cNvPicPr>
            <a:picLocks noChangeAspect="1"/>
          </p:cNvPicPr>
          <p:nvPr/>
        </p:nvPicPr>
        <p:blipFill>
          <a:blip r:embed="rId12"/>
          <a:stretch>
            <a:fillRect/>
          </a:stretch>
        </p:blipFill>
        <p:spPr>
          <a:xfrm>
            <a:off x="571500" y="4608909"/>
            <a:ext cx="450949" cy="276225"/>
          </a:xfrm>
          <a:prstGeom prst="rect">
            <a:avLst/>
          </a:prstGeom>
        </p:spPr>
      </p:pic>
      <p:pic>
        <p:nvPicPr>
          <p:cNvPr id="12" name="SK-12-img-11" descr="preencoded.png"/>
          <p:cNvPicPr>
            <a:picLocks noChangeAspect="1"/>
          </p:cNvPicPr>
          <p:nvPr/>
        </p:nvPicPr>
        <p:blipFill>
          <a:blip r:embed="rId13"/>
          <a:stretch>
            <a:fillRect/>
          </a:stretch>
        </p:blipFill>
        <p:spPr>
          <a:xfrm>
            <a:off x="6238875" y="1728788"/>
            <a:ext cx="5572125" cy="3924300"/>
          </a:xfrm>
          <a:prstGeom prst="rect">
            <a:avLst/>
          </a:prstGeom>
        </p:spPr>
      </p:pic>
      <p:pic>
        <p:nvPicPr>
          <p:cNvPr id="13" name="SK-12-img-12" descr="preencoded.png"/>
          <p:cNvPicPr>
            <a:picLocks noChangeAspect="1"/>
          </p:cNvPicPr>
          <p:nvPr/>
        </p:nvPicPr>
        <p:blipFill>
          <a:blip r:embed="rId14"/>
          <a:stretch>
            <a:fillRect/>
          </a:stretch>
        </p:blipFill>
        <p:spPr>
          <a:xfrm>
            <a:off x="6477000" y="2014538"/>
            <a:ext cx="238125" cy="190500"/>
          </a:xfrm>
          <a:prstGeom prst="rect">
            <a:avLst/>
          </a:prstGeom>
        </p:spPr>
      </p:pic>
      <p:pic>
        <p:nvPicPr>
          <p:cNvPr id="14" name="SK-12-img-13" descr="preencoded.png"/>
          <p:cNvPicPr>
            <a:picLocks noChangeAspect="1"/>
          </p:cNvPicPr>
          <p:nvPr/>
        </p:nvPicPr>
        <p:blipFill>
          <a:blip r:embed="rId15"/>
          <a:stretch>
            <a:fillRect/>
          </a:stretch>
        </p:blipFill>
        <p:spPr>
          <a:xfrm>
            <a:off x="6477000" y="2471738"/>
            <a:ext cx="190500" cy="190500"/>
          </a:xfrm>
          <a:prstGeom prst="rect">
            <a:avLst/>
          </a:prstGeom>
        </p:spPr>
      </p:pic>
      <p:pic>
        <p:nvPicPr>
          <p:cNvPr id="15" name="SK-12-img-14" descr="preencoded.png"/>
          <p:cNvPicPr>
            <a:picLocks noChangeAspect="1"/>
          </p:cNvPicPr>
          <p:nvPr/>
        </p:nvPicPr>
        <p:blipFill>
          <a:blip r:embed="rId16"/>
          <a:stretch>
            <a:fillRect/>
          </a:stretch>
        </p:blipFill>
        <p:spPr>
          <a:xfrm>
            <a:off x="6477000" y="2986088"/>
            <a:ext cx="190500" cy="179189"/>
          </a:xfrm>
          <a:prstGeom prst="rect">
            <a:avLst/>
          </a:prstGeom>
        </p:spPr>
      </p:pic>
      <p:pic>
        <p:nvPicPr>
          <p:cNvPr id="16" name="SK-12-img-15" descr="preencoded.png"/>
          <p:cNvPicPr>
            <a:picLocks noChangeAspect="1"/>
          </p:cNvPicPr>
          <p:nvPr/>
        </p:nvPicPr>
        <p:blipFill>
          <a:blip r:embed="rId17"/>
          <a:stretch>
            <a:fillRect/>
          </a:stretch>
        </p:blipFill>
        <p:spPr>
          <a:xfrm>
            <a:off x="6477000" y="3500438"/>
            <a:ext cx="190500" cy="169218"/>
          </a:xfrm>
          <a:prstGeom prst="rect">
            <a:avLst/>
          </a:prstGeom>
        </p:spPr>
      </p:pic>
      <p:pic>
        <p:nvPicPr>
          <p:cNvPr id="17" name="SK-12-img-16" descr="preencoded.png"/>
          <p:cNvPicPr>
            <a:picLocks noChangeAspect="1"/>
          </p:cNvPicPr>
          <p:nvPr/>
        </p:nvPicPr>
        <p:blipFill>
          <a:blip r:embed="rId18"/>
          <a:stretch>
            <a:fillRect/>
          </a:stretch>
        </p:blipFill>
        <p:spPr>
          <a:xfrm>
            <a:off x="6477000" y="4014788"/>
            <a:ext cx="190500" cy="152400"/>
          </a:xfrm>
          <a:prstGeom prst="rect">
            <a:avLst/>
          </a:prstGeom>
        </p:spPr>
      </p:pic>
      <p:pic>
        <p:nvPicPr>
          <p:cNvPr id="18" name="SK-12-img-17" descr="preencoded.png"/>
          <p:cNvPicPr>
            <a:picLocks noChangeAspect="1"/>
          </p:cNvPicPr>
          <p:nvPr/>
        </p:nvPicPr>
        <p:blipFill>
          <a:blip r:embed="rId19"/>
          <a:stretch>
            <a:fillRect/>
          </a:stretch>
        </p:blipFill>
        <p:spPr>
          <a:xfrm>
            <a:off x="6477000" y="4529138"/>
            <a:ext cx="190500" cy="152400"/>
          </a:xfrm>
          <a:prstGeom prst="rect">
            <a:avLst/>
          </a:prstGeom>
        </p:spPr>
      </p:pic>
      <p:pic>
        <p:nvPicPr>
          <p:cNvPr id="19" name="SK-12-img-18" descr="preencoded.png"/>
          <p:cNvPicPr>
            <a:picLocks noChangeAspect="1"/>
          </p:cNvPicPr>
          <p:nvPr/>
        </p:nvPicPr>
        <p:blipFill>
          <a:blip r:embed="rId20"/>
          <a:stretch>
            <a:fillRect/>
          </a:stretch>
        </p:blipFill>
        <p:spPr>
          <a:xfrm>
            <a:off x="6477000" y="5043488"/>
            <a:ext cx="190500" cy="152400"/>
          </a:xfrm>
          <a:prstGeom prst="rect">
            <a:avLst/>
          </a:prstGeom>
        </p:spPr>
      </p:pic>
      <p:sp>
        <p:nvSpPr>
          <p:cNvPr id="20" name="SK-12-text-19"/>
          <p:cNvSpPr/>
          <p:nvPr/>
        </p:nvSpPr>
        <p:spPr>
          <a:xfrm>
            <a:off x="619125" y="114300"/>
            <a:ext cx="10424160" cy="342900"/>
          </a:xfrm>
          <a:prstGeom prst="rect">
            <a:avLst/>
          </a:prstGeom>
          <a:noFill/>
          <a:ln/>
        </p:spPr>
        <p:txBody>
          <a:bodyPr vert="horz" wrap="square" lIns="0" tIns="0" rIns="0" bIns="0" rtlCol="0" anchor="ctr"/>
          <a:lstStyle/>
          <a:p>
            <a:pPr marL="0" indent="0">
              <a:lnSpc>
                <a:spcPts val="2700"/>
              </a:lnSpc>
              <a:buNone/>
            </a:pPr>
            <a:r>
              <a:rPr lang="en-US" sz="1800" b="1" kern="0" spc="60" dirty="0">
                <a:solidFill>
                  <a:srgbClr val="FFFFFF"/>
                </a:solidFill>
              </a:rPr>
              <a:t>THE BIOPSYCHOSOCIAL MODEL AND TOP TIPS</a:t>
            </a:r>
            <a:endParaRPr lang="en-US" sz="1800" dirty="0"/>
          </a:p>
        </p:txBody>
      </p:sp>
      <p:sp>
        <p:nvSpPr>
          <p:cNvPr id="21" name="SK-12-text-20"/>
          <p:cNvSpPr/>
          <p:nvPr/>
        </p:nvSpPr>
        <p:spPr>
          <a:xfrm>
            <a:off x="619125" y="476250"/>
            <a:ext cx="8214360" cy="200025"/>
          </a:xfrm>
          <a:prstGeom prst="rect">
            <a:avLst/>
          </a:prstGeom>
          <a:noFill/>
          <a:ln/>
        </p:spPr>
        <p:txBody>
          <a:bodyPr vert="horz" wrap="square" lIns="0" tIns="0" rIns="0" bIns="0" rtlCol="0" anchor="ctr"/>
          <a:lstStyle/>
          <a:p>
            <a:pPr marL="0" indent="0">
              <a:lnSpc>
                <a:spcPts val="1575"/>
              </a:lnSpc>
              <a:buNone/>
            </a:pPr>
            <a:r>
              <a:rPr lang="en-US" sz="1050" dirty="0">
                <a:solidFill>
                  <a:srgbClr val="FFFFFF">
                    <a:alpha val="90000"/>
                  </a:srgbClr>
                </a:solidFill>
              </a:rPr>
              <a:t>GP Training: NICE NG56 &amp; QOF 2025/26 Standards</a:t>
            </a:r>
            <a:endParaRPr lang="en-US" sz="1050" dirty="0"/>
          </a:p>
        </p:txBody>
      </p:sp>
      <p:sp>
        <p:nvSpPr>
          <p:cNvPr id="22" name="SK-12-text-21"/>
          <p:cNvSpPr/>
          <p:nvPr/>
        </p:nvSpPr>
        <p:spPr>
          <a:xfrm>
            <a:off x="10521851" y="223838"/>
            <a:ext cx="908149" cy="342900"/>
          </a:xfrm>
          <a:prstGeom prst="rect">
            <a:avLst/>
          </a:prstGeom>
          <a:noFill/>
          <a:ln/>
        </p:spPr>
        <p:txBody>
          <a:bodyPr vert="horz" wrap="square" lIns="0" tIns="0" rIns="0" bIns="0" rtlCol="0" anchor="ctr"/>
          <a:lstStyle/>
          <a:p>
            <a:pPr marL="0" indent="0" algn="r">
              <a:lnSpc>
                <a:spcPts val="1350"/>
              </a:lnSpc>
              <a:buNone/>
            </a:pPr>
            <a:r>
              <a:rPr lang="en-US" sz="900" b="1" dirty="0">
                <a:solidFill>
                  <a:srgbClr val="FFFFFF"/>
                </a:solidFill>
              </a:rPr>
              <a:t>BRADFORD VTS
MAY 2026</a:t>
            </a:r>
            <a:endParaRPr lang="en-US" sz="900" dirty="0"/>
          </a:p>
        </p:txBody>
      </p:sp>
      <p:sp>
        <p:nvSpPr>
          <p:cNvPr id="23" name="SK-12-text-22"/>
          <p:cNvSpPr/>
          <p:nvPr/>
        </p:nvSpPr>
        <p:spPr>
          <a:xfrm>
            <a:off x="952500" y="2530078"/>
            <a:ext cx="57150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F37021"/>
                </a:solidFill>
              </a:rPr>
              <a:t>The Biopsychosocial Model</a:t>
            </a:r>
            <a:endParaRPr lang="en-US" sz="1500" dirty="0"/>
          </a:p>
        </p:txBody>
      </p:sp>
      <p:sp>
        <p:nvSpPr>
          <p:cNvPr id="24" name="SK-12-text-23"/>
          <p:cNvSpPr/>
          <p:nvPr/>
        </p:nvSpPr>
        <p:spPr>
          <a:xfrm>
            <a:off x="842963" y="3006328"/>
            <a:ext cx="1603325"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2C3E50"/>
                </a:solidFill>
              </a:rPr>
              <a:t>BIOLOGICAL</a:t>
            </a:r>
            <a:endParaRPr lang="en-US" sz="1050" dirty="0"/>
          </a:p>
        </p:txBody>
      </p:sp>
      <p:sp>
        <p:nvSpPr>
          <p:cNvPr id="25" name="SK-12-text-24"/>
          <p:cNvSpPr/>
          <p:nvPr/>
        </p:nvSpPr>
        <p:spPr>
          <a:xfrm>
            <a:off x="619125" y="3282553"/>
            <a:ext cx="2526030" cy="173236"/>
          </a:xfrm>
          <a:prstGeom prst="rect">
            <a:avLst/>
          </a:prstGeom>
          <a:noFill/>
          <a:ln/>
        </p:spPr>
        <p:txBody>
          <a:bodyPr vert="horz" wrap="square" lIns="0" tIns="0" rIns="0" bIns="0" rtlCol="0" anchor="ctr"/>
          <a:lstStyle/>
          <a:p>
            <a:pPr marL="0" indent="0" algn="l">
              <a:lnSpc>
                <a:spcPts val="1365"/>
              </a:lnSpc>
              <a:buNone/>
            </a:pPr>
            <a:r>
              <a:rPr lang="en-US" sz="975" dirty="0">
                <a:solidFill>
                  <a:srgbClr val="5D6D7E"/>
                </a:solidFill>
              </a:rPr>
              <a:t>• Pathophysiology</a:t>
            </a:r>
            <a:endParaRPr lang="en-US" sz="975" dirty="0"/>
          </a:p>
        </p:txBody>
      </p:sp>
      <p:sp>
        <p:nvSpPr>
          <p:cNvPr id="26" name="SK-12-text-25"/>
          <p:cNvSpPr/>
          <p:nvPr/>
        </p:nvSpPr>
        <p:spPr>
          <a:xfrm>
            <a:off x="619125" y="3455789"/>
            <a:ext cx="3120390" cy="173236"/>
          </a:xfrm>
          <a:prstGeom prst="rect">
            <a:avLst/>
          </a:prstGeom>
          <a:noFill/>
          <a:ln/>
        </p:spPr>
        <p:txBody>
          <a:bodyPr vert="horz" wrap="square" lIns="0" tIns="0" rIns="0" bIns="0" rtlCol="0" anchor="ctr"/>
          <a:lstStyle/>
          <a:p>
            <a:pPr marL="0" indent="0" algn="l">
              <a:lnSpc>
                <a:spcPts val="1365"/>
              </a:lnSpc>
              <a:buNone/>
            </a:pPr>
            <a:r>
              <a:rPr lang="en-US" sz="975" dirty="0">
                <a:solidFill>
                  <a:srgbClr val="5D6D7E"/>
                </a:solidFill>
              </a:rPr>
              <a:t>• Clinical Monitoring</a:t>
            </a:r>
            <a:endParaRPr lang="en-US" sz="975" dirty="0"/>
          </a:p>
        </p:txBody>
      </p:sp>
      <p:sp>
        <p:nvSpPr>
          <p:cNvPr id="27" name="SK-12-text-26"/>
          <p:cNvSpPr/>
          <p:nvPr/>
        </p:nvSpPr>
        <p:spPr>
          <a:xfrm>
            <a:off x="619125" y="3629025"/>
            <a:ext cx="2526030" cy="173236"/>
          </a:xfrm>
          <a:prstGeom prst="rect">
            <a:avLst/>
          </a:prstGeom>
          <a:noFill/>
          <a:ln/>
        </p:spPr>
        <p:txBody>
          <a:bodyPr vert="horz" wrap="square" lIns="0" tIns="0" rIns="0" bIns="0" rtlCol="0" anchor="ctr"/>
          <a:lstStyle/>
          <a:p>
            <a:pPr marL="0" indent="0" algn="l">
              <a:lnSpc>
                <a:spcPts val="1365"/>
              </a:lnSpc>
              <a:buNone/>
            </a:pPr>
            <a:r>
              <a:rPr lang="en-US" sz="975" dirty="0">
                <a:solidFill>
                  <a:srgbClr val="5D6D7E"/>
                </a:solidFill>
              </a:rPr>
              <a:t>• Drug Treatments</a:t>
            </a:r>
            <a:endParaRPr lang="en-US" sz="975" dirty="0"/>
          </a:p>
        </p:txBody>
      </p:sp>
      <p:sp>
        <p:nvSpPr>
          <p:cNvPr id="28" name="SK-12-text-27"/>
          <p:cNvSpPr/>
          <p:nvPr/>
        </p:nvSpPr>
        <p:spPr>
          <a:xfrm>
            <a:off x="619125" y="3802261"/>
            <a:ext cx="3268980" cy="173236"/>
          </a:xfrm>
          <a:prstGeom prst="rect">
            <a:avLst/>
          </a:prstGeom>
          <a:noFill/>
          <a:ln/>
        </p:spPr>
        <p:txBody>
          <a:bodyPr vert="horz" wrap="square" lIns="0" tIns="0" rIns="0" bIns="0" rtlCol="0" anchor="ctr"/>
          <a:lstStyle/>
          <a:p>
            <a:pPr marL="0" indent="0" algn="l">
              <a:lnSpc>
                <a:spcPts val="1365"/>
              </a:lnSpc>
              <a:buNone/>
            </a:pPr>
            <a:r>
              <a:rPr lang="en-US" sz="975" dirty="0">
                <a:solidFill>
                  <a:srgbClr val="5D6D7E"/>
                </a:solidFill>
              </a:rPr>
              <a:t>• Secondary Prevention</a:t>
            </a:r>
            <a:endParaRPr lang="en-US" sz="975" dirty="0"/>
          </a:p>
        </p:txBody>
      </p:sp>
      <p:sp>
        <p:nvSpPr>
          <p:cNvPr id="29" name="SK-12-text-28"/>
          <p:cNvSpPr/>
          <p:nvPr/>
        </p:nvSpPr>
        <p:spPr>
          <a:xfrm>
            <a:off x="2589163" y="3006328"/>
            <a:ext cx="2080260"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2C3E50"/>
                </a:solidFill>
              </a:rPr>
              <a:t>PSYCHOLOGICAL</a:t>
            </a:r>
            <a:endParaRPr lang="en-US" sz="1050" dirty="0"/>
          </a:p>
        </p:txBody>
      </p:sp>
      <p:sp>
        <p:nvSpPr>
          <p:cNvPr id="30" name="SK-12-text-29"/>
          <p:cNvSpPr/>
          <p:nvPr/>
        </p:nvSpPr>
        <p:spPr>
          <a:xfrm>
            <a:off x="2365325" y="3282553"/>
            <a:ext cx="2377440" cy="173236"/>
          </a:xfrm>
          <a:prstGeom prst="rect">
            <a:avLst/>
          </a:prstGeom>
          <a:noFill/>
          <a:ln/>
        </p:spPr>
        <p:txBody>
          <a:bodyPr vert="horz" wrap="square" lIns="0" tIns="0" rIns="0" bIns="0" rtlCol="0" anchor="ctr"/>
          <a:lstStyle/>
          <a:p>
            <a:pPr marL="0" indent="0" algn="l">
              <a:lnSpc>
                <a:spcPts val="1365"/>
              </a:lnSpc>
              <a:buNone/>
            </a:pPr>
            <a:r>
              <a:rPr lang="en-US" sz="975" dirty="0">
                <a:solidFill>
                  <a:srgbClr val="5D6D7E"/>
                </a:solidFill>
              </a:rPr>
              <a:t>• Mood &amp; Anxiety</a:t>
            </a:r>
            <a:endParaRPr lang="en-US" sz="975" dirty="0"/>
          </a:p>
        </p:txBody>
      </p:sp>
      <p:sp>
        <p:nvSpPr>
          <p:cNvPr id="31" name="SK-12-text-30"/>
          <p:cNvSpPr/>
          <p:nvPr/>
        </p:nvSpPr>
        <p:spPr>
          <a:xfrm>
            <a:off x="2365325" y="3455789"/>
            <a:ext cx="2971800" cy="173236"/>
          </a:xfrm>
          <a:prstGeom prst="rect">
            <a:avLst/>
          </a:prstGeom>
          <a:noFill/>
          <a:ln/>
        </p:spPr>
        <p:txBody>
          <a:bodyPr vert="horz" wrap="square" lIns="0" tIns="0" rIns="0" bIns="0" rtlCol="0" anchor="ctr"/>
          <a:lstStyle/>
          <a:p>
            <a:pPr marL="0" indent="0" algn="l">
              <a:lnSpc>
                <a:spcPts val="1365"/>
              </a:lnSpc>
              <a:buNone/>
            </a:pPr>
            <a:r>
              <a:rPr lang="en-US" sz="975" dirty="0">
                <a:solidFill>
                  <a:srgbClr val="5D6D7E"/>
                </a:solidFill>
              </a:rPr>
              <a:t>• Illness Perception</a:t>
            </a:r>
            <a:endParaRPr lang="en-US" sz="975" dirty="0"/>
          </a:p>
        </p:txBody>
      </p:sp>
      <p:sp>
        <p:nvSpPr>
          <p:cNvPr id="32" name="SK-12-text-31"/>
          <p:cNvSpPr/>
          <p:nvPr/>
        </p:nvSpPr>
        <p:spPr>
          <a:xfrm>
            <a:off x="2365325" y="3629025"/>
            <a:ext cx="2377440" cy="173236"/>
          </a:xfrm>
          <a:prstGeom prst="rect">
            <a:avLst/>
          </a:prstGeom>
          <a:noFill/>
          <a:ln/>
        </p:spPr>
        <p:txBody>
          <a:bodyPr vert="horz" wrap="square" lIns="0" tIns="0" rIns="0" bIns="0" rtlCol="0" anchor="ctr"/>
          <a:lstStyle/>
          <a:p>
            <a:pPr marL="0" indent="0" algn="l">
              <a:lnSpc>
                <a:spcPts val="1365"/>
              </a:lnSpc>
              <a:buNone/>
            </a:pPr>
            <a:r>
              <a:rPr lang="en-US" sz="975" dirty="0">
                <a:solidFill>
                  <a:srgbClr val="5D6D7E"/>
                </a:solidFill>
              </a:rPr>
              <a:t>• Health Beliefs</a:t>
            </a:r>
            <a:endParaRPr lang="en-US" sz="975" dirty="0"/>
          </a:p>
        </p:txBody>
      </p:sp>
      <p:sp>
        <p:nvSpPr>
          <p:cNvPr id="33" name="SK-12-text-32"/>
          <p:cNvSpPr/>
          <p:nvPr/>
        </p:nvSpPr>
        <p:spPr>
          <a:xfrm>
            <a:off x="2365325" y="3802261"/>
            <a:ext cx="2823210" cy="173236"/>
          </a:xfrm>
          <a:prstGeom prst="rect">
            <a:avLst/>
          </a:prstGeom>
          <a:noFill/>
          <a:ln/>
        </p:spPr>
        <p:txBody>
          <a:bodyPr vert="horz" wrap="square" lIns="0" tIns="0" rIns="0" bIns="0" rtlCol="0" anchor="ctr"/>
          <a:lstStyle/>
          <a:p>
            <a:pPr marL="0" indent="0" algn="l">
              <a:lnSpc>
                <a:spcPts val="1365"/>
              </a:lnSpc>
              <a:buNone/>
            </a:pPr>
            <a:r>
              <a:rPr lang="en-US" sz="975" dirty="0">
                <a:solidFill>
                  <a:srgbClr val="5D6D7E"/>
                </a:solidFill>
              </a:rPr>
              <a:t>• Motivation levels</a:t>
            </a:r>
            <a:endParaRPr lang="en-US" sz="975" dirty="0"/>
          </a:p>
        </p:txBody>
      </p:sp>
      <p:sp>
        <p:nvSpPr>
          <p:cNvPr id="34" name="SK-12-text-33"/>
          <p:cNvSpPr/>
          <p:nvPr/>
        </p:nvSpPr>
        <p:spPr>
          <a:xfrm>
            <a:off x="4335363" y="3006328"/>
            <a:ext cx="1603325"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2C3E50"/>
                </a:solidFill>
              </a:rPr>
              <a:t>SOCIAL</a:t>
            </a:r>
            <a:endParaRPr lang="en-US" sz="1050" dirty="0"/>
          </a:p>
        </p:txBody>
      </p:sp>
      <p:sp>
        <p:nvSpPr>
          <p:cNvPr id="35" name="SK-12-text-34"/>
          <p:cNvSpPr/>
          <p:nvPr/>
        </p:nvSpPr>
        <p:spPr>
          <a:xfrm>
            <a:off x="4111526" y="3282553"/>
            <a:ext cx="2971800" cy="173236"/>
          </a:xfrm>
          <a:prstGeom prst="rect">
            <a:avLst/>
          </a:prstGeom>
          <a:noFill/>
          <a:ln/>
        </p:spPr>
        <p:txBody>
          <a:bodyPr vert="horz" wrap="square" lIns="0" tIns="0" rIns="0" bIns="0" rtlCol="0" anchor="ctr"/>
          <a:lstStyle/>
          <a:p>
            <a:pPr marL="0" indent="0" algn="l">
              <a:lnSpc>
                <a:spcPts val="1365"/>
              </a:lnSpc>
              <a:buNone/>
            </a:pPr>
            <a:r>
              <a:rPr lang="en-US" sz="975" dirty="0">
                <a:solidFill>
                  <a:srgbClr val="5D6D7E"/>
                </a:solidFill>
              </a:rPr>
              <a:t>• Employment/Finance</a:t>
            </a:r>
            <a:endParaRPr lang="en-US" sz="975" dirty="0"/>
          </a:p>
        </p:txBody>
      </p:sp>
      <p:sp>
        <p:nvSpPr>
          <p:cNvPr id="36" name="SK-12-text-35"/>
          <p:cNvSpPr/>
          <p:nvPr/>
        </p:nvSpPr>
        <p:spPr>
          <a:xfrm>
            <a:off x="4111526" y="3455789"/>
            <a:ext cx="2674620" cy="173236"/>
          </a:xfrm>
          <a:prstGeom prst="rect">
            <a:avLst/>
          </a:prstGeom>
          <a:noFill/>
          <a:ln/>
        </p:spPr>
        <p:txBody>
          <a:bodyPr vert="horz" wrap="square" lIns="0" tIns="0" rIns="0" bIns="0" rtlCol="0" anchor="ctr"/>
          <a:lstStyle/>
          <a:p>
            <a:pPr marL="0" indent="0" algn="l">
              <a:lnSpc>
                <a:spcPts val="1365"/>
              </a:lnSpc>
              <a:buNone/>
            </a:pPr>
            <a:r>
              <a:rPr lang="en-US" sz="975" dirty="0">
                <a:solidFill>
                  <a:srgbClr val="5D6D7E"/>
                </a:solidFill>
              </a:rPr>
              <a:t>• Housing/Mobility</a:t>
            </a:r>
            <a:endParaRPr lang="en-US" sz="975" dirty="0"/>
          </a:p>
        </p:txBody>
      </p:sp>
      <p:sp>
        <p:nvSpPr>
          <p:cNvPr id="37" name="SK-12-text-36"/>
          <p:cNvSpPr/>
          <p:nvPr/>
        </p:nvSpPr>
        <p:spPr>
          <a:xfrm>
            <a:off x="4111526" y="3629025"/>
            <a:ext cx="2228850" cy="173236"/>
          </a:xfrm>
          <a:prstGeom prst="rect">
            <a:avLst/>
          </a:prstGeom>
          <a:noFill/>
          <a:ln/>
        </p:spPr>
        <p:txBody>
          <a:bodyPr vert="horz" wrap="square" lIns="0" tIns="0" rIns="0" bIns="0" rtlCol="0" anchor="ctr"/>
          <a:lstStyle/>
          <a:p>
            <a:pPr marL="0" indent="0" algn="l">
              <a:lnSpc>
                <a:spcPts val="1365"/>
              </a:lnSpc>
              <a:buNone/>
            </a:pPr>
            <a:r>
              <a:rPr lang="en-US" sz="975" dirty="0">
                <a:solidFill>
                  <a:srgbClr val="5D6D7E"/>
                </a:solidFill>
              </a:rPr>
              <a:t>• Relationships</a:t>
            </a:r>
            <a:endParaRPr lang="en-US" sz="975" dirty="0"/>
          </a:p>
        </p:txBody>
      </p:sp>
      <p:sp>
        <p:nvSpPr>
          <p:cNvPr id="38" name="SK-12-text-37"/>
          <p:cNvSpPr/>
          <p:nvPr/>
        </p:nvSpPr>
        <p:spPr>
          <a:xfrm>
            <a:off x="4111526" y="3802261"/>
            <a:ext cx="2377440" cy="173236"/>
          </a:xfrm>
          <a:prstGeom prst="rect">
            <a:avLst/>
          </a:prstGeom>
          <a:noFill/>
          <a:ln/>
        </p:spPr>
        <p:txBody>
          <a:bodyPr vert="horz" wrap="square" lIns="0" tIns="0" rIns="0" bIns="0" rtlCol="0" anchor="ctr"/>
          <a:lstStyle/>
          <a:p>
            <a:pPr marL="0" indent="0" algn="l">
              <a:lnSpc>
                <a:spcPts val="1365"/>
              </a:lnSpc>
              <a:buNone/>
            </a:pPr>
            <a:r>
              <a:rPr lang="en-US" sz="975" dirty="0">
                <a:solidFill>
                  <a:srgbClr val="5D6D7E"/>
                </a:solidFill>
              </a:rPr>
              <a:t>• Carer Dynamics</a:t>
            </a:r>
            <a:endParaRPr lang="en-US" sz="975" dirty="0"/>
          </a:p>
        </p:txBody>
      </p:sp>
      <p:sp>
        <p:nvSpPr>
          <p:cNvPr id="39" name="SK-12-text-38"/>
          <p:cNvSpPr/>
          <p:nvPr/>
        </p:nvSpPr>
        <p:spPr>
          <a:xfrm>
            <a:off x="685800" y="4608909"/>
            <a:ext cx="236703" cy="276225"/>
          </a:xfrm>
          <a:prstGeom prst="rect">
            <a:avLst/>
          </a:prstGeom>
          <a:noFill/>
          <a:ln/>
        </p:spPr>
        <p:txBody>
          <a:bodyPr vert="horz" wrap="square" lIns="0" tIns="0" rIns="0" bIns="0" rtlCol="0" anchor="ctr"/>
          <a:lstStyle/>
          <a:p>
            <a:pPr marL="0" indent="0">
              <a:lnSpc>
                <a:spcPts val="1575"/>
              </a:lnSpc>
              <a:buNone/>
            </a:pPr>
            <a:r>
              <a:rPr lang="en-US" sz="1050" b="1" dirty="0">
                <a:solidFill>
                  <a:srgbClr val="FFFFFF"/>
                </a:solidFill>
              </a:rPr>
              <a:t>ICE</a:t>
            </a:r>
            <a:endParaRPr lang="en-US" sz="1050" dirty="0"/>
          </a:p>
        </p:txBody>
      </p:sp>
      <p:sp>
        <p:nvSpPr>
          <p:cNvPr id="40" name="SK-12-text-39"/>
          <p:cNvSpPr/>
          <p:nvPr/>
        </p:nvSpPr>
        <p:spPr>
          <a:xfrm>
            <a:off x="1165324" y="4546997"/>
            <a:ext cx="4597301" cy="400050"/>
          </a:xfrm>
          <a:prstGeom prst="rect">
            <a:avLst/>
          </a:prstGeom>
          <a:noFill/>
          <a:ln/>
        </p:spPr>
        <p:txBody>
          <a:bodyPr vert="horz" wrap="square" lIns="0" tIns="0" rIns="0" bIns="0" rtlCol="0" anchor="ctr"/>
          <a:lstStyle/>
          <a:p>
            <a:pPr marL="0" indent="0">
              <a:lnSpc>
                <a:spcPts val="1575"/>
              </a:lnSpc>
              <a:buNone/>
            </a:pPr>
            <a:r>
              <a:rPr lang="en-US" sz="1050" b="1" i="1" dirty="0">
                <a:solidFill>
                  <a:srgbClr val="34495E"/>
                </a:solidFill>
              </a:rPr>
              <a:t>Ideas, Concerns, Expectations:</a:t>
            </a:r>
            <a:r>
              <a:rPr lang="en-US" sz="1050" i="1" dirty="0">
                <a:solidFill>
                  <a:srgbClr val="34495E"/>
                </a:solidFill>
              </a:rPr>
              <a:t> Use at every review. A patient's perception of their chronic condition evolves significantly over time.</a:t>
            </a:r>
            <a:endParaRPr lang="en-US" sz="1050" dirty="0"/>
          </a:p>
        </p:txBody>
      </p:sp>
      <p:sp>
        <p:nvSpPr>
          <p:cNvPr id="41" name="SK-12-text-40"/>
          <p:cNvSpPr/>
          <p:nvPr/>
        </p:nvSpPr>
        <p:spPr>
          <a:xfrm>
            <a:off x="6810375" y="1966912"/>
            <a:ext cx="5381625"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F37021"/>
                </a:solidFill>
              </a:rPr>
              <a:t>Top Tips for GP Trainees</a:t>
            </a:r>
            <a:endParaRPr lang="en-US" sz="1500" dirty="0"/>
          </a:p>
        </p:txBody>
      </p:sp>
      <p:sp>
        <p:nvSpPr>
          <p:cNvPr id="42" name="SK-12-text-41"/>
          <p:cNvSpPr/>
          <p:nvPr/>
        </p:nvSpPr>
        <p:spPr>
          <a:xfrm>
            <a:off x="6781800" y="2443163"/>
            <a:ext cx="4791075" cy="400050"/>
          </a:xfrm>
          <a:prstGeom prst="rect">
            <a:avLst/>
          </a:prstGeom>
          <a:noFill/>
          <a:ln/>
        </p:spPr>
        <p:txBody>
          <a:bodyPr vert="horz" wrap="square" lIns="0" tIns="0" rIns="0" bIns="0" rtlCol="0" anchor="ctr"/>
          <a:lstStyle/>
          <a:p>
            <a:pPr marL="0" indent="0" algn="l">
              <a:lnSpc>
                <a:spcPts val="1575"/>
              </a:lnSpc>
              <a:buNone/>
            </a:pPr>
            <a:r>
              <a:rPr lang="en-US" sz="1125" b="1" dirty="0">
                <a:solidFill>
                  <a:srgbClr val="2C3E50"/>
                </a:solidFill>
              </a:rPr>
              <a:t>Adherence not compliance:</a:t>
            </a:r>
            <a:r>
              <a:rPr lang="en-US" sz="1125" dirty="0">
                <a:solidFill>
                  <a:srgbClr val="2C3E50"/>
                </a:solidFill>
              </a:rPr>
              <a:t> Explore barriers (beliefs, side effects, forgetting) before assuming non-compliance.</a:t>
            </a:r>
            <a:endParaRPr lang="en-US" sz="1125" dirty="0"/>
          </a:p>
        </p:txBody>
      </p:sp>
      <p:sp>
        <p:nvSpPr>
          <p:cNvPr id="43" name="SK-12-text-42"/>
          <p:cNvSpPr/>
          <p:nvPr/>
        </p:nvSpPr>
        <p:spPr>
          <a:xfrm>
            <a:off x="6781800" y="2957513"/>
            <a:ext cx="4791075" cy="400050"/>
          </a:xfrm>
          <a:prstGeom prst="rect">
            <a:avLst/>
          </a:prstGeom>
          <a:noFill/>
          <a:ln/>
        </p:spPr>
        <p:txBody>
          <a:bodyPr vert="horz" wrap="square" lIns="0" tIns="0" rIns="0" bIns="0" rtlCol="0" anchor="ctr"/>
          <a:lstStyle/>
          <a:p>
            <a:pPr marL="0" indent="0" algn="l">
              <a:lnSpc>
                <a:spcPts val="1575"/>
              </a:lnSpc>
              <a:buNone/>
            </a:pPr>
            <a:r>
              <a:rPr lang="en-US" sz="1125" b="1" dirty="0">
                <a:solidFill>
                  <a:srgbClr val="2C3E50"/>
                </a:solidFill>
              </a:rPr>
              <a:t>Multimorbidity is the norm:</a:t>
            </a:r>
            <a:r>
              <a:rPr lang="en-US" sz="1125" dirty="0">
                <a:solidFill>
                  <a:srgbClr val="2C3E50"/>
                </a:solidFill>
              </a:rPr>
              <a:t> Manage the whole person, not just isolated QOF indicators.</a:t>
            </a:r>
            <a:endParaRPr lang="en-US" sz="1125" dirty="0"/>
          </a:p>
        </p:txBody>
      </p:sp>
      <p:sp>
        <p:nvSpPr>
          <p:cNvPr id="44" name="SK-12-text-43"/>
          <p:cNvSpPr/>
          <p:nvPr/>
        </p:nvSpPr>
        <p:spPr>
          <a:xfrm>
            <a:off x="6781800" y="3471863"/>
            <a:ext cx="4791075" cy="400050"/>
          </a:xfrm>
          <a:prstGeom prst="rect">
            <a:avLst/>
          </a:prstGeom>
          <a:noFill/>
          <a:ln/>
        </p:spPr>
        <p:txBody>
          <a:bodyPr vert="horz" wrap="square" lIns="0" tIns="0" rIns="0" bIns="0" rtlCol="0" anchor="ctr"/>
          <a:lstStyle/>
          <a:p>
            <a:pPr marL="0" indent="0" algn="l">
              <a:lnSpc>
                <a:spcPts val="1575"/>
              </a:lnSpc>
              <a:buNone/>
            </a:pPr>
            <a:r>
              <a:rPr lang="en-US" sz="1125" b="1" dirty="0">
                <a:solidFill>
                  <a:srgbClr val="2C3E50"/>
                </a:solidFill>
              </a:rPr>
              <a:t>Deprescribing is good medicine:</a:t>
            </a:r>
            <a:r>
              <a:rPr lang="en-US" sz="1125" dirty="0">
                <a:solidFill>
                  <a:srgbClr val="2C3E50"/>
                </a:solidFill>
              </a:rPr>
              <a:t> In frail/elderly patients, fewer medicines often yield a better quality of life.</a:t>
            </a:r>
            <a:endParaRPr lang="en-US" sz="1125" dirty="0"/>
          </a:p>
        </p:txBody>
      </p:sp>
      <p:sp>
        <p:nvSpPr>
          <p:cNvPr id="45" name="SK-12-text-44"/>
          <p:cNvSpPr/>
          <p:nvPr/>
        </p:nvSpPr>
        <p:spPr>
          <a:xfrm>
            <a:off x="6781800" y="3986213"/>
            <a:ext cx="4791075" cy="400050"/>
          </a:xfrm>
          <a:prstGeom prst="rect">
            <a:avLst/>
          </a:prstGeom>
          <a:noFill/>
          <a:ln/>
        </p:spPr>
        <p:txBody>
          <a:bodyPr vert="horz" wrap="square" lIns="0" tIns="0" rIns="0" bIns="0" rtlCol="0" anchor="ctr"/>
          <a:lstStyle/>
          <a:p>
            <a:pPr marL="0" indent="0" algn="l">
              <a:lnSpc>
                <a:spcPts val="1575"/>
              </a:lnSpc>
              <a:buNone/>
            </a:pPr>
            <a:r>
              <a:rPr lang="en-US" sz="1125" b="1" dirty="0">
                <a:solidFill>
                  <a:srgbClr val="2C3E50"/>
                </a:solidFill>
              </a:rPr>
              <a:t>Carer assessment:</a:t>
            </a:r>
            <a:r>
              <a:rPr lang="en-US" sz="1125" dirty="0">
                <a:solidFill>
                  <a:srgbClr val="2C3E50"/>
                </a:solidFill>
              </a:rPr>
              <a:t> Always ask about carer burden; they have their own healthcare needs.</a:t>
            </a:r>
            <a:endParaRPr lang="en-US" sz="1125" dirty="0"/>
          </a:p>
        </p:txBody>
      </p:sp>
      <p:sp>
        <p:nvSpPr>
          <p:cNvPr id="46" name="SK-12-text-45"/>
          <p:cNvSpPr/>
          <p:nvPr/>
        </p:nvSpPr>
        <p:spPr>
          <a:xfrm>
            <a:off x="6781800" y="4500563"/>
            <a:ext cx="4791075" cy="400050"/>
          </a:xfrm>
          <a:prstGeom prst="rect">
            <a:avLst/>
          </a:prstGeom>
          <a:noFill/>
          <a:ln/>
        </p:spPr>
        <p:txBody>
          <a:bodyPr vert="horz" wrap="square" lIns="0" tIns="0" rIns="0" bIns="0" rtlCol="0" anchor="ctr"/>
          <a:lstStyle/>
          <a:p>
            <a:pPr marL="0" indent="0" algn="l">
              <a:lnSpc>
                <a:spcPts val="1575"/>
              </a:lnSpc>
              <a:buNone/>
            </a:pPr>
            <a:r>
              <a:rPr lang="en-US" sz="1125" b="1" dirty="0">
                <a:solidFill>
                  <a:srgbClr val="2C3E50"/>
                </a:solidFill>
              </a:rPr>
              <a:t>Safety-netting:</a:t>
            </a:r>
            <a:r>
              <a:rPr lang="en-US" sz="1125" dirty="0">
                <a:solidFill>
                  <a:srgbClr val="2C3E50"/>
                </a:solidFill>
              </a:rPr>
              <a:t> Provide clear action plans for acute deterioration (e.g., heart failure/COPD).</a:t>
            </a:r>
            <a:endParaRPr lang="en-US" sz="1125" dirty="0"/>
          </a:p>
        </p:txBody>
      </p:sp>
      <p:sp>
        <p:nvSpPr>
          <p:cNvPr id="47" name="SK-12-text-46"/>
          <p:cNvSpPr/>
          <p:nvPr/>
        </p:nvSpPr>
        <p:spPr>
          <a:xfrm>
            <a:off x="6781800" y="5014913"/>
            <a:ext cx="4791075" cy="400050"/>
          </a:xfrm>
          <a:prstGeom prst="rect">
            <a:avLst/>
          </a:prstGeom>
          <a:noFill/>
          <a:ln/>
        </p:spPr>
        <p:txBody>
          <a:bodyPr vert="horz" wrap="square" lIns="0" tIns="0" rIns="0" bIns="0" rtlCol="0" anchor="ctr"/>
          <a:lstStyle/>
          <a:p>
            <a:pPr marL="0" indent="0" algn="l">
              <a:lnSpc>
                <a:spcPts val="1575"/>
              </a:lnSpc>
              <a:buNone/>
            </a:pPr>
            <a:r>
              <a:rPr lang="en-US" sz="1125" b="1" dirty="0">
                <a:solidFill>
                  <a:srgbClr val="2C3E50"/>
                </a:solidFill>
              </a:rPr>
              <a:t>Beyond the numbers:</a:t>
            </a:r>
            <a:r>
              <a:rPr lang="en-US" sz="1125" dirty="0">
                <a:solidFill>
                  <a:srgbClr val="2C3E50"/>
                </a:solidFill>
              </a:rPr>
              <a:t> QOF targets are minimum standards, not a ceiling for holistic care.</a:t>
            </a:r>
            <a:endParaRPr lang="en-US" sz="1125" dirty="0"/>
          </a:p>
        </p:txBody>
      </p:sp>
      <p:sp>
        <p:nvSpPr>
          <p:cNvPr id="48" name="SK-12-text-47"/>
          <p:cNvSpPr/>
          <p:nvPr/>
        </p:nvSpPr>
        <p:spPr>
          <a:xfrm>
            <a:off x="5471071" y="6543675"/>
            <a:ext cx="2880360" cy="171450"/>
          </a:xfrm>
          <a:prstGeom prst="rect">
            <a:avLst/>
          </a:prstGeom>
          <a:noFill/>
          <a:ln/>
        </p:spPr>
        <p:txBody>
          <a:bodyPr vert="horz" wrap="square" lIns="0" tIns="0" rIns="0" bIns="0" rtlCol="0" anchor="ctr"/>
          <a:lstStyle/>
          <a:p>
            <a:pPr marL="0" indent="0">
              <a:lnSpc>
                <a:spcPts val="1350"/>
              </a:lnSpc>
              <a:buNone/>
            </a:pPr>
            <a:r>
              <a:rPr lang="en-US" sz="900" kern="0" spc="30" dirty="0">
                <a:solidFill>
                  <a:srgbClr val="95A5A6"/>
                </a:solidFill>
              </a:rPr>
              <a:t>www.bradfordvts.co.uk</a:t>
            </a:r>
            <a:endParaRPr lang="en-US" sz="9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13-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13-img-2" descr="preencoded.png"/>
          <p:cNvPicPr>
            <a:picLocks noChangeAspect="1"/>
          </p:cNvPicPr>
          <p:nvPr/>
        </p:nvPicPr>
        <p:blipFill>
          <a:blip r:embed="rId3"/>
          <a:stretch>
            <a:fillRect/>
          </a:stretch>
        </p:blipFill>
        <p:spPr>
          <a:xfrm>
            <a:off x="0" y="0"/>
            <a:ext cx="12192000" cy="6858000"/>
          </a:xfrm>
          <a:prstGeom prst="rect">
            <a:avLst/>
          </a:prstGeom>
        </p:spPr>
      </p:pic>
      <p:pic>
        <p:nvPicPr>
          <p:cNvPr id="4" name="SK-13-img-3" descr="preencoded.png"/>
          <p:cNvPicPr>
            <a:picLocks noChangeAspect="1"/>
          </p:cNvPicPr>
          <p:nvPr/>
        </p:nvPicPr>
        <p:blipFill>
          <a:blip r:embed="rId4"/>
          <a:stretch>
            <a:fillRect/>
          </a:stretch>
        </p:blipFill>
        <p:spPr>
          <a:xfrm>
            <a:off x="381000" y="0"/>
            <a:ext cx="11430000" cy="790575"/>
          </a:xfrm>
          <a:prstGeom prst="rect">
            <a:avLst/>
          </a:prstGeom>
        </p:spPr>
      </p:pic>
      <p:pic>
        <p:nvPicPr>
          <p:cNvPr id="5" name="SK-13-img-4" descr="preencoded.png"/>
          <p:cNvPicPr>
            <a:picLocks noChangeAspect="1"/>
          </p:cNvPicPr>
          <p:nvPr/>
        </p:nvPicPr>
        <p:blipFill>
          <a:blip r:embed="rId5"/>
          <a:stretch>
            <a:fillRect/>
          </a:stretch>
        </p:blipFill>
        <p:spPr>
          <a:xfrm>
            <a:off x="10521851" y="258217"/>
            <a:ext cx="1051024" cy="274141"/>
          </a:xfrm>
          <a:prstGeom prst="rect">
            <a:avLst/>
          </a:prstGeom>
        </p:spPr>
      </p:pic>
      <p:pic>
        <p:nvPicPr>
          <p:cNvPr id="6" name="SK-13-img-5" descr="preencoded.png"/>
          <p:cNvPicPr>
            <a:picLocks noChangeAspect="1"/>
          </p:cNvPicPr>
          <p:nvPr/>
        </p:nvPicPr>
        <p:blipFill>
          <a:blip r:embed="rId6"/>
          <a:stretch>
            <a:fillRect/>
          </a:stretch>
        </p:blipFill>
        <p:spPr>
          <a:xfrm>
            <a:off x="381000" y="933450"/>
            <a:ext cx="2714625" cy="2614613"/>
          </a:xfrm>
          <a:prstGeom prst="rect">
            <a:avLst/>
          </a:prstGeom>
        </p:spPr>
      </p:pic>
      <p:pic>
        <p:nvPicPr>
          <p:cNvPr id="7" name="SK-13-img-6" descr="preencoded.png"/>
          <p:cNvPicPr>
            <a:picLocks noChangeAspect="1"/>
          </p:cNvPicPr>
          <p:nvPr/>
        </p:nvPicPr>
        <p:blipFill>
          <a:blip r:embed="rId7"/>
          <a:stretch>
            <a:fillRect/>
          </a:stretch>
        </p:blipFill>
        <p:spPr>
          <a:xfrm>
            <a:off x="531019" y="1124396"/>
            <a:ext cx="214313" cy="175320"/>
          </a:xfrm>
          <a:prstGeom prst="rect">
            <a:avLst/>
          </a:prstGeom>
        </p:spPr>
      </p:pic>
      <p:pic>
        <p:nvPicPr>
          <p:cNvPr id="8" name="SK-13-img-7" descr="preencoded.png"/>
          <p:cNvPicPr>
            <a:picLocks noChangeAspect="1"/>
          </p:cNvPicPr>
          <p:nvPr/>
        </p:nvPicPr>
        <p:blipFill>
          <a:blip r:embed="rId8"/>
          <a:stretch>
            <a:fillRect/>
          </a:stretch>
        </p:blipFill>
        <p:spPr>
          <a:xfrm>
            <a:off x="523875" y="1447800"/>
            <a:ext cx="95250" cy="76200"/>
          </a:xfrm>
          <a:prstGeom prst="rect">
            <a:avLst/>
          </a:prstGeom>
        </p:spPr>
      </p:pic>
      <p:pic>
        <p:nvPicPr>
          <p:cNvPr id="9" name="SK-13-img-8" descr="preencoded.png"/>
          <p:cNvPicPr>
            <a:picLocks noChangeAspect="1"/>
          </p:cNvPicPr>
          <p:nvPr/>
        </p:nvPicPr>
        <p:blipFill>
          <a:blip r:embed="rId9"/>
          <a:stretch>
            <a:fillRect/>
          </a:stretch>
        </p:blipFill>
        <p:spPr>
          <a:xfrm>
            <a:off x="523875" y="1672530"/>
            <a:ext cx="95250" cy="76200"/>
          </a:xfrm>
          <a:prstGeom prst="rect">
            <a:avLst/>
          </a:prstGeom>
        </p:spPr>
      </p:pic>
      <p:pic>
        <p:nvPicPr>
          <p:cNvPr id="10" name="SK-13-img-9" descr="preencoded.png"/>
          <p:cNvPicPr>
            <a:picLocks noChangeAspect="1"/>
          </p:cNvPicPr>
          <p:nvPr/>
        </p:nvPicPr>
        <p:blipFill>
          <a:blip r:embed="rId10"/>
          <a:stretch>
            <a:fillRect/>
          </a:stretch>
        </p:blipFill>
        <p:spPr>
          <a:xfrm>
            <a:off x="523875" y="1897261"/>
            <a:ext cx="95250" cy="76200"/>
          </a:xfrm>
          <a:prstGeom prst="rect">
            <a:avLst/>
          </a:prstGeom>
        </p:spPr>
      </p:pic>
      <p:pic>
        <p:nvPicPr>
          <p:cNvPr id="11" name="SK-13-img-10" descr="preencoded.png"/>
          <p:cNvPicPr>
            <a:picLocks noChangeAspect="1"/>
          </p:cNvPicPr>
          <p:nvPr/>
        </p:nvPicPr>
        <p:blipFill>
          <a:blip r:embed="rId11"/>
          <a:stretch>
            <a:fillRect/>
          </a:stretch>
        </p:blipFill>
        <p:spPr>
          <a:xfrm>
            <a:off x="523875" y="3157538"/>
            <a:ext cx="2428875" cy="247650"/>
          </a:xfrm>
          <a:prstGeom prst="rect">
            <a:avLst/>
          </a:prstGeom>
        </p:spPr>
      </p:pic>
      <p:pic>
        <p:nvPicPr>
          <p:cNvPr id="12" name="SK-13-img-11" descr="preencoded.png"/>
          <p:cNvPicPr>
            <a:picLocks noChangeAspect="1"/>
          </p:cNvPicPr>
          <p:nvPr/>
        </p:nvPicPr>
        <p:blipFill>
          <a:blip r:embed="rId6"/>
          <a:stretch>
            <a:fillRect/>
          </a:stretch>
        </p:blipFill>
        <p:spPr>
          <a:xfrm>
            <a:off x="381000" y="3690937"/>
            <a:ext cx="2714625" cy="2614613"/>
          </a:xfrm>
          <a:prstGeom prst="rect">
            <a:avLst/>
          </a:prstGeom>
        </p:spPr>
      </p:pic>
      <p:pic>
        <p:nvPicPr>
          <p:cNvPr id="13" name="SK-13-img-12" descr="preencoded.png"/>
          <p:cNvPicPr>
            <a:picLocks noChangeAspect="1"/>
          </p:cNvPicPr>
          <p:nvPr/>
        </p:nvPicPr>
        <p:blipFill>
          <a:blip r:embed="rId12"/>
          <a:stretch>
            <a:fillRect/>
          </a:stretch>
        </p:blipFill>
        <p:spPr>
          <a:xfrm>
            <a:off x="531019" y="3881884"/>
            <a:ext cx="214313" cy="175320"/>
          </a:xfrm>
          <a:prstGeom prst="rect">
            <a:avLst/>
          </a:prstGeom>
        </p:spPr>
      </p:pic>
      <p:pic>
        <p:nvPicPr>
          <p:cNvPr id="14" name="SK-13-img-13" descr="preencoded.png"/>
          <p:cNvPicPr>
            <a:picLocks noChangeAspect="1"/>
          </p:cNvPicPr>
          <p:nvPr/>
        </p:nvPicPr>
        <p:blipFill>
          <a:blip r:embed="rId13"/>
          <a:stretch>
            <a:fillRect/>
          </a:stretch>
        </p:blipFill>
        <p:spPr>
          <a:xfrm>
            <a:off x="523875" y="4205288"/>
            <a:ext cx="95250" cy="84534"/>
          </a:xfrm>
          <a:prstGeom prst="rect">
            <a:avLst/>
          </a:prstGeom>
        </p:spPr>
      </p:pic>
      <p:pic>
        <p:nvPicPr>
          <p:cNvPr id="15" name="SK-13-img-14" descr="preencoded.png"/>
          <p:cNvPicPr>
            <a:picLocks noChangeAspect="1"/>
          </p:cNvPicPr>
          <p:nvPr/>
        </p:nvPicPr>
        <p:blipFill>
          <a:blip r:embed="rId10"/>
          <a:stretch>
            <a:fillRect/>
          </a:stretch>
        </p:blipFill>
        <p:spPr>
          <a:xfrm>
            <a:off x="523875" y="4616648"/>
            <a:ext cx="95250" cy="76200"/>
          </a:xfrm>
          <a:prstGeom prst="rect">
            <a:avLst/>
          </a:prstGeom>
        </p:spPr>
      </p:pic>
      <p:pic>
        <p:nvPicPr>
          <p:cNvPr id="16" name="SK-13-img-15" descr="preencoded.png"/>
          <p:cNvPicPr>
            <a:picLocks noChangeAspect="1"/>
          </p:cNvPicPr>
          <p:nvPr/>
        </p:nvPicPr>
        <p:blipFill>
          <a:blip r:embed="rId11"/>
          <a:stretch>
            <a:fillRect/>
          </a:stretch>
        </p:blipFill>
        <p:spPr>
          <a:xfrm>
            <a:off x="523875" y="5915025"/>
            <a:ext cx="2428875" cy="247650"/>
          </a:xfrm>
          <a:prstGeom prst="rect">
            <a:avLst/>
          </a:prstGeom>
        </p:spPr>
      </p:pic>
      <p:pic>
        <p:nvPicPr>
          <p:cNvPr id="17" name="SK-13-img-16" descr="preencoded.png"/>
          <p:cNvPicPr>
            <a:picLocks noChangeAspect="1"/>
          </p:cNvPicPr>
          <p:nvPr/>
        </p:nvPicPr>
        <p:blipFill>
          <a:blip r:embed="rId6"/>
          <a:stretch>
            <a:fillRect/>
          </a:stretch>
        </p:blipFill>
        <p:spPr>
          <a:xfrm>
            <a:off x="3286125" y="933450"/>
            <a:ext cx="2714625" cy="2614613"/>
          </a:xfrm>
          <a:prstGeom prst="rect">
            <a:avLst/>
          </a:prstGeom>
        </p:spPr>
      </p:pic>
      <p:pic>
        <p:nvPicPr>
          <p:cNvPr id="18" name="SK-13-img-17" descr="preencoded.png"/>
          <p:cNvPicPr>
            <a:picLocks noChangeAspect="1"/>
          </p:cNvPicPr>
          <p:nvPr/>
        </p:nvPicPr>
        <p:blipFill>
          <a:blip r:embed="rId14"/>
          <a:stretch>
            <a:fillRect/>
          </a:stretch>
        </p:blipFill>
        <p:spPr>
          <a:xfrm>
            <a:off x="3436144" y="1124396"/>
            <a:ext cx="214313" cy="175320"/>
          </a:xfrm>
          <a:prstGeom prst="rect">
            <a:avLst/>
          </a:prstGeom>
        </p:spPr>
      </p:pic>
      <p:pic>
        <p:nvPicPr>
          <p:cNvPr id="19" name="SK-13-img-18" descr="preencoded.png"/>
          <p:cNvPicPr>
            <a:picLocks noChangeAspect="1"/>
          </p:cNvPicPr>
          <p:nvPr/>
        </p:nvPicPr>
        <p:blipFill>
          <a:blip r:embed="rId8"/>
          <a:stretch>
            <a:fillRect/>
          </a:stretch>
        </p:blipFill>
        <p:spPr>
          <a:xfrm>
            <a:off x="3429000" y="1447800"/>
            <a:ext cx="95250" cy="76200"/>
          </a:xfrm>
          <a:prstGeom prst="rect">
            <a:avLst/>
          </a:prstGeom>
        </p:spPr>
      </p:pic>
      <p:pic>
        <p:nvPicPr>
          <p:cNvPr id="20" name="SK-13-img-19" descr="preencoded.png"/>
          <p:cNvPicPr>
            <a:picLocks noChangeAspect="1"/>
          </p:cNvPicPr>
          <p:nvPr/>
        </p:nvPicPr>
        <p:blipFill>
          <a:blip r:embed="rId9"/>
          <a:stretch>
            <a:fillRect/>
          </a:stretch>
        </p:blipFill>
        <p:spPr>
          <a:xfrm>
            <a:off x="3429000" y="1672530"/>
            <a:ext cx="95250" cy="76200"/>
          </a:xfrm>
          <a:prstGeom prst="rect">
            <a:avLst/>
          </a:prstGeom>
        </p:spPr>
      </p:pic>
      <p:pic>
        <p:nvPicPr>
          <p:cNvPr id="21" name="SK-13-img-20" descr="preencoded.png"/>
          <p:cNvPicPr>
            <a:picLocks noChangeAspect="1"/>
          </p:cNvPicPr>
          <p:nvPr/>
        </p:nvPicPr>
        <p:blipFill>
          <a:blip r:embed="rId15"/>
          <a:stretch>
            <a:fillRect/>
          </a:stretch>
        </p:blipFill>
        <p:spPr>
          <a:xfrm>
            <a:off x="3429000" y="1897261"/>
            <a:ext cx="95250" cy="84534"/>
          </a:xfrm>
          <a:prstGeom prst="rect">
            <a:avLst/>
          </a:prstGeom>
        </p:spPr>
      </p:pic>
      <p:pic>
        <p:nvPicPr>
          <p:cNvPr id="22" name="SK-13-img-21" descr="preencoded.png"/>
          <p:cNvPicPr>
            <a:picLocks noChangeAspect="1"/>
          </p:cNvPicPr>
          <p:nvPr/>
        </p:nvPicPr>
        <p:blipFill>
          <a:blip r:embed="rId16"/>
          <a:stretch>
            <a:fillRect/>
          </a:stretch>
        </p:blipFill>
        <p:spPr>
          <a:xfrm>
            <a:off x="3429000" y="3157538"/>
            <a:ext cx="2428875" cy="247650"/>
          </a:xfrm>
          <a:prstGeom prst="rect">
            <a:avLst/>
          </a:prstGeom>
        </p:spPr>
      </p:pic>
      <p:pic>
        <p:nvPicPr>
          <p:cNvPr id="23" name="SK-13-img-22" descr="preencoded.png"/>
          <p:cNvPicPr>
            <a:picLocks noChangeAspect="1"/>
          </p:cNvPicPr>
          <p:nvPr/>
        </p:nvPicPr>
        <p:blipFill>
          <a:blip r:embed="rId6"/>
          <a:stretch>
            <a:fillRect/>
          </a:stretch>
        </p:blipFill>
        <p:spPr>
          <a:xfrm>
            <a:off x="3286125" y="3690937"/>
            <a:ext cx="2714625" cy="2614613"/>
          </a:xfrm>
          <a:prstGeom prst="rect">
            <a:avLst/>
          </a:prstGeom>
        </p:spPr>
      </p:pic>
      <p:pic>
        <p:nvPicPr>
          <p:cNvPr id="24" name="SK-13-img-23" descr="preencoded.png"/>
          <p:cNvPicPr>
            <a:picLocks noChangeAspect="1"/>
          </p:cNvPicPr>
          <p:nvPr/>
        </p:nvPicPr>
        <p:blipFill>
          <a:blip r:embed="rId17"/>
          <a:stretch>
            <a:fillRect/>
          </a:stretch>
        </p:blipFill>
        <p:spPr>
          <a:xfrm>
            <a:off x="3436144" y="3881884"/>
            <a:ext cx="214313" cy="175320"/>
          </a:xfrm>
          <a:prstGeom prst="rect">
            <a:avLst/>
          </a:prstGeom>
        </p:spPr>
      </p:pic>
      <p:pic>
        <p:nvPicPr>
          <p:cNvPr id="25" name="SK-13-img-24" descr="preencoded.png"/>
          <p:cNvPicPr>
            <a:picLocks noChangeAspect="1"/>
          </p:cNvPicPr>
          <p:nvPr/>
        </p:nvPicPr>
        <p:blipFill>
          <a:blip r:embed="rId8"/>
          <a:stretch>
            <a:fillRect/>
          </a:stretch>
        </p:blipFill>
        <p:spPr>
          <a:xfrm>
            <a:off x="3429000" y="4205288"/>
            <a:ext cx="95250" cy="76200"/>
          </a:xfrm>
          <a:prstGeom prst="rect">
            <a:avLst/>
          </a:prstGeom>
        </p:spPr>
      </p:pic>
      <p:pic>
        <p:nvPicPr>
          <p:cNvPr id="26" name="SK-13-img-25" descr="preencoded.png"/>
          <p:cNvPicPr>
            <a:picLocks noChangeAspect="1"/>
          </p:cNvPicPr>
          <p:nvPr/>
        </p:nvPicPr>
        <p:blipFill>
          <a:blip r:embed="rId9"/>
          <a:stretch>
            <a:fillRect/>
          </a:stretch>
        </p:blipFill>
        <p:spPr>
          <a:xfrm>
            <a:off x="3429000" y="4430018"/>
            <a:ext cx="95250" cy="76200"/>
          </a:xfrm>
          <a:prstGeom prst="rect">
            <a:avLst/>
          </a:prstGeom>
        </p:spPr>
      </p:pic>
      <p:pic>
        <p:nvPicPr>
          <p:cNvPr id="27" name="SK-13-img-26" descr="preencoded.png"/>
          <p:cNvPicPr>
            <a:picLocks noChangeAspect="1"/>
          </p:cNvPicPr>
          <p:nvPr/>
        </p:nvPicPr>
        <p:blipFill>
          <a:blip r:embed="rId18"/>
          <a:stretch>
            <a:fillRect/>
          </a:stretch>
        </p:blipFill>
        <p:spPr>
          <a:xfrm>
            <a:off x="3429000" y="5743575"/>
            <a:ext cx="2428875" cy="419100"/>
          </a:xfrm>
          <a:prstGeom prst="rect">
            <a:avLst/>
          </a:prstGeom>
        </p:spPr>
      </p:pic>
      <p:pic>
        <p:nvPicPr>
          <p:cNvPr id="28" name="SK-13-img-27" descr="preencoded.png"/>
          <p:cNvPicPr>
            <a:picLocks noChangeAspect="1"/>
          </p:cNvPicPr>
          <p:nvPr/>
        </p:nvPicPr>
        <p:blipFill>
          <a:blip r:embed="rId6"/>
          <a:stretch>
            <a:fillRect/>
          </a:stretch>
        </p:blipFill>
        <p:spPr>
          <a:xfrm>
            <a:off x="6191250" y="933450"/>
            <a:ext cx="2714625" cy="2614613"/>
          </a:xfrm>
          <a:prstGeom prst="rect">
            <a:avLst/>
          </a:prstGeom>
        </p:spPr>
      </p:pic>
      <p:pic>
        <p:nvPicPr>
          <p:cNvPr id="29" name="SK-13-img-28" descr="preencoded.png"/>
          <p:cNvPicPr>
            <a:picLocks noChangeAspect="1"/>
          </p:cNvPicPr>
          <p:nvPr/>
        </p:nvPicPr>
        <p:blipFill>
          <a:blip r:embed="rId19"/>
          <a:stretch>
            <a:fillRect/>
          </a:stretch>
        </p:blipFill>
        <p:spPr>
          <a:xfrm>
            <a:off x="6341269" y="1124396"/>
            <a:ext cx="214313" cy="175320"/>
          </a:xfrm>
          <a:prstGeom prst="rect">
            <a:avLst/>
          </a:prstGeom>
        </p:spPr>
      </p:pic>
      <p:pic>
        <p:nvPicPr>
          <p:cNvPr id="30" name="SK-13-img-29" descr="preencoded.png"/>
          <p:cNvPicPr>
            <a:picLocks noChangeAspect="1"/>
          </p:cNvPicPr>
          <p:nvPr/>
        </p:nvPicPr>
        <p:blipFill>
          <a:blip r:embed="rId8"/>
          <a:stretch>
            <a:fillRect/>
          </a:stretch>
        </p:blipFill>
        <p:spPr>
          <a:xfrm>
            <a:off x="6334125" y="1447800"/>
            <a:ext cx="95250" cy="76200"/>
          </a:xfrm>
          <a:prstGeom prst="rect">
            <a:avLst/>
          </a:prstGeom>
        </p:spPr>
      </p:pic>
      <p:pic>
        <p:nvPicPr>
          <p:cNvPr id="31" name="SK-13-img-30" descr="preencoded.png"/>
          <p:cNvPicPr>
            <a:picLocks noChangeAspect="1"/>
          </p:cNvPicPr>
          <p:nvPr/>
        </p:nvPicPr>
        <p:blipFill>
          <a:blip r:embed="rId9"/>
          <a:stretch>
            <a:fillRect/>
          </a:stretch>
        </p:blipFill>
        <p:spPr>
          <a:xfrm>
            <a:off x="6334125" y="1672530"/>
            <a:ext cx="95250" cy="76200"/>
          </a:xfrm>
          <a:prstGeom prst="rect">
            <a:avLst/>
          </a:prstGeom>
        </p:spPr>
      </p:pic>
      <p:pic>
        <p:nvPicPr>
          <p:cNvPr id="32" name="SK-13-img-31" descr="preencoded.png"/>
          <p:cNvPicPr>
            <a:picLocks noChangeAspect="1"/>
          </p:cNvPicPr>
          <p:nvPr/>
        </p:nvPicPr>
        <p:blipFill>
          <a:blip r:embed="rId10"/>
          <a:stretch>
            <a:fillRect/>
          </a:stretch>
        </p:blipFill>
        <p:spPr>
          <a:xfrm>
            <a:off x="6334125" y="1897261"/>
            <a:ext cx="95250" cy="76200"/>
          </a:xfrm>
          <a:prstGeom prst="rect">
            <a:avLst/>
          </a:prstGeom>
        </p:spPr>
      </p:pic>
      <p:pic>
        <p:nvPicPr>
          <p:cNvPr id="33" name="SK-13-img-32" descr="preencoded.png"/>
          <p:cNvPicPr>
            <a:picLocks noChangeAspect="1"/>
          </p:cNvPicPr>
          <p:nvPr/>
        </p:nvPicPr>
        <p:blipFill>
          <a:blip r:embed="rId18"/>
          <a:stretch>
            <a:fillRect/>
          </a:stretch>
        </p:blipFill>
        <p:spPr>
          <a:xfrm>
            <a:off x="6334125" y="2986088"/>
            <a:ext cx="2428875" cy="419100"/>
          </a:xfrm>
          <a:prstGeom prst="rect">
            <a:avLst/>
          </a:prstGeom>
        </p:spPr>
      </p:pic>
      <p:pic>
        <p:nvPicPr>
          <p:cNvPr id="34" name="SK-13-img-33" descr="preencoded.png"/>
          <p:cNvPicPr>
            <a:picLocks noChangeAspect="1"/>
          </p:cNvPicPr>
          <p:nvPr/>
        </p:nvPicPr>
        <p:blipFill>
          <a:blip r:embed="rId6"/>
          <a:stretch>
            <a:fillRect/>
          </a:stretch>
        </p:blipFill>
        <p:spPr>
          <a:xfrm>
            <a:off x="6191250" y="3690937"/>
            <a:ext cx="2714625" cy="2614613"/>
          </a:xfrm>
          <a:prstGeom prst="rect">
            <a:avLst/>
          </a:prstGeom>
        </p:spPr>
      </p:pic>
      <p:pic>
        <p:nvPicPr>
          <p:cNvPr id="35" name="SK-13-img-34" descr="preencoded.png"/>
          <p:cNvPicPr>
            <a:picLocks noChangeAspect="1"/>
          </p:cNvPicPr>
          <p:nvPr/>
        </p:nvPicPr>
        <p:blipFill>
          <a:blip r:embed="rId20"/>
          <a:stretch>
            <a:fillRect/>
          </a:stretch>
        </p:blipFill>
        <p:spPr>
          <a:xfrm>
            <a:off x="6341269" y="3881884"/>
            <a:ext cx="214313" cy="175320"/>
          </a:xfrm>
          <a:prstGeom prst="rect">
            <a:avLst/>
          </a:prstGeom>
        </p:spPr>
      </p:pic>
      <p:pic>
        <p:nvPicPr>
          <p:cNvPr id="36" name="SK-13-img-35" descr="preencoded.png"/>
          <p:cNvPicPr>
            <a:picLocks noChangeAspect="1"/>
          </p:cNvPicPr>
          <p:nvPr/>
        </p:nvPicPr>
        <p:blipFill>
          <a:blip r:embed="rId8"/>
          <a:stretch>
            <a:fillRect/>
          </a:stretch>
        </p:blipFill>
        <p:spPr>
          <a:xfrm>
            <a:off x="6334125" y="4205288"/>
            <a:ext cx="95250" cy="76200"/>
          </a:xfrm>
          <a:prstGeom prst="rect">
            <a:avLst/>
          </a:prstGeom>
        </p:spPr>
      </p:pic>
      <p:pic>
        <p:nvPicPr>
          <p:cNvPr id="37" name="SK-13-img-36" descr="preencoded.png"/>
          <p:cNvPicPr>
            <a:picLocks noChangeAspect="1"/>
          </p:cNvPicPr>
          <p:nvPr/>
        </p:nvPicPr>
        <p:blipFill>
          <a:blip r:embed="rId21"/>
          <a:stretch>
            <a:fillRect/>
          </a:stretch>
        </p:blipFill>
        <p:spPr>
          <a:xfrm>
            <a:off x="6334125" y="4430018"/>
            <a:ext cx="95250" cy="84534"/>
          </a:xfrm>
          <a:prstGeom prst="rect">
            <a:avLst/>
          </a:prstGeom>
        </p:spPr>
      </p:pic>
      <p:pic>
        <p:nvPicPr>
          <p:cNvPr id="38" name="SK-13-img-37" descr="preencoded.png"/>
          <p:cNvPicPr>
            <a:picLocks noChangeAspect="1"/>
          </p:cNvPicPr>
          <p:nvPr/>
        </p:nvPicPr>
        <p:blipFill>
          <a:blip r:embed="rId16"/>
          <a:stretch>
            <a:fillRect/>
          </a:stretch>
        </p:blipFill>
        <p:spPr>
          <a:xfrm>
            <a:off x="6334125" y="5915025"/>
            <a:ext cx="2428875" cy="247650"/>
          </a:xfrm>
          <a:prstGeom prst="rect">
            <a:avLst/>
          </a:prstGeom>
        </p:spPr>
      </p:pic>
      <p:pic>
        <p:nvPicPr>
          <p:cNvPr id="39" name="SK-13-img-38" descr="preencoded.png"/>
          <p:cNvPicPr>
            <a:picLocks noChangeAspect="1"/>
          </p:cNvPicPr>
          <p:nvPr/>
        </p:nvPicPr>
        <p:blipFill>
          <a:blip r:embed="rId6"/>
          <a:stretch>
            <a:fillRect/>
          </a:stretch>
        </p:blipFill>
        <p:spPr>
          <a:xfrm>
            <a:off x="9096375" y="933450"/>
            <a:ext cx="2714625" cy="2614613"/>
          </a:xfrm>
          <a:prstGeom prst="rect">
            <a:avLst/>
          </a:prstGeom>
        </p:spPr>
      </p:pic>
      <p:pic>
        <p:nvPicPr>
          <p:cNvPr id="40" name="SK-13-img-39" descr="preencoded.png"/>
          <p:cNvPicPr>
            <a:picLocks noChangeAspect="1"/>
          </p:cNvPicPr>
          <p:nvPr/>
        </p:nvPicPr>
        <p:blipFill>
          <a:blip r:embed="rId22"/>
          <a:stretch>
            <a:fillRect/>
          </a:stretch>
        </p:blipFill>
        <p:spPr>
          <a:xfrm>
            <a:off x="9246394" y="1124396"/>
            <a:ext cx="214313" cy="175320"/>
          </a:xfrm>
          <a:prstGeom prst="rect">
            <a:avLst/>
          </a:prstGeom>
        </p:spPr>
      </p:pic>
      <p:pic>
        <p:nvPicPr>
          <p:cNvPr id="41" name="SK-13-img-40" descr="preencoded.png"/>
          <p:cNvPicPr>
            <a:picLocks noChangeAspect="1"/>
          </p:cNvPicPr>
          <p:nvPr/>
        </p:nvPicPr>
        <p:blipFill>
          <a:blip r:embed="rId8"/>
          <a:stretch>
            <a:fillRect/>
          </a:stretch>
        </p:blipFill>
        <p:spPr>
          <a:xfrm>
            <a:off x="9239250" y="1447800"/>
            <a:ext cx="95250" cy="76200"/>
          </a:xfrm>
          <a:prstGeom prst="rect">
            <a:avLst/>
          </a:prstGeom>
        </p:spPr>
      </p:pic>
      <p:pic>
        <p:nvPicPr>
          <p:cNvPr id="42" name="SK-13-img-41" descr="preencoded.png"/>
          <p:cNvPicPr>
            <a:picLocks noChangeAspect="1"/>
          </p:cNvPicPr>
          <p:nvPr/>
        </p:nvPicPr>
        <p:blipFill>
          <a:blip r:embed="rId9"/>
          <a:stretch>
            <a:fillRect/>
          </a:stretch>
        </p:blipFill>
        <p:spPr>
          <a:xfrm>
            <a:off x="9239250" y="1672530"/>
            <a:ext cx="95250" cy="76200"/>
          </a:xfrm>
          <a:prstGeom prst="rect">
            <a:avLst/>
          </a:prstGeom>
        </p:spPr>
      </p:pic>
      <p:pic>
        <p:nvPicPr>
          <p:cNvPr id="43" name="SK-13-img-42" descr="preencoded.png"/>
          <p:cNvPicPr>
            <a:picLocks noChangeAspect="1"/>
          </p:cNvPicPr>
          <p:nvPr/>
        </p:nvPicPr>
        <p:blipFill>
          <a:blip r:embed="rId16"/>
          <a:stretch>
            <a:fillRect/>
          </a:stretch>
        </p:blipFill>
        <p:spPr>
          <a:xfrm>
            <a:off x="9239250" y="3157538"/>
            <a:ext cx="2428875" cy="247650"/>
          </a:xfrm>
          <a:prstGeom prst="rect">
            <a:avLst/>
          </a:prstGeom>
        </p:spPr>
      </p:pic>
      <p:pic>
        <p:nvPicPr>
          <p:cNvPr id="44" name="SK-13-img-43" descr="preencoded.png"/>
          <p:cNvPicPr>
            <a:picLocks noChangeAspect="1"/>
          </p:cNvPicPr>
          <p:nvPr/>
        </p:nvPicPr>
        <p:blipFill>
          <a:blip r:embed="rId6"/>
          <a:stretch>
            <a:fillRect/>
          </a:stretch>
        </p:blipFill>
        <p:spPr>
          <a:xfrm>
            <a:off x="9096375" y="3690937"/>
            <a:ext cx="2714625" cy="2614613"/>
          </a:xfrm>
          <a:prstGeom prst="rect">
            <a:avLst/>
          </a:prstGeom>
        </p:spPr>
      </p:pic>
      <p:pic>
        <p:nvPicPr>
          <p:cNvPr id="45" name="SK-13-img-44" descr="preencoded.png"/>
          <p:cNvPicPr>
            <a:picLocks noChangeAspect="1"/>
          </p:cNvPicPr>
          <p:nvPr/>
        </p:nvPicPr>
        <p:blipFill>
          <a:blip r:embed="rId23"/>
          <a:stretch>
            <a:fillRect/>
          </a:stretch>
        </p:blipFill>
        <p:spPr>
          <a:xfrm>
            <a:off x="9246394" y="3881884"/>
            <a:ext cx="214313" cy="175320"/>
          </a:xfrm>
          <a:prstGeom prst="rect">
            <a:avLst/>
          </a:prstGeom>
        </p:spPr>
      </p:pic>
      <p:pic>
        <p:nvPicPr>
          <p:cNvPr id="46" name="SK-13-img-45" descr="preencoded.png"/>
          <p:cNvPicPr>
            <a:picLocks noChangeAspect="1"/>
          </p:cNvPicPr>
          <p:nvPr/>
        </p:nvPicPr>
        <p:blipFill>
          <a:blip r:embed="rId8"/>
          <a:stretch>
            <a:fillRect/>
          </a:stretch>
        </p:blipFill>
        <p:spPr>
          <a:xfrm>
            <a:off x="9239250" y="4205288"/>
            <a:ext cx="95250" cy="76200"/>
          </a:xfrm>
          <a:prstGeom prst="rect">
            <a:avLst/>
          </a:prstGeom>
        </p:spPr>
      </p:pic>
      <p:pic>
        <p:nvPicPr>
          <p:cNvPr id="47" name="SK-13-img-46" descr="preencoded.png"/>
          <p:cNvPicPr>
            <a:picLocks noChangeAspect="1"/>
          </p:cNvPicPr>
          <p:nvPr/>
        </p:nvPicPr>
        <p:blipFill>
          <a:blip r:embed="rId21"/>
          <a:stretch>
            <a:fillRect/>
          </a:stretch>
        </p:blipFill>
        <p:spPr>
          <a:xfrm>
            <a:off x="9239250" y="4430018"/>
            <a:ext cx="95250" cy="84534"/>
          </a:xfrm>
          <a:prstGeom prst="rect">
            <a:avLst/>
          </a:prstGeom>
        </p:spPr>
      </p:pic>
      <p:pic>
        <p:nvPicPr>
          <p:cNvPr id="48" name="SK-13-img-47" descr="preencoded.png"/>
          <p:cNvPicPr>
            <a:picLocks noChangeAspect="1"/>
          </p:cNvPicPr>
          <p:nvPr/>
        </p:nvPicPr>
        <p:blipFill>
          <a:blip r:embed="rId16"/>
          <a:stretch>
            <a:fillRect/>
          </a:stretch>
        </p:blipFill>
        <p:spPr>
          <a:xfrm>
            <a:off x="9239250" y="5915025"/>
            <a:ext cx="2428875" cy="247650"/>
          </a:xfrm>
          <a:prstGeom prst="rect">
            <a:avLst/>
          </a:prstGeom>
        </p:spPr>
      </p:pic>
      <p:pic>
        <p:nvPicPr>
          <p:cNvPr id="49" name="SK-13-img-48" descr="preencoded.png"/>
          <p:cNvPicPr>
            <a:picLocks noChangeAspect="1"/>
          </p:cNvPicPr>
          <p:nvPr/>
        </p:nvPicPr>
        <p:blipFill>
          <a:blip r:embed="rId24"/>
          <a:stretch>
            <a:fillRect/>
          </a:stretch>
        </p:blipFill>
        <p:spPr>
          <a:xfrm>
            <a:off x="0" y="6496050"/>
            <a:ext cx="12192000" cy="361950"/>
          </a:xfrm>
          <a:prstGeom prst="rect">
            <a:avLst/>
          </a:prstGeom>
        </p:spPr>
      </p:pic>
      <p:sp>
        <p:nvSpPr>
          <p:cNvPr id="50" name="SK-13-text-49"/>
          <p:cNvSpPr/>
          <p:nvPr/>
        </p:nvSpPr>
        <p:spPr>
          <a:xfrm>
            <a:off x="619125" y="114300"/>
            <a:ext cx="9875520" cy="342900"/>
          </a:xfrm>
          <a:prstGeom prst="rect">
            <a:avLst/>
          </a:prstGeom>
          <a:noFill/>
          <a:ln/>
        </p:spPr>
        <p:txBody>
          <a:bodyPr vert="horz" wrap="square" lIns="0" tIns="0" rIns="0" bIns="0" rtlCol="0" anchor="ctr"/>
          <a:lstStyle/>
          <a:p>
            <a:pPr marL="0" indent="0">
              <a:lnSpc>
                <a:spcPts val="2700"/>
              </a:lnSpc>
              <a:buNone/>
            </a:pPr>
            <a:r>
              <a:rPr lang="en-US" sz="1800" b="1" kern="0" spc="60" dirty="0">
                <a:solidFill>
                  <a:srgbClr val="FFFFFF"/>
                </a:solidFill>
              </a:rPr>
              <a:t>RED FLAGS IN CHRONIC DISEASE REVIEWS</a:t>
            </a:r>
            <a:endParaRPr lang="en-US" sz="1800" dirty="0"/>
          </a:p>
        </p:txBody>
      </p:sp>
      <p:sp>
        <p:nvSpPr>
          <p:cNvPr id="51" name="SK-13-text-50"/>
          <p:cNvSpPr/>
          <p:nvPr/>
        </p:nvSpPr>
        <p:spPr>
          <a:xfrm>
            <a:off x="619125" y="476250"/>
            <a:ext cx="10081260" cy="200025"/>
          </a:xfrm>
          <a:prstGeom prst="rect">
            <a:avLst/>
          </a:prstGeom>
          <a:noFill/>
          <a:ln/>
        </p:spPr>
        <p:txBody>
          <a:bodyPr vert="horz" wrap="square" lIns="0" tIns="0" rIns="0" bIns="0" rtlCol="0" anchor="ctr"/>
          <a:lstStyle/>
          <a:p>
            <a:pPr marL="0" indent="0">
              <a:lnSpc>
                <a:spcPts val="1575"/>
              </a:lnSpc>
              <a:buNone/>
            </a:pPr>
            <a:r>
              <a:rPr lang="en-US" sz="1050" dirty="0">
                <a:solidFill>
                  <a:srgbClr val="FFFFFF">
                    <a:alpha val="90000"/>
                  </a:srgbClr>
                </a:solidFill>
              </a:rPr>
              <a:t>Identifying urgent clinical triggers requiring immediate action</a:t>
            </a:r>
            <a:endParaRPr lang="en-US" sz="1050" dirty="0"/>
          </a:p>
        </p:txBody>
      </p:sp>
      <p:sp>
        <p:nvSpPr>
          <p:cNvPr id="52" name="SK-13-text-51"/>
          <p:cNvSpPr/>
          <p:nvPr/>
        </p:nvSpPr>
        <p:spPr>
          <a:xfrm>
            <a:off x="10521851" y="258217"/>
            <a:ext cx="908149" cy="274141"/>
          </a:xfrm>
          <a:prstGeom prst="rect">
            <a:avLst/>
          </a:prstGeom>
          <a:noFill/>
          <a:ln/>
        </p:spPr>
        <p:txBody>
          <a:bodyPr vert="horz" wrap="square" lIns="0" tIns="0" rIns="0" bIns="0" rtlCol="0" anchor="ctr"/>
          <a:lstStyle/>
          <a:p>
            <a:pPr marL="0" indent="0" algn="r">
              <a:lnSpc>
                <a:spcPts val="1080"/>
              </a:lnSpc>
              <a:buNone/>
            </a:pPr>
            <a:r>
              <a:rPr lang="en-US" sz="900" b="1" dirty="0">
                <a:solidFill>
                  <a:srgbClr val="FFFFFF"/>
                </a:solidFill>
              </a:rPr>
              <a:t>BRADFORD VTS
MAY 2026</a:t>
            </a:r>
            <a:endParaRPr lang="en-US" sz="900" dirty="0"/>
          </a:p>
        </p:txBody>
      </p:sp>
      <p:sp>
        <p:nvSpPr>
          <p:cNvPr id="53" name="SK-13-text-52"/>
          <p:cNvSpPr/>
          <p:nvPr/>
        </p:nvSpPr>
        <p:spPr>
          <a:xfrm>
            <a:off x="847725" y="1076325"/>
            <a:ext cx="411480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C3E50"/>
                </a:solidFill>
              </a:rPr>
              <a:t>Hypertensive Urgency</a:t>
            </a:r>
            <a:endParaRPr lang="en-US" sz="1350" dirty="0"/>
          </a:p>
        </p:txBody>
      </p:sp>
      <p:sp>
        <p:nvSpPr>
          <p:cNvPr id="54" name="SK-13-text-53"/>
          <p:cNvSpPr/>
          <p:nvPr/>
        </p:nvSpPr>
        <p:spPr>
          <a:xfrm>
            <a:off x="695325" y="1409700"/>
            <a:ext cx="5440680" cy="186630"/>
          </a:xfrm>
          <a:prstGeom prst="rect">
            <a:avLst/>
          </a:prstGeom>
          <a:noFill/>
          <a:ln/>
        </p:spPr>
        <p:txBody>
          <a:bodyPr vert="horz" wrap="square" lIns="0" tIns="0" rIns="0" bIns="0" rtlCol="0" anchor="ctr"/>
          <a:lstStyle/>
          <a:p>
            <a:pPr marL="0" indent="0" algn="l">
              <a:lnSpc>
                <a:spcPts val="1470"/>
              </a:lnSpc>
              <a:buNone/>
            </a:pPr>
            <a:r>
              <a:rPr lang="en-US" sz="1050" dirty="0">
                <a:solidFill>
                  <a:srgbClr val="2C3E50"/>
                </a:solidFill>
              </a:rPr>
              <a:t>BP ≥180/120 mmHg with symptoms</a:t>
            </a:r>
            <a:endParaRPr lang="en-US" sz="1050" dirty="0"/>
          </a:p>
        </p:txBody>
      </p:sp>
      <p:sp>
        <p:nvSpPr>
          <p:cNvPr id="55" name="SK-13-text-54"/>
          <p:cNvSpPr/>
          <p:nvPr/>
        </p:nvSpPr>
        <p:spPr>
          <a:xfrm>
            <a:off x="695325" y="1634430"/>
            <a:ext cx="5600700" cy="186630"/>
          </a:xfrm>
          <a:prstGeom prst="rect">
            <a:avLst/>
          </a:prstGeom>
          <a:noFill/>
          <a:ln/>
        </p:spPr>
        <p:txBody>
          <a:bodyPr vert="horz" wrap="square" lIns="0" tIns="0" rIns="0" bIns="0" rtlCol="0" anchor="ctr"/>
          <a:lstStyle/>
          <a:p>
            <a:pPr marL="0" indent="0" algn="l">
              <a:lnSpc>
                <a:spcPts val="1470"/>
              </a:lnSpc>
              <a:buNone/>
            </a:pPr>
            <a:r>
              <a:rPr lang="en-US" sz="1050" dirty="0">
                <a:solidFill>
                  <a:srgbClr val="2C3E50"/>
                </a:solidFill>
              </a:rPr>
              <a:t>Headache, visual change, chest pain</a:t>
            </a:r>
            <a:endParaRPr lang="en-US" sz="1050" dirty="0"/>
          </a:p>
        </p:txBody>
      </p:sp>
      <p:sp>
        <p:nvSpPr>
          <p:cNvPr id="56" name="SK-13-text-55"/>
          <p:cNvSpPr/>
          <p:nvPr/>
        </p:nvSpPr>
        <p:spPr>
          <a:xfrm>
            <a:off x="695325" y="1859161"/>
            <a:ext cx="5120640" cy="186630"/>
          </a:xfrm>
          <a:prstGeom prst="rect">
            <a:avLst/>
          </a:prstGeom>
          <a:noFill/>
          <a:ln/>
        </p:spPr>
        <p:txBody>
          <a:bodyPr vert="horz" wrap="square" lIns="0" tIns="0" rIns="0" bIns="0" rtlCol="0" anchor="ctr"/>
          <a:lstStyle/>
          <a:p>
            <a:pPr marL="0" indent="0" algn="l">
              <a:lnSpc>
                <a:spcPts val="1470"/>
              </a:lnSpc>
              <a:buNone/>
            </a:pPr>
            <a:r>
              <a:rPr lang="en-US" sz="1050" dirty="0">
                <a:solidFill>
                  <a:srgbClr val="2C3E50"/>
                </a:solidFill>
              </a:rPr>
              <a:t>New confusion or focal neurology</a:t>
            </a:r>
            <a:endParaRPr lang="en-US" sz="1050" dirty="0"/>
          </a:p>
        </p:txBody>
      </p:sp>
      <p:sp>
        <p:nvSpPr>
          <p:cNvPr id="57" name="SK-13-text-56"/>
          <p:cNvSpPr/>
          <p:nvPr/>
        </p:nvSpPr>
        <p:spPr>
          <a:xfrm>
            <a:off x="600075" y="3157538"/>
            <a:ext cx="3342401" cy="247650"/>
          </a:xfrm>
          <a:prstGeom prst="rect">
            <a:avLst/>
          </a:prstGeom>
          <a:noFill/>
          <a:ln/>
        </p:spPr>
        <p:txBody>
          <a:bodyPr vert="horz" wrap="square" lIns="0" tIns="0" rIns="0" bIns="0" rtlCol="0" anchor="ctr"/>
          <a:lstStyle/>
          <a:p>
            <a:pPr marL="0" indent="0">
              <a:lnSpc>
                <a:spcPts val="1350"/>
              </a:lnSpc>
              <a:buNone/>
            </a:pPr>
            <a:r>
              <a:rPr lang="en-US" sz="900" b="1" kern="0" spc="30" dirty="0">
                <a:solidFill>
                  <a:srgbClr val="D35400"/>
                </a:solidFill>
              </a:rPr>
              <a:t>URGENT CLINICAL ASSESSMENT</a:t>
            </a:r>
            <a:endParaRPr lang="en-US" sz="900" dirty="0"/>
          </a:p>
        </p:txBody>
      </p:sp>
      <p:sp>
        <p:nvSpPr>
          <p:cNvPr id="58" name="SK-13-text-57"/>
          <p:cNvSpPr/>
          <p:nvPr/>
        </p:nvSpPr>
        <p:spPr>
          <a:xfrm>
            <a:off x="847725" y="3833812"/>
            <a:ext cx="329184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C3E50"/>
                </a:solidFill>
              </a:rPr>
              <a:t>Chest Pain (CHD)</a:t>
            </a:r>
            <a:endParaRPr lang="en-US" sz="1350" dirty="0"/>
          </a:p>
        </p:txBody>
      </p:sp>
      <p:sp>
        <p:nvSpPr>
          <p:cNvPr id="59" name="SK-13-text-58"/>
          <p:cNvSpPr/>
          <p:nvPr/>
        </p:nvSpPr>
        <p:spPr>
          <a:xfrm>
            <a:off x="695325" y="4167188"/>
            <a:ext cx="2257425" cy="373261"/>
          </a:xfrm>
          <a:prstGeom prst="rect">
            <a:avLst/>
          </a:prstGeom>
          <a:noFill/>
          <a:ln/>
        </p:spPr>
        <p:txBody>
          <a:bodyPr vert="horz" wrap="square" lIns="0" tIns="0" rIns="0" bIns="0" rtlCol="0" anchor="ctr"/>
          <a:lstStyle/>
          <a:p>
            <a:pPr marL="0" indent="0" algn="l">
              <a:lnSpc>
                <a:spcPts val="1470"/>
              </a:lnSpc>
              <a:buNone/>
            </a:pPr>
            <a:r>
              <a:rPr lang="en-US" sz="1050" dirty="0">
                <a:solidFill>
                  <a:srgbClr val="2C3E50"/>
                </a:solidFill>
              </a:rPr>
              <a:t>New or accelerating angina symptoms</a:t>
            </a:r>
            <a:endParaRPr lang="en-US" sz="1050" dirty="0"/>
          </a:p>
        </p:txBody>
      </p:sp>
      <p:sp>
        <p:nvSpPr>
          <p:cNvPr id="60" name="SK-13-text-59"/>
          <p:cNvSpPr/>
          <p:nvPr/>
        </p:nvSpPr>
        <p:spPr>
          <a:xfrm>
            <a:off x="695325" y="4578548"/>
            <a:ext cx="5760720" cy="186630"/>
          </a:xfrm>
          <a:prstGeom prst="rect">
            <a:avLst/>
          </a:prstGeom>
          <a:noFill/>
          <a:ln/>
        </p:spPr>
        <p:txBody>
          <a:bodyPr vert="horz" wrap="square" lIns="0" tIns="0" rIns="0" bIns="0" rtlCol="0" anchor="ctr"/>
          <a:lstStyle/>
          <a:p>
            <a:pPr marL="0" indent="0" algn="l">
              <a:lnSpc>
                <a:spcPts val="1470"/>
              </a:lnSpc>
              <a:buNone/>
            </a:pPr>
            <a:r>
              <a:rPr lang="en-US" sz="1050" dirty="0">
                <a:solidFill>
                  <a:srgbClr val="2C3E50"/>
                </a:solidFill>
              </a:rPr>
              <a:t>Pain at rest or increasing frequency</a:t>
            </a:r>
            <a:endParaRPr lang="en-US" sz="1050" dirty="0"/>
          </a:p>
        </p:txBody>
      </p:sp>
      <p:sp>
        <p:nvSpPr>
          <p:cNvPr id="61" name="SK-13-text-60"/>
          <p:cNvSpPr/>
          <p:nvPr/>
        </p:nvSpPr>
        <p:spPr>
          <a:xfrm>
            <a:off x="600075" y="5915025"/>
            <a:ext cx="2699632" cy="247650"/>
          </a:xfrm>
          <a:prstGeom prst="rect">
            <a:avLst/>
          </a:prstGeom>
          <a:noFill/>
          <a:ln/>
        </p:spPr>
        <p:txBody>
          <a:bodyPr vert="horz" wrap="square" lIns="0" tIns="0" rIns="0" bIns="0" rtlCol="0" anchor="ctr"/>
          <a:lstStyle/>
          <a:p>
            <a:pPr marL="0" indent="0">
              <a:lnSpc>
                <a:spcPts val="1350"/>
              </a:lnSpc>
              <a:buNone/>
            </a:pPr>
            <a:r>
              <a:rPr lang="en-US" sz="900" b="1" kern="0" spc="30" dirty="0">
                <a:solidFill>
                  <a:srgbClr val="D35400"/>
                </a:solidFill>
              </a:rPr>
              <a:t>URGENT ACS ASSESSMENT</a:t>
            </a:r>
            <a:endParaRPr lang="en-US" sz="900" dirty="0"/>
          </a:p>
        </p:txBody>
      </p:sp>
      <p:sp>
        <p:nvSpPr>
          <p:cNvPr id="62" name="SK-13-text-61"/>
          <p:cNvSpPr/>
          <p:nvPr/>
        </p:nvSpPr>
        <p:spPr>
          <a:xfrm>
            <a:off x="3752850" y="1076325"/>
            <a:ext cx="370332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C3E50"/>
                </a:solidFill>
              </a:rPr>
              <a:t>Diabetes Emergency</a:t>
            </a:r>
            <a:endParaRPr lang="en-US" sz="1350" dirty="0"/>
          </a:p>
        </p:txBody>
      </p:sp>
      <p:sp>
        <p:nvSpPr>
          <p:cNvPr id="63" name="SK-13-text-62"/>
          <p:cNvSpPr/>
          <p:nvPr/>
        </p:nvSpPr>
        <p:spPr>
          <a:xfrm>
            <a:off x="3600450" y="1409700"/>
            <a:ext cx="5173980" cy="186630"/>
          </a:xfrm>
          <a:prstGeom prst="rect">
            <a:avLst/>
          </a:prstGeom>
          <a:noFill/>
          <a:ln/>
        </p:spPr>
        <p:txBody>
          <a:bodyPr vert="horz" wrap="square" lIns="0" tIns="0" rIns="0" bIns="0" rtlCol="0" anchor="ctr"/>
          <a:lstStyle/>
          <a:p>
            <a:pPr marL="0" indent="0" algn="l">
              <a:lnSpc>
                <a:spcPts val="1470"/>
              </a:lnSpc>
              <a:buNone/>
            </a:pPr>
            <a:r>
              <a:rPr lang="en-US" sz="1050" dirty="0">
                <a:solidFill>
                  <a:srgbClr val="2C3E50"/>
                </a:solidFill>
              </a:rPr>
              <a:t>Glucose ≥20 mmol/L persistently</a:t>
            </a:r>
            <a:endParaRPr lang="en-US" sz="1050" dirty="0"/>
          </a:p>
        </p:txBody>
      </p:sp>
      <p:sp>
        <p:nvSpPr>
          <p:cNvPr id="64" name="SK-13-text-63"/>
          <p:cNvSpPr/>
          <p:nvPr/>
        </p:nvSpPr>
        <p:spPr>
          <a:xfrm>
            <a:off x="3600450" y="1634430"/>
            <a:ext cx="4960620" cy="186630"/>
          </a:xfrm>
          <a:prstGeom prst="rect">
            <a:avLst/>
          </a:prstGeom>
          <a:noFill/>
          <a:ln/>
        </p:spPr>
        <p:txBody>
          <a:bodyPr vert="horz" wrap="square" lIns="0" tIns="0" rIns="0" bIns="0" rtlCol="0" anchor="ctr"/>
          <a:lstStyle/>
          <a:p>
            <a:pPr marL="0" indent="0" algn="l">
              <a:lnSpc>
                <a:spcPts val="1470"/>
              </a:lnSpc>
              <a:buNone/>
            </a:pPr>
            <a:r>
              <a:rPr lang="en-US" sz="1050" dirty="0">
                <a:solidFill>
                  <a:srgbClr val="2C3E50"/>
                </a:solidFill>
              </a:rPr>
              <a:t>DKA symptoms: ketones, vomiting</a:t>
            </a:r>
            <a:endParaRPr lang="en-US" sz="1050" dirty="0"/>
          </a:p>
        </p:txBody>
      </p:sp>
      <p:sp>
        <p:nvSpPr>
          <p:cNvPr id="65" name="SK-13-text-64"/>
          <p:cNvSpPr/>
          <p:nvPr/>
        </p:nvSpPr>
        <p:spPr>
          <a:xfrm>
            <a:off x="3600450" y="1859161"/>
            <a:ext cx="2257425" cy="373261"/>
          </a:xfrm>
          <a:prstGeom prst="rect">
            <a:avLst/>
          </a:prstGeom>
          <a:noFill/>
          <a:ln/>
        </p:spPr>
        <p:txBody>
          <a:bodyPr vert="horz" wrap="square" lIns="0" tIns="0" rIns="0" bIns="0" rtlCol="0" anchor="ctr"/>
          <a:lstStyle/>
          <a:p>
            <a:pPr marL="0" indent="0" algn="l">
              <a:lnSpc>
                <a:spcPts val="1470"/>
              </a:lnSpc>
              <a:buNone/>
            </a:pPr>
            <a:r>
              <a:rPr lang="en-US" sz="1050" dirty="0">
                <a:solidFill>
                  <a:srgbClr val="2C3E50"/>
                </a:solidFill>
              </a:rPr>
              <a:t>HHS: profound dehydration, confusion</a:t>
            </a:r>
            <a:endParaRPr lang="en-US" sz="1050" dirty="0"/>
          </a:p>
        </p:txBody>
      </p:sp>
      <p:sp>
        <p:nvSpPr>
          <p:cNvPr id="66" name="SK-13-text-65"/>
          <p:cNvSpPr/>
          <p:nvPr/>
        </p:nvSpPr>
        <p:spPr>
          <a:xfrm>
            <a:off x="3505200" y="3157538"/>
            <a:ext cx="3213847" cy="247650"/>
          </a:xfrm>
          <a:prstGeom prst="rect">
            <a:avLst/>
          </a:prstGeom>
          <a:noFill/>
          <a:ln/>
        </p:spPr>
        <p:txBody>
          <a:bodyPr vert="horz" wrap="square" lIns="0" tIns="0" rIns="0" bIns="0" rtlCol="0" anchor="ctr"/>
          <a:lstStyle/>
          <a:p>
            <a:pPr marL="0" indent="0">
              <a:lnSpc>
                <a:spcPts val="1350"/>
              </a:lnSpc>
              <a:buNone/>
            </a:pPr>
            <a:r>
              <a:rPr lang="en-US" sz="900" b="1" kern="0" spc="30" dirty="0">
                <a:solidFill>
                  <a:srgbClr val="D35400"/>
                </a:solidFill>
              </a:rPr>
              <a:t>URGENT HOSPITAL ADMISSION</a:t>
            </a:r>
            <a:endParaRPr lang="en-US" sz="900" dirty="0"/>
          </a:p>
        </p:txBody>
      </p:sp>
      <p:sp>
        <p:nvSpPr>
          <p:cNvPr id="67" name="SK-13-text-66"/>
          <p:cNvSpPr/>
          <p:nvPr/>
        </p:nvSpPr>
        <p:spPr>
          <a:xfrm>
            <a:off x="3752850" y="3833812"/>
            <a:ext cx="390906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C3E50"/>
                </a:solidFill>
              </a:rPr>
              <a:t>Renal Deterioration</a:t>
            </a:r>
            <a:endParaRPr lang="en-US" sz="1350" dirty="0"/>
          </a:p>
        </p:txBody>
      </p:sp>
      <p:sp>
        <p:nvSpPr>
          <p:cNvPr id="68" name="SK-13-text-67"/>
          <p:cNvSpPr/>
          <p:nvPr/>
        </p:nvSpPr>
        <p:spPr>
          <a:xfrm>
            <a:off x="3600450" y="4167188"/>
            <a:ext cx="4853940" cy="186630"/>
          </a:xfrm>
          <a:prstGeom prst="rect">
            <a:avLst/>
          </a:prstGeom>
          <a:noFill/>
          <a:ln/>
        </p:spPr>
        <p:txBody>
          <a:bodyPr vert="horz" wrap="square" lIns="0" tIns="0" rIns="0" bIns="0" rtlCol="0" anchor="ctr"/>
          <a:lstStyle/>
          <a:p>
            <a:pPr marL="0" indent="0" algn="l">
              <a:lnSpc>
                <a:spcPts val="1470"/>
              </a:lnSpc>
              <a:buNone/>
            </a:pPr>
            <a:r>
              <a:rPr lang="en-US" sz="1050" dirty="0">
                <a:solidFill>
                  <a:srgbClr val="2C3E50"/>
                </a:solidFill>
              </a:rPr>
              <a:t>Acute rise in Creatinine &gt;25%</a:t>
            </a:r>
            <a:endParaRPr lang="en-US" sz="1050" dirty="0"/>
          </a:p>
        </p:txBody>
      </p:sp>
      <p:sp>
        <p:nvSpPr>
          <p:cNvPr id="69" name="SK-13-text-68"/>
          <p:cNvSpPr/>
          <p:nvPr/>
        </p:nvSpPr>
        <p:spPr>
          <a:xfrm>
            <a:off x="3600450" y="4391918"/>
            <a:ext cx="4693920" cy="186630"/>
          </a:xfrm>
          <a:prstGeom prst="rect">
            <a:avLst/>
          </a:prstGeom>
          <a:noFill/>
          <a:ln/>
        </p:spPr>
        <p:txBody>
          <a:bodyPr vert="horz" wrap="square" lIns="0" tIns="0" rIns="0" bIns="0" rtlCol="0" anchor="ctr"/>
          <a:lstStyle/>
          <a:p>
            <a:pPr marL="0" indent="0" algn="l">
              <a:lnSpc>
                <a:spcPts val="1470"/>
              </a:lnSpc>
              <a:buNone/>
            </a:pPr>
            <a:r>
              <a:rPr lang="en-US" sz="1050" dirty="0">
                <a:solidFill>
                  <a:srgbClr val="2C3E50"/>
                </a:solidFill>
              </a:rPr>
              <a:t>eGFR fall &gt;25% from baseline</a:t>
            </a:r>
            <a:endParaRPr lang="en-US" sz="1050" dirty="0"/>
          </a:p>
        </p:txBody>
      </p:sp>
      <p:sp>
        <p:nvSpPr>
          <p:cNvPr id="70" name="SK-13-text-69"/>
          <p:cNvSpPr/>
          <p:nvPr/>
        </p:nvSpPr>
        <p:spPr>
          <a:xfrm>
            <a:off x="3505200" y="5743575"/>
            <a:ext cx="2276475" cy="419100"/>
          </a:xfrm>
          <a:prstGeom prst="rect">
            <a:avLst/>
          </a:prstGeom>
          <a:noFill/>
          <a:ln/>
        </p:spPr>
        <p:txBody>
          <a:bodyPr vert="horz" wrap="square" lIns="0" tIns="0" rIns="0" bIns="0" rtlCol="0" anchor="ctr"/>
          <a:lstStyle/>
          <a:p>
            <a:pPr marL="0" indent="0">
              <a:lnSpc>
                <a:spcPts val="1350"/>
              </a:lnSpc>
              <a:buNone/>
            </a:pPr>
            <a:r>
              <a:rPr lang="en-US" sz="900" b="1" kern="0" spc="30" dirty="0">
                <a:solidFill>
                  <a:srgbClr val="D35400"/>
                </a:solidFill>
              </a:rPr>
              <a:t>HOLD NEPHROTOXICS &amp; URGENT REVIEW</a:t>
            </a:r>
            <a:endParaRPr lang="en-US" sz="900" dirty="0"/>
          </a:p>
        </p:txBody>
      </p:sp>
      <p:sp>
        <p:nvSpPr>
          <p:cNvPr id="71" name="SK-13-text-70"/>
          <p:cNvSpPr/>
          <p:nvPr/>
        </p:nvSpPr>
        <p:spPr>
          <a:xfrm>
            <a:off x="6657975" y="1076325"/>
            <a:ext cx="349758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C3E50"/>
                </a:solidFill>
              </a:rPr>
              <a:t>HF Decompensation</a:t>
            </a:r>
            <a:endParaRPr lang="en-US" sz="1350" dirty="0"/>
          </a:p>
        </p:txBody>
      </p:sp>
      <p:sp>
        <p:nvSpPr>
          <p:cNvPr id="72" name="SK-13-text-71"/>
          <p:cNvSpPr/>
          <p:nvPr/>
        </p:nvSpPr>
        <p:spPr>
          <a:xfrm>
            <a:off x="6505575" y="1409700"/>
            <a:ext cx="5120640" cy="186630"/>
          </a:xfrm>
          <a:prstGeom prst="rect">
            <a:avLst/>
          </a:prstGeom>
          <a:noFill/>
          <a:ln/>
        </p:spPr>
        <p:txBody>
          <a:bodyPr vert="horz" wrap="square" lIns="0" tIns="0" rIns="0" bIns="0" rtlCol="0" anchor="ctr"/>
          <a:lstStyle/>
          <a:p>
            <a:pPr marL="0" indent="0" algn="l">
              <a:lnSpc>
                <a:spcPts val="1470"/>
              </a:lnSpc>
              <a:buNone/>
            </a:pPr>
            <a:r>
              <a:rPr lang="en-US" sz="1050" dirty="0">
                <a:solidFill>
                  <a:srgbClr val="2C3E50"/>
                </a:solidFill>
              </a:rPr>
              <a:t>Rapidly worsening breathlessness</a:t>
            </a:r>
            <a:endParaRPr lang="en-US" sz="1050" dirty="0"/>
          </a:p>
        </p:txBody>
      </p:sp>
      <p:sp>
        <p:nvSpPr>
          <p:cNvPr id="73" name="SK-13-text-72"/>
          <p:cNvSpPr/>
          <p:nvPr/>
        </p:nvSpPr>
        <p:spPr>
          <a:xfrm>
            <a:off x="6505575" y="1634430"/>
            <a:ext cx="3360420" cy="186630"/>
          </a:xfrm>
          <a:prstGeom prst="rect">
            <a:avLst/>
          </a:prstGeom>
          <a:noFill/>
          <a:ln/>
        </p:spPr>
        <p:txBody>
          <a:bodyPr vert="horz" wrap="square" lIns="0" tIns="0" rIns="0" bIns="0" rtlCol="0" anchor="ctr"/>
          <a:lstStyle/>
          <a:p>
            <a:pPr marL="0" indent="0" algn="l">
              <a:lnSpc>
                <a:spcPts val="1470"/>
              </a:lnSpc>
              <a:buNone/>
            </a:pPr>
            <a:r>
              <a:rPr lang="en-US" sz="1050" dirty="0">
                <a:solidFill>
                  <a:srgbClr val="2C3E50"/>
                </a:solidFill>
              </a:rPr>
              <a:t>New orthopnoea or PND</a:t>
            </a:r>
            <a:endParaRPr lang="en-US" sz="1050" dirty="0"/>
          </a:p>
        </p:txBody>
      </p:sp>
      <p:sp>
        <p:nvSpPr>
          <p:cNvPr id="74" name="SK-13-text-73"/>
          <p:cNvSpPr/>
          <p:nvPr/>
        </p:nvSpPr>
        <p:spPr>
          <a:xfrm>
            <a:off x="6505575" y="1859161"/>
            <a:ext cx="4960620" cy="186630"/>
          </a:xfrm>
          <a:prstGeom prst="rect">
            <a:avLst/>
          </a:prstGeom>
          <a:noFill/>
          <a:ln/>
        </p:spPr>
        <p:txBody>
          <a:bodyPr vert="horz" wrap="square" lIns="0" tIns="0" rIns="0" bIns="0" rtlCol="0" anchor="ctr"/>
          <a:lstStyle/>
          <a:p>
            <a:pPr marL="0" indent="0" algn="l">
              <a:lnSpc>
                <a:spcPts val="1470"/>
              </a:lnSpc>
              <a:buNone/>
            </a:pPr>
            <a:r>
              <a:rPr lang="en-US" sz="1050" dirty="0">
                <a:solidFill>
                  <a:srgbClr val="2C3E50"/>
                </a:solidFill>
              </a:rPr>
              <a:t>Rapidly increasing ankle oedema</a:t>
            </a:r>
            <a:endParaRPr lang="en-US" sz="1050" dirty="0"/>
          </a:p>
        </p:txBody>
      </p:sp>
      <p:sp>
        <p:nvSpPr>
          <p:cNvPr id="75" name="SK-13-text-74"/>
          <p:cNvSpPr/>
          <p:nvPr/>
        </p:nvSpPr>
        <p:spPr>
          <a:xfrm>
            <a:off x="6410325" y="2986088"/>
            <a:ext cx="2276475" cy="419100"/>
          </a:xfrm>
          <a:prstGeom prst="rect">
            <a:avLst/>
          </a:prstGeom>
          <a:noFill/>
          <a:ln/>
        </p:spPr>
        <p:txBody>
          <a:bodyPr vert="horz" wrap="square" lIns="0" tIns="0" rIns="0" bIns="0" rtlCol="0" anchor="ctr"/>
          <a:lstStyle/>
          <a:p>
            <a:pPr marL="0" indent="0">
              <a:lnSpc>
                <a:spcPts val="1350"/>
              </a:lnSpc>
              <a:buNone/>
            </a:pPr>
            <a:r>
              <a:rPr lang="en-US" sz="900" b="1" kern="0" spc="30" dirty="0">
                <a:solidFill>
                  <a:srgbClr val="D35400"/>
                </a:solidFill>
              </a:rPr>
              <a:t>SAME-DAY ASSESSMENT / ADMISSION</a:t>
            </a:r>
            <a:endParaRPr lang="en-US" sz="900" dirty="0"/>
          </a:p>
        </p:txBody>
      </p:sp>
      <p:sp>
        <p:nvSpPr>
          <p:cNvPr id="76" name="SK-13-text-75"/>
          <p:cNvSpPr/>
          <p:nvPr/>
        </p:nvSpPr>
        <p:spPr>
          <a:xfrm>
            <a:off x="6657975" y="3833812"/>
            <a:ext cx="349758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C3E50"/>
                </a:solidFill>
              </a:rPr>
              <a:t>COPD Exacerbation</a:t>
            </a:r>
            <a:endParaRPr lang="en-US" sz="1350" dirty="0"/>
          </a:p>
        </p:txBody>
      </p:sp>
      <p:sp>
        <p:nvSpPr>
          <p:cNvPr id="77" name="SK-13-text-76"/>
          <p:cNvSpPr/>
          <p:nvPr/>
        </p:nvSpPr>
        <p:spPr>
          <a:xfrm>
            <a:off x="6505575" y="4167188"/>
            <a:ext cx="4800600" cy="186630"/>
          </a:xfrm>
          <a:prstGeom prst="rect">
            <a:avLst/>
          </a:prstGeom>
          <a:noFill/>
          <a:ln/>
        </p:spPr>
        <p:txBody>
          <a:bodyPr vert="horz" wrap="square" lIns="0" tIns="0" rIns="0" bIns="0" rtlCol="0" anchor="ctr"/>
          <a:lstStyle/>
          <a:p>
            <a:pPr marL="0" indent="0" algn="l">
              <a:lnSpc>
                <a:spcPts val="1470"/>
              </a:lnSpc>
              <a:buNone/>
            </a:pPr>
            <a:r>
              <a:rPr lang="en-US" sz="1050" dirty="0">
                <a:solidFill>
                  <a:srgbClr val="2C3E50"/>
                </a:solidFill>
              </a:rPr>
              <a:t>Acute functional deterioration</a:t>
            </a:r>
            <a:endParaRPr lang="en-US" sz="1050" dirty="0"/>
          </a:p>
        </p:txBody>
      </p:sp>
      <p:sp>
        <p:nvSpPr>
          <p:cNvPr id="78" name="SK-13-text-77"/>
          <p:cNvSpPr/>
          <p:nvPr/>
        </p:nvSpPr>
        <p:spPr>
          <a:xfrm>
            <a:off x="6505575" y="4391918"/>
            <a:ext cx="2257425" cy="373261"/>
          </a:xfrm>
          <a:prstGeom prst="rect">
            <a:avLst/>
          </a:prstGeom>
          <a:noFill/>
          <a:ln/>
        </p:spPr>
        <p:txBody>
          <a:bodyPr vert="horz" wrap="square" lIns="0" tIns="0" rIns="0" bIns="0" rtlCol="0" anchor="ctr"/>
          <a:lstStyle/>
          <a:p>
            <a:pPr marL="0" indent="0" algn="l">
              <a:lnSpc>
                <a:spcPts val="1470"/>
              </a:lnSpc>
              <a:buNone/>
            </a:pPr>
            <a:r>
              <a:rPr lang="en-US" sz="1050" dirty="0">
                <a:solidFill>
                  <a:srgbClr val="2C3E50"/>
                </a:solidFill>
              </a:rPr>
              <a:t>Purulent sputum &amp; high NEWS2 score</a:t>
            </a:r>
            <a:endParaRPr lang="en-US" sz="1050" dirty="0"/>
          </a:p>
        </p:txBody>
      </p:sp>
      <p:sp>
        <p:nvSpPr>
          <p:cNvPr id="79" name="SK-13-text-78"/>
          <p:cNvSpPr/>
          <p:nvPr/>
        </p:nvSpPr>
        <p:spPr>
          <a:xfrm>
            <a:off x="6410325" y="5915025"/>
            <a:ext cx="3342401" cy="247650"/>
          </a:xfrm>
          <a:prstGeom prst="rect">
            <a:avLst/>
          </a:prstGeom>
          <a:noFill/>
          <a:ln/>
        </p:spPr>
        <p:txBody>
          <a:bodyPr vert="horz" wrap="square" lIns="0" tIns="0" rIns="0" bIns="0" rtlCol="0" anchor="ctr"/>
          <a:lstStyle/>
          <a:p>
            <a:pPr marL="0" indent="0">
              <a:lnSpc>
                <a:spcPts val="1350"/>
              </a:lnSpc>
              <a:buNone/>
            </a:pPr>
            <a:r>
              <a:rPr lang="en-US" sz="900" b="1" kern="0" spc="30" dirty="0">
                <a:solidFill>
                  <a:srgbClr val="D35400"/>
                </a:solidFill>
              </a:rPr>
              <a:t>ASSESS &amp; TREAT / ADMISSION</a:t>
            </a:r>
            <a:endParaRPr lang="en-US" sz="900" dirty="0"/>
          </a:p>
        </p:txBody>
      </p:sp>
      <p:sp>
        <p:nvSpPr>
          <p:cNvPr id="80" name="SK-13-text-79"/>
          <p:cNvSpPr/>
          <p:nvPr/>
        </p:nvSpPr>
        <p:spPr>
          <a:xfrm>
            <a:off x="9563100" y="1076325"/>
            <a:ext cx="262890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C3E50"/>
                </a:solidFill>
              </a:rPr>
              <a:t>Status Epilepticus</a:t>
            </a:r>
            <a:endParaRPr lang="en-US" sz="1350" dirty="0"/>
          </a:p>
        </p:txBody>
      </p:sp>
      <p:sp>
        <p:nvSpPr>
          <p:cNvPr id="81" name="SK-13-text-80"/>
          <p:cNvSpPr/>
          <p:nvPr/>
        </p:nvSpPr>
        <p:spPr>
          <a:xfrm>
            <a:off x="9410700" y="1409700"/>
            <a:ext cx="2781300" cy="186630"/>
          </a:xfrm>
          <a:prstGeom prst="rect">
            <a:avLst/>
          </a:prstGeom>
          <a:noFill/>
          <a:ln/>
        </p:spPr>
        <p:txBody>
          <a:bodyPr vert="horz" wrap="square" lIns="0" tIns="0" rIns="0" bIns="0" rtlCol="0" anchor="ctr"/>
          <a:lstStyle/>
          <a:p>
            <a:pPr marL="0" indent="0" algn="l">
              <a:lnSpc>
                <a:spcPts val="1470"/>
              </a:lnSpc>
              <a:buNone/>
            </a:pPr>
            <a:r>
              <a:rPr lang="en-US" sz="1050" dirty="0">
                <a:solidFill>
                  <a:srgbClr val="2C3E50"/>
                </a:solidFill>
              </a:rPr>
              <a:t>Seizure duration &gt;5 minutes</a:t>
            </a:r>
            <a:endParaRPr lang="en-US" sz="1050" dirty="0"/>
          </a:p>
        </p:txBody>
      </p:sp>
      <p:sp>
        <p:nvSpPr>
          <p:cNvPr id="82" name="SK-13-text-81"/>
          <p:cNvSpPr/>
          <p:nvPr/>
        </p:nvSpPr>
        <p:spPr>
          <a:xfrm>
            <a:off x="9410700" y="1634430"/>
            <a:ext cx="2781300" cy="186630"/>
          </a:xfrm>
          <a:prstGeom prst="rect">
            <a:avLst/>
          </a:prstGeom>
          <a:noFill/>
          <a:ln/>
        </p:spPr>
        <p:txBody>
          <a:bodyPr vert="horz" wrap="square" lIns="0" tIns="0" rIns="0" bIns="0" rtlCol="0" anchor="ctr"/>
          <a:lstStyle/>
          <a:p>
            <a:pPr marL="0" indent="0" algn="l">
              <a:lnSpc>
                <a:spcPts val="1470"/>
              </a:lnSpc>
              <a:buNone/>
            </a:pPr>
            <a:r>
              <a:rPr lang="en-US" sz="1050" dirty="0">
                <a:solidFill>
                  <a:srgbClr val="2C3E50"/>
                </a:solidFill>
              </a:rPr>
              <a:t>Incomplete recovery between fits</a:t>
            </a:r>
            <a:endParaRPr lang="en-US" sz="1050" dirty="0"/>
          </a:p>
        </p:txBody>
      </p:sp>
      <p:sp>
        <p:nvSpPr>
          <p:cNvPr id="83" name="SK-13-text-82"/>
          <p:cNvSpPr/>
          <p:nvPr/>
        </p:nvSpPr>
        <p:spPr>
          <a:xfrm>
            <a:off x="9315450" y="3157538"/>
            <a:ext cx="2876550" cy="247650"/>
          </a:xfrm>
          <a:prstGeom prst="rect">
            <a:avLst/>
          </a:prstGeom>
          <a:noFill/>
          <a:ln/>
        </p:spPr>
        <p:txBody>
          <a:bodyPr vert="horz" wrap="square" lIns="0" tIns="0" rIns="0" bIns="0" rtlCol="0" anchor="ctr"/>
          <a:lstStyle/>
          <a:p>
            <a:pPr marL="0" indent="0">
              <a:lnSpc>
                <a:spcPts val="1350"/>
              </a:lnSpc>
              <a:buNone/>
            </a:pPr>
            <a:r>
              <a:rPr lang="en-US" sz="900" b="1" kern="0" spc="30" dirty="0">
                <a:solidFill>
                  <a:srgbClr val="D35400"/>
                </a:solidFill>
              </a:rPr>
              <a:t>CALL 999 / RESCUE MEDS</a:t>
            </a:r>
            <a:endParaRPr lang="en-US" sz="900" dirty="0"/>
          </a:p>
        </p:txBody>
      </p:sp>
      <p:sp>
        <p:nvSpPr>
          <p:cNvPr id="84" name="SK-13-text-83"/>
          <p:cNvSpPr/>
          <p:nvPr/>
        </p:nvSpPr>
        <p:spPr>
          <a:xfrm>
            <a:off x="9563100" y="3833812"/>
            <a:ext cx="226314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C3E50"/>
                </a:solidFill>
              </a:rPr>
              <a:t>Unstable AF</a:t>
            </a:r>
            <a:endParaRPr lang="en-US" sz="1350" dirty="0"/>
          </a:p>
        </p:txBody>
      </p:sp>
      <p:sp>
        <p:nvSpPr>
          <p:cNvPr id="85" name="SK-13-text-84"/>
          <p:cNvSpPr/>
          <p:nvPr/>
        </p:nvSpPr>
        <p:spPr>
          <a:xfrm>
            <a:off x="9410700" y="4167188"/>
            <a:ext cx="2781300" cy="186630"/>
          </a:xfrm>
          <a:prstGeom prst="rect">
            <a:avLst/>
          </a:prstGeom>
          <a:noFill/>
          <a:ln/>
        </p:spPr>
        <p:txBody>
          <a:bodyPr vert="horz" wrap="square" lIns="0" tIns="0" rIns="0" bIns="0" rtlCol="0" anchor="ctr"/>
          <a:lstStyle/>
          <a:p>
            <a:pPr marL="0" indent="0" algn="l">
              <a:lnSpc>
                <a:spcPts val="1470"/>
              </a:lnSpc>
              <a:buNone/>
            </a:pPr>
            <a:r>
              <a:rPr lang="en-US" sz="1050" dirty="0">
                <a:solidFill>
                  <a:srgbClr val="2C3E50"/>
                </a:solidFill>
              </a:rPr>
              <a:t>New AF with fast ventricular rate</a:t>
            </a:r>
            <a:endParaRPr lang="en-US" sz="1050" dirty="0"/>
          </a:p>
        </p:txBody>
      </p:sp>
      <p:sp>
        <p:nvSpPr>
          <p:cNvPr id="86" name="SK-13-text-85"/>
          <p:cNvSpPr/>
          <p:nvPr/>
        </p:nvSpPr>
        <p:spPr>
          <a:xfrm>
            <a:off x="9410700" y="4391918"/>
            <a:ext cx="2257425" cy="373261"/>
          </a:xfrm>
          <a:prstGeom prst="rect">
            <a:avLst/>
          </a:prstGeom>
          <a:noFill/>
          <a:ln/>
        </p:spPr>
        <p:txBody>
          <a:bodyPr vert="horz" wrap="square" lIns="0" tIns="0" rIns="0" bIns="0" rtlCol="0" anchor="ctr"/>
          <a:lstStyle/>
          <a:p>
            <a:pPr marL="0" indent="0" algn="l">
              <a:lnSpc>
                <a:spcPts val="1470"/>
              </a:lnSpc>
              <a:buNone/>
            </a:pPr>
            <a:r>
              <a:rPr lang="en-US" sz="1050" dirty="0">
                <a:solidFill>
                  <a:srgbClr val="2C3E50"/>
                </a:solidFill>
              </a:rPr>
              <a:t>Haemodynamic compromise (BP drop)</a:t>
            </a:r>
            <a:endParaRPr lang="en-US" sz="1050" dirty="0"/>
          </a:p>
        </p:txBody>
      </p:sp>
      <p:sp>
        <p:nvSpPr>
          <p:cNvPr id="87" name="SK-13-text-86"/>
          <p:cNvSpPr/>
          <p:nvPr/>
        </p:nvSpPr>
        <p:spPr>
          <a:xfrm>
            <a:off x="9315450" y="5915025"/>
            <a:ext cx="2876550" cy="247650"/>
          </a:xfrm>
          <a:prstGeom prst="rect">
            <a:avLst/>
          </a:prstGeom>
          <a:noFill/>
          <a:ln/>
        </p:spPr>
        <p:txBody>
          <a:bodyPr vert="horz" wrap="square" lIns="0" tIns="0" rIns="0" bIns="0" rtlCol="0" anchor="ctr"/>
          <a:lstStyle/>
          <a:p>
            <a:pPr marL="0" indent="0">
              <a:lnSpc>
                <a:spcPts val="1350"/>
              </a:lnSpc>
              <a:buNone/>
            </a:pPr>
            <a:r>
              <a:rPr lang="en-US" sz="900" b="1" kern="0" spc="30" dirty="0">
                <a:solidFill>
                  <a:srgbClr val="D35400"/>
                </a:solidFill>
              </a:rPr>
              <a:t>URGENT HOSPITAL ADMISSION</a:t>
            </a:r>
            <a:endParaRPr lang="en-US" sz="900" dirty="0"/>
          </a:p>
        </p:txBody>
      </p:sp>
      <p:sp>
        <p:nvSpPr>
          <p:cNvPr id="88" name="SK-13-text-87"/>
          <p:cNvSpPr/>
          <p:nvPr/>
        </p:nvSpPr>
        <p:spPr>
          <a:xfrm>
            <a:off x="381000" y="6591300"/>
            <a:ext cx="2880360" cy="171450"/>
          </a:xfrm>
          <a:prstGeom prst="rect">
            <a:avLst/>
          </a:prstGeom>
          <a:noFill/>
          <a:ln/>
        </p:spPr>
        <p:txBody>
          <a:bodyPr vert="horz" wrap="square" lIns="0" tIns="0" rIns="0" bIns="0" rtlCol="0" anchor="ctr"/>
          <a:lstStyle/>
          <a:p>
            <a:pPr marL="0" indent="0">
              <a:lnSpc>
                <a:spcPts val="1350"/>
              </a:lnSpc>
              <a:buNone/>
            </a:pPr>
            <a:r>
              <a:rPr lang="en-US" sz="900" b="1" dirty="0">
                <a:solidFill>
                  <a:srgbClr val="F37021"/>
                </a:solidFill>
              </a:rPr>
              <a:t>www.bradfordvts.co.uk</a:t>
            </a:r>
            <a:endParaRPr lang="en-US" sz="900" dirty="0"/>
          </a:p>
        </p:txBody>
      </p:sp>
      <p:sp>
        <p:nvSpPr>
          <p:cNvPr id="89" name="SK-13-text-88"/>
          <p:cNvSpPr/>
          <p:nvPr/>
        </p:nvSpPr>
        <p:spPr>
          <a:xfrm>
            <a:off x="7654826" y="6605588"/>
            <a:ext cx="4537174" cy="142875"/>
          </a:xfrm>
          <a:prstGeom prst="rect">
            <a:avLst/>
          </a:prstGeom>
          <a:noFill/>
          <a:ln/>
        </p:spPr>
        <p:txBody>
          <a:bodyPr vert="horz" wrap="square" lIns="0" tIns="0" rIns="0" bIns="0" rtlCol="0" anchor="ctr"/>
          <a:lstStyle/>
          <a:p>
            <a:pPr marL="0" indent="0">
              <a:lnSpc>
                <a:spcPts val="1125"/>
              </a:lnSpc>
              <a:buNone/>
            </a:pPr>
            <a:r>
              <a:rPr lang="en-US" sz="750" i="1" dirty="0">
                <a:solidFill>
                  <a:srgbClr val="95A5A6"/>
                </a:solidFill>
              </a:rPr>
              <a:t>Teaching purposes only. Refer to current local pathways and NICE guidelines for clinical decisions.</a:t>
            </a:r>
            <a:endParaRPr lang="en-US" sz="7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14-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14-img-2" descr="preencoded.png"/>
          <p:cNvPicPr>
            <a:picLocks noChangeAspect="1"/>
          </p:cNvPicPr>
          <p:nvPr/>
        </p:nvPicPr>
        <p:blipFill>
          <a:blip r:embed="rId4"/>
          <a:stretch>
            <a:fillRect/>
          </a:stretch>
        </p:blipFill>
        <p:spPr>
          <a:xfrm>
            <a:off x="0" y="0"/>
            <a:ext cx="12192000" cy="6858000"/>
          </a:xfrm>
          <a:prstGeom prst="rect">
            <a:avLst/>
          </a:prstGeom>
        </p:spPr>
      </p:pic>
      <p:pic>
        <p:nvPicPr>
          <p:cNvPr id="4" name="SK-14-img-3" descr="preencoded.png"/>
          <p:cNvPicPr>
            <a:picLocks noChangeAspect="1"/>
          </p:cNvPicPr>
          <p:nvPr/>
        </p:nvPicPr>
        <p:blipFill>
          <a:blip r:embed="rId5"/>
          <a:stretch>
            <a:fillRect/>
          </a:stretch>
        </p:blipFill>
        <p:spPr>
          <a:xfrm>
            <a:off x="381000" y="0"/>
            <a:ext cx="11430000" cy="790575"/>
          </a:xfrm>
          <a:prstGeom prst="rect">
            <a:avLst/>
          </a:prstGeom>
        </p:spPr>
      </p:pic>
      <p:pic>
        <p:nvPicPr>
          <p:cNvPr id="5" name="SK-14-img-4" descr="preencoded.png"/>
          <p:cNvPicPr>
            <a:picLocks noChangeAspect="1"/>
          </p:cNvPicPr>
          <p:nvPr/>
        </p:nvPicPr>
        <p:blipFill>
          <a:blip r:embed="rId6"/>
          <a:stretch>
            <a:fillRect/>
          </a:stretch>
        </p:blipFill>
        <p:spPr>
          <a:xfrm>
            <a:off x="10582275" y="223838"/>
            <a:ext cx="990600" cy="342900"/>
          </a:xfrm>
          <a:prstGeom prst="rect">
            <a:avLst/>
          </a:prstGeom>
        </p:spPr>
      </p:pic>
      <p:pic>
        <p:nvPicPr>
          <p:cNvPr id="6" name="SK-14-img-5" descr="preencoded.png"/>
          <p:cNvPicPr>
            <a:picLocks noChangeAspect="1"/>
          </p:cNvPicPr>
          <p:nvPr/>
        </p:nvPicPr>
        <p:blipFill>
          <a:blip r:embed="rId7"/>
          <a:stretch>
            <a:fillRect/>
          </a:stretch>
        </p:blipFill>
        <p:spPr>
          <a:xfrm>
            <a:off x="381000" y="981075"/>
            <a:ext cx="5572125" cy="2509838"/>
          </a:xfrm>
          <a:prstGeom prst="rect">
            <a:avLst/>
          </a:prstGeom>
        </p:spPr>
      </p:pic>
      <p:pic>
        <p:nvPicPr>
          <p:cNvPr id="7" name="SK-14-img-6" descr="preencoded.png"/>
          <p:cNvPicPr>
            <a:picLocks noChangeAspect="1"/>
          </p:cNvPicPr>
          <p:nvPr/>
        </p:nvPicPr>
        <p:blipFill>
          <a:blip r:embed="rId8"/>
          <a:stretch>
            <a:fillRect/>
          </a:stretch>
        </p:blipFill>
        <p:spPr>
          <a:xfrm>
            <a:off x="609600" y="1257300"/>
            <a:ext cx="238125" cy="190500"/>
          </a:xfrm>
          <a:prstGeom prst="rect">
            <a:avLst/>
          </a:prstGeom>
        </p:spPr>
      </p:pic>
      <p:pic>
        <p:nvPicPr>
          <p:cNvPr id="8" name="SK-14-img-7" descr="preencoded.png"/>
          <p:cNvPicPr>
            <a:picLocks noChangeAspect="1"/>
          </p:cNvPicPr>
          <p:nvPr/>
        </p:nvPicPr>
        <p:blipFill>
          <a:blip r:embed="rId9"/>
          <a:stretch>
            <a:fillRect/>
          </a:stretch>
        </p:blipFill>
        <p:spPr>
          <a:xfrm>
            <a:off x="609600" y="1685925"/>
            <a:ext cx="142875" cy="142875"/>
          </a:xfrm>
          <a:prstGeom prst="rect">
            <a:avLst/>
          </a:prstGeom>
        </p:spPr>
      </p:pic>
      <p:pic>
        <p:nvPicPr>
          <p:cNvPr id="9" name="SK-14-img-8" descr="preencoded.png"/>
          <p:cNvPicPr>
            <a:picLocks noChangeAspect="1"/>
          </p:cNvPicPr>
          <p:nvPr/>
        </p:nvPicPr>
        <p:blipFill>
          <a:blip r:embed="rId10"/>
          <a:stretch>
            <a:fillRect/>
          </a:stretch>
        </p:blipFill>
        <p:spPr>
          <a:xfrm>
            <a:off x="609600" y="2226766"/>
            <a:ext cx="142875" cy="142875"/>
          </a:xfrm>
          <a:prstGeom prst="rect">
            <a:avLst/>
          </a:prstGeom>
        </p:spPr>
      </p:pic>
      <p:pic>
        <p:nvPicPr>
          <p:cNvPr id="10" name="SK-14-img-9" descr="preencoded.png"/>
          <p:cNvPicPr>
            <a:picLocks noChangeAspect="1"/>
          </p:cNvPicPr>
          <p:nvPr/>
        </p:nvPicPr>
        <p:blipFill>
          <a:blip r:embed="rId10"/>
          <a:stretch>
            <a:fillRect/>
          </a:stretch>
        </p:blipFill>
        <p:spPr>
          <a:xfrm>
            <a:off x="609600" y="2767608"/>
            <a:ext cx="142875" cy="142875"/>
          </a:xfrm>
          <a:prstGeom prst="rect">
            <a:avLst/>
          </a:prstGeom>
        </p:spPr>
      </p:pic>
      <p:pic>
        <p:nvPicPr>
          <p:cNvPr id="11" name="SK-14-img-10" descr="preencoded.png"/>
          <p:cNvPicPr>
            <a:picLocks noChangeAspect="1"/>
          </p:cNvPicPr>
          <p:nvPr/>
        </p:nvPicPr>
        <p:blipFill>
          <a:blip r:embed="rId11"/>
          <a:stretch>
            <a:fillRect/>
          </a:stretch>
        </p:blipFill>
        <p:spPr>
          <a:xfrm>
            <a:off x="381000" y="3681413"/>
            <a:ext cx="5572125" cy="2509838"/>
          </a:xfrm>
          <a:prstGeom prst="rect">
            <a:avLst/>
          </a:prstGeom>
        </p:spPr>
      </p:pic>
      <p:pic>
        <p:nvPicPr>
          <p:cNvPr id="12" name="SK-14-img-11" descr="preencoded.png"/>
          <p:cNvPicPr>
            <a:picLocks noChangeAspect="1"/>
          </p:cNvPicPr>
          <p:nvPr/>
        </p:nvPicPr>
        <p:blipFill>
          <a:blip r:embed="rId12"/>
          <a:stretch>
            <a:fillRect/>
          </a:stretch>
        </p:blipFill>
        <p:spPr>
          <a:xfrm>
            <a:off x="609600" y="3957638"/>
            <a:ext cx="238125" cy="190500"/>
          </a:xfrm>
          <a:prstGeom prst="rect">
            <a:avLst/>
          </a:prstGeom>
        </p:spPr>
      </p:pic>
      <p:pic>
        <p:nvPicPr>
          <p:cNvPr id="13" name="SK-14-img-12" descr="preencoded.png"/>
          <p:cNvPicPr>
            <a:picLocks noChangeAspect="1"/>
          </p:cNvPicPr>
          <p:nvPr/>
        </p:nvPicPr>
        <p:blipFill>
          <a:blip r:embed="rId10"/>
          <a:stretch>
            <a:fillRect/>
          </a:stretch>
        </p:blipFill>
        <p:spPr>
          <a:xfrm>
            <a:off x="609600" y="4386263"/>
            <a:ext cx="142875" cy="142875"/>
          </a:xfrm>
          <a:prstGeom prst="rect">
            <a:avLst/>
          </a:prstGeom>
        </p:spPr>
      </p:pic>
      <p:pic>
        <p:nvPicPr>
          <p:cNvPr id="14" name="SK-14-img-13" descr="preencoded.png"/>
          <p:cNvPicPr>
            <a:picLocks noChangeAspect="1"/>
          </p:cNvPicPr>
          <p:nvPr/>
        </p:nvPicPr>
        <p:blipFill>
          <a:blip r:embed="rId13"/>
          <a:stretch>
            <a:fillRect/>
          </a:stretch>
        </p:blipFill>
        <p:spPr>
          <a:xfrm>
            <a:off x="609600" y="4927104"/>
            <a:ext cx="142875" cy="142875"/>
          </a:xfrm>
          <a:prstGeom prst="rect">
            <a:avLst/>
          </a:prstGeom>
        </p:spPr>
      </p:pic>
      <p:pic>
        <p:nvPicPr>
          <p:cNvPr id="15" name="SK-14-img-14" descr="preencoded.png"/>
          <p:cNvPicPr>
            <a:picLocks noChangeAspect="1"/>
          </p:cNvPicPr>
          <p:nvPr/>
        </p:nvPicPr>
        <p:blipFill>
          <a:blip r:embed="rId9"/>
          <a:stretch>
            <a:fillRect/>
          </a:stretch>
        </p:blipFill>
        <p:spPr>
          <a:xfrm>
            <a:off x="609600" y="5467945"/>
            <a:ext cx="142875" cy="142875"/>
          </a:xfrm>
          <a:prstGeom prst="rect">
            <a:avLst/>
          </a:prstGeom>
        </p:spPr>
      </p:pic>
      <p:pic>
        <p:nvPicPr>
          <p:cNvPr id="16" name="SK-14-img-15" descr="preencoded.png"/>
          <p:cNvPicPr>
            <a:picLocks noChangeAspect="1"/>
          </p:cNvPicPr>
          <p:nvPr/>
        </p:nvPicPr>
        <p:blipFill>
          <a:blip r:embed="rId7"/>
          <a:stretch>
            <a:fillRect/>
          </a:stretch>
        </p:blipFill>
        <p:spPr>
          <a:xfrm>
            <a:off x="6238875" y="981075"/>
            <a:ext cx="5572125" cy="2509838"/>
          </a:xfrm>
          <a:prstGeom prst="rect">
            <a:avLst/>
          </a:prstGeom>
        </p:spPr>
      </p:pic>
      <p:pic>
        <p:nvPicPr>
          <p:cNvPr id="17" name="SK-14-img-16" descr="preencoded.png"/>
          <p:cNvPicPr>
            <a:picLocks noChangeAspect="1"/>
          </p:cNvPicPr>
          <p:nvPr/>
        </p:nvPicPr>
        <p:blipFill>
          <a:blip r:embed="rId14"/>
          <a:stretch>
            <a:fillRect/>
          </a:stretch>
        </p:blipFill>
        <p:spPr>
          <a:xfrm>
            <a:off x="6467475" y="1257300"/>
            <a:ext cx="238125" cy="190500"/>
          </a:xfrm>
          <a:prstGeom prst="rect">
            <a:avLst/>
          </a:prstGeom>
        </p:spPr>
      </p:pic>
      <p:pic>
        <p:nvPicPr>
          <p:cNvPr id="18" name="SK-14-img-17" descr="preencoded.png"/>
          <p:cNvPicPr>
            <a:picLocks noChangeAspect="1"/>
          </p:cNvPicPr>
          <p:nvPr/>
        </p:nvPicPr>
        <p:blipFill>
          <a:blip r:embed="rId9"/>
          <a:stretch>
            <a:fillRect/>
          </a:stretch>
        </p:blipFill>
        <p:spPr>
          <a:xfrm>
            <a:off x="6467475" y="1685925"/>
            <a:ext cx="142875" cy="142875"/>
          </a:xfrm>
          <a:prstGeom prst="rect">
            <a:avLst/>
          </a:prstGeom>
        </p:spPr>
      </p:pic>
      <p:pic>
        <p:nvPicPr>
          <p:cNvPr id="19" name="SK-14-img-18" descr="preencoded.png"/>
          <p:cNvPicPr>
            <a:picLocks noChangeAspect="1"/>
          </p:cNvPicPr>
          <p:nvPr/>
        </p:nvPicPr>
        <p:blipFill>
          <a:blip r:embed="rId10"/>
          <a:stretch>
            <a:fillRect/>
          </a:stretch>
        </p:blipFill>
        <p:spPr>
          <a:xfrm>
            <a:off x="6467475" y="2226766"/>
            <a:ext cx="142875" cy="142875"/>
          </a:xfrm>
          <a:prstGeom prst="rect">
            <a:avLst/>
          </a:prstGeom>
        </p:spPr>
      </p:pic>
      <p:pic>
        <p:nvPicPr>
          <p:cNvPr id="20" name="SK-14-img-19" descr="preencoded.png"/>
          <p:cNvPicPr>
            <a:picLocks noChangeAspect="1"/>
          </p:cNvPicPr>
          <p:nvPr/>
        </p:nvPicPr>
        <p:blipFill>
          <a:blip r:embed="rId10"/>
          <a:stretch>
            <a:fillRect/>
          </a:stretch>
        </p:blipFill>
        <p:spPr>
          <a:xfrm>
            <a:off x="6467475" y="2767608"/>
            <a:ext cx="142875" cy="142875"/>
          </a:xfrm>
          <a:prstGeom prst="rect">
            <a:avLst/>
          </a:prstGeom>
        </p:spPr>
      </p:pic>
      <p:pic>
        <p:nvPicPr>
          <p:cNvPr id="21" name="SK-14-img-20" descr="preencoded.png"/>
          <p:cNvPicPr>
            <a:picLocks noChangeAspect="1"/>
          </p:cNvPicPr>
          <p:nvPr/>
        </p:nvPicPr>
        <p:blipFill>
          <a:blip r:embed="rId15"/>
          <a:stretch>
            <a:fillRect/>
          </a:stretch>
        </p:blipFill>
        <p:spPr>
          <a:xfrm>
            <a:off x="6238875" y="3681413"/>
            <a:ext cx="5572125" cy="2509838"/>
          </a:xfrm>
          <a:prstGeom prst="rect">
            <a:avLst/>
          </a:prstGeom>
        </p:spPr>
      </p:pic>
      <p:pic>
        <p:nvPicPr>
          <p:cNvPr id="22" name="SK-14-img-21" descr="preencoded.png"/>
          <p:cNvPicPr>
            <a:picLocks noChangeAspect="1"/>
          </p:cNvPicPr>
          <p:nvPr/>
        </p:nvPicPr>
        <p:blipFill>
          <a:blip r:embed="rId16"/>
          <a:stretch>
            <a:fillRect/>
          </a:stretch>
        </p:blipFill>
        <p:spPr>
          <a:xfrm>
            <a:off x="6467475" y="3957638"/>
            <a:ext cx="238125" cy="190500"/>
          </a:xfrm>
          <a:prstGeom prst="rect">
            <a:avLst/>
          </a:prstGeom>
        </p:spPr>
      </p:pic>
      <p:pic>
        <p:nvPicPr>
          <p:cNvPr id="23" name="SK-14-img-22" descr="preencoded.png"/>
          <p:cNvPicPr>
            <a:picLocks noChangeAspect="1"/>
          </p:cNvPicPr>
          <p:nvPr/>
        </p:nvPicPr>
        <p:blipFill>
          <a:blip r:embed="rId17"/>
          <a:stretch>
            <a:fillRect/>
          </a:stretch>
        </p:blipFill>
        <p:spPr>
          <a:xfrm>
            <a:off x="6467475" y="4386263"/>
            <a:ext cx="142875" cy="142875"/>
          </a:xfrm>
          <a:prstGeom prst="rect">
            <a:avLst/>
          </a:prstGeom>
        </p:spPr>
      </p:pic>
      <p:pic>
        <p:nvPicPr>
          <p:cNvPr id="24" name="SK-14-img-23" descr="preencoded.png"/>
          <p:cNvPicPr>
            <a:picLocks noChangeAspect="1"/>
          </p:cNvPicPr>
          <p:nvPr/>
        </p:nvPicPr>
        <p:blipFill>
          <a:blip r:embed="rId18"/>
          <a:stretch>
            <a:fillRect/>
          </a:stretch>
        </p:blipFill>
        <p:spPr>
          <a:xfrm>
            <a:off x="6467475" y="4927104"/>
            <a:ext cx="142875" cy="142875"/>
          </a:xfrm>
          <a:prstGeom prst="rect">
            <a:avLst/>
          </a:prstGeom>
        </p:spPr>
      </p:pic>
      <p:pic>
        <p:nvPicPr>
          <p:cNvPr id="25" name="SK-14-img-24" descr="preencoded.png"/>
          <p:cNvPicPr>
            <a:picLocks noChangeAspect="1"/>
          </p:cNvPicPr>
          <p:nvPr/>
        </p:nvPicPr>
        <p:blipFill>
          <a:blip r:embed="rId19"/>
          <a:stretch>
            <a:fillRect/>
          </a:stretch>
        </p:blipFill>
        <p:spPr>
          <a:xfrm>
            <a:off x="6467475" y="5467945"/>
            <a:ext cx="142875" cy="142875"/>
          </a:xfrm>
          <a:prstGeom prst="rect">
            <a:avLst/>
          </a:prstGeom>
        </p:spPr>
      </p:pic>
      <p:pic>
        <p:nvPicPr>
          <p:cNvPr id="26" name="SK-14-img-25" descr="preencoded.png"/>
          <p:cNvPicPr>
            <a:picLocks noChangeAspect="1"/>
          </p:cNvPicPr>
          <p:nvPr/>
        </p:nvPicPr>
        <p:blipFill>
          <a:blip r:embed="rId20"/>
          <a:stretch>
            <a:fillRect/>
          </a:stretch>
        </p:blipFill>
        <p:spPr>
          <a:xfrm>
            <a:off x="381000" y="6381750"/>
            <a:ext cx="11430000" cy="476250"/>
          </a:xfrm>
          <a:prstGeom prst="rect">
            <a:avLst/>
          </a:prstGeom>
        </p:spPr>
      </p:pic>
      <p:sp>
        <p:nvSpPr>
          <p:cNvPr id="27" name="SK-14-text-26"/>
          <p:cNvSpPr/>
          <p:nvPr/>
        </p:nvSpPr>
        <p:spPr>
          <a:xfrm>
            <a:off x="619125" y="114300"/>
            <a:ext cx="8503920" cy="342900"/>
          </a:xfrm>
          <a:prstGeom prst="rect">
            <a:avLst/>
          </a:prstGeom>
          <a:noFill/>
          <a:ln/>
        </p:spPr>
        <p:txBody>
          <a:bodyPr vert="horz" wrap="square" lIns="0" tIns="0" rIns="0" bIns="0" rtlCol="0" anchor="ctr"/>
          <a:lstStyle/>
          <a:p>
            <a:pPr marL="0" indent="0">
              <a:lnSpc>
                <a:spcPts val="2700"/>
              </a:lnSpc>
              <a:buNone/>
            </a:pPr>
            <a:r>
              <a:rPr lang="en-US" sz="1800" b="1" kern="0" spc="60" dirty="0">
                <a:solidFill>
                  <a:srgbClr val="FFFFFF"/>
                </a:solidFill>
              </a:rPr>
              <a:t>EXAM PEARLS AND COMMON PITFALLS</a:t>
            </a:r>
            <a:endParaRPr lang="en-US" sz="1800" dirty="0"/>
          </a:p>
        </p:txBody>
      </p:sp>
      <p:sp>
        <p:nvSpPr>
          <p:cNvPr id="28" name="SK-14-text-27"/>
          <p:cNvSpPr/>
          <p:nvPr/>
        </p:nvSpPr>
        <p:spPr>
          <a:xfrm>
            <a:off x="619125" y="476250"/>
            <a:ext cx="7840980" cy="200025"/>
          </a:xfrm>
          <a:prstGeom prst="rect">
            <a:avLst/>
          </a:prstGeom>
          <a:noFill/>
          <a:ln/>
        </p:spPr>
        <p:txBody>
          <a:bodyPr vert="horz" wrap="square" lIns="0" tIns="0" rIns="0" bIns="0" rtlCol="0" anchor="ctr"/>
          <a:lstStyle/>
          <a:p>
            <a:pPr marL="0" indent="0">
              <a:lnSpc>
                <a:spcPts val="1575"/>
              </a:lnSpc>
              <a:buNone/>
            </a:pPr>
            <a:r>
              <a:rPr lang="en-US" sz="1050" dirty="0">
                <a:solidFill>
                  <a:srgbClr val="FFFFFF">
                    <a:alpha val="90000"/>
                  </a:srgbClr>
                </a:solidFill>
              </a:rPr>
              <a:t>High-Yield AKT Facts &amp; SCA Communication Strategy</a:t>
            </a:r>
            <a:endParaRPr lang="en-US" sz="1050" dirty="0"/>
          </a:p>
        </p:txBody>
      </p:sp>
      <p:sp>
        <p:nvSpPr>
          <p:cNvPr id="29" name="SK-14-text-28"/>
          <p:cNvSpPr/>
          <p:nvPr/>
        </p:nvSpPr>
        <p:spPr>
          <a:xfrm>
            <a:off x="10582275" y="223838"/>
            <a:ext cx="847725" cy="342900"/>
          </a:xfrm>
          <a:prstGeom prst="rect">
            <a:avLst/>
          </a:prstGeom>
          <a:noFill/>
          <a:ln/>
        </p:spPr>
        <p:txBody>
          <a:bodyPr vert="horz" wrap="square" lIns="0" tIns="0" rIns="0" bIns="0" rtlCol="0" anchor="ctr"/>
          <a:lstStyle/>
          <a:p>
            <a:pPr marL="0" indent="0" algn="r">
              <a:lnSpc>
                <a:spcPts val="1350"/>
              </a:lnSpc>
              <a:buNone/>
            </a:pPr>
            <a:r>
              <a:rPr lang="en-US" sz="900" b="1" dirty="0">
                <a:solidFill>
                  <a:srgbClr val="FFFFFF"/>
                </a:solidFill>
              </a:rPr>
              <a:t>BRADFORD VTS
MAY 2026</a:t>
            </a:r>
            <a:endParaRPr lang="en-US" sz="900" dirty="0"/>
          </a:p>
        </p:txBody>
      </p:sp>
      <p:sp>
        <p:nvSpPr>
          <p:cNvPr id="30" name="SK-14-text-29"/>
          <p:cNvSpPr/>
          <p:nvPr/>
        </p:nvSpPr>
        <p:spPr>
          <a:xfrm>
            <a:off x="962025" y="1209675"/>
            <a:ext cx="52578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2C3E50"/>
                </a:solidFill>
              </a:rPr>
              <a:t>AKT: NICE &amp; QOF Mastery</a:t>
            </a:r>
            <a:endParaRPr lang="en-US" sz="1500" dirty="0"/>
          </a:p>
        </p:txBody>
      </p:sp>
      <p:sp>
        <p:nvSpPr>
          <p:cNvPr id="31" name="SK-14-text-30"/>
          <p:cNvSpPr/>
          <p:nvPr/>
        </p:nvSpPr>
        <p:spPr>
          <a:xfrm>
            <a:off x="847725" y="1638300"/>
            <a:ext cx="4876800" cy="426541"/>
          </a:xfrm>
          <a:prstGeom prst="rect">
            <a:avLst/>
          </a:prstGeom>
          <a:noFill/>
          <a:ln/>
        </p:spPr>
        <p:txBody>
          <a:bodyPr vert="horz" wrap="square" lIns="0" tIns="0" rIns="0" bIns="0" rtlCol="0" anchor="ctr"/>
          <a:lstStyle/>
          <a:p>
            <a:pPr marL="0" indent="0" algn="l">
              <a:lnSpc>
                <a:spcPts val="1680"/>
              </a:lnSpc>
              <a:buNone/>
            </a:pPr>
            <a:r>
              <a:rPr lang="en-US" sz="1200" b="1" dirty="0">
                <a:solidFill>
                  <a:srgbClr val="2C3E50"/>
                </a:solidFill>
              </a:rPr>
              <a:t>NICE NG56:</a:t>
            </a:r>
            <a:r>
              <a:rPr lang="en-US" sz="1200" dirty="0">
                <a:solidFill>
                  <a:srgbClr val="2C3E50"/>
                </a:solidFill>
              </a:rPr>
              <a:t> The gold standard for Multimorbidity (2+ LTCs) — prioritize patient goals over single-disease targets.</a:t>
            </a:r>
            <a:endParaRPr lang="en-US" sz="1200" dirty="0"/>
          </a:p>
        </p:txBody>
      </p:sp>
      <p:sp>
        <p:nvSpPr>
          <p:cNvPr id="32" name="SK-14-text-31"/>
          <p:cNvSpPr/>
          <p:nvPr/>
        </p:nvSpPr>
        <p:spPr>
          <a:xfrm>
            <a:off x="847725" y="2179141"/>
            <a:ext cx="4876800" cy="426541"/>
          </a:xfrm>
          <a:prstGeom prst="rect">
            <a:avLst/>
          </a:prstGeom>
          <a:noFill/>
          <a:ln/>
        </p:spPr>
        <p:txBody>
          <a:bodyPr vert="horz" wrap="square" lIns="0" tIns="0" rIns="0" bIns="0" rtlCol="0" anchor="ctr"/>
          <a:lstStyle/>
          <a:p>
            <a:pPr marL="0" indent="0" algn="l">
              <a:lnSpc>
                <a:spcPts val="1680"/>
              </a:lnSpc>
              <a:buNone/>
            </a:pPr>
            <a:r>
              <a:rPr lang="en-US" sz="1200" b="1" dirty="0">
                <a:solidFill>
                  <a:srgbClr val="2C3E50"/>
                </a:solidFill>
              </a:rPr>
              <a:t>QOF 2025/26:</a:t>
            </a:r>
            <a:r>
              <a:rPr lang="en-US" sz="1200" dirty="0">
                <a:solidFill>
                  <a:srgbClr val="2C3E50"/>
                </a:solidFill>
              </a:rPr>
              <a:t> Total 564 points (£225.49/pt). 32 indicators retired to focus heavily on CVD outcomes.</a:t>
            </a:r>
            <a:endParaRPr lang="en-US" sz="1200" dirty="0"/>
          </a:p>
        </p:txBody>
      </p:sp>
      <p:sp>
        <p:nvSpPr>
          <p:cNvPr id="33" name="SK-14-text-32"/>
          <p:cNvSpPr/>
          <p:nvPr/>
        </p:nvSpPr>
        <p:spPr>
          <a:xfrm>
            <a:off x="847725" y="2719983"/>
            <a:ext cx="4876800" cy="426541"/>
          </a:xfrm>
          <a:prstGeom prst="rect">
            <a:avLst/>
          </a:prstGeom>
          <a:noFill/>
          <a:ln/>
        </p:spPr>
        <p:txBody>
          <a:bodyPr vert="horz" wrap="square" lIns="0" tIns="0" rIns="0" bIns="0" rtlCol="0" anchor="ctr"/>
          <a:lstStyle/>
          <a:p>
            <a:pPr marL="0" indent="0" algn="l">
              <a:lnSpc>
                <a:spcPts val="1680"/>
              </a:lnSpc>
              <a:buNone/>
            </a:pPr>
            <a:r>
              <a:rPr lang="en-US" sz="1200" b="1" dirty="0">
                <a:solidFill>
                  <a:srgbClr val="2C3E50"/>
                </a:solidFill>
              </a:rPr>
              <a:t>Term:</a:t>
            </a:r>
            <a:r>
              <a:rPr lang="en-US" sz="1200" dirty="0">
                <a:solidFill>
                  <a:srgbClr val="2C3E50"/>
                </a:solidFill>
              </a:rPr>
              <a:t> Use "Adherence" or "Concordance" rather than "Compliance" to reflect shared decision-making.</a:t>
            </a:r>
            <a:endParaRPr lang="en-US" sz="1200" dirty="0"/>
          </a:p>
        </p:txBody>
      </p:sp>
      <p:sp>
        <p:nvSpPr>
          <p:cNvPr id="34" name="SK-14-text-33"/>
          <p:cNvSpPr/>
          <p:nvPr/>
        </p:nvSpPr>
        <p:spPr>
          <a:xfrm>
            <a:off x="962025" y="3910013"/>
            <a:ext cx="61722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2C3E50"/>
                </a:solidFill>
              </a:rPr>
              <a:t>AKT: Vital Clinical Targets</a:t>
            </a:r>
            <a:endParaRPr lang="en-US" sz="1500" dirty="0"/>
          </a:p>
        </p:txBody>
      </p:sp>
      <p:sp>
        <p:nvSpPr>
          <p:cNvPr id="35" name="SK-14-text-34"/>
          <p:cNvSpPr/>
          <p:nvPr/>
        </p:nvSpPr>
        <p:spPr>
          <a:xfrm>
            <a:off x="847725" y="4338638"/>
            <a:ext cx="4876800" cy="426541"/>
          </a:xfrm>
          <a:prstGeom prst="rect">
            <a:avLst/>
          </a:prstGeom>
          <a:noFill/>
          <a:ln/>
        </p:spPr>
        <p:txBody>
          <a:bodyPr vert="horz" wrap="square" lIns="0" tIns="0" rIns="0" bIns="0" rtlCol="0" anchor="ctr"/>
          <a:lstStyle/>
          <a:p>
            <a:pPr marL="0" indent="0" algn="l">
              <a:lnSpc>
                <a:spcPts val="1680"/>
              </a:lnSpc>
              <a:buNone/>
            </a:pPr>
            <a:r>
              <a:rPr lang="en-US" sz="1200" b="1" dirty="0">
                <a:solidFill>
                  <a:srgbClr val="2C3E50"/>
                </a:solidFill>
              </a:rPr>
              <a:t>Hypertension:</a:t>
            </a:r>
            <a:r>
              <a:rPr lang="en-US" sz="1200" dirty="0">
                <a:solidFill>
                  <a:srgbClr val="2C3E50"/>
                </a:solidFill>
              </a:rPr>
              <a:t> Target ≤140/90 mmHg for age &lt;80; ≤150/90 mmHg for age ≥80 (QOF HYP008/9).</a:t>
            </a:r>
            <a:endParaRPr lang="en-US" sz="1200" dirty="0"/>
          </a:p>
        </p:txBody>
      </p:sp>
      <p:sp>
        <p:nvSpPr>
          <p:cNvPr id="36" name="SK-14-text-35"/>
          <p:cNvSpPr/>
          <p:nvPr/>
        </p:nvSpPr>
        <p:spPr>
          <a:xfrm>
            <a:off x="847725" y="4879479"/>
            <a:ext cx="4876800" cy="426541"/>
          </a:xfrm>
          <a:prstGeom prst="rect">
            <a:avLst/>
          </a:prstGeom>
          <a:noFill/>
          <a:ln/>
        </p:spPr>
        <p:txBody>
          <a:bodyPr vert="horz" wrap="square" lIns="0" tIns="0" rIns="0" bIns="0" rtlCol="0" anchor="ctr"/>
          <a:lstStyle/>
          <a:p>
            <a:pPr marL="0" indent="0" algn="l">
              <a:lnSpc>
                <a:spcPts val="1680"/>
              </a:lnSpc>
              <a:buNone/>
            </a:pPr>
            <a:r>
              <a:rPr lang="en-US" sz="1200" b="1" dirty="0">
                <a:solidFill>
                  <a:srgbClr val="2C3E50"/>
                </a:solidFill>
              </a:rPr>
              <a:t>Lipids:</a:t>
            </a:r>
            <a:r>
              <a:rPr lang="en-US" sz="1200" dirty="0">
                <a:solidFill>
                  <a:srgbClr val="2C3E50"/>
                </a:solidFill>
              </a:rPr>
              <a:t> Secondary prevention LDL target is ≤2.0 mmol/L (or non-HDL ≤2.6 mmol/L) per CHOL004.</a:t>
            </a:r>
            <a:endParaRPr lang="en-US" sz="1200" dirty="0"/>
          </a:p>
        </p:txBody>
      </p:sp>
      <p:sp>
        <p:nvSpPr>
          <p:cNvPr id="37" name="SK-14-text-36"/>
          <p:cNvSpPr/>
          <p:nvPr/>
        </p:nvSpPr>
        <p:spPr>
          <a:xfrm>
            <a:off x="847725" y="5420320"/>
            <a:ext cx="4876800" cy="426541"/>
          </a:xfrm>
          <a:prstGeom prst="rect">
            <a:avLst/>
          </a:prstGeom>
          <a:noFill/>
          <a:ln/>
        </p:spPr>
        <p:txBody>
          <a:bodyPr vert="horz" wrap="square" lIns="0" tIns="0" rIns="0" bIns="0" rtlCol="0" anchor="ctr"/>
          <a:lstStyle/>
          <a:p>
            <a:pPr marL="0" indent="0" algn="l">
              <a:lnSpc>
                <a:spcPts val="1680"/>
              </a:lnSpc>
              <a:buNone/>
            </a:pPr>
            <a:r>
              <a:rPr lang="en-US" sz="1200" b="1" dirty="0">
                <a:solidFill>
                  <a:srgbClr val="2C3E50"/>
                </a:solidFill>
              </a:rPr>
              <a:t>Renal:</a:t>
            </a:r>
            <a:r>
              <a:rPr lang="en-US" sz="1200" dirty="0">
                <a:solidFill>
                  <a:srgbClr val="2C3E50"/>
                </a:solidFill>
              </a:rPr>
              <a:t> Stop Metformin if eGFR &lt;30; reduce dose if 30-45. Monitor U&amp;Es post-ACEi initiation.</a:t>
            </a:r>
            <a:endParaRPr lang="en-US" sz="1200" dirty="0"/>
          </a:p>
        </p:txBody>
      </p:sp>
      <p:sp>
        <p:nvSpPr>
          <p:cNvPr id="38" name="SK-14-text-37"/>
          <p:cNvSpPr/>
          <p:nvPr/>
        </p:nvSpPr>
        <p:spPr>
          <a:xfrm>
            <a:off x="6819900" y="1209675"/>
            <a:ext cx="53721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2C3E50"/>
                </a:solidFill>
              </a:rPr>
              <a:t>SCA: Holistic Communication</a:t>
            </a:r>
            <a:endParaRPr lang="en-US" sz="1500" dirty="0"/>
          </a:p>
        </p:txBody>
      </p:sp>
      <p:sp>
        <p:nvSpPr>
          <p:cNvPr id="39" name="SK-14-text-38"/>
          <p:cNvSpPr/>
          <p:nvPr/>
        </p:nvSpPr>
        <p:spPr>
          <a:xfrm>
            <a:off x="6705600" y="1638300"/>
            <a:ext cx="4876800" cy="426541"/>
          </a:xfrm>
          <a:prstGeom prst="rect">
            <a:avLst/>
          </a:prstGeom>
          <a:noFill/>
          <a:ln/>
        </p:spPr>
        <p:txBody>
          <a:bodyPr vert="horz" wrap="square" lIns="0" tIns="0" rIns="0" bIns="0" rtlCol="0" anchor="ctr"/>
          <a:lstStyle/>
          <a:p>
            <a:pPr marL="0" indent="0" algn="l">
              <a:lnSpc>
                <a:spcPts val="1680"/>
              </a:lnSpc>
              <a:buNone/>
            </a:pPr>
            <a:r>
              <a:rPr lang="en-US" sz="1200" b="1" dirty="0">
                <a:solidFill>
                  <a:srgbClr val="2C3E50"/>
                </a:solidFill>
              </a:rPr>
              <a:t>ICE Integration:</a:t>
            </a:r>
            <a:r>
              <a:rPr lang="en-US" sz="1200" dirty="0">
                <a:solidFill>
                  <a:srgbClr val="2C3E50"/>
                </a:solidFill>
              </a:rPr>
              <a:t> Explore Ideas, Concerns, and Expectations at every review; LTC perceptions change over time.</a:t>
            </a:r>
            <a:endParaRPr lang="en-US" sz="1200" dirty="0"/>
          </a:p>
        </p:txBody>
      </p:sp>
      <p:sp>
        <p:nvSpPr>
          <p:cNvPr id="40" name="SK-14-text-39"/>
          <p:cNvSpPr/>
          <p:nvPr/>
        </p:nvSpPr>
        <p:spPr>
          <a:xfrm>
            <a:off x="6705600" y="2179141"/>
            <a:ext cx="4876800" cy="426541"/>
          </a:xfrm>
          <a:prstGeom prst="rect">
            <a:avLst/>
          </a:prstGeom>
          <a:noFill/>
          <a:ln/>
        </p:spPr>
        <p:txBody>
          <a:bodyPr vert="horz" wrap="square" lIns="0" tIns="0" rIns="0" bIns="0" rtlCol="0" anchor="ctr"/>
          <a:lstStyle/>
          <a:p>
            <a:pPr marL="0" indent="0" algn="l">
              <a:lnSpc>
                <a:spcPts val="1680"/>
              </a:lnSpc>
              <a:buNone/>
            </a:pPr>
            <a:r>
              <a:rPr lang="en-US" sz="1200" b="1" dirty="0">
                <a:solidFill>
                  <a:srgbClr val="2C3E50"/>
                </a:solidFill>
              </a:rPr>
              <a:t>Biopsychosocial:</a:t>
            </a:r>
            <a:r>
              <a:rPr lang="en-US" sz="1200" dirty="0">
                <a:solidFill>
                  <a:srgbClr val="2C3E50"/>
                </a:solidFill>
              </a:rPr>
              <a:t> Always ask about mood (depression common in LTCs) and impact on work/finances.</a:t>
            </a:r>
            <a:endParaRPr lang="en-US" sz="1200" dirty="0"/>
          </a:p>
        </p:txBody>
      </p:sp>
      <p:sp>
        <p:nvSpPr>
          <p:cNvPr id="41" name="SK-14-text-40"/>
          <p:cNvSpPr/>
          <p:nvPr/>
        </p:nvSpPr>
        <p:spPr>
          <a:xfrm>
            <a:off x="6705600" y="2719983"/>
            <a:ext cx="4876800" cy="426541"/>
          </a:xfrm>
          <a:prstGeom prst="rect">
            <a:avLst/>
          </a:prstGeom>
          <a:noFill/>
          <a:ln/>
        </p:spPr>
        <p:txBody>
          <a:bodyPr vert="horz" wrap="square" lIns="0" tIns="0" rIns="0" bIns="0" rtlCol="0" anchor="ctr"/>
          <a:lstStyle/>
          <a:p>
            <a:pPr marL="0" indent="0" algn="l">
              <a:lnSpc>
                <a:spcPts val="1680"/>
              </a:lnSpc>
              <a:buNone/>
            </a:pPr>
            <a:r>
              <a:rPr lang="en-US" sz="1200" b="1" dirty="0">
                <a:solidFill>
                  <a:srgbClr val="2C3E50"/>
                </a:solidFill>
              </a:rPr>
              <a:t>Safety-Netting:</a:t>
            </a:r>
            <a:r>
              <a:rPr lang="en-US" sz="1200" dirty="0">
                <a:solidFill>
                  <a:srgbClr val="2C3E50"/>
                </a:solidFill>
              </a:rPr>
              <a:t> Give specific, actionable advice for acute deterioration (e.g., worsening breathlessness in HF).</a:t>
            </a:r>
            <a:endParaRPr lang="en-US" sz="1200" dirty="0"/>
          </a:p>
        </p:txBody>
      </p:sp>
      <p:sp>
        <p:nvSpPr>
          <p:cNvPr id="42" name="SK-14-text-41"/>
          <p:cNvSpPr/>
          <p:nvPr/>
        </p:nvSpPr>
        <p:spPr>
          <a:xfrm>
            <a:off x="6819900" y="3910013"/>
            <a:ext cx="53721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2C3E50"/>
                </a:solidFill>
              </a:rPr>
              <a:t>Common Pitfalls to Avoid</a:t>
            </a:r>
            <a:endParaRPr lang="en-US" sz="1500" dirty="0"/>
          </a:p>
        </p:txBody>
      </p:sp>
      <p:sp>
        <p:nvSpPr>
          <p:cNvPr id="43" name="SK-14-text-42"/>
          <p:cNvSpPr/>
          <p:nvPr/>
        </p:nvSpPr>
        <p:spPr>
          <a:xfrm>
            <a:off x="6705600" y="4338638"/>
            <a:ext cx="4876800" cy="426541"/>
          </a:xfrm>
          <a:prstGeom prst="rect">
            <a:avLst/>
          </a:prstGeom>
          <a:noFill/>
          <a:ln/>
        </p:spPr>
        <p:txBody>
          <a:bodyPr vert="horz" wrap="square" lIns="0" tIns="0" rIns="0" bIns="0" rtlCol="0" anchor="ctr"/>
          <a:lstStyle/>
          <a:p>
            <a:pPr marL="0" indent="0" algn="l">
              <a:lnSpc>
                <a:spcPts val="1680"/>
              </a:lnSpc>
              <a:buNone/>
            </a:pPr>
            <a:r>
              <a:rPr lang="en-US" sz="1200" b="1" dirty="0">
                <a:solidFill>
                  <a:srgbClr val="2C3E50"/>
                </a:solidFill>
              </a:rPr>
              <a:t>Box-Ticking:</a:t>
            </a:r>
            <a:r>
              <a:rPr lang="en-US" sz="1200" dirty="0">
                <a:solidFill>
                  <a:srgbClr val="2C3E50"/>
                </a:solidFill>
              </a:rPr>
              <a:t> Focusing on computer alerts rather than the patient's agenda (SCA fail).</a:t>
            </a:r>
            <a:endParaRPr lang="en-US" sz="1200" dirty="0"/>
          </a:p>
        </p:txBody>
      </p:sp>
      <p:sp>
        <p:nvSpPr>
          <p:cNvPr id="44" name="SK-14-text-43"/>
          <p:cNvSpPr/>
          <p:nvPr/>
        </p:nvSpPr>
        <p:spPr>
          <a:xfrm>
            <a:off x="6705600" y="4879479"/>
            <a:ext cx="4876800" cy="426541"/>
          </a:xfrm>
          <a:prstGeom prst="rect">
            <a:avLst/>
          </a:prstGeom>
          <a:noFill/>
          <a:ln/>
        </p:spPr>
        <p:txBody>
          <a:bodyPr vert="horz" wrap="square" lIns="0" tIns="0" rIns="0" bIns="0" rtlCol="0" anchor="ctr"/>
          <a:lstStyle/>
          <a:p>
            <a:pPr marL="0" indent="0" algn="l">
              <a:lnSpc>
                <a:spcPts val="1680"/>
              </a:lnSpc>
              <a:buNone/>
            </a:pPr>
            <a:r>
              <a:rPr lang="en-US" sz="1200" b="1" dirty="0">
                <a:solidFill>
                  <a:srgbClr val="2C3E50"/>
                </a:solidFill>
              </a:rPr>
              <a:t>Ignoring Carers:</a:t>
            </a:r>
            <a:r>
              <a:rPr lang="en-US" sz="1200" dirty="0">
                <a:solidFill>
                  <a:srgbClr val="2C3E50"/>
                </a:solidFill>
              </a:rPr>
              <a:t> Failing to assess carer burden or physical/emotional needs of the family unit.</a:t>
            </a:r>
            <a:endParaRPr lang="en-US" sz="1200" dirty="0"/>
          </a:p>
        </p:txBody>
      </p:sp>
      <p:sp>
        <p:nvSpPr>
          <p:cNvPr id="45" name="SK-14-text-44"/>
          <p:cNvSpPr/>
          <p:nvPr/>
        </p:nvSpPr>
        <p:spPr>
          <a:xfrm>
            <a:off x="6705600" y="5420320"/>
            <a:ext cx="4876800" cy="426541"/>
          </a:xfrm>
          <a:prstGeom prst="rect">
            <a:avLst/>
          </a:prstGeom>
          <a:noFill/>
          <a:ln/>
        </p:spPr>
        <p:txBody>
          <a:bodyPr vert="horz" wrap="square" lIns="0" tIns="0" rIns="0" bIns="0" rtlCol="0" anchor="ctr"/>
          <a:lstStyle/>
          <a:p>
            <a:pPr marL="0" indent="0" algn="l">
              <a:lnSpc>
                <a:spcPts val="1680"/>
              </a:lnSpc>
              <a:buNone/>
            </a:pPr>
            <a:r>
              <a:rPr lang="en-US" sz="1200" b="1" dirty="0">
                <a:solidFill>
                  <a:srgbClr val="2C3E50"/>
                </a:solidFill>
              </a:rPr>
              <a:t>Polypharmacy:</a:t>
            </a:r>
            <a:r>
              <a:rPr lang="en-US" sz="1200" dirty="0">
                <a:solidFill>
                  <a:srgbClr val="2C3E50"/>
                </a:solidFill>
              </a:rPr>
              <a:t> Hesitating to deprescribe in frail patients where treatment burden outweighs benefit.</a:t>
            </a:r>
            <a:endParaRPr lang="en-US" sz="1200" dirty="0"/>
          </a:p>
        </p:txBody>
      </p:sp>
      <p:sp>
        <p:nvSpPr>
          <p:cNvPr id="46" name="SK-14-text-45"/>
          <p:cNvSpPr/>
          <p:nvPr/>
        </p:nvSpPr>
        <p:spPr>
          <a:xfrm>
            <a:off x="5307806" y="6519863"/>
            <a:ext cx="3360420" cy="200025"/>
          </a:xfrm>
          <a:prstGeom prst="rect">
            <a:avLst/>
          </a:prstGeom>
          <a:noFill/>
          <a:ln/>
        </p:spPr>
        <p:txBody>
          <a:bodyPr vert="horz" wrap="square" lIns="0" tIns="0" rIns="0" bIns="0" rtlCol="0" anchor="ctr"/>
          <a:lstStyle/>
          <a:p>
            <a:pPr marL="0" indent="0">
              <a:lnSpc>
                <a:spcPts val="1575"/>
              </a:lnSpc>
              <a:buNone/>
            </a:pPr>
            <a:r>
              <a:rPr lang="en-US" sz="1050" kern="0" spc="30" dirty="0">
                <a:solidFill>
                  <a:srgbClr val="546E7A"/>
                </a:solidFill>
              </a:rPr>
              <a:t>www.bradfordvts.co.uk</a:t>
            </a:r>
            <a:endParaRPr lang="en-US" sz="10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15-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15-img-2" descr="preencoded.png"/>
          <p:cNvPicPr>
            <a:picLocks noChangeAspect="1"/>
          </p:cNvPicPr>
          <p:nvPr/>
        </p:nvPicPr>
        <p:blipFill>
          <a:blip r:embed="rId4"/>
          <a:stretch>
            <a:fillRect/>
          </a:stretch>
        </p:blipFill>
        <p:spPr>
          <a:xfrm>
            <a:off x="0" y="0"/>
            <a:ext cx="12192000" cy="6858000"/>
          </a:xfrm>
          <a:prstGeom prst="rect">
            <a:avLst/>
          </a:prstGeom>
        </p:spPr>
      </p:pic>
      <p:pic>
        <p:nvPicPr>
          <p:cNvPr id="4" name="SK-15-img-3" descr="preencoded.png"/>
          <p:cNvPicPr>
            <a:picLocks noChangeAspect="1"/>
          </p:cNvPicPr>
          <p:nvPr/>
        </p:nvPicPr>
        <p:blipFill>
          <a:blip r:embed="rId5"/>
          <a:stretch>
            <a:fillRect/>
          </a:stretch>
        </p:blipFill>
        <p:spPr>
          <a:xfrm>
            <a:off x="381000" y="0"/>
            <a:ext cx="11430000" cy="790575"/>
          </a:xfrm>
          <a:prstGeom prst="rect">
            <a:avLst/>
          </a:prstGeom>
        </p:spPr>
      </p:pic>
      <p:pic>
        <p:nvPicPr>
          <p:cNvPr id="5" name="SK-15-img-4" descr="preencoded.png"/>
          <p:cNvPicPr>
            <a:picLocks noChangeAspect="1"/>
          </p:cNvPicPr>
          <p:nvPr/>
        </p:nvPicPr>
        <p:blipFill>
          <a:blip r:embed="rId6"/>
          <a:stretch>
            <a:fillRect/>
          </a:stretch>
        </p:blipFill>
        <p:spPr>
          <a:xfrm>
            <a:off x="10521851" y="223838"/>
            <a:ext cx="1051024" cy="342900"/>
          </a:xfrm>
          <a:prstGeom prst="rect">
            <a:avLst/>
          </a:prstGeom>
        </p:spPr>
      </p:pic>
      <p:pic>
        <p:nvPicPr>
          <p:cNvPr id="6" name="SK-15-img-5" descr="preencoded.png"/>
          <p:cNvPicPr>
            <a:picLocks noChangeAspect="1"/>
          </p:cNvPicPr>
          <p:nvPr/>
        </p:nvPicPr>
        <p:blipFill>
          <a:blip r:embed="rId7"/>
          <a:stretch>
            <a:fillRect/>
          </a:stretch>
        </p:blipFill>
        <p:spPr>
          <a:xfrm>
            <a:off x="381000" y="981075"/>
            <a:ext cx="5572125" cy="1428155"/>
          </a:xfrm>
          <a:prstGeom prst="rect">
            <a:avLst/>
          </a:prstGeom>
        </p:spPr>
      </p:pic>
      <p:pic>
        <p:nvPicPr>
          <p:cNvPr id="7" name="SK-15-img-6" descr="preencoded.png"/>
          <p:cNvPicPr>
            <a:picLocks noChangeAspect="1"/>
          </p:cNvPicPr>
          <p:nvPr/>
        </p:nvPicPr>
        <p:blipFill>
          <a:blip r:embed="rId8"/>
          <a:stretch>
            <a:fillRect/>
          </a:stretch>
        </p:blipFill>
        <p:spPr>
          <a:xfrm>
            <a:off x="571500" y="1291382"/>
            <a:ext cx="304800" cy="304800"/>
          </a:xfrm>
          <a:prstGeom prst="rect">
            <a:avLst/>
          </a:prstGeom>
        </p:spPr>
      </p:pic>
      <p:pic>
        <p:nvPicPr>
          <p:cNvPr id="8" name="SK-15-img-7" descr="preencoded.png"/>
          <p:cNvPicPr>
            <a:picLocks noChangeAspect="1"/>
          </p:cNvPicPr>
          <p:nvPr/>
        </p:nvPicPr>
        <p:blipFill>
          <a:blip r:embed="rId7"/>
          <a:stretch>
            <a:fillRect/>
          </a:stretch>
        </p:blipFill>
        <p:spPr>
          <a:xfrm>
            <a:off x="381000" y="2552105"/>
            <a:ext cx="5572125" cy="1428155"/>
          </a:xfrm>
          <a:prstGeom prst="rect">
            <a:avLst/>
          </a:prstGeom>
        </p:spPr>
      </p:pic>
      <p:pic>
        <p:nvPicPr>
          <p:cNvPr id="9" name="SK-15-img-8" descr="preencoded.png"/>
          <p:cNvPicPr>
            <a:picLocks noChangeAspect="1"/>
          </p:cNvPicPr>
          <p:nvPr/>
        </p:nvPicPr>
        <p:blipFill>
          <a:blip r:embed="rId8"/>
          <a:stretch>
            <a:fillRect/>
          </a:stretch>
        </p:blipFill>
        <p:spPr>
          <a:xfrm>
            <a:off x="571500" y="2862411"/>
            <a:ext cx="304800" cy="304800"/>
          </a:xfrm>
          <a:prstGeom prst="rect">
            <a:avLst/>
          </a:prstGeom>
        </p:spPr>
      </p:pic>
      <p:pic>
        <p:nvPicPr>
          <p:cNvPr id="10" name="SK-15-img-9" descr="preencoded.png"/>
          <p:cNvPicPr>
            <a:picLocks noChangeAspect="1"/>
          </p:cNvPicPr>
          <p:nvPr/>
        </p:nvPicPr>
        <p:blipFill>
          <a:blip r:embed="rId7"/>
          <a:stretch>
            <a:fillRect/>
          </a:stretch>
        </p:blipFill>
        <p:spPr>
          <a:xfrm>
            <a:off x="381000" y="4123134"/>
            <a:ext cx="5572125" cy="1428155"/>
          </a:xfrm>
          <a:prstGeom prst="rect">
            <a:avLst/>
          </a:prstGeom>
        </p:spPr>
      </p:pic>
      <p:pic>
        <p:nvPicPr>
          <p:cNvPr id="11" name="SK-15-img-10" descr="preencoded.png"/>
          <p:cNvPicPr>
            <a:picLocks noChangeAspect="1"/>
          </p:cNvPicPr>
          <p:nvPr/>
        </p:nvPicPr>
        <p:blipFill>
          <a:blip r:embed="rId8"/>
          <a:stretch>
            <a:fillRect/>
          </a:stretch>
        </p:blipFill>
        <p:spPr>
          <a:xfrm>
            <a:off x="571500" y="4433441"/>
            <a:ext cx="304800" cy="304800"/>
          </a:xfrm>
          <a:prstGeom prst="rect">
            <a:avLst/>
          </a:prstGeom>
        </p:spPr>
      </p:pic>
      <p:pic>
        <p:nvPicPr>
          <p:cNvPr id="12" name="SK-15-img-11" descr="preencoded.png"/>
          <p:cNvPicPr>
            <a:picLocks noChangeAspect="1"/>
          </p:cNvPicPr>
          <p:nvPr/>
        </p:nvPicPr>
        <p:blipFill>
          <a:blip r:embed="rId9"/>
          <a:stretch>
            <a:fillRect/>
          </a:stretch>
        </p:blipFill>
        <p:spPr>
          <a:xfrm>
            <a:off x="6238875" y="981075"/>
            <a:ext cx="5572125" cy="4570363"/>
          </a:xfrm>
          <a:prstGeom prst="rect">
            <a:avLst/>
          </a:prstGeom>
        </p:spPr>
      </p:pic>
      <p:pic>
        <p:nvPicPr>
          <p:cNvPr id="13" name="SK-15-img-12" descr="preencoded.png"/>
          <p:cNvPicPr>
            <a:picLocks noChangeAspect="1"/>
          </p:cNvPicPr>
          <p:nvPr/>
        </p:nvPicPr>
        <p:blipFill>
          <a:blip r:embed="rId10"/>
          <a:stretch>
            <a:fillRect/>
          </a:stretch>
        </p:blipFill>
        <p:spPr>
          <a:xfrm>
            <a:off x="6477000" y="1219200"/>
            <a:ext cx="5095875" cy="390525"/>
          </a:xfrm>
          <a:prstGeom prst="rect">
            <a:avLst/>
          </a:prstGeom>
        </p:spPr>
      </p:pic>
      <p:pic>
        <p:nvPicPr>
          <p:cNvPr id="14" name="SK-15-img-13" descr="preencoded.png"/>
          <p:cNvPicPr>
            <a:picLocks noChangeAspect="1"/>
          </p:cNvPicPr>
          <p:nvPr/>
        </p:nvPicPr>
        <p:blipFill>
          <a:blip r:embed="rId11"/>
          <a:stretch>
            <a:fillRect/>
          </a:stretch>
        </p:blipFill>
        <p:spPr>
          <a:xfrm>
            <a:off x="6477000" y="1269653"/>
            <a:ext cx="261937" cy="213420"/>
          </a:xfrm>
          <a:prstGeom prst="rect">
            <a:avLst/>
          </a:prstGeom>
        </p:spPr>
      </p:pic>
      <p:pic>
        <p:nvPicPr>
          <p:cNvPr id="15" name="SK-15-img-14" descr="preencoded.png"/>
          <p:cNvPicPr>
            <a:picLocks noChangeAspect="1"/>
          </p:cNvPicPr>
          <p:nvPr/>
        </p:nvPicPr>
        <p:blipFill>
          <a:blip r:embed="rId12"/>
          <a:stretch>
            <a:fillRect/>
          </a:stretch>
        </p:blipFill>
        <p:spPr>
          <a:xfrm>
            <a:off x="6477000" y="1838325"/>
            <a:ext cx="166688" cy="166688"/>
          </a:xfrm>
          <a:prstGeom prst="rect">
            <a:avLst/>
          </a:prstGeom>
        </p:spPr>
      </p:pic>
      <p:pic>
        <p:nvPicPr>
          <p:cNvPr id="16" name="SK-15-img-15" descr="preencoded.png"/>
          <p:cNvPicPr>
            <a:picLocks noChangeAspect="1"/>
          </p:cNvPicPr>
          <p:nvPr/>
        </p:nvPicPr>
        <p:blipFill>
          <a:blip r:embed="rId13"/>
          <a:stretch>
            <a:fillRect/>
          </a:stretch>
        </p:blipFill>
        <p:spPr>
          <a:xfrm>
            <a:off x="6477000" y="2405955"/>
            <a:ext cx="166688" cy="179487"/>
          </a:xfrm>
          <a:prstGeom prst="rect">
            <a:avLst/>
          </a:prstGeom>
        </p:spPr>
      </p:pic>
      <p:pic>
        <p:nvPicPr>
          <p:cNvPr id="17" name="SK-15-img-16" descr="preencoded.png"/>
          <p:cNvPicPr>
            <a:picLocks noChangeAspect="1"/>
          </p:cNvPicPr>
          <p:nvPr/>
        </p:nvPicPr>
        <p:blipFill>
          <a:blip r:embed="rId14"/>
          <a:stretch>
            <a:fillRect/>
          </a:stretch>
        </p:blipFill>
        <p:spPr>
          <a:xfrm>
            <a:off x="6477000" y="2973586"/>
            <a:ext cx="166688" cy="145852"/>
          </a:xfrm>
          <a:prstGeom prst="rect">
            <a:avLst/>
          </a:prstGeom>
        </p:spPr>
      </p:pic>
      <p:pic>
        <p:nvPicPr>
          <p:cNvPr id="18" name="SK-15-img-17" descr="preencoded.png"/>
          <p:cNvPicPr>
            <a:picLocks noChangeAspect="1"/>
          </p:cNvPicPr>
          <p:nvPr/>
        </p:nvPicPr>
        <p:blipFill>
          <a:blip r:embed="rId15"/>
          <a:stretch>
            <a:fillRect/>
          </a:stretch>
        </p:blipFill>
        <p:spPr>
          <a:xfrm>
            <a:off x="6477000" y="3541216"/>
            <a:ext cx="166688" cy="137220"/>
          </a:xfrm>
          <a:prstGeom prst="rect">
            <a:avLst/>
          </a:prstGeom>
        </p:spPr>
      </p:pic>
      <p:pic>
        <p:nvPicPr>
          <p:cNvPr id="19" name="SK-15-img-18" descr="preencoded.png"/>
          <p:cNvPicPr>
            <a:picLocks noChangeAspect="1"/>
          </p:cNvPicPr>
          <p:nvPr/>
        </p:nvPicPr>
        <p:blipFill>
          <a:blip r:embed="rId16"/>
          <a:stretch>
            <a:fillRect/>
          </a:stretch>
        </p:blipFill>
        <p:spPr>
          <a:xfrm>
            <a:off x="6477000" y="4108847"/>
            <a:ext cx="166688" cy="155525"/>
          </a:xfrm>
          <a:prstGeom prst="rect">
            <a:avLst/>
          </a:prstGeom>
        </p:spPr>
      </p:pic>
      <p:pic>
        <p:nvPicPr>
          <p:cNvPr id="20" name="SK-15-img-19" descr="preencoded.png"/>
          <p:cNvPicPr>
            <a:picLocks noChangeAspect="1"/>
          </p:cNvPicPr>
          <p:nvPr/>
        </p:nvPicPr>
        <p:blipFill>
          <a:blip r:embed="rId17"/>
          <a:stretch>
            <a:fillRect/>
          </a:stretch>
        </p:blipFill>
        <p:spPr>
          <a:xfrm>
            <a:off x="0" y="5646688"/>
            <a:ext cx="12192000" cy="1211312"/>
          </a:xfrm>
          <a:prstGeom prst="rect">
            <a:avLst/>
          </a:prstGeom>
        </p:spPr>
      </p:pic>
      <p:pic>
        <p:nvPicPr>
          <p:cNvPr id="21" name="SK-15-img-20" descr="preencoded.png"/>
          <p:cNvPicPr>
            <a:picLocks noChangeAspect="1"/>
          </p:cNvPicPr>
          <p:nvPr/>
        </p:nvPicPr>
        <p:blipFill>
          <a:blip r:embed="rId18"/>
          <a:stretch>
            <a:fillRect/>
          </a:stretch>
        </p:blipFill>
        <p:spPr>
          <a:xfrm>
            <a:off x="381000" y="5789563"/>
            <a:ext cx="11430000" cy="630287"/>
          </a:xfrm>
          <a:prstGeom prst="rect">
            <a:avLst/>
          </a:prstGeom>
        </p:spPr>
      </p:pic>
      <p:sp>
        <p:nvSpPr>
          <p:cNvPr id="22" name="SK-15-text-21"/>
          <p:cNvSpPr/>
          <p:nvPr/>
        </p:nvSpPr>
        <p:spPr>
          <a:xfrm>
            <a:off x="619125" y="114300"/>
            <a:ext cx="7680960" cy="342900"/>
          </a:xfrm>
          <a:prstGeom prst="rect">
            <a:avLst/>
          </a:prstGeom>
          <a:noFill/>
          <a:ln/>
        </p:spPr>
        <p:txBody>
          <a:bodyPr vert="horz" wrap="square" lIns="0" tIns="0" rIns="0" bIns="0" rtlCol="0" anchor="ctr"/>
          <a:lstStyle/>
          <a:p>
            <a:pPr marL="0" indent="0">
              <a:lnSpc>
                <a:spcPts val="2700"/>
              </a:lnSpc>
              <a:buNone/>
            </a:pPr>
            <a:r>
              <a:rPr lang="en-US" sz="1800" b="1" kern="0" spc="60" dirty="0">
                <a:solidFill>
                  <a:srgbClr val="FFFFFF"/>
                </a:solidFill>
              </a:rPr>
              <a:t>QUICK RECALL &amp; FINAL SUMMARY</a:t>
            </a:r>
            <a:endParaRPr lang="en-US" sz="1800" dirty="0"/>
          </a:p>
        </p:txBody>
      </p:sp>
      <p:sp>
        <p:nvSpPr>
          <p:cNvPr id="23" name="SK-15-text-22"/>
          <p:cNvSpPr/>
          <p:nvPr/>
        </p:nvSpPr>
        <p:spPr>
          <a:xfrm>
            <a:off x="619125" y="476250"/>
            <a:ext cx="8214360" cy="200025"/>
          </a:xfrm>
          <a:prstGeom prst="rect">
            <a:avLst/>
          </a:prstGeom>
          <a:noFill/>
          <a:ln/>
        </p:spPr>
        <p:txBody>
          <a:bodyPr vert="horz" wrap="square" lIns="0" tIns="0" rIns="0" bIns="0" rtlCol="0" anchor="ctr"/>
          <a:lstStyle/>
          <a:p>
            <a:pPr marL="0" indent="0">
              <a:lnSpc>
                <a:spcPts val="1575"/>
              </a:lnSpc>
              <a:buNone/>
            </a:pPr>
            <a:r>
              <a:rPr lang="en-US" sz="1050" dirty="0">
                <a:solidFill>
                  <a:srgbClr val="FFFFFF">
                    <a:alpha val="90000"/>
                  </a:srgbClr>
                </a:solidFill>
              </a:rPr>
              <a:t>GP Training: NICE NG56 &amp; QOF 2025/26 Standards</a:t>
            </a:r>
            <a:endParaRPr lang="en-US" sz="1050" dirty="0"/>
          </a:p>
        </p:txBody>
      </p:sp>
      <p:sp>
        <p:nvSpPr>
          <p:cNvPr id="24" name="SK-15-text-23"/>
          <p:cNvSpPr/>
          <p:nvPr/>
        </p:nvSpPr>
        <p:spPr>
          <a:xfrm>
            <a:off x="10521851" y="223838"/>
            <a:ext cx="908149" cy="342900"/>
          </a:xfrm>
          <a:prstGeom prst="rect">
            <a:avLst/>
          </a:prstGeom>
          <a:noFill/>
          <a:ln/>
        </p:spPr>
        <p:txBody>
          <a:bodyPr vert="horz" wrap="square" lIns="0" tIns="0" rIns="0" bIns="0" rtlCol="0" anchor="ctr"/>
          <a:lstStyle/>
          <a:p>
            <a:pPr marL="0" indent="0" algn="r">
              <a:lnSpc>
                <a:spcPts val="1350"/>
              </a:lnSpc>
              <a:buNone/>
            </a:pPr>
            <a:r>
              <a:rPr lang="en-US" sz="900" b="1" dirty="0">
                <a:solidFill>
                  <a:srgbClr val="FFFFFF"/>
                </a:solidFill>
              </a:rPr>
              <a:t>BRADFORD VTS
MAY 2026</a:t>
            </a:r>
            <a:endParaRPr lang="en-US" sz="900" dirty="0"/>
          </a:p>
        </p:txBody>
      </p:sp>
      <p:sp>
        <p:nvSpPr>
          <p:cNvPr id="25" name="SK-15-text-24"/>
          <p:cNvSpPr/>
          <p:nvPr/>
        </p:nvSpPr>
        <p:spPr>
          <a:xfrm>
            <a:off x="676126" y="1291382"/>
            <a:ext cx="342900" cy="304800"/>
          </a:xfrm>
          <a:prstGeom prst="rect">
            <a:avLst/>
          </a:prstGeom>
          <a:noFill/>
          <a:ln/>
        </p:spPr>
        <p:txBody>
          <a:bodyPr vert="horz" wrap="square" lIns="0" tIns="0" rIns="0" bIns="0" rtlCol="0" anchor="ctr"/>
          <a:lstStyle/>
          <a:p>
            <a:pPr marL="0" indent="0">
              <a:lnSpc>
                <a:spcPts val="2025"/>
              </a:lnSpc>
              <a:buNone/>
            </a:pPr>
            <a:r>
              <a:rPr lang="en-US" sz="1350" b="1" dirty="0">
                <a:solidFill>
                  <a:srgbClr val="FFFFFF"/>
                </a:solidFill>
              </a:rPr>
              <a:t>3</a:t>
            </a:r>
            <a:endParaRPr lang="en-US" sz="1350" dirty="0"/>
          </a:p>
        </p:txBody>
      </p:sp>
      <p:sp>
        <p:nvSpPr>
          <p:cNvPr id="26" name="SK-15-text-25"/>
          <p:cNvSpPr/>
          <p:nvPr/>
        </p:nvSpPr>
        <p:spPr>
          <a:xfrm>
            <a:off x="990600" y="1315194"/>
            <a:ext cx="288036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F37021"/>
                </a:solidFill>
              </a:rPr>
              <a:t>KEY QOF SHIFTS</a:t>
            </a:r>
            <a:endParaRPr lang="en-US" sz="1350" dirty="0"/>
          </a:p>
        </p:txBody>
      </p:sp>
      <p:sp>
        <p:nvSpPr>
          <p:cNvPr id="27" name="SK-15-text-26"/>
          <p:cNvSpPr/>
          <p:nvPr/>
        </p:nvSpPr>
        <p:spPr>
          <a:xfrm>
            <a:off x="571500" y="1672382"/>
            <a:ext cx="5191125" cy="426541"/>
          </a:xfrm>
          <a:prstGeom prst="rect">
            <a:avLst/>
          </a:prstGeom>
          <a:noFill/>
          <a:ln/>
        </p:spPr>
        <p:txBody>
          <a:bodyPr vert="horz" wrap="square" lIns="0" tIns="0" rIns="0" bIns="0" rtlCol="0" anchor="ctr"/>
          <a:lstStyle/>
          <a:p>
            <a:pPr marL="0" indent="0">
              <a:lnSpc>
                <a:spcPts val="1680"/>
              </a:lnSpc>
              <a:buNone/>
            </a:pPr>
            <a:r>
              <a:rPr lang="en-US" sz="1200" dirty="0">
                <a:solidFill>
                  <a:srgbClr val="2C3E50"/>
                </a:solidFill>
              </a:rPr>
              <a:t>Retired 32 register indicators; focused on </a:t>
            </a:r>
            <a:r>
              <a:rPr lang="en-US" sz="1200" b="1" dirty="0">
                <a:solidFill>
                  <a:srgbClr val="D35400"/>
                </a:solidFill>
              </a:rPr>
              <a:t>CVD outcomes</a:t>
            </a:r>
            <a:r>
              <a:rPr lang="en-US" sz="1200" dirty="0">
                <a:solidFill>
                  <a:srgbClr val="2C3E50"/>
                </a:solidFill>
              </a:rPr>
              <a:t> (BP/Lipids); point value increased to £225.49.</a:t>
            </a:r>
            <a:endParaRPr lang="en-US" sz="1200" dirty="0"/>
          </a:p>
        </p:txBody>
      </p:sp>
      <p:sp>
        <p:nvSpPr>
          <p:cNvPr id="28" name="SK-15-text-27"/>
          <p:cNvSpPr/>
          <p:nvPr/>
        </p:nvSpPr>
        <p:spPr>
          <a:xfrm>
            <a:off x="676126" y="2862411"/>
            <a:ext cx="342900" cy="304800"/>
          </a:xfrm>
          <a:prstGeom prst="rect">
            <a:avLst/>
          </a:prstGeom>
          <a:noFill/>
          <a:ln/>
        </p:spPr>
        <p:txBody>
          <a:bodyPr vert="horz" wrap="square" lIns="0" tIns="0" rIns="0" bIns="0" rtlCol="0" anchor="ctr"/>
          <a:lstStyle/>
          <a:p>
            <a:pPr marL="0" indent="0">
              <a:lnSpc>
                <a:spcPts val="2025"/>
              </a:lnSpc>
              <a:buNone/>
            </a:pPr>
            <a:r>
              <a:rPr lang="en-US" sz="1350" b="1" dirty="0">
                <a:solidFill>
                  <a:srgbClr val="FFFFFF"/>
                </a:solidFill>
              </a:rPr>
              <a:t>2</a:t>
            </a:r>
            <a:endParaRPr lang="en-US" sz="1350" dirty="0"/>
          </a:p>
        </p:txBody>
      </p:sp>
      <p:sp>
        <p:nvSpPr>
          <p:cNvPr id="29" name="SK-15-text-28"/>
          <p:cNvSpPr/>
          <p:nvPr/>
        </p:nvSpPr>
        <p:spPr>
          <a:xfrm>
            <a:off x="990600" y="2886224"/>
            <a:ext cx="438912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F37021"/>
                </a:solidFill>
              </a:rPr>
              <a:t>NICE NG56 PRINCIPLES</a:t>
            </a:r>
            <a:endParaRPr lang="en-US" sz="1350" dirty="0"/>
          </a:p>
        </p:txBody>
      </p:sp>
      <p:sp>
        <p:nvSpPr>
          <p:cNvPr id="30" name="SK-15-text-29"/>
          <p:cNvSpPr/>
          <p:nvPr/>
        </p:nvSpPr>
        <p:spPr>
          <a:xfrm>
            <a:off x="571500" y="3243411"/>
            <a:ext cx="5191125" cy="426541"/>
          </a:xfrm>
          <a:prstGeom prst="rect">
            <a:avLst/>
          </a:prstGeom>
          <a:noFill/>
          <a:ln/>
        </p:spPr>
        <p:txBody>
          <a:bodyPr vert="horz" wrap="square" lIns="0" tIns="0" rIns="0" bIns="0" rtlCol="0" anchor="ctr"/>
          <a:lstStyle/>
          <a:p>
            <a:pPr marL="0" indent="0">
              <a:lnSpc>
                <a:spcPts val="1680"/>
              </a:lnSpc>
              <a:buNone/>
            </a:pPr>
            <a:r>
              <a:rPr lang="en-US" sz="1200" dirty="0">
                <a:solidFill>
                  <a:srgbClr val="2C3E50"/>
                </a:solidFill>
              </a:rPr>
              <a:t>Prioritise patient-centered goals over disease targets; actively identify and reduce </a:t>
            </a:r>
            <a:r>
              <a:rPr lang="en-US" sz="1200" b="1" dirty="0">
                <a:solidFill>
                  <a:srgbClr val="D35400"/>
                </a:solidFill>
              </a:rPr>
              <a:t>treatment burden</a:t>
            </a:r>
            <a:r>
              <a:rPr lang="en-US" sz="1200" dirty="0">
                <a:solidFill>
                  <a:srgbClr val="2C3E50"/>
                </a:solidFill>
              </a:rPr>
              <a:t> (deprescribing).</a:t>
            </a:r>
            <a:endParaRPr lang="en-US" sz="1200" dirty="0"/>
          </a:p>
        </p:txBody>
      </p:sp>
      <p:sp>
        <p:nvSpPr>
          <p:cNvPr id="31" name="SK-15-text-30"/>
          <p:cNvSpPr/>
          <p:nvPr/>
        </p:nvSpPr>
        <p:spPr>
          <a:xfrm>
            <a:off x="676126" y="4433441"/>
            <a:ext cx="342900" cy="304800"/>
          </a:xfrm>
          <a:prstGeom prst="rect">
            <a:avLst/>
          </a:prstGeom>
          <a:noFill/>
          <a:ln/>
        </p:spPr>
        <p:txBody>
          <a:bodyPr vert="horz" wrap="square" lIns="0" tIns="0" rIns="0" bIns="0" rtlCol="0" anchor="ctr"/>
          <a:lstStyle/>
          <a:p>
            <a:pPr marL="0" indent="0">
              <a:lnSpc>
                <a:spcPts val="2025"/>
              </a:lnSpc>
              <a:buNone/>
            </a:pPr>
            <a:r>
              <a:rPr lang="en-US" sz="1350" b="1" dirty="0">
                <a:solidFill>
                  <a:srgbClr val="FFFFFF"/>
                </a:solidFill>
              </a:rPr>
              <a:t>1</a:t>
            </a:r>
            <a:endParaRPr lang="en-US" sz="1350" dirty="0"/>
          </a:p>
        </p:txBody>
      </p:sp>
      <p:sp>
        <p:nvSpPr>
          <p:cNvPr id="32" name="SK-15-text-31"/>
          <p:cNvSpPr/>
          <p:nvPr/>
        </p:nvSpPr>
        <p:spPr>
          <a:xfrm>
            <a:off x="990600" y="4457254"/>
            <a:ext cx="267462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F37021"/>
                </a:solidFill>
              </a:rPr>
              <a:t>CLINICAL GOAL</a:t>
            </a:r>
            <a:endParaRPr lang="en-US" sz="1350" dirty="0"/>
          </a:p>
        </p:txBody>
      </p:sp>
      <p:sp>
        <p:nvSpPr>
          <p:cNvPr id="33" name="SK-15-text-32"/>
          <p:cNvSpPr/>
          <p:nvPr/>
        </p:nvSpPr>
        <p:spPr>
          <a:xfrm>
            <a:off x="571500" y="4814441"/>
            <a:ext cx="5191125" cy="426541"/>
          </a:xfrm>
          <a:prstGeom prst="rect">
            <a:avLst/>
          </a:prstGeom>
          <a:noFill/>
          <a:ln/>
        </p:spPr>
        <p:txBody>
          <a:bodyPr vert="horz" wrap="square" lIns="0" tIns="0" rIns="0" bIns="0" rtlCol="0" anchor="ctr"/>
          <a:lstStyle/>
          <a:p>
            <a:pPr marL="0" indent="0">
              <a:lnSpc>
                <a:spcPts val="1680"/>
              </a:lnSpc>
              <a:buNone/>
            </a:pPr>
            <a:r>
              <a:rPr lang="en-US" sz="1200" dirty="0">
                <a:solidFill>
                  <a:srgbClr val="2C3E50"/>
                </a:solidFill>
              </a:rPr>
              <a:t>Move from fragmented "box-ticking" to </a:t>
            </a:r>
            <a:r>
              <a:rPr lang="en-US" sz="1200" b="1" dirty="0">
                <a:solidFill>
                  <a:srgbClr val="D35400"/>
                </a:solidFill>
              </a:rPr>
              <a:t>holistic multimorbidity care</a:t>
            </a:r>
            <a:r>
              <a:rPr lang="en-US" sz="1200" dirty="0">
                <a:solidFill>
                  <a:srgbClr val="2C3E50"/>
                </a:solidFill>
              </a:rPr>
              <a:t> using the biopsychosocial model and ICE.</a:t>
            </a:r>
            <a:endParaRPr lang="en-US" sz="1200" dirty="0"/>
          </a:p>
        </p:txBody>
      </p:sp>
      <p:sp>
        <p:nvSpPr>
          <p:cNvPr id="34" name="SK-15-text-33"/>
          <p:cNvSpPr/>
          <p:nvPr/>
        </p:nvSpPr>
        <p:spPr>
          <a:xfrm>
            <a:off x="6834188" y="1219200"/>
            <a:ext cx="5357813" cy="390525"/>
          </a:xfrm>
          <a:prstGeom prst="rect">
            <a:avLst/>
          </a:prstGeom>
          <a:noFill/>
          <a:ln/>
        </p:spPr>
        <p:txBody>
          <a:bodyPr vert="horz" wrap="square" lIns="0" tIns="0" rIns="0" bIns="0" rtlCol="0" anchor="ctr"/>
          <a:lstStyle/>
          <a:p>
            <a:pPr marL="0" indent="0">
              <a:lnSpc>
                <a:spcPts val="2475"/>
              </a:lnSpc>
              <a:buNone/>
            </a:pPr>
            <a:r>
              <a:rPr lang="en-US" sz="1650" b="1" dirty="0">
                <a:solidFill>
                  <a:srgbClr val="D35400"/>
                </a:solidFill>
              </a:rPr>
              <a:t>Rapid-Fire Recall (AKT/SCA)</a:t>
            </a:r>
            <a:endParaRPr lang="en-US" sz="1650" dirty="0"/>
          </a:p>
        </p:txBody>
      </p:sp>
      <p:sp>
        <p:nvSpPr>
          <p:cNvPr id="35" name="SK-15-text-34"/>
          <p:cNvSpPr/>
          <p:nvPr/>
        </p:nvSpPr>
        <p:spPr>
          <a:xfrm>
            <a:off x="6757988" y="1800225"/>
            <a:ext cx="4814888" cy="396180"/>
          </a:xfrm>
          <a:prstGeom prst="rect">
            <a:avLst/>
          </a:prstGeom>
          <a:noFill/>
          <a:ln/>
        </p:spPr>
        <p:txBody>
          <a:bodyPr vert="horz" wrap="square" lIns="0" tIns="0" rIns="0" bIns="0" rtlCol="0" anchor="ctr"/>
          <a:lstStyle/>
          <a:p>
            <a:pPr marL="0" indent="0">
              <a:lnSpc>
                <a:spcPts val="1560"/>
              </a:lnSpc>
              <a:buNone/>
            </a:pPr>
            <a:r>
              <a:rPr lang="en-US" sz="1200" b="1" dirty="0">
                <a:solidFill>
                  <a:srgbClr val="2C3E50"/>
                </a:solidFill>
              </a:rPr>
              <a:t>Q1:</a:t>
            </a:r>
            <a:r>
              <a:rPr lang="en-US" sz="1200" dirty="0">
                <a:solidFill>
                  <a:srgbClr val="2C3E50"/>
                </a:solidFill>
              </a:rPr>
              <a:t> What is the BP target for a 72-year-old with hypertension and no frailty? (≤140/90 mmHg)</a:t>
            </a:r>
            <a:endParaRPr lang="en-US" sz="1200" dirty="0"/>
          </a:p>
        </p:txBody>
      </p:sp>
      <p:sp>
        <p:nvSpPr>
          <p:cNvPr id="36" name="SK-15-text-35"/>
          <p:cNvSpPr/>
          <p:nvPr/>
        </p:nvSpPr>
        <p:spPr>
          <a:xfrm>
            <a:off x="6757988" y="2367855"/>
            <a:ext cx="4814888" cy="396180"/>
          </a:xfrm>
          <a:prstGeom prst="rect">
            <a:avLst/>
          </a:prstGeom>
          <a:noFill/>
          <a:ln/>
        </p:spPr>
        <p:txBody>
          <a:bodyPr vert="horz" wrap="square" lIns="0" tIns="0" rIns="0" bIns="0" rtlCol="0" anchor="ctr"/>
          <a:lstStyle/>
          <a:p>
            <a:pPr marL="0" indent="0">
              <a:lnSpc>
                <a:spcPts val="1560"/>
              </a:lnSpc>
              <a:buNone/>
            </a:pPr>
            <a:r>
              <a:rPr lang="en-US" sz="1200" b="1" dirty="0">
                <a:solidFill>
                  <a:srgbClr val="2C3E50"/>
                </a:solidFill>
              </a:rPr>
              <a:t>Q2:</a:t>
            </a:r>
            <a:r>
              <a:rPr lang="en-US" sz="1200" dirty="0">
                <a:solidFill>
                  <a:srgbClr val="2C3E50"/>
                </a:solidFill>
              </a:rPr>
              <a:t> How many long-term conditions define "multimorbidity" per NICE NG56? (Two or more)</a:t>
            </a:r>
            <a:endParaRPr lang="en-US" sz="1200" dirty="0"/>
          </a:p>
        </p:txBody>
      </p:sp>
      <p:sp>
        <p:nvSpPr>
          <p:cNvPr id="37" name="SK-15-text-36"/>
          <p:cNvSpPr/>
          <p:nvPr/>
        </p:nvSpPr>
        <p:spPr>
          <a:xfrm>
            <a:off x="6757988" y="2935486"/>
            <a:ext cx="4814888" cy="396180"/>
          </a:xfrm>
          <a:prstGeom prst="rect">
            <a:avLst/>
          </a:prstGeom>
          <a:noFill/>
          <a:ln/>
        </p:spPr>
        <p:txBody>
          <a:bodyPr vert="horz" wrap="square" lIns="0" tIns="0" rIns="0" bIns="0" rtlCol="0" anchor="ctr"/>
          <a:lstStyle/>
          <a:p>
            <a:pPr marL="0" indent="0">
              <a:lnSpc>
                <a:spcPts val="1560"/>
              </a:lnSpc>
              <a:buNone/>
            </a:pPr>
            <a:r>
              <a:rPr lang="en-US" sz="1200" b="1" dirty="0">
                <a:solidFill>
                  <a:srgbClr val="2C3E50"/>
                </a:solidFill>
              </a:rPr>
              <a:t>Q3:</a:t>
            </a:r>
            <a:r>
              <a:rPr lang="en-US" sz="1200" dirty="0">
                <a:solidFill>
                  <a:srgbClr val="2C3E50"/>
                </a:solidFill>
              </a:rPr>
              <a:t> What is the secondary prevention LDL cholesterol target in QOF 2025/26? (≤2.0 mmol/L)</a:t>
            </a:r>
            <a:endParaRPr lang="en-US" sz="1200" dirty="0"/>
          </a:p>
        </p:txBody>
      </p:sp>
      <p:sp>
        <p:nvSpPr>
          <p:cNvPr id="38" name="SK-15-text-37"/>
          <p:cNvSpPr/>
          <p:nvPr/>
        </p:nvSpPr>
        <p:spPr>
          <a:xfrm>
            <a:off x="6757988" y="3503116"/>
            <a:ext cx="4814888" cy="396180"/>
          </a:xfrm>
          <a:prstGeom prst="rect">
            <a:avLst/>
          </a:prstGeom>
          <a:noFill/>
          <a:ln/>
        </p:spPr>
        <p:txBody>
          <a:bodyPr vert="horz" wrap="square" lIns="0" tIns="0" rIns="0" bIns="0" rtlCol="0" anchor="ctr"/>
          <a:lstStyle/>
          <a:p>
            <a:pPr marL="0" indent="0">
              <a:lnSpc>
                <a:spcPts val="1560"/>
              </a:lnSpc>
              <a:buNone/>
            </a:pPr>
            <a:r>
              <a:rPr lang="en-US" sz="1200" b="1" dirty="0">
                <a:solidFill>
                  <a:srgbClr val="2C3E50"/>
                </a:solidFill>
              </a:rPr>
              <a:t>Q4:</a:t>
            </a:r>
            <a:r>
              <a:rPr lang="en-US" sz="1200" dirty="0">
                <a:solidFill>
                  <a:srgbClr val="2C3E50"/>
                </a:solidFill>
              </a:rPr>
              <a:t> At what medication count is "high-risk polypharmacy" defined? (10+ medicines)</a:t>
            </a:r>
            <a:endParaRPr lang="en-US" sz="1200" dirty="0"/>
          </a:p>
        </p:txBody>
      </p:sp>
      <p:sp>
        <p:nvSpPr>
          <p:cNvPr id="39" name="SK-15-text-38"/>
          <p:cNvSpPr/>
          <p:nvPr/>
        </p:nvSpPr>
        <p:spPr>
          <a:xfrm>
            <a:off x="6757988" y="4070747"/>
            <a:ext cx="4814888" cy="396180"/>
          </a:xfrm>
          <a:prstGeom prst="rect">
            <a:avLst/>
          </a:prstGeom>
          <a:noFill/>
          <a:ln/>
        </p:spPr>
        <p:txBody>
          <a:bodyPr vert="horz" wrap="square" lIns="0" tIns="0" rIns="0" bIns="0" rtlCol="0" anchor="ctr"/>
          <a:lstStyle/>
          <a:p>
            <a:pPr marL="0" indent="0">
              <a:lnSpc>
                <a:spcPts val="1560"/>
              </a:lnSpc>
              <a:buNone/>
            </a:pPr>
            <a:r>
              <a:rPr lang="en-US" sz="1200" b="1" dirty="0">
                <a:solidFill>
                  <a:srgbClr val="2C3E50"/>
                </a:solidFill>
              </a:rPr>
              <a:t>Q5:</a:t>
            </a:r>
            <a:r>
              <a:rPr lang="en-US" sz="1200" dirty="0">
                <a:solidFill>
                  <a:srgbClr val="2C3E50"/>
                </a:solidFill>
              </a:rPr>
              <a:t> Which term is now preferred over "compliance" or "concordance"? (Adherence)</a:t>
            </a:r>
            <a:endParaRPr lang="en-US" sz="1200" dirty="0"/>
          </a:p>
        </p:txBody>
      </p:sp>
      <p:sp>
        <p:nvSpPr>
          <p:cNvPr id="40" name="SK-15-text-39"/>
          <p:cNvSpPr/>
          <p:nvPr/>
        </p:nvSpPr>
        <p:spPr>
          <a:xfrm>
            <a:off x="476250" y="5789563"/>
            <a:ext cx="11239500" cy="630287"/>
          </a:xfrm>
          <a:prstGeom prst="rect">
            <a:avLst/>
          </a:prstGeom>
          <a:noFill/>
          <a:ln/>
        </p:spPr>
        <p:txBody>
          <a:bodyPr vert="horz" wrap="square" lIns="0" tIns="0" rIns="0" bIns="0" rtlCol="0" anchor="ctr"/>
          <a:lstStyle/>
          <a:p>
            <a:pPr marL="0" indent="0" algn="just">
              <a:lnSpc>
                <a:spcPts val="1155"/>
              </a:lnSpc>
              <a:buNone/>
            </a:pPr>
            <a:r>
              <a:rPr lang="en-US" sz="825" b="1" dirty="0">
                <a:solidFill>
                  <a:srgbClr val="7F8C8D"/>
                </a:solidFill>
              </a:rPr>
              <a:t>DISCLAIMER:</a:t>
            </a:r>
            <a:r>
              <a:rPr lang="en-US" sz="825" dirty="0">
                <a:solidFill>
                  <a:srgbClr val="7F8C8D"/>
                </a:solidFill>
              </a:rPr>
              <a:t> This teaching deck is designed for educational purposes for GP trainees and is based on NICE NG56 (2016, current 2025) and QOF 2025/26 standards. While every effort has been made to ensure accuracy, clinical guidelines are subject to change. Clinicians must exercise independent professional judgement and refer to the latest national and local protocols when making individual patient care decisions. The Bradford VTS and authors accept no liability for clinical outcomes based on this summary material.</a:t>
            </a:r>
            <a:endParaRPr lang="en-US" sz="825" dirty="0"/>
          </a:p>
        </p:txBody>
      </p:sp>
      <p:sp>
        <p:nvSpPr>
          <p:cNvPr id="41" name="SK-15-text-40"/>
          <p:cNvSpPr/>
          <p:nvPr/>
        </p:nvSpPr>
        <p:spPr>
          <a:xfrm>
            <a:off x="381000" y="6515100"/>
            <a:ext cx="3360420"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F37021"/>
                </a:solidFill>
              </a:rPr>
              <a:t>www.bradfordvts.co.uk</a:t>
            </a:r>
            <a:endParaRPr lang="en-US" sz="1050" dirty="0"/>
          </a:p>
        </p:txBody>
      </p:sp>
      <p:sp>
        <p:nvSpPr>
          <p:cNvPr id="42" name="SK-15-text-41"/>
          <p:cNvSpPr/>
          <p:nvPr/>
        </p:nvSpPr>
        <p:spPr>
          <a:xfrm>
            <a:off x="8017818" y="6529388"/>
            <a:ext cx="4174182" cy="171450"/>
          </a:xfrm>
          <a:prstGeom prst="rect">
            <a:avLst/>
          </a:prstGeom>
          <a:noFill/>
          <a:ln/>
        </p:spPr>
        <p:txBody>
          <a:bodyPr vert="horz" wrap="square" lIns="0" tIns="0" rIns="0" bIns="0" rtlCol="0" anchor="ctr"/>
          <a:lstStyle/>
          <a:p>
            <a:pPr marL="0" indent="0">
              <a:lnSpc>
                <a:spcPts val="1350"/>
              </a:lnSpc>
              <a:buNone/>
            </a:pPr>
            <a:r>
              <a:rPr lang="en-US" sz="900" b="1" dirty="0">
                <a:solidFill>
                  <a:srgbClr val="2C3E50"/>
                </a:solidFill>
              </a:rPr>
              <a:t>© BRADFORD VTS - CHRONIC DISEASE MANAGEMENT SERIES 2026</a:t>
            </a:r>
            <a:endParaRPr lang="en-US" sz="9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2-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2-img-2" descr="preencoded.png"/>
          <p:cNvPicPr>
            <a:picLocks noChangeAspect="1"/>
          </p:cNvPicPr>
          <p:nvPr/>
        </p:nvPicPr>
        <p:blipFill>
          <a:blip r:embed="rId3"/>
          <a:stretch>
            <a:fillRect/>
          </a:stretch>
        </p:blipFill>
        <p:spPr>
          <a:xfrm>
            <a:off x="0" y="0"/>
            <a:ext cx="12192000" cy="6858000"/>
          </a:xfrm>
          <a:prstGeom prst="rect">
            <a:avLst/>
          </a:prstGeom>
        </p:spPr>
      </p:pic>
      <p:pic>
        <p:nvPicPr>
          <p:cNvPr id="4" name="SK-2-img-3" descr="preencoded.png"/>
          <p:cNvPicPr>
            <a:picLocks noChangeAspect="1"/>
          </p:cNvPicPr>
          <p:nvPr/>
        </p:nvPicPr>
        <p:blipFill>
          <a:blip r:embed="rId4"/>
          <a:stretch>
            <a:fillRect/>
          </a:stretch>
        </p:blipFill>
        <p:spPr>
          <a:xfrm>
            <a:off x="381000" y="0"/>
            <a:ext cx="11430000" cy="790575"/>
          </a:xfrm>
          <a:prstGeom prst="rect">
            <a:avLst/>
          </a:prstGeom>
        </p:spPr>
      </p:pic>
      <p:pic>
        <p:nvPicPr>
          <p:cNvPr id="5" name="SK-2-img-4" descr="preencoded.png"/>
          <p:cNvPicPr>
            <a:picLocks noChangeAspect="1"/>
          </p:cNvPicPr>
          <p:nvPr/>
        </p:nvPicPr>
        <p:blipFill>
          <a:blip r:embed="rId5"/>
          <a:stretch>
            <a:fillRect/>
          </a:stretch>
        </p:blipFill>
        <p:spPr>
          <a:xfrm>
            <a:off x="10521851" y="223838"/>
            <a:ext cx="1051024" cy="342900"/>
          </a:xfrm>
          <a:prstGeom prst="rect">
            <a:avLst/>
          </a:prstGeom>
        </p:spPr>
      </p:pic>
      <p:pic>
        <p:nvPicPr>
          <p:cNvPr id="6" name="SK-2-img-5" descr="preencoded.png"/>
          <p:cNvPicPr>
            <a:picLocks noChangeAspect="1"/>
          </p:cNvPicPr>
          <p:nvPr/>
        </p:nvPicPr>
        <p:blipFill>
          <a:blip r:embed="rId6"/>
          <a:stretch>
            <a:fillRect/>
          </a:stretch>
        </p:blipFill>
        <p:spPr>
          <a:xfrm>
            <a:off x="381000" y="885825"/>
            <a:ext cx="4247257" cy="447675"/>
          </a:xfrm>
          <a:prstGeom prst="rect">
            <a:avLst/>
          </a:prstGeom>
        </p:spPr>
      </p:pic>
      <p:pic>
        <p:nvPicPr>
          <p:cNvPr id="7" name="SK-2-img-6" descr="preencoded.png"/>
          <p:cNvPicPr>
            <a:picLocks noChangeAspect="1"/>
          </p:cNvPicPr>
          <p:nvPr/>
        </p:nvPicPr>
        <p:blipFill>
          <a:blip r:embed="rId7"/>
          <a:stretch>
            <a:fillRect/>
          </a:stretch>
        </p:blipFill>
        <p:spPr>
          <a:xfrm>
            <a:off x="381000" y="1476375"/>
            <a:ext cx="5619750" cy="1524000"/>
          </a:xfrm>
          <a:prstGeom prst="rect">
            <a:avLst/>
          </a:prstGeom>
        </p:spPr>
      </p:pic>
      <p:pic>
        <p:nvPicPr>
          <p:cNvPr id="8" name="SK-2-img-7" descr="preencoded.png"/>
          <p:cNvPicPr>
            <a:picLocks noChangeAspect="1"/>
          </p:cNvPicPr>
          <p:nvPr/>
        </p:nvPicPr>
        <p:blipFill>
          <a:blip r:embed="rId8"/>
          <a:stretch>
            <a:fillRect/>
          </a:stretch>
        </p:blipFill>
        <p:spPr>
          <a:xfrm>
            <a:off x="571500" y="1730276"/>
            <a:ext cx="285750" cy="228600"/>
          </a:xfrm>
          <a:prstGeom prst="rect">
            <a:avLst/>
          </a:prstGeom>
        </p:spPr>
      </p:pic>
      <p:pic>
        <p:nvPicPr>
          <p:cNvPr id="9" name="SK-2-img-8" descr="preencoded.png"/>
          <p:cNvPicPr>
            <a:picLocks noChangeAspect="1"/>
          </p:cNvPicPr>
          <p:nvPr/>
        </p:nvPicPr>
        <p:blipFill>
          <a:blip r:embed="rId9"/>
          <a:stretch>
            <a:fillRect/>
          </a:stretch>
        </p:blipFill>
        <p:spPr>
          <a:xfrm>
            <a:off x="6191250" y="1476375"/>
            <a:ext cx="5619750" cy="1524000"/>
          </a:xfrm>
          <a:prstGeom prst="rect">
            <a:avLst/>
          </a:prstGeom>
        </p:spPr>
      </p:pic>
      <p:pic>
        <p:nvPicPr>
          <p:cNvPr id="10" name="SK-2-img-9" descr="preencoded.png"/>
          <p:cNvPicPr>
            <a:picLocks noChangeAspect="1"/>
          </p:cNvPicPr>
          <p:nvPr/>
        </p:nvPicPr>
        <p:blipFill>
          <a:blip r:embed="rId10"/>
          <a:stretch>
            <a:fillRect/>
          </a:stretch>
        </p:blipFill>
        <p:spPr>
          <a:xfrm>
            <a:off x="6381750" y="1730276"/>
            <a:ext cx="285750" cy="228600"/>
          </a:xfrm>
          <a:prstGeom prst="rect">
            <a:avLst/>
          </a:prstGeom>
        </p:spPr>
      </p:pic>
      <p:pic>
        <p:nvPicPr>
          <p:cNvPr id="11" name="SK-2-img-10" descr="preencoded.png"/>
          <p:cNvPicPr>
            <a:picLocks noChangeAspect="1"/>
          </p:cNvPicPr>
          <p:nvPr/>
        </p:nvPicPr>
        <p:blipFill>
          <a:blip r:embed="rId11"/>
          <a:stretch>
            <a:fillRect/>
          </a:stretch>
        </p:blipFill>
        <p:spPr>
          <a:xfrm>
            <a:off x="381000" y="3543300"/>
            <a:ext cx="2750344" cy="1247775"/>
          </a:xfrm>
          <a:prstGeom prst="rect">
            <a:avLst/>
          </a:prstGeom>
        </p:spPr>
      </p:pic>
      <p:pic>
        <p:nvPicPr>
          <p:cNvPr id="12" name="SK-2-img-11" descr="preencoded.png"/>
          <p:cNvPicPr>
            <a:picLocks noChangeAspect="1"/>
          </p:cNvPicPr>
          <p:nvPr/>
        </p:nvPicPr>
        <p:blipFill>
          <a:blip r:embed="rId12"/>
          <a:stretch>
            <a:fillRect/>
          </a:stretch>
        </p:blipFill>
        <p:spPr>
          <a:xfrm>
            <a:off x="523875" y="3718917"/>
            <a:ext cx="178594" cy="148828"/>
          </a:xfrm>
          <a:prstGeom prst="rect">
            <a:avLst/>
          </a:prstGeom>
        </p:spPr>
      </p:pic>
      <p:pic>
        <p:nvPicPr>
          <p:cNvPr id="13" name="SK-2-img-12" descr="preencoded.png"/>
          <p:cNvPicPr>
            <a:picLocks noChangeAspect="1"/>
          </p:cNvPicPr>
          <p:nvPr/>
        </p:nvPicPr>
        <p:blipFill>
          <a:blip r:embed="rId13"/>
          <a:stretch>
            <a:fillRect/>
          </a:stretch>
        </p:blipFill>
        <p:spPr>
          <a:xfrm>
            <a:off x="3274219" y="3543300"/>
            <a:ext cx="2750344" cy="1247775"/>
          </a:xfrm>
          <a:prstGeom prst="rect">
            <a:avLst/>
          </a:prstGeom>
        </p:spPr>
      </p:pic>
      <p:pic>
        <p:nvPicPr>
          <p:cNvPr id="14" name="SK-2-img-13" descr="preencoded.png"/>
          <p:cNvPicPr>
            <a:picLocks noChangeAspect="1"/>
          </p:cNvPicPr>
          <p:nvPr/>
        </p:nvPicPr>
        <p:blipFill>
          <a:blip r:embed="rId14"/>
          <a:stretch>
            <a:fillRect/>
          </a:stretch>
        </p:blipFill>
        <p:spPr>
          <a:xfrm>
            <a:off x="3417094" y="3718917"/>
            <a:ext cx="178594" cy="148828"/>
          </a:xfrm>
          <a:prstGeom prst="rect">
            <a:avLst/>
          </a:prstGeom>
        </p:spPr>
      </p:pic>
      <p:pic>
        <p:nvPicPr>
          <p:cNvPr id="15" name="SK-2-img-14" descr="preencoded.png"/>
          <p:cNvPicPr>
            <a:picLocks noChangeAspect="1"/>
          </p:cNvPicPr>
          <p:nvPr/>
        </p:nvPicPr>
        <p:blipFill>
          <a:blip r:embed="rId15"/>
          <a:stretch>
            <a:fillRect/>
          </a:stretch>
        </p:blipFill>
        <p:spPr>
          <a:xfrm>
            <a:off x="6167438" y="3543300"/>
            <a:ext cx="2750344" cy="1247775"/>
          </a:xfrm>
          <a:prstGeom prst="rect">
            <a:avLst/>
          </a:prstGeom>
        </p:spPr>
      </p:pic>
      <p:pic>
        <p:nvPicPr>
          <p:cNvPr id="16" name="SK-2-img-15" descr="preencoded.png"/>
          <p:cNvPicPr>
            <a:picLocks noChangeAspect="1"/>
          </p:cNvPicPr>
          <p:nvPr/>
        </p:nvPicPr>
        <p:blipFill>
          <a:blip r:embed="rId16"/>
          <a:stretch>
            <a:fillRect/>
          </a:stretch>
        </p:blipFill>
        <p:spPr>
          <a:xfrm>
            <a:off x="6310313" y="3718917"/>
            <a:ext cx="178594" cy="148828"/>
          </a:xfrm>
          <a:prstGeom prst="rect">
            <a:avLst/>
          </a:prstGeom>
        </p:spPr>
      </p:pic>
      <p:pic>
        <p:nvPicPr>
          <p:cNvPr id="17" name="SK-2-img-16" descr="preencoded.png"/>
          <p:cNvPicPr>
            <a:picLocks noChangeAspect="1"/>
          </p:cNvPicPr>
          <p:nvPr/>
        </p:nvPicPr>
        <p:blipFill>
          <a:blip r:embed="rId17"/>
          <a:stretch>
            <a:fillRect/>
          </a:stretch>
        </p:blipFill>
        <p:spPr>
          <a:xfrm>
            <a:off x="9060656" y="3543300"/>
            <a:ext cx="2750344" cy="1247775"/>
          </a:xfrm>
          <a:prstGeom prst="rect">
            <a:avLst/>
          </a:prstGeom>
        </p:spPr>
      </p:pic>
      <p:pic>
        <p:nvPicPr>
          <p:cNvPr id="18" name="SK-2-img-17" descr="preencoded.png"/>
          <p:cNvPicPr>
            <a:picLocks noChangeAspect="1"/>
          </p:cNvPicPr>
          <p:nvPr/>
        </p:nvPicPr>
        <p:blipFill>
          <a:blip r:embed="rId18"/>
          <a:stretch>
            <a:fillRect/>
          </a:stretch>
        </p:blipFill>
        <p:spPr>
          <a:xfrm>
            <a:off x="9203531" y="3718917"/>
            <a:ext cx="178594" cy="148828"/>
          </a:xfrm>
          <a:prstGeom prst="rect">
            <a:avLst/>
          </a:prstGeom>
        </p:spPr>
      </p:pic>
      <p:pic>
        <p:nvPicPr>
          <p:cNvPr id="19" name="SK-2-img-18" descr="preencoded.png"/>
          <p:cNvPicPr>
            <a:picLocks noChangeAspect="1"/>
          </p:cNvPicPr>
          <p:nvPr/>
        </p:nvPicPr>
        <p:blipFill>
          <a:blip r:embed="rId19"/>
          <a:stretch>
            <a:fillRect/>
          </a:stretch>
        </p:blipFill>
        <p:spPr>
          <a:xfrm>
            <a:off x="381000" y="4981575"/>
            <a:ext cx="11430000" cy="1276350"/>
          </a:xfrm>
          <a:prstGeom prst="rect">
            <a:avLst/>
          </a:prstGeom>
        </p:spPr>
      </p:pic>
      <p:pic>
        <p:nvPicPr>
          <p:cNvPr id="20" name="SK-2-img-19" descr="preencoded.png"/>
          <p:cNvPicPr>
            <a:picLocks noChangeAspect="1"/>
          </p:cNvPicPr>
          <p:nvPr/>
        </p:nvPicPr>
        <p:blipFill>
          <a:blip r:embed="rId20"/>
          <a:stretch>
            <a:fillRect/>
          </a:stretch>
        </p:blipFill>
        <p:spPr>
          <a:xfrm>
            <a:off x="571500" y="5354538"/>
            <a:ext cx="285750" cy="228600"/>
          </a:xfrm>
          <a:prstGeom prst="rect">
            <a:avLst/>
          </a:prstGeom>
        </p:spPr>
      </p:pic>
      <p:pic>
        <p:nvPicPr>
          <p:cNvPr id="21" name="SK-2-img-20" descr="preencoded.png"/>
          <p:cNvPicPr>
            <a:picLocks noChangeAspect="1"/>
          </p:cNvPicPr>
          <p:nvPr/>
        </p:nvPicPr>
        <p:blipFill>
          <a:blip r:embed="rId21"/>
          <a:stretch>
            <a:fillRect/>
          </a:stretch>
        </p:blipFill>
        <p:spPr>
          <a:xfrm>
            <a:off x="381000" y="6400800"/>
            <a:ext cx="11430000" cy="266700"/>
          </a:xfrm>
          <a:prstGeom prst="rect">
            <a:avLst/>
          </a:prstGeom>
        </p:spPr>
      </p:pic>
      <p:sp>
        <p:nvSpPr>
          <p:cNvPr id="22" name="SK-2-text-21"/>
          <p:cNvSpPr/>
          <p:nvPr/>
        </p:nvSpPr>
        <p:spPr>
          <a:xfrm>
            <a:off x="619125" y="114300"/>
            <a:ext cx="7132320" cy="342900"/>
          </a:xfrm>
          <a:prstGeom prst="rect">
            <a:avLst/>
          </a:prstGeom>
          <a:noFill/>
          <a:ln/>
        </p:spPr>
        <p:txBody>
          <a:bodyPr vert="horz" wrap="square" lIns="0" tIns="0" rIns="0" bIns="0" rtlCol="0" anchor="ctr"/>
          <a:lstStyle/>
          <a:p>
            <a:pPr marL="0" indent="0">
              <a:lnSpc>
                <a:spcPts val="2700"/>
              </a:lnSpc>
              <a:buNone/>
            </a:pPr>
            <a:r>
              <a:rPr lang="en-US" sz="1800" b="1" kern="0" spc="60" dirty="0">
                <a:solidFill>
                  <a:srgbClr val="FFFFFF"/>
                </a:solidFill>
              </a:rPr>
              <a:t>CHRONIC DISEASE MANAGEMENT</a:t>
            </a:r>
            <a:endParaRPr lang="en-US" sz="1800" dirty="0"/>
          </a:p>
        </p:txBody>
      </p:sp>
      <p:sp>
        <p:nvSpPr>
          <p:cNvPr id="23" name="SK-2-text-22"/>
          <p:cNvSpPr/>
          <p:nvPr/>
        </p:nvSpPr>
        <p:spPr>
          <a:xfrm>
            <a:off x="619125" y="476250"/>
            <a:ext cx="8214360" cy="200025"/>
          </a:xfrm>
          <a:prstGeom prst="rect">
            <a:avLst/>
          </a:prstGeom>
          <a:noFill/>
          <a:ln/>
        </p:spPr>
        <p:txBody>
          <a:bodyPr vert="horz" wrap="square" lIns="0" tIns="0" rIns="0" bIns="0" rtlCol="0" anchor="ctr"/>
          <a:lstStyle/>
          <a:p>
            <a:pPr marL="0" indent="0">
              <a:lnSpc>
                <a:spcPts val="1575"/>
              </a:lnSpc>
              <a:buNone/>
            </a:pPr>
            <a:r>
              <a:rPr lang="en-US" sz="1050" dirty="0">
                <a:solidFill>
                  <a:srgbClr val="FFFFFF">
                    <a:alpha val="90000"/>
                  </a:srgbClr>
                </a:solidFill>
              </a:rPr>
              <a:t>GP Training: NICE NG56 &amp; QOF 2025/26 Standards</a:t>
            </a:r>
            <a:endParaRPr lang="en-US" sz="1050" dirty="0"/>
          </a:p>
        </p:txBody>
      </p:sp>
      <p:sp>
        <p:nvSpPr>
          <p:cNvPr id="24" name="SK-2-text-23"/>
          <p:cNvSpPr/>
          <p:nvPr/>
        </p:nvSpPr>
        <p:spPr>
          <a:xfrm>
            <a:off x="10521851" y="223838"/>
            <a:ext cx="908149" cy="342900"/>
          </a:xfrm>
          <a:prstGeom prst="rect">
            <a:avLst/>
          </a:prstGeom>
          <a:noFill/>
          <a:ln/>
        </p:spPr>
        <p:txBody>
          <a:bodyPr vert="horz" wrap="square" lIns="0" tIns="0" rIns="0" bIns="0" rtlCol="0" anchor="ctr"/>
          <a:lstStyle/>
          <a:p>
            <a:pPr marL="0" indent="0" algn="r">
              <a:lnSpc>
                <a:spcPts val="1350"/>
              </a:lnSpc>
              <a:buNone/>
            </a:pPr>
            <a:r>
              <a:rPr lang="en-US" sz="900" b="1" dirty="0">
                <a:solidFill>
                  <a:srgbClr val="FFFFFF"/>
                </a:solidFill>
              </a:rPr>
              <a:t>BRADFORD VTS
MAY 2026</a:t>
            </a:r>
            <a:endParaRPr lang="en-US" sz="900" dirty="0"/>
          </a:p>
        </p:txBody>
      </p:sp>
      <p:sp>
        <p:nvSpPr>
          <p:cNvPr id="25" name="SK-2-text-24"/>
          <p:cNvSpPr/>
          <p:nvPr/>
        </p:nvSpPr>
        <p:spPr>
          <a:xfrm>
            <a:off x="381000" y="885825"/>
            <a:ext cx="10241280" cy="447675"/>
          </a:xfrm>
          <a:prstGeom prst="rect">
            <a:avLst/>
          </a:prstGeom>
          <a:noFill/>
          <a:ln/>
        </p:spPr>
        <p:txBody>
          <a:bodyPr vert="horz" wrap="square" lIns="0" tIns="0" rIns="0" bIns="0" rtlCol="0" anchor="ctr"/>
          <a:lstStyle/>
          <a:p>
            <a:pPr marL="0" indent="0">
              <a:lnSpc>
                <a:spcPts val="3150"/>
              </a:lnSpc>
              <a:buNone/>
            </a:pPr>
            <a:r>
              <a:rPr lang="en-US" sz="2100" b="1" dirty="0">
                <a:solidFill>
                  <a:srgbClr val="2C3E50"/>
                </a:solidFill>
              </a:rPr>
              <a:t>Defining LTCs and Multimorbidity</a:t>
            </a:r>
            <a:endParaRPr lang="en-US" sz="2100" dirty="0"/>
          </a:p>
        </p:txBody>
      </p:sp>
      <p:sp>
        <p:nvSpPr>
          <p:cNvPr id="26" name="SK-2-text-25"/>
          <p:cNvSpPr/>
          <p:nvPr/>
        </p:nvSpPr>
        <p:spPr>
          <a:xfrm>
            <a:off x="971550" y="1695450"/>
            <a:ext cx="57150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2C3E50"/>
                </a:solidFill>
              </a:rPr>
              <a:t>Long-Term Condition (LTC)</a:t>
            </a:r>
            <a:endParaRPr lang="en-US" sz="1500" dirty="0"/>
          </a:p>
        </p:txBody>
      </p:sp>
      <p:sp>
        <p:nvSpPr>
          <p:cNvPr id="27" name="SK-2-text-26"/>
          <p:cNvSpPr/>
          <p:nvPr/>
        </p:nvSpPr>
        <p:spPr>
          <a:xfrm>
            <a:off x="571500" y="2124075"/>
            <a:ext cx="5238750" cy="685800"/>
          </a:xfrm>
          <a:prstGeom prst="rect">
            <a:avLst/>
          </a:prstGeom>
          <a:noFill/>
          <a:ln/>
        </p:spPr>
        <p:txBody>
          <a:bodyPr vert="horz" wrap="square" lIns="0" tIns="0" rIns="0" bIns="0" rtlCol="0" anchor="ctr"/>
          <a:lstStyle/>
          <a:p>
            <a:pPr marL="0" indent="0">
              <a:lnSpc>
                <a:spcPts val="1800"/>
              </a:lnSpc>
              <a:buNone/>
            </a:pPr>
            <a:r>
              <a:rPr lang="en-US" sz="1200" dirty="0">
                <a:solidFill>
                  <a:srgbClr val="34495E"/>
                </a:solidFill>
              </a:rPr>
              <a:t>A health problem that </a:t>
            </a:r>
            <a:r>
              <a:rPr lang="en-US" sz="1200" b="1" dirty="0">
                <a:solidFill>
                  <a:srgbClr val="D35400"/>
                </a:solidFill>
              </a:rPr>
              <a:t>cannot currently be cured</a:t>
            </a:r>
            <a:r>
              <a:rPr lang="en-US" sz="1200" dirty="0">
                <a:solidFill>
                  <a:srgbClr val="34495E"/>
                </a:solidFill>
              </a:rPr>
              <a:t> but can be managed with treatment or therapy. The primary focus is to improve quality of life and slow disease progression.</a:t>
            </a:r>
            <a:endParaRPr lang="en-US" sz="1200" dirty="0"/>
          </a:p>
        </p:txBody>
      </p:sp>
      <p:sp>
        <p:nvSpPr>
          <p:cNvPr id="28" name="SK-2-text-27"/>
          <p:cNvSpPr/>
          <p:nvPr/>
        </p:nvSpPr>
        <p:spPr>
          <a:xfrm>
            <a:off x="6781800" y="1695450"/>
            <a:ext cx="54102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2C3E50"/>
                </a:solidFill>
              </a:rPr>
              <a:t>Multimorbidity (NICE NG56)</a:t>
            </a:r>
            <a:endParaRPr lang="en-US" sz="1500" dirty="0"/>
          </a:p>
        </p:txBody>
      </p:sp>
      <p:sp>
        <p:nvSpPr>
          <p:cNvPr id="29" name="SK-2-text-28"/>
          <p:cNvSpPr/>
          <p:nvPr/>
        </p:nvSpPr>
        <p:spPr>
          <a:xfrm>
            <a:off x="6381750" y="2124075"/>
            <a:ext cx="5238750" cy="685800"/>
          </a:xfrm>
          <a:prstGeom prst="rect">
            <a:avLst/>
          </a:prstGeom>
          <a:noFill/>
          <a:ln/>
        </p:spPr>
        <p:txBody>
          <a:bodyPr vert="horz" wrap="square" lIns="0" tIns="0" rIns="0" bIns="0" rtlCol="0" anchor="ctr"/>
          <a:lstStyle/>
          <a:p>
            <a:pPr marL="0" indent="0">
              <a:lnSpc>
                <a:spcPts val="1800"/>
              </a:lnSpc>
              <a:buNone/>
            </a:pPr>
            <a:r>
              <a:rPr lang="en-US" sz="1200" dirty="0">
                <a:solidFill>
                  <a:srgbClr val="34495E"/>
                </a:solidFill>
              </a:rPr>
              <a:t>Defined as a person having </a:t>
            </a:r>
            <a:r>
              <a:rPr lang="en-US" sz="1200" b="1" dirty="0">
                <a:solidFill>
                  <a:srgbClr val="D35400"/>
                </a:solidFill>
              </a:rPr>
              <a:t>two or more long-term conditions</a:t>
            </a:r>
            <a:r>
              <a:rPr lang="en-US" sz="1200" dirty="0">
                <a:solidFill>
                  <a:srgbClr val="34495E"/>
                </a:solidFill>
              </a:rPr>
              <a:t> simultaneously. This includes physical/mental conditions, learning disabilities, frailty, chronic pain, and sensory impairment.</a:t>
            </a:r>
            <a:endParaRPr lang="en-US" sz="1200" dirty="0"/>
          </a:p>
        </p:txBody>
      </p:sp>
      <p:sp>
        <p:nvSpPr>
          <p:cNvPr id="30" name="SK-2-text-29"/>
          <p:cNvSpPr/>
          <p:nvPr/>
        </p:nvSpPr>
        <p:spPr>
          <a:xfrm>
            <a:off x="381000" y="3190875"/>
            <a:ext cx="11430000" cy="257175"/>
          </a:xfrm>
          <a:prstGeom prst="rect">
            <a:avLst/>
          </a:prstGeom>
          <a:noFill/>
          <a:ln/>
        </p:spPr>
        <p:txBody>
          <a:bodyPr vert="horz" wrap="square" lIns="0" tIns="0" rIns="0" bIns="0" rtlCol="0" anchor="ctr"/>
          <a:lstStyle/>
          <a:p>
            <a:pPr marL="0" indent="0">
              <a:lnSpc>
                <a:spcPts val="2025"/>
              </a:lnSpc>
              <a:buNone/>
            </a:pPr>
            <a:r>
              <a:rPr lang="en-US" sz="1350" b="1" kern="0" spc="30" dirty="0">
                <a:solidFill>
                  <a:srgbClr val="34495E"/>
                </a:solidFill>
              </a:rPr>
              <a:t>COMMON LTC CATEGORIES IN PRIMARY CARE</a:t>
            </a:r>
            <a:endParaRPr lang="en-US" sz="1350" dirty="0"/>
          </a:p>
        </p:txBody>
      </p:sp>
      <p:sp>
        <p:nvSpPr>
          <p:cNvPr id="31" name="SK-2-text-30"/>
          <p:cNvSpPr/>
          <p:nvPr/>
        </p:nvSpPr>
        <p:spPr>
          <a:xfrm>
            <a:off x="778669" y="3686175"/>
            <a:ext cx="2464594" cy="214313"/>
          </a:xfrm>
          <a:prstGeom prst="rect">
            <a:avLst/>
          </a:prstGeom>
          <a:noFill/>
          <a:ln/>
        </p:spPr>
        <p:txBody>
          <a:bodyPr vert="horz" wrap="square" lIns="0" tIns="0" rIns="0" bIns="0" rtlCol="0" anchor="ctr"/>
          <a:lstStyle/>
          <a:p>
            <a:pPr marL="0" indent="0">
              <a:lnSpc>
                <a:spcPts val="1688"/>
              </a:lnSpc>
              <a:buNone/>
            </a:pPr>
            <a:r>
              <a:rPr lang="en-US" sz="1125" b="1" dirty="0">
                <a:solidFill>
                  <a:srgbClr val="F37021"/>
                </a:solidFill>
              </a:rPr>
              <a:t>Cardio &amp; Resp</a:t>
            </a:r>
            <a:endParaRPr lang="en-US" sz="1125" dirty="0"/>
          </a:p>
        </p:txBody>
      </p:sp>
      <p:sp>
        <p:nvSpPr>
          <p:cNvPr id="32" name="SK-2-text-31"/>
          <p:cNvSpPr/>
          <p:nvPr/>
        </p:nvSpPr>
        <p:spPr>
          <a:xfrm>
            <a:off x="638175" y="3976687"/>
            <a:ext cx="2975676" cy="185738"/>
          </a:xfrm>
          <a:prstGeom prst="rect">
            <a:avLst/>
          </a:prstGeom>
          <a:noFill/>
          <a:ln/>
        </p:spPr>
        <p:txBody>
          <a:bodyPr vert="horz" wrap="square" lIns="0" tIns="0" rIns="0" bIns="0" rtlCol="0" anchor="ctr"/>
          <a:lstStyle/>
          <a:p>
            <a:pPr marL="0" indent="0">
              <a:lnSpc>
                <a:spcPts val="1463"/>
              </a:lnSpc>
              <a:buNone/>
            </a:pPr>
            <a:r>
              <a:rPr lang="en-US" sz="975" dirty="0">
                <a:solidFill>
                  <a:srgbClr val="2C3E50"/>
                </a:solidFill>
              </a:rPr>
              <a:t>CHD, HF, Hypertension</a:t>
            </a:r>
            <a:endParaRPr lang="en-US" sz="975" dirty="0"/>
          </a:p>
        </p:txBody>
      </p:sp>
      <p:sp>
        <p:nvSpPr>
          <p:cNvPr id="33" name="SK-2-text-32"/>
          <p:cNvSpPr/>
          <p:nvPr/>
        </p:nvSpPr>
        <p:spPr>
          <a:xfrm>
            <a:off x="638175" y="4200525"/>
            <a:ext cx="2692279" cy="185738"/>
          </a:xfrm>
          <a:prstGeom prst="rect">
            <a:avLst/>
          </a:prstGeom>
          <a:noFill/>
          <a:ln/>
        </p:spPr>
        <p:txBody>
          <a:bodyPr vert="horz" wrap="square" lIns="0" tIns="0" rIns="0" bIns="0" rtlCol="0" anchor="ctr"/>
          <a:lstStyle/>
          <a:p>
            <a:pPr marL="0" indent="0">
              <a:lnSpc>
                <a:spcPts val="1463"/>
              </a:lnSpc>
              <a:buNone/>
            </a:pPr>
            <a:r>
              <a:rPr lang="en-US" sz="975" dirty="0">
                <a:solidFill>
                  <a:srgbClr val="2C3E50"/>
                </a:solidFill>
              </a:rPr>
              <a:t>AF, Stroke/TIA, PAD</a:t>
            </a:r>
            <a:endParaRPr lang="en-US" sz="975" dirty="0"/>
          </a:p>
        </p:txBody>
      </p:sp>
      <p:sp>
        <p:nvSpPr>
          <p:cNvPr id="34" name="SK-2-text-33"/>
          <p:cNvSpPr/>
          <p:nvPr/>
        </p:nvSpPr>
        <p:spPr>
          <a:xfrm>
            <a:off x="638175" y="4424363"/>
            <a:ext cx="2350294" cy="185738"/>
          </a:xfrm>
          <a:prstGeom prst="rect">
            <a:avLst/>
          </a:prstGeom>
          <a:noFill/>
          <a:ln/>
        </p:spPr>
        <p:txBody>
          <a:bodyPr vert="horz" wrap="square" lIns="0" tIns="0" rIns="0" bIns="0" rtlCol="0" anchor="ctr"/>
          <a:lstStyle/>
          <a:p>
            <a:pPr marL="0" indent="0">
              <a:lnSpc>
                <a:spcPts val="1463"/>
              </a:lnSpc>
              <a:buNone/>
            </a:pPr>
            <a:r>
              <a:rPr lang="en-US" sz="975" dirty="0">
                <a:solidFill>
                  <a:srgbClr val="2C3E50"/>
                </a:solidFill>
              </a:rPr>
              <a:t>Asthma &amp; COPD</a:t>
            </a:r>
            <a:endParaRPr lang="en-US" sz="975" dirty="0"/>
          </a:p>
        </p:txBody>
      </p:sp>
      <p:sp>
        <p:nvSpPr>
          <p:cNvPr id="35" name="SK-2-text-34"/>
          <p:cNvSpPr/>
          <p:nvPr/>
        </p:nvSpPr>
        <p:spPr>
          <a:xfrm>
            <a:off x="3671888" y="3686175"/>
            <a:ext cx="2914650" cy="214313"/>
          </a:xfrm>
          <a:prstGeom prst="rect">
            <a:avLst/>
          </a:prstGeom>
          <a:noFill/>
          <a:ln/>
        </p:spPr>
        <p:txBody>
          <a:bodyPr vert="horz" wrap="square" lIns="0" tIns="0" rIns="0" bIns="0" rtlCol="0" anchor="ctr"/>
          <a:lstStyle/>
          <a:p>
            <a:pPr marL="0" indent="0">
              <a:lnSpc>
                <a:spcPts val="1688"/>
              </a:lnSpc>
              <a:buNone/>
            </a:pPr>
            <a:r>
              <a:rPr lang="en-US" sz="1125" b="1" dirty="0">
                <a:solidFill>
                  <a:srgbClr val="F37021"/>
                </a:solidFill>
              </a:rPr>
              <a:t>Metabolic &amp; Renal</a:t>
            </a:r>
            <a:endParaRPr lang="en-US" sz="1125" dirty="0"/>
          </a:p>
        </p:txBody>
      </p:sp>
      <p:sp>
        <p:nvSpPr>
          <p:cNvPr id="36" name="SK-2-text-35"/>
          <p:cNvSpPr/>
          <p:nvPr/>
        </p:nvSpPr>
        <p:spPr>
          <a:xfrm>
            <a:off x="3531394" y="3976687"/>
            <a:ext cx="3164608" cy="185738"/>
          </a:xfrm>
          <a:prstGeom prst="rect">
            <a:avLst/>
          </a:prstGeom>
          <a:noFill/>
          <a:ln/>
        </p:spPr>
        <p:txBody>
          <a:bodyPr vert="horz" wrap="square" lIns="0" tIns="0" rIns="0" bIns="0" rtlCol="0" anchor="ctr"/>
          <a:lstStyle/>
          <a:p>
            <a:pPr marL="0" indent="0">
              <a:lnSpc>
                <a:spcPts val="1463"/>
              </a:lnSpc>
              <a:buNone/>
            </a:pPr>
            <a:r>
              <a:rPr lang="en-US" sz="975" dirty="0">
                <a:solidFill>
                  <a:srgbClr val="2C3E50"/>
                </a:solidFill>
              </a:rPr>
              <a:t>Diabetes (Type 1 &amp; 2)</a:t>
            </a:r>
            <a:endParaRPr lang="en-US" sz="975" dirty="0"/>
          </a:p>
        </p:txBody>
      </p:sp>
      <p:sp>
        <p:nvSpPr>
          <p:cNvPr id="37" name="SK-2-text-36"/>
          <p:cNvSpPr/>
          <p:nvPr/>
        </p:nvSpPr>
        <p:spPr>
          <a:xfrm>
            <a:off x="3531394" y="4200525"/>
            <a:ext cx="2833977" cy="185738"/>
          </a:xfrm>
          <a:prstGeom prst="rect">
            <a:avLst/>
          </a:prstGeom>
          <a:noFill/>
          <a:ln/>
        </p:spPr>
        <p:txBody>
          <a:bodyPr vert="horz" wrap="square" lIns="0" tIns="0" rIns="0" bIns="0" rtlCol="0" anchor="ctr"/>
          <a:lstStyle/>
          <a:p>
            <a:pPr marL="0" indent="0">
              <a:lnSpc>
                <a:spcPts val="1463"/>
              </a:lnSpc>
              <a:buNone/>
            </a:pPr>
            <a:r>
              <a:rPr lang="en-US" sz="975" dirty="0">
                <a:solidFill>
                  <a:srgbClr val="2C3E50"/>
                </a:solidFill>
              </a:rPr>
              <a:t>CKD &amp; Hypothyroidism</a:t>
            </a:r>
            <a:endParaRPr lang="en-US" sz="975" dirty="0"/>
          </a:p>
        </p:txBody>
      </p:sp>
      <p:sp>
        <p:nvSpPr>
          <p:cNvPr id="38" name="SK-2-text-37"/>
          <p:cNvSpPr/>
          <p:nvPr/>
        </p:nvSpPr>
        <p:spPr>
          <a:xfrm>
            <a:off x="3531394" y="4424363"/>
            <a:ext cx="2350294" cy="185738"/>
          </a:xfrm>
          <a:prstGeom prst="rect">
            <a:avLst/>
          </a:prstGeom>
          <a:noFill/>
          <a:ln/>
        </p:spPr>
        <p:txBody>
          <a:bodyPr vert="horz" wrap="square" lIns="0" tIns="0" rIns="0" bIns="0" rtlCol="0" anchor="ctr"/>
          <a:lstStyle/>
          <a:p>
            <a:pPr marL="0" indent="0">
              <a:lnSpc>
                <a:spcPts val="1463"/>
              </a:lnSpc>
              <a:buNone/>
            </a:pPr>
            <a:r>
              <a:rPr lang="en-US" sz="975" dirty="0">
                <a:solidFill>
                  <a:srgbClr val="2C3E50"/>
                </a:solidFill>
              </a:rPr>
              <a:t>Obesity &amp; Gout</a:t>
            </a:r>
            <a:endParaRPr lang="en-US" sz="975" dirty="0"/>
          </a:p>
        </p:txBody>
      </p:sp>
      <p:sp>
        <p:nvSpPr>
          <p:cNvPr id="39" name="SK-2-text-38"/>
          <p:cNvSpPr/>
          <p:nvPr/>
        </p:nvSpPr>
        <p:spPr>
          <a:xfrm>
            <a:off x="6565106" y="3686175"/>
            <a:ext cx="2464594" cy="214313"/>
          </a:xfrm>
          <a:prstGeom prst="rect">
            <a:avLst/>
          </a:prstGeom>
          <a:noFill/>
          <a:ln/>
        </p:spPr>
        <p:txBody>
          <a:bodyPr vert="horz" wrap="square" lIns="0" tIns="0" rIns="0" bIns="0" rtlCol="0" anchor="ctr"/>
          <a:lstStyle/>
          <a:p>
            <a:pPr marL="0" indent="0">
              <a:lnSpc>
                <a:spcPts val="1688"/>
              </a:lnSpc>
              <a:buNone/>
            </a:pPr>
            <a:r>
              <a:rPr lang="en-US" sz="1125" b="1" dirty="0">
                <a:solidFill>
                  <a:srgbClr val="F37021"/>
                </a:solidFill>
              </a:rPr>
              <a:t>MSK &amp; Neuro</a:t>
            </a:r>
            <a:endParaRPr lang="en-US" sz="1125" dirty="0"/>
          </a:p>
        </p:txBody>
      </p:sp>
      <p:sp>
        <p:nvSpPr>
          <p:cNvPr id="40" name="SK-2-text-39"/>
          <p:cNvSpPr/>
          <p:nvPr/>
        </p:nvSpPr>
        <p:spPr>
          <a:xfrm>
            <a:off x="6424613" y="3976687"/>
            <a:ext cx="2350294" cy="185738"/>
          </a:xfrm>
          <a:prstGeom prst="rect">
            <a:avLst/>
          </a:prstGeom>
          <a:noFill/>
          <a:ln/>
        </p:spPr>
        <p:txBody>
          <a:bodyPr vert="horz" wrap="square" lIns="0" tIns="0" rIns="0" bIns="0" rtlCol="0" anchor="ctr"/>
          <a:lstStyle/>
          <a:p>
            <a:pPr marL="0" indent="0">
              <a:lnSpc>
                <a:spcPts val="1463"/>
              </a:lnSpc>
              <a:buNone/>
            </a:pPr>
            <a:r>
              <a:rPr lang="en-US" sz="975" dirty="0">
                <a:solidFill>
                  <a:srgbClr val="2C3E50"/>
                </a:solidFill>
              </a:rPr>
              <a:t>OA, RA, SLE, PMR</a:t>
            </a:r>
            <a:endParaRPr lang="en-US" sz="975" dirty="0"/>
          </a:p>
        </p:txBody>
      </p:sp>
      <p:sp>
        <p:nvSpPr>
          <p:cNvPr id="41" name="SK-2-text-40"/>
          <p:cNvSpPr/>
          <p:nvPr/>
        </p:nvSpPr>
        <p:spPr>
          <a:xfrm>
            <a:off x="6424613" y="4200525"/>
            <a:ext cx="3117375" cy="185738"/>
          </a:xfrm>
          <a:prstGeom prst="rect">
            <a:avLst/>
          </a:prstGeom>
          <a:noFill/>
          <a:ln/>
        </p:spPr>
        <p:txBody>
          <a:bodyPr vert="horz" wrap="square" lIns="0" tIns="0" rIns="0" bIns="0" rtlCol="0" anchor="ctr"/>
          <a:lstStyle/>
          <a:p>
            <a:pPr marL="0" indent="0">
              <a:lnSpc>
                <a:spcPts val="1463"/>
              </a:lnSpc>
              <a:buNone/>
            </a:pPr>
            <a:r>
              <a:rPr lang="en-US" sz="975" dirty="0">
                <a:solidFill>
                  <a:srgbClr val="2C3E50"/>
                </a:solidFill>
              </a:rPr>
              <a:t>Epilepsy &amp; Parkinson's</a:t>
            </a:r>
            <a:endParaRPr lang="en-US" sz="975" dirty="0"/>
          </a:p>
        </p:txBody>
      </p:sp>
      <p:sp>
        <p:nvSpPr>
          <p:cNvPr id="42" name="SK-2-text-41"/>
          <p:cNvSpPr/>
          <p:nvPr/>
        </p:nvSpPr>
        <p:spPr>
          <a:xfrm>
            <a:off x="6424613" y="4424363"/>
            <a:ext cx="2350294" cy="185738"/>
          </a:xfrm>
          <a:prstGeom prst="rect">
            <a:avLst/>
          </a:prstGeom>
          <a:noFill/>
          <a:ln/>
        </p:spPr>
        <p:txBody>
          <a:bodyPr vert="horz" wrap="square" lIns="0" tIns="0" rIns="0" bIns="0" rtlCol="0" anchor="ctr"/>
          <a:lstStyle/>
          <a:p>
            <a:pPr marL="0" indent="0">
              <a:lnSpc>
                <a:spcPts val="1463"/>
              </a:lnSpc>
              <a:buNone/>
            </a:pPr>
            <a:r>
              <a:rPr lang="en-US" sz="975" dirty="0">
                <a:solidFill>
                  <a:srgbClr val="2C3E50"/>
                </a:solidFill>
              </a:rPr>
              <a:t>Dementia &amp; MS</a:t>
            </a:r>
            <a:endParaRPr lang="en-US" sz="975" dirty="0"/>
          </a:p>
        </p:txBody>
      </p:sp>
      <p:sp>
        <p:nvSpPr>
          <p:cNvPr id="43" name="SK-2-text-42"/>
          <p:cNvSpPr/>
          <p:nvPr/>
        </p:nvSpPr>
        <p:spPr>
          <a:xfrm>
            <a:off x="9458325" y="3686175"/>
            <a:ext cx="2571750" cy="214313"/>
          </a:xfrm>
          <a:prstGeom prst="rect">
            <a:avLst/>
          </a:prstGeom>
          <a:noFill/>
          <a:ln/>
        </p:spPr>
        <p:txBody>
          <a:bodyPr vert="horz" wrap="square" lIns="0" tIns="0" rIns="0" bIns="0" rtlCol="0" anchor="ctr"/>
          <a:lstStyle/>
          <a:p>
            <a:pPr marL="0" indent="0">
              <a:lnSpc>
                <a:spcPts val="1688"/>
              </a:lnSpc>
              <a:buNone/>
            </a:pPr>
            <a:r>
              <a:rPr lang="en-US" sz="1125" b="1" dirty="0">
                <a:solidFill>
                  <a:srgbClr val="F37021"/>
                </a:solidFill>
              </a:rPr>
              <a:t>Mental &amp; Others</a:t>
            </a:r>
            <a:endParaRPr lang="en-US" sz="1125" dirty="0"/>
          </a:p>
        </p:txBody>
      </p:sp>
      <p:sp>
        <p:nvSpPr>
          <p:cNvPr id="44" name="SK-2-text-43"/>
          <p:cNvSpPr/>
          <p:nvPr/>
        </p:nvSpPr>
        <p:spPr>
          <a:xfrm>
            <a:off x="9317831" y="3976687"/>
            <a:ext cx="2833977" cy="185738"/>
          </a:xfrm>
          <a:prstGeom prst="rect">
            <a:avLst/>
          </a:prstGeom>
          <a:noFill/>
          <a:ln/>
        </p:spPr>
        <p:txBody>
          <a:bodyPr vert="horz" wrap="square" lIns="0" tIns="0" rIns="0" bIns="0" rtlCol="0" anchor="ctr"/>
          <a:lstStyle/>
          <a:p>
            <a:pPr marL="0" indent="0">
              <a:lnSpc>
                <a:spcPts val="1463"/>
              </a:lnSpc>
              <a:buNone/>
            </a:pPr>
            <a:r>
              <a:rPr lang="en-US" sz="975" dirty="0">
                <a:solidFill>
                  <a:srgbClr val="2C3E50"/>
                </a:solidFill>
              </a:rPr>
              <a:t>Depression &amp; Bipolar</a:t>
            </a:r>
            <a:endParaRPr lang="en-US" sz="975" dirty="0"/>
          </a:p>
        </p:txBody>
      </p:sp>
      <p:sp>
        <p:nvSpPr>
          <p:cNvPr id="45" name="SK-2-text-44"/>
          <p:cNvSpPr/>
          <p:nvPr/>
        </p:nvSpPr>
        <p:spPr>
          <a:xfrm>
            <a:off x="9317831" y="4200525"/>
            <a:ext cx="2692279" cy="185738"/>
          </a:xfrm>
          <a:prstGeom prst="rect">
            <a:avLst/>
          </a:prstGeom>
          <a:noFill/>
          <a:ln/>
        </p:spPr>
        <p:txBody>
          <a:bodyPr vert="horz" wrap="square" lIns="0" tIns="0" rIns="0" bIns="0" rtlCol="0" anchor="ctr"/>
          <a:lstStyle/>
          <a:p>
            <a:pPr marL="0" indent="0">
              <a:lnSpc>
                <a:spcPts val="1463"/>
              </a:lnSpc>
              <a:buNone/>
            </a:pPr>
            <a:r>
              <a:rPr lang="en-US" sz="975" dirty="0">
                <a:solidFill>
                  <a:srgbClr val="2C3E50"/>
                </a:solidFill>
              </a:rPr>
              <a:t>Schizophrenia &amp; ASD</a:t>
            </a:r>
            <a:endParaRPr lang="en-US" sz="975" dirty="0"/>
          </a:p>
        </p:txBody>
      </p:sp>
      <p:sp>
        <p:nvSpPr>
          <p:cNvPr id="46" name="SK-2-text-45"/>
          <p:cNvSpPr/>
          <p:nvPr/>
        </p:nvSpPr>
        <p:spPr>
          <a:xfrm>
            <a:off x="9317831" y="4424363"/>
            <a:ext cx="2874169" cy="185738"/>
          </a:xfrm>
          <a:prstGeom prst="rect">
            <a:avLst/>
          </a:prstGeom>
          <a:noFill/>
          <a:ln/>
        </p:spPr>
        <p:txBody>
          <a:bodyPr vert="horz" wrap="square" lIns="0" tIns="0" rIns="0" bIns="0" rtlCol="0" anchor="ctr"/>
          <a:lstStyle/>
          <a:p>
            <a:pPr marL="0" indent="0">
              <a:lnSpc>
                <a:spcPts val="1463"/>
              </a:lnSpc>
              <a:buNone/>
            </a:pPr>
            <a:r>
              <a:rPr lang="en-US" sz="975" dirty="0">
                <a:solidFill>
                  <a:srgbClr val="2C3E50"/>
                </a:solidFill>
              </a:rPr>
              <a:t>Eczema, IBD, Glaucoma</a:t>
            </a:r>
            <a:endParaRPr lang="en-US" sz="975" dirty="0"/>
          </a:p>
        </p:txBody>
      </p:sp>
      <p:sp>
        <p:nvSpPr>
          <p:cNvPr id="47" name="SK-2-text-46"/>
          <p:cNvSpPr/>
          <p:nvPr/>
        </p:nvSpPr>
        <p:spPr>
          <a:xfrm>
            <a:off x="971550" y="5348288"/>
            <a:ext cx="5730240" cy="228600"/>
          </a:xfrm>
          <a:prstGeom prst="rect">
            <a:avLst/>
          </a:prstGeom>
          <a:noFill/>
          <a:ln/>
        </p:spPr>
        <p:txBody>
          <a:bodyPr vert="horz" wrap="square" lIns="0" tIns="0" rIns="0" bIns="0" rtlCol="0" anchor="ctr"/>
          <a:lstStyle/>
          <a:p>
            <a:pPr marL="0" indent="0">
              <a:lnSpc>
                <a:spcPts val="1800"/>
              </a:lnSpc>
              <a:buNone/>
            </a:pPr>
            <a:r>
              <a:rPr lang="en-US" sz="1200" b="1" dirty="0">
                <a:solidFill>
                  <a:srgbClr val="2C3E50"/>
                </a:solidFill>
              </a:rPr>
              <a:t>AKT Pearl: The NICE NG56 Scope</a:t>
            </a:r>
            <a:endParaRPr lang="en-US" sz="1200" dirty="0"/>
          </a:p>
        </p:txBody>
      </p:sp>
      <p:sp>
        <p:nvSpPr>
          <p:cNvPr id="48" name="SK-2-text-47"/>
          <p:cNvSpPr/>
          <p:nvPr/>
        </p:nvSpPr>
        <p:spPr>
          <a:xfrm>
            <a:off x="571500" y="5748338"/>
            <a:ext cx="11620500" cy="200025"/>
          </a:xfrm>
          <a:prstGeom prst="rect">
            <a:avLst/>
          </a:prstGeom>
          <a:noFill/>
          <a:ln/>
        </p:spPr>
        <p:txBody>
          <a:bodyPr vert="horz" wrap="square" lIns="0" tIns="0" rIns="0" bIns="0" rtlCol="0" anchor="ctr"/>
          <a:lstStyle/>
          <a:p>
            <a:pPr marL="0" indent="0">
              <a:lnSpc>
                <a:spcPts val="1575"/>
              </a:lnSpc>
              <a:buNone/>
            </a:pPr>
            <a:r>
              <a:rPr lang="en-US" sz="1050" dirty="0">
                <a:solidFill>
                  <a:srgbClr val="34495E"/>
                </a:solidFill>
              </a:rPr>
              <a:t>NICE emphasizes that LTCs aren't just physiological diseases; they explicitly include </a:t>
            </a:r>
            <a:r>
              <a:rPr lang="en-US" sz="1050" b="1" dirty="0">
                <a:solidFill>
                  <a:srgbClr val="D35400"/>
                </a:solidFill>
              </a:rPr>
              <a:t>symptom complexes</a:t>
            </a:r>
            <a:r>
              <a:rPr lang="en-US" sz="1050" dirty="0">
                <a:solidFill>
                  <a:srgbClr val="34495E"/>
                </a:solidFill>
              </a:rPr>
              <a:t> (frailty, chronic pain), </a:t>
            </a:r>
            <a:r>
              <a:rPr lang="en-US" sz="1050" b="1" dirty="0">
                <a:solidFill>
                  <a:srgbClr val="D35400"/>
                </a:solidFill>
              </a:rPr>
              <a:t>sensory impairments</a:t>
            </a:r>
            <a:r>
              <a:rPr lang="en-US" sz="1050" dirty="0">
                <a:solidFill>
                  <a:srgbClr val="34495E"/>
                </a:solidFill>
              </a:rPr>
              <a:t>, and </a:t>
            </a:r>
            <a:r>
              <a:rPr lang="en-US" sz="1050" b="1" dirty="0">
                <a:solidFill>
                  <a:srgbClr val="D35400"/>
                </a:solidFill>
              </a:rPr>
              <a:t>alcohol/substance misuse</a:t>
            </a:r>
            <a:r>
              <a:rPr lang="en-US" sz="1050" dirty="0">
                <a:solidFill>
                  <a:srgbClr val="34495E"/>
                </a:solidFill>
              </a:rPr>
              <a:t>.</a:t>
            </a:r>
            <a:endParaRPr lang="en-US" sz="1050" dirty="0"/>
          </a:p>
        </p:txBody>
      </p:sp>
      <p:sp>
        <p:nvSpPr>
          <p:cNvPr id="49" name="SK-2-text-48"/>
          <p:cNvSpPr/>
          <p:nvPr/>
        </p:nvSpPr>
        <p:spPr>
          <a:xfrm>
            <a:off x="381000" y="6496050"/>
            <a:ext cx="2880360" cy="171450"/>
          </a:xfrm>
          <a:prstGeom prst="rect">
            <a:avLst/>
          </a:prstGeom>
          <a:noFill/>
          <a:ln/>
        </p:spPr>
        <p:txBody>
          <a:bodyPr vert="horz" wrap="square" lIns="0" tIns="0" rIns="0" bIns="0" rtlCol="0" anchor="ctr"/>
          <a:lstStyle/>
          <a:p>
            <a:pPr marL="0" indent="0">
              <a:lnSpc>
                <a:spcPts val="1350"/>
              </a:lnSpc>
              <a:buNone/>
            </a:pPr>
            <a:r>
              <a:rPr lang="en-US" sz="900" b="1" dirty="0">
                <a:solidFill>
                  <a:srgbClr val="95A5A6"/>
                </a:solidFill>
              </a:rPr>
              <a:t>www.bradfordvts.co.uk</a:t>
            </a:r>
            <a:endParaRPr lang="en-US" sz="900" dirty="0"/>
          </a:p>
        </p:txBody>
      </p:sp>
      <p:sp>
        <p:nvSpPr>
          <p:cNvPr id="50" name="SK-2-text-49"/>
          <p:cNvSpPr/>
          <p:nvPr/>
        </p:nvSpPr>
        <p:spPr>
          <a:xfrm>
            <a:off x="9223623" y="6510338"/>
            <a:ext cx="2968377" cy="142875"/>
          </a:xfrm>
          <a:prstGeom prst="rect">
            <a:avLst/>
          </a:prstGeom>
          <a:noFill/>
          <a:ln/>
        </p:spPr>
        <p:txBody>
          <a:bodyPr vert="horz" wrap="square" lIns="0" tIns="0" rIns="0" bIns="0" rtlCol="0" anchor="ctr"/>
          <a:lstStyle/>
          <a:p>
            <a:pPr marL="0" indent="0">
              <a:lnSpc>
                <a:spcPts val="1125"/>
              </a:lnSpc>
              <a:buNone/>
            </a:pPr>
            <a:r>
              <a:rPr lang="en-US" sz="750" i="1" dirty="0">
                <a:solidFill>
                  <a:srgbClr val="BDC3C7"/>
                </a:solidFill>
              </a:rPr>
              <a:t>For educational use only. Information current as of May 2026.</a:t>
            </a:r>
            <a:endParaRPr lang="en-US" sz="7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3-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3-img-2" descr="preencoded.png"/>
          <p:cNvPicPr>
            <a:picLocks noChangeAspect="1"/>
          </p:cNvPicPr>
          <p:nvPr/>
        </p:nvPicPr>
        <p:blipFill>
          <a:blip r:embed="rId4"/>
          <a:stretch>
            <a:fillRect/>
          </a:stretch>
        </p:blipFill>
        <p:spPr>
          <a:xfrm>
            <a:off x="381000" y="0"/>
            <a:ext cx="11430000" cy="790575"/>
          </a:xfrm>
          <a:prstGeom prst="rect">
            <a:avLst/>
          </a:prstGeom>
        </p:spPr>
      </p:pic>
      <p:pic>
        <p:nvPicPr>
          <p:cNvPr id="4" name="SK-3-img-3" descr="preencoded.png"/>
          <p:cNvPicPr>
            <a:picLocks noChangeAspect="1"/>
          </p:cNvPicPr>
          <p:nvPr/>
        </p:nvPicPr>
        <p:blipFill>
          <a:blip r:embed="rId5"/>
          <a:stretch>
            <a:fillRect/>
          </a:stretch>
        </p:blipFill>
        <p:spPr>
          <a:xfrm>
            <a:off x="10521851" y="223838"/>
            <a:ext cx="1051024" cy="342900"/>
          </a:xfrm>
          <a:prstGeom prst="rect">
            <a:avLst/>
          </a:prstGeom>
        </p:spPr>
      </p:pic>
      <p:pic>
        <p:nvPicPr>
          <p:cNvPr id="5" name="SK-3-img-4" descr="preencoded.png"/>
          <p:cNvPicPr>
            <a:picLocks noChangeAspect="1"/>
          </p:cNvPicPr>
          <p:nvPr/>
        </p:nvPicPr>
        <p:blipFill>
          <a:blip r:embed="rId6"/>
          <a:stretch>
            <a:fillRect/>
          </a:stretch>
        </p:blipFill>
        <p:spPr>
          <a:xfrm>
            <a:off x="381000" y="933450"/>
            <a:ext cx="5301555" cy="504825"/>
          </a:xfrm>
          <a:prstGeom prst="rect">
            <a:avLst/>
          </a:prstGeom>
        </p:spPr>
      </p:pic>
      <p:pic>
        <p:nvPicPr>
          <p:cNvPr id="6" name="SK-3-img-5" descr="preencoded.png"/>
          <p:cNvPicPr>
            <a:picLocks noChangeAspect="1"/>
          </p:cNvPicPr>
          <p:nvPr/>
        </p:nvPicPr>
        <p:blipFill>
          <a:blip r:embed="rId7"/>
          <a:stretch>
            <a:fillRect/>
          </a:stretch>
        </p:blipFill>
        <p:spPr>
          <a:xfrm>
            <a:off x="381000" y="1676400"/>
            <a:ext cx="3683050" cy="4314825"/>
          </a:xfrm>
          <a:prstGeom prst="rect">
            <a:avLst/>
          </a:prstGeom>
        </p:spPr>
      </p:pic>
      <p:pic>
        <p:nvPicPr>
          <p:cNvPr id="7" name="SK-3-img-6" descr="preencoded.png"/>
          <p:cNvPicPr>
            <a:picLocks noChangeAspect="1"/>
          </p:cNvPicPr>
          <p:nvPr/>
        </p:nvPicPr>
        <p:blipFill>
          <a:blip r:embed="rId8"/>
          <a:stretch>
            <a:fillRect/>
          </a:stretch>
        </p:blipFill>
        <p:spPr>
          <a:xfrm>
            <a:off x="2008138" y="2071539"/>
            <a:ext cx="428625" cy="342900"/>
          </a:xfrm>
          <a:prstGeom prst="rect">
            <a:avLst/>
          </a:prstGeom>
        </p:spPr>
      </p:pic>
      <p:pic>
        <p:nvPicPr>
          <p:cNvPr id="8" name="SK-3-img-7" descr="preencoded.png"/>
          <p:cNvPicPr>
            <a:picLocks noChangeAspect="1"/>
          </p:cNvPicPr>
          <p:nvPr/>
        </p:nvPicPr>
        <p:blipFill>
          <a:blip r:embed="rId9"/>
          <a:stretch>
            <a:fillRect/>
          </a:stretch>
        </p:blipFill>
        <p:spPr>
          <a:xfrm>
            <a:off x="619125" y="3162300"/>
            <a:ext cx="166688" cy="166688"/>
          </a:xfrm>
          <a:prstGeom prst="rect">
            <a:avLst/>
          </a:prstGeom>
        </p:spPr>
      </p:pic>
      <p:pic>
        <p:nvPicPr>
          <p:cNvPr id="9" name="SK-3-img-8" descr="preencoded.png"/>
          <p:cNvPicPr>
            <a:picLocks noChangeAspect="1"/>
          </p:cNvPicPr>
          <p:nvPr/>
        </p:nvPicPr>
        <p:blipFill>
          <a:blip r:embed="rId10"/>
          <a:stretch>
            <a:fillRect/>
          </a:stretch>
        </p:blipFill>
        <p:spPr>
          <a:xfrm>
            <a:off x="619125" y="4033837"/>
            <a:ext cx="166688" cy="194370"/>
          </a:xfrm>
          <a:prstGeom prst="rect">
            <a:avLst/>
          </a:prstGeom>
        </p:spPr>
      </p:pic>
      <p:pic>
        <p:nvPicPr>
          <p:cNvPr id="10" name="SK-3-img-9" descr="preencoded.png"/>
          <p:cNvPicPr>
            <a:picLocks noChangeAspect="1"/>
          </p:cNvPicPr>
          <p:nvPr/>
        </p:nvPicPr>
        <p:blipFill>
          <a:blip r:embed="rId11"/>
          <a:stretch>
            <a:fillRect/>
          </a:stretch>
        </p:blipFill>
        <p:spPr>
          <a:xfrm>
            <a:off x="619125" y="4662488"/>
            <a:ext cx="166688" cy="145852"/>
          </a:xfrm>
          <a:prstGeom prst="rect">
            <a:avLst/>
          </a:prstGeom>
        </p:spPr>
      </p:pic>
      <p:pic>
        <p:nvPicPr>
          <p:cNvPr id="11" name="SK-3-img-10" descr="preencoded.png"/>
          <p:cNvPicPr>
            <a:picLocks noChangeAspect="1"/>
          </p:cNvPicPr>
          <p:nvPr/>
        </p:nvPicPr>
        <p:blipFill>
          <a:blip r:embed="rId12"/>
          <a:stretch>
            <a:fillRect/>
          </a:stretch>
        </p:blipFill>
        <p:spPr>
          <a:xfrm>
            <a:off x="4254550" y="1676400"/>
            <a:ext cx="3683050" cy="4314825"/>
          </a:xfrm>
          <a:prstGeom prst="rect">
            <a:avLst/>
          </a:prstGeom>
        </p:spPr>
      </p:pic>
      <p:pic>
        <p:nvPicPr>
          <p:cNvPr id="12" name="SK-3-img-11" descr="preencoded.png"/>
          <p:cNvPicPr>
            <a:picLocks noChangeAspect="1"/>
          </p:cNvPicPr>
          <p:nvPr/>
        </p:nvPicPr>
        <p:blipFill>
          <a:blip r:embed="rId13"/>
          <a:stretch>
            <a:fillRect/>
          </a:stretch>
        </p:blipFill>
        <p:spPr>
          <a:xfrm>
            <a:off x="5881688" y="2071539"/>
            <a:ext cx="428625" cy="342900"/>
          </a:xfrm>
          <a:prstGeom prst="rect">
            <a:avLst/>
          </a:prstGeom>
        </p:spPr>
      </p:pic>
      <p:pic>
        <p:nvPicPr>
          <p:cNvPr id="13" name="SK-3-img-12" descr="preencoded.png"/>
          <p:cNvPicPr>
            <a:picLocks noChangeAspect="1"/>
          </p:cNvPicPr>
          <p:nvPr/>
        </p:nvPicPr>
        <p:blipFill>
          <a:blip r:embed="rId14"/>
          <a:stretch>
            <a:fillRect/>
          </a:stretch>
        </p:blipFill>
        <p:spPr>
          <a:xfrm>
            <a:off x="4492675" y="3162300"/>
            <a:ext cx="166688" cy="137220"/>
          </a:xfrm>
          <a:prstGeom prst="rect">
            <a:avLst/>
          </a:prstGeom>
        </p:spPr>
      </p:pic>
      <p:pic>
        <p:nvPicPr>
          <p:cNvPr id="14" name="SK-3-img-13" descr="preencoded.png"/>
          <p:cNvPicPr>
            <a:picLocks noChangeAspect="1"/>
          </p:cNvPicPr>
          <p:nvPr/>
        </p:nvPicPr>
        <p:blipFill>
          <a:blip r:embed="rId15"/>
          <a:stretch>
            <a:fillRect/>
          </a:stretch>
        </p:blipFill>
        <p:spPr>
          <a:xfrm>
            <a:off x="4492675" y="3790950"/>
            <a:ext cx="166688" cy="137220"/>
          </a:xfrm>
          <a:prstGeom prst="rect">
            <a:avLst/>
          </a:prstGeom>
        </p:spPr>
      </p:pic>
      <p:pic>
        <p:nvPicPr>
          <p:cNvPr id="15" name="SK-3-img-14" descr="preencoded.png"/>
          <p:cNvPicPr>
            <a:picLocks noChangeAspect="1"/>
          </p:cNvPicPr>
          <p:nvPr/>
        </p:nvPicPr>
        <p:blipFill>
          <a:blip r:embed="rId16"/>
          <a:stretch>
            <a:fillRect/>
          </a:stretch>
        </p:blipFill>
        <p:spPr>
          <a:xfrm>
            <a:off x="4492675" y="4419600"/>
            <a:ext cx="166688" cy="137220"/>
          </a:xfrm>
          <a:prstGeom prst="rect">
            <a:avLst/>
          </a:prstGeom>
        </p:spPr>
      </p:pic>
      <p:pic>
        <p:nvPicPr>
          <p:cNvPr id="16" name="SK-3-img-15" descr="preencoded.png"/>
          <p:cNvPicPr>
            <a:picLocks noChangeAspect="1"/>
          </p:cNvPicPr>
          <p:nvPr/>
        </p:nvPicPr>
        <p:blipFill>
          <a:blip r:embed="rId17"/>
          <a:stretch>
            <a:fillRect/>
          </a:stretch>
        </p:blipFill>
        <p:spPr>
          <a:xfrm>
            <a:off x="8128099" y="1676400"/>
            <a:ext cx="3683050" cy="4314825"/>
          </a:xfrm>
          <a:prstGeom prst="rect">
            <a:avLst/>
          </a:prstGeom>
        </p:spPr>
      </p:pic>
      <p:pic>
        <p:nvPicPr>
          <p:cNvPr id="17" name="SK-3-img-16" descr="preencoded.png"/>
          <p:cNvPicPr>
            <a:picLocks noChangeAspect="1"/>
          </p:cNvPicPr>
          <p:nvPr/>
        </p:nvPicPr>
        <p:blipFill>
          <a:blip r:embed="rId18"/>
          <a:stretch>
            <a:fillRect/>
          </a:stretch>
        </p:blipFill>
        <p:spPr>
          <a:xfrm>
            <a:off x="9755237" y="2071539"/>
            <a:ext cx="428625" cy="342900"/>
          </a:xfrm>
          <a:prstGeom prst="rect">
            <a:avLst/>
          </a:prstGeom>
        </p:spPr>
      </p:pic>
      <p:pic>
        <p:nvPicPr>
          <p:cNvPr id="18" name="SK-3-img-17" descr="preencoded.png"/>
          <p:cNvPicPr>
            <a:picLocks noChangeAspect="1"/>
          </p:cNvPicPr>
          <p:nvPr/>
        </p:nvPicPr>
        <p:blipFill>
          <a:blip r:embed="rId19"/>
          <a:stretch>
            <a:fillRect/>
          </a:stretch>
        </p:blipFill>
        <p:spPr>
          <a:xfrm>
            <a:off x="8366224" y="3162300"/>
            <a:ext cx="166688" cy="145852"/>
          </a:xfrm>
          <a:prstGeom prst="rect">
            <a:avLst/>
          </a:prstGeom>
        </p:spPr>
      </p:pic>
      <p:pic>
        <p:nvPicPr>
          <p:cNvPr id="19" name="SK-3-img-18" descr="preencoded.png"/>
          <p:cNvPicPr>
            <a:picLocks noChangeAspect="1"/>
          </p:cNvPicPr>
          <p:nvPr/>
        </p:nvPicPr>
        <p:blipFill>
          <a:blip r:embed="rId20"/>
          <a:stretch>
            <a:fillRect/>
          </a:stretch>
        </p:blipFill>
        <p:spPr>
          <a:xfrm>
            <a:off x="8366224" y="3790950"/>
            <a:ext cx="166688" cy="137220"/>
          </a:xfrm>
          <a:prstGeom prst="rect">
            <a:avLst/>
          </a:prstGeom>
        </p:spPr>
      </p:pic>
      <p:pic>
        <p:nvPicPr>
          <p:cNvPr id="20" name="SK-3-img-19" descr="preencoded.png"/>
          <p:cNvPicPr>
            <a:picLocks noChangeAspect="1"/>
          </p:cNvPicPr>
          <p:nvPr/>
        </p:nvPicPr>
        <p:blipFill>
          <a:blip r:embed="rId21"/>
          <a:stretch>
            <a:fillRect/>
          </a:stretch>
        </p:blipFill>
        <p:spPr>
          <a:xfrm>
            <a:off x="8366224" y="4419600"/>
            <a:ext cx="166688" cy="145852"/>
          </a:xfrm>
          <a:prstGeom prst="rect">
            <a:avLst/>
          </a:prstGeom>
        </p:spPr>
      </p:pic>
      <p:pic>
        <p:nvPicPr>
          <p:cNvPr id="21" name="SK-3-img-20" descr="preencoded.png"/>
          <p:cNvPicPr>
            <a:picLocks noChangeAspect="1"/>
          </p:cNvPicPr>
          <p:nvPr/>
        </p:nvPicPr>
        <p:blipFill>
          <a:blip r:embed="rId22"/>
          <a:stretch>
            <a:fillRect/>
          </a:stretch>
        </p:blipFill>
        <p:spPr>
          <a:xfrm>
            <a:off x="0" y="6372225"/>
            <a:ext cx="12192000" cy="485775"/>
          </a:xfrm>
          <a:prstGeom prst="rect">
            <a:avLst/>
          </a:prstGeom>
        </p:spPr>
      </p:pic>
      <p:sp>
        <p:nvSpPr>
          <p:cNvPr id="22" name="SK-3-text-21"/>
          <p:cNvSpPr/>
          <p:nvPr/>
        </p:nvSpPr>
        <p:spPr>
          <a:xfrm>
            <a:off x="619125" y="114300"/>
            <a:ext cx="7132320" cy="342900"/>
          </a:xfrm>
          <a:prstGeom prst="rect">
            <a:avLst/>
          </a:prstGeom>
          <a:noFill/>
          <a:ln/>
        </p:spPr>
        <p:txBody>
          <a:bodyPr vert="horz" wrap="square" lIns="0" tIns="0" rIns="0" bIns="0" rtlCol="0" anchor="ctr"/>
          <a:lstStyle/>
          <a:p>
            <a:pPr marL="0" indent="0">
              <a:lnSpc>
                <a:spcPts val="2700"/>
              </a:lnSpc>
              <a:buNone/>
            </a:pPr>
            <a:r>
              <a:rPr lang="en-US" sz="1800" b="1" kern="0" spc="60" dirty="0">
                <a:solidFill>
                  <a:srgbClr val="FFFFFF"/>
                </a:solidFill>
              </a:rPr>
              <a:t>CHRONIC DISEASE MANAGEMENT</a:t>
            </a:r>
            <a:endParaRPr lang="en-US" sz="1800" dirty="0"/>
          </a:p>
        </p:txBody>
      </p:sp>
      <p:sp>
        <p:nvSpPr>
          <p:cNvPr id="23" name="SK-3-text-22"/>
          <p:cNvSpPr/>
          <p:nvPr/>
        </p:nvSpPr>
        <p:spPr>
          <a:xfrm>
            <a:off x="619125" y="476250"/>
            <a:ext cx="8214360" cy="200025"/>
          </a:xfrm>
          <a:prstGeom prst="rect">
            <a:avLst/>
          </a:prstGeom>
          <a:noFill/>
          <a:ln/>
        </p:spPr>
        <p:txBody>
          <a:bodyPr vert="horz" wrap="square" lIns="0" tIns="0" rIns="0" bIns="0" rtlCol="0" anchor="ctr"/>
          <a:lstStyle/>
          <a:p>
            <a:pPr marL="0" indent="0">
              <a:lnSpc>
                <a:spcPts val="1575"/>
              </a:lnSpc>
              <a:buNone/>
            </a:pPr>
            <a:r>
              <a:rPr lang="en-US" sz="1050" dirty="0">
                <a:solidFill>
                  <a:srgbClr val="FFFFFF">
                    <a:alpha val="90000"/>
                  </a:srgbClr>
                </a:solidFill>
              </a:rPr>
              <a:t>GP Training: NICE NG56 &amp; QOF 2025/26 Standards</a:t>
            </a:r>
            <a:endParaRPr lang="en-US" sz="1050" dirty="0"/>
          </a:p>
        </p:txBody>
      </p:sp>
      <p:sp>
        <p:nvSpPr>
          <p:cNvPr id="24" name="SK-3-text-23"/>
          <p:cNvSpPr/>
          <p:nvPr/>
        </p:nvSpPr>
        <p:spPr>
          <a:xfrm>
            <a:off x="10521851" y="223838"/>
            <a:ext cx="908149" cy="342900"/>
          </a:xfrm>
          <a:prstGeom prst="rect">
            <a:avLst/>
          </a:prstGeom>
          <a:noFill/>
          <a:ln/>
        </p:spPr>
        <p:txBody>
          <a:bodyPr vert="horz" wrap="square" lIns="0" tIns="0" rIns="0" bIns="0" rtlCol="0" anchor="ctr"/>
          <a:lstStyle/>
          <a:p>
            <a:pPr marL="0" indent="0" algn="r">
              <a:lnSpc>
                <a:spcPts val="1350"/>
              </a:lnSpc>
              <a:buNone/>
            </a:pPr>
            <a:r>
              <a:rPr lang="en-US" sz="900" b="1" dirty="0">
                <a:solidFill>
                  <a:srgbClr val="FFFFFF"/>
                </a:solidFill>
              </a:rPr>
              <a:t>BRADFORD VTS
MAY 2026</a:t>
            </a:r>
            <a:endParaRPr lang="en-US" sz="900" dirty="0"/>
          </a:p>
        </p:txBody>
      </p:sp>
      <p:sp>
        <p:nvSpPr>
          <p:cNvPr id="25" name="SK-3-text-24"/>
          <p:cNvSpPr/>
          <p:nvPr/>
        </p:nvSpPr>
        <p:spPr>
          <a:xfrm>
            <a:off x="381000" y="933450"/>
            <a:ext cx="11811000" cy="504825"/>
          </a:xfrm>
          <a:prstGeom prst="rect">
            <a:avLst/>
          </a:prstGeom>
          <a:noFill/>
          <a:ln/>
        </p:spPr>
        <p:txBody>
          <a:bodyPr vert="horz" wrap="square" lIns="0" tIns="0" rIns="0" bIns="0" rtlCol="0" anchor="ctr"/>
          <a:lstStyle/>
          <a:p>
            <a:pPr marL="0" indent="0">
              <a:lnSpc>
                <a:spcPts val="3600"/>
              </a:lnSpc>
              <a:buNone/>
            </a:pPr>
            <a:r>
              <a:rPr lang="en-US" sz="2400" b="1" dirty="0">
                <a:solidFill>
                  <a:srgbClr val="2C3E50"/>
                </a:solidFill>
              </a:rPr>
              <a:t>Management Principles at Diagnosis</a:t>
            </a:r>
            <a:endParaRPr lang="en-US" sz="2400" dirty="0"/>
          </a:p>
        </p:txBody>
      </p:sp>
      <p:sp>
        <p:nvSpPr>
          <p:cNvPr id="26" name="SK-3-text-25"/>
          <p:cNvSpPr/>
          <p:nvPr/>
        </p:nvSpPr>
        <p:spPr>
          <a:xfrm>
            <a:off x="619125" y="2667000"/>
            <a:ext cx="3206800" cy="314325"/>
          </a:xfrm>
          <a:prstGeom prst="rect">
            <a:avLst/>
          </a:prstGeom>
          <a:noFill/>
          <a:ln/>
        </p:spPr>
        <p:txBody>
          <a:bodyPr vert="horz" wrap="square" lIns="0" tIns="0" rIns="0" bIns="0" rtlCol="0" anchor="ctr"/>
          <a:lstStyle/>
          <a:p>
            <a:pPr marL="0" indent="0" algn="ctr">
              <a:lnSpc>
                <a:spcPts val="2475"/>
              </a:lnSpc>
              <a:buNone/>
            </a:pPr>
            <a:r>
              <a:rPr lang="en-US" sz="1650" b="1" dirty="0">
                <a:solidFill>
                  <a:srgbClr val="2C3E50"/>
                </a:solidFill>
              </a:rPr>
              <a:t>Breaking the News</a:t>
            </a:r>
            <a:endParaRPr lang="en-US" sz="1650" dirty="0"/>
          </a:p>
        </p:txBody>
      </p:sp>
      <p:sp>
        <p:nvSpPr>
          <p:cNvPr id="27" name="SK-3-text-26"/>
          <p:cNvSpPr/>
          <p:nvPr/>
        </p:nvSpPr>
        <p:spPr>
          <a:xfrm>
            <a:off x="900113" y="3124200"/>
            <a:ext cx="2925812" cy="728663"/>
          </a:xfrm>
          <a:prstGeom prst="rect">
            <a:avLst/>
          </a:prstGeom>
          <a:noFill/>
          <a:ln/>
        </p:spPr>
        <p:txBody>
          <a:bodyPr vert="horz" wrap="square" lIns="0" tIns="0" rIns="0" bIns="0" rtlCol="0" anchor="ctr"/>
          <a:lstStyle/>
          <a:p>
            <a:pPr marL="0" indent="0" algn="l">
              <a:lnSpc>
                <a:spcPts val="1913"/>
              </a:lnSpc>
              <a:buNone/>
            </a:pPr>
            <a:r>
              <a:rPr lang="en-US" sz="1275" dirty="0">
                <a:solidFill>
                  <a:srgbClr val="2C3E50"/>
                </a:solidFill>
              </a:rPr>
              <a:t>Use a structured approach (e.g., SPIKES) to deliver information sensitively.</a:t>
            </a:r>
            <a:endParaRPr lang="en-US" sz="1275" dirty="0"/>
          </a:p>
        </p:txBody>
      </p:sp>
      <p:sp>
        <p:nvSpPr>
          <p:cNvPr id="28" name="SK-3-text-27"/>
          <p:cNvSpPr/>
          <p:nvPr/>
        </p:nvSpPr>
        <p:spPr>
          <a:xfrm>
            <a:off x="900113" y="3995738"/>
            <a:ext cx="2925812" cy="485775"/>
          </a:xfrm>
          <a:prstGeom prst="rect">
            <a:avLst/>
          </a:prstGeom>
          <a:noFill/>
          <a:ln/>
        </p:spPr>
        <p:txBody>
          <a:bodyPr vert="horz" wrap="square" lIns="0" tIns="0" rIns="0" bIns="0" rtlCol="0" anchor="ctr"/>
          <a:lstStyle/>
          <a:p>
            <a:pPr marL="0" indent="0" algn="l">
              <a:lnSpc>
                <a:spcPts val="1913"/>
              </a:lnSpc>
              <a:buNone/>
            </a:pPr>
            <a:r>
              <a:rPr lang="en-US" sz="1275" dirty="0">
                <a:solidFill>
                  <a:srgbClr val="2C3E50"/>
                </a:solidFill>
              </a:rPr>
              <a:t>Assess the patient's prior knowledge and start from their understanding.</a:t>
            </a:r>
            <a:endParaRPr lang="en-US" sz="1275" dirty="0"/>
          </a:p>
        </p:txBody>
      </p:sp>
      <p:sp>
        <p:nvSpPr>
          <p:cNvPr id="29" name="SK-3-text-28"/>
          <p:cNvSpPr/>
          <p:nvPr/>
        </p:nvSpPr>
        <p:spPr>
          <a:xfrm>
            <a:off x="900113" y="4624388"/>
            <a:ext cx="2925812" cy="485775"/>
          </a:xfrm>
          <a:prstGeom prst="rect">
            <a:avLst/>
          </a:prstGeom>
          <a:noFill/>
          <a:ln/>
        </p:spPr>
        <p:txBody>
          <a:bodyPr vert="horz" wrap="square" lIns="0" tIns="0" rIns="0" bIns="0" rtlCol="0" anchor="ctr"/>
          <a:lstStyle/>
          <a:p>
            <a:pPr marL="0" indent="0" algn="l">
              <a:lnSpc>
                <a:spcPts val="1913"/>
              </a:lnSpc>
              <a:buNone/>
            </a:pPr>
            <a:r>
              <a:rPr lang="en-US" sz="1275" dirty="0">
                <a:solidFill>
                  <a:srgbClr val="2C3E50"/>
                </a:solidFill>
              </a:rPr>
              <a:t>Use clear, jargon-free language appropriate for a reading age of 12.</a:t>
            </a:r>
            <a:endParaRPr lang="en-US" sz="1275" dirty="0"/>
          </a:p>
        </p:txBody>
      </p:sp>
      <p:sp>
        <p:nvSpPr>
          <p:cNvPr id="30" name="SK-3-text-29"/>
          <p:cNvSpPr/>
          <p:nvPr/>
        </p:nvSpPr>
        <p:spPr>
          <a:xfrm>
            <a:off x="4492675" y="2667000"/>
            <a:ext cx="3206800" cy="314325"/>
          </a:xfrm>
          <a:prstGeom prst="rect">
            <a:avLst/>
          </a:prstGeom>
          <a:noFill/>
          <a:ln/>
        </p:spPr>
        <p:txBody>
          <a:bodyPr vert="horz" wrap="square" lIns="0" tIns="0" rIns="0" bIns="0" rtlCol="0" anchor="ctr"/>
          <a:lstStyle/>
          <a:p>
            <a:pPr marL="0" indent="0" algn="ctr">
              <a:lnSpc>
                <a:spcPts val="2475"/>
              </a:lnSpc>
              <a:buNone/>
            </a:pPr>
            <a:r>
              <a:rPr lang="en-US" sz="1650" b="1" dirty="0">
                <a:solidFill>
                  <a:srgbClr val="2C3E50"/>
                </a:solidFill>
              </a:rPr>
              <a:t>Staged Information</a:t>
            </a:r>
            <a:endParaRPr lang="en-US" sz="1650" dirty="0"/>
          </a:p>
        </p:txBody>
      </p:sp>
      <p:sp>
        <p:nvSpPr>
          <p:cNvPr id="31" name="SK-3-text-30"/>
          <p:cNvSpPr/>
          <p:nvPr/>
        </p:nvSpPr>
        <p:spPr>
          <a:xfrm>
            <a:off x="4773662" y="3124200"/>
            <a:ext cx="2925812" cy="485775"/>
          </a:xfrm>
          <a:prstGeom prst="rect">
            <a:avLst/>
          </a:prstGeom>
          <a:noFill/>
          <a:ln/>
        </p:spPr>
        <p:txBody>
          <a:bodyPr vert="horz" wrap="square" lIns="0" tIns="0" rIns="0" bIns="0" rtlCol="0" anchor="ctr"/>
          <a:lstStyle/>
          <a:p>
            <a:pPr marL="0" indent="0" algn="l">
              <a:lnSpc>
                <a:spcPts val="1913"/>
              </a:lnSpc>
              <a:buNone/>
            </a:pPr>
            <a:r>
              <a:rPr lang="en-US" sz="1275" dirty="0">
                <a:solidFill>
                  <a:srgbClr val="2C3E50"/>
                </a:solidFill>
              </a:rPr>
              <a:t>Avoid information overload; deliver key details in stages over several visits.</a:t>
            </a:r>
            <a:endParaRPr lang="en-US" sz="1275" dirty="0"/>
          </a:p>
        </p:txBody>
      </p:sp>
      <p:sp>
        <p:nvSpPr>
          <p:cNvPr id="32" name="SK-3-text-31"/>
          <p:cNvSpPr/>
          <p:nvPr/>
        </p:nvSpPr>
        <p:spPr>
          <a:xfrm>
            <a:off x="4773662" y="3752850"/>
            <a:ext cx="2925812" cy="485775"/>
          </a:xfrm>
          <a:prstGeom prst="rect">
            <a:avLst/>
          </a:prstGeom>
          <a:noFill/>
          <a:ln/>
        </p:spPr>
        <p:txBody>
          <a:bodyPr vert="horz" wrap="square" lIns="0" tIns="0" rIns="0" bIns="0" rtlCol="0" anchor="ctr"/>
          <a:lstStyle/>
          <a:p>
            <a:pPr marL="0" indent="0" algn="l">
              <a:lnSpc>
                <a:spcPts val="1913"/>
              </a:lnSpc>
              <a:buNone/>
            </a:pPr>
            <a:r>
              <a:rPr lang="en-US" sz="1275" dirty="0">
                <a:solidFill>
                  <a:srgbClr val="2C3E50"/>
                </a:solidFill>
              </a:rPr>
              <a:t>Promote self-management and signpost to reliable sources (NHS.uk, charities).</a:t>
            </a:r>
            <a:endParaRPr lang="en-US" sz="1275" dirty="0"/>
          </a:p>
        </p:txBody>
      </p:sp>
      <p:sp>
        <p:nvSpPr>
          <p:cNvPr id="33" name="SK-3-text-32"/>
          <p:cNvSpPr/>
          <p:nvPr/>
        </p:nvSpPr>
        <p:spPr>
          <a:xfrm>
            <a:off x="4773662" y="4381500"/>
            <a:ext cx="2925812" cy="728663"/>
          </a:xfrm>
          <a:prstGeom prst="rect">
            <a:avLst/>
          </a:prstGeom>
          <a:noFill/>
          <a:ln/>
        </p:spPr>
        <p:txBody>
          <a:bodyPr vert="horz" wrap="square" lIns="0" tIns="0" rIns="0" bIns="0" rtlCol="0" anchor="ctr"/>
          <a:lstStyle/>
          <a:p>
            <a:pPr marL="0" indent="0" algn="l">
              <a:lnSpc>
                <a:spcPts val="1913"/>
              </a:lnSpc>
              <a:buNone/>
            </a:pPr>
            <a:r>
              <a:rPr lang="en-US" sz="1275" dirty="0">
                <a:solidFill>
                  <a:srgbClr val="2C3E50"/>
                </a:solidFill>
              </a:rPr>
              <a:t>Acknowledge the broader impact on family dynamics and carer support needs.</a:t>
            </a:r>
            <a:endParaRPr lang="en-US" sz="1275" dirty="0"/>
          </a:p>
        </p:txBody>
      </p:sp>
      <p:sp>
        <p:nvSpPr>
          <p:cNvPr id="34" name="SK-3-text-33"/>
          <p:cNvSpPr/>
          <p:nvPr/>
        </p:nvSpPr>
        <p:spPr>
          <a:xfrm>
            <a:off x="8366224" y="2667000"/>
            <a:ext cx="3206800" cy="314325"/>
          </a:xfrm>
          <a:prstGeom prst="rect">
            <a:avLst/>
          </a:prstGeom>
          <a:noFill/>
          <a:ln/>
        </p:spPr>
        <p:txBody>
          <a:bodyPr vert="horz" wrap="square" lIns="0" tIns="0" rIns="0" bIns="0" rtlCol="0" anchor="ctr"/>
          <a:lstStyle/>
          <a:p>
            <a:pPr marL="0" indent="0" algn="ctr">
              <a:lnSpc>
                <a:spcPts val="2475"/>
              </a:lnSpc>
              <a:buNone/>
            </a:pPr>
            <a:r>
              <a:rPr lang="en-US" sz="1650" b="1" dirty="0">
                <a:solidFill>
                  <a:srgbClr val="2C3E50"/>
                </a:solidFill>
              </a:rPr>
              <a:t>NICE NG56 Approach</a:t>
            </a:r>
            <a:endParaRPr lang="en-US" sz="1650" dirty="0"/>
          </a:p>
        </p:txBody>
      </p:sp>
      <p:sp>
        <p:nvSpPr>
          <p:cNvPr id="35" name="SK-3-text-34"/>
          <p:cNvSpPr/>
          <p:nvPr/>
        </p:nvSpPr>
        <p:spPr>
          <a:xfrm>
            <a:off x="8647212" y="3124200"/>
            <a:ext cx="2925812" cy="485775"/>
          </a:xfrm>
          <a:prstGeom prst="rect">
            <a:avLst/>
          </a:prstGeom>
          <a:noFill/>
          <a:ln/>
        </p:spPr>
        <p:txBody>
          <a:bodyPr vert="horz" wrap="square" lIns="0" tIns="0" rIns="0" bIns="0" rtlCol="0" anchor="ctr"/>
          <a:lstStyle/>
          <a:p>
            <a:pPr marL="0" indent="0" algn="l">
              <a:lnSpc>
                <a:spcPts val="1913"/>
              </a:lnSpc>
              <a:buNone/>
            </a:pPr>
            <a:r>
              <a:rPr lang="en-US" sz="1275" dirty="0">
                <a:solidFill>
                  <a:srgbClr val="2C3E50"/>
                </a:solidFill>
              </a:rPr>
              <a:t>Prioritise the individual’s goals and values over generic clinical targets.</a:t>
            </a:r>
            <a:endParaRPr lang="en-US" sz="1275" dirty="0"/>
          </a:p>
        </p:txBody>
      </p:sp>
      <p:sp>
        <p:nvSpPr>
          <p:cNvPr id="36" name="SK-3-text-35"/>
          <p:cNvSpPr/>
          <p:nvPr/>
        </p:nvSpPr>
        <p:spPr>
          <a:xfrm>
            <a:off x="8647212" y="3752850"/>
            <a:ext cx="2925812" cy="485775"/>
          </a:xfrm>
          <a:prstGeom prst="rect">
            <a:avLst/>
          </a:prstGeom>
          <a:noFill/>
          <a:ln/>
        </p:spPr>
        <p:txBody>
          <a:bodyPr vert="horz" wrap="square" lIns="0" tIns="0" rIns="0" bIns="0" rtlCol="0" anchor="ctr"/>
          <a:lstStyle/>
          <a:p>
            <a:pPr marL="0" indent="0" algn="l">
              <a:lnSpc>
                <a:spcPts val="1913"/>
              </a:lnSpc>
              <a:buNone/>
            </a:pPr>
            <a:r>
              <a:rPr lang="en-US" sz="1275" dirty="0">
                <a:solidFill>
                  <a:srgbClr val="2C3E50"/>
                </a:solidFill>
              </a:rPr>
              <a:t>Acknowledge the cumulative treatment burden of polypharmacy and reviews.</a:t>
            </a:r>
            <a:endParaRPr lang="en-US" sz="1275" dirty="0"/>
          </a:p>
        </p:txBody>
      </p:sp>
      <p:sp>
        <p:nvSpPr>
          <p:cNvPr id="37" name="SK-3-text-36"/>
          <p:cNvSpPr/>
          <p:nvPr/>
        </p:nvSpPr>
        <p:spPr>
          <a:xfrm>
            <a:off x="8647212" y="4381500"/>
            <a:ext cx="2925812" cy="728663"/>
          </a:xfrm>
          <a:prstGeom prst="rect">
            <a:avLst/>
          </a:prstGeom>
          <a:noFill/>
          <a:ln/>
        </p:spPr>
        <p:txBody>
          <a:bodyPr vert="horz" wrap="square" lIns="0" tIns="0" rIns="0" bIns="0" rtlCol="0" anchor="ctr"/>
          <a:lstStyle/>
          <a:p>
            <a:pPr marL="0" indent="0" algn="l">
              <a:lnSpc>
                <a:spcPts val="1913"/>
              </a:lnSpc>
              <a:buNone/>
            </a:pPr>
            <a:r>
              <a:rPr lang="en-US" sz="1275" dirty="0">
                <a:solidFill>
                  <a:srgbClr val="2C3E50"/>
                </a:solidFill>
              </a:rPr>
              <a:t>Embed shared decision-making to ensure management plans are sustainable.</a:t>
            </a:r>
            <a:endParaRPr lang="en-US" sz="1275" dirty="0"/>
          </a:p>
        </p:txBody>
      </p:sp>
      <p:sp>
        <p:nvSpPr>
          <p:cNvPr id="38" name="SK-3-text-37"/>
          <p:cNvSpPr/>
          <p:nvPr/>
        </p:nvSpPr>
        <p:spPr>
          <a:xfrm>
            <a:off x="381000" y="6515100"/>
            <a:ext cx="3360420"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F37021"/>
                </a:solidFill>
              </a:rPr>
              <a:t>www.bradfordvts.co.uk</a:t>
            </a:r>
            <a:endParaRPr lang="en-US" sz="1050" dirty="0"/>
          </a:p>
        </p:txBody>
      </p:sp>
      <p:sp>
        <p:nvSpPr>
          <p:cNvPr id="39" name="SK-3-text-38"/>
          <p:cNvSpPr/>
          <p:nvPr/>
        </p:nvSpPr>
        <p:spPr>
          <a:xfrm>
            <a:off x="7535168" y="6529388"/>
            <a:ext cx="4656832" cy="171450"/>
          </a:xfrm>
          <a:prstGeom prst="rect">
            <a:avLst/>
          </a:prstGeom>
          <a:noFill/>
          <a:ln/>
        </p:spPr>
        <p:txBody>
          <a:bodyPr vert="horz" wrap="square" lIns="0" tIns="0" rIns="0" bIns="0" rtlCol="0" anchor="ctr"/>
          <a:lstStyle/>
          <a:p>
            <a:pPr marL="0" indent="0">
              <a:lnSpc>
                <a:spcPts val="1350"/>
              </a:lnSpc>
              <a:buNone/>
            </a:pPr>
            <a:r>
              <a:rPr lang="en-US" sz="900" i="1" dirty="0">
                <a:solidFill>
                  <a:srgbClr val="7F8C8D"/>
                </a:solidFill>
              </a:rPr>
              <a:t>Excellence in GP Training: Empowering the next generation of General Practitioners.</a:t>
            </a:r>
            <a:endParaRPr lang="en-US" sz="9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4-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4-img-2" descr="preencoded.png"/>
          <p:cNvPicPr>
            <a:picLocks noChangeAspect="1"/>
          </p:cNvPicPr>
          <p:nvPr/>
        </p:nvPicPr>
        <p:blipFill>
          <a:blip r:embed="rId4"/>
          <a:stretch>
            <a:fillRect/>
          </a:stretch>
        </p:blipFill>
        <p:spPr>
          <a:xfrm>
            <a:off x="381000" y="0"/>
            <a:ext cx="11430000" cy="752475"/>
          </a:xfrm>
          <a:prstGeom prst="rect">
            <a:avLst/>
          </a:prstGeom>
        </p:spPr>
      </p:pic>
      <p:pic>
        <p:nvPicPr>
          <p:cNvPr id="4" name="SK-4-img-3" descr="preencoded.png"/>
          <p:cNvPicPr>
            <a:picLocks noChangeAspect="1"/>
          </p:cNvPicPr>
          <p:nvPr/>
        </p:nvPicPr>
        <p:blipFill>
          <a:blip r:embed="rId5"/>
          <a:stretch>
            <a:fillRect/>
          </a:stretch>
        </p:blipFill>
        <p:spPr>
          <a:xfrm>
            <a:off x="10521851" y="204788"/>
            <a:ext cx="1051024" cy="342900"/>
          </a:xfrm>
          <a:prstGeom prst="rect">
            <a:avLst/>
          </a:prstGeom>
        </p:spPr>
      </p:pic>
      <p:pic>
        <p:nvPicPr>
          <p:cNvPr id="5" name="SK-4-img-4" descr="preencoded.png"/>
          <p:cNvPicPr>
            <a:picLocks noChangeAspect="1"/>
          </p:cNvPicPr>
          <p:nvPr/>
        </p:nvPicPr>
        <p:blipFill>
          <a:blip r:embed="rId6"/>
          <a:stretch>
            <a:fillRect/>
          </a:stretch>
        </p:blipFill>
        <p:spPr>
          <a:xfrm>
            <a:off x="381000" y="904875"/>
            <a:ext cx="11430000" cy="666750"/>
          </a:xfrm>
          <a:prstGeom prst="rect">
            <a:avLst/>
          </a:prstGeom>
        </p:spPr>
      </p:pic>
      <p:pic>
        <p:nvPicPr>
          <p:cNvPr id="6" name="SK-4-img-5" descr="preencoded.png"/>
          <p:cNvPicPr>
            <a:picLocks noChangeAspect="1"/>
          </p:cNvPicPr>
          <p:nvPr/>
        </p:nvPicPr>
        <p:blipFill>
          <a:blip r:embed="rId7"/>
          <a:stretch>
            <a:fillRect/>
          </a:stretch>
        </p:blipFill>
        <p:spPr>
          <a:xfrm>
            <a:off x="381000" y="1724025"/>
            <a:ext cx="5572125" cy="1866900"/>
          </a:xfrm>
          <a:prstGeom prst="rect">
            <a:avLst/>
          </a:prstGeom>
        </p:spPr>
      </p:pic>
      <p:pic>
        <p:nvPicPr>
          <p:cNvPr id="7" name="SK-4-img-6" descr="preencoded.png"/>
          <p:cNvPicPr>
            <a:picLocks noChangeAspect="1"/>
          </p:cNvPicPr>
          <p:nvPr/>
        </p:nvPicPr>
        <p:blipFill>
          <a:blip r:embed="rId8"/>
          <a:stretch>
            <a:fillRect/>
          </a:stretch>
        </p:blipFill>
        <p:spPr>
          <a:xfrm>
            <a:off x="571500" y="1876425"/>
            <a:ext cx="381000" cy="381000"/>
          </a:xfrm>
          <a:prstGeom prst="rect">
            <a:avLst/>
          </a:prstGeom>
        </p:spPr>
      </p:pic>
      <p:pic>
        <p:nvPicPr>
          <p:cNvPr id="8" name="SK-4-img-7" descr="preencoded.png"/>
          <p:cNvPicPr>
            <a:picLocks noChangeAspect="1"/>
          </p:cNvPicPr>
          <p:nvPr/>
        </p:nvPicPr>
        <p:blipFill>
          <a:blip r:embed="rId9"/>
          <a:stretch>
            <a:fillRect/>
          </a:stretch>
        </p:blipFill>
        <p:spPr>
          <a:xfrm>
            <a:off x="642938" y="1971675"/>
            <a:ext cx="238125" cy="190500"/>
          </a:xfrm>
          <a:prstGeom prst="rect">
            <a:avLst/>
          </a:prstGeom>
        </p:spPr>
      </p:pic>
      <p:pic>
        <p:nvPicPr>
          <p:cNvPr id="9" name="SK-4-img-8" descr="preencoded.png"/>
          <p:cNvPicPr>
            <a:picLocks noChangeAspect="1"/>
          </p:cNvPicPr>
          <p:nvPr/>
        </p:nvPicPr>
        <p:blipFill>
          <a:blip r:embed="rId10"/>
          <a:stretch>
            <a:fillRect/>
          </a:stretch>
        </p:blipFill>
        <p:spPr>
          <a:xfrm>
            <a:off x="571500" y="2400300"/>
            <a:ext cx="142875" cy="155823"/>
          </a:xfrm>
          <a:prstGeom prst="rect">
            <a:avLst/>
          </a:prstGeom>
        </p:spPr>
      </p:pic>
      <p:pic>
        <p:nvPicPr>
          <p:cNvPr id="10" name="SK-4-img-9" descr="preencoded.png"/>
          <p:cNvPicPr>
            <a:picLocks noChangeAspect="1"/>
          </p:cNvPicPr>
          <p:nvPr/>
        </p:nvPicPr>
        <p:blipFill>
          <a:blip r:embed="rId11"/>
          <a:stretch>
            <a:fillRect/>
          </a:stretch>
        </p:blipFill>
        <p:spPr>
          <a:xfrm>
            <a:off x="571500" y="2895600"/>
            <a:ext cx="142875" cy="155823"/>
          </a:xfrm>
          <a:prstGeom prst="rect">
            <a:avLst/>
          </a:prstGeom>
        </p:spPr>
      </p:pic>
      <p:pic>
        <p:nvPicPr>
          <p:cNvPr id="11" name="SK-4-img-10" descr="preencoded.png"/>
          <p:cNvPicPr>
            <a:picLocks noChangeAspect="1"/>
          </p:cNvPicPr>
          <p:nvPr/>
        </p:nvPicPr>
        <p:blipFill>
          <a:blip r:embed="rId12"/>
          <a:stretch>
            <a:fillRect/>
          </a:stretch>
        </p:blipFill>
        <p:spPr>
          <a:xfrm>
            <a:off x="381000" y="3743325"/>
            <a:ext cx="5572125" cy="2419350"/>
          </a:xfrm>
          <a:prstGeom prst="rect">
            <a:avLst/>
          </a:prstGeom>
        </p:spPr>
      </p:pic>
      <p:pic>
        <p:nvPicPr>
          <p:cNvPr id="12" name="SK-4-img-11" descr="preencoded.png"/>
          <p:cNvPicPr>
            <a:picLocks noChangeAspect="1"/>
          </p:cNvPicPr>
          <p:nvPr/>
        </p:nvPicPr>
        <p:blipFill>
          <a:blip r:embed="rId8"/>
          <a:stretch>
            <a:fillRect/>
          </a:stretch>
        </p:blipFill>
        <p:spPr>
          <a:xfrm>
            <a:off x="571500" y="3895725"/>
            <a:ext cx="381000" cy="381000"/>
          </a:xfrm>
          <a:prstGeom prst="rect">
            <a:avLst/>
          </a:prstGeom>
        </p:spPr>
      </p:pic>
      <p:pic>
        <p:nvPicPr>
          <p:cNvPr id="13" name="SK-4-img-12" descr="preencoded.png"/>
          <p:cNvPicPr>
            <a:picLocks noChangeAspect="1"/>
          </p:cNvPicPr>
          <p:nvPr/>
        </p:nvPicPr>
        <p:blipFill>
          <a:blip r:embed="rId13"/>
          <a:stretch>
            <a:fillRect/>
          </a:stretch>
        </p:blipFill>
        <p:spPr>
          <a:xfrm>
            <a:off x="642938" y="3990975"/>
            <a:ext cx="238125" cy="190500"/>
          </a:xfrm>
          <a:prstGeom prst="rect">
            <a:avLst/>
          </a:prstGeom>
        </p:spPr>
      </p:pic>
      <p:pic>
        <p:nvPicPr>
          <p:cNvPr id="14" name="SK-4-img-13" descr="preencoded.png"/>
          <p:cNvPicPr>
            <a:picLocks noChangeAspect="1"/>
          </p:cNvPicPr>
          <p:nvPr/>
        </p:nvPicPr>
        <p:blipFill>
          <a:blip r:embed="rId11"/>
          <a:stretch>
            <a:fillRect/>
          </a:stretch>
        </p:blipFill>
        <p:spPr>
          <a:xfrm>
            <a:off x="571500" y="4419600"/>
            <a:ext cx="142875" cy="155823"/>
          </a:xfrm>
          <a:prstGeom prst="rect">
            <a:avLst/>
          </a:prstGeom>
        </p:spPr>
      </p:pic>
      <p:pic>
        <p:nvPicPr>
          <p:cNvPr id="15" name="SK-4-img-14" descr="preencoded.png"/>
          <p:cNvPicPr>
            <a:picLocks noChangeAspect="1"/>
          </p:cNvPicPr>
          <p:nvPr/>
        </p:nvPicPr>
        <p:blipFill>
          <a:blip r:embed="rId10"/>
          <a:stretch>
            <a:fillRect/>
          </a:stretch>
        </p:blipFill>
        <p:spPr>
          <a:xfrm>
            <a:off x="571500" y="4914900"/>
            <a:ext cx="142875" cy="155823"/>
          </a:xfrm>
          <a:prstGeom prst="rect">
            <a:avLst/>
          </a:prstGeom>
        </p:spPr>
      </p:pic>
      <p:pic>
        <p:nvPicPr>
          <p:cNvPr id="16" name="SK-4-img-15" descr="preencoded.png"/>
          <p:cNvPicPr>
            <a:picLocks noChangeAspect="1"/>
          </p:cNvPicPr>
          <p:nvPr/>
        </p:nvPicPr>
        <p:blipFill>
          <a:blip r:embed="rId14"/>
          <a:stretch>
            <a:fillRect/>
          </a:stretch>
        </p:blipFill>
        <p:spPr>
          <a:xfrm>
            <a:off x="571500" y="5457825"/>
            <a:ext cx="5191125" cy="552450"/>
          </a:xfrm>
          <a:prstGeom prst="rect">
            <a:avLst/>
          </a:prstGeom>
        </p:spPr>
      </p:pic>
      <p:pic>
        <p:nvPicPr>
          <p:cNvPr id="17" name="SK-4-img-16" descr="preencoded.png"/>
          <p:cNvPicPr>
            <a:picLocks noChangeAspect="1"/>
          </p:cNvPicPr>
          <p:nvPr/>
        </p:nvPicPr>
        <p:blipFill>
          <a:blip r:embed="rId15"/>
          <a:stretch>
            <a:fillRect/>
          </a:stretch>
        </p:blipFill>
        <p:spPr>
          <a:xfrm>
            <a:off x="6238875" y="1724025"/>
            <a:ext cx="5572125" cy="2143125"/>
          </a:xfrm>
          <a:prstGeom prst="rect">
            <a:avLst/>
          </a:prstGeom>
        </p:spPr>
      </p:pic>
      <p:pic>
        <p:nvPicPr>
          <p:cNvPr id="18" name="SK-4-img-17" descr="preencoded.png"/>
          <p:cNvPicPr>
            <a:picLocks noChangeAspect="1"/>
          </p:cNvPicPr>
          <p:nvPr/>
        </p:nvPicPr>
        <p:blipFill>
          <a:blip r:embed="rId16"/>
          <a:stretch>
            <a:fillRect/>
          </a:stretch>
        </p:blipFill>
        <p:spPr>
          <a:xfrm>
            <a:off x="6429375" y="1876425"/>
            <a:ext cx="381000" cy="381000"/>
          </a:xfrm>
          <a:prstGeom prst="rect">
            <a:avLst/>
          </a:prstGeom>
        </p:spPr>
      </p:pic>
      <p:pic>
        <p:nvPicPr>
          <p:cNvPr id="19" name="SK-4-img-18" descr="preencoded.png"/>
          <p:cNvPicPr>
            <a:picLocks noChangeAspect="1"/>
          </p:cNvPicPr>
          <p:nvPr/>
        </p:nvPicPr>
        <p:blipFill>
          <a:blip r:embed="rId17"/>
          <a:stretch>
            <a:fillRect/>
          </a:stretch>
        </p:blipFill>
        <p:spPr>
          <a:xfrm>
            <a:off x="6500813" y="1971675"/>
            <a:ext cx="238125" cy="190500"/>
          </a:xfrm>
          <a:prstGeom prst="rect">
            <a:avLst/>
          </a:prstGeom>
        </p:spPr>
      </p:pic>
      <p:pic>
        <p:nvPicPr>
          <p:cNvPr id="20" name="SK-4-img-19" descr="preencoded.png"/>
          <p:cNvPicPr>
            <a:picLocks noChangeAspect="1"/>
          </p:cNvPicPr>
          <p:nvPr/>
        </p:nvPicPr>
        <p:blipFill>
          <a:blip r:embed="rId18"/>
          <a:stretch>
            <a:fillRect/>
          </a:stretch>
        </p:blipFill>
        <p:spPr>
          <a:xfrm>
            <a:off x="6429375" y="2400300"/>
            <a:ext cx="142875" cy="142875"/>
          </a:xfrm>
          <a:prstGeom prst="rect">
            <a:avLst/>
          </a:prstGeom>
        </p:spPr>
      </p:pic>
      <p:pic>
        <p:nvPicPr>
          <p:cNvPr id="21" name="SK-4-img-20" descr="preencoded.png"/>
          <p:cNvPicPr>
            <a:picLocks noChangeAspect="1"/>
          </p:cNvPicPr>
          <p:nvPr/>
        </p:nvPicPr>
        <p:blipFill>
          <a:blip r:embed="rId11"/>
          <a:stretch>
            <a:fillRect/>
          </a:stretch>
        </p:blipFill>
        <p:spPr>
          <a:xfrm>
            <a:off x="6429375" y="2895600"/>
            <a:ext cx="142875" cy="155823"/>
          </a:xfrm>
          <a:prstGeom prst="rect">
            <a:avLst/>
          </a:prstGeom>
        </p:spPr>
      </p:pic>
      <p:pic>
        <p:nvPicPr>
          <p:cNvPr id="22" name="SK-4-img-21" descr="preencoded.png"/>
          <p:cNvPicPr>
            <a:picLocks noChangeAspect="1"/>
          </p:cNvPicPr>
          <p:nvPr/>
        </p:nvPicPr>
        <p:blipFill>
          <a:blip r:embed="rId19"/>
          <a:stretch>
            <a:fillRect/>
          </a:stretch>
        </p:blipFill>
        <p:spPr>
          <a:xfrm>
            <a:off x="6238875" y="4019550"/>
            <a:ext cx="5572125" cy="2143125"/>
          </a:xfrm>
          <a:prstGeom prst="rect">
            <a:avLst/>
          </a:prstGeom>
        </p:spPr>
      </p:pic>
      <p:pic>
        <p:nvPicPr>
          <p:cNvPr id="23" name="SK-4-img-22" descr="preencoded.png"/>
          <p:cNvPicPr>
            <a:picLocks noChangeAspect="1"/>
          </p:cNvPicPr>
          <p:nvPr/>
        </p:nvPicPr>
        <p:blipFill>
          <a:blip r:embed="rId20"/>
          <a:stretch>
            <a:fillRect/>
          </a:stretch>
        </p:blipFill>
        <p:spPr>
          <a:xfrm>
            <a:off x="6429375" y="4171950"/>
            <a:ext cx="381000" cy="381000"/>
          </a:xfrm>
          <a:prstGeom prst="rect">
            <a:avLst/>
          </a:prstGeom>
        </p:spPr>
      </p:pic>
      <p:pic>
        <p:nvPicPr>
          <p:cNvPr id="24" name="SK-4-img-23" descr="preencoded.png"/>
          <p:cNvPicPr>
            <a:picLocks noChangeAspect="1"/>
          </p:cNvPicPr>
          <p:nvPr/>
        </p:nvPicPr>
        <p:blipFill>
          <a:blip r:embed="rId21"/>
          <a:stretch>
            <a:fillRect/>
          </a:stretch>
        </p:blipFill>
        <p:spPr>
          <a:xfrm>
            <a:off x="6500813" y="4267200"/>
            <a:ext cx="238125" cy="190500"/>
          </a:xfrm>
          <a:prstGeom prst="rect">
            <a:avLst/>
          </a:prstGeom>
        </p:spPr>
      </p:pic>
      <p:pic>
        <p:nvPicPr>
          <p:cNvPr id="25" name="SK-4-img-24" descr="preencoded.png"/>
          <p:cNvPicPr>
            <a:picLocks noChangeAspect="1"/>
          </p:cNvPicPr>
          <p:nvPr/>
        </p:nvPicPr>
        <p:blipFill>
          <a:blip r:embed="rId22"/>
          <a:stretch>
            <a:fillRect/>
          </a:stretch>
        </p:blipFill>
        <p:spPr>
          <a:xfrm>
            <a:off x="6429375" y="4695825"/>
            <a:ext cx="142875" cy="155823"/>
          </a:xfrm>
          <a:prstGeom prst="rect">
            <a:avLst/>
          </a:prstGeom>
        </p:spPr>
      </p:pic>
      <p:pic>
        <p:nvPicPr>
          <p:cNvPr id="26" name="SK-4-img-25" descr="preencoded.png"/>
          <p:cNvPicPr>
            <a:picLocks noChangeAspect="1"/>
          </p:cNvPicPr>
          <p:nvPr/>
        </p:nvPicPr>
        <p:blipFill>
          <a:blip r:embed="rId23"/>
          <a:stretch>
            <a:fillRect/>
          </a:stretch>
        </p:blipFill>
        <p:spPr>
          <a:xfrm>
            <a:off x="6429375" y="5191125"/>
            <a:ext cx="142875" cy="142875"/>
          </a:xfrm>
          <a:prstGeom prst="rect">
            <a:avLst/>
          </a:prstGeom>
        </p:spPr>
      </p:pic>
      <p:pic>
        <p:nvPicPr>
          <p:cNvPr id="27" name="SK-4-img-26" descr="preencoded.png"/>
          <p:cNvPicPr>
            <a:picLocks noChangeAspect="1"/>
          </p:cNvPicPr>
          <p:nvPr/>
        </p:nvPicPr>
        <p:blipFill>
          <a:blip r:embed="rId24"/>
          <a:stretch>
            <a:fillRect/>
          </a:stretch>
        </p:blipFill>
        <p:spPr>
          <a:xfrm>
            <a:off x="381000" y="6315075"/>
            <a:ext cx="11430000" cy="314325"/>
          </a:xfrm>
          <a:prstGeom prst="rect">
            <a:avLst/>
          </a:prstGeom>
        </p:spPr>
      </p:pic>
      <p:sp>
        <p:nvSpPr>
          <p:cNvPr id="28" name="SK-4-text-27"/>
          <p:cNvSpPr/>
          <p:nvPr/>
        </p:nvSpPr>
        <p:spPr>
          <a:xfrm>
            <a:off x="619125" y="95250"/>
            <a:ext cx="7132320" cy="342900"/>
          </a:xfrm>
          <a:prstGeom prst="rect">
            <a:avLst/>
          </a:prstGeom>
          <a:noFill/>
          <a:ln/>
        </p:spPr>
        <p:txBody>
          <a:bodyPr vert="horz" wrap="square" lIns="0" tIns="0" rIns="0" bIns="0" rtlCol="0" anchor="ctr"/>
          <a:lstStyle/>
          <a:p>
            <a:pPr marL="0" indent="0">
              <a:lnSpc>
                <a:spcPts val="2700"/>
              </a:lnSpc>
              <a:buNone/>
            </a:pPr>
            <a:r>
              <a:rPr lang="en-US" sz="1800" b="1" kern="0" spc="60" dirty="0">
                <a:solidFill>
                  <a:srgbClr val="FFFFFF"/>
                </a:solidFill>
              </a:rPr>
              <a:t>CHRONIC DISEASE MANAGEMENT</a:t>
            </a:r>
            <a:endParaRPr lang="en-US" sz="1800" dirty="0"/>
          </a:p>
        </p:txBody>
      </p:sp>
      <p:sp>
        <p:nvSpPr>
          <p:cNvPr id="29" name="SK-4-text-28"/>
          <p:cNvSpPr/>
          <p:nvPr/>
        </p:nvSpPr>
        <p:spPr>
          <a:xfrm>
            <a:off x="619125" y="457200"/>
            <a:ext cx="8214360" cy="200025"/>
          </a:xfrm>
          <a:prstGeom prst="rect">
            <a:avLst/>
          </a:prstGeom>
          <a:noFill/>
          <a:ln/>
        </p:spPr>
        <p:txBody>
          <a:bodyPr vert="horz" wrap="square" lIns="0" tIns="0" rIns="0" bIns="0" rtlCol="0" anchor="ctr"/>
          <a:lstStyle/>
          <a:p>
            <a:pPr marL="0" indent="0">
              <a:lnSpc>
                <a:spcPts val="1575"/>
              </a:lnSpc>
              <a:buNone/>
            </a:pPr>
            <a:r>
              <a:rPr lang="en-US" sz="1050" dirty="0">
                <a:solidFill>
                  <a:srgbClr val="FFFFFF">
                    <a:alpha val="90000"/>
                  </a:srgbClr>
                </a:solidFill>
              </a:rPr>
              <a:t>GP Training: NICE NG56 &amp; QOF 2025/26 Standards</a:t>
            </a:r>
            <a:endParaRPr lang="en-US" sz="1050" dirty="0"/>
          </a:p>
        </p:txBody>
      </p:sp>
      <p:sp>
        <p:nvSpPr>
          <p:cNvPr id="30" name="SK-4-text-29"/>
          <p:cNvSpPr/>
          <p:nvPr/>
        </p:nvSpPr>
        <p:spPr>
          <a:xfrm>
            <a:off x="10521851" y="204788"/>
            <a:ext cx="908149" cy="342900"/>
          </a:xfrm>
          <a:prstGeom prst="rect">
            <a:avLst/>
          </a:prstGeom>
          <a:noFill/>
          <a:ln/>
        </p:spPr>
        <p:txBody>
          <a:bodyPr vert="horz" wrap="square" lIns="0" tIns="0" rIns="0" bIns="0" rtlCol="0" anchor="ctr"/>
          <a:lstStyle/>
          <a:p>
            <a:pPr marL="0" indent="0" algn="r">
              <a:lnSpc>
                <a:spcPts val="1350"/>
              </a:lnSpc>
              <a:buNone/>
            </a:pPr>
            <a:r>
              <a:rPr lang="en-US" sz="900" b="1" dirty="0">
                <a:solidFill>
                  <a:srgbClr val="FFFFFF"/>
                </a:solidFill>
              </a:rPr>
              <a:t>BRADFORD VTS
MAY 2026</a:t>
            </a:r>
            <a:endParaRPr lang="en-US" sz="900" dirty="0"/>
          </a:p>
        </p:txBody>
      </p:sp>
      <p:sp>
        <p:nvSpPr>
          <p:cNvPr id="31" name="SK-4-text-30"/>
          <p:cNvSpPr/>
          <p:nvPr/>
        </p:nvSpPr>
        <p:spPr>
          <a:xfrm>
            <a:off x="523875" y="904875"/>
            <a:ext cx="11668125" cy="400050"/>
          </a:xfrm>
          <a:prstGeom prst="rect">
            <a:avLst/>
          </a:prstGeom>
          <a:noFill/>
          <a:ln/>
        </p:spPr>
        <p:txBody>
          <a:bodyPr vert="horz" wrap="square" lIns="0" tIns="0" rIns="0" bIns="0" rtlCol="0" anchor="ctr"/>
          <a:lstStyle/>
          <a:p>
            <a:pPr marL="0" indent="0">
              <a:lnSpc>
                <a:spcPts val="3150"/>
              </a:lnSpc>
              <a:buNone/>
            </a:pPr>
            <a:r>
              <a:rPr lang="en-US" sz="2100" b="1" dirty="0">
                <a:solidFill>
                  <a:srgbClr val="2C3E50"/>
                </a:solidFill>
              </a:rPr>
              <a:t>Structured Reviews: The Disease Perspective</a:t>
            </a:r>
            <a:endParaRPr lang="en-US" sz="2100" dirty="0"/>
          </a:p>
        </p:txBody>
      </p:sp>
      <p:sp>
        <p:nvSpPr>
          <p:cNvPr id="32" name="SK-4-text-31"/>
          <p:cNvSpPr/>
          <p:nvPr/>
        </p:nvSpPr>
        <p:spPr>
          <a:xfrm>
            <a:off x="523875" y="1343025"/>
            <a:ext cx="11668125" cy="228600"/>
          </a:xfrm>
          <a:prstGeom prst="rect">
            <a:avLst/>
          </a:prstGeom>
          <a:noFill/>
          <a:ln/>
        </p:spPr>
        <p:txBody>
          <a:bodyPr vert="horz" wrap="square" lIns="0" tIns="0" rIns="0" bIns="0" rtlCol="0" anchor="ctr"/>
          <a:lstStyle/>
          <a:p>
            <a:pPr marL="0" indent="0">
              <a:lnSpc>
                <a:spcPts val="1800"/>
              </a:lnSpc>
              <a:buNone/>
            </a:pPr>
            <a:r>
              <a:rPr lang="en-US" sz="1200" dirty="0">
                <a:solidFill>
                  <a:srgbClr val="7F8C8D"/>
                </a:solidFill>
              </a:rPr>
              <a:t>Dimensions of Clinical Assessment: Monitoring, Adherence, and Prevention</a:t>
            </a:r>
            <a:endParaRPr lang="en-US" sz="1200" dirty="0"/>
          </a:p>
        </p:txBody>
      </p:sp>
      <p:sp>
        <p:nvSpPr>
          <p:cNvPr id="33" name="SK-4-text-32"/>
          <p:cNvSpPr/>
          <p:nvPr/>
        </p:nvSpPr>
        <p:spPr>
          <a:xfrm>
            <a:off x="1066800" y="1938337"/>
            <a:ext cx="3703320" cy="257175"/>
          </a:xfrm>
          <a:prstGeom prst="rect">
            <a:avLst/>
          </a:prstGeom>
          <a:noFill/>
          <a:ln/>
        </p:spPr>
        <p:txBody>
          <a:bodyPr vert="horz" wrap="square" lIns="0" tIns="0" rIns="0" bIns="0" rtlCol="0" anchor="ctr"/>
          <a:lstStyle/>
          <a:p>
            <a:pPr marL="0" indent="0">
              <a:lnSpc>
                <a:spcPts val="2025"/>
              </a:lnSpc>
              <a:buNone/>
            </a:pPr>
            <a:r>
              <a:rPr lang="en-US" sz="1350" b="1" kern="0" spc="30" dirty="0">
                <a:solidFill>
                  <a:srgbClr val="D35400"/>
                </a:solidFill>
              </a:rPr>
              <a:t>DISEASE MONITORING</a:t>
            </a:r>
            <a:endParaRPr lang="en-US" sz="1350" dirty="0"/>
          </a:p>
        </p:txBody>
      </p:sp>
      <p:sp>
        <p:nvSpPr>
          <p:cNvPr id="34" name="SK-4-text-33"/>
          <p:cNvSpPr/>
          <p:nvPr/>
        </p:nvSpPr>
        <p:spPr>
          <a:xfrm>
            <a:off x="809625" y="2371725"/>
            <a:ext cx="4953000" cy="400050"/>
          </a:xfrm>
          <a:prstGeom prst="rect">
            <a:avLst/>
          </a:prstGeom>
          <a:noFill/>
          <a:ln/>
        </p:spPr>
        <p:txBody>
          <a:bodyPr vert="horz" wrap="square" lIns="0" tIns="0" rIns="0" bIns="0" rtlCol="0" anchor="ctr"/>
          <a:lstStyle/>
          <a:p>
            <a:pPr marL="0" indent="0" algn="l">
              <a:lnSpc>
                <a:spcPts val="1575"/>
              </a:lnSpc>
              <a:buNone/>
            </a:pPr>
            <a:r>
              <a:rPr lang="en-US" sz="1125" b="1" dirty="0">
                <a:solidFill>
                  <a:srgbClr val="2C3E50"/>
                </a:solidFill>
              </a:rPr>
              <a:t>Patient Understanding:</a:t>
            </a:r>
            <a:r>
              <a:rPr lang="en-US" sz="1125" dirty="0">
                <a:solidFill>
                  <a:srgbClr val="2C3E50"/>
                </a:solidFill>
              </a:rPr>
              <a:t> Re-assess comprehension of the condition's nature and typical trajectory.</a:t>
            </a:r>
            <a:endParaRPr lang="en-US" sz="1125" dirty="0"/>
          </a:p>
        </p:txBody>
      </p:sp>
      <p:sp>
        <p:nvSpPr>
          <p:cNvPr id="35" name="SK-4-text-34"/>
          <p:cNvSpPr/>
          <p:nvPr/>
        </p:nvSpPr>
        <p:spPr>
          <a:xfrm>
            <a:off x="809625" y="2867025"/>
            <a:ext cx="4953000" cy="400050"/>
          </a:xfrm>
          <a:prstGeom prst="rect">
            <a:avLst/>
          </a:prstGeom>
          <a:noFill/>
          <a:ln/>
        </p:spPr>
        <p:txBody>
          <a:bodyPr vert="horz" wrap="square" lIns="0" tIns="0" rIns="0" bIns="0" rtlCol="0" anchor="ctr"/>
          <a:lstStyle/>
          <a:p>
            <a:pPr marL="0" indent="0" algn="l">
              <a:lnSpc>
                <a:spcPts val="1575"/>
              </a:lnSpc>
              <a:buNone/>
            </a:pPr>
            <a:r>
              <a:rPr lang="en-US" sz="1125" b="1" dirty="0">
                <a:solidFill>
                  <a:srgbClr val="2C3E50"/>
                </a:solidFill>
              </a:rPr>
              <a:t>Progression Tracking:</a:t>
            </a:r>
            <a:r>
              <a:rPr lang="en-US" sz="1125" dirty="0">
                <a:solidFill>
                  <a:srgbClr val="2C3E50"/>
                </a:solidFill>
              </a:rPr>
              <a:t> Review objective clinical trends (e.g., HbA1c in Diabetes, BP in Hypertension).</a:t>
            </a:r>
            <a:endParaRPr lang="en-US" sz="1125" dirty="0"/>
          </a:p>
        </p:txBody>
      </p:sp>
      <p:sp>
        <p:nvSpPr>
          <p:cNvPr id="36" name="SK-4-text-35"/>
          <p:cNvSpPr/>
          <p:nvPr/>
        </p:nvSpPr>
        <p:spPr>
          <a:xfrm>
            <a:off x="1066800" y="3957638"/>
            <a:ext cx="3909060" cy="257175"/>
          </a:xfrm>
          <a:prstGeom prst="rect">
            <a:avLst/>
          </a:prstGeom>
          <a:noFill/>
          <a:ln/>
        </p:spPr>
        <p:txBody>
          <a:bodyPr vert="horz" wrap="square" lIns="0" tIns="0" rIns="0" bIns="0" rtlCol="0" anchor="ctr"/>
          <a:lstStyle/>
          <a:p>
            <a:pPr marL="0" indent="0">
              <a:lnSpc>
                <a:spcPts val="2025"/>
              </a:lnSpc>
              <a:buNone/>
            </a:pPr>
            <a:r>
              <a:rPr lang="en-US" sz="1350" b="1" kern="0" spc="30" dirty="0">
                <a:solidFill>
                  <a:srgbClr val="D35400"/>
                </a:solidFill>
              </a:rPr>
              <a:t>TREATMENT ADHERENCE</a:t>
            </a:r>
            <a:endParaRPr lang="en-US" sz="1350" dirty="0"/>
          </a:p>
        </p:txBody>
      </p:sp>
      <p:sp>
        <p:nvSpPr>
          <p:cNvPr id="37" name="SK-4-text-36"/>
          <p:cNvSpPr/>
          <p:nvPr/>
        </p:nvSpPr>
        <p:spPr>
          <a:xfrm>
            <a:off x="809625" y="4391025"/>
            <a:ext cx="4953000" cy="400050"/>
          </a:xfrm>
          <a:prstGeom prst="rect">
            <a:avLst/>
          </a:prstGeom>
          <a:noFill/>
          <a:ln/>
        </p:spPr>
        <p:txBody>
          <a:bodyPr vert="horz" wrap="square" lIns="0" tIns="0" rIns="0" bIns="0" rtlCol="0" anchor="ctr"/>
          <a:lstStyle/>
          <a:p>
            <a:pPr marL="0" indent="0" algn="l">
              <a:lnSpc>
                <a:spcPts val="1575"/>
              </a:lnSpc>
              <a:buNone/>
            </a:pPr>
            <a:r>
              <a:rPr lang="en-US" sz="1125" b="1" dirty="0">
                <a:solidFill>
                  <a:srgbClr val="2C3E50"/>
                </a:solidFill>
              </a:rPr>
              <a:t>Concordance Check:</a:t>
            </a:r>
            <a:r>
              <a:rPr lang="en-US" sz="1125" dirty="0">
                <a:solidFill>
                  <a:srgbClr val="2C3E50"/>
                </a:solidFill>
              </a:rPr>
              <a:t> Explore barriers such as side effects, complex regimens, cost, or personal beliefs.</a:t>
            </a:r>
            <a:endParaRPr lang="en-US" sz="1125" dirty="0"/>
          </a:p>
        </p:txBody>
      </p:sp>
      <p:sp>
        <p:nvSpPr>
          <p:cNvPr id="38" name="SK-4-text-37"/>
          <p:cNvSpPr/>
          <p:nvPr/>
        </p:nvSpPr>
        <p:spPr>
          <a:xfrm>
            <a:off x="809625" y="4886325"/>
            <a:ext cx="4953000" cy="400050"/>
          </a:xfrm>
          <a:prstGeom prst="rect">
            <a:avLst/>
          </a:prstGeom>
          <a:noFill/>
          <a:ln/>
        </p:spPr>
        <p:txBody>
          <a:bodyPr vert="horz" wrap="square" lIns="0" tIns="0" rIns="0" bIns="0" rtlCol="0" anchor="ctr"/>
          <a:lstStyle/>
          <a:p>
            <a:pPr marL="0" indent="0" algn="l">
              <a:lnSpc>
                <a:spcPts val="1575"/>
              </a:lnSpc>
              <a:buNone/>
            </a:pPr>
            <a:r>
              <a:rPr lang="en-US" sz="1125" b="1" dirty="0">
                <a:solidFill>
                  <a:srgbClr val="2C3E50"/>
                </a:solidFill>
              </a:rPr>
              <a:t>WHO Data Insight:</a:t>
            </a:r>
            <a:r>
              <a:rPr lang="en-US" sz="1125" dirty="0">
                <a:solidFill>
                  <a:srgbClr val="2C3E50"/>
                </a:solidFill>
              </a:rPr>
              <a:t> Approximately 50% of patients with LTCs do not take medicines as prescribed.</a:t>
            </a:r>
            <a:endParaRPr lang="en-US" sz="1125" dirty="0"/>
          </a:p>
        </p:txBody>
      </p:sp>
      <p:sp>
        <p:nvSpPr>
          <p:cNvPr id="39" name="SK-4-text-38"/>
          <p:cNvSpPr/>
          <p:nvPr/>
        </p:nvSpPr>
        <p:spPr>
          <a:xfrm>
            <a:off x="666750" y="5457825"/>
            <a:ext cx="5000625" cy="552450"/>
          </a:xfrm>
          <a:prstGeom prst="rect">
            <a:avLst/>
          </a:prstGeom>
          <a:noFill/>
          <a:ln/>
        </p:spPr>
        <p:txBody>
          <a:bodyPr vert="horz" wrap="square" lIns="0" tIns="0" rIns="0" bIns="0" rtlCol="0" anchor="ctr"/>
          <a:lstStyle/>
          <a:p>
            <a:pPr marL="0" indent="0">
              <a:lnSpc>
                <a:spcPts val="1575"/>
              </a:lnSpc>
              <a:buNone/>
            </a:pPr>
            <a:r>
              <a:rPr lang="en-US" sz="1050" b="1" dirty="0">
                <a:solidFill>
                  <a:srgbClr val="2C3E50"/>
                </a:solidFill>
              </a:rPr>
              <a:t>Avoid "compliance" — use "adherence" or "concordance" to reflect shared decision-making.</a:t>
            </a:r>
            <a:endParaRPr lang="en-US" sz="1050" dirty="0"/>
          </a:p>
        </p:txBody>
      </p:sp>
      <p:sp>
        <p:nvSpPr>
          <p:cNvPr id="40" name="SK-4-text-39"/>
          <p:cNvSpPr/>
          <p:nvPr/>
        </p:nvSpPr>
        <p:spPr>
          <a:xfrm>
            <a:off x="6924675" y="1938337"/>
            <a:ext cx="4526280" cy="257175"/>
          </a:xfrm>
          <a:prstGeom prst="rect">
            <a:avLst/>
          </a:prstGeom>
          <a:noFill/>
          <a:ln/>
        </p:spPr>
        <p:txBody>
          <a:bodyPr vert="horz" wrap="square" lIns="0" tIns="0" rIns="0" bIns="0" rtlCol="0" anchor="ctr"/>
          <a:lstStyle/>
          <a:p>
            <a:pPr marL="0" indent="0">
              <a:lnSpc>
                <a:spcPts val="2025"/>
              </a:lnSpc>
              <a:buNone/>
            </a:pPr>
            <a:r>
              <a:rPr lang="en-US" sz="1350" b="1" kern="0" spc="30" dirty="0">
                <a:solidFill>
                  <a:srgbClr val="D35400"/>
                </a:solidFill>
              </a:rPr>
              <a:t>EFFECTIVENESS &amp; SAFETY</a:t>
            </a:r>
            <a:endParaRPr lang="en-US" sz="1350" dirty="0"/>
          </a:p>
        </p:txBody>
      </p:sp>
      <p:sp>
        <p:nvSpPr>
          <p:cNvPr id="41" name="SK-4-text-40"/>
          <p:cNvSpPr/>
          <p:nvPr/>
        </p:nvSpPr>
        <p:spPr>
          <a:xfrm>
            <a:off x="6667500" y="2371725"/>
            <a:ext cx="4953000" cy="400050"/>
          </a:xfrm>
          <a:prstGeom prst="rect">
            <a:avLst/>
          </a:prstGeom>
          <a:noFill/>
          <a:ln/>
        </p:spPr>
        <p:txBody>
          <a:bodyPr vert="horz" wrap="square" lIns="0" tIns="0" rIns="0" bIns="0" rtlCol="0" anchor="ctr"/>
          <a:lstStyle/>
          <a:p>
            <a:pPr marL="0" indent="0" algn="l">
              <a:lnSpc>
                <a:spcPts val="1575"/>
              </a:lnSpc>
              <a:buNone/>
            </a:pPr>
            <a:r>
              <a:rPr lang="en-US" sz="1125" b="1" dirty="0">
                <a:solidFill>
                  <a:srgbClr val="2C3E50"/>
                </a:solidFill>
              </a:rPr>
              <a:t>Symptom Review:</a:t>
            </a:r>
            <a:r>
              <a:rPr lang="en-US" sz="1125" dirty="0">
                <a:solidFill>
                  <a:srgbClr val="2C3E50"/>
                </a:solidFill>
              </a:rPr>
              <a:t> Evaluate patient-reported effectiveness versus experienced side effects.</a:t>
            </a:r>
            <a:endParaRPr lang="en-US" sz="1125" dirty="0"/>
          </a:p>
        </p:txBody>
      </p:sp>
      <p:sp>
        <p:nvSpPr>
          <p:cNvPr id="42" name="SK-4-text-41"/>
          <p:cNvSpPr/>
          <p:nvPr/>
        </p:nvSpPr>
        <p:spPr>
          <a:xfrm>
            <a:off x="6667500" y="2867025"/>
            <a:ext cx="4953000" cy="400050"/>
          </a:xfrm>
          <a:prstGeom prst="rect">
            <a:avLst/>
          </a:prstGeom>
          <a:noFill/>
          <a:ln/>
        </p:spPr>
        <p:txBody>
          <a:bodyPr vert="horz" wrap="square" lIns="0" tIns="0" rIns="0" bIns="0" rtlCol="0" anchor="ctr"/>
          <a:lstStyle/>
          <a:p>
            <a:pPr marL="0" indent="0" algn="l">
              <a:lnSpc>
                <a:spcPts val="1575"/>
              </a:lnSpc>
              <a:buNone/>
            </a:pPr>
            <a:r>
              <a:rPr lang="en-US" sz="1125" b="1" dirty="0">
                <a:solidFill>
                  <a:srgbClr val="2C3E50"/>
                </a:solidFill>
              </a:rPr>
              <a:t>Adverse Effect Monitoring:</a:t>
            </a:r>
            <a:r>
              <a:rPr lang="en-US" sz="1125" dirty="0">
                <a:solidFill>
                  <a:srgbClr val="2C3E50"/>
                </a:solidFill>
              </a:rPr>
              <a:t> Schedule mandatory biochemical tests (e.g., U&amp;Es for ACEi, LFTs for Statins).</a:t>
            </a:r>
            <a:endParaRPr lang="en-US" sz="1125" dirty="0"/>
          </a:p>
        </p:txBody>
      </p:sp>
      <p:sp>
        <p:nvSpPr>
          <p:cNvPr id="43" name="SK-4-text-42"/>
          <p:cNvSpPr/>
          <p:nvPr/>
        </p:nvSpPr>
        <p:spPr>
          <a:xfrm>
            <a:off x="6924675" y="4233863"/>
            <a:ext cx="4114800" cy="257175"/>
          </a:xfrm>
          <a:prstGeom prst="rect">
            <a:avLst/>
          </a:prstGeom>
          <a:noFill/>
          <a:ln/>
        </p:spPr>
        <p:txBody>
          <a:bodyPr vert="horz" wrap="square" lIns="0" tIns="0" rIns="0" bIns="0" rtlCol="0" anchor="ctr"/>
          <a:lstStyle/>
          <a:p>
            <a:pPr marL="0" indent="0">
              <a:lnSpc>
                <a:spcPts val="2025"/>
              </a:lnSpc>
              <a:buNone/>
            </a:pPr>
            <a:r>
              <a:rPr lang="en-US" sz="1350" b="1" kern="0" spc="30" dirty="0">
                <a:solidFill>
                  <a:srgbClr val="D35400"/>
                </a:solidFill>
              </a:rPr>
              <a:t>SECONDARY PREVENTION</a:t>
            </a:r>
            <a:endParaRPr lang="en-US" sz="1350" dirty="0"/>
          </a:p>
        </p:txBody>
      </p:sp>
      <p:sp>
        <p:nvSpPr>
          <p:cNvPr id="44" name="SK-4-text-43"/>
          <p:cNvSpPr/>
          <p:nvPr/>
        </p:nvSpPr>
        <p:spPr>
          <a:xfrm>
            <a:off x="6667500" y="4667250"/>
            <a:ext cx="4953000" cy="400050"/>
          </a:xfrm>
          <a:prstGeom prst="rect">
            <a:avLst/>
          </a:prstGeom>
          <a:noFill/>
          <a:ln/>
        </p:spPr>
        <p:txBody>
          <a:bodyPr vert="horz" wrap="square" lIns="0" tIns="0" rIns="0" bIns="0" rtlCol="0" anchor="ctr"/>
          <a:lstStyle/>
          <a:p>
            <a:pPr marL="0" indent="0" algn="l">
              <a:lnSpc>
                <a:spcPts val="1575"/>
              </a:lnSpc>
              <a:buNone/>
            </a:pPr>
            <a:r>
              <a:rPr lang="en-US" sz="1125" b="1" dirty="0">
                <a:solidFill>
                  <a:srgbClr val="2C3E50"/>
                </a:solidFill>
              </a:rPr>
              <a:t>Modifiable Risks:</a:t>
            </a:r>
            <a:r>
              <a:rPr lang="en-US" sz="1125" dirty="0">
                <a:solidFill>
                  <a:srgbClr val="2C3E50"/>
                </a:solidFill>
              </a:rPr>
              <a:t> Systematic assessment of BMI, smoking status, alcohol intake, and physical activity.</a:t>
            </a:r>
            <a:endParaRPr lang="en-US" sz="1125" dirty="0"/>
          </a:p>
        </p:txBody>
      </p:sp>
      <p:sp>
        <p:nvSpPr>
          <p:cNvPr id="45" name="SK-4-text-44"/>
          <p:cNvSpPr/>
          <p:nvPr/>
        </p:nvSpPr>
        <p:spPr>
          <a:xfrm>
            <a:off x="6667500" y="5162550"/>
            <a:ext cx="4953000" cy="400050"/>
          </a:xfrm>
          <a:prstGeom prst="rect">
            <a:avLst/>
          </a:prstGeom>
          <a:noFill/>
          <a:ln/>
        </p:spPr>
        <p:txBody>
          <a:bodyPr vert="horz" wrap="square" lIns="0" tIns="0" rIns="0" bIns="0" rtlCol="0" anchor="ctr"/>
          <a:lstStyle/>
          <a:p>
            <a:pPr marL="0" indent="0" algn="l">
              <a:lnSpc>
                <a:spcPts val="1575"/>
              </a:lnSpc>
              <a:buNone/>
            </a:pPr>
            <a:r>
              <a:rPr lang="en-US" sz="1125" b="1" dirty="0">
                <a:solidFill>
                  <a:srgbClr val="2C3E50"/>
                </a:solidFill>
              </a:rPr>
              <a:t>Risk Reduction:</a:t>
            </a:r>
            <a:r>
              <a:rPr lang="en-US" sz="1125" dirty="0">
                <a:solidFill>
                  <a:srgbClr val="2C3E50"/>
                </a:solidFill>
              </a:rPr>
              <a:t> Align clinical interventions with the latest NICE primary prevention guidelines.</a:t>
            </a:r>
            <a:endParaRPr lang="en-US" sz="1125" dirty="0"/>
          </a:p>
        </p:txBody>
      </p:sp>
      <p:sp>
        <p:nvSpPr>
          <p:cNvPr id="46" name="SK-4-text-45"/>
          <p:cNvSpPr/>
          <p:nvPr/>
        </p:nvSpPr>
        <p:spPr>
          <a:xfrm>
            <a:off x="381000" y="6429375"/>
            <a:ext cx="3360420"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7F8C8D"/>
                </a:solidFill>
              </a:rPr>
              <a:t>www.bradfordvts.co.uk</a:t>
            </a:r>
            <a:endParaRPr lang="en-US" sz="1050" dirty="0"/>
          </a:p>
        </p:txBody>
      </p:sp>
      <p:sp>
        <p:nvSpPr>
          <p:cNvPr id="47" name="SK-4-text-46"/>
          <p:cNvSpPr/>
          <p:nvPr/>
        </p:nvSpPr>
        <p:spPr>
          <a:xfrm>
            <a:off x="9145042" y="6443663"/>
            <a:ext cx="3046958" cy="171450"/>
          </a:xfrm>
          <a:prstGeom prst="rect">
            <a:avLst/>
          </a:prstGeom>
          <a:noFill/>
          <a:ln/>
        </p:spPr>
        <p:txBody>
          <a:bodyPr vert="horz" wrap="square" lIns="0" tIns="0" rIns="0" bIns="0" rtlCol="0" anchor="ctr"/>
          <a:lstStyle/>
          <a:p>
            <a:pPr marL="0" indent="0">
              <a:lnSpc>
                <a:spcPts val="1350"/>
              </a:lnSpc>
              <a:buNone/>
            </a:pPr>
            <a:r>
              <a:rPr lang="en-US" sz="900" dirty="0">
                <a:solidFill>
                  <a:srgbClr val="BDC3C7"/>
                </a:solidFill>
              </a:rPr>
              <a:t>Slide 4 of 15 | Structured Clinical Review Framework</a:t>
            </a:r>
            <a:endParaRPr lang="en-US" sz="9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5-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5-img-2" descr="preencoded.png"/>
          <p:cNvPicPr>
            <a:picLocks noChangeAspect="1"/>
          </p:cNvPicPr>
          <p:nvPr/>
        </p:nvPicPr>
        <p:blipFill>
          <a:blip r:embed="rId3"/>
          <a:stretch>
            <a:fillRect/>
          </a:stretch>
        </p:blipFill>
        <p:spPr>
          <a:xfrm>
            <a:off x="0" y="0"/>
            <a:ext cx="12192000" cy="6858000"/>
          </a:xfrm>
          <a:prstGeom prst="rect">
            <a:avLst/>
          </a:prstGeom>
        </p:spPr>
      </p:pic>
      <p:pic>
        <p:nvPicPr>
          <p:cNvPr id="4" name="SK-5-img-3" descr="preencoded.png"/>
          <p:cNvPicPr>
            <a:picLocks noChangeAspect="1"/>
          </p:cNvPicPr>
          <p:nvPr/>
        </p:nvPicPr>
        <p:blipFill>
          <a:blip r:embed="rId4"/>
          <a:stretch>
            <a:fillRect/>
          </a:stretch>
        </p:blipFill>
        <p:spPr>
          <a:xfrm>
            <a:off x="381000" y="0"/>
            <a:ext cx="11430000" cy="752475"/>
          </a:xfrm>
          <a:prstGeom prst="rect">
            <a:avLst/>
          </a:prstGeom>
        </p:spPr>
      </p:pic>
      <p:pic>
        <p:nvPicPr>
          <p:cNvPr id="5" name="SK-5-img-4" descr="preencoded.png"/>
          <p:cNvPicPr>
            <a:picLocks noChangeAspect="1"/>
          </p:cNvPicPr>
          <p:nvPr/>
        </p:nvPicPr>
        <p:blipFill>
          <a:blip r:embed="rId5"/>
          <a:stretch>
            <a:fillRect/>
          </a:stretch>
        </p:blipFill>
        <p:spPr>
          <a:xfrm>
            <a:off x="10521851" y="204788"/>
            <a:ext cx="1051024" cy="342900"/>
          </a:xfrm>
          <a:prstGeom prst="rect">
            <a:avLst/>
          </a:prstGeom>
        </p:spPr>
      </p:pic>
      <p:pic>
        <p:nvPicPr>
          <p:cNvPr id="6" name="SK-5-img-5" descr="preencoded.png"/>
          <p:cNvPicPr>
            <a:picLocks noChangeAspect="1"/>
          </p:cNvPicPr>
          <p:nvPr/>
        </p:nvPicPr>
        <p:blipFill>
          <a:blip r:embed="rId6"/>
          <a:stretch>
            <a:fillRect/>
          </a:stretch>
        </p:blipFill>
        <p:spPr>
          <a:xfrm>
            <a:off x="381000" y="866775"/>
            <a:ext cx="5662017" cy="438150"/>
          </a:xfrm>
          <a:prstGeom prst="rect">
            <a:avLst/>
          </a:prstGeom>
        </p:spPr>
      </p:pic>
      <p:pic>
        <p:nvPicPr>
          <p:cNvPr id="7" name="SK-5-img-6" descr="preencoded.png"/>
          <p:cNvPicPr>
            <a:picLocks noChangeAspect="1"/>
          </p:cNvPicPr>
          <p:nvPr/>
        </p:nvPicPr>
        <p:blipFill>
          <a:blip r:embed="rId7"/>
          <a:stretch>
            <a:fillRect/>
          </a:stretch>
        </p:blipFill>
        <p:spPr>
          <a:xfrm>
            <a:off x="381000" y="1381125"/>
            <a:ext cx="5572125" cy="2428875"/>
          </a:xfrm>
          <a:prstGeom prst="rect">
            <a:avLst/>
          </a:prstGeom>
        </p:spPr>
      </p:pic>
      <p:pic>
        <p:nvPicPr>
          <p:cNvPr id="8" name="SK-5-img-7" descr="preencoded.png"/>
          <p:cNvPicPr>
            <a:picLocks noChangeAspect="1"/>
          </p:cNvPicPr>
          <p:nvPr/>
        </p:nvPicPr>
        <p:blipFill>
          <a:blip r:embed="rId8"/>
          <a:stretch>
            <a:fillRect/>
          </a:stretch>
        </p:blipFill>
        <p:spPr>
          <a:xfrm>
            <a:off x="571500" y="1533525"/>
            <a:ext cx="342900" cy="342900"/>
          </a:xfrm>
          <a:prstGeom prst="rect">
            <a:avLst/>
          </a:prstGeom>
        </p:spPr>
      </p:pic>
      <p:pic>
        <p:nvPicPr>
          <p:cNvPr id="9" name="SK-5-img-8" descr="preencoded.png"/>
          <p:cNvPicPr>
            <a:picLocks noChangeAspect="1"/>
          </p:cNvPicPr>
          <p:nvPr/>
        </p:nvPicPr>
        <p:blipFill>
          <a:blip r:embed="rId9"/>
          <a:stretch>
            <a:fillRect/>
          </a:stretch>
        </p:blipFill>
        <p:spPr>
          <a:xfrm>
            <a:off x="635794" y="1617315"/>
            <a:ext cx="214313" cy="175320"/>
          </a:xfrm>
          <a:prstGeom prst="rect">
            <a:avLst/>
          </a:prstGeom>
        </p:spPr>
      </p:pic>
      <p:pic>
        <p:nvPicPr>
          <p:cNvPr id="10" name="SK-5-img-9" descr="preencoded.png"/>
          <p:cNvPicPr>
            <a:picLocks noChangeAspect="1"/>
          </p:cNvPicPr>
          <p:nvPr/>
        </p:nvPicPr>
        <p:blipFill>
          <a:blip r:embed="rId10"/>
          <a:stretch>
            <a:fillRect/>
          </a:stretch>
        </p:blipFill>
        <p:spPr>
          <a:xfrm>
            <a:off x="381000" y="3962400"/>
            <a:ext cx="5572125" cy="2428875"/>
          </a:xfrm>
          <a:prstGeom prst="rect">
            <a:avLst/>
          </a:prstGeom>
        </p:spPr>
      </p:pic>
      <p:pic>
        <p:nvPicPr>
          <p:cNvPr id="11" name="SK-5-img-10" descr="preencoded.png"/>
          <p:cNvPicPr>
            <a:picLocks noChangeAspect="1"/>
          </p:cNvPicPr>
          <p:nvPr/>
        </p:nvPicPr>
        <p:blipFill>
          <a:blip r:embed="rId11"/>
          <a:stretch>
            <a:fillRect/>
          </a:stretch>
        </p:blipFill>
        <p:spPr>
          <a:xfrm>
            <a:off x="571500" y="4114800"/>
            <a:ext cx="342900" cy="342900"/>
          </a:xfrm>
          <a:prstGeom prst="rect">
            <a:avLst/>
          </a:prstGeom>
        </p:spPr>
      </p:pic>
      <p:pic>
        <p:nvPicPr>
          <p:cNvPr id="12" name="SK-5-img-11" descr="preencoded.png"/>
          <p:cNvPicPr>
            <a:picLocks noChangeAspect="1"/>
          </p:cNvPicPr>
          <p:nvPr/>
        </p:nvPicPr>
        <p:blipFill>
          <a:blip r:embed="rId12"/>
          <a:stretch>
            <a:fillRect/>
          </a:stretch>
        </p:blipFill>
        <p:spPr>
          <a:xfrm>
            <a:off x="635794" y="4198590"/>
            <a:ext cx="214313" cy="175320"/>
          </a:xfrm>
          <a:prstGeom prst="rect">
            <a:avLst/>
          </a:prstGeom>
        </p:spPr>
      </p:pic>
      <p:pic>
        <p:nvPicPr>
          <p:cNvPr id="13" name="SK-5-img-12" descr="preencoded.png"/>
          <p:cNvPicPr>
            <a:picLocks noChangeAspect="1"/>
          </p:cNvPicPr>
          <p:nvPr/>
        </p:nvPicPr>
        <p:blipFill>
          <a:blip r:embed="rId13"/>
          <a:stretch>
            <a:fillRect/>
          </a:stretch>
        </p:blipFill>
        <p:spPr>
          <a:xfrm>
            <a:off x="6238875" y="1381125"/>
            <a:ext cx="5572125" cy="2400300"/>
          </a:xfrm>
          <a:prstGeom prst="rect">
            <a:avLst/>
          </a:prstGeom>
        </p:spPr>
      </p:pic>
      <p:pic>
        <p:nvPicPr>
          <p:cNvPr id="14" name="SK-5-img-13" descr="preencoded.png"/>
          <p:cNvPicPr>
            <a:picLocks noChangeAspect="1"/>
          </p:cNvPicPr>
          <p:nvPr/>
        </p:nvPicPr>
        <p:blipFill>
          <a:blip r:embed="rId14"/>
          <a:stretch>
            <a:fillRect/>
          </a:stretch>
        </p:blipFill>
        <p:spPr>
          <a:xfrm>
            <a:off x="6238875" y="3933825"/>
            <a:ext cx="5572125" cy="2457450"/>
          </a:xfrm>
          <a:prstGeom prst="rect">
            <a:avLst/>
          </a:prstGeom>
        </p:spPr>
      </p:pic>
      <p:pic>
        <p:nvPicPr>
          <p:cNvPr id="15" name="SK-5-img-14" descr="preencoded.png"/>
          <p:cNvPicPr>
            <a:picLocks noChangeAspect="1"/>
          </p:cNvPicPr>
          <p:nvPr/>
        </p:nvPicPr>
        <p:blipFill>
          <a:blip r:embed="rId15"/>
          <a:stretch>
            <a:fillRect/>
          </a:stretch>
        </p:blipFill>
        <p:spPr>
          <a:xfrm>
            <a:off x="6429375" y="4086225"/>
            <a:ext cx="342900" cy="342900"/>
          </a:xfrm>
          <a:prstGeom prst="rect">
            <a:avLst/>
          </a:prstGeom>
        </p:spPr>
      </p:pic>
      <p:pic>
        <p:nvPicPr>
          <p:cNvPr id="16" name="SK-5-img-15" descr="preencoded.png"/>
          <p:cNvPicPr>
            <a:picLocks noChangeAspect="1"/>
          </p:cNvPicPr>
          <p:nvPr/>
        </p:nvPicPr>
        <p:blipFill>
          <a:blip r:embed="rId16"/>
          <a:stretch>
            <a:fillRect/>
          </a:stretch>
        </p:blipFill>
        <p:spPr>
          <a:xfrm>
            <a:off x="6493669" y="4170015"/>
            <a:ext cx="214313" cy="175320"/>
          </a:xfrm>
          <a:prstGeom prst="rect">
            <a:avLst/>
          </a:prstGeom>
        </p:spPr>
      </p:pic>
      <p:pic>
        <p:nvPicPr>
          <p:cNvPr id="17" name="SK-5-img-16" descr="preencoded.png"/>
          <p:cNvPicPr>
            <a:picLocks noChangeAspect="1"/>
          </p:cNvPicPr>
          <p:nvPr/>
        </p:nvPicPr>
        <p:blipFill>
          <a:blip r:embed="rId17"/>
          <a:stretch>
            <a:fillRect/>
          </a:stretch>
        </p:blipFill>
        <p:spPr>
          <a:xfrm>
            <a:off x="0" y="6505575"/>
            <a:ext cx="12192000" cy="352425"/>
          </a:xfrm>
          <a:prstGeom prst="rect">
            <a:avLst/>
          </a:prstGeom>
        </p:spPr>
      </p:pic>
      <p:sp>
        <p:nvSpPr>
          <p:cNvPr id="18" name="SK-5-text-17"/>
          <p:cNvSpPr/>
          <p:nvPr/>
        </p:nvSpPr>
        <p:spPr>
          <a:xfrm>
            <a:off x="619125" y="95250"/>
            <a:ext cx="7132320" cy="342900"/>
          </a:xfrm>
          <a:prstGeom prst="rect">
            <a:avLst/>
          </a:prstGeom>
          <a:noFill/>
          <a:ln/>
        </p:spPr>
        <p:txBody>
          <a:bodyPr vert="horz" wrap="square" lIns="0" tIns="0" rIns="0" bIns="0" rtlCol="0" anchor="ctr"/>
          <a:lstStyle/>
          <a:p>
            <a:pPr marL="0" indent="0">
              <a:lnSpc>
                <a:spcPts val="2700"/>
              </a:lnSpc>
              <a:buNone/>
            </a:pPr>
            <a:r>
              <a:rPr lang="en-US" sz="1800" b="1" kern="0" spc="60" dirty="0">
                <a:solidFill>
                  <a:srgbClr val="FFFFFF"/>
                </a:solidFill>
              </a:rPr>
              <a:t>CHRONIC DISEASE MANAGEMENT</a:t>
            </a:r>
            <a:endParaRPr lang="en-US" sz="1800" dirty="0"/>
          </a:p>
        </p:txBody>
      </p:sp>
      <p:sp>
        <p:nvSpPr>
          <p:cNvPr id="19" name="SK-5-text-18"/>
          <p:cNvSpPr/>
          <p:nvPr/>
        </p:nvSpPr>
        <p:spPr>
          <a:xfrm>
            <a:off x="619125" y="457200"/>
            <a:ext cx="8214360" cy="200025"/>
          </a:xfrm>
          <a:prstGeom prst="rect">
            <a:avLst/>
          </a:prstGeom>
          <a:noFill/>
          <a:ln/>
        </p:spPr>
        <p:txBody>
          <a:bodyPr vert="horz" wrap="square" lIns="0" tIns="0" rIns="0" bIns="0" rtlCol="0" anchor="ctr"/>
          <a:lstStyle/>
          <a:p>
            <a:pPr marL="0" indent="0">
              <a:lnSpc>
                <a:spcPts val="1575"/>
              </a:lnSpc>
              <a:buNone/>
            </a:pPr>
            <a:r>
              <a:rPr lang="en-US" sz="1050" dirty="0">
                <a:solidFill>
                  <a:srgbClr val="FFFFFF">
                    <a:alpha val="90000"/>
                  </a:srgbClr>
                </a:solidFill>
              </a:rPr>
              <a:t>GP Training: NICE NG56 &amp; QOF 2025/26 Standards</a:t>
            </a:r>
            <a:endParaRPr lang="en-US" sz="1050" dirty="0"/>
          </a:p>
        </p:txBody>
      </p:sp>
      <p:sp>
        <p:nvSpPr>
          <p:cNvPr id="20" name="SK-5-text-19"/>
          <p:cNvSpPr/>
          <p:nvPr/>
        </p:nvSpPr>
        <p:spPr>
          <a:xfrm>
            <a:off x="10521851" y="204788"/>
            <a:ext cx="908149" cy="342900"/>
          </a:xfrm>
          <a:prstGeom prst="rect">
            <a:avLst/>
          </a:prstGeom>
          <a:noFill/>
          <a:ln/>
        </p:spPr>
        <p:txBody>
          <a:bodyPr vert="horz" wrap="square" lIns="0" tIns="0" rIns="0" bIns="0" rtlCol="0" anchor="ctr"/>
          <a:lstStyle/>
          <a:p>
            <a:pPr marL="0" indent="0" algn="r">
              <a:lnSpc>
                <a:spcPts val="1350"/>
              </a:lnSpc>
              <a:buNone/>
            </a:pPr>
            <a:r>
              <a:rPr lang="en-US" sz="900" b="1" dirty="0">
                <a:solidFill>
                  <a:srgbClr val="FFFFFF"/>
                </a:solidFill>
              </a:rPr>
              <a:t>BRADFORD VTS
MAY 2026</a:t>
            </a:r>
            <a:endParaRPr lang="en-US" sz="900" dirty="0"/>
          </a:p>
        </p:txBody>
      </p:sp>
      <p:sp>
        <p:nvSpPr>
          <p:cNvPr id="21" name="SK-5-text-20"/>
          <p:cNvSpPr/>
          <p:nvPr/>
        </p:nvSpPr>
        <p:spPr>
          <a:xfrm>
            <a:off x="381000" y="866775"/>
            <a:ext cx="11811000" cy="438150"/>
          </a:xfrm>
          <a:prstGeom prst="rect">
            <a:avLst/>
          </a:prstGeom>
          <a:noFill/>
          <a:ln/>
        </p:spPr>
        <p:txBody>
          <a:bodyPr vert="horz" wrap="square" lIns="0" tIns="0" rIns="0" bIns="0" rtlCol="0" anchor="ctr"/>
          <a:lstStyle/>
          <a:p>
            <a:pPr marL="0" indent="0">
              <a:lnSpc>
                <a:spcPts val="3150"/>
              </a:lnSpc>
              <a:buNone/>
            </a:pPr>
            <a:r>
              <a:rPr lang="en-US" sz="2100" b="1" dirty="0">
                <a:solidFill>
                  <a:srgbClr val="2C3E50"/>
                </a:solidFill>
              </a:rPr>
              <a:t>Structured Reviews: The Patient Perspective</a:t>
            </a:r>
            <a:endParaRPr lang="en-US" sz="2100" dirty="0"/>
          </a:p>
        </p:txBody>
      </p:sp>
      <p:sp>
        <p:nvSpPr>
          <p:cNvPr id="22" name="SK-5-text-21"/>
          <p:cNvSpPr/>
          <p:nvPr/>
        </p:nvSpPr>
        <p:spPr>
          <a:xfrm>
            <a:off x="1028700" y="1562100"/>
            <a:ext cx="73152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2C3E50"/>
                </a:solidFill>
              </a:rPr>
              <a:t>Psychological &amp; Emotional Health</a:t>
            </a:r>
            <a:endParaRPr lang="en-US" sz="1500" dirty="0"/>
          </a:p>
        </p:txBody>
      </p:sp>
      <p:sp>
        <p:nvSpPr>
          <p:cNvPr id="23" name="SK-5-text-22"/>
          <p:cNvSpPr/>
          <p:nvPr/>
        </p:nvSpPr>
        <p:spPr>
          <a:xfrm>
            <a:off x="800100" y="1971675"/>
            <a:ext cx="11391900" cy="200025"/>
          </a:xfrm>
          <a:prstGeom prst="rect">
            <a:avLst/>
          </a:prstGeom>
          <a:noFill/>
          <a:ln/>
        </p:spPr>
        <p:txBody>
          <a:bodyPr vert="horz" wrap="square" lIns="0" tIns="0" rIns="0" bIns="0" rtlCol="0" anchor="ctr"/>
          <a:lstStyle/>
          <a:p>
            <a:pPr marL="0" indent="0" algn="l">
              <a:lnSpc>
                <a:spcPts val="1575"/>
              </a:lnSpc>
              <a:buNone/>
            </a:pPr>
            <a:r>
              <a:rPr lang="en-US" sz="1125" b="1" dirty="0">
                <a:solidFill>
                  <a:srgbClr val="2C3E50"/>
                </a:solidFill>
              </a:rPr>
              <a:t>Sick Role &amp; Identity:</a:t>
            </a:r>
            <a:r>
              <a:rPr lang="en-US" sz="1125" dirty="0">
                <a:solidFill>
                  <a:srgbClr val="34495E"/>
                </a:solidFill>
              </a:rPr>
              <a:t> Move from passive identity to active self-management.</a:t>
            </a:r>
            <a:endParaRPr lang="en-US" sz="1125" dirty="0"/>
          </a:p>
        </p:txBody>
      </p:sp>
      <p:sp>
        <p:nvSpPr>
          <p:cNvPr id="24" name="SK-5-text-23"/>
          <p:cNvSpPr/>
          <p:nvPr/>
        </p:nvSpPr>
        <p:spPr>
          <a:xfrm>
            <a:off x="800100" y="2247900"/>
            <a:ext cx="4962525" cy="400050"/>
          </a:xfrm>
          <a:prstGeom prst="rect">
            <a:avLst/>
          </a:prstGeom>
          <a:noFill/>
          <a:ln/>
        </p:spPr>
        <p:txBody>
          <a:bodyPr vert="horz" wrap="square" lIns="0" tIns="0" rIns="0" bIns="0" rtlCol="0" anchor="ctr"/>
          <a:lstStyle/>
          <a:p>
            <a:pPr marL="0" indent="0" algn="l">
              <a:lnSpc>
                <a:spcPts val="1575"/>
              </a:lnSpc>
              <a:buNone/>
            </a:pPr>
            <a:r>
              <a:rPr lang="en-US" sz="1125" b="1" dirty="0">
                <a:solidFill>
                  <a:srgbClr val="2C3E50"/>
                </a:solidFill>
              </a:rPr>
              <a:t>Stigma &amp; Self-Esteem:</a:t>
            </a:r>
            <a:r>
              <a:rPr lang="en-US" sz="1125" dirty="0">
                <a:solidFill>
                  <a:srgbClr val="34495E"/>
                </a:solidFill>
              </a:rPr>
              <a:t> Address conditions with high social stigma (e.g., SMI, obesity).</a:t>
            </a:r>
            <a:endParaRPr lang="en-US" sz="1125" dirty="0"/>
          </a:p>
        </p:txBody>
      </p:sp>
      <p:sp>
        <p:nvSpPr>
          <p:cNvPr id="25" name="SK-5-text-24"/>
          <p:cNvSpPr/>
          <p:nvPr/>
        </p:nvSpPr>
        <p:spPr>
          <a:xfrm>
            <a:off x="800100" y="2724150"/>
            <a:ext cx="4962525" cy="400050"/>
          </a:xfrm>
          <a:prstGeom prst="rect">
            <a:avLst/>
          </a:prstGeom>
          <a:noFill/>
          <a:ln/>
        </p:spPr>
        <p:txBody>
          <a:bodyPr vert="horz" wrap="square" lIns="0" tIns="0" rIns="0" bIns="0" rtlCol="0" anchor="ctr"/>
          <a:lstStyle/>
          <a:p>
            <a:pPr marL="0" indent="0" algn="l">
              <a:lnSpc>
                <a:spcPts val="1575"/>
              </a:lnSpc>
              <a:buNone/>
            </a:pPr>
            <a:r>
              <a:rPr lang="en-US" sz="1125" b="1" dirty="0">
                <a:solidFill>
                  <a:srgbClr val="2C3E50"/>
                </a:solidFill>
              </a:rPr>
              <a:t>Mood Screening:</a:t>
            </a:r>
            <a:r>
              <a:rPr lang="en-US" sz="1125" dirty="0">
                <a:solidFill>
                  <a:srgbClr val="34495E"/>
                </a:solidFill>
              </a:rPr>
              <a:t> Anxiety/depression are major LTC comorbidities (NICE NG56).</a:t>
            </a:r>
            <a:endParaRPr lang="en-US" sz="1125" dirty="0"/>
          </a:p>
        </p:txBody>
      </p:sp>
      <p:sp>
        <p:nvSpPr>
          <p:cNvPr id="26" name="SK-5-text-25"/>
          <p:cNvSpPr/>
          <p:nvPr/>
        </p:nvSpPr>
        <p:spPr>
          <a:xfrm>
            <a:off x="800100" y="3200400"/>
            <a:ext cx="11391900" cy="200025"/>
          </a:xfrm>
          <a:prstGeom prst="rect">
            <a:avLst/>
          </a:prstGeom>
          <a:noFill/>
          <a:ln/>
        </p:spPr>
        <p:txBody>
          <a:bodyPr vert="horz" wrap="square" lIns="0" tIns="0" rIns="0" bIns="0" rtlCol="0" anchor="ctr"/>
          <a:lstStyle/>
          <a:p>
            <a:pPr marL="0" indent="0" algn="l">
              <a:lnSpc>
                <a:spcPts val="1575"/>
              </a:lnSpc>
              <a:buNone/>
            </a:pPr>
            <a:r>
              <a:rPr lang="en-US" sz="1125" b="1" dirty="0">
                <a:solidFill>
                  <a:srgbClr val="2C3E50"/>
                </a:solidFill>
              </a:rPr>
              <a:t>Illness Perception:</a:t>
            </a:r>
            <a:r>
              <a:rPr lang="en-US" sz="1125" dirty="0">
                <a:solidFill>
                  <a:srgbClr val="34495E"/>
                </a:solidFill>
              </a:rPr>
              <a:t> Explore ICE to understand patient-specific health beliefs.</a:t>
            </a:r>
            <a:endParaRPr lang="en-US" sz="1125" dirty="0"/>
          </a:p>
        </p:txBody>
      </p:sp>
      <p:sp>
        <p:nvSpPr>
          <p:cNvPr id="27" name="SK-5-text-26"/>
          <p:cNvSpPr/>
          <p:nvPr/>
        </p:nvSpPr>
        <p:spPr>
          <a:xfrm>
            <a:off x="1028700" y="4143375"/>
            <a:ext cx="64008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2C3E50"/>
                </a:solidFill>
              </a:rPr>
              <a:t>Daily Life &amp; Socio-Economics</a:t>
            </a:r>
            <a:endParaRPr lang="en-US" sz="1500" dirty="0"/>
          </a:p>
        </p:txBody>
      </p:sp>
      <p:sp>
        <p:nvSpPr>
          <p:cNvPr id="28" name="SK-5-text-27"/>
          <p:cNvSpPr/>
          <p:nvPr/>
        </p:nvSpPr>
        <p:spPr>
          <a:xfrm>
            <a:off x="800100" y="4552950"/>
            <a:ext cx="10653494" cy="200025"/>
          </a:xfrm>
          <a:prstGeom prst="rect">
            <a:avLst/>
          </a:prstGeom>
          <a:noFill/>
          <a:ln/>
        </p:spPr>
        <p:txBody>
          <a:bodyPr vert="horz" wrap="square" lIns="0" tIns="0" rIns="0" bIns="0" rtlCol="0" anchor="ctr"/>
          <a:lstStyle/>
          <a:p>
            <a:pPr marL="0" indent="0" algn="l">
              <a:lnSpc>
                <a:spcPts val="1575"/>
              </a:lnSpc>
              <a:buNone/>
            </a:pPr>
            <a:r>
              <a:rPr lang="en-US" sz="1125" b="1" dirty="0">
                <a:solidFill>
                  <a:srgbClr val="2C3E50"/>
                </a:solidFill>
              </a:rPr>
              <a:t>Work &amp; Employment:</a:t>
            </a:r>
            <a:r>
              <a:rPr lang="en-US" sz="1125" dirty="0">
                <a:solidFill>
                  <a:srgbClr val="34495E"/>
                </a:solidFill>
              </a:rPr>
              <a:t> Impact on career, role of Occupational Health.</a:t>
            </a:r>
            <a:endParaRPr lang="en-US" sz="1125" dirty="0"/>
          </a:p>
        </p:txBody>
      </p:sp>
      <p:sp>
        <p:nvSpPr>
          <p:cNvPr id="29" name="SK-5-text-28"/>
          <p:cNvSpPr/>
          <p:nvPr/>
        </p:nvSpPr>
        <p:spPr>
          <a:xfrm>
            <a:off x="800100" y="4829175"/>
            <a:ext cx="11309094" cy="200025"/>
          </a:xfrm>
          <a:prstGeom prst="rect">
            <a:avLst/>
          </a:prstGeom>
          <a:noFill/>
          <a:ln/>
        </p:spPr>
        <p:txBody>
          <a:bodyPr vert="horz" wrap="square" lIns="0" tIns="0" rIns="0" bIns="0" rtlCol="0" anchor="ctr"/>
          <a:lstStyle/>
          <a:p>
            <a:pPr marL="0" indent="0" algn="l">
              <a:lnSpc>
                <a:spcPts val="1575"/>
              </a:lnSpc>
              <a:buNone/>
            </a:pPr>
            <a:r>
              <a:rPr lang="en-US" sz="1125" b="1" dirty="0">
                <a:solidFill>
                  <a:srgbClr val="2C3E50"/>
                </a:solidFill>
              </a:rPr>
              <a:t>Financial Impact:</a:t>
            </a:r>
            <a:r>
              <a:rPr lang="en-US" sz="1125" dirty="0">
                <a:solidFill>
                  <a:srgbClr val="34495E"/>
                </a:solidFill>
              </a:rPr>
              <a:t> Benefits entitlement (PIP, ESA) and reduced income.</a:t>
            </a:r>
            <a:endParaRPr lang="en-US" sz="1125" dirty="0"/>
          </a:p>
        </p:txBody>
      </p:sp>
      <p:sp>
        <p:nvSpPr>
          <p:cNvPr id="30" name="SK-5-text-29"/>
          <p:cNvSpPr/>
          <p:nvPr/>
        </p:nvSpPr>
        <p:spPr>
          <a:xfrm>
            <a:off x="800100" y="5105400"/>
            <a:ext cx="11145194" cy="200025"/>
          </a:xfrm>
          <a:prstGeom prst="rect">
            <a:avLst/>
          </a:prstGeom>
          <a:noFill/>
          <a:ln/>
        </p:spPr>
        <p:txBody>
          <a:bodyPr vert="horz" wrap="square" lIns="0" tIns="0" rIns="0" bIns="0" rtlCol="0" anchor="ctr"/>
          <a:lstStyle/>
          <a:p>
            <a:pPr marL="0" indent="0" algn="l">
              <a:lnSpc>
                <a:spcPts val="1575"/>
              </a:lnSpc>
              <a:buNone/>
            </a:pPr>
            <a:r>
              <a:rPr lang="en-US" sz="1125" b="1" dirty="0">
                <a:solidFill>
                  <a:srgbClr val="2C3E50"/>
                </a:solidFill>
              </a:rPr>
              <a:t>Mobility &amp; Environment:</a:t>
            </a:r>
            <a:r>
              <a:rPr lang="en-US" sz="1125" dirty="0">
                <a:solidFill>
                  <a:srgbClr val="34495E"/>
                </a:solidFill>
              </a:rPr>
              <a:t> Need for home adaptations or OT assessments.</a:t>
            </a:r>
            <a:endParaRPr lang="en-US" sz="1125" dirty="0"/>
          </a:p>
        </p:txBody>
      </p:sp>
      <p:sp>
        <p:nvSpPr>
          <p:cNvPr id="31" name="SK-5-text-30"/>
          <p:cNvSpPr/>
          <p:nvPr/>
        </p:nvSpPr>
        <p:spPr>
          <a:xfrm>
            <a:off x="800100" y="5381625"/>
            <a:ext cx="11391900" cy="200025"/>
          </a:xfrm>
          <a:prstGeom prst="rect">
            <a:avLst/>
          </a:prstGeom>
          <a:noFill/>
          <a:ln/>
        </p:spPr>
        <p:txBody>
          <a:bodyPr vert="horz" wrap="square" lIns="0" tIns="0" rIns="0" bIns="0" rtlCol="0" anchor="ctr"/>
          <a:lstStyle/>
          <a:p>
            <a:pPr marL="0" indent="0" algn="l">
              <a:lnSpc>
                <a:spcPts val="1575"/>
              </a:lnSpc>
              <a:buNone/>
            </a:pPr>
            <a:r>
              <a:rPr lang="en-US" sz="1125" b="1" dirty="0">
                <a:solidFill>
                  <a:srgbClr val="2C3E50"/>
                </a:solidFill>
              </a:rPr>
              <a:t>DVLA Restrictions:</a:t>
            </a:r>
            <a:r>
              <a:rPr lang="en-US" sz="1125" dirty="0">
                <a:solidFill>
                  <a:srgbClr val="34495E"/>
                </a:solidFill>
              </a:rPr>
              <a:t> Consider driving safety (e.g., Epilepsy, Vision, Stroke).</a:t>
            </a:r>
            <a:endParaRPr lang="en-US" sz="1125" dirty="0"/>
          </a:p>
        </p:txBody>
      </p:sp>
      <p:sp>
        <p:nvSpPr>
          <p:cNvPr id="32" name="SK-5-text-31"/>
          <p:cNvSpPr/>
          <p:nvPr/>
        </p:nvSpPr>
        <p:spPr>
          <a:xfrm>
            <a:off x="6886575" y="4114800"/>
            <a:ext cx="5257800" cy="285750"/>
          </a:xfrm>
          <a:prstGeom prst="rect">
            <a:avLst/>
          </a:prstGeom>
          <a:noFill/>
          <a:ln/>
        </p:spPr>
        <p:txBody>
          <a:bodyPr vert="horz" wrap="square" lIns="0" tIns="0" rIns="0" bIns="0" rtlCol="0" anchor="ctr"/>
          <a:lstStyle/>
          <a:p>
            <a:pPr marL="0" indent="0">
              <a:lnSpc>
                <a:spcPts val="2250"/>
              </a:lnSpc>
              <a:buNone/>
            </a:pPr>
            <a:r>
              <a:rPr lang="en-US" sz="1500" b="1" dirty="0">
                <a:solidFill>
                  <a:srgbClr val="2C3E50"/>
                </a:solidFill>
              </a:rPr>
              <a:t>The Carer's Perspective</a:t>
            </a:r>
            <a:endParaRPr lang="en-US" sz="1500" dirty="0"/>
          </a:p>
        </p:txBody>
      </p:sp>
      <p:sp>
        <p:nvSpPr>
          <p:cNvPr id="33" name="SK-5-text-32"/>
          <p:cNvSpPr/>
          <p:nvPr/>
        </p:nvSpPr>
        <p:spPr>
          <a:xfrm>
            <a:off x="6657975" y="4524375"/>
            <a:ext cx="5534025" cy="200025"/>
          </a:xfrm>
          <a:prstGeom prst="rect">
            <a:avLst/>
          </a:prstGeom>
          <a:noFill/>
          <a:ln/>
        </p:spPr>
        <p:txBody>
          <a:bodyPr vert="horz" wrap="square" lIns="0" tIns="0" rIns="0" bIns="0" rtlCol="0" anchor="ctr"/>
          <a:lstStyle/>
          <a:p>
            <a:pPr marL="0" indent="0" algn="l">
              <a:lnSpc>
                <a:spcPts val="1575"/>
              </a:lnSpc>
              <a:buNone/>
            </a:pPr>
            <a:r>
              <a:rPr lang="en-US" sz="1125" b="1" dirty="0">
                <a:solidFill>
                  <a:srgbClr val="2C3E50"/>
                </a:solidFill>
              </a:rPr>
              <a:t>Carer Burden:</a:t>
            </a:r>
            <a:r>
              <a:rPr lang="en-US" sz="1125" dirty="0">
                <a:solidFill>
                  <a:srgbClr val="34495E"/>
                </a:solidFill>
              </a:rPr>
              <a:t> Assess physical, emotional, and financial strain.</a:t>
            </a:r>
            <a:endParaRPr lang="en-US" sz="1125" dirty="0"/>
          </a:p>
        </p:txBody>
      </p:sp>
      <p:sp>
        <p:nvSpPr>
          <p:cNvPr id="34" name="SK-5-text-33"/>
          <p:cNvSpPr/>
          <p:nvPr/>
        </p:nvSpPr>
        <p:spPr>
          <a:xfrm>
            <a:off x="6657975" y="4800600"/>
            <a:ext cx="5534025" cy="200025"/>
          </a:xfrm>
          <a:prstGeom prst="rect">
            <a:avLst/>
          </a:prstGeom>
          <a:noFill/>
          <a:ln/>
        </p:spPr>
        <p:txBody>
          <a:bodyPr vert="horz" wrap="square" lIns="0" tIns="0" rIns="0" bIns="0" rtlCol="0" anchor="ctr"/>
          <a:lstStyle/>
          <a:p>
            <a:pPr marL="0" indent="0" algn="l">
              <a:lnSpc>
                <a:spcPts val="1575"/>
              </a:lnSpc>
              <a:buNone/>
            </a:pPr>
            <a:r>
              <a:rPr lang="en-US" sz="1125" b="1" dirty="0">
                <a:solidFill>
                  <a:srgbClr val="2C3E50"/>
                </a:solidFill>
              </a:rPr>
              <a:t>Carer Health:</a:t>
            </a:r>
            <a:r>
              <a:rPr lang="en-US" sz="1125" dirty="0">
                <a:solidFill>
                  <a:srgbClr val="34495E"/>
                </a:solidFill>
              </a:rPr>
              <a:t> GPs have a duty to screen for the carer's own health needs.</a:t>
            </a:r>
            <a:endParaRPr lang="en-US" sz="1125" dirty="0"/>
          </a:p>
        </p:txBody>
      </p:sp>
      <p:sp>
        <p:nvSpPr>
          <p:cNvPr id="35" name="SK-5-text-34"/>
          <p:cNvSpPr/>
          <p:nvPr/>
        </p:nvSpPr>
        <p:spPr>
          <a:xfrm>
            <a:off x="6657975" y="5076825"/>
            <a:ext cx="5534025" cy="200025"/>
          </a:xfrm>
          <a:prstGeom prst="rect">
            <a:avLst/>
          </a:prstGeom>
          <a:noFill/>
          <a:ln/>
        </p:spPr>
        <p:txBody>
          <a:bodyPr vert="horz" wrap="square" lIns="0" tIns="0" rIns="0" bIns="0" rtlCol="0" anchor="ctr"/>
          <a:lstStyle/>
          <a:p>
            <a:pPr marL="0" indent="0" algn="l">
              <a:lnSpc>
                <a:spcPts val="1575"/>
              </a:lnSpc>
              <a:buNone/>
            </a:pPr>
            <a:r>
              <a:rPr lang="en-US" sz="1125" b="1" dirty="0">
                <a:solidFill>
                  <a:srgbClr val="2C3E50"/>
                </a:solidFill>
              </a:rPr>
              <a:t>NICE NG56:</a:t>
            </a:r>
            <a:r>
              <a:rPr lang="en-US" sz="1125" dirty="0">
                <a:solidFill>
                  <a:srgbClr val="34495E"/>
                </a:solidFill>
              </a:rPr>
              <a:t> Explicitly include carers in the shared decision-making process.</a:t>
            </a:r>
            <a:endParaRPr lang="en-US" sz="1125" dirty="0"/>
          </a:p>
        </p:txBody>
      </p:sp>
      <p:sp>
        <p:nvSpPr>
          <p:cNvPr id="36" name="SK-5-text-35"/>
          <p:cNvSpPr/>
          <p:nvPr/>
        </p:nvSpPr>
        <p:spPr>
          <a:xfrm>
            <a:off x="6657975" y="5353050"/>
            <a:ext cx="5534025" cy="200025"/>
          </a:xfrm>
          <a:prstGeom prst="rect">
            <a:avLst/>
          </a:prstGeom>
          <a:noFill/>
          <a:ln/>
        </p:spPr>
        <p:txBody>
          <a:bodyPr vert="horz" wrap="square" lIns="0" tIns="0" rIns="0" bIns="0" rtlCol="0" anchor="ctr"/>
          <a:lstStyle/>
          <a:p>
            <a:pPr marL="0" indent="0" algn="l">
              <a:lnSpc>
                <a:spcPts val="1575"/>
              </a:lnSpc>
              <a:buNone/>
            </a:pPr>
            <a:r>
              <a:rPr lang="en-US" sz="1125" b="1" dirty="0">
                <a:solidFill>
                  <a:srgbClr val="2C3E50"/>
                </a:solidFill>
              </a:rPr>
              <a:t>Social Prescribing:</a:t>
            </a:r>
            <a:r>
              <a:rPr lang="en-US" sz="1125" dirty="0">
                <a:solidFill>
                  <a:srgbClr val="34495E"/>
                </a:solidFill>
              </a:rPr>
              <a:t> Refer to local support groups and voluntary agencies.</a:t>
            </a:r>
            <a:endParaRPr lang="en-US" sz="1125" dirty="0"/>
          </a:p>
        </p:txBody>
      </p:sp>
      <p:sp>
        <p:nvSpPr>
          <p:cNvPr id="37" name="SK-5-text-36"/>
          <p:cNvSpPr/>
          <p:nvPr/>
        </p:nvSpPr>
        <p:spPr>
          <a:xfrm>
            <a:off x="381000" y="6581775"/>
            <a:ext cx="3360420"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FFFFFF"/>
                </a:solidFill>
              </a:rPr>
              <a:t>www.bradfordvts.co.uk</a:t>
            </a:r>
            <a:endParaRPr lang="en-US" sz="1050" dirty="0"/>
          </a:p>
        </p:txBody>
      </p:sp>
      <p:sp>
        <p:nvSpPr>
          <p:cNvPr id="38" name="SK-5-text-37"/>
          <p:cNvSpPr/>
          <p:nvPr/>
        </p:nvSpPr>
        <p:spPr>
          <a:xfrm>
            <a:off x="7713166" y="6596063"/>
            <a:ext cx="4478834" cy="171450"/>
          </a:xfrm>
          <a:prstGeom prst="rect">
            <a:avLst/>
          </a:prstGeom>
          <a:noFill/>
          <a:ln/>
        </p:spPr>
        <p:txBody>
          <a:bodyPr vert="horz" wrap="square" lIns="0" tIns="0" rIns="0" bIns="0" rtlCol="0" anchor="ctr"/>
          <a:lstStyle/>
          <a:p>
            <a:pPr marL="0" indent="0">
              <a:lnSpc>
                <a:spcPts val="1350"/>
              </a:lnSpc>
              <a:buNone/>
            </a:pPr>
            <a:r>
              <a:rPr lang="en-US" sz="900" i="1" dirty="0">
                <a:solidFill>
                  <a:srgbClr val="FFFFFF">
                    <a:alpha val="70000"/>
                  </a:srgbClr>
                </a:solidFill>
              </a:rPr>
              <a:t>Holistic reviews focus on what matters to the person, not just the disease targets.</a:t>
            </a:r>
            <a:endParaRPr lang="en-US" sz="9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6-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6-img-2" descr="preencoded.png"/>
          <p:cNvPicPr>
            <a:picLocks noChangeAspect="1"/>
          </p:cNvPicPr>
          <p:nvPr/>
        </p:nvPicPr>
        <p:blipFill>
          <a:blip r:embed="rId3"/>
          <a:stretch>
            <a:fillRect/>
          </a:stretch>
        </p:blipFill>
        <p:spPr>
          <a:xfrm>
            <a:off x="0" y="0"/>
            <a:ext cx="12192000" cy="6858000"/>
          </a:xfrm>
          <a:prstGeom prst="rect">
            <a:avLst/>
          </a:prstGeom>
        </p:spPr>
      </p:pic>
      <p:pic>
        <p:nvPicPr>
          <p:cNvPr id="4" name="SK-6-img-3" descr="preencoded.png"/>
          <p:cNvPicPr>
            <a:picLocks noChangeAspect="1"/>
          </p:cNvPicPr>
          <p:nvPr/>
        </p:nvPicPr>
        <p:blipFill>
          <a:blip r:embed="rId4"/>
          <a:stretch>
            <a:fillRect/>
          </a:stretch>
        </p:blipFill>
        <p:spPr>
          <a:xfrm>
            <a:off x="381000" y="0"/>
            <a:ext cx="11430000" cy="790575"/>
          </a:xfrm>
          <a:prstGeom prst="rect">
            <a:avLst/>
          </a:prstGeom>
        </p:spPr>
      </p:pic>
      <p:pic>
        <p:nvPicPr>
          <p:cNvPr id="5" name="SK-6-img-4" descr="preencoded.png"/>
          <p:cNvPicPr>
            <a:picLocks noChangeAspect="1"/>
          </p:cNvPicPr>
          <p:nvPr/>
        </p:nvPicPr>
        <p:blipFill>
          <a:blip r:embed="rId5"/>
          <a:stretch>
            <a:fillRect/>
          </a:stretch>
        </p:blipFill>
        <p:spPr>
          <a:xfrm>
            <a:off x="10521851" y="235297"/>
            <a:ext cx="1051024" cy="319980"/>
          </a:xfrm>
          <a:prstGeom prst="rect">
            <a:avLst/>
          </a:prstGeom>
        </p:spPr>
      </p:pic>
      <p:pic>
        <p:nvPicPr>
          <p:cNvPr id="6" name="SK-6-img-5" descr="preencoded.png"/>
          <p:cNvPicPr>
            <a:picLocks noChangeAspect="1"/>
          </p:cNvPicPr>
          <p:nvPr/>
        </p:nvPicPr>
        <p:blipFill>
          <a:blip r:embed="rId6"/>
          <a:stretch>
            <a:fillRect/>
          </a:stretch>
        </p:blipFill>
        <p:spPr>
          <a:xfrm>
            <a:off x="5894784" y="1157288"/>
            <a:ext cx="5916216" cy="19050"/>
          </a:xfrm>
          <a:prstGeom prst="rect">
            <a:avLst/>
          </a:prstGeom>
        </p:spPr>
      </p:pic>
      <p:pic>
        <p:nvPicPr>
          <p:cNvPr id="7" name="SK-6-img-6" descr="preencoded.png"/>
          <p:cNvPicPr>
            <a:picLocks noChangeAspect="1"/>
          </p:cNvPicPr>
          <p:nvPr/>
        </p:nvPicPr>
        <p:blipFill>
          <a:blip r:embed="rId7"/>
          <a:stretch>
            <a:fillRect/>
          </a:stretch>
        </p:blipFill>
        <p:spPr>
          <a:xfrm>
            <a:off x="381000" y="1590675"/>
            <a:ext cx="5619750" cy="1752600"/>
          </a:xfrm>
          <a:prstGeom prst="rect">
            <a:avLst/>
          </a:prstGeom>
        </p:spPr>
      </p:pic>
      <p:pic>
        <p:nvPicPr>
          <p:cNvPr id="8" name="SK-6-img-7" descr="preencoded.png"/>
          <p:cNvPicPr>
            <a:picLocks noChangeAspect="1"/>
          </p:cNvPicPr>
          <p:nvPr/>
        </p:nvPicPr>
        <p:blipFill>
          <a:blip r:embed="rId8"/>
          <a:stretch>
            <a:fillRect/>
          </a:stretch>
        </p:blipFill>
        <p:spPr>
          <a:xfrm>
            <a:off x="571500" y="1809750"/>
            <a:ext cx="381000" cy="381000"/>
          </a:xfrm>
          <a:prstGeom prst="rect">
            <a:avLst/>
          </a:prstGeom>
        </p:spPr>
      </p:pic>
      <p:pic>
        <p:nvPicPr>
          <p:cNvPr id="9" name="SK-6-img-8" descr="preencoded.png"/>
          <p:cNvPicPr>
            <a:picLocks noChangeAspect="1"/>
          </p:cNvPicPr>
          <p:nvPr/>
        </p:nvPicPr>
        <p:blipFill>
          <a:blip r:embed="rId9"/>
          <a:stretch>
            <a:fillRect/>
          </a:stretch>
        </p:blipFill>
        <p:spPr>
          <a:xfrm>
            <a:off x="642938" y="1905000"/>
            <a:ext cx="238125" cy="190500"/>
          </a:xfrm>
          <a:prstGeom prst="rect">
            <a:avLst/>
          </a:prstGeom>
        </p:spPr>
      </p:pic>
      <p:pic>
        <p:nvPicPr>
          <p:cNvPr id="10" name="SK-6-img-9" descr="preencoded.png"/>
          <p:cNvPicPr>
            <a:picLocks noChangeAspect="1"/>
          </p:cNvPicPr>
          <p:nvPr/>
        </p:nvPicPr>
        <p:blipFill>
          <a:blip r:embed="rId10"/>
          <a:stretch>
            <a:fillRect/>
          </a:stretch>
        </p:blipFill>
        <p:spPr>
          <a:xfrm>
            <a:off x="571500" y="2381250"/>
            <a:ext cx="119063" cy="99120"/>
          </a:xfrm>
          <a:prstGeom prst="rect">
            <a:avLst/>
          </a:prstGeom>
        </p:spPr>
      </p:pic>
      <p:pic>
        <p:nvPicPr>
          <p:cNvPr id="11" name="SK-6-img-10" descr="preencoded.png"/>
          <p:cNvPicPr>
            <a:picLocks noChangeAspect="1"/>
          </p:cNvPicPr>
          <p:nvPr/>
        </p:nvPicPr>
        <p:blipFill>
          <a:blip r:embed="rId10"/>
          <a:stretch>
            <a:fillRect/>
          </a:stretch>
        </p:blipFill>
        <p:spPr>
          <a:xfrm>
            <a:off x="571500" y="2676525"/>
            <a:ext cx="119063" cy="99120"/>
          </a:xfrm>
          <a:prstGeom prst="rect">
            <a:avLst/>
          </a:prstGeom>
        </p:spPr>
      </p:pic>
      <p:pic>
        <p:nvPicPr>
          <p:cNvPr id="12" name="SK-6-img-11" descr="preencoded.png"/>
          <p:cNvPicPr>
            <a:picLocks noChangeAspect="1"/>
          </p:cNvPicPr>
          <p:nvPr/>
        </p:nvPicPr>
        <p:blipFill>
          <a:blip r:embed="rId10"/>
          <a:stretch>
            <a:fillRect/>
          </a:stretch>
        </p:blipFill>
        <p:spPr>
          <a:xfrm>
            <a:off x="571500" y="2971800"/>
            <a:ext cx="119063" cy="99120"/>
          </a:xfrm>
          <a:prstGeom prst="rect">
            <a:avLst/>
          </a:prstGeom>
        </p:spPr>
      </p:pic>
      <p:pic>
        <p:nvPicPr>
          <p:cNvPr id="13" name="SK-6-img-12" descr="preencoded.png"/>
          <p:cNvPicPr>
            <a:picLocks noChangeAspect="1"/>
          </p:cNvPicPr>
          <p:nvPr/>
        </p:nvPicPr>
        <p:blipFill>
          <a:blip r:embed="rId7"/>
          <a:stretch>
            <a:fillRect/>
          </a:stretch>
        </p:blipFill>
        <p:spPr>
          <a:xfrm>
            <a:off x="6191250" y="1590675"/>
            <a:ext cx="5619750" cy="1752600"/>
          </a:xfrm>
          <a:prstGeom prst="rect">
            <a:avLst/>
          </a:prstGeom>
        </p:spPr>
      </p:pic>
      <p:pic>
        <p:nvPicPr>
          <p:cNvPr id="14" name="SK-6-img-13" descr="preencoded.png"/>
          <p:cNvPicPr>
            <a:picLocks noChangeAspect="1"/>
          </p:cNvPicPr>
          <p:nvPr/>
        </p:nvPicPr>
        <p:blipFill>
          <a:blip r:embed="rId11"/>
          <a:stretch>
            <a:fillRect/>
          </a:stretch>
        </p:blipFill>
        <p:spPr>
          <a:xfrm>
            <a:off x="6381750" y="1809750"/>
            <a:ext cx="381000" cy="381000"/>
          </a:xfrm>
          <a:prstGeom prst="rect">
            <a:avLst/>
          </a:prstGeom>
        </p:spPr>
      </p:pic>
      <p:pic>
        <p:nvPicPr>
          <p:cNvPr id="15" name="SK-6-img-14" descr="preencoded.png"/>
          <p:cNvPicPr>
            <a:picLocks noChangeAspect="1"/>
          </p:cNvPicPr>
          <p:nvPr/>
        </p:nvPicPr>
        <p:blipFill>
          <a:blip r:embed="rId12"/>
          <a:stretch>
            <a:fillRect/>
          </a:stretch>
        </p:blipFill>
        <p:spPr>
          <a:xfrm>
            <a:off x="6453188" y="1905000"/>
            <a:ext cx="238125" cy="190500"/>
          </a:xfrm>
          <a:prstGeom prst="rect">
            <a:avLst/>
          </a:prstGeom>
        </p:spPr>
      </p:pic>
      <p:pic>
        <p:nvPicPr>
          <p:cNvPr id="16" name="SK-6-img-15" descr="preencoded.png"/>
          <p:cNvPicPr>
            <a:picLocks noChangeAspect="1"/>
          </p:cNvPicPr>
          <p:nvPr/>
        </p:nvPicPr>
        <p:blipFill>
          <a:blip r:embed="rId10"/>
          <a:stretch>
            <a:fillRect/>
          </a:stretch>
        </p:blipFill>
        <p:spPr>
          <a:xfrm>
            <a:off x="6381750" y="2381250"/>
            <a:ext cx="119063" cy="99120"/>
          </a:xfrm>
          <a:prstGeom prst="rect">
            <a:avLst/>
          </a:prstGeom>
        </p:spPr>
      </p:pic>
      <p:pic>
        <p:nvPicPr>
          <p:cNvPr id="17" name="SK-6-img-16" descr="preencoded.png"/>
          <p:cNvPicPr>
            <a:picLocks noChangeAspect="1"/>
          </p:cNvPicPr>
          <p:nvPr/>
        </p:nvPicPr>
        <p:blipFill>
          <a:blip r:embed="rId10"/>
          <a:stretch>
            <a:fillRect/>
          </a:stretch>
        </p:blipFill>
        <p:spPr>
          <a:xfrm>
            <a:off x="6381750" y="2676525"/>
            <a:ext cx="119063" cy="99120"/>
          </a:xfrm>
          <a:prstGeom prst="rect">
            <a:avLst/>
          </a:prstGeom>
        </p:spPr>
      </p:pic>
      <p:pic>
        <p:nvPicPr>
          <p:cNvPr id="18" name="SK-6-img-17" descr="preencoded.png"/>
          <p:cNvPicPr>
            <a:picLocks noChangeAspect="1"/>
          </p:cNvPicPr>
          <p:nvPr/>
        </p:nvPicPr>
        <p:blipFill>
          <a:blip r:embed="rId10"/>
          <a:stretch>
            <a:fillRect/>
          </a:stretch>
        </p:blipFill>
        <p:spPr>
          <a:xfrm>
            <a:off x="6381750" y="2971800"/>
            <a:ext cx="119063" cy="99120"/>
          </a:xfrm>
          <a:prstGeom prst="rect">
            <a:avLst/>
          </a:prstGeom>
        </p:spPr>
      </p:pic>
      <p:pic>
        <p:nvPicPr>
          <p:cNvPr id="19" name="SK-6-img-18" descr="preencoded.png"/>
          <p:cNvPicPr>
            <a:picLocks noChangeAspect="1"/>
          </p:cNvPicPr>
          <p:nvPr/>
        </p:nvPicPr>
        <p:blipFill>
          <a:blip r:embed="rId13"/>
          <a:stretch>
            <a:fillRect/>
          </a:stretch>
        </p:blipFill>
        <p:spPr>
          <a:xfrm>
            <a:off x="381000" y="3533775"/>
            <a:ext cx="5619750" cy="1752600"/>
          </a:xfrm>
          <a:prstGeom prst="rect">
            <a:avLst/>
          </a:prstGeom>
        </p:spPr>
      </p:pic>
      <p:pic>
        <p:nvPicPr>
          <p:cNvPr id="20" name="SK-6-img-19" descr="preencoded.png"/>
          <p:cNvPicPr>
            <a:picLocks noChangeAspect="1"/>
          </p:cNvPicPr>
          <p:nvPr/>
        </p:nvPicPr>
        <p:blipFill>
          <a:blip r:embed="rId8"/>
          <a:stretch>
            <a:fillRect/>
          </a:stretch>
        </p:blipFill>
        <p:spPr>
          <a:xfrm>
            <a:off x="571500" y="3752850"/>
            <a:ext cx="381000" cy="381000"/>
          </a:xfrm>
          <a:prstGeom prst="rect">
            <a:avLst/>
          </a:prstGeom>
        </p:spPr>
      </p:pic>
      <p:pic>
        <p:nvPicPr>
          <p:cNvPr id="21" name="SK-6-img-20" descr="preencoded.png"/>
          <p:cNvPicPr>
            <a:picLocks noChangeAspect="1"/>
          </p:cNvPicPr>
          <p:nvPr/>
        </p:nvPicPr>
        <p:blipFill>
          <a:blip r:embed="rId14"/>
          <a:stretch>
            <a:fillRect/>
          </a:stretch>
        </p:blipFill>
        <p:spPr>
          <a:xfrm>
            <a:off x="642938" y="3848100"/>
            <a:ext cx="238125" cy="190500"/>
          </a:xfrm>
          <a:prstGeom prst="rect">
            <a:avLst/>
          </a:prstGeom>
        </p:spPr>
      </p:pic>
      <p:pic>
        <p:nvPicPr>
          <p:cNvPr id="22" name="SK-6-img-21" descr="preencoded.png"/>
          <p:cNvPicPr>
            <a:picLocks noChangeAspect="1"/>
          </p:cNvPicPr>
          <p:nvPr/>
        </p:nvPicPr>
        <p:blipFill>
          <a:blip r:embed="rId10"/>
          <a:stretch>
            <a:fillRect/>
          </a:stretch>
        </p:blipFill>
        <p:spPr>
          <a:xfrm>
            <a:off x="571500" y="4324350"/>
            <a:ext cx="119063" cy="99120"/>
          </a:xfrm>
          <a:prstGeom prst="rect">
            <a:avLst/>
          </a:prstGeom>
        </p:spPr>
      </p:pic>
      <p:pic>
        <p:nvPicPr>
          <p:cNvPr id="23" name="SK-6-img-22" descr="preencoded.png"/>
          <p:cNvPicPr>
            <a:picLocks noChangeAspect="1"/>
          </p:cNvPicPr>
          <p:nvPr/>
        </p:nvPicPr>
        <p:blipFill>
          <a:blip r:embed="rId10"/>
          <a:stretch>
            <a:fillRect/>
          </a:stretch>
        </p:blipFill>
        <p:spPr>
          <a:xfrm>
            <a:off x="571500" y="4619625"/>
            <a:ext cx="119063" cy="99120"/>
          </a:xfrm>
          <a:prstGeom prst="rect">
            <a:avLst/>
          </a:prstGeom>
        </p:spPr>
      </p:pic>
      <p:pic>
        <p:nvPicPr>
          <p:cNvPr id="24" name="SK-6-img-23" descr="preencoded.png"/>
          <p:cNvPicPr>
            <a:picLocks noChangeAspect="1"/>
          </p:cNvPicPr>
          <p:nvPr/>
        </p:nvPicPr>
        <p:blipFill>
          <a:blip r:embed="rId10"/>
          <a:stretch>
            <a:fillRect/>
          </a:stretch>
        </p:blipFill>
        <p:spPr>
          <a:xfrm>
            <a:off x="571500" y="4914900"/>
            <a:ext cx="119063" cy="99120"/>
          </a:xfrm>
          <a:prstGeom prst="rect">
            <a:avLst/>
          </a:prstGeom>
        </p:spPr>
      </p:pic>
      <p:pic>
        <p:nvPicPr>
          <p:cNvPr id="25" name="SK-6-img-24" descr="preencoded.png"/>
          <p:cNvPicPr>
            <a:picLocks noChangeAspect="1"/>
          </p:cNvPicPr>
          <p:nvPr/>
        </p:nvPicPr>
        <p:blipFill>
          <a:blip r:embed="rId13"/>
          <a:stretch>
            <a:fillRect/>
          </a:stretch>
        </p:blipFill>
        <p:spPr>
          <a:xfrm>
            <a:off x="6191250" y="3533775"/>
            <a:ext cx="5619750" cy="1752600"/>
          </a:xfrm>
          <a:prstGeom prst="rect">
            <a:avLst/>
          </a:prstGeom>
        </p:spPr>
      </p:pic>
      <p:pic>
        <p:nvPicPr>
          <p:cNvPr id="26" name="SK-6-img-25" descr="preencoded.png"/>
          <p:cNvPicPr>
            <a:picLocks noChangeAspect="1"/>
          </p:cNvPicPr>
          <p:nvPr/>
        </p:nvPicPr>
        <p:blipFill>
          <a:blip r:embed="rId11"/>
          <a:stretch>
            <a:fillRect/>
          </a:stretch>
        </p:blipFill>
        <p:spPr>
          <a:xfrm>
            <a:off x="6381750" y="3752850"/>
            <a:ext cx="381000" cy="381000"/>
          </a:xfrm>
          <a:prstGeom prst="rect">
            <a:avLst/>
          </a:prstGeom>
        </p:spPr>
      </p:pic>
      <p:pic>
        <p:nvPicPr>
          <p:cNvPr id="27" name="SK-6-img-26" descr="preencoded.png"/>
          <p:cNvPicPr>
            <a:picLocks noChangeAspect="1"/>
          </p:cNvPicPr>
          <p:nvPr/>
        </p:nvPicPr>
        <p:blipFill>
          <a:blip r:embed="rId15"/>
          <a:stretch>
            <a:fillRect/>
          </a:stretch>
        </p:blipFill>
        <p:spPr>
          <a:xfrm>
            <a:off x="6453188" y="3848100"/>
            <a:ext cx="238125" cy="190500"/>
          </a:xfrm>
          <a:prstGeom prst="rect">
            <a:avLst/>
          </a:prstGeom>
        </p:spPr>
      </p:pic>
      <p:pic>
        <p:nvPicPr>
          <p:cNvPr id="28" name="SK-6-img-27" descr="preencoded.png"/>
          <p:cNvPicPr>
            <a:picLocks noChangeAspect="1"/>
          </p:cNvPicPr>
          <p:nvPr/>
        </p:nvPicPr>
        <p:blipFill>
          <a:blip r:embed="rId10"/>
          <a:stretch>
            <a:fillRect/>
          </a:stretch>
        </p:blipFill>
        <p:spPr>
          <a:xfrm>
            <a:off x="6381750" y="4324350"/>
            <a:ext cx="119063" cy="99120"/>
          </a:xfrm>
          <a:prstGeom prst="rect">
            <a:avLst/>
          </a:prstGeom>
        </p:spPr>
      </p:pic>
      <p:pic>
        <p:nvPicPr>
          <p:cNvPr id="29" name="SK-6-img-28" descr="preencoded.png"/>
          <p:cNvPicPr>
            <a:picLocks noChangeAspect="1"/>
          </p:cNvPicPr>
          <p:nvPr/>
        </p:nvPicPr>
        <p:blipFill>
          <a:blip r:embed="rId10"/>
          <a:stretch>
            <a:fillRect/>
          </a:stretch>
        </p:blipFill>
        <p:spPr>
          <a:xfrm>
            <a:off x="6381750" y="4619625"/>
            <a:ext cx="119063" cy="99120"/>
          </a:xfrm>
          <a:prstGeom prst="rect">
            <a:avLst/>
          </a:prstGeom>
        </p:spPr>
      </p:pic>
      <p:pic>
        <p:nvPicPr>
          <p:cNvPr id="30" name="SK-6-img-29" descr="preencoded.png"/>
          <p:cNvPicPr>
            <a:picLocks noChangeAspect="1"/>
          </p:cNvPicPr>
          <p:nvPr/>
        </p:nvPicPr>
        <p:blipFill>
          <a:blip r:embed="rId10"/>
          <a:stretch>
            <a:fillRect/>
          </a:stretch>
        </p:blipFill>
        <p:spPr>
          <a:xfrm>
            <a:off x="6381750" y="4914900"/>
            <a:ext cx="119063" cy="99120"/>
          </a:xfrm>
          <a:prstGeom prst="rect">
            <a:avLst/>
          </a:prstGeom>
        </p:spPr>
      </p:pic>
      <p:pic>
        <p:nvPicPr>
          <p:cNvPr id="31" name="SK-6-img-30" descr="preencoded.png"/>
          <p:cNvPicPr>
            <a:picLocks noChangeAspect="1"/>
          </p:cNvPicPr>
          <p:nvPr/>
        </p:nvPicPr>
        <p:blipFill>
          <a:blip r:embed="rId16"/>
          <a:stretch>
            <a:fillRect/>
          </a:stretch>
        </p:blipFill>
        <p:spPr>
          <a:xfrm>
            <a:off x="381000" y="5572125"/>
            <a:ext cx="11430000" cy="714375"/>
          </a:xfrm>
          <a:prstGeom prst="rect">
            <a:avLst/>
          </a:prstGeom>
        </p:spPr>
      </p:pic>
      <p:pic>
        <p:nvPicPr>
          <p:cNvPr id="32" name="SK-6-img-31" descr="preencoded.png"/>
          <p:cNvPicPr>
            <a:picLocks noChangeAspect="1"/>
          </p:cNvPicPr>
          <p:nvPr/>
        </p:nvPicPr>
        <p:blipFill>
          <a:blip r:embed="rId17"/>
          <a:stretch>
            <a:fillRect/>
          </a:stretch>
        </p:blipFill>
        <p:spPr>
          <a:xfrm>
            <a:off x="571500" y="5792093"/>
            <a:ext cx="285750" cy="274290"/>
          </a:xfrm>
          <a:prstGeom prst="rect">
            <a:avLst/>
          </a:prstGeom>
        </p:spPr>
      </p:pic>
      <p:pic>
        <p:nvPicPr>
          <p:cNvPr id="33" name="SK-6-img-32" descr="preencoded.png"/>
          <p:cNvPicPr>
            <a:picLocks noChangeAspect="1"/>
          </p:cNvPicPr>
          <p:nvPr/>
        </p:nvPicPr>
        <p:blipFill>
          <a:blip r:embed="rId18"/>
          <a:stretch>
            <a:fillRect/>
          </a:stretch>
        </p:blipFill>
        <p:spPr>
          <a:xfrm>
            <a:off x="0" y="6477000"/>
            <a:ext cx="12192000" cy="381000"/>
          </a:xfrm>
          <a:prstGeom prst="rect">
            <a:avLst/>
          </a:prstGeom>
        </p:spPr>
      </p:pic>
      <p:sp>
        <p:nvSpPr>
          <p:cNvPr id="34" name="SK-6-text-33"/>
          <p:cNvSpPr/>
          <p:nvPr/>
        </p:nvSpPr>
        <p:spPr>
          <a:xfrm>
            <a:off x="619125" y="114300"/>
            <a:ext cx="7132320" cy="342900"/>
          </a:xfrm>
          <a:prstGeom prst="rect">
            <a:avLst/>
          </a:prstGeom>
          <a:noFill/>
          <a:ln/>
        </p:spPr>
        <p:txBody>
          <a:bodyPr vert="horz" wrap="square" lIns="0" tIns="0" rIns="0" bIns="0" rtlCol="0" anchor="ctr"/>
          <a:lstStyle/>
          <a:p>
            <a:pPr marL="0" indent="0">
              <a:lnSpc>
                <a:spcPts val="2700"/>
              </a:lnSpc>
              <a:buNone/>
            </a:pPr>
            <a:r>
              <a:rPr lang="en-US" sz="1800" b="1" kern="0" spc="60" dirty="0">
                <a:solidFill>
                  <a:srgbClr val="FFFFFF"/>
                </a:solidFill>
              </a:rPr>
              <a:t>CHRONIC DISEASE MANAGEMENT</a:t>
            </a:r>
            <a:endParaRPr lang="en-US" sz="1800" dirty="0"/>
          </a:p>
        </p:txBody>
      </p:sp>
      <p:sp>
        <p:nvSpPr>
          <p:cNvPr id="35" name="SK-6-text-34"/>
          <p:cNvSpPr/>
          <p:nvPr/>
        </p:nvSpPr>
        <p:spPr>
          <a:xfrm>
            <a:off x="619125" y="476250"/>
            <a:ext cx="8214360" cy="200025"/>
          </a:xfrm>
          <a:prstGeom prst="rect">
            <a:avLst/>
          </a:prstGeom>
          <a:noFill/>
          <a:ln/>
        </p:spPr>
        <p:txBody>
          <a:bodyPr vert="horz" wrap="square" lIns="0" tIns="0" rIns="0" bIns="0" rtlCol="0" anchor="ctr"/>
          <a:lstStyle/>
          <a:p>
            <a:pPr marL="0" indent="0">
              <a:lnSpc>
                <a:spcPts val="1575"/>
              </a:lnSpc>
              <a:buNone/>
            </a:pPr>
            <a:r>
              <a:rPr lang="en-US" sz="1050" dirty="0">
                <a:solidFill>
                  <a:srgbClr val="FFFFFF">
                    <a:alpha val="90000"/>
                  </a:srgbClr>
                </a:solidFill>
              </a:rPr>
              <a:t>GP Training: NICE NG56 &amp; QOF 2025/26 Standards</a:t>
            </a:r>
            <a:endParaRPr lang="en-US" sz="1050" dirty="0"/>
          </a:p>
        </p:txBody>
      </p:sp>
      <p:sp>
        <p:nvSpPr>
          <p:cNvPr id="36" name="SK-6-text-35"/>
          <p:cNvSpPr/>
          <p:nvPr/>
        </p:nvSpPr>
        <p:spPr>
          <a:xfrm>
            <a:off x="10521851" y="235297"/>
            <a:ext cx="908149" cy="319980"/>
          </a:xfrm>
          <a:prstGeom prst="rect">
            <a:avLst/>
          </a:prstGeom>
          <a:noFill/>
          <a:ln/>
        </p:spPr>
        <p:txBody>
          <a:bodyPr vert="horz" wrap="square" lIns="0" tIns="0" rIns="0" bIns="0" rtlCol="0" anchor="ctr"/>
          <a:lstStyle/>
          <a:p>
            <a:pPr marL="0" indent="0" algn="r">
              <a:lnSpc>
                <a:spcPts val="1260"/>
              </a:lnSpc>
              <a:buNone/>
            </a:pPr>
            <a:r>
              <a:rPr lang="en-US" sz="900" b="1" dirty="0">
                <a:solidFill>
                  <a:srgbClr val="FFFFFF"/>
                </a:solidFill>
              </a:rPr>
              <a:t>BRADFORD VTS
MAY 2026</a:t>
            </a:r>
            <a:endParaRPr lang="en-US" sz="900" dirty="0"/>
          </a:p>
        </p:txBody>
      </p:sp>
      <p:sp>
        <p:nvSpPr>
          <p:cNvPr id="37" name="SK-6-text-36"/>
          <p:cNvSpPr/>
          <p:nvPr/>
        </p:nvSpPr>
        <p:spPr>
          <a:xfrm>
            <a:off x="381000" y="981075"/>
            <a:ext cx="11811000" cy="371475"/>
          </a:xfrm>
          <a:prstGeom prst="rect">
            <a:avLst/>
          </a:prstGeom>
          <a:noFill/>
          <a:ln/>
        </p:spPr>
        <p:txBody>
          <a:bodyPr vert="horz" wrap="square" lIns="0" tIns="0" rIns="0" bIns="0" rtlCol="0" anchor="ctr"/>
          <a:lstStyle/>
          <a:p>
            <a:pPr marL="0" indent="0">
              <a:lnSpc>
                <a:spcPts val="2925"/>
              </a:lnSpc>
              <a:buNone/>
            </a:pPr>
            <a:r>
              <a:rPr lang="en-US" sz="1950" b="1" dirty="0">
                <a:solidFill>
                  <a:srgbClr val="2C3E50"/>
                </a:solidFill>
              </a:rPr>
              <a:t>The Multidisciplinary Team (MDT) in LTC Care</a:t>
            </a:r>
            <a:endParaRPr lang="en-US" sz="1950" dirty="0"/>
          </a:p>
        </p:txBody>
      </p:sp>
      <p:sp>
        <p:nvSpPr>
          <p:cNvPr id="38" name="SK-6-text-37"/>
          <p:cNvSpPr/>
          <p:nvPr/>
        </p:nvSpPr>
        <p:spPr>
          <a:xfrm>
            <a:off x="1066800" y="1871663"/>
            <a:ext cx="3497580" cy="257175"/>
          </a:xfrm>
          <a:prstGeom prst="rect">
            <a:avLst/>
          </a:prstGeom>
          <a:noFill/>
          <a:ln/>
        </p:spPr>
        <p:txBody>
          <a:bodyPr vert="horz" wrap="square" lIns="0" tIns="0" rIns="0" bIns="0" rtlCol="0" anchor="ctr"/>
          <a:lstStyle/>
          <a:p>
            <a:pPr marL="0" indent="0">
              <a:lnSpc>
                <a:spcPts val="2025"/>
              </a:lnSpc>
              <a:buNone/>
            </a:pPr>
            <a:r>
              <a:rPr lang="en-US" sz="1350" b="1" kern="0" spc="30" dirty="0">
                <a:solidFill>
                  <a:srgbClr val="F37021"/>
                </a:solidFill>
              </a:rPr>
              <a:t>THE PRACTICE TEAM</a:t>
            </a:r>
            <a:endParaRPr lang="en-US" sz="1350" dirty="0"/>
          </a:p>
        </p:txBody>
      </p:sp>
      <p:sp>
        <p:nvSpPr>
          <p:cNvPr id="39" name="SK-6-text-38"/>
          <p:cNvSpPr/>
          <p:nvPr/>
        </p:nvSpPr>
        <p:spPr>
          <a:xfrm>
            <a:off x="785813" y="2352675"/>
            <a:ext cx="514350" cy="161925"/>
          </a:xfrm>
          <a:prstGeom prst="rect">
            <a:avLst/>
          </a:prstGeom>
          <a:noFill/>
          <a:ln/>
        </p:spPr>
        <p:txBody>
          <a:bodyPr vert="horz" wrap="square" lIns="0" tIns="0" rIns="0" bIns="0" rtlCol="0" anchor="ctr"/>
          <a:lstStyle/>
          <a:p>
            <a:pPr marL="0" indent="0" algn="l">
              <a:lnSpc>
                <a:spcPts val="1575"/>
              </a:lnSpc>
              <a:buNone/>
            </a:pPr>
            <a:r>
              <a:rPr lang="en-US" sz="1125" b="1" dirty="0">
                <a:solidFill>
                  <a:srgbClr val="34495E"/>
                </a:solidFill>
              </a:rPr>
              <a:t>GP:</a:t>
            </a:r>
            <a:endParaRPr lang="en-US" sz="1125" dirty="0"/>
          </a:p>
        </p:txBody>
      </p:sp>
      <p:sp>
        <p:nvSpPr>
          <p:cNvPr id="40" name="SK-6-text-39"/>
          <p:cNvSpPr/>
          <p:nvPr/>
        </p:nvSpPr>
        <p:spPr>
          <a:xfrm>
            <a:off x="1079599" y="2352675"/>
            <a:ext cx="11112401" cy="161925"/>
          </a:xfrm>
          <a:prstGeom prst="rect">
            <a:avLst/>
          </a:prstGeom>
          <a:noFill/>
          <a:ln/>
        </p:spPr>
        <p:txBody>
          <a:bodyPr vert="horz" wrap="square" lIns="0" tIns="0" rIns="0" bIns="0" rtlCol="0" anchor="ctr"/>
          <a:lstStyle/>
          <a:p>
            <a:pPr marL="0" indent="0" algn="l">
              <a:lnSpc>
                <a:spcPts val="1575"/>
              </a:lnSpc>
              <a:buNone/>
            </a:pPr>
            <a:r>
              <a:rPr lang="en-US" sz="1125" dirty="0">
                <a:solidFill>
                  <a:srgbClr val="7F8C8D"/>
                </a:solidFill>
              </a:rPr>
              <a:t>Overall clinical responsibility, complex reviews, and prescribing.</a:t>
            </a:r>
            <a:endParaRPr lang="en-US" sz="1125" dirty="0"/>
          </a:p>
        </p:txBody>
      </p:sp>
      <p:sp>
        <p:nvSpPr>
          <p:cNvPr id="41" name="SK-6-text-40"/>
          <p:cNvSpPr/>
          <p:nvPr/>
        </p:nvSpPr>
        <p:spPr>
          <a:xfrm>
            <a:off x="785813" y="2647950"/>
            <a:ext cx="2743200" cy="161925"/>
          </a:xfrm>
          <a:prstGeom prst="rect">
            <a:avLst/>
          </a:prstGeom>
          <a:noFill/>
          <a:ln/>
        </p:spPr>
        <p:txBody>
          <a:bodyPr vert="horz" wrap="square" lIns="0" tIns="0" rIns="0" bIns="0" rtlCol="0" anchor="ctr"/>
          <a:lstStyle/>
          <a:p>
            <a:pPr marL="0" indent="0" algn="l">
              <a:lnSpc>
                <a:spcPts val="1575"/>
              </a:lnSpc>
              <a:buNone/>
            </a:pPr>
            <a:r>
              <a:rPr lang="en-US" sz="1125" b="1" dirty="0">
                <a:solidFill>
                  <a:srgbClr val="34495E"/>
                </a:solidFill>
              </a:rPr>
              <a:t>Practice Nurses:</a:t>
            </a:r>
            <a:endParaRPr lang="en-US" sz="1125" dirty="0"/>
          </a:p>
        </p:txBody>
      </p:sp>
      <p:sp>
        <p:nvSpPr>
          <p:cNvPr id="42" name="SK-6-text-41"/>
          <p:cNvSpPr/>
          <p:nvPr/>
        </p:nvSpPr>
        <p:spPr>
          <a:xfrm>
            <a:off x="1953369" y="2647950"/>
            <a:ext cx="8572500" cy="161925"/>
          </a:xfrm>
          <a:prstGeom prst="rect">
            <a:avLst/>
          </a:prstGeom>
          <a:noFill/>
          <a:ln/>
        </p:spPr>
        <p:txBody>
          <a:bodyPr vert="horz" wrap="square" lIns="0" tIns="0" rIns="0" bIns="0" rtlCol="0" anchor="ctr"/>
          <a:lstStyle/>
          <a:p>
            <a:pPr marL="0" indent="0" algn="l">
              <a:lnSpc>
                <a:spcPts val="1575"/>
              </a:lnSpc>
              <a:buNone/>
            </a:pPr>
            <a:r>
              <a:rPr lang="en-US" sz="1125" dirty="0">
                <a:solidFill>
                  <a:srgbClr val="7F8C8D"/>
                </a:solidFill>
              </a:rPr>
              <a:t>Manage majority of QOF clinics (Asthma, DM, COPD).</a:t>
            </a:r>
            <a:endParaRPr lang="en-US" sz="1125" dirty="0"/>
          </a:p>
        </p:txBody>
      </p:sp>
      <p:sp>
        <p:nvSpPr>
          <p:cNvPr id="43" name="SK-6-text-42"/>
          <p:cNvSpPr/>
          <p:nvPr/>
        </p:nvSpPr>
        <p:spPr>
          <a:xfrm>
            <a:off x="785813" y="2943225"/>
            <a:ext cx="685800" cy="161925"/>
          </a:xfrm>
          <a:prstGeom prst="rect">
            <a:avLst/>
          </a:prstGeom>
          <a:noFill/>
          <a:ln/>
        </p:spPr>
        <p:txBody>
          <a:bodyPr vert="horz" wrap="square" lIns="0" tIns="0" rIns="0" bIns="0" rtlCol="0" anchor="ctr"/>
          <a:lstStyle/>
          <a:p>
            <a:pPr marL="0" indent="0" algn="l">
              <a:lnSpc>
                <a:spcPts val="1575"/>
              </a:lnSpc>
              <a:buNone/>
            </a:pPr>
            <a:r>
              <a:rPr lang="en-US" sz="1125" b="1" dirty="0">
                <a:solidFill>
                  <a:srgbClr val="34495E"/>
                </a:solidFill>
              </a:rPr>
              <a:t>HCA:</a:t>
            </a:r>
            <a:endParaRPr lang="en-US" sz="1125" dirty="0"/>
          </a:p>
        </p:txBody>
      </p:sp>
      <p:sp>
        <p:nvSpPr>
          <p:cNvPr id="44" name="SK-6-text-43"/>
          <p:cNvSpPr/>
          <p:nvPr/>
        </p:nvSpPr>
        <p:spPr>
          <a:xfrm>
            <a:off x="1182737" y="2943225"/>
            <a:ext cx="9258300" cy="161925"/>
          </a:xfrm>
          <a:prstGeom prst="rect">
            <a:avLst/>
          </a:prstGeom>
          <a:noFill/>
          <a:ln/>
        </p:spPr>
        <p:txBody>
          <a:bodyPr vert="horz" wrap="square" lIns="0" tIns="0" rIns="0" bIns="0" rtlCol="0" anchor="ctr"/>
          <a:lstStyle/>
          <a:p>
            <a:pPr marL="0" indent="0" algn="l">
              <a:lnSpc>
                <a:spcPts val="1575"/>
              </a:lnSpc>
              <a:buNone/>
            </a:pPr>
            <a:r>
              <a:rPr lang="en-US" sz="1125" dirty="0">
                <a:solidFill>
                  <a:srgbClr val="7F8C8D"/>
                </a:solidFill>
              </a:rPr>
              <a:t>Routine monitoring (BP, Phlebotomy, ECGs, BMI checks).</a:t>
            </a:r>
            <a:endParaRPr lang="en-US" sz="1125" dirty="0"/>
          </a:p>
        </p:txBody>
      </p:sp>
      <p:sp>
        <p:nvSpPr>
          <p:cNvPr id="45" name="SK-6-text-44"/>
          <p:cNvSpPr/>
          <p:nvPr/>
        </p:nvSpPr>
        <p:spPr>
          <a:xfrm>
            <a:off x="6877050" y="1871663"/>
            <a:ext cx="4732020" cy="257175"/>
          </a:xfrm>
          <a:prstGeom prst="rect">
            <a:avLst/>
          </a:prstGeom>
          <a:noFill/>
          <a:ln/>
        </p:spPr>
        <p:txBody>
          <a:bodyPr vert="horz" wrap="square" lIns="0" tIns="0" rIns="0" bIns="0" rtlCol="0" anchor="ctr"/>
          <a:lstStyle/>
          <a:p>
            <a:pPr marL="0" indent="0">
              <a:lnSpc>
                <a:spcPts val="2025"/>
              </a:lnSpc>
              <a:buNone/>
            </a:pPr>
            <a:r>
              <a:rPr lang="en-US" sz="1350" b="1" kern="0" spc="30" dirty="0">
                <a:solidFill>
                  <a:srgbClr val="F37021"/>
                </a:solidFill>
              </a:rPr>
              <a:t>PCN &amp; COMMUNITY SUPPORT</a:t>
            </a:r>
            <a:endParaRPr lang="en-US" sz="1350" dirty="0"/>
          </a:p>
        </p:txBody>
      </p:sp>
      <p:sp>
        <p:nvSpPr>
          <p:cNvPr id="46" name="SK-6-text-45"/>
          <p:cNvSpPr/>
          <p:nvPr/>
        </p:nvSpPr>
        <p:spPr>
          <a:xfrm>
            <a:off x="6596063" y="2352675"/>
            <a:ext cx="3429000" cy="161925"/>
          </a:xfrm>
          <a:prstGeom prst="rect">
            <a:avLst/>
          </a:prstGeom>
          <a:noFill/>
          <a:ln/>
        </p:spPr>
        <p:txBody>
          <a:bodyPr vert="horz" wrap="square" lIns="0" tIns="0" rIns="0" bIns="0" rtlCol="0" anchor="ctr"/>
          <a:lstStyle/>
          <a:p>
            <a:pPr marL="0" indent="0" algn="l">
              <a:lnSpc>
                <a:spcPts val="1575"/>
              </a:lnSpc>
              <a:buNone/>
            </a:pPr>
            <a:r>
              <a:rPr lang="en-US" sz="1125" b="1" dirty="0">
                <a:solidFill>
                  <a:srgbClr val="34495E"/>
                </a:solidFill>
              </a:rPr>
              <a:t>Clinical Pharmacist:</a:t>
            </a:r>
            <a:endParaRPr lang="en-US" sz="1125" dirty="0"/>
          </a:p>
        </p:txBody>
      </p:sp>
      <p:sp>
        <p:nvSpPr>
          <p:cNvPr id="47" name="SK-6-text-46"/>
          <p:cNvSpPr/>
          <p:nvPr/>
        </p:nvSpPr>
        <p:spPr>
          <a:xfrm>
            <a:off x="8001595" y="2352675"/>
            <a:ext cx="4190405" cy="161925"/>
          </a:xfrm>
          <a:prstGeom prst="rect">
            <a:avLst/>
          </a:prstGeom>
          <a:noFill/>
          <a:ln/>
        </p:spPr>
        <p:txBody>
          <a:bodyPr vert="horz" wrap="square" lIns="0" tIns="0" rIns="0" bIns="0" rtlCol="0" anchor="ctr"/>
          <a:lstStyle/>
          <a:p>
            <a:pPr marL="0" indent="0" algn="l">
              <a:lnSpc>
                <a:spcPts val="1575"/>
              </a:lnSpc>
              <a:buNone/>
            </a:pPr>
            <a:r>
              <a:rPr lang="en-US" sz="1125" dirty="0">
                <a:solidFill>
                  <a:srgbClr val="7F8C8D"/>
                </a:solidFill>
              </a:rPr>
              <a:t>Polypharmacy, adherence, and medication reviews.</a:t>
            </a:r>
            <a:endParaRPr lang="en-US" sz="1125" dirty="0"/>
          </a:p>
        </p:txBody>
      </p:sp>
      <p:sp>
        <p:nvSpPr>
          <p:cNvPr id="48" name="SK-6-text-47"/>
          <p:cNvSpPr/>
          <p:nvPr/>
        </p:nvSpPr>
        <p:spPr>
          <a:xfrm>
            <a:off x="6596063" y="2647950"/>
            <a:ext cx="3086100" cy="161925"/>
          </a:xfrm>
          <a:prstGeom prst="rect">
            <a:avLst/>
          </a:prstGeom>
          <a:noFill/>
          <a:ln/>
        </p:spPr>
        <p:txBody>
          <a:bodyPr vert="horz" wrap="square" lIns="0" tIns="0" rIns="0" bIns="0" rtlCol="0" anchor="ctr"/>
          <a:lstStyle/>
          <a:p>
            <a:pPr marL="0" indent="0" algn="l">
              <a:lnSpc>
                <a:spcPts val="1575"/>
              </a:lnSpc>
              <a:buNone/>
            </a:pPr>
            <a:r>
              <a:rPr lang="en-US" sz="1125" b="1" dirty="0">
                <a:solidFill>
                  <a:srgbClr val="34495E"/>
                </a:solidFill>
              </a:rPr>
              <a:t>Social Prescriber:</a:t>
            </a:r>
            <a:endParaRPr lang="en-US" sz="1125" dirty="0"/>
          </a:p>
        </p:txBody>
      </p:sp>
      <p:sp>
        <p:nvSpPr>
          <p:cNvPr id="49" name="SK-6-text-48"/>
          <p:cNvSpPr/>
          <p:nvPr/>
        </p:nvSpPr>
        <p:spPr>
          <a:xfrm>
            <a:off x="7850981" y="2647950"/>
            <a:ext cx="4341019" cy="161925"/>
          </a:xfrm>
          <a:prstGeom prst="rect">
            <a:avLst/>
          </a:prstGeom>
          <a:noFill/>
          <a:ln/>
        </p:spPr>
        <p:txBody>
          <a:bodyPr vert="horz" wrap="square" lIns="0" tIns="0" rIns="0" bIns="0" rtlCol="0" anchor="ctr"/>
          <a:lstStyle/>
          <a:p>
            <a:pPr marL="0" indent="0" algn="l">
              <a:lnSpc>
                <a:spcPts val="1575"/>
              </a:lnSpc>
              <a:buNone/>
            </a:pPr>
            <a:r>
              <a:rPr lang="en-US" sz="1125" dirty="0">
                <a:solidFill>
                  <a:srgbClr val="7F8C8D"/>
                </a:solidFill>
              </a:rPr>
              <a:t>Non-clinical needs, isolation, and benefits advice.</a:t>
            </a:r>
            <a:endParaRPr lang="en-US" sz="1125" dirty="0"/>
          </a:p>
        </p:txBody>
      </p:sp>
      <p:sp>
        <p:nvSpPr>
          <p:cNvPr id="50" name="SK-6-text-49"/>
          <p:cNvSpPr/>
          <p:nvPr/>
        </p:nvSpPr>
        <p:spPr>
          <a:xfrm>
            <a:off x="6596063" y="2943225"/>
            <a:ext cx="2743200" cy="161925"/>
          </a:xfrm>
          <a:prstGeom prst="rect">
            <a:avLst/>
          </a:prstGeom>
          <a:noFill/>
          <a:ln/>
        </p:spPr>
        <p:txBody>
          <a:bodyPr vert="horz" wrap="square" lIns="0" tIns="0" rIns="0" bIns="0" rtlCol="0" anchor="ctr"/>
          <a:lstStyle/>
          <a:p>
            <a:pPr marL="0" indent="0" algn="l">
              <a:lnSpc>
                <a:spcPts val="1575"/>
              </a:lnSpc>
              <a:buNone/>
            </a:pPr>
            <a:r>
              <a:rPr lang="en-US" sz="1125" b="1" dirty="0">
                <a:solidFill>
                  <a:srgbClr val="34495E"/>
                </a:solidFill>
              </a:rPr>
              <a:t>District Nurses:</a:t>
            </a:r>
            <a:endParaRPr lang="en-US" sz="1125" dirty="0"/>
          </a:p>
        </p:txBody>
      </p:sp>
      <p:sp>
        <p:nvSpPr>
          <p:cNvPr id="51" name="SK-6-text-50"/>
          <p:cNvSpPr/>
          <p:nvPr/>
        </p:nvSpPr>
        <p:spPr>
          <a:xfrm>
            <a:off x="7699772" y="2943225"/>
            <a:ext cx="4492228" cy="161925"/>
          </a:xfrm>
          <a:prstGeom prst="rect">
            <a:avLst/>
          </a:prstGeom>
          <a:noFill/>
          <a:ln/>
        </p:spPr>
        <p:txBody>
          <a:bodyPr vert="horz" wrap="square" lIns="0" tIns="0" rIns="0" bIns="0" rtlCol="0" anchor="ctr"/>
          <a:lstStyle/>
          <a:p>
            <a:pPr marL="0" indent="0" algn="l">
              <a:lnSpc>
                <a:spcPts val="1575"/>
              </a:lnSpc>
              <a:buNone/>
            </a:pPr>
            <a:r>
              <a:rPr lang="en-US" sz="1125" dirty="0">
                <a:solidFill>
                  <a:srgbClr val="7F8C8D"/>
                </a:solidFill>
              </a:rPr>
              <a:t>Housebound patients, wound care, and complex frailty.</a:t>
            </a:r>
            <a:endParaRPr lang="en-US" sz="1125" dirty="0"/>
          </a:p>
        </p:txBody>
      </p:sp>
      <p:sp>
        <p:nvSpPr>
          <p:cNvPr id="52" name="SK-6-text-51"/>
          <p:cNvSpPr/>
          <p:nvPr/>
        </p:nvSpPr>
        <p:spPr>
          <a:xfrm>
            <a:off x="1066800" y="3814763"/>
            <a:ext cx="3703320" cy="257175"/>
          </a:xfrm>
          <a:prstGeom prst="rect">
            <a:avLst/>
          </a:prstGeom>
          <a:noFill/>
          <a:ln/>
        </p:spPr>
        <p:txBody>
          <a:bodyPr vert="horz" wrap="square" lIns="0" tIns="0" rIns="0" bIns="0" rtlCol="0" anchor="ctr"/>
          <a:lstStyle/>
          <a:p>
            <a:pPr marL="0" indent="0">
              <a:lnSpc>
                <a:spcPts val="2025"/>
              </a:lnSpc>
              <a:buNone/>
            </a:pPr>
            <a:r>
              <a:rPr lang="en-US" sz="1350" b="1" kern="0" spc="30" dirty="0">
                <a:solidFill>
                  <a:srgbClr val="F37021"/>
                </a:solidFill>
              </a:rPr>
              <a:t>SPECIALISTS &amp; AHPS</a:t>
            </a:r>
            <a:endParaRPr lang="en-US" sz="1350" dirty="0"/>
          </a:p>
        </p:txBody>
      </p:sp>
      <p:sp>
        <p:nvSpPr>
          <p:cNvPr id="53" name="SK-6-text-52"/>
          <p:cNvSpPr/>
          <p:nvPr/>
        </p:nvSpPr>
        <p:spPr>
          <a:xfrm>
            <a:off x="785813" y="4295775"/>
            <a:ext cx="2571750" cy="161925"/>
          </a:xfrm>
          <a:prstGeom prst="rect">
            <a:avLst/>
          </a:prstGeom>
          <a:noFill/>
          <a:ln/>
        </p:spPr>
        <p:txBody>
          <a:bodyPr vert="horz" wrap="square" lIns="0" tIns="0" rIns="0" bIns="0" rtlCol="0" anchor="ctr"/>
          <a:lstStyle/>
          <a:p>
            <a:pPr marL="0" indent="0" algn="l">
              <a:lnSpc>
                <a:spcPts val="1575"/>
              </a:lnSpc>
              <a:buNone/>
            </a:pPr>
            <a:r>
              <a:rPr lang="en-US" sz="1125" b="1" dirty="0">
                <a:solidFill>
                  <a:srgbClr val="34495E"/>
                </a:solidFill>
              </a:rPr>
              <a:t>Secondary Care:</a:t>
            </a:r>
            <a:endParaRPr lang="en-US" sz="1125" dirty="0"/>
          </a:p>
        </p:txBody>
      </p:sp>
      <p:sp>
        <p:nvSpPr>
          <p:cNvPr id="54" name="SK-6-text-53"/>
          <p:cNvSpPr/>
          <p:nvPr/>
        </p:nvSpPr>
        <p:spPr>
          <a:xfrm>
            <a:off x="1961108" y="4295775"/>
            <a:ext cx="8401050" cy="161925"/>
          </a:xfrm>
          <a:prstGeom prst="rect">
            <a:avLst/>
          </a:prstGeom>
          <a:noFill/>
          <a:ln/>
        </p:spPr>
        <p:txBody>
          <a:bodyPr vert="horz" wrap="square" lIns="0" tIns="0" rIns="0" bIns="0" rtlCol="0" anchor="ctr"/>
          <a:lstStyle/>
          <a:p>
            <a:pPr marL="0" indent="0" algn="l">
              <a:lnSpc>
                <a:spcPts val="1575"/>
              </a:lnSpc>
              <a:buNone/>
            </a:pPr>
            <a:r>
              <a:rPr lang="en-US" sz="1125" dirty="0">
                <a:solidFill>
                  <a:srgbClr val="7F8C8D"/>
                </a:solidFill>
              </a:rPr>
              <a:t>Consultants and Specialist Nurses for escalation.</a:t>
            </a:r>
            <a:endParaRPr lang="en-US" sz="1125" dirty="0"/>
          </a:p>
        </p:txBody>
      </p:sp>
      <p:sp>
        <p:nvSpPr>
          <p:cNvPr id="55" name="SK-6-text-54"/>
          <p:cNvSpPr/>
          <p:nvPr/>
        </p:nvSpPr>
        <p:spPr>
          <a:xfrm>
            <a:off x="785813" y="4591050"/>
            <a:ext cx="857250" cy="161925"/>
          </a:xfrm>
          <a:prstGeom prst="rect">
            <a:avLst/>
          </a:prstGeom>
          <a:noFill/>
          <a:ln/>
        </p:spPr>
        <p:txBody>
          <a:bodyPr vert="horz" wrap="square" lIns="0" tIns="0" rIns="0" bIns="0" rtlCol="0" anchor="ctr"/>
          <a:lstStyle/>
          <a:p>
            <a:pPr marL="0" indent="0" algn="l">
              <a:lnSpc>
                <a:spcPts val="1575"/>
              </a:lnSpc>
              <a:buNone/>
            </a:pPr>
            <a:r>
              <a:rPr lang="en-US" sz="1125" b="1" dirty="0">
                <a:solidFill>
                  <a:srgbClr val="34495E"/>
                </a:solidFill>
              </a:rPr>
              <a:t>AHPs:</a:t>
            </a:r>
            <a:endParaRPr lang="en-US" sz="1125" dirty="0"/>
          </a:p>
        </p:txBody>
      </p:sp>
      <p:sp>
        <p:nvSpPr>
          <p:cNvPr id="56" name="SK-6-text-55"/>
          <p:cNvSpPr/>
          <p:nvPr/>
        </p:nvSpPr>
        <p:spPr>
          <a:xfrm>
            <a:off x="1254323" y="4591050"/>
            <a:ext cx="8743950" cy="161925"/>
          </a:xfrm>
          <a:prstGeom prst="rect">
            <a:avLst/>
          </a:prstGeom>
          <a:noFill/>
          <a:ln/>
        </p:spPr>
        <p:txBody>
          <a:bodyPr vert="horz" wrap="square" lIns="0" tIns="0" rIns="0" bIns="0" rtlCol="0" anchor="ctr"/>
          <a:lstStyle/>
          <a:p>
            <a:pPr marL="0" indent="0" algn="l">
              <a:lnSpc>
                <a:spcPts val="1575"/>
              </a:lnSpc>
              <a:buNone/>
            </a:pPr>
            <a:r>
              <a:rPr lang="en-US" sz="1125" dirty="0">
                <a:solidFill>
                  <a:srgbClr val="7F8C8D"/>
                </a:solidFill>
              </a:rPr>
              <a:t>Physiotherapists, OTs, Dietitians, and Podiatrists.</a:t>
            </a:r>
            <a:endParaRPr lang="en-US" sz="1125" dirty="0"/>
          </a:p>
        </p:txBody>
      </p:sp>
      <p:sp>
        <p:nvSpPr>
          <p:cNvPr id="57" name="SK-6-text-56"/>
          <p:cNvSpPr/>
          <p:nvPr/>
        </p:nvSpPr>
        <p:spPr>
          <a:xfrm>
            <a:off x="785813" y="4886325"/>
            <a:ext cx="2400300" cy="161925"/>
          </a:xfrm>
          <a:prstGeom prst="rect">
            <a:avLst/>
          </a:prstGeom>
          <a:noFill/>
          <a:ln/>
        </p:spPr>
        <p:txBody>
          <a:bodyPr vert="horz" wrap="square" lIns="0" tIns="0" rIns="0" bIns="0" rtlCol="0" anchor="ctr"/>
          <a:lstStyle/>
          <a:p>
            <a:pPr marL="0" indent="0" algn="l">
              <a:lnSpc>
                <a:spcPts val="1575"/>
              </a:lnSpc>
              <a:buNone/>
            </a:pPr>
            <a:r>
              <a:rPr lang="en-US" sz="1125" b="1" dirty="0">
                <a:solidFill>
                  <a:srgbClr val="34495E"/>
                </a:solidFill>
              </a:rPr>
              <a:t>Mental Health:</a:t>
            </a:r>
            <a:endParaRPr lang="en-US" sz="1125" dirty="0"/>
          </a:p>
        </p:txBody>
      </p:sp>
      <p:sp>
        <p:nvSpPr>
          <p:cNvPr id="58" name="SK-6-text-57"/>
          <p:cNvSpPr/>
          <p:nvPr/>
        </p:nvSpPr>
        <p:spPr>
          <a:xfrm>
            <a:off x="1802011" y="4886325"/>
            <a:ext cx="9258300" cy="161925"/>
          </a:xfrm>
          <a:prstGeom prst="rect">
            <a:avLst/>
          </a:prstGeom>
          <a:noFill/>
          <a:ln/>
        </p:spPr>
        <p:txBody>
          <a:bodyPr vert="horz" wrap="square" lIns="0" tIns="0" rIns="0" bIns="0" rtlCol="0" anchor="ctr"/>
          <a:lstStyle/>
          <a:p>
            <a:pPr marL="0" indent="0" algn="l">
              <a:lnSpc>
                <a:spcPts val="1575"/>
              </a:lnSpc>
              <a:buNone/>
            </a:pPr>
            <a:r>
              <a:rPr lang="en-US" sz="1125" dirty="0">
                <a:solidFill>
                  <a:srgbClr val="7F8C8D"/>
                </a:solidFill>
              </a:rPr>
              <a:t>CPNs, Counsellors, and IAPT for psychological support.</a:t>
            </a:r>
            <a:endParaRPr lang="en-US" sz="1125" dirty="0"/>
          </a:p>
        </p:txBody>
      </p:sp>
      <p:sp>
        <p:nvSpPr>
          <p:cNvPr id="59" name="SK-6-text-58"/>
          <p:cNvSpPr/>
          <p:nvPr/>
        </p:nvSpPr>
        <p:spPr>
          <a:xfrm>
            <a:off x="6877050" y="3814763"/>
            <a:ext cx="3291840" cy="257175"/>
          </a:xfrm>
          <a:prstGeom prst="rect">
            <a:avLst/>
          </a:prstGeom>
          <a:noFill/>
          <a:ln/>
        </p:spPr>
        <p:txBody>
          <a:bodyPr vert="horz" wrap="square" lIns="0" tIns="0" rIns="0" bIns="0" rtlCol="0" anchor="ctr"/>
          <a:lstStyle/>
          <a:p>
            <a:pPr marL="0" indent="0">
              <a:lnSpc>
                <a:spcPts val="2025"/>
              </a:lnSpc>
              <a:buNone/>
            </a:pPr>
            <a:r>
              <a:rPr lang="en-US" sz="1350" b="1" kern="0" spc="30" dirty="0">
                <a:solidFill>
                  <a:srgbClr val="F37021"/>
                </a:solidFill>
              </a:rPr>
              <a:t>COMMUNITY SECTOR</a:t>
            </a:r>
            <a:endParaRPr lang="en-US" sz="1350" dirty="0"/>
          </a:p>
        </p:txBody>
      </p:sp>
      <p:sp>
        <p:nvSpPr>
          <p:cNvPr id="60" name="SK-6-text-59"/>
          <p:cNvSpPr/>
          <p:nvPr/>
        </p:nvSpPr>
        <p:spPr>
          <a:xfrm>
            <a:off x="6596063" y="4295775"/>
            <a:ext cx="2743200" cy="161925"/>
          </a:xfrm>
          <a:prstGeom prst="rect">
            <a:avLst/>
          </a:prstGeom>
          <a:noFill/>
          <a:ln/>
        </p:spPr>
        <p:txBody>
          <a:bodyPr vert="horz" wrap="square" lIns="0" tIns="0" rIns="0" bIns="0" rtlCol="0" anchor="ctr"/>
          <a:lstStyle/>
          <a:p>
            <a:pPr marL="0" indent="0" algn="l">
              <a:lnSpc>
                <a:spcPts val="1575"/>
              </a:lnSpc>
              <a:buNone/>
            </a:pPr>
            <a:r>
              <a:rPr lang="en-US" sz="1125" b="1" dirty="0">
                <a:solidFill>
                  <a:srgbClr val="34495E"/>
                </a:solidFill>
              </a:rPr>
              <a:t>Social Services:</a:t>
            </a:r>
            <a:endParaRPr lang="en-US" sz="1125" dirty="0"/>
          </a:p>
        </p:txBody>
      </p:sp>
      <p:sp>
        <p:nvSpPr>
          <p:cNvPr id="61" name="SK-6-text-60"/>
          <p:cNvSpPr/>
          <p:nvPr/>
        </p:nvSpPr>
        <p:spPr>
          <a:xfrm>
            <a:off x="7731919" y="4295775"/>
            <a:ext cx="4460081" cy="161925"/>
          </a:xfrm>
          <a:prstGeom prst="rect">
            <a:avLst/>
          </a:prstGeom>
          <a:noFill/>
          <a:ln/>
        </p:spPr>
        <p:txBody>
          <a:bodyPr vert="horz" wrap="square" lIns="0" tIns="0" rIns="0" bIns="0" rtlCol="0" anchor="ctr"/>
          <a:lstStyle/>
          <a:p>
            <a:pPr marL="0" indent="0" algn="l">
              <a:lnSpc>
                <a:spcPts val="1575"/>
              </a:lnSpc>
              <a:buNone/>
            </a:pPr>
            <a:r>
              <a:rPr lang="en-US" sz="1125" dirty="0">
                <a:solidFill>
                  <a:srgbClr val="7F8C8D"/>
                </a:solidFill>
              </a:rPr>
              <a:t>Care packages, home adaptations, and safeguarding.</a:t>
            </a:r>
            <a:endParaRPr lang="en-US" sz="1125" dirty="0"/>
          </a:p>
        </p:txBody>
      </p:sp>
      <p:sp>
        <p:nvSpPr>
          <p:cNvPr id="62" name="SK-6-text-61"/>
          <p:cNvSpPr/>
          <p:nvPr/>
        </p:nvSpPr>
        <p:spPr>
          <a:xfrm>
            <a:off x="6596063" y="4591050"/>
            <a:ext cx="2914650" cy="161925"/>
          </a:xfrm>
          <a:prstGeom prst="rect">
            <a:avLst/>
          </a:prstGeom>
          <a:noFill/>
          <a:ln/>
        </p:spPr>
        <p:txBody>
          <a:bodyPr vert="horz" wrap="square" lIns="0" tIns="0" rIns="0" bIns="0" rtlCol="0" anchor="ctr"/>
          <a:lstStyle/>
          <a:p>
            <a:pPr marL="0" indent="0" algn="l">
              <a:lnSpc>
                <a:spcPts val="1575"/>
              </a:lnSpc>
              <a:buNone/>
            </a:pPr>
            <a:r>
              <a:rPr lang="en-US" sz="1125" b="1" dirty="0">
                <a:solidFill>
                  <a:srgbClr val="34495E"/>
                </a:solidFill>
              </a:rPr>
              <a:t>Voluntary Sector:</a:t>
            </a:r>
            <a:endParaRPr lang="en-US" sz="1125" dirty="0"/>
          </a:p>
        </p:txBody>
      </p:sp>
      <p:sp>
        <p:nvSpPr>
          <p:cNvPr id="63" name="SK-6-text-62"/>
          <p:cNvSpPr/>
          <p:nvPr/>
        </p:nvSpPr>
        <p:spPr>
          <a:xfrm>
            <a:off x="7816155" y="4591050"/>
            <a:ext cx="4375845" cy="161925"/>
          </a:xfrm>
          <a:prstGeom prst="rect">
            <a:avLst/>
          </a:prstGeom>
          <a:noFill/>
          <a:ln/>
        </p:spPr>
        <p:txBody>
          <a:bodyPr vert="horz" wrap="square" lIns="0" tIns="0" rIns="0" bIns="0" rtlCol="0" anchor="ctr"/>
          <a:lstStyle/>
          <a:p>
            <a:pPr marL="0" indent="0" algn="l">
              <a:lnSpc>
                <a:spcPts val="1575"/>
              </a:lnSpc>
              <a:buNone/>
            </a:pPr>
            <a:r>
              <a:rPr lang="en-US" sz="1125" dirty="0">
                <a:solidFill>
                  <a:srgbClr val="7F8C8D"/>
                </a:solidFill>
              </a:rPr>
              <a:t>Disease charities (BHF, Diabetes UK) and local support.</a:t>
            </a:r>
            <a:endParaRPr lang="en-US" sz="1125" dirty="0"/>
          </a:p>
        </p:txBody>
      </p:sp>
      <p:sp>
        <p:nvSpPr>
          <p:cNvPr id="64" name="SK-6-text-63"/>
          <p:cNvSpPr/>
          <p:nvPr/>
        </p:nvSpPr>
        <p:spPr>
          <a:xfrm>
            <a:off x="6596063" y="4886325"/>
            <a:ext cx="3257550" cy="161925"/>
          </a:xfrm>
          <a:prstGeom prst="rect">
            <a:avLst/>
          </a:prstGeom>
          <a:noFill/>
          <a:ln/>
        </p:spPr>
        <p:txBody>
          <a:bodyPr vert="horz" wrap="square" lIns="0" tIns="0" rIns="0" bIns="0" rtlCol="0" anchor="ctr"/>
          <a:lstStyle/>
          <a:p>
            <a:pPr marL="0" indent="0" algn="l">
              <a:lnSpc>
                <a:spcPts val="1575"/>
              </a:lnSpc>
              <a:buNone/>
            </a:pPr>
            <a:r>
              <a:rPr lang="en-US" sz="1125" b="1" dirty="0">
                <a:solidFill>
                  <a:srgbClr val="34495E"/>
                </a:solidFill>
              </a:rPr>
              <a:t>Community Pharmacy:</a:t>
            </a:r>
            <a:endParaRPr lang="en-US" sz="1125" dirty="0"/>
          </a:p>
        </p:txBody>
      </p:sp>
      <p:sp>
        <p:nvSpPr>
          <p:cNvPr id="65" name="SK-6-text-64"/>
          <p:cNvSpPr/>
          <p:nvPr/>
        </p:nvSpPr>
        <p:spPr>
          <a:xfrm>
            <a:off x="8191946" y="4886325"/>
            <a:ext cx="4000054" cy="161925"/>
          </a:xfrm>
          <a:prstGeom prst="rect">
            <a:avLst/>
          </a:prstGeom>
          <a:noFill/>
          <a:ln/>
        </p:spPr>
        <p:txBody>
          <a:bodyPr vert="horz" wrap="square" lIns="0" tIns="0" rIns="0" bIns="0" rtlCol="0" anchor="ctr"/>
          <a:lstStyle/>
          <a:p>
            <a:pPr marL="0" indent="0" algn="l">
              <a:lnSpc>
                <a:spcPts val="1575"/>
              </a:lnSpc>
              <a:buNone/>
            </a:pPr>
            <a:r>
              <a:rPr lang="en-US" sz="1125" dirty="0">
                <a:solidFill>
                  <a:srgbClr val="7F8C8D"/>
                </a:solidFill>
              </a:rPr>
              <a:t>Dispensing, MURs, and self-care advice.</a:t>
            </a:r>
            <a:endParaRPr lang="en-US" sz="1125" dirty="0"/>
          </a:p>
        </p:txBody>
      </p:sp>
      <p:sp>
        <p:nvSpPr>
          <p:cNvPr id="66" name="SK-6-text-65"/>
          <p:cNvSpPr/>
          <p:nvPr/>
        </p:nvSpPr>
        <p:spPr>
          <a:xfrm>
            <a:off x="1000125" y="5715000"/>
            <a:ext cx="10620375" cy="428625"/>
          </a:xfrm>
          <a:prstGeom prst="rect">
            <a:avLst/>
          </a:prstGeom>
          <a:noFill/>
          <a:ln/>
        </p:spPr>
        <p:txBody>
          <a:bodyPr vert="horz" wrap="square" lIns="0" tIns="0" rIns="0" bIns="0" rtlCol="0" anchor="ctr"/>
          <a:lstStyle/>
          <a:p>
            <a:pPr marL="0" indent="0">
              <a:lnSpc>
                <a:spcPts val="1688"/>
              </a:lnSpc>
              <a:buNone/>
            </a:pPr>
            <a:r>
              <a:rPr lang="en-US" sz="1125" b="1" i="1" dirty="0">
                <a:solidFill>
                  <a:srgbClr val="D35400"/>
                </a:solidFill>
              </a:rPr>
              <a:t>NICE NG56 Principle:</a:t>
            </a:r>
            <a:r>
              <a:rPr lang="en-US" sz="1125" i="1" dirty="0">
                <a:solidFill>
                  <a:srgbClr val="2C3E50"/>
                </a:solidFill>
              </a:rPr>
              <a:t> Care coordination is essential for people with multimorbidity. A </a:t>
            </a:r>
            <a:r>
              <a:rPr lang="en-US" sz="1125" b="1" i="1" dirty="0">
                <a:solidFill>
                  <a:srgbClr val="D35400"/>
                </a:solidFill>
              </a:rPr>
              <a:t>named lead professional</a:t>
            </a:r>
            <a:r>
              <a:rPr lang="en-US" sz="1125" i="1" dirty="0">
                <a:solidFill>
                  <a:srgbClr val="2C3E50"/>
                </a:solidFill>
              </a:rPr>
              <a:t> should be responsible for the overall care plan to prevent fragmented management.</a:t>
            </a:r>
            <a:endParaRPr lang="en-US" sz="1125" dirty="0"/>
          </a:p>
        </p:txBody>
      </p:sp>
      <p:sp>
        <p:nvSpPr>
          <p:cNvPr id="67" name="SK-6-text-66"/>
          <p:cNvSpPr/>
          <p:nvPr/>
        </p:nvSpPr>
        <p:spPr>
          <a:xfrm>
            <a:off x="5423148" y="6574631"/>
            <a:ext cx="3120390" cy="185738"/>
          </a:xfrm>
          <a:prstGeom prst="rect">
            <a:avLst/>
          </a:prstGeom>
          <a:noFill/>
          <a:ln/>
        </p:spPr>
        <p:txBody>
          <a:bodyPr vert="horz" wrap="square" lIns="0" tIns="0" rIns="0" bIns="0" rtlCol="0" anchor="ctr"/>
          <a:lstStyle/>
          <a:p>
            <a:pPr marL="0" indent="0">
              <a:lnSpc>
                <a:spcPts val="1463"/>
              </a:lnSpc>
              <a:buNone/>
            </a:pPr>
            <a:r>
              <a:rPr lang="en-US" sz="975" kern="0" spc="30" dirty="0">
                <a:solidFill>
                  <a:srgbClr val="FFFFFF"/>
                </a:solidFill>
              </a:rPr>
              <a:t>www.bradfordvts.co.uk</a:t>
            </a:r>
            <a:endParaRPr lang="en-US" sz="975"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7-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7-img-2" descr="preencoded.png"/>
          <p:cNvPicPr>
            <a:picLocks noChangeAspect="1"/>
          </p:cNvPicPr>
          <p:nvPr/>
        </p:nvPicPr>
        <p:blipFill>
          <a:blip r:embed="rId3"/>
          <a:stretch>
            <a:fillRect/>
          </a:stretch>
        </p:blipFill>
        <p:spPr>
          <a:xfrm>
            <a:off x="0" y="0"/>
            <a:ext cx="12192000" cy="6858000"/>
          </a:xfrm>
          <a:prstGeom prst="rect">
            <a:avLst/>
          </a:prstGeom>
        </p:spPr>
      </p:pic>
      <p:pic>
        <p:nvPicPr>
          <p:cNvPr id="4" name="SK-7-img-3" descr="preencoded.png"/>
          <p:cNvPicPr>
            <a:picLocks noChangeAspect="1"/>
          </p:cNvPicPr>
          <p:nvPr/>
        </p:nvPicPr>
        <p:blipFill>
          <a:blip r:embed="rId4"/>
          <a:stretch>
            <a:fillRect/>
          </a:stretch>
        </p:blipFill>
        <p:spPr>
          <a:xfrm>
            <a:off x="381000" y="0"/>
            <a:ext cx="11430000" cy="714375"/>
          </a:xfrm>
          <a:prstGeom prst="rect">
            <a:avLst/>
          </a:prstGeom>
        </p:spPr>
      </p:pic>
      <p:pic>
        <p:nvPicPr>
          <p:cNvPr id="5" name="SK-7-img-4" descr="preencoded.png"/>
          <p:cNvPicPr>
            <a:picLocks noChangeAspect="1"/>
          </p:cNvPicPr>
          <p:nvPr/>
        </p:nvPicPr>
        <p:blipFill>
          <a:blip r:embed="rId5"/>
          <a:stretch>
            <a:fillRect/>
          </a:stretch>
        </p:blipFill>
        <p:spPr>
          <a:xfrm>
            <a:off x="10521851" y="185738"/>
            <a:ext cx="1051024" cy="342900"/>
          </a:xfrm>
          <a:prstGeom prst="rect">
            <a:avLst/>
          </a:prstGeom>
        </p:spPr>
      </p:pic>
      <p:pic>
        <p:nvPicPr>
          <p:cNvPr id="6" name="SK-7-img-5" descr="preencoded.png"/>
          <p:cNvPicPr>
            <a:picLocks noChangeAspect="1"/>
          </p:cNvPicPr>
          <p:nvPr/>
        </p:nvPicPr>
        <p:blipFill>
          <a:blip r:embed="rId6"/>
          <a:stretch>
            <a:fillRect/>
          </a:stretch>
        </p:blipFill>
        <p:spPr>
          <a:xfrm>
            <a:off x="381000" y="895350"/>
            <a:ext cx="11430000" cy="365671"/>
          </a:xfrm>
          <a:prstGeom prst="rect">
            <a:avLst/>
          </a:prstGeom>
        </p:spPr>
      </p:pic>
      <p:pic>
        <p:nvPicPr>
          <p:cNvPr id="7" name="SK-7-img-6" descr="preencoded.png"/>
          <p:cNvPicPr>
            <a:picLocks noChangeAspect="1"/>
          </p:cNvPicPr>
          <p:nvPr/>
        </p:nvPicPr>
        <p:blipFill>
          <a:blip r:embed="rId7"/>
          <a:stretch>
            <a:fillRect/>
          </a:stretch>
        </p:blipFill>
        <p:spPr>
          <a:xfrm>
            <a:off x="381000" y="1413421"/>
            <a:ext cx="5065514" cy="1529060"/>
          </a:xfrm>
          <a:prstGeom prst="rect">
            <a:avLst/>
          </a:prstGeom>
        </p:spPr>
      </p:pic>
      <p:pic>
        <p:nvPicPr>
          <p:cNvPr id="8" name="SK-7-img-7" descr="preencoded.png"/>
          <p:cNvPicPr>
            <a:picLocks noChangeAspect="1"/>
          </p:cNvPicPr>
          <p:nvPr/>
        </p:nvPicPr>
        <p:blipFill>
          <a:blip r:embed="rId8"/>
          <a:stretch>
            <a:fillRect/>
          </a:stretch>
        </p:blipFill>
        <p:spPr>
          <a:xfrm>
            <a:off x="571500" y="1892201"/>
            <a:ext cx="571500" cy="571500"/>
          </a:xfrm>
          <a:prstGeom prst="rect">
            <a:avLst/>
          </a:prstGeom>
        </p:spPr>
      </p:pic>
      <p:pic>
        <p:nvPicPr>
          <p:cNvPr id="9" name="SK-7-img-8" descr="preencoded.png"/>
          <p:cNvPicPr>
            <a:picLocks noChangeAspect="1"/>
          </p:cNvPicPr>
          <p:nvPr/>
        </p:nvPicPr>
        <p:blipFill>
          <a:blip r:embed="rId9"/>
          <a:stretch>
            <a:fillRect/>
          </a:stretch>
        </p:blipFill>
        <p:spPr>
          <a:xfrm>
            <a:off x="762000" y="2101751"/>
            <a:ext cx="190500" cy="152400"/>
          </a:xfrm>
          <a:prstGeom prst="rect">
            <a:avLst/>
          </a:prstGeom>
        </p:spPr>
      </p:pic>
      <p:pic>
        <p:nvPicPr>
          <p:cNvPr id="10" name="SK-7-img-9" descr="preencoded.png"/>
          <p:cNvPicPr>
            <a:picLocks noChangeAspect="1"/>
          </p:cNvPicPr>
          <p:nvPr/>
        </p:nvPicPr>
        <p:blipFill>
          <a:blip r:embed="rId10"/>
          <a:stretch>
            <a:fillRect/>
          </a:stretch>
        </p:blipFill>
        <p:spPr>
          <a:xfrm>
            <a:off x="381000" y="3132981"/>
            <a:ext cx="5065514" cy="1529060"/>
          </a:xfrm>
          <a:prstGeom prst="rect">
            <a:avLst/>
          </a:prstGeom>
        </p:spPr>
      </p:pic>
      <p:pic>
        <p:nvPicPr>
          <p:cNvPr id="11" name="SK-7-img-10" descr="preencoded.png"/>
          <p:cNvPicPr>
            <a:picLocks noChangeAspect="1"/>
          </p:cNvPicPr>
          <p:nvPr/>
        </p:nvPicPr>
        <p:blipFill>
          <a:blip r:embed="rId11"/>
          <a:stretch>
            <a:fillRect/>
          </a:stretch>
        </p:blipFill>
        <p:spPr>
          <a:xfrm>
            <a:off x="571500" y="3611761"/>
            <a:ext cx="571500" cy="571500"/>
          </a:xfrm>
          <a:prstGeom prst="rect">
            <a:avLst/>
          </a:prstGeom>
        </p:spPr>
      </p:pic>
      <p:pic>
        <p:nvPicPr>
          <p:cNvPr id="12" name="SK-7-img-11" descr="preencoded.png"/>
          <p:cNvPicPr>
            <a:picLocks noChangeAspect="1"/>
          </p:cNvPicPr>
          <p:nvPr/>
        </p:nvPicPr>
        <p:blipFill>
          <a:blip r:embed="rId12"/>
          <a:stretch>
            <a:fillRect/>
          </a:stretch>
        </p:blipFill>
        <p:spPr>
          <a:xfrm>
            <a:off x="762000" y="3821311"/>
            <a:ext cx="190500" cy="152400"/>
          </a:xfrm>
          <a:prstGeom prst="rect">
            <a:avLst/>
          </a:prstGeom>
        </p:spPr>
      </p:pic>
      <p:pic>
        <p:nvPicPr>
          <p:cNvPr id="13" name="SK-7-img-12" descr="preencoded.png"/>
          <p:cNvPicPr>
            <a:picLocks noChangeAspect="1"/>
          </p:cNvPicPr>
          <p:nvPr/>
        </p:nvPicPr>
        <p:blipFill>
          <a:blip r:embed="rId13"/>
          <a:stretch>
            <a:fillRect/>
          </a:stretch>
        </p:blipFill>
        <p:spPr>
          <a:xfrm>
            <a:off x="381000" y="4852541"/>
            <a:ext cx="5065514" cy="1529060"/>
          </a:xfrm>
          <a:prstGeom prst="rect">
            <a:avLst/>
          </a:prstGeom>
        </p:spPr>
      </p:pic>
      <p:pic>
        <p:nvPicPr>
          <p:cNvPr id="14" name="SK-7-img-13" descr="preencoded.png"/>
          <p:cNvPicPr>
            <a:picLocks noChangeAspect="1"/>
          </p:cNvPicPr>
          <p:nvPr/>
        </p:nvPicPr>
        <p:blipFill>
          <a:blip r:embed="rId14"/>
          <a:stretch>
            <a:fillRect/>
          </a:stretch>
        </p:blipFill>
        <p:spPr>
          <a:xfrm>
            <a:off x="571500" y="5331321"/>
            <a:ext cx="571500" cy="571500"/>
          </a:xfrm>
          <a:prstGeom prst="rect">
            <a:avLst/>
          </a:prstGeom>
        </p:spPr>
      </p:pic>
      <p:pic>
        <p:nvPicPr>
          <p:cNvPr id="15" name="SK-7-img-14" descr="preencoded.png"/>
          <p:cNvPicPr>
            <a:picLocks noChangeAspect="1"/>
          </p:cNvPicPr>
          <p:nvPr/>
        </p:nvPicPr>
        <p:blipFill>
          <a:blip r:embed="rId15"/>
          <a:stretch>
            <a:fillRect/>
          </a:stretch>
        </p:blipFill>
        <p:spPr>
          <a:xfrm>
            <a:off x="762000" y="5540871"/>
            <a:ext cx="190500" cy="152400"/>
          </a:xfrm>
          <a:prstGeom prst="rect">
            <a:avLst/>
          </a:prstGeom>
        </p:spPr>
      </p:pic>
      <p:pic>
        <p:nvPicPr>
          <p:cNvPr id="16" name="SK-7-img-15" descr="preencoded.png"/>
          <p:cNvPicPr>
            <a:picLocks noChangeAspect="1"/>
          </p:cNvPicPr>
          <p:nvPr/>
        </p:nvPicPr>
        <p:blipFill>
          <a:blip r:embed="rId16"/>
          <a:stretch>
            <a:fillRect/>
          </a:stretch>
        </p:blipFill>
        <p:spPr>
          <a:xfrm>
            <a:off x="5732264" y="1413421"/>
            <a:ext cx="6078736" cy="2422327"/>
          </a:xfrm>
          <a:prstGeom prst="rect">
            <a:avLst/>
          </a:prstGeom>
        </p:spPr>
      </p:pic>
      <p:pic>
        <p:nvPicPr>
          <p:cNvPr id="17" name="SK-7-img-16" descr="preencoded.png"/>
          <p:cNvPicPr>
            <a:picLocks noChangeAspect="1"/>
          </p:cNvPicPr>
          <p:nvPr/>
        </p:nvPicPr>
        <p:blipFill>
          <a:blip r:embed="rId17"/>
          <a:stretch>
            <a:fillRect/>
          </a:stretch>
        </p:blipFill>
        <p:spPr>
          <a:xfrm>
            <a:off x="5970389" y="1618208"/>
            <a:ext cx="190500" cy="152400"/>
          </a:xfrm>
          <a:prstGeom prst="rect">
            <a:avLst/>
          </a:prstGeom>
        </p:spPr>
      </p:pic>
      <p:pic>
        <p:nvPicPr>
          <p:cNvPr id="18" name="SK-7-img-17" descr="preencoded.png"/>
          <p:cNvPicPr>
            <a:picLocks noChangeAspect="1"/>
          </p:cNvPicPr>
          <p:nvPr/>
        </p:nvPicPr>
        <p:blipFill>
          <a:blip r:embed="rId18"/>
          <a:stretch>
            <a:fillRect/>
          </a:stretch>
        </p:blipFill>
        <p:spPr>
          <a:xfrm>
            <a:off x="5970389" y="1918246"/>
            <a:ext cx="178594" cy="178594"/>
          </a:xfrm>
          <a:prstGeom prst="rect">
            <a:avLst/>
          </a:prstGeom>
        </p:spPr>
      </p:pic>
      <p:pic>
        <p:nvPicPr>
          <p:cNvPr id="19" name="SK-7-img-18" descr="preencoded.png"/>
          <p:cNvPicPr>
            <a:picLocks noChangeAspect="1"/>
          </p:cNvPicPr>
          <p:nvPr/>
        </p:nvPicPr>
        <p:blipFill>
          <a:blip r:embed="rId19"/>
          <a:stretch>
            <a:fillRect/>
          </a:stretch>
        </p:blipFill>
        <p:spPr>
          <a:xfrm>
            <a:off x="5970389" y="2432596"/>
            <a:ext cx="178594" cy="178594"/>
          </a:xfrm>
          <a:prstGeom prst="rect">
            <a:avLst/>
          </a:prstGeom>
        </p:spPr>
      </p:pic>
      <p:pic>
        <p:nvPicPr>
          <p:cNvPr id="20" name="SK-7-img-19" descr="preencoded.png"/>
          <p:cNvPicPr>
            <a:picLocks noChangeAspect="1"/>
          </p:cNvPicPr>
          <p:nvPr/>
        </p:nvPicPr>
        <p:blipFill>
          <a:blip r:embed="rId20"/>
          <a:stretch>
            <a:fillRect/>
          </a:stretch>
        </p:blipFill>
        <p:spPr>
          <a:xfrm>
            <a:off x="5970389" y="2946946"/>
            <a:ext cx="178594" cy="178594"/>
          </a:xfrm>
          <a:prstGeom prst="rect">
            <a:avLst/>
          </a:prstGeom>
        </p:spPr>
      </p:pic>
      <p:pic>
        <p:nvPicPr>
          <p:cNvPr id="21" name="SK-7-img-20" descr="preencoded.png"/>
          <p:cNvPicPr>
            <a:picLocks noChangeAspect="1"/>
          </p:cNvPicPr>
          <p:nvPr/>
        </p:nvPicPr>
        <p:blipFill>
          <a:blip r:embed="rId21"/>
          <a:stretch>
            <a:fillRect/>
          </a:stretch>
        </p:blipFill>
        <p:spPr>
          <a:xfrm>
            <a:off x="5732264" y="3959572"/>
            <a:ext cx="6078736" cy="2422327"/>
          </a:xfrm>
          <a:prstGeom prst="rect">
            <a:avLst/>
          </a:prstGeom>
        </p:spPr>
      </p:pic>
      <p:pic>
        <p:nvPicPr>
          <p:cNvPr id="22" name="SK-7-img-21" descr="preencoded.png"/>
          <p:cNvPicPr>
            <a:picLocks noChangeAspect="1"/>
          </p:cNvPicPr>
          <p:nvPr/>
        </p:nvPicPr>
        <p:blipFill>
          <a:blip r:embed="rId22"/>
          <a:stretch>
            <a:fillRect/>
          </a:stretch>
        </p:blipFill>
        <p:spPr>
          <a:xfrm>
            <a:off x="5970389" y="4164360"/>
            <a:ext cx="190500" cy="152400"/>
          </a:xfrm>
          <a:prstGeom prst="rect">
            <a:avLst/>
          </a:prstGeom>
        </p:spPr>
      </p:pic>
      <p:pic>
        <p:nvPicPr>
          <p:cNvPr id="23" name="SK-7-img-22" descr="preencoded.png"/>
          <p:cNvPicPr>
            <a:picLocks noChangeAspect="1"/>
          </p:cNvPicPr>
          <p:nvPr/>
        </p:nvPicPr>
        <p:blipFill>
          <a:blip r:embed="rId23"/>
          <a:stretch>
            <a:fillRect/>
          </a:stretch>
        </p:blipFill>
        <p:spPr>
          <a:xfrm>
            <a:off x="5970389" y="4464397"/>
            <a:ext cx="178594" cy="178594"/>
          </a:xfrm>
          <a:prstGeom prst="rect">
            <a:avLst/>
          </a:prstGeom>
        </p:spPr>
      </p:pic>
      <p:pic>
        <p:nvPicPr>
          <p:cNvPr id="24" name="SK-7-img-23" descr="preencoded.png"/>
          <p:cNvPicPr>
            <a:picLocks noChangeAspect="1"/>
          </p:cNvPicPr>
          <p:nvPr/>
        </p:nvPicPr>
        <p:blipFill>
          <a:blip r:embed="rId23"/>
          <a:stretch>
            <a:fillRect/>
          </a:stretch>
        </p:blipFill>
        <p:spPr>
          <a:xfrm>
            <a:off x="5970389" y="4978747"/>
            <a:ext cx="178594" cy="178594"/>
          </a:xfrm>
          <a:prstGeom prst="rect">
            <a:avLst/>
          </a:prstGeom>
        </p:spPr>
      </p:pic>
      <p:pic>
        <p:nvPicPr>
          <p:cNvPr id="25" name="SK-7-img-24" descr="preencoded.png"/>
          <p:cNvPicPr>
            <a:picLocks noChangeAspect="1"/>
          </p:cNvPicPr>
          <p:nvPr/>
        </p:nvPicPr>
        <p:blipFill>
          <a:blip r:embed="rId23"/>
          <a:stretch>
            <a:fillRect/>
          </a:stretch>
        </p:blipFill>
        <p:spPr>
          <a:xfrm>
            <a:off x="5970389" y="5493097"/>
            <a:ext cx="178594" cy="178594"/>
          </a:xfrm>
          <a:prstGeom prst="rect">
            <a:avLst/>
          </a:prstGeom>
        </p:spPr>
      </p:pic>
      <p:pic>
        <p:nvPicPr>
          <p:cNvPr id="26" name="SK-7-img-25" descr="preencoded.png"/>
          <p:cNvPicPr>
            <a:picLocks noChangeAspect="1"/>
          </p:cNvPicPr>
          <p:nvPr/>
        </p:nvPicPr>
        <p:blipFill>
          <a:blip r:embed="rId24"/>
          <a:stretch>
            <a:fillRect/>
          </a:stretch>
        </p:blipFill>
        <p:spPr>
          <a:xfrm>
            <a:off x="0" y="6505575"/>
            <a:ext cx="12192000" cy="352425"/>
          </a:xfrm>
          <a:prstGeom prst="rect">
            <a:avLst/>
          </a:prstGeom>
        </p:spPr>
      </p:pic>
      <p:sp>
        <p:nvSpPr>
          <p:cNvPr id="27" name="SK-7-text-26"/>
          <p:cNvSpPr/>
          <p:nvPr/>
        </p:nvSpPr>
        <p:spPr>
          <a:xfrm>
            <a:off x="619125" y="76200"/>
            <a:ext cx="7132320" cy="342900"/>
          </a:xfrm>
          <a:prstGeom prst="rect">
            <a:avLst/>
          </a:prstGeom>
          <a:noFill/>
          <a:ln/>
        </p:spPr>
        <p:txBody>
          <a:bodyPr vert="horz" wrap="square" lIns="0" tIns="0" rIns="0" bIns="0" rtlCol="0" anchor="ctr"/>
          <a:lstStyle/>
          <a:p>
            <a:pPr marL="0" indent="0">
              <a:lnSpc>
                <a:spcPts val="2700"/>
              </a:lnSpc>
              <a:buNone/>
            </a:pPr>
            <a:r>
              <a:rPr lang="en-US" sz="1800" b="1" kern="0" spc="60" dirty="0">
                <a:solidFill>
                  <a:srgbClr val="FFFFFF"/>
                </a:solidFill>
              </a:rPr>
              <a:t>CHRONIC DISEASE MANAGEMENT</a:t>
            </a:r>
            <a:endParaRPr lang="en-US" sz="1800" dirty="0"/>
          </a:p>
        </p:txBody>
      </p:sp>
      <p:sp>
        <p:nvSpPr>
          <p:cNvPr id="28" name="SK-7-text-27"/>
          <p:cNvSpPr/>
          <p:nvPr/>
        </p:nvSpPr>
        <p:spPr>
          <a:xfrm>
            <a:off x="619125" y="438150"/>
            <a:ext cx="8214360" cy="200025"/>
          </a:xfrm>
          <a:prstGeom prst="rect">
            <a:avLst/>
          </a:prstGeom>
          <a:noFill/>
          <a:ln/>
        </p:spPr>
        <p:txBody>
          <a:bodyPr vert="horz" wrap="square" lIns="0" tIns="0" rIns="0" bIns="0" rtlCol="0" anchor="ctr"/>
          <a:lstStyle/>
          <a:p>
            <a:pPr marL="0" indent="0">
              <a:lnSpc>
                <a:spcPts val="1575"/>
              </a:lnSpc>
              <a:buNone/>
            </a:pPr>
            <a:r>
              <a:rPr lang="en-US" sz="1050" dirty="0">
                <a:solidFill>
                  <a:srgbClr val="FFFFFF">
                    <a:alpha val="90000"/>
                  </a:srgbClr>
                </a:solidFill>
              </a:rPr>
              <a:t>GP Training: NICE NG56 &amp; QOF 2025/26 Standards</a:t>
            </a:r>
            <a:endParaRPr lang="en-US" sz="1050" dirty="0"/>
          </a:p>
        </p:txBody>
      </p:sp>
      <p:sp>
        <p:nvSpPr>
          <p:cNvPr id="29" name="SK-7-text-28"/>
          <p:cNvSpPr/>
          <p:nvPr/>
        </p:nvSpPr>
        <p:spPr>
          <a:xfrm>
            <a:off x="10521851" y="185738"/>
            <a:ext cx="908149" cy="342900"/>
          </a:xfrm>
          <a:prstGeom prst="rect">
            <a:avLst/>
          </a:prstGeom>
          <a:noFill/>
          <a:ln/>
        </p:spPr>
        <p:txBody>
          <a:bodyPr vert="horz" wrap="square" lIns="0" tIns="0" rIns="0" bIns="0" rtlCol="0" anchor="ctr"/>
          <a:lstStyle/>
          <a:p>
            <a:pPr marL="0" indent="0" algn="r">
              <a:lnSpc>
                <a:spcPts val="1350"/>
              </a:lnSpc>
              <a:buNone/>
            </a:pPr>
            <a:r>
              <a:rPr lang="en-US" sz="900" b="1" dirty="0">
                <a:solidFill>
                  <a:srgbClr val="FFFFFF"/>
                </a:solidFill>
              </a:rPr>
              <a:t>BRADFORD VTS
MAY 2026</a:t>
            </a:r>
            <a:endParaRPr lang="en-US" sz="900" dirty="0"/>
          </a:p>
        </p:txBody>
      </p:sp>
      <p:sp>
        <p:nvSpPr>
          <p:cNvPr id="30" name="SK-7-text-29"/>
          <p:cNvSpPr/>
          <p:nvPr/>
        </p:nvSpPr>
        <p:spPr>
          <a:xfrm>
            <a:off x="523875" y="895350"/>
            <a:ext cx="11668125" cy="365671"/>
          </a:xfrm>
          <a:prstGeom prst="rect">
            <a:avLst/>
          </a:prstGeom>
          <a:noFill/>
          <a:ln/>
        </p:spPr>
        <p:txBody>
          <a:bodyPr vert="horz" wrap="square" lIns="0" tIns="0" rIns="0" bIns="0" rtlCol="0" anchor="ctr"/>
          <a:lstStyle/>
          <a:p>
            <a:pPr marL="0" indent="0">
              <a:lnSpc>
                <a:spcPts val="2880"/>
              </a:lnSpc>
              <a:buNone/>
            </a:pPr>
            <a:r>
              <a:rPr lang="en-US" sz="2400" b="1" dirty="0">
                <a:solidFill>
                  <a:srgbClr val="2C3E50"/>
                </a:solidFill>
              </a:rPr>
              <a:t>QOF 2025/26: Major Framework Changes</a:t>
            </a:r>
            <a:endParaRPr lang="en-US" sz="2400" dirty="0"/>
          </a:p>
        </p:txBody>
      </p:sp>
      <p:sp>
        <p:nvSpPr>
          <p:cNvPr id="31" name="SK-7-text-30"/>
          <p:cNvSpPr/>
          <p:nvPr/>
        </p:nvSpPr>
        <p:spPr>
          <a:xfrm>
            <a:off x="1333500" y="1765995"/>
            <a:ext cx="1920240" cy="200025"/>
          </a:xfrm>
          <a:prstGeom prst="rect">
            <a:avLst/>
          </a:prstGeom>
          <a:noFill/>
          <a:ln/>
        </p:spPr>
        <p:txBody>
          <a:bodyPr vert="horz" wrap="square" lIns="0" tIns="0" rIns="0" bIns="0" rtlCol="0" anchor="ctr"/>
          <a:lstStyle/>
          <a:p>
            <a:pPr marL="0" indent="0">
              <a:lnSpc>
                <a:spcPts val="1575"/>
              </a:lnSpc>
              <a:buNone/>
            </a:pPr>
            <a:r>
              <a:rPr lang="en-US" sz="1050" b="1" kern="0" spc="30" dirty="0">
                <a:solidFill>
                  <a:srgbClr val="7F8C8D"/>
                </a:solidFill>
              </a:rPr>
              <a:t>TOTAL POINTS</a:t>
            </a:r>
            <a:endParaRPr lang="en-US" sz="1050" dirty="0"/>
          </a:p>
        </p:txBody>
      </p:sp>
      <p:sp>
        <p:nvSpPr>
          <p:cNvPr id="32" name="SK-7-text-31"/>
          <p:cNvSpPr/>
          <p:nvPr/>
        </p:nvSpPr>
        <p:spPr>
          <a:xfrm>
            <a:off x="1333500" y="1966020"/>
            <a:ext cx="1631603" cy="400050"/>
          </a:xfrm>
          <a:prstGeom prst="rect">
            <a:avLst/>
          </a:prstGeom>
          <a:noFill/>
          <a:ln/>
        </p:spPr>
        <p:txBody>
          <a:bodyPr vert="horz" wrap="square" lIns="0" tIns="0" rIns="0" bIns="0" rtlCol="0" anchor="ctr"/>
          <a:lstStyle/>
          <a:p>
            <a:pPr marL="0" indent="0">
              <a:lnSpc>
                <a:spcPts val="3150"/>
              </a:lnSpc>
              <a:buNone/>
            </a:pPr>
            <a:r>
              <a:rPr lang="en-US" sz="2100" b="1" dirty="0">
                <a:solidFill>
                  <a:srgbClr val="F37021"/>
                </a:solidFill>
              </a:rPr>
              <a:t>564</a:t>
            </a:r>
            <a:endParaRPr lang="en-US" sz="2100" dirty="0"/>
          </a:p>
        </p:txBody>
      </p:sp>
      <p:sp>
        <p:nvSpPr>
          <p:cNvPr id="33" name="SK-7-text-32"/>
          <p:cNvSpPr/>
          <p:nvPr/>
        </p:nvSpPr>
        <p:spPr>
          <a:xfrm>
            <a:off x="1333500" y="2404170"/>
            <a:ext cx="4903470" cy="185738"/>
          </a:xfrm>
          <a:prstGeom prst="rect">
            <a:avLst/>
          </a:prstGeom>
          <a:noFill/>
          <a:ln/>
        </p:spPr>
        <p:txBody>
          <a:bodyPr vert="horz" wrap="square" lIns="0" tIns="0" rIns="0" bIns="0" rtlCol="0" anchor="ctr"/>
          <a:lstStyle/>
          <a:p>
            <a:pPr marL="0" indent="0">
              <a:lnSpc>
                <a:spcPts val="1463"/>
              </a:lnSpc>
              <a:buNone/>
            </a:pPr>
            <a:r>
              <a:rPr lang="en-US" sz="975" dirty="0">
                <a:solidFill>
                  <a:srgbClr val="2C3E50"/>
                </a:solidFill>
              </a:rPr>
              <a:t>Reduced from 776 in 2024/25</a:t>
            </a:r>
            <a:endParaRPr lang="en-US" sz="975" dirty="0"/>
          </a:p>
        </p:txBody>
      </p:sp>
      <p:sp>
        <p:nvSpPr>
          <p:cNvPr id="34" name="SK-7-text-33"/>
          <p:cNvSpPr/>
          <p:nvPr/>
        </p:nvSpPr>
        <p:spPr>
          <a:xfrm>
            <a:off x="1333500" y="3485555"/>
            <a:ext cx="1760220" cy="200025"/>
          </a:xfrm>
          <a:prstGeom prst="rect">
            <a:avLst/>
          </a:prstGeom>
          <a:noFill/>
          <a:ln/>
        </p:spPr>
        <p:txBody>
          <a:bodyPr vert="horz" wrap="square" lIns="0" tIns="0" rIns="0" bIns="0" rtlCol="0" anchor="ctr"/>
          <a:lstStyle/>
          <a:p>
            <a:pPr marL="0" indent="0">
              <a:lnSpc>
                <a:spcPts val="1575"/>
              </a:lnSpc>
              <a:buNone/>
            </a:pPr>
            <a:r>
              <a:rPr lang="en-US" sz="1050" b="1" kern="0" spc="30" dirty="0">
                <a:solidFill>
                  <a:srgbClr val="7F8C8D"/>
                </a:solidFill>
              </a:rPr>
              <a:t>POINT VALUE</a:t>
            </a:r>
            <a:endParaRPr lang="en-US" sz="1050" dirty="0"/>
          </a:p>
        </p:txBody>
      </p:sp>
      <p:sp>
        <p:nvSpPr>
          <p:cNvPr id="35" name="SK-7-text-34"/>
          <p:cNvSpPr/>
          <p:nvPr/>
        </p:nvSpPr>
        <p:spPr>
          <a:xfrm>
            <a:off x="1333500" y="3685580"/>
            <a:ext cx="3307080" cy="400050"/>
          </a:xfrm>
          <a:prstGeom prst="rect">
            <a:avLst/>
          </a:prstGeom>
          <a:noFill/>
          <a:ln/>
        </p:spPr>
        <p:txBody>
          <a:bodyPr vert="horz" wrap="square" lIns="0" tIns="0" rIns="0" bIns="0" rtlCol="0" anchor="ctr"/>
          <a:lstStyle/>
          <a:p>
            <a:pPr marL="0" indent="0">
              <a:lnSpc>
                <a:spcPts val="3150"/>
              </a:lnSpc>
              <a:buNone/>
            </a:pPr>
            <a:r>
              <a:rPr lang="en-US" sz="2100" b="1" dirty="0">
                <a:solidFill>
                  <a:srgbClr val="F37021"/>
                </a:solidFill>
              </a:rPr>
              <a:t>£225.49</a:t>
            </a:r>
            <a:endParaRPr lang="en-US" sz="2100" dirty="0"/>
          </a:p>
        </p:txBody>
      </p:sp>
      <p:sp>
        <p:nvSpPr>
          <p:cNvPr id="36" name="SK-7-text-35"/>
          <p:cNvSpPr/>
          <p:nvPr/>
        </p:nvSpPr>
        <p:spPr>
          <a:xfrm>
            <a:off x="1333500" y="4123730"/>
            <a:ext cx="5200650" cy="185738"/>
          </a:xfrm>
          <a:prstGeom prst="rect">
            <a:avLst/>
          </a:prstGeom>
          <a:noFill/>
          <a:ln/>
        </p:spPr>
        <p:txBody>
          <a:bodyPr vert="horz" wrap="square" lIns="0" tIns="0" rIns="0" bIns="0" rtlCol="0" anchor="ctr"/>
          <a:lstStyle/>
          <a:p>
            <a:pPr marL="0" indent="0">
              <a:lnSpc>
                <a:spcPts val="1463"/>
              </a:lnSpc>
              <a:buNone/>
            </a:pPr>
            <a:r>
              <a:rPr lang="en-US" sz="975" dirty="0">
                <a:solidFill>
                  <a:srgbClr val="2C3E50"/>
                </a:solidFill>
              </a:rPr>
              <a:t>Per point for the 2025/26 cycle</a:t>
            </a:r>
            <a:endParaRPr lang="en-US" sz="975" dirty="0"/>
          </a:p>
        </p:txBody>
      </p:sp>
      <p:sp>
        <p:nvSpPr>
          <p:cNvPr id="37" name="SK-7-text-36"/>
          <p:cNvSpPr/>
          <p:nvPr/>
        </p:nvSpPr>
        <p:spPr>
          <a:xfrm>
            <a:off x="1333500" y="5205115"/>
            <a:ext cx="3040380" cy="200025"/>
          </a:xfrm>
          <a:prstGeom prst="rect">
            <a:avLst/>
          </a:prstGeom>
          <a:noFill/>
          <a:ln/>
        </p:spPr>
        <p:txBody>
          <a:bodyPr vert="horz" wrap="square" lIns="0" tIns="0" rIns="0" bIns="0" rtlCol="0" anchor="ctr"/>
          <a:lstStyle/>
          <a:p>
            <a:pPr marL="0" indent="0">
              <a:lnSpc>
                <a:spcPts val="1575"/>
              </a:lnSpc>
              <a:buNone/>
            </a:pPr>
            <a:r>
              <a:rPr lang="en-US" sz="1050" b="1" kern="0" spc="30" dirty="0">
                <a:solidFill>
                  <a:srgbClr val="7F8C8D"/>
                </a:solidFill>
              </a:rPr>
              <a:t>AVG PRACTICE INCOME</a:t>
            </a:r>
            <a:endParaRPr lang="en-US" sz="1050" dirty="0"/>
          </a:p>
        </p:txBody>
      </p:sp>
      <p:sp>
        <p:nvSpPr>
          <p:cNvPr id="38" name="SK-7-text-37"/>
          <p:cNvSpPr/>
          <p:nvPr/>
        </p:nvSpPr>
        <p:spPr>
          <a:xfrm>
            <a:off x="1333500" y="5405140"/>
            <a:ext cx="3840480" cy="400050"/>
          </a:xfrm>
          <a:prstGeom prst="rect">
            <a:avLst/>
          </a:prstGeom>
          <a:noFill/>
          <a:ln/>
        </p:spPr>
        <p:txBody>
          <a:bodyPr vert="horz" wrap="square" lIns="0" tIns="0" rIns="0" bIns="0" rtlCol="0" anchor="ctr"/>
          <a:lstStyle/>
          <a:p>
            <a:pPr marL="0" indent="0">
              <a:lnSpc>
                <a:spcPts val="3150"/>
              </a:lnSpc>
              <a:buNone/>
            </a:pPr>
            <a:r>
              <a:rPr lang="en-US" sz="2100" b="1" dirty="0">
                <a:solidFill>
                  <a:srgbClr val="F37021"/>
                </a:solidFill>
              </a:rPr>
              <a:t>£127,176</a:t>
            </a:r>
            <a:endParaRPr lang="en-US" sz="2100" dirty="0"/>
          </a:p>
        </p:txBody>
      </p:sp>
      <p:sp>
        <p:nvSpPr>
          <p:cNvPr id="39" name="SK-7-text-38"/>
          <p:cNvSpPr/>
          <p:nvPr/>
        </p:nvSpPr>
        <p:spPr>
          <a:xfrm>
            <a:off x="1333500" y="5843290"/>
            <a:ext cx="5200650" cy="185738"/>
          </a:xfrm>
          <a:prstGeom prst="rect">
            <a:avLst/>
          </a:prstGeom>
          <a:noFill/>
          <a:ln/>
        </p:spPr>
        <p:txBody>
          <a:bodyPr vert="horz" wrap="square" lIns="0" tIns="0" rIns="0" bIns="0" rtlCol="0" anchor="ctr"/>
          <a:lstStyle/>
          <a:p>
            <a:pPr marL="0" indent="0">
              <a:lnSpc>
                <a:spcPts val="1463"/>
              </a:lnSpc>
              <a:buNone/>
            </a:pPr>
            <a:r>
              <a:rPr lang="en-US" sz="975" dirty="0">
                <a:solidFill>
                  <a:srgbClr val="2C3E50"/>
                </a:solidFill>
              </a:rPr>
              <a:t>Estimated average achievement value</a:t>
            </a:r>
            <a:endParaRPr lang="en-US" sz="975" dirty="0"/>
          </a:p>
        </p:txBody>
      </p:sp>
      <p:sp>
        <p:nvSpPr>
          <p:cNvPr id="40" name="SK-7-text-39"/>
          <p:cNvSpPr/>
          <p:nvPr/>
        </p:nvSpPr>
        <p:spPr>
          <a:xfrm>
            <a:off x="6275189" y="1565821"/>
            <a:ext cx="452628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C3E50"/>
                </a:solidFill>
              </a:rPr>
              <a:t>The "Great Retirement"</a:t>
            </a:r>
            <a:endParaRPr lang="en-US" sz="1350" dirty="0"/>
          </a:p>
        </p:txBody>
      </p:sp>
      <p:sp>
        <p:nvSpPr>
          <p:cNvPr id="41" name="SK-7-text-40"/>
          <p:cNvSpPr/>
          <p:nvPr/>
        </p:nvSpPr>
        <p:spPr>
          <a:xfrm>
            <a:off x="6244233" y="1918246"/>
            <a:ext cx="5328642" cy="457200"/>
          </a:xfrm>
          <a:prstGeom prst="rect">
            <a:avLst/>
          </a:prstGeom>
          <a:noFill/>
          <a:ln/>
        </p:spPr>
        <p:txBody>
          <a:bodyPr vert="horz" wrap="square" lIns="0" tIns="0" rIns="0" bIns="0" rtlCol="0" anchor="ctr"/>
          <a:lstStyle/>
          <a:p>
            <a:pPr marL="0" indent="0" algn="l">
              <a:lnSpc>
                <a:spcPts val="1800"/>
              </a:lnSpc>
              <a:buNone/>
            </a:pPr>
            <a:r>
              <a:rPr lang="en-US" sz="1125" b="1" dirty="0">
                <a:solidFill>
                  <a:srgbClr val="2C3E50"/>
                </a:solidFill>
              </a:rPr>
              <a:t>32 Indicators Retired:</a:t>
            </a:r>
            <a:r>
              <a:rPr lang="en-US" sz="1125" dirty="0">
                <a:solidFill>
                  <a:srgbClr val="2C3E50"/>
                </a:solidFill>
              </a:rPr>
              <a:t> Permanently removed from the framework to reduce administrative burden.</a:t>
            </a:r>
            <a:endParaRPr lang="en-US" sz="1125" dirty="0"/>
          </a:p>
        </p:txBody>
      </p:sp>
      <p:sp>
        <p:nvSpPr>
          <p:cNvPr id="42" name="SK-7-text-41"/>
          <p:cNvSpPr/>
          <p:nvPr/>
        </p:nvSpPr>
        <p:spPr>
          <a:xfrm>
            <a:off x="6244233" y="2432596"/>
            <a:ext cx="5328642" cy="457200"/>
          </a:xfrm>
          <a:prstGeom prst="rect">
            <a:avLst/>
          </a:prstGeom>
          <a:noFill/>
          <a:ln/>
        </p:spPr>
        <p:txBody>
          <a:bodyPr vert="horz" wrap="square" lIns="0" tIns="0" rIns="0" bIns="0" rtlCol="0" anchor="ctr"/>
          <a:lstStyle/>
          <a:p>
            <a:pPr marL="0" indent="0" algn="l">
              <a:lnSpc>
                <a:spcPts val="1800"/>
              </a:lnSpc>
              <a:buNone/>
            </a:pPr>
            <a:r>
              <a:rPr lang="en-US" sz="1125" b="1" dirty="0">
                <a:solidFill>
                  <a:srgbClr val="2C3E50"/>
                </a:solidFill>
              </a:rPr>
              <a:t>Registers Defunded:</a:t>
            </a:r>
            <a:r>
              <a:rPr lang="en-US" sz="1125" dirty="0">
                <a:solidFill>
                  <a:srgbClr val="2C3E50"/>
                </a:solidFill>
              </a:rPr>
              <a:t> Disease registers (Cancer, COPD, Asthma, Diabetes DM017, etc.) no longer carry QOF points.</a:t>
            </a:r>
            <a:endParaRPr lang="en-US" sz="1125" dirty="0"/>
          </a:p>
        </p:txBody>
      </p:sp>
      <p:sp>
        <p:nvSpPr>
          <p:cNvPr id="43" name="SK-7-text-42"/>
          <p:cNvSpPr/>
          <p:nvPr/>
        </p:nvSpPr>
        <p:spPr>
          <a:xfrm>
            <a:off x="6244233" y="2946946"/>
            <a:ext cx="5328642" cy="457200"/>
          </a:xfrm>
          <a:prstGeom prst="rect">
            <a:avLst/>
          </a:prstGeom>
          <a:noFill/>
          <a:ln/>
        </p:spPr>
        <p:txBody>
          <a:bodyPr vert="horz" wrap="square" lIns="0" tIns="0" rIns="0" bIns="0" rtlCol="0" anchor="ctr"/>
          <a:lstStyle/>
          <a:p>
            <a:pPr marL="0" indent="0" algn="l">
              <a:lnSpc>
                <a:spcPts val="1800"/>
              </a:lnSpc>
              <a:buNone/>
            </a:pPr>
            <a:r>
              <a:rPr lang="en-US" sz="1125" b="1" dirty="0">
                <a:solidFill>
                  <a:srgbClr val="2C3E50"/>
                </a:solidFill>
              </a:rPr>
              <a:t>QI Modules Gone:</a:t>
            </a:r>
            <a:r>
              <a:rPr lang="en-US" sz="1125" dirty="0">
                <a:solidFill>
                  <a:srgbClr val="2C3E50"/>
                </a:solidFill>
              </a:rPr>
              <a:t> All 6 Quality Improvement modules have been removed and points redistributed.</a:t>
            </a:r>
            <a:endParaRPr lang="en-US" sz="1125" dirty="0"/>
          </a:p>
        </p:txBody>
      </p:sp>
      <p:sp>
        <p:nvSpPr>
          <p:cNvPr id="44" name="SK-7-text-43"/>
          <p:cNvSpPr/>
          <p:nvPr/>
        </p:nvSpPr>
        <p:spPr>
          <a:xfrm>
            <a:off x="6275189" y="4111972"/>
            <a:ext cx="514350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C3E50"/>
                </a:solidFill>
              </a:rPr>
              <a:t>Outcome-Based Achievement</a:t>
            </a:r>
            <a:endParaRPr lang="en-US" sz="1350" dirty="0"/>
          </a:p>
        </p:txBody>
      </p:sp>
      <p:sp>
        <p:nvSpPr>
          <p:cNvPr id="45" name="SK-7-text-44"/>
          <p:cNvSpPr/>
          <p:nvPr/>
        </p:nvSpPr>
        <p:spPr>
          <a:xfrm>
            <a:off x="6244233" y="4464397"/>
            <a:ext cx="5328642" cy="457200"/>
          </a:xfrm>
          <a:prstGeom prst="rect">
            <a:avLst/>
          </a:prstGeom>
          <a:noFill/>
          <a:ln/>
        </p:spPr>
        <p:txBody>
          <a:bodyPr vert="horz" wrap="square" lIns="0" tIns="0" rIns="0" bIns="0" rtlCol="0" anchor="ctr"/>
          <a:lstStyle/>
          <a:p>
            <a:pPr marL="0" indent="0" algn="l">
              <a:lnSpc>
                <a:spcPts val="1800"/>
              </a:lnSpc>
              <a:buNone/>
            </a:pPr>
            <a:r>
              <a:rPr lang="en-US" sz="1125" b="1" dirty="0">
                <a:solidFill>
                  <a:srgbClr val="2C3E50"/>
                </a:solidFill>
              </a:rPr>
              <a:t>CVD Focus:</a:t>
            </a:r>
            <a:r>
              <a:rPr lang="en-US" sz="1125" dirty="0">
                <a:solidFill>
                  <a:srgbClr val="2C3E50"/>
                </a:solidFill>
              </a:rPr>
              <a:t> 141 points redistributed into 9 specific Cardiovascular Disease prevention indicators. </a:t>
            </a:r>
            <a:r>
              <a:rPr lang="en-US" sz="900" b="1" dirty="0">
                <a:solidFill>
                  <a:srgbClr val="FFFFFF"/>
                </a:solidFill>
                <a:highlight>
                  <a:srgbClr val="D35400"/>
                </a:highlight>
              </a:rPr>
              <a:t>AKT KEY</a:t>
            </a:r>
            <a:endParaRPr lang="en-US" sz="1125" dirty="0"/>
          </a:p>
        </p:txBody>
      </p:sp>
      <p:sp>
        <p:nvSpPr>
          <p:cNvPr id="46" name="SK-7-text-45"/>
          <p:cNvSpPr/>
          <p:nvPr/>
        </p:nvSpPr>
        <p:spPr>
          <a:xfrm>
            <a:off x="6244233" y="4978747"/>
            <a:ext cx="5328642" cy="457200"/>
          </a:xfrm>
          <a:prstGeom prst="rect">
            <a:avLst/>
          </a:prstGeom>
          <a:noFill/>
          <a:ln/>
        </p:spPr>
        <p:txBody>
          <a:bodyPr vert="horz" wrap="square" lIns="0" tIns="0" rIns="0" bIns="0" rtlCol="0" anchor="ctr"/>
          <a:lstStyle/>
          <a:p>
            <a:pPr marL="0" indent="0" algn="l">
              <a:lnSpc>
                <a:spcPts val="1800"/>
              </a:lnSpc>
              <a:buNone/>
            </a:pPr>
            <a:r>
              <a:rPr lang="en-US" sz="1125" b="1" dirty="0">
                <a:solidFill>
                  <a:srgbClr val="2C3E50"/>
                </a:solidFill>
              </a:rPr>
              <a:t>Clinical vs Administrative:</a:t>
            </a:r>
            <a:r>
              <a:rPr lang="en-US" sz="1125" dirty="0">
                <a:solidFill>
                  <a:srgbClr val="2C3E50"/>
                </a:solidFill>
              </a:rPr>
              <a:t> Shift from simply "registering" patients to achieving tight BP and Cholesterol targets.</a:t>
            </a:r>
            <a:endParaRPr lang="en-US" sz="1125" dirty="0"/>
          </a:p>
        </p:txBody>
      </p:sp>
      <p:sp>
        <p:nvSpPr>
          <p:cNvPr id="47" name="SK-7-text-46"/>
          <p:cNvSpPr/>
          <p:nvPr/>
        </p:nvSpPr>
        <p:spPr>
          <a:xfrm>
            <a:off x="6244233" y="5493097"/>
            <a:ext cx="5328642" cy="457200"/>
          </a:xfrm>
          <a:prstGeom prst="rect">
            <a:avLst/>
          </a:prstGeom>
          <a:noFill/>
          <a:ln/>
        </p:spPr>
        <p:txBody>
          <a:bodyPr vert="horz" wrap="square" lIns="0" tIns="0" rIns="0" bIns="0" rtlCol="0" anchor="ctr"/>
          <a:lstStyle/>
          <a:p>
            <a:pPr marL="0" indent="0" algn="l">
              <a:lnSpc>
                <a:spcPts val="1800"/>
              </a:lnSpc>
              <a:buNone/>
            </a:pPr>
            <a:r>
              <a:rPr lang="en-US" sz="1125" b="1" dirty="0">
                <a:solidFill>
                  <a:srgbClr val="2C3E50"/>
                </a:solidFill>
              </a:rPr>
              <a:t>Measurable Improvements:</a:t>
            </a:r>
            <a:r>
              <a:rPr lang="en-US" sz="1125" dirty="0">
                <a:solidFill>
                  <a:srgbClr val="2C3E50"/>
                </a:solidFill>
              </a:rPr>
              <a:t> Box-ticking is inadequate; success is now measured by physiological outcomes.</a:t>
            </a:r>
            <a:endParaRPr lang="en-US" sz="1125" dirty="0"/>
          </a:p>
        </p:txBody>
      </p:sp>
      <p:sp>
        <p:nvSpPr>
          <p:cNvPr id="48" name="SK-7-text-47"/>
          <p:cNvSpPr/>
          <p:nvPr/>
        </p:nvSpPr>
        <p:spPr>
          <a:xfrm>
            <a:off x="381000" y="6581775"/>
            <a:ext cx="3360420" cy="200025"/>
          </a:xfrm>
          <a:prstGeom prst="rect">
            <a:avLst/>
          </a:prstGeom>
          <a:noFill/>
          <a:ln/>
        </p:spPr>
        <p:txBody>
          <a:bodyPr vert="horz" wrap="square" lIns="0" tIns="0" rIns="0" bIns="0" rtlCol="0" anchor="ctr"/>
          <a:lstStyle/>
          <a:p>
            <a:pPr marL="0" indent="0">
              <a:lnSpc>
                <a:spcPts val="1575"/>
              </a:lnSpc>
              <a:buNone/>
            </a:pPr>
            <a:r>
              <a:rPr lang="en-US" sz="1050" kern="0" spc="30" dirty="0">
                <a:solidFill>
                  <a:srgbClr val="FFFFFF"/>
                </a:solidFill>
              </a:rPr>
              <a:t>www.bradfordvts.co.uk</a:t>
            </a:r>
            <a:endParaRPr lang="en-US" sz="1050" dirty="0"/>
          </a:p>
        </p:txBody>
      </p:sp>
      <p:sp>
        <p:nvSpPr>
          <p:cNvPr id="49" name="SK-7-text-48"/>
          <p:cNvSpPr/>
          <p:nvPr/>
        </p:nvSpPr>
        <p:spPr>
          <a:xfrm>
            <a:off x="9593759" y="6596063"/>
            <a:ext cx="2598241" cy="171450"/>
          </a:xfrm>
          <a:prstGeom prst="rect">
            <a:avLst/>
          </a:prstGeom>
          <a:noFill/>
          <a:ln/>
        </p:spPr>
        <p:txBody>
          <a:bodyPr vert="horz" wrap="square" lIns="0" tIns="0" rIns="0" bIns="0" rtlCol="0" anchor="ctr"/>
          <a:lstStyle/>
          <a:p>
            <a:pPr marL="0" indent="0">
              <a:lnSpc>
                <a:spcPts val="1350"/>
              </a:lnSpc>
              <a:buNone/>
            </a:pPr>
            <a:r>
              <a:rPr lang="en-US" sz="900" dirty="0">
                <a:solidFill>
                  <a:srgbClr val="FFFFFF">
                    <a:alpha val="70000"/>
                  </a:srgbClr>
                </a:solidFill>
              </a:rPr>
              <a:t>Chronic Disease Management — May 2026</a:t>
            </a:r>
            <a:endParaRPr lang="en-US" sz="9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8-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8-img-2" descr="preencoded.png"/>
          <p:cNvPicPr>
            <a:picLocks noChangeAspect="1"/>
          </p:cNvPicPr>
          <p:nvPr/>
        </p:nvPicPr>
        <p:blipFill>
          <a:blip r:embed="rId3"/>
          <a:stretch>
            <a:fillRect/>
          </a:stretch>
        </p:blipFill>
        <p:spPr>
          <a:xfrm>
            <a:off x="0" y="0"/>
            <a:ext cx="12192000" cy="6858000"/>
          </a:xfrm>
          <a:prstGeom prst="rect">
            <a:avLst/>
          </a:prstGeom>
        </p:spPr>
      </p:pic>
      <p:pic>
        <p:nvPicPr>
          <p:cNvPr id="4" name="SK-8-img-3" descr="preencoded.png"/>
          <p:cNvPicPr>
            <a:picLocks noChangeAspect="1"/>
          </p:cNvPicPr>
          <p:nvPr/>
        </p:nvPicPr>
        <p:blipFill>
          <a:blip r:embed="rId4"/>
          <a:stretch>
            <a:fillRect/>
          </a:stretch>
        </p:blipFill>
        <p:spPr>
          <a:xfrm>
            <a:off x="381000" y="0"/>
            <a:ext cx="11430000" cy="790575"/>
          </a:xfrm>
          <a:prstGeom prst="rect">
            <a:avLst/>
          </a:prstGeom>
        </p:spPr>
      </p:pic>
      <p:pic>
        <p:nvPicPr>
          <p:cNvPr id="5" name="SK-8-img-4" descr="preencoded.png"/>
          <p:cNvPicPr>
            <a:picLocks noChangeAspect="1"/>
          </p:cNvPicPr>
          <p:nvPr/>
        </p:nvPicPr>
        <p:blipFill>
          <a:blip r:embed="rId5"/>
          <a:stretch>
            <a:fillRect/>
          </a:stretch>
        </p:blipFill>
        <p:spPr>
          <a:xfrm>
            <a:off x="10521851" y="223838"/>
            <a:ext cx="1051024" cy="342900"/>
          </a:xfrm>
          <a:prstGeom prst="rect">
            <a:avLst/>
          </a:prstGeom>
        </p:spPr>
      </p:pic>
      <p:pic>
        <p:nvPicPr>
          <p:cNvPr id="6" name="SK-8-img-5" descr="preencoded.png"/>
          <p:cNvPicPr>
            <a:picLocks noChangeAspect="1"/>
          </p:cNvPicPr>
          <p:nvPr/>
        </p:nvPicPr>
        <p:blipFill>
          <a:blip r:embed="rId6"/>
          <a:stretch>
            <a:fillRect/>
          </a:stretch>
        </p:blipFill>
        <p:spPr>
          <a:xfrm>
            <a:off x="381000" y="1853208"/>
            <a:ext cx="6686550" cy="3504009"/>
          </a:xfrm>
          <a:prstGeom prst="rect">
            <a:avLst/>
          </a:prstGeom>
        </p:spPr>
      </p:pic>
      <p:pic>
        <p:nvPicPr>
          <p:cNvPr id="7" name="SK-8-img-6" descr="preencoded.png"/>
          <p:cNvPicPr>
            <a:picLocks noChangeAspect="1"/>
          </p:cNvPicPr>
          <p:nvPr/>
        </p:nvPicPr>
        <p:blipFill>
          <a:blip r:embed="rId7"/>
          <a:stretch>
            <a:fillRect/>
          </a:stretch>
        </p:blipFill>
        <p:spPr>
          <a:xfrm>
            <a:off x="571500" y="2043708"/>
            <a:ext cx="1036737" cy="376238"/>
          </a:xfrm>
          <a:prstGeom prst="rect">
            <a:avLst/>
          </a:prstGeom>
        </p:spPr>
      </p:pic>
      <p:pic>
        <p:nvPicPr>
          <p:cNvPr id="8" name="SK-8-img-7" descr="preencoded.png"/>
          <p:cNvPicPr>
            <a:picLocks noChangeAspect="1"/>
          </p:cNvPicPr>
          <p:nvPr/>
        </p:nvPicPr>
        <p:blipFill>
          <a:blip r:embed="rId8"/>
          <a:stretch>
            <a:fillRect/>
          </a:stretch>
        </p:blipFill>
        <p:spPr>
          <a:xfrm>
            <a:off x="1608237" y="2043708"/>
            <a:ext cx="3543895" cy="376238"/>
          </a:xfrm>
          <a:prstGeom prst="rect">
            <a:avLst/>
          </a:prstGeom>
        </p:spPr>
      </p:pic>
      <p:pic>
        <p:nvPicPr>
          <p:cNvPr id="9" name="SK-8-img-8" descr="preencoded.png"/>
          <p:cNvPicPr>
            <a:picLocks noChangeAspect="1"/>
          </p:cNvPicPr>
          <p:nvPr/>
        </p:nvPicPr>
        <p:blipFill>
          <a:blip r:embed="rId9"/>
          <a:stretch>
            <a:fillRect/>
          </a:stretch>
        </p:blipFill>
        <p:spPr>
          <a:xfrm>
            <a:off x="5152132" y="2043708"/>
            <a:ext cx="782985" cy="376238"/>
          </a:xfrm>
          <a:prstGeom prst="rect">
            <a:avLst/>
          </a:prstGeom>
        </p:spPr>
      </p:pic>
      <p:pic>
        <p:nvPicPr>
          <p:cNvPr id="10" name="SK-8-img-9" descr="preencoded.png"/>
          <p:cNvPicPr>
            <a:picLocks noChangeAspect="1"/>
          </p:cNvPicPr>
          <p:nvPr/>
        </p:nvPicPr>
        <p:blipFill>
          <a:blip r:embed="rId10"/>
          <a:stretch>
            <a:fillRect/>
          </a:stretch>
        </p:blipFill>
        <p:spPr>
          <a:xfrm>
            <a:off x="5935117" y="2043708"/>
            <a:ext cx="941933" cy="376238"/>
          </a:xfrm>
          <a:prstGeom prst="rect">
            <a:avLst/>
          </a:prstGeom>
        </p:spPr>
      </p:pic>
      <p:pic>
        <p:nvPicPr>
          <p:cNvPr id="11" name="SK-8-img-10" descr="preencoded.png"/>
          <p:cNvPicPr>
            <a:picLocks noChangeAspect="1"/>
          </p:cNvPicPr>
          <p:nvPr/>
        </p:nvPicPr>
        <p:blipFill>
          <a:blip r:embed="rId11"/>
          <a:stretch>
            <a:fillRect/>
          </a:stretch>
        </p:blipFill>
        <p:spPr>
          <a:xfrm>
            <a:off x="571500" y="2419945"/>
            <a:ext cx="1036737" cy="376238"/>
          </a:xfrm>
          <a:prstGeom prst="rect">
            <a:avLst/>
          </a:prstGeom>
        </p:spPr>
      </p:pic>
      <p:pic>
        <p:nvPicPr>
          <p:cNvPr id="12" name="SK-8-img-11" descr="preencoded.png"/>
          <p:cNvPicPr>
            <a:picLocks noChangeAspect="1"/>
          </p:cNvPicPr>
          <p:nvPr/>
        </p:nvPicPr>
        <p:blipFill>
          <a:blip r:embed="rId12"/>
          <a:stretch>
            <a:fillRect/>
          </a:stretch>
        </p:blipFill>
        <p:spPr>
          <a:xfrm>
            <a:off x="1608237" y="2419945"/>
            <a:ext cx="3543895" cy="376238"/>
          </a:xfrm>
          <a:prstGeom prst="rect">
            <a:avLst/>
          </a:prstGeom>
        </p:spPr>
      </p:pic>
      <p:pic>
        <p:nvPicPr>
          <p:cNvPr id="13" name="SK-8-img-12" descr="preencoded.png"/>
          <p:cNvPicPr>
            <a:picLocks noChangeAspect="1"/>
          </p:cNvPicPr>
          <p:nvPr/>
        </p:nvPicPr>
        <p:blipFill>
          <a:blip r:embed="rId13"/>
          <a:stretch>
            <a:fillRect/>
          </a:stretch>
        </p:blipFill>
        <p:spPr>
          <a:xfrm>
            <a:off x="5152132" y="2419945"/>
            <a:ext cx="782985" cy="376238"/>
          </a:xfrm>
          <a:prstGeom prst="rect">
            <a:avLst/>
          </a:prstGeom>
        </p:spPr>
      </p:pic>
      <p:pic>
        <p:nvPicPr>
          <p:cNvPr id="14" name="SK-8-img-13" descr="preencoded.png"/>
          <p:cNvPicPr>
            <a:picLocks noChangeAspect="1"/>
          </p:cNvPicPr>
          <p:nvPr/>
        </p:nvPicPr>
        <p:blipFill>
          <a:blip r:embed="rId14"/>
          <a:stretch>
            <a:fillRect/>
          </a:stretch>
        </p:blipFill>
        <p:spPr>
          <a:xfrm>
            <a:off x="5935117" y="2419945"/>
            <a:ext cx="941933" cy="376238"/>
          </a:xfrm>
          <a:prstGeom prst="rect">
            <a:avLst/>
          </a:prstGeom>
        </p:spPr>
      </p:pic>
      <p:pic>
        <p:nvPicPr>
          <p:cNvPr id="15" name="SK-8-img-14" descr="preencoded.png"/>
          <p:cNvPicPr>
            <a:picLocks noChangeAspect="1"/>
          </p:cNvPicPr>
          <p:nvPr/>
        </p:nvPicPr>
        <p:blipFill>
          <a:blip r:embed="rId15"/>
          <a:stretch>
            <a:fillRect/>
          </a:stretch>
        </p:blipFill>
        <p:spPr>
          <a:xfrm>
            <a:off x="571500" y="2796183"/>
            <a:ext cx="6305550" cy="376238"/>
          </a:xfrm>
          <a:prstGeom prst="rect">
            <a:avLst/>
          </a:prstGeom>
        </p:spPr>
      </p:pic>
      <p:pic>
        <p:nvPicPr>
          <p:cNvPr id="16" name="SK-8-img-15" descr="preencoded.png"/>
          <p:cNvPicPr>
            <a:picLocks noChangeAspect="1"/>
          </p:cNvPicPr>
          <p:nvPr/>
        </p:nvPicPr>
        <p:blipFill>
          <a:blip r:embed="rId16"/>
          <a:stretch>
            <a:fillRect/>
          </a:stretch>
        </p:blipFill>
        <p:spPr>
          <a:xfrm>
            <a:off x="571500" y="2796183"/>
            <a:ext cx="1036737" cy="376238"/>
          </a:xfrm>
          <a:prstGeom prst="rect">
            <a:avLst/>
          </a:prstGeom>
        </p:spPr>
      </p:pic>
      <p:pic>
        <p:nvPicPr>
          <p:cNvPr id="17" name="SK-8-img-16" descr="preencoded.png"/>
          <p:cNvPicPr>
            <a:picLocks noChangeAspect="1"/>
          </p:cNvPicPr>
          <p:nvPr/>
        </p:nvPicPr>
        <p:blipFill>
          <a:blip r:embed="rId17"/>
          <a:stretch>
            <a:fillRect/>
          </a:stretch>
        </p:blipFill>
        <p:spPr>
          <a:xfrm>
            <a:off x="1608237" y="2796183"/>
            <a:ext cx="3543895" cy="376238"/>
          </a:xfrm>
          <a:prstGeom prst="rect">
            <a:avLst/>
          </a:prstGeom>
        </p:spPr>
      </p:pic>
      <p:pic>
        <p:nvPicPr>
          <p:cNvPr id="18" name="SK-8-img-17" descr="preencoded.png"/>
          <p:cNvPicPr>
            <a:picLocks noChangeAspect="1"/>
          </p:cNvPicPr>
          <p:nvPr/>
        </p:nvPicPr>
        <p:blipFill>
          <a:blip r:embed="rId18"/>
          <a:stretch>
            <a:fillRect/>
          </a:stretch>
        </p:blipFill>
        <p:spPr>
          <a:xfrm>
            <a:off x="5152132" y="2796183"/>
            <a:ext cx="782985" cy="376238"/>
          </a:xfrm>
          <a:prstGeom prst="rect">
            <a:avLst/>
          </a:prstGeom>
        </p:spPr>
      </p:pic>
      <p:pic>
        <p:nvPicPr>
          <p:cNvPr id="19" name="SK-8-img-18" descr="preencoded.png"/>
          <p:cNvPicPr>
            <a:picLocks noChangeAspect="1"/>
          </p:cNvPicPr>
          <p:nvPr/>
        </p:nvPicPr>
        <p:blipFill>
          <a:blip r:embed="rId19"/>
          <a:stretch>
            <a:fillRect/>
          </a:stretch>
        </p:blipFill>
        <p:spPr>
          <a:xfrm>
            <a:off x="5935117" y="2796183"/>
            <a:ext cx="941933" cy="376238"/>
          </a:xfrm>
          <a:prstGeom prst="rect">
            <a:avLst/>
          </a:prstGeom>
        </p:spPr>
      </p:pic>
      <p:pic>
        <p:nvPicPr>
          <p:cNvPr id="20" name="SK-8-img-19" descr="preencoded.png"/>
          <p:cNvPicPr>
            <a:picLocks noChangeAspect="1"/>
          </p:cNvPicPr>
          <p:nvPr/>
        </p:nvPicPr>
        <p:blipFill>
          <a:blip r:embed="rId20"/>
          <a:stretch>
            <a:fillRect/>
          </a:stretch>
        </p:blipFill>
        <p:spPr>
          <a:xfrm>
            <a:off x="571500" y="3172420"/>
            <a:ext cx="1036737" cy="376238"/>
          </a:xfrm>
          <a:prstGeom prst="rect">
            <a:avLst/>
          </a:prstGeom>
        </p:spPr>
      </p:pic>
      <p:pic>
        <p:nvPicPr>
          <p:cNvPr id="21" name="SK-8-img-20" descr="preencoded.png"/>
          <p:cNvPicPr>
            <a:picLocks noChangeAspect="1"/>
          </p:cNvPicPr>
          <p:nvPr/>
        </p:nvPicPr>
        <p:blipFill>
          <a:blip r:embed="rId21"/>
          <a:stretch>
            <a:fillRect/>
          </a:stretch>
        </p:blipFill>
        <p:spPr>
          <a:xfrm>
            <a:off x="1608237" y="3172420"/>
            <a:ext cx="3543895" cy="376238"/>
          </a:xfrm>
          <a:prstGeom prst="rect">
            <a:avLst/>
          </a:prstGeom>
        </p:spPr>
      </p:pic>
      <p:pic>
        <p:nvPicPr>
          <p:cNvPr id="22" name="SK-8-img-21" descr="preencoded.png"/>
          <p:cNvPicPr>
            <a:picLocks noChangeAspect="1"/>
          </p:cNvPicPr>
          <p:nvPr/>
        </p:nvPicPr>
        <p:blipFill>
          <a:blip r:embed="rId22"/>
          <a:stretch>
            <a:fillRect/>
          </a:stretch>
        </p:blipFill>
        <p:spPr>
          <a:xfrm>
            <a:off x="5152132" y="3172420"/>
            <a:ext cx="782985" cy="376238"/>
          </a:xfrm>
          <a:prstGeom prst="rect">
            <a:avLst/>
          </a:prstGeom>
        </p:spPr>
      </p:pic>
      <p:pic>
        <p:nvPicPr>
          <p:cNvPr id="23" name="SK-8-img-22" descr="preencoded.png"/>
          <p:cNvPicPr>
            <a:picLocks noChangeAspect="1"/>
          </p:cNvPicPr>
          <p:nvPr/>
        </p:nvPicPr>
        <p:blipFill>
          <a:blip r:embed="rId23"/>
          <a:stretch>
            <a:fillRect/>
          </a:stretch>
        </p:blipFill>
        <p:spPr>
          <a:xfrm>
            <a:off x="5935117" y="3172420"/>
            <a:ext cx="941933" cy="376238"/>
          </a:xfrm>
          <a:prstGeom prst="rect">
            <a:avLst/>
          </a:prstGeom>
        </p:spPr>
      </p:pic>
      <p:pic>
        <p:nvPicPr>
          <p:cNvPr id="24" name="SK-8-img-23" descr="preencoded.png"/>
          <p:cNvPicPr>
            <a:picLocks noChangeAspect="1"/>
          </p:cNvPicPr>
          <p:nvPr/>
        </p:nvPicPr>
        <p:blipFill>
          <a:blip r:embed="rId15"/>
          <a:stretch>
            <a:fillRect/>
          </a:stretch>
        </p:blipFill>
        <p:spPr>
          <a:xfrm>
            <a:off x="571500" y="3548658"/>
            <a:ext cx="6305550" cy="376238"/>
          </a:xfrm>
          <a:prstGeom prst="rect">
            <a:avLst/>
          </a:prstGeom>
        </p:spPr>
      </p:pic>
      <p:pic>
        <p:nvPicPr>
          <p:cNvPr id="25" name="SK-8-img-24" descr="preencoded.png"/>
          <p:cNvPicPr>
            <a:picLocks noChangeAspect="1"/>
          </p:cNvPicPr>
          <p:nvPr/>
        </p:nvPicPr>
        <p:blipFill>
          <a:blip r:embed="rId16"/>
          <a:stretch>
            <a:fillRect/>
          </a:stretch>
        </p:blipFill>
        <p:spPr>
          <a:xfrm>
            <a:off x="571500" y="3548658"/>
            <a:ext cx="1036737" cy="376238"/>
          </a:xfrm>
          <a:prstGeom prst="rect">
            <a:avLst/>
          </a:prstGeom>
        </p:spPr>
      </p:pic>
      <p:pic>
        <p:nvPicPr>
          <p:cNvPr id="26" name="SK-8-img-25" descr="preencoded.png"/>
          <p:cNvPicPr>
            <a:picLocks noChangeAspect="1"/>
          </p:cNvPicPr>
          <p:nvPr/>
        </p:nvPicPr>
        <p:blipFill>
          <a:blip r:embed="rId17"/>
          <a:stretch>
            <a:fillRect/>
          </a:stretch>
        </p:blipFill>
        <p:spPr>
          <a:xfrm>
            <a:off x="1608237" y="3548658"/>
            <a:ext cx="3543895" cy="376238"/>
          </a:xfrm>
          <a:prstGeom prst="rect">
            <a:avLst/>
          </a:prstGeom>
        </p:spPr>
      </p:pic>
      <p:pic>
        <p:nvPicPr>
          <p:cNvPr id="27" name="SK-8-img-26" descr="preencoded.png"/>
          <p:cNvPicPr>
            <a:picLocks noChangeAspect="1"/>
          </p:cNvPicPr>
          <p:nvPr/>
        </p:nvPicPr>
        <p:blipFill>
          <a:blip r:embed="rId18"/>
          <a:stretch>
            <a:fillRect/>
          </a:stretch>
        </p:blipFill>
        <p:spPr>
          <a:xfrm>
            <a:off x="5152132" y="3548658"/>
            <a:ext cx="782985" cy="376238"/>
          </a:xfrm>
          <a:prstGeom prst="rect">
            <a:avLst/>
          </a:prstGeom>
        </p:spPr>
      </p:pic>
      <p:pic>
        <p:nvPicPr>
          <p:cNvPr id="28" name="SK-8-img-27" descr="preencoded.png"/>
          <p:cNvPicPr>
            <a:picLocks noChangeAspect="1"/>
          </p:cNvPicPr>
          <p:nvPr/>
        </p:nvPicPr>
        <p:blipFill>
          <a:blip r:embed="rId19"/>
          <a:stretch>
            <a:fillRect/>
          </a:stretch>
        </p:blipFill>
        <p:spPr>
          <a:xfrm>
            <a:off x="5935117" y="3548658"/>
            <a:ext cx="941933" cy="376238"/>
          </a:xfrm>
          <a:prstGeom prst="rect">
            <a:avLst/>
          </a:prstGeom>
        </p:spPr>
      </p:pic>
      <p:pic>
        <p:nvPicPr>
          <p:cNvPr id="29" name="SK-8-img-28" descr="preencoded.png"/>
          <p:cNvPicPr>
            <a:picLocks noChangeAspect="1"/>
          </p:cNvPicPr>
          <p:nvPr/>
        </p:nvPicPr>
        <p:blipFill>
          <a:blip r:embed="rId20"/>
          <a:stretch>
            <a:fillRect/>
          </a:stretch>
        </p:blipFill>
        <p:spPr>
          <a:xfrm>
            <a:off x="571500" y="3924895"/>
            <a:ext cx="1036737" cy="376238"/>
          </a:xfrm>
          <a:prstGeom prst="rect">
            <a:avLst/>
          </a:prstGeom>
        </p:spPr>
      </p:pic>
      <p:pic>
        <p:nvPicPr>
          <p:cNvPr id="30" name="SK-8-img-29" descr="preencoded.png"/>
          <p:cNvPicPr>
            <a:picLocks noChangeAspect="1"/>
          </p:cNvPicPr>
          <p:nvPr/>
        </p:nvPicPr>
        <p:blipFill>
          <a:blip r:embed="rId21"/>
          <a:stretch>
            <a:fillRect/>
          </a:stretch>
        </p:blipFill>
        <p:spPr>
          <a:xfrm>
            <a:off x="1608237" y="3924895"/>
            <a:ext cx="3543895" cy="376238"/>
          </a:xfrm>
          <a:prstGeom prst="rect">
            <a:avLst/>
          </a:prstGeom>
        </p:spPr>
      </p:pic>
      <p:pic>
        <p:nvPicPr>
          <p:cNvPr id="31" name="SK-8-img-30" descr="preencoded.png"/>
          <p:cNvPicPr>
            <a:picLocks noChangeAspect="1"/>
          </p:cNvPicPr>
          <p:nvPr/>
        </p:nvPicPr>
        <p:blipFill>
          <a:blip r:embed="rId22"/>
          <a:stretch>
            <a:fillRect/>
          </a:stretch>
        </p:blipFill>
        <p:spPr>
          <a:xfrm>
            <a:off x="5152132" y="3924895"/>
            <a:ext cx="782985" cy="376238"/>
          </a:xfrm>
          <a:prstGeom prst="rect">
            <a:avLst/>
          </a:prstGeom>
        </p:spPr>
      </p:pic>
      <p:pic>
        <p:nvPicPr>
          <p:cNvPr id="32" name="SK-8-img-31" descr="preencoded.png"/>
          <p:cNvPicPr>
            <a:picLocks noChangeAspect="1"/>
          </p:cNvPicPr>
          <p:nvPr/>
        </p:nvPicPr>
        <p:blipFill>
          <a:blip r:embed="rId24"/>
          <a:stretch>
            <a:fillRect/>
          </a:stretch>
        </p:blipFill>
        <p:spPr>
          <a:xfrm>
            <a:off x="5935117" y="3924895"/>
            <a:ext cx="941933" cy="376238"/>
          </a:xfrm>
          <a:prstGeom prst="rect">
            <a:avLst/>
          </a:prstGeom>
        </p:spPr>
      </p:pic>
      <p:pic>
        <p:nvPicPr>
          <p:cNvPr id="33" name="SK-8-img-32" descr="preencoded.png"/>
          <p:cNvPicPr>
            <a:picLocks noChangeAspect="1"/>
          </p:cNvPicPr>
          <p:nvPr/>
        </p:nvPicPr>
        <p:blipFill>
          <a:blip r:embed="rId25"/>
          <a:stretch>
            <a:fillRect/>
          </a:stretch>
        </p:blipFill>
        <p:spPr>
          <a:xfrm>
            <a:off x="571500" y="4301133"/>
            <a:ext cx="6305550" cy="376238"/>
          </a:xfrm>
          <a:prstGeom prst="rect">
            <a:avLst/>
          </a:prstGeom>
        </p:spPr>
      </p:pic>
      <p:pic>
        <p:nvPicPr>
          <p:cNvPr id="34" name="SK-8-img-33" descr="preencoded.png"/>
          <p:cNvPicPr>
            <a:picLocks noChangeAspect="1"/>
          </p:cNvPicPr>
          <p:nvPr/>
        </p:nvPicPr>
        <p:blipFill>
          <a:blip r:embed="rId16"/>
          <a:stretch>
            <a:fillRect/>
          </a:stretch>
        </p:blipFill>
        <p:spPr>
          <a:xfrm>
            <a:off x="571500" y="4301133"/>
            <a:ext cx="1036737" cy="376238"/>
          </a:xfrm>
          <a:prstGeom prst="rect">
            <a:avLst/>
          </a:prstGeom>
        </p:spPr>
      </p:pic>
      <p:pic>
        <p:nvPicPr>
          <p:cNvPr id="35" name="SK-8-img-34" descr="preencoded.png"/>
          <p:cNvPicPr>
            <a:picLocks noChangeAspect="1"/>
          </p:cNvPicPr>
          <p:nvPr/>
        </p:nvPicPr>
        <p:blipFill>
          <a:blip r:embed="rId17"/>
          <a:stretch>
            <a:fillRect/>
          </a:stretch>
        </p:blipFill>
        <p:spPr>
          <a:xfrm>
            <a:off x="1608237" y="4301133"/>
            <a:ext cx="3543895" cy="376238"/>
          </a:xfrm>
          <a:prstGeom prst="rect">
            <a:avLst/>
          </a:prstGeom>
        </p:spPr>
      </p:pic>
      <p:pic>
        <p:nvPicPr>
          <p:cNvPr id="36" name="SK-8-img-35" descr="preencoded.png"/>
          <p:cNvPicPr>
            <a:picLocks noChangeAspect="1"/>
          </p:cNvPicPr>
          <p:nvPr/>
        </p:nvPicPr>
        <p:blipFill>
          <a:blip r:embed="rId18"/>
          <a:stretch>
            <a:fillRect/>
          </a:stretch>
        </p:blipFill>
        <p:spPr>
          <a:xfrm>
            <a:off x="5152132" y="4301133"/>
            <a:ext cx="782985" cy="376238"/>
          </a:xfrm>
          <a:prstGeom prst="rect">
            <a:avLst/>
          </a:prstGeom>
        </p:spPr>
      </p:pic>
      <p:pic>
        <p:nvPicPr>
          <p:cNvPr id="37" name="SK-8-img-36" descr="preencoded.png"/>
          <p:cNvPicPr>
            <a:picLocks noChangeAspect="1"/>
          </p:cNvPicPr>
          <p:nvPr/>
        </p:nvPicPr>
        <p:blipFill>
          <a:blip r:embed="rId26"/>
          <a:stretch>
            <a:fillRect/>
          </a:stretch>
        </p:blipFill>
        <p:spPr>
          <a:xfrm>
            <a:off x="5935117" y="4301133"/>
            <a:ext cx="941933" cy="376238"/>
          </a:xfrm>
          <a:prstGeom prst="rect">
            <a:avLst/>
          </a:prstGeom>
        </p:spPr>
      </p:pic>
      <p:pic>
        <p:nvPicPr>
          <p:cNvPr id="38" name="SK-8-img-37" descr="preencoded.png"/>
          <p:cNvPicPr>
            <a:picLocks noChangeAspect="1"/>
          </p:cNvPicPr>
          <p:nvPr/>
        </p:nvPicPr>
        <p:blipFill>
          <a:blip r:embed="rId27"/>
          <a:stretch>
            <a:fillRect/>
          </a:stretch>
        </p:blipFill>
        <p:spPr>
          <a:xfrm>
            <a:off x="571500" y="4848374"/>
            <a:ext cx="154781" cy="125760"/>
          </a:xfrm>
          <a:prstGeom prst="rect">
            <a:avLst/>
          </a:prstGeom>
        </p:spPr>
      </p:pic>
      <p:pic>
        <p:nvPicPr>
          <p:cNvPr id="39" name="SK-8-img-38" descr="preencoded.png"/>
          <p:cNvPicPr>
            <a:picLocks noChangeAspect="1"/>
          </p:cNvPicPr>
          <p:nvPr/>
        </p:nvPicPr>
        <p:blipFill>
          <a:blip r:embed="rId28"/>
          <a:stretch>
            <a:fillRect/>
          </a:stretch>
        </p:blipFill>
        <p:spPr>
          <a:xfrm>
            <a:off x="7353300" y="981075"/>
            <a:ext cx="4457700" cy="5248275"/>
          </a:xfrm>
          <a:prstGeom prst="rect">
            <a:avLst/>
          </a:prstGeom>
        </p:spPr>
      </p:pic>
      <p:pic>
        <p:nvPicPr>
          <p:cNvPr id="40" name="SK-8-img-39" descr="preencoded.png"/>
          <p:cNvPicPr>
            <a:picLocks noChangeAspect="1"/>
          </p:cNvPicPr>
          <p:nvPr/>
        </p:nvPicPr>
        <p:blipFill>
          <a:blip r:embed="rId29"/>
          <a:stretch>
            <a:fillRect/>
          </a:stretch>
        </p:blipFill>
        <p:spPr>
          <a:xfrm>
            <a:off x="7543800" y="1571625"/>
            <a:ext cx="4076700" cy="3619500"/>
          </a:xfrm>
          <a:prstGeom prst="rect">
            <a:avLst/>
          </a:prstGeom>
        </p:spPr>
      </p:pic>
      <p:pic>
        <p:nvPicPr>
          <p:cNvPr id="41" name="SK-8-img-40" descr="preencoded.png"/>
          <p:cNvPicPr>
            <a:picLocks noChangeAspect="1"/>
          </p:cNvPicPr>
          <p:nvPr/>
        </p:nvPicPr>
        <p:blipFill>
          <a:blip r:embed="rId30"/>
          <a:stretch>
            <a:fillRect/>
          </a:stretch>
        </p:blipFill>
        <p:spPr>
          <a:xfrm>
            <a:off x="381000" y="6419850"/>
            <a:ext cx="11430000" cy="295275"/>
          </a:xfrm>
          <a:prstGeom prst="rect">
            <a:avLst/>
          </a:prstGeom>
        </p:spPr>
      </p:pic>
      <p:sp>
        <p:nvSpPr>
          <p:cNvPr id="42" name="SK-8-text-41"/>
          <p:cNvSpPr/>
          <p:nvPr/>
        </p:nvSpPr>
        <p:spPr>
          <a:xfrm>
            <a:off x="619125" y="114300"/>
            <a:ext cx="10972800" cy="342900"/>
          </a:xfrm>
          <a:prstGeom prst="rect">
            <a:avLst/>
          </a:prstGeom>
          <a:noFill/>
          <a:ln/>
        </p:spPr>
        <p:txBody>
          <a:bodyPr vert="horz" wrap="square" lIns="0" tIns="0" rIns="0" bIns="0" rtlCol="0" anchor="ctr"/>
          <a:lstStyle/>
          <a:p>
            <a:pPr marL="0" indent="0">
              <a:lnSpc>
                <a:spcPts val="2700"/>
              </a:lnSpc>
              <a:buNone/>
            </a:pPr>
            <a:r>
              <a:rPr lang="en-US" sz="1800" b="1" kern="0" spc="60" dirty="0">
                <a:solidFill>
                  <a:srgbClr val="FFFFFF"/>
                </a:solidFill>
              </a:rPr>
              <a:t>QOF 2025/26: FOCUS ON CVD PREVENTION</a:t>
            </a:r>
            <a:endParaRPr lang="en-US" sz="1800" dirty="0"/>
          </a:p>
        </p:txBody>
      </p:sp>
      <p:sp>
        <p:nvSpPr>
          <p:cNvPr id="43" name="SK-8-text-42"/>
          <p:cNvSpPr/>
          <p:nvPr/>
        </p:nvSpPr>
        <p:spPr>
          <a:xfrm>
            <a:off x="619125" y="476250"/>
            <a:ext cx="8214360" cy="200025"/>
          </a:xfrm>
          <a:prstGeom prst="rect">
            <a:avLst/>
          </a:prstGeom>
          <a:noFill/>
          <a:ln/>
        </p:spPr>
        <p:txBody>
          <a:bodyPr vert="horz" wrap="square" lIns="0" tIns="0" rIns="0" bIns="0" rtlCol="0" anchor="ctr"/>
          <a:lstStyle/>
          <a:p>
            <a:pPr marL="0" indent="0">
              <a:lnSpc>
                <a:spcPts val="1575"/>
              </a:lnSpc>
              <a:buNone/>
            </a:pPr>
            <a:r>
              <a:rPr lang="en-US" sz="1050" dirty="0">
                <a:solidFill>
                  <a:srgbClr val="FFFFFF">
                    <a:alpha val="90000"/>
                  </a:srgbClr>
                </a:solidFill>
              </a:rPr>
              <a:t>GP Training: NICE NG56 &amp; QOF 2025/26 Standards</a:t>
            </a:r>
            <a:endParaRPr lang="en-US" sz="1050" dirty="0"/>
          </a:p>
        </p:txBody>
      </p:sp>
      <p:sp>
        <p:nvSpPr>
          <p:cNvPr id="44" name="SK-8-text-43"/>
          <p:cNvSpPr/>
          <p:nvPr/>
        </p:nvSpPr>
        <p:spPr>
          <a:xfrm>
            <a:off x="10521851" y="223838"/>
            <a:ext cx="908149" cy="342900"/>
          </a:xfrm>
          <a:prstGeom prst="rect">
            <a:avLst/>
          </a:prstGeom>
          <a:noFill/>
          <a:ln/>
        </p:spPr>
        <p:txBody>
          <a:bodyPr vert="horz" wrap="square" lIns="0" tIns="0" rIns="0" bIns="0" rtlCol="0" anchor="ctr"/>
          <a:lstStyle/>
          <a:p>
            <a:pPr marL="0" indent="0" algn="r">
              <a:lnSpc>
                <a:spcPts val="1350"/>
              </a:lnSpc>
              <a:buNone/>
            </a:pPr>
            <a:r>
              <a:rPr lang="en-US" sz="900" b="1" dirty="0">
                <a:solidFill>
                  <a:srgbClr val="FFFFFF"/>
                </a:solidFill>
              </a:rPr>
              <a:t>BRADFORD VTS
MAY 2026</a:t>
            </a:r>
            <a:endParaRPr lang="en-US" sz="900" dirty="0"/>
          </a:p>
        </p:txBody>
      </p:sp>
      <p:sp>
        <p:nvSpPr>
          <p:cNvPr id="45" name="SK-8-text-44"/>
          <p:cNvSpPr/>
          <p:nvPr/>
        </p:nvSpPr>
        <p:spPr>
          <a:xfrm>
            <a:off x="666750" y="2043708"/>
            <a:ext cx="1091580" cy="376238"/>
          </a:xfrm>
          <a:prstGeom prst="rect">
            <a:avLst/>
          </a:prstGeom>
          <a:noFill/>
          <a:ln/>
        </p:spPr>
        <p:txBody>
          <a:bodyPr vert="horz" wrap="square" lIns="0" tIns="0" rIns="0" bIns="0" rtlCol="0" anchor="ctr"/>
          <a:lstStyle/>
          <a:p>
            <a:pPr marL="0" indent="0" algn="l">
              <a:lnSpc>
                <a:spcPts val="1463"/>
              </a:lnSpc>
              <a:buNone/>
            </a:pPr>
            <a:r>
              <a:rPr lang="en-US" sz="975" b="1" dirty="0">
                <a:solidFill>
                  <a:srgbClr val="FFFFFF"/>
                </a:solidFill>
              </a:rPr>
              <a:t>Indicator</a:t>
            </a:r>
            <a:endParaRPr lang="en-US" sz="975" dirty="0"/>
          </a:p>
        </p:txBody>
      </p:sp>
      <p:sp>
        <p:nvSpPr>
          <p:cNvPr id="46" name="SK-8-text-45"/>
          <p:cNvSpPr/>
          <p:nvPr/>
        </p:nvSpPr>
        <p:spPr>
          <a:xfrm>
            <a:off x="1703487" y="2043708"/>
            <a:ext cx="4780489" cy="376238"/>
          </a:xfrm>
          <a:prstGeom prst="rect">
            <a:avLst/>
          </a:prstGeom>
          <a:noFill/>
          <a:ln/>
        </p:spPr>
        <p:txBody>
          <a:bodyPr vert="horz" wrap="square" lIns="0" tIns="0" rIns="0" bIns="0" rtlCol="0" anchor="ctr"/>
          <a:lstStyle/>
          <a:p>
            <a:pPr marL="0" indent="0" algn="l">
              <a:lnSpc>
                <a:spcPts val="1463"/>
              </a:lnSpc>
              <a:buNone/>
            </a:pPr>
            <a:r>
              <a:rPr lang="en-US" sz="975" b="1" dirty="0">
                <a:solidFill>
                  <a:srgbClr val="FFFFFF"/>
                </a:solidFill>
              </a:rPr>
              <a:t>Description (CVD Prevention Focus)</a:t>
            </a:r>
            <a:endParaRPr lang="en-US" sz="975" dirty="0"/>
          </a:p>
        </p:txBody>
      </p:sp>
      <p:sp>
        <p:nvSpPr>
          <p:cNvPr id="47" name="SK-8-text-46"/>
          <p:cNvSpPr/>
          <p:nvPr/>
        </p:nvSpPr>
        <p:spPr>
          <a:xfrm>
            <a:off x="5247382" y="2043708"/>
            <a:ext cx="674629" cy="376238"/>
          </a:xfrm>
          <a:prstGeom prst="rect">
            <a:avLst/>
          </a:prstGeom>
          <a:noFill/>
          <a:ln/>
        </p:spPr>
        <p:txBody>
          <a:bodyPr vert="horz" wrap="square" lIns="0" tIns="0" rIns="0" bIns="0" rtlCol="0" anchor="ctr"/>
          <a:lstStyle/>
          <a:p>
            <a:pPr marL="0" indent="0" algn="l">
              <a:lnSpc>
                <a:spcPts val="1463"/>
              </a:lnSpc>
              <a:buNone/>
            </a:pPr>
            <a:r>
              <a:rPr lang="en-US" sz="975" b="1" dirty="0">
                <a:solidFill>
                  <a:srgbClr val="FFFFFF"/>
                </a:solidFill>
              </a:rPr>
              <a:t>Target</a:t>
            </a:r>
            <a:endParaRPr lang="en-US" sz="975" dirty="0"/>
          </a:p>
        </p:txBody>
      </p:sp>
      <p:sp>
        <p:nvSpPr>
          <p:cNvPr id="48" name="SK-8-text-47"/>
          <p:cNvSpPr/>
          <p:nvPr/>
        </p:nvSpPr>
        <p:spPr>
          <a:xfrm>
            <a:off x="6030367" y="2043708"/>
            <a:ext cx="751433" cy="376238"/>
          </a:xfrm>
          <a:prstGeom prst="rect">
            <a:avLst/>
          </a:prstGeom>
          <a:noFill/>
          <a:ln/>
        </p:spPr>
        <p:txBody>
          <a:bodyPr vert="horz" wrap="square" lIns="0" tIns="0" rIns="0" bIns="0" rtlCol="0" anchor="ctr"/>
          <a:lstStyle/>
          <a:p>
            <a:pPr marL="0" indent="0" algn="l">
              <a:lnSpc>
                <a:spcPts val="1463"/>
              </a:lnSpc>
              <a:buNone/>
            </a:pPr>
            <a:r>
              <a:rPr lang="en-US" sz="975" b="1" dirty="0">
                <a:solidFill>
                  <a:srgbClr val="FFFFFF"/>
                </a:solidFill>
              </a:rPr>
              <a:t>Points</a:t>
            </a:r>
            <a:endParaRPr lang="en-US" sz="975" dirty="0"/>
          </a:p>
        </p:txBody>
      </p:sp>
      <p:sp>
        <p:nvSpPr>
          <p:cNvPr id="49" name="SK-8-text-48"/>
          <p:cNvSpPr/>
          <p:nvPr/>
        </p:nvSpPr>
        <p:spPr>
          <a:xfrm>
            <a:off x="666750" y="2419945"/>
            <a:ext cx="970293" cy="376238"/>
          </a:xfrm>
          <a:prstGeom prst="rect">
            <a:avLst/>
          </a:prstGeom>
          <a:noFill/>
          <a:ln/>
        </p:spPr>
        <p:txBody>
          <a:bodyPr vert="horz" wrap="square" lIns="0" tIns="0" rIns="0" bIns="0" rtlCol="0" anchor="ctr"/>
          <a:lstStyle/>
          <a:p>
            <a:pPr marL="0" indent="0">
              <a:lnSpc>
                <a:spcPts val="1463"/>
              </a:lnSpc>
              <a:buNone/>
            </a:pPr>
            <a:r>
              <a:rPr lang="en-US" sz="975" dirty="0">
                <a:solidFill>
                  <a:srgbClr val="2C3E50"/>
                </a:solidFill>
              </a:rPr>
              <a:t>HYP008</a:t>
            </a:r>
            <a:endParaRPr lang="en-US" sz="975" dirty="0"/>
          </a:p>
        </p:txBody>
      </p:sp>
      <p:sp>
        <p:nvSpPr>
          <p:cNvPr id="50" name="SK-8-text-49"/>
          <p:cNvSpPr/>
          <p:nvPr/>
        </p:nvSpPr>
        <p:spPr>
          <a:xfrm>
            <a:off x="1703487" y="2419945"/>
            <a:ext cx="5296032" cy="376238"/>
          </a:xfrm>
          <a:prstGeom prst="rect">
            <a:avLst/>
          </a:prstGeom>
          <a:noFill/>
          <a:ln/>
        </p:spPr>
        <p:txBody>
          <a:bodyPr vert="horz" wrap="square" lIns="0" tIns="0" rIns="0" bIns="0" rtlCol="0" anchor="ctr"/>
          <a:lstStyle/>
          <a:p>
            <a:pPr marL="0" indent="0">
              <a:lnSpc>
                <a:spcPts val="1463"/>
              </a:lnSpc>
              <a:buNone/>
            </a:pPr>
            <a:r>
              <a:rPr lang="en-US" sz="975" dirty="0">
                <a:solidFill>
                  <a:srgbClr val="2C3E50"/>
                </a:solidFill>
              </a:rPr>
              <a:t>Hypertension BP ≤140/90 (Age ≤79)</a:t>
            </a:r>
            <a:endParaRPr lang="en-US" sz="975" dirty="0"/>
          </a:p>
        </p:txBody>
      </p:sp>
      <p:sp>
        <p:nvSpPr>
          <p:cNvPr id="51" name="SK-8-text-50"/>
          <p:cNvSpPr/>
          <p:nvPr/>
        </p:nvSpPr>
        <p:spPr>
          <a:xfrm>
            <a:off x="5247382" y="2419945"/>
            <a:ext cx="592485" cy="376238"/>
          </a:xfrm>
          <a:prstGeom prst="rect">
            <a:avLst/>
          </a:prstGeom>
          <a:noFill/>
          <a:ln/>
        </p:spPr>
        <p:txBody>
          <a:bodyPr vert="horz" wrap="square" lIns="0" tIns="0" rIns="0" bIns="0" rtlCol="0" anchor="ctr"/>
          <a:lstStyle/>
          <a:p>
            <a:pPr marL="0" indent="0">
              <a:lnSpc>
                <a:spcPts val="1463"/>
              </a:lnSpc>
              <a:buNone/>
            </a:pPr>
            <a:r>
              <a:rPr lang="en-US" sz="975" b="1" dirty="0">
                <a:solidFill>
                  <a:srgbClr val="D35400"/>
                </a:solidFill>
              </a:rPr>
              <a:t>85%</a:t>
            </a:r>
            <a:endParaRPr lang="en-US" sz="975" dirty="0"/>
          </a:p>
        </p:txBody>
      </p:sp>
      <p:sp>
        <p:nvSpPr>
          <p:cNvPr id="52" name="SK-8-text-51"/>
          <p:cNvSpPr/>
          <p:nvPr/>
        </p:nvSpPr>
        <p:spPr>
          <a:xfrm>
            <a:off x="6106567" y="2524720"/>
            <a:ext cx="688337" cy="171450"/>
          </a:xfrm>
          <a:prstGeom prst="rect">
            <a:avLst/>
          </a:prstGeom>
          <a:noFill/>
          <a:ln/>
        </p:spPr>
        <p:txBody>
          <a:bodyPr vert="horz" wrap="square" lIns="0" tIns="0" rIns="0" bIns="0" rtlCol="0" anchor="ctr"/>
          <a:lstStyle/>
          <a:p>
            <a:pPr marL="0" indent="0">
              <a:lnSpc>
                <a:spcPts val="1350"/>
              </a:lnSpc>
              <a:buNone/>
            </a:pPr>
            <a:r>
              <a:rPr lang="en-US" sz="900" b="1" dirty="0">
                <a:solidFill>
                  <a:srgbClr val="FFFFFF"/>
                </a:solidFill>
                <a:highlight>
                  <a:srgbClr val="F37021"/>
                </a:highlight>
              </a:rPr>
              <a:t>38 pts</a:t>
            </a:r>
            <a:endParaRPr lang="en-US" sz="900" dirty="0"/>
          </a:p>
        </p:txBody>
      </p:sp>
      <p:sp>
        <p:nvSpPr>
          <p:cNvPr id="53" name="SK-8-text-52"/>
          <p:cNvSpPr/>
          <p:nvPr/>
        </p:nvSpPr>
        <p:spPr>
          <a:xfrm>
            <a:off x="666750" y="2796183"/>
            <a:ext cx="970293" cy="376238"/>
          </a:xfrm>
          <a:prstGeom prst="rect">
            <a:avLst/>
          </a:prstGeom>
          <a:noFill/>
          <a:ln/>
        </p:spPr>
        <p:txBody>
          <a:bodyPr vert="horz" wrap="square" lIns="0" tIns="0" rIns="0" bIns="0" rtlCol="0" anchor="ctr"/>
          <a:lstStyle/>
          <a:p>
            <a:pPr marL="0" indent="0">
              <a:lnSpc>
                <a:spcPts val="1463"/>
              </a:lnSpc>
              <a:buNone/>
            </a:pPr>
            <a:r>
              <a:rPr lang="en-US" sz="975" dirty="0">
                <a:solidFill>
                  <a:srgbClr val="2C3E50"/>
                </a:solidFill>
              </a:rPr>
              <a:t>CHD015</a:t>
            </a:r>
            <a:endParaRPr lang="en-US" sz="975" dirty="0"/>
          </a:p>
        </p:txBody>
      </p:sp>
      <p:sp>
        <p:nvSpPr>
          <p:cNvPr id="54" name="SK-8-text-53"/>
          <p:cNvSpPr/>
          <p:nvPr/>
        </p:nvSpPr>
        <p:spPr>
          <a:xfrm>
            <a:off x="1703487" y="2796183"/>
            <a:ext cx="5296032" cy="376238"/>
          </a:xfrm>
          <a:prstGeom prst="rect">
            <a:avLst/>
          </a:prstGeom>
          <a:noFill/>
          <a:ln/>
        </p:spPr>
        <p:txBody>
          <a:bodyPr vert="horz" wrap="square" lIns="0" tIns="0" rIns="0" bIns="0" rtlCol="0" anchor="ctr"/>
          <a:lstStyle/>
          <a:p>
            <a:pPr marL="0" indent="0">
              <a:lnSpc>
                <a:spcPts val="1463"/>
              </a:lnSpc>
              <a:buNone/>
            </a:pPr>
            <a:r>
              <a:rPr lang="en-US" sz="975" dirty="0">
                <a:solidFill>
                  <a:srgbClr val="2C3E50"/>
                </a:solidFill>
              </a:rPr>
              <a:t>CHD patients BP ≤140/90 (Age ≤79)</a:t>
            </a:r>
            <a:endParaRPr lang="en-US" sz="975" dirty="0"/>
          </a:p>
        </p:txBody>
      </p:sp>
      <p:sp>
        <p:nvSpPr>
          <p:cNvPr id="55" name="SK-8-text-54"/>
          <p:cNvSpPr/>
          <p:nvPr/>
        </p:nvSpPr>
        <p:spPr>
          <a:xfrm>
            <a:off x="5247382" y="2796183"/>
            <a:ext cx="592485" cy="376238"/>
          </a:xfrm>
          <a:prstGeom prst="rect">
            <a:avLst/>
          </a:prstGeom>
          <a:noFill/>
          <a:ln/>
        </p:spPr>
        <p:txBody>
          <a:bodyPr vert="horz" wrap="square" lIns="0" tIns="0" rIns="0" bIns="0" rtlCol="0" anchor="ctr"/>
          <a:lstStyle/>
          <a:p>
            <a:pPr marL="0" indent="0">
              <a:lnSpc>
                <a:spcPts val="1463"/>
              </a:lnSpc>
              <a:buNone/>
            </a:pPr>
            <a:r>
              <a:rPr lang="en-US" sz="975" b="1" dirty="0">
                <a:solidFill>
                  <a:srgbClr val="D35400"/>
                </a:solidFill>
              </a:rPr>
              <a:t>90%</a:t>
            </a:r>
            <a:endParaRPr lang="en-US" sz="975" dirty="0"/>
          </a:p>
        </p:txBody>
      </p:sp>
      <p:sp>
        <p:nvSpPr>
          <p:cNvPr id="56" name="SK-8-text-55"/>
          <p:cNvSpPr/>
          <p:nvPr/>
        </p:nvSpPr>
        <p:spPr>
          <a:xfrm>
            <a:off x="6106567" y="2900958"/>
            <a:ext cx="688337" cy="171450"/>
          </a:xfrm>
          <a:prstGeom prst="rect">
            <a:avLst/>
          </a:prstGeom>
          <a:noFill/>
          <a:ln/>
        </p:spPr>
        <p:txBody>
          <a:bodyPr vert="horz" wrap="square" lIns="0" tIns="0" rIns="0" bIns="0" rtlCol="0" anchor="ctr"/>
          <a:lstStyle/>
          <a:p>
            <a:pPr marL="0" indent="0">
              <a:lnSpc>
                <a:spcPts val="1350"/>
              </a:lnSpc>
              <a:buNone/>
            </a:pPr>
            <a:r>
              <a:rPr lang="en-US" sz="900" b="1" dirty="0">
                <a:solidFill>
                  <a:srgbClr val="FFFFFF"/>
                </a:solidFill>
                <a:highlight>
                  <a:srgbClr val="F37021"/>
                </a:highlight>
              </a:rPr>
              <a:t>33 pts</a:t>
            </a:r>
            <a:endParaRPr lang="en-US" sz="900" dirty="0"/>
          </a:p>
        </p:txBody>
      </p:sp>
      <p:sp>
        <p:nvSpPr>
          <p:cNvPr id="57" name="SK-8-text-56"/>
          <p:cNvSpPr/>
          <p:nvPr/>
        </p:nvSpPr>
        <p:spPr>
          <a:xfrm>
            <a:off x="666750" y="3172420"/>
            <a:ext cx="1091580" cy="376238"/>
          </a:xfrm>
          <a:prstGeom prst="rect">
            <a:avLst/>
          </a:prstGeom>
          <a:noFill/>
          <a:ln/>
        </p:spPr>
        <p:txBody>
          <a:bodyPr vert="horz" wrap="square" lIns="0" tIns="0" rIns="0" bIns="0" rtlCol="0" anchor="ctr"/>
          <a:lstStyle/>
          <a:p>
            <a:pPr marL="0" indent="0">
              <a:lnSpc>
                <a:spcPts val="1463"/>
              </a:lnSpc>
              <a:buNone/>
            </a:pPr>
            <a:r>
              <a:rPr lang="en-US" sz="975" dirty="0">
                <a:solidFill>
                  <a:srgbClr val="2C3E50"/>
                </a:solidFill>
              </a:rPr>
              <a:t>CHOL003</a:t>
            </a:r>
            <a:endParaRPr lang="en-US" sz="975" dirty="0"/>
          </a:p>
        </p:txBody>
      </p:sp>
      <p:sp>
        <p:nvSpPr>
          <p:cNvPr id="58" name="SK-8-text-57"/>
          <p:cNvSpPr/>
          <p:nvPr/>
        </p:nvSpPr>
        <p:spPr>
          <a:xfrm>
            <a:off x="1703487" y="3172420"/>
            <a:ext cx="4921092" cy="376238"/>
          </a:xfrm>
          <a:prstGeom prst="rect">
            <a:avLst/>
          </a:prstGeom>
          <a:noFill/>
          <a:ln/>
        </p:spPr>
        <p:txBody>
          <a:bodyPr vert="horz" wrap="square" lIns="0" tIns="0" rIns="0" bIns="0" rtlCol="0" anchor="ctr"/>
          <a:lstStyle/>
          <a:p>
            <a:pPr marL="0" indent="0">
              <a:lnSpc>
                <a:spcPts val="1463"/>
              </a:lnSpc>
              <a:buNone/>
            </a:pPr>
            <a:r>
              <a:rPr lang="en-US" sz="975" dirty="0">
                <a:solidFill>
                  <a:srgbClr val="2C3E50"/>
                </a:solidFill>
              </a:rPr>
              <a:t>Statin prescribing (CHD/PAD/Stroke)</a:t>
            </a:r>
            <a:endParaRPr lang="en-US" sz="975" dirty="0"/>
          </a:p>
        </p:txBody>
      </p:sp>
      <p:sp>
        <p:nvSpPr>
          <p:cNvPr id="59" name="SK-8-text-58"/>
          <p:cNvSpPr/>
          <p:nvPr/>
        </p:nvSpPr>
        <p:spPr>
          <a:xfrm>
            <a:off x="5247382" y="3172420"/>
            <a:ext cx="592485" cy="376238"/>
          </a:xfrm>
          <a:prstGeom prst="rect">
            <a:avLst/>
          </a:prstGeom>
          <a:noFill/>
          <a:ln/>
        </p:spPr>
        <p:txBody>
          <a:bodyPr vert="horz" wrap="square" lIns="0" tIns="0" rIns="0" bIns="0" rtlCol="0" anchor="ctr"/>
          <a:lstStyle/>
          <a:p>
            <a:pPr marL="0" indent="0">
              <a:lnSpc>
                <a:spcPts val="1463"/>
              </a:lnSpc>
              <a:buNone/>
            </a:pPr>
            <a:r>
              <a:rPr lang="en-US" sz="975" b="1" dirty="0">
                <a:solidFill>
                  <a:srgbClr val="D35400"/>
                </a:solidFill>
              </a:rPr>
              <a:t>95%</a:t>
            </a:r>
            <a:endParaRPr lang="en-US" sz="975" dirty="0"/>
          </a:p>
        </p:txBody>
      </p:sp>
      <p:sp>
        <p:nvSpPr>
          <p:cNvPr id="60" name="SK-8-text-59"/>
          <p:cNvSpPr/>
          <p:nvPr/>
        </p:nvSpPr>
        <p:spPr>
          <a:xfrm>
            <a:off x="6106567" y="3277195"/>
            <a:ext cx="688337" cy="171450"/>
          </a:xfrm>
          <a:prstGeom prst="rect">
            <a:avLst/>
          </a:prstGeom>
          <a:noFill/>
          <a:ln/>
        </p:spPr>
        <p:txBody>
          <a:bodyPr vert="horz" wrap="square" lIns="0" tIns="0" rIns="0" bIns="0" rtlCol="0" anchor="ctr"/>
          <a:lstStyle/>
          <a:p>
            <a:pPr marL="0" indent="0">
              <a:lnSpc>
                <a:spcPts val="1350"/>
              </a:lnSpc>
              <a:buNone/>
            </a:pPr>
            <a:r>
              <a:rPr lang="en-US" sz="900" b="1" dirty="0">
                <a:solidFill>
                  <a:srgbClr val="FFFFFF"/>
                </a:solidFill>
                <a:highlight>
                  <a:srgbClr val="F37021"/>
                </a:highlight>
              </a:rPr>
              <a:t>38 pts</a:t>
            </a:r>
            <a:endParaRPr lang="en-US" sz="900" dirty="0"/>
          </a:p>
        </p:txBody>
      </p:sp>
      <p:sp>
        <p:nvSpPr>
          <p:cNvPr id="61" name="SK-8-text-60"/>
          <p:cNvSpPr/>
          <p:nvPr/>
        </p:nvSpPr>
        <p:spPr>
          <a:xfrm>
            <a:off x="666750" y="3548658"/>
            <a:ext cx="1091580" cy="376238"/>
          </a:xfrm>
          <a:prstGeom prst="rect">
            <a:avLst/>
          </a:prstGeom>
          <a:noFill/>
          <a:ln/>
        </p:spPr>
        <p:txBody>
          <a:bodyPr vert="horz" wrap="square" lIns="0" tIns="0" rIns="0" bIns="0" rtlCol="0" anchor="ctr"/>
          <a:lstStyle/>
          <a:p>
            <a:pPr marL="0" indent="0">
              <a:lnSpc>
                <a:spcPts val="1463"/>
              </a:lnSpc>
              <a:buNone/>
            </a:pPr>
            <a:r>
              <a:rPr lang="en-US" sz="975" dirty="0">
                <a:solidFill>
                  <a:srgbClr val="2C3E50"/>
                </a:solidFill>
              </a:rPr>
              <a:t>CHOL004</a:t>
            </a:r>
            <a:endParaRPr lang="en-US" sz="975" dirty="0"/>
          </a:p>
        </p:txBody>
      </p:sp>
      <p:sp>
        <p:nvSpPr>
          <p:cNvPr id="62" name="SK-8-text-61"/>
          <p:cNvSpPr/>
          <p:nvPr/>
        </p:nvSpPr>
        <p:spPr>
          <a:xfrm>
            <a:off x="1703487" y="3548658"/>
            <a:ext cx="5670973" cy="376238"/>
          </a:xfrm>
          <a:prstGeom prst="rect">
            <a:avLst/>
          </a:prstGeom>
          <a:noFill/>
          <a:ln/>
        </p:spPr>
        <p:txBody>
          <a:bodyPr vert="horz" wrap="square" lIns="0" tIns="0" rIns="0" bIns="0" rtlCol="0" anchor="ctr"/>
          <a:lstStyle/>
          <a:p>
            <a:pPr marL="0" indent="0">
              <a:lnSpc>
                <a:spcPts val="1463"/>
              </a:lnSpc>
              <a:buNone/>
            </a:pPr>
            <a:r>
              <a:rPr lang="en-US" sz="975" dirty="0">
                <a:solidFill>
                  <a:srgbClr val="2C3E50"/>
                </a:solidFill>
              </a:rPr>
              <a:t>Cholesterol ≤2.0 mmol/L LDL (Secondary)</a:t>
            </a:r>
            <a:endParaRPr lang="en-US" sz="975" dirty="0"/>
          </a:p>
        </p:txBody>
      </p:sp>
      <p:sp>
        <p:nvSpPr>
          <p:cNvPr id="63" name="SK-8-text-62"/>
          <p:cNvSpPr/>
          <p:nvPr/>
        </p:nvSpPr>
        <p:spPr>
          <a:xfrm>
            <a:off x="5247382" y="3548658"/>
            <a:ext cx="592485" cy="376238"/>
          </a:xfrm>
          <a:prstGeom prst="rect">
            <a:avLst/>
          </a:prstGeom>
          <a:noFill/>
          <a:ln/>
        </p:spPr>
        <p:txBody>
          <a:bodyPr vert="horz" wrap="square" lIns="0" tIns="0" rIns="0" bIns="0" rtlCol="0" anchor="ctr"/>
          <a:lstStyle/>
          <a:p>
            <a:pPr marL="0" indent="0">
              <a:lnSpc>
                <a:spcPts val="1463"/>
              </a:lnSpc>
              <a:buNone/>
            </a:pPr>
            <a:r>
              <a:rPr lang="en-US" sz="975" b="1" dirty="0">
                <a:solidFill>
                  <a:srgbClr val="D35400"/>
                </a:solidFill>
              </a:rPr>
              <a:t>50%</a:t>
            </a:r>
            <a:endParaRPr lang="en-US" sz="975" dirty="0"/>
          </a:p>
        </p:txBody>
      </p:sp>
      <p:sp>
        <p:nvSpPr>
          <p:cNvPr id="64" name="SK-8-text-63"/>
          <p:cNvSpPr/>
          <p:nvPr/>
        </p:nvSpPr>
        <p:spPr>
          <a:xfrm>
            <a:off x="6106567" y="3653433"/>
            <a:ext cx="688337" cy="171450"/>
          </a:xfrm>
          <a:prstGeom prst="rect">
            <a:avLst/>
          </a:prstGeom>
          <a:noFill/>
          <a:ln/>
        </p:spPr>
        <p:txBody>
          <a:bodyPr vert="horz" wrap="square" lIns="0" tIns="0" rIns="0" bIns="0" rtlCol="0" anchor="ctr"/>
          <a:lstStyle/>
          <a:p>
            <a:pPr marL="0" indent="0">
              <a:lnSpc>
                <a:spcPts val="1350"/>
              </a:lnSpc>
              <a:buNone/>
            </a:pPr>
            <a:r>
              <a:rPr lang="en-US" sz="900" b="1" dirty="0">
                <a:solidFill>
                  <a:srgbClr val="FFFFFF"/>
                </a:solidFill>
                <a:highlight>
                  <a:srgbClr val="F37021"/>
                </a:highlight>
              </a:rPr>
              <a:t>44 pts</a:t>
            </a:r>
            <a:endParaRPr lang="en-US" sz="900" dirty="0"/>
          </a:p>
        </p:txBody>
      </p:sp>
      <p:sp>
        <p:nvSpPr>
          <p:cNvPr id="65" name="SK-8-text-64"/>
          <p:cNvSpPr/>
          <p:nvPr/>
        </p:nvSpPr>
        <p:spPr>
          <a:xfrm>
            <a:off x="666750" y="3924895"/>
            <a:ext cx="849006" cy="376238"/>
          </a:xfrm>
          <a:prstGeom prst="rect">
            <a:avLst/>
          </a:prstGeom>
          <a:noFill/>
          <a:ln/>
        </p:spPr>
        <p:txBody>
          <a:bodyPr vert="horz" wrap="square" lIns="0" tIns="0" rIns="0" bIns="0" rtlCol="0" anchor="ctr"/>
          <a:lstStyle/>
          <a:p>
            <a:pPr marL="0" indent="0">
              <a:lnSpc>
                <a:spcPts val="1463"/>
              </a:lnSpc>
              <a:buNone/>
            </a:pPr>
            <a:r>
              <a:rPr lang="en-US" sz="975" dirty="0">
                <a:solidFill>
                  <a:srgbClr val="2C3E50"/>
                </a:solidFill>
              </a:rPr>
              <a:t>DM036</a:t>
            </a:r>
            <a:endParaRPr lang="en-US" sz="975" dirty="0"/>
          </a:p>
        </p:txBody>
      </p:sp>
      <p:sp>
        <p:nvSpPr>
          <p:cNvPr id="66" name="SK-8-text-65"/>
          <p:cNvSpPr/>
          <p:nvPr/>
        </p:nvSpPr>
        <p:spPr>
          <a:xfrm>
            <a:off x="1703487" y="3924895"/>
            <a:ext cx="6420854" cy="376238"/>
          </a:xfrm>
          <a:prstGeom prst="rect">
            <a:avLst/>
          </a:prstGeom>
          <a:noFill/>
          <a:ln/>
        </p:spPr>
        <p:txBody>
          <a:bodyPr vert="horz" wrap="square" lIns="0" tIns="0" rIns="0" bIns="0" rtlCol="0" anchor="ctr"/>
          <a:lstStyle/>
          <a:p>
            <a:pPr marL="0" indent="0">
              <a:lnSpc>
                <a:spcPts val="1463"/>
              </a:lnSpc>
              <a:buNone/>
            </a:pPr>
            <a:r>
              <a:rPr lang="en-US" sz="975" dirty="0">
                <a:solidFill>
                  <a:srgbClr val="2C3E50"/>
                </a:solidFill>
              </a:rPr>
              <a:t>Diabetes BP ≤140/90 (Age ≤79, No Frailty)</a:t>
            </a:r>
            <a:endParaRPr lang="en-US" sz="975" dirty="0"/>
          </a:p>
        </p:txBody>
      </p:sp>
      <p:sp>
        <p:nvSpPr>
          <p:cNvPr id="67" name="SK-8-text-66"/>
          <p:cNvSpPr/>
          <p:nvPr/>
        </p:nvSpPr>
        <p:spPr>
          <a:xfrm>
            <a:off x="5247382" y="3924895"/>
            <a:ext cx="592485" cy="376238"/>
          </a:xfrm>
          <a:prstGeom prst="rect">
            <a:avLst/>
          </a:prstGeom>
          <a:noFill/>
          <a:ln/>
        </p:spPr>
        <p:txBody>
          <a:bodyPr vert="horz" wrap="square" lIns="0" tIns="0" rIns="0" bIns="0" rtlCol="0" anchor="ctr"/>
          <a:lstStyle/>
          <a:p>
            <a:pPr marL="0" indent="0">
              <a:lnSpc>
                <a:spcPts val="1463"/>
              </a:lnSpc>
              <a:buNone/>
            </a:pPr>
            <a:r>
              <a:rPr lang="en-US" sz="975" b="1" dirty="0">
                <a:solidFill>
                  <a:srgbClr val="D35400"/>
                </a:solidFill>
              </a:rPr>
              <a:t>90%</a:t>
            </a:r>
            <a:endParaRPr lang="en-US" sz="975" dirty="0"/>
          </a:p>
        </p:txBody>
      </p:sp>
      <p:sp>
        <p:nvSpPr>
          <p:cNvPr id="68" name="SK-8-text-67"/>
          <p:cNvSpPr/>
          <p:nvPr/>
        </p:nvSpPr>
        <p:spPr>
          <a:xfrm>
            <a:off x="6106567" y="4029670"/>
            <a:ext cx="688337" cy="171450"/>
          </a:xfrm>
          <a:prstGeom prst="rect">
            <a:avLst/>
          </a:prstGeom>
          <a:noFill/>
          <a:ln/>
        </p:spPr>
        <p:txBody>
          <a:bodyPr vert="horz" wrap="square" lIns="0" tIns="0" rIns="0" bIns="0" rtlCol="0" anchor="ctr"/>
          <a:lstStyle/>
          <a:p>
            <a:pPr marL="0" indent="0">
              <a:lnSpc>
                <a:spcPts val="1350"/>
              </a:lnSpc>
              <a:buNone/>
            </a:pPr>
            <a:r>
              <a:rPr lang="en-US" sz="900" b="1" dirty="0">
                <a:solidFill>
                  <a:srgbClr val="FFFFFF"/>
                </a:solidFill>
                <a:highlight>
                  <a:srgbClr val="F37021"/>
                </a:highlight>
              </a:rPr>
              <a:t>27 pts</a:t>
            </a:r>
            <a:endParaRPr lang="en-US" sz="900" dirty="0"/>
          </a:p>
        </p:txBody>
      </p:sp>
      <p:sp>
        <p:nvSpPr>
          <p:cNvPr id="69" name="SK-8-text-68"/>
          <p:cNvSpPr/>
          <p:nvPr/>
        </p:nvSpPr>
        <p:spPr>
          <a:xfrm>
            <a:off x="666750" y="4301133"/>
            <a:ext cx="1091580" cy="376238"/>
          </a:xfrm>
          <a:prstGeom prst="rect">
            <a:avLst/>
          </a:prstGeom>
          <a:noFill/>
          <a:ln/>
        </p:spPr>
        <p:txBody>
          <a:bodyPr vert="horz" wrap="square" lIns="0" tIns="0" rIns="0" bIns="0" rtlCol="0" anchor="ctr"/>
          <a:lstStyle/>
          <a:p>
            <a:pPr marL="0" indent="0">
              <a:lnSpc>
                <a:spcPts val="1463"/>
              </a:lnSpc>
              <a:buNone/>
            </a:pPr>
            <a:r>
              <a:rPr lang="en-US" sz="975" dirty="0">
                <a:solidFill>
                  <a:srgbClr val="2C3E50"/>
                </a:solidFill>
              </a:rPr>
              <a:t>STIA014</a:t>
            </a:r>
            <a:endParaRPr lang="en-US" sz="975" dirty="0"/>
          </a:p>
        </p:txBody>
      </p:sp>
      <p:sp>
        <p:nvSpPr>
          <p:cNvPr id="70" name="SK-8-text-69"/>
          <p:cNvSpPr/>
          <p:nvPr/>
        </p:nvSpPr>
        <p:spPr>
          <a:xfrm>
            <a:off x="1703487" y="4301133"/>
            <a:ext cx="5014827" cy="376238"/>
          </a:xfrm>
          <a:prstGeom prst="rect">
            <a:avLst/>
          </a:prstGeom>
          <a:noFill/>
          <a:ln/>
        </p:spPr>
        <p:txBody>
          <a:bodyPr vert="horz" wrap="square" lIns="0" tIns="0" rIns="0" bIns="0" rtlCol="0" anchor="ctr"/>
          <a:lstStyle/>
          <a:p>
            <a:pPr marL="0" indent="0">
              <a:lnSpc>
                <a:spcPts val="1463"/>
              </a:lnSpc>
              <a:buNone/>
            </a:pPr>
            <a:r>
              <a:rPr lang="en-US" sz="975" dirty="0">
                <a:solidFill>
                  <a:srgbClr val="2C3E50"/>
                </a:solidFill>
              </a:rPr>
              <a:t>Stroke/TIA BP ≤140/90 (Age ≤79)</a:t>
            </a:r>
            <a:endParaRPr lang="en-US" sz="975" dirty="0"/>
          </a:p>
        </p:txBody>
      </p:sp>
      <p:sp>
        <p:nvSpPr>
          <p:cNvPr id="71" name="SK-8-text-70"/>
          <p:cNvSpPr/>
          <p:nvPr/>
        </p:nvSpPr>
        <p:spPr>
          <a:xfrm>
            <a:off x="5247382" y="4301133"/>
            <a:ext cx="592485" cy="376238"/>
          </a:xfrm>
          <a:prstGeom prst="rect">
            <a:avLst/>
          </a:prstGeom>
          <a:noFill/>
          <a:ln/>
        </p:spPr>
        <p:txBody>
          <a:bodyPr vert="horz" wrap="square" lIns="0" tIns="0" rIns="0" bIns="0" rtlCol="0" anchor="ctr"/>
          <a:lstStyle/>
          <a:p>
            <a:pPr marL="0" indent="0">
              <a:lnSpc>
                <a:spcPts val="1463"/>
              </a:lnSpc>
              <a:buNone/>
            </a:pPr>
            <a:r>
              <a:rPr lang="en-US" sz="975" b="1" dirty="0">
                <a:solidFill>
                  <a:srgbClr val="D35400"/>
                </a:solidFill>
              </a:rPr>
              <a:t>90%</a:t>
            </a:r>
            <a:endParaRPr lang="en-US" sz="975" dirty="0"/>
          </a:p>
        </p:txBody>
      </p:sp>
      <p:sp>
        <p:nvSpPr>
          <p:cNvPr id="72" name="SK-8-text-71"/>
          <p:cNvSpPr/>
          <p:nvPr/>
        </p:nvSpPr>
        <p:spPr>
          <a:xfrm>
            <a:off x="6106567" y="4405908"/>
            <a:ext cx="494708" cy="171450"/>
          </a:xfrm>
          <a:prstGeom prst="rect">
            <a:avLst/>
          </a:prstGeom>
          <a:noFill/>
          <a:ln/>
        </p:spPr>
        <p:txBody>
          <a:bodyPr vert="horz" wrap="square" lIns="0" tIns="0" rIns="0" bIns="0" rtlCol="0" anchor="ctr"/>
          <a:lstStyle/>
          <a:p>
            <a:pPr marL="0" indent="0">
              <a:lnSpc>
                <a:spcPts val="1350"/>
              </a:lnSpc>
              <a:buNone/>
            </a:pPr>
            <a:r>
              <a:rPr lang="en-US" sz="900" b="1" dirty="0">
                <a:solidFill>
                  <a:srgbClr val="FFFFFF"/>
                </a:solidFill>
                <a:highlight>
                  <a:srgbClr val="F37021"/>
                </a:highlight>
              </a:rPr>
              <a:t>8 pts</a:t>
            </a:r>
            <a:endParaRPr lang="en-US" sz="900" dirty="0"/>
          </a:p>
        </p:txBody>
      </p:sp>
      <p:sp>
        <p:nvSpPr>
          <p:cNvPr id="73" name="SK-8-text-72"/>
          <p:cNvSpPr/>
          <p:nvPr/>
        </p:nvSpPr>
        <p:spPr>
          <a:xfrm>
            <a:off x="760809" y="4820245"/>
            <a:ext cx="6305550" cy="346472"/>
          </a:xfrm>
          <a:prstGeom prst="rect">
            <a:avLst/>
          </a:prstGeom>
          <a:noFill/>
          <a:ln/>
        </p:spPr>
        <p:txBody>
          <a:bodyPr vert="horz" wrap="square" lIns="0" tIns="0" rIns="0" bIns="0" rtlCol="0" anchor="ctr"/>
          <a:lstStyle/>
          <a:p>
            <a:pPr marL="0" indent="0">
              <a:lnSpc>
                <a:spcPts val="1365"/>
              </a:lnSpc>
              <a:buNone/>
            </a:pPr>
            <a:r>
              <a:rPr lang="en-US" sz="975" dirty="0">
                <a:solidFill>
                  <a:srgbClr val="5D6D7E"/>
                </a:solidFill>
              </a:rPr>
              <a:t> </a:t>
            </a:r>
            <a:r>
              <a:rPr lang="en-US" sz="975" b="1" dirty="0">
                <a:solidFill>
                  <a:srgbClr val="5D6D7E"/>
                </a:solidFill>
              </a:rPr>
              <a:t>Note:</a:t>
            </a:r>
            <a:r>
              <a:rPr lang="en-US" sz="975" dirty="0">
                <a:solidFill>
                  <a:srgbClr val="5D6D7E"/>
                </a:solidFill>
              </a:rPr>
              <a:t> 141 points were redistributed into 9 CVD prevention indicators for 2025/26. The focus has moved from registration to </a:t>
            </a:r>
            <a:r>
              <a:rPr lang="en-US" sz="975" b="1" dirty="0">
                <a:solidFill>
                  <a:srgbClr val="5D6D7E"/>
                </a:solidFill>
              </a:rPr>
              <a:t>measurable clinical outcomes</a:t>
            </a:r>
            <a:r>
              <a:rPr lang="en-US" sz="975" dirty="0">
                <a:solidFill>
                  <a:srgbClr val="5D6D7E"/>
                </a:solidFill>
              </a:rPr>
              <a:t>.</a:t>
            </a:r>
            <a:endParaRPr lang="en-US" sz="975" dirty="0"/>
          </a:p>
        </p:txBody>
      </p:sp>
      <p:sp>
        <p:nvSpPr>
          <p:cNvPr id="74" name="SK-8-text-73"/>
          <p:cNvSpPr/>
          <p:nvPr/>
        </p:nvSpPr>
        <p:spPr>
          <a:xfrm>
            <a:off x="7543800" y="1171575"/>
            <a:ext cx="4076700" cy="257175"/>
          </a:xfrm>
          <a:prstGeom prst="rect">
            <a:avLst/>
          </a:prstGeom>
          <a:noFill/>
          <a:ln/>
        </p:spPr>
        <p:txBody>
          <a:bodyPr vert="horz" wrap="square" lIns="0" tIns="0" rIns="0" bIns="0" rtlCol="0" anchor="ctr"/>
          <a:lstStyle/>
          <a:p>
            <a:pPr marL="0" indent="0" algn="ctr">
              <a:lnSpc>
                <a:spcPts val="2025"/>
              </a:lnSpc>
              <a:buNone/>
            </a:pPr>
            <a:r>
              <a:rPr lang="en-US" sz="1350" b="1" dirty="0">
                <a:solidFill>
                  <a:srgbClr val="2C3E50"/>
                </a:solidFill>
              </a:rPr>
              <a:t>Points Weighting by Category</a:t>
            </a:r>
            <a:endParaRPr lang="en-US" sz="1350" dirty="0"/>
          </a:p>
        </p:txBody>
      </p:sp>
      <p:sp>
        <p:nvSpPr>
          <p:cNvPr id="75" name="SK-8-text-74"/>
          <p:cNvSpPr/>
          <p:nvPr/>
        </p:nvSpPr>
        <p:spPr>
          <a:xfrm>
            <a:off x="7543800" y="5191125"/>
            <a:ext cx="4076700" cy="438150"/>
          </a:xfrm>
          <a:prstGeom prst="rect">
            <a:avLst/>
          </a:prstGeom>
          <a:noFill/>
          <a:ln/>
        </p:spPr>
        <p:txBody>
          <a:bodyPr vert="horz" wrap="square" lIns="0" tIns="0" rIns="0" bIns="0" rtlCol="0" anchor="ctr"/>
          <a:lstStyle/>
          <a:p>
            <a:pPr marL="0" indent="0" algn="ctr">
              <a:lnSpc>
                <a:spcPts val="1350"/>
              </a:lnSpc>
              <a:buNone/>
            </a:pPr>
            <a:r>
              <a:rPr lang="en-US" sz="900" dirty="0">
                <a:solidFill>
                  <a:srgbClr val="7F8C8D"/>
                </a:solidFill>
              </a:rPr>
              <a:t>Points emphasize Cholesterol and Hypertension management as primary drivers of practice income.</a:t>
            </a:r>
            <a:endParaRPr lang="en-US" sz="900" dirty="0"/>
          </a:p>
        </p:txBody>
      </p:sp>
      <p:sp>
        <p:nvSpPr>
          <p:cNvPr id="76" name="SK-8-text-75"/>
          <p:cNvSpPr/>
          <p:nvPr/>
        </p:nvSpPr>
        <p:spPr>
          <a:xfrm>
            <a:off x="381000" y="6515100"/>
            <a:ext cx="3360420" cy="200025"/>
          </a:xfrm>
          <a:prstGeom prst="rect">
            <a:avLst/>
          </a:prstGeom>
          <a:noFill/>
          <a:ln/>
        </p:spPr>
        <p:txBody>
          <a:bodyPr vert="horz" wrap="square" lIns="0" tIns="0" rIns="0" bIns="0" rtlCol="0" anchor="ctr"/>
          <a:lstStyle/>
          <a:p>
            <a:pPr marL="0" indent="0">
              <a:lnSpc>
                <a:spcPts val="1575"/>
              </a:lnSpc>
              <a:buNone/>
            </a:pPr>
            <a:r>
              <a:rPr lang="en-US" sz="1050" b="1" dirty="0">
                <a:solidFill>
                  <a:srgbClr val="2C3E50"/>
                </a:solidFill>
              </a:rPr>
              <a:t>www.bradfordvts.co.uk</a:t>
            </a:r>
            <a:endParaRPr lang="en-US" sz="1050" dirty="0"/>
          </a:p>
        </p:txBody>
      </p:sp>
      <p:sp>
        <p:nvSpPr>
          <p:cNvPr id="77" name="SK-8-text-76"/>
          <p:cNvSpPr/>
          <p:nvPr/>
        </p:nvSpPr>
        <p:spPr>
          <a:xfrm>
            <a:off x="8258473" y="6536531"/>
            <a:ext cx="3933527" cy="157163"/>
          </a:xfrm>
          <a:prstGeom prst="rect">
            <a:avLst/>
          </a:prstGeom>
          <a:noFill/>
          <a:ln/>
        </p:spPr>
        <p:txBody>
          <a:bodyPr vert="horz" wrap="square" lIns="0" tIns="0" rIns="0" bIns="0" rtlCol="0" anchor="ctr"/>
          <a:lstStyle/>
          <a:p>
            <a:pPr marL="0" indent="0">
              <a:lnSpc>
                <a:spcPts val="1238"/>
              </a:lnSpc>
              <a:buNone/>
            </a:pPr>
            <a:r>
              <a:rPr lang="en-US" sz="825" i="1" dirty="0">
                <a:solidFill>
                  <a:srgbClr val="95A5A6"/>
                </a:solidFill>
              </a:rPr>
              <a:t>For educational purposes only. Always consult latest NICE/NHSE guidelines.</a:t>
            </a:r>
            <a:endParaRPr lang="en-US" sz="825"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SK-9-img-1" descr="preencoded.png"/>
          <p:cNvPicPr>
            <a:picLocks noChangeAspect="1"/>
          </p:cNvPicPr>
          <p:nvPr/>
        </p:nvPicPr>
        <p:blipFill>
          <a:blip r:embed="rId3"/>
          <a:stretch>
            <a:fillRect/>
          </a:stretch>
        </p:blipFill>
        <p:spPr>
          <a:xfrm>
            <a:off x="0" y="0"/>
            <a:ext cx="12192000" cy="6858000"/>
          </a:xfrm>
          <a:prstGeom prst="rect">
            <a:avLst/>
          </a:prstGeom>
        </p:spPr>
      </p:pic>
      <p:pic>
        <p:nvPicPr>
          <p:cNvPr id="3" name="SK-9-img-2" descr="preencoded.png"/>
          <p:cNvPicPr>
            <a:picLocks noChangeAspect="1"/>
          </p:cNvPicPr>
          <p:nvPr/>
        </p:nvPicPr>
        <p:blipFill>
          <a:blip r:embed="rId3"/>
          <a:stretch>
            <a:fillRect/>
          </a:stretch>
        </p:blipFill>
        <p:spPr>
          <a:xfrm>
            <a:off x="0" y="0"/>
            <a:ext cx="12192000" cy="6858000"/>
          </a:xfrm>
          <a:prstGeom prst="rect">
            <a:avLst/>
          </a:prstGeom>
        </p:spPr>
      </p:pic>
      <p:pic>
        <p:nvPicPr>
          <p:cNvPr id="4" name="SK-9-img-3" descr="preencoded.png"/>
          <p:cNvPicPr>
            <a:picLocks noChangeAspect="1"/>
          </p:cNvPicPr>
          <p:nvPr/>
        </p:nvPicPr>
        <p:blipFill>
          <a:blip r:embed="rId4"/>
          <a:stretch>
            <a:fillRect/>
          </a:stretch>
        </p:blipFill>
        <p:spPr>
          <a:xfrm>
            <a:off x="381000" y="0"/>
            <a:ext cx="11430000" cy="790575"/>
          </a:xfrm>
          <a:prstGeom prst="rect">
            <a:avLst/>
          </a:prstGeom>
        </p:spPr>
      </p:pic>
      <p:pic>
        <p:nvPicPr>
          <p:cNvPr id="5" name="SK-9-img-4" descr="preencoded.png"/>
          <p:cNvPicPr>
            <a:picLocks noChangeAspect="1"/>
          </p:cNvPicPr>
          <p:nvPr/>
        </p:nvPicPr>
        <p:blipFill>
          <a:blip r:embed="rId5"/>
          <a:stretch>
            <a:fillRect/>
          </a:stretch>
        </p:blipFill>
        <p:spPr>
          <a:xfrm>
            <a:off x="10521851" y="223838"/>
            <a:ext cx="1051024" cy="342900"/>
          </a:xfrm>
          <a:prstGeom prst="rect">
            <a:avLst/>
          </a:prstGeom>
        </p:spPr>
      </p:pic>
      <p:pic>
        <p:nvPicPr>
          <p:cNvPr id="6" name="SK-9-img-5" descr="preencoded.png"/>
          <p:cNvPicPr>
            <a:picLocks noChangeAspect="1"/>
          </p:cNvPicPr>
          <p:nvPr/>
        </p:nvPicPr>
        <p:blipFill>
          <a:blip r:embed="rId6"/>
          <a:stretch>
            <a:fillRect/>
          </a:stretch>
        </p:blipFill>
        <p:spPr>
          <a:xfrm>
            <a:off x="381000" y="981075"/>
            <a:ext cx="5572125" cy="1009650"/>
          </a:xfrm>
          <a:prstGeom prst="rect">
            <a:avLst/>
          </a:prstGeom>
        </p:spPr>
      </p:pic>
      <p:pic>
        <p:nvPicPr>
          <p:cNvPr id="7" name="SK-9-img-6" descr="preencoded.png"/>
          <p:cNvPicPr>
            <a:picLocks noChangeAspect="1"/>
          </p:cNvPicPr>
          <p:nvPr/>
        </p:nvPicPr>
        <p:blipFill>
          <a:blip r:embed="rId7"/>
          <a:stretch>
            <a:fillRect/>
          </a:stretch>
        </p:blipFill>
        <p:spPr>
          <a:xfrm>
            <a:off x="381000" y="2181225"/>
            <a:ext cx="5572125" cy="3914775"/>
          </a:xfrm>
          <a:prstGeom prst="rect">
            <a:avLst/>
          </a:prstGeom>
        </p:spPr>
      </p:pic>
      <p:pic>
        <p:nvPicPr>
          <p:cNvPr id="8" name="SK-9-img-7" descr="preencoded.png"/>
          <p:cNvPicPr>
            <a:picLocks noChangeAspect="1"/>
          </p:cNvPicPr>
          <p:nvPr/>
        </p:nvPicPr>
        <p:blipFill>
          <a:blip r:embed="rId8"/>
          <a:stretch>
            <a:fillRect/>
          </a:stretch>
        </p:blipFill>
        <p:spPr>
          <a:xfrm>
            <a:off x="571500" y="2371725"/>
            <a:ext cx="5191125" cy="333375"/>
          </a:xfrm>
          <a:prstGeom prst="rect">
            <a:avLst/>
          </a:prstGeom>
        </p:spPr>
      </p:pic>
      <p:pic>
        <p:nvPicPr>
          <p:cNvPr id="9" name="SK-9-img-8" descr="preencoded.png"/>
          <p:cNvPicPr>
            <a:picLocks noChangeAspect="1"/>
          </p:cNvPicPr>
          <p:nvPr/>
        </p:nvPicPr>
        <p:blipFill>
          <a:blip r:embed="rId9"/>
          <a:stretch>
            <a:fillRect/>
          </a:stretch>
        </p:blipFill>
        <p:spPr>
          <a:xfrm>
            <a:off x="571500" y="2405063"/>
            <a:ext cx="238125" cy="190500"/>
          </a:xfrm>
          <a:prstGeom prst="rect">
            <a:avLst/>
          </a:prstGeom>
        </p:spPr>
      </p:pic>
      <p:pic>
        <p:nvPicPr>
          <p:cNvPr id="10" name="SK-9-img-9" descr="preencoded.png"/>
          <p:cNvPicPr>
            <a:picLocks noChangeAspect="1"/>
          </p:cNvPicPr>
          <p:nvPr/>
        </p:nvPicPr>
        <p:blipFill>
          <a:blip r:embed="rId10"/>
          <a:stretch>
            <a:fillRect/>
          </a:stretch>
        </p:blipFill>
        <p:spPr>
          <a:xfrm>
            <a:off x="571500" y="2886075"/>
            <a:ext cx="166688" cy="166688"/>
          </a:xfrm>
          <a:prstGeom prst="rect">
            <a:avLst/>
          </a:prstGeom>
        </p:spPr>
      </p:pic>
      <p:pic>
        <p:nvPicPr>
          <p:cNvPr id="11" name="SK-9-img-10" descr="preencoded.png"/>
          <p:cNvPicPr>
            <a:picLocks noChangeAspect="1"/>
          </p:cNvPicPr>
          <p:nvPr/>
        </p:nvPicPr>
        <p:blipFill>
          <a:blip r:embed="rId11"/>
          <a:stretch>
            <a:fillRect/>
          </a:stretch>
        </p:blipFill>
        <p:spPr>
          <a:xfrm>
            <a:off x="571500" y="3438525"/>
            <a:ext cx="166688" cy="166688"/>
          </a:xfrm>
          <a:prstGeom prst="rect">
            <a:avLst/>
          </a:prstGeom>
        </p:spPr>
      </p:pic>
      <p:pic>
        <p:nvPicPr>
          <p:cNvPr id="12" name="SK-9-img-11" descr="preencoded.png"/>
          <p:cNvPicPr>
            <a:picLocks noChangeAspect="1"/>
          </p:cNvPicPr>
          <p:nvPr/>
        </p:nvPicPr>
        <p:blipFill>
          <a:blip r:embed="rId12"/>
          <a:stretch>
            <a:fillRect/>
          </a:stretch>
        </p:blipFill>
        <p:spPr>
          <a:xfrm>
            <a:off x="571500" y="3990975"/>
            <a:ext cx="166688" cy="145852"/>
          </a:xfrm>
          <a:prstGeom prst="rect">
            <a:avLst/>
          </a:prstGeom>
        </p:spPr>
      </p:pic>
      <p:pic>
        <p:nvPicPr>
          <p:cNvPr id="13" name="SK-9-img-12" descr="preencoded.png"/>
          <p:cNvPicPr>
            <a:picLocks noChangeAspect="1"/>
          </p:cNvPicPr>
          <p:nvPr/>
        </p:nvPicPr>
        <p:blipFill>
          <a:blip r:embed="rId13"/>
          <a:stretch>
            <a:fillRect/>
          </a:stretch>
        </p:blipFill>
        <p:spPr>
          <a:xfrm>
            <a:off x="6238875" y="981075"/>
            <a:ext cx="5572125" cy="2462213"/>
          </a:xfrm>
          <a:prstGeom prst="rect">
            <a:avLst/>
          </a:prstGeom>
        </p:spPr>
      </p:pic>
      <p:pic>
        <p:nvPicPr>
          <p:cNvPr id="14" name="SK-9-img-13" descr="preencoded.png"/>
          <p:cNvPicPr>
            <a:picLocks noChangeAspect="1"/>
          </p:cNvPicPr>
          <p:nvPr/>
        </p:nvPicPr>
        <p:blipFill>
          <a:blip r:embed="rId8"/>
          <a:stretch>
            <a:fillRect/>
          </a:stretch>
        </p:blipFill>
        <p:spPr>
          <a:xfrm>
            <a:off x="6429375" y="1171575"/>
            <a:ext cx="5191125" cy="333375"/>
          </a:xfrm>
          <a:prstGeom prst="rect">
            <a:avLst/>
          </a:prstGeom>
        </p:spPr>
      </p:pic>
      <p:pic>
        <p:nvPicPr>
          <p:cNvPr id="15" name="SK-9-img-14" descr="preencoded.png"/>
          <p:cNvPicPr>
            <a:picLocks noChangeAspect="1"/>
          </p:cNvPicPr>
          <p:nvPr/>
        </p:nvPicPr>
        <p:blipFill>
          <a:blip r:embed="rId14"/>
          <a:stretch>
            <a:fillRect/>
          </a:stretch>
        </p:blipFill>
        <p:spPr>
          <a:xfrm>
            <a:off x="6429375" y="1204913"/>
            <a:ext cx="238125" cy="190500"/>
          </a:xfrm>
          <a:prstGeom prst="rect">
            <a:avLst/>
          </a:prstGeom>
        </p:spPr>
      </p:pic>
      <p:pic>
        <p:nvPicPr>
          <p:cNvPr id="16" name="SK-9-img-15" descr="preencoded.png"/>
          <p:cNvPicPr>
            <a:picLocks noChangeAspect="1"/>
          </p:cNvPicPr>
          <p:nvPr/>
        </p:nvPicPr>
        <p:blipFill>
          <a:blip r:embed="rId15"/>
          <a:stretch>
            <a:fillRect/>
          </a:stretch>
        </p:blipFill>
        <p:spPr>
          <a:xfrm>
            <a:off x="6429375" y="1685925"/>
            <a:ext cx="166688" cy="145852"/>
          </a:xfrm>
          <a:prstGeom prst="rect">
            <a:avLst/>
          </a:prstGeom>
        </p:spPr>
      </p:pic>
      <p:pic>
        <p:nvPicPr>
          <p:cNvPr id="17" name="SK-9-img-16" descr="preencoded.png"/>
          <p:cNvPicPr>
            <a:picLocks noChangeAspect="1"/>
          </p:cNvPicPr>
          <p:nvPr/>
        </p:nvPicPr>
        <p:blipFill>
          <a:blip r:embed="rId16"/>
          <a:stretch>
            <a:fillRect/>
          </a:stretch>
        </p:blipFill>
        <p:spPr>
          <a:xfrm>
            <a:off x="6429375" y="2238375"/>
            <a:ext cx="166688" cy="145852"/>
          </a:xfrm>
          <a:prstGeom prst="rect">
            <a:avLst/>
          </a:prstGeom>
        </p:spPr>
      </p:pic>
      <p:pic>
        <p:nvPicPr>
          <p:cNvPr id="18" name="SK-9-img-17" descr="preencoded.png"/>
          <p:cNvPicPr>
            <a:picLocks noChangeAspect="1"/>
          </p:cNvPicPr>
          <p:nvPr/>
        </p:nvPicPr>
        <p:blipFill>
          <a:blip r:embed="rId17"/>
          <a:stretch>
            <a:fillRect/>
          </a:stretch>
        </p:blipFill>
        <p:spPr>
          <a:xfrm>
            <a:off x="6238875" y="3633788"/>
            <a:ext cx="5572125" cy="2462213"/>
          </a:xfrm>
          <a:prstGeom prst="rect">
            <a:avLst/>
          </a:prstGeom>
        </p:spPr>
      </p:pic>
      <p:pic>
        <p:nvPicPr>
          <p:cNvPr id="19" name="SK-9-img-18" descr="preencoded.png"/>
          <p:cNvPicPr>
            <a:picLocks noChangeAspect="1"/>
          </p:cNvPicPr>
          <p:nvPr/>
        </p:nvPicPr>
        <p:blipFill>
          <a:blip r:embed="rId8"/>
          <a:stretch>
            <a:fillRect/>
          </a:stretch>
        </p:blipFill>
        <p:spPr>
          <a:xfrm>
            <a:off x="6429375" y="3824288"/>
            <a:ext cx="5191125" cy="333375"/>
          </a:xfrm>
          <a:prstGeom prst="rect">
            <a:avLst/>
          </a:prstGeom>
        </p:spPr>
      </p:pic>
      <p:pic>
        <p:nvPicPr>
          <p:cNvPr id="20" name="SK-9-img-19" descr="preencoded.png"/>
          <p:cNvPicPr>
            <a:picLocks noChangeAspect="1"/>
          </p:cNvPicPr>
          <p:nvPr/>
        </p:nvPicPr>
        <p:blipFill>
          <a:blip r:embed="rId18"/>
          <a:stretch>
            <a:fillRect/>
          </a:stretch>
        </p:blipFill>
        <p:spPr>
          <a:xfrm>
            <a:off x="6429375" y="3857625"/>
            <a:ext cx="238125" cy="190500"/>
          </a:xfrm>
          <a:prstGeom prst="rect">
            <a:avLst/>
          </a:prstGeom>
        </p:spPr>
      </p:pic>
      <p:pic>
        <p:nvPicPr>
          <p:cNvPr id="21" name="SK-9-img-20" descr="preencoded.png"/>
          <p:cNvPicPr>
            <a:picLocks noChangeAspect="1"/>
          </p:cNvPicPr>
          <p:nvPr/>
        </p:nvPicPr>
        <p:blipFill>
          <a:blip r:embed="rId19"/>
          <a:stretch>
            <a:fillRect/>
          </a:stretch>
        </p:blipFill>
        <p:spPr>
          <a:xfrm>
            <a:off x="6429375" y="4338638"/>
            <a:ext cx="166688" cy="166688"/>
          </a:xfrm>
          <a:prstGeom prst="rect">
            <a:avLst/>
          </a:prstGeom>
        </p:spPr>
      </p:pic>
      <p:pic>
        <p:nvPicPr>
          <p:cNvPr id="22" name="SK-9-img-21" descr="preencoded.png"/>
          <p:cNvPicPr>
            <a:picLocks noChangeAspect="1"/>
          </p:cNvPicPr>
          <p:nvPr/>
        </p:nvPicPr>
        <p:blipFill>
          <a:blip r:embed="rId20"/>
          <a:stretch>
            <a:fillRect/>
          </a:stretch>
        </p:blipFill>
        <p:spPr>
          <a:xfrm>
            <a:off x="6429375" y="4891088"/>
            <a:ext cx="166688" cy="155525"/>
          </a:xfrm>
          <a:prstGeom prst="rect">
            <a:avLst/>
          </a:prstGeom>
        </p:spPr>
      </p:pic>
      <p:pic>
        <p:nvPicPr>
          <p:cNvPr id="23" name="SK-9-img-22" descr="preencoded.png"/>
          <p:cNvPicPr>
            <a:picLocks noChangeAspect="1"/>
          </p:cNvPicPr>
          <p:nvPr/>
        </p:nvPicPr>
        <p:blipFill>
          <a:blip r:embed="rId21"/>
          <a:stretch>
            <a:fillRect/>
          </a:stretch>
        </p:blipFill>
        <p:spPr>
          <a:xfrm>
            <a:off x="381000" y="6286500"/>
            <a:ext cx="11430000" cy="381000"/>
          </a:xfrm>
          <a:prstGeom prst="rect">
            <a:avLst/>
          </a:prstGeom>
        </p:spPr>
      </p:pic>
      <p:sp>
        <p:nvSpPr>
          <p:cNvPr id="24" name="SK-9-text-23"/>
          <p:cNvSpPr/>
          <p:nvPr/>
        </p:nvSpPr>
        <p:spPr>
          <a:xfrm>
            <a:off x="619125" y="114300"/>
            <a:ext cx="9052560" cy="342900"/>
          </a:xfrm>
          <a:prstGeom prst="rect">
            <a:avLst/>
          </a:prstGeom>
          <a:noFill/>
          <a:ln/>
        </p:spPr>
        <p:txBody>
          <a:bodyPr vert="horz" wrap="square" lIns="0" tIns="0" rIns="0" bIns="0" rtlCol="0" anchor="ctr"/>
          <a:lstStyle/>
          <a:p>
            <a:pPr marL="0" indent="0">
              <a:lnSpc>
                <a:spcPts val="2700"/>
              </a:lnSpc>
              <a:buNone/>
            </a:pPr>
            <a:r>
              <a:rPr lang="en-US" sz="1800" b="1" kern="0" spc="60" dirty="0">
                <a:solidFill>
                  <a:srgbClr val="FFFFFF"/>
                </a:solidFill>
              </a:rPr>
              <a:t>THE QOF DEBATE AND MODELS OF CARE</a:t>
            </a:r>
            <a:endParaRPr lang="en-US" sz="1800" dirty="0"/>
          </a:p>
        </p:txBody>
      </p:sp>
      <p:sp>
        <p:nvSpPr>
          <p:cNvPr id="25" name="SK-9-text-24"/>
          <p:cNvSpPr/>
          <p:nvPr/>
        </p:nvSpPr>
        <p:spPr>
          <a:xfrm>
            <a:off x="619125" y="476250"/>
            <a:ext cx="6880860" cy="200025"/>
          </a:xfrm>
          <a:prstGeom prst="rect">
            <a:avLst/>
          </a:prstGeom>
          <a:noFill/>
          <a:ln/>
        </p:spPr>
        <p:txBody>
          <a:bodyPr vert="horz" wrap="square" lIns="0" tIns="0" rIns="0" bIns="0" rtlCol="0" anchor="ctr"/>
          <a:lstStyle/>
          <a:p>
            <a:pPr marL="0" indent="0">
              <a:lnSpc>
                <a:spcPts val="1575"/>
              </a:lnSpc>
              <a:buNone/>
            </a:pPr>
            <a:r>
              <a:rPr lang="en-US" sz="1050" dirty="0">
                <a:solidFill>
                  <a:srgbClr val="FFFFFF">
                    <a:alpha val="90000"/>
                  </a:srgbClr>
                </a:solidFill>
              </a:rPr>
              <a:t>Analysis of box-ticking versus quality care</a:t>
            </a:r>
            <a:endParaRPr lang="en-US" sz="1050" dirty="0"/>
          </a:p>
        </p:txBody>
      </p:sp>
      <p:sp>
        <p:nvSpPr>
          <p:cNvPr id="26" name="SK-9-text-25"/>
          <p:cNvSpPr/>
          <p:nvPr/>
        </p:nvSpPr>
        <p:spPr>
          <a:xfrm>
            <a:off x="10521851" y="223838"/>
            <a:ext cx="908149" cy="342900"/>
          </a:xfrm>
          <a:prstGeom prst="rect">
            <a:avLst/>
          </a:prstGeom>
          <a:noFill/>
          <a:ln/>
        </p:spPr>
        <p:txBody>
          <a:bodyPr vert="horz" wrap="square" lIns="0" tIns="0" rIns="0" bIns="0" rtlCol="0" anchor="ctr"/>
          <a:lstStyle/>
          <a:p>
            <a:pPr marL="0" indent="0" algn="r">
              <a:lnSpc>
                <a:spcPts val="1350"/>
              </a:lnSpc>
              <a:buNone/>
            </a:pPr>
            <a:r>
              <a:rPr lang="en-US" sz="900" b="1" dirty="0">
                <a:solidFill>
                  <a:srgbClr val="FFFFFF"/>
                </a:solidFill>
              </a:rPr>
              <a:t>BRADFORD VTS
MAY 2026</a:t>
            </a:r>
            <a:endParaRPr lang="en-US" sz="900" dirty="0"/>
          </a:p>
        </p:txBody>
      </p:sp>
      <p:sp>
        <p:nvSpPr>
          <p:cNvPr id="27" name="SK-9-text-26"/>
          <p:cNvSpPr/>
          <p:nvPr/>
        </p:nvSpPr>
        <p:spPr>
          <a:xfrm>
            <a:off x="571500" y="1171575"/>
            <a:ext cx="5191125" cy="628650"/>
          </a:xfrm>
          <a:prstGeom prst="rect">
            <a:avLst/>
          </a:prstGeom>
          <a:noFill/>
          <a:ln/>
        </p:spPr>
        <p:txBody>
          <a:bodyPr vert="horz" wrap="square" lIns="0" tIns="0" rIns="0" bIns="0" rtlCol="0" anchor="ctr"/>
          <a:lstStyle/>
          <a:p>
            <a:pPr marL="0" indent="0">
              <a:lnSpc>
                <a:spcPts val="2475"/>
              </a:lnSpc>
              <a:buNone/>
            </a:pPr>
            <a:r>
              <a:rPr lang="en-US" sz="1650" b="1" i="1" dirty="0">
                <a:solidFill>
                  <a:srgbClr val="D35400"/>
                </a:solidFill>
              </a:rPr>
              <a:t>"Are we treating the patient or the computer screen?"</a:t>
            </a:r>
            <a:endParaRPr lang="en-US" sz="1650" dirty="0"/>
          </a:p>
        </p:txBody>
      </p:sp>
      <p:sp>
        <p:nvSpPr>
          <p:cNvPr id="28" name="SK-9-text-27"/>
          <p:cNvSpPr/>
          <p:nvPr/>
        </p:nvSpPr>
        <p:spPr>
          <a:xfrm>
            <a:off x="923925" y="2371725"/>
            <a:ext cx="288036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C3E50"/>
                </a:solidFill>
              </a:rPr>
              <a:t>THE QOF DEBATE</a:t>
            </a:r>
            <a:endParaRPr lang="en-US" sz="1350" dirty="0"/>
          </a:p>
        </p:txBody>
      </p:sp>
      <p:sp>
        <p:nvSpPr>
          <p:cNvPr id="29" name="SK-9-text-28"/>
          <p:cNvSpPr/>
          <p:nvPr/>
        </p:nvSpPr>
        <p:spPr>
          <a:xfrm>
            <a:off x="833438" y="2847975"/>
            <a:ext cx="4929188" cy="457200"/>
          </a:xfrm>
          <a:prstGeom prst="rect">
            <a:avLst/>
          </a:prstGeom>
          <a:noFill/>
          <a:ln/>
        </p:spPr>
        <p:txBody>
          <a:bodyPr vert="horz" wrap="square" lIns="0" tIns="0" rIns="0" bIns="0" rtlCol="0" anchor="ctr"/>
          <a:lstStyle/>
          <a:p>
            <a:pPr marL="0" indent="0" algn="l">
              <a:lnSpc>
                <a:spcPts val="1800"/>
              </a:lnSpc>
              <a:buNone/>
            </a:pPr>
            <a:r>
              <a:rPr lang="en-US" sz="1125" b="1" dirty="0">
                <a:solidFill>
                  <a:srgbClr val="2C3E50"/>
                </a:solidFill>
              </a:rPr>
              <a:t>Evidence of Efficacy:</a:t>
            </a:r>
            <a:r>
              <a:rPr lang="en-US" sz="1125" dirty="0">
                <a:solidFill>
                  <a:srgbClr val="2C3E50"/>
                </a:solidFill>
              </a:rPr>
              <a:t> Narrowed the deprivation gap (Lancet 2008) and improved care beyond pre-incentive trends.</a:t>
            </a:r>
            <a:endParaRPr lang="en-US" sz="1125" dirty="0"/>
          </a:p>
        </p:txBody>
      </p:sp>
      <p:sp>
        <p:nvSpPr>
          <p:cNvPr id="30" name="SK-9-text-29"/>
          <p:cNvSpPr/>
          <p:nvPr/>
        </p:nvSpPr>
        <p:spPr>
          <a:xfrm>
            <a:off x="833438" y="3400425"/>
            <a:ext cx="4929188" cy="457200"/>
          </a:xfrm>
          <a:prstGeom prst="rect">
            <a:avLst/>
          </a:prstGeom>
          <a:noFill/>
          <a:ln/>
        </p:spPr>
        <p:txBody>
          <a:bodyPr vert="horz" wrap="square" lIns="0" tIns="0" rIns="0" bIns="0" rtlCol="0" anchor="ctr"/>
          <a:lstStyle/>
          <a:p>
            <a:pPr marL="0" indent="0" algn="l">
              <a:lnSpc>
                <a:spcPts val="1800"/>
              </a:lnSpc>
              <a:buNone/>
            </a:pPr>
            <a:r>
              <a:rPr lang="en-US" sz="1125" b="1" dirty="0">
                <a:solidFill>
                  <a:srgbClr val="2C3E50"/>
                </a:solidFill>
              </a:rPr>
              <a:t>"QOF Creep":</a:t>
            </a:r>
            <a:r>
              <a:rPr lang="en-US" sz="1125" dirty="0">
                <a:solidFill>
                  <a:srgbClr val="2C3E50"/>
                </a:solidFill>
              </a:rPr>
              <a:t> Consultations dominated by alerts; risk of neglecting non-QOF conditions (Inverse Care Law).</a:t>
            </a:r>
            <a:endParaRPr lang="en-US" sz="1125" dirty="0"/>
          </a:p>
        </p:txBody>
      </p:sp>
      <p:sp>
        <p:nvSpPr>
          <p:cNvPr id="31" name="SK-9-text-30"/>
          <p:cNvSpPr/>
          <p:nvPr/>
        </p:nvSpPr>
        <p:spPr>
          <a:xfrm>
            <a:off x="833438" y="3952875"/>
            <a:ext cx="4929188" cy="457200"/>
          </a:xfrm>
          <a:prstGeom prst="rect">
            <a:avLst/>
          </a:prstGeom>
          <a:noFill/>
          <a:ln/>
        </p:spPr>
        <p:txBody>
          <a:bodyPr vert="horz" wrap="square" lIns="0" tIns="0" rIns="0" bIns="0" rtlCol="0" anchor="ctr"/>
          <a:lstStyle/>
          <a:p>
            <a:pPr marL="0" indent="0" algn="l">
              <a:lnSpc>
                <a:spcPts val="1800"/>
              </a:lnSpc>
              <a:buNone/>
            </a:pPr>
            <a:r>
              <a:rPr lang="en-US" sz="1125" b="1" dirty="0">
                <a:solidFill>
                  <a:srgbClr val="2C3E50"/>
                </a:solidFill>
              </a:rPr>
              <a:t>NG56 Tension:</a:t>
            </a:r>
            <a:r>
              <a:rPr lang="en-US" sz="1125" dirty="0">
                <a:solidFill>
                  <a:srgbClr val="2C3E50"/>
                </a:solidFill>
              </a:rPr>
              <a:t> Focus on single-disease targets vs. the holistic multimorbidity approach required for complex patients.</a:t>
            </a:r>
            <a:endParaRPr lang="en-US" sz="1125" dirty="0"/>
          </a:p>
        </p:txBody>
      </p:sp>
      <p:sp>
        <p:nvSpPr>
          <p:cNvPr id="32" name="SK-9-text-31"/>
          <p:cNvSpPr/>
          <p:nvPr/>
        </p:nvSpPr>
        <p:spPr>
          <a:xfrm>
            <a:off x="6781800" y="1171575"/>
            <a:ext cx="329184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C3E50"/>
                </a:solidFill>
              </a:rPr>
              <a:t>POLYCLINIC MODEL</a:t>
            </a:r>
            <a:endParaRPr lang="en-US" sz="1350" dirty="0"/>
          </a:p>
        </p:txBody>
      </p:sp>
      <p:sp>
        <p:nvSpPr>
          <p:cNvPr id="33" name="SK-9-text-32"/>
          <p:cNvSpPr/>
          <p:nvPr/>
        </p:nvSpPr>
        <p:spPr>
          <a:xfrm>
            <a:off x="6691313" y="1647825"/>
            <a:ext cx="4929188" cy="457200"/>
          </a:xfrm>
          <a:prstGeom prst="rect">
            <a:avLst/>
          </a:prstGeom>
          <a:noFill/>
          <a:ln/>
        </p:spPr>
        <p:txBody>
          <a:bodyPr vert="horz" wrap="square" lIns="0" tIns="0" rIns="0" bIns="0" rtlCol="0" anchor="ctr"/>
          <a:lstStyle/>
          <a:p>
            <a:pPr marL="0" indent="0" algn="l">
              <a:lnSpc>
                <a:spcPts val="1800"/>
              </a:lnSpc>
              <a:buNone/>
            </a:pPr>
            <a:r>
              <a:rPr lang="en-US" sz="1125" dirty="0">
                <a:solidFill>
                  <a:srgbClr val="2C3E50"/>
                </a:solidFill>
              </a:rPr>
              <a:t>Systematic, protocol-driven, and high recall efficiency for large disease registers.</a:t>
            </a:r>
            <a:endParaRPr lang="en-US" sz="1125" dirty="0"/>
          </a:p>
        </p:txBody>
      </p:sp>
      <p:sp>
        <p:nvSpPr>
          <p:cNvPr id="34" name="SK-9-text-33"/>
          <p:cNvSpPr/>
          <p:nvPr/>
        </p:nvSpPr>
        <p:spPr>
          <a:xfrm>
            <a:off x="6691313" y="2200275"/>
            <a:ext cx="4929188" cy="457200"/>
          </a:xfrm>
          <a:prstGeom prst="rect">
            <a:avLst/>
          </a:prstGeom>
          <a:noFill/>
          <a:ln/>
        </p:spPr>
        <p:txBody>
          <a:bodyPr vert="horz" wrap="square" lIns="0" tIns="0" rIns="0" bIns="0" rtlCol="0" anchor="ctr"/>
          <a:lstStyle/>
          <a:p>
            <a:pPr marL="0" indent="0" algn="l">
              <a:lnSpc>
                <a:spcPts val="1800"/>
              </a:lnSpc>
              <a:buNone/>
            </a:pPr>
            <a:r>
              <a:rPr lang="en-US" sz="1125" dirty="0">
                <a:solidFill>
                  <a:srgbClr val="2C3E50"/>
                </a:solidFill>
              </a:rPr>
              <a:t>Fragmentation risk; loss of relational continuity and holistic oversight in complex care.</a:t>
            </a:r>
            <a:endParaRPr lang="en-US" sz="1125" dirty="0"/>
          </a:p>
        </p:txBody>
      </p:sp>
      <p:sp>
        <p:nvSpPr>
          <p:cNvPr id="35" name="SK-9-text-34"/>
          <p:cNvSpPr/>
          <p:nvPr/>
        </p:nvSpPr>
        <p:spPr>
          <a:xfrm>
            <a:off x="6781800" y="3824288"/>
            <a:ext cx="3291840" cy="257175"/>
          </a:xfrm>
          <a:prstGeom prst="rect">
            <a:avLst/>
          </a:prstGeom>
          <a:noFill/>
          <a:ln/>
        </p:spPr>
        <p:txBody>
          <a:bodyPr vert="horz" wrap="square" lIns="0" tIns="0" rIns="0" bIns="0" rtlCol="0" anchor="ctr"/>
          <a:lstStyle/>
          <a:p>
            <a:pPr marL="0" indent="0">
              <a:lnSpc>
                <a:spcPts val="2025"/>
              </a:lnSpc>
              <a:buNone/>
            </a:pPr>
            <a:r>
              <a:rPr lang="en-US" sz="1350" b="1" dirty="0">
                <a:solidFill>
                  <a:srgbClr val="2C3E50"/>
                </a:solidFill>
              </a:rPr>
              <a:t>GENERALIST MODEL</a:t>
            </a:r>
            <a:endParaRPr lang="en-US" sz="1350" dirty="0"/>
          </a:p>
        </p:txBody>
      </p:sp>
      <p:sp>
        <p:nvSpPr>
          <p:cNvPr id="36" name="SK-9-text-35"/>
          <p:cNvSpPr/>
          <p:nvPr/>
        </p:nvSpPr>
        <p:spPr>
          <a:xfrm>
            <a:off x="6691313" y="4300538"/>
            <a:ext cx="4929188" cy="457200"/>
          </a:xfrm>
          <a:prstGeom prst="rect">
            <a:avLst/>
          </a:prstGeom>
          <a:noFill/>
          <a:ln/>
        </p:spPr>
        <p:txBody>
          <a:bodyPr vert="horz" wrap="square" lIns="0" tIns="0" rIns="0" bIns="0" rtlCol="0" anchor="ctr"/>
          <a:lstStyle/>
          <a:p>
            <a:pPr marL="0" indent="0" algn="l">
              <a:lnSpc>
                <a:spcPts val="1800"/>
              </a:lnSpc>
              <a:buNone/>
            </a:pPr>
            <a:r>
              <a:rPr lang="en-US" sz="1125" dirty="0">
                <a:solidFill>
                  <a:srgbClr val="2C3E50"/>
                </a:solidFill>
              </a:rPr>
              <a:t>Patient-centered and NICE NG56-aligned; ideal for managing multimorbidity and polypharmacy.</a:t>
            </a:r>
            <a:endParaRPr lang="en-US" sz="1125" dirty="0"/>
          </a:p>
        </p:txBody>
      </p:sp>
      <p:sp>
        <p:nvSpPr>
          <p:cNvPr id="37" name="SK-9-text-36"/>
          <p:cNvSpPr/>
          <p:nvPr/>
        </p:nvSpPr>
        <p:spPr>
          <a:xfrm>
            <a:off x="6691313" y="4852988"/>
            <a:ext cx="4929188" cy="457200"/>
          </a:xfrm>
          <a:prstGeom prst="rect">
            <a:avLst/>
          </a:prstGeom>
          <a:noFill/>
          <a:ln/>
        </p:spPr>
        <p:txBody>
          <a:bodyPr vert="horz" wrap="square" lIns="0" tIns="0" rIns="0" bIns="0" rtlCol="0" anchor="ctr"/>
          <a:lstStyle/>
          <a:p>
            <a:pPr marL="0" indent="0" algn="l">
              <a:lnSpc>
                <a:spcPts val="1800"/>
              </a:lnSpc>
              <a:buNone/>
            </a:pPr>
            <a:r>
              <a:rPr lang="en-US" sz="1125" dirty="0">
                <a:solidFill>
                  <a:srgbClr val="2C3E50"/>
                </a:solidFill>
              </a:rPr>
              <a:t>Highly time-intensive; harder to ensure consistent population-level coverage of targets.</a:t>
            </a:r>
            <a:endParaRPr lang="en-US" sz="1125" dirty="0"/>
          </a:p>
        </p:txBody>
      </p:sp>
      <p:sp>
        <p:nvSpPr>
          <p:cNvPr id="38" name="SK-9-text-37"/>
          <p:cNvSpPr/>
          <p:nvPr/>
        </p:nvSpPr>
        <p:spPr>
          <a:xfrm>
            <a:off x="381000" y="6438900"/>
            <a:ext cx="2880360" cy="171450"/>
          </a:xfrm>
          <a:prstGeom prst="rect">
            <a:avLst/>
          </a:prstGeom>
          <a:noFill/>
          <a:ln/>
        </p:spPr>
        <p:txBody>
          <a:bodyPr vert="horz" wrap="square" lIns="0" tIns="0" rIns="0" bIns="0" rtlCol="0" anchor="ctr"/>
          <a:lstStyle/>
          <a:p>
            <a:pPr marL="0" indent="0">
              <a:lnSpc>
                <a:spcPts val="1350"/>
              </a:lnSpc>
              <a:buNone/>
            </a:pPr>
            <a:r>
              <a:rPr lang="en-US" sz="900" b="1" dirty="0">
                <a:solidFill>
                  <a:srgbClr val="7F8C8D"/>
                </a:solidFill>
              </a:rPr>
              <a:t>www.bradfordvts.co.uk</a:t>
            </a:r>
            <a:endParaRPr lang="en-US" sz="900" dirty="0"/>
          </a:p>
        </p:txBody>
      </p:sp>
      <p:sp>
        <p:nvSpPr>
          <p:cNvPr id="39" name="SK-9-text-38"/>
          <p:cNvSpPr/>
          <p:nvPr/>
        </p:nvSpPr>
        <p:spPr>
          <a:xfrm>
            <a:off x="6096000" y="6381750"/>
            <a:ext cx="5715000" cy="285750"/>
          </a:xfrm>
          <a:prstGeom prst="rect">
            <a:avLst/>
          </a:prstGeom>
          <a:noFill/>
          <a:ln/>
        </p:spPr>
        <p:txBody>
          <a:bodyPr vert="horz" wrap="square" lIns="0" tIns="0" rIns="0" bIns="0" rtlCol="0" anchor="ctr"/>
          <a:lstStyle/>
          <a:p>
            <a:pPr marL="0" indent="0">
              <a:lnSpc>
                <a:spcPts val="1125"/>
              </a:lnSpc>
              <a:buNone/>
            </a:pPr>
            <a:r>
              <a:rPr lang="en-US" sz="750" dirty="0">
                <a:solidFill>
                  <a:srgbClr val="BDC3C7"/>
                </a:solidFill>
              </a:rPr>
              <a:t>Disclaimer: This deck is for educational purposes for GP trainees and reflects guidelines current as of May 2026. Clinical decisions remain the responsibility of the treating practitioner.</a:t>
            </a:r>
            <a:endParaRPr lang="en-US" sz="7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0</TotalTime>
  <Words>3297</Words>
  <Application>Microsoft Office PowerPoint</Application>
  <PresentationFormat>Widescreen</PresentationFormat>
  <Paragraphs>377</Paragraphs>
  <Slides>15</Slides>
  <Notes>15</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15</vt:i4>
      </vt:variant>
    </vt:vector>
  </HeadingPairs>
  <TitlesOfParts>
    <vt:vector size="18" baseType="lpstr">
      <vt:lpstr>Arial</vt:lpstr>
      <vt:lpstr>Inter</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Ramesh Mehay</cp:lastModifiedBy>
  <cp:revision>2</cp:revision>
  <dcterms:created xsi:type="dcterms:W3CDTF">2026-05-08T13:01:05Z</dcterms:created>
  <dcterms:modified xsi:type="dcterms:W3CDTF">2026-05-08T13:18:38Z</dcterms:modified>
</cp:coreProperties>
</file>