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Brygada 1918" panose="020B0604020202020204" charset="0"/>
      <p:regular r:id="rId13"/>
    </p:embeddedFont>
    <p:embeddedFont>
      <p:font typeface="Brygada 1918 Semi Bold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7" d="100"/>
          <a:sy n="117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063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C064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svg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743769"/>
            <a:ext cx="4722763" cy="11626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05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Chronic Disease</a:t>
            </a:r>
            <a:br>
              <a:rPr lang="en-US" sz="2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</a:br>
            <a:r>
              <a:rPr lang="en-US" i="1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understanding disability and care</a:t>
            </a:r>
            <a:endParaRPr lang="en-US" sz="2400" i="1" dirty="0"/>
          </a:p>
        </p:txBody>
      </p:sp>
      <p:sp>
        <p:nvSpPr>
          <p:cNvPr id="4" name="Text 1"/>
          <p:cNvSpPr/>
          <p:nvPr/>
        </p:nvSpPr>
        <p:spPr>
          <a:xfrm>
            <a:off x="3925119" y="2092449"/>
            <a:ext cx="4722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An Introduction to Long-Term Conditions in General Practice · Bradford VTS · May 2026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3925119" y="2628900"/>
            <a:ext cx="2299395" cy="922660"/>
          </a:xfrm>
          <a:prstGeom prst="roundRect">
            <a:avLst>
              <a:gd name="adj" fmla="val 20167"/>
            </a:avLst>
          </a:prstGeom>
          <a:solidFill>
            <a:srgbClr val="626C3B"/>
          </a:solidFill>
          <a:ln w="4763">
            <a:solidFill>
              <a:srgbClr val="7B855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3"/>
          <p:cNvSpPr/>
          <p:nvPr/>
        </p:nvSpPr>
        <p:spPr>
          <a:xfrm>
            <a:off x="4053855" y="2757636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50%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4053855" y="3025899"/>
            <a:ext cx="20419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of all GP appointments involve long-term conditions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6348487" y="2628900"/>
            <a:ext cx="2299395" cy="922660"/>
          </a:xfrm>
          <a:prstGeom prst="roundRect">
            <a:avLst>
              <a:gd name="adj" fmla="val 20167"/>
            </a:avLst>
          </a:prstGeom>
          <a:solidFill>
            <a:srgbClr val="83792E"/>
          </a:solidFill>
          <a:ln w="4763">
            <a:solidFill>
              <a:srgbClr val="9C924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6"/>
          <p:cNvSpPr/>
          <p:nvPr/>
        </p:nvSpPr>
        <p:spPr>
          <a:xfrm>
            <a:off x="6477223" y="2757636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70%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477223" y="3025899"/>
            <a:ext cx="20419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of total NHS spend is attributable to LTC management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3925119" y="3675534"/>
            <a:ext cx="4722763" cy="724198"/>
          </a:xfrm>
          <a:prstGeom prst="roundRect">
            <a:avLst>
              <a:gd name="adj" fmla="val 25693"/>
            </a:avLst>
          </a:prstGeom>
          <a:solidFill>
            <a:srgbClr val="E8AF3B"/>
          </a:solidFill>
          <a:ln w="4763">
            <a:solidFill>
              <a:srgbClr val="CE9521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9"/>
          <p:cNvSpPr/>
          <p:nvPr/>
        </p:nvSpPr>
        <p:spPr>
          <a:xfrm>
            <a:off x="4053855" y="3804270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Core Competency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053855" y="4072533"/>
            <a:ext cx="4465290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Holistic care — disease, treatment, AND the whole person</a:t>
            </a:r>
            <a:endParaRPr lang="en-US" sz="950" dirty="0"/>
          </a:p>
        </p:txBody>
      </p:sp>
      <p:sp>
        <p:nvSpPr>
          <p:cNvPr id="14" name="Text 1">
            <a:extLst>
              <a:ext uri="{FF2B5EF4-FFF2-40B4-BE49-F238E27FC236}">
                <a16:creationId xmlns:a16="http://schemas.microsoft.com/office/drawing/2014/main" id="{61835023-5BD6-EFAF-BB0D-47DFBABBED00}"/>
              </a:ext>
            </a:extLst>
          </p:cNvPr>
          <p:cNvSpPr/>
          <p:nvPr/>
        </p:nvSpPr>
        <p:spPr>
          <a:xfrm>
            <a:off x="3863132" y="288429"/>
            <a:ext cx="4722763" cy="230003"/>
          </a:xfrm>
          <a:prstGeom prst="rect">
            <a:avLst/>
          </a:prstGeom>
          <a:solidFill>
            <a:schemeClr val="accent2"/>
          </a:solidFill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b="1" dirty="0">
                <a:solidFill>
                  <a:schemeClr val="bg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 BRADFORD VTS TEACHING DECK</a:t>
            </a:r>
            <a:endParaRPr lang="en-US" sz="95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2901" y="331887"/>
            <a:ext cx="6064225" cy="369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Common Pitfalls &amp; Top Tips for GP Trainees</a:t>
            </a:r>
            <a:endParaRPr lang="en-US" sz="23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7178" y="930325"/>
            <a:ext cx="177329" cy="17732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57027" y="926678"/>
            <a:ext cx="2324844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Treat the patient, not the number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857027" y="1178942"/>
            <a:ext cx="7814072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QOF targets are a minimum standard — meeting a BP or HbA1c target is not the same as excellent holistic care.</a:t>
            </a:r>
            <a:endParaRPr lang="en-US" sz="9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78" y="1592610"/>
            <a:ext cx="177329" cy="17732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57027" y="1588963"/>
            <a:ext cx="2970386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Always ask about mental health and carers</a:t>
            </a:r>
            <a:endParaRPr lang="en-US" sz="1150" dirty="0"/>
          </a:p>
        </p:txBody>
      </p:sp>
      <p:sp>
        <p:nvSpPr>
          <p:cNvPr id="8" name="Text 4"/>
          <p:cNvSpPr/>
          <p:nvPr/>
        </p:nvSpPr>
        <p:spPr>
          <a:xfrm>
            <a:off x="857027" y="1841227"/>
            <a:ext cx="7814072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Depression/anxiety are highly prevalent in LTCs. Not asking is a common SCA fail. Carers are entitled to their own health assessment.</a:t>
            </a:r>
            <a:endParaRPr lang="en-US" sz="9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178" y="2254895"/>
            <a:ext cx="177329" cy="17732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57027" y="2251249"/>
            <a:ext cx="3111847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Review polypharmacy — deprescribe actively</a:t>
            </a:r>
            <a:endParaRPr lang="en-US" sz="1150" dirty="0"/>
          </a:p>
        </p:txBody>
      </p:sp>
      <p:sp>
        <p:nvSpPr>
          <p:cNvPr id="11" name="Text 6"/>
          <p:cNvSpPr/>
          <p:nvPr/>
        </p:nvSpPr>
        <p:spPr>
          <a:xfrm>
            <a:off x="857027" y="2503512"/>
            <a:ext cx="7814072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Adding medicines without stopping ineffective ones is dangerous, especially in elderly patients.</a:t>
            </a:r>
            <a:endParaRPr lang="en-US" sz="9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7178" y="2917180"/>
            <a:ext cx="177329" cy="177329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857027" y="2913534"/>
            <a:ext cx="2120280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Don't let QOF drive the agenda</a:t>
            </a:r>
            <a:endParaRPr lang="en-US" sz="1150" dirty="0"/>
          </a:p>
        </p:txBody>
      </p:sp>
      <p:sp>
        <p:nvSpPr>
          <p:cNvPr id="14" name="Text 8"/>
          <p:cNvSpPr/>
          <p:nvPr/>
        </p:nvSpPr>
        <p:spPr>
          <a:xfrm>
            <a:off x="857027" y="3165797"/>
            <a:ext cx="7814072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Address QOF prompts </a:t>
            </a:r>
            <a:r>
              <a:rPr lang="en-US" sz="900" i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alongside</a:t>
            </a: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the patient's own concerns — never instead of them.</a:t>
            </a:r>
            <a:endParaRPr lang="en-US" sz="90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7178" y="3579465"/>
            <a:ext cx="177329" cy="177329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857027" y="3575819"/>
            <a:ext cx="2964284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Social prescribing &amp; secondary prevention</a:t>
            </a:r>
            <a:endParaRPr lang="en-US" sz="1150" dirty="0"/>
          </a:p>
        </p:txBody>
      </p:sp>
      <p:sp>
        <p:nvSpPr>
          <p:cNvPr id="17" name="Text 10"/>
          <p:cNvSpPr/>
          <p:nvPr/>
        </p:nvSpPr>
        <p:spPr>
          <a:xfrm>
            <a:off x="857027" y="3828083"/>
            <a:ext cx="7814072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Every CDM review should include CVD risk factor assessment. Isolation and financial worries worsen LTCs — social prescribing can help enormously.</a:t>
            </a:r>
            <a:endParaRPr lang="en-US" sz="900" dirty="0"/>
          </a:p>
        </p:txBody>
      </p:sp>
      <p:sp>
        <p:nvSpPr>
          <p:cNvPr id="18" name="Shape 11"/>
          <p:cNvSpPr/>
          <p:nvPr/>
        </p:nvSpPr>
        <p:spPr>
          <a:xfrm>
            <a:off x="472901" y="4324201"/>
            <a:ext cx="8198197" cy="487338"/>
          </a:xfrm>
          <a:prstGeom prst="roundRect">
            <a:avLst>
              <a:gd name="adj" fmla="val 36391"/>
            </a:avLst>
          </a:prstGeom>
          <a:solidFill>
            <a:srgbClr val="FCF2B5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9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071" y="4497065"/>
            <a:ext cx="147786" cy="118170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857027" y="4466406"/>
            <a:ext cx="7695902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Always verify drug doses and clinical guidance against the latest NICE/BNF resources. This material is for educational purposes only.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8379" y="448717"/>
            <a:ext cx="5200799" cy="381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The Range of Long-Term Conditions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88379" y="1070595"/>
            <a:ext cx="816724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LTCs span virtually every clinical domain. GP trainees must be comfortable managing this breadth — often simultaneously in the same patient.</a:t>
            </a:r>
            <a:endParaRPr lang="en-US" sz="9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8379" y="1399654"/>
            <a:ext cx="305246" cy="30524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88379" y="1855143"/>
            <a:ext cx="2126084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Cardiovascular &amp; Respiratory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88379" y="2117973"/>
            <a:ext cx="400846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IHD, hypertension, heart failure, AF, PAD; asthma, COPD, cystic fibrosis</a:t>
            </a:r>
            <a:endParaRPr lang="en-US" sz="9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7084" y="1399654"/>
            <a:ext cx="305246" cy="30524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47084" y="1855143"/>
            <a:ext cx="1902023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Neurological &amp; Psychiatric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4647084" y="2117973"/>
            <a:ext cx="4008537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MS, Parkinson's, epilepsy, dementia, depression, bipolar, schizophrenia, substance misuse</a:t>
            </a:r>
            <a:endParaRPr lang="en-US" sz="9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8379" y="2746028"/>
            <a:ext cx="305246" cy="30524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88379" y="3201516"/>
            <a:ext cx="1526307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Metabolic &amp; Renal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488379" y="3464347"/>
            <a:ext cx="400846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Diabetes (T1 &amp; T2), hypothyroidism, obesity, CKD</a:t>
            </a:r>
            <a:endParaRPr lang="en-US" sz="9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47084" y="2746028"/>
            <a:ext cx="305246" cy="305246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647084" y="3201516"/>
            <a:ext cx="1526307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MSK, GI &amp; Other</a:t>
            </a:r>
            <a:endParaRPr lang="en-US" sz="1200" dirty="0"/>
          </a:p>
        </p:txBody>
      </p:sp>
      <p:sp>
        <p:nvSpPr>
          <p:cNvPr id="15" name="Text 9"/>
          <p:cNvSpPr/>
          <p:nvPr/>
        </p:nvSpPr>
        <p:spPr>
          <a:xfrm>
            <a:off x="4647084" y="3464347"/>
            <a:ext cx="4008537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OA, RA, IBD, coeliac, psoriasis, endometriosis, chronic fatigue/ME, fibromyalgia</a:t>
            </a:r>
            <a:endParaRPr lang="en-US" sz="950" dirty="0"/>
          </a:p>
        </p:txBody>
      </p:sp>
      <p:sp>
        <p:nvSpPr>
          <p:cNvPr id="16" name="Shape 10"/>
          <p:cNvSpPr/>
          <p:nvPr/>
        </p:nvSpPr>
        <p:spPr>
          <a:xfrm>
            <a:off x="488379" y="3987254"/>
            <a:ext cx="8167241" cy="707529"/>
          </a:xfrm>
          <a:prstGeom prst="roundRect">
            <a:avLst>
              <a:gd name="adj" fmla="val 25888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419" y="4171131"/>
            <a:ext cx="152623" cy="122039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885081" y="4137943"/>
            <a:ext cx="7648501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Multimorbidity (NICE NG56):</a:t>
            </a: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2+ LTCs simultaneously. Most CDM patients have multiple conditions — manage the </a:t>
            </a:r>
            <a:r>
              <a:rPr lang="en-US" sz="950" b="1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person</a:t>
            </a: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, not each condition in isolation.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878610" y="311869"/>
            <a:ext cx="4815780" cy="7026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At Diagnosis: Getting It Right from the Start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878610" y="1167259"/>
            <a:ext cx="224805" cy="14049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50" dirty="0">
                <a:solidFill>
                  <a:srgbClr val="403011"/>
                </a:solidFill>
                <a:latin typeface="Brygada 1918 Light" pitchFamily="34" charset="0"/>
                <a:ea typeface="Brygada 1918 Light" pitchFamily="34" charset="-122"/>
                <a:cs typeface="Brygada 1918 Light" pitchFamily="34" charset="-120"/>
              </a:rPr>
              <a:t>01</a:t>
            </a:r>
            <a:endParaRPr lang="en-US" sz="850" dirty="0"/>
          </a:p>
        </p:txBody>
      </p:sp>
      <p:sp>
        <p:nvSpPr>
          <p:cNvPr id="5" name="Shape 2"/>
          <p:cNvSpPr/>
          <p:nvPr/>
        </p:nvSpPr>
        <p:spPr>
          <a:xfrm>
            <a:off x="3878610" y="1343992"/>
            <a:ext cx="4815780" cy="14288"/>
          </a:xfrm>
          <a:prstGeom prst="rect">
            <a:avLst/>
          </a:prstGeom>
          <a:solidFill>
            <a:srgbClr val="626C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Text 3"/>
          <p:cNvSpPr/>
          <p:nvPr/>
        </p:nvSpPr>
        <p:spPr>
          <a:xfrm>
            <a:off x="3878610" y="1428750"/>
            <a:ext cx="1705347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Break Bad News Carefully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3878610" y="1665461"/>
            <a:ext cx="481578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8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Use a structured approach (e.g., SPIKES). Allow processing time. Avoid jargon.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3878610" y="2023095"/>
            <a:ext cx="224805" cy="14049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50" dirty="0">
                <a:solidFill>
                  <a:srgbClr val="403011"/>
                </a:solidFill>
                <a:latin typeface="Brygada 1918 Light" pitchFamily="34" charset="0"/>
                <a:ea typeface="Brygada 1918 Light" pitchFamily="34" charset="-122"/>
                <a:cs typeface="Brygada 1918 Light" pitchFamily="34" charset="-120"/>
              </a:rPr>
              <a:t>02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3878610" y="2199829"/>
            <a:ext cx="4815780" cy="14288"/>
          </a:xfrm>
          <a:prstGeom prst="rect">
            <a:avLst/>
          </a:prstGeom>
          <a:solidFill>
            <a:srgbClr val="83792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7"/>
          <p:cNvSpPr/>
          <p:nvPr/>
        </p:nvSpPr>
        <p:spPr>
          <a:xfrm>
            <a:off x="3878610" y="2284586"/>
            <a:ext cx="1844725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Start from What They Know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3878610" y="2521297"/>
            <a:ext cx="481578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8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Find out existing knowledge — don't assume. Build on their understanding.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3878610" y="2878931"/>
            <a:ext cx="224805" cy="14049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50" dirty="0">
                <a:solidFill>
                  <a:srgbClr val="403011"/>
                </a:solidFill>
                <a:latin typeface="Brygada 1918 Light" pitchFamily="34" charset="0"/>
                <a:ea typeface="Brygada 1918 Light" pitchFamily="34" charset="-122"/>
                <a:cs typeface="Brygada 1918 Light" pitchFamily="34" charset="-120"/>
              </a:rPr>
              <a:t>03</a:t>
            </a:r>
            <a:endParaRPr lang="en-US" sz="850" dirty="0"/>
          </a:p>
        </p:txBody>
      </p:sp>
      <p:sp>
        <p:nvSpPr>
          <p:cNvPr id="13" name="Shape 10"/>
          <p:cNvSpPr/>
          <p:nvPr/>
        </p:nvSpPr>
        <p:spPr>
          <a:xfrm>
            <a:off x="3878610" y="3055665"/>
            <a:ext cx="4815780" cy="14288"/>
          </a:xfrm>
          <a:prstGeom prst="rect">
            <a:avLst/>
          </a:prstGeom>
          <a:solidFill>
            <a:srgbClr val="E8AF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Text 11"/>
          <p:cNvSpPr/>
          <p:nvPr/>
        </p:nvSpPr>
        <p:spPr>
          <a:xfrm>
            <a:off x="3878610" y="3140422"/>
            <a:ext cx="1563588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Stage Your Information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3878610" y="3377133"/>
            <a:ext cx="481578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8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Condition overview, management principles, self-help, reliable sources (NHS.uk, charities), patient groups.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3878610" y="3906217"/>
            <a:ext cx="224805" cy="14049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50" dirty="0">
                <a:solidFill>
                  <a:srgbClr val="403011"/>
                </a:solidFill>
                <a:latin typeface="Brygada 1918 Light" pitchFamily="34" charset="0"/>
                <a:ea typeface="Brygada 1918 Light" pitchFamily="34" charset="-122"/>
                <a:cs typeface="Brygada 1918 Light" pitchFamily="34" charset="-120"/>
              </a:rPr>
              <a:t>04</a:t>
            </a:r>
            <a:endParaRPr lang="en-US" sz="850" dirty="0"/>
          </a:p>
        </p:txBody>
      </p:sp>
      <p:sp>
        <p:nvSpPr>
          <p:cNvPr id="17" name="Shape 14"/>
          <p:cNvSpPr/>
          <p:nvPr/>
        </p:nvSpPr>
        <p:spPr>
          <a:xfrm>
            <a:off x="3878610" y="4082951"/>
            <a:ext cx="4815780" cy="14288"/>
          </a:xfrm>
          <a:prstGeom prst="rect">
            <a:avLst/>
          </a:prstGeom>
          <a:solidFill>
            <a:srgbClr val="CC914D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Text 15"/>
          <p:cNvSpPr/>
          <p:nvPr/>
        </p:nvSpPr>
        <p:spPr>
          <a:xfrm>
            <a:off x="3878610" y="4167708"/>
            <a:ext cx="1643955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Shared Decision-Making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3878610" y="4404420"/>
            <a:ext cx="481578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8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Discuss priorities and trade-offs. Personalise the approach. Consider family and carers — do carers need their own support assessment?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09265"/>
            <a:ext cx="4628331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Regular Reviews: The Condition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544836"/>
            <a:ext cx="81517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Every structured CDM review should systematically cover disease monitoring, treatment, and secondary prevention.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882825"/>
            <a:ext cx="8151763" cy="1486421"/>
          </a:xfrm>
          <a:prstGeom prst="roundRect">
            <a:avLst>
              <a:gd name="adj" fmla="val 12518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624929" y="1966764"/>
            <a:ext cx="17851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The Disease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2662833" y="1966764"/>
            <a:ext cx="5856312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Check patient understanding; monitor progression (e.g., HbA1c trends, BP trends, lung function)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624929" y="2328342"/>
            <a:ext cx="17851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The Treatment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2662833" y="2328342"/>
            <a:ext cx="585631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Understanding, adherence, effectiveness, patient-reported side effects, and monitoring via tests (U&amp;Es, LFTs, FBC)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24929" y="2888382"/>
            <a:ext cx="17851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Secondary Prevention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2662833" y="2888382"/>
            <a:ext cx="585631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Assess modifiable risk factors — smoking, BMI, alcohol, exercise, diet. Act on findings: refer to cessation/weight management programmes.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96119" y="3508772"/>
            <a:ext cx="8151763" cy="725463"/>
          </a:xfrm>
          <a:prstGeom prst="roundRect">
            <a:avLst>
              <a:gd name="adj" fmla="val 25648"/>
            </a:avLst>
          </a:prstGeom>
          <a:solidFill>
            <a:srgbClr val="DFE4C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92" y="3693319"/>
            <a:ext cx="155004" cy="123974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899071" y="3663702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Terminology:</a:t>
            </a: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Use </a:t>
            </a:r>
            <a:r>
              <a:rPr lang="en-US" sz="950" b="1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"adherence"</a:t>
            </a: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— not "compliance" or "concordance." Up to </a:t>
            </a:r>
            <a:r>
              <a:rPr lang="en-US" sz="950" b="1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50% of LTC patients</a:t>
            </a: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do not take medicines as prescribed. Explore barriers (side effects, forgetfulness, health beliefs, cost) with a non-judgmental, curious approach.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82042"/>
            <a:ext cx="5175349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Regular Reviews: The Whole Person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617613"/>
            <a:ext cx="81517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Beyond clinical numbers — the biopsychosocial model is central to person-centred CDM and a key SCA assessment domain.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955602"/>
            <a:ext cx="4013895" cy="1140172"/>
          </a:xfrm>
          <a:prstGeom prst="roundRect">
            <a:avLst>
              <a:gd name="adj" fmla="val 16319"/>
            </a:avLst>
          </a:prstGeom>
          <a:solidFill>
            <a:srgbClr val="F6EBD4"/>
          </a:solidFill>
          <a:ln w="14288">
            <a:solidFill>
              <a:srgbClr val="626C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634380" y="2093863"/>
            <a:ext cx="17752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🧠</a:t>
            </a: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 Psychological Impact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34380" y="2362126"/>
            <a:ext cx="373737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Sick role, self-esteem, stigma (mental illness, HIV, obesity, epilepsy). </a:t>
            </a: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Always ask about anxiety and depression</a:t>
            </a: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— highly prevalent comorbidities.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4633987" y="1955602"/>
            <a:ext cx="4013895" cy="1140172"/>
          </a:xfrm>
          <a:prstGeom prst="roundRect">
            <a:avLst>
              <a:gd name="adj" fmla="val 16319"/>
            </a:avLst>
          </a:prstGeom>
          <a:solidFill>
            <a:srgbClr val="F6EBD4"/>
          </a:solidFill>
          <a:ln w="14288">
            <a:solidFill>
              <a:srgbClr val="83792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4772248" y="2093863"/>
            <a:ext cx="191593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❤️</a:t>
            </a: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 Relationships &amp; Family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772248" y="2362126"/>
            <a:ext cx="373737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Dependency on carers; sexual health and intimacy (ask directly); parenting capacity; carer burden — physical, emotional, financial.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96119" y="3219748"/>
            <a:ext cx="4013895" cy="941710"/>
          </a:xfrm>
          <a:prstGeom prst="roundRect">
            <a:avLst>
              <a:gd name="adj" fmla="val 19759"/>
            </a:avLst>
          </a:prstGeom>
          <a:solidFill>
            <a:srgbClr val="F6EBD4"/>
          </a:solidFill>
          <a:ln w="14288">
            <a:solidFill>
              <a:srgbClr val="E8AF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634380" y="3358009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💼</a:t>
            </a: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 Work &amp; Finances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34380" y="3626272"/>
            <a:ext cx="373737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Early retirement, role changes, Occupational Health. Benefits: PIP, ESA, Blue Badge. Refer to Citizens Advice for welfare rights.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633987" y="3219748"/>
            <a:ext cx="4013895" cy="941710"/>
          </a:xfrm>
          <a:prstGeom prst="roundRect">
            <a:avLst>
              <a:gd name="adj" fmla="val 19759"/>
            </a:avLst>
          </a:prstGeom>
          <a:solidFill>
            <a:srgbClr val="F6EBD4"/>
          </a:solidFill>
          <a:ln w="14288">
            <a:solidFill>
              <a:srgbClr val="CC914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4772248" y="3358009"/>
            <a:ext cx="177857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🏠</a:t>
            </a: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 Social Life &amp; Housing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772248" y="3626272"/>
            <a:ext cx="373737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Hobbies, mobility (walking aids, wheelchairs, driving restrictions), housing adaptations (OT referral), isolation.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01353"/>
            <a:ext cx="5208240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The Multidisciplinary Team in CDM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336923"/>
            <a:ext cx="81517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Effective LTC management is a team effort. Knowing who does what — and when to refer — is essential.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06822" y="1674912"/>
            <a:ext cx="4103191" cy="2767236"/>
          </a:xfrm>
          <a:prstGeom prst="roundRect">
            <a:avLst>
              <a:gd name="adj" fmla="val 10758"/>
            </a:avLst>
          </a:prstGeom>
          <a:solidFill>
            <a:srgbClr val="626C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530796" y="1798886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Primary Care Team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2116708"/>
            <a:ext cx="3855244" cy="11658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GP</a:t>
            </a: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— clinical responsibility, complex reviews, QOF oversight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Practice nurses</a:t>
            </a: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— run QOF disease clinics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Clinical pharmacists</a:t>
            </a: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— medicines reviews, polypharmacy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HCAs</a:t>
            </a: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— BP, phlebotomy, ECGs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Social prescribing link workers</a:t>
            </a: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— wellbeing, isolation, benefits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728046" y="1798886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Extended Team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28046" y="2116708"/>
            <a:ext cx="3924598" cy="11224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Secondary care</a:t>
            </a: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— consultants, specialist nurses, MDTs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AHPs</a:t>
            </a: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— physio, OT, dietitian, podiatrist, SALT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Mental health</a:t>
            </a: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— CPNs, IAPT, psychologists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Community/voluntary</a:t>
            </a: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— social services, disease charities, community pharmacists, benefits advisors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728046" y="3378696"/>
            <a:ext cx="3924598" cy="923925"/>
          </a:xfrm>
          <a:prstGeom prst="roundRect">
            <a:avLst>
              <a:gd name="adj" fmla="val 20139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2020" y="3563243"/>
            <a:ext cx="155004" cy="12397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130998" y="3533626"/>
            <a:ext cx="339767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NICE NG56: Complex multimorbidity patients need a </a:t>
            </a:r>
            <a:r>
              <a:rPr lang="en-US" sz="950" b="1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named lead professional</a:t>
            </a: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and a shared care plan. Continuity of care is highly valued by patients.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9610" y="312837"/>
            <a:ext cx="6315521" cy="3513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Key Principles of LTC Management (NICE NG56)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449610" y="867891"/>
            <a:ext cx="4071417" cy="1252984"/>
          </a:xfrm>
          <a:prstGeom prst="roundRect">
            <a:avLst>
              <a:gd name="adj" fmla="val 13458"/>
            </a:avLst>
          </a:prstGeom>
          <a:solidFill>
            <a:srgbClr val="626C3B"/>
          </a:solidFill>
          <a:ln w="4763">
            <a:solidFill>
              <a:srgbClr val="626C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/>
          <p:cNvSpPr/>
          <p:nvPr/>
        </p:nvSpPr>
        <p:spPr>
          <a:xfrm>
            <a:off x="566738" y="985019"/>
            <a:ext cx="337245" cy="337245"/>
          </a:xfrm>
          <a:prstGeom prst="roundRect">
            <a:avLst>
              <a:gd name="adj" fmla="val 16944442"/>
            </a:avLst>
          </a:prstGeom>
          <a:solidFill>
            <a:srgbClr val="626C3B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457" y="1077739"/>
            <a:ext cx="151730" cy="15173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66738" y="1424136"/>
            <a:ext cx="1405161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Person-Centred SDM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66738" y="1660847"/>
            <a:ext cx="383716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8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Focus on what matters to THIS patient — priorities, goals, concerns. Use ICE at every review.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4622899" y="867891"/>
            <a:ext cx="4071491" cy="1252984"/>
          </a:xfrm>
          <a:prstGeom prst="roundRect">
            <a:avLst>
              <a:gd name="adj" fmla="val 13458"/>
            </a:avLst>
          </a:prstGeom>
          <a:solidFill>
            <a:srgbClr val="626C3B"/>
          </a:solidFill>
          <a:ln w="4763">
            <a:solidFill>
              <a:srgbClr val="83792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Shape 6"/>
          <p:cNvSpPr/>
          <p:nvPr/>
        </p:nvSpPr>
        <p:spPr>
          <a:xfrm>
            <a:off x="4740027" y="985019"/>
            <a:ext cx="337245" cy="337245"/>
          </a:xfrm>
          <a:prstGeom prst="roundRect">
            <a:avLst>
              <a:gd name="adj" fmla="val 16944442"/>
            </a:avLst>
          </a:prstGeom>
          <a:solidFill>
            <a:srgbClr val="83792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32747" y="1077739"/>
            <a:ext cx="151730" cy="15173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740027" y="1424136"/>
            <a:ext cx="1746945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Biopsychosocial Approach</a:t>
            </a:r>
            <a:endParaRPr lang="en-US" sz="1100" dirty="0"/>
          </a:p>
        </p:txBody>
      </p:sp>
      <p:sp>
        <p:nvSpPr>
          <p:cNvPr id="12" name="Text 8"/>
          <p:cNvSpPr/>
          <p:nvPr/>
        </p:nvSpPr>
        <p:spPr>
          <a:xfrm>
            <a:off x="4740027" y="1660847"/>
            <a:ext cx="383723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8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Biological + Psychological + Social. Clinical numbers are only one part of the picture.</a:t>
            </a:r>
            <a:endParaRPr lang="en-US" sz="850" dirty="0"/>
          </a:p>
        </p:txBody>
      </p:sp>
      <p:sp>
        <p:nvSpPr>
          <p:cNvPr id="13" name="Shape 9"/>
          <p:cNvSpPr/>
          <p:nvPr/>
        </p:nvSpPr>
        <p:spPr>
          <a:xfrm>
            <a:off x="449610" y="2222748"/>
            <a:ext cx="4071417" cy="1252984"/>
          </a:xfrm>
          <a:prstGeom prst="roundRect">
            <a:avLst>
              <a:gd name="adj" fmla="val 13458"/>
            </a:avLst>
          </a:prstGeom>
          <a:solidFill>
            <a:srgbClr val="626C3B"/>
          </a:solidFill>
          <a:ln w="4763">
            <a:solidFill>
              <a:srgbClr val="E8AF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Shape 10"/>
          <p:cNvSpPr/>
          <p:nvPr/>
        </p:nvSpPr>
        <p:spPr>
          <a:xfrm>
            <a:off x="566738" y="2339876"/>
            <a:ext cx="337245" cy="337245"/>
          </a:xfrm>
          <a:prstGeom prst="roundRect">
            <a:avLst>
              <a:gd name="adj" fmla="val 16944442"/>
            </a:avLst>
          </a:prstGeom>
          <a:solidFill>
            <a:srgbClr val="E8AF3B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9457" y="2432596"/>
            <a:ext cx="151730" cy="15173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566738" y="2778993"/>
            <a:ext cx="2070050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Polypharmacy &amp; Deprescribing</a:t>
            </a:r>
            <a:endParaRPr lang="en-US" sz="1100" dirty="0"/>
          </a:p>
        </p:txBody>
      </p:sp>
      <p:sp>
        <p:nvSpPr>
          <p:cNvPr id="17" name="Text 12"/>
          <p:cNvSpPr/>
          <p:nvPr/>
        </p:nvSpPr>
        <p:spPr>
          <a:xfrm>
            <a:off x="566738" y="3015704"/>
            <a:ext cx="383716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8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Polypharmacy = 5+ medicines; high-risk = 10+. Deprescribing is good medicine, especially in frail/elderly patients.</a:t>
            </a:r>
            <a:endParaRPr lang="en-US" sz="850" dirty="0"/>
          </a:p>
        </p:txBody>
      </p:sp>
      <p:sp>
        <p:nvSpPr>
          <p:cNvPr id="18" name="Shape 13"/>
          <p:cNvSpPr/>
          <p:nvPr/>
        </p:nvSpPr>
        <p:spPr>
          <a:xfrm>
            <a:off x="4622899" y="2222748"/>
            <a:ext cx="4071491" cy="1252984"/>
          </a:xfrm>
          <a:prstGeom prst="roundRect">
            <a:avLst>
              <a:gd name="adj" fmla="val 13458"/>
            </a:avLst>
          </a:prstGeom>
          <a:solidFill>
            <a:srgbClr val="626C3B"/>
          </a:solidFill>
          <a:ln w="4763">
            <a:solidFill>
              <a:srgbClr val="CC914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Shape 14"/>
          <p:cNvSpPr/>
          <p:nvPr/>
        </p:nvSpPr>
        <p:spPr>
          <a:xfrm>
            <a:off x="4740027" y="2339876"/>
            <a:ext cx="337245" cy="337245"/>
          </a:xfrm>
          <a:prstGeom prst="roundRect">
            <a:avLst>
              <a:gd name="adj" fmla="val 16944442"/>
            </a:avLst>
          </a:prstGeom>
          <a:solidFill>
            <a:srgbClr val="CC914D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32747" y="2432596"/>
            <a:ext cx="151730" cy="151730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4740027" y="2778993"/>
            <a:ext cx="1405161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Personalised Targets</a:t>
            </a:r>
            <a:endParaRPr lang="en-US" sz="1100" dirty="0"/>
          </a:p>
        </p:txBody>
      </p:sp>
      <p:sp>
        <p:nvSpPr>
          <p:cNvPr id="22" name="Text 16"/>
          <p:cNvSpPr/>
          <p:nvPr/>
        </p:nvSpPr>
        <p:spPr>
          <a:xfrm>
            <a:off x="4740027" y="3015704"/>
            <a:ext cx="383723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8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Strict treat-to-target (e.g., tight HbA1c in frail elderly) may cause harm. Personalise based on frailty, life expectancy, and preference.</a:t>
            </a:r>
            <a:endParaRPr lang="en-US" sz="850" dirty="0"/>
          </a:p>
        </p:txBody>
      </p:sp>
      <p:sp>
        <p:nvSpPr>
          <p:cNvPr id="23" name="Shape 17"/>
          <p:cNvSpPr/>
          <p:nvPr/>
        </p:nvSpPr>
        <p:spPr>
          <a:xfrm>
            <a:off x="449610" y="3577605"/>
            <a:ext cx="4071417" cy="1252984"/>
          </a:xfrm>
          <a:prstGeom prst="roundRect">
            <a:avLst>
              <a:gd name="adj" fmla="val 13458"/>
            </a:avLst>
          </a:prstGeom>
          <a:solidFill>
            <a:srgbClr val="626C3B"/>
          </a:solidFill>
          <a:ln w="4763">
            <a:solidFill>
              <a:srgbClr val="626C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Shape 18"/>
          <p:cNvSpPr/>
          <p:nvPr/>
        </p:nvSpPr>
        <p:spPr>
          <a:xfrm>
            <a:off x="566738" y="3694733"/>
            <a:ext cx="337245" cy="337245"/>
          </a:xfrm>
          <a:prstGeom prst="roundRect">
            <a:avLst>
              <a:gd name="adj" fmla="val 16944442"/>
            </a:avLst>
          </a:prstGeom>
          <a:solidFill>
            <a:srgbClr val="626C3B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9457" y="3787453"/>
            <a:ext cx="151730" cy="151730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566738" y="4133850"/>
            <a:ext cx="1757586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Self-Management Support</a:t>
            </a:r>
            <a:endParaRPr lang="en-US" sz="1100" dirty="0"/>
          </a:p>
        </p:txBody>
      </p:sp>
      <p:sp>
        <p:nvSpPr>
          <p:cNvPr id="27" name="Text 20"/>
          <p:cNvSpPr/>
          <p:nvPr/>
        </p:nvSpPr>
        <p:spPr>
          <a:xfrm>
            <a:off x="566738" y="4370561"/>
            <a:ext cx="383716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8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Refer to structured education (DESMOND, Breathe Easy). Support health literacy. Reduce treatment burden in multimorbidity.</a:t>
            </a:r>
            <a:endParaRPr lang="en-US" sz="850" dirty="0"/>
          </a:p>
        </p:txBody>
      </p:sp>
      <p:sp>
        <p:nvSpPr>
          <p:cNvPr id="28" name="Shape 21"/>
          <p:cNvSpPr/>
          <p:nvPr/>
        </p:nvSpPr>
        <p:spPr>
          <a:xfrm>
            <a:off x="4622899" y="3577605"/>
            <a:ext cx="4071491" cy="1252984"/>
          </a:xfrm>
          <a:prstGeom prst="roundRect">
            <a:avLst>
              <a:gd name="adj" fmla="val 13458"/>
            </a:avLst>
          </a:prstGeom>
          <a:solidFill>
            <a:srgbClr val="626C3B"/>
          </a:solidFill>
          <a:ln w="4763">
            <a:solidFill>
              <a:srgbClr val="83792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9" name="Shape 22"/>
          <p:cNvSpPr/>
          <p:nvPr/>
        </p:nvSpPr>
        <p:spPr>
          <a:xfrm>
            <a:off x="4740027" y="3694733"/>
            <a:ext cx="337245" cy="337245"/>
          </a:xfrm>
          <a:prstGeom prst="roundRect">
            <a:avLst>
              <a:gd name="adj" fmla="val 16944442"/>
            </a:avLst>
          </a:prstGeom>
          <a:solidFill>
            <a:srgbClr val="83792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30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32747" y="3787453"/>
            <a:ext cx="151730" cy="151730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4740027" y="4133850"/>
            <a:ext cx="1405161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Frailty Assessment</a:t>
            </a:r>
            <a:endParaRPr lang="en-US" sz="1100" dirty="0"/>
          </a:p>
        </p:txBody>
      </p:sp>
      <p:sp>
        <p:nvSpPr>
          <p:cNvPr id="32" name="Text 24"/>
          <p:cNvSpPr/>
          <p:nvPr/>
        </p:nvSpPr>
        <p:spPr>
          <a:xfrm>
            <a:off x="4740027" y="4370561"/>
            <a:ext cx="383723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8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Use a validated tool (e.g., Clinical Frailty Scale) in older patients. Frailty changes the risk-benefit balance of many treatments.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85118"/>
            <a:ext cx="5375077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🚨</a:t>
            </a:r>
            <a:r>
              <a:rPr lang="en-US" sz="2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 Red Flags — When to Act Urgently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220688"/>
            <a:ext cx="81517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Always safety-net clearly. These presentations require same-day or emergency action.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558677"/>
            <a:ext cx="2634555" cy="1338635"/>
          </a:xfrm>
          <a:prstGeom prst="roundRect">
            <a:avLst>
              <a:gd name="adj" fmla="val 5123"/>
            </a:avLst>
          </a:prstGeom>
          <a:solidFill>
            <a:srgbClr val="F6EBD4"/>
          </a:solidFill>
          <a:ln w="14288">
            <a:solidFill>
              <a:srgbClr val="626C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Shape 3"/>
          <p:cNvSpPr/>
          <p:nvPr/>
        </p:nvSpPr>
        <p:spPr>
          <a:xfrm>
            <a:off x="481831" y="1558677"/>
            <a:ext cx="57150" cy="1338635"/>
          </a:xfrm>
          <a:prstGeom prst="roundRect">
            <a:avLst>
              <a:gd name="adj" fmla="val 325581"/>
            </a:avLst>
          </a:prstGeom>
          <a:solidFill>
            <a:srgbClr val="626C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677242" y="1696938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Hypertension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77242" y="1965201"/>
            <a:ext cx="2315170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BP ≥180/120 with symptoms (headache, visual disturbance, chest pain, confusion) → urgent same-day review or 999 if severe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254648" y="1558677"/>
            <a:ext cx="2634630" cy="1338635"/>
          </a:xfrm>
          <a:prstGeom prst="roundRect">
            <a:avLst>
              <a:gd name="adj" fmla="val 5123"/>
            </a:avLst>
          </a:prstGeom>
          <a:solidFill>
            <a:srgbClr val="F6EBD4"/>
          </a:solidFill>
          <a:ln w="14288">
            <a:solidFill>
              <a:srgbClr val="83792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3240360" y="1558677"/>
            <a:ext cx="57150" cy="1338635"/>
          </a:xfrm>
          <a:prstGeom prst="roundRect">
            <a:avLst>
              <a:gd name="adj" fmla="val 325581"/>
            </a:avLst>
          </a:prstGeom>
          <a:solidFill>
            <a:srgbClr val="83792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3435772" y="1696938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Diabetes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435772" y="1965201"/>
            <a:ext cx="2315245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BG persistently ≥20 mmol/L or symptoms of DKA/HHS → urgent hospital assessment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6013252" y="1558677"/>
            <a:ext cx="2634555" cy="1338635"/>
          </a:xfrm>
          <a:prstGeom prst="roundRect">
            <a:avLst>
              <a:gd name="adj" fmla="val 5123"/>
            </a:avLst>
          </a:prstGeom>
          <a:solidFill>
            <a:srgbClr val="F6EBD4"/>
          </a:solidFill>
          <a:ln w="14288">
            <a:solidFill>
              <a:srgbClr val="E8AF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5998964" y="1558677"/>
            <a:ext cx="57150" cy="1338635"/>
          </a:xfrm>
          <a:prstGeom prst="roundRect">
            <a:avLst>
              <a:gd name="adj" fmla="val 325581"/>
            </a:avLst>
          </a:prstGeom>
          <a:solidFill>
            <a:srgbClr val="E8AF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6194375" y="1696938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Heart Failure / COPD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194375" y="1965201"/>
            <a:ext cx="2315170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Rapidly worsening breathlessness or acute COPD exacerbation → assess, treat, consider admission (use NEWS2)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96119" y="3021285"/>
            <a:ext cx="2634555" cy="1537097"/>
          </a:xfrm>
          <a:prstGeom prst="roundRect">
            <a:avLst>
              <a:gd name="adj" fmla="val 4462"/>
            </a:avLst>
          </a:prstGeom>
          <a:solidFill>
            <a:srgbClr val="F6EBD4"/>
          </a:solidFill>
          <a:ln w="14288">
            <a:solidFill>
              <a:srgbClr val="CC914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Shape 15"/>
          <p:cNvSpPr/>
          <p:nvPr/>
        </p:nvSpPr>
        <p:spPr>
          <a:xfrm>
            <a:off x="481831" y="3021285"/>
            <a:ext cx="57150" cy="1537097"/>
          </a:xfrm>
          <a:prstGeom prst="roundRect">
            <a:avLst>
              <a:gd name="adj" fmla="val 325581"/>
            </a:avLst>
          </a:prstGeom>
          <a:solidFill>
            <a:srgbClr val="CC914D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677242" y="3159547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Seizure / AF / ACS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77242" y="3427809"/>
            <a:ext cx="2315170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Seizure &gt;5 min → 999 + buccal midazolam. New AF with haemodynamic compromise → 999. Accelerating chest pain in CHD → same-day ECG + troponin.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3254648" y="3021285"/>
            <a:ext cx="2634630" cy="1537097"/>
          </a:xfrm>
          <a:prstGeom prst="roundRect">
            <a:avLst>
              <a:gd name="adj" fmla="val 4462"/>
            </a:avLst>
          </a:prstGeom>
          <a:solidFill>
            <a:srgbClr val="F6EBD4"/>
          </a:solidFill>
          <a:ln w="14288">
            <a:solidFill>
              <a:srgbClr val="626C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3240360" y="3021285"/>
            <a:ext cx="57150" cy="1537097"/>
          </a:xfrm>
          <a:prstGeom prst="roundRect">
            <a:avLst>
              <a:gd name="adj" fmla="val 325581"/>
            </a:avLst>
          </a:prstGeom>
          <a:solidFill>
            <a:srgbClr val="626C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2" name="Text 20"/>
          <p:cNvSpPr/>
          <p:nvPr/>
        </p:nvSpPr>
        <p:spPr>
          <a:xfrm>
            <a:off x="3435772" y="3159547"/>
            <a:ext cx="191698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Acute Renal Deterioration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3435772" y="3427809"/>
            <a:ext cx="2315245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Creatinine rise &gt;25% or eGFR fall &gt;25% → hold nephrotoxics, same-day review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360215"/>
            <a:ext cx="3546500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Exam Pearls: AKT &amp; SCA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06822" y="1933798"/>
            <a:ext cx="4103191" cy="1849487"/>
          </a:xfrm>
          <a:prstGeom prst="roundRect">
            <a:avLst>
              <a:gd name="adj" fmla="val 16097"/>
            </a:avLst>
          </a:prstGeom>
          <a:solidFill>
            <a:srgbClr val="626C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530796" y="2057772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AKT Facts to Know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30796" y="2375595"/>
            <a:ext cx="3855244" cy="10790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NICE NG56 = multimorbidity guideline (2016, current 2025)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QOF 2025/26: 564 points; £225.49/point; 32 indicators retired; CVD prevention is major focus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Adherence (not compliance); multimorbidity = 2+ LTCs; polypharmacy = 5+ medicines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4728046" y="2057772"/>
            <a:ext cx="173049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SCA Consultation Skills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728046" y="2375595"/>
            <a:ext cx="3924598" cy="13643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Go </a:t>
            </a: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beyond clinical numbers</a:t>
            </a: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— always ask about mood, work, relationships, carer impact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Use ICE; demonstrate holistic, shared decision-making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Prioritise what matters to </a:t>
            </a: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this patient</a:t>
            </a: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in this consultation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Safety-net clearly — red flag symptoms and follow-up plan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Explore non-adherence with </a:t>
            </a: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curiosity, not judgement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1287</Words>
  <Application>Microsoft Office PowerPoint</Application>
  <PresentationFormat>On-screen Show (16:9)</PresentationFormat>
  <Paragraphs>124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Brygada 1918 Semi Bold</vt:lpstr>
      <vt:lpstr>Arial</vt:lpstr>
      <vt:lpstr>Brygada 1918 Light</vt:lpstr>
      <vt:lpstr>Brygada 1918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Ramesh Mehay</cp:lastModifiedBy>
  <cp:revision>2</cp:revision>
  <dcterms:created xsi:type="dcterms:W3CDTF">2026-05-08T13:13:27Z</dcterms:created>
  <dcterms:modified xsi:type="dcterms:W3CDTF">2026-05-08T13:16:09Z</dcterms:modified>
</cp:coreProperties>
</file>