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embeddedFontLst>
    <p:embeddedFont>
      <p:font typeface="Inter" panose="020B0604020202020204" charset="0"/>
      <p:regular r:id="rId18"/>
      <p:bold r:id="rId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3603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13" Type="http://schemas.openxmlformats.org/officeDocument/2006/relationships/image" Target="../media/image143.png"/><Relationship Id="rId3" Type="http://schemas.openxmlformats.org/officeDocument/2006/relationships/image" Target="../media/image1.png"/><Relationship Id="rId7" Type="http://schemas.openxmlformats.org/officeDocument/2006/relationships/image" Target="../media/image137.png"/><Relationship Id="rId12" Type="http://schemas.openxmlformats.org/officeDocument/2006/relationships/image" Target="../media/image1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6.png"/><Relationship Id="rId11" Type="http://schemas.openxmlformats.org/officeDocument/2006/relationships/image" Target="../media/image141.png"/><Relationship Id="rId5" Type="http://schemas.openxmlformats.org/officeDocument/2006/relationships/image" Target="../media/image7.png"/><Relationship Id="rId10" Type="http://schemas.openxmlformats.org/officeDocument/2006/relationships/image" Target="../media/image140.png"/><Relationship Id="rId4" Type="http://schemas.openxmlformats.org/officeDocument/2006/relationships/image" Target="../media/image6.png"/><Relationship Id="rId9" Type="http://schemas.openxmlformats.org/officeDocument/2006/relationships/image" Target="../media/image139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1.png"/><Relationship Id="rId18" Type="http://schemas.openxmlformats.org/officeDocument/2006/relationships/image" Target="../media/image156.png"/><Relationship Id="rId26" Type="http://schemas.openxmlformats.org/officeDocument/2006/relationships/image" Target="../media/image164.png"/><Relationship Id="rId21" Type="http://schemas.openxmlformats.org/officeDocument/2006/relationships/image" Target="../media/image159.png"/><Relationship Id="rId34" Type="http://schemas.openxmlformats.org/officeDocument/2006/relationships/image" Target="../media/image172.png"/><Relationship Id="rId7" Type="http://schemas.openxmlformats.org/officeDocument/2006/relationships/image" Target="../media/image145.png"/><Relationship Id="rId12" Type="http://schemas.openxmlformats.org/officeDocument/2006/relationships/image" Target="../media/image150.png"/><Relationship Id="rId17" Type="http://schemas.openxmlformats.org/officeDocument/2006/relationships/image" Target="../media/image155.png"/><Relationship Id="rId25" Type="http://schemas.openxmlformats.org/officeDocument/2006/relationships/image" Target="../media/image163.png"/><Relationship Id="rId33" Type="http://schemas.openxmlformats.org/officeDocument/2006/relationships/image" Target="../media/image171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54.png"/><Relationship Id="rId20" Type="http://schemas.openxmlformats.org/officeDocument/2006/relationships/image" Target="../media/image158.png"/><Relationship Id="rId29" Type="http://schemas.openxmlformats.org/officeDocument/2006/relationships/image" Target="../media/image16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49.png"/><Relationship Id="rId24" Type="http://schemas.openxmlformats.org/officeDocument/2006/relationships/image" Target="../media/image162.png"/><Relationship Id="rId32" Type="http://schemas.openxmlformats.org/officeDocument/2006/relationships/image" Target="../media/image170.png"/><Relationship Id="rId37" Type="http://schemas.openxmlformats.org/officeDocument/2006/relationships/image" Target="../media/image175.png"/><Relationship Id="rId5" Type="http://schemas.openxmlformats.org/officeDocument/2006/relationships/image" Target="../media/image6.png"/><Relationship Id="rId15" Type="http://schemas.openxmlformats.org/officeDocument/2006/relationships/image" Target="../media/image153.png"/><Relationship Id="rId23" Type="http://schemas.openxmlformats.org/officeDocument/2006/relationships/image" Target="../media/image161.png"/><Relationship Id="rId28" Type="http://schemas.openxmlformats.org/officeDocument/2006/relationships/image" Target="../media/image166.png"/><Relationship Id="rId36" Type="http://schemas.openxmlformats.org/officeDocument/2006/relationships/image" Target="../media/image174.png"/><Relationship Id="rId10" Type="http://schemas.openxmlformats.org/officeDocument/2006/relationships/image" Target="../media/image148.png"/><Relationship Id="rId19" Type="http://schemas.openxmlformats.org/officeDocument/2006/relationships/image" Target="../media/image157.png"/><Relationship Id="rId31" Type="http://schemas.openxmlformats.org/officeDocument/2006/relationships/image" Target="../media/image169.png"/><Relationship Id="rId4" Type="http://schemas.openxmlformats.org/officeDocument/2006/relationships/image" Target="../media/image1.png"/><Relationship Id="rId9" Type="http://schemas.openxmlformats.org/officeDocument/2006/relationships/image" Target="../media/image147.png"/><Relationship Id="rId14" Type="http://schemas.openxmlformats.org/officeDocument/2006/relationships/image" Target="../media/image152.png"/><Relationship Id="rId22" Type="http://schemas.openxmlformats.org/officeDocument/2006/relationships/image" Target="../media/image160.png"/><Relationship Id="rId27" Type="http://schemas.openxmlformats.org/officeDocument/2006/relationships/image" Target="../media/image165.png"/><Relationship Id="rId30" Type="http://schemas.openxmlformats.org/officeDocument/2006/relationships/image" Target="../media/image168.png"/><Relationship Id="rId35" Type="http://schemas.openxmlformats.org/officeDocument/2006/relationships/image" Target="../media/image173.png"/><Relationship Id="rId8" Type="http://schemas.openxmlformats.org/officeDocument/2006/relationships/image" Target="../media/image146.png"/><Relationship Id="rId3" Type="http://schemas.openxmlformats.org/officeDocument/2006/relationships/image" Target="../media/image14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8.png"/><Relationship Id="rId13" Type="http://schemas.openxmlformats.org/officeDocument/2006/relationships/image" Target="../media/image183.png"/><Relationship Id="rId18" Type="http://schemas.openxmlformats.org/officeDocument/2006/relationships/image" Target="../media/image188.png"/><Relationship Id="rId3" Type="http://schemas.openxmlformats.org/officeDocument/2006/relationships/image" Target="../media/image1.png"/><Relationship Id="rId7" Type="http://schemas.openxmlformats.org/officeDocument/2006/relationships/image" Target="../media/image177.png"/><Relationship Id="rId12" Type="http://schemas.openxmlformats.org/officeDocument/2006/relationships/image" Target="../media/image182.png"/><Relationship Id="rId17" Type="http://schemas.openxmlformats.org/officeDocument/2006/relationships/image" Target="../media/image187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86.png"/><Relationship Id="rId20" Type="http://schemas.openxmlformats.org/officeDocument/2006/relationships/image" Target="../media/image19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6.png"/><Relationship Id="rId11" Type="http://schemas.openxmlformats.org/officeDocument/2006/relationships/image" Target="../media/image181.png"/><Relationship Id="rId5" Type="http://schemas.openxmlformats.org/officeDocument/2006/relationships/image" Target="../media/image7.png"/><Relationship Id="rId15" Type="http://schemas.openxmlformats.org/officeDocument/2006/relationships/image" Target="../media/image185.png"/><Relationship Id="rId10" Type="http://schemas.openxmlformats.org/officeDocument/2006/relationships/image" Target="../media/image180.png"/><Relationship Id="rId19" Type="http://schemas.openxmlformats.org/officeDocument/2006/relationships/image" Target="../media/image189.png"/><Relationship Id="rId4" Type="http://schemas.openxmlformats.org/officeDocument/2006/relationships/image" Target="../media/image6.png"/><Relationship Id="rId9" Type="http://schemas.openxmlformats.org/officeDocument/2006/relationships/image" Target="../media/image179.png"/><Relationship Id="rId14" Type="http://schemas.openxmlformats.org/officeDocument/2006/relationships/image" Target="../media/image18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5.png"/><Relationship Id="rId13" Type="http://schemas.openxmlformats.org/officeDocument/2006/relationships/image" Target="../media/image199.png"/><Relationship Id="rId18" Type="http://schemas.openxmlformats.org/officeDocument/2006/relationships/image" Target="../media/image204.png"/><Relationship Id="rId3" Type="http://schemas.openxmlformats.org/officeDocument/2006/relationships/image" Target="../media/image1.png"/><Relationship Id="rId7" Type="http://schemas.openxmlformats.org/officeDocument/2006/relationships/image" Target="../media/image194.png"/><Relationship Id="rId12" Type="http://schemas.openxmlformats.org/officeDocument/2006/relationships/image" Target="../media/image198.png"/><Relationship Id="rId17" Type="http://schemas.openxmlformats.org/officeDocument/2006/relationships/image" Target="../media/image203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202.png"/><Relationship Id="rId20" Type="http://schemas.openxmlformats.org/officeDocument/2006/relationships/image" Target="../media/image10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3.png"/><Relationship Id="rId11" Type="http://schemas.openxmlformats.org/officeDocument/2006/relationships/image" Target="../media/image197.png"/><Relationship Id="rId5" Type="http://schemas.openxmlformats.org/officeDocument/2006/relationships/image" Target="../media/image192.png"/><Relationship Id="rId15" Type="http://schemas.openxmlformats.org/officeDocument/2006/relationships/image" Target="../media/image201.png"/><Relationship Id="rId10" Type="http://schemas.openxmlformats.org/officeDocument/2006/relationships/image" Target="../media/image196.png"/><Relationship Id="rId19" Type="http://schemas.openxmlformats.org/officeDocument/2006/relationships/image" Target="../media/image205.png"/><Relationship Id="rId4" Type="http://schemas.openxmlformats.org/officeDocument/2006/relationships/image" Target="../media/image191.png"/><Relationship Id="rId9" Type="http://schemas.openxmlformats.org/officeDocument/2006/relationships/image" Target="../media/image103.png"/><Relationship Id="rId14" Type="http://schemas.openxmlformats.org/officeDocument/2006/relationships/image" Target="../media/image20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13" Type="http://schemas.openxmlformats.org/officeDocument/2006/relationships/image" Target="../media/image215.png"/><Relationship Id="rId3" Type="http://schemas.openxmlformats.org/officeDocument/2006/relationships/image" Target="../media/image1.png"/><Relationship Id="rId7" Type="http://schemas.openxmlformats.org/officeDocument/2006/relationships/image" Target="../media/image209.png"/><Relationship Id="rId12" Type="http://schemas.openxmlformats.org/officeDocument/2006/relationships/image" Target="../media/image2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8.png"/><Relationship Id="rId11" Type="http://schemas.openxmlformats.org/officeDocument/2006/relationships/image" Target="../media/image213.png"/><Relationship Id="rId5" Type="http://schemas.openxmlformats.org/officeDocument/2006/relationships/image" Target="../media/image207.png"/><Relationship Id="rId10" Type="http://schemas.openxmlformats.org/officeDocument/2006/relationships/image" Target="../media/image212.png"/><Relationship Id="rId4" Type="http://schemas.openxmlformats.org/officeDocument/2006/relationships/image" Target="../media/image206.png"/><Relationship Id="rId9" Type="http://schemas.openxmlformats.org/officeDocument/2006/relationships/image" Target="../media/image211.png"/><Relationship Id="rId14" Type="http://schemas.openxmlformats.org/officeDocument/2006/relationships/image" Target="../media/image21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9.png"/><Relationship Id="rId13" Type="http://schemas.openxmlformats.org/officeDocument/2006/relationships/image" Target="../media/image224.png"/><Relationship Id="rId18" Type="http://schemas.openxmlformats.org/officeDocument/2006/relationships/image" Target="../media/image229.png"/><Relationship Id="rId26" Type="http://schemas.openxmlformats.org/officeDocument/2006/relationships/image" Target="../media/image237.png"/><Relationship Id="rId3" Type="http://schemas.openxmlformats.org/officeDocument/2006/relationships/image" Target="../media/image144.png"/><Relationship Id="rId21" Type="http://schemas.openxmlformats.org/officeDocument/2006/relationships/image" Target="../media/image232.png"/><Relationship Id="rId7" Type="http://schemas.openxmlformats.org/officeDocument/2006/relationships/image" Target="../media/image218.png"/><Relationship Id="rId12" Type="http://schemas.openxmlformats.org/officeDocument/2006/relationships/image" Target="../media/image223.png"/><Relationship Id="rId17" Type="http://schemas.openxmlformats.org/officeDocument/2006/relationships/image" Target="../media/image228.png"/><Relationship Id="rId25" Type="http://schemas.openxmlformats.org/officeDocument/2006/relationships/image" Target="../media/image236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27.png"/><Relationship Id="rId20" Type="http://schemas.openxmlformats.org/officeDocument/2006/relationships/image" Target="../media/image2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222.png"/><Relationship Id="rId24" Type="http://schemas.openxmlformats.org/officeDocument/2006/relationships/image" Target="../media/image235.png"/><Relationship Id="rId5" Type="http://schemas.openxmlformats.org/officeDocument/2006/relationships/image" Target="../media/image217.png"/><Relationship Id="rId15" Type="http://schemas.openxmlformats.org/officeDocument/2006/relationships/image" Target="../media/image226.png"/><Relationship Id="rId23" Type="http://schemas.openxmlformats.org/officeDocument/2006/relationships/image" Target="../media/image234.png"/><Relationship Id="rId10" Type="http://schemas.openxmlformats.org/officeDocument/2006/relationships/image" Target="../media/image221.png"/><Relationship Id="rId19" Type="http://schemas.openxmlformats.org/officeDocument/2006/relationships/image" Target="../media/image230.png"/><Relationship Id="rId4" Type="http://schemas.openxmlformats.org/officeDocument/2006/relationships/image" Target="../media/image1.png"/><Relationship Id="rId9" Type="http://schemas.openxmlformats.org/officeDocument/2006/relationships/image" Target="../media/image220.png"/><Relationship Id="rId14" Type="http://schemas.openxmlformats.org/officeDocument/2006/relationships/image" Target="../media/image225.png"/><Relationship Id="rId22" Type="http://schemas.openxmlformats.org/officeDocument/2006/relationships/image" Target="../media/image23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26" Type="http://schemas.openxmlformats.org/officeDocument/2006/relationships/image" Target="../media/image47.png"/><Relationship Id="rId3" Type="http://schemas.openxmlformats.org/officeDocument/2006/relationships/image" Target="../media/image1.png"/><Relationship Id="rId21" Type="http://schemas.openxmlformats.org/officeDocument/2006/relationships/image" Target="../media/image42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5" Type="http://schemas.openxmlformats.org/officeDocument/2006/relationships/image" Target="../media/image46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7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24" Type="http://schemas.openxmlformats.org/officeDocument/2006/relationships/image" Target="../media/image45.png"/><Relationship Id="rId5" Type="http://schemas.openxmlformats.org/officeDocument/2006/relationships/image" Target="../media/image7.png"/><Relationship Id="rId15" Type="http://schemas.openxmlformats.org/officeDocument/2006/relationships/image" Target="../media/image36.png"/><Relationship Id="rId23" Type="http://schemas.openxmlformats.org/officeDocument/2006/relationships/image" Target="../media/image44.png"/><Relationship Id="rId10" Type="http://schemas.openxmlformats.org/officeDocument/2006/relationships/image" Target="../media/image31.png"/><Relationship Id="rId19" Type="http://schemas.openxmlformats.org/officeDocument/2006/relationships/image" Target="../media/image40.png"/><Relationship Id="rId4" Type="http://schemas.openxmlformats.org/officeDocument/2006/relationships/image" Target="../media/image6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Relationship Id="rId22" Type="http://schemas.openxmlformats.org/officeDocument/2006/relationships/image" Target="../media/image4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18" Type="http://schemas.openxmlformats.org/officeDocument/2006/relationships/image" Target="../media/image60.png"/><Relationship Id="rId3" Type="http://schemas.openxmlformats.org/officeDocument/2006/relationships/image" Target="../media/image1.png"/><Relationship Id="rId21" Type="http://schemas.openxmlformats.org/officeDocument/2006/relationships/image" Target="../media/image63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17" Type="http://schemas.openxmlformats.org/officeDocument/2006/relationships/image" Target="../media/image59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8.png"/><Relationship Id="rId20" Type="http://schemas.openxmlformats.org/officeDocument/2006/relationships/image" Target="../media/image6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7.png"/><Relationship Id="rId15" Type="http://schemas.openxmlformats.org/officeDocument/2006/relationships/image" Target="../media/image57.png"/><Relationship Id="rId10" Type="http://schemas.openxmlformats.org/officeDocument/2006/relationships/image" Target="../media/image52.png"/><Relationship Id="rId19" Type="http://schemas.openxmlformats.org/officeDocument/2006/relationships/image" Target="../media/image61.png"/><Relationship Id="rId4" Type="http://schemas.openxmlformats.org/officeDocument/2006/relationships/image" Target="../media/image6.png"/><Relationship Id="rId9" Type="http://schemas.openxmlformats.org/officeDocument/2006/relationships/image" Target="../media/image51.png"/><Relationship Id="rId14" Type="http://schemas.openxmlformats.org/officeDocument/2006/relationships/image" Target="../media/image56.png"/><Relationship Id="rId22" Type="http://schemas.openxmlformats.org/officeDocument/2006/relationships/image" Target="../media/image6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70.png"/><Relationship Id="rId18" Type="http://schemas.openxmlformats.org/officeDocument/2006/relationships/image" Target="../media/image74.png"/><Relationship Id="rId3" Type="http://schemas.openxmlformats.org/officeDocument/2006/relationships/image" Target="../media/image1.png"/><Relationship Id="rId21" Type="http://schemas.openxmlformats.org/officeDocument/2006/relationships/image" Target="../media/image77.png"/><Relationship Id="rId7" Type="http://schemas.openxmlformats.org/officeDocument/2006/relationships/image" Target="../media/image66.png"/><Relationship Id="rId12" Type="http://schemas.openxmlformats.org/officeDocument/2006/relationships/image" Target="../media/image69.png"/><Relationship Id="rId17" Type="http://schemas.openxmlformats.org/officeDocument/2006/relationships/image" Target="../media/image73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72.png"/><Relationship Id="rId20" Type="http://schemas.openxmlformats.org/officeDocument/2006/relationships/image" Target="../media/image7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11" Type="http://schemas.openxmlformats.org/officeDocument/2006/relationships/image" Target="../media/image68.png"/><Relationship Id="rId5" Type="http://schemas.openxmlformats.org/officeDocument/2006/relationships/image" Target="../media/image7.png"/><Relationship Id="rId15" Type="http://schemas.openxmlformats.org/officeDocument/2006/relationships/image" Target="../media/image71.png"/><Relationship Id="rId23" Type="http://schemas.openxmlformats.org/officeDocument/2006/relationships/image" Target="../media/image79.png"/><Relationship Id="rId10" Type="http://schemas.openxmlformats.org/officeDocument/2006/relationships/image" Target="../media/image67.png"/><Relationship Id="rId19" Type="http://schemas.openxmlformats.org/officeDocument/2006/relationships/image" Target="../media/image75.png"/><Relationship Id="rId4" Type="http://schemas.openxmlformats.org/officeDocument/2006/relationships/image" Target="../media/image6.png"/><Relationship Id="rId9" Type="http://schemas.openxmlformats.org/officeDocument/2006/relationships/image" Target="../media/image62.png"/><Relationship Id="rId14" Type="http://schemas.openxmlformats.org/officeDocument/2006/relationships/image" Target="../media/image52.png"/><Relationship Id="rId22" Type="http://schemas.openxmlformats.org/officeDocument/2006/relationships/image" Target="../media/image7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9.png"/><Relationship Id="rId18" Type="http://schemas.openxmlformats.org/officeDocument/2006/relationships/image" Target="../media/image94.png"/><Relationship Id="rId3" Type="http://schemas.openxmlformats.org/officeDocument/2006/relationships/image" Target="../media/image1.png"/><Relationship Id="rId21" Type="http://schemas.openxmlformats.org/officeDocument/2006/relationships/image" Target="../media/image97.pn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17" Type="http://schemas.openxmlformats.org/officeDocument/2006/relationships/image" Target="../media/image93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92.png"/><Relationship Id="rId20" Type="http://schemas.openxmlformats.org/officeDocument/2006/relationships/image" Target="../media/image9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5" Type="http://schemas.openxmlformats.org/officeDocument/2006/relationships/image" Target="../media/image81.png"/><Relationship Id="rId15" Type="http://schemas.openxmlformats.org/officeDocument/2006/relationships/image" Target="../media/image91.png"/><Relationship Id="rId10" Type="http://schemas.openxmlformats.org/officeDocument/2006/relationships/image" Target="../media/image86.png"/><Relationship Id="rId19" Type="http://schemas.openxmlformats.org/officeDocument/2006/relationships/image" Target="../media/image95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Relationship Id="rId14" Type="http://schemas.openxmlformats.org/officeDocument/2006/relationships/image" Target="../media/image90.png"/><Relationship Id="rId22" Type="http://schemas.openxmlformats.org/officeDocument/2006/relationships/image" Target="../media/image9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106.png"/><Relationship Id="rId18" Type="http://schemas.openxmlformats.org/officeDocument/2006/relationships/image" Target="../media/image111.png"/><Relationship Id="rId3" Type="http://schemas.openxmlformats.org/officeDocument/2006/relationships/image" Target="../media/image1.png"/><Relationship Id="rId7" Type="http://schemas.openxmlformats.org/officeDocument/2006/relationships/image" Target="../media/image100.png"/><Relationship Id="rId12" Type="http://schemas.openxmlformats.org/officeDocument/2006/relationships/image" Target="../media/image105.png"/><Relationship Id="rId17" Type="http://schemas.openxmlformats.org/officeDocument/2006/relationships/image" Target="../media/image110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09.png"/><Relationship Id="rId20" Type="http://schemas.openxmlformats.org/officeDocument/2006/relationships/image" Target="../media/image1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9.png"/><Relationship Id="rId11" Type="http://schemas.openxmlformats.org/officeDocument/2006/relationships/image" Target="../media/image104.png"/><Relationship Id="rId5" Type="http://schemas.openxmlformats.org/officeDocument/2006/relationships/image" Target="../media/image7.png"/><Relationship Id="rId15" Type="http://schemas.openxmlformats.org/officeDocument/2006/relationships/image" Target="../media/image108.png"/><Relationship Id="rId10" Type="http://schemas.openxmlformats.org/officeDocument/2006/relationships/image" Target="../media/image103.png"/><Relationship Id="rId19" Type="http://schemas.openxmlformats.org/officeDocument/2006/relationships/image" Target="../media/image112.png"/><Relationship Id="rId4" Type="http://schemas.openxmlformats.org/officeDocument/2006/relationships/image" Target="../media/image6.png"/><Relationship Id="rId9" Type="http://schemas.openxmlformats.org/officeDocument/2006/relationships/image" Target="../media/image102.png"/><Relationship Id="rId14" Type="http://schemas.openxmlformats.org/officeDocument/2006/relationships/image" Target="../media/image10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13" Type="http://schemas.openxmlformats.org/officeDocument/2006/relationships/image" Target="../media/image123.png"/><Relationship Id="rId18" Type="http://schemas.openxmlformats.org/officeDocument/2006/relationships/image" Target="../media/image128.png"/><Relationship Id="rId3" Type="http://schemas.openxmlformats.org/officeDocument/2006/relationships/image" Target="../media/image114.png"/><Relationship Id="rId21" Type="http://schemas.openxmlformats.org/officeDocument/2006/relationships/image" Target="../media/image131.png"/><Relationship Id="rId7" Type="http://schemas.openxmlformats.org/officeDocument/2006/relationships/image" Target="../media/image117.png"/><Relationship Id="rId12" Type="http://schemas.openxmlformats.org/officeDocument/2006/relationships/image" Target="../media/image122.png"/><Relationship Id="rId17" Type="http://schemas.openxmlformats.org/officeDocument/2006/relationships/image" Target="../media/image127.png"/><Relationship Id="rId25" Type="http://schemas.openxmlformats.org/officeDocument/2006/relationships/image" Target="../media/image135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26.png"/><Relationship Id="rId20" Type="http://schemas.openxmlformats.org/officeDocument/2006/relationships/image" Target="../media/image1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6.png"/><Relationship Id="rId11" Type="http://schemas.openxmlformats.org/officeDocument/2006/relationships/image" Target="../media/image121.png"/><Relationship Id="rId24" Type="http://schemas.openxmlformats.org/officeDocument/2006/relationships/image" Target="../media/image134.png"/><Relationship Id="rId5" Type="http://schemas.openxmlformats.org/officeDocument/2006/relationships/image" Target="../media/image115.png"/><Relationship Id="rId15" Type="http://schemas.openxmlformats.org/officeDocument/2006/relationships/image" Target="../media/image125.png"/><Relationship Id="rId23" Type="http://schemas.openxmlformats.org/officeDocument/2006/relationships/image" Target="../media/image133.png"/><Relationship Id="rId10" Type="http://schemas.openxmlformats.org/officeDocument/2006/relationships/image" Target="../media/image120.png"/><Relationship Id="rId19" Type="http://schemas.openxmlformats.org/officeDocument/2006/relationships/image" Target="../media/image129.png"/><Relationship Id="rId4" Type="http://schemas.openxmlformats.org/officeDocument/2006/relationships/image" Target="../media/image1.png"/><Relationship Id="rId9" Type="http://schemas.openxmlformats.org/officeDocument/2006/relationships/image" Target="../media/image119.png"/><Relationship Id="rId14" Type="http://schemas.openxmlformats.org/officeDocument/2006/relationships/image" Target="../media/image124.png"/><Relationship Id="rId22" Type="http://schemas.openxmlformats.org/officeDocument/2006/relationships/image" Target="../media/image1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486400" cy="6858000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8400" y="1140172"/>
            <a:ext cx="1981200" cy="314325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8400" y="3374529"/>
            <a:ext cx="5181600" cy="1200150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8400" y="4955679"/>
            <a:ext cx="5181600" cy="762000"/>
          </a:xfrm>
          <a:prstGeom prst="rect">
            <a:avLst/>
          </a:prstGeom>
        </p:spPr>
      </p:pic>
      <p:sp>
        <p:nvSpPr>
          <p:cNvPr id="8" name="SK-1-text-7"/>
          <p:cNvSpPr/>
          <p:nvPr/>
        </p:nvSpPr>
        <p:spPr>
          <a:xfrm>
            <a:off x="6381750" y="1140172"/>
            <a:ext cx="2492619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9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GP CLINICAL MODULE</a:t>
            </a:r>
            <a:endParaRPr lang="en-US" sz="1050" dirty="0"/>
          </a:p>
        </p:txBody>
      </p:sp>
      <p:sp>
        <p:nvSpPr>
          <p:cNvPr id="9" name="SK-1-text-8"/>
          <p:cNvSpPr/>
          <p:nvPr/>
        </p:nvSpPr>
        <p:spPr>
          <a:xfrm>
            <a:off x="6248400" y="1568797"/>
            <a:ext cx="5943600" cy="6704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5280"/>
              </a:lnSpc>
              <a:buNone/>
            </a:pPr>
            <a:r>
              <a:rPr lang="en-US" sz="48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Acne Vulgaris</a:t>
            </a:r>
            <a:endParaRPr lang="en-US" sz="4800" dirty="0"/>
          </a:p>
        </p:txBody>
      </p:sp>
      <p:sp>
        <p:nvSpPr>
          <p:cNvPr id="10" name="SK-1-text-9"/>
          <p:cNvSpPr/>
          <p:nvPr/>
        </p:nvSpPr>
        <p:spPr>
          <a:xfrm>
            <a:off x="6248400" y="2353568"/>
            <a:ext cx="5181600" cy="6399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18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Comprehensive Guide to Primary Care Management</a:t>
            </a:r>
            <a:endParaRPr lang="en-US" sz="1800" dirty="0"/>
          </a:p>
        </p:txBody>
      </p:sp>
      <p:sp>
        <p:nvSpPr>
          <p:cNvPr id="11" name="SK-1-text-10"/>
          <p:cNvSpPr/>
          <p:nvPr/>
        </p:nvSpPr>
        <p:spPr>
          <a:xfrm>
            <a:off x="6477000" y="3603129"/>
            <a:ext cx="47244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Evidence-Based Standards</a:t>
            </a:r>
            <a:endParaRPr lang="en-US" sz="1200" dirty="0"/>
          </a:p>
        </p:txBody>
      </p:sp>
      <p:sp>
        <p:nvSpPr>
          <p:cNvPr id="12" name="SK-1-text-11"/>
          <p:cNvSpPr/>
          <p:nvPr/>
        </p:nvSpPr>
        <p:spPr>
          <a:xfrm>
            <a:off x="6477000" y="3946029"/>
            <a:ext cx="47244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Updated to </a:t>
            </a: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NG198 (2026 Standards)</a:t>
            </a: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
&amp; </a:t>
            </a: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PCDS Acne Pathway (2024 Update)</a:t>
            </a:r>
            <a:endParaRPr lang="en-US" sz="1050" dirty="0"/>
          </a:p>
        </p:txBody>
      </p:sp>
      <p:sp>
        <p:nvSpPr>
          <p:cNvPr id="13" name="SK-1-text-12"/>
          <p:cNvSpPr/>
          <p:nvPr/>
        </p:nvSpPr>
        <p:spPr>
          <a:xfrm>
            <a:off x="6248400" y="692497"/>
            <a:ext cx="5349240" cy="257175"/>
          </a:xfrm>
          <a:prstGeom prst="rect">
            <a:avLst/>
          </a:prstGeom>
          <a:solidFill>
            <a:schemeClr val="accent2"/>
          </a:solidFill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Teaching Deck</a:t>
            </a:r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14" name="SK-1-text-13"/>
          <p:cNvSpPr/>
          <p:nvPr/>
        </p:nvSpPr>
        <p:spPr>
          <a:xfrm>
            <a:off x="6248400" y="5517654"/>
            <a:ext cx="59436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A0AEC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MAY 2026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85750"/>
            <a:ext cx="1390650" cy="247650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1200" y="404813"/>
            <a:ext cx="9734550" cy="9525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1314301"/>
            <a:ext cx="3619500" cy="4136975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1576239"/>
            <a:ext cx="304800" cy="190500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86250" y="1314301"/>
            <a:ext cx="3619500" cy="4136975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14850" y="1576239"/>
            <a:ext cx="304800" cy="190500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96250" y="1314301"/>
            <a:ext cx="3619500" cy="4136975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24850" y="1576239"/>
            <a:ext cx="304800" cy="190500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6250" y="5641777"/>
            <a:ext cx="11239500" cy="930473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4850" y="5794177"/>
            <a:ext cx="238125" cy="280988"/>
          </a:xfrm>
          <a:prstGeom prst="rect">
            <a:avLst/>
          </a:prstGeom>
        </p:spPr>
      </p:pic>
      <p:sp>
        <p:nvSpPr>
          <p:cNvPr id="14" name="SK-10-text-13"/>
          <p:cNvSpPr/>
          <p:nvPr/>
        </p:nvSpPr>
        <p:spPr>
          <a:xfrm>
            <a:off x="571500" y="285750"/>
            <a:ext cx="1775564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MODULE</a:t>
            </a:r>
            <a:endParaRPr lang="en-US" sz="900" dirty="0"/>
          </a:p>
        </p:txBody>
      </p:sp>
      <p:sp>
        <p:nvSpPr>
          <p:cNvPr id="15" name="SK-10-text-14"/>
          <p:cNvSpPr/>
          <p:nvPr/>
        </p:nvSpPr>
        <p:spPr>
          <a:xfrm>
            <a:off x="476250" y="609600"/>
            <a:ext cx="1171575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Hormonal Treatments for Female Patients</a:t>
            </a:r>
            <a:endParaRPr lang="en-US" sz="2100" dirty="0"/>
          </a:p>
        </p:txBody>
      </p:sp>
      <p:sp>
        <p:nvSpPr>
          <p:cNvPr id="16" name="SK-10-text-15"/>
          <p:cNvSpPr/>
          <p:nvPr/>
        </p:nvSpPr>
        <p:spPr>
          <a:xfrm>
            <a:off x="476250" y="1005780"/>
            <a:ext cx="117157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Role of Combined Oral Contraceptives, Co-cyprindiol (Dianette), and off-label Spironolactone in managing acne with a hormonal component.</a:t>
            </a:r>
            <a:endParaRPr lang="en-US" sz="1200" dirty="0"/>
          </a:p>
        </p:txBody>
      </p:sp>
      <p:sp>
        <p:nvSpPr>
          <p:cNvPr id="17" name="SK-10-text-16"/>
          <p:cNvSpPr/>
          <p:nvPr/>
        </p:nvSpPr>
        <p:spPr>
          <a:xfrm>
            <a:off x="1123950" y="1542901"/>
            <a:ext cx="57607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Combined Oral Contraceptives</a:t>
            </a:r>
            <a:endParaRPr lang="en-US" sz="1350" dirty="0"/>
          </a:p>
        </p:txBody>
      </p:sp>
      <p:sp>
        <p:nvSpPr>
          <p:cNvPr id="18" name="SK-10-text-17"/>
          <p:cNvSpPr/>
          <p:nvPr/>
        </p:nvSpPr>
        <p:spPr>
          <a:xfrm>
            <a:off x="933450" y="1952476"/>
            <a:ext cx="293370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Useful when </a:t>
            </a: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hormonal component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is suspected (cyclical worsening pre-menstrually, PCOS).</a:t>
            </a:r>
            <a:endParaRPr lang="en-US" sz="1050" dirty="0"/>
          </a:p>
        </p:txBody>
      </p:sp>
      <p:sp>
        <p:nvSpPr>
          <p:cNvPr id="19" name="SK-10-text-18"/>
          <p:cNvSpPr/>
          <p:nvPr/>
        </p:nvSpPr>
        <p:spPr>
          <a:xfrm>
            <a:off x="933450" y="2666851"/>
            <a:ext cx="29337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2nd and 3rd generation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COCs are generally preferred for acne management.</a:t>
            </a:r>
            <a:endParaRPr lang="en-US" sz="1050" dirty="0"/>
          </a:p>
        </p:txBody>
      </p:sp>
      <p:sp>
        <p:nvSpPr>
          <p:cNvPr id="20" name="SK-10-text-19"/>
          <p:cNvSpPr/>
          <p:nvPr/>
        </p:nvSpPr>
        <p:spPr>
          <a:xfrm>
            <a:off x="933450" y="3181201"/>
            <a:ext cx="293370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Mechanism: Increases sex hormone-binding globulin (SHBG), reducing free testosterone levels.</a:t>
            </a:r>
            <a:endParaRPr lang="en-US" sz="1050" dirty="0"/>
          </a:p>
        </p:txBody>
      </p:sp>
      <p:sp>
        <p:nvSpPr>
          <p:cNvPr id="21" name="SK-10-text-20"/>
          <p:cNvSpPr/>
          <p:nvPr/>
        </p:nvSpPr>
        <p:spPr>
          <a:xfrm>
            <a:off x="4933950" y="1542901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Co-cyprindiol (Dianette)</a:t>
            </a:r>
            <a:endParaRPr lang="en-US" sz="1350" dirty="0"/>
          </a:p>
        </p:txBody>
      </p:sp>
      <p:sp>
        <p:nvSpPr>
          <p:cNvPr id="22" name="SK-10-text-21"/>
          <p:cNvSpPr/>
          <p:nvPr/>
        </p:nvSpPr>
        <p:spPr>
          <a:xfrm>
            <a:off x="4743450" y="1952476"/>
            <a:ext cx="29337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Combines ethinylestradiol + </a:t>
            </a: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cyproterone acetate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(potent anti-androgen).</a:t>
            </a:r>
            <a:endParaRPr lang="en-US" sz="1050" dirty="0"/>
          </a:p>
        </p:txBody>
      </p:sp>
      <p:sp>
        <p:nvSpPr>
          <p:cNvPr id="23" name="SK-10-text-22"/>
          <p:cNvSpPr/>
          <p:nvPr/>
        </p:nvSpPr>
        <p:spPr>
          <a:xfrm>
            <a:off x="4743450" y="2466826"/>
            <a:ext cx="29337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NG198: Use for </a:t>
            </a: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moderate-severe acne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where other treatments have failed.</a:t>
            </a:r>
            <a:endParaRPr lang="en-US" sz="1050" dirty="0"/>
          </a:p>
        </p:txBody>
      </p:sp>
      <p:sp>
        <p:nvSpPr>
          <p:cNvPr id="24" name="SK-10-text-23"/>
          <p:cNvSpPr/>
          <p:nvPr/>
        </p:nvSpPr>
        <p:spPr>
          <a:xfrm>
            <a:off x="4743450" y="2981176"/>
            <a:ext cx="29337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Discontinue </a:t>
            </a: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3-4 months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after acne is controlled (not for long-term use).</a:t>
            </a:r>
            <a:endParaRPr lang="en-US" sz="1050" dirty="0"/>
          </a:p>
        </p:txBody>
      </p:sp>
      <p:sp>
        <p:nvSpPr>
          <p:cNvPr id="25" name="SK-10-text-24"/>
          <p:cNvSpPr/>
          <p:nvPr/>
        </p:nvSpPr>
        <p:spPr>
          <a:xfrm>
            <a:off x="4743450" y="3495526"/>
            <a:ext cx="29337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Increased VTE risk vs standard COC; inform patient and monitor.</a:t>
            </a:r>
            <a:endParaRPr lang="en-US" sz="1050" dirty="0"/>
          </a:p>
        </p:txBody>
      </p:sp>
      <p:sp>
        <p:nvSpPr>
          <p:cNvPr id="26" name="SK-10-text-25"/>
          <p:cNvSpPr/>
          <p:nvPr/>
        </p:nvSpPr>
        <p:spPr>
          <a:xfrm>
            <a:off x="8743950" y="1542901"/>
            <a:ext cx="34480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Spironolactone (Off-label)</a:t>
            </a:r>
            <a:endParaRPr lang="en-US" sz="1350" dirty="0"/>
          </a:p>
        </p:txBody>
      </p:sp>
      <p:sp>
        <p:nvSpPr>
          <p:cNvPr id="27" name="SK-10-text-26"/>
          <p:cNvSpPr/>
          <p:nvPr/>
        </p:nvSpPr>
        <p:spPr>
          <a:xfrm>
            <a:off x="8553450" y="1952476"/>
            <a:ext cx="29337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Anti-androgen; increasingly used in </a:t>
            </a: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adult female acne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(50-200mg daily).</a:t>
            </a:r>
            <a:endParaRPr lang="en-US" sz="1050" dirty="0"/>
          </a:p>
        </p:txBody>
      </p:sp>
      <p:sp>
        <p:nvSpPr>
          <p:cNvPr id="28" name="SK-10-text-27"/>
          <p:cNvSpPr/>
          <p:nvPr/>
        </p:nvSpPr>
        <p:spPr>
          <a:xfrm>
            <a:off x="8553450" y="2466826"/>
            <a:ext cx="29337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PCDS 2024: </a:t>
            </a: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Moderate recommendation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for adult females with persistent acne.</a:t>
            </a:r>
            <a:endParaRPr lang="en-US" sz="1050" dirty="0"/>
          </a:p>
        </p:txBody>
      </p:sp>
      <p:sp>
        <p:nvSpPr>
          <p:cNvPr id="29" name="SK-10-text-28"/>
          <p:cNvSpPr/>
          <p:nvPr/>
        </p:nvSpPr>
        <p:spPr>
          <a:xfrm>
            <a:off x="8553450" y="2981176"/>
            <a:ext cx="29337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Safety: Monitor </a:t>
            </a: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potassium levels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; strictly avoid in pregnancy (teratogenic).</a:t>
            </a:r>
            <a:endParaRPr lang="en-US" sz="1050" dirty="0"/>
          </a:p>
        </p:txBody>
      </p:sp>
      <p:sp>
        <p:nvSpPr>
          <p:cNvPr id="30" name="SK-10-text-29"/>
          <p:cNvSpPr/>
          <p:nvPr/>
        </p:nvSpPr>
        <p:spPr>
          <a:xfrm>
            <a:off x="8553450" y="3495526"/>
            <a:ext cx="29337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 licensed for acne in the UK but widely supported by clinical evidence.</a:t>
            </a:r>
            <a:endParaRPr lang="en-US" sz="1050" dirty="0"/>
          </a:p>
        </p:txBody>
      </p:sp>
      <p:sp>
        <p:nvSpPr>
          <p:cNvPr id="31" name="SK-10-text-30"/>
          <p:cNvSpPr/>
          <p:nvPr/>
        </p:nvSpPr>
        <p:spPr>
          <a:xfrm>
            <a:off x="1095375" y="5794177"/>
            <a:ext cx="1039177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C5303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CRITICAL PRESCRIBING NOTE: PROGESTOGEN IMPACT</a:t>
            </a:r>
            <a:endParaRPr lang="en-US" sz="1125" dirty="0"/>
          </a:p>
        </p:txBody>
      </p:sp>
      <p:sp>
        <p:nvSpPr>
          <p:cNvPr id="32" name="SK-10-text-31"/>
          <p:cNvSpPr/>
          <p:nvPr/>
        </p:nvSpPr>
        <p:spPr>
          <a:xfrm>
            <a:off x="1095375" y="6046589"/>
            <a:ext cx="10391775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Unopposed progestogens</a:t>
            </a:r>
            <a:r>
              <a:rPr lang="en-US" sz="1050" dirty="0">
                <a:solidFill>
                  <a:srgbClr val="742A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(including the Progestogen-only pill, IUS/Mirena, and Implants) can </a:t>
            </a: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WORSEN acne</a:t>
            </a:r>
            <a:r>
              <a:rPr lang="en-US" sz="1050" dirty="0">
                <a:solidFill>
                  <a:srgbClr val="742A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Always consider current contraception methods when assessing female patients with new-onset or flare-up of acne.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285750"/>
            <a:ext cx="1390650" cy="247650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81200" y="404813"/>
            <a:ext cx="9734550" cy="9525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250" y="1462980"/>
            <a:ext cx="3594050" cy="4290120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1691580"/>
            <a:ext cx="381000" cy="381000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6288" y="1786830"/>
            <a:ext cx="238125" cy="190500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4850" y="2263080"/>
            <a:ext cx="166688" cy="527745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4850" y="2905125"/>
            <a:ext cx="166688" cy="452438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4850" y="3471863"/>
            <a:ext cx="166688" cy="527745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4850" y="4113907"/>
            <a:ext cx="166688" cy="527745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4850" y="5195888"/>
            <a:ext cx="3136850" cy="328613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04850" y="5368677"/>
            <a:ext cx="154781" cy="125760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298900" y="1462980"/>
            <a:ext cx="3594050" cy="4290120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27500" y="1691580"/>
            <a:ext cx="381000" cy="381000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98938" y="1786830"/>
            <a:ext cx="238125" cy="190500"/>
          </a:xfrm>
          <a:prstGeom prst="rect">
            <a:avLst/>
          </a:prstGeom>
        </p:spPr>
      </p:pic>
      <p:pic>
        <p:nvPicPr>
          <p:cNvPr id="18" name="SK-11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527500" y="2263080"/>
            <a:ext cx="166688" cy="527745"/>
          </a:xfrm>
          <a:prstGeom prst="rect">
            <a:avLst/>
          </a:prstGeom>
        </p:spPr>
      </p:pic>
      <p:pic>
        <p:nvPicPr>
          <p:cNvPr id="19" name="SK-11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527500" y="2905125"/>
            <a:ext cx="166688" cy="422225"/>
          </a:xfrm>
          <a:prstGeom prst="rect">
            <a:avLst/>
          </a:prstGeom>
        </p:spPr>
      </p:pic>
      <p:pic>
        <p:nvPicPr>
          <p:cNvPr id="20" name="SK-11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527500" y="3441650"/>
            <a:ext cx="166688" cy="575816"/>
          </a:xfrm>
          <a:prstGeom prst="rect">
            <a:avLst/>
          </a:prstGeom>
        </p:spPr>
      </p:pic>
      <p:pic>
        <p:nvPicPr>
          <p:cNvPr id="21" name="SK-11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527500" y="4131766"/>
            <a:ext cx="166688" cy="527745"/>
          </a:xfrm>
          <a:prstGeom prst="rect">
            <a:avLst/>
          </a:prstGeom>
        </p:spPr>
      </p:pic>
      <p:pic>
        <p:nvPicPr>
          <p:cNvPr id="22" name="SK-11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527500" y="5195888"/>
            <a:ext cx="3136850" cy="328613"/>
          </a:xfrm>
          <a:prstGeom prst="rect">
            <a:avLst/>
          </a:prstGeom>
        </p:spPr>
      </p:pic>
      <p:pic>
        <p:nvPicPr>
          <p:cNvPr id="23" name="SK-11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527500" y="5368677"/>
            <a:ext cx="154781" cy="125760"/>
          </a:xfrm>
          <a:prstGeom prst="rect">
            <a:avLst/>
          </a:prstGeom>
        </p:spPr>
      </p:pic>
      <p:pic>
        <p:nvPicPr>
          <p:cNvPr id="24" name="SK-11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121551" y="1462980"/>
            <a:ext cx="3594050" cy="4290120"/>
          </a:xfrm>
          <a:prstGeom prst="rect">
            <a:avLst/>
          </a:prstGeom>
        </p:spPr>
      </p:pic>
      <p:pic>
        <p:nvPicPr>
          <p:cNvPr id="25" name="SK-11-img-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350151" y="1691580"/>
            <a:ext cx="381000" cy="381000"/>
          </a:xfrm>
          <a:prstGeom prst="rect">
            <a:avLst/>
          </a:prstGeom>
        </p:spPr>
      </p:pic>
      <p:pic>
        <p:nvPicPr>
          <p:cNvPr id="26" name="SK-11-img-25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421588" y="1786830"/>
            <a:ext cx="238125" cy="190500"/>
          </a:xfrm>
          <a:prstGeom prst="rect">
            <a:avLst/>
          </a:prstGeom>
        </p:spPr>
      </p:pic>
      <p:pic>
        <p:nvPicPr>
          <p:cNvPr id="27" name="SK-11-img-26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350151" y="2263080"/>
            <a:ext cx="166688" cy="527745"/>
          </a:xfrm>
          <a:prstGeom prst="rect">
            <a:avLst/>
          </a:prstGeom>
        </p:spPr>
      </p:pic>
      <p:pic>
        <p:nvPicPr>
          <p:cNvPr id="28" name="SK-11-img-27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8350151" y="2905125"/>
            <a:ext cx="166688" cy="527745"/>
          </a:xfrm>
          <a:prstGeom prst="rect">
            <a:avLst/>
          </a:prstGeom>
        </p:spPr>
      </p:pic>
      <p:pic>
        <p:nvPicPr>
          <p:cNvPr id="29" name="SK-11-img-28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8350151" y="3547170"/>
            <a:ext cx="166688" cy="527745"/>
          </a:xfrm>
          <a:prstGeom prst="rect">
            <a:avLst/>
          </a:prstGeom>
        </p:spPr>
      </p:pic>
      <p:pic>
        <p:nvPicPr>
          <p:cNvPr id="30" name="SK-11-img-29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350151" y="4189214"/>
            <a:ext cx="166688" cy="527745"/>
          </a:xfrm>
          <a:prstGeom prst="rect">
            <a:avLst/>
          </a:prstGeom>
        </p:spPr>
      </p:pic>
      <p:pic>
        <p:nvPicPr>
          <p:cNvPr id="31" name="SK-11-img-30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350151" y="5195888"/>
            <a:ext cx="3136850" cy="328613"/>
          </a:xfrm>
          <a:prstGeom prst="rect">
            <a:avLst/>
          </a:prstGeom>
        </p:spPr>
      </p:pic>
      <p:pic>
        <p:nvPicPr>
          <p:cNvPr id="32" name="SK-11-img-31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8350151" y="5368677"/>
            <a:ext cx="154781" cy="125760"/>
          </a:xfrm>
          <a:prstGeom prst="rect">
            <a:avLst/>
          </a:prstGeom>
        </p:spPr>
      </p:pic>
      <p:pic>
        <p:nvPicPr>
          <p:cNvPr id="33" name="SK-11-img-32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476250" y="5943600"/>
            <a:ext cx="11239500" cy="628650"/>
          </a:xfrm>
          <a:prstGeom prst="rect">
            <a:avLst/>
          </a:prstGeom>
        </p:spPr>
      </p:pic>
      <p:pic>
        <p:nvPicPr>
          <p:cNvPr id="34" name="SK-11-img-33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714375" y="6157466"/>
            <a:ext cx="285750" cy="228600"/>
          </a:xfrm>
          <a:prstGeom prst="rect">
            <a:avLst/>
          </a:prstGeom>
        </p:spPr>
      </p:pic>
      <p:pic>
        <p:nvPicPr>
          <p:cNvPr id="35" name="SK-11-img-34" descr="preencoded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190625" y="6194971"/>
            <a:ext cx="154781" cy="125760"/>
          </a:xfrm>
          <a:prstGeom prst="rect">
            <a:avLst/>
          </a:prstGeom>
        </p:spPr>
      </p:pic>
      <p:pic>
        <p:nvPicPr>
          <p:cNvPr id="36" name="SK-11-img-35" descr="preencoded.png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3307556" y="6194971"/>
            <a:ext cx="154781" cy="125760"/>
          </a:xfrm>
          <a:prstGeom prst="rect">
            <a:avLst/>
          </a:prstGeom>
        </p:spPr>
      </p:pic>
      <p:pic>
        <p:nvPicPr>
          <p:cNvPr id="37" name="SK-11-img-36" descr="preencoded.png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5729288" y="6194971"/>
            <a:ext cx="154781" cy="125760"/>
          </a:xfrm>
          <a:prstGeom prst="rect">
            <a:avLst/>
          </a:prstGeom>
        </p:spPr>
      </p:pic>
      <p:pic>
        <p:nvPicPr>
          <p:cNvPr id="38" name="SK-11-img-37" descr="preencoded.png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7779544" y="6194971"/>
            <a:ext cx="154781" cy="125760"/>
          </a:xfrm>
          <a:prstGeom prst="rect">
            <a:avLst/>
          </a:prstGeom>
        </p:spPr>
      </p:pic>
      <p:sp>
        <p:nvSpPr>
          <p:cNvPr id="39" name="SK-11-text-38"/>
          <p:cNvSpPr/>
          <p:nvPr/>
        </p:nvSpPr>
        <p:spPr>
          <a:xfrm>
            <a:off x="571500" y="285750"/>
            <a:ext cx="1775564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MODULE</a:t>
            </a:r>
            <a:endParaRPr lang="en-US" sz="900" dirty="0"/>
          </a:p>
        </p:txBody>
      </p:sp>
      <p:sp>
        <p:nvSpPr>
          <p:cNvPr id="40" name="SK-11-text-39"/>
          <p:cNvSpPr/>
          <p:nvPr/>
        </p:nvSpPr>
        <p:spPr>
          <a:xfrm>
            <a:off x="476250" y="609600"/>
            <a:ext cx="1123950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Management Pathway by Severity</a:t>
            </a:r>
            <a:endParaRPr lang="en-US" sz="2100" dirty="0"/>
          </a:p>
        </p:txBody>
      </p:sp>
      <p:sp>
        <p:nvSpPr>
          <p:cNvPr id="41" name="SK-11-text-40"/>
          <p:cNvSpPr/>
          <p:nvPr/>
        </p:nvSpPr>
        <p:spPr>
          <a:xfrm>
            <a:off x="476250" y="1043880"/>
            <a:ext cx="117157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Step-by-step treatment options for mild, moderate, and severe acne based on NICE NG198 and PCDS 2024 pathways.</a:t>
            </a:r>
            <a:endParaRPr lang="en-US" sz="1200" dirty="0"/>
          </a:p>
        </p:txBody>
      </p:sp>
      <p:sp>
        <p:nvSpPr>
          <p:cNvPr id="42" name="SK-11-text-41"/>
          <p:cNvSpPr/>
          <p:nvPr/>
        </p:nvSpPr>
        <p:spPr>
          <a:xfrm>
            <a:off x="1200150" y="1739205"/>
            <a:ext cx="2057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Mild Acne</a:t>
            </a:r>
            <a:endParaRPr lang="en-US" sz="1500" dirty="0"/>
          </a:p>
        </p:txBody>
      </p:sp>
      <p:sp>
        <p:nvSpPr>
          <p:cNvPr id="43" name="SK-11-text-42"/>
          <p:cNvSpPr/>
          <p:nvPr/>
        </p:nvSpPr>
        <p:spPr>
          <a:xfrm>
            <a:off x="966788" y="2263080"/>
            <a:ext cx="2874913" cy="52774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Option 1: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Topical Retinoid monotherapy (e.g., Adapalene 0.1% gel/cream).</a:t>
            </a:r>
            <a:endParaRPr lang="en-US" sz="1050" dirty="0"/>
          </a:p>
        </p:txBody>
      </p:sp>
      <p:sp>
        <p:nvSpPr>
          <p:cNvPr id="44" name="SK-11-text-43"/>
          <p:cNvSpPr/>
          <p:nvPr/>
        </p:nvSpPr>
        <p:spPr>
          <a:xfrm>
            <a:off x="966788" y="2905125"/>
            <a:ext cx="2874913" cy="4524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Option 2: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Benzoyl Peroxide (BPO) monotherapy.</a:t>
            </a:r>
            <a:endParaRPr lang="en-US" sz="1050" dirty="0"/>
          </a:p>
        </p:txBody>
      </p:sp>
      <p:sp>
        <p:nvSpPr>
          <p:cNvPr id="45" name="SK-11-text-44"/>
          <p:cNvSpPr/>
          <p:nvPr/>
        </p:nvSpPr>
        <p:spPr>
          <a:xfrm>
            <a:off x="966788" y="3471863"/>
            <a:ext cx="2874913" cy="52774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Option 3: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Azelaic Acid (Skinoren) – useful in pregnancy or PIH.</a:t>
            </a:r>
            <a:endParaRPr lang="en-US" sz="1050" dirty="0"/>
          </a:p>
        </p:txBody>
      </p:sp>
      <p:sp>
        <p:nvSpPr>
          <p:cNvPr id="46" name="SK-11-text-45"/>
          <p:cNvSpPr/>
          <p:nvPr/>
        </p:nvSpPr>
        <p:spPr>
          <a:xfrm>
            <a:off x="966788" y="4113907"/>
            <a:ext cx="2874913" cy="52774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Option 4: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Fixed-dose combination (Epiduo: Adapalene + BPO).</a:t>
            </a:r>
            <a:endParaRPr lang="en-US" sz="1050" dirty="0"/>
          </a:p>
        </p:txBody>
      </p:sp>
      <p:sp>
        <p:nvSpPr>
          <p:cNvPr id="47" name="SK-11-text-46"/>
          <p:cNvSpPr/>
          <p:nvPr/>
        </p:nvSpPr>
        <p:spPr>
          <a:xfrm>
            <a:off x="935831" y="5195888"/>
            <a:ext cx="4210050" cy="3286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Review response at 12 weeks</a:t>
            </a:r>
            <a:endParaRPr lang="en-US" sz="975" dirty="0"/>
          </a:p>
        </p:txBody>
      </p:sp>
      <p:sp>
        <p:nvSpPr>
          <p:cNvPr id="48" name="SK-11-text-47"/>
          <p:cNvSpPr/>
          <p:nvPr/>
        </p:nvSpPr>
        <p:spPr>
          <a:xfrm>
            <a:off x="5022800" y="1739205"/>
            <a:ext cx="2971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Moderate Acne</a:t>
            </a:r>
            <a:endParaRPr lang="en-US" sz="1500" dirty="0"/>
          </a:p>
        </p:txBody>
      </p:sp>
      <p:sp>
        <p:nvSpPr>
          <p:cNvPr id="49" name="SK-11-text-48"/>
          <p:cNvSpPr/>
          <p:nvPr/>
        </p:nvSpPr>
        <p:spPr>
          <a:xfrm>
            <a:off x="4789438" y="2263080"/>
            <a:ext cx="2874913" cy="52774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Oral Antibiotic: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Lymecycline 408mg OD or Doxycycline 100mg OD.</a:t>
            </a:r>
            <a:endParaRPr lang="en-US" sz="1050" dirty="0"/>
          </a:p>
        </p:txBody>
      </p:sp>
      <p:sp>
        <p:nvSpPr>
          <p:cNvPr id="50" name="SK-11-text-49"/>
          <p:cNvSpPr/>
          <p:nvPr/>
        </p:nvSpPr>
        <p:spPr>
          <a:xfrm>
            <a:off x="4789438" y="2905125"/>
            <a:ext cx="2874913" cy="422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PLUS Topical: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Retinoid (PM) + Benzoyl Peroxide (AM).</a:t>
            </a:r>
            <a:endParaRPr lang="en-US" sz="1050" dirty="0"/>
          </a:p>
        </p:txBody>
      </p:sp>
      <p:sp>
        <p:nvSpPr>
          <p:cNvPr id="51" name="SK-11-text-50"/>
          <p:cNvSpPr/>
          <p:nvPr/>
        </p:nvSpPr>
        <p:spPr>
          <a:xfrm>
            <a:off x="4789438" y="3441650"/>
            <a:ext cx="2874913" cy="57581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Alternative: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Topical combination (Duac/Treclin/Epiduo) + Oral Antibiotic.</a:t>
            </a:r>
            <a:endParaRPr lang="en-US" sz="1050" dirty="0"/>
          </a:p>
        </p:txBody>
      </p:sp>
      <p:sp>
        <p:nvSpPr>
          <p:cNvPr id="52" name="SK-11-text-51"/>
          <p:cNvSpPr/>
          <p:nvPr/>
        </p:nvSpPr>
        <p:spPr>
          <a:xfrm>
            <a:off x="4789438" y="4131766"/>
            <a:ext cx="2874913" cy="52774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Females: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Consider COC or Co-cyprindiol if hormonal link.</a:t>
            </a:r>
            <a:endParaRPr lang="en-US" sz="1050" dirty="0"/>
          </a:p>
        </p:txBody>
      </p:sp>
      <p:sp>
        <p:nvSpPr>
          <p:cNvPr id="53" name="SK-11-text-52"/>
          <p:cNvSpPr/>
          <p:nvPr/>
        </p:nvSpPr>
        <p:spPr>
          <a:xfrm>
            <a:off x="4758482" y="5195888"/>
            <a:ext cx="4953000" cy="3286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Change ABX if no response at 12w</a:t>
            </a:r>
            <a:endParaRPr lang="en-US" sz="975" dirty="0"/>
          </a:p>
        </p:txBody>
      </p:sp>
      <p:sp>
        <p:nvSpPr>
          <p:cNvPr id="54" name="SK-11-text-53"/>
          <p:cNvSpPr/>
          <p:nvPr/>
        </p:nvSpPr>
        <p:spPr>
          <a:xfrm>
            <a:off x="8845451" y="1739205"/>
            <a:ext cx="3346549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Severe / Nodular</a:t>
            </a:r>
            <a:endParaRPr lang="en-US" sz="1500" dirty="0"/>
          </a:p>
        </p:txBody>
      </p:sp>
      <p:sp>
        <p:nvSpPr>
          <p:cNvPr id="55" name="SK-11-text-54"/>
          <p:cNvSpPr/>
          <p:nvPr/>
        </p:nvSpPr>
        <p:spPr>
          <a:xfrm>
            <a:off x="8612088" y="2263080"/>
            <a:ext cx="2874913" cy="52774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Derm Referral: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Urgent if Acne Fulminans; Routine for Isotretinoin.</a:t>
            </a:r>
            <a:endParaRPr lang="en-US" sz="1050" dirty="0"/>
          </a:p>
        </p:txBody>
      </p:sp>
      <p:sp>
        <p:nvSpPr>
          <p:cNvPr id="56" name="SK-11-text-55"/>
          <p:cNvSpPr/>
          <p:nvPr/>
        </p:nvSpPr>
        <p:spPr>
          <a:xfrm>
            <a:off x="8612088" y="2905125"/>
            <a:ext cx="2874913" cy="52774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Indications: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Nodulo-cystic lesions, scarring, or failing 2 ABX courses.</a:t>
            </a:r>
            <a:endParaRPr lang="en-US" sz="1050" dirty="0"/>
          </a:p>
        </p:txBody>
      </p:sp>
      <p:sp>
        <p:nvSpPr>
          <p:cNvPr id="57" name="SK-11-text-56"/>
          <p:cNvSpPr/>
          <p:nvPr/>
        </p:nvSpPr>
        <p:spPr>
          <a:xfrm>
            <a:off x="8612088" y="3547170"/>
            <a:ext cx="2874913" cy="52774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Treatment: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Oral Isotretinoin (Specialist only). Maintain ABX until seen.</a:t>
            </a:r>
            <a:endParaRPr lang="en-US" sz="1050" dirty="0"/>
          </a:p>
        </p:txBody>
      </p:sp>
      <p:sp>
        <p:nvSpPr>
          <p:cNvPr id="58" name="SK-11-text-57"/>
          <p:cNvSpPr/>
          <p:nvPr/>
        </p:nvSpPr>
        <p:spPr>
          <a:xfrm>
            <a:off x="8612088" y="4189214"/>
            <a:ext cx="2874913" cy="52774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Psychology: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Assess impact &amp; risk of suicide at every visit.</a:t>
            </a:r>
            <a:endParaRPr lang="en-US" sz="1050" dirty="0"/>
          </a:p>
        </p:txBody>
      </p:sp>
      <p:sp>
        <p:nvSpPr>
          <p:cNvPr id="59" name="SK-11-text-58"/>
          <p:cNvSpPr/>
          <p:nvPr/>
        </p:nvSpPr>
        <p:spPr>
          <a:xfrm>
            <a:off x="8581132" y="5195888"/>
            <a:ext cx="3610868" cy="3286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D630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 if failed 2 antibiotic courses</a:t>
            </a:r>
            <a:endParaRPr lang="en-US" sz="975" dirty="0"/>
          </a:p>
        </p:txBody>
      </p:sp>
      <p:sp>
        <p:nvSpPr>
          <p:cNvPr id="60" name="SK-11-text-59"/>
          <p:cNvSpPr/>
          <p:nvPr/>
        </p:nvSpPr>
        <p:spPr>
          <a:xfrm>
            <a:off x="1421606" y="6165056"/>
            <a:ext cx="371475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A0AEC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Antibiotic Monotherapy</a:t>
            </a:r>
            <a:endParaRPr lang="en-US" sz="975" dirty="0"/>
          </a:p>
        </p:txBody>
      </p:sp>
      <p:sp>
        <p:nvSpPr>
          <p:cNvPr id="61" name="SK-11-text-60"/>
          <p:cNvSpPr/>
          <p:nvPr/>
        </p:nvSpPr>
        <p:spPr>
          <a:xfrm>
            <a:off x="3538538" y="6165056"/>
            <a:ext cx="445770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A0AEC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Topical + Oral ABX Together</a:t>
            </a:r>
            <a:endParaRPr lang="en-US" sz="975" dirty="0"/>
          </a:p>
        </p:txBody>
      </p:sp>
      <p:sp>
        <p:nvSpPr>
          <p:cNvPr id="62" name="SK-11-text-61"/>
          <p:cNvSpPr/>
          <p:nvPr/>
        </p:nvSpPr>
        <p:spPr>
          <a:xfrm>
            <a:off x="5960269" y="6165056"/>
            <a:ext cx="416052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A0AEC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8-12 Weeks for Full Effect</a:t>
            </a:r>
            <a:endParaRPr lang="en-US" sz="975" dirty="0"/>
          </a:p>
        </p:txBody>
      </p:sp>
      <p:sp>
        <p:nvSpPr>
          <p:cNvPr id="63" name="SK-11-text-62"/>
          <p:cNvSpPr/>
          <p:nvPr/>
        </p:nvSpPr>
        <p:spPr>
          <a:xfrm>
            <a:off x="8010525" y="6165056"/>
            <a:ext cx="4181475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A0AEC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Avoid Minocycline (PCDS 2024)</a:t>
            </a:r>
            <a:endParaRPr lang="en-US" sz="97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85750"/>
            <a:ext cx="1390650" cy="247650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1200" y="404813"/>
            <a:ext cx="9734550" cy="9525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1120080"/>
            <a:ext cx="4381500" cy="5452170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1348680"/>
            <a:ext cx="3924300" cy="371475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1382018"/>
            <a:ext cx="238125" cy="190500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43500" y="1120080"/>
            <a:ext cx="6572250" cy="5452170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72100" y="1348680"/>
            <a:ext cx="6115050" cy="371475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72100" y="1382018"/>
            <a:ext cx="238125" cy="190500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72100" y="1910655"/>
            <a:ext cx="6115050" cy="1001911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24500" y="2101155"/>
            <a:ext cx="190500" cy="152400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72100" y="3103066"/>
            <a:ext cx="6115050" cy="1014413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72100" y="4260354"/>
            <a:ext cx="3000375" cy="338138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448300" y="4373166"/>
            <a:ext cx="154781" cy="125760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86775" y="4260354"/>
            <a:ext cx="3000375" cy="338138"/>
          </a:xfrm>
          <a:prstGeom prst="rect">
            <a:avLst/>
          </a:prstGeom>
        </p:spPr>
      </p:pic>
      <p:pic>
        <p:nvPicPr>
          <p:cNvPr id="18" name="SK-12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562975" y="4373166"/>
            <a:ext cx="154781" cy="125760"/>
          </a:xfrm>
          <a:prstGeom prst="rect">
            <a:avLst/>
          </a:prstGeom>
        </p:spPr>
      </p:pic>
      <p:pic>
        <p:nvPicPr>
          <p:cNvPr id="19" name="SK-12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372100" y="4712791"/>
            <a:ext cx="3000375" cy="338138"/>
          </a:xfrm>
          <a:prstGeom prst="rect">
            <a:avLst/>
          </a:prstGeom>
        </p:spPr>
      </p:pic>
      <p:pic>
        <p:nvPicPr>
          <p:cNvPr id="20" name="SK-12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448300" y="4825603"/>
            <a:ext cx="154781" cy="125760"/>
          </a:xfrm>
          <a:prstGeom prst="rect">
            <a:avLst/>
          </a:prstGeom>
        </p:spPr>
      </p:pic>
      <p:pic>
        <p:nvPicPr>
          <p:cNvPr id="21" name="SK-12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486775" y="4712791"/>
            <a:ext cx="3000375" cy="338138"/>
          </a:xfrm>
          <a:prstGeom prst="rect">
            <a:avLst/>
          </a:prstGeom>
        </p:spPr>
      </p:pic>
      <p:pic>
        <p:nvPicPr>
          <p:cNvPr id="22" name="SK-12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562975" y="4825603"/>
            <a:ext cx="154781" cy="125760"/>
          </a:xfrm>
          <a:prstGeom prst="rect">
            <a:avLst/>
          </a:prstGeom>
        </p:spPr>
      </p:pic>
      <p:sp>
        <p:nvSpPr>
          <p:cNvPr id="23" name="SK-12-text-22"/>
          <p:cNvSpPr/>
          <p:nvPr/>
        </p:nvSpPr>
        <p:spPr>
          <a:xfrm>
            <a:off x="571500" y="285750"/>
            <a:ext cx="1775564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MODULE</a:t>
            </a:r>
            <a:endParaRPr lang="en-US" sz="900" dirty="0"/>
          </a:p>
        </p:txBody>
      </p:sp>
      <p:sp>
        <p:nvSpPr>
          <p:cNvPr id="24" name="SK-12-text-23"/>
          <p:cNvSpPr/>
          <p:nvPr/>
        </p:nvSpPr>
        <p:spPr>
          <a:xfrm>
            <a:off x="476250" y="609600"/>
            <a:ext cx="1152144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Specialist Referral and Isotretinoin</a:t>
            </a:r>
            <a:endParaRPr lang="en-US" sz="2100" dirty="0"/>
          </a:p>
        </p:txBody>
      </p:sp>
      <p:sp>
        <p:nvSpPr>
          <p:cNvPr id="25" name="SK-12-text-24"/>
          <p:cNvSpPr/>
          <p:nvPr/>
        </p:nvSpPr>
        <p:spPr>
          <a:xfrm>
            <a:off x="1057275" y="1348680"/>
            <a:ext cx="59664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DERMATOLOGY REFERRAL CRITERIA</a:t>
            </a:r>
            <a:endParaRPr lang="en-US" sz="1350" dirty="0"/>
          </a:p>
        </p:txBody>
      </p:sp>
      <p:sp>
        <p:nvSpPr>
          <p:cNvPr id="26" name="SK-12-text-25"/>
          <p:cNvSpPr/>
          <p:nvPr/>
        </p:nvSpPr>
        <p:spPr>
          <a:xfrm>
            <a:off x="971550" y="1910655"/>
            <a:ext cx="36576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Severe Nodulocystic Acne: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Immediate referral to prevent extensive permanent scarring.</a:t>
            </a:r>
            <a:endParaRPr lang="en-US" sz="1200" dirty="0"/>
          </a:p>
        </p:txBody>
      </p:sp>
      <p:sp>
        <p:nvSpPr>
          <p:cNvPr id="27" name="SK-12-text-26"/>
          <p:cNvSpPr/>
          <p:nvPr/>
        </p:nvSpPr>
        <p:spPr>
          <a:xfrm>
            <a:off x="971550" y="2520255"/>
            <a:ext cx="36576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Treatment Failure: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Failed </a:t>
            </a:r>
            <a:r>
              <a:rPr lang="en-US" sz="1200" u="sng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two adequate courses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 oral antibiotics (12 weeks each).</a:t>
            </a:r>
            <a:endParaRPr lang="en-US" sz="1200" dirty="0"/>
          </a:p>
        </p:txBody>
      </p:sp>
      <p:sp>
        <p:nvSpPr>
          <p:cNvPr id="28" name="SK-12-text-27"/>
          <p:cNvSpPr/>
          <p:nvPr/>
        </p:nvSpPr>
        <p:spPr>
          <a:xfrm>
            <a:off x="971550" y="3129855"/>
            <a:ext cx="36576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Psychological Impact: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Significant distress, depression, or body dysmorphia regardless of physical severity.</a:t>
            </a:r>
            <a:endParaRPr lang="en-US" sz="1200" dirty="0"/>
          </a:p>
        </p:txBody>
      </p:sp>
      <p:sp>
        <p:nvSpPr>
          <p:cNvPr id="29" name="SK-12-text-28"/>
          <p:cNvSpPr/>
          <p:nvPr/>
        </p:nvSpPr>
        <p:spPr>
          <a:xfrm>
            <a:off x="971550" y="3968055"/>
            <a:ext cx="36576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Diagnostic Uncertainty: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Suspected acne fulminans (urgent) or atypical presentations.</a:t>
            </a:r>
            <a:endParaRPr lang="en-US" sz="1200" dirty="0"/>
          </a:p>
        </p:txBody>
      </p:sp>
      <p:sp>
        <p:nvSpPr>
          <p:cNvPr id="30" name="SK-12-text-29"/>
          <p:cNvSpPr/>
          <p:nvPr/>
        </p:nvSpPr>
        <p:spPr>
          <a:xfrm>
            <a:off x="5724525" y="1348680"/>
            <a:ext cx="57607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ORAL ISOTRETINOIN MANAGEMENT</a:t>
            </a:r>
            <a:endParaRPr lang="en-US" sz="1350" dirty="0"/>
          </a:p>
        </p:txBody>
      </p:sp>
      <p:sp>
        <p:nvSpPr>
          <p:cNvPr id="31" name="SK-12-text-30"/>
          <p:cNvSpPr/>
          <p:nvPr/>
        </p:nvSpPr>
        <p:spPr>
          <a:xfrm>
            <a:off x="5810250" y="2063055"/>
            <a:ext cx="63817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630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Pregnancy Prevention Programme (PPP)</a:t>
            </a:r>
            <a:endParaRPr lang="en-US" sz="1200" dirty="0"/>
          </a:p>
        </p:txBody>
      </p:sp>
      <p:sp>
        <p:nvSpPr>
          <p:cNvPr id="32" name="SK-12-text-31"/>
          <p:cNvSpPr/>
          <p:nvPr/>
        </p:nvSpPr>
        <p:spPr>
          <a:xfrm>
            <a:off x="5524500" y="2386905"/>
            <a:ext cx="58102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Mandatory for all females of childbearing potential. Requires highly effective contraception, 2 negative tests before starting, and monthly tests throughout.</a:t>
            </a:r>
            <a:endParaRPr lang="en-US" sz="1050" dirty="0"/>
          </a:p>
        </p:txBody>
      </p:sp>
      <p:sp>
        <p:nvSpPr>
          <p:cNvPr id="33" name="SK-12-text-32"/>
          <p:cNvSpPr/>
          <p:nvPr/>
        </p:nvSpPr>
        <p:spPr>
          <a:xfrm>
            <a:off x="5600700" y="3293566"/>
            <a:ext cx="2031402" cy="1952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FFFFFF"/>
                </a:solidFill>
                <a:highlight>
                  <a:srgbClr val="005EB8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2026 NICE UPDATE</a:t>
            </a:r>
            <a:endParaRPr lang="en-US" sz="825" dirty="0"/>
          </a:p>
        </p:txBody>
      </p:sp>
      <p:sp>
        <p:nvSpPr>
          <p:cNvPr id="34" name="SK-12-text-33"/>
          <p:cNvSpPr/>
          <p:nvPr/>
        </p:nvSpPr>
        <p:spPr>
          <a:xfrm>
            <a:off x="5524500" y="3565029"/>
            <a:ext cx="58102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Regulatory requirement for 2 independent healthcare professionals to approve treatment for under-18s has been removed.</a:t>
            </a:r>
            <a:endParaRPr lang="en-US" sz="1050" dirty="0"/>
          </a:p>
        </p:txBody>
      </p:sp>
      <p:sp>
        <p:nvSpPr>
          <p:cNvPr id="35" name="SK-12-text-34"/>
          <p:cNvSpPr/>
          <p:nvPr/>
        </p:nvSpPr>
        <p:spPr>
          <a:xfrm>
            <a:off x="5688806" y="4260354"/>
            <a:ext cx="4090235" cy="338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9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Mucocutaneous:</a:t>
            </a:r>
            <a:r>
              <a:rPr lang="en-US" sz="9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Dry lips/skin</a:t>
            </a:r>
            <a:endParaRPr lang="en-US" sz="975" dirty="0"/>
          </a:p>
        </p:txBody>
      </p:sp>
      <p:sp>
        <p:nvSpPr>
          <p:cNvPr id="36" name="SK-12-text-35"/>
          <p:cNvSpPr/>
          <p:nvPr/>
        </p:nvSpPr>
        <p:spPr>
          <a:xfrm>
            <a:off x="8803481" y="4260354"/>
            <a:ext cx="3388519" cy="338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9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Mental Health:</a:t>
            </a:r>
            <a:r>
              <a:rPr lang="en-US" sz="9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Mood monitoring</a:t>
            </a:r>
            <a:endParaRPr lang="en-US" sz="975" dirty="0"/>
          </a:p>
        </p:txBody>
      </p:sp>
      <p:sp>
        <p:nvSpPr>
          <p:cNvPr id="37" name="SK-12-text-36"/>
          <p:cNvSpPr/>
          <p:nvPr/>
        </p:nvSpPr>
        <p:spPr>
          <a:xfrm>
            <a:off x="5688806" y="4712791"/>
            <a:ext cx="3808149" cy="338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9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Labs:</a:t>
            </a:r>
            <a:r>
              <a:rPr lang="en-US" sz="9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LFTs &amp; Triglycerides</a:t>
            </a:r>
            <a:endParaRPr lang="en-US" sz="975" dirty="0"/>
          </a:p>
        </p:txBody>
      </p:sp>
      <p:sp>
        <p:nvSpPr>
          <p:cNvPr id="38" name="SK-12-text-37"/>
          <p:cNvSpPr/>
          <p:nvPr/>
        </p:nvSpPr>
        <p:spPr>
          <a:xfrm>
            <a:off x="8803481" y="4712791"/>
            <a:ext cx="3388519" cy="338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9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Photosensitivity:</a:t>
            </a:r>
            <a:r>
              <a:rPr lang="en-US" sz="9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SPF 50+</a:t>
            </a:r>
            <a:endParaRPr lang="en-US" sz="97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85750"/>
            <a:ext cx="1943100" cy="247650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3650" y="404813"/>
            <a:ext cx="9182100" cy="9525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1120080"/>
            <a:ext cx="5476875" cy="2571750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1348680"/>
            <a:ext cx="5019675" cy="371475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1382018"/>
            <a:ext cx="238125" cy="190500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1910655"/>
            <a:ext cx="142875" cy="142875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4850" y="2482155"/>
            <a:ext cx="142875" cy="142875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3053655"/>
            <a:ext cx="142875" cy="142875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6250" y="3882330"/>
            <a:ext cx="5476875" cy="2733675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4110930"/>
            <a:ext cx="5019675" cy="371475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4850" y="4144268"/>
            <a:ext cx="238125" cy="190500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4672905"/>
            <a:ext cx="142875" cy="142875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5244405"/>
            <a:ext cx="142875" cy="142875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4850" y="5796855"/>
            <a:ext cx="5019675" cy="590550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1120080"/>
            <a:ext cx="5476875" cy="2733675"/>
          </a:xfrm>
          <a:prstGeom prst="rect">
            <a:avLst/>
          </a:prstGeom>
        </p:spPr>
      </p:pic>
      <p:pic>
        <p:nvPicPr>
          <p:cNvPr id="19" name="SK-13-img-1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7475" y="1348680"/>
            <a:ext cx="5019675" cy="371475"/>
          </a:xfrm>
          <a:prstGeom prst="rect">
            <a:avLst/>
          </a:prstGeom>
        </p:spPr>
      </p:pic>
      <p:pic>
        <p:nvPicPr>
          <p:cNvPr id="20" name="SK-13-img-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1382018"/>
            <a:ext cx="238125" cy="190500"/>
          </a:xfrm>
          <a:prstGeom prst="rect">
            <a:avLst/>
          </a:prstGeom>
        </p:spPr>
      </p:pic>
      <p:pic>
        <p:nvPicPr>
          <p:cNvPr id="21" name="SK-13-img-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1910655"/>
            <a:ext cx="142875" cy="142875"/>
          </a:xfrm>
          <a:prstGeom prst="rect">
            <a:avLst/>
          </a:prstGeom>
        </p:spPr>
      </p:pic>
      <p:pic>
        <p:nvPicPr>
          <p:cNvPr id="22" name="SK-13-img-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2482155"/>
            <a:ext cx="142875" cy="131862"/>
          </a:xfrm>
          <a:prstGeom prst="rect">
            <a:avLst/>
          </a:prstGeom>
        </p:spPr>
      </p:pic>
      <p:pic>
        <p:nvPicPr>
          <p:cNvPr id="23" name="SK-13-img-2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3034605"/>
            <a:ext cx="5019675" cy="590550"/>
          </a:xfrm>
          <a:prstGeom prst="rect">
            <a:avLst/>
          </a:prstGeom>
        </p:spPr>
      </p:pic>
      <p:pic>
        <p:nvPicPr>
          <p:cNvPr id="24" name="SK-13-img-23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38875" y="4044255"/>
            <a:ext cx="5476875" cy="2571750"/>
          </a:xfrm>
          <a:prstGeom prst="rect">
            <a:avLst/>
          </a:prstGeom>
        </p:spPr>
      </p:pic>
      <p:pic>
        <p:nvPicPr>
          <p:cNvPr id="25" name="SK-13-img-2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7475" y="4272855"/>
            <a:ext cx="5019675" cy="371475"/>
          </a:xfrm>
          <a:prstGeom prst="rect">
            <a:avLst/>
          </a:prstGeom>
        </p:spPr>
      </p:pic>
      <p:pic>
        <p:nvPicPr>
          <p:cNvPr id="26" name="SK-13-img-25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4306193"/>
            <a:ext cx="238125" cy="190500"/>
          </a:xfrm>
          <a:prstGeom prst="rect">
            <a:avLst/>
          </a:prstGeom>
        </p:spPr>
      </p:pic>
      <p:pic>
        <p:nvPicPr>
          <p:cNvPr id="27" name="SK-13-img-2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7475" y="4834830"/>
            <a:ext cx="142875" cy="142875"/>
          </a:xfrm>
          <a:prstGeom prst="rect">
            <a:avLst/>
          </a:prstGeom>
        </p:spPr>
      </p:pic>
      <p:pic>
        <p:nvPicPr>
          <p:cNvPr id="28" name="SK-13-img-2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7475" y="5406330"/>
            <a:ext cx="142875" cy="142875"/>
          </a:xfrm>
          <a:prstGeom prst="rect">
            <a:avLst/>
          </a:prstGeom>
        </p:spPr>
      </p:pic>
      <p:pic>
        <p:nvPicPr>
          <p:cNvPr id="29" name="SK-13-img-2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5977830"/>
            <a:ext cx="142875" cy="131862"/>
          </a:xfrm>
          <a:prstGeom prst="rect">
            <a:avLst/>
          </a:prstGeom>
        </p:spPr>
      </p:pic>
      <p:sp>
        <p:nvSpPr>
          <p:cNvPr id="30" name="SK-13-text-29"/>
          <p:cNvSpPr/>
          <p:nvPr/>
        </p:nvSpPr>
        <p:spPr>
          <a:xfrm>
            <a:off x="571500" y="285750"/>
            <a:ext cx="2474259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LONG-TERM MANAGEMENT</a:t>
            </a:r>
            <a:endParaRPr lang="en-US" sz="900" dirty="0"/>
          </a:p>
        </p:txBody>
      </p:sp>
      <p:sp>
        <p:nvSpPr>
          <p:cNvPr id="31" name="SK-13-text-30"/>
          <p:cNvSpPr/>
          <p:nvPr/>
        </p:nvSpPr>
        <p:spPr>
          <a:xfrm>
            <a:off x="476250" y="609600"/>
            <a:ext cx="1123950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Maintenance Therapy and Scarring</a:t>
            </a:r>
            <a:endParaRPr lang="en-US" sz="2100" dirty="0"/>
          </a:p>
        </p:txBody>
      </p:sp>
      <p:sp>
        <p:nvSpPr>
          <p:cNvPr id="32" name="SK-13-text-31"/>
          <p:cNvSpPr/>
          <p:nvPr/>
        </p:nvSpPr>
        <p:spPr>
          <a:xfrm>
            <a:off x="1057275" y="1348680"/>
            <a:ext cx="55549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Relapse Prevention Strategy</a:t>
            </a:r>
            <a:endParaRPr lang="en-US" sz="1350" dirty="0"/>
          </a:p>
        </p:txBody>
      </p:sp>
      <p:sp>
        <p:nvSpPr>
          <p:cNvPr id="33" name="SK-13-text-32"/>
          <p:cNvSpPr/>
          <p:nvPr/>
        </p:nvSpPr>
        <p:spPr>
          <a:xfrm>
            <a:off x="942975" y="1863030"/>
            <a:ext cx="47815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Topical Retinoid Monotherapy: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Adapalene 0.1% is the gold standard for long-term maintenance.</a:t>
            </a:r>
            <a:endParaRPr lang="en-US" sz="1200" dirty="0"/>
          </a:p>
        </p:txBody>
      </p:sp>
      <p:sp>
        <p:nvSpPr>
          <p:cNvPr id="34" name="SK-13-text-33"/>
          <p:cNvSpPr/>
          <p:nvPr/>
        </p:nvSpPr>
        <p:spPr>
          <a:xfrm>
            <a:off x="942975" y="2434530"/>
            <a:ext cx="47815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Application: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Continue for months or years to prevent new comedone formation.</a:t>
            </a:r>
            <a:endParaRPr lang="en-US" sz="1200" dirty="0"/>
          </a:p>
        </p:txBody>
      </p:sp>
      <p:sp>
        <p:nvSpPr>
          <p:cNvPr id="35" name="SK-13-text-34"/>
          <p:cNvSpPr/>
          <p:nvPr/>
        </p:nvSpPr>
        <p:spPr>
          <a:xfrm>
            <a:off x="942975" y="3006030"/>
            <a:ext cx="47815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Counseling: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Acne is chronic; successful clearance requires ongoing suppression.</a:t>
            </a:r>
            <a:endParaRPr lang="en-US" sz="1200" dirty="0"/>
          </a:p>
        </p:txBody>
      </p:sp>
      <p:sp>
        <p:nvSpPr>
          <p:cNvPr id="36" name="SK-13-text-35"/>
          <p:cNvSpPr/>
          <p:nvPr/>
        </p:nvSpPr>
        <p:spPr>
          <a:xfrm>
            <a:off x="1057275" y="4110930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Antibiotic Stewardship</a:t>
            </a:r>
            <a:endParaRPr lang="en-US" sz="1350" dirty="0"/>
          </a:p>
        </p:txBody>
      </p:sp>
      <p:sp>
        <p:nvSpPr>
          <p:cNvPr id="37" name="SK-13-text-36"/>
          <p:cNvSpPr/>
          <p:nvPr/>
        </p:nvSpPr>
        <p:spPr>
          <a:xfrm>
            <a:off x="942975" y="4625280"/>
            <a:ext cx="47815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Cessation: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Stop oral/topical antibiotics at 12 weeks or once clinical control is achieved.</a:t>
            </a:r>
            <a:endParaRPr lang="en-US" sz="1200" dirty="0"/>
          </a:p>
        </p:txBody>
      </p:sp>
      <p:sp>
        <p:nvSpPr>
          <p:cNvPr id="38" name="SK-13-text-37"/>
          <p:cNvSpPr/>
          <p:nvPr/>
        </p:nvSpPr>
        <p:spPr>
          <a:xfrm>
            <a:off x="942975" y="5196780"/>
            <a:ext cx="47815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630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Never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use antibiotics as maintenance therapy due to the risk of bacterial resistance.</a:t>
            </a:r>
            <a:endParaRPr lang="en-US" sz="1200" dirty="0"/>
          </a:p>
        </p:txBody>
      </p:sp>
      <p:sp>
        <p:nvSpPr>
          <p:cNvPr id="39" name="SK-13-text-38"/>
          <p:cNvSpPr/>
          <p:nvPr/>
        </p:nvSpPr>
        <p:spPr>
          <a:xfrm>
            <a:off x="847725" y="5796855"/>
            <a:ext cx="4733925" cy="590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NG198: Switch to topical retinoids or BPO immediately after stopping systemic treatment.</a:t>
            </a:r>
            <a:endParaRPr lang="en-US" sz="1050" dirty="0"/>
          </a:p>
        </p:txBody>
      </p:sp>
      <p:sp>
        <p:nvSpPr>
          <p:cNvPr id="40" name="SK-13-text-39"/>
          <p:cNvSpPr/>
          <p:nvPr/>
        </p:nvSpPr>
        <p:spPr>
          <a:xfrm>
            <a:off x="6819900" y="1348680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Scar Classification</a:t>
            </a:r>
            <a:endParaRPr lang="en-US" sz="1350" dirty="0"/>
          </a:p>
        </p:txBody>
      </p:sp>
      <p:sp>
        <p:nvSpPr>
          <p:cNvPr id="41" name="SK-13-text-40"/>
          <p:cNvSpPr/>
          <p:nvPr/>
        </p:nvSpPr>
        <p:spPr>
          <a:xfrm>
            <a:off x="6705600" y="1863030"/>
            <a:ext cx="47815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Atrophic: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Ice-pick (narrow/deep), Boxcar (defined), and Rolling (undulating) scars.</a:t>
            </a:r>
            <a:endParaRPr lang="en-US" sz="1200" dirty="0"/>
          </a:p>
        </p:txBody>
      </p:sp>
      <p:sp>
        <p:nvSpPr>
          <p:cNvPr id="42" name="SK-13-text-41"/>
          <p:cNvSpPr/>
          <p:nvPr/>
        </p:nvSpPr>
        <p:spPr>
          <a:xfrm>
            <a:off x="6705600" y="2434530"/>
            <a:ext cx="47815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Hypertrophic: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Keloid scars (raised, often outside original wound boundary).</a:t>
            </a:r>
            <a:endParaRPr lang="en-US" sz="1200" dirty="0"/>
          </a:p>
        </p:txBody>
      </p:sp>
      <p:sp>
        <p:nvSpPr>
          <p:cNvPr id="43" name="SK-13-text-42"/>
          <p:cNvSpPr/>
          <p:nvPr/>
        </p:nvSpPr>
        <p:spPr>
          <a:xfrm>
            <a:off x="6610350" y="3034605"/>
            <a:ext cx="4733925" cy="590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Prevention is paramount: Treat inflammatory lesions early and aggressively to limit tissue damage.</a:t>
            </a:r>
            <a:endParaRPr lang="en-US" sz="1050" dirty="0"/>
          </a:p>
        </p:txBody>
      </p:sp>
      <p:sp>
        <p:nvSpPr>
          <p:cNvPr id="44" name="SK-13-text-43"/>
          <p:cNvSpPr/>
          <p:nvPr/>
        </p:nvSpPr>
        <p:spPr>
          <a:xfrm>
            <a:off x="6819900" y="4272855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Management</a:t>
            </a:r>
            <a:endParaRPr lang="en-US" sz="1350" dirty="0"/>
          </a:p>
        </p:txBody>
      </p:sp>
      <p:sp>
        <p:nvSpPr>
          <p:cNvPr id="45" name="SK-13-text-44"/>
          <p:cNvSpPr/>
          <p:nvPr/>
        </p:nvSpPr>
        <p:spPr>
          <a:xfrm>
            <a:off x="6705600" y="4787205"/>
            <a:ext cx="47815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Hyperpigmentation: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Azelaic acid is particularly effective for post-inflammatory hyperpigmentation (PIH).</a:t>
            </a:r>
            <a:endParaRPr lang="en-US" sz="1200" dirty="0"/>
          </a:p>
        </p:txBody>
      </p:sp>
      <p:sp>
        <p:nvSpPr>
          <p:cNvPr id="46" name="SK-13-text-45"/>
          <p:cNvSpPr/>
          <p:nvPr/>
        </p:nvSpPr>
        <p:spPr>
          <a:xfrm>
            <a:off x="6705600" y="5358705"/>
            <a:ext cx="47815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Specialist Referral: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Consider for laser, chemical peels, or microneedling if scarring is severe.</a:t>
            </a:r>
            <a:endParaRPr lang="en-US" sz="1200" dirty="0"/>
          </a:p>
        </p:txBody>
      </p:sp>
      <p:sp>
        <p:nvSpPr>
          <p:cNvPr id="47" name="SK-13-text-46"/>
          <p:cNvSpPr/>
          <p:nvPr/>
        </p:nvSpPr>
        <p:spPr>
          <a:xfrm>
            <a:off x="6705600" y="5930205"/>
            <a:ext cx="47815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Sun Protection: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Essential to prevent PIH from darkening during treatment.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85750"/>
            <a:ext cx="1352550" cy="247650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3100" y="404813"/>
            <a:ext cx="9772650" cy="9525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1120080"/>
            <a:ext cx="5476875" cy="2457450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1382018"/>
            <a:ext cx="238125" cy="190500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1815405"/>
            <a:ext cx="95250" cy="95250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2310705"/>
            <a:ext cx="95250" cy="95250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2806005"/>
            <a:ext cx="95250" cy="95250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6250" y="3768030"/>
            <a:ext cx="5476875" cy="2476500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4850" y="4029968"/>
            <a:ext cx="238125" cy="190500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4463355"/>
            <a:ext cx="95250" cy="95250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4958655"/>
            <a:ext cx="95250" cy="95250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4850" y="5415855"/>
            <a:ext cx="5019675" cy="600075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1120080"/>
            <a:ext cx="5476875" cy="2466975"/>
          </a:xfrm>
          <a:prstGeom prst="rect">
            <a:avLst/>
          </a:prstGeom>
        </p:spPr>
      </p:pic>
      <p:pic>
        <p:nvPicPr>
          <p:cNvPr id="17" name="SK-14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1382018"/>
            <a:ext cx="238125" cy="190500"/>
          </a:xfrm>
          <a:prstGeom prst="rect">
            <a:avLst/>
          </a:prstGeom>
        </p:spPr>
      </p:pic>
      <p:pic>
        <p:nvPicPr>
          <p:cNvPr id="18" name="SK-14-img-1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1815405"/>
            <a:ext cx="95250" cy="95250"/>
          </a:xfrm>
          <a:prstGeom prst="rect">
            <a:avLst/>
          </a:prstGeom>
        </p:spPr>
      </p:pic>
      <p:pic>
        <p:nvPicPr>
          <p:cNvPr id="19" name="SK-14-img-1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2310705"/>
            <a:ext cx="95250" cy="95250"/>
          </a:xfrm>
          <a:prstGeom prst="rect">
            <a:avLst/>
          </a:prstGeom>
        </p:spPr>
      </p:pic>
      <p:pic>
        <p:nvPicPr>
          <p:cNvPr id="20" name="SK-14-img-1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2806005"/>
            <a:ext cx="95250" cy="95250"/>
          </a:xfrm>
          <a:prstGeom prst="rect">
            <a:avLst/>
          </a:prstGeom>
        </p:spPr>
      </p:pic>
      <p:pic>
        <p:nvPicPr>
          <p:cNvPr id="21" name="SK-14-img-2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3777555"/>
            <a:ext cx="5476875" cy="2466975"/>
          </a:xfrm>
          <a:prstGeom prst="rect">
            <a:avLst/>
          </a:prstGeom>
        </p:spPr>
      </p:pic>
      <p:pic>
        <p:nvPicPr>
          <p:cNvPr id="22" name="SK-14-img-2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4039493"/>
            <a:ext cx="238125" cy="190500"/>
          </a:xfrm>
          <a:prstGeom prst="rect">
            <a:avLst/>
          </a:prstGeom>
        </p:spPr>
      </p:pic>
      <p:pic>
        <p:nvPicPr>
          <p:cNvPr id="23" name="SK-14-img-2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4472880"/>
            <a:ext cx="95250" cy="95250"/>
          </a:xfrm>
          <a:prstGeom prst="rect">
            <a:avLst/>
          </a:prstGeom>
        </p:spPr>
      </p:pic>
      <p:pic>
        <p:nvPicPr>
          <p:cNvPr id="24" name="SK-14-img-2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4968180"/>
            <a:ext cx="95250" cy="95250"/>
          </a:xfrm>
          <a:prstGeom prst="rect">
            <a:avLst/>
          </a:prstGeom>
        </p:spPr>
      </p:pic>
      <p:pic>
        <p:nvPicPr>
          <p:cNvPr id="25" name="SK-14-img-2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5463480"/>
            <a:ext cx="95250" cy="95250"/>
          </a:xfrm>
          <a:prstGeom prst="rect">
            <a:avLst/>
          </a:prstGeom>
        </p:spPr>
      </p:pic>
      <p:sp>
        <p:nvSpPr>
          <p:cNvPr id="26" name="SK-14-text-25"/>
          <p:cNvSpPr/>
          <p:nvPr/>
        </p:nvSpPr>
        <p:spPr>
          <a:xfrm>
            <a:off x="571500" y="285750"/>
            <a:ext cx="1767625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SAFETY</a:t>
            </a:r>
            <a:endParaRPr lang="en-US" sz="900" dirty="0"/>
          </a:p>
        </p:txBody>
      </p:sp>
      <p:sp>
        <p:nvSpPr>
          <p:cNvPr id="27" name="SK-14-text-26"/>
          <p:cNvSpPr/>
          <p:nvPr/>
        </p:nvSpPr>
        <p:spPr>
          <a:xfrm>
            <a:off x="476250" y="609600"/>
            <a:ext cx="1123950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 Flags and Common Pitfalls</a:t>
            </a:r>
            <a:endParaRPr lang="en-US" sz="2100" dirty="0"/>
          </a:p>
        </p:txBody>
      </p:sp>
      <p:sp>
        <p:nvSpPr>
          <p:cNvPr id="28" name="SK-14-text-27"/>
          <p:cNvSpPr/>
          <p:nvPr/>
        </p:nvSpPr>
        <p:spPr>
          <a:xfrm>
            <a:off x="1057275" y="1348680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 CLINICAL RED FLAGS</a:t>
            </a:r>
            <a:endParaRPr lang="en-US" sz="1350" dirty="0"/>
          </a:p>
        </p:txBody>
      </p:sp>
      <p:sp>
        <p:nvSpPr>
          <p:cNvPr id="29" name="SK-14-text-28"/>
          <p:cNvSpPr/>
          <p:nvPr/>
        </p:nvSpPr>
        <p:spPr>
          <a:xfrm>
            <a:off x="914400" y="1758255"/>
            <a:ext cx="48101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D630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Acne Fulminans:</a:t>
            </a:r>
            <a:r>
              <a:rPr lang="en-US" sz="112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Sudden severe inflammatory acne with systemic features (fever, joint pain) — </a:t>
            </a:r>
            <a:r>
              <a:rPr lang="en-US" sz="1125" b="1" dirty="0">
                <a:solidFill>
                  <a:srgbClr val="D630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 referral</a:t>
            </a:r>
            <a:r>
              <a:rPr lang="en-US" sz="112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125" dirty="0"/>
          </a:p>
        </p:txBody>
      </p:sp>
      <p:sp>
        <p:nvSpPr>
          <p:cNvPr id="30" name="SK-14-text-29"/>
          <p:cNvSpPr/>
          <p:nvPr/>
        </p:nvSpPr>
        <p:spPr>
          <a:xfrm>
            <a:off x="914400" y="2253555"/>
            <a:ext cx="48101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D630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Psychological Distress:</a:t>
            </a:r>
            <a:r>
              <a:rPr lang="en-US" sz="112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Rapid decline in mental health or suicidal ideation requires immediate psychiatric risk assessment.</a:t>
            </a:r>
            <a:endParaRPr lang="en-US" sz="1125" dirty="0"/>
          </a:p>
        </p:txBody>
      </p:sp>
      <p:sp>
        <p:nvSpPr>
          <p:cNvPr id="31" name="SK-14-text-30"/>
          <p:cNvSpPr/>
          <p:nvPr/>
        </p:nvSpPr>
        <p:spPr>
          <a:xfrm>
            <a:off x="914400" y="2748855"/>
            <a:ext cx="4810125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D630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Androgen Excess:</a:t>
            </a:r>
            <a:r>
              <a:rPr lang="en-US" sz="112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Rapid onset acne in females with signs of virilisation (hirsutism, clitoromegaly) requires urgent endocrine investigation.</a:t>
            </a:r>
            <a:endParaRPr lang="en-US" sz="1125" dirty="0"/>
          </a:p>
        </p:txBody>
      </p:sp>
      <p:sp>
        <p:nvSpPr>
          <p:cNvPr id="32" name="SK-14-text-31"/>
          <p:cNvSpPr/>
          <p:nvPr/>
        </p:nvSpPr>
        <p:spPr>
          <a:xfrm>
            <a:off x="1057275" y="3996630"/>
            <a:ext cx="63779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DERMATOLOGY REFERRAL THRESHOLDS</a:t>
            </a:r>
            <a:endParaRPr lang="en-US" sz="1350" dirty="0"/>
          </a:p>
        </p:txBody>
      </p:sp>
      <p:sp>
        <p:nvSpPr>
          <p:cNvPr id="33" name="SK-14-text-32"/>
          <p:cNvSpPr/>
          <p:nvPr/>
        </p:nvSpPr>
        <p:spPr>
          <a:xfrm>
            <a:off x="914400" y="4406205"/>
            <a:ext cx="48101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Nodulo-cystic Acne:</a:t>
            </a:r>
            <a:r>
              <a:rPr lang="en-US" sz="112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High risk of permanent scarring; refer early for consideration of specialist oral isotretinoin.</a:t>
            </a:r>
            <a:endParaRPr lang="en-US" sz="1125" dirty="0"/>
          </a:p>
        </p:txBody>
      </p:sp>
      <p:sp>
        <p:nvSpPr>
          <p:cNvPr id="34" name="SK-14-text-33"/>
          <p:cNvSpPr/>
          <p:nvPr/>
        </p:nvSpPr>
        <p:spPr>
          <a:xfrm>
            <a:off x="914400" y="4901505"/>
            <a:ext cx="48101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Treatment Failure:</a:t>
            </a:r>
            <a:r>
              <a:rPr lang="en-US" sz="112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Failure to respond to two separate adequate antibiotic courses (minimum 12 weeks each).</a:t>
            </a:r>
            <a:endParaRPr lang="en-US" sz="1125" dirty="0"/>
          </a:p>
        </p:txBody>
      </p:sp>
      <p:sp>
        <p:nvSpPr>
          <p:cNvPr id="35" name="SK-14-text-34"/>
          <p:cNvSpPr/>
          <p:nvPr/>
        </p:nvSpPr>
        <p:spPr>
          <a:xfrm>
            <a:off x="895350" y="5415855"/>
            <a:ext cx="4638675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Referral is essential where acne is causing significant psychological distress, regardless of physical severity.</a:t>
            </a:r>
            <a:endParaRPr lang="en-US" sz="975" dirty="0"/>
          </a:p>
        </p:txBody>
      </p:sp>
      <p:sp>
        <p:nvSpPr>
          <p:cNvPr id="36" name="SK-14-text-35"/>
          <p:cNvSpPr/>
          <p:nvPr/>
        </p:nvSpPr>
        <p:spPr>
          <a:xfrm>
            <a:off x="6819900" y="1348680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PRESCRIBING PITFALLS</a:t>
            </a:r>
            <a:endParaRPr lang="en-US" sz="1350" dirty="0"/>
          </a:p>
        </p:txBody>
      </p:sp>
      <p:sp>
        <p:nvSpPr>
          <p:cNvPr id="37" name="SK-14-text-36"/>
          <p:cNvSpPr/>
          <p:nvPr/>
        </p:nvSpPr>
        <p:spPr>
          <a:xfrm>
            <a:off x="6677025" y="1758255"/>
            <a:ext cx="48101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Antibiotic Monotherapy:</a:t>
            </a:r>
            <a:r>
              <a:rPr lang="en-US" sz="112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Never prescribe topical or oral antibiotics alone; always combine with BPO or a topical retinoid.</a:t>
            </a:r>
            <a:endParaRPr lang="en-US" sz="1125" dirty="0"/>
          </a:p>
        </p:txBody>
      </p:sp>
      <p:sp>
        <p:nvSpPr>
          <p:cNvPr id="38" name="SK-14-text-37"/>
          <p:cNvSpPr/>
          <p:nvPr/>
        </p:nvSpPr>
        <p:spPr>
          <a:xfrm>
            <a:off x="6677025" y="2253555"/>
            <a:ext cx="48101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Dual Antibiotics:</a:t>
            </a:r>
            <a:r>
              <a:rPr lang="en-US" sz="112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Never prescribe topical and oral antibiotics simultaneously due to high risk of bacterial resistance.</a:t>
            </a:r>
            <a:endParaRPr lang="en-US" sz="1125" dirty="0"/>
          </a:p>
        </p:txBody>
      </p:sp>
      <p:sp>
        <p:nvSpPr>
          <p:cNvPr id="39" name="SK-14-text-38"/>
          <p:cNvSpPr/>
          <p:nvPr/>
        </p:nvSpPr>
        <p:spPr>
          <a:xfrm>
            <a:off x="6677025" y="2748855"/>
            <a:ext cx="48101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Minocycline Usage:</a:t>
            </a:r>
            <a:r>
              <a:rPr lang="en-US" sz="112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Avoid minocycline as first-line due to risks of lupus-like reactions and hepatotoxicity (PCDS 2024).</a:t>
            </a:r>
            <a:endParaRPr lang="en-US" sz="1125" dirty="0"/>
          </a:p>
        </p:txBody>
      </p:sp>
      <p:sp>
        <p:nvSpPr>
          <p:cNvPr id="40" name="SK-14-text-39"/>
          <p:cNvSpPr/>
          <p:nvPr/>
        </p:nvSpPr>
        <p:spPr>
          <a:xfrm>
            <a:off x="6819900" y="4006155"/>
            <a:ext cx="3086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MANAGEMENT GAPS</a:t>
            </a:r>
            <a:endParaRPr lang="en-US" sz="1350" dirty="0"/>
          </a:p>
        </p:txBody>
      </p:sp>
      <p:sp>
        <p:nvSpPr>
          <p:cNvPr id="41" name="SK-14-text-40"/>
          <p:cNvSpPr/>
          <p:nvPr/>
        </p:nvSpPr>
        <p:spPr>
          <a:xfrm>
            <a:off x="6677025" y="4415730"/>
            <a:ext cx="48101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Age/Pregnancy Restrictions:</a:t>
            </a:r>
            <a:r>
              <a:rPr lang="en-US" sz="112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Do not use tetracyclines in children under 12 or during pregnancy (risk of tooth/bone staining).</a:t>
            </a:r>
            <a:endParaRPr lang="en-US" sz="1125" dirty="0"/>
          </a:p>
        </p:txBody>
      </p:sp>
      <p:sp>
        <p:nvSpPr>
          <p:cNvPr id="42" name="SK-14-text-41"/>
          <p:cNvSpPr/>
          <p:nvPr/>
        </p:nvSpPr>
        <p:spPr>
          <a:xfrm>
            <a:off x="6677025" y="4911030"/>
            <a:ext cx="48101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Expectation Management:</a:t>
            </a:r>
            <a:r>
              <a:rPr lang="en-US" sz="112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Failing to counsel patients that results take 8-12 weeks often leads to premature treatment cessation.</a:t>
            </a:r>
            <a:endParaRPr lang="en-US" sz="1125" dirty="0"/>
          </a:p>
        </p:txBody>
      </p:sp>
      <p:sp>
        <p:nvSpPr>
          <p:cNvPr id="43" name="SK-14-text-42"/>
          <p:cNvSpPr/>
          <p:nvPr/>
        </p:nvSpPr>
        <p:spPr>
          <a:xfrm>
            <a:off x="6677025" y="5406330"/>
            <a:ext cx="48101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Contraceptive Choices:</a:t>
            </a:r>
            <a:r>
              <a:rPr lang="en-US" sz="112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Progestogen-only methods (IUS/implant) can worsen acne; ensure this is discussed in female patients.</a:t>
            </a:r>
            <a:endParaRPr lang="en-US" sz="112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71450"/>
            <a:ext cx="1390650" cy="209550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81200" y="271463"/>
            <a:ext cx="9734550" cy="9525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250" y="1158180"/>
            <a:ext cx="5476875" cy="2678460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1291530"/>
            <a:ext cx="5019675" cy="323850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1326654"/>
            <a:ext cx="226219" cy="186779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4850" y="1720155"/>
            <a:ext cx="154781" cy="154781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4850" y="2186880"/>
            <a:ext cx="154781" cy="154781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4850" y="2653605"/>
            <a:ext cx="154781" cy="154781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6250" y="3950940"/>
            <a:ext cx="5476875" cy="2678460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4084290"/>
            <a:ext cx="5019675" cy="323850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4850" y="4119414"/>
            <a:ext cx="226219" cy="186779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04850" y="4512915"/>
            <a:ext cx="154781" cy="154781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4850" y="4979640"/>
            <a:ext cx="154781" cy="143619"/>
          </a:xfrm>
          <a:prstGeom prst="rect">
            <a:avLst/>
          </a:prstGeom>
        </p:spPr>
      </p:pic>
      <p:pic>
        <p:nvPicPr>
          <p:cNvPr id="17" name="SK-15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4850" y="5446365"/>
            <a:ext cx="154781" cy="143619"/>
          </a:xfrm>
          <a:prstGeom prst="rect">
            <a:avLst/>
          </a:prstGeom>
        </p:spPr>
      </p:pic>
      <p:pic>
        <p:nvPicPr>
          <p:cNvPr id="18" name="SK-15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1158180"/>
            <a:ext cx="5476875" cy="2678460"/>
          </a:xfrm>
          <a:prstGeom prst="rect">
            <a:avLst/>
          </a:prstGeom>
        </p:spPr>
      </p:pic>
      <p:pic>
        <p:nvPicPr>
          <p:cNvPr id="19" name="SK-15-img-1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1291530"/>
            <a:ext cx="5019675" cy="323850"/>
          </a:xfrm>
          <a:prstGeom prst="rect">
            <a:avLst/>
          </a:prstGeom>
        </p:spPr>
      </p:pic>
      <p:pic>
        <p:nvPicPr>
          <p:cNvPr id="20" name="SK-15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1326654"/>
            <a:ext cx="226219" cy="186779"/>
          </a:xfrm>
          <a:prstGeom prst="rect">
            <a:avLst/>
          </a:prstGeom>
        </p:spPr>
      </p:pic>
      <p:pic>
        <p:nvPicPr>
          <p:cNvPr id="21" name="SK-15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1720155"/>
            <a:ext cx="154781" cy="143619"/>
          </a:xfrm>
          <a:prstGeom prst="rect">
            <a:avLst/>
          </a:prstGeom>
        </p:spPr>
      </p:pic>
      <p:pic>
        <p:nvPicPr>
          <p:cNvPr id="22" name="SK-15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736556" y="2129730"/>
            <a:ext cx="4750594" cy="519113"/>
          </a:xfrm>
          <a:prstGeom prst="rect">
            <a:avLst/>
          </a:prstGeom>
        </p:spPr>
      </p:pic>
      <p:pic>
        <p:nvPicPr>
          <p:cNvPr id="23" name="SK-15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2734568"/>
            <a:ext cx="154781" cy="143619"/>
          </a:xfrm>
          <a:prstGeom prst="rect">
            <a:avLst/>
          </a:prstGeom>
        </p:spPr>
      </p:pic>
      <p:pic>
        <p:nvPicPr>
          <p:cNvPr id="24" name="SK-15-img-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736556" y="3144143"/>
            <a:ext cx="4750594" cy="519113"/>
          </a:xfrm>
          <a:prstGeom prst="rect">
            <a:avLst/>
          </a:prstGeom>
        </p:spPr>
      </p:pic>
      <p:pic>
        <p:nvPicPr>
          <p:cNvPr id="25" name="SK-15-img-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238875" y="3950940"/>
            <a:ext cx="5476875" cy="2678460"/>
          </a:xfrm>
          <a:prstGeom prst="rect">
            <a:avLst/>
          </a:prstGeom>
        </p:spPr>
      </p:pic>
      <p:pic>
        <p:nvPicPr>
          <p:cNvPr id="26" name="SK-15-img-2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4084290"/>
            <a:ext cx="5019675" cy="323850"/>
          </a:xfrm>
          <a:prstGeom prst="rect">
            <a:avLst/>
          </a:prstGeom>
        </p:spPr>
      </p:pic>
      <p:pic>
        <p:nvPicPr>
          <p:cNvPr id="27" name="SK-15-img-26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67475" y="4119414"/>
            <a:ext cx="226219" cy="186779"/>
          </a:xfrm>
          <a:prstGeom prst="rect">
            <a:avLst/>
          </a:prstGeom>
        </p:spPr>
      </p:pic>
      <p:pic>
        <p:nvPicPr>
          <p:cNvPr id="28" name="SK-15-img-27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67475" y="4512915"/>
            <a:ext cx="154781" cy="143619"/>
          </a:xfrm>
          <a:prstGeom prst="rect">
            <a:avLst/>
          </a:prstGeom>
        </p:spPr>
      </p:pic>
      <p:pic>
        <p:nvPicPr>
          <p:cNvPr id="29" name="SK-15-img-2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736556" y="4922490"/>
            <a:ext cx="4750594" cy="519113"/>
          </a:xfrm>
          <a:prstGeom prst="rect">
            <a:avLst/>
          </a:prstGeom>
        </p:spPr>
      </p:pic>
      <p:pic>
        <p:nvPicPr>
          <p:cNvPr id="30" name="SK-15-img-29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67475" y="5527328"/>
            <a:ext cx="154781" cy="143619"/>
          </a:xfrm>
          <a:prstGeom prst="rect">
            <a:avLst/>
          </a:prstGeom>
        </p:spPr>
      </p:pic>
      <p:pic>
        <p:nvPicPr>
          <p:cNvPr id="31" name="SK-15-img-30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736556" y="5936903"/>
            <a:ext cx="4750594" cy="519113"/>
          </a:xfrm>
          <a:prstGeom prst="rect">
            <a:avLst/>
          </a:prstGeom>
        </p:spPr>
      </p:pic>
      <p:sp>
        <p:nvSpPr>
          <p:cNvPr id="32" name="SK-15-text-31"/>
          <p:cNvSpPr/>
          <p:nvPr/>
        </p:nvSpPr>
        <p:spPr>
          <a:xfrm>
            <a:off x="571500" y="171450"/>
            <a:ext cx="1775564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MODULE</a:t>
            </a:r>
            <a:endParaRPr lang="en-US" sz="900" dirty="0"/>
          </a:p>
        </p:txBody>
      </p:sp>
      <p:sp>
        <p:nvSpPr>
          <p:cNvPr id="33" name="SK-15-text-32"/>
          <p:cNvSpPr/>
          <p:nvPr/>
        </p:nvSpPr>
        <p:spPr>
          <a:xfrm>
            <a:off x="476250" y="428625"/>
            <a:ext cx="1123950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Exam Pearls for AKT and SCA</a:t>
            </a:r>
            <a:endParaRPr lang="en-US" sz="2100" dirty="0"/>
          </a:p>
        </p:txBody>
      </p:sp>
      <p:sp>
        <p:nvSpPr>
          <p:cNvPr id="34" name="SK-15-text-33"/>
          <p:cNvSpPr/>
          <p:nvPr/>
        </p:nvSpPr>
        <p:spPr>
          <a:xfrm>
            <a:off x="476250" y="815280"/>
            <a:ext cx="117157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High-yield clinical facts for the AKT and essential communication points for the SCA to manage patient expectations and adherence.</a:t>
            </a:r>
            <a:endParaRPr lang="en-US" sz="1200" dirty="0"/>
          </a:p>
        </p:txBody>
      </p:sp>
      <p:sp>
        <p:nvSpPr>
          <p:cNvPr id="35" name="SK-15-text-34"/>
          <p:cNvSpPr/>
          <p:nvPr/>
        </p:nvSpPr>
        <p:spPr>
          <a:xfrm>
            <a:off x="1045369" y="1291530"/>
            <a:ext cx="55549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AKT: KNOWLEDGE &amp; GUIDELINES</a:t>
            </a:r>
            <a:endParaRPr lang="en-US" sz="1350" dirty="0"/>
          </a:p>
        </p:txBody>
      </p:sp>
      <p:sp>
        <p:nvSpPr>
          <p:cNvPr id="36" name="SK-15-text-35"/>
          <p:cNvSpPr/>
          <p:nvPr/>
        </p:nvSpPr>
        <p:spPr>
          <a:xfrm>
            <a:off x="973931" y="1701105"/>
            <a:ext cx="4750594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Stewardship:</a:t>
            </a: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Never prescribe topical and oral antibiotics simultaneously; avoid monotherapy.</a:t>
            </a:r>
            <a:endParaRPr lang="en-US" sz="1050" dirty="0"/>
          </a:p>
        </p:txBody>
      </p:sp>
      <p:sp>
        <p:nvSpPr>
          <p:cNvPr id="37" name="SK-15-text-36"/>
          <p:cNvSpPr/>
          <p:nvPr/>
        </p:nvSpPr>
        <p:spPr>
          <a:xfrm>
            <a:off x="973931" y="2167830"/>
            <a:ext cx="4750594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Dosage:</a:t>
            </a: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Lymecycline 408mg OD is the licensed dose; Erythromycin is 1st line in pregnancy.</a:t>
            </a:r>
            <a:endParaRPr lang="en-US" sz="1050" dirty="0"/>
          </a:p>
        </p:txBody>
      </p:sp>
      <p:sp>
        <p:nvSpPr>
          <p:cNvPr id="38" name="SK-15-text-37"/>
          <p:cNvSpPr/>
          <p:nvPr/>
        </p:nvSpPr>
        <p:spPr>
          <a:xfrm>
            <a:off x="973931" y="2634555"/>
            <a:ext cx="4750594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Contraindications:</a:t>
            </a: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Tetracyclines are strictly avoided in patients </a:t>
            </a:r>
            <a:r>
              <a:rPr lang="en-US" sz="1050" b="1" dirty="0">
                <a:solidFill>
                  <a:srgbClr val="D630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under 12 years</a:t>
            </a: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or during pregnancy.</a:t>
            </a:r>
            <a:endParaRPr lang="en-US" sz="1050" dirty="0"/>
          </a:p>
        </p:txBody>
      </p:sp>
      <p:sp>
        <p:nvSpPr>
          <p:cNvPr id="39" name="SK-15-text-38"/>
          <p:cNvSpPr/>
          <p:nvPr/>
        </p:nvSpPr>
        <p:spPr>
          <a:xfrm>
            <a:off x="1045369" y="4084290"/>
            <a:ext cx="63093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AKT: 2026 REGULATORY UPDATES</a:t>
            </a:r>
            <a:endParaRPr lang="en-US" sz="1350" dirty="0"/>
          </a:p>
        </p:txBody>
      </p:sp>
      <p:sp>
        <p:nvSpPr>
          <p:cNvPr id="40" name="SK-15-text-39"/>
          <p:cNvSpPr/>
          <p:nvPr/>
        </p:nvSpPr>
        <p:spPr>
          <a:xfrm>
            <a:off x="973931" y="4493865"/>
            <a:ext cx="4750594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Isotretinoin:</a:t>
            </a: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Under-18s no longer require two independent HCP approvals to start treatment.</a:t>
            </a:r>
            <a:endParaRPr lang="en-US" sz="1050" dirty="0"/>
          </a:p>
        </p:txBody>
      </p:sp>
      <p:sp>
        <p:nvSpPr>
          <p:cNvPr id="41" name="SK-15-text-40"/>
          <p:cNvSpPr/>
          <p:nvPr/>
        </p:nvSpPr>
        <p:spPr>
          <a:xfrm>
            <a:off x="973931" y="4960590"/>
            <a:ext cx="4750594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Co-cyprindiol:</a:t>
            </a: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Higher VTE risk than standard COC; must stop 3–4 months after control.</a:t>
            </a:r>
            <a:endParaRPr lang="en-US" sz="1050" dirty="0"/>
          </a:p>
        </p:txBody>
      </p:sp>
      <p:sp>
        <p:nvSpPr>
          <p:cNvPr id="42" name="SK-15-text-41"/>
          <p:cNvSpPr/>
          <p:nvPr/>
        </p:nvSpPr>
        <p:spPr>
          <a:xfrm>
            <a:off x="973931" y="5427315"/>
            <a:ext cx="4750594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PCDS 2024:</a:t>
            </a: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Minocycline is no longer recommended due to risk of lupus-like reactions.</a:t>
            </a:r>
            <a:endParaRPr lang="en-US" sz="1050" dirty="0"/>
          </a:p>
        </p:txBody>
      </p:sp>
      <p:sp>
        <p:nvSpPr>
          <p:cNvPr id="43" name="SK-15-text-42"/>
          <p:cNvSpPr/>
          <p:nvPr/>
        </p:nvSpPr>
        <p:spPr>
          <a:xfrm>
            <a:off x="6807994" y="1291530"/>
            <a:ext cx="5384006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SCA: EXPECTATION MANAGEMENT</a:t>
            </a:r>
            <a:endParaRPr lang="en-US" sz="1350" dirty="0"/>
          </a:p>
        </p:txBody>
      </p:sp>
      <p:sp>
        <p:nvSpPr>
          <p:cNvPr id="44" name="SK-15-text-43"/>
          <p:cNvSpPr/>
          <p:nvPr/>
        </p:nvSpPr>
        <p:spPr>
          <a:xfrm>
            <a:off x="6736556" y="1701105"/>
            <a:ext cx="4750594" cy="9477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12-Week Rule:</a:t>
            </a: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Counsel that skin takes time to regenerate and show improvement.</a:t>
            </a:r>
            <a:r>
              <a:rPr lang="en-US" sz="1013" i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"It will take at least 8 to 12 weeks to see a real difference — this is normal."</a:t>
            </a:r>
            <a:endParaRPr lang="en-US" sz="1050" dirty="0"/>
          </a:p>
        </p:txBody>
      </p:sp>
      <p:sp>
        <p:nvSpPr>
          <p:cNvPr id="45" name="SK-15-text-44"/>
          <p:cNvSpPr/>
          <p:nvPr/>
        </p:nvSpPr>
        <p:spPr>
          <a:xfrm>
            <a:off x="6736556" y="2715518"/>
            <a:ext cx="4750594" cy="9477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Resistance Logic:</a:t>
            </a: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Explain why combination therapy is essential for long-term health.</a:t>
            </a:r>
            <a:r>
              <a:rPr lang="en-US" sz="1013" i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"We use two gels together to stop the bacteria from becoming resistant to treatment."</a:t>
            </a:r>
            <a:endParaRPr lang="en-US" sz="1050" dirty="0"/>
          </a:p>
        </p:txBody>
      </p:sp>
      <p:sp>
        <p:nvSpPr>
          <p:cNvPr id="46" name="SK-15-text-45"/>
          <p:cNvSpPr/>
          <p:nvPr/>
        </p:nvSpPr>
        <p:spPr>
          <a:xfrm>
            <a:off x="6807994" y="4084290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SCA: ADHERENCE &amp; SUPPORT</a:t>
            </a:r>
            <a:endParaRPr lang="en-US" sz="1350" dirty="0"/>
          </a:p>
        </p:txBody>
      </p:sp>
      <p:sp>
        <p:nvSpPr>
          <p:cNvPr id="47" name="SK-15-text-46"/>
          <p:cNvSpPr/>
          <p:nvPr/>
        </p:nvSpPr>
        <p:spPr>
          <a:xfrm>
            <a:off x="6736556" y="4493865"/>
            <a:ext cx="4750594" cy="9477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Irritation Warning:</a:t>
            </a: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Anticipate retinoid side effects to prevent early cessation.</a:t>
            </a:r>
            <a:r>
              <a:rPr lang="en-US" sz="1013" i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"The cream may cause redness initially; try washing it off after an hour at first."</a:t>
            </a:r>
            <a:endParaRPr lang="en-US" sz="1050" dirty="0"/>
          </a:p>
        </p:txBody>
      </p:sp>
      <p:sp>
        <p:nvSpPr>
          <p:cNvPr id="48" name="SK-15-text-47"/>
          <p:cNvSpPr/>
          <p:nvPr/>
        </p:nvSpPr>
        <p:spPr>
          <a:xfrm>
            <a:off x="6736556" y="5508278"/>
            <a:ext cx="4750594" cy="9477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Hormonal Screening:</a:t>
            </a: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Always screen females for menstrual cycles and PCOS indicators.</a:t>
            </a:r>
            <a:r>
              <a:rPr lang="en-US" sz="1013" i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"If your spots worsen before your period, we can discuss hormonal options."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85750"/>
            <a:ext cx="1390650" cy="247650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1200" y="404813"/>
            <a:ext cx="9734550" cy="9525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1120080"/>
            <a:ext cx="5476875" cy="2564160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6756" y="1413421"/>
            <a:ext cx="261937" cy="213420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3912840"/>
            <a:ext cx="5476875" cy="2564160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6756" y="4206180"/>
            <a:ext cx="261937" cy="213420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4684365"/>
            <a:ext cx="119063" cy="99120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5265390"/>
            <a:ext cx="119063" cy="99120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8875" y="1120080"/>
            <a:ext cx="5476875" cy="2564160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79381" y="1413421"/>
            <a:ext cx="261937" cy="213420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7475" y="1891605"/>
            <a:ext cx="119063" cy="99120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7475" y="2229743"/>
            <a:ext cx="119063" cy="99120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8875" y="3912840"/>
            <a:ext cx="5476875" cy="2564160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9381" y="4206180"/>
            <a:ext cx="261937" cy="213420"/>
          </a:xfrm>
          <a:prstGeom prst="rect">
            <a:avLst/>
          </a:prstGeom>
        </p:spPr>
      </p:pic>
      <p:pic>
        <p:nvPicPr>
          <p:cNvPr id="18" name="SK-2-img-1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7475" y="4684365"/>
            <a:ext cx="119063" cy="99120"/>
          </a:xfrm>
          <a:prstGeom prst="rect">
            <a:avLst/>
          </a:prstGeom>
        </p:spPr>
      </p:pic>
      <p:pic>
        <p:nvPicPr>
          <p:cNvPr id="19" name="SK-2-img-1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5022503"/>
            <a:ext cx="119063" cy="99120"/>
          </a:xfrm>
          <a:prstGeom prst="rect">
            <a:avLst/>
          </a:prstGeom>
        </p:spPr>
      </p:pic>
      <p:pic>
        <p:nvPicPr>
          <p:cNvPr id="20" name="SK-2-img-19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5603528"/>
            <a:ext cx="119063" cy="99120"/>
          </a:xfrm>
          <a:prstGeom prst="rect">
            <a:avLst/>
          </a:prstGeom>
        </p:spPr>
      </p:pic>
      <p:sp>
        <p:nvSpPr>
          <p:cNvPr id="21" name="SK-2-text-20"/>
          <p:cNvSpPr/>
          <p:nvPr/>
        </p:nvSpPr>
        <p:spPr>
          <a:xfrm>
            <a:off x="571500" y="285750"/>
            <a:ext cx="1775564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MODULE</a:t>
            </a:r>
            <a:endParaRPr lang="en-US" sz="900" dirty="0"/>
          </a:p>
        </p:txBody>
      </p:sp>
      <p:sp>
        <p:nvSpPr>
          <p:cNvPr id="22" name="SK-2-text-21"/>
          <p:cNvSpPr/>
          <p:nvPr/>
        </p:nvSpPr>
        <p:spPr>
          <a:xfrm>
            <a:off x="476250" y="609600"/>
            <a:ext cx="1123950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Definition and Epidemiology</a:t>
            </a:r>
            <a:endParaRPr lang="en-US" sz="2100" dirty="0"/>
          </a:p>
        </p:txBody>
      </p:sp>
      <p:sp>
        <p:nvSpPr>
          <p:cNvPr id="23" name="SK-2-text-22"/>
          <p:cNvSpPr/>
          <p:nvPr/>
        </p:nvSpPr>
        <p:spPr>
          <a:xfrm>
            <a:off x="1104900" y="1362968"/>
            <a:ext cx="4343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Definition</a:t>
            </a:r>
            <a:endParaRPr lang="en-US" sz="1500" dirty="0"/>
          </a:p>
        </p:txBody>
      </p:sp>
      <p:sp>
        <p:nvSpPr>
          <p:cNvPr id="24" name="SK-2-text-23"/>
          <p:cNvSpPr/>
          <p:nvPr/>
        </p:nvSpPr>
        <p:spPr>
          <a:xfrm>
            <a:off x="704850" y="1815405"/>
            <a:ext cx="501967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Acne vulgaris is a </a:t>
            </a:r>
            <a:r>
              <a:rPr lang="en-US" sz="1350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chronic inflammatory disorder</a:t>
            </a:r>
            <a:r>
              <a:rPr lang="en-US" sz="1350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 the sebaceous gland-hair follicle unit.</a:t>
            </a:r>
            <a:endParaRPr lang="en-US" sz="1350" dirty="0"/>
          </a:p>
        </p:txBody>
      </p:sp>
      <p:sp>
        <p:nvSpPr>
          <p:cNvPr id="25" name="SK-2-text-24"/>
          <p:cNvSpPr/>
          <p:nvPr/>
        </p:nvSpPr>
        <p:spPr>
          <a:xfrm>
            <a:off x="704850" y="2444055"/>
            <a:ext cx="50196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It is the most common skin condition encountered in primary care consultations.</a:t>
            </a:r>
            <a:endParaRPr lang="en-US" sz="1200" dirty="0"/>
          </a:p>
        </p:txBody>
      </p:sp>
      <p:sp>
        <p:nvSpPr>
          <p:cNvPr id="26" name="SK-2-text-25"/>
          <p:cNvSpPr/>
          <p:nvPr/>
        </p:nvSpPr>
        <p:spPr>
          <a:xfrm>
            <a:off x="1104900" y="4155728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Adolescent Prevalence</a:t>
            </a:r>
            <a:endParaRPr lang="en-US" sz="1500" dirty="0"/>
          </a:p>
        </p:txBody>
      </p:sp>
      <p:sp>
        <p:nvSpPr>
          <p:cNvPr id="27" name="SK-2-text-26"/>
          <p:cNvSpPr/>
          <p:nvPr/>
        </p:nvSpPr>
        <p:spPr>
          <a:xfrm>
            <a:off x="919162" y="4608165"/>
            <a:ext cx="4805363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Affects </a:t>
            </a:r>
            <a:r>
              <a:rPr lang="en-US" sz="1275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~85% of adolescents</a:t>
            </a:r>
            <a:r>
              <a:rPr lang="en-US" sz="12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(aged 12–25 years) at some point.</a:t>
            </a:r>
            <a:endParaRPr lang="en-US" sz="1275" dirty="0"/>
          </a:p>
        </p:txBody>
      </p:sp>
      <p:sp>
        <p:nvSpPr>
          <p:cNvPr id="28" name="SK-2-text-27"/>
          <p:cNvSpPr/>
          <p:nvPr/>
        </p:nvSpPr>
        <p:spPr>
          <a:xfrm>
            <a:off x="919162" y="5189190"/>
            <a:ext cx="4805363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Peak incidence occurs during puberty due to androgen-driven sebum changes.</a:t>
            </a:r>
            <a:endParaRPr lang="en-US" sz="1275" dirty="0"/>
          </a:p>
        </p:txBody>
      </p:sp>
      <p:sp>
        <p:nvSpPr>
          <p:cNvPr id="29" name="SK-2-text-28"/>
          <p:cNvSpPr/>
          <p:nvPr/>
        </p:nvSpPr>
        <p:spPr>
          <a:xfrm>
            <a:off x="6867525" y="1362968"/>
            <a:ext cx="532447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Persistence into Adulthood</a:t>
            </a:r>
            <a:endParaRPr lang="en-US" sz="1500" dirty="0"/>
          </a:p>
        </p:txBody>
      </p:sp>
      <p:sp>
        <p:nvSpPr>
          <p:cNvPr id="30" name="SK-2-text-29"/>
          <p:cNvSpPr/>
          <p:nvPr/>
        </p:nvSpPr>
        <p:spPr>
          <a:xfrm>
            <a:off x="6681788" y="1815405"/>
            <a:ext cx="5510213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Persists in </a:t>
            </a:r>
            <a:r>
              <a:rPr lang="en-US" sz="1275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~12% of women</a:t>
            </a:r>
            <a:r>
              <a:rPr lang="en-US" sz="12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and </a:t>
            </a:r>
            <a:r>
              <a:rPr lang="en-US" sz="1275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~3% of men</a:t>
            </a:r>
            <a:r>
              <a:rPr lang="en-US" sz="12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over age 25.</a:t>
            </a:r>
            <a:endParaRPr lang="en-US" sz="1275" dirty="0"/>
          </a:p>
        </p:txBody>
      </p:sp>
      <p:sp>
        <p:nvSpPr>
          <p:cNvPr id="31" name="SK-2-text-30"/>
          <p:cNvSpPr/>
          <p:nvPr/>
        </p:nvSpPr>
        <p:spPr>
          <a:xfrm>
            <a:off x="6681788" y="2153543"/>
            <a:ext cx="4805363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Adult women often experience equal or higher severity due to hormonal components.</a:t>
            </a:r>
            <a:endParaRPr lang="en-US" sz="1275" dirty="0"/>
          </a:p>
        </p:txBody>
      </p:sp>
      <p:sp>
        <p:nvSpPr>
          <p:cNvPr id="32" name="SK-2-text-31"/>
          <p:cNvSpPr/>
          <p:nvPr/>
        </p:nvSpPr>
        <p:spPr>
          <a:xfrm>
            <a:off x="6867525" y="4155728"/>
            <a:ext cx="4572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Psychological Burden</a:t>
            </a:r>
            <a:endParaRPr lang="en-US" sz="1500" dirty="0"/>
          </a:p>
        </p:txBody>
      </p:sp>
      <p:sp>
        <p:nvSpPr>
          <p:cNvPr id="33" name="SK-2-text-32"/>
          <p:cNvSpPr/>
          <p:nvPr/>
        </p:nvSpPr>
        <p:spPr>
          <a:xfrm>
            <a:off x="6681788" y="4608165"/>
            <a:ext cx="5510213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Significant impact on mental health: </a:t>
            </a:r>
            <a:r>
              <a:rPr lang="en-US" sz="1275" b="1" dirty="0">
                <a:solidFill>
                  <a:srgbClr val="D630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depression and anxiety</a:t>
            </a:r>
            <a:r>
              <a:rPr lang="en-US" sz="12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275" dirty="0"/>
          </a:p>
        </p:txBody>
      </p:sp>
      <p:sp>
        <p:nvSpPr>
          <p:cNvPr id="34" name="SK-2-text-33"/>
          <p:cNvSpPr/>
          <p:nvPr/>
        </p:nvSpPr>
        <p:spPr>
          <a:xfrm>
            <a:off x="6681788" y="4946303"/>
            <a:ext cx="4805363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Leads to social isolation and reduced self-esteem in school or work environments.</a:t>
            </a:r>
            <a:endParaRPr lang="en-US" sz="1275" dirty="0"/>
          </a:p>
        </p:txBody>
      </p:sp>
      <p:sp>
        <p:nvSpPr>
          <p:cNvPr id="35" name="SK-2-text-34"/>
          <p:cNvSpPr/>
          <p:nvPr/>
        </p:nvSpPr>
        <p:spPr>
          <a:xfrm>
            <a:off x="6681788" y="5527328"/>
            <a:ext cx="4805363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Severity of acne does not always correlate with the degree of psychological distress.</a:t>
            </a:r>
            <a:endParaRPr lang="en-US" sz="127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28600"/>
            <a:ext cx="1485900" cy="228600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6450" y="338138"/>
            <a:ext cx="9639300" cy="9525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986730"/>
            <a:ext cx="11239500" cy="819150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250" y="2034480"/>
            <a:ext cx="2667000" cy="3581400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19250" y="3015555"/>
            <a:ext cx="381000" cy="304800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33750" y="2034480"/>
            <a:ext cx="2667000" cy="3581400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76750" y="3015555"/>
            <a:ext cx="381000" cy="304800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0" y="2034480"/>
            <a:ext cx="2667000" cy="3581400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34250" y="3015555"/>
            <a:ext cx="381000" cy="304800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48750" y="2034480"/>
            <a:ext cx="2667000" cy="3581400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191750" y="3015555"/>
            <a:ext cx="381000" cy="304800"/>
          </a:xfrm>
          <a:prstGeom prst="rect">
            <a:avLst/>
          </a:prstGeom>
        </p:spPr>
      </p:pic>
      <p:sp>
        <p:nvSpPr>
          <p:cNvPr id="15" name="SK-3-text-14"/>
          <p:cNvSpPr/>
          <p:nvPr/>
        </p:nvSpPr>
        <p:spPr>
          <a:xfrm>
            <a:off x="571500" y="228600"/>
            <a:ext cx="179363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PATHOPHYSIOLOGY</a:t>
            </a:r>
            <a:endParaRPr lang="en-US" sz="900" dirty="0"/>
          </a:p>
        </p:txBody>
      </p:sp>
      <p:sp>
        <p:nvSpPr>
          <p:cNvPr id="16" name="SK-3-text-15"/>
          <p:cNvSpPr/>
          <p:nvPr/>
        </p:nvSpPr>
        <p:spPr>
          <a:xfrm>
            <a:off x="476250" y="514350"/>
            <a:ext cx="1123950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Acne Vulgaris: </a:t>
            </a:r>
            <a:r>
              <a:rPr lang="en-US" sz="2100" b="1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SCCC </a:t>
            </a:r>
            <a:r>
              <a:rPr lang="en-US" sz="21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Model</a:t>
            </a:r>
            <a:endParaRPr lang="en-US" sz="2100" dirty="0"/>
          </a:p>
        </p:txBody>
      </p:sp>
      <p:sp>
        <p:nvSpPr>
          <p:cNvPr id="17" name="SK-3-text-16"/>
          <p:cNvSpPr/>
          <p:nvPr/>
        </p:nvSpPr>
        <p:spPr>
          <a:xfrm>
            <a:off x="666750" y="1139130"/>
            <a:ext cx="108585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Acne is a chronic inflammatory disorder of the </a:t>
            </a:r>
            <a:r>
              <a:rPr lang="en-US" sz="1350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sebaceous gland-hair follicle unit</a:t>
            </a:r>
            <a:r>
              <a:rPr lang="en-US" sz="1350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The SCCC mnemonic outlines the four interlocking processes that drive lesion development.</a:t>
            </a:r>
            <a:endParaRPr lang="en-US" sz="1350" dirty="0"/>
          </a:p>
        </p:txBody>
      </p:sp>
      <p:sp>
        <p:nvSpPr>
          <p:cNvPr id="18" name="SK-3-text-17"/>
          <p:cNvSpPr/>
          <p:nvPr/>
        </p:nvSpPr>
        <p:spPr>
          <a:xfrm>
            <a:off x="1657350" y="2215455"/>
            <a:ext cx="3048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5400"/>
              </a:lnSpc>
              <a:buNone/>
            </a:pPr>
            <a:r>
              <a:rPr lang="en-US" sz="3600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</a:t>
            </a:r>
            <a:endParaRPr lang="en-US" sz="3600" dirty="0"/>
          </a:p>
        </p:txBody>
      </p:sp>
      <p:sp>
        <p:nvSpPr>
          <p:cNvPr id="19" name="SK-3-text-18"/>
          <p:cNvSpPr/>
          <p:nvPr/>
        </p:nvSpPr>
        <p:spPr>
          <a:xfrm>
            <a:off x="838200" y="3510855"/>
            <a:ext cx="1943100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Sebum Overproduction</a:t>
            </a:r>
            <a:endParaRPr lang="en-US" sz="1350" dirty="0"/>
          </a:p>
        </p:txBody>
      </p:sp>
      <p:sp>
        <p:nvSpPr>
          <p:cNvPr id="20" name="SK-3-text-19"/>
          <p:cNvSpPr/>
          <p:nvPr/>
        </p:nvSpPr>
        <p:spPr>
          <a:xfrm>
            <a:off x="704850" y="4044255"/>
            <a:ext cx="20193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Driven by circulating androgens</a:t>
            </a:r>
            <a:endParaRPr lang="en-US" sz="1125" dirty="0"/>
          </a:p>
        </p:txBody>
      </p:sp>
      <p:sp>
        <p:nvSpPr>
          <p:cNvPr id="21" name="SK-3-text-20"/>
          <p:cNvSpPr/>
          <p:nvPr/>
        </p:nvSpPr>
        <p:spPr>
          <a:xfrm>
            <a:off x="704850" y="4539555"/>
            <a:ext cx="20193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Hyper-responsive sebaceous glands</a:t>
            </a:r>
            <a:endParaRPr lang="en-US" sz="1125" dirty="0"/>
          </a:p>
        </p:txBody>
      </p:sp>
      <p:sp>
        <p:nvSpPr>
          <p:cNvPr id="22" name="SK-3-text-21"/>
          <p:cNvSpPr/>
          <p:nvPr/>
        </p:nvSpPr>
        <p:spPr>
          <a:xfrm>
            <a:off x="704850" y="5034855"/>
            <a:ext cx="20193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Creates a lipid-rich environment</a:t>
            </a:r>
            <a:endParaRPr lang="en-US" sz="1125" dirty="0"/>
          </a:p>
        </p:txBody>
      </p:sp>
      <p:sp>
        <p:nvSpPr>
          <p:cNvPr id="23" name="SK-3-text-22"/>
          <p:cNvSpPr/>
          <p:nvPr/>
        </p:nvSpPr>
        <p:spPr>
          <a:xfrm>
            <a:off x="4600575" y="2215455"/>
            <a:ext cx="13335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5400"/>
              </a:lnSpc>
              <a:buNone/>
            </a:pPr>
            <a:r>
              <a:rPr lang="en-US" sz="3600" b="1" dirty="0">
                <a:solidFill>
                  <a:srgbClr val="005EB8"/>
                </a:solidFill>
                <a:latin typeface="Inter" pitchFamily="34" charset="0"/>
              </a:rPr>
              <a:t>C</a:t>
            </a:r>
            <a:endParaRPr lang="en-US" sz="3600" dirty="0"/>
          </a:p>
        </p:txBody>
      </p:sp>
      <p:sp>
        <p:nvSpPr>
          <p:cNvPr id="24" name="SK-3-text-23"/>
          <p:cNvSpPr/>
          <p:nvPr/>
        </p:nvSpPr>
        <p:spPr>
          <a:xfrm>
            <a:off x="3690937" y="3510855"/>
            <a:ext cx="1952625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Increased Cornification</a:t>
            </a:r>
            <a:endParaRPr lang="en-US" sz="1350" dirty="0"/>
          </a:p>
        </p:txBody>
      </p:sp>
      <p:sp>
        <p:nvSpPr>
          <p:cNvPr id="25" name="SK-3-text-24"/>
          <p:cNvSpPr/>
          <p:nvPr/>
        </p:nvSpPr>
        <p:spPr>
          <a:xfrm>
            <a:off x="3562350" y="4044255"/>
            <a:ext cx="485676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Follicular duct hyperkeratosis</a:t>
            </a:r>
            <a:endParaRPr lang="en-US" sz="1125" dirty="0"/>
          </a:p>
        </p:txBody>
      </p:sp>
      <p:sp>
        <p:nvSpPr>
          <p:cNvPr id="26" name="SK-3-text-25"/>
          <p:cNvSpPr/>
          <p:nvPr/>
        </p:nvSpPr>
        <p:spPr>
          <a:xfrm>
            <a:off x="3562350" y="4339530"/>
            <a:ext cx="4073416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Keratinocyte "stickiness"</a:t>
            </a:r>
            <a:endParaRPr lang="en-US" sz="1125" dirty="0"/>
          </a:p>
        </p:txBody>
      </p:sp>
      <p:sp>
        <p:nvSpPr>
          <p:cNvPr id="27" name="SK-3-text-26"/>
          <p:cNvSpPr/>
          <p:nvPr/>
        </p:nvSpPr>
        <p:spPr>
          <a:xfrm>
            <a:off x="3562350" y="4634805"/>
            <a:ext cx="20193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Leads to microcomedone plugs</a:t>
            </a:r>
            <a:endParaRPr lang="en-US" sz="1125" dirty="0"/>
          </a:p>
        </p:txBody>
      </p:sp>
      <p:sp>
        <p:nvSpPr>
          <p:cNvPr id="28" name="SK-3-text-27"/>
          <p:cNvSpPr/>
          <p:nvPr/>
        </p:nvSpPr>
        <p:spPr>
          <a:xfrm>
            <a:off x="7358063" y="2215455"/>
            <a:ext cx="333375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5400"/>
              </a:lnSpc>
              <a:buNone/>
            </a:pPr>
            <a:r>
              <a:rPr lang="en-US" sz="3600" b="1" dirty="0">
                <a:solidFill>
                  <a:srgbClr val="005EB8"/>
                </a:solidFill>
                <a:latin typeface="Inter" pitchFamily="34" charset="0"/>
              </a:rPr>
              <a:t>C</a:t>
            </a:r>
            <a:endParaRPr lang="en-US" sz="3600" dirty="0"/>
          </a:p>
        </p:txBody>
      </p:sp>
      <p:sp>
        <p:nvSpPr>
          <p:cNvPr id="29" name="SK-3-text-28"/>
          <p:cNvSpPr/>
          <p:nvPr/>
        </p:nvSpPr>
        <p:spPr>
          <a:xfrm>
            <a:off x="6705600" y="3510855"/>
            <a:ext cx="1638300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Keystone Organism - </a:t>
            </a:r>
            <a:r>
              <a:rPr lang="en-US" sz="1350" b="1" dirty="0" err="1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Cutibacterium</a:t>
            </a:r>
            <a:endParaRPr lang="en-US" sz="1350" dirty="0"/>
          </a:p>
        </p:txBody>
      </p:sp>
      <p:sp>
        <p:nvSpPr>
          <p:cNvPr id="30" name="SK-3-text-29"/>
          <p:cNvSpPr/>
          <p:nvPr/>
        </p:nvSpPr>
        <p:spPr>
          <a:xfrm>
            <a:off x="6419850" y="4044255"/>
            <a:ext cx="20193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</a:t>
            </a:r>
            <a:r>
              <a:rPr lang="en-US" sz="1125" i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Cutibacterium acnes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overgrowth</a:t>
            </a:r>
            <a:endParaRPr lang="en-US" sz="1125" dirty="0"/>
          </a:p>
        </p:txBody>
      </p:sp>
      <p:sp>
        <p:nvSpPr>
          <p:cNvPr id="31" name="SK-3-text-30"/>
          <p:cNvSpPr/>
          <p:nvPr/>
        </p:nvSpPr>
        <p:spPr>
          <a:xfrm>
            <a:off x="6419850" y="4539555"/>
            <a:ext cx="20193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Proliferates in anaerobic follicles</a:t>
            </a:r>
            <a:endParaRPr lang="en-US" sz="1125" dirty="0"/>
          </a:p>
        </p:txBody>
      </p:sp>
      <p:sp>
        <p:nvSpPr>
          <p:cNvPr id="32" name="SK-3-text-31"/>
          <p:cNvSpPr/>
          <p:nvPr/>
        </p:nvSpPr>
        <p:spPr>
          <a:xfrm>
            <a:off x="6419850" y="5034855"/>
            <a:ext cx="20193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Metabolises sebum into irritants</a:t>
            </a:r>
            <a:endParaRPr lang="en-US" sz="1125" dirty="0"/>
          </a:p>
        </p:txBody>
      </p:sp>
      <p:sp>
        <p:nvSpPr>
          <p:cNvPr id="33" name="SK-3-text-32"/>
          <p:cNvSpPr/>
          <p:nvPr/>
        </p:nvSpPr>
        <p:spPr>
          <a:xfrm>
            <a:off x="10210800" y="2215455"/>
            <a:ext cx="3429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5400"/>
              </a:lnSpc>
              <a:buNone/>
            </a:pPr>
            <a:r>
              <a:rPr lang="en-US" sz="3600" b="1" dirty="0">
                <a:solidFill>
                  <a:srgbClr val="005EB8"/>
                </a:solidFill>
                <a:latin typeface="Inter" pitchFamily="34" charset="0"/>
              </a:rPr>
              <a:t>C</a:t>
            </a:r>
            <a:endParaRPr lang="en-US" sz="3600" dirty="0"/>
          </a:p>
        </p:txBody>
      </p:sp>
      <p:sp>
        <p:nvSpPr>
          <p:cNvPr id="34" name="SK-3-text-33"/>
          <p:cNvSpPr/>
          <p:nvPr/>
        </p:nvSpPr>
        <p:spPr>
          <a:xfrm>
            <a:off x="9625013" y="3510855"/>
            <a:ext cx="1514475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Cutaneous Inflammation</a:t>
            </a:r>
            <a:endParaRPr lang="en-US" sz="1350" dirty="0"/>
          </a:p>
        </p:txBody>
      </p:sp>
      <p:sp>
        <p:nvSpPr>
          <p:cNvPr id="35" name="SK-3-text-34"/>
          <p:cNvSpPr/>
          <p:nvPr/>
        </p:nvSpPr>
        <p:spPr>
          <a:xfrm>
            <a:off x="9277350" y="4044255"/>
            <a:ext cx="20193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Innate immune response trigger</a:t>
            </a:r>
            <a:endParaRPr lang="en-US" sz="1125" dirty="0"/>
          </a:p>
        </p:txBody>
      </p:sp>
      <p:sp>
        <p:nvSpPr>
          <p:cNvPr id="36" name="SK-3-text-35"/>
          <p:cNvSpPr/>
          <p:nvPr/>
        </p:nvSpPr>
        <p:spPr>
          <a:xfrm>
            <a:off x="9277350" y="4539555"/>
            <a:ext cx="20193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Cytokine release &amp; neutrophil influx</a:t>
            </a:r>
            <a:endParaRPr lang="en-US" sz="1125" dirty="0"/>
          </a:p>
        </p:txBody>
      </p:sp>
      <p:sp>
        <p:nvSpPr>
          <p:cNvPr id="37" name="SK-3-text-36"/>
          <p:cNvSpPr/>
          <p:nvPr/>
        </p:nvSpPr>
        <p:spPr>
          <a:xfrm>
            <a:off x="9277350" y="5034855"/>
            <a:ext cx="29146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Formation of papules/pustules</a:t>
            </a:r>
            <a:endParaRPr lang="en-US" sz="1125" dirty="0"/>
          </a:p>
        </p:txBody>
      </p:sp>
      <p:sp>
        <p:nvSpPr>
          <p:cNvPr id="38" name="SK-3-text-37"/>
          <p:cNvSpPr/>
          <p:nvPr/>
        </p:nvSpPr>
        <p:spPr>
          <a:xfrm>
            <a:off x="476250" y="5920680"/>
            <a:ext cx="11239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Note: These processes occur simultaneously and reinforce one another, requiring multi-modal treatment strategies.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85750"/>
            <a:ext cx="1390650" cy="247650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1200" y="404813"/>
            <a:ext cx="9734550" cy="9525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1120080"/>
            <a:ext cx="4929188" cy="3283744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1389608"/>
            <a:ext cx="214313" cy="175320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1748730"/>
            <a:ext cx="133350" cy="133350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2198191"/>
            <a:ext cx="133350" cy="133350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4850" y="2802880"/>
            <a:ext cx="214313" cy="175320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4850" y="3162002"/>
            <a:ext cx="133350" cy="133350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4850" y="3611463"/>
            <a:ext cx="133350" cy="169664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6250" y="4594324"/>
            <a:ext cx="2393156" cy="2095500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6250" y="4594324"/>
            <a:ext cx="2393156" cy="2095500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012281" y="4594324"/>
            <a:ext cx="2393156" cy="2095500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012281" y="4594324"/>
            <a:ext cx="2393156" cy="2095500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691188" y="1971377"/>
            <a:ext cx="6024563" cy="3867150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691188" y="1971377"/>
            <a:ext cx="1807369" cy="542925"/>
          </a:xfrm>
          <a:prstGeom prst="rect">
            <a:avLst/>
          </a:prstGeom>
        </p:spPr>
      </p:pic>
      <p:pic>
        <p:nvPicPr>
          <p:cNvPr id="19" name="SK-4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498556" y="1971377"/>
            <a:ext cx="4217194" cy="542925"/>
          </a:xfrm>
          <a:prstGeom prst="rect">
            <a:avLst/>
          </a:prstGeom>
        </p:spPr>
      </p:pic>
      <p:pic>
        <p:nvPicPr>
          <p:cNvPr id="20" name="SK-4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691188" y="2514302"/>
            <a:ext cx="1807369" cy="504825"/>
          </a:xfrm>
          <a:prstGeom prst="rect">
            <a:avLst/>
          </a:prstGeom>
        </p:spPr>
      </p:pic>
      <p:pic>
        <p:nvPicPr>
          <p:cNvPr id="21" name="SK-4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498556" y="2514302"/>
            <a:ext cx="4217194" cy="504825"/>
          </a:xfrm>
          <a:prstGeom prst="rect">
            <a:avLst/>
          </a:prstGeom>
        </p:spPr>
      </p:pic>
      <p:pic>
        <p:nvPicPr>
          <p:cNvPr id="22" name="SK-4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691188" y="3019127"/>
            <a:ext cx="6024563" cy="704850"/>
          </a:xfrm>
          <a:prstGeom prst="rect">
            <a:avLst/>
          </a:prstGeom>
        </p:spPr>
      </p:pic>
      <p:pic>
        <p:nvPicPr>
          <p:cNvPr id="23" name="SK-4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691188" y="3019127"/>
            <a:ext cx="1807369" cy="704850"/>
          </a:xfrm>
          <a:prstGeom prst="rect">
            <a:avLst/>
          </a:prstGeom>
        </p:spPr>
      </p:pic>
      <p:pic>
        <p:nvPicPr>
          <p:cNvPr id="24" name="SK-4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498556" y="3019127"/>
            <a:ext cx="4217194" cy="704850"/>
          </a:xfrm>
          <a:prstGeom prst="rect">
            <a:avLst/>
          </a:prstGeom>
        </p:spPr>
      </p:pic>
      <p:pic>
        <p:nvPicPr>
          <p:cNvPr id="25" name="SK-4-img-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691188" y="3723977"/>
            <a:ext cx="1807369" cy="704850"/>
          </a:xfrm>
          <a:prstGeom prst="rect">
            <a:avLst/>
          </a:prstGeom>
        </p:spPr>
      </p:pic>
      <p:pic>
        <p:nvPicPr>
          <p:cNvPr id="26" name="SK-4-img-25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498556" y="3723977"/>
            <a:ext cx="4217194" cy="704850"/>
          </a:xfrm>
          <a:prstGeom prst="rect">
            <a:avLst/>
          </a:prstGeom>
        </p:spPr>
      </p:pic>
      <p:pic>
        <p:nvPicPr>
          <p:cNvPr id="27" name="SK-4-img-26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691188" y="4428827"/>
            <a:ext cx="6024563" cy="704850"/>
          </a:xfrm>
          <a:prstGeom prst="rect">
            <a:avLst/>
          </a:prstGeom>
        </p:spPr>
      </p:pic>
      <p:pic>
        <p:nvPicPr>
          <p:cNvPr id="28" name="SK-4-img-27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691188" y="4428827"/>
            <a:ext cx="1807369" cy="704850"/>
          </a:xfrm>
          <a:prstGeom prst="rect">
            <a:avLst/>
          </a:prstGeom>
        </p:spPr>
      </p:pic>
      <p:pic>
        <p:nvPicPr>
          <p:cNvPr id="29" name="SK-4-img-28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498556" y="4428827"/>
            <a:ext cx="4217194" cy="704850"/>
          </a:xfrm>
          <a:prstGeom prst="rect">
            <a:avLst/>
          </a:prstGeom>
        </p:spPr>
      </p:pic>
      <p:sp>
        <p:nvSpPr>
          <p:cNvPr id="30" name="SK-4-text-29"/>
          <p:cNvSpPr/>
          <p:nvPr/>
        </p:nvSpPr>
        <p:spPr>
          <a:xfrm>
            <a:off x="571500" y="285750"/>
            <a:ext cx="1775564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MODULE</a:t>
            </a:r>
            <a:endParaRPr lang="en-US" sz="900" dirty="0"/>
          </a:p>
        </p:txBody>
      </p:sp>
      <p:sp>
        <p:nvSpPr>
          <p:cNvPr id="31" name="SK-4-text-30"/>
          <p:cNvSpPr/>
          <p:nvPr/>
        </p:nvSpPr>
        <p:spPr>
          <a:xfrm>
            <a:off x="476250" y="609600"/>
            <a:ext cx="1171575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Lesion Types and Leeds Revised Grading</a:t>
            </a:r>
            <a:endParaRPr lang="en-US" sz="2100" dirty="0"/>
          </a:p>
        </p:txBody>
      </p:sp>
      <p:sp>
        <p:nvSpPr>
          <p:cNvPr id="32" name="SK-4-text-31"/>
          <p:cNvSpPr/>
          <p:nvPr/>
        </p:nvSpPr>
        <p:spPr>
          <a:xfrm>
            <a:off x="1014413" y="1348680"/>
            <a:ext cx="447198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Primary Lesions</a:t>
            </a:r>
            <a:endParaRPr lang="en-US" sz="1350" dirty="0"/>
          </a:p>
        </p:txBody>
      </p:sp>
      <p:sp>
        <p:nvSpPr>
          <p:cNvPr id="33" name="SK-4-text-32"/>
          <p:cNvSpPr/>
          <p:nvPr/>
        </p:nvSpPr>
        <p:spPr>
          <a:xfrm>
            <a:off x="933450" y="1720155"/>
            <a:ext cx="4243388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Comedones:</a:t>
            </a: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Non-inflammatory. Open (blackhead) = oxidized melanin; Closed (whitehead) = sebum-filled.</a:t>
            </a:r>
            <a:endParaRPr lang="en-US" sz="1050" dirty="0"/>
          </a:p>
        </p:txBody>
      </p:sp>
      <p:sp>
        <p:nvSpPr>
          <p:cNvPr id="34" name="SK-4-text-33"/>
          <p:cNvSpPr/>
          <p:nvPr/>
        </p:nvSpPr>
        <p:spPr>
          <a:xfrm>
            <a:off x="933450" y="2169616"/>
            <a:ext cx="4243388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Papules &amp; Pustules:</a:t>
            </a: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Raised inflammatory lesions (&lt;5mm). Pustules contain visible pus.</a:t>
            </a:r>
            <a:endParaRPr lang="en-US" sz="1050" dirty="0"/>
          </a:p>
        </p:txBody>
      </p:sp>
      <p:sp>
        <p:nvSpPr>
          <p:cNvPr id="35" name="SK-4-text-34"/>
          <p:cNvSpPr/>
          <p:nvPr/>
        </p:nvSpPr>
        <p:spPr>
          <a:xfrm>
            <a:off x="1014413" y="2761952"/>
            <a:ext cx="447198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Severe Features</a:t>
            </a:r>
            <a:endParaRPr lang="en-US" sz="1350" dirty="0"/>
          </a:p>
        </p:txBody>
      </p:sp>
      <p:sp>
        <p:nvSpPr>
          <p:cNvPr id="36" name="SK-4-text-35"/>
          <p:cNvSpPr/>
          <p:nvPr/>
        </p:nvSpPr>
        <p:spPr>
          <a:xfrm>
            <a:off x="933450" y="3133427"/>
            <a:ext cx="4243388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Nodules &amp; Cysts:</a:t>
            </a: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Large (&gt;5mm), deep, painful lesions. Cysts are fluctuant; both carry high scarring risk.</a:t>
            </a:r>
            <a:endParaRPr lang="en-US" sz="1050" dirty="0"/>
          </a:p>
        </p:txBody>
      </p:sp>
      <p:sp>
        <p:nvSpPr>
          <p:cNvPr id="37" name="SK-4-text-36"/>
          <p:cNvSpPr/>
          <p:nvPr/>
        </p:nvSpPr>
        <p:spPr>
          <a:xfrm>
            <a:off x="933450" y="3582888"/>
            <a:ext cx="4243388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Scarring:</a:t>
            </a: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Ice-pick, rolling, box-car, or keloid. PIH is common in darker skin types.</a:t>
            </a:r>
            <a:endParaRPr lang="en-US" sz="1050" dirty="0"/>
          </a:p>
        </p:txBody>
      </p:sp>
      <p:sp>
        <p:nvSpPr>
          <p:cNvPr id="38" name="SK-4-text-37"/>
          <p:cNvSpPr/>
          <p:nvPr/>
        </p:nvSpPr>
        <p:spPr>
          <a:xfrm>
            <a:off x="5881688" y="1971377"/>
            <a:ext cx="1426369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GRADE</a:t>
            </a:r>
            <a:endParaRPr lang="en-US" sz="1050" dirty="0"/>
          </a:p>
        </p:txBody>
      </p:sp>
      <p:sp>
        <p:nvSpPr>
          <p:cNvPr id="39" name="SK-4-text-38"/>
          <p:cNvSpPr/>
          <p:nvPr/>
        </p:nvSpPr>
        <p:spPr>
          <a:xfrm>
            <a:off x="7689056" y="1971377"/>
            <a:ext cx="3836194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DESCRIPTION</a:t>
            </a:r>
            <a:endParaRPr lang="en-US" sz="1050" dirty="0"/>
          </a:p>
        </p:txBody>
      </p:sp>
      <p:sp>
        <p:nvSpPr>
          <p:cNvPr id="40" name="SK-4-text-39"/>
          <p:cNvSpPr/>
          <p:nvPr/>
        </p:nvSpPr>
        <p:spPr>
          <a:xfrm>
            <a:off x="5881688" y="2514302"/>
            <a:ext cx="1426369" cy="5048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Mild</a:t>
            </a:r>
            <a:endParaRPr lang="en-US" sz="1050" dirty="0"/>
          </a:p>
        </p:txBody>
      </p:sp>
      <p:sp>
        <p:nvSpPr>
          <p:cNvPr id="41" name="SK-4-text-40"/>
          <p:cNvSpPr/>
          <p:nvPr/>
        </p:nvSpPr>
        <p:spPr>
          <a:xfrm>
            <a:off x="7689056" y="2514302"/>
            <a:ext cx="4502944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Comedones only (or predominantly); localised to the face.</a:t>
            </a:r>
            <a:endParaRPr lang="en-US" sz="1050" dirty="0"/>
          </a:p>
        </p:txBody>
      </p:sp>
      <p:sp>
        <p:nvSpPr>
          <p:cNvPr id="42" name="SK-4-text-41"/>
          <p:cNvSpPr/>
          <p:nvPr/>
        </p:nvSpPr>
        <p:spPr>
          <a:xfrm>
            <a:off x="5881688" y="3019127"/>
            <a:ext cx="1641734" cy="7048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Mild/Moderate</a:t>
            </a:r>
            <a:endParaRPr lang="en-US" sz="1050" dirty="0"/>
          </a:p>
        </p:txBody>
      </p:sp>
      <p:sp>
        <p:nvSpPr>
          <p:cNvPr id="43" name="SK-4-text-42"/>
          <p:cNvSpPr/>
          <p:nvPr/>
        </p:nvSpPr>
        <p:spPr>
          <a:xfrm>
            <a:off x="7689056" y="3019127"/>
            <a:ext cx="3836194" cy="7048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Comedones + scattered inflammatory papules; localised to face.</a:t>
            </a:r>
            <a:endParaRPr lang="en-US" sz="1050" dirty="0"/>
          </a:p>
        </p:txBody>
      </p:sp>
      <p:sp>
        <p:nvSpPr>
          <p:cNvPr id="44" name="SK-4-text-43"/>
          <p:cNvSpPr/>
          <p:nvPr/>
        </p:nvSpPr>
        <p:spPr>
          <a:xfrm>
            <a:off x="5881688" y="3723977"/>
            <a:ext cx="1426369" cy="7048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Moderate</a:t>
            </a:r>
            <a:endParaRPr lang="en-US" sz="1050" dirty="0"/>
          </a:p>
        </p:txBody>
      </p:sp>
      <p:sp>
        <p:nvSpPr>
          <p:cNvPr id="45" name="SK-4-text-44"/>
          <p:cNvSpPr/>
          <p:nvPr/>
        </p:nvSpPr>
        <p:spPr>
          <a:xfrm>
            <a:off x="7689056" y="3723977"/>
            <a:ext cx="3836194" cy="7048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Widespread inflammatory lesions; face ± back/chest; no significant scarring.</a:t>
            </a:r>
            <a:endParaRPr lang="en-US" sz="1050" dirty="0"/>
          </a:p>
        </p:txBody>
      </p:sp>
      <p:sp>
        <p:nvSpPr>
          <p:cNvPr id="46" name="SK-4-text-45"/>
          <p:cNvSpPr/>
          <p:nvPr/>
        </p:nvSpPr>
        <p:spPr>
          <a:xfrm>
            <a:off x="5881688" y="4428827"/>
            <a:ext cx="1894308" cy="7048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Moderate/Severe</a:t>
            </a:r>
            <a:endParaRPr lang="en-US" sz="1050" dirty="0"/>
          </a:p>
        </p:txBody>
      </p:sp>
      <p:sp>
        <p:nvSpPr>
          <p:cNvPr id="47" name="SK-4-text-46"/>
          <p:cNvSpPr/>
          <p:nvPr/>
        </p:nvSpPr>
        <p:spPr>
          <a:xfrm>
            <a:off x="7689056" y="4428827"/>
            <a:ext cx="3836194" cy="7048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Numerous inflammatory pustules; limited scarring; small number of nodules/cysts.</a:t>
            </a:r>
            <a:endParaRPr lang="en-US" sz="1050" dirty="0"/>
          </a:p>
        </p:txBody>
      </p:sp>
      <p:sp>
        <p:nvSpPr>
          <p:cNvPr id="48" name="SK-4-text-47"/>
          <p:cNvSpPr/>
          <p:nvPr/>
        </p:nvSpPr>
        <p:spPr>
          <a:xfrm>
            <a:off x="5881688" y="5133677"/>
            <a:ext cx="1426369" cy="7048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630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Severe</a:t>
            </a:r>
            <a:endParaRPr lang="en-US" sz="1050" dirty="0"/>
          </a:p>
        </p:txBody>
      </p:sp>
      <p:sp>
        <p:nvSpPr>
          <p:cNvPr id="49" name="SK-4-text-48"/>
          <p:cNvSpPr/>
          <p:nvPr/>
        </p:nvSpPr>
        <p:spPr>
          <a:xfrm>
            <a:off x="7689056" y="5133677"/>
            <a:ext cx="3836194" cy="7048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630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Widespread pustules, nodulocystic lesions, often with significant active or old scarring.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85750"/>
            <a:ext cx="1390650" cy="247650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1200" y="404813"/>
            <a:ext cx="9734550" cy="9525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1120080"/>
            <a:ext cx="5476875" cy="2867025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1348680"/>
            <a:ext cx="5019675" cy="352425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1382018"/>
            <a:ext cx="228600" cy="190500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1891605"/>
            <a:ext cx="95250" cy="95250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2405955"/>
            <a:ext cx="95250" cy="95250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4850" y="2920305"/>
            <a:ext cx="95250" cy="76200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4850" y="3196530"/>
            <a:ext cx="5019675" cy="561975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7725" y="3328392"/>
            <a:ext cx="154781" cy="125760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6250" y="4177605"/>
            <a:ext cx="5476875" cy="2505075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4406205"/>
            <a:ext cx="5019675" cy="352425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04850" y="4439543"/>
            <a:ext cx="228600" cy="190500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4949130"/>
            <a:ext cx="95250" cy="95250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4850" y="5463480"/>
            <a:ext cx="95250" cy="84534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4850" y="5977830"/>
            <a:ext cx="95250" cy="76200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1120080"/>
            <a:ext cx="5476875" cy="2305050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7475" y="1348680"/>
            <a:ext cx="5019675" cy="352425"/>
          </a:xfrm>
          <a:prstGeom prst="rect">
            <a:avLst/>
          </a:prstGeom>
        </p:spPr>
      </p:pic>
      <p:pic>
        <p:nvPicPr>
          <p:cNvPr id="22" name="SK-5-img-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1382018"/>
            <a:ext cx="228600" cy="190500"/>
          </a:xfrm>
          <a:prstGeom prst="rect">
            <a:avLst/>
          </a:prstGeom>
        </p:spPr>
      </p:pic>
      <p:pic>
        <p:nvPicPr>
          <p:cNvPr id="23" name="SK-5-img-2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7475" y="1891605"/>
            <a:ext cx="95250" cy="95250"/>
          </a:xfrm>
          <a:prstGeom prst="rect">
            <a:avLst/>
          </a:prstGeom>
        </p:spPr>
      </p:pic>
      <p:pic>
        <p:nvPicPr>
          <p:cNvPr id="24" name="SK-5-img-2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7475" y="2405955"/>
            <a:ext cx="95250" cy="95250"/>
          </a:xfrm>
          <a:prstGeom prst="rect">
            <a:avLst/>
          </a:prstGeom>
        </p:spPr>
      </p:pic>
      <p:pic>
        <p:nvPicPr>
          <p:cNvPr id="25" name="SK-5-img-2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7475" y="2920305"/>
            <a:ext cx="95250" cy="76200"/>
          </a:xfrm>
          <a:prstGeom prst="rect">
            <a:avLst/>
          </a:prstGeom>
        </p:spPr>
      </p:pic>
      <p:pic>
        <p:nvPicPr>
          <p:cNvPr id="26" name="SK-5-img-2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38875" y="3615630"/>
            <a:ext cx="5476875" cy="3067050"/>
          </a:xfrm>
          <a:prstGeom prst="rect">
            <a:avLst/>
          </a:prstGeom>
        </p:spPr>
      </p:pic>
      <p:pic>
        <p:nvPicPr>
          <p:cNvPr id="27" name="SK-5-img-2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7475" y="3844230"/>
            <a:ext cx="5019675" cy="352425"/>
          </a:xfrm>
          <a:prstGeom prst="rect">
            <a:avLst/>
          </a:prstGeom>
        </p:spPr>
      </p:pic>
      <p:pic>
        <p:nvPicPr>
          <p:cNvPr id="28" name="SK-5-img-2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3877568"/>
            <a:ext cx="228600" cy="190500"/>
          </a:xfrm>
          <a:prstGeom prst="rect">
            <a:avLst/>
          </a:prstGeom>
        </p:spPr>
      </p:pic>
      <p:pic>
        <p:nvPicPr>
          <p:cNvPr id="29" name="SK-5-img-2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7475" y="4387155"/>
            <a:ext cx="95250" cy="95250"/>
          </a:xfrm>
          <a:prstGeom prst="rect">
            <a:avLst/>
          </a:prstGeom>
        </p:spPr>
      </p:pic>
      <p:pic>
        <p:nvPicPr>
          <p:cNvPr id="30" name="SK-5-img-2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4901505"/>
            <a:ext cx="95250" cy="95250"/>
          </a:xfrm>
          <a:prstGeom prst="rect">
            <a:avLst/>
          </a:prstGeom>
        </p:spPr>
      </p:pic>
      <p:pic>
        <p:nvPicPr>
          <p:cNvPr id="31" name="SK-5-img-3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5415855"/>
            <a:ext cx="95250" cy="95250"/>
          </a:xfrm>
          <a:prstGeom prst="rect">
            <a:avLst/>
          </a:prstGeom>
        </p:spPr>
      </p:pic>
      <p:pic>
        <p:nvPicPr>
          <p:cNvPr id="32" name="SK-5-img-3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67475" y="5892105"/>
            <a:ext cx="5019675" cy="561975"/>
          </a:xfrm>
          <a:prstGeom prst="rect">
            <a:avLst/>
          </a:prstGeom>
        </p:spPr>
      </p:pic>
      <p:pic>
        <p:nvPicPr>
          <p:cNvPr id="33" name="SK-5-img-3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610350" y="6023967"/>
            <a:ext cx="154781" cy="125760"/>
          </a:xfrm>
          <a:prstGeom prst="rect">
            <a:avLst/>
          </a:prstGeom>
        </p:spPr>
      </p:pic>
      <p:sp>
        <p:nvSpPr>
          <p:cNvPr id="34" name="SK-5-text-33"/>
          <p:cNvSpPr/>
          <p:nvPr/>
        </p:nvSpPr>
        <p:spPr>
          <a:xfrm>
            <a:off x="571500" y="285750"/>
            <a:ext cx="1775564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MODULE</a:t>
            </a:r>
            <a:endParaRPr lang="en-US" sz="900" dirty="0"/>
          </a:p>
        </p:txBody>
      </p:sp>
      <p:sp>
        <p:nvSpPr>
          <p:cNvPr id="35" name="SK-5-text-34"/>
          <p:cNvSpPr/>
          <p:nvPr/>
        </p:nvSpPr>
        <p:spPr>
          <a:xfrm>
            <a:off x="476250" y="609600"/>
            <a:ext cx="1123950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Assessment and History</a:t>
            </a:r>
            <a:endParaRPr lang="en-US" sz="2100" dirty="0"/>
          </a:p>
        </p:txBody>
      </p:sp>
      <p:sp>
        <p:nvSpPr>
          <p:cNvPr id="36" name="SK-5-text-35"/>
          <p:cNvSpPr/>
          <p:nvPr/>
        </p:nvSpPr>
        <p:spPr>
          <a:xfrm>
            <a:off x="1047750" y="1348680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Patient History &amp; Impact</a:t>
            </a:r>
            <a:endParaRPr lang="en-US" sz="1350" dirty="0"/>
          </a:p>
        </p:txBody>
      </p:sp>
      <p:sp>
        <p:nvSpPr>
          <p:cNvPr id="37" name="SK-5-text-36"/>
          <p:cNvSpPr/>
          <p:nvPr/>
        </p:nvSpPr>
        <p:spPr>
          <a:xfrm>
            <a:off x="914400" y="1853505"/>
            <a:ext cx="48101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Duration &amp; Previous Treatments: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Review OTC (cleansers, BPO) and prescribed attempts (min. 12 weeks each).</a:t>
            </a:r>
            <a:endParaRPr lang="en-US" sz="1050" dirty="0"/>
          </a:p>
        </p:txBody>
      </p:sp>
      <p:sp>
        <p:nvSpPr>
          <p:cNvPr id="38" name="SK-5-text-37"/>
          <p:cNvSpPr/>
          <p:nvPr/>
        </p:nvSpPr>
        <p:spPr>
          <a:xfrm>
            <a:off x="914400" y="2367855"/>
            <a:ext cx="48101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Psychological Burden: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Screen for depression, anxiety, and social isolation (school/work impact).</a:t>
            </a:r>
            <a:endParaRPr lang="en-US" sz="1050" dirty="0"/>
          </a:p>
        </p:txBody>
      </p:sp>
      <p:sp>
        <p:nvSpPr>
          <p:cNvPr id="39" name="SK-5-text-38"/>
          <p:cNvSpPr/>
          <p:nvPr/>
        </p:nvSpPr>
        <p:spPr>
          <a:xfrm>
            <a:off x="914400" y="2882205"/>
            <a:ext cx="11201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Family History: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Particularly relevant for severe or early-onset cases.</a:t>
            </a:r>
            <a:endParaRPr lang="en-US" sz="1050" dirty="0"/>
          </a:p>
        </p:txBody>
      </p:sp>
      <p:sp>
        <p:nvSpPr>
          <p:cNvPr id="40" name="SK-5-text-39"/>
          <p:cNvSpPr/>
          <p:nvPr/>
        </p:nvSpPr>
        <p:spPr>
          <a:xfrm>
            <a:off x="1078706" y="3196530"/>
            <a:ext cx="4733925" cy="561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2B6CB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Always assess self-esteem; acne severity does not always correlate with psychological impact.</a:t>
            </a:r>
            <a:endParaRPr lang="en-US" sz="975" dirty="0"/>
          </a:p>
        </p:txBody>
      </p:sp>
      <p:sp>
        <p:nvSpPr>
          <p:cNvPr id="41" name="SK-5-text-40"/>
          <p:cNvSpPr/>
          <p:nvPr/>
        </p:nvSpPr>
        <p:spPr>
          <a:xfrm>
            <a:off x="1047750" y="4406205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Systemic &amp; Drug History</a:t>
            </a:r>
            <a:endParaRPr lang="en-US" sz="1350" dirty="0"/>
          </a:p>
        </p:txBody>
      </p:sp>
      <p:sp>
        <p:nvSpPr>
          <p:cNvPr id="42" name="SK-5-text-41"/>
          <p:cNvSpPr/>
          <p:nvPr/>
        </p:nvSpPr>
        <p:spPr>
          <a:xfrm>
            <a:off x="914400" y="4911030"/>
            <a:ext cx="48101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Female-Specific: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Menstrual cycle link, PCOS symptoms (hirsutism), and current contraception.</a:t>
            </a:r>
            <a:endParaRPr lang="en-US" sz="1050" dirty="0"/>
          </a:p>
        </p:txBody>
      </p:sp>
      <p:sp>
        <p:nvSpPr>
          <p:cNvPr id="43" name="SK-5-text-42"/>
          <p:cNvSpPr/>
          <p:nvPr/>
        </p:nvSpPr>
        <p:spPr>
          <a:xfrm>
            <a:off x="914400" y="5425380"/>
            <a:ext cx="48101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Iatrogenic Acne: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Steroids, Lithium, Anticonvulsants can trigger or worsen lesions.</a:t>
            </a:r>
            <a:endParaRPr lang="en-US" sz="1050" dirty="0"/>
          </a:p>
        </p:txBody>
      </p:sp>
      <p:sp>
        <p:nvSpPr>
          <p:cNvPr id="44" name="SK-5-text-43"/>
          <p:cNvSpPr/>
          <p:nvPr/>
        </p:nvSpPr>
        <p:spPr>
          <a:xfrm>
            <a:off x="914400" y="5939730"/>
            <a:ext cx="11201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630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Pregnancy Status: Critical for prescribing retinoids or tetracyclines.</a:t>
            </a:r>
            <a:endParaRPr lang="en-US" sz="1050" dirty="0"/>
          </a:p>
        </p:txBody>
      </p:sp>
      <p:sp>
        <p:nvSpPr>
          <p:cNvPr id="45" name="SK-5-text-44"/>
          <p:cNvSpPr/>
          <p:nvPr/>
        </p:nvSpPr>
        <p:spPr>
          <a:xfrm>
            <a:off x="6810375" y="1348680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Physical Examination</a:t>
            </a:r>
            <a:endParaRPr lang="en-US" sz="1350" dirty="0"/>
          </a:p>
        </p:txBody>
      </p:sp>
      <p:sp>
        <p:nvSpPr>
          <p:cNvPr id="46" name="SK-5-text-45"/>
          <p:cNvSpPr/>
          <p:nvPr/>
        </p:nvSpPr>
        <p:spPr>
          <a:xfrm>
            <a:off x="6677025" y="1853505"/>
            <a:ext cx="48101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Distribution: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Face, back, chest, and shoulders. Involvement of the trunk often necessitates systemic therapy.</a:t>
            </a:r>
            <a:endParaRPr lang="en-US" sz="1050" dirty="0"/>
          </a:p>
        </p:txBody>
      </p:sp>
      <p:sp>
        <p:nvSpPr>
          <p:cNvPr id="47" name="SK-5-text-46"/>
          <p:cNvSpPr/>
          <p:nvPr/>
        </p:nvSpPr>
        <p:spPr>
          <a:xfrm>
            <a:off x="6677025" y="2367855"/>
            <a:ext cx="48101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Lesion Morphology: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Ratio of non-inflammatory (comedones) to inflammatory (papules, pustules, nodules).</a:t>
            </a:r>
            <a:endParaRPr lang="en-US" sz="1050" dirty="0"/>
          </a:p>
        </p:txBody>
      </p:sp>
      <p:sp>
        <p:nvSpPr>
          <p:cNvPr id="48" name="SK-5-text-47"/>
          <p:cNvSpPr/>
          <p:nvPr/>
        </p:nvSpPr>
        <p:spPr>
          <a:xfrm>
            <a:off x="6677025" y="2882205"/>
            <a:ext cx="55149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Inflammation: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Presence of deep, painful, fluctuant cysts or abscesses.</a:t>
            </a:r>
            <a:endParaRPr lang="en-US" sz="1050" dirty="0"/>
          </a:p>
        </p:txBody>
      </p:sp>
      <p:sp>
        <p:nvSpPr>
          <p:cNvPr id="49" name="SK-5-text-48"/>
          <p:cNvSpPr/>
          <p:nvPr/>
        </p:nvSpPr>
        <p:spPr>
          <a:xfrm>
            <a:off x="6810375" y="3844230"/>
            <a:ext cx="37033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Long-term Sequelae</a:t>
            </a:r>
            <a:endParaRPr lang="en-US" sz="1350" dirty="0"/>
          </a:p>
        </p:txBody>
      </p:sp>
      <p:sp>
        <p:nvSpPr>
          <p:cNvPr id="50" name="SK-5-text-49"/>
          <p:cNvSpPr/>
          <p:nvPr/>
        </p:nvSpPr>
        <p:spPr>
          <a:xfrm>
            <a:off x="6677025" y="4349055"/>
            <a:ext cx="48101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Scarring: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Identify active vs. old scars (ice-pick, rolling, box-car, or keloid). </a:t>
            </a:r>
            <a:r>
              <a:rPr lang="en-US" sz="10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Scarring = prompt escalation.</a:t>
            </a:r>
            <a:endParaRPr lang="en-US" sz="1050" dirty="0"/>
          </a:p>
        </p:txBody>
      </p:sp>
      <p:sp>
        <p:nvSpPr>
          <p:cNvPr id="51" name="SK-5-text-50"/>
          <p:cNvSpPr/>
          <p:nvPr/>
        </p:nvSpPr>
        <p:spPr>
          <a:xfrm>
            <a:off x="6677025" y="4863405"/>
            <a:ext cx="48101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PIH: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Post-inflammatory hyperpigmentation; highly significant in Fitzpatrick types IV-VI.</a:t>
            </a:r>
            <a:endParaRPr lang="en-US" sz="1050" dirty="0"/>
          </a:p>
        </p:txBody>
      </p:sp>
      <p:sp>
        <p:nvSpPr>
          <p:cNvPr id="52" name="SK-5-text-51"/>
          <p:cNvSpPr/>
          <p:nvPr/>
        </p:nvSpPr>
        <p:spPr>
          <a:xfrm>
            <a:off x="6677025" y="5377755"/>
            <a:ext cx="48101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Virilisation: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 females, look for signs of androgen excess (clitoromegaly, rapid hirsutism).</a:t>
            </a:r>
            <a:endParaRPr lang="en-US" sz="1050" dirty="0"/>
          </a:p>
        </p:txBody>
      </p:sp>
      <p:sp>
        <p:nvSpPr>
          <p:cNvPr id="53" name="SK-5-text-52"/>
          <p:cNvSpPr/>
          <p:nvPr/>
        </p:nvSpPr>
        <p:spPr>
          <a:xfrm>
            <a:off x="6841331" y="5892105"/>
            <a:ext cx="4733925" cy="561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D630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Presence of scarring is a major clinical driver for early referral to dermatology.</a:t>
            </a:r>
            <a:endParaRPr lang="en-US" sz="97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85750"/>
            <a:ext cx="1390650" cy="247650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1200" y="404813"/>
            <a:ext cx="9734550" cy="9525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1120080"/>
            <a:ext cx="5476875" cy="2630835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1382018"/>
            <a:ext cx="304800" cy="190500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1805880"/>
            <a:ext cx="95250" cy="84534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2358330"/>
            <a:ext cx="95250" cy="84534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2910780"/>
            <a:ext cx="95250" cy="95250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6250" y="3941415"/>
            <a:ext cx="5476875" cy="2630835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4850" y="4203353"/>
            <a:ext cx="304800" cy="190500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4850" y="4674840"/>
            <a:ext cx="5019675" cy="807541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57250" y="4865191"/>
            <a:ext cx="166688" cy="137220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04850" y="5672882"/>
            <a:ext cx="95250" cy="76200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04850" y="5996732"/>
            <a:ext cx="95250" cy="76200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8875" y="1120080"/>
            <a:ext cx="5476875" cy="5452170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1382018"/>
            <a:ext cx="304800" cy="190500"/>
          </a:xfrm>
          <a:prstGeom prst="rect">
            <a:avLst/>
          </a:prstGeom>
        </p:spPr>
      </p:pic>
      <p:pic>
        <p:nvPicPr>
          <p:cNvPr id="19" name="SK-6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1758255"/>
            <a:ext cx="2438400" cy="1154162"/>
          </a:xfrm>
          <a:prstGeom prst="rect">
            <a:avLst/>
          </a:prstGeom>
        </p:spPr>
      </p:pic>
      <p:pic>
        <p:nvPicPr>
          <p:cNvPr id="20" name="SK-6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610350" y="1901130"/>
            <a:ext cx="190500" cy="152400"/>
          </a:xfrm>
          <a:prstGeom prst="rect">
            <a:avLst/>
          </a:prstGeom>
        </p:spPr>
      </p:pic>
      <p:pic>
        <p:nvPicPr>
          <p:cNvPr id="21" name="SK-6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048750" y="1758255"/>
            <a:ext cx="2438400" cy="1154162"/>
          </a:xfrm>
          <a:prstGeom prst="rect">
            <a:avLst/>
          </a:prstGeom>
        </p:spPr>
      </p:pic>
      <p:pic>
        <p:nvPicPr>
          <p:cNvPr id="22" name="SK-6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191625" y="1901130"/>
            <a:ext cx="190500" cy="152400"/>
          </a:xfrm>
          <a:prstGeom prst="rect">
            <a:avLst/>
          </a:prstGeom>
        </p:spPr>
      </p:pic>
      <p:pic>
        <p:nvPicPr>
          <p:cNvPr id="23" name="SK-6-img-2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3055293"/>
            <a:ext cx="2438400" cy="1154162"/>
          </a:xfrm>
          <a:prstGeom prst="rect">
            <a:avLst/>
          </a:prstGeom>
        </p:spPr>
      </p:pic>
      <p:pic>
        <p:nvPicPr>
          <p:cNvPr id="24" name="SK-6-img-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610350" y="3198168"/>
            <a:ext cx="190500" cy="152400"/>
          </a:xfrm>
          <a:prstGeom prst="rect">
            <a:avLst/>
          </a:prstGeom>
        </p:spPr>
      </p:pic>
      <p:pic>
        <p:nvPicPr>
          <p:cNvPr id="25" name="SK-6-img-24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048750" y="3055293"/>
            <a:ext cx="2438400" cy="1154162"/>
          </a:xfrm>
          <a:prstGeom prst="rect">
            <a:avLst/>
          </a:prstGeom>
        </p:spPr>
      </p:pic>
      <p:pic>
        <p:nvPicPr>
          <p:cNvPr id="26" name="SK-6-img-25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191625" y="3198168"/>
            <a:ext cx="190500" cy="152400"/>
          </a:xfrm>
          <a:prstGeom prst="rect">
            <a:avLst/>
          </a:prstGeom>
        </p:spPr>
      </p:pic>
      <p:pic>
        <p:nvPicPr>
          <p:cNvPr id="27" name="SK-6-img-26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67475" y="4399955"/>
            <a:ext cx="5019675" cy="1023938"/>
          </a:xfrm>
          <a:prstGeom prst="rect">
            <a:avLst/>
          </a:prstGeom>
        </p:spPr>
      </p:pic>
      <p:sp>
        <p:nvSpPr>
          <p:cNvPr id="28" name="SK-6-text-27"/>
          <p:cNvSpPr/>
          <p:nvPr/>
        </p:nvSpPr>
        <p:spPr>
          <a:xfrm>
            <a:off x="571500" y="285750"/>
            <a:ext cx="1775564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MODULE</a:t>
            </a:r>
            <a:endParaRPr lang="en-US" sz="900" dirty="0"/>
          </a:p>
        </p:txBody>
      </p:sp>
      <p:sp>
        <p:nvSpPr>
          <p:cNvPr id="29" name="SK-6-text-28"/>
          <p:cNvSpPr/>
          <p:nvPr/>
        </p:nvSpPr>
        <p:spPr>
          <a:xfrm>
            <a:off x="476250" y="609600"/>
            <a:ext cx="1171575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General Treatment Principles &amp; Skin Care</a:t>
            </a:r>
            <a:endParaRPr lang="en-US" sz="2100" dirty="0"/>
          </a:p>
        </p:txBody>
      </p:sp>
      <p:sp>
        <p:nvSpPr>
          <p:cNvPr id="30" name="SK-6-text-29"/>
          <p:cNvSpPr/>
          <p:nvPr/>
        </p:nvSpPr>
        <p:spPr>
          <a:xfrm>
            <a:off x="1123950" y="1348680"/>
            <a:ext cx="35661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12-Week Rule</a:t>
            </a:r>
            <a:endParaRPr lang="en-US" sz="1350" dirty="0"/>
          </a:p>
        </p:txBody>
      </p:sp>
      <p:sp>
        <p:nvSpPr>
          <p:cNvPr id="31" name="SK-6-text-30"/>
          <p:cNvSpPr/>
          <p:nvPr/>
        </p:nvSpPr>
        <p:spPr>
          <a:xfrm>
            <a:off x="895350" y="1758255"/>
            <a:ext cx="48291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Counsel patients that treatments take </a:t>
            </a: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8-12 weeks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to show full clinical effect.</a:t>
            </a:r>
            <a:endParaRPr lang="en-US" sz="1125" dirty="0"/>
          </a:p>
        </p:txBody>
      </p:sp>
      <p:sp>
        <p:nvSpPr>
          <p:cNvPr id="32" name="SK-6-text-31"/>
          <p:cNvSpPr/>
          <p:nvPr/>
        </p:nvSpPr>
        <p:spPr>
          <a:xfrm>
            <a:off x="895350" y="2310705"/>
            <a:ext cx="48291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Scheduled review at </a:t>
            </a: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12 weeks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is essential to reassess and escalate if needed.</a:t>
            </a:r>
            <a:endParaRPr lang="en-US" sz="1125" dirty="0"/>
          </a:p>
        </p:txBody>
      </p:sp>
      <p:sp>
        <p:nvSpPr>
          <p:cNvPr id="33" name="SK-6-text-32"/>
          <p:cNvSpPr/>
          <p:nvPr/>
        </p:nvSpPr>
        <p:spPr>
          <a:xfrm>
            <a:off x="895350" y="2863155"/>
            <a:ext cx="48291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Premature cessation is the leading cause of treatment "failure" in primary care.</a:t>
            </a:r>
            <a:endParaRPr lang="en-US" sz="1125" dirty="0"/>
          </a:p>
        </p:txBody>
      </p:sp>
      <p:sp>
        <p:nvSpPr>
          <p:cNvPr id="34" name="SK-6-text-33"/>
          <p:cNvSpPr/>
          <p:nvPr/>
        </p:nvSpPr>
        <p:spPr>
          <a:xfrm>
            <a:off x="1123950" y="4170015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Antibiotic Stewardship</a:t>
            </a:r>
            <a:endParaRPr lang="en-US" sz="1350" dirty="0"/>
          </a:p>
        </p:txBody>
      </p:sp>
      <p:sp>
        <p:nvSpPr>
          <p:cNvPr id="35" name="SK-6-text-34"/>
          <p:cNvSpPr/>
          <p:nvPr/>
        </p:nvSpPr>
        <p:spPr>
          <a:xfrm>
            <a:off x="1100138" y="4827240"/>
            <a:ext cx="47148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050" b="1" dirty="0">
                <a:solidFill>
                  <a:srgbClr val="D630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MANDATORY RULE</a:t>
            </a:r>
            <a:endParaRPr lang="en-US" sz="1050" dirty="0"/>
          </a:p>
        </p:txBody>
      </p:sp>
      <p:sp>
        <p:nvSpPr>
          <p:cNvPr id="36" name="SK-6-text-35"/>
          <p:cNvSpPr/>
          <p:nvPr/>
        </p:nvSpPr>
        <p:spPr>
          <a:xfrm>
            <a:off x="857250" y="5116711"/>
            <a:ext cx="108813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Topical or oral antibiotics </a:t>
            </a: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must NEVER</a:t>
            </a: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be prescribed as monotherapy.</a:t>
            </a:r>
            <a:endParaRPr lang="en-US" sz="1050" dirty="0"/>
          </a:p>
        </p:txBody>
      </p:sp>
      <p:sp>
        <p:nvSpPr>
          <p:cNvPr id="37" name="SK-6-text-36"/>
          <p:cNvSpPr/>
          <p:nvPr/>
        </p:nvSpPr>
        <p:spPr>
          <a:xfrm>
            <a:off x="895350" y="5625257"/>
            <a:ext cx="112966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Always combine with a topical retinoid and/or Benzoyl Peroxide (BPO).</a:t>
            </a:r>
            <a:endParaRPr lang="en-US" sz="1125" dirty="0"/>
          </a:p>
        </p:txBody>
      </p:sp>
      <p:sp>
        <p:nvSpPr>
          <p:cNvPr id="38" name="SK-6-text-37"/>
          <p:cNvSpPr/>
          <p:nvPr/>
        </p:nvSpPr>
        <p:spPr>
          <a:xfrm>
            <a:off x="895350" y="5949107"/>
            <a:ext cx="104584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 NOT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prescribe topical and oral antibiotics simultaneously.</a:t>
            </a:r>
            <a:endParaRPr lang="en-US" sz="1125" dirty="0"/>
          </a:p>
        </p:txBody>
      </p:sp>
      <p:sp>
        <p:nvSpPr>
          <p:cNvPr id="39" name="SK-6-text-38"/>
          <p:cNvSpPr/>
          <p:nvPr/>
        </p:nvSpPr>
        <p:spPr>
          <a:xfrm>
            <a:off x="6886575" y="1348680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Patient Skin Care Advice</a:t>
            </a:r>
            <a:endParaRPr lang="en-US" sz="1350" dirty="0"/>
          </a:p>
        </p:txBody>
      </p:sp>
      <p:sp>
        <p:nvSpPr>
          <p:cNvPr id="40" name="SK-6-text-39"/>
          <p:cNvSpPr/>
          <p:nvPr/>
        </p:nvSpPr>
        <p:spPr>
          <a:xfrm>
            <a:off x="6610350" y="2129730"/>
            <a:ext cx="2377440" cy="198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60"/>
              </a:lnSpc>
              <a:buNone/>
            </a:pPr>
            <a:r>
              <a:rPr lang="en-US" sz="9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Gentle Cleansing</a:t>
            </a:r>
            <a:endParaRPr lang="en-US" sz="975" dirty="0"/>
          </a:p>
        </p:txBody>
      </p:sp>
      <p:sp>
        <p:nvSpPr>
          <p:cNvPr id="41" name="SK-6-text-40"/>
          <p:cNvSpPr/>
          <p:nvPr/>
        </p:nvSpPr>
        <p:spPr>
          <a:xfrm>
            <a:off x="6610350" y="2404021"/>
            <a:ext cx="2152650" cy="3655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9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Twice daily; fragrance-free; avoid aggressive scrubbing.</a:t>
            </a:r>
            <a:endParaRPr lang="en-US" sz="900" dirty="0"/>
          </a:p>
        </p:txBody>
      </p:sp>
      <p:sp>
        <p:nvSpPr>
          <p:cNvPr id="42" name="SK-6-text-41"/>
          <p:cNvSpPr/>
          <p:nvPr/>
        </p:nvSpPr>
        <p:spPr>
          <a:xfrm>
            <a:off x="9191625" y="2129730"/>
            <a:ext cx="2152650" cy="198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60"/>
              </a:lnSpc>
              <a:buNone/>
            </a:pPr>
            <a:r>
              <a:rPr lang="en-US" sz="9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Sun Protection</a:t>
            </a:r>
            <a:endParaRPr lang="en-US" sz="975" dirty="0"/>
          </a:p>
        </p:txBody>
      </p:sp>
      <p:sp>
        <p:nvSpPr>
          <p:cNvPr id="43" name="SK-6-text-42"/>
          <p:cNvSpPr/>
          <p:nvPr/>
        </p:nvSpPr>
        <p:spPr>
          <a:xfrm>
            <a:off x="9191625" y="2404021"/>
            <a:ext cx="2152650" cy="3655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9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Retinoids/Tetracyclines cause photosensitivity.</a:t>
            </a:r>
            <a:endParaRPr lang="en-US" sz="900" dirty="0"/>
          </a:p>
        </p:txBody>
      </p:sp>
      <p:sp>
        <p:nvSpPr>
          <p:cNvPr id="44" name="SK-6-text-43"/>
          <p:cNvSpPr/>
          <p:nvPr/>
        </p:nvSpPr>
        <p:spPr>
          <a:xfrm>
            <a:off x="6610350" y="3426768"/>
            <a:ext cx="2152650" cy="198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60"/>
              </a:lnSpc>
              <a:buNone/>
            </a:pPr>
            <a:r>
              <a:rPr lang="en-US" sz="9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Cosmetics</a:t>
            </a:r>
            <a:endParaRPr lang="en-US" sz="975" dirty="0"/>
          </a:p>
        </p:txBody>
      </p:sp>
      <p:sp>
        <p:nvSpPr>
          <p:cNvPr id="45" name="SK-6-text-44"/>
          <p:cNvSpPr/>
          <p:nvPr/>
        </p:nvSpPr>
        <p:spPr>
          <a:xfrm>
            <a:off x="6610350" y="3701058"/>
            <a:ext cx="4937760" cy="1827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9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 "non-comedogenic" products only.</a:t>
            </a:r>
            <a:endParaRPr lang="en-US" sz="900" dirty="0"/>
          </a:p>
        </p:txBody>
      </p:sp>
      <p:sp>
        <p:nvSpPr>
          <p:cNvPr id="46" name="SK-6-text-45"/>
          <p:cNvSpPr/>
          <p:nvPr/>
        </p:nvSpPr>
        <p:spPr>
          <a:xfrm>
            <a:off x="9191625" y="3426768"/>
            <a:ext cx="2152650" cy="198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60"/>
              </a:lnSpc>
              <a:buNone/>
            </a:pPr>
            <a:r>
              <a:rPr lang="en-US" sz="9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Dietary Advice</a:t>
            </a:r>
            <a:endParaRPr lang="en-US" sz="975" dirty="0"/>
          </a:p>
        </p:txBody>
      </p:sp>
      <p:sp>
        <p:nvSpPr>
          <p:cNvPr id="47" name="SK-6-text-46"/>
          <p:cNvSpPr/>
          <p:nvPr/>
        </p:nvSpPr>
        <p:spPr>
          <a:xfrm>
            <a:off x="9191625" y="3701058"/>
            <a:ext cx="2152650" cy="3655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9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Reassure hygiene/diet aren't causes; consider low GI.</a:t>
            </a:r>
            <a:endParaRPr lang="en-US" sz="900" dirty="0"/>
          </a:p>
        </p:txBody>
      </p:sp>
      <p:sp>
        <p:nvSpPr>
          <p:cNvPr id="48" name="SK-6-text-47"/>
          <p:cNvSpPr/>
          <p:nvPr/>
        </p:nvSpPr>
        <p:spPr>
          <a:xfrm>
            <a:off x="6657975" y="4514255"/>
            <a:ext cx="4638675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EXAM PEARL: SCA COMMUNICATION</a:t>
            </a:r>
            <a:endParaRPr lang="en-US" sz="825" dirty="0"/>
          </a:p>
        </p:txBody>
      </p:sp>
      <p:sp>
        <p:nvSpPr>
          <p:cNvPr id="49" name="SK-6-text-48"/>
          <p:cNvSpPr/>
          <p:nvPr/>
        </p:nvSpPr>
        <p:spPr>
          <a:xfrm>
            <a:off x="6657975" y="4709517"/>
            <a:ext cx="4638675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"This treatment works by changing how your skin cells behave; it's a slow process. We need to stick with it for 3 months before we judge the results."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85750"/>
            <a:ext cx="1419225" cy="247650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9775" y="404813"/>
            <a:ext cx="9705975" cy="9525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1120080"/>
            <a:ext cx="3594050" cy="4480620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1348680"/>
            <a:ext cx="381000" cy="381000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6288" y="1443930"/>
            <a:ext cx="238125" cy="190500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1920180"/>
            <a:ext cx="95250" cy="557213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4850" y="2591693"/>
            <a:ext cx="95250" cy="557213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3263205"/>
            <a:ext cx="95250" cy="557213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4850" y="4857750"/>
            <a:ext cx="3136850" cy="514350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98900" y="1120080"/>
            <a:ext cx="3594050" cy="4480620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27500" y="1348680"/>
            <a:ext cx="381000" cy="381000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98938" y="1443930"/>
            <a:ext cx="238125" cy="190500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27500" y="1920180"/>
            <a:ext cx="95250" cy="557213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27500" y="2591693"/>
            <a:ext cx="95250" cy="557213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27500" y="3263205"/>
            <a:ext cx="95250" cy="557213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27500" y="4857750"/>
            <a:ext cx="3136850" cy="514350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21551" y="1120080"/>
            <a:ext cx="3594050" cy="4480620"/>
          </a:xfrm>
          <a:prstGeom prst="rect">
            <a:avLst/>
          </a:prstGeom>
        </p:spPr>
      </p:pic>
      <p:pic>
        <p:nvPicPr>
          <p:cNvPr id="21" name="SK-7-img-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50151" y="1348680"/>
            <a:ext cx="381000" cy="381000"/>
          </a:xfrm>
          <a:prstGeom prst="rect">
            <a:avLst/>
          </a:prstGeom>
        </p:spPr>
      </p:pic>
      <p:pic>
        <p:nvPicPr>
          <p:cNvPr id="22" name="SK-7-img-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421588" y="1443930"/>
            <a:ext cx="238125" cy="190500"/>
          </a:xfrm>
          <a:prstGeom prst="rect">
            <a:avLst/>
          </a:prstGeom>
        </p:spPr>
      </p:pic>
      <p:pic>
        <p:nvPicPr>
          <p:cNvPr id="23" name="SK-7-img-2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50151" y="1920180"/>
            <a:ext cx="95250" cy="557213"/>
          </a:xfrm>
          <a:prstGeom prst="rect">
            <a:avLst/>
          </a:prstGeom>
        </p:spPr>
      </p:pic>
      <p:pic>
        <p:nvPicPr>
          <p:cNvPr id="24" name="SK-7-img-2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50151" y="2591693"/>
            <a:ext cx="95250" cy="557213"/>
          </a:xfrm>
          <a:prstGeom prst="rect">
            <a:avLst/>
          </a:prstGeom>
        </p:spPr>
      </p:pic>
      <p:pic>
        <p:nvPicPr>
          <p:cNvPr id="25" name="SK-7-img-2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50151" y="3263205"/>
            <a:ext cx="95250" cy="557213"/>
          </a:xfrm>
          <a:prstGeom prst="rect">
            <a:avLst/>
          </a:prstGeom>
        </p:spPr>
      </p:pic>
      <p:pic>
        <p:nvPicPr>
          <p:cNvPr id="26" name="SK-7-img-2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350151" y="4857750"/>
            <a:ext cx="3136850" cy="514350"/>
          </a:xfrm>
          <a:prstGeom prst="rect">
            <a:avLst/>
          </a:prstGeom>
        </p:spPr>
      </p:pic>
      <p:pic>
        <p:nvPicPr>
          <p:cNvPr id="27" name="SK-7-img-2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76250" y="5886450"/>
            <a:ext cx="11239500" cy="685800"/>
          </a:xfrm>
          <a:prstGeom prst="rect">
            <a:avLst/>
          </a:prstGeom>
        </p:spPr>
      </p:pic>
      <p:pic>
        <p:nvPicPr>
          <p:cNvPr id="28" name="SK-7-img-2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14375" y="6156424"/>
            <a:ext cx="166688" cy="145852"/>
          </a:xfrm>
          <a:prstGeom prst="rect">
            <a:avLst/>
          </a:prstGeom>
        </p:spPr>
      </p:pic>
      <p:pic>
        <p:nvPicPr>
          <p:cNvPr id="29" name="SK-7-img-2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345037" y="6156424"/>
            <a:ext cx="166688" cy="145852"/>
          </a:xfrm>
          <a:prstGeom prst="rect">
            <a:avLst/>
          </a:prstGeom>
        </p:spPr>
      </p:pic>
      <p:pic>
        <p:nvPicPr>
          <p:cNvPr id="30" name="SK-7-img-2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252520" y="6156424"/>
            <a:ext cx="166688" cy="145852"/>
          </a:xfrm>
          <a:prstGeom prst="rect">
            <a:avLst/>
          </a:prstGeom>
        </p:spPr>
      </p:pic>
      <p:sp>
        <p:nvSpPr>
          <p:cNvPr id="31" name="SK-7-text-30"/>
          <p:cNvSpPr/>
          <p:nvPr/>
        </p:nvSpPr>
        <p:spPr>
          <a:xfrm>
            <a:off x="571500" y="285750"/>
            <a:ext cx="1781239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TOPICAL THERAPY</a:t>
            </a:r>
            <a:endParaRPr lang="en-US" sz="900" dirty="0"/>
          </a:p>
        </p:txBody>
      </p:sp>
      <p:sp>
        <p:nvSpPr>
          <p:cNvPr id="32" name="SK-7-text-31"/>
          <p:cNvSpPr/>
          <p:nvPr/>
        </p:nvSpPr>
        <p:spPr>
          <a:xfrm>
            <a:off x="476250" y="609600"/>
            <a:ext cx="1171575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Topical Treatments: Retinoids, BPO, and Azelaic Acid</a:t>
            </a:r>
            <a:endParaRPr lang="en-US" sz="2100" dirty="0"/>
          </a:p>
        </p:txBody>
      </p:sp>
      <p:sp>
        <p:nvSpPr>
          <p:cNvPr id="33" name="SK-7-text-32"/>
          <p:cNvSpPr/>
          <p:nvPr/>
        </p:nvSpPr>
        <p:spPr>
          <a:xfrm>
            <a:off x="1200150" y="1410593"/>
            <a:ext cx="34975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Topical Retinoids</a:t>
            </a:r>
            <a:endParaRPr lang="en-US" sz="1350" dirty="0"/>
          </a:p>
        </p:txBody>
      </p:sp>
      <p:sp>
        <p:nvSpPr>
          <p:cNvPr id="34" name="SK-7-text-33"/>
          <p:cNvSpPr/>
          <p:nvPr/>
        </p:nvSpPr>
        <p:spPr>
          <a:xfrm>
            <a:off x="895350" y="1920180"/>
            <a:ext cx="2946350" cy="5572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Adapalene (Differin 0.1%):</a:t>
            </a: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First-line, best tolerated, comedolytic agent.</a:t>
            </a:r>
            <a:endParaRPr lang="en-US" sz="1050" dirty="0"/>
          </a:p>
        </p:txBody>
      </p:sp>
      <p:sp>
        <p:nvSpPr>
          <p:cNvPr id="35" name="SK-7-text-34"/>
          <p:cNvSpPr/>
          <p:nvPr/>
        </p:nvSpPr>
        <p:spPr>
          <a:xfrm>
            <a:off x="895350" y="2591693"/>
            <a:ext cx="2946350" cy="5572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Tretinoin:</a:t>
            </a: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Highly effective but significantly more irritant than Adapalene.</a:t>
            </a:r>
            <a:endParaRPr lang="en-US" sz="1050" dirty="0"/>
          </a:p>
        </p:txBody>
      </p:sp>
      <p:sp>
        <p:nvSpPr>
          <p:cNvPr id="36" name="SK-7-text-35"/>
          <p:cNvSpPr/>
          <p:nvPr/>
        </p:nvSpPr>
        <p:spPr>
          <a:xfrm>
            <a:off x="895350" y="3263205"/>
            <a:ext cx="2946350" cy="5572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630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CONTRAINDICATED: Strictly avoid in pregnancy due to teratogenicity.</a:t>
            </a:r>
            <a:endParaRPr lang="en-US" sz="1050" dirty="0"/>
          </a:p>
        </p:txBody>
      </p:sp>
      <p:sp>
        <p:nvSpPr>
          <p:cNvPr id="37" name="SK-7-text-36"/>
          <p:cNvSpPr/>
          <p:nvPr/>
        </p:nvSpPr>
        <p:spPr>
          <a:xfrm>
            <a:off x="704850" y="4857750"/>
            <a:ext cx="313685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i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GP Tip:</a:t>
            </a:r>
            <a:r>
              <a:rPr lang="en-US" sz="975" i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Counsel on "Short-contact therapy" (1-2 hours then wash off) to build tolerance.</a:t>
            </a:r>
            <a:endParaRPr lang="en-US" sz="975" dirty="0"/>
          </a:p>
        </p:txBody>
      </p:sp>
      <p:sp>
        <p:nvSpPr>
          <p:cNvPr id="38" name="SK-7-text-37"/>
          <p:cNvSpPr/>
          <p:nvPr/>
        </p:nvSpPr>
        <p:spPr>
          <a:xfrm>
            <a:off x="5022800" y="1410593"/>
            <a:ext cx="32918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Benzoyl Peroxide</a:t>
            </a:r>
            <a:endParaRPr lang="en-US" sz="1350" dirty="0"/>
          </a:p>
        </p:txBody>
      </p:sp>
      <p:sp>
        <p:nvSpPr>
          <p:cNvPr id="39" name="SK-7-text-38"/>
          <p:cNvSpPr/>
          <p:nvPr/>
        </p:nvSpPr>
        <p:spPr>
          <a:xfrm>
            <a:off x="4718000" y="1920180"/>
            <a:ext cx="2946350" cy="5572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Mechanism:</a:t>
            </a: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Antibacterial + comedolytic; effective against </a:t>
            </a:r>
            <a:r>
              <a:rPr lang="en-US" sz="1050" i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C. acnes</a:t>
            </a: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050" dirty="0"/>
          </a:p>
        </p:txBody>
      </p:sp>
      <p:sp>
        <p:nvSpPr>
          <p:cNvPr id="40" name="SK-7-text-39"/>
          <p:cNvSpPr/>
          <p:nvPr/>
        </p:nvSpPr>
        <p:spPr>
          <a:xfrm>
            <a:off x="4718000" y="2591693"/>
            <a:ext cx="2946350" cy="5572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Resistance:</a:t>
            </a: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Unlike antibiotics, resistance does not develop to BPO.</a:t>
            </a:r>
            <a:endParaRPr lang="en-US" sz="1050" dirty="0"/>
          </a:p>
        </p:txBody>
      </p:sp>
      <p:sp>
        <p:nvSpPr>
          <p:cNvPr id="41" name="SK-7-text-40"/>
          <p:cNvSpPr/>
          <p:nvPr/>
        </p:nvSpPr>
        <p:spPr>
          <a:xfrm>
            <a:off x="4718000" y="3263205"/>
            <a:ext cx="2946350" cy="5572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Application:</a:t>
            </a: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Apply once daily in morning (reduces </a:t>
            </a:r>
            <a:r>
              <a:rPr lang="en-US" sz="1050" i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C. acnes</a:t>
            </a: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load).</a:t>
            </a:r>
            <a:endParaRPr lang="en-US" sz="1050" dirty="0"/>
          </a:p>
        </p:txBody>
      </p:sp>
      <p:sp>
        <p:nvSpPr>
          <p:cNvPr id="42" name="SK-7-text-41"/>
          <p:cNvSpPr/>
          <p:nvPr/>
        </p:nvSpPr>
        <p:spPr>
          <a:xfrm>
            <a:off x="4527500" y="4857750"/>
            <a:ext cx="313685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i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GP Tip:</a:t>
            </a:r>
            <a:r>
              <a:rPr lang="en-US" sz="975" i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Warn patients that BPO will bleach towels, bedding, and clothing.</a:t>
            </a:r>
            <a:endParaRPr lang="en-US" sz="975" dirty="0"/>
          </a:p>
        </p:txBody>
      </p:sp>
      <p:sp>
        <p:nvSpPr>
          <p:cNvPr id="43" name="SK-7-text-42"/>
          <p:cNvSpPr/>
          <p:nvPr/>
        </p:nvSpPr>
        <p:spPr>
          <a:xfrm>
            <a:off x="8845451" y="1410593"/>
            <a:ext cx="24688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Azelaic Acid</a:t>
            </a:r>
            <a:endParaRPr lang="en-US" sz="1350" dirty="0"/>
          </a:p>
        </p:txBody>
      </p:sp>
      <p:sp>
        <p:nvSpPr>
          <p:cNvPr id="44" name="SK-7-text-43"/>
          <p:cNvSpPr/>
          <p:nvPr/>
        </p:nvSpPr>
        <p:spPr>
          <a:xfrm>
            <a:off x="8540651" y="1920180"/>
            <a:ext cx="2946350" cy="5572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Skinoren 20%:</a:t>
            </a: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Antibacterial, comedolytic, and anti-inflammatory.</a:t>
            </a:r>
            <a:endParaRPr lang="en-US" sz="1050" dirty="0"/>
          </a:p>
        </p:txBody>
      </p:sp>
      <p:sp>
        <p:nvSpPr>
          <p:cNvPr id="45" name="SK-7-text-44"/>
          <p:cNvSpPr/>
          <p:nvPr/>
        </p:nvSpPr>
        <p:spPr>
          <a:xfrm>
            <a:off x="8540651" y="2591693"/>
            <a:ext cx="2946350" cy="5572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Hyperpigmentation:</a:t>
            </a: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Preferred for Post-Inflammatory Hyperpigmentation (PIH).</a:t>
            </a:r>
            <a:endParaRPr lang="en-US" sz="1050" dirty="0"/>
          </a:p>
        </p:txBody>
      </p:sp>
      <p:sp>
        <p:nvSpPr>
          <p:cNvPr id="46" name="SK-7-text-45"/>
          <p:cNvSpPr/>
          <p:nvPr/>
        </p:nvSpPr>
        <p:spPr>
          <a:xfrm>
            <a:off x="8540651" y="3263205"/>
            <a:ext cx="2946350" cy="5572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Pregnancy Safe:</a:t>
            </a: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The primary alternative when retinoids are contraindicated.</a:t>
            </a:r>
            <a:endParaRPr lang="en-US" sz="1050" dirty="0"/>
          </a:p>
        </p:txBody>
      </p:sp>
      <p:sp>
        <p:nvSpPr>
          <p:cNvPr id="47" name="SK-7-text-46"/>
          <p:cNvSpPr/>
          <p:nvPr/>
        </p:nvSpPr>
        <p:spPr>
          <a:xfrm>
            <a:off x="8350151" y="4857750"/>
            <a:ext cx="313685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i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GP Tip:</a:t>
            </a:r>
            <a:r>
              <a:rPr lang="en-US" sz="975" i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Particularly useful in darker skin types to treat both acne and dark spots.</a:t>
            </a:r>
            <a:endParaRPr lang="en-US" sz="975" dirty="0"/>
          </a:p>
        </p:txBody>
      </p:sp>
      <p:sp>
        <p:nvSpPr>
          <p:cNvPr id="48" name="SK-7-text-47"/>
          <p:cNvSpPr/>
          <p:nvPr/>
        </p:nvSpPr>
        <p:spPr>
          <a:xfrm>
            <a:off x="976312" y="6029325"/>
            <a:ext cx="2787997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Retinoids: TERATOGENIC (Avoid Pregnancy)</a:t>
            </a:r>
            <a:endParaRPr lang="en-US" sz="1050" dirty="0"/>
          </a:p>
        </p:txBody>
      </p:sp>
      <p:sp>
        <p:nvSpPr>
          <p:cNvPr id="49" name="SK-7-text-48"/>
          <p:cNvSpPr/>
          <p:nvPr/>
        </p:nvSpPr>
        <p:spPr>
          <a:xfrm>
            <a:off x="4606975" y="6029325"/>
            <a:ext cx="306481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Azelaic Acid: SAFE in Pregnancy &amp; Breastfeeding</a:t>
            </a:r>
            <a:endParaRPr lang="en-US" sz="1050" dirty="0"/>
          </a:p>
        </p:txBody>
      </p:sp>
      <p:sp>
        <p:nvSpPr>
          <p:cNvPr id="50" name="SK-7-text-49"/>
          <p:cNvSpPr/>
          <p:nvPr/>
        </p:nvSpPr>
        <p:spPr>
          <a:xfrm>
            <a:off x="8514457" y="6029325"/>
            <a:ext cx="2963317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Timeline: Counsel for 8–12 weeks for full effect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85750"/>
            <a:ext cx="1390650" cy="247650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1200" y="404813"/>
            <a:ext cx="9734550" cy="9525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2103090"/>
            <a:ext cx="4979045" cy="2314575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2331690"/>
            <a:ext cx="4521845" cy="352425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2365028"/>
            <a:ext cx="238125" cy="190500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2836515"/>
            <a:ext cx="142875" cy="131862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4850" y="3331815"/>
            <a:ext cx="142875" cy="142875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4850" y="3827115"/>
            <a:ext cx="142875" cy="142875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6250" y="4608165"/>
            <a:ext cx="4979045" cy="981075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" y="4798368"/>
            <a:ext cx="166688" cy="137220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41045" y="1610171"/>
            <a:ext cx="5974705" cy="4471988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69645" y="1838771"/>
            <a:ext cx="5517505" cy="352425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969645" y="1872109"/>
            <a:ext cx="238125" cy="190500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69645" y="2305496"/>
            <a:ext cx="5517505" cy="995363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886950" y="2448371"/>
            <a:ext cx="1457325" cy="195263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969645" y="3415159"/>
            <a:ext cx="5517505" cy="995363"/>
          </a:xfrm>
          <a:prstGeom prst="rect">
            <a:avLst/>
          </a:prstGeom>
        </p:spPr>
      </p:pic>
      <p:pic>
        <p:nvPicPr>
          <p:cNvPr id="20" name="SK-8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969645" y="4524821"/>
            <a:ext cx="5517505" cy="995363"/>
          </a:xfrm>
          <a:prstGeom prst="rect">
            <a:avLst/>
          </a:prstGeom>
        </p:spPr>
      </p:pic>
      <p:pic>
        <p:nvPicPr>
          <p:cNvPr id="21" name="SK-8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877425" y="4667696"/>
            <a:ext cx="1466850" cy="195263"/>
          </a:xfrm>
          <a:prstGeom prst="rect">
            <a:avLst/>
          </a:prstGeom>
        </p:spPr>
      </p:pic>
      <p:sp>
        <p:nvSpPr>
          <p:cNvPr id="22" name="SK-8-text-21"/>
          <p:cNvSpPr/>
          <p:nvPr/>
        </p:nvSpPr>
        <p:spPr>
          <a:xfrm>
            <a:off x="571500" y="285750"/>
            <a:ext cx="1775564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MODULE</a:t>
            </a:r>
            <a:endParaRPr lang="en-US" sz="900" dirty="0"/>
          </a:p>
        </p:txBody>
      </p:sp>
      <p:sp>
        <p:nvSpPr>
          <p:cNvPr id="23" name="SK-8-text-22"/>
          <p:cNvSpPr/>
          <p:nvPr/>
        </p:nvSpPr>
        <p:spPr>
          <a:xfrm>
            <a:off x="476250" y="609600"/>
            <a:ext cx="1171575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Topical Antibiotics &amp; Combination Therapy</a:t>
            </a:r>
            <a:endParaRPr lang="en-US" sz="2100" dirty="0"/>
          </a:p>
        </p:txBody>
      </p:sp>
      <p:sp>
        <p:nvSpPr>
          <p:cNvPr id="24" name="SK-8-text-23"/>
          <p:cNvSpPr/>
          <p:nvPr/>
        </p:nvSpPr>
        <p:spPr>
          <a:xfrm>
            <a:off x="1057275" y="2331690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Stewardship Rules</a:t>
            </a:r>
            <a:endParaRPr lang="en-US" sz="1350" dirty="0"/>
          </a:p>
        </p:txBody>
      </p:sp>
      <p:sp>
        <p:nvSpPr>
          <p:cNvPr id="25" name="SK-8-text-24"/>
          <p:cNvSpPr/>
          <p:nvPr/>
        </p:nvSpPr>
        <p:spPr>
          <a:xfrm>
            <a:off x="962025" y="2798415"/>
            <a:ext cx="426467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NEVER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use topical antibiotics as monotherapy (e.g. clindamycin alone).</a:t>
            </a:r>
            <a:endParaRPr lang="en-US" sz="1125" dirty="0"/>
          </a:p>
        </p:txBody>
      </p:sp>
      <p:sp>
        <p:nvSpPr>
          <p:cNvPr id="26" name="SK-8-text-25"/>
          <p:cNvSpPr/>
          <p:nvPr/>
        </p:nvSpPr>
        <p:spPr>
          <a:xfrm>
            <a:off x="962025" y="3293715"/>
            <a:ext cx="426467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Always combine with </a:t>
            </a:r>
            <a:r>
              <a:rPr lang="en-US" sz="112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Benzoyl Peroxide (BPO)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or a </a:t>
            </a:r>
            <a:r>
              <a:rPr lang="en-US" sz="112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Topical Retinoid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to minimize resistance.</a:t>
            </a:r>
            <a:endParaRPr lang="en-US" sz="1125" dirty="0"/>
          </a:p>
        </p:txBody>
      </p:sp>
      <p:sp>
        <p:nvSpPr>
          <p:cNvPr id="27" name="SK-8-text-26"/>
          <p:cNvSpPr/>
          <p:nvPr/>
        </p:nvSpPr>
        <p:spPr>
          <a:xfrm>
            <a:off x="962025" y="3789015"/>
            <a:ext cx="426467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Review efficacy at </a:t>
            </a:r>
            <a:r>
              <a:rPr lang="en-US" sz="112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12 weeks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; consider escalation or change if response is insufficient.</a:t>
            </a:r>
            <a:endParaRPr lang="en-US" sz="1125" dirty="0"/>
          </a:p>
        </p:txBody>
      </p:sp>
      <p:sp>
        <p:nvSpPr>
          <p:cNvPr id="28" name="SK-8-text-27"/>
          <p:cNvSpPr/>
          <p:nvPr/>
        </p:nvSpPr>
        <p:spPr>
          <a:xfrm>
            <a:off x="785813" y="4751040"/>
            <a:ext cx="469329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630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ABSOLUTE CONTRAINDICATION</a:t>
            </a:r>
            <a:endParaRPr lang="en-US" sz="1050" dirty="0"/>
          </a:p>
        </p:txBody>
      </p:sp>
      <p:sp>
        <p:nvSpPr>
          <p:cNvPr id="29" name="SK-8-text-28"/>
          <p:cNvSpPr/>
          <p:nvPr/>
        </p:nvSpPr>
        <p:spPr>
          <a:xfrm>
            <a:off x="619125" y="5027265"/>
            <a:ext cx="4667250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 </a:t>
            </a: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</a:t>
            </a: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prescribe topical and oral antibiotics simultaneously. This provides no clinical benefit and significantly increases bacterial resistance risk.</a:t>
            </a:r>
            <a:endParaRPr lang="en-US" sz="1050" dirty="0"/>
          </a:p>
        </p:txBody>
      </p:sp>
      <p:sp>
        <p:nvSpPr>
          <p:cNvPr id="30" name="SK-8-text-29"/>
          <p:cNvSpPr/>
          <p:nvPr/>
        </p:nvSpPr>
        <p:spPr>
          <a:xfrm>
            <a:off x="6322070" y="1838771"/>
            <a:ext cx="586993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Preferred Fixed-Dose Combinations</a:t>
            </a:r>
            <a:endParaRPr lang="en-US" sz="1350" dirty="0"/>
          </a:p>
        </p:txBody>
      </p:sp>
      <p:sp>
        <p:nvSpPr>
          <p:cNvPr id="31" name="SK-8-text-30"/>
          <p:cNvSpPr/>
          <p:nvPr/>
        </p:nvSpPr>
        <p:spPr>
          <a:xfrm>
            <a:off x="6112520" y="2448371"/>
            <a:ext cx="17678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Duac® Gel</a:t>
            </a:r>
            <a:endParaRPr lang="en-US" sz="1200" dirty="0"/>
          </a:p>
        </p:txBody>
      </p:sp>
      <p:sp>
        <p:nvSpPr>
          <p:cNvPr id="32" name="SK-8-text-31"/>
          <p:cNvSpPr/>
          <p:nvPr/>
        </p:nvSpPr>
        <p:spPr>
          <a:xfrm>
            <a:off x="9963150" y="2448371"/>
            <a:ext cx="2139054" cy="1952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2B6CB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COMMONLY PRESCRIBED</a:t>
            </a:r>
            <a:endParaRPr lang="en-US" sz="825" dirty="0"/>
          </a:p>
        </p:txBody>
      </p:sp>
      <p:sp>
        <p:nvSpPr>
          <p:cNvPr id="33" name="SK-8-text-32"/>
          <p:cNvSpPr/>
          <p:nvPr/>
        </p:nvSpPr>
        <p:spPr>
          <a:xfrm>
            <a:off x="6112520" y="2724596"/>
            <a:ext cx="52806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Clindamycin 1% + BPO (3% or 5%)</a:t>
            </a:r>
            <a:endParaRPr lang="en-US" sz="1050" dirty="0"/>
          </a:p>
        </p:txBody>
      </p:sp>
      <p:sp>
        <p:nvSpPr>
          <p:cNvPr id="34" name="SK-8-text-33"/>
          <p:cNvSpPr/>
          <p:nvPr/>
        </p:nvSpPr>
        <p:spPr>
          <a:xfrm>
            <a:off x="6112520" y="2972246"/>
            <a:ext cx="607948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Apply once daily in the evening. Antibacterial + reduces resistance.</a:t>
            </a:r>
            <a:endParaRPr lang="en-US" sz="975" dirty="0"/>
          </a:p>
        </p:txBody>
      </p:sp>
      <p:sp>
        <p:nvSpPr>
          <p:cNvPr id="35" name="SK-8-text-34"/>
          <p:cNvSpPr/>
          <p:nvPr/>
        </p:nvSpPr>
        <p:spPr>
          <a:xfrm>
            <a:off x="6112520" y="3558034"/>
            <a:ext cx="523175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Treclin® Gel</a:t>
            </a:r>
            <a:endParaRPr lang="en-US" sz="1200" dirty="0"/>
          </a:p>
        </p:txBody>
      </p:sp>
      <p:sp>
        <p:nvSpPr>
          <p:cNvPr id="36" name="SK-8-text-35"/>
          <p:cNvSpPr/>
          <p:nvPr/>
        </p:nvSpPr>
        <p:spPr>
          <a:xfrm>
            <a:off x="6112520" y="3834259"/>
            <a:ext cx="60794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Clindamycin 1.2% + Tretinoin 0.025%</a:t>
            </a:r>
            <a:endParaRPr lang="en-US" sz="1050" dirty="0"/>
          </a:p>
        </p:txBody>
      </p:sp>
      <p:sp>
        <p:nvSpPr>
          <p:cNvPr id="37" name="SK-8-text-36"/>
          <p:cNvSpPr/>
          <p:nvPr/>
        </p:nvSpPr>
        <p:spPr>
          <a:xfrm>
            <a:off x="6112520" y="4081909"/>
            <a:ext cx="607948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Broad spectrum: Antibacterial + Comedolytic. Apply once daily (evening).</a:t>
            </a:r>
            <a:endParaRPr lang="en-US" sz="975" dirty="0"/>
          </a:p>
        </p:txBody>
      </p:sp>
      <p:sp>
        <p:nvSpPr>
          <p:cNvPr id="38" name="SK-8-text-37"/>
          <p:cNvSpPr/>
          <p:nvPr/>
        </p:nvSpPr>
        <p:spPr>
          <a:xfrm>
            <a:off x="6112520" y="4667696"/>
            <a:ext cx="2133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Epiduo® Gel</a:t>
            </a:r>
            <a:endParaRPr lang="en-US" sz="1200" dirty="0"/>
          </a:p>
        </p:txBody>
      </p:sp>
      <p:sp>
        <p:nvSpPr>
          <p:cNvPr id="39" name="SK-8-text-38"/>
          <p:cNvSpPr/>
          <p:nvPr/>
        </p:nvSpPr>
        <p:spPr>
          <a:xfrm>
            <a:off x="9953625" y="4667696"/>
            <a:ext cx="2238375" cy="1952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2B6CB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NON-ANTIBIOTIC OPTION</a:t>
            </a:r>
            <a:endParaRPr lang="en-US" sz="825" dirty="0"/>
          </a:p>
        </p:txBody>
      </p:sp>
      <p:sp>
        <p:nvSpPr>
          <p:cNvPr id="40" name="SK-8-text-39"/>
          <p:cNvSpPr/>
          <p:nvPr/>
        </p:nvSpPr>
        <p:spPr>
          <a:xfrm>
            <a:off x="6112520" y="4943921"/>
            <a:ext cx="59207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Adapalene 0.1% or 0.3% + BPO 2.5%</a:t>
            </a:r>
            <a:endParaRPr lang="en-US" sz="1050" dirty="0"/>
          </a:p>
        </p:txBody>
      </p:sp>
      <p:sp>
        <p:nvSpPr>
          <p:cNvPr id="41" name="SK-8-text-40"/>
          <p:cNvSpPr/>
          <p:nvPr/>
        </p:nvSpPr>
        <p:spPr>
          <a:xfrm>
            <a:off x="6112520" y="5191571"/>
            <a:ext cx="607948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Highly effective combo; ideal for avoiding antibiotic stewardship concerns.</a:t>
            </a:r>
            <a:endParaRPr lang="en-US" sz="975" dirty="0"/>
          </a:p>
        </p:txBody>
      </p:sp>
      <p:sp>
        <p:nvSpPr>
          <p:cNvPr id="42" name="SK-8-text-41"/>
          <p:cNvSpPr/>
          <p:nvPr/>
        </p:nvSpPr>
        <p:spPr>
          <a:xfrm>
            <a:off x="5969645" y="5682109"/>
            <a:ext cx="551750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350"/>
              </a:lnSpc>
              <a:buNone/>
            </a:pPr>
            <a:r>
              <a:rPr lang="en-US" sz="900" i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*Note: Erythromycin is less preferred due to high C. acnes resistance rates.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285750"/>
            <a:ext cx="1447800" cy="247650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8350" y="404813"/>
            <a:ext cx="9677400" cy="9525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250" y="1120080"/>
            <a:ext cx="5505450" cy="2289870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1351508"/>
            <a:ext cx="214313" cy="175320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750" y="1739205"/>
            <a:ext cx="119063" cy="428625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50" y="2320230"/>
            <a:ext cx="119063" cy="389632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6750" y="2862263"/>
            <a:ext cx="119063" cy="357188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6250" y="3600450"/>
            <a:ext cx="5505450" cy="2186285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6750" y="3831878"/>
            <a:ext cx="214313" cy="175320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6750" y="4219575"/>
            <a:ext cx="119063" cy="389632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6750" y="4761607"/>
            <a:ext cx="119063" cy="148828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6750" y="5005685"/>
            <a:ext cx="5124450" cy="590550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10300" y="1120080"/>
            <a:ext cx="5505450" cy="2238077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00800" y="1351508"/>
            <a:ext cx="214313" cy="175320"/>
          </a:xfrm>
          <a:prstGeom prst="rect">
            <a:avLst/>
          </a:prstGeom>
        </p:spPr>
      </p:pic>
      <p:pic>
        <p:nvPicPr>
          <p:cNvPr id="18" name="SK-9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00800" y="1739205"/>
            <a:ext cx="119063" cy="148828"/>
          </a:xfrm>
          <a:prstGeom prst="rect">
            <a:avLst/>
          </a:prstGeom>
        </p:spPr>
      </p:pic>
      <p:pic>
        <p:nvPicPr>
          <p:cNvPr id="19" name="SK-9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00800" y="2040434"/>
            <a:ext cx="119063" cy="428625"/>
          </a:xfrm>
          <a:prstGeom prst="rect">
            <a:avLst/>
          </a:prstGeom>
        </p:spPr>
      </p:pic>
      <p:pic>
        <p:nvPicPr>
          <p:cNvPr id="20" name="SK-9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00800" y="2621459"/>
            <a:ext cx="119063" cy="148828"/>
          </a:xfrm>
          <a:prstGeom prst="rect">
            <a:avLst/>
          </a:prstGeom>
        </p:spPr>
      </p:pic>
      <p:pic>
        <p:nvPicPr>
          <p:cNvPr id="21" name="SK-9-img-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10300" y="3548658"/>
            <a:ext cx="5505450" cy="2238077"/>
          </a:xfrm>
          <a:prstGeom prst="rect">
            <a:avLst/>
          </a:prstGeom>
        </p:spPr>
      </p:pic>
      <p:pic>
        <p:nvPicPr>
          <p:cNvPr id="22" name="SK-9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00800" y="3780086"/>
            <a:ext cx="214313" cy="175320"/>
          </a:xfrm>
          <a:prstGeom prst="rect">
            <a:avLst/>
          </a:prstGeom>
        </p:spPr>
      </p:pic>
      <p:pic>
        <p:nvPicPr>
          <p:cNvPr id="23" name="SK-9-img-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00800" y="4167783"/>
            <a:ext cx="119063" cy="148828"/>
          </a:xfrm>
          <a:prstGeom prst="rect">
            <a:avLst/>
          </a:prstGeom>
        </p:spPr>
      </p:pic>
      <p:pic>
        <p:nvPicPr>
          <p:cNvPr id="24" name="SK-9-img-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00800" y="4469011"/>
            <a:ext cx="119063" cy="428625"/>
          </a:xfrm>
          <a:prstGeom prst="rect">
            <a:avLst/>
          </a:prstGeom>
        </p:spPr>
      </p:pic>
      <p:pic>
        <p:nvPicPr>
          <p:cNvPr id="25" name="SK-9-img-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00800" y="5050036"/>
            <a:ext cx="119063" cy="148828"/>
          </a:xfrm>
          <a:prstGeom prst="rect">
            <a:avLst/>
          </a:prstGeom>
        </p:spPr>
      </p:pic>
      <p:pic>
        <p:nvPicPr>
          <p:cNvPr id="26" name="SK-9-img-25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76250" y="5977235"/>
            <a:ext cx="11239500" cy="714375"/>
          </a:xfrm>
          <a:prstGeom prst="rect">
            <a:avLst/>
          </a:prstGeom>
        </p:spPr>
      </p:pic>
      <p:pic>
        <p:nvPicPr>
          <p:cNvPr id="27" name="SK-9-img-26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66750" y="6143923"/>
            <a:ext cx="381000" cy="381000"/>
          </a:xfrm>
          <a:prstGeom prst="rect">
            <a:avLst/>
          </a:prstGeom>
        </p:spPr>
      </p:pic>
      <p:pic>
        <p:nvPicPr>
          <p:cNvPr id="28" name="SK-9-img-27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62000" y="6258223"/>
            <a:ext cx="190500" cy="152400"/>
          </a:xfrm>
          <a:prstGeom prst="rect">
            <a:avLst/>
          </a:prstGeom>
        </p:spPr>
      </p:pic>
      <p:sp>
        <p:nvSpPr>
          <p:cNvPr id="29" name="SK-9-text-28"/>
          <p:cNvSpPr/>
          <p:nvPr/>
        </p:nvSpPr>
        <p:spPr>
          <a:xfrm>
            <a:off x="571500" y="285750"/>
            <a:ext cx="1905802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ORAL PRESCRIBING</a:t>
            </a:r>
            <a:endParaRPr lang="en-US" sz="900" dirty="0"/>
          </a:p>
        </p:txBody>
      </p:sp>
      <p:sp>
        <p:nvSpPr>
          <p:cNvPr id="30" name="SK-9-text-29"/>
          <p:cNvSpPr/>
          <p:nvPr/>
        </p:nvSpPr>
        <p:spPr>
          <a:xfrm>
            <a:off x="476250" y="609600"/>
            <a:ext cx="1171575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Oral Antibiotics for Moderate to Severe Acne</a:t>
            </a:r>
            <a:endParaRPr lang="en-US" sz="2100" dirty="0"/>
          </a:p>
        </p:txBody>
      </p:sp>
      <p:sp>
        <p:nvSpPr>
          <p:cNvPr id="31" name="SK-9-text-30"/>
          <p:cNvSpPr/>
          <p:nvPr/>
        </p:nvSpPr>
        <p:spPr>
          <a:xfrm>
            <a:off x="976312" y="1310580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First-Line Tetracyclines</a:t>
            </a:r>
            <a:endParaRPr lang="en-US" sz="1350" dirty="0"/>
          </a:p>
        </p:txBody>
      </p:sp>
      <p:sp>
        <p:nvSpPr>
          <p:cNvPr id="32" name="SK-9-text-31"/>
          <p:cNvSpPr/>
          <p:nvPr/>
        </p:nvSpPr>
        <p:spPr>
          <a:xfrm>
            <a:off x="881063" y="1682055"/>
            <a:ext cx="4910138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Lymecycline 408mg OD: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Preferred choice due to once-daily dosing and better adherence.</a:t>
            </a:r>
            <a:endParaRPr lang="en-US" sz="1125" dirty="0"/>
          </a:p>
        </p:txBody>
      </p:sp>
      <p:sp>
        <p:nvSpPr>
          <p:cNvPr id="33" name="SK-9-text-32"/>
          <p:cNvSpPr/>
          <p:nvPr/>
        </p:nvSpPr>
        <p:spPr>
          <a:xfrm>
            <a:off x="881063" y="2263080"/>
            <a:ext cx="4910138" cy="4467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Doxycycline 100mg OD: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Alternative first-line option; similar clinical efficacy.</a:t>
            </a:r>
            <a:endParaRPr lang="en-US" sz="1125" dirty="0"/>
          </a:p>
        </p:txBody>
      </p:sp>
      <p:sp>
        <p:nvSpPr>
          <p:cNvPr id="34" name="SK-9-text-33"/>
          <p:cNvSpPr/>
          <p:nvPr/>
        </p:nvSpPr>
        <p:spPr>
          <a:xfrm>
            <a:off x="881063" y="2805113"/>
            <a:ext cx="4910138" cy="4143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Duration: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Minimum 12-week course; reassess at 12 weeks; max ~6 months.</a:t>
            </a:r>
            <a:endParaRPr lang="en-US" sz="1125" dirty="0"/>
          </a:p>
        </p:txBody>
      </p:sp>
      <p:sp>
        <p:nvSpPr>
          <p:cNvPr id="35" name="SK-9-text-34"/>
          <p:cNvSpPr/>
          <p:nvPr/>
        </p:nvSpPr>
        <p:spPr>
          <a:xfrm>
            <a:off x="976312" y="3790950"/>
            <a:ext cx="65836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Prescribing Rules (NICE NG198)</a:t>
            </a:r>
            <a:endParaRPr lang="en-US" sz="1350" dirty="0"/>
          </a:p>
        </p:txBody>
      </p:sp>
      <p:sp>
        <p:nvSpPr>
          <p:cNvPr id="36" name="SK-9-text-35"/>
          <p:cNvSpPr/>
          <p:nvPr/>
        </p:nvSpPr>
        <p:spPr>
          <a:xfrm>
            <a:off x="881063" y="4162425"/>
            <a:ext cx="4910138" cy="4467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Always combine with </a:t>
            </a: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topical retinoid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and/or </a:t>
            </a: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BPO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to reduce bacterial resistance.</a:t>
            </a:r>
            <a:endParaRPr lang="en-US" sz="1125" dirty="0"/>
          </a:p>
        </p:txBody>
      </p:sp>
      <p:sp>
        <p:nvSpPr>
          <p:cNvPr id="37" name="SK-9-text-36"/>
          <p:cNvSpPr/>
          <p:nvPr/>
        </p:nvSpPr>
        <p:spPr>
          <a:xfrm>
            <a:off x="881063" y="4704457"/>
            <a:ext cx="9258300" cy="20597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D630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NEVER prescribe topical and oral antibiotics together.</a:t>
            </a:r>
            <a:endParaRPr lang="en-US" sz="1125" dirty="0"/>
          </a:p>
        </p:txBody>
      </p:sp>
      <p:sp>
        <p:nvSpPr>
          <p:cNvPr id="38" name="SK-9-text-37"/>
          <p:cNvSpPr/>
          <p:nvPr/>
        </p:nvSpPr>
        <p:spPr>
          <a:xfrm>
            <a:off x="762000" y="5005685"/>
            <a:ext cx="4933950" cy="590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Review treatment at 12 weeks to assess response and step down if controlled.</a:t>
            </a:r>
            <a:endParaRPr lang="en-US" sz="1050" dirty="0"/>
          </a:p>
        </p:txBody>
      </p:sp>
      <p:sp>
        <p:nvSpPr>
          <p:cNvPr id="39" name="SK-9-text-38"/>
          <p:cNvSpPr/>
          <p:nvPr/>
        </p:nvSpPr>
        <p:spPr>
          <a:xfrm>
            <a:off x="6710363" y="1310580"/>
            <a:ext cx="548163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Tetracycline Contraindications</a:t>
            </a:r>
            <a:endParaRPr lang="en-US" sz="1350" dirty="0"/>
          </a:p>
        </p:txBody>
      </p:sp>
      <p:sp>
        <p:nvSpPr>
          <p:cNvPr id="40" name="SK-9-text-39"/>
          <p:cNvSpPr/>
          <p:nvPr/>
        </p:nvSpPr>
        <p:spPr>
          <a:xfrm>
            <a:off x="6615113" y="1682055"/>
            <a:ext cx="5576888" cy="20597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Children under 12: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Risk of tooth discoloration and bone growth effects.</a:t>
            </a:r>
            <a:endParaRPr lang="en-US" sz="1125" dirty="0"/>
          </a:p>
        </p:txBody>
      </p:sp>
      <p:sp>
        <p:nvSpPr>
          <p:cNvPr id="41" name="SK-9-text-40"/>
          <p:cNvSpPr/>
          <p:nvPr/>
        </p:nvSpPr>
        <p:spPr>
          <a:xfrm>
            <a:off x="6615113" y="1983284"/>
            <a:ext cx="4910138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Pregnancy/Breastfeeding: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Teratogenic risks; use Erythromycin 500mg BD instead.</a:t>
            </a:r>
            <a:endParaRPr lang="en-US" sz="1125" dirty="0"/>
          </a:p>
        </p:txBody>
      </p:sp>
      <p:sp>
        <p:nvSpPr>
          <p:cNvPr id="42" name="SK-9-text-41"/>
          <p:cNvSpPr/>
          <p:nvPr/>
        </p:nvSpPr>
        <p:spPr>
          <a:xfrm>
            <a:off x="6615113" y="2564309"/>
            <a:ext cx="5576888" cy="20597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Photosensitivity: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Advise patients to use daily sun protection.</a:t>
            </a:r>
            <a:endParaRPr lang="en-US" sz="1125" dirty="0"/>
          </a:p>
        </p:txBody>
      </p:sp>
      <p:sp>
        <p:nvSpPr>
          <p:cNvPr id="43" name="SK-9-text-42"/>
          <p:cNvSpPr/>
          <p:nvPr/>
        </p:nvSpPr>
        <p:spPr>
          <a:xfrm>
            <a:off x="6710363" y="3739158"/>
            <a:ext cx="548163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PCDS 2024 Alert: Minocycline</a:t>
            </a:r>
            <a:endParaRPr lang="en-US" sz="1350" dirty="0"/>
          </a:p>
        </p:txBody>
      </p:sp>
      <p:sp>
        <p:nvSpPr>
          <p:cNvPr id="44" name="SK-9-text-43"/>
          <p:cNvSpPr/>
          <p:nvPr/>
        </p:nvSpPr>
        <p:spPr>
          <a:xfrm>
            <a:off x="6615113" y="4110633"/>
            <a:ext cx="5576888" cy="20597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Recommendation: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Should </a:t>
            </a:r>
            <a:r>
              <a:rPr lang="en-US" sz="1125" b="1" u="sng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normally be used in primary care.</a:t>
            </a:r>
            <a:endParaRPr lang="en-US" sz="1125" dirty="0"/>
          </a:p>
        </p:txBody>
      </p:sp>
      <p:sp>
        <p:nvSpPr>
          <p:cNvPr id="45" name="SK-9-text-44"/>
          <p:cNvSpPr/>
          <p:nvPr/>
        </p:nvSpPr>
        <p:spPr>
          <a:xfrm>
            <a:off x="6615113" y="4411861"/>
            <a:ext cx="4910138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Higher Risks: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Lupus-like reactions, hepatotoxicity, and irreversible hyperpigmentation.</a:t>
            </a:r>
            <a:endParaRPr lang="en-US" sz="1125" dirty="0"/>
          </a:p>
        </p:txBody>
      </p:sp>
      <p:sp>
        <p:nvSpPr>
          <p:cNvPr id="46" name="SK-9-text-45"/>
          <p:cNvSpPr/>
          <p:nvPr/>
        </p:nvSpPr>
        <p:spPr>
          <a:xfrm>
            <a:off x="6615113" y="4992886"/>
            <a:ext cx="5576888" cy="20597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If used, baseline LFTs are mandatory.</a:t>
            </a:r>
            <a:endParaRPr lang="en-US" sz="1125" dirty="0"/>
          </a:p>
        </p:txBody>
      </p:sp>
      <p:sp>
        <p:nvSpPr>
          <p:cNvPr id="47" name="SK-9-text-46"/>
          <p:cNvSpPr/>
          <p:nvPr/>
        </p:nvSpPr>
        <p:spPr>
          <a:xfrm>
            <a:off x="1190625" y="6120110"/>
            <a:ext cx="103346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85640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PEARL:</a:t>
            </a: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Antibiotic stewardship is key. Never use antibiotics as monotherapy. If the patient is pregnant or under 12, Erythromycin is the licensed first-line alternative.</a:t>
            </a:r>
            <a:endParaRPr lang="en-US" sz="11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2736</Words>
  <Application>Microsoft Office PowerPoint</Application>
  <PresentationFormat>Widescreen</PresentationFormat>
  <Paragraphs>296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Inter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4</cp:revision>
  <dcterms:created xsi:type="dcterms:W3CDTF">2026-05-08T19:52:52Z</dcterms:created>
  <dcterms:modified xsi:type="dcterms:W3CDTF">2026-05-10T18:40:03Z</dcterms:modified>
</cp:coreProperties>
</file>