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embeddedFontLst>
    <p:embeddedFont>
      <p:font typeface="Inter" panose="020B0604020202020204" charset="0"/>
      <p:regular r:id="rId18"/>
      <p:bold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474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13" Type="http://schemas.openxmlformats.org/officeDocument/2006/relationships/image" Target="../media/image172.png"/><Relationship Id="rId3" Type="http://schemas.openxmlformats.org/officeDocument/2006/relationships/image" Target="../media/image2.png"/><Relationship Id="rId7" Type="http://schemas.openxmlformats.org/officeDocument/2006/relationships/image" Target="../media/image166.png"/><Relationship Id="rId12" Type="http://schemas.openxmlformats.org/officeDocument/2006/relationships/image" Target="../media/image17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5.png"/><Relationship Id="rId11" Type="http://schemas.openxmlformats.org/officeDocument/2006/relationships/image" Target="../media/image170.png"/><Relationship Id="rId5" Type="http://schemas.openxmlformats.org/officeDocument/2006/relationships/image" Target="../media/image164.png"/><Relationship Id="rId10" Type="http://schemas.openxmlformats.org/officeDocument/2006/relationships/image" Target="../media/image169.png"/><Relationship Id="rId4" Type="http://schemas.openxmlformats.org/officeDocument/2006/relationships/image" Target="../media/image124.png"/><Relationship Id="rId9" Type="http://schemas.openxmlformats.org/officeDocument/2006/relationships/image" Target="../media/image16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png"/><Relationship Id="rId13" Type="http://schemas.openxmlformats.org/officeDocument/2006/relationships/image" Target="../media/image181.png"/><Relationship Id="rId3" Type="http://schemas.openxmlformats.org/officeDocument/2006/relationships/image" Target="../media/image2.png"/><Relationship Id="rId7" Type="http://schemas.openxmlformats.org/officeDocument/2006/relationships/image" Target="../media/image175.png"/><Relationship Id="rId12" Type="http://schemas.openxmlformats.org/officeDocument/2006/relationships/image" Target="../media/image18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4.png"/><Relationship Id="rId11" Type="http://schemas.openxmlformats.org/officeDocument/2006/relationships/image" Target="../media/image179.png"/><Relationship Id="rId5" Type="http://schemas.openxmlformats.org/officeDocument/2006/relationships/image" Target="../media/image173.png"/><Relationship Id="rId10" Type="http://schemas.openxmlformats.org/officeDocument/2006/relationships/image" Target="../media/image178.png"/><Relationship Id="rId4" Type="http://schemas.openxmlformats.org/officeDocument/2006/relationships/image" Target="../media/image6.png"/><Relationship Id="rId9" Type="http://schemas.openxmlformats.org/officeDocument/2006/relationships/image" Target="../media/image177.png"/><Relationship Id="rId14" Type="http://schemas.openxmlformats.org/officeDocument/2006/relationships/image" Target="../media/image18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png"/><Relationship Id="rId13" Type="http://schemas.openxmlformats.org/officeDocument/2006/relationships/image" Target="../media/image191.png"/><Relationship Id="rId18" Type="http://schemas.openxmlformats.org/officeDocument/2006/relationships/image" Target="../media/image196.png"/><Relationship Id="rId26" Type="http://schemas.openxmlformats.org/officeDocument/2006/relationships/image" Target="../media/image204.png"/><Relationship Id="rId3" Type="http://schemas.openxmlformats.org/officeDocument/2006/relationships/image" Target="../media/image2.png"/><Relationship Id="rId21" Type="http://schemas.openxmlformats.org/officeDocument/2006/relationships/image" Target="../media/image199.png"/><Relationship Id="rId7" Type="http://schemas.openxmlformats.org/officeDocument/2006/relationships/image" Target="../media/image185.png"/><Relationship Id="rId12" Type="http://schemas.openxmlformats.org/officeDocument/2006/relationships/image" Target="../media/image190.png"/><Relationship Id="rId17" Type="http://schemas.openxmlformats.org/officeDocument/2006/relationships/image" Target="../media/image195.png"/><Relationship Id="rId25" Type="http://schemas.openxmlformats.org/officeDocument/2006/relationships/image" Target="../media/image203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94.png"/><Relationship Id="rId20" Type="http://schemas.openxmlformats.org/officeDocument/2006/relationships/image" Target="../media/image198.png"/><Relationship Id="rId29" Type="http://schemas.openxmlformats.org/officeDocument/2006/relationships/image" Target="../media/image20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4.png"/><Relationship Id="rId11" Type="http://schemas.openxmlformats.org/officeDocument/2006/relationships/image" Target="../media/image189.png"/><Relationship Id="rId24" Type="http://schemas.openxmlformats.org/officeDocument/2006/relationships/image" Target="../media/image202.png"/><Relationship Id="rId5" Type="http://schemas.openxmlformats.org/officeDocument/2006/relationships/image" Target="../media/image183.png"/><Relationship Id="rId15" Type="http://schemas.openxmlformats.org/officeDocument/2006/relationships/image" Target="../media/image193.png"/><Relationship Id="rId23" Type="http://schemas.openxmlformats.org/officeDocument/2006/relationships/image" Target="../media/image201.png"/><Relationship Id="rId28" Type="http://schemas.openxmlformats.org/officeDocument/2006/relationships/image" Target="../media/image206.png"/><Relationship Id="rId10" Type="http://schemas.openxmlformats.org/officeDocument/2006/relationships/image" Target="../media/image188.png"/><Relationship Id="rId19" Type="http://schemas.openxmlformats.org/officeDocument/2006/relationships/image" Target="../media/image197.png"/><Relationship Id="rId4" Type="http://schemas.openxmlformats.org/officeDocument/2006/relationships/image" Target="../media/image6.png"/><Relationship Id="rId9" Type="http://schemas.openxmlformats.org/officeDocument/2006/relationships/image" Target="../media/image187.png"/><Relationship Id="rId14" Type="http://schemas.openxmlformats.org/officeDocument/2006/relationships/image" Target="../media/image192.png"/><Relationship Id="rId22" Type="http://schemas.openxmlformats.org/officeDocument/2006/relationships/image" Target="../media/image200.png"/><Relationship Id="rId27" Type="http://schemas.openxmlformats.org/officeDocument/2006/relationships/image" Target="../media/image20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13" Type="http://schemas.openxmlformats.org/officeDocument/2006/relationships/image" Target="../media/image214.png"/><Relationship Id="rId3" Type="http://schemas.openxmlformats.org/officeDocument/2006/relationships/image" Target="../media/image2.png"/><Relationship Id="rId7" Type="http://schemas.openxmlformats.org/officeDocument/2006/relationships/image" Target="../media/image210.png"/><Relationship Id="rId12" Type="http://schemas.openxmlformats.org/officeDocument/2006/relationships/image" Target="../media/image213.png"/><Relationship Id="rId17" Type="http://schemas.openxmlformats.org/officeDocument/2006/relationships/image" Target="../media/image218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9.png"/><Relationship Id="rId11" Type="http://schemas.openxmlformats.org/officeDocument/2006/relationships/image" Target="../media/image212.png"/><Relationship Id="rId5" Type="http://schemas.openxmlformats.org/officeDocument/2006/relationships/image" Target="../media/image208.png"/><Relationship Id="rId15" Type="http://schemas.openxmlformats.org/officeDocument/2006/relationships/image" Target="../media/image216.png"/><Relationship Id="rId10" Type="http://schemas.openxmlformats.org/officeDocument/2006/relationships/image" Target="../media/image129.png"/><Relationship Id="rId4" Type="http://schemas.openxmlformats.org/officeDocument/2006/relationships/image" Target="../media/image6.png"/><Relationship Id="rId9" Type="http://schemas.openxmlformats.org/officeDocument/2006/relationships/image" Target="../media/image211.png"/><Relationship Id="rId14" Type="http://schemas.openxmlformats.org/officeDocument/2006/relationships/image" Target="../media/image21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2.png"/><Relationship Id="rId3" Type="http://schemas.openxmlformats.org/officeDocument/2006/relationships/image" Target="../media/image2.png"/><Relationship Id="rId7" Type="http://schemas.openxmlformats.org/officeDocument/2006/relationships/image" Target="../media/image221.png"/><Relationship Id="rId12" Type="http://schemas.openxmlformats.org/officeDocument/2006/relationships/image" Target="../media/image2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0.png"/><Relationship Id="rId11" Type="http://schemas.openxmlformats.org/officeDocument/2006/relationships/image" Target="../media/image225.png"/><Relationship Id="rId5" Type="http://schemas.openxmlformats.org/officeDocument/2006/relationships/image" Target="../media/image219.png"/><Relationship Id="rId10" Type="http://schemas.openxmlformats.org/officeDocument/2006/relationships/image" Target="../media/image224.png"/><Relationship Id="rId4" Type="http://schemas.openxmlformats.org/officeDocument/2006/relationships/image" Target="../media/image6.png"/><Relationship Id="rId9" Type="http://schemas.openxmlformats.org/officeDocument/2006/relationships/image" Target="../media/image2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232.png"/><Relationship Id="rId18" Type="http://schemas.openxmlformats.org/officeDocument/2006/relationships/image" Target="../media/image236.png"/><Relationship Id="rId3" Type="http://schemas.openxmlformats.org/officeDocument/2006/relationships/image" Target="../media/image2.png"/><Relationship Id="rId21" Type="http://schemas.openxmlformats.org/officeDocument/2006/relationships/image" Target="../media/image239.png"/><Relationship Id="rId7" Type="http://schemas.openxmlformats.org/officeDocument/2006/relationships/image" Target="../media/image228.png"/><Relationship Id="rId12" Type="http://schemas.openxmlformats.org/officeDocument/2006/relationships/image" Target="../media/image231.png"/><Relationship Id="rId17" Type="http://schemas.openxmlformats.org/officeDocument/2006/relationships/image" Target="../media/image235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34.png"/><Relationship Id="rId20" Type="http://schemas.openxmlformats.org/officeDocument/2006/relationships/image" Target="../media/image2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5.png"/><Relationship Id="rId11" Type="http://schemas.openxmlformats.org/officeDocument/2006/relationships/image" Target="../media/image230.png"/><Relationship Id="rId5" Type="http://schemas.openxmlformats.org/officeDocument/2006/relationships/image" Target="../media/image227.png"/><Relationship Id="rId15" Type="http://schemas.openxmlformats.org/officeDocument/2006/relationships/image" Target="../media/image233.png"/><Relationship Id="rId10" Type="http://schemas.openxmlformats.org/officeDocument/2006/relationships/image" Target="../media/image229.png"/><Relationship Id="rId19" Type="http://schemas.openxmlformats.org/officeDocument/2006/relationships/image" Target="../media/image237.png"/><Relationship Id="rId4" Type="http://schemas.openxmlformats.org/officeDocument/2006/relationships/image" Target="../media/image6.png"/><Relationship Id="rId9" Type="http://schemas.openxmlformats.org/officeDocument/2006/relationships/image" Target="../media/image39.png"/><Relationship Id="rId14" Type="http://schemas.openxmlformats.org/officeDocument/2006/relationships/image" Target="../media/image43.png"/><Relationship Id="rId22" Type="http://schemas.openxmlformats.org/officeDocument/2006/relationships/image" Target="../media/image2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2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3" Type="http://schemas.openxmlformats.org/officeDocument/2006/relationships/image" Target="../media/image2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4" Type="http://schemas.openxmlformats.org/officeDocument/2006/relationships/image" Target="../media/image6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3" Type="http://schemas.openxmlformats.org/officeDocument/2006/relationships/image" Target="../media/image2.png"/><Relationship Id="rId21" Type="http://schemas.openxmlformats.org/officeDocument/2006/relationships/image" Target="../media/image64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9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19" Type="http://schemas.openxmlformats.org/officeDocument/2006/relationships/image" Target="../media/image62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18" Type="http://schemas.openxmlformats.org/officeDocument/2006/relationships/image" Target="../media/image78.png"/><Relationship Id="rId3" Type="http://schemas.openxmlformats.org/officeDocument/2006/relationships/image" Target="../media/image2.png"/><Relationship Id="rId21" Type="http://schemas.openxmlformats.org/officeDocument/2006/relationships/image" Target="../media/image81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17" Type="http://schemas.openxmlformats.org/officeDocument/2006/relationships/image" Target="../media/image77.png"/><Relationship Id="rId25" Type="http://schemas.openxmlformats.org/officeDocument/2006/relationships/image" Target="../media/image85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76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24" Type="http://schemas.openxmlformats.org/officeDocument/2006/relationships/image" Target="../media/image84.pn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23" Type="http://schemas.openxmlformats.org/officeDocument/2006/relationships/image" Target="../media/image83.png"/><Relationship Id="rId10" Type="http://schemas.openxmlformats.org/officeDocument/2006/relationships/image" Target="../media/image70.png"/><Relationship Id="rId19" Type="http://schemas.openxmlformats.org/officeDocument/2006/relationships/image" Target="../media/image79.png"/><Relationship Id="rId4" Type="http://schemas.openxmlformats.org/officeDocument/2006/relationships/image" Target="../media/image6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Relationship Id="rId22" Type="http://schemas.openxmlformats.org/officeDocument/2006/relationships/image" Target="../media/image8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png"/><Relationship Id="rId18" Type="http://schemas.openxmlformats.org/officeDocument/2006/relationships/image" Target="../media/image99.png"/><Relationship Id="rId3" Type="http://schemas.openxmlformats.org/officeDocument/2006/relationships/image" Target="../media/image2.png"/><Relationship Id="rId21" Type="http://schemas.openxmlformats.org/officeDocument/2006/relationships/image" Target="../media/image102.png"/><Relationship Id="rId7" Type="http://schemas.openxmlformats.org/officeDocument/2006/relationships/image" Target="../media/image88.png"/><Relationship Id="rId12" Type="http://schemas.openxmlformats.org/officeDocument/2006/relationships/image" Target="../media/image93.png"/><Relationship Id="rId17" Type="http://schemas.openxmlformats.org/officeDocument/2006/relationships/image" Target="../media/image98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97.png"/><Relationship Id="rId20" Type="http://schemas.openxmlformats.org/officeDocument/2006/relationships/image" Target="../media/image10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24" Type="http://schemas.openxmlformats.org/officeDocument/2006/relationships/image" Target="../media/image105.png"/><Relationship Id="rId5" Type="http://schemas.openxmlformats.org/officeDocument/2006/relationships/image" Target="../media/image86.png"/><Relationship Id="rId15" Type="http://schemas.openxmlformats.org/officeDocument/2006/relationships/image" Target="../media/image96.png"/><Relationship Id="rId23" Type="http://schemas.openxmlformats.org/officeDocument/2006/relationships/image" Target="../media/image104.png"/><Relationship Id="rId10" Type="http://schemas.openxmlformats.org/officeDocument/2006/relationships/image" Target="../media/image91.png"/><Relationship Id="rId19" Type="http://schemas.openxmlformats.org/officeDocument/2006/relationships/image" Target="../media/image100.png"/><Relationship Id="rId4" Type="http://schemas.openxmlformats.org/officeDocument/2006/relationships/image" Target="../media/image6.png"/><Relationship Id="rId9" Type="http://schemas.openxmlformats.org/officeDocument/2006/relationships/image" Target="../media/image90.png"/><Relationship Id="rId14" Type="http://schemas.openxmlformats.org/officeDocument/2006/relationships/image" Target="../media/image95.png"/><Relationship Id="rId22" Type="http://schemas.openxmlformats.org/officeDocument/2006/relationships/image" Target="../media/image10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13" Type="http://schemas.openxmlformats.org/officeDocument/2006/relationships/image" Target="../media/image115.png"/><Relationship Id="rId18" Type="http://schemas.openxmlformats.org/officeDocument/2006/relationships/image" Target="../media/image120.png"/><Relationship Id="rId3" Type="http://schemas.openxmlformats.org/officeDocument/2006/relationships/image" Target="../media/image2.png"/><Relationship Id="rId21" Type="http://schemas.openxmlformats.org/officeDocument/2006/relationships/image" Target="../media/image123.png"/><Relationship Id="rId7" Type="http://schemas.openxmlformats.org/officeDocument/2006/relationships/image" Target="../media/image109.png"/><Relationship Id="rId12" Type="http://schemas.openxmlformats.org/officeDocument/2006/relationships/image" Target="../media/image114.png"/><Relationship Id="rId17" Type="http://schemas.openxmlformats.org/officeDocument/2006/relationships/image" Target="../media/image119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18.png"/><Relationship Id="rId20" Type="http://schemas.openxmlformats.org/officeDocument/2006/relationships/image" Target="../media/image1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png"/><Relationship Id="rId11" Type="http://schemas.openxmlformats.org/officeDocument/2006/relationships/image" Target="../media/image113.png"/><Relationship Id="rId5" Type="http://schemas.openxmlformats.org/officeDocument/2006/relationships/image" Target="../media/image107.png"/><Relationship Id="rId15" Type="http://schemas.openxmlformats.org/officeDocument/2006/relationships/image" Target="../media/image117.png"/><Relationship Id="rId10" Type="http://schemas.openxmlformats.org/officeDocument/2006/relationships/image" Target="../media/image112.png"/><Relationship Id="rId19" Type="http://schemas.openxmlformats.org/officeDocument/2006/relationships/image" Target="../media/image121.png"/><Relationship Id="rId4" Type="http://schemas.openxmlformats.org/officeDocument/2006/relationships/image" Target="../media/image106.png"/><Relationship Id="rId9" Type="http://schemas.openxmlformats.org/officeDocument/2006/relationships/image" Target="../media/image111.png"/><Relationship Id="rId14" Type="http://schemas.openxmlformats.org/officeDocument/2006/relationships/image" Target="../media/image1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33.png"/><Relationship Id="rId18" Type="http://schemas.openxmlformats.org/officeDocument/2006/relationships/image" Target="../media/image138.png"/><Relationship Id="rId3" Type="http://schemas.openxmlformats.org/officeDocument/2006/relationships/image" Target="../media/image2.png"/><Relationship Id="rId21" Type="http://schemas.openxmlformats.org/officeDocument/2006/relationships/image" Target="../media/image141.png"/><Relationship Id="rId7" Type="http://schemas.openxmlformats.org/officeDocument/2006/relationships/image" Target="../media/image127.png"/><Relationship Id="rId12" Type="http://schemas.openxmlformats.org/officeDocument/2006/relationships/image" Target="../media/image132.png"/><Relationship Id="rId17" Type="http://schemas.openxmlformats.org/officeDocument/2006/relationships/image" Target="../media/image137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36.png"/><Relationship Id="rId20" Type="http://schemas.openxmlformats.org/officeDocument/2006/relationships/image" Target="../media/image1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6.png"/><Relationship Id="rId11" Type="http://schemas.openxmlformats.org/officeDocument/2006/relationships/image" Target="../media/image131.png"/><Relationship Id="rId5" Type="http://schemas.openxmlformats.org/officeDocument/2006/relationships/image" Target="../media/image125.png"/><Relationship Id="rId15" Type="http://schemas.openxmlformats.org/officeDocument/2006/relationships/image" Target="../media/image135.png"/><Relationship Id="rId23" Type="http://schemas.openxmlformats.org/officeDocument/2006/relationships/image" Target="../media/image143.png"/><Relationship Id="rId10" Type="http://schemas.openxmlformats.org/officeDocument/2006/relationships/image" Target="../media/image130.png"/><Relationship Id="rId19" Type="http://schemas.openxmlformats.org/officeDocument/2006/relationships/image" Target="../media/image139.png"/><Relationship Id="rId4" Type="http://schemas.openxmlformats.org/officeDocument/2006/relationships/image" Target="../media/image124.png"/><Relationship Id="rId9" Type="http://schemas.openxmlformats.org/officeDocument/2006/relationships/image" Target="../media/image129.png"/><Relationship Id="rId14" Type="http://schemas.openxmlformats.org/officeDocument/2006/relationships/image" Target="../media/image134.png"/><Relationship Id="rId22" Type="http://schemas.openxmlformats.org/officeDocument/2006/relationships/image" Target="../media/image14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13" Type="http://schemas.openxmlformats.org/officeDocument/2006/relationships/image" Target="../media/image152.png"/><Relationship Id="rId18" Type="http://schemas.openxmlformats.org/officeDocument/2006/relationships/image" Target="../media/image157.png"/><Relationship Id="rId3" Type="http://schemas.openxmlformats.org/officeDocument/2006/relationships/image" Target="../media/image2.png"/><Relationship Id="rId21" Type="http://schemas.openxmlformats.org/officeDocument/2006/relationships/image" Target="../media/image160.png"/><Relationship Id="rId7" Type="http://schemas.openxmlformats.org/officeDocument/2006/relationships/image" Target="../media/image146.png"/><Relationship Id="rId12" Type="http://schemas.openxmlformats.org/officeDocument/2006/relationships/image" Target="../media/image151.png"/><Relationship Id="rId17" Type="http://schemas.openxmlformats.org/officeDocument/2006/relationships/image" Target="../media/image156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55.png"/><Relationship Id="rId20" Type="http://schemas.openxmlformats.org/officeDocument/2006/relationships/image" Target="../media/image1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5.png"/><Relationship Id="rId11" Type="http://schemas.openxmlformats.org/officeDocument/2006/relationships/image" Target="../media/image150.png"/><Relationship Id="rId24" Type="http://schemas.openxmlformats.org/officeDocument/2006/relationships/image" Target="../media/image163.png"/><Relationship Id="rId5" Type="http://schemas.openxmlformats.org/officeDocument/2006/relationships/image" Target="../media/image144.png"/><Relationship Id="rId15" Type="http://schemas.openxmlformats.org/officeDocument/2006/relationships/image" Target="../media/image154.png"/><Relationship Id="rId23" Type="http://schemas.openxmlformats.org/officeDocument/2006/relationships/image" Target="../media/image162.png"/><Relationship Id="rId10" Type="http://schemas.openxmlformats.org/officeDocument/2006/relationships/image" Target="../media/image149.png"/><Relationship Id="rId19" Type="http://schemas.openxmlformats.org/officeDocument/2006/relationships/image" Target="../media/image158.png"/><Relationship Id="rId4" Type="http://schemas.openxmlformats.org/officeDocument/2006/relationships/image" Target="../media/image6.png"/><Relationship Id="rId9" Type="http://schemas.openxmlformats.org/officeDocument/2006/relationships/image" Target="../media/image148.png"/><Relationship Id="rId14" Type="http://schemas.openxmlformats.org/officeDocument/2006/relationships/image" Target="../media/image153.png"/><Relationship Id="rId22" Type="http://schemas.openxmlformats.org/officeDocument/2006/relationships/image" Target="../media/image1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24068"/>
            <a:ext cx="7924800" cy="685800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2500" y="4859536"/>
            <a:ext cx="5280422" cy="981075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24800" y="0"/>
            <a:ext cx="4267200" cy="6858000"/>
          </a:xfrm>
          <a:prstGeom prst="rect">
            <a:avLst/>
          </a:prstGeom>
        </p:spPr>
      </p:pic>
      <p:sp>
        <p:nvSpPr>
          <p:cNvPr id="7" name="SK-1-text-6"/>
          <p:cNvSpPr/>
          <p:nvPr/>
        </p:nvSpPr>
        <p:spPr>
          <a:xfrm>
            <a:off x="952500" y="1017389"/>
            <a:ext cx="6400800" cy="257175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180" dirty="0">
                <a:solidFill>
                  <a:schemeClr val="bg1"/>
                </a:solidFill>
              </a:rPr>
              <a:t>BRADFORD VTS TEACHING DECK</a:t>
            </a:r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8" name="SK-1-text-7"/>
          <p:cNvSpPr/>
          <p:nvPr/>
        </p:nvSpPr>
        <p:spPr>
          <a:xfrm>
            <a:off x="952500" y="1465064"/>
            <a:ext cx="6400800" cy="15085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940"/>
              </a:lnSpc>
              <a:buNone/>
            </a:pPr>
            <a:r>
              <a:rPr lang="en-US" sz="5400" b="1" dirty="0">
                <a:solidFill>
                  <a:srgbClr val="2C3E50"/>
                </a:solidFill>
              </a:rPr>
              <a:t>Allergy in
Primary Care</a:t>
            </a:r>
            <a:endParaRPr lang="en-US" sz="5400" dirty="0"/>
          </a:p>
        </p:txBody>
      </p:sp>
      <p:sp>
        <p:nvSpPr>
          <p:cNvPr id="9" name="SK-1-text-8"/>
          <p:cNvSpPr/>
          <p:nvPr/>
        </p:nvSpPr>
        <p:spPr>
          <a:xfrm>
            <a:off x="952500" y="3259336"/>
            <a:ext cx="5715000" cy="1028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dirty="0">
                <a:solidFill>
                  <a:srgbClr val="546E7A"/>
                </a:solidFill>
              </a:rPr>
              <a:t>A comprehensive guide for GP Trainees on diagnosis, management, and </a:t>
            </a:r>
            <a:r>
              <a:rPr lang="en-US" sz="1800" b="1" dirty="0">
                <a:solidFill>
                  <a:srgbClr val="C0392B"/>
                </a:solidFill>
              </a:rPr>
              <a:t>emergency protocols</a:t>
            </a:r>
            <a:r>
              <a:rPr lang="en-US" sz="1800" dirty="0">
                <a:solidFill>
                  <a:srgbClr val="546E7A"/>
                </a:solidFill>
              </a:rPr>
              <a:t> within the primary care setting.</a:t>
            </a:r>
            <a:endParaRPr lang="en-US" sz="1800" dirty="0"/>
          </a:p>
        </p:txBody>
      </p:sp>
      <p:sp>
        <p:nvSpPr>
          <p:cNvPr id="10" name="SK-1-text-9"/>
          <p:cNvSpPr/>
          <p:nvPr/>
        </p:nvSpPr>
        <p:spPr>
          <a:xfrm>
            <a:off x="1238250" y="5097661"/>
            <a:ext cx="109537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NICE 2024 Standards &amp; Resuscitation Council UK 2021 Guidance</a:t>
            </a:r>
            <a:endParaRPr lang="en-US" sz="1200" dirty="0"/>
          </a:p>
        </p:txBody>
      </p:sp>
      <p:sp>
        <p:nvSpPr>
          <p:cNvPr id="11" name="SK-1-text-10"/>
          <p:cNvSpPr/>
          <p:nvPr/>
        </p:nvSpPr>
        <p:spPr>
          <a:xfrm>
            <a:off x="1238250" y="5402461"/>
            <a:ext cx="91744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>
                <a:solidFill>
                  <a:srgbClr val="008080"/>
                </a:solidFill>
              </a:rPr>
              <a:t>MAY 2026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04800"/>
            <a:ext cx="57150" cy="62478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20080"/>
            <a:ext cx="5572125" cy="3133725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53443"/>
            <a:ext cx="190500" cy="152400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4406205"/>
            <a:ext cx="5572125" cy="2146995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4639568"/>
            <a:ext cx="190500" cy="152400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8875" y="1120080"/>
            <a:ext cx="5572125" cy="2604195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7475" y="1353443"/>
            <a:ext cx="190500" cy="152400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7475" y="2472630"/>
            <a:ext cx="5114925" cy="609600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3876675"/>
            <a:ext cx="5572125" cy="2676525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4110038"/>
            <a:ext cx="190500" cy="152400"/>
          </a:xfrm>
          <a:prstGeom prst="rect">
            <a:avLst/>
          </a:prstGeom>
        </p:spPr>
      </p:pic>
      <p:sp>
        <p:nvSpPr>
          <p:cNvPr id="13" name="SK-10-text-12"/>
          <p:cNvSpPr/>
          <p:nvPr/>
        </p:nvSpPr>
        <p:spPr>
          <a:xfrm>
            <a:off x="581025" y="342900"/>
            <a:ext cx="11610975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C3E50"/>
                </a:solidFill>
              </a:rPr>
              <a:t>Drug Allergy and Penicillin De-labelling</a:t>
            </a:r>
            <a:endParaRPr lang="en-US" sz="2100" dirty="0"/>
          </a:p>
        </p:txBody>
      </p:sp>
      <p:sp>
        <p:nvSpPr>
          <p:cNvPr id="14" name="SK-10-text-13"/>
          <p:cNvSpPr/>
          <p:nvPr/>
        </p:nvSpPr>
        <p:spPr>
          <a:xfrm>
            <a:off x="581025" y="691455"/>
            <a:ext cx="59740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008080"/>
                </a:solidFill>
              </a:rPr>
              <a:t>NICE 2024 / RESUS 2021 STANDARDS</a:t>
            </a:r>
            <a:endParaRPr lang="en-US" sz="1050" dirty="0"/>
          </a:p>
        </p:txBody>
      </p:sp>
      <p:sp>
        <p:nvSpPr>
          <p:cNvPr id="15" name="SK-10-text-14"/>
          <p:cNvSpPr/>
          <p:nvPr/>
        </p:nvSpPr>
        <p:spPr>
          <a:xfrm>
            <a:off x="914400" y="1301055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008080"/>
                </a:solidFill>
              </a:rPr>
              <a:t>REACTION CLASSIFICATION</a:t>
            </a:r>
            <a:endParaRPr lang="en-US" sz="1350" dirty="0"/>
          </a:p>
        </p:txBody>
      </p:sp>
      <p:sp>
        <p:nvSpPr>
          <p:cNvPr id="16" name="SK-10-text-15"/>
          <p:cNvSpPr/>
          <p:nvPr/>
        </p:nvSpPr>
        <p:spPr>
          <a:xfrm>
            <a:off x="609600" y="1672530"/>
            <a:ext cx="51149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IgE-Mediated (Immediate)</a:t>
            </a:r>
            <a:endParaRPr lang="en-US" sz="1200" dirty="0"/>
          </a:p>
        </p:txBody>
      </p:sp>
      <p:sp>
        <p:nvSpPr>
          <p:cNvPr id="17" name="SK-10-text-16"/>
          <p:cNvSpPr/>
          <p:nvPr/>
        </p:nvSpPr>
        <p:spPr>
          <a:xfrm>
            <a:off x="609600" y="1920180"/>
            <a:ext cx="5114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546E7A"/>
                </a:solidFill>
              </a:rPr>
              <a:t>Onset within minutes-hours; presents as urticaria, angioedema, or anaphylaxis.</a:t>
            </a:r>
            <a:endParaRPr lang="en-US" sz="1200" dirty="0"/>
          </a:p>
        </p:txBody>
      </p:sp>
      <p:sp>
        <p:nvSpPr>
          <p:cNvPr id="18" name="SK-10-text-17"/>
          <p:cNvSpPr/>
          <p:nvPr/>
        </p:nvSpPr>
        <p:spPr>
          <a:xfrm>
            <a:off x="609600" y="2472630"/>
            <a:ext cx="51149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Delayed (T-Cell Mediated)</a:t>
            </a:r>
            <a:endParaRPr lang="en-US" sz="1200" dirty="0"/>
          </a:p>
        </p:txBody>
      </p:sp>
      <p:sp>
        <p:nvSpPr>
          <p:cNvPr id="19" name="SK-10-text-18"/>
          <p:cNvSpPr/>
          <p:nvPr/>
        </p:nvSpPr>
        <p:spPr>
          <a:xfrm>
            <a:off x="609600" y="2720280"/>
            <a:ext cx="5114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546E7A"/>
                </a:solidFill>
              </a:rPr>
              <a:t>Onset hours to days; presents as maculopapular rash or severe reactions (SJS/DRESS).</a:t>
            </a:r>
            <a:endParaRPr lang="en-US" sz="1200" dirty="0"/>
          </a:p>
        </p:txBody>
      </p:sp>
      <p:sp>
        <p:nvSpPr>
          <p:cNvPr id="20" name="SK-10-text-19"/>
          <p:cNvSpPr/>
          <p:nvPr/>
        </p:nvSpPr>
        <p:spPr>
          <a:xfrm>
            <a:off x="609600" y="3272730"/>
            <a:ext cx="51149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Non-Immune Intolerance</a:t>
            </a:r>
            <a:endParaRPr lang="en-US" sz="1200" dirty="0"/>
          </a:p>
        </p:txBody>
      </p:sp>
      <p:sp>
        <p:nvSpPr>
          <p:cNvPr id="21" name="SK-10-text-20"/>
          <p:cNvSpPr/>
          <p:nvPr/>
        </p:nvSpPr>
        <p:spPr>
          <a:xfrm>
            <a:off x="609600" y="3520380"/>
            <a:ext cx="5114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546E7A"/>
                </a:solidFill>
              </a:rPr>
              <a:t>Common mimics: ACEI cough (bradykinin) and NSAID-induced urticaria (COX-1).</a:t>
            </a:r>
            <a:endParaRPr lang="en-US" sz="1200" dirty="0"/>
          </a:p>
        </p:txBody>
      </p:sp>
      <p:sp>
        <p:nvSpPr>
          <p:cNvPr id="22" name="SK-10-text-21"/>
          <p:cNvSpPr/>
          <p:nvPr/>
        </p:nvSpPr>
        <p:spPr>
          <a:xfrm>
            <a:off x="914400" y="4587180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008080"/>
                </a:solidFill>
              </a:rPr>
              <a:t>CLINICAL PITFALLS</a:t>
            </a:r>
            <a:endParaRPr lang="en-US" sz="1350" dirty="0"/>
          </a:p>
        </p:txBody>
      </p:sp>
      <p:sp>
        <p:nvSpPr>
          <p:cNvPr id="23" name="SK-10-text-22"/>
          <p:cNvSpPr/>
          <p:nvPr/>
        </p:nvSpPr>
        <p:spPr>
          <a:xfrm>
            <a:off x="609600" y="4958655"/>
            <a:ext cx="51149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The "ACEI Allergy" Mistake</a:t>
            </a:r>
            <a:endParaRPr lang="en-US" sz="1200" dirty="0"/>
          </a:p>
        </p:txBody>
      </p:sp>
      <p:sp>
        <p:nvSpPr>
          <p:cNvPr id="24" name="SK-10-text-23"/>
          <p:cNvSpPr/>
          <p:nvPr/>
        </p:nvSpPr>
        <p:spPr>
          <a:xfrm>
            <a:off x="609600" y="5206305"/>
            <a:ext cx="11582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546E7A"/>
                </a:solidFill>
              </a:rPr>
              <a:t>Cough is a side effect, not an allergy; angioedema is non-IgE mediated.</a:t>
            </a:r>
            <a:endParaRPr lang="en-US" sz="1200" dirty="0"/>
          </a:p>
        </p:txBody>
      </p:sp>
      <p:sp>
        <p:nvSpPr>
          <p:cNvPr id="25" name="SK-10-text-24"/>
          <p:cNvSpPr/>
          <p:nvPr/>
        </p:nvSpPr>
        <p:spPr>
          <a:xfrm>
            <a:off x="609600" y="5530155"/>
            <a:ext cx="51149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NSAID Cross-Reactivity</a:t>
            </a:r>
            <a:endParaRPr lang="en-US" sz="1200" dirty="0"/>
          </a:p>
        </p:txBody>
      </p:sp>
      <p:sp>
        <p:nvSpPr>
          <p:cNvPr id="26" name="SK-10-text-25"/>
          <p:cNvSpPr/>
          <p:nvPr/>
        </p:nvSpPr>
        <p:spPr>
          <a:xfrm>
            <a:off x="609600" y="5777805"/>
            <a:ext cx="5114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546E7A"/>
                </a:solidFill>
              </a:rPr>
              <a:t>Patients often tolerate COX-2 selective agents despite aspirin/NSAID sensitivity.</a:t>
            </a:r>
            <a:endParaRPr lang="en-US" sz="1200" dirty="0"/>
          </a:p>
        </p:txBody>
      </p:sp>
      <p:sp>
        <p:nvSpPr>
          <p:cNvPr id="27" name="SK-10-text-26"/>
          <p:cNvSpPr/>
          <p:nvPr/>
        </p:nvSpPr>
        <p:spPr>
          <a:xfrm>
            <a:off x="6772275" y="1301055"/>
            <a:ext cx="54197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008080"/>
                </a:solidFill>
              </a:rPr>
              <a:t>THE PENICILLIN LABEL PROBLEM</a:t>
            </a:r>
            <a:endParaRPr lang="en-US" sz="1350" dirty="0"/>
          </a:p>
        </p:txBody>
      </p:sp>
      <p:sp>
        <p:nvSpPr>
          <p:cNvPr id="28" name="SK-10-text-27"/>
          <p:cNvSpPr/>
          <p:nvPr/>
        </p:nvSpPr>
        <p:spPr>
          <a:xfrm>
            <a:off x="6467475" y="1672530"/>
            <a:ext cx="51149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Massive Over-labelling</a:t>
            </a:r>
            <a:endParaRPr lang="en-US" sz="1200" dirty="0"/>
          </a:p>
        </p:txBody>
      </p:sp>
      <p:sp>
        <p:nvSpPr>
          <p:cNvPr id="29" name="SK-10-text-28"/>
          <p:cNvSpPr/>
          <p:nvPr/>
        </p:nvSpPr>
        <p:spPr>
          <a:xfrm>
            <a:off x="6467475" y="1920180"/>
            <a:ext cx="5114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546E7A"/>
                </a:solidFill>
              </a:rPr>
              <a:t>10% of UK patients carry the label; only ~1% are truly allergic on formal testing.</a:t>
            </a:r>
            <a:endParaRPr lang="en-US" sz="1200" dirty="0"/>
          </a:p>
        </p:txBody>
      </p:sp>
      <p:sp>
        <p:nvSpPr>
          <p:cNvPr id="30" name="SK-10-text-29"/>
          <p:cNvSpPr/>
          <p:nvPr/>
        </p:nvSpPr>
        <p:spPr>
          <a:xfrm>
            <a:off x="6610350" y="2577405"/>
            <a:ext cx="4480768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</a:rPr>
              <a:t>IMPACT: Increased C. difficile risk, higher healthcare costs, and poorer clinical outcomes from inferior antibiotic alternatives.</a:t>
            </a:r>
            <a:endParaRPr lang="en-US" sz="1050" dirty="0"/>
          </a:p>
        </p:txBody>
      </p:sp>
      <p:sp>
        <p:nvSpPr>
          <p:cNvPr id="31" name="SK-10-text-30"/>
          <p:cNvSpPr/>
          <p:nvPr/>
        </p:nvSpPr>
        <p:spPr>
          <a:xfrm>
            <a:off x="6772275" y="4057650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008080"/>
                </a:solidFill>
              </a:rPr>
              <a:t>MANAGEMENT &amp; DE-LABELLING</a:t>
            </a:r>
            <a:endParaRPr lang="en-US" sz="1350" dirty="0"/>
          </a:p>
        </p:txBody>
      </p:sp>
      <p:sp>
        <p:nvSpPr>
          <p:cNvPr id="32" name="SK-10-text-31"/>
          <p:cNvSpPr/>
          <p:nvPr/>
        </p:nvSpPr>
        <p:spPr>
          <a:xfrm>
            <a:off x="6467475" y="4429125"/>
            <a:ext cx="51149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Accurate Documentation</a:t>
            </a:r>
            <a:endParaRPr lang="en-US" sz="1200" dirty="0"/>
          </a:p>
        </p:txBody>
      </p:sp>
      <p:sp>
        <p:nvSpPr>
          <p:cNvPr id="33" name="SK-10-text-32"/>
          <p:cNvSpPr/>
          <p:nvPr/>
        </p:nvSpPr>
        <p:spPr>
          <a:xfrm>
            <a:off x="6467475" y="4676775"/>
            <a:ext cx="57245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546E7A"/>
                </a:solidFill>
              </a:rPr>
              <a:t>Record the exact reaction type and time between dose and symptom onset.</a:t>
            </a:r>
            <a:endParaRPr lang="en-US" sz="1200" dirty="0"/>
          </a:p>
        </p:txBody>
      </p:sp>
      <p:sp>
        <p:nvSpPr>
          <p:cNvPr id="34" name="SK-10-text-33"/>
          <p:cNvSpPr/>
          <p:nvPr/>
        </p:nvSpPr>
        <p:spPr>
          <a:xfrm>
            <a:off x="6467475" y="5000625"/>
            <a:ext cx="51149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De-labelling Pathway</a:t>
            </a:r>
            <a:endParaRPr lang="en-US" sz="1200" dirty="0"/>
          </a:p>
        </p:txBody>
      </p:sp>
      <p:sp>
        <p:nvSpPr>
          <p:cNvPr id="35" name="SK-10-text-34"/>
          <p:cNvSpPr/>
          <p:nvPr/>
        </p:nvSpPr>
        <p:spPr>
          <a:xfrm>
            <a:off x="6467475" y="5248275"/>
            <a:ext cx="5114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546E7A"/>
                </a:solidFill>
              </a:rPr>
              <a:t>Refer low-risk patients for specialist challenge; reduces harm and antibiotic resistance.</a:t>
            </a:r>
            <a:endParaRPr lang="en-US" sz="1200" dirty="0"/>
          </a:p>
        </p:txBody>
      </p:sp>
      <p:sp>
        <p:nvSpPr>
          <p:cNvPr id="36" name="SK-10-text-35"/>
          <p:cNvSpPr/>
          <p:nvPr/>
        </p:nvSpPr>
        <p:spPr>
          <a:xfrm>
            <a:off x="6467475" y="5800725"/>
            <a:ext cx="51149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Specialist Referral</a:t>
            </a:r>
            <a:endParaRPr lang="en-US" sz="1200" dirty="0"/>
          </a:p>
        </p:txBody>
      </p:sp>
      <p:sp>
        <p:nvSpPr>
          <p:cNvPr id="37" name="SK-10-text-36"/>
          <p:cNvSpPr/>
          <p:nvPr/>
        </p:nvSpPr>
        <p:spPr>
          <a:xfrm>
            <a:off x="6467475" y="6048375"/>
            <a:ext cx="57245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546E7A"/>
                </a:solidFill>
              </a:rPr>
              <a:t>Refer all cases of anaphylaxis or uncertain diagnosis to the allergy clinic.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57150" cy="653355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72480"/>
            <a:ext cx="5572125" cy="5204520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534418"/>
            <a:ext cx="238125" cy="190500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901130"/>
            <a:ext cx="5114925" cy="828675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844105"/>
            <a:ext cx="5114925" cy="828675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3787080"/>
            <a:ext cx="5114925" cy="828675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4730055"/>
            <a:ext cx="5114925" cy="828675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8875" y="1272480"/>
            <a:ext cx="5572125" cy="2656880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7475" y="1534418"/>
            <a:ext cx="238125" cy="190500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7475" y="1939230"/>
            <a:ext cx="166688" cy="488156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7475" y="2579787"/>
            <a:ext cx="166688" cy="427137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3159323"/>
            <a:ext cx="166688" cy="427137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4119860"/>
            <a:ext cx="5572125" cy="2357140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4381798"/>
            <a:ext cx="238125" cy="190500"/>
          </a:xfrm>
          <a:prstGeom prst="rect">
            <a:avLst/>
          </a:prstGeom>
        </p:spPr>
      </p:pic>
      <p:sp>
        <p:nvSpPr>
          <p:cNvPr id="18" name="SK-11-text-17"/>
          <p:cNvSpPr/>
          <p:nvPr/>
        </p:nvSpPr>
        <p:spPr>
          <a:xfrm>
            <a:off x="581025" y="428625"/>
            <a:ext cx="896112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Allergic Rhinitis Management</a:t>
            </a:r>
            <a:endParaRPr lang="en-US" sz="2100" dirty="0"/>
          </a:p>
        </p:txBody>
      </p:sp>
      <p:sp>
        <p:nvSpPr>
          <p:cNvPr id="19" name="SK-11-text-18"/>
          <p:cNvSpPr/>
          <p:nvPr/>
        </p:nvSpPr>
        <p:spPr>
          <a:xfrm>
            <a:off x="581025" y="786705"/>
            <a:ext cx="59740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2024 / RESUS 2021 STANDARDS</a:t>
            </a:r>
            <a:endParaRPr lang="en-US" sz="1050" dirty="0"/>
          </a:p>
        </p:txBody>
      </p:sp>
      <p:sp>
        <p:nvSpPr>
          <p:cNvPr id="20" name="SK-11-text-19"/>
          <p:cNvSpPr/>
          <p:nvPr/>
        </p:nvSpPr>
        <p:spPr>
          <a:xfrm>
            <a:off x="942975" y="1501080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Stepped Management Pathway</a:t>
            </a:r>
            <a:endParaRPr lang="en-US" sz="1350" dirty="0"/>
          </a:p>
        </p:txBody>
      </p:sp>
      <p:sp>
        <p:nvSpPr>
          <p:cNvPr id="21" name="SK-11-text-20"/>
          <p:cNvSpPr/>
          <p:nvPr/>
        </p:nvSpPr>
        <p:spPr>
          <a:xfrm>
            <a:off x="762000" y="2015430"/>
            <a:ext cx="4810125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STEP 1: MILD INTERMITTENT</a:t>
            </a:r>
            <a:endParaRPr lang="en-US" sz="825" dirty="0"/>
          </a:p>
        </p:txBody>
      </p:sp>
      <p:sp>
        <p:nvSpPr>
          <p:cNvPr id="22" name="SK-11-text-21"/>
          <p:cNvSpPr/>
          <p:nvPr/>
        </p:nvSpPr>
        <p:spPr>
          <a:xfrm>
            <a:off x="762000" y="2210693"/>
            <a:ext cx="4810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Non-sedating Antihistamines</a:t>
            </a:r>
            <a:endParaRPr lang="en-US" sz="1125" dirty="0"/>
          </a:p>
        </p:txBody>
      </p:sp>
      <p:sp>
        <p:nvSpPr>
          <p:cNvPr id="23" name="SK-11-text-22"/>
          <p:cNvSpPr/>
          <p:nvPr/>
        </p:nvSpPr>
        <p:spPr>
          <a:xfrm>
            <a:off x="762000" y="2429768"/>
            <a:ext cx="648843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5D6D7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Cetirizine 10mg OD or Loratadine 10mg OD.</a:t>
            </a:r>
            <a:endParaRPr lang="en-US" sz="975" dirty="0"/>
          </a:p>
        </p:txBody>
      </p:sp>
      <p:sp>
        <p:nvSpPr>
          <p:cNvPr id="24" name="SK-11-text-23"/>
          <p:cNvSpPr/>
          <p:nvPr/>
        </p:nvSpPr>
        <p:spPr>
          <a:xfrm>
            <a:off x="762000" y="2958405"/>
            <a:ext cx="4810125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STEP 2: PERSISTENT / MOD-SEVERE</a:t>
            </a:r>
            <a:endParaRPr lang="en-US" sz="825" dirty="0"/>
          </a:p>
        </p:txBody>
      </p:sp>
      <p:sp>
        <p:nvSpPr>
          <p:cNvPr id="25" name="SK-11-text-24"/>
          <p:cNvSpPr/>
          <p:nvPr/>
        </p:nvSpPr>
        <p:spPr>
          <a:xfrm>
            <a:off x="762000" y="3153668"/>
            <a:ext cx="5486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Intranasal Corticosteroid (INCS)</a:t>
            </a:r>
            <a:endParaRPr lang="en-US" sz="1125" dirty="0"/>
          </a:p>
        </p:txBody>
      </p:sp>
      <p:sp>
        <p:nvSpPr>
          <p:cNvPr id="26" name="SK-11-text-25"/>
          <p:cNvSpPr/>
          <p:nvPr/>
        </p:nvSpPr>
        <p:spPr>
          <a:xfrm>
            <a:off x="762000" y="3372743"/>
            <a:ext cx="762762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First-line treatment.</a:t>
            </a:r>
            <a:r>
              <a:rPr lang="en-US" sz="975" dirty="0">
                <a:solidFill>
                  <a:srgbClr val="5D6D7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Full effect takes 2–4 weeks.</a:t>
            </a:r>
            <a:endParaRPr lang="en-US" sz="975" dirty="0"/>
          </a:p>
        </p:txBody>
      </p:sp>
      <p:sp>
        <p:nvSpPr>
          <p:cNvPr id="27" name="SK-11-text-26"/>
          <p:cNvSpPr/>
          <p:nvPr/>
        </p:nvSpPr>
        <p:spPr>
          <a:xfrm>
            <a:off x="762000" y="3901380"/>
            <a:ext cx="4810125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STEP 3: INSUFFICIENT CONTROL</a:t>
            </a:r>
            <a:endParaRPr lang="en-US" sz="825" dirty="0"/>
          </a:p>
        </p:txBody>
      </p:sp>
      <p:sp>
        <p:nvSpPr>
          <p:cNvPr id="28" name="SK-11-text-27"/>
          <p:cNvSpPr/>
          <p:nvPr/>
        </p:nvSpPr>
        <p:spPr>
          <a:xfrm>
            <a:off x="762000" y="4096643"/>
            <a:ext cx="4810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INCS + Oral Antihistamine</a:t>
            </a:r>
            <a:endParaRPr lang="en-US" sz="1125" dirty="0"/>
          </a:p>
        </p:txBody>
      </p:sp>
      <p:sp>
        <p:nvSpPr>
          <p:cNvPr id="29" name="SK-11-text-28"/>
          <p:cNvSpPr/>
          <p:nvPr/>
        </p:nvSpPr>
        <p:spPr>
          <a:xfrm>
            <a:off x="762000" y="4315718"/>
            <a:ext cx="728091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5D6D7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Combined therapy for moderate-to-severe symptoms.</a:t>
            </a:r>
            <a:endParaRPr lang="en-US" sz="975" dirty="0"/>
          </a:p>
        </p:txBody>
      </p:sp>
      <p:sp>
        <p:nvSpPr>
          <p:cNvPr id="30" name="SK-11-text-29"/>
          <p:cNvSpPr/>
          <p:nvPr/>
        </p:nvSpPr>
        <p:spPr>
          <a:xfrm>
            <a:off x="762000" y="4844355"/>
            <a:ext cx="4810125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STEP 4: REFRACTORY SYMPTOMS</a:t>
            </a:r>
            <a:endParaRPr lang="en-US" sz="825" dirty="0"/>
          </a:p>
        </p:txBody>
      </p:sp>
      <p:sp>
        <p:nvSpPr>
          <p:cNvPr id="31" name="SK-11-text-30"/>
          <p:cNvSpPr/>
          <p:nvPr/>
        </p:nvSpPr>
        <p:spPr>
          <a:xfrm>
            <a:off x="762000" y="5039618"/>
            <a:ext cx="4810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INCS + Azelastine (Dymista)</a:t>
            </a:r>
            <a:endParaRPr lang="en-US" sz="1125" dirty="0"/>
          </a:p>
        </p:txBody>
      </p:sp>
      <p:sp>
        <p:nvSpPr>
          <p:cNvPr id="32" name="SK-11-text-31"/>
          <p:cNvSpPr/>
          <p:nvPr/>
        </p:nvSpPr>
        <p:spPr>
          <a:xfrm>
            <a:off x="762000" y="5258693"/>
            <a:ext cx="802386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5D6D7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Licensed combination nasal spray for superior control.</a:t>
            </a:r>
            <a:endParaRPr lang="en-US" sz="975" dirty="0"/>
          </a:p>
        </p:txBody>
      </p:sp>
      <p:sp>
        <p:nvSpPr>
          <p:cNvPr id="33" name="SK-11-text-32"/>
          <p:cNvSpPr/>
          <p:nvPr/>
        </p:nvSpPr>
        <p:spPr>
          <a:xfrm>
            <a:off x="6800850" y="1501080"/>
            <a:ext cx="53911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&amp; Add-ons</a:t>
            </a:r>
            <a:endParaRPr lang="en-US" sz="1350" dirty="0"/>
          </a:p>
        </p:txBody>
      </p:sp>
      <p:sp>
        <p:nvSpPr>
          <p:cNvPr id="34" name="SK-11-text-33"/>
          <p:cNvSpPr/>
          <p:nvPr/>
        </p:nvSpPr>
        <p:spPr>
          <a:xfrm>
            <a:off x="6748463" y="1901130"/>
            <a:ext cx="4833938" cy="5262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Technique is Key:</a:t>
            </a: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Counsel patients to direct spray </a:t>
            </a: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away from the septum</a:t>
            </a: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 prevent epistaxis.</a:t>
            </a:r>
            <a:endParaRPr lang="en-US" sz="1125" dirty="0"/>
          </a:p>
        </p:txBody>
      </p:sp>
      <p:sp>
        <p:nvSpPr>
          <p:cNvPr id="35" name="SK-11-text-34"/>
          <p:cNvSpPr/>
          <p:nvPr/>
        </p:nvSpPr>
        <p:spPr>
          <a:xfrm>
            <a:off x="6748463" y="2541687"/>
            <a:ext cx="4833938" cy="4652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Eye Symptoms:</a:t>
            </a: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Add Sodium Cromoglicate drops if ocular symptoms persist despite oral antihistamines.</a:t>
            </a:r>
            <a:endParaRPr lang="en-US" sz="1125" dirty="0"/>
          </a:p>
        </p:txBody>
      </p:sp>
      <p:sp>
        <p:nvSpPr>
          <p:cNvPr id="36" name="SK-11-text-35"/>
          <p:cNvSpPr/>
          <p:nvPr/>
        </p:nvSpPr>
        <p:spPr>
          <a:xfrm>
            <a:off x="6748463" y="3121223"/>
            <a:ext cx="4833938" cy="4652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Montelukast:</a:t>
            </a: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 useful adjunct for patients with concurrent </a:t>
            </a: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Allergic Rhinitis + Asthma</a:t>
            </a: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25" dirty="0"/>
          </a:p>
        </p:txBody>
      </p:sp>
      <p:sp>
        <p:nvSpPr>
          <p:cNvPr id="37" name="SK-11-text-36"/>
          <p:cNvSpPr/>
          <p:nvPr/>
        </p:nvSpPr>
        <p:spPr>
          <a:xfrm>
            <a:off x="6800850" y="4348460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Referral &amp; Immunotherapy</a:t>
            </a:r>
            <a:endParaRPr lang="en-US" sz="1350" dirty="0"/>
          </a:p>
        </p:txBody>
      </p:sp>
      <p:sp>
        <p:nvSpPr>
          <p:cNvPr id="38" name="SK-11-text-37"/>
          <p:cNvSpPr/>
          <p:nvPr/>
        </p:nvSpPr>
        <p:spPr>
          <a:xfrm>
            <a:off x="6467475" y="4748510"/>
            <a:ext cx="57245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 to Specialist Allergy Clinic if:</a:t>
            </a:r>
            <a:endParaRPr lang="en-US" sz="1125" dirty="0"/>
          </a:p>
        </p:txBody>
      </p:sp>
      <p:sp>
        <p:nvSpPr>
          <p:cNvPr id="39" name="SK-11-text-38"/>
          <p:cNvSpPr/>
          <p:nvPr/>
        </p:nvSpPr>
        <p:spPr>
          <a:xfrm>
            <a:off x="6657975" y="5058073"/>
            <a:ext cx="55340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Symptoms remain severe despite optimal Step 4 pharmacotherapy.</a:t>
            </a:r>
            <a:endParaRPr lang="en-US" sz="1050" dirty="0"/>
          </a:p>
        </p:txBody>
      </p:sp>
      <p:sp>
        <p:nvSpPr>
          <p:cNvPr id="40" name="SK-11-text-39"/>
          <p:cNvSpPr/>
          <p:nvPr/>
        </p:nvSpPr>
        <p:spPr>
          <a:xfrm>
            <a:off x="6657975" y="5334298"/>
            <a:ext cx="55340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Diagnosis is uncertain or occupational triggers are suspected.</a:t>
            </a:r>
            <a:endParaRPr lang="en-US" sz="1050" dirty="0"/>
          </a:p>
        </p:txBody>
      </p:sp>
      <p:sp>
        <p:nvSpPr>
          <p:cNvPr id="41" name="SK-11-text-40"/>
          <p:cNvSpPr/>
          <p:nvPr/>
        </p:nvSpPr>
        <p:spPr>
          <a:xfrm>
            <a:off x="6657975" y="5610523"/>
            <a:ext cx="49244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Candidate for Immunotherapy (SCIT/SLIT) — most effective for grass pollen and dust mite.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57150" cy="653355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72480"/>
            <a:ext cx="5572125" cy="2870299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501080"/>
            <a:ext cx="381000" cy="381000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944" y="1603921"/>
            <a:ext cx="214313" cy="175320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072580"/>
            <a:ext cx="119063" cy="119063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613422"/>
            <a:ext cx="119063" cy="119063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154263"/>
            <a:ext cx="119063" cy="119063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704630"/>
            <a:ext cx="5114925" cy="209550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4333280"/>
            <a:ext cx="5572125" cy="2399854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561880"/>
            <a:ext cx="381000" cy="381000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2944" y="4664720"/>
            <a:ext cx="214313" cy="175320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5133380"/>
            <a:ext cx="119063" cy="119063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" y="5674221"/>
            <a:ext cx="119063" cy="99120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6001792"/>
            <a:ext cx="119063" cy="108198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8875" y="1272480"/>
            <a:ext cx="5572125" cy="2635151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1501080"/>
            <a:ext cx="381000" cy="381000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50819" y="1603921"/>
            <a:ext cx="214313" cy="175320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2072580"/>
            <a:ext cx="119063" cy="108198"/>
          </a:xfrm>
          <a:prstGeom prst="rect">
            <a:avLst/>
          </a:prstGeom>
        </p:spPr>
      </p:pic>
      <p:pic>
        <p:nvPicPr>
          <p:cNvPr id="22" name="SK-12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2613422"/>
            <a:ext cx="119063" cy="99120"/>
          </a:xfrm>
          <a:prstGeom prst="rect">
            <a:avLst/>
          </a:prstGeom>
        </p:spPr>
      </p:pic>
      <p:pic>
        <p:nvPicPr>
          <p:cNvPr id="23" name="SK-12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67475" y="2998143"/>
            <a:ext cx="5114925" cy="628650"/>
          </a:xfrm>
          <a:prstGeom prst="rect">
            <a:avLst/>
          </a:prstGeom>
        </p:spPr>
      </p:pic>
      <p:pic>
        <p:nvPicPr>
          <p:cNvPr id="24" name="SK-12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238875" y="4098131"/>
            <a:ext cx="5572125" cy="2635151"/>
          </a:xfrm>
          <a:prstGeom prst="rect">
            <a:avLst/>
          </a:prstGeom>
        </p:spPr>
      </p:pic>
      <p:pic>
        <p:nvPicPr>
          <p:cNvPr id="25" name="SK-12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67475" y="4326731"/>
            <a:ext cx="381000" cy="381000"/>
          </a:xfrm>
          <a:prstGeom prst="rect">
            <a:avLst/>
          </a:prstGeom>
        </p:spPr>
      </p:pic>
      <p:pic>
        <p:nvPicPr>
          <p:cNvPr id="26" name="SK-12-img-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550819" y="4429571"/>
            <a:ext cx="214313" cy="175320"/>
          </a:xfrm>
          <a:prstGeom prst="rect">
            <a:avLst/>
          </a:prstGeom>
        </p:spPr>
      </p:pic>
      <p:pic>
        <p:nvPicPr>
          <p:cNvPr id="27" name="SK-12-img-2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467475" y="4860131"/>
            <a:ext cx="190500" cy="169218"/>
          </a:xfrm>
          <a:prstGeom prst="rect">
            <a:avLst/>
          </a:prstGeom>
        </p:spPr>
      </p:pic>
      <p:pic>
        <p:nvPicPr>
          <p:cNvPr id="28" name="SK-12-img-27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467475" y="5400973"/>
            <a:ext cx="190500" cy="217587"/>
          </a:xfrm>
          <a:prstGeom prst="rect">
            <a:avLst/>
          </a:prstGeom>
        </p:spPr>
      </p:pic>
      <p:pic>
        <p:nvPicPr>
          <p:cNvPr id="29" name="SK-12-img-28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467475" y="5941814"/>
            <a:ext cx="190500" cy="169218"/>
          </a:xfrm>
          <a:prstGeom prst="rect">
            <a:avLst/>
          </a:prstGeom>
        </p:spPr>
      </p:pic>
      <p:sp>
        <p:nvSpPr>
          <p:cNvPr id="30" name="SK-12-text-29"/>
          <p:cNvSpPr/>
          <p:nvPr/>
        </p:nvSpPr>
        <p:spPr>
          <a:xfrm>
            <a:off x="581025" y="428625"/>
            <a:ext cx="992124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C3E50"/>
                </a:solidFill>
              </a:rPr>
              <a:t>Allergy Testing in Primary Care</a:t>
            </a:r>
            <a:endParaRPr lang="en-US" sz="2100" dirty="0"/>
          </a:p>
        </p:txBody>
      </p:sp>
      <p:sp>
        <p:nvSpPr>
          <p:cNvPr id="31" name="SK-12-text-30"/>
          <p:cNvSpPr/>
          <p:nvPr/>
        </p:nvSpPr>
        <p:spPr>
          <a:xfrm>
            <a:off x="581025" y="786705"/>
            <a:ext cx="73609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008080"/>
                </a:solidFill>
              </a:rPr>
              <a:t>EVIDENCE-BASED DIAGNOSTICS &amp; CLINICAL REFERRAL</a:t>
            </a:r>
            <a:endParaRPr lang="en-US" sz="1050" dirty="0"/>
          </a:p>
        </p:txBody>
      </p:sp>
      <p:sp>
        <p:nvSpPr>
          <p:cNvPr id="32" name="SK-12-text-31"/>
          <p:cNvSpPr/>
          <p:nvPr/>
        </p:nvSpPr>
        <p:spPr>
          <a:xfrm>
            <a:off x="1104900" y="1548705"/>
            <a:ext cx="5715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Specific IgE (Blood Test)</a:t>
            </a:r>
            <a:endParaRPr lang="en-US" sz="1500" dirty="0"/>
          </a:p>
        </p:txBody>
      </p:sp>
      <p:sp>
        <p:nvSpPr>
          <p:cNvPr id="33" name="SK-12-text-32"/>
          <p:cNvSpPr/>
          <p:nvPr/>
        </p:nvSpPr>
        <p:spPr>
          <a:xfrm>
            <a:off x="823913" y="2034480"/>
            <a:ext cx="49006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Accessible in Primary Care; identifies sensitisation to specific allergens (e.g., nut mix, inhalants).</a:t>
            </a:r>
            <a:endParaRPr lang="en-US" sz="1200" dirty="0"/>
          </a:p>
        </p:txBody>
      </p:sp>
      <p:sp>
        <p:nvSpPr>
          <p:cNvPr id="34" name="SK-12-text-33"/>
          <p:cNvSpPr/>
          <p:nvPr/>
        </p:nvSpPr>
        <p:spPr>
          <a:xfrm>
            <a:off x="823913" y="2575322"/>
            <a:ext cx="49006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Interpretation: Positive (≥0.35 kU/L) does NOT confirm clinical allergy; history is paramount.</a:t>
            </a:r>
            <a:endParaRPr lang="en-US" sz="1200" dirty="0"/>
          </a:p>
        </p:txBody>
      </p:sp>
      <p:sp>
        <p:nvSpPr>
          <p:cNvPr id="35" name="SK-12-text-34"/>
          <p:cNvSpPr/>
          <p:nvPr/>
        </p:nvSpPr>
        <p:spPr>
          <a:xfrm>
            <a:off x="823913" y="3116163"/>
            <a:ext cx="49006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Useful for rhinitis or suspected IgE-mediated food reactions before specialist referral.</a:t>
            </a:r>
            <a:endParaRPr lang="en-US" sz="1200" dirty="0"/>
          </a:p>
        </p:txBody>
      </p:sp>
      <p:sp>
        <p:nvSpPr>
          <p:cNvPr id="36" name="SK-12-text-35"/>
          <p:cNvSpPr/>
          <p:nvPr/>
        </p:nvSpPr>
        <p:spPr>
          <a:xfrm>
            <a:off x="685800" y="3704630"/>
            <a:ext cx="4962525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008080"/>
                </a:solidFill>
              </a:rPr>
              <a:t>Class 1 Sensitivity: ≥0.35 kU/L</a:t>
            </a:r>
            <a:endParaRPr lang="en-US" sz="900" dirty="0"/>
          </a:p>
        </p:txBody>
      </p:sp>
      <p:sp>
        <p:nvSpPr>
          <p:cNvPr id="37" name="SK-12-text-36"/>
          <p:cNvSpPr/>
          <p:nvPr/>
        </p:nvSpPr>
        <p:spPr>
          <a:xfrm>
            <a:off x="1104900" y="4609505"/>
            <a:ext cx="5486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Skin Prick Testing (SPT)</a:t>
            </a:r>
            <a:endParaRPr lang="en-US" sz="1500" dirty="0"/>
          </a:p>
        </p:txBody>
      </p:sp>
      <p:sp>
        <p:nvSpPr>
          <p:cNvPr id="38" name="SK-12-text-37"/>
          <p:cNvSpPr/>
          <p:nvPr/>
        </p:nvSpPr>
        <p:spPr>
          <a:xfrm>
            <a:off x="823913" y="5095280"/>
            <a:ext cx="49006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The gold standard for IgE-mediated allergy; usually performed in secondary care/specialist clinics.</a:t>
            </a:r>
            <a:endParaRPr lang="en-US" sz="1200" dirty="0"/>
          </a:p>
        </p:txBody>
      </p:sp>
      <p:sp>
        <p:nvSpPr>
          <p:cNvPr id="39" name="SK-12-text-38"/>
          <p:cNvSpPr/>
          <p:nvPr/>
        </p:nvSpPr>
        <p:spPr>
          <a:xfrm>
            <a:off x="823913" y="5636121"/>
            <a:ext cx="104851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Requires </a:t>
            </a:r>
            <a:r>
              <a:rPr lang="en-US" sz="1200" b="1" dirty="0">
                <a:solidFill>
                  <a:srgbClr val="C0392B"/>
                </a:solidFill>
              </a:rPr>
              <a:t>antihistamine washout</a:t>
            </a:r>
            <a:r>
              <a:rPr lang="en-US" sz="1200" dirty="0">
                <a:solidFill>
                  <a:srgbClr val="2C3E50"/>
                </a:solidFill>
              </a:rPr>
              <a:t> (stopped 3-7 days prior).</a:t>
            </a:r>
            <a:endParaRPr lang="en-US" sz="1200" dirty="0"/>
          </a:p>
        </p:txBody>
      </p:sp>
      <p:sp>
        <p:nvSpPr>
          <p:cNvPr id="40" name="SK-12-text-39"/>
          <p:cNvSpPr/>
          <p:nvPr/>
        </p:nvSpPr>
        <p:spPr>
          <a:xfrm>
            <a:off x="823913" y="5963692"/>
            <a:ext cx="49006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Risk of systemic reaction: must be done where resuscitation facilities are available.</a:t>
            </a:r>
            <a:endParaRPr lang="en-US" sz="1200" dirty="0"/>
          </a:p>
        </p:txBody>
      </p:sp>
      <p:sp>
        <p:nvSpPr>
          <p:cNvPr id="41" name="SK-12-text-40"/>
          <p:cNvSpPr/>
          <p:nvPr/>
        </p:nvSpPr>
        <p:spPr>
          <a:xfrm>
            <a:off x="6962775" y="1548705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The Role of Total IgE</a:t>
            </a:r>
            <a:endParaRPr lang="en-US" sz="1500" dirty="0"/>
          </a:p>
        </p:txBody>
      </p:sp>
      <p:sp>
        <p:nvSpPr>
          <p:cNvPr id="42" name="SK-12-text-41"/>
          <p:cNvSpPr/>
          <p:nvPr/>
        </p:nvSpPr>
        <p:spPr>
          <a:xfrm>
            <a:off x="6681788" y="2034480"/>
            <a:ext cx="49006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Poor specificity</a:t>
            </a:r>
            <a:r>
              <a:rPr lang="en-US" sz="1200" dirty="0">
                <a:solidFill>
                  <a:srgbClr val="2C3E50"/>
                </a:solidFill>
              </a:rPr>
              <a:t>: Elevated in atopic eczema, asthma, and parasitic infections.</a:t>
            </a:r>
            <a:endParaRPr lang="en-US" sz="1200" dirty="0"/>
          </a:p>
        </p:txBody>
      </p:sp>
      <p:sp>
        <p:nvSpPr>
          <p:cNvPr id="43" name="SK-12-text-42"/>
          <p:cNvSpPr/>
          <p:nvPr/>
        </p:nvSpPr>
        <p:spPr>
          <a:xfrm>
            <a:off x="6681788" y="2575322"/>
            <a:ext cx="551021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 high Total IgE does NOT diagnose a specific allergy or trigger.</a:t>
            </a:r>
            <a:endParaRPr lang="en-US" sz="1200" dirty="0"/>
          </a:p>
        </p:txBody>
      </p:sp>
      <p:sp>
        <p:nvSpPr>
          <p:cNvPr id="44" name="SK-12-text-43"/>
          <p:cNvSpPr/>
          <p:nvPr/>
        </p:nvSpPr>
        <p:spPr>
          <a:xfrm>
            <a:off x="6619875" y="2998143"/>
            <a:ext cx="4810125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2C3E50"/>
                </a:solidFill>
              </a:rPr>
              <a:t>Clinical Pearl: Normal Total IgE does not exclude clinical allergy to a single specific substance.</a:t>
            </a:r>
            <a:endParaRPr lang="en-US" sz="1050" dirty="0"/>
          </a:p>
        </p:txBody>
      </p:sp>
      <p:sp>
        <p:nvSpPr>
          <p:cNvPr id="45" name="SK-12-text-44"/>
          <p:cNvSpPr/>
          <p:nvPr/>
        </p:nvSpPr>
        <p:spPr>
          <a:xfrm>
            <a:off x="6962775" y="4374356"/>
            <a:ext cx="52292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Avoid: Unproven Methods</a:t>
            </a:r>
            <a:endParaRPr lang="en-US" sz="1500" dirty="0"/>
          </a:p>
        </p:txBody>
      </p:sp>
      <p:sp>
        <p:nvSpPr>
          <p:cNvPr id="46" name="SK-12-text-45"/>
          <p:cNvSpPr/>
          <p:nvPr/>
        </p:nvSpPr>
        <p:spPr>
          <a:xfrm>
            <a:off x="6753225" y="4860131"/>
            <a:ext cx="48291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Vega Testing / Kinesiology</a:t>
            </a:r>
            <a:r>
              <a:rPr lang="en-US" sz="1200" dirty="0">
                <a:solidFill>
                  <a:srgbClr val="2C3E50"/>
                </a:solidFill>
              </a:rPr>
              <a:t>: No scientific evidence; potentially harmful due to exclusion diets.</a:t>
            </a:r>
            <a:endParaRPr lang="en-US" sz="1200" dirty="0"/>
          </a:p>
        </p:txBody>
      </p:sp>
      <p:sp>
        <p:nvSpPr>
          <p:cNvPr id="47" name="SK-12-text-46"/>
          <p:cNvSpPr/>
          <p:nvPr/>
        </p:nvSpPr>
        <p:spPr>
          <a:xfrm>
            <a:off x="6753225" y="5400973"/>
            <a:ext cx="48291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Hair Analysis / Cytotoxic Testing</a:t>
            </a:r>
            <a:r>
              <a:rPr lang="en-US" sz="1200" dirty="0">
                <a:solidFill>
                  <a:srgbClr val="2C3E50"/>
                </a:solidFill>
              </a:rPr>
              <a:t>: Fraudulent diagnostics; do not recommend or arrange in GP practice.</a:t>
            </a:r>
            <a:endParaRPr lang="en-US" sz="1200" dirty="0"/>
          </a:p>
        </p:txBody>
      </p:sp>
      <p:sp>
        <p:nvSpPr>
          <p:cNvPr id="48" name="SK-12-text-47"/>
          <p:cNvSpPr/>
          <p:nvPr/>
        </p:nvSpPr>
        <p:spPr>
          <a:xfrm>
            <a:off x="6753225" y="5941814"/>
            <a:ext cx="48291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Direct patients to NHS-validated testing only to avoid unnecessary anxiety and cost.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57150" cy="653355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72480"/>
            <a:ext cx="5572125" cy="4637782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539180"/>
            <a:ext cx="285750" cy="228600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2024955"/>
            <a:ext cx="166688" cy="166688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565797"/>
            <a:ext cx="166688" cy="166688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3106638"/>
            <a:ext cx="166688" cy="166688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3647480"/>
            <a:ext cx="166688" cy="166688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4188321"/>
            <a:ext cx="166688" cy="166688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4729163"/>
            <a:ext cx="166688" cy="166688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272480"/>
            <a:ext cx="5572125" cy="4637782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1539180"/>
            <a:ext cx="285750" cy="228600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2024955"/>
            <a:ext cx="166688" cy="166688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2565797"/>
            <a:ext cx="166688" cy="166688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3106638"/>
            <a:ext cx="166688" cy="166688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3647480"/>
            <a:ext cx="166688" cy="166688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4188321"/>
            <a:ext cx="166688" cy="166688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6291263"/>
            <a:ext cx="11430000" cy="376238"/>
          </a:xfrm>
          <a:prstGeom prst="rect">
            <a:avLst/>
          </a:prstGeom>
        </p:spPr>
      </p:pic>
      <p:pic>
        <p:nvPicPr>
          <p:cNvPr id="21" name="SK-13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3875" y="6424166"/>
            <a:ext cx="154781" cy="125760"/>
          </a:xfrm>
          <a:prstGeom prst="rect">
            <a:avLst/>
          </a:prstGeom>
        </p:spPr>
      </p:pic>
      <p:sp>
        <p:nvSpPr>
          <p:cNvPr id="22" name="SK-13-text-21"/>
          <p:cNvSpPr/>
          <p:nvPr/>
        </p:nvSpPr>
        <p:spPr>
          <a:xfrm>
            <a:off x="581025" y="428625"/>
            <a:ext cx="864108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C3E50"/>
                </a:solidFill>
              </a:rPr>
              <a:t>Exam Pearls for AKT and SCA</a:t>
            </a:r>
            <a:endParaRPr lang="en-US" sz="2100" dirty="0"/>
          </a:p>
        </p:txBody>
      </p:sp>
      <p:sp>
        <p:nvSpPr>
          <p:cNvPr id="23" name="SK-13-text-22"/>
          <p:cNvSpPr/>
          <p:nvPr/>
        </p:nvSpPr>
        <p:spPr>
          <a:xfrm>
            <a:off x="581025" y="786705"/>
            <a:ext cx="73609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008080"/>
                </a:solidFill>
              </a:rPr>
              <a:t>HIGH-YIELD CLINICAL &amp; COMMUNICATION STRATEGIES</a:t>
            </a:r>
            <a:endParaRPr lang="en-US" sz="1050" dirty="0"/>
          </a:p>
        </p:txBody>
      </p:sp>
      <p:sp>
        <p:nvSpPr>
          <p:cNvPr id="24" name="SK-13-text-23"/>
          <p:cNvSpPr/>
          <p:nvPr/>
        </p:nvSpPr>
        <p:spPr>
          <a:xfrm>
            <a:off x="1019175" y="1510605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AKT High-Yield Facts</a:t>
            </a:r>
            <a:endParaRPr lang="en-US" sz="1500" dirty="0"/>
          </a:p>
        </p:txBody>
      </p:sp>
      <p:sp>
        <p:nvSpPr>
          <p:cNvPr id="25" name="SK-13-text-24"/>
          <p:cNvSpPr/>
          <p:nvPr/>
        </p:nvSpPr>
        <p:spPr>
          <a:xfrm>
            <a:off x="900113" y="1986855"/>
            <a:ext cx="48148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8080"/>
                </a:solidFill>
              </a:rPr>
              <a:t>Adrenaline IM:</a:t>
            </a:r>
            <a:r>
              <a:rPr lang="en-US" sz="1200" dirty="0">
                <a:solidFill>
                  <a:srgbClr val="2C3E50"/>
                </a:solidFill>
              </a:rPr>
              <a:t> Adult dose is 0.5mg (500mcg) of 1:1000. Repeat every 5-15 mins if needed.</a:t>
            </a:r>
            <a:endParaRPr lang="en-US" sz="1200" dirty="0"/>
          </a:p>
        </p:txBody>
      </p:sp>
      <p:sp>
        <p:nvSpPr>
          <p:cNvPr id="26" name="SK-13-text-25"/>
          <p:cNvSpPr/>
          <p:nvPr/>
        </p:nvSpPr>
        <p:spPr>
          <a:xfrm>
            <a:off x="900113" y="2527697"/>
            <a:ext cx="48148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8080"/>
                </a:solidFill>
              </a:rPr>
              <a:t>Serum Tryptase:</a:t>
            </a:r>
            <a:r>
              <a:rPr lang="en-US" sz="1200" dirty="0">
                <a:solidFill>
                  <a:srgbClr val="2C3E50"/>
                </a:solidFill>
              </a:rPr>
              <a:t> Ideal window is 1-6 hours post-reaction (helps confirm anaphylaxis retrospectively).</a:t>
            </a:r>
            <a:endParaRPr lang="en-US" sz="1200" dirty="0"/>
          </a:p>
        </p:txBody>
      </p:sp>
      <p:sp>
        <p:nvSpPr>
          <p:cNvPr id="27" name="SK-13-text-26"/>
          <p:cNvSpPr/>
          <p:nvPr/>
        </p:nvSpPr>
        <p:spPr>
          <a:xfrm>
            <a:off x="900113" y="3068538"/>
            <a:ext cx="48148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8080"/>
                </a:solidFill>
              </a:rPr>
              <a:t>Chronic Urticaria:</a:t>
            </a:r>
            <a:r>
              <a:rPr lang="en-US" sz="1200" dirty="0">
                <a:solidFill>
                  <a:srgbClr val="2C3E50"/>
                </a:solidFill>
              </a:rPr>
              <a:t> Symptoms &gt;6 weeks. Management includes up to 4x dose of non-sedating antihistamines.</a:t>
            </a:r>
            <a:endParaRPr lang="en-US" sz="1200" dirty="0"/>
          </a:p>
        </p:txBody>
      </p:sp>
      <p:sp>
        <p:nvSpPr>
          <p:cNvPr id="28" name="SK-13-text-27"/>
          <p:cNvSpPr/>
          <p:nvPr/>
        </p:nvSpPr>
        <p:spPr>
          <a:xfrm>
            <a:off x="900113" y="3609380"/>
            <a:ext cx="48148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8080"/>
                </a:solidFill>
              </a:rPr>
              <a:t>Hereditary Angioedema:</a:t>
            </a:r>
            <a:r>
              <a:rPr lang="en-US" sz="1200" dirty="0">
                <a:solidFill>
                  <a:srgbClr val="2C3E50"/>
                </a:solidFill>
              </a:rPr>
              <a:t> Suspect if angioedema WITHOUT urticaria. C1-esterase inhibitor deficiency.</a:t>
            </a:r>
            <a:endParaRPr lang="en-US" sz="1200" dirty="0"/>
          </a:p>
        </p:txBody>
      </p:sp>
      <p:sp>
        <p:nvSpPr>
          <p:cNvPr id="29" name="SK-13-text-28"/>
          <p:cNvSpPr/>
          <p:nvPr/>
        </p:nvSpPr>
        <p:spPr>
          <a:xfrm>
            <a:off x="900113" y="4150221"/>
            <a:ext cx="48148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8080"/>
                </a:solidFill>
              </a:rPr>
              <a:t>CMPA:</a:t>
            </a:r>
            <a:r>
              <a:rPr lang="en-US" sz="1200" dirty="0">
                <a:solidFill>
                  <a:srgbClr val="2C3E50"/>
                </a:solidFill>
              </a:rPr>
              <a:t> Extensively hydrolysed formula (eHF) is 1st line. Avoid soya formula under 6 months.</a:t>
            </a:r>
            <a:endParaRPr lang="en-US" sz="1200" dirty="0"/>
          </a:p>
        </p:txBody>
      </p:sp>
      <p:sp>
        <p:nvSpPr>
          <p:cNvPr id="30" name="SK-13-text-29"/>
          <p:cNvSpPr/>
          <p:nvPr/>
        </p:nvSpPr>
        <p:spPr>
          <a:xfrm>
            <a:off x="900113" y="4691063"/>
            <a:ext cx="48148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8080"/>
                </a:solidFill>
              </a:rPr>
              <a:t>INCS:</a:t>
            </a:r>
            <a:r>
              <a:rPr lang="en-US" sz="1200" dirty="0">
                <a:solidFill>
                  <a:srgbClr val="2C3E50"/>
                </a:solidFill>
              </a:rPr>
              <a:t> First-line for moderate-severe allergic rhinitis. Counsel that effect takes 2 weeks.</a:t>
            </a:r>
            <a:endParaRPr lang="en-US" sz="1200" dirty="0"/>
          </a:p>
        </p:txBody>
      </p:sp>
      <p:sp>
        <p:nvSpPr>
          <p:cNvPr id="31" name="SK-13-text-30"/>
          <p:cNvSpPr/>
          <p:nvPr/>
        </p:nvSpPr>
        <p:spPr>
          <a:xfrm>
            <a:off x="6877050" y="1510605"/>
            <a:ext cx="53149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SCA Communication Skills</a:t>
            </a:r>
            <a:endParaRPr lang="en-US" sz="1500" dirty="0"/>
          </a:p>
        </p:txBody>
      </p:sp>
      <p:sp>
        <p:nvSpPr>
          <p:cNvPr id="32" name="SK-13-text-31"/>
          <p:cNvSpPr/>
          <p:nvPr/>
        </p:nvSpPr>
        <p:spPr>
          <a:xfrm>
            <a:off x="6757988" y="1986855"/>
            <a:ext cx="48148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Explaining Adrenaline:</a:t>
            </a:r>
            <a:r>
              <a:rPr lang="en-US" sz="1200" dirty="0">
                <a:solidFill>
                  <a:srgbClr val="2C3E50"/>
                </a:solidFill>
              </a:rPr>
              <a:t> "This is a life-saving injection for your thigh. It works immediately to open your airways."</a:t>
            </a:r>
            <a:endParaRPr lang="en-US" sz="1200" dirty="0"/>
          </a:p>
        </p:txBody>
      </p:sp>
      <p:sp>
        <p:nvSpPr>
          <p:cNvPr id="33" name="SK-13-text-32"/>
          <p:cNvSpPr/>
          <p:nvPr/>
        </p:nvSpPr>
        <p:spPr>
          <a:xfrm>
            <a:off x="6757988" y="2527697"/>
            <a:ext cx="48148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The Rule of Two:</a:t>
            </a:r>
            <a:r>
              <a:rPr lang="en-US" sz="1200" dirty="0">
                <a:solidFill>
                  <a:srgbClr val="2C3E50"/>
                </a:solidFill>
              </a:rPr>
              <a:t> "You must carry TWO auto-injectors at all times. If the first doesn't work after 5 mins, use the second."</a:t>
            </a:r>
            <a:endParaRPr lang="en-US" sz="1200" dirty="0"/>
          </a:p>
        </p:txBody>
      </p:sp>
      <p:sp>
        <p:nvSpPr>
          <p:cNvPr id="34" name="SK-13-text-33"/>
          <p:cNvSpPr/>
          <p:nvPr/>
        </p:nvSpPr>
        <p:spPr>
          <a:xfrm>
            <a:off x="6757988" y="3068538"/>
            <a:ext cx="48148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Steroid Nasal Spray:</a:t>
            </a:r>
            <a:r>
              <a:rPr lang="en-US" sz="1200" dirty="0">
                <a:solidFill>
                  <a:srgbClr val="2C3E50"/>
                </a:solidFill>
              </a:rPr>
              <a:t> "Use this daily, not just when itchy. Point the nozzle away from the middle of your nose."</a:t>
            </a:r>
            <a:endParaRPr lang="en-US" sz="1200" dirty="0"/>
          </a:p>
        </p:txBody>
      </p:sp>
      <p:sp>
        <p:nvSpPr>
          <p:cNvPr id="35" name="SK-13-text-34"/>
          <p:cNvSpPr/>
          <p:nvPr/>
        </p:nvSpPr>
        <p:spPr>
          <a:xfrm>
            <a:off x="6757988" y="3609380"/>
            <a:ext cx="48148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Sensitisation vs Allergy:</a:t>
            </a:r>
            <a:r>
              <a:rPr lang="en-US" sz="1200" dirty="0">
                <a:solidFill>
                  <a:srgbClr val="2C3E50"/>
                </a:solidFill>
              </a:rPr>
              <a:t> "A positive blood test shows your body is sensitive, but we only call it an allergy if you react to it."</a:t>
            </a:r>
            <a:endParaRPr lang="en-US" sz="1200" dirty="0"/>
          </a:p>
        </p:txBody>
      </p:sp>
      <p:sp>
        <p:nvSpPr>
          <p:cNvPr id="36" name="SK-13-text-35"/>
          <p:cNvSpPr/>
          <p:nvPr/>
        </p:nvSpPr>
        <p:spPr>
          <a:xfrm>
            <a:off x="6757988" y="4150221"/>
            <a:ext cx="48148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Safety Netting:</a:t>
            </a:r>
            <a:r>
              <a:rPr lang="en-US" sz="1200" dirty="0">
                <a:solidFill>
                  <a:srgbClr val="2C3E50"/>
                </a:solidFill>
              </a:rPr>
              <a:t> Clearly define red flags (throat swelling, wheeze, collapse) for immediate 999 calls.</a:t>
            </a:r>
            <a:endParaRPr lang="en-US" sz="1200" dirty="0"/>
          </a:p>
        </p:txBody>
      </p:sp>
      <p:sp>
        <p:nvSpPr>
          <p:cNvPr id="37" name="SK-13-text-36"/>
          <p:cNvSpPr/>
          <p:nvPr/>
        </p:nvSpPr>
        <p:spPr>
          <a:xfrm>
            <a:off x="789384" y="6291263"/>
            <a:ext cx="11402616" cy="3762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555555"/>
                </a:solidFill>
              </a:rPr>
              <a:t> </a:t>
            </a:r>
            <a:r>
              <a:rPr lang="en-US" sz="975" b="1" i="1" dirty="0">
                <a:solidFill>
                  <a:srgbClr val="555555"/>
                </a:solidFill>
              </a:rPr>
              <a:t>Key Tip:</a:t>
            </a:r>
            <a:r>
              <a:rPr lang="en-US" sz="975" i="1" dirty="0">
                <a:solidFill>
                  <a:srgbClr val="555555"/>
                </a:solidFill>
              </a:rPr>
              <a:t> In the SCA, always demonstrate empathy when discussing lifestyle restrictions (e.g., food avoidance) while remaining firm on safety protocols.</a:t>
            </a:r>
            <a:endParaRPr lang="en-US" sz="97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57150" cy="653355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720155"/>
            <a:ext cx="5572125" cy="1458664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2054126"/>
            <a:ext cx="238125" cy="190500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369320"/>
            <a:ext cx="5572125" cy="1458664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3703290"/>
            <a:ext cx="238125" cy="190500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5018484"/>
            <a:ext cx="5572125" cy="1458664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5352455"/>
            <a:ext cx="238125" cy="190500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8875" y="1720155"/>
            <a:ext cx="5572125" cy="1458664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7475" y="2054126"/>
            <a:ext cx="238125" cy="190500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8875" y="3369320"/>
            <a:ext cx="5572125" cy="1458664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7475" y="3703290"/>
            <a:ext cx="238125" cy="190500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5018484"/>
            <a:ext cx="5572125" cy="1458664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5352455"/>
            <a:ext cx="238125" cy="190500"/>
          </a:xfrm>
          <a:prstGeom prst="rect">
            <a:avLst/>
          </a:prstGeom>
        </p:spPr>
      </p:pic>
      <p:sp>
        <p:nvSpPr>
          <p:cNvPr id="16" name="SK-14-text-15"/>
          <p:cNvSpPr/>
          <p:nvPr/>
        </p:nvSpPr>
        <p:spPr>
          <a:xfrm>
            <a:off x="581025" y="428625"/>
            <a:ext cx="928116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C3E50"/>
                </a:solidFill>
              </a:rPr>
              <a:t>Red Flags and Common Pitfalls</a:t>
            </a:r>
            <a:endParaRPr lang="en-US" sz="2100" dirty="0"/>
          </a:p>
        </p:txBody>
      </p:sp>
      <p:sp>
        <p:nvSpPr>
          <p:cNvPr id="17" name="SK-14-text-16"/>
          <p:cNvSpPr/>
          <p:nvPr/>
        </p:nvSpPr>
        <p:spPr>
          <a:xfrm>
            <a:off x="581025" y="786705"/>
            <a:ext cx="59740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008080"/>
                </a:solidFill>
              </a:rPr>
              <a:t>NICE 2024 / RESUS 2021 STANDARDS</a:t>
            </a:r>
            <a:endParaRPr lang="en-US" sz="1050" dirty="0"/>
          </a:p>
        </p:txBody>
      </p:sp>
      <p:sp>
        <p:nvSpPr>
          <p:cNvPr id="18" name="SK-14-text-17"/>
          <p:cNvSpPr/>
          <p:nvPr/>
        </p:nvSpPr>
        <p:spPr>
          <a:xfrm>
            <a:off x="381000" y="1272480"/>
            <a:ext cx="11811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7F8C8D"/>
                </a:solidFill>
              </a:rPr>
              <a:t>Critical warning signs to monitor and common clinical errors to avoid in primary care allergy management.</a:t>
            </a:r>
            <a:endParaRPr lang="en-US" sz="1350" dirty="0"/>
          </a:p>
        </p:txBody>
      </p:sp>
      <p:sp>
        <p:nvSpPr>
          <p:cNvPr id="19" name="SK-14-text-18"/>
          <p:cNvSpPr/>
          <p:nvPr/>
        </p:nvSpPr>
        <p:spPr>
          <a:xfrm>
            <a:off x="962025" y="2006501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Emergency Red Flags</a:t>
            </a:r>
            <a:endParaRPr lang="en-US" sz="1500" dirty="0"/>
          </a:p>
        </p:txBody>
      </p:sp>
      <p:sp>
        <p:nvSpPr>
          <p:cNvPr id="20" name="SK-14-text-19"/>
          <p:cNvSpPr/>
          <p:nvPr/>
        </p:nvSpPr>
        <p:spPr>
          <a:xfrm>
            <a:off x="609600" y="2406551"/>
            <a:ext cx="51149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34495E"/>
                </a:solidFill>
              </a:rPr>
              <a:t>Anaphylaxis or laryngeal oedema involves airway, breathing, or circulation threats requiring </a:t>
            </a:r>
            <a:r>
              <a:rPr lang="en-US" sz="1275" b="1" dirty="0">
                <a:solidFill>
                  <a:srgbClr val="C0392B"/>
                </a:solidFill>
              </a:rPr>
              <a:t>IM Adrenaline and 999</a:t>
            </a:r>
            <a:r>
              <a:rPr lang="en-US" sz="1275" dirty="0">
                <a:solidFill>
                  <a:srgbClr val="34495E"/>
                </a:solidFill>
              </a:rPr>
              <a:t>.</a:t>
            </a:r>
            <a:endParaRPr lang="en-US" sz="1275" dirty="0"/>
          </a:p>
        </p:txBody>
      </p:sp>
      <p:sp>
        <p:nvSpPr>
          <p:cNvPr id="21" name="SK-14-text-20"/>
          <p:cNvSpPr/>
          <p:nvPr/>
        </p:nvSpPr>
        <p:spPr>
          <a:xfrm>
            <a:off x="962025" y="3655665"/>
            <a:ext cx="4114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Atypical Urticaria</a:t>
            </a:r>
            <a:endParaRPr lang="en-US" sz="1500" dirty="0"/>
          </a:p>
        </p:txBody>
      </p:sp>
      <p:sp>
        <p:nvSpPr>
          <p:cNvPr id="22" name="SK-14-text-21"/>
          <p:cNvSpPr/>
          <p:nvPr/>
        </p:nvSpPr>
        <p:spPr>
          <a:xfrm>
            <a:off x="609600" y="4055715"/>
            <a:ext cx="51149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34495E"/>
                </a:solidFill>
              </a:rPr>
              <a:t>Individual wheals lasting </a:t>
            </a:r>
            <a:r>
              <a:rPr lang="en-US" sz="1275" b="1" dirty="0">
                <a:solidFill>
                  <a:srgbClr val="C0392B"/>
                </a:solidFill>
              </a:rPr>
              <a:t>&gt;24 hours</a:t>
            </a:r>
            <a:r>
              <a:rPr lang="en-US" sz="1275" dirty="0">
                <a:solidFill>
                  <a:srgbClr val="34495E"/>
                </a:solidFill>
              </a:rPr>
              <a:t> or leaving a bruise suggest urticarial vasculitis; refer for biopsy.</a:t>
            </a:r>
            <a:endParaRPr lang="en-US" sz="1275" dirty="0"/>
          </a:p>
        </p:txBody>
      </p:sp>
      <p:sp>
        <p:nvSpPr>
          <p:cNvPr id="23" name="SK-14-text-22"/>
          <p:cNvSpPr/>
          <p:nvPr/>
        </p:nvSpPr>
        <p:spPr>
          <a:xfrm>
            <a:off x="962025" y="5304830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Hereditary Angioedema</a:t>
            </a:r>
            <a:endParaRPr lang="en-US" sz="1500" dirty="0"/>
          </a:p>
        </p:txBody>
      </p:sp>
      <p:sp>
        <p:nvSpPr>
          <p:cNvPr id="24" name="SK-14-text-23"/>
          <p:cNvSpPr/>
          <p:nvPr/>
        </p:nvSpPr>
        <p:spPr>
          <a:xfrm>
            <a:off x="609600" y="5704880"/>
            <a:ext cx="51149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34495E"/>
                </a:solidFill>
              </a:rPr>
              <a:t>Suspect C1-esterase inhibitor deficiency in young patients presenting with angioedema </a:t>
            </a:r>
            <a:r>
              <a:rPr lang="en-US" sz="1275" b="1" dirty="0">
                <a:solidFill>
                  <a:srgbClr val="C0392B"/>
                </a:solidFill>
              </a:rPr>
              <a:t>without urticaria</a:t>
            </a:r>
            <a:r>
              <a:rPr lang="en-US" sz="1275" dirty="0">
                <a:solidFill>
                  <a:srgbClr val="34495E"/>
                </a:solidFill>
              </a:rPr>
              <a:t>.</a:t>
            </a:r>
            <a:endParaRPr lang="en-US" sz="1275" dirty="0"/>
          </a:p>
        </p:txBody>
      </p:sp>
      <p:sp>
        <p:nvSpPr>
          <p:cNvPr id="25" name="SK-14-text-24"/>
          <p:cNvSpPr/>
          <p:nvPr/>
        </p:nvSpPr>
        <p:spPr>
          <a:xfrm>
            <a:off x="6819900" y="2006501"/>
            <a:ext cx="388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Anaphylaxis Delay</a:t>
            </a:r>
            <a:endParaRPr lang="en-US" sz="1500" dirty="0"/>
          </a:p>
        </p:txBody>
      </p:sp>
      <p:sp>
        <p:nvSpPr>
          <p:cNvPr id="26" name="SK-14-text-25"/>
          <p:cNvSpPr/>
          <p:nvPr/>
        </p:nvSpPr>
        <p:spPr>
          <a:xfrm>
            <a:off x="6467475" y="2406551"/>
            <a:ext cx="51149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34495E"/>
                </a:solidFill>
              </a:rPr>
              <a:t>Never delay </a:t>
            </a:r>
            <a:r>
              <a:rPr lang="en-US" sz="1275" b="1" dirty="0">
                <a:solidFill>
                  <a:srgbClr val="008080"/>
                </a:solidFill>
              </a:rPr>
              <a:t>IM Adrenaline</a:t>
            </a:r>
            <a:r>
              <a:rPr lang="en-US" sz="1275" dirty="0">
                <a:solidFill>
                  <a:srgbClr val="34495E"/>
                </a:solidFill>
              </a:rPr>
              <a:t> by prioritising antihistamines or steroids; they do not save lives in emergencies.</a:t>
            </a:r>
            <a:endParaRPr lang="en-US" sz="1275" dirty="0"/>
          </a:p>
        </p:txBody>
      </p:sp>
      <p:sp>
        <p:nvSpPr>
          <p:cNvPr id="27" name="SK-14-text-26"/>
          <p:cNvSpPr/>
          <p:nvPr/>
        </p:nvSpPr>
        <p:spPr>
          <a:xfrm>
            <a:off x="6819900" y="3655665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Rhinitis Mismanagement</a:t>
            </a:r>
            <a:endParaRPr lang="en-US" sz="1500" dirty="0"/>
          </a:p>
        </p:txBody>
      </p:sp>
      <p:sp>
        <p:nvSpPr>
          <p:cNvPr id="28" name="SK-14-text-27"/>
          <p:cNvSpPr/>
          <p:nvPr/>
        </p:nvSpPr>
        <p:spPr>
          <a:xfrm>
            <a:off x="6467475" y="4055715"/>
            <a:ext cx="51149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34495E"/>
                </a:solidFill>
              </a:rPr>
              <a:t>Do not use antihistamines as first-line for persistent rhinitis; </a:t>
            </a:r>
            <a:r>
              <a:rPr lang="en-US" sz="1275" b="1" dirty="0">
                <a:solidFill>
                  <a:srgbClr val="008080"/>
                </a:solidFill>
              </a:rPr>
              <a:t>intranasal corticosteroids</a:t>
            </a:r>
            <a:r>
              <a:rPr lang="en-US" sz="1275" dirty="0">
                <a:solidFill>
                  <a:srgbClr val="34495E"/>
                </a:solidFill>
              </a:rPr>
              <a:t> are the standard.</a:t>
            </a:r>
            <a:endParaRPr lang="en-US" sz="1275" dirty="0"/>
          </a:p>
        </p:txBody>
      </p:sp>
      <p:sp>
        <p:nvSpPr>
          <p:cNvPr id="29" name="SK-14-text-28"/>
          <p:cNvSpPr/>
          <p:nvPr/>
        </p:nvSpPr>
        <p:spPr>
          <a:xfrm>
            <a:off x="6819900" y="5304830"/>
            <a:ext cx="3657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Testing &amp; Labels</a:t>
            </a:r>
            <a:endParaRPr lang="en-US" sz="1500" dirty="0"/>
          </a:p>
        </p:txBody>
      </p:sp>
      <p:sp>
        <p:nvSpPr>
          <p:cNvPr id="30" name="SK-14-text-29"/>
          <p:cNvSpPr/>
          <p:nvPr/>
        </p:nvSpPr>
        <p:spPr>
          <a:xfrm>
            <a:off x="6467475" y="5704880"/>
            <a:ext cx="51149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34495E"/>
                </a:solidFill>
              </a:rPr>
              <a:t>Avoid pseudoscientific tests like hair analysis; challenge over-labelled penicillin allergies to improve patient outcomes.</a:t>
            </a:r>
            <a:endParaRPr lang="en-US" sz="127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57150" cy="653355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72480"/>
            <a:ext cx="5572125" cy="2546449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501080"/>
            <a:ext cx="5114925" cy="352425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534418"/>
            <a:ext cx="228600" cy="190500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082105"/>
            <a:ext cx="142875" cy="131862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651522"/>
            <a:ext cx="142875" cy="131862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220938"/>
            <a:ext cx="142875" cy="142875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4057055"/>
            <a:ext cx="5572125" cy="2419945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285655"/>
            <a:ext cx="5114925" cy="352425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318992"/>
            <a:ext cx="228600" cy="190500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4866680"/>
            <a:ext cx="142875" cy="131862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5436096"/>
            <a:ext cx="142875" cy="122337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1272480"/>
            <a:ext cx="5572125" cy="2419945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1501080"/>
            <a:ext cx="5114925" cy="352425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1534418"/>
            <a:ext cx="228600" cy="190500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2082105"/>
            <a:ext cx="142875" cy="131862"/>
          </a:xfrm>
          <a:prstGeom prst="rect">
            <a:avLst/>
          </a:prstGeom>
        </p:spPr>
      </p:pic>
      <p:pic>
        <p:nvPicPr>
          <p:cNvPr id="20" name="SK-15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2651522"/>
            <a:ext cx="142875" cy="142875"/>
          </a:xfrm>
          <a:prstGeom prst="rect">
            <a:avLst/>
          </a:prstGeom>
        </p:spPr>
      </p:pic>
      <p:pic>
        <p:nvPicPr>
          <p:cNvPr id="21" name="SK-15-img-2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3930551"/>
            <a:ext cx="5572125" cy="2546449"/>
          </a:xfrm>
          <a:prstGeom prst="rect">
            <a:avLst/>
          </a:prstGeom>
        </p:spPr>
      </p:pic>
      <p:pic>
        <p:nvPicPr>
          <p:cNvPr id="22" name="SK-15-img-2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4159151"/>
            <a:ext cx="5114925" cy="352425"/>
          </a:xfrm>
          <a:prstGeom prst="rect">
            <a:avLst/>
          </a:prstGeom>
        </p:spPr>
      </p:pic>
      <p:pic>
        <p:nvPicPr>
          <p:cNvPr id="23" name="SK-15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4192488"/>
            <a:ext cx="228600" cy="190500"/>
          </a:xfrm>
          <a:prstGeom prst="rect">
            <a:avLst/>
          </a:prstGeom>
        </p:spPr>
      </p:pic>
      <p:pic>
        <p:nvPicPr>
          <p:cNvPr id="24" name="SK-15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4740176"/>
            <a:ext cx="142875" cy="142875"/>
          </a:xfrm>
          <a:prstGeom prst="rect">
            <a:avLst/>
          </a:prstGeom>
        </p:spPr>
      </p:pic>
      <p:pic>
        <p:nvPicPr>
          <p:cNvPr id="25" name="SK-15-img-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5309592"/>
            <a:ext cx="142875" cy="142875"/>
          </a:xfrm>
          <a:prstGeom prst="rect">
            <a:avLst/>
          </a:prstGeom>
        </p:spPr>
      </p:pic>
      <p:pic>
        <p:nvPicPr>
          <p:cNvPr id="26" name="SK-15-img-25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5879009"/>
            <a:ext cx="142875" cy="142875"/>
          </a:xfrm>
          <a:prstGeom prst="rect">
            <a:avLst/>
          </a:prstGeom>
        </p:spPr>
      </p:pic>
      <p:sp>
        <p:nvSpPr>
          <p:cNvPr id="27" name="SK-15-text-26"/>
          <p:cNvSpPr/>
          <p:nvPr/>
        </p:nvSpPr>
        <p:spPr>
          <a:xfrm>
            <a:off x="581025" y="428625"/>
            <a:ext cx="768096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C3E50"/>
                </a:solidFill>
              </a:rPr>
              <a:t>Top Tips for GP Trainees</a:t>
            </a:r>
            <a:endParaRPr lang="en-US" sz="2100" dirty="0"/>
          </a:p>
        </p:txBody>
      </p:sp>
      <p:sp>
        <p:nvSpPr>
          <p:cNvPr id="28" name="SK-15-text-27"/>
          <p:cNvSpPr/>
          <p:nvPr/>
        </p:nvSpPr>
        <p:spPr>
          <a:xfrm>
            <a:off x="581025" y="786705"/>
            <a:ext cx="59740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008080"/>
                </a:solidFill>
              </a:rPr>
              <a:t>NICE 2024 / RESUS 2021 STANDARDS</a:t>
            </a:r>
            <a:endParaRPr lang="en-US" sz="1050" dirty="0"/>
          </a:p>
        </p:txBody>
      </p:sp>
      <p:sp>
        <p:nvSpPr>
          <p:cNvPr id="29" name="SK-15-text-28"/>
          <p:cNvSpPr/>
          <p:nvPr/>
        </p:nvSpPr>
        <p:spPr>
          <a:xfrm>
            <a:off x="952500" y="1501080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C3E50"/>
                </a:solidFill>
              </a:rPr>
              <a:t>EMERGENCY ESSENTIALS</a:t>
            </a:r>
            <a:endParaRPr lang="en-US" sz="1350" dirty="0"/>
          </a:p>
        </p:txBody>
      </p:sp>
      <p:sp>
        <p:nvSpPr>
          <p:cNvPr id="30" name="SK-15-text-29"/>
          <p:cNvSpPr/>
          <p:nvPr/>
        </p:nvSpPr>
        <p:spPr>
          <a:xfrm>
            <a:off x="866775" y="2024955"/>
            <a:ext cx="4857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Anaphylaxis = Adrenaline FIRST</a:t>
            </a:r>
            <a:r>
              <a:rPr lang="en-US" sz="1200" dirty="0">
                <a:solidFill>
                  <a:srgbClr val="2C3E50"/>
                </a:solidFill>
              </a:rPr>
              <a:t>: Do not delay for antihistamines or steroids.</a:t>
            </a:r>
            <a:endParaRPr lang="en-US" sz="1200" dirty="0"/>
          </a:p>
        </p:txBody>
      </p:sp>
      <p:sp>
        <p:nvSpPr>
          <p:cNvPr id="31" name="SK-15-text-30"/>
          <p:cNvSpPr/>
          <p:nvPr/>
        </p:nvSpPr>
        <p:spPr>
          <a:xfrm>
            <a:off x="866775" y="2594372"/>
            <a:ext cx="4857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8080"/>
                </a:solidFill>
              </a:rPr>
              <a:t>IM Route Only</a:t>
            </a:r>
            <a:r>
              <a:rPr lang="en-US" sz="1200" dirty="0">
                <a:solidFill>
                  <a:srgbClr val="2C3E50"/>
                </a:solidFill>
              </a:rPr>
              <a:t>: Use the outer thigh (vastus lateralis) for adrenaline in primary care.</a:t>
            </a:r>
            <a:endParaRPr lang="en-US" sz="1200" dirty="0"/>
          </a:p>
        </p:txBody>
      </p:sp>
      <p:sp>
        <p:nvSpPr>
          <p:cNvPr id="32" name="SK-15-text-31"/>
          <p:cNvSpPr/>
          <p:nvPr/>
        </p:nvSpPr>
        <p:spPr>
          <a:xfrm>
            <a:off x="866775" y="3163788"/>
            <a:ext cx="4857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8080"/>
                </a:solidFill>
              </a:rPr>
              <a:t>Prescribe TWO Pens</a:t>
            </a:r>
            <a:r>
              <a:rPr lang="en-US" sz="1200" dirty="0">
                <a:solidFill>
                  <a:srgbClr val="2C3E50"/>
                </a:solidFill>
              </a:rPr>
              <a:t>: Ensure patients carry two adrenaline auto-injectors at all times.</a:t>
            </a:r>
            <a:endParaRPr lang="en-US" sz="1200" dirty="0"/>
          </a:p>
        </p:txBody>
      </p:sp>
      <p:sp>
        <p:nvSpPr>
          <p:cNvPr id="33" name="SK-15-text-32"/>
          <p:cNvSpPr/>
          <p:nvPr/>
        </p:nvSpPr>
        <p:spPr>
          <a:xfrm>
            <a:off x="952500" y="4285655"/>
            <a:ext cx="55549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C3E50"/>
                </a:solidFill>
              </a:rPr>
              <a:t>URTICARIA &amp; RARE CONDITIONS</a:t>
            </a:r>
            <a:endParaRPr lang="en-US" sz="1350" dirty="0"/>
          </a:p>
        </p:txBody>
      </p:sp>
      <p:sp>
        <p:nvSpPr>
          <p:cNvPr id="34" name="SK-15-text-33"/>
          <p:cNvSpPr/>
          <p:nvPr/>
        </p:nvSpPr>
        <p:spPr>
          <a:xfrm>
            <a:off x="866775" y="4809530"/>
            <a:ext cx="4857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8080"/>
                </a:solidFill>
              </a:rPr>
              <a:t>Chronic Urticaria</a:t>
            </a:r>
            <a:r>
              <a:rPr lang="en-US" sz="1200" dirty="0">
                <a:solidFill>
                  <a:srgbClr val="2C3E50"/>
                </a:solidFill>
              </a:rPr>
              <a:t>: Guidance supports increasing AH dose up to 4x (off-label).</a:t>
            </a:r>
            <a:endParaRPr lang="en-US" sz="1200" dirty="0"/>
          </a:p>
        </p:txBody>
      </p:sp>
      <p:sp>
        <p:nvSpPr>
          <p:cNvPr id="35" name="SK-15-text-34"/>
          <p:cNvSpPr/>
          <p:nvPr/>
        </p:nvSpPr>
        <p:spPr>
          <a:xfrm>
            <a:off x="866775" y="5378946"/>
            <a:ext cx="4857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Hereditary Angioedema</a:t>
            </a:r>
            <a:r>
              <a:rPr lang="en-US" sz="1200" dirty="0">
                <a:solidFill>
                  <a:srgbClr val="2C3E50"/>
                </a:solidFill>
              </a:rPr>
              <a:t>: Suspect in young patients if urticaria is </a:t>
            </a:r>
            <a:r>
              <a:rPr lang="en-US" sz="1200" b="1" dirty="0">
                <a:solidFill>
                  <a:srgbClr val="008080"/>
                </a:solidFill>
              </a:rPr>
              <a:t>absent</a:t>
            </a:r>
            <a:r>
              <a:rPr lang="en-US" sz="1200" dirty="0">
                <a:solidFill>
                  <a:srgbClr val="2C3E50"/>
                </a:solidFill>
              </a:rPr>
              <a:t>.</a:t>
            </a:r>
            <a:endParaRPr lang="en-US" sz="1200" dirty="0"/>
          </a:p>
        </p:txBody>
      </p:sp>
      <p:sp>
        <p:nvSpPr>
          <p:cNvPr id="36" name="SK-15-text-35"/>
          <p:cNvSpPr/>
          <p:nvPr/>
        </p:nvSpPr>
        <p:spPr>
          <a:xfrm>
            <a:off x="6810375" y="1501080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C3E50"/>
                </a:solidFill>
              </a:rPr>
              <a:t>FOOD &amp; DRUG ALLERGY</a:t>
            </a:r>
            <a:endParaRPr lang="en-US" sz="1350" dirty="0"/>
          </a:p>
        </p:txBody>
      </p:sp>
      <p:sp>
        <p:nvSpPr>
          <p:cNvPr id="37" name="SK-15-text-36"/>
          <p:cNvSpPr/>
          <p:nvPr/>
        </p:nvSpPr>
        <p:spPr>
          <a:xfrm>
            <a:off x="6724650" y="2024955"/>
            <a:ext cx="4857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8080"/>
                </a:solidFill>
              </a:rPr>
              <a:t>CMPA in Infants</a:t>
            </a:r>
            <a:r>
              <a:rPr lang="en-US" sz="1200" dirty="0">
                <a:solidFill>
                  <a:srgbClr val="2C3E50"/>
                </a:solidFill>
              </a:rPr>
              <a:t>: eHF formula is first-line; AAF is reserved for severe/anaphylaxis.</a:t>
            </a:r>
            <a:endParaRPr lang="en-US" sz="1200" dirty="0"/>
          </a:p>
        </p:txBody>
      </p:sp>
      <p:sp>
        <p:nvSpPr>
          <p:cNvPr id="38" name="SK-15-text-37"/>
          <p:cNvSpPr/>
          <p:nvPr/>
        </p:nvSpPr>
        <p:spPr>
          <a:xfrm>
            <a:off x="6724650" y="2594372"/>
            <a:ext cx="4857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8080"/>
                </a:solidFill>
              </a:rPr>
              <a:t>Penicillin De-labelling</a:t>
            </a:r>
            <a:r>
              <a:rPr lang="en-US" sz="1200" dirty="0">
                <a:solidFill>
                  <a:srgbClr val="2C3E50"/>
                </a:solidFill>
              </a:rPr>
              <a:t>: Most "allergies" are over-labelled; challenge low-risk patients.</a:t>
            </a:r>
            <a:endParaRPr lang="en-US" sz="1200" dirty="0"/>
          </a:p>
        </p:txBody>
      </p:sp>
      <p:sp>
        <p:nvSpPr>
          <p:cNvPr id="39" name="SK-15-text-38"/>
          <p:cNvSpPr/>
          <p:nvPr/>
        </p:nvSpPr>
        <p:spPr>
          <a:xfrm>
            <a:off x="6810375" y="4159151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C3E50"/>
                </a:solidFill>
              </a:rPr>
              <a:t>PRIMARY CARE MANAGEMENT</a:t>
            </a:r>
            <a:endParaRPr lang="en-US" sz="1350" dirty="0"/>
          </a:p>
        </p:txBody>
      </p:sp>
      <p:sp>
        <p:nvSpPr>
          <p:cNvPr id="40" name="SK-15-text-39"/>
          <p:cNvSpPr/>
          <p:nvPr/>
        </p:nvSpPr>
        <p:spPr>
          <a:xfrm>
            <a:off x="6724650" y="4683026"/>
            <a:ext cx="4857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8080"/>
                </a:solidFill>
              </a:rPr>
              <a:t>Rhinitis First-line</a:t>
            </a:r>
            <a:r>
              <a:rPr lang="en-US" sz="1200" dirty="0">
                <a:solidFill>
                  <a:srgbClr val="2C3E50"/>
                </a:solidFill>
              </a:rPr>
              <a:t>: Intranasal steroids (INCS) are superior to antihistamines for persistent symptoms.</a:t>
            </a:r>
            <a:endParaRPr lang="en-US" sz="1200" dirty="0"/>
          </a:p>
        </p:txBody>
      </p:sp>
      <p:sp>
        <p:nvSpPr>
          <p:cNvPr id="41" name="SK-15-text-40"/>
          <p:cNvSpPr/>
          <p:nvPr/>
        </p:nvSpPr>
        <p:spPr>
          <a:xfrm>
            <a:off x="6724650" y="5252442"/>
            <a:ext cx="4857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8080"/>
                </a:solidFill>
              </a:rPr>
              <a:t>Test Before Referral</a:t>
            </a:r>
            <a:r>
              <a:rPr lang="en-US" sz="1200" dirty="0">
                <a:solidFill>
                  <a:srgbClr val="2C3E50"/>
                </a:solidFill>
              </a:rPr>
              <a:t>: Complete specific IgE or SPT for relevant allergens before referring.</a:t>
            </a:r>
            <a:endParaRPr lang="en-US" sz="1200" dirty="0"/>
          </a:p>
        </p:txBody>
      </p:sp>
      <p:sp>
        <p:nvSpPr>
          <p:cNvPr id="42" name="SK-15-text-41"/>
          <p:cNvSpPr/>
          <p:nvPr/>
        </p:nvSpPr>
        <p:spPr>
          <a:xfrm>
            <a:off x="6724650" y="5821859"/>
            <a:ext cx="4857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8080"/>
                </a:solidFill>
              </a:rPr>
              <a:t>Allergy vs Intolerance</a:t>
            </a:r>
            <a:r>
              <a:rPr lang="en-US" sz="1200" dirty="0">
                <a:solidFill>
                  <a:srgbClr val="2C3E50"/>
                </a:solidFill>
              </a:rPr>
              <a:t>: Explore the distinction early to avoid unnecessary investigations.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57150" cy="653355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72480"/>
            <a:ext cx="5572125" cy="5514975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534418"/>
            <a:ext cx="228600" cy="190500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863030"/>
            <a:ext cx="95250" cy="76200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190601"/>
            <a:ext cx="95250" cy="7620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518172"/>
            <a:ext cx="95250" cy="76200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845743"/>
            <a:ext cx="95250" cy="76200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225701"/>
            <a:ext cx="228600" cy="190500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497163"/>
            <a:ext cx="2500313" cy="390525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2950" y="3623816"/>
            <a:ext cx="166688" cy="137220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24213" y="3497163"/>
            <a:ext cx="2500313" cy="390525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57563" y="3623816"/>
            <a:ext cx="166688" cy="137220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4001988"/>
            <a:ext cx="2500313" cy="390525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2950" y="4128641"/>
            <a:ext cx="166688" cy="137220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24213" y="4001988"/>
            <a:ext cx="2500313" cy="390525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357563" y="4128641"/>
            <a:ext cx="166688" cy="137220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506813"/>
            <a:ext cx="2500313" cy="390525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42950" y="4633466"/>
            <a:ext cx="166688" cy="137220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24213" y="4506813"/>
            <a:ext cx="2500313" cy="390525"/>
          </a:xfrm>
          <a:prstGeom prst="rect">
            <a:avLst/>
          </a:prstGeom>
        </p:spPr>
      </p:pic>
      <p:pic>
        <p:nvPicPr>
          <p:cNvPr id="22" name="SK-2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357563" y="4633466"/>
            <a:ext cx="166688" cy="137220"/>
          </a:xfrm>
          <a:prstGeom prst="rect">
            <a:avLst/>
          </a:prstGeom>
        </p:spPr>
      </p:pic>
      <p:pic>
        <p:nvPicPr>
          <p:cNvPr id="23" name="SK-2-img-2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272480"/>
            <a:ext cx="5572125" cy="5514975"/>
          </a:xfrm>
          <a:prstGeom prst="rect">
            <a:avLst/>
          </a:prstGeom>
        </p:spPr>
      </p:pic>
      <p:pic>
        <p:nvPicPr>
          <p:cNvPr id="24" name="SK-2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1534418"/>
            <a:ext cx="228600" cy="190500"/>
          </a:xfrm>
          <a:prstGeom prst="rect">
            <a:avLst/>
          </a:prstGeom>
        </p:spPr>
      </p:pic>
      <p:pic>
        <p:nvPicPr>
          <p:cNvPr id="25" name="SK-2-img-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2615505"/>
            <a:ext cx="5114925" cy="723900"/>
          </a:xfrm>
          <a:prstGeom prst="rect">
            <a:avLst/>
          </a:prstGeom>
        </p:spPr>
      </p:pic>
      <p:pic>
        <p:nvPicPr>
          <p:cNvPr id="26" name="SK-2-img-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917781" y="3482280"/>
            <a:ext cx="214313" cy="175320"/>
          </a:xfrm>
          <a:prstGeom prst="rect">
            <a:avLst/>
          </a:prstGeom>
        </p:spPr>
      </p:pic>
      <p:pic>
        <p:nvPicPr>
          <p:cNvPr id="27" name="SK-2-img-2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67475" y="3800475"/>
            <a:ext cx="5114925" cy="723900"/>
          </a:xfrm>
          <a:prstGeom prst="rect">
            <a:avLst/>
          </a:prstGeom>
        </p:spPr>
      </p:pic>
      <p:pic>
        <p:nvPicPr>
          <p:cNvPr id="28" name="SK-2-img-27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917781" y="4667250"/>
            <a:ext cx="214313" cy="175320"/>
          </a:xfrm>
          <a:prstGeom prst="rect">
            <a:avLst/>
          </a:prstGeom>
        </p:spPr>
      </p:pic>
      <p:pic>
        <p:nvPicPr>
          <p:cNvPr id="29" name="SK-2-img-28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67475" y="4985445"/>
            <a:ext cx="5114925" cy="723900"/>
          </a:xfrm>
          <a:prstGeom prst="rect">
            <a:avLst/>
          </a:prstGeom>
        </p:spPr>
      </p:pic>
      <p:pic>
        <p:nvPicPr>
          <p:cNvPr id="30" name="SK-2-img-29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467475" y="5899845"/>
            <a:ext cx="5114925" cy="659011"/>
          </a:xfrm>
          <a:prstGeom prst="rect">
            <a:avLst/>
          </a:prstGeom>
        </p:spPr>
      </p:pic>
      <p:pic>
        <p:nvPicPr>
          <p:cNvPr id="31" name="SK-2-img-30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610350" y="6072188"/>
            <a:ext cx="166688" cy="137220"/>
          </a:xfrm>
          <a:prstGeom prst="rect">
            <a:avLst/>
          </a:prstGeom>
        </p:spPr>
      </p:pic>
      <p:sp>
        <p:nvSpPr>
          <p:cNvPr id="32" name="SK-2-text-31"/>
          <p:cNvSpPr/>
          <p:nvPr/>
        </p:nvSpPr>
        <p:spPr>
          <a:xfrm>
            <a:off x="581025" y="428625"/>
            <a:ext cx="928116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C3E50"/>
                </a:solidFill>
              </a:rPr>
              <a:t>Overview and the Atopic March</a:t>
            </a:r>
            <a:endParaRPr lang="en-US" sz="2100" dirty="0"/>
          </a:p>
        </p:txBody>
      </p:sp>
      <p:sp>
        <p:nvSpPr>
          <p:cNvPr id="33" name="SK-2-text-32"/>
          <p:cNvSpPr/>
          <p:nvPr/>
        </p:nvSpPr>
        <p:spPr>
          <a:xfrm>
            <a:off x="581025" y="786705"/>
            <a:ext cx="59740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008080"/>
                </a:solidFill>
              </a:rPr>
              <a:t>NICE 2024 / RESUS 2021 STANDARDS</a:t>
            </a:r>
            <a:endParaRPr lang="en-US" sz="1050" dirty="0"/>
          </a:p>
        </p:txBody>
      </p:sp>
      <p:sp>
        <p:nvSpPr>
          <p:cNvPr id="34" name="SK-2-text-33"/>
          <p:cNvSpPr/>
          <p:nvPr/>
        </p:nvSpPr>
        <p:spPr>
          <a:xfrm>
            <a:off x="933450" y="1501080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080"/>
                </a:solidFill>
              </a:rPr>
              <a:t>Why Allergy Matters to GPs</a:t>
            </a:r>
            <a:endParaRPr lang="en-US" sz="1350" dirty="0"/>
          </a:p>
        </p:txBody>
      </p:sp>
      <p:sp>
        <p:nvSpPr>
          <p:cNvPr id="35" name="SK-2-text-34"/>
          <p:cNvSpPr/>
          <p:nvPr/>
        </p:nvSpPr>
        <p:spPr>
          <a:xfrm>
            <a:off x="800100" y="1805880"/>
            <a:ext cx="70713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Affects </a:t>
            </a:r>
            <a:r>
              <a:rPr lang="en-US" sz="1200" b="1" dirty="0">
                <a:solidFill>
                  <a:srgbClr val="2C3E50"/>
                </a:solidFill>
              </a:rPr>
              <a:t>~25-30%</a:t>
            </a:r>
            <a:r>
              <a:rPr lang="en-US" sz="1200" dirty="0">
                <a:solidFill>
                  <a:srgbClr val="2C3E50"/>
                </a:solidFill>
              </a:rPr>
              <a:t> of the UK population</a:t>
            </a:r>
            <a:endParaRPr lang="en-US" sz="1200" dirty="0"/>
          </a:p>
        </p:txBody>
      </p:sp>
      <p:sp>
        <p:nvSpPr>
          <p:cNvPr id="36" name="SK-2-text-35"/>
          <p:cNvSpPr/>
          <p:nvPr/>
        </p:nvSpPr>
        <p:spPr>
          <a:xfrm>
            <a:off x="800100" y="2133451"/>
            <a:ext cx="78638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Leading cause of primary care consultations</a:t>
            </a:r>
            <a:endParaRPr lang="en-US" sz="1200" dirty="0"/>
          </a:p>
        </p:txBody>
      </p:sp>
      <p:sp>
        <p:nvSpPr>
          <p:cNvPr id="37" name="SK-2-text-36"/>
          <p:cNvSpPr/>
          <p:nvPr/>
        </p:nvSpPr>
        <p:spPr>
          <a:xfrm>
            <a:off x="800100" y="2461022"/>
            <a:ext cx="96926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Spectrum: Mild seasonal rhinitis to fatal anaphylaxis</a:t>
            </a:r>
            <a:endParaRPr lang="en-US" sz="1200" dirty="0"/>
          </a:p>
        </p:txBody>
      </p:sp>
      <p:sp>
        <p:nvSpPr>
          <p:cNvPr id="38" name="SK-2-text-37"/>
          <p:cNvSpPr/>
          <p:nvPr/>
        </p:nvSpPr>
        <p:spPr>
          <a:xfrm>
            <a:off x="800100" y="2788593"/>
            <a:ext cx="91440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Role: Diagnosis, initial management, and education</a:t>
            </a:r>
            <a:endParaRPr lang="en-US" sz="1200" dirty="0"/>
          </a:p>
        </p:txBody>
      </p:sp>
      <p:sp>
        <p:nvSpPr>
          <p:cNvPr id="39" name="SK-2-text-38"/>
          <p:cNvSpPr/>
          <p:nvPr/>
        </p:nvSpPr>
        <p:spPr>
          <a:xfrm>
            <a:off x="933450" y="3192363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080"/>
                </a:solidFill>
              </a:rPr>
              <a:t>Common Allergic Conditions</a:t>
            </a:r>
            <a:endParaRPr lang="en-US" sz="1350" dirty="0"/>
          </a:p>
        </p:txBody>
      </p:sp>
      <p:sp>
        <p:nvSpPr>
          <p:cNvPr id="40" name="SK-2-text-39"/>
          <p:cNvSpPr/>
          <p:nvPr/>
        </p:nvSpPr>
        <p:spPr>
          <a:xfrm>
            <a:off x="1004887" y="3592413"/>
            <a:ext cx="27203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Allergic Rhinitis</a:t>
            </a:r>
            <a:endParaRPr lang="en-US" sz="1050" dirty="0"/>
          </a:p>
        </p:txBody>
      </p:sp>
      <p:sp>
        <p:nvSpPr>
          <p:cNvPr id="41" name="SK-2-text-40"/>
          <p:cNvSpPr/>
          <p:nvPr/>
        </p:nvSpPr>
        <p:spPr>
          <a:xfrm>
            <a:off x="3619500" y="3592413"/>
            <a:ext cx="20802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Atopic Asthma</a:t>
            </a:r>
            <a:endParaRPr lang="en-US" sz="1050" dirty="0"/>
          </a:p>
        </p:txBody>
      </p:sp>
      <p:sp>
        <p:nvSpPr>
          <p:cNvPr id="42" name="SK-2-text-41"/>
          <p:cNvSpPr/>
          <p:nvPr/>
        </p:nvSpPr>
        <p:spPr>
          <a:xfrm>
            <a:off x="1004887" y="4097238"/>
            <a:ext cx="20802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Atopic Eczema</a:t>
            </a:r>
            <a:endParaRPr lang="en-US" sz="1050" dirty="0"/>
          </a:p>
        </p:txBody>
      </p:sp>
      <p:sp>
        <p:nvSpPr>
          <p:cNvPr id="43" name="SK-2-text-42"/>
          <p:cNvSpPr/>
          <p:nvPr/>
        </p:nvSpPr>
        <p:spPr>
          <a:xfrm>
            <a:off x="3619500" y="4097238"/>
            <a:ext cx="19202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Food Allergy</a:t>
            </a:r>
            <a:endParaRPr lang="en-US" sz="1050" dirty="0"/>
          </a:p>
        </p:txBody>
      </p:sp>
      <p:sp>
        <p:nvSpPr>
          <p:cNvPr id="44" name="SK-2-text-43"/>
          <p:cNvSpPr/>
          <p:nvPr/>
        </p:nvSpPr>
        <p:spPr>
          <a:xfrm>
            <a:off x="1004887" y="4602063"/>
            <a:ext cx="19202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Drug Allergy</a:t>
            </a:r>
            <a:endParaRPr lang="en-US" sz="1050" dirty="0"/>
          </a:p>
        </p:txBody>
      </p:sp>
      <p:sp>
        <p:nvSpPr>
          <p:cNvPr id="45" name="SK-2-text-44"/>
          <p:cNvSpPr/>
          <p:nvPr/>
        </p:nvSpPr>
        <p:spPr>
          <a:xfrm>
            <a:off x="3619500" y="4602063"/>
            <a:ext cx="17602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Anaphylaxis</a:t>
            </a:r>
            <a:endParaRPr lang="en-US" sz="1050" dirty="0"/>
          </a:p>
        </p:txBody>
      </p:sp>
      <p:sp>
        <p:nvSpPr>
          <p:cNvPr id="46" name="SK-2-text-45"/>
          <p:cNvSpPr/>
          <p:nvPr/>
        </p:nvSpPr>
        <p:spPr>
          <a:xfrm>
            <a:off x="6791325" y="1501080"/>
            <a:ext cx="32918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080"/>
                </a:solidFill>
              </a:rPr>
              <a:t>The Atopic March</a:t>
            </a:r>
            <a:endParaRPr lang="en-US" sz="1350" dirty="0"/>
          </a:p>
        </p:txBody>
      </p:sp>
      <p:sp>
        <p:nvSpPr>
          <p:cNvPr id="47" name="SK-2-text-46"/>
          <p:cNvSpPr/>
          <p:nvPr/>
        </p:nvSpPr>
        <p:spPr>
          <a:xfrm>
            <a:off x="6467475" y="1805880"/>
            <a:ext cx="51149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546E7A"/>
                </a:solidFill>
              </a:rPr>
              <a:t>The typical sequence of IgE-mediated sensitisation and clinical disease progression through life.</a:t>
            </a:r>
            <a:endParaRPr lang="en-US" sz="1125" dirty="0"/>
          </a:p>
        </p:txBody>
      </p:sp>
      <p:sp>
        <p:nvSpPr>
          <p:cNvPr id="48" name="SK-2-text-47"/>
          <p:cNvSpPr/>
          <p:nvPr/>
        </p:nvSpPr>
        <p:spPr>
          <a:xfrm>
            <a:off x="6610350" y="2758380"/>
            <a:ext cx="482917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008080"/>
                </a:solidFill>
              </a:rPr>
              <a:t>INFANCY</a:t>
            </a:r>
            <a:endParaRPr lang="en-US" sz="900" dirty="0"/>
          </a:p>
        </p:txBody>
      </p:sp>
      <p:sp>
        <p:nvSpPr>
          <p:cNvPr id="49" name="SK-2-text-48"/>
          <p:cNvSpPr/>
          <p:nvPr/>
        </p:nvSpPr>
        <p:spPr>
          <a:xfrm>
            <a:off x="6610350" y="2967930"/>
            <a:ext cx="51206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Atopic Eczema &amp; Food Allergy</a:t>
            </a:r>
            <a:endParaRPr lang="en-US" sz="1200" dirty="0"/>
          </a:p>
        </p:txBody>
      </p:sp>
      <p:sp>
        <p:nvSpPr>
          <p:cNvPr id="50" name="SK-2-text-49"/>
          <p:cNvSpPr/>
          <p:nvPr/>
        </p:nvSpPr>
        <p:spPr>
          <a:xfrm>
            <a:off x="6610350" y="3943350"/>
            <a:ext cx="482917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008080"/>
                </a:solidFill>
              </a:rPr>
              <a:t>CHILDHOOD</a:t>
            </a:r>
            <a:endParaRPr lang="en-US" sz="900" dirty="0"/>
          </a:p>
        </p:txBody>
      </p:sp>
      <p:sp>
        <p:nvSpPr>
          <p:cNvPr id="51" name="SK-2-text-50"/>
          <p:cNvSpPr/>
          <p:nvPr/>
        </p:nvSpPr>
        <p:spPr>
          <a:xfrm>
            <a:off x="6610350" y="4152900"/>
            <a:ext cx="53035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Allergic Rhinitis (Hay Fever)</a:t>
            </a:r>
            <a:endParaRPr lang="en-US" sz="1200" dirty="0"/>
          </a:p>
        </p:txBody>
      </p:sp>
      <p:sp>
        <p:nvSpPr>
          <p:cNvPr id="52" name="SK-2-text-51"/>
          <p:cNvSpPr/>
          <p:nvPr/>
        </p:nvSpPr>
        <p:spPr>
          <a:xfrm>
            <a:off x="6610350" y="5128320"/>
            <a:ext cx="482917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008080"/>
                </a:solidFill>
              </a:rPr>
              <a:t>CHILDHOOD/ADULTHOOD</a:t>
            </a:r>
            <a:endParaRPr lang="en-US" sz="900" dirty="0"/>
          </a:p>
        </p:txBody>
      </p:sp>
      <p:sp>
        <p:nvSpPr>
          <p:cNvPr id="53" name="SK-2-text-52"/>
          <p:cNvSpPr/>
          <p:nvPr/>
        </p:nvSpPr>
        <p:spPr>
          <a:xfrm>
            <a:off x="6610350" y="5337870"/>
            <a:ext cx="48291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Asthma</a:t>
            </a:r>
            <a:endParaRPr lang="en-US" sz="1200" dirty="0"/>
          </a:p>
        </p:txBody>
      </p:sp>
      <p:sp>
        <p:nvSpPr>
          <p:cNvPr id="54" name="SK-2-text-53"/>
          <p:cNvSpPr/>
          <p:nvPr/>
        </p:nvSpPr>
        <p:spPr>
          <a:xfrm>
            <a:off x="6890296" y="5899845"/>
            <a:ext cx="4829175" cy="6590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 </a:t>
            </a:r>
            <a:r>
              <a:rPr lang="en-US" sz="1050" b="1" dirty="0">
                <a:solidFill>
                  <a:srgbClr val="FFFFFF"/>
                </a:solidFill>
              </a:rPr>
              <a:t>Clinical Insight:</a:t>
            </a:r>
            <a:r>
              <a:rPr lang="en-US" sz="1050" dirty="0">
                <a:solidFill>
                  <a:srgbClr val="FFFFFF"/>
                </a:solidFill>
              </a:rPr>
              <a:t> Not all patients follow this linear sequence, but </a:t>
            </a:r>
            <a:r>
              <a:rPr lang="en-US" sz="1050" b="1" dirty="0">
                <a:solidFill>
                  <a:srgbClr val="FFFFFF"/>
                </a:solidFill>
              </a:rPr>
              <a:t>IgE-mediated sensitisation</a:t>
            </a:r>
            <a:r>
              <a:rPr lang="en-US" sz="1050" dirty="0">
                <a:solidFill>
                  <a:srgbClr val="FFFFFF"/>
                </a:solidFill>
              </a:rPr>
              <a:t> underlies the progression for most atopic individuals.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57150" cy="653355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72480"/>
            <a:ext cx="3683050" cy="2655391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652439"/>
            <a:ext cx="304800" cy="228600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2157264"/>
            <a:ext cx="142875" cy="142875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724894"/>
            <a:ext cx="142875" cy="131862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3292525"/>
            <a:ext cx="142875" cy="114300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54550" y="1272480"/>
            <a:ext cx="3683050" cy="2655391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92675" y="1539180"/>
            <a:ext cx="304800" cy="228600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92675" y="2044005"/>
            <a:ext cx="142875" cy="122337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92675" y="2611636"/>
            <a:ext cx="142875" cy="131862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92675" y="3179266"/>
            <a:ext cx="142875" cy="131862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28099" y="1272480"/>
            <a:ext cx="3683050" cy="2655391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66224" y="1652439"/>
            <a:ext cx="304800" cy="228600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66224" y="2157264"/>
            <a:ext cx="142875" cy="131862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66224" y="2724894"/>
            <a:ext cx="142875" cy="131862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66224" y="3292525"/>
            <a:ext cx="142875" cy="114300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81000" y="4213622"/>
            <a:ext cx="11430000" cy="1101030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19125" y="4577507"/>
            <a:ext cx="333375" cy="373261"/>
          </a:xfrm>
          <a:prstGeom prst="rect">
            <a:avLst/>
          </a:prstGeom>
        </p:spPr>
      </p:pic>
      <p:sp>
        <p:nvSpPr>
          <p:cNvPr id="22" name="SK-3-text-21"/>
          <p:cNvSpPr/>
          <p:nvPr/>
        </p:nvSpPr>
        <p:spPr>
          <a:xfrm>
            <a:off x="581025" y="428625"/>
            <a:ext cx="11610975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C3E50"/>
                </a:solidFill>
              </a:rPr>
              <a:t>Allergy vs. Intolerance: Critical Distinctions</a:t>
            </a:r>
            <a:endParaRPr lang="en-US" sz="2100" dirty="0"/>
          </a:p>
        </p:txBody>
      </p:sp>
      <p:sp>
        <p:nvSpPr>
          <p:cNvPr id="23" name="SK-3-text-22"/>
          <p:cNvSpPr/>
          <p:nvPr/>
        </p:nvSpPr>
        <p:spPr>
          <a:xfrm>
            <a:off x="581025" y="786705"/>
            <a:ext cx="59740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008080"/>
                </a:solidFill>
              </a:rPr>
              <a:t>NICE 2024 / RESUS 2021 STANDARDS</a:t>
            </a:r>
            <a:endParaRPr lang="en-US" sz="1050" dirty="0"/>
          </a:p>
        </p:txBody>
      </p:sp>
      <p:sp>
        <p:nvSpPr>
          <p:cNvPr id="24" name="SK-3-text-23"/>
          <p:cNvSpPr/>
          <p:nvPr/>
        </p:nvSpPr>
        <p:spPr>
          <a:xfrm>
            <a:off x="1038225" y="1623864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IgE-Mediated Allergy</a:t>
            </a:r>
            <a:endParaRPr lang="en-US" sz="1500" dirty="0"/>
          </a:p>
        </p:txBody>
      </p:sp>
      <p:sp>
        <p:nvSpPr>
          <p:cNvPr id="25" name="SK-3-text-24"/>
          <p:cNvSpPr/>
          <p:nvPr/>
        </p:nvSpPr>
        <p:spPr>
          <a:xfrm>
            <a:off x="857250" y="2100114"/>
            <a:ext cx="296867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Rapid Onset:</a:t>
            </a:r>
            <a:r>
              <a:rPr lang="en-US" sz="1275" dirty="0">
                <a:solidFill>
                  <a:srgbClr val="2C3E50"/>
                </a:solidFill>
              </a:rPr>
              <a:t> Minutes to 2 hours post-exposure</a:t>
            </a:r>
            <a:endParaRPr lang="en-US" sz="1275" dirty="0"/>
          </a:p>
        </p:txBody>
      </p:sp>
      <p:sp>
        <p:nvSpPr>
          <p:cNvPr id="26" name="SK-3-text-25"/>
          <p:cNvSpPr/>
          <p:nvPr/>
        </p:nvSpPr>
        <p:spPr>
          <a:xfrm>
            <a:off x="857250" y="2667744"/>
            <a:ext cx="296867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Mechanism:</a:t>
            </a:r>
            <a:r>
              <a:rPr lang="en-US" sz="1275" dirty="0">
                <a:solidFill>
                  <a:srgbClr val="2C3E50"/>
                </a:solidFill>
              </a:rPr>
              <a:t> Immune system IgE antibodies</a:t>
            </a:r>
            <a:endParaRPr lang="en-US" sz="1275" dirty="0"/>
          </a:p>
        </p:txBody>
      </p:sp>
      <p:sp>
        <p:nvSpPr>
          <p:cNvPr id="27" name="SK-3-text-26"/>
          <p:cNvSpPr/>
          <p:nvPr/>
        </p:nvSpPr>
        <p:spPr>
          <a:xfrm>
            <a:off x="857250" y="3235375"/>
            <a:ext cx="699516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Risk:</a:t>
            </a:r>
            <a:r>
              <a:rPr lang="en-US" sz="1275" dirty="0">
                <a:solidFill>
                  <a:srgbClr val="2C3E50"/>
                </a:solidFill>
              </a:rPr>
              <a:t> Life-threatening (Anaphylaxis)</a:t>
            </a:r>
            <a:endParaRPr lang="en-US" sz="1275" dirty="0"/>
          </a:p>
        </p:txBody>
      </p:sp>
      <p:sp>
        <p:nvSpPr>
          <p:cNvPr id="28" name="SK-3-text-27"/>
          <p:cNvSpPr/>
          <p:nvPr/>
        </p:nvSpPr>
        <p:spPr>
          <a:xfrm>
            <a:off x="4911775" y="1510605"/>
            <a:ext cx="3429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Non-IgE Allergy</a:t>
            </a:r>
            <a:endParaRPr lang="en-US" sz="1500" dirty="0"/>
          </a:p>
        </p:txBody>
      </p:sp>
      <p:sp>
        <p:nvSpPr>
          <p:cNvPr id="29" name="SK-3-text-28"/>
          <p:cNvSpPr/>
          <p:nvPr/>
        </p:nvSpPr>
        <p:spPr>
          <a:xfrm>
            <a:off x="4730800" y="1986855"/>
            <a:ext cx="296867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Delayed:</a:t>
            </a:r>
            <a:r>
              <a:rPr lang="en-US" sz="1275" dirty="0">
                <a:solidFill>
                  <a:srgbClr val="2C3E50"/>
                </a:solidFill>
              </a:rPr>
              <a:t> Symptoms occur 2–72 hours later</a:t>
            </a:r>
            <a:endParaRPr lang="en-US" sz="1275" dirty="0"/>
          </a:p>
        </p:txBody>
      </p:sp>
      <p:sp>
        <p:nvSpPr>
          <p:cNvPr id="30" name="SK-3-text-29"/>
          <p:cNvSpPr/>
          <p:nvPr/>
        </p:nvSpPr>
        <p:spPr>
          <a:xfrm>
            <a:off x="4730800" y="2554486"/>
            <a:ext cx="296867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Mechanism:</a:t>
            </a:r>
            <a:r>
              <a:rPr lang="en-US" sz="1275" dirty="0">
                <a:solidFill>
                  <a:srgbClr val="2C3E50"/>
                </a:solidFill>
              </a:rPr>
              <a:t> Cell-mediated immune response</a:t>
            </a:r>
            <a:endParaRPr lang="en-US" sz="1275" dirty="0"/>
          </a:p>
        </p:txBody>
      </p:sp>
      <p:sp>
        <p:nvSpPr>
          <p:cNvPr id="31" name="SK-3-text-30"/>
          <p:cNvSpPr/>
          <p:nvPr/>
        </p:nvSpPr>
        <p:spPr>
          <a:xfrm>
            <a:off x="4730800" y="3122116"/>
            <a:ext cx="296867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Examples:</a:t>
            </a:r>
            <a:r>
              <a:rPr lang="en-US" sz="1275" dirty="0">
                <a:solidFill>
                  <a:srgbClr val="2C3E50"/>
                </a:solidFill>
              </a:rPr>
              <a:t> Contact dermatitis, FPIES, CMPA</a:t>
            </a:r>
            <a:endParaRPr lang="en-US" sz="1275" dirty="0"/>
          </a:p>
        </p:txBody>
      </p:sp>
      <p:sp>
        <p:nvSpPr>
          <p:cNvPr id="32" name="SK-3-text-31"/>
          <p:cNvSpPr/>
          <p:nvPr/>
        </p:nvSpPr>
        <p:spPr>
          <a:xfrm>
            <a:off x="8785324" y="1623864"/>
            <a:ext cx="2514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Intolerance</a:t>
            </a:r>
            <a:endParaRPr lang="en-US" sz="1500" dirty="0"/>
          </a:p>
        </p:txBody>
      </p:sp>
      <p:sp>
        <p:nvSpPr>
          <p:cNvPr id="33" name="SK-3-text-32"/>
          <p:cNvSpPr/>
          <p:nvPr/>
        </p:nvSpPr>
        <p:spPr>
          <a:xfrm>
            <a:off x="8604349" y="2100114"/>
            <a:ext cx="296867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Non-Immune:</a:t>
            </a:r>
            <a:r>
              <a:rPr lang="en-US" sz="1275" dirty="0">
                <a:solidFill>
                  <a:srgbClr val="2C3E50"/>
                </a:solidFill>
              </a:rPr>
              <a:t> Enzyme deficiency or metabolic</a:t>
            </a:r>
            <a:endParaRPr lang="en-US" sz="1275" dirty="0"/>
          </a:p>
        </p:txBody>
      </p:sp>
      <p:sp>
        <p:nvSpPr>
          <p:cNvPr id="34" name="SK-3-text-33"/>
          <p:cNvSpPr/>
          <p:nvPr/>
        </p:nvSpPr>
        <p:spPr>
          <a:xfrm>
            <a:off x="8604349" y="2667744"/>
            <a:ext cx="296867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Severity:</a:t>
            </a:r>
            <a:r>
              <a:rPr lang="en-US" sz="1275" dirty="0">
                <a:solidFill>
                  <a:srgbClr val="2C3E50"/>
                </a:solidFill>
              </a:rPr>
              <a:t> Not life-threatening; often GI focus</a:t>
            </a:r>
            <a:endParaRPr lang="en-US" sz="1275" dirty="0"/>
          </a:p>
        </p:txBody>
      </p:sp>
      <p:sp>
        <p:nvSpPr>
          <p:cNvPr id="35" name="SK-3-text-34"/>
          <p:cNvSpPr/>
          <p:nvPr/>
        </p:nvSpPr>
        <p:spPr>
          <a:xfrm>
            <a:off x="8604349" y="3235375"/>
            <a:ext cx="3587651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Examples:</a:t>
            </a:r>
            <a:r>
              <a:rPr lang="en-US" sz="1275" dirty="0">
                <a:solidFill>
                  <a:srgbClr val="2C3E50"/>
                </a:solidFill>
              </a:rPr>
              <a:t> Lactose, Histamine, IBS-type</a:t>
            </a:r>
            <a:endParaRPr lang="en-US" sz="1275" dirty="0"/>
          </a:p>
        </p:txBody>
      </p:sp>
      <p:sp>
        <p:nvSpPr>
          <p:cNvPr id="36" name="SK-3-text-35"/>
          <p:cNvSpPr/>
          <p:nvPr/>
        </p:nvSpPr>
        <p:spPr>
          <a:xfrm>
            <a:off x="1143000" y="4404122"/>
            <a:ext cx="104298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8080"/>
                </a:solidFill>
              </a:rPr>
              <a:t>GP CLINICAL PEARL</a:t>
            </a:r>
            <a:endParaRPr lang="en-US" sz="1200" dirty="0"/>
          </a:p>
        </p:txBody>
      </p:sp>
      <p:sp>
        <p:nvSpPr>
          <p:cNvPr id="37" name="SK-3-text-36"/>
          <p:cNvSpPr/>
          <p:nvPr/>
        </p:nvSpPr>
        <p:spPr>
          <a:xfrm>
            <a:off x="1143000" y="4670822"/>
            <a:ext cx="1042987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Patients claiming to be </a:t>
            </a:r>
            <a:r>
              <a:rPr lang="en-US" sz="1275" b="1" dirty="0">
                <a:solidFill>
                  <a:srgbClr val="2C3E50"/>
                </a:solidFill>
              </a:rPr>
              <a:t>"allergic to everything"</a:t>
            </a:r>
            <a:r>
              <a:rPr lang="en-US" sz="1275" dirty="0">
                <a:solidFill>
                  <a:srgbClr val="2C3E50"/>
                </a:solidFill>
              </a:rPr>
              <a:t> usually do not have true IgE-mediated allergy. Explore symptoms carefully; reassure and avoid unnecessary testing for vague multi-system complaints.</a:t>
            </a:r>
            <a:endParaRPr lang="en-US" sz="127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57150" cy="653355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72480"/>
            <a:ext cx="5065514" cy="1400175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503908"/>
            <a:ext cx="214313" cy="175320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863155"/>
            <a:ext cx="5065514" cy="3613845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3053655"/>
            <a:ext cx="4684514" cy="333375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548955"/>
            <a:ext cx="152400" cy="152400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70907" y="3548955"/>
            <a:ext cx="152400" cy="152400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036516"/>
            <a:ext cx="152400" cy="133350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70907" y="4036516"/>
            <a:ext cx="152400" cy="152400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4524077"/>
            <a:ext cx="152400" cy="133350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32264" y="2107853"/>
            <a:ext cx="6078736" cy="404813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32264" y="2655540"/>
            <a:ext cx="6078736" cy="2657475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32264" y="2655540"/>
            <a:ext cx="1143000" cy="514350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75264" y="2655540"/>
            <a:ext cx="4935736" cy="514350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32264" y="3169890"/>
            <a:ext cx="1143000" cy="428625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75264" y="3169890"/>
            <a:ext cx="4935736" cy="428625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32264" y="3598515"/>
            <a:ext cx="1143000" cy="428625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875264" y="3598515"/>
            <a:ext cx="4935736" cy="428625"/>
          </a:xfrm>
          <a:prstGeom prst="rect">
            <a:avLst/>
          </a:prstGeom>
        </p:spPr>
      </p:pic>
      <p:pic>
        <p:nvPicPr>
          <p:cNvPr id="22" name="SK-4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32264" y="4027140"/>
            <a:ext cx="1143000" cy="428625"/>
          </a:xfrm>
          <a:prstGeom prst="rect">
            <a:avLst/>
          </a:prstGeom>
        </p:spPr>
      </p:pic>
      <p:pic>
        <p:nvPicPr>
          <p:cNvPr id="23" name="SK-4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75264" y="4027140"/>
            <a:ext cx="4935736" cy="428625"/>
          </a:xfrm>
          <a:prstGeom prst="rect">
            <a:avLst/>
          </a:prstGeom>
        </p:spPr>
      </p:pic>
      <p:pic>
        <p:nvPicPr>
          <p:cNvPr id="24" name="SK-4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32264" y="4455765"/>
            <a:ext cx="1143000" cy="428625"/>
          </a:xfrm>
          <a:prstGeom prst="rect">
            <a:avLst/>
          </a:prstGeom>
        </p:spPr>
      </p:pic>
      <p:pic>
        <p:nvPicPr>
          <p:cNvPr id="25" name="SK-4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875264" y="4455765"/>
            <a:ext cx="4935736" cy="428625"/>
          </a:xfrm>
          <a:prstGeom prst="rect">
            <a:avLst/>
          </a:prstGeom>
        </p:spPr>
      </p:pic>
      <p:pic>
        <p:nvPicPr>
          <p:cNvPr id="26" name="SK-4-img-2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32264" y="4884390"/>
            <a:ext cx="1143000" cy="428625"/>
          </a:xfrm>
          <a:prstGeom prst="rect">
            <a:avLst/>
          </a:prstGeom>
        </p:spPr>
      </p:pic>
      <p:pic>
        <p:nvPicPr>
          <p:cNvPr id="27" name="SK-4-img-2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75264" y="4884390"/>
            <a:ext cx="4935736" cy="428625"/>
          </a:xfrm>
          <a:prstGeom prst="rect">
            <a:avLst/>
          </a:prstGeom>
        </p:spPr>
      </p:pic>
      <p:sp>
        <p:nvSpPr>
          <p:cNvPr id="28" name="SK-4-text-27"/>
          <p:cNvSpPr/>
          <p:nvPr/>
        </p:nvSpPr>
        <p:spPr>
          <a:xfrm>
            <a:off x="581025" y="428625"/>
            <a:ext cx="1152144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C3E50"/>
                </a:solidFill>
              </a:rPr>
              <a:t>Anaphylaxis Recognition and Triggers</a:t>
            </a:r>
            <a:endParaRPr lang="en-US" sz="2100" dirty="0"/>
          </a:p>
        </p:txBody>
      </p:sp>
      <p:sp>
        <p:nvSpPr>
          <p:cNvPr id="29" name="SK-4-text-28"/>
          <p:cNvSpPr/>
          <p:nvPr/>
        </p:nvSpPr>
        <p:spPr>
          <a:xfrm>
            <a:off x="581025" y="786705"/>
            <a:ext cx="77876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C0392B"/>
                </a:solidFill>
              </a:rPr>
              <a:t>NICE CG134 / RESUS COUNCIL UK 2021 STANDARDS</a:t>
            </a:r>
            <a:endParaRPr lang="en-US" sz="1050" dirty="0"/>
          </a:p>
        </p:txBody>
      </p:sp>
      <p:sp>
        <p:nvSpPr>
          <p:cNvPr id="30" name="SK-4-text-29"/>
          <p:cNvSpPr/>
          <p:nvPr/>
        </p:nvSpPr>
        <p:spPr>
          <a:xfrm>
            <a:off x="881063" y="1462980"/>
            <a:ext cx="4684514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</a:rPr>
              <a:t>Clinical Definition</a:t>
            </a:r>
            <a:endParaRPr lang="en-US" sz="1350" dirty="0"/>
          </a:p>
        </p:txBody>
      </p:sp>
      <p:sp>
        <p:nvSpPr>
          <p:cNvPr id="31" name="SK-4-text-30"/>
          <p:cNvSpPr/>
          <p:nvPr/>
        </p:nvSpPr>
        <p:spPr>
          <a:xfrm>
            <a:off x="571500" y="1796355"/>
            <a:ext cx="4684514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 severe, life-threatening generalised or systemic hypersensitivity reaction. Characterised by sudden onset and rapid progression of ABC problems.</a:t>
            </a:r>
            <a:endParaRPr lang="en-US" sz="1200" dirty="0"/>
          </a:p>
        </p:txBody>
      </p:sp>
      <p:sp>
        <p:nvSpPr>
          <p:cNvPr id="32" name="SK-4-text-31"/>
          <p:cNvSpPr/>
          <p:nvPr/>
        </p:nvSpPr>
        <p:spPr>
          <a:xfrm>
            <a:off x="571500" y="3053655"/>
            <a:ext cx="4684514" cy="333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080"/>
                </a:solidFill>
              </a:rPr>
              <a:t>Common Triggers</a:t>
            </a:r>
            <a:endParaRPr lang="en-US" sz="1350" dirty="0"/>
          </a:p>
        </p:txBody>
      </p:sp>
      <p:sp>
        <p:nvSpPr>
          <p:cNvPr id="33" name="SK-4-text-32"/>
          <p:cNvSpPr/>
          <p:nvPr/>
        </p:nvSpPr>
        <p:spPr>
          <a:xfrm>
            <a:off x="819150" y="3529905"/>
            <a:ext cx="2037457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Foods:</a:t>
            </a:r>
            <a:r>
              <a:rPr lang="en-US" sz="1050" dirty="0">
                <a:solidFill>
                  <a:srgbClr val="2C3E50"/>
                </a:solidFill>
              </a:rPr>
              <a:t> Peanuts, tree nuts, milk, egg, shellfish, sesame.</a:t>
            </a:r>
            <a:endParaRPr lang="en-US" sz="1050" dirty="0"/>
          </a:p>
        </p:txBody>
      </p:sp>
      <p:sp>
        <p:nvSpPr>
          <p:cNvPr id="34" name="SK-4-text-33"/>
          <p:cNvSpPr/>
          <p:nvPr/>
        </p:nvSpPr>
        <p:spPr>
          <a:xfrm>
            <a:off x="3218557" y="3529905"/>
            <a:ext cx="2037457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Drugs:</a:t>
            </a:r>
            <a:r>
              <a:rPr lang="en-US" sz="1050" dirty="0">
                <a:solidFill>
                  <a:srgbClr val="2C3E50"/>
                </a:solidFill>
              </a:rPr>
              <a:t> Penicillins, NSAIDs, contrast media, anaesthetics.</a:t>
            </a:r>
            <a:endParaRPr lang="en-US" sz="1050" dirty="0"/>
          </a:p>
        </p:txBody>
      </p:sp>
      <p:sp>
        <p:nvSpPr>
          <p:cNvPr id="35" name="SK-4-text-34"/>
          <p:cNvSpPr/>
          <p:nvPr/>
        </p:nvSpPr>
        <p:spPr>
          <a:xfrm>
            <a:off x="819150" y="4017466"/>
            <a:ext cx="2037457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Insects:</a:t>
            </a:r>
            <a:r>
              <a:rPr lang="en-US" sz="1050" dirty="0">
                <a:solidFill>
                  <a:srgbClr val="2C3E50"/>
                </a:solidFill>
              </a:rPr>
              <a:t> Bee and wasp stings (common in UK).</a:t>
            </a:r>
            <a:endParaRPr lang="en-US" sz="1050" dirty="0"/>
          </a:p>
        </p:txBody>
      </p:sp>
      <p:sp>
        <p:nvSpPr>
          <p:cNvPr id="36" name="SK-4-text-35"/>
          <p:cNvSpPr/>
          <p:nvPr/>
        </p:nvSpPr>
        <p:spPr>
          <a:xfrm>
            <a:off x="3218557" y="4017466"/>
            <a:ext cx="2037457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Idiopathic:</a:t>
            </a:r>
            <a:r>
              <a:rPr lang="en-US" sz="1050" dirty="0">
                <a:solidFill>
                  <a:srgbClr val="2C3E50"/>
                </a:solidFill>
              </a:rPr>
              <a:t> Up to 30% have no identifiable trigger.</a:t>
            </a:r>
            <a:endParaRPr lang="en-US" sz="1050" dirty="0"/>
          </a:p>
        </p:txBody>
      </p:sp>
      <p:sp>
        <p:nvSpPr>
          <p:cNvPr id="37" name="SK-4-text-36"/>
          <p:cNvSpPr/>
          <p:nvPr/>
        </p:nvSpPr>
        <p:spPr>
          <a:xfrm>
            <a:off x="819150" y="4505027"/>
            <a:ext cx="496062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Other:</a:t>
            </a:r>
            <a:r>
              <a:rPr lang="en-US" sz="1050" dirty="0">
                <a:solidFill>
                  <a:srgbClr val="2C3E50"/>
                </a:solidFill>
              </a:rPr>
              <a:t> Latex, exercise-induced.</a:t>
            </a:r>
            <a:endParaRPr lang="en-US" sz="1050" dirty="0"/>
          </a:p>
        </p:txBody>
      </p:sp>
      <p:sp>
        <p:nvSpPr>
          <p:cNvPr id="38" name="SK-4-text-37"/>
          <p:cNvSpPr/>
          <p:nvPr/>
        </p:nvSpPr>
        <p:spPr>
          <a:xfrm>
            <a:off x="5732264" y="2107853"/>
            <a:ext cx="5792986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FFFFF"/>
                </a:solidFill>
              </a:rPr>
              <a:t>DIAGNOSTIC CRITERIA: Sudden Onset + Life-threatening ABC Problem</a:t>
            </a:r>
            <a:endParaRPr lang="en-US" sz="1125" dirty="0"/>
          </a:p>
        </p:txBody>
      </p:sp>
      <p:sp>
        <p:nvSpPr>
          <p:cNvPr id="39" name="SK-4-text-38"/>
          <p:cNvSpPr/>
          <p:nvPr/>
        </p:nvSpPr>
        <p:spPr>
          <a:xfrm>
            <a:off x="5875139" y="2655540"/>
            <a:ext cx="8572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System</a:t>
            </a:r>
            <a:endParaRPr lang="en-US" sz="1200" dirty="0"/>
          </a:p>
        </p:txBody>
      </p:sp>
      <p:sp>
        <p:nvSpPr>
          <p:cNvPr id="40" name="SK-4-text-39"/>
          <p:cNvSpPr/>
          <p:nvPr/>
        </p:nvSpPr>
        <p:spPr>
          <a:xfrm>
            <a:off x="7018139" y="2655540"/>
            <a:ext cx="4649986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Key Clinical Features</a:t>
            </a:r>
            <a:endParaRPr lang="en-US" sz="1200" dirty="0"/>
          </a:p>
        </p:txBody>
      </p:sp>
      <p:sp>
        <p:nvSpPr>
          <p:cNvPr id="41" name="SK-4-text-40"/>
          <p:cNvSpPr/>
          <p:nvPr/>
        </p:nvSpPr>
        <p:spPr>
          <a:xfrm>
            <a:off x="5875139" y="3169890"/>
            <a:ext cx="8572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8080"/>
                </a:solidFill>
              </a:rPr>
              <a:t>Airway</a:t>
            </a:r>
            <a:endParaRPr lang="en-US" sz="1050" dirty="0"/>
          </a:p>
        </p:txBody>
      </p:sp>
      <p:sp>
        <p:nvSpPr>
          <p:cNvPr id="42" name="SK-4-text-41"/>
          <p:cNvSpPr/>
          <p:nvPr/>
        </p:nvSpPr>
        <p:spPr>
          <a:xfrm>
            <a:off x="7018139" y="3169890"/>
            <a:ext cx="517386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Pharyngeal/laryngeal oedema, hoarseness, stridor, throat tightness.</a:t>
            </a:r>
            <a:endParaRPr lang="en-US" sz="1050" dirty="0"/>
          </a:p>
        </p:txBody>
      </p:sp>
      <p:sp>
        <p:nvSpPr>
          <p:cNvPr id="43" name="SK-4-text-42"/>
          <p:cNvSpPr/>
          <p:nvPr/>
        </p:nvSpPr>
        <p:spPr>
          <a:xfrm>
            <a:off x="5875139" y="3598515"/>
            <a:ext cx="108013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8080"/>
                </a:solidFill>
              </a:rPr>
              <a:t>Breathing</a:t>
            </a:r>
            <a:endParaRPr lang="en-US" sz="1050" dirty="0"/>
          </a:p>
        </p:txBody>
      </p:sp>
      <p:sp>
        <p:nvSpPr>
          <p:cNvPr id="44" name="SK-4-text-43"/>
          <p:cNvSpPr/>
          <p:nvPr/>
        </p:nvSpPr>
        <p:spPr>
          <a:xfrm>
            <a:off x="7018139" y="3598515"/>
            <a:ext cx="517386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Shortness of breath, wheeze, cyanosis, respiratory arrest, increased rate.</a:t>
            </a:r>
            <a:endParaRPr lang="en-US" sz="1050" dirty="0"/>
          </a:p>
        </p:txBody>
      </p:sp>
      <p:sp>
        <p:nvSpPr>
          <p:cNvPr id="45" name="SK-4-text-44"/>
          <p:cNvSpPr/>
          <p:nvPr/>
        </p:nvSpPr>
        <p:spPr>
          <a:xfrm>
            <a:off x="5875139" y="4027140"/>
            <a:ext cx="132016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8080"/>
                </a:solidFill>
              </a:rPr>
              <a:t>Circulation</a:t>
            </a:r>
            <a:endParaRPr lang="en-US" sz="1050" dirty="0"/>
          </a:p>
        </p:txBody>
      </p:sp>
      <p:sp>
        <p:nvSpPr>
          <p:cNvPr id="46" name="SK-4-text-45"/>
          <p:cNvSpPr/>
          <p:nvPr/>
        </p:nvSpPr>
        <p:spPr>
          <a:xfrm>
            <a:off x="7018139" y="4027140"/>
            <a:ext cx="517386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Hypotension, tachycardia, pale/clammy skin, shock, myocardial ischaemia.</a:t>
            </a:r>
            <a:endParaRPr lang="en-US" sz="1050" dirty="0"/>
          </a:p>
        </p:txBody>
      </p:sp>
      <p:sp>
        <p:nvSpPr>
          <p:cNvPr id="47" name="SK-4-text-46"/>
          <p:cNvSpPr/>
          <p:nvPr/>
        </p:nvSpPr>
        <p:spPr>
          <a:xfrm>
            <a:off x="5875139" y="4455765"/>
            <a:ext cx="132016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8080"/>
                </a:solidFill>
              </a:rPr>
              <a:t>Skin/Mucosa</a:t>
            </a:r>
            <a:endParaRPr lang="en-US" sz="1050" dirty="0"/>
          </a:p>
        </p:txBody>
      </p:sp>
      <p:sp>
        <p:nvSpPr>
          <p:cNvPr id="48" name="SK-4-text-47"/>
          <p:cNvSpPr/>
          <p:nvPr/>
        </p:nvSpPr>
        <p:spPr>
          <a:xfrm>
            <a:off x="7018139" y="4455765"/>
            <a:ext cx="517386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Urticaria (hives), erythema (flushing), angioedema (swelling of lips/eyes).</a:t>
            </a:r>
            <a:endParaRPr lang="en-US" sz="1050" dirty="0"/>
          </a:p>
        </p:txBody>
      </p:sp>
      <p:sp>
        <p:nvSpPr>
          <p:cNvPr id="49" name="SK-4-text-48"/>
          <p:cNvSpPr/>
          <p:nvPr/>
        </p:nvSpPr>
        <p:spPr>
          <a:xfrm>
            <a:off x="5875139" y="4884390"/>
            <a:ext cx="8572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8080"/>
                </a:solidFill>
              </a:rPr>
              <a:t>Other</a:t>
            </a:r>
            <a:endParaRPr lang="en-US" sz="1050" dirty="0"/>
          </a:p>
        </p:txBody>
      </p:sp>
      <p:sp>
        <p:nvSpPr>
          <p:cNvPr id="50" name="SK-4-text-49"/>
          <p:cNvSpPr/>
          <p:nvPr/>
        </p:nvSpPr>
        <p:spPr>
          <a:xfrm>
            <a:off x="7018139" y="4884390"/>
            <a:ext cx="517386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Abdominal pain, vomiting, diarrhoea (especially common in food triggers).</a:t>
            </a:r>
            <a:endParaRPr lang="en-US" sz="1050" dirty="0"/>
          </a:p>
        </p:txBody>
      </p:sp>
      <p:sp>
        <p:nvSpPr>
          <p:cNvPr id="51" name="SK-4-text-50"/>
          <p:cNvSpPr/>
          <p:nvPr/>
        </p:nvSpPr>
        <p:spPr>
          <a:xfrm>
            <a:off x="5779889" y="5455890"/>
            <a:ext cx="6412111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7F8C8D"/>
                </a:solidFill>
              </a:rPr>
              <a:t>Note: Skin/mucosal changes are present in ~80% but may be absent in rapid-onset shock.</a:t>
            </a:r>
            <a:endParaRPr lang="en-US" sz="97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57150" cy="653355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72480"/>
            <a:ext cx="4993481" cy="1962150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503908"/>
            <a:ext cx="214313" cy="17532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893689"/>
            <a:ext cx="178594" cy="148828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188964"/>
            <a:ext cx="178594" cy="148828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484239"/>
            <a:ext cx="178594" cy="148828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779514"/>
            <a:ext cx="178594" cy="148828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472755"/>
            <a:ext cx="4993481" cy="1780133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3704183"/>
            <a:ext cx="214313" cy="175320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07856" y="1716286"/>
            <a:ext cx="6103144" cy="2228850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07856" y="1716286"/>
            <a:ext cx="2297609" cy="514350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05465" y="1716286"/>
            <a:ext cx="2043857" cy="514350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049321" y="1716286"/>
            <a:ext cx="1761679" cy="514350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07856" y="2230636"/>
            <a:ext cx="2297609" cy="571500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05465" y="2230636"/>
            <a:ext cx="2043857" cy="571500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049321" y="2230636"/>
            <a:ext cx="1761679" cy="571500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07856" y="2802136"/>
            <a:ext cx="6103144" cy="571500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07856" y="2802136"/>
            <a:ext cx="2297609" cy="571500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005465" y="2802136"/>
            <a:ext cx="2043857" cy="571500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049321" y="2802136"/>
            <a:ext cx="1761679" cy="571500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707856" y="4183261"/>
            <a:ext cx="6103144" cy="920948"/>
          </a:xfrm>
          <a:prstGeom prst="rect">
            <a:avLst/>
          </a:prstGeom>
        </p:spPr>
      </p:pic>
      <p:pic>
        <p:nvPicPr>
          <p:cNvPr id="24" name="SK-5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850731" y="4356795"/>
            <a:ext cx="178594" cy="148828"/>
          </a:xfrm>
          <a:prstGeom prst="rect">
            <a:avLst/>
          </a:prstGeom>
        </p:spPr>
      </p:pic>
      <p:sp>
        <p:nvSpPr>
          <p:cNvPr id="25" name="SK-5-text-24"/>
          <p:cNvSpPr/>
          <p:nvPr/>
        </p:nvSpPr>
        <p:spPr>
          <a:xfrm>
            <a:off x="581025" y="428625"/>
            <a:ext cx="1088136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C3E50"/>
                </a:solidFill>
              </a:rPr>
              <a:t>Emergency Treatment of Anaphylaxis</a:t>
            </a:r>
            <a:endParaRPr lang="en-US" sz="2100" dirty="0"/>
          </a:p>
        </p:txBody>
      </p:sp>
      <p:sp>
        <p:nvSpPr>
          <p:cNvPr id="26" name="SK-5-text-25"/>
          <p:cNvSpPr/>
          <p:nvPr/>
        </p:nvSpPr>
        <p:spPr>
          <a:xfrm>
            <a:off x="581025" y="786705"/>
            <a:ext cx="68275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008080"/>
                </a:solidFill>
              </a:rPr>
              <a:t>RESUSCITATION COUNCIL UK 2021 GUIDELINES</a:t>
            </a:r>
            <a:endParaRPr lang="en-US" sz="1050" dirty="0"/>
          </a:p>
        </p:txBody>
      </p:sp>
      <p:sp>
        <p:nvSpPr>
          <p:cNvPr id="27" name="SK-5-text-26"/>
          <p:cNvSpPr/>
          <p:nvPr/>
        </p:nvSpPr>
        <p:spPr>
          <a:xfrm>
            <a:off x="881063" y="1462980"/>
            <a:ext cx="4612481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Immediate Response</a:t>
            </a:r>
            <a:endParaRPr lang="en-US" sz="1350" dirty="0"/>
          </a:p>
        </p:txBody>
      </p:sp>
      <p:sp>
        <p:nvSpPr>
          <p:cNvPr id="28" name="SK-5-text-27"/>
          <p:cNvSpPr/>
          <p:nvPr/>
        </p:nvSpPr>
        <p:spPr>
          <a:xfrm>
            <a:off x="866031" y="1863030"/>
            <a:ext cx="8229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 </a:t>
            </a:r>
            <a:r>
              <a:rPr lang="en-US" sz="1125" b="1" dirty="0">
                <a:solidFill>
                  <a:srgbClr val="C0392B"/>
                </a:solidFill>
              </a:rPr>
              <a:t>Call 999</a:t>
            </a:r>
            <a:r>
              <a:rPr lang="en-US" sz="1125" dirty="0">
                <a:solidFill>
                  <a:srgbClr val="2C3E50"/>
                </a:solidFill>
              </a:rPr>
              <a:t> immediately and state "Anaphylaxis".</a:t>
            </a:r>
            <a:endParaRPr lang="en-US" sz="1125" dirty="0"/>
          </a:p>
        </p:txBody>
      </p:sp>
      <p:sp>
        <p:nvSpPr>
          <p:cNvPr id="29" name="SK-5-text-28"/>
          <p:cNvSpPr/>
          <p:nvPr/>
        </p:nvSpPr>
        <p:spPr>
          <a:xfrm>
            <a:off x="866031" y="2158305"/>
            <a:ext cx="10515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 </a:t>
            </a:r>
            <a:r>
              <a:rPr lang="en-US" sz="1125" b="1" dirty="0">
                <a:solidFill>
                  <a:srgbClr val="C0392B"/>
                </a:solidFill>
              </a:rPr>
              <a:t>Adrenaline 1:1000 IM</a:t>
            </a:r>
            <a:r>
              <a:rPr lang="en-US" sz="1125" dirty="0">
                <a:solidFill>
                  <a:srgbClr val="2C3E50"/>
                </a:solidFill>
              </a:rPr>
              <a:t> into outer thigh (Vastus Lateralis).</a:t>
            </a:r>
            <a:endParaRPr lang="en-US" sz="1125" dirty="0"/>
          </a:p>
        </p:txBody>
      </p:sp>
      <p:sp>
        <p:nvSpPr>
          <p:cNvPr id="30" name="SK-5-text-29"/>
          <p:cNvSpPr/>
          <p:nvPr/>
        </p:nvSpPr>
        <p:spPr>
          <a:xfrm>
            <a:off x="866031" y="2453580"/>
            <a:ext cx="1132596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 </a:t>
            </a:r>
            <a:r>
              <a:rPr lang="en-US" sz="1125" b="1" dirty="0">
                <a:solidFill>
                  <a:srgbClr val="C0392B"/>
                </a:solidFill>
              </a:rPr>
              <a:t>Position:</a:t>
            </a:r>
            <a:r>
              <a:rPr lang="en-US" sz="1125" dirty="0">
                <a:solidFill>
                  <a:srgbClr val="2C3E50"/>
                </a:solidFill>
              </a:rPr>
              <a:t> Lie flat with legs raised (Sitting if respiratory distress).</a:t>
            </a:r>
            <a:endParaRPr lang="en-US" sz="1125" dirty="0"/>
          </a:p>
        </p:txBody>
      </p:sp>
      <p:sp>
        <p:nvSpPr>
          <p:cNvPr id="31" name="SK-5-text-30"/>
          <p:cNvSpPr/>
          <p:nvPr/>
        </p:nvSpPr>
        <p:spPr>
          <a:xfrm>
            <a:off x="866031" y="2748855"/>
            <a:ext cx="101155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 </a:t>
            </a:r>
            <a:r>
              <a:rPr lang="en-US" sz="1125" b="1" dirty="0">
                <a:solidFill>
                  <a:srgbClr val="C0392B"/>
                </a:solidFill>
              </a:rPr>
              <a:t>Support:</a:t>
            </a:r>
            <a:r>
              <a:rPr lang="en-US" sz="1125" dirty="0">
                <a:solidFill>
                  <a:srgbClr val="2C3E50"/>
                </a:solidFill>
              </a:rPr>
              <a:t> High-flow Oxygen &amp; IV Fluid bolus if hypotensive.</a:t>
            </a:r>
            <a:endParaRPr lang="en-US" sz="1125" dirty="0"/>
          </a:p>
        </p:txBody>
      </p:sp>
      <p:sp>
        <p:nvSpPr>
          <p:cNvPr id="32" name="SK-5-text-31"/>
          <p:cNvSpPr/>
          <p:nvPr/>
        </p:nvSpPr>
        <p:spPr>
          <a:xfrm>
            <a:off x="881063" y="3663255"/>
            <a:ext cx="4612481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Secondary Treatment</a:t>
            </a:r>
            <a:endParaRPr lang="en-US" sz="1350" dirty="0"/>
          </a:p>
        </p:txBody>
      </p:sp>
      <p:sp>
        <p:nvSpPr>
          <p:cNvPr id="33" name="SK-5-text-32"/>
          <p:cNvSpPr/>
          <p:nvPr/>
        </p:nvSpPr>
        <p:spPr>
          <a:xfrm>
            <a:off x="571500" y="4063305"/>
            <a:ext cx="11620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Chlorphenamine (IM/Slow IV):</a:t>
            </a:r>
            <a:r>
              <a:rPr lang="en-US" sz="1125" dirty="0">
                <a:solidFill>
                  <a:srgbClr val="2C3E50"/>
                </a:solidFill>
              </a:rPr>
              <a:t> Adult 10mg; Child 6-12 5mg; &lt;6y 2.5mg.</a:t>
            </a:r>
            <a:endParaRPr lang="en-US" sz="1125" dirty="0"/>
          </a:p>
        </p:txBody>
      </p:sp>
      <p:sp>
        <p:nvSpPr>
          <p:cNvPr id="34" name="SK-5-text-33"/>
          <p:cNvSpPr/>
          <p:nvPr/>
        </p:nvSpPr>
        <p:spPr>
          <a:xfrm>
            <a:off x="571500" y="4358580"/>
            <a:ext cx="461248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Hydrocortisone (IM/Slow IV):</a:t>
            </a:r>
            <a:r>
              <a:rPr lang="en-US" sz="1125" dirty="0">
                <a:solidFill>
                  <a:srgbClr val="2C3E50"/>
                </a:solidFill>
              </a:rPr>
              <a:t> Adult 200mg; Child 6-12 100mg; &lt;6y 50mg.</a:t>
            </a:r>
            <a:endParaRPr lang="en-US" sz="1125" dirty="0"/>
          </a:p>
        </p:txBody>
      </p:sp>
      <p:sp>
        <p:nvSpPr>
          <p:cNvPr id="35" name="SK-5-text-34"/>
          <p:cNvSpPr/>
          <p:nvPr/>
        </p:nvSpPr>
        <p:spPr>
          <a:xfrm>
            <a:off x="571500" y="4901505"/>
            <a:ext cx="11620500" cy="1608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8"/>
              </a:lnSpc>
              <a:buNone/>
            </a:pPr>
            <a:r>
              <a:rPr lang="en-US" sz="975" i="1" dirty="0">
                <a:solidFill>
                  <a:srgbClr val="C0392B"/>
                </a:solidFill>
              </a:rPr>
              <a:t>Note: Antihistamines and steroids are NOT first-line and must not delay adrenaline.</a:t>
            </a:r>
            <a:endParaRPr lang="en-US" sz="975" dirty="0"/>
          </a:p>
        </p:txBody>
      </p:sp>
      <p:sp>
        <p:nvSpPr>
          <p:cNvPr id="36" name="SK-5-text-35"/>
          <p:cNvSpPr/>
          <p:nvPr/>
        </p:nvSpPr>
        <p:spPr>
          <a:xfrm>
            <a:off x="5707856" y="1421011"/>
            <a:ext cx="64541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</a:rPr>
              <a:t>CRITICAL: IM ADRENALINE 1:1000 DOSAGE</a:t>
            </a:r>
            <a:endParaRPr lang="en-US" sz="1050" dirty="0"/>
          </a:p>
        </p:txBody>
      </p:sp>
      <p:sp>
        <p:nvSpPr>
          <p:cNvPr id="37" name="SK-5-text-36"/>
          <p:cNvSpPr/>
          <p:nvPr/>
        </p:nvSpPr>
        <p:spPr>
          <a:xfrm>
            <a:off x="5850731" y="1716286"/>
            <a:ext cx="2081761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Patient Group</a:t>
            </a:r>
            <a:endParaRPr lang="en-US" sz="1200" dirty="0"/>
          </a:p>
        </p:txBody>
      </p:sp>
      <p:sp>
        <p:nvSpPr>
          <p:cNvPr id="38" name="SK-5-text-37"/>
          <p:cNvSpPr/>
          <p:nvPr/>
        </p:nvSpPr>
        <p:spPr>
          <a:xfrm>
            <a:off x="8148340" y="1716286"/>
            <a:ext cx="2674299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Dose (micrograms)</a:t>
            </a:r>
            <a:endParaRPr lang="en-US" sz="1200" dirty="0"/>
          </a:p>
        </p:txBody>
      </p:sp>
      <p:sp>
        <p:nvSpPr>
          <p:cNvPr id="39" name="SK-5-text-38"/>
          <p:cNvSpPr/>
          <p:nvPr/>
        </p:nvSpPr>
        <p:spPr>
          <a:xfrm>
            <a:off x="10192196" y="1716286"/>
            <a:ext cx="1999804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Volume (1:1000)</a:t>
            </a:r>
            <a:endParaRPr lang="en-US" sz="1200" dirty="0"/>
          </a:p>
        </p:txBody>
      </p:sp>
      <p:sp>
        <p:nvSpPr>
          <p:cNvPr id="40" name="SK-5-text-39"/>
          <p:cNvSpPr/>
          <p:nvPr/>
        </p:nvSpPr>
        <p:spPr>
          <a:xfrm>
            <a:off x="5850731" y="2230636"/>
            <a:ext cx="389663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Adult &amp; Child &gt;12 years</a:t>
            </a:r>
            <a:endParaRPr lang="en-US" sz="1200" dirty="0"/>
          </a:p>
        </p:txBody>
      </p:sp>
      <p:sp>
        <p:nvSpPr>
          <p:cNvPr id="41" name="SK-5-text-40"/>
          <p:cNvSpPr/>
          <p:nvPr/>
        </p:nvSpPr>
        <p:spPr>
          <a:xfrm>
            <a:off x="8148340" y="2430661"/>
            <a:ext cx="164592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500 mcg</a:t>
            </a:r>
            <a:endParaRPr lang="en-US" sz="1200" dirty="0"/>
          </a:p>
        </p:txBody>
      </p:sp>
      <p:sp>
        <p:nvSpPr>
          <p:cNvPr id="42" name="SK-5-text-41"/>
          <p:cNvSpPr/>
          <p:nvPr/>
        </p:nvSpPr>
        <p:spPr>
          <a:xfrm>
            <a:off x="10192196" y="2230636"/>
            <a:ext cx="1475929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0.5 ml</a:t>
            </a:r>
            <a:endParaRPr lang="en-US" sz="1200" dirty="0"/>
          </a:p>
        </p:txBody>
      </p:sp>
      <p:sp>
        <p:nvSpPr>
          <p:cNvPr id="43" name="SK-5-text-42"/>
          <p:cNvSpPr/>
          <p:nvPr/>
        </p:nvSpPr>
        <p:spPr>
          <a:xfrm>
            <a:off x="5850731" y="2802136"/>
            <a:ext cx="320271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Child 6 – 12 years</a:t>
            </a:r>
            <a:endParaRPr lang="en-US" sz="1200" dirty="0"/>
          </a:p>
        </p:txBody>
      </p:sp>
      <p:sp>
        <p:nvSpPr>
          <p:cNvPr id="44" name="SK-5-text-43"/>
          <p:cNvSpPr/>
          <p:nvPr/>
        </p:nvSpPr>
        <p:spPr>
          <a:xfrm>
            <a:off x="8148340" y="3002161"/>
            <a:ext cx="164592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300 mcg</a:t>
            </a:r>
            <a:endParaRPr lang="en-US" sz="1200" dirty="0"/>
          </a:p>
        </p:txBody>
      </p:sp>
      <p:sp>
        <p:nvSpPr>
          <p:cNvPr id="45" name="SK-5-text-44"/>
          <p:cNvSpPr/>
          <p:nvPr/>
        </p:nvSpPr>
        <p:spPr>
          <a:xfrm>
            <a:off x="10192196" y="2802136"/>
            <a:ext cx="1475929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0.3 ml</a:t>
            </a:r>
            <a:endParaRPr lang="en-US" sz="1200" dirty="0"/>
          </a:p>
        </p:txBody>
      </p:sp>
      <p:sp>
        <p:nvSpPr>
          <p:cNvPr id="46" name="SK-5-text-45"/>
          <p:cNvSpPr/>
          <p:nvPr/>
        </p:nvSpPr>
        <p:spPr>
          <a:xfrm>
            <a:off x="5850731" y="3373636"/>
            <a:ext cx="2508789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Child &lt; 6 years</a:t>
            </a:r>
            <a:endParaRPr lang="en-US" sz="1200" dirty="0"/>
          </a:p>
        </p:txBody>
      </p:sp>
      <p:sp>
        <p:nvSpPr>
          <p:cNvPr id="47" name="SK-5-text-46"/>
          <p:cNvSpPr/>
          <p:nvPr/>
        </p:nvSpPr>
        <p:spPr>
          <a:xfrm>
            <a:off x="8148340" y="3573661"/>
            <a:ext cx="164592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150 mcg</a:t>
            </a:r>
            <a:endParaRPr lang="en-US" sz="1200" dirty="0"/>
          </a:p>
        </p:txBody>
      </p:sp>
      <p:sp>
        <p:nvSpPr>
          <p:cNvPr id="48" name="SK-5-text-47"/>
          <p:cNvSpPr/>
          <p:nvPr/>
        </p:nvSpPr>
        <p:spPr>
          <a:xfrm>
            <a:off x="10192196" y="3373636"/>
            <a:ext cx="1475929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0.15 ml</a:t>
            </a:r>
            <a:endParaRPr lang="en-US" sz="1200" dirty="0"/>
          </a:p>
        </p:txBody>
      </p:sp>
      <p:sp>
        <p:nvSpPr>
          <p:cNvPr id="49" name="SK-5-text-48"/>
          <p:cNvSpPr/>
          <p:nvPr/>
        </p:nvSpPr>
        <p:spPr>
          <a:xfrm>
            <a:off x="6029325" y="4326136"/>
            <a:ext cx="5817394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 Repeat Adrenaline</a:t>
            </a:r>
            <a:endParaRPr lang="en-US" sz="1125" dirty="0"/>
          </a:p>
        </p:txBody>
      </p:sp>
      <p:sp>
        <p:nvSpPr>
          <p:cNvPr id="50" name="SK-5-text-49"/>
          <p:cNvSpPr/>
          <p:nvPr/>
        </p:nvSpPr>
        <p:spPr>
          <a:xfrm>
            <a:off x="5850731" y="4588073"/>
            <a:ext cx="5817394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If there is no clinical improvement after the first dose, repeat the </a:t>
            </a:r>
            <a:r>
              <a:rPr lang="en-US" sz="1050" b="1" dirty="0">
                <a:solidFill>
                  <a:srgbClr val="2C3E50"/>
                </a:solidFill>
              </a:rPr>
              <a:t>IM Adrenaline dose every 5–15 minutes</a:t>
            </a:r>
            <a:r>
              <a:rPr lang="en-US" sz="1050" dirty="0">
                <a:solidFill>
                  <a:srgbClr val="2C3E50"/>
                </a:solidFill>
              </a:rPr>
              <a:t> until help arrives.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57150" cy="653355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72480"/>
            <a:ext cx="5572125" cy="5204520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501080"/>
            <a:ext cx="342900" cy="342900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596330"/>
            <a:ext cx="190500" cy="152400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996505"/>
            <a:ext cx="1896070" cy="352425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05670" y="2996505"/>
            <a:ext cx="1305967" cy="352425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1637" y="2996505"/>
            <a:ext cx="1912888" cy="352425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348930"/>
            <a:ext cx="1896070" cy="352425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05670" y="3348930"/>
            <a:ext cx="1305967" cy="352425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1637" y="3348930"/>
            <a:ext cx="1912888" cy="352425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3701355"/>
            <a:ext cx="1896070" cy="352425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05670" y="3701355"/>
            <a:ext cx="1305967" cy="352425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1637" y="3701355"/>
            <a:ext cx="1912888" cy="352425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4053780"/>
            <a:ext cx="1896070" cy="352425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05670" y="4053780"/>
            <a:ext cx="1305967" cy="352425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1637" y="4053780"/>
            <a:ext cx="1912888" cy="352425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4501455"/>
            <a:ext cx="5114925" cy="928688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47725" y="4807000"/>
            <a:ext cx="238125" cy="317450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38875" y="1272480"/>
            <a:ext cx="5572125" cy="2356545"/>
          </a:xfrm>
          <a:prstGeom prst="rect">
            <a:avLst/>
          </a:prstGeom>
        </p:spPr>
      </p:pic>
      <p:pic>
        <p:nvPicPr>
          <p:cNvPr id="23" name="SK-6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1501080"/>
            <a:ext cx="342900" cy="342900"/>
          </a:xfrm>
          <a:prstGeom prst="rect">
            <a:avLst/>
          </a:prstGeom>
        </p:spPr>
      </p:pic>
      <p:pic>
        <p:nvPicPr>
          <p:cNvPr id="24" name="SK-6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43675" y="1596330"/>
            <a:ext cx="190500" cy="152400"/>
          </a:xfrm>
          <a:prstGeom prst="rect">
            <a:avLst/>
          </a:prstGeom>
        </p:spPr>
      </p:pic>
      <p:pic>
        <p:nvPicPr>
          <p:cNvPr id="25" name="SK-6-img-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38875" y="3819525"/>
            <a:ext cx="5572125" cy="2657475"/>
          </a:xfrm>
          <a:prstGeom prst="rect">
            <a:avLst/>
          </a:prstGeom>
        </p:spPr>
      </p:pic>
      <p:pic>
        <p:nvPicPr>
          <p:cNvPr id="26" name="SK-6-img-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67475" y="4048125"/>
            <a:ext cx="342900" cy="342900"/>
          </a:xfrm>
          <a:prstGeom prst="rect">
            <a:avLst/>
          </a:prstGeom>
        </p:spPr>
      </p:pic>
      <p:pic>
        <p:nvPicPr>
          <p:cNvPr id="27" name="SK-6-img-2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543675" y="4143375"/>
            <a:ext cx="190500" cy="152400"/>
          </a:xfrm>
          <a:prstGeom prst="rect">
            <a:avLst/>
          </a:prstGeom>
        </p:spPr>
      </p:pic>
      <p:sp>
        <p:nvSpPr>
          <p:cNvPr id="28" name="SK-6-text-27"/>
          <p:cNvSpPr/>
          <p:nvPr/>
        </p:nvSpPr>
        <p:spPr>
          <a:xfrm>
            <a:off x="581025" y="428625"/>
            <a:ext cx="11610975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C3E50"/>
                </a:solidFill>
              </a:rPr>
              <a:t>Adrenaline Auto-Injectors and Post-Event Care</a:t>
            </a:r>
            <a:endParaRPr lang="en-US" sz="2100" dirty="0"/>
          </a:p>
        </p:txBody>
      </p:sp>
      <p:sp>
        <p:nvSpPr>
          <p:cNvPr id="29" name="SK-6-text-28"/>
          <p:cNvSpPr/>
          <p:nvPr/>
        </p:nvSpPr>
        <p:spPr>
          <a:xfrm>
            <a:off x="581025" y="786705"/>
            <a:ext cx="59740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008080"/>
                </a:solidFill>
              </a:rPr>
              <a:t>NICE 2024 / RESUS 2021 STANDARDS</a:t>
            </a:r>
            <a:endParaRPr lang="en-US" sz="1050" dirty="0"/>
          </a:p>
        </p:txBody>
      </p:sp>
      <p:sp>
        <p:nvSpPr>
          <p:cNvPr id="30" name="SK-6-text-29"/>
          <p:cNvSpPr/>
          <p:nvPr/>
        </p:nvSpPr>
        <p:spPr>
          <a:xfrm>
            <a:off x="1066800" y="1529655"/>
            <a:ext cx="5715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Essential AAI Prescribing</a:t>
            </a:r>
            <a:endParaRPr lang="en-US" sz="1500" dirty="0"/>
          </a:p>
        </p:txBody>
      </p:sp>
      <p:sp>
        <p:nvSpPr>
          <p:cNvPr id="31" name="SK-6-text-30"/>
          <p:cNvSpPr/>
          <p:nvPr/>
        </p:nvSpPr>
        <p:spPr>
          <a:xfrm>
            <a:off x="847725" y="1986855"/>
            <a:ext cx="113442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PRESCRIBE TWO</a:t>
            </a:r>
            <a:r>
              <a:rPr lang="en-US" sz="1200" dirty="0">
                <a:solidFill>
                  <a:srgbClr val="2C3E50"/>
                </a:solidFill>
              </a:rPr>
              <a:t> auto-injectors to ALL patients at risk of anaphylaxis.</a:t>
            </a:r>
            <a:endParaRPr lang="en-US" sz="1200" dirty="0"/>
          </a:p>
        </p:txBody>
      </p:sp>
      <p:sp>
        <p:nvSpPr>
          <p:cNvPr id="32" name="SK-6-text-31"/>
          <p:cNvSpPr/>
          <p:nvPr/>
        </p:nvSpPr>
        <p:spPr>
          <a:xfrm>
            <a:off x="847725" y="2329755"/>
            <a:ext cx="48768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Specify Brand:</a:t>
            </a:r>
            <a:r>
              <a:rPr lang="en-US" sz="1200" dirty="0">
                <a:solidFill>
                  <a:srgbClr val="2C3E50"/>
                </a:solidFill>
              </a:rPr>
              <a:t> NICE advises prescribing by brand (e.g., EpiPen, Jext, Emerade) to ensure consistent device training.</a:t>
            </a:r>
            <a:endParaRPr lang="en-US" sz="1200" dirty="0"/>
          </a:p>
        </p:txBody>
      </p:sp>
      <p:sp>
        <p:nvSpPr>
          <p:cNvPr id="33" name="SK-6-text-32"/>
          <p:cNvSpPr/>
          <p:nvPr/>
        </p:nvSpPr>
        <p:spPr>
          <a:xfrm>
            <a:off x="685800" y="2996505"/>
            <a:ext cx="2060214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Patient Weight</a:t>
            </a:r>
            <a:endParaRPr lang="en-US" sz="1050" dirty="0"/>
          </a:p>
        </p:txBody>
      </p:sp>
      <p:sp>
        <p:nvSpPr>
          <p:cNvPr id="34" name="SK-6-text-33"/>
          <p:cNvSpPr/>
          <p:nvPr/>
        </p:nvSpPr>
        <p:spPr>
          <a:xfrm>
            <a:off x="2581870" y="2996505"/>
            <a:ext cx="1413464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Dose (mcg)</a:t>
            </a:r>
            <a:endParaRPr lang="en-US" sz="1050" dirty="0"/>
          </a:p>
        </p:txBody>
      </p:sp>
      <p:sp>
        <p:nvSpPr>
          <p:cNvPr id="35" name="SK-6-text-34"/>
          <p:cNvSpPr/>
          <p:nvPr/>
        </p:nvSpPr>
        <p:spPr>
          <a:xfrm>
            <a:off x="3887837" y="2996505"/>
            <a:ext cx="2356339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Example (EpiPen)</a:t>
            </a:r>
            <a:endParaRPr lang="en-US" sz="1050" dirty="0"/>
          </a:p>
        </p:txBody>
      </p:sp>
      <p:sp>
        <p:nvSpPr>
          <p:cNvPr id="36" name="SK-6-text-35"/>
          <p:cNvSpPr/>
          <p:nvPr/>
        </p:nvSpPr>
        <p:spPr>
          <a:xfrm>
            <a:off x="685800" y="3348930"/>
            <a:ext cx="2992215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Adult / Child &gt;30kg</a:t>
            </a:r>
            <a:endParaRPr lang="en-US" sz="1050" dirty="0"/>
          </a:p>
        </p:txBody>
      </p:sp>
      <p:sp>
        <p:nvSpPr>
          <p:cNvPr id="37" name="SK-6-text-36"/>
          <p:cNvSpPr/>
          <p:nvPr/>
        </p:nvSpPr>
        <p:spPr>
          <a:xfrm>
            <a:off x="2581870" y="3348930"/>
            <a:ext cx="1272118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300 mcg</a:t>
            </a:r>
            <a:endParaRPr lang="en-US" sz="1050" dirty="0"/>
          </a:p>
        </p:txBody>
      </p:sp>
      <p:sp>
        <p:nvSpPr>
          <p:cNvPr id="38" name="SK-6-text-37"/>
          <p:cNvSpPr/>
          <p:nvPr/>
        </p:nvSpPr>
        <p:spPr>
          <a:xfrm>
            <a:off x="3887837" y="3348930"/>
            <a:ext cx="1963616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EpiPen 0.3mg</a:t>
            </a:r>
            <a:endParaRPr lang="en-US" sz="1050" dirty="0"/>
          </a:p>
        </p:txBody>
      </p:sp>
      <p:sp>
        <p:nvSpPr>
          <p:cNvPr id="39" name="SK-6-text-38"/>
          <p:cNvSpPr/>
          <p:nvPr/>
        </p:nvSpPr>
        <p:spPr>
          <a:xfrm>
            <a:off x="685800" y="3701355"/>
            <a:ext cx="2894109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Child 15kg – 30kg</a:t>
            </a:r>
            <a:endParaRPr lang="en-US" sz="1050" dirty="0"/>
          </a:p>
        </p:txBody>
      </p:sp>
      <p:sp>
        <p:nvSpPr>
          <p:cNvPr id="40" name="SK-6-text-39"/>
          <p:cNvSpPr/>
          <p:nvPr/>
        </p:nvSpPr>
        <p:spPr>
          <a:xfrm>
            <a:off x="2581870" y="3701355"/>
            <a:ext cx="1272118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150 mcg</a:t>
            </a:r>
            <a:endParaRPr lang="en-US" sz="1050" dirty="0"/>
          </a:p>
        </p:txBody>
      </p:sp>
      <p:sp>
        <p:nvSpPr>
          <p:cNvPr id="41" name="SK-6-text-40"/>
          <p:cNvSpPr/>
          <p:nvPr/>
        </p:nvSpPr>
        <p:spPr>
          <a:xfrm>
            <a:off x="3887837" y="3701355"/>
            <a:ext cx="2650881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EpiPen Jr 0.15mg</a:t>
            </a:r>
            <a:endParaRPr lang="en-US" sz="1050" dirty="0"/>
          </a:p>
        </p:txBody>
      </p:sp>
      <p:sp>
        <p:nvSpPr>
          <p:cNvPr id="42" name="SK-6-text-41"/>
          <p:cNvSpPr/>
          <p:nvPr/>
        </p:nvSpPr>
        <p:spPr>
          <a:xfrm>
            <a:off x="685800" y="4053780"/>
            <a:ext cx="181495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Child &lt;15kg</a:t>
            </a:r>
            <a:endParaRPr lang="en-US" sz="1050" dirty="0"/>
          </a:p>
        </p:txBody>
      </p:sp>
      <p:sp>
        <p:nvSpPr>
          <p:cNvPr id="43" name="SK-6-text-42"/>
          <p:cNvSpPr/>
          <p:nvPr/>
        </p:nvSpPr>
        <p:spPr>
          <a:xfrm>
            <a:off x="2581870" y="4053780"/>
            <a:ext cx="1413464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Specialist</a:t>
            </a:r>
            <a:endParaRPr lang="en-US" sz="1050" dirty="0"/>
          </a:p>
        </p:txBody>
      </p:sp>
      <p:sp>
        <p:nvSpPr>
          <p:cNvPr id="44" name="SK-6-text-43"/>
          <p:cNvSpPr/>
          <p:nvPr/>
        </p:nvSpPr>
        <p:spPr>
          <a:xfrm>
            <a:off x="3887837" y="4053780"/>
            <a:ext cx="2650881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Seek expert advice</a:t>
            </a:r>
            <a:endParaRPr lang="en-US" sz="1050" dirty="0"/>
          </a:p>
        </p:txBody>
      </p:sp>
      <p:sp>
        <p:nvSpPr>
          <p:cNvPr id="45" name="SK-6-text-44"/>
          <p:cNvSpPr/>
          <p:nvPr/>
        </p:nvSpPr>
        <p:spPr>
          <a:xfrm>
            <a:off x="1228725" y="4644330"/>
            <a:ext cx="4257675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i="1" dirty="0">
                <a:solidFill>
                  <a:srgbClr val="FFFFFF"/>
                </a:solidFill>
              </a:rPr>
              <a:t>SCA Tip:</a:t>
            </a:r>
            <a:r>
              <a:rPr lang="en-US" sz="1125" i="1" dirty="0">
                <a:solidFill>
                  <a:srgbClr val="FFFFFF"/>
                </a:solidFill>
              </a:rPr>
              <a:t> Patients must carry BOTH pens at all times. Check expiry dates and explain the "Blue to the sky, Orange to the thigh" (EpiPen) mnemonic.</a:t>
            </a:r>
            <a:endParaRPr lang="en-US" sz="1125" dirty="0"/>
          </a:p>
        </p:txBody>
      </p:sp>
      <p:sp>
        <p:nvSpPr>
          <p:cNvPr id="46" name="SK-6-text-45"/>
          <p:cNvSpPr/>
          <p:nvPr/>
        </p:nvSpPr>
        <p:spPr>
          <a:xfrm>
            <a:off x="6924675" y="1529655"/>
            <a:ext cx="52673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Patient Education &amp; Support</a:t>
            </a:r>
            <a:endParaRPr lang="en-US" sz="1500" dirty="0"/>
          </a:p>
        </p:txBody>
      </p:sp>
      <p:sp>
        <p:nvSpPr>
          <p:cNvPr id="47" name="SK-6-text-46"/>
          <p:cNvSpPr/>
          <p:nvPr/>
        </p:nvSpPr>
        <p:spPr>
          <a:xfrm>
            <a:off x="6705600" y="1986855"/>
            <a:ext cx="5486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Provide a </a:t>
            </a:r>
            <a:r>
              <a:rPr lang="en-US" sz="1200" b="1" dirty="0">
                <a:solidFill>
                  <a:srgbClr val="2C3E50"/>
                </a:solidFill>
              </a:rPr>
              <a:t>written anaphylaxis action plan</a:t>
            </a:r>
            <a:r>
              <a:rPr lang="en-US" sz="1200" dirty="0">
                <a:solidFill>
                  <a:srgbClr val="2C3E50"/>
                </a:solidFill>
              </a:rPr>
              <a:t> (e.g., BSACI plans).</a:t>
            </a:r>
            <a:endParaRPr lang="en-US" sz="1200" dirty="0"/>
          </a:p>
        </p:txBody>
      </p:sp>
      <p:sp>
        <p:nvSpPr>
          <p:cNvPr id="48" name="SK-6-text-47"/>
          <p:cNvSpPr/>
          <p:nvPr/>
        </p:nvSpPr>
        <p:spPr>
          <a:xfrm>
            <a:off x="6705600" y="2329755"/>
            <a:ext cx="5486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Counsel on allergen avoidance and how to read food labels.</a:t>
            </a:r>
            <a:endParaRPr lang="en-US" sz="1200" dirty="0"/>
          </a:p>
        </p:txBody>
      </p:sp>
      <p:sp>
        <p:nvSpPr>
          <p:cNvPr id="49" name="SK-6-text-48"/>
          <p:cNvSpPr/>
          <p:nvPr/>
        </p:nvSpPr>
        <p:spPr>
          <a:xfrm>
            <a:off x="6705600" y="2672655"/>
            <a:ext cx="5486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Advise wearing a </a:t>
            </a:r>
            <a:r>
              <a:rPr lang="en-US" sz="1200" b="1" dirty="0">
                <a:solidFill>
                  <a:srgbClr val="2C3E50"/>
                </a:solidFill>
              </a:rPr>
              <a:t>MedicAlert</a:t>
            </a:r>
            <a:r>
              <a:rPr lang="en-US" sz="1200" dirty="0">
                <a:solidFill>
                  <a:srgbClr val="2C3E50"/>
                </a:solidFill>
              </a:rPr>
              <a:t> bracelet or similar ID.</a:t>
            </a:r>
            <a:endParaRPr lang="en-US" sz="1200" dirty="0"/>
          </a:p>
        </p:txBody>
      </p:sp>
      <p:sp>
        <p:nvSpPr>
          <p:cNvPr id="50" name="SK-6-text-49"/>
          <p:cNvSpPr/>
          <p:nvPr/>
        </p:nvSpPr>
        <p:spPr>
          <a:xfrm>
            <a:off x="6924675" y="4076700"/>
            <a:ext cx="52673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Investigations &amp; Referral</a:t>
            </a:r>
            <a:endParaRPr lang="en-US" sz="1500" dirty="0"/>
          </a:p>
        </p:txBody>
      </p:sp>
      <p:sp>
        <p:nvSpPr>
          <p:cNvPr id="51" name="SK-6-text-50"/>
          <p:cNvSpPr/>
          <p:nvPr/>
        </p:nvSpPr>
        <p:spPr>
          <a:xfrm>
            <a:off x="6705600" y="4533900"/>
            <a:ext cx="48768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Mandatory Referral:</a:t>
            </a:r>
            <a:r>
              <a:rPr lang="en-US" sz="1200" dirty="0">
                <a:solidFill>
                  <a:srgbClr val="2C3E50"/>
                </a:solidFill>
              </a:rPr>
              <a:t> All patients with suspected anaphylaxis must be referred to a specialist allergy clinic.</a:t>
            </a:r>
            <a:endParaRPr lang="en-US" sz="1200" dirty="0"/>
          </a:p>
        </p:txBody>
      </p:sp>
      <p:sp>
        <p:nvSpPr>
          <p:cNvPr id="52" name="SK-6-text-51"/>
          <p:cNvSpPr/>
          <p:nvPr/>
        </p:nvSpPr>
        <p:spPr>
          <a:xfrm>
            <a:off x="6705600" y="5105400"/>
            <a:ext cx="48768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Serum Tryptase:</a:t>
            </a:r>
            <a:r>
              <a:rPr lang="en-US" sz="1200" dirty="0">
                <a:solidFill>
                  <a:srgbClr val="2C3E50"/>
                </a:solidFill>
              </a:rPr>
              <a:t> Ensure it was taken in ED (ideally 1–6 hours post-event). If normal, it does NOT exclude food-triggered anaphylaxis.</a:t>
            </a:r>
            <a:endParaRPr lang="en-US" sz="1200" dirty="0"/>
          </a:p>
        </p:txBody>
      </p:sp>
      <p:sp>
        <p:nvSpPr>
          <p:cNvPr id="53" name="SK-6-text-52"/>
          <p:cNvSpPr/>
          <p:nvPr/>
        </p:nvSpPr>
        <p:spPr>
          <a:xfrm>
            <a:off x="6705600" y="5676900"/>
            <a:ext cx="48768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GP to review results and confirm the specific trigger to prevent future episodes.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28600"/>
            <a:ext cx="57150" cy="596205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67680"/>
            <a:ext cx="5572125" cy="273561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243905"/>
            <a:ext cx="228600" cy="190500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682055"/>
            <a:ext cx="95250" cy="95250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222897"/>
            <a:ext cx="95250" cy="95250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763738"/>
            <a:ext cx="95250" cy="95250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93790"/>
            <a:ext cx="5572125" cy="2735610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170015"/>
            <a:ext cx="228600" cy="190500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608165"/>
            <a:ext cx="95250" cy="84534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5149007"/>
            <a:ext cx="95250" cy="95250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5689848"/>
            <a:ext cx="95250" cy="84534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967680"/>
            <a:ext cx="5572125" cy="3280470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1243905"/>
            <a:ext cx="228600" cy="190500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1624905"/>
            <a:ext cx="5114925" cy="776288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2458343"/>
            <a:ext cx="5114925" cy="776288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3291780"/>
            <a:ext cx="5114925" cy="547688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38875" y="4362450"/>
            <a:ext cx="5572125" cy="2266950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38875" y="6376988"/>
            <a:ext cx="5572125" cy="252413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81750" y="6446341"/>
            <a:ext cx="130969" cy="110728"/>
          </a:xfrm>
          <a:prstGeom prst="rect">
            <a:avLst/>
          </a:prstGeom>
        </p:spPr>
      </p:pic>
      <p:sp>
        <p:nvSpPr>
          <p:cNvPr id="22" name="SK-7-text-21"/>
          <p:cNvSpPr/>
          <p:nvPr/>
        </p:nvSpPr>
        <p:spPr>
          <a:xfrm>
            <a:off x="581025" y="257175"/>
            <a:ext cx="112014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C3E50"/>
                </a:solidFill>
              </a:rPr>
              <a:t>Urticaria and Angioedema Management</a:t>
            </a:r>
            <a:endParaRPr lang="en-US" sz="2100" dirty="0"/>
          </a:p>
        </p:txBody>
      </p:sp>
      <p:sp>
        <p:nvSpPr>
          <p:cNvPr id="23" name="SK-7-text-22"/>
          <p:cNvSpPr/>
          <p:nvPr/>
        </p:nvSpPr>
        <p:spPr>
          <a:xfrm>
            <a:off x="581025" y="596205"/>
            <a:ext cx="59740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008080"/>
                </a:solidFill>
              </a:rPr>
              <a:t>NICE 2024 / RESUS 2021 STANDARDS</a:t>
            </a:r>
            <a:endParaRPr lang="en-US" sz="1050" dirty="0"/>
          </a:p>
        </p:txBody>
      </p:sp>
      <p:sp>
        <p:nvSpPr>
          <p:cNvPr id="24" name="SK-7-text-23"/>
          <p:cNvSpPr/>
          <p:nvPr/>
        </p:nvSpPr>
        <p:spPr>
          <a:xfrm>
            <a:off x="952500" y="1196280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Clinical Presentation</a:t>
            </a:r>
            <a:endParaRPr lang="en-US" sz="1500" dirty="0"/>
          </a:p>
        </p:txBody>
      </p:sp>
      <p:sp>
        <p:nvSpPr>
          <p:cNvPr id="25" name="SK-7-text-24"/>
          <p:cNvSpPr/>
          <p:nvPr/>
        </p:nvSpPr>
        <p:spPr>
          <a:xfrm>
            <a:off x="800100" y="1624905"/>
            <a:ext cx="49244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Acute Urticaria (&lt;6 weeks):</a:t>
            </a:r>
            <a:r>
              <a:rPr lang="en-US" sz="1200" dirty="0">
                <a:solidFill>
                  <a:srgbClr val="2C3E50"/>
                </a:solidFill>
              </a:rPr>
              <a:t> Often triggered by infection or allergy; usually self-limiting.</a:t>
            </a:r>
            <a:endParaRPr lang="en-US" sz="1200" dirty="0"/>
          </a:p>
        </p:txBody>
      </p:sp>
      <p:sp>
        <p:nvSpPr>
          <p:cNvPr id="26" name="SK-7-text-25"/>
          <p:cNvSpPr/>
          <p:nvPr/>
        </p:nvSpPr>
        <p:spPr>
          <a:xfrm>
            <a:off x="800100" y="2165747"/>
            <a:ext cx="49244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Chronic Urticaria (&gt;6 weeks):</a:t>
            </a:r>
            <a:r>
              <a:rPr lang="en-US" sz="1200" dirty="0">
                <a:solidFill>
                  <a:srgbClr val="2C3E50"/>
                </a:solidFill>
              </a:rPr>
              <a:t> Individual wheals persist &lt;24h; often autoimmune (Chronic Spontaneous Urticaria).</a:t>
            </a:r>
            <a:endParaRPr lang="en-US" sz="1200" dirty="0"/>
          </a:p>
        </p:txBody>
      </p:sp>
      <p:sp>
        <p:nvSpPr>
          <p:cNvPr id="27" name="SK-7-text-26"/>
          <p:cNvSpPr/>
          <p:nvPr/>
        </p:nvSpPr>
        <p:spPr>
          <a:xfrm>
            <a:off x="800100" y="2706588"/>
            <a:ext cx="49244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Urticarial Vasculitis:</a:t>
            </a:r>
            <a:r>
              <a:rPr lang="en-US" sz="1200" dirty="0">
                <a:solidFill>
                  <a:srgbClr val="2C3E50"/>
                </a:solidFill>
              </a:rPr>
              <a:t> Red flag if lesions &gt;24h or leave bruising/pigmentation → </a:t>
            </a:r>
            <a:r>
              <a:rPr lang="en-US" sz="1200" b="1" dirty="0">
                <a:solidFill>
                  <a:srgbClr val="C0392B"/>
                </a:solidFill>
              </a:rPr>
              <a:t>Biopsy required.</a:t>
            </a:r>
            <a:endParaRPr lang="en-US" sz="1200" dirty="0"/>
          </a:p>
        </p:txBody>
      </p:sp>
      <p:sp>
        <p:nvSpPr>
          <p:cNvPr id="28" name="SK-7-text-27"/>
          <p:cNvSpPr/>
          <p:nvPr/>
        </p:nvSpPr>
        <p:spPr>
          <a:xfrm>
            <a:off x="952500" y="4122390"/>
            <a:ext cx="3200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Investigations</a:t>
            </a:r>
            <a:endParaRPr lang="en-US" sz="1500" dirty="0"/>
          </a:p>
        </p:txBody>
      </p:sp>
      <p:sp>
        <p:nvSpPr>
          <p:cNvPr id="29" name="SK-7-text-28"/>
          <p:cNvSpPr/>
          <p:nvPr/>
        </p:nvSpPr>
        <p:spPr>
          <a:xfrm>
            <a:off x="800100" y="4551015"/>
            <a:ext cx="49244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Acute:</a:t>
            </a:r>
            <a:r>
              <a:rPr lang="en-US" sz="1200" dirty="0">
                <a:solidFill>
                  <a:srgbClr val="2C3E50"/>
                </a:solidFill>
              </a:rPr>
              <a:t> Usually none; consider Specific IgE if allergic trigger is highly suspected.</a:t>
            </a:r>
            <a:endParaRPr lang="en-US" sz="1200" dirty="0"/>
          </a:p>
        </p:txBody>
      </p:sp>
      <p:sp>
        <p:nvSpPr>
          <p:cNvPr id="30" name="SK-7-text-29"/>
          <p:cNvSpPr/>
          <p:nvPr/>
        </p:nvSpPr>
        <p:spPr>
          <a:xfrm>
            <a:off x="800100" y="5091857"/>
            <a:ext cx="49244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Chronic (CSU):</a:t>
            </a:r>
            <a:r>
              <a:rPr lang="en-US" sz="1200" dirty="0">
                <a:solidFill>
                  <a:srgbClr val="2C3E50"/>
                </a:solidFill>
              </a:rPr>
              <a:t> FBC, ESR/CRP, TFTs, and auto-antibodies (ANA) to screen for underlying systemic causes.</a:t>
            </a:r>
            <a:endParaRPr lang="en-US" sz="1200" dirty="0"/>
          </a:p>
        </p:txBody>
      </p:sp>
      <p:sp>
        <p:nvSpPr>
          <p:cNvPr id="31" name="SK-7-text-30"/>
          <p:cNvSpPr/>
          <p:nvPr/>
        </p:nvSpPr>
        <p:spPr>
          <a:xfrm>
            <a:off x="800100" y="5632698"/>
            <a:ext cx="49244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Angioedema:</a:t>
            </a:r>
            <a:r>
              <a:rPr lang="en-US" sz="1200" dirty="0">
                <a:solidFill>
                  <a:srgbClr val="2C3E50"/>
                </a:solidFill>
              </a:rPr>
              <a:t> Screen for C1-esterase inhibitor deficiency if urticaria is absent.</a:t>
            </a:r>
            <a:endParaRPr lang="en-US" sz="1200" dirty="0"/>
          </a:p>
        </p:txBody>
      </p:sp>
      <p:sp>
        <p:nvSpPr>
          <p:cNvPr id="32" name="SK-7-text-31"/>
          <p:cNvSpPr/>
          <p:nvPr/>
        </p:nvSpPr>
        <p:spPr>
          <a:xfrm>
            <a:off x="6810375" y="1196280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Pharmacotherapy Ladder</a:t>
            </a:r>
            <a:endParaRPr lang="en-US" sz="1500" dirty="0"/>
          </a:p>
        </p:txBody>
      </p:sp>
      <p:sp>
        <p:nvSpPr>
          <p:cNvPr id="33" name="SK-7-text-32"/>
          <p:cNvSpPr/>
          <p:nvPr/>
        </p:nvSpPr>
        <p:spPr>
          <a:xfrm>
            <a:off x="6610350" y="1682055"/>
            <a:ext cx="482917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8080"/>
                </a:solidFill>
              </a:rPr>
              <a:t>STEP 1: FIRST-LINE</a:t>
            </a:r>
            <a:endParaRPr lang="en-US" sz="975" dirty="0"/>
          </a:p>
        </p:txBody>
      </p:sp>
      <p:sp>
        <p:nvSpPr>
          <p:cNvPr id="34" name="SK-7-text-33"/>
          <p:cNvSpPr/>
          <p:nvPr/>
        </p:nvSpPr>
        <p:spPr>
          <a:xfrm>
            <a:off x="6610350" y="1915418"/>
            <a:ext cx="4661743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Non-sedating antihistamine (e.g., Cetirizine 10mg OD or Loratadine 10mg OD).</a:t>
            </a:r>
            <a:endParaRPr lang="en-US" sz="1125" dirty="0"/>
          </a:p>
        </p:txBody>
      </p:sp>
      <p:sp>
        <p:nvSpPr>
          <p:cNvPr id="35" name="SK-7-text-34"/>
          <p:cNvSpPr/>
          <p:nvPr/>
        </p:nvSpPr>
        <p:spPr>
          <a:xfrm>
            <a:off x="6610350" y="2515493"/>
            <a:ext cx="482917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8080"/>
                </a:solidFill>
              </a:rPr>
              <a:t>STEP 2: ESCALATION</a:t>
            </a:r>
            <a:endParaRPr lang="en-US" sz="975" dirty="0"/>
          </a:p>
        </p:txBody>
      </p:sp>
      <p:sp>
        <p:nvSpPr>
          <p:cNvPr id="36" name="SK-7-text-35"/>
          <p:cNvSpPr/>
          <p:nvPr/>
        </p:nvSpPr>
        <p:spPr>
          <a:xfrm>
            <a:off x="6610350" y="2748855"/>
            <a:ext cx="4500711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Increase dose up to </a:t>
            </a:r>
            <a:r>
              <a:rPr lang="en-US" sz="1125" b="1" dirty="0">
                <a:solidFill>
                  <a:srgbClr val="C0392B"/>
                </a:solidFill>
              </a:rPr>
              <a:t>4x standard dose</a:t>
            </a:r>
            <a:r>
              <a:rPr lang="en-US" sz="1125" dirty="0">
                <a:solidFill>
                  <a:srgbClr val="2C3E50"/>
                </a:solidFill>
              </a:rPr>
              <a:t> (off-label but supported by CKS 2024 for CSU).</a:t>
            </a:r>
            <a:endParaRPr lang="en-US" sz="1125" dirty="0"/>
          </a:p>
        </p:txBody>
      </p:sp>
      <p:sp>
        <p:nvSpPr>
          <p:cNvPr id="37" name="SK-7-text-36"/>
          <p:cNvSpPr/>
          <p:nvPr/>
        </p:nvSpPr>
        <p:spPr>
          <a:xfrm>
            <a:off x="6610350" y="3348930"/>
            <a:ext cx="482917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8080"/>
                </a:solidFill>
              </a:rPr>
              <a:t>STEP 3: SPECIALIST REFERRAL</a:t>
            </a:r>
            <a:endParaRPr lang="en-US" sz="975" dirty="0"/>
          </a:p>
        </p:txBody>
      </p:sp>
      <p:sp>
        <p:nvSpPr>
          <p:cNvPr id="38" name="SK-7-text-37"/>
          <p:cNvSpPr/>
          <p:nvPr/>
        </p:nvSpPr>
        <p:spPr>
          <a:xfrm>
            <a:off x="6610350" y="3582293"/>
            <a:ext cx="558165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If refractory after 6-8 weeks: Referral for </a:t>
            </a:r>
            <a:r>
              <a:rPr lang="en-US" sz="1125" b="1" dirty="0">
                <a:solidFill>
                  <a:srgbClr val="2C3E50"/>
                </a:solidFill>
              </a:rPr>
              <a:t>Omalizumab</a:t>
            </a:r>
            <a:r>
              <a:rPr lang="en-US" sz="1125" dirty="0">
                <a:solidFill>
                  <a:srgbClr val="2C3E50"/>
                </a:solidFill>
              </a:rPr>
              <a:t> or cyclosporine.</a:t>
            </a:r>
            <a:endParaRPr lang="en-US" sz="1125" dirty="0"/>
          </a:p>
        </p:txBody>
      </p:sp>
      <p:sp>
        <p:nvSpPr>
          <p:cNvPr id="39" name="SK-7-text-38"/>
          <p:cNvSpPr/>
          <p:nvPr/>
        </p:nvSpPr>
        <p:spPr>
          <a:xfrm>
            <a:off x="6588919" y="6376988"/>
            <a:ext cx="5603081" cy="2524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FFFFFF"/>
                </a:solidFill>
              </a:rPr>
              <a:t>Clinical Feature: Erythematous, pruritic wheals (hives)</a:t>
            </a:r>
            <a:endParaRPr lang="en-US" sz="8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04800"/>
            <a:ext cx="57150" cy="624780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20080"/>
            <a:ext cx="5572125" cy="2660154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432024"/>
            <a:ext cx="238125" cy="190500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813024"/>
            <a:ext cx="202406" cy="202406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380655"/>
            <a:ext cx="202406" cy="166688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948285"/>
            <a:ext cx="202406" cy="202406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970734"/>
            <a:ext cx="5572125" cy="2660154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282678"/>
            <a:ext cx="238125" cy="190500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663678"/>
            <a:ext cx="202406" cy="217884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5231309"/>
            <a:ext cx="202406" cy="202406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5798939"/>
            <a:ext cx="202406" cy="202406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1120080"/>
            <a:ext cx="5572125" cy="2588716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1396305"/>
            <a:ext cx="238125" cy="190500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1777305"/>
            <a:ext cx="202406" cy="202406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2344936"/>
            <a:ext cx="202406" cy="202406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2912566"/>
            <a:ext cx="202406" cy="202406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38875" y="3861197"/>
            <a:ext cx="5572125" cy="2769691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4089797"/>
            <a:ext cx="238125" cy="190500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4470797"/>
            <a:ext cx="202406" cy="202406"/>
          </a:xfrm>
          <a:prstGeom prst="rect">
            <a:avLst/>
          </a:prstGeom>
        </p:spPr>
      </p:pic>
      <p:pic>
        <p:nvPicPr>
          <p:cNvPr id="23" name="SK-8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5038427"/>
            <a:ext cx="202406" cy="217884"/>
          </a:xfrm>
          <a:prstGeom prst="rect">
            <a:avLst/>
          </a:prstGeom>
        </p:spPr>
      </p:pic>
      <p:pic>
        <p:nvPicPr>
          <p:cNvPr id="24" name="SK-8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67475" y="5606058"/>
            <a:ext cx="202406" cy="177105"/>
          </a:xfrm>
          <a:prstGeom prst="rect">
            <a:avLst/>
          </a:prstGeom>
        </p:spPr>
      </p:pic>
      <p:sp>
        <p:nvSpPr>
          <p:cNvPr id="25" name="SK-8-text-24"/>
          <p:cNvSpPr/>
          <p:nvPr/>
        </p:nvSpPr>
        <p:spPr>
          <a:xfrm>
            <a:off x="581025" y="342900"/>
            <a:ext cx="11610975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C3E50"/>
                </a:solidFill>
              </a:rPr>
              <a:t>Hereditary Angioedema and Referral Criteria</a:t>
            </a:r>
            <a:endParaRPr lang="en-US" sz="2100" dirty="0"/>
          </a:p>
        </p:txBody>
      </p:sp>
      <p:sp>
        <p:nvSpPr>
          <p:cNvPr id="26" name="SK-8-text-25"/>
          <p:cNvSpPr/>
          <p:nvPr/>
        </p:nvSpPr>
        <p:spPr>
          <a:xfrm>
            <a:off x="581025" y="691455"/>
            <a:ext cx="59740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008080"/>
                </a:solidFill>
              </a:rPr>
              <a:t>NICE 2024 / RESUS 2021 STANDARDS</a:t>
            </a:r>
            <a:endParaRPr lang="en-US" sz="1050" dirty="0"/>
          </a:p>
        </p:txBody>
      </p:sp>
      <p:sp>
        <p:nvSpPr>
          <p:cNvPr id="27" name="SK-8-text-26"/>
          <p:cNvSpPr/>
          <p:nvPr/>
        </p:nvSpPr>
        <p:spPr>
          <a:xfrm>
            <a:off x="942975" y="1384399"/>
            <a:ext cx="7543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Recognizing Hereditary Angioedema</a:t>
            </a:r>
            <a:endParaRPr lang="en-US" sz="1500" dirty="0"/>
          </a:p>
        </p:txBody>
      </p:sp>
      <p:sp>
        <p:nvSpPr>
          <p:cNvPr id="28" name="SK-8-text-27"/>
          <p:cNvSpPr/>
          <p:nvPr/>
        </p:nvSpPr>
        <p:spPr>
          <a:xfrm>
            <a:off x="926306" y="1813024"/>
            <a:ext cx="479821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Pathophysiology:</a:t>
            </a:r>
            <a:r>
              <a:rPr lang="en-US" sz="1275" dirty="0">
                <a:solidFill>
                  <a:srgbClr val="2C3E50"/>
                </a:solidFill>
              </a:rPr>
              <a:t> C1-esterase inhibitor deficiency leading to excessive bradykinin.</a:t>
            </a:r>
            <a:endParaRPr lang="en-US" sz="1275" dirty="0"/>
          </a:p>
        </p:txBody>
      </p:sp>
      <p:sp>
        <p:nvSpPr>
          <p:cNvPr id="29" name="SK-8-text-28"/>
          <p:cNvSpPr/>
          <p:nvPr/>
        </p:nvSpPr>
        <p:spPr>
          <a:xfrm>
            <a:off x="926306" y="2380655"/>
            <a:ext cx="479821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Key Diagnostic Clue:</a:t>
            </a:r>
            <a:r>
              <a:rPr lang="en-US" sz="1275" dirty="0">
                <a:solidFill>
                  <a:srgbClr val="2C3E50"/>
                </a:solidFill>
              </a:rPr>
              <a:t> Angioedema </a:t>
            </a:r>
            <a:r>
              <a:rPr lang="en-US" sz="1275" b="1" dirty="0">
                <a:solidFill>
                  <a:srgbClr val="C0392B"/>
                </a:solidFill>
              </a:rPr>
              <a:t>WITHOUT urticaria</a:t>
            </a:r>
            <a:r>
              <a:rPr lang="en-US" sz="1275" dirty="0">
                <a:solidFill>
                  <a:srgbClr val="2C3E50"/>
                </a:solidFill>
              </a:rPr>
              <a:t> or pruritus.</a:t>
            </a:r>
            <a:endParaRPr lang="en-US" sz="1275" dirty="0"/>
          </a:p>
        </p:txBody>
      </p:sp>
      <p:sp>
        <p:nvSpPr>
          <p:cNvPr id="30" name="SK-8-text-29"/>
          <p:cNvSpPr/>
          <p:nvPr/>
        </p:nvSpPr>
        <p:spPr>
          <a:xfrm>
            <a:off x="926306" y="2948285"/>
            <a:ext cx="479821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Demographics:</a:t>
            </a:r>
            <a:r>
              <a:rPr lang="en-US" sz="1275" dirty="0">
                <a:solidFill>
                  <a:srgbClr val="2C3E50"/>
                </a:solidFill>
              </a:rPr>
              <a:t> Typically presents at &lt;40 years; check for positive family history.</a:t>
            </a:r>
            <a:endParaRPr lang="en-US" sz="1275" dirty="0"/>
          </a:p>
        </p:txBody>
      </p:sp>
      <p:sp>
        <p:nvSpPr>
          <p:cNvPr id="31" name="SK-8-text-30"/>
          <p:cNvSpPr/>
          <p:nvPr/>
        </p:nvSpPr>
        <p:spPr>
          <a:xfrm>
            <a:off x="942975" y="4235053"/>
            <a:ext cx="51149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Management &amp; Triggers</a:t>
            </a:r>
            <a:endParaRPr lang="en-US" sz="1500" dirty="0"/>
          </a:p>
        </p:txBody>
      </p:sp>
      <p:sp>
        <p:nvSpPr>
          <p:cNvPr id="32" name="SK-8-text-31"/>
          <p:cNvSpPr/>
          <p:nvPr/>
        </p:nvSpPr>
        <p:spPr>
          <a:xfrm>
            <a:off x="926306" y="4663678"/>
            <a:ext cx="479821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Common Triggers:</a:t>
            </a:r>
            <a:r>
              <a:rPr lang="en-US" sz="1275" dirty="0">
                <a:solidFill>
                  <a:srgbClr val="2C3E50"/>
                </a:solidFill>
              </a:rPr>
              <a:t> Trauma, stress, or medical/dental procedures can precipitate attacks.</a:t>
            </a:r>
            <a:endParaRPr lang="en-US" sz="1275" dirty="0"/>
          </a:p>
        </p:txBody>
      </p:sp>
      <p:sp>
        <p:nvSpPr>
          <p:cNvPr id="33" name="SK-8-text-32"/>
          <p:cNvSpPr/>
          <p:nvPr/>
        </p:nvSpPr>
        <p:spPr>
          <a:xfrm>
            <a:off x="926306" y="5231309"/>
            <a:ext cx="479821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Treatment:</a:t>
            </a:r>
            <a:r>
              <a:rPr lang="en-US" sz="1275" dirty="0">
                <a:solidFill>
                  <a:srgbClr val="2C3E50"/>
                </a:solidFill>
              </a:rPr>
              <a:t> Requires specialist agents (C1-inh concentrate, icatibant, or lanadelumab).</a:t>
            </a:r>
            <a:endParaRPr lang="en-US" sz="1275" dirty="0"/>
          </a:p>
        </p:txBody>
      </p:sp>
      <p:sp>
        <p:nvSpPr>
          <p:cNvPr id="34" name="SK-8-text-33"/>
          <p:cNvSpPr/>
          <p:nvPr/>
        </p:nvSpPr>
        <p:spPr>
          <a:xfrm>
            <a:off x="926306" y="5798939"/>
            <a:ext cx="479821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GP Role:</a:t>
            </a:r>
            <a:r>
              <a:rPr lang="en-US" sz="1275" dirty="0">
                <a:solidFill>
                  <a:srgbClr val="2C3E50"/>
                </a:solidFill>
              </a:rPr>
              <a:t> Prompt referral to Immunology for confirmation and long-term prophylaxis.</a:t>
            </a:r>
            <a:endParaRPr lang="en-US" sz="1275" dirty="0"/>
          </a:p>
        </p:txBody>
      </p:sp>
      <p:sp>
        <p:nvSpPr>
          <p:cNvPr id="35" name="SK-8-text-34"/>
          <p:cNvSpPr/>
          <p:nvPr/>
        </p:nvSpPr>
        <p:spPr>
          <a:xfrm>
            <a:off x="6800850" y="1348680"/>
            <a:ext cx="53911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Referral Criteria (NICE CKS)</a:t>
            </a:r>
            <a:endParaRPr lang="en-US" sz="1500" dirty="0"/>
          </a:p>
        </p:txBody>
      </p:sp>
      <p:sp>
        <p:nvSpPr>
          <p:cNvPr id="36" name="SK-8-text-35"/>
          <p:cNvSpPr/>
          <p:nvPr/>
        </p:nvSpPr>
        <p:spPr>
          <a:xfrm>
            <a:off x="6784181" y="1777305"/>
            <a:ext cx="479821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Therapeutic Failure:</a:t>
            </a:r>
            <a:r>
              <a:rPr lang="en-US" sz="1275" dirty="0">
                <a:solidFill>
                  <a:srgbClr val="2C3E50"/>
                </a:solidFill>
              </a:rPr>
              <a:t> Non-response to 2 different antihistamine combinations (6-8 weeks each).</a:t>
            </a:r>
            <a:endParaRPr lang="en-US" sz="1275" dirty="0"/>
          </a:p>
        </p:txBody>
      </p:sp>
      <p:sp>
        <p:nvSpPr>
          <p:cNvPr id="37" name="SK-8-text-36"/>
          <p:cNvSpPr/>
          <p:nvPr/>
        </p:nvSpPr>
        <p:spPr>
          <a:xfrm>
            <a:off x="6784181" y="2344936"/>
            <a:ext cx="479821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Complex Presentation:</a:t>
            </a:r>
            <a:r>
              <a:rPr lang="en-US" sz="1275" dirty="0">
                <a:solidFill>
                  <a:srgbClr val="2C3E50"/>
                </a:solidFill>
              </a:rPr>
              <a:t> Suspected HAE or systemic involvement (e.g., abdominal pain in HAE).</a:t>
            </a:r>
            <a:endParaRPr lang="en-US" sz="1275" dirty="0"/>
          </a:p>
        </p:txBody>
      </p:sp>
      <p:sp>
        <p:nvSpPr>
          <p:cNvPr id="38" name="SK-8-text-37"/>
          <p:cNvSpPr/>
          <p:nvPr/>
        </p:nvSpPr>
        <p:spPr>
          <a:xfrm>
            <a:off x="6784181" y="2912566"/>
            <a:ext cx="479821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Diagnostic Uncertainty:</a:t>
            </a:r>
            <a:r>
              <a:rPr lang="en-US" sz="1275" dirty="0">
                <a:solidFill>
                  <a:srgbClr val="2C3E50"/>
                </a:solidFill>
              </a:rPr>
              <a:t> Angioedema presenting without obvious triggers in young patients.</a:t>
            </a:r>
            <a:endParaRPr lang="en-US" sz="1275" dirty="0"/>
          </a:p>
        </p:txBody>
      </p:sp>
      <p:sp>
        <p:nvSpPr>
          <p:cNvPr id="39" name="SK-8-text-38"/>
          <p:cNvSpPr/>
          <p:nvPr/>
        </p:nvSpPr>
        <p:spPr>
          <a:xfrm>
            <a:off x="6800850" y="4042172"/>
            <a:ext cx="51149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Urgent Red Flags</a:t>
            </a:r>
            <a:endParaRPr lang="en-US" sz="1500" dirty="0"/>
          </a:p>
        </p:txBody>
      </p:sp>
      <p:sp>
        <p:nvSpPr>
          <p:cNvPr id="40" name="SK-8-text-39"/>
          <p:cNvSpPr/>
          <p:nvPr/>
        </p:nvSpPr>
        <p:spPr>
          <a:xfrm>
            <a:off x="6784181" y="4470797"/>
            <a:ext cx="479821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Airway Threat:</a:t>
            </a:r>
            <a:r>
              <a:rPr lang="en-US" sz="1275" dirty="0">
                <a:solidFill>
                  <a:srgbClr val="2C3E50"/>
                </a:solidFill>
              </a:rPr>
              <a:t> Laryngeal angioedema (stridor, hoarseness) → Immediate Adrenaline + 999.</a:t>
            </a:r>
            <a:endParaRPr lang="en-US" sz="1275" dirty="0"/>
          </a:p>
        </p:txBody>
      </p:sp>
      <p:sp>
        <p:nvSpPr>
          <p:cNvPr id="41" name="SK-8-text-40"/>
          <p:cNvSpPr/>
          <p:nvPr/>
        </p:nvSpPr>
        <p:spPr>
          <a:xfrm>
            <a:off x="6784181" y="5038427"/>
            <a:ext cx="479821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Urticarial Vasculitis:</a:t>
            </a:r>
            <a:r>
              <a:rPr lang="en-US" sz="1275" dirty="0">
                <a:solidFill>
                  <a:srgbClr val="2C3E50"/>
                </a:solidFill>
              </a:rPr>
              <a:t> Lesions lasting &gt;24 hrs or leaving bruising/pigmentation → Biopsy.</a:t>
            </a:r>
            <a:endParaRPr lang="en-US" sz="1275" dirty="0"/>
          </a:p>
        </p:txBody>
      </p:sp>
      <p:sp>
        <p:nvSpPr>
          <p:cNvPr id="42" name="SK-8-text-41"/>
          <p:cNvSpPr/>
          <p:nvPr/>
        </p:nvSpPr>
        <p:spPr>
          <a:xfrm>
            <a:off x="6784181" y="5606058"/>
            <a:ext cx="479821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Anaphylactoid Reactions:</a:t>
            </a:r>
            <a:r>
              <a:rPr lang="en-US" sz="1275" dirty="0">
                <a:solidFill>
                  <a:srgbClr val="2C3E50"/>
                </a:solidFill>
              </a:rPr>
              <a:t> Multi-system involvement or sudden cardiovascular collapse.</a:t>
            </a:r>
            <a:endParaRPr lang="en-US" sz="1275" dirty="0"/>
          </a:p>
        </p:txBody>
      </p:sp>
      <p:sp>
        <p:nvSpPr>
          <p:cNvPr id="43" name="SK-8-text-42"/>
          <p:cNvSpPr/>
          <p:nvPr/>
        </p:nvSpPr>
        <p:spPr>
          <a:xfrm>
            <a:off x="6467475" y="6249888"/>
            <a:ext cx="57245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556677"/>
                </a:solidFill>
              </a:rPr>
              <a:t>Note: Normal serum tryptase does not fully exclude food-triggered anaphylaxis.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57150" cy="653355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72480"/>
            <a:ext cx="5572125" cy="4164509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501080"/>
            <a:ext cx="5114925" cy="352425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534418"/>
            <a:ext cx="238125" cy="190500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034480"/>
            <a:ext cx="142875" cy="155823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548830"/>
            <a:ext cx="142875" cy="142875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063180"/>
            <a:ext cx="142875" cy="155823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682305"/>
            <a:ext cx="5114925" cy="822722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3900" y="3835598"/>
            <a:ext cx="166688" cy="137220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272480"/>
            <a:ext cx="5572125" cy="4164509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1501080"/>
            <a:ext cx="5114925" cy="352425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1534418"/>
            <a:ext cx="238125" cy="190500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2091630"/>
            <a:ext cx="2045940" cy="376238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513415" y="2091630"/>
            <a:ext cx="3068985" cy="376238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2467868"/>
            <a:ext cx="2045940" cy="681038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13415" y="2467868"/>
            <a:ext cx="3068985" cy="681038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3148905"/>
            <a:ext cx="2045940" cy="681038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513415" y="3148905"/>
            <a:ext cx="3068985" cy="681038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4051102"/>
            <a:ext cx="178594" cy="148828"/>
          </a:xfrm>
          <a:prstGeom prst="rect">
            <a:avLst/>
          </a:prstGeom>
        </p:spPr>
      </p:pic>
      <p:pic>
        <p:nvPicPr>
          <p:cNvPr id="22" name="SK-9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4349055"/>
            <a:ext cx="142875" cy="114300"/>
          </a:xfrm>
          <a:prstGeom prst="rect">
            <a:avLst/>
          </a:prstGeom>
        </p:spPr>
      </p:pic>
      <p:pic>
        <p:nvPicPr>
          <p:cNvPr id="23" name="SK-9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4583311"/>
            <a:ext cx="142875" cy="114300"/>
          </a:xfrm>
          <a:prstGeom prst="rect">
            <a:avLst/>
          </a:prstGeom>
        </p:spPr>
      </p:pic>
      <p:pic>
        <p:nvPicPr>
          <p:cNvPr id="24" name="SK-9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81000" y="5817989"/>
            <a:ext cx="11430000" cy="659011"/>
          </a:xfrm>
          <a:prstGeom prst="rect">
            <a:avLst/>
          </a:prstGeom>
        </p:spPr>
      </p:pic>
      <p:pic>
        <p:nvPicPr>
          <p:cNvPr id="25" name="SK-9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71500" y="6079927"/>
            <a:ext cx="205383" cy="167283"/>
          </a:xfrm>
          <a:prstGeom prst="rect">
            <a:avLst/>
          </a:prstGeom>
        </p:spPr>
      </p:pic>
      <p:sp>
        <p:nvSpPr>
          <p:cNvPr id="26" name="SK-9-text-25"/>
          <p:cNvSpPr/>
          <p:nvPr/>
        </p:nvSpPr>
        <p:spPr>
          <a:xfrm>
            <a:off x="581025" y="428625"/>
            <a:ext cx="1024128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2C3E50"/>
                </a:solidFill>
              </a:rPr>
              <a:t>Food Allergy and CMPA in Infants</a:t>
            </a:r>
            <a:endParaRPr lang="en-US" sz="2100" dirty="0"/>
          </a:p>
        </p:txBody>
      </p:sp>
      <p:sp>
        <p:nvSpPr>
          <p:cNvPr id="27" name="SK-9-text-26"/>
          <p:cNvSpPr/>
          <p:nvPr/>
        </p:nvSpPr>
        <p:spPr>
          <a:xfrm>
            <a:off x="581025" y="786705"/>
            <a:ext cx="57073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008080"/>
                </a:solidFill>
              </a:rPr>
              <a:t>NICE NG116 / CKS 2024 STANDARDS</a:t>
            </a:r>
            <a:endParaRPr lang="en-US" sz="1050" dirty="0"/>
          </a:p>
        </p:txBody>
      </p:sp>
      <p:sp>
        <p:nvSpPr>
          <p:cNvPr id="28" name="SK-9-text-27"/>
          <p:cNvSpPr/>
          <p:nvPr/>
        </p:nvSpPr>
        <p:spPr>
          <a:xfrm>
            <a:off x="962025" y="1501080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Diagnostic Presentation</a:t>
            </a:r>
            <a:endParaRPr lang="en-US" sz="1350" dirty="0"/>
          </a:p>
        </p:txBody>
      </p:sp>
      <p:sp>
        <p:nvSpPr>
          <p:cNvPr id="29" name="SK-9-text-28"/>
          <p:cNvSpPr/>
          <p:nvPr/>
        </p:nvSpPr>
        <p:spPr>
          <a:xfrm>
            <a:off x="847725" y="1996380"/>
            <a:ext cx="48768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080"/>
                </a:solidFill>
              </a:rPr>
              <a:t>IgE-Mediated:</a:t>
            </a:r>
            <a:r>
              <a:rPr lang="en-US" sz="1125" dirty="0">
                <a:solidFill>
                  <a:srgbClr val="2C3E50"/>
                </a:solidFill>
              </a:rPr>
              <a:t> Immediate onset (&lt;2 hours). Rapid reaction involving urticaria, angioedema, vomiting, or respiratory distress.</a:t>
            </a:r>
            <a:endParaRPr lang="en-US" sz="1125" dirty="0"/>
          </a:p>
        </p:txBody>
      </p:sp>
      <p:sp>
        <p:nvSpPr>
          <p:cNvPr id="30" name="SK-9-text-29"/>
          <p:cNvSpPr/>
          <p:nvPr/>
        </p:nvSpPr>
        <p:spPr>
          <a:xfrm>
            <a:off x="847725" y="2510730"/>
            <a:ext cx="48768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080"/>
                </a:solidFill>
              </a:rPr>
              <a:t>Non-IgE-Mediated:</a:t>
            </a:r>
            <a:r>
              <a:rPr lang="en-US" sz="1125" dirty="0">
                <a:solidFill>
                  <a:srgbClr val="2C3E50"/>
                </a:solidFill>
              </a:rPr>
              <a:t> Delayed onset (2–72 hours). Primarily GI symptoms: reflux, colic, chronic diarrhoea, or blood in stool.</a:t>
            </a:r>
            <a:endParaRPr lang="en-US" sz="1125" dirty="0"/>
          </a:p>
        </p:txBody>
      </p:sp>
      <p:sp>
        <p:nvSpPr>
          <p:cNvPr id="31" name="SK-9-text-30"/>
          <p:cNvSpPr/>
          <p:nvPr/>
        </p:nvSpPr>
        <p:spPr>
          <a:xfrm>
            <a:off x="847725" y="3025080"/>
            <a:ext cx="48768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080"/>
                </a:solidFill>
              </a:rPr>
              <a:t>Assessment:</a:t>
            </a:r>
            <a:r>
              <a:rPr lang="en-US" sz="1125" dirty="0">
                <a:solidFill>
                  <a:srgbClr val="2C3E50"/>
                </a:solidFill>
              </a:rPr>
              <a:t> Detailed clinical history is key. Skin Prick Test (SPT) or Specific IgE for IgE-mediated only; elimination diet for non-IgE.</a:t>
            </a:r>
            <a:endParaRPr lang="en-US" sz="1125" dirty="0"/>
          </a:p>
        </p:txBody>
      </p:sp>
      <p:sp>
        <p:nvSpPr>
          <p:cNvPr id="32" name="SK-9-text-31"/>
          <p:cNvSpPr/>
          <p:nvPr/>
        </p:nvSpPr>
        <p:spPr>
          <a:xfrm>
            <a:off x="890588" y="3796605"/>
            <a:ext cx="54406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695C"/>
                </a:solidFill>
              </a:rPr>
              <a:t> Cow's Milk Protein Allergy (CMPA)</a:t>
            </a:r>
            <a:endParaRPr lang="en-US" sz="1050" dirty="0"/>
          </a:p>
        </p:txBody>
      </p:sp>
      <p:sp>
        <p:nvSpPr>
          <p:cNvPr id="33" name="SK-9-text-32"/>
          <p:cNvSpPr/>
          <p:nvPr/>
        </p:nvSpPr>
        <p:spPr>
          <a:xfrm>
            <a:off x="723900" y="4044255"/>
            <a:ext cx="4886325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dirty="0">
                <a:solidFill>
                  <a:srgbClr val="2C3E50"/>
                </a:solidFill>
              </a:rPr>
              <a:t>Common in infants; suspect if eczema, reflux, or GI distress persists despite standard care. Requires trial of dairy-free diet.</a:t>
            </a:r>
            <a:endParaRPr lang="en-US" sz="975" dirty="0"/>
          </a:p>
        </p:txBody>
      </p:sp>
      <p:sp>
        <p:nvSpPr>
          <p:cNvPr id="34" name="SK-9-text-33"/>
          <p:cNvSpPr/>
          <p:nvPr/>
        </p:nvSpPr>
        <p:spPr>
          <a:xfrm>
            <a:off x="6819900" y="1501080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Formula Management</a:t>
            </a:r>
            <a:endParaRPr lang="en-US" sz="1350" dirty="0"/>
          </a:p>
        </p:txBody>
      </p:sp>
      <p:sp>
        <p:nvSpPr>
          <p:cNvPr id="35" name="SK-9-text-34"/>
          <p:cNvSpPr/>
          <p:nvPr/>
        </p:nvSpPr>
        <p:spPr>
          <a:xfrm>
            <a:off x="6562725" y="2091630"/>
            <a:ext cx="1855440" cy="3762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Formula Type</a:t>
            </a:r>
            <a:endParaRPr lang="en-US" sz="975" dirty="0"/>
          </a:p>
        </p:txBody>
      </p:sp>
      <p:sp>
        <p:nvSpPr>
          <p:cNvPr id="36" name="SK-9-text-35"/>
          <p:cNvSpPr/>
          <p:nvPr/>
        </p:nvSpPr>
        <p:spPr>
          <a:xfrm>
            <a:off x="8608665" y="2091630"/>
            <a:ext cx="2878485" cy="3762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Clinical Indication</a:t>
            </a:r>
            <a:endParaRPr lang="en-US" sz="975" dirty="0"/>
          </a:p>
        </p:txBody>
      </p:sp>
      <p:sp>
        <p:nvSpPr>
          <p:cNvPr id="37" name="SK-9-text-36"/>
          <p:cNvSpPr/>
          <p:nvPr/>
        </p:nvSpPr>
        <p:spPr>
          <a:xfrm>
            <a:off x="6638925" y="2601218"/>
            <a:ext cx="218373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00695C"/>
                </a:solidFill>
                <a:highlight>
                  <a:srgbClr val="E0F2F1"/>
                </a:highlight>
              </a:rPr>
              <a:t>EHF</a:t>
            </a:r>
            <a:endParaRPr lang="en-US" sz="825" dirty="0"/>
          </a:p>
        </p:txBody>
      </p:sp>
      <p:sp>
        <p:nvSpPr>
          <p:cNvPr id="38" name="SK-9-text-37"/>
          <p:cNvSpPr/>
          <p:nvPr/>
        </p:nvSpPr>
        <p:spPr>
          <a:xfrm>
            <a:off x="6924675" y="2601218"/>
            <a:ext cx="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
</a:t>
            </a:r>
            <a:endParaRPr lang="en-US" sz="1050" dirty="0"/>
          </a:p>
        </p:txBody>
      </p:sp>
      <p:sp>
        <p:nvSpPr>
          <p:cNvPr id="39" name="SK-9-text-38"/>
          <p:cNvSpPr/>
          <p:nvPr/>
        </p:nvSpPr>
        <p:spPr>
          <a:xfrm>
            <a:off x="6562725" y="2853630"/>
            <a:ext cx="352044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Extensively Hydrolysed</a:t>
            </a:r>
            <a:endParaRPr lang="en-US" sz="1050" dirty="0"/>
          </a:p>
        </p:txBody>
      </p:sp>
      <p:sp>
        <p:nvSpPr>
          <p:cNvPr id="40" name="SK-9-text-39"/>
          <p:cNvSpPr/>
          <p:nvPr/>
        </p:nvSpPr>
        <p:spPr>
          <a:xfrm>
            <a:off x="8608665" y="2467868"/>
            <a:ext cx="2878485" cy="681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First-line</a:t>
            </a:r>
            <a:r>
              <a:rPr lang="en-US" sz="1050" dirty="0">
                <a:solidFill>
                  <a:srgbClr val="2C3E50"/>
                </a:solidFill>
              </a:rPr>
              <a:t> for most infants with CMPA. Proteins broken into small peptides.</a:t>
            </a:r>
            <a:endParaRPr lang="en-US" sz="1050" dirty="0"/>
          </a:p>
        </p:txBody>
      </p:sp>
      <p:sp>
        <p:nvSpPr>
          <p:cNvPr id="41" name="SK-9-text-40"/>
          <p:cNvSpPr/>
          <p:nvPr/>
        </p:nvSpPr>
        <p:spPr>
          <a:xfrm>
            <a:off x="6638925" y="3282255"/>
            <a:ext cx="220880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BF360C"/>
                </a:solidFill>
                <a:highlight>
                  <a:srgbClr val="FBE9E7"/>
                </a:highlight>
              </a:rPr>
              <a:t>AAF</a:t>
            </a:r>
            <a:endParaRPr lang="en-US" sz="825" dirty="0"/>
          </a:p>
        </p:txBody>
      </p:sp>
      <p:sp>
        <p:nvSpPr>
          <p:cNvPr id="42" name="SK-9-text-41"/>
          <p:cNvSpPr/>
          <p:nvPr/>
        </p:nvSpPr>
        <p:spPr>
          <a:xfrm>
            <a:off x="6930479" y="3282255"/>
            <a:ext cx="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
</a:t>
            </a:r>
            <a:endParaRPr lang="en-US" sz="1050" dirty="0"/>
          </a:p>
        </p:txBody>
      </p:sp>
      <p:sp>
        <p:nvSpPr>
          <p:cNvPr id="43" name="SK-9-text-42"/>
          <p:cNvSpPr/>
          <p:nvPr/>
        </p:nvSpPr>
        <p:spPr>
          <a:xfrm>
            <a:off x="6562725" y="3534668"/>
            <a:ext cx="288036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Amino Acid Formula</a:t>
            </a:r>
            <a:endParaRPr lang="en-US" sz="1050" dirty="0"/>
          </a:p>
        </p:txBody>
      </p:sp>
      <p:sp>
        <p:nvSpPr>
          <p:cNvPr id="44" name="SK-9-text-43"/>
          <p:cNvSpPr/>
          <p:nvPr/>
        </p:nvSpPr>
        <p:spPr>
          <a:xfrm>
            <a:off x="8608665" y="3148905"/>
            <a:ext cx="2878485" cy="681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Use if </a:t>
            </a:r>
            <a:r>
              <a:rPr lang="en-US" sz="1050" b="1" dirty="0">
                <a:solidFill>
                  <a:srgbClr val="2C3E50"/>
                </a:solidFill>
              </a:rPr>
              <a:t>eHF fails</a:t>
            </a:r>
            <a:r>
              <a:rPr lang="en-US" sz="1050" dirty="0">
                <a:solidFill>
                  <a:srgbClr val="2C3E50"/>
                </a:solidFill>
              </a:rPr>
              <a:t>, severe symptoms, or history of </a:t>
            </a:r>
            <a:r>
              <a:rPr lang="en-US" sz="1050" b="1" dirty="0">
                <a:solidFill>
                  <a:srgbClr val="2C3E50"/>
                </a:solidFill>
              </a:rPr>
              <a:t>anaphylaxis</a:t>
            </a:r>
            <a:r>
              <a:rPr lang="en-US" sz="1050" dirty="0">
                <a:solidFill>
                  <a:srgbClr val="2C3E50"/>
                </a:solidFill>
              </a:rPr>
              <a:t>.</a:t>
            </a:r>
            <a:endParaRPr lang="en-US" sz="1050" dirty="0"/>
          </a:p>
        </p:txBody>
      </p:sp>
      <p:sp>
        <p:nvSpPr>
          <p:cNvPr id="45" name="SK-9-text-44"/>
          <p:cNvSpPr/>
          <p:nvPr/>
        </p:nvSpPr>
        <p:spPr>
          <a:xfrm>
            <a:off x="6646069" y="4020443"/>
            <a:ext cx="51149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 The Milk Ladder</a:t>
            </a:r>
            <a:endParaRPr lang="en-US" sz="1125" dirty="0"/>
          </a:p>
        </p:txBody>
      </p:sp>
      <p:sp>
        <p:nvSpPr>
          <p:cNvPr id="46" name="SK-9-text-45"/>
          <p:cNvSpPr/>
          <p:nvPr/>
        </p:nvSpPr>
        <p:spPr>
          <a:xfrm>
            <a:off x="6705600" y="4310955"/>
            <a:ext cx="54864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Review &amp; reintroduction at </a:t>
            </a:r>
            <a:r>
              <a:rPr lang="en-US" sz="1050" b="1" dirty="0">
                <a:solidFill>
                  <a:srgbClr val="2C3E50"/>
                </a:solidFill>
              </a:rPr>
              <a:t>6–12 months</a:t>
            </a:r>
            <a:r>
              <a:rPr lang="en-US" sz="1050" dirty="0">
                <a:solidFill>
                  <a:srgbClr val="2C3E50"/>
                </a:solidFill>
              </a:rPr>
              <a:t>.</a:t>
            </a:r>
            <a:endParaRPr lang="en-US" sz="1050" dirty="0"/>
          </a:p>
        </p:txBody>
      </p:sp>
      <p:sp>
        <p:nvSpPr>
          <p:cNvPr id="47" name="SK-9-text-46"/>
          <p:cNvSpPr/>
          <p:nvPr/>
        </p:nvSpPr>
        <p:spPr>
          <a:xfrm>
            <a:off x="6705600" y="4545211"/>
            <a:ext cx="54864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Start with baked milk (biscuits) → well-cooked → raw milk.</a:t>
            </a:r>
            <a:endParaRPr lang="en-US" sz="1050" dirty="0"/>
          </a:p>
        </p:txBody>
      </p:sp>
      <p:sp>
        <p:nvSpPr>
          <p:cNvPr id="48" name="SK-9-text-47"/>
          <p:cNvSpPr/>
          <p:nvPr/>
        </p:nvSpPr>
        <p:spPr>
          <a:xfrm>
            <a:off x="919758" y="5960864"/>
            <a:ext cx="10700742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CRITICAL SAFETY NOTE:</a:t>
            </a:r>
            <a:r>
              <a:rPr lang="en-US" sz="1050" dirty="0">
                <a:solidFill>
                  <a:srgbClr val="2C3E50"/>
                </a:solidFill>
              </a:rPr>
              <a:t> Soya-based formula is </a:t>
            </a:r>
            <a:r>
              <a:rPr lang="en-US" sz="1050" b="1" dirty="0">
                <a:solidFill>
                  <a:srgbClr val="2C3E50"/>
                </a:solidFill>
              </a:rPr>
              <a:t>NOT recommended</a:t>
            </a:r>
            <a:r>
              <a:rPr lang="en-US" sz="1050" dirty="0">
                <a:solidFill>
                  <a:srgbClr val="2C3E50"/>
                </a:solidFill>
              </a:rPr>
              <a:t> for infants under 6 months due to high phytoestrogen content. If breastfeeding, the mother requires a strictly dairy-free diet with calcium/Vit D supplementation.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2665</Words>
  <Application>Microsoft Office PowerPoint</Application>
  <PresentationFormat>Widescreen</PresentationFormat>
  <Paragraphs>310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2026-05-08T19:56:01Z</dcterms:created>
  <dcterms:modified xsi:type="dcterms:W3CDTF">2026-05-09T13:33:33Z</dcterms:modified>
</cp:coreProperties>
</file>