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Brygada 1918" panose="020B0604020202020204" charset="0"/>
      <p:regular r:id="rId13"/>
    </p:embeddedFont>
    <p:embeddedFont>
      <p:font typeface="Brygada 1918 Semi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095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99357"/>
            <a:ext cx="336411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Assessing Skin Lesions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572941"/>
            <a:ext cx="4722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Clinical Reference Guide · Bradford VTS · May 2026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925119" y="1702051"/>
            <a:ext cx="2470663" cy="158800"/>
          </a:xfrm>
          <a:prstGeom prst="rect">
            <a:avLst/>
          </a:prstGeom>
          <a:solidFill>
            <a:schemeClr val="accent2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100" dirty="0">
                <a:solidFill>
                  <a:schemeClr val="bg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BRADFORD VTS TEACHING DECK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94162" y="385390"/>
            <a:ext cx="290728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Key Takeaways</a:t>
            </a:r>
            <a:endParaRPr lang="en-US" sz="2250" dirty="0"/>
          </a:p>
        </p:txBody>
      </p:sp>
      <p:sp>
        <p:nvSpPr>
          <p:cNvPr id="4" name="Shape 1"/>
          <p:cNvSpPr/>
          <p:nvPr/>
        </p:nvSpPr>
        <p:spPr>
          <a:xfrm>
            <a:off x="3894162" y="912242"/>
            <a:ext cx="261640" cy="261640"/>
          </a:xfrm>
          <a:prstGeom prst="roundRect">
            <a:avLst>
              <a:gd name="adj" fmla="val 66672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3937769" y="93404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264819" y="952202"/>
            <a:ext cx="152266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Use the 7S Framework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264819" y="1199257"/>
            <a:ext cx="441401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Site, Size, Shape, Surface, Shades, Sensation, Surroundings — for every lesion, every time.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3894162" y="1777752"/>
            <a:ext cx="261640" cy="261640"/>
          </a:xfrm>
          <a:prstGeom prst="roundRect">
            <a:avLst>
              <a:gd name="adj" fmla="val 66672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3937769" y="179955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2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264819" y="1817712"/>
            <a:ext cx="286858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Know Your Primary vs. Secondary Lesions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264819" y="2064767"/>
            <a:ext cx="441401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Accurate terminology improves specialist communication and diagnostic precision.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894162" y="2643262"/>
            <a:ext cx="261640" cy="261640"/>
          </a:xfrm>
          <a:prstGeom prst="roundRect">
            <a:avLst>
              <a:gd name="adj" fmla="val 66672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3937769" y="266506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264819" y="2683222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Blanching Is Critical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264819" y="2930277"/>
            <a:ext cx="441401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Non-blanching rash in an unwell patient = 999 emergency until meningococcal sepsis excluded.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3894162" y="3508772"/>
            <a:ext cx="261640" cy="261640"/>
          </a:xfrm>
          <a:prstGeom prst="roundRect">
            <a:avLst>
              <a:gd name="adj" fmla="val 66672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3937769" y="353057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4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264819" y="3548732"/>
            <a:ext cx="206826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Distribution Guides Diagnosis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264819" y="3795787"/>
            <a:ext cx="441401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Where the rash is tells you as much as what it looks like — always note the pattern.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3894162" y="4098652"/>
            <a:ext cx="4784675" cy="659457"/>
          </a:xfrm>
          <a:prstGeom prst="roundRect">
            <a:avLst>
              <a:gd name="adj" fmla="val 26452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397" y="4266009"/>
            <a:ext cx="145331" cy="116235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271963" y="4236690"/>
            <a:ext cx="4290640" cy="365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⚠ </a:t>
            </a:r>
            <a:r>
              <a:rPr lang="en-US" sz="90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Disclaimer:</a:t>
            </a: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Always double check this advice and drug doses with the latest NICE/BNF guidance. This document is for educational purposes only.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411584"/>
            <a:ext cx="5664845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Systematic Approach: The 7S Framework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26393" y="927869"/>
            <a:ext cx="8291215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the </a:t>
            </a:r>
            <a:r>
              <a:rPr lang="en-US" sz="8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7S approach</a:t>
            </a: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when describing or documenting any skin lesion. A complete, structured description increases diagnostic accuracy and aids communication with specialists.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26393" y="1348011"/>
            <a:ext cx="2702644" cy="1014040"/>
          </a:xfrm>
          <a:prstGeom prst="roundRect">
            <a:avLst>
              <a:gd name="adj" fmla="val 15769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37716" y="1459334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673" y="1547292"/>
            <a:ext cx="143842" cy="143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7716" y="1870695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Site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37716" y="2092151"/>
            <a:ext cx="2479997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Exact location and distribution pattern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3220641" y="1348011"/>
            <a:ext cx="2702644" cy="1014040"/>
          </a:xfrm>
          <a:prstGeom prst="roundRect">
            <a:avLst>
              <a:gd name="adj" fmla="val 15769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3331964" y="1459334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9921" y="1547292"/>
            <a:ext cx="143842" cy="1438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31964" y="1870695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Size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3331964" y="2092151"/>
            <a:ext cx="2479997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Measure in mm or cm</a:t>
            </a:r>
            <a:endParaRPr lang="en-US" sz="800" dirty="0"/>
          </a:p>
        </p:txBody>
      </p:sp>
      <p:sp>
        <p:nvSpPr>
          <p:cNvPr id="14" name="Shape 10"/>
          <p:cNvSpPr/>
          <p:nvPr/>
        </p:nvSpPr>
        <p:spPr>
          <a:xfrm>
            <a:off x="6014889" y="1348011"/>
            <a:ext cx="2702644" cy="1014040"/>
          </a:xfrm>
          <a:prstGeom prst="roundRect">
            <a:avLst>
              <a:gd name="adj" fmla="val 15769"/>
            </a:avLst>
          </a:prstGeom>
          <a:solidFill>
            <a:srgbClr val="626C3B"/>
          </a:solidFill>
          <a:ln w="4763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1"/>
          <p:cNvSpPr/>
          <p:nvPr/>
        </p:nvSpPr>
        <p:spPr>
          <a:xfrm>
            <a:off x="6126212" y="1459334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4170" y="1547292"/>
            <a:ext cx="143842" cy="14384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26212" y="1870695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Shape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6126212" y="2092151"/>
            <a:ext cx="2479997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Round, oval, irregular, annular, linear, serpiginous</a:t>
            </a:r>
            <a:endParaRPr lang="en-US" sz="800" dirty="0"/>
          </a:p>
        </p:txBody>
      </p:sp>
      <p:sp>
        <p:nvSpPr>
          <p:cNvPr id="19" name="Shape 14"/>
          <p:cNvSpPr/>
          <p:nvPr/>
        </p:nvSpPr>
        <p:spPr>
          <a:xfrm>
            <a:off x="426393" y="2453655"/>
            <a:ext cx="2702644" cy="1172617"/>
          </a:xfrm>
          <a:prstGeom prst="roundRect">
            <a:avLst>
              <a:gd name="adj" fmla="val 13637"/>
            </a:avLst>
          </a:prstGeom>
          <a:solidFill>
            <a:srgbClr val="626C3B"/>
          </a:solidFill>
          <a:ln w="4763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5"/>
          <p:cNvSpPr/>
          <p:nvPr/>
        </p:nvSpPr>
        <p:spPr>
          <a:xfrm>
            <a:off x="537716" y="2564978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673" y="2652936"/>
            <a:ext cx="143842" cy="14384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37716" y="297633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Surface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537716" y="3197796"/>
            <a:ext cx="2479997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Smooth, rough, scaly, crusted, warty, ulcerated</a:t>
            </a:r>
            <a:endParaRPr lang="en-US" sz="800" dirty="0"/>
          </a:p>
        </p:txBody>
      </p:sp>
      <p:sp>
        <p:nvSpPr>
          <p:cNvPr id="24" name="Shape 18"/>
          <p:cNvSpPr/>
          <p:nvPr/>
        </p:nvSpPr>
        <p:spPr>
          <a:xfrm>
            <a:off x="3220641" y="2453655"/>
            <a:ext cx="2702644" cy="1172617"/>
          </a:xfrm>
          <a:prstGeom prst="roundRect">
            <a:avLst>
              <a:gd name="adj" fmla="val 13637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hape 19"/>
          <p:cNvSpPr/>
          <p:nvPr/>
        </p:nvSpPr>
        <p:spPr>
          <a:xfrm>
            <a:off x="3331964" y="2564978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921" y="2652936"/>
            <a:ext cx="143842" cy="14384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331964" y="297633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Shades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3331964" y="3197796"/>
            <a:ext cx="2479997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Erythematous, pigmented, hypopigmented, violaceous</a:t>
            </a:r>
            <a:endParaRPr lang="en-US" sz="800" dirty="0"/>
          </a:p>
        </p:txBody>
      </p:sp>
      <p:sp>
        <p:nvSpPr>
          <p:cNvPr id="29" name="Shape 22"/>
          <p:cNvSpPr/>
          <p:nvPr/>
        </p:nvSpPr>
        <p:spPr>
          <a:xfrm>
            <a:off x="6014889" y="2453655"/>
            <a:ext cx="2702644" cy="1172617"/>
          </a:xfrm>
          <a:prstGeom prst="roundRect">
            <a:avLst>
              <a:gd name="adj" fmla="val 13637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Shape 23"/>
          <p:cNvSpPr/>
          <p:nvPr/>
        </p:nvSpPr>
        <p:spPr>
          <a:xfrm>
            <a:off x="6126212" y="2564978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4170" y="2652936"/>
            <a:ext cx="143842" cy="14384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6126212" y="297633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Sensation</a:t>
            </a:r>
            <a:endParaRPr lang="en-US" sz="1000" dirty="0"/>
          </a:p>
        </p:txBody>
      </p:sp>
      <p:sp>
        <p:nvSpPr>
          <p:cNvPr id="33" name="Text 25"/>
          <p:cNvSpPr/>
          <p:nvPr/>
        </p:nvSpPr>
        <p:spPr>
          <a:xfrm>
            <a:off x="6126212" y="3197796"/>
            <a:ext cx="2479997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Tender, itchy, painful, burning, anaesthetic</a:t>
            </a:r>
            <a:endParaRPr lang="en-US" sz="800" dirty="0"/>
          </a:p>
        </p:txBody>
      </p:sp>
      <p:sp>
        <p:nvSpPr>
          <p:cNvPr id="34" name="Shape 26"/>
          <p:cNvSpPr/>
          <p:nvPr/>
        </p:nvSpPr>
        <p:spPr>
          <a:xfrm>
            <a:off x="426393" y="3717875"/>
            <a:ext cx="8291140" cy="1014040"/>
          </a:xfrm>
          <a:prstGeom prst="roundRect">
            <a:avLst>
              <a:gd name="adj" fmla="val 15769"/>
            </a:avLst>
          </a:prstGeom>
          <a:solidFill>
            <a:srgbClr val="626C3B"/>
          </a:solidFill>
          <a:ln w="4763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Shape 27"/>
          <p:cNvSpPr/>
          <p:nvPr/>
        </p:nvSpPr>
        <p:spPr>
          <a:xfrm>
            <a:off x="537716" y="3829199"/>
            <a:ext cx="319757" cy="319757"/>
          </a:xfrm>
          <a:prstGeom prst="roundRect">
            <a:avLst>
              <a:gd name="adj" fmla="val 17871160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5673" y="3917156"/>
            <a:ext cx="143842" cy="143842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37716" y="4240560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Surroundings</a:t>
            </a:r>
            <a:endParaRPr lang="en-US" sz="1000" dirty="0"/>
          </a:p>
        </p:txBody>
      </p:sp>
      <p:sp>
        <p:nvSpPr>
          <p:cNvPr id="38" name="Text 29"/>
          <p:cNvSpPr/>
          <p:nvPr/>
        </p:nvSpPr>
        <p:spPr>
          <a:xfrm>
            <a:off x="537716" y="4462016"/>
            <a:ext cx="8068494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Normal skin? Erythematous halo? Satellite lesions?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6813"/>
            <a:ext cx="443827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Primary Lesions: Flat &amp; Raised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802383"/>
            <a:ext cx="8151763" cy="2174230"/>
          </a:xfrm>
          <a:prstGeom prst="roundRect">
            <a:avLst>
              <a:gd name="adj" fmla="val 855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24929" y="188632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Term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2662833" y="1886322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Definition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6326832" y="1886322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Example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929" y="2247900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Macule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662833" y="2247900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Flat, colour change, &lt;1cm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326832" y="2247900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Freckle, viral exanthem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24929" y="2609478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Patch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662833" y="2609478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Flat, colour change, &gt;1cm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326832" y="2609478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Port wine stain, vitiligo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24929" y="2971056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Papule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662833" y="2971056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Raised, solid, &lt;1cm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26832" y="2971056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Acne papule, wart, molluscum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4929" y="3332634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Plaque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662833" y="3332634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Raised, flat-topped, solid, &gt;1cm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326832" y="3332634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Psoriasis, lichen planus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4929" y="369421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Nodule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662833" y="3694212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Solid, &gt;1cm, deep dermal/SC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326832" y="3694212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Lipoma, SCC nodule, dermatofibroma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34318"/>
            <a:ext cx="544941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Primary Lesions: Fluid-Filled &amp; Other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369888"/>
            <a:ext cx="8151763" cy="2372692"/>
          </a:xfrm>
          <a:prstGeom prst="roundRect">
            <a:avLst>
              <a:gd name="adj" fmla="val 784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24929" y="1453828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Term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2662833" y="1453828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Definition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6326832" y="1453828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Example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929" y="1815405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Vesicle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662833" y="1815405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Clear fluid-filled blister, &lt;1cm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326832" y="1815405"/>
            <a:ext cx="219231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Herpes simplex, chickenpox, pompholyx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24929" y="2375446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Bulla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662833" y="2375446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Large blister, &gt;1cm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326832" y="2375446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Bullous pemphigoid, burn, impetigo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24929" y="2737024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Pustule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662833" y="2737024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Pus-filled lesion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26832" y="2737024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Acne, folliculitis, impetigo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4929" y="309860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Wheal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662833" y="3098602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Transient raised area, surrounding flare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326832" y="3098602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Urticaria — resolves &lt;24 hours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4929" y="3460179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Cyst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662833" y="3460179"/>
            <a:ext cx="34112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Enclosed cavity, fluid/semisolid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326832" y="3460179"/>
            <a:ext cx="219231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Epidermoid cyst, dermoid cyst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96119" y="3882107"/>
            <a:ext cx="8151763" cy="527000"/>
          </a:xfrm>
          <a:prstGeom prst="roundRect">
            <a:avLst>
              <a:gd name="adj" fmla="val 3530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066654"/>
            <a:ext cx="155004" cy="123974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899071" y="4037037"/>
            <a:ext cx="76248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Wheals are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transient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a key distinguishing feature. If a lesion persists beyond 24 hours, reconsider the diagnosis.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61652"/>
            <a:ext cx="290728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Secondary Lesions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5162" y="943049"/>
            <a:ext cx="821367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Secondary lesions arise from evolution of primary lesions or external factors such as scratching, infection, or treatment.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65162" y="1245915"/>
            <a:ext cx="8213675" cy="3535859"/>
          </a:xfrm>
          <a:prstGeom prst="roundRect">
            <a:avLst>
              <a:gd name="adj" fmla="val 493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469925" y="1250677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86160" y="1320850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Term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393454" y="1320850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Definition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839197" y="1320850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Example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9925" y="1571253"/>
            <a:ext cx="8204150" cy="32057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86160" y="1641425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Scale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393454" y="1641425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Flaking stratum corneum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839197" y="1641425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Psoriasis, tinea, eczema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69925" y="1891829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86160" y="1962001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Crust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393454" y="1962001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Dried exudate (serum/blood/pus)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839197" y="1962001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Impetigo, eczema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9925" y="2212404"/>
            <a:ext cx="8204150" cy="32057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586160" y="2282577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Erosion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393454" y="2282577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Superficial epidermal loss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839197" y="2282577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HSV, eczema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9925" y="2532980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586160" y="2603153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Ulcer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393454" y="2603153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Full-thickness skin loss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839197" y="2603153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Leg ulcer, vasculitis, melanoma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9925" y="2853556"/>
            <a:ext cx="8204150" cy="32057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586160" y="2923729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Fissure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393454" y="2923729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Linear crack in skin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839197" y="2923729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Chronic eczema, tinea pedis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69925" y="3174132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586160" y="3244304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Lichenification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393454" y="3244304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Thickened skin, exaggerated markings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839197" y="3244304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Chronic eczema, neurodermatitis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69925" y="3494708"/>
            <a:ext cx="8204150" cy="32057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586160" y="3564880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Excoriation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2393454" y="3564880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Scratch mark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839197" y="3564880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Scabies, pruritus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69925" y="3815283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586160" y="3885456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Atrophy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2393454" y="3885456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Thinning of skin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5839197" y="3885456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Chronic topical steroid overuse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69925" y="4135859"/>
            <a:ext cx="8204150" cy="32057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586160" y="4206032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Scar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2393454" y="4206032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Fibrous tissue replacing skin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5839197" y="4206032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Post-wound, surgery, acne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69925" y="4456435"/>
            <a:ext cx="8204150" cy="3205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586160" y="4526607"/>
            <a:ext cx="157006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Keloid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2393454" y="4526607"/>
            <a:ext cx="320851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Hypertrophic scar beyond wound boundary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839197" y="4526607"/>
            <a:ext cx="271864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Post-injury, acne, darker skin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9854"/>
            <a:ext cx="732048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Colour Descriptions: Blanching vs. Non-Blanching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433438"/>
            <a:ext cx="4103191" cy="1570509"/>
          </a:xfrm>
          <a:prstGeom prst="roundRect">
            <a:avLst>
              <a:gd name="adj" fmla="val 18956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30796" y="1557412"/>
            <a:ext cx="19183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Blanching (Erythematous)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875234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Erythematous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Red/pink, blanches on pressure. Suggests inflammation or vasodilation.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383780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Violaceous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Purple-red. Consider lichen planus, dermatomyositis, Kaposi's sarcoma.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557412"/>
            <a:ext cx="189592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Non-Blanching (Purpuric)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1875234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Petechiae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Pinpoint haemorrhages &lt;2mm. Consider ITP, meningococcal sepsis.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383780"/>
            <a:ext cx="39245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Purpura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2mm–1cm. Consider vasculitis, thrombocytopenia.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693863"/>
            <a:ext cx="39245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Ecchymosis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&gt;1cm bruise. Consider trauma, coagulopathy.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96119" y="3143473"/>
            <a:ext cx="2634555" cy="1140172"/>
          </a:xfrm>
          <a:prstGeom prst="roundRect">
            <a:avLst>
              <a:gd name="adj" fmla="val 16319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634380" y="328173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Hyperpigmented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34380" y="3549997"/>
            <a:ext cx="235803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Darker than surrounding skin — post-inflammatory, melasma, Addison's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54648" y="3143473"/>
            <a:ext cx="2634630" cy="1140172"/>
          </a:xfrm>
          <a:prstGeom prst="roundRect">
            <a:avLst>
              <a:gd name="adj" fmla="val 16319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3392909" y="328173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Hypopigmented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92909" y="3549997"/>
            <a:ext cx="235810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Lighter than surrounding (not fully white) — post-inflammatory, tinea versicolor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013252" y="3143473"/>
            <a:ext cx="2634555" cy="1140172"/>
          </a:xfrm>
          <a:prstGeom prst="roundRect">
            <a:avLst>
              <a:gd name="adj" fmla="val 16319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6151513" y="328173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Depigmented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151513" y="3549997"/>
            <a:ext cx="235803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Completely white — no melanin. Classic presentation: vitiligo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346546"/>
            <a:ext cx="3029099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Distribution Patterns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80640" y="954807"/>
            <a:ext cx="8182719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Where a rash appears is often as diagnostically important as how it looks. Recognising distribution patterns narrows the differential significantly.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640" y="1274936"/>
            <a:ext cx="300410" cy="3004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80640" y="172082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Flexural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80640" y="1978372"/>
            <a:ext cx="4018583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Antecubital/popliteal fossae — think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atopic eczema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4703" y="1274936"/>
            <a:ext cx="300410" cy="3004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4703" y="172082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Extensor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644703" y="1978372"/>
            <a:ext cx="4018657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Elbows and knees — think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psoriasis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640" y="2400374"/>
            <a:ext cx="300410" cy="3004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0640" y="2846263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Dermatomal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80640" y="3103811"/>
            <a:ext cx="4018583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Unilateral, one dermatome — think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herpes zoster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4703" y="2400374"/>
            <a:ext cx="300410" cy="30041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4703" y="2846263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Photodistributed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644703" y="3103811"/>
            <a:ext cx="4018657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Face/V-neck/dorsal forearms, spared under watch strap — think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lupus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polymorphic light eruption</a:t>
            </a:r>
            <a:endParaRPr lang="en-US" sz="9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0640" y="3715048"/>
            <a:ext cx="300410" cy="30041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80640" y="4160937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Intertriginous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480640" y="4418484"/>
            <a:ext cx="401858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Flexures, submammary, groin — think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candida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flexural psoriasis, seborrhoeic dermatitis</a:t>
            </a:r>
            <a:endParaRPr lang="en-US" sz="9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4703" y="3715048"/>
            <a:ext cx="300410" cy="30041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44703" y="4160937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Symmetry</a:t>
            </a:r>
            <a:endParaRPr lang="en-US" sz="1150" dirty="0"/>
          </a:p>
        </p:txBody>
      </p:sp>
      <p:sp>
        <p:nvSpPr>
          <p:cNvPr id="21" name="Text 13"/>
          <p:cNvSpPr/>
          <p:nvPr/>
        </p:nvSpPr>
        <p:spPr>
          <a:xfrm>
            <a:off x="4644703" y="4418484"/>
            <a:ext cx="4018657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Symmetrical bilateral — most inflammatory conditions. Asymmetrical — more likely contact/fungal/trauma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53417"/>
            <a:ext cx="337311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Glass (Blanch) Test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496119" y="1127001"/>
            <a:ext cx="4722763" cy="725463"/>
          </a:xfrm>
          <a:prstGeom prst="roundRect">
            <a:avLst>
              <a:gd name="adj" fmla="val 25648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1311548"/>
            <a:ext cx="155004" cy="12397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9071" y="1281931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🔴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NON-BLANCHING + systemically unwell = 999 EMERGENCY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until meningococcal sepsis excluded.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1991990"/>
            <a:ext cx="4722763" cy="186310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30830" y="2637237"/>
            <a:ext cx="939490" cy="127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Press Glass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1230830" y="2801417"/>
            <a:ext cx="939490" cy="204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Apply firm pressure over lesion</a:t>
            </a:r>
            <a:endParaRPr lang="en-US" sz="600" dirty="0"/>
          </a:p>
        </p:txBody>
      </p:sp>
      <p:sp>
        <p:nvSpPr>
          <p:cNvPr id="10" name="Text 5"/>
          <p:cNvSpPr/>
          <p:nvPr/>
        </p:nvSpPr>
        <p:spPr>
          <a:xfrm>
            <a:off x="2398837" y="2841042"/>
            <a:ext cx="939490" cy="127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Observe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2398837" y="3005222"/>
            <a:ext cx="939490" cy="204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Note if lesion fades under pressure</a:t>
            </a:r>
            <a:endParaRPr lang="en-US" sz="600" dirty="0"/>
          </a:p>
        </p:txBody>
      </p:sp>
      <p:sp>
        <p:nvSpPr>
          <p:cNvPr id="12" name="Text 7"/>
          <p:cNvSpPr/>
          <p:nvPr/>
        </p:nvSpPr>
        <p:spPr>
          <a:xfrm>
            <a:off x="3580479" y="2637237"/>
            <a:ext cx="939490" cy="127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Interpret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3580479" y="2801417"/>
            <a:ext cx="939490" cy="306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Blanches = vascular; Non‑blanch = consider emergency</a:t>
            </a:r>
            <a:endParaRPr lang="en-US" sz="600" dirty="0"/>
          </a:p>
        </p:txBody>
      </p:sp>
      <p:sp>
        <p:nvSpPr>
          <p:cNvPr id="14" name="Text 9"/>
          <p:cNvSpPr/>
          <p:nvPr/>
        </p:nvSpPr>
        <p:spPr>
          <a:xfrm>
            <a:off x="496119" y="3994621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glass test is a rapid, essential bedside assessment. A non-blanching rash in an unwell patient must be treated as a medical emergency until meningococcal sepsis is excluded.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219" y="287759"/>
            <a:ext cx="5633665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Quick Reference: Key Differentials at a Glance</a:t>
            </a:r>
            <a:endParaRPr lang="en-US" sz="2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19" y="791394"/>
            <a:ext cx="6553200" cy="3657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19" y="791394"/>
            <a:ext cx="6553200" cy="3657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219" y="4548336"/>
            <a:ext cx="8253487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These pattern-to-diagnosis associations form the backbone of rapid clinical reasoning in dermatology. Always correlate with history, systemic features, and the full 7S description.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Microsoft Office PowerPoint</Application>
  <PresentationFormat>On-screen Show (16:9)</PresentationFormat>
  <Paragraphs>156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Brygada 1918</vt:lpstr>
      <vt:lpstr>Brygada 1918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2026-05-09T13:47:55Z</dcterms:created>
  <dcterms:modified xsi:type="dcterms:W3CDTF">2026-05-09T13:51:31Z</dcterms:modified>
</cp:coreProperties>
</file>