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4525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13" Type="http://schemas.openxmlformats.org/officeDocument/2006/relationships/image" Target="../media/image182.png"/><Relationship Id="rId18" Type="http://schemas.openxmlformats.org/officeDocument/2006/relationships/image" Target="../media/image187.png"/><Relationship Id="rId3" Type="http://schemas.openxmlformats.org/officeDocument/2006/relationships/image" Target="../media/image1.png"/><Relationship Id="rId7" Type="http://schemas.openxmlformats.org/officeDocument/2006/relationships/image" Target="../media/image176.png"/><Relationship Id="rId12" Type="http://schemas.openxmlformats.org/officeDocument/2006/relationships/image" Target="../media/image181.png"/><Relationship Id="rId17" Type="http://schemas.openxmlformats.org/officeDocument/2006/relationships/image" Target="../media/image186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5.png"/><Relationship Id="rId11" Type="http://schemas.openxmlformats.org/officeDocument/2006/relationships/image" Target="../media/image180.png"/><Relationship Id="rId5" Type="http://schemas.openxmlformats.org/officeDocument/2006/relationships/image" Target="../media/image174.png"/><Relationship Id="rId15" Type="http://schemas.openxmlformats.org/officeDocument/2006/relationships/image" Target="../media/image184.png"/><Relationship Id="rId10" Type="http://schemas.openxmlformats.org/officeDocument/2006/relationships/image" Target="../media/image179.png"/><Relationship Id="rId19" Type="http://schemas.openxmlformats.org/officeDocument/2006/relationships/image" Target="../media/image188.png"/><Relationship Id="rId4" Type="http://schemas.openxmlformats.org/officeDocument/2006/relationships/image" Target="../media/image173.png"/><Relationship Id="rId9" Type="http://schemas.openxmlformats.org/officeDocument/2006/relationships/image" Target="../media/image178.png"/><Relationship Id="rId14" Type="http://schemas.openxmlformats.org/officeDocument/2006/relationships/image" Target="../media/image18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13" Type="http://schemas.openxmlformats.org/officeDocument/2006/relationships/image" Target="../media/image194.png"/><Relationship Id="rId18" Type="http://schemas.openxmlformats.org/officeDocument/2006/relationships/image" Target="../media/image199.png"/><Relationship Id="rId3" Type="http://schemas.openxmlformats.org/officeDocument/2006/relationships/image" Target="../media/image1.png"/><Relationship Id="rId7" Type="http://schemas.openxmlformats.org/officeDocument/2006/relationships/image" Target="../media/image190.png"/><Relationship Id="rId12" Type="http://schemas.openxmlformats.org/officeDocument/2006/relationships/image" Target="../media/image193.png"/><Relationship Id="rId17" Type="http://schemas.openxmlformats.org/officeDocument/2006/relationships/image" Target="../media/image19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97.png"/><Relationship Id="rId20" Type="http://schemas.openxmlformats.org/officeDocument/2006/relationships/image" Target="../media/image2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9.png"/><Relationship Id="rId11" Type="http://schemas.openxmlformats.org/officeDocument/2006/relationships/image" Target="../media/image192.png"/><Relationship Id="rId5" Type="http://schemas.openxmlformats.org/officeDocument/2006/relationships/image" Target="../media/image7.png"/><Relationship Id="rId15" Type="http://schemas.openxmlformats.org/officeDocument/2006/relationships/image" Target="../media/image196.png"/><Relationship Id="rId10" Type="http://schemas.openxmlformats.org/officeDocument/2006/relationships/image" Target="../media/image11.png"/><Relationship Id="rId19" Type="http://schemas.openxmlformats.org/officeDocument/2006/relationships/image" Target="../media/image200.png"/><Relationship Id="rId4" Type="http://schemas.openxmlformats.org/officeDocument/2006/relationships/image" Target="../media/image6.png"/><Relationship Id="rId9" Type="http://schemas.openxmlformats.org/officeDocument/2006/relationships/image" Target="../media/image12.png"/><Relationship Id="rId14" Type="http://schemas.openxmlformats.org/officeDocument/2006/relationships/image" Target="../media/image19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image" Target="../media/image209.png"/><Relationship Id="rId18" Type="http://schemas.openxmlformats.org/officeDocument/2006/relationships/image" Target="../media/image214.png"/><Relationship Id="rId26" Type="http://schemas.openxmlformats.org/officeDocument/2006/relationships/image" Target="../media/image222.png"/><Relationship Id="rId3" Type="http://schemas.openxmlformats.org/officeDocument/2006/relationships/image" Target="../media/image1.png"/><Relationship Id="rId21" Type="http://schemas.openxmlformats.org/officeDocument/2006/relationships/image" Target="../media/image217.png"/><Relationship Id="rId7" Type="http://schemas.openxmlformats.org/officeDocument/2006/relationships/image" Target="../media/image204.png"/><Relationship Id="rId12" Type="http://schemas.openxmlformats.org/officeDocument/2006/relationships/image" Target="../media/image208.png"/><Relationship Id="rId17" Type="http://schemas.openxmlformats.org/officeDocument/2006/relationships/image" Target="../media/image213.png"/><Relationship Id="rId25" Type="http://schemas.openxmlformats.org/officeDocument/2006/relationships/image" Target="../media/image221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12.png"/><Relationship Id="rId20" Type="http://schemas.openxmlformats.org/officeDocument/2006/relationships/image" Target="../media/image2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3.png"/><Relationship Id="rId11" Type="http://schemas.openxmlformats.org/officeDocument/2006/relationships/image" Target="../media/image207.png"/><Relationship Id="rId24" Type="http://schemas.openxmlformats.org/officeDocument/2006/relationships/image" Target="../media/image220.png"/><Relationship Id="rId5" Type="http://schemas.openxmlformats.org/officeDocument/2006/relationships/image" Target="../media/image174.png"/><Relationship Id="rId15" Type="http://schemas.openxmlformats.org/officeDocument/2006/relationships/image" Target="../media/image211.png"/><Relationship Id="rId23" Type="http://schemas.openxmlformats.org/officeDocument/2006/relationships/image" Target="../media/image219.png"/><Relationship Id="rId10" Type="http://schemas.openxmlformats.org/officeDocument/2006/relationships/image" Target="../media/image191.png"/><Relationship Id="rId19" Type="http://schemas.openxmlformats.org/officeDocument/2006/relationships/image" Target="../media/image215.png"/><Relationship Id="rId4" Type="http://schemas.openxmlformats.org/officeDocument/2006/relationships/image" Target="../media/image202.png"/><Relationship Id="rId9" Type="http://schemas.openxmlformats.org/officeDocument/2006/relationships/image" Target="../media/image206.png"/><Relationship Id="rId14" Type="http://schemas.openxmlformats.org/officeDocument/2006/relationships/image" Target="../media/image210.png"/><Relationship Id="rId22" Type="http://schemas.openxmlformats.org/officeDocument/2006/relationships/image" Target="../media/image2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png"/><Relationship Id="rId13" Type="http://schemas.openxmlformats.org/officeDocument/2006/relationships/image" Target="../media/image230.png"/><Relationship Id="rId18" Type="http://schemas.openxmlformats.org/officeDocument/2006/relationships/image" Target="../media/image233.png"/><Relationship Id="rId3" Type="http://schemas.openxmlformats.org/officeDocument/2006/relationships/image" Target="../media/image1.png"/><Relationship Id="rId7" Type="http://schemas.openxmlformats.org/officeDocument/2006/relationships/image" Target="../media/image224.png"/><Relationship Id="rId12" Type="http://schemas.openxmlformats.org/officeDocument/2006/relationships/image" Target="../media/image229.png"/><Relationship Id="rId17" Type="http://schemas.openxmlformats.org/officeDocument/2006/relationships/image" Target="../media/image23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3.png"/><Relationship Id="rId11" Type="http://schemas.openxmlformats.org/officeDocument/2006/relationships/image" Target="../media/image228.png"/><Relationship Id="rId5" Type="http://schemas.openxmlformats.org/officeDocument/2006/relationships/image" Target="../media/image32.png"/><Relationship Id="rId15" Type="http://schemas.openxmlformats.org/officeDocument/2006/relationships/image" Target="../media/image154.png"/><Relationship Id="rId10" Type="http://schemas.openxmlformats.org/officeDocument/2006/relationships/image" Target="../media/image227.png"/><Relationship Id="rId19" Type="http://schemas.openxmlformats.org/officeDocument/2006/relationships/image" Target="../media/image234.png"/><Relationship Id="rId4" Type="http://schemas.openxmlformats.org/officeDocument/2006/relationships/image" Target="../media/image31.png"/><Relationship Id="rId9" Type="http://schemas.openxmlformats.org/officeDocument/2006/relationships/image" Target="../media/image226.png"/><Relationship Id="rId14" Type="http://schemas.openxmlformats.org/officeDocument/2006/relationships/image" Target="../media/image2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238.png"/><Relationship Id="rId18" Type="http://schemas.openxmlformats.org/officeDocument/2006/relationships/image" Target="../media/image243.png"/><Relationship Id="rId3" Type="http://schemas.openxmlformats.org/officeDocument/2006/relationships/image" Target="../media/image1.png"/><Relationship Id="rId21" Type="http://schemas.openxmlformats.org/officeDocument/2006/relationships/image" Target="../media/image246.png"/><Relationship Id="rId7" Type="http://schemas.openxmlformats.org/officeDocument/2006/relationships/image" Target="../media/image236.png"/><Relationship Id="rId12" Type="http://schemas.openxmlformats.org/officeDocument/2006/relationships/image" Target="../media/image234.png"/><Relationship Id="rId17" Type="http://schemas.openxmlformats.org/officeDocument/2006/relationships/image" Target="../media/image242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41.png"/><Relationship Id="rId20" Type="http://schemas.openxmlformats.org/officeDocument/2006/relationships/image" Target="../media/image2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5.png"/><Relationship Id="rId11" Type="http://schemas.openxmlformats.org/officeDocument/2006/relationships/image" Target="../media/image228.png"/><Relationship Id="rId5" Type="http://schemas.openxmlformats.org/officeDocument/2006/relationships/image" Target="../media/image7.png"/><Relationship Id="rId15" Type="http://schemas.openxmlformats.org/officeDocument/2006/relationships/image" Target="../media/image240.png"/><Relationship Id="rId10" Type="http://schemas.openxmlformats.org/officeDocument/2006/relationships/image" Target="../media/image237.png"/><Relationship Id="rId19" Type="http://schemas.openxmlformats.org/officeDocument/2006/relationships/image" Target="../media/image244.png"/><Relationship Id="rId4" Type="http://schemas.openxmlformats.org/officeDocument/2006/relationships/image" Target="../media/image101.png"/><Relationship Id="rId9" Type="http://schemas.openxmlformats.org/officeDocument/2006/relationships/image" Target="../media/image231.png"/><Relationship Id="rId14" Type="http://schemas.openxmlformats.org/officeDocument/2006/relationships/image" Target="../media/image239.png"/><Relationship Id="rId22" Type="http://schemas.openxmlformats.org/officeDocument/2006/relationships/image" Target="../media/image2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255.png"/><Relationship Id="rId3" Type="http://schemas.openxmlformats.org/officeDocument/2006/relationships/image" Target="../media/image1.png"/><Relationship Id="rId7" Type="http://schemas.openxmlformats.org/officeDocument/2006/relationships/image" Target="../media/image249.png"/><Relationship Id="rId12" Type="http://schemas.openxmlformats.org/officeDocument/2006/relationships/image" Target="../media/image2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8.png"/><Relationship Id="rId11" Type="http://schemas.openxmlformats.org/officeDocument/2006/relationships/image" Target="../media/image253.png"/><Relationship Id="rId5" Type="http://schemas.openxmlformats.org/officeDocument/2006/relationships/image" Target="../media/image7.png"/><Relationship Id="rId15" Type="http://schemas.openxmlformats.org/officeDocument/2006/relationships/image" Target="../media/image257.png"/><Relationship Id="rId10" Type="http://schemas.openxmlformats.org/officeDocument/2006/relationships/image" Target="../media/image252.png"/><Relationship Id="rId4" Type="http://schemas.openxmlformats.org/officeDocument/2006/relationships/image" Target="../media/image6.png"/><Relationship Id="rId9" Type="http://schemas.openxmlformats.org/officeDocument/2006/relationships/image" Target="../media/image251.png"/><Relationship Id="rId14" Type="http://schemas.openxmlformats.org/officeDocument/2006/relationships/image" Target="../media/image2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1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1.png"/><Relationship Id="rId21" Type="http://schemas.openxmlformats.org/officeDocument/2006/relationships/image" Target="../media/image57.png"/><Relationship Id="rId7" Type="http://schemas.openxmlformats.org/officeDocument/2006/relationships/image" Target="../media/image45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5" Type="http://schemas.openxmlformats.org/officeDocument/2006/relationships/image" Target="../media/image51.png"/><Relationship Id="rId23" Type="http://schemas.openxmlformats.org/officeDocument/2006/relationships/image" Target="../media/image59.png"/><Relationship Id="rId10" Type="http://schemas.openxmlformats.org/officeDocument/2006/relationships/image" Target="../media/image12.png"/><Relationship Id="rId19" Type="http://schemas.openxmlformats.org/officeDocument/2006/relationships/image" Target="../media/image55.png"/><Relationship Id="rId4" Type="http://schemas.openxmlformats.org/officeDocument/2006/relationships/image" Target="../media/image6.png"/><Relationship Id="rId9" Type="http://schemas.openxmlformats.org/officeDocument/2006/relationships/image" Target="../media/image47.png"/><Relationship Id="rId14" Type="http://schemas.openxmlformats.org/officeDocument/2006/relationships/image" Target="../media/image50.png"/><Relationship Id="rId22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1.png"/><Relationship Id="rId21" Type="http://schemas.openxmlformats.org/officeDocument/2006/relationships/image" Target="../media/image77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23" Type="http://schemas.openxmlformats.org/officeDocument/2006/relationships/image" Target="../media/image79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Relationship Id="rId22" Type="http://schemas.openxmlformats.org/officeDocument/2006/relationships/image" Target="../media/image7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26" Type="http://schemas.openxmlformats.org/officeDocument/2006/relationships/image" Target="../media/image100.png"/><Relationship Id="rId3" Type="http://schemas.openxmlformats.org/officeDocument/2006/relationships/image" Target="../media/image1.png"/><Relationship Id="rId21" Type="http://schemas.openxmlformats.org/officeDocument/2006/relationships/image" Target="../media/image95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5" Type="http://schemas.openxmlformats.org/officeDocument/2006/relationships/image" Target="../media/image9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24" Type="http://schemas.openxmlformats.org/officeDocument/2006/relationships/image" Target="../media/image98.png"/><Relationship Id="rId5" Type="http://schemas.openxmlformats.org/officeDocument/2006/relationships/image" Target="../media/image32.png"/><Relationship Id="rId15" Type="http://schemas.openxmlformats.org/officeDocument/2006/relationships/image" Target="../media/image89.png"/><Relationship Id="rId23" Type="http://schemas.openxmlformats.org/officeDocument/2006/relationships/image" Target="../media/image97.png"/><Relationship Id="rId10" Type="http://schemas.openxmlformats.org/officeDocument/2006/relationships/image" Target="../media/image84.png"/><Relationship Id="rId19" Type="http://schemas.openxmlformats.org/officeDocument/2006/relationships/image" Target="../media/image93.png"/><Relationship Id="rId4" Type="http://schemas.openxmlformats.org/officeDocument/2006/relationships/image" Target="../media/image31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Relationship Id="rId22" Type="http://schemas.openxmlformats.org/officeDocument/2006/relationships/image" Target="../media/image9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18" Type="http://schemas.openxmlformats.org/officeDocument/2006/relationships/image" Target="../media/image114.png"/><Relationship Id="rId3" Type="http://schemas.openxmlformats.org/officeDocument/2006/relationships/image" Target="../media/image1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17" Type="http://schemas.openxmlformats.org/officeDocument/2006/relationships/image" Target="../media/image11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7.png"/><Relationship Id="rId15" Type="http://schemas.openxmlformats.org/officeDocument/2006/relationships/image" Target="../media/image111.png"/><Relationship Id="rId10" Type="http://schemas.openxmlformats.org/officeDocument/2006/relationships/image" Target="../media/image106.png"/><Relationship Id="rId19" Type="http://schemas.openxmlformats.org/officeDocument/2006/relationships/image" Target="../media/image115.png"/><Relationship Id="rId4" Type="http://schemas.openxmlformats.org/officeDocument/2006/relationships/image" Target="../media/image101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3.png"/><Relationship Id="rId18" Type="http://schemas.openxmlformats.org/officeDocument/2006/relationships/image" Target="../media/image128.png"/><Relationship Id="rId26" Type="http://schemas.openxmlformats.org/officeDocument/2006/relationships/image" Target="../media/image136.png"/><Relationship Id="rId39" Type="http://schemas.openxmlformats.org/officeDocument/2006/relationships/image" Target="../media/image149.png"/><Relationship Id="rId21" Type="http://schemas.openxmlformats.org/officeDocument/2006/relationships/image" Target="../media/image131.png"/><Relationship Id="rId34" Type="http://schemas.openxmlformats.org/officeDocument/2006/relationships/image" Target="../media/image144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17" Type="http://schemas.openxmlformats.org/officeDocument/2006/relationships/image" Target="../media/image127.png"/><Relationship Id="rId25" Type="http://schemas.openxmlformats.org/officeDocument/2006/relationships/image" Target="../media/image135.png"/><Relationship Id="rId33" Type="http://schemas.openxmlformats.org/officeDocument/2006/relationships/image" Target="../media/image143.png"/><Relationship Id="rId38" Type="http://schemas.openxmlformats.org/officeDocument/2006/relationships/image" Target="../media/image14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26.png"/><Relationship Id="rId20" Type="http://schemas.openxmlformats.org/officeDocument/2006/relationships/image" Target="../media/image130.png"/><Relationship Id="rId29" Type="http://schemas.openxmlformats.org/officeDocument/2006/relationships/image" Target="../media/image1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24" Type="http://schemas.openxmlformats.org/officeDocument/2006/relationships/image" Target="../media/image134.png"/><Relationship Id="rId32" Type="http://schemas.openxmlformats.org/officeDocument/2006/relationships/image" Target="../media/image142.png"/><Relationship Id="rId37" Type="http://schemas.openxmlformats.org/officeDocument/2006/relationships/image" Target="../media/image147.png"/><Relationship Id="rId40" Type="http://schemas.openxmlformats.org/officeDocument/2006/relationships/image" Target="../media/image150.png"/><Relationship Id="rId5" Type="http://schemas.openxmlformats.org/officeDocument/2006/relationships/image" Target="../media/image7.png"/><Relationship Id="rId15" Type="http://schemas.openxmlformats.org/officeDocument/2006/relationships/image" Target="../media/image125.png"/><Relationship Id="rId23" Type="http://schemas.openxmlformats.org/officeDocument/2006/relationships/image" Target="../media/image133.png"/><Relationship Id="rId28" Type="http://schemas.openxmlformats.org/officeDocument/2006/relationships/image" Target="../media/image138.png"/><Relationship Id="rId36" Type="http://schemas.openxmlformats.org/officeDocument/2006/relationships/image" Target="../media/image146.png"/><Relationship Id="rId10" Type="http://schemas.openxmlformats.org/officeDocument/2006/relationships/image" Target="../media/image120.png"/><Relationship Id="rId19" Type="http://schemas.openxmlformats.org/officeDocument/2006/relationships/image" Target="../media/image129.png"/><Relationship Id="rId31" Type="http://schemas.openxmlformats.org/officeDocument/2006/relationships/image" Target="../media/image141.png"/><Relationship Id="rId4" Type="http://schemas.openxmlformats.org/officeDocument/2006/relationships/image" Target="../media/image101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Relationship Id="rId22" Type="http://schemas.openxmlformats.org/officeDocument/2006/relationships/image" Target="../media/image132.png"/><Relationship Id="rId27" Type="http://schemas.openxmlformats.org/officeDocument/2006/relationships/image" Target="../media/image137.png"/><Relationship Id="rId30" Type="http://schemas.openxmlformats.org/officeDocument/2006/relationships/image" Target="../media/image140.png"/><Relationship Id="rId35" Type="http://schemas.openxmlformats.org/officeDocument/2006/relationships/image" Target="../media/image145.png"/><Relationship Id="rId8" Type="http://schemas.openxmlformats.org/officeDocument/2006/relationships/image" Target="../media/image118.png"/><Relationship Id="rId3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13" Type="http://schemas.openxmlformats.org/officeDocument/2006/relationships/image" Target="../media/image158.png"/><Relationship Id="rId18" Type="http://schemas.openxmlformats.org/officeDocument/2006/relationships/image" Target="../media/image163.png"/><Relationship Id="rId26" Type="http://schemas.openxmlformats.org/officeDocument/2006/relationships/image" Target="../media/image171.png"/><Relationship Id="rId3" Type="http://schemas.openxmlformats.org/officeDocument/2006/relationships/image" Target="../media/image151.png"/><Relationship Id="rId21" Type="http://schemas.openxmlformats.org/officeDocument/2006/relationships/image" Target="../media/image166.png"/><Relationship Id="rId7" Type="http://schemas.openxmlformats.org/officeDocument/2006/relationships/image" Target="../media/image152.png"/><Relationship Id="rId12" Type="http://schemas.openxmlformats.org/officeDocument/2006/relationships/image" Target="../media/image157.png"/><Relationship Id="rId17" Type="http://schemas.openxmlformats.org/officeDocument/2006/relationships/image" Target="../media/image162.png"/><Relationship Id="rId25" Type="http://schemas.openxmlformats.org/officeDocument/2006/relationships/image" Target="../media/image170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61.png"/><Relationship Id="rId20" Type="http://schemas.openxmlformats.org/officeDocument/2006/relationships/image" Target="../media/image1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56.png"/><Relationship Id="rId24" Type="http://schemas.openxmlformats.org/officeDocument/2006/relationships/image" Target="../media/image169.png"/><Relationship Id="rId5" Type="http://schemas.openxmlformats.org/officeDocument/2006/relationships/image" Target="../media/image6.png"/><Relationship Id="rId15" Type="http://schemas.openxmlformats.org/officeDocument/2006/relationships/image" Target="../media/image160.png"/><Relationship Id="rId23" Type="http://schemas.openxmlformats.org/officeDocument/2006/relationships/image" Target="../media/image168.png"/><Relationship Id="rId10" Type="http://schemas.openxmlformats.org/officeDocument/2006/relationships/image" Target="../media/image155.png"/><Relationship Id="rId19" Type="http://schemas.openxmlformats.org/officeDocument/2006/relationships/image" Target="../media/image164.png"/><Relationship Id="rId4" Type="http://schemas.openxmlformats.org/officeDocument/2006/relationships/image" Target="../media/image1.png"/><Relationship Id="rId9" Type="http://schemas.openxmlformats.org/officeDocument/2006/relationships/image" Target="../media/image154.png"/><Relationship Id="rId14" Type="http://schemas.openxmlformats.org/officeDocument/2006/relationships/image" Target="../media/image159.png"/><Relationship Id="rId22" Type="http://schemas.openxmlformats.org/officeDocument/2006/relationships/image" Target="../media/image167.png"/><Relationship Id="rId27" Type="http://schemas.openxmlformats.org/officeDocument/2006/relationships/image" Target="../media/image1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651510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7900" y="457200"/>
            <a:ext cx="76200" cy="57150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7900" y="4349055"/>
            <a:ext cx="5562600" cy="971550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7900" y="5930205"/>
            <a:ext cx="5562600" cy="742950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6324600" y="642938"/>
            <a:ext cx="3840480" cy="200025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200" b="1" kern="0" spc="120" dirty="0">
                <a:solidFill>
                  <a:schemeClr val="bg1"/>
                </a:solidFill>
              </a:rPr>
              <a:t>  BRADFORD VTS GP TRAINING DECK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SK-1-text-10"/>
          <p:cNvSpPr/>
          <p:nvPr/>
        </p:nvSpPr>
        <p:spPr>
          <a:xfrm>
            <a:off x="6057900" y="1333500"/>
            <a:ext cx="5562600" cy="1215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785"/>
              </a:lnSpc>
              <a:buNone/>
            </a:pPr>
            <a:r>
              <a:rPr lang="en-US" sz="4350" b="1" dirty="0">
                <a:solidFill>
                  <a:srgbClr val="1F2937"/>
                </a:solidFill>
              </a:rPr>
              <a:t>ATOPIC ECZEMA
IN PRIMARY CARE</a:t>
            </a:r>
            <a:endParaRPr lang="en-US" sz="4350" dirty="0"/>
          </a:p>
        </p:txBody>
      </p:sp>
      <p:sp>
        <p:nvSpPr>
          <p:cNvPr id="12" name="SK-1-text-11"/>
          <p:cNvSpPr/>
          <p:nvPr/>
        </p:nvSpPr>
        <p:spPr>
          <a:xfrm>
            <a:off x="6057900" y="2663130"/>
            <a:ext cx="61341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dirty="0">
                <a:solidFill>
                  <a:srgbClr val="4B5563"/>
                </a:solidFill>
              </a:rPr>
              <a:t>A Complete Guide for GP Trainees</a:t>
            </a:r>
            <a:endParaRPr lang="en-US" sz="2100" dirty="0"/>
          </a:p>
        </p:txBody>
      </p:sp>
      <p:sp>
        <p:nvSpPr>
          <p:cNvPr id="13" name="SK-1-text-12"/>
          <p:cNvSpPr/>
          <p:nvPr/>
        </p:nvSpPr>
        <p:spPr>
          <a:xfrm>
            <a:off x="6296025" y="3539430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60" dirty="0">
                <a:solidFill>
                  <a:srgbClr val="FFFFFF"/>
                </a:solidFill>
              </a:rPr>
              <a:t>BRADFORD VTS TEACHING DCK</a:t>
            </a:r>
            <a:endParaRPr lang="en-US" sz="1350" dirty="0"/>
          </a:p>
        </p:txBody>
      </p:sp>
      <p:sp>
        <p:nvSpPr>
          <p:cNvPr id="14" name="SK-1-text-13"/>
          <p:cNvSpPr/>
          <p:nvPr/>
        </p:nvSpPr>
        <p:spPr>
          <a:xfrm>
            <a:off x="6057900" y="4577655"/>
            <a:ext cx="55626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A43"/>
                </a:solidFill>
              </a:rPr>
              <a:t>www.bradfordvts.co.uk</a:t>
            </a:r>
            <a:endParaRPr lang="en-US" sz="1350" dirty="0"/>
          </a:p>
        </p:txBody>
      </p:sp>
      <p:sp>
        <p:nvSpPr>
          <p:cNvPr id="15" name="SK-1-text-14"/>
          <p:cNvSpPr/>
          <p:nvPr/>
        </p:nvSpPr>
        <p:spPr>
          <a:xfrm>
            <a:off x="6057900" y="4891980"/>
            <a:ext cx="5562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B7280"/>
                </a:solidFill>
              </a:rPr>
              <a:t>Created May 2026</a:t>
            </a:r>
            <a:endParaRPr lang="en-US" sz="1050" dirty="0"/>
          </a:p>
        </p:txBody>
      </p:sp>
      <p:sp>
        <p:nvSpPr>
          <p:cNvPr id="16" name="SK-1-text-15"/>
          <p:cNvSpPr/>
          <p:nvPr/>
        </p:nvSpPr>
        <p:spPr>
          <a:xfrm>
            <a:off x="6057900" y="5120580"/>
            <a:ext cx="6134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Updated to Current NICE 2024/2025 Standards</a:t>
            </a:r>
            <a:endParaRPr lang="en-US" sz="1050" dirty="0"/>
          </a:p>
        </p:txBody>
      </p:sp>
      <p:sp>
        <p:nvSpPr>
          <p:cNvPr id="17" name="SK-1-text-16"/>
          <p:cNvSpPr/>
          <p:nvPr/>
        </p:nvSpPr>
        <p:spPr>
          <a:xfrm>
            <a:off x="6200775" y="6044505"/>
            <a:ext cx="52768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991B1B"/>
                </a:solidFill>
              </a:rPr>
              <a:t>⚠ Disclaimer:</a:t>
            </a:r>
            <a:r>
              <a:rPr lang="en-US" sz="900" dirty="0">
                <a:solidFill>
                  <a:srgbClr val="374151"/>
                </a:solidFill>
              </a:rPr>
              <a:t> Always double check this advice and drug doses with the latest NICE/BNF guidance. This document is for educational purposes only and follows the 2024 NICE Clinical Knowledge Summaries.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57150"/>
            <a:ext cx="11811000" cy="613321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42875"/>
            <a:ext cx="47625" cy="441871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00" y="784771"/>
            <a:ext cx="5810250" cy="2893814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100" y="937171"/>
            <a:ext cx="285750" cy="219075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100" y="2774900"/>
            <a:ext cx="5353050" cy="770334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500" y="3792885"/>
            <a:ext cx="5810250" cy="2893814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9100" y="3945285"/>
            <a:ext cx="285750" cy="219075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0" y="784771"/>
            <a:ext cx="5810250" cy="2893814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19850" y="937171"/>
            <a:ext cx="285750" cy="219075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19850" y="1327696"/>
            <a:ext cx="1627882" cy="300038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47732" y="1327696"/>
            <a:ext cx="1750814" cy="300038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98546" y="1327696"/>
            <a:ext cx="1974354" cy="300038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19850" y="1627733"/>
            <a:ext cx="1627882" cy="485775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47732" y="1627733"/>
            <a:ext cx="1750814" cy="485775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98546" y="1627733"/>
            <a:ext cx="1974354" cy="485775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19850" y="2113508"/>
            <a:ext cx="1627882" cy="485775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47732" y="2113508"/>
            <a:ext cx="1750814" cy="485775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98546" y="2113508"/>
            <a:ext cx="1974354" cy="485775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19850" y="2599283"/>
            <a:ext cx="1627882" cy="485775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47732" y="2599283"/>
            <a:ext cx="1750814" cy="485775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98546" y="2599283"/>
            <a:ext cx="1974354" cy="485775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0" y="3792885"/>
            <a:ext cx="5810250" cy="2893814"/>
          </a:xfrm>
          <a:prstGeom prst="rect">
            <a:avLst/>
          </a:prstGeom>
        </p:spPr>
      </p:pic>
      <p:pic>
        <p:nvPicPr>
          <p:cNvPr id="26" name="SK-10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19850" y="3945285"/>
            <a:ext cx="285750" cy="219075"/>
          </a:xfrm>
          <a:prstGeom prst="rect">
            <a:avLst/>
          </a:prstGeom>
        </p:spPr>
      </p:pic>
      <p:pic>
        <p:nvPicPr>
          <p:cNvPr id="27" name="SK-10-img-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19850" y="5783014"/>
            <a:ext cx="5353050" cy="770334"/>
          </a:xfrm>
          <a:prstGeom prst="rect">
            <a:avLst/>
          </a:prstGeom>
        </p:spPr>
      </p:pic>
      <p:sp>
        <p:nvSpPr>
          <p:cNvPr id="28" name="SK-10-text-27"/>
          <p:cNvSpPr/>
          <p:nvPr/>
        </p:nvSpPr>
        <p:spPr>
          <a:xfrm>
            <a:off x="666750" y="142875"/>
            <a:ext cx="930402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Topical Calcineurin Inhibitors (TCIs)</a:t>
            </a:r>
            <a:endParaRPr lang="en-US" sz="1650" dirty="0"/>
          </a:p>
        </p:txBody>
      </p:sp>
      <p:sp>
        <p:nvSpPr>
          <p:cNvPr id="29" name="SK-10-text-28"/>
          <p:cNvSpPr/>
          <p:nvPr/>
        </p:nvSpPr>
        <p:spPr>
          <a:xfrm>
            <a:off x="666750" y="413296"/>
            <a:ext cx="58521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005A43"/>
                </a:solidFill>
              </a:rPr>
              <a:t>NICE CKS 2024 | BRADFORD VTS GP TEACHING</a:t>
            </a:r>
            <a:endParaRPr lang="en-US" sz="900" dirty="0"/>
          </a:p>
        </p:txBody>
      </p:sp>
      <p:sp>
        <p:nvSpPr>
          <p:cNvPr id="30" name="SK-10-text-29"/>
          <p:cNvSpPr/>
          <p:nvPr/>
        </p:nvSpPr>
        <p:spPr>
          <a:xfrm>
            <a:off x="847725" y="918121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Clinical Role &amp; Indications</a:t>
            </a:r>
            <a:endParaRPr lang="en-US" sz="1350" dirty="0"/>
          </a:p>
        </p:txBody>
      </p:sp>
      <p:sp>
        <p:nvSpPr>
          <p:cNvPr id="31" name="SK-10-text-30"/>
          <p:cNvSpPr/>
          <p:nvPr/>
        </p:nvSpPr>
        <p:spPr>
          <a:xfrm>
            <a:off x="657225" y="1270546"/>
            <a:ext cx="511492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Steroid-Sparing Agents:</a:t>
            </a:r>
            <a:r>
              <a:rPr lang="en-US" sz="1050" dirty="0">
                <a:solidFill>
                  <a:srgbClr val="1F2937"/>
                </a:solidFill>
              </a:rPr>
              <a:t> Second-line treatment for moderate-to-severe eczema when steroids are unsuitable.</a:t>
            </a:r>
            <a:endParaRPr lang="en-US" sz="1050" dirty="0"/>
          </a:p>
        </p:txBody>
      </p:sp>
      <p:sp>
        <p:nvSpPr>
          <p:cNvPr id="32" name="SK-10-text-31"/>
          <p:cNvSpPr/>
          <p:nvPr/>
        </p:nvSpPr>
        <p:spPr>
          <a:xfrm>
            <a:off x="657225" y="1710482"/>
            <a:ext cx="11534775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Sensitive Areas:</a:t>
            </a:r>
            <a:r>
              <a:rPr lang="en-US" sz="1050" dirty="0">
                <a:solidFill>
                  <a:srgbClr val="1F2937"/>
                </a:solidFill>
              </a:rPr>
              <a:t> Ideal for face, neck, and flexures where skin thinning is a risk.</a:t>
            </a:r>
            <a:endParaRPr lang="en-US" sz="1050" dirty="0"/>
          </a:p>
        </p:txBody>
      </p:sp>
      <p:sp>
        <p:nvSpPr>
          <p:cNvPr id="33" name="SK-10-text-32"/>
          <p:cNvSpPr/>
          <p:nvPr/>
        </p:nvSpPr>
        <p:spPr>
          <a:xfrm>
            <a:off x="657225" y="1963787"/>
            <a:ext cx="10550215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Mechanism:</a:t>
            </a:r>
            <a:r>
              <a:rPr lang="en-US" sz="1050" dirty="0">
                <a:solidFill>
                  <a:srgbClr val="1F2937"/>
                </a:solidFill>
              </a:rPr>
              <a:t> Inhibits T-lymphocyte activation via calcineurin blockade.</a:t>
            </a:r>
            <a:endParaRPr lang="en-US" sz="1050" dirty="0"/>
          </a:p>
        </p:txBody>
      </p:sp>
      <p:sp>
        <p:nvSpPr>
          <p:cNvPr id="34" name="SK-10-text-33"/>
          <p:cNvSpPr/>
          <p:nvPr/>
        </p:nvSpPr>
        <p:spPr>
          <a:xfrm>
            <a:off x="657225" y="2217093"/>
            <a:ext cx="10244412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Key Advantage:</a:t>
            </a:r>
            <a:r>
              <a:rPr lang="en-US" sz="1050" dirty="0">
                <a:solidFill>
                  <a:srgbClr val="1F2937"/>
                </a:solidFill>
              </a:rPr>
              <a:t> No risk of skin atrophy or striae (unlike steroids).</a:t>
            </a:r>
            <a:endParaRPr lang="en-US" sz="1050" dirty="0"/>
          </a:p>
        </p:txBody>
      </p:sp>
      <p:sp>
        <p:nvSpPr>
          <p:cNvPr id="35" name="SK-10-text-34"/>
          <p:cNvSpPr/>
          <p:nvPr/>
        </p:nvSpPr>
        <p:spPr>
          <a:xfrm>
            <a:off x="638175" y="2889200"/>
            <a:ext cx="1487326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  <a:highlight>
                  <a:srgbClr val="D97706"/>
                </a:highlight>
              </a:rPr>
              <a:t>GP TRAINEE TIP</a:t>
            </a:r>
            <a:endParaRPr lang="en-US" sz="825" dirty="0"/>
          </a:p>
        </p:txBody>
      </p:sp>
      <p:sp>
        <p:nvSpPr>
          <p:cNvPr id="36" name="SK-10-text-35"/>
          <p:cNvSpPr/>
          <p:nvPr/>
        </p:nvSpPr>
        <p:spPr>
          <a:xfrm>
            <a:off x="561975" y="3113038"/>
            <a:ext cx="506730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92400E"/>
                </a:solidFill>
              </a:rPr>
              <a:t>Use TCIs to "bridge" a patient off potent steroids in sensitive areas, or as long-term maintenance in areas prone to frequent flares.</a:t>
            </a:r>
            <a:endParaRPr lang="en-US" sz="975" dirty="0"/>
          </a:p>
        </p:txBody>
      </p:sp>
      <p:sp>
        <p:nvSpPr>
          <p:cNvPr id="37" name="SK-10-text-36"/>
          <p:cNvSpPr/>
          <p:nvPr/>
        </p:nvSpPr>
        <p:spPr>
          <a:xfrm>
            <a:off x="847725" y="3926235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Safety &amp; Counseling</a:t>
            </a:r>
            <a:endParaRPr lang="en-US" sz="1350" dirty="0"/>
          </a:p>
        </p:txBody>
      </p:sp>
      <p:sp>
        <p:nvSpPr>
          <p:cNvPr id="38" name="SK-10-text-37"/>
          <p:cNvSpPr/>
          <p:nvPr/>
        </p:nvSpPr>
        <p:spPr>
          <a:xfrm>
            <a:off x="657225" y="4278660"/>
            <a:ext cx="511492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Transient Burning:</a:t>
            </a:r>
            <a:r>
              <a:rPr lang="en-US" sz="1050" dirty="0">
                <a:solidFill>
                  <a:srgbClr val="1F2937"/>
                </a:solidFill>
              </a:rPr>
              <a:t> Stinging/burning common on application; usually settles within 1 week of use.</a:t>
            </a:r>
            <a:endParaRPr lang="en-US" sz="1050" dirty="0"/>
          </a:p>
        </p:txBody>
      </p:sp>
      <p:sp>
        <p:nvSpPr>
          <p:cNvPr id="39" name="SK-10-text-38"/>
          <p:cNvSpPr/>
          <p:nvPr/>
        </p:nvSpPr>
        <p:spPr>
          <a:xfrm>
            <a:off x="657225" y="4718596"/>
            <a:ext cx="10703117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Infection:</a:t>
            </a:r>
            <a:r>
              <a:rPr lang="en-US" sz="1050" dirty="0">
                <a:solidFill>
                  <a:srgbClr val="1F2937"/>
                </a:solidFill>
              </a:rPr>
              <a:t> NEVER apply to actively infected skin (bacterial or viral).</a:t>
            </a:r>
            <a:endParaRPr lang="en-US" sz="1050" dirty="0"/>
          </a:p>
        </p:txBody>
      </p:sp>
      <p:sp>
        <p:nvSpPr>
          <p:cNvPr id="40" name="SK-10-text-39"/>
          <p:cNvSpPr/>
          <p:nvPr/>
        </p:nvSpPr>
        <p:spPr>
          <a:xfrm>
            <a:off x="657225" y="4971901"/>
            <a:ext cx="11534775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UV Safety:</a:t>
            </a:r>
            <a:r>
              <a:rPr lang="en-US" sz="1050" dirty="0">
                <a:solidFill>
                  <a:srgbClr val="1F2937"/>
                </a:solidFill>
              </a:rPr>
              <a:t> Advise sun protection; theoretical concern regarding UV sensitivity.</a:t>
            </a:r>
            <a:endParaRPr lang="en-US" sz="1050" dirty="0"/>
          </a:p>
        </p:txBody>
      </p:sp>
      <p:sp>
        <p:nvSpPr>
          <p:cNvPr id="41" name="SK-10-text-40"/>
          <p:cNvSpPr/>
          <p:nvPr/>
        </p:nvSpPr>
        <p:spPr>
          <a:xfrm>
            <a:off x="657225" y="5225207"/>
            <a:ext cx="8409592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Pregnancy:</a:t>
            </a:r>
            <a:r>
              <a:rPr lang="en-US" sz="1050" dirty="0">
                <a:solidFill>
                  <a:srgbClr val="1F2937"/>
                </a:solidFill>
              </a:rPr>
              <a:t> Generally avoided; specialist decision only.</a:t>
            </a:r>
            <a:endParaRPr lang="en-US" sz="1050" dirty="0"/>
          </a:p>
        </p:txBody>
      </p:sp>
      <p:sp>
        <p:nvSpPr>
          <p:cNvPr id="42" name="SK-10-text-41"/>
          <p:cNvSpPr/>
          <p:nvPr/>
        </p:nvSpPr>
        <p:spPr>
          <a:xfrm>
            <a:off x="6848475" y="918121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Specific Agents &amp; Dosage</a:t>
            </a:r>
            <a:endParaRPr lang="en-US" sz="1350" dirty="0"/>
          </a:p>
        </p:txBody>
      </p:sp>
      <p:sp>
        <p:nvSpPr>
          <p:cNvPr id="43" name="SK-10-text-42"/>
          <p:cNvSpPr/>
          <p:nvPr/>
        </p:nvSpPr>
        <p:spPr>
          <a:xfrm>
            <a:off x="6515100" y="1327696"/>
            <a:ext cx="1437382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5A43"/>
                </a:solidFill>
              </a:rPr>
              <a:t>Agent</a:t>
            </a:r>
            <a:endParaRPr lang="en-US" sz="975" dirty="0"/>
          </a:p>
        </p:txBody>
      </p:sp>
      <p:sp>
        <p:nvSpPr>
          <p:cNvPr id="44" name="SK-10-text-43"/>
          <p:cNvSpPr/>
          <p:nvPr/>
        </p:nvSpPr>
        <p:spPr>
          <a:xfrm>
            <a:off x="8142982" y="1327696"/>
            <a:ext cx="1560314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5A43"/>
                </a:solidFill>
              </a:rPr>
              <a:t>Preparation</a:t>
            </a:r>
            <a:endParaRPr lang="en-US" sz="975" dirty="0"/>
          </a:p>
        </p:txBody>
      </p:sp>
      <p:sp>
        <p:nvSpPr>
          <p:cNvPr id="45" name="SK-10-text-44"/>
          <p:cNvSpPr/>
          <p:nvPr/>
        </p:nvSpPr>
        <p:spPr>
          <a:xfrm>
            <a:off x="9893796" y="1327696"/>
            <a:ext cx="1783854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5A43"/>
                </a:solidFill>
              </a:rPr>
              <a:t>Age License</a:t>
            </a:r>
            <a:endParaRPr lang="en-US" sz="975" dirty="0"/>
          </a:p>
        </p:txBody>
      </p:sp>
      <p:sp>
        <p:nvSpPr>
          <p:cNvPr id="46" name="SK-10-text-45"/>
          <p:cNvSpPr/>
          <p:nvPr/>
        </p:nvSpPr>
        <p:spPr>
          <a:xfrm>
            <a:off x="6515100" y="1627733"/>
            <a:ext cx="1437382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F2937"/>
                </a:solidFill>
              </a:rPr>
              <a:t>Tacrolimus</a:t>
            </a:r>
            <a:r>
              <a:rPr lang="en-US" sz="975" dirty="0">
                <a:solidFill>
                  <a:srgbClr val="1F2937"/>
                </a:solidFill>
              </a:rPr>
              <a:t>
(Protopic)</a:t>
            </a:r>
            <a:endParaRPr lang="en-US" sz="975" dirty="0"/>
          </a:p>
        </p:txBody>
      </p:sp>
      <p:sp>
        <p:nvSpPr>
          <p:cNvPr id="47" name="SK-10-text-46"/>
          <p:cNvSpPr/>
          <p:nvPr/>
        </p:nvSpPr>
        <p:spPr>
          <a:xfrm>
            <a:off x="8142982" y="1627733"/>
            <a:ext cx="189805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dirty="0">
                <a:solidFill>
                  <a:srgbClr val="1F2937"/>
                </a:solidFill>
              </a:rPr>
              <a:t>0.1% Ointment</a:t>
            </a:r>
            <a:endParaRPr lang="en-US" sz="975" dirty="0"/>
          </a:p>
        </p:txBody>
      </p:sp>
      <p:sp>
        <p:nvSpPr>
          <p:cNvPr id="48" name="SK-10-text-47"/>
          <p:cNvSpPr/>
          <p:nvPr/>
        </p:nvSpPr>
        <p:spPr>
          <a:xfrm>
            <a:off x="9893796" y="1627733"/>
            <a:ext cx="179003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dirty="0">
                <a:solidFill>
                  <a:srgbClr val="1F2937"/>
                </a:solidFill>
              </a:rPr>
              <a:t>Adults (16+)</a:t>
            </a:r>
            <a:endParaRPr lang="en-US" sz="975" dirty="0"/>
          </a:p>
        </p:txBody>
      </p:sp>
      <p:sp>
        <p:nvSpPr>
          <p:cNvPr id="49" name="SK-10-text-48"/>
          <p:cNvSpPr/>
          <p:nvPr/>
        </p:nvSpPr>
        <p:spPr>
          <a:xfrm>
            <a:off x="6515100" y="2113508"/>
            <a:ext cx="1437382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F2937"/>
                </a:solidFill>
              </a:rPr>
              <a:t>Tacrolimus</a:t>
            </a:r>
            <a:r>
              <a:rPr lang="en-US" sz="975" dirty="0">
                <a:solidFill>
                  <a:srgbClr val="1F2937"/>
                </a:solidFill>
              </a:rPr>
              <a:t>
(Protopic)</a:t>
            </a:r>
            <a:endParaRPr lang="en-US" sz="975" dirty="0"/>
          </a:p>
        </p:txBody>
      </p:sp>
      <p:sp>
        <p:nvSpPr>
          <p:cNvPr id="50" name="SK-10-text-49"/>
          <p:cNvSpPr/>
          <p:nvPr/>
        </p:nvSpPr>
        <p:spPr>
          <a:xfrm>
            <a:off x="8142982" y="2113508"/>
            <a:ext cx="211875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dirty="0">
                <a:solidFill>
                  <a:srgbClr val="1F2937"/>
                </a:solidFill>
              </a:rPr>
              <a:t>0.03% Ointment</a:t>
            </a:r>
            <a:endParaRPr lang="en-US" sz="975" dirty="0"/>
          </a:p>
        </p:txBody>
      </p:sp>
      <p:sp>
        <p:nvSpPr>
          <p:cNvPr id="51" name="SK-10-text-50"/>
          <p:cNvSpPr/>
          <p:nvPr/>
        </p:nvSpPr>
        <p:spPr>
          <a:xfrm>
            <a:off x="9893796" y="2113508"/>
            <a:ext cx="2298204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dirty="0">
                <a:solidFill>
                  <a:srgbClr val="1F2937"/>
                </a:solidFill>
              </a:rPr>
              <a:t>Children (2-15 yrs)</a:t>
            </a:r>
            <a:endParaRPr lang="en-US" sz="975" dirty="0"/>
          </a:p>
        </p:txBody>
      </p:sp>
      <p:sp>
        <p:nvSpPr>
          <p:cNvPr id="52" name="SK-10-text-51"/>
          <p:cNvSpPr/>
          <p:nvPr/>
        </p:nvSpPr>
        <p:spPr>
          <a:xfrm>
            <a:off x="6515100" y="2599283"/>
            <a:ext cx="1437382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F2937"/>
                </a:solidFill>
              </a:rPr>
              <a:t>Pimecrolimus</a:t>
            </a:r>
            <a:r>
              <a:rPr lang="en-US" sz="975" dirty="0">
                <a:solidFill>
                  <a:srgbClr val="1F2937"/>
                </a:solidFill>
              </a:rPr>
              <a:t>
(Elidel)</a:t>
            </a:r>
            <a:endParaRPr lang="en-US" sz="975" dirty="0"/>
          </a:p>
        </p:txBody>
      </p:sp>
      <p:sp>
        <p:nvSpPr>
          <p:cNvPr id="53" name="SK-10-text-52"/>
          <p:cNvSpPr/>
          <p:nvPr/>
        </p:nvSpPr>
        <p:spPr>
          <a:xfrm>
            <a:off x="8142982" y="2599283"/>
            <a:ext cx="1560314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dirty="0">
                <a:solidFill>
                  <a:srgbClr val="1F2937"/>
                </a:solidFill>
              </a:rPr>
              <a:t>1% Cream</a:t>
            </a:r>
            <a:endParaRPr lang="en-US" sz="975" dirty="0"/>
          </a:p>
        </p:txBody>
      </p:sp>
      <p:sp>
        <p:nvSpPr>
          <p:cNvPr id="54" name="SK-10-text-53"/>
          <p:cNvSpPr/>
          <p:nvPr/>
        </p:nvSpPr>
        <p:spPr>
          <a:xfrm>
            <a:off x="9893796" y="2599283"/>
            <a:ext cx="1783854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dirty="0">
                <a:solidFill>
                  <a:srgbClr val="1F2937"/>
                </a:solidFill>
              </a:rPr>
              <a:t>3 months +</a:t>
            </a:r>
            <a:endParaRPr lang="en-US" sz="975" dirty="0"/>
          </a:p>
        </p:txBody>
      </p:sp>
      <p:sp>
        <p:nvSpPr>
          <p:cNvPr id="55" name="SK-10-text-54"/>
          <p:cNvSpPr/>
          <p:nvPr/>
        </p:nvSpPr>
        <p:spPr>
          <a:xfrm>
            <a:off x="6419850" y="3170783"/>
            <a:ext cx="57721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4B5563"/>
                </a:solidFill>
              </a:rPr>
              <a:t>Note: Pimecrolimus is generally used for mild-to-moderate eczema on the face/neck.</a:t>
            </a:r>
            <a:endParaRPr lang="en-US" sz="975" dirty="0"/>
          </a:p>
        </p:txBody>
      </p:sp>
      <p:sp>
        <p:nvSpPr>
          <p:cNvPr id="56" name="SK-10-text-55"/>
          <p:cNvSpPr/>
          <p:nvPr/>
        </p:nvSpPr>
        <p:spPr>
          <a:xfrm>
            <a:off x="6848475" y="3926235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Application Guidelines</a:t>
            </a:r>
            <a:endParaRPr lang="en-US" sz="1350" dirty="0"/>
          </a:p>
        </p:txBody>
      </p:sp>
      <p:sp>
        <p:nvSpPr>
          <p:cNvPr id="57" name="SK-10-text-56"/>
          <p:cNvSpPr/>
          <p:nvPr/>
        </p:nvSpPr>
        <p:spPr>
          <a:xfrm>
            <a:off x="6657975" y="4278660"/>
            <a:ext cx="5534025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Quantity:</a:t>
            </a:r>
            <a:r>
              <a:rPr lang="en-US" sz="1050" dirty="0">
                <a:solidFill>
                  <a:srgbClr val="1F2937"/>
                </a:solidFill>
              </a:rPr>
              <a:t> Apply a thin layer to affected areas only.</a:t>
            </a:r>
            <a:endParaRPr lang="en-US" sz="1050" dirty="0"/>
          </a:p>
        </p:txBody>
      </p:sp>
      <p:sp>
        <p:nvSpPr>
          <p:cNvPr id="58" name="SK-10-text-57"/>
          <p:cNvSpPr/>
          <p:nvPr/>
        </p:nvSpPr>
        <p:spPr>
          <a:xfrm>
            <a:off x="6657975" y="4531965"/>
            <a:ext cx="511492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Frequency:</a:t>
            </a:r>
            <a:r>
              <a:rPr lang="en-US" sz="1050" dirty="0">
                <a:solidFill>
                  <a:srgbClr val="1F2937"/>
                </a:solidFill>
              </a:rPr>
              <a:t> Twice daily for flares; can be used twice weekly for "proactive" maintenance.</a:t>
            </a:r>
            <a:endParaRPr lang="en-US" sz="1050" dirty="0"/>
          </a:p>
        </p:txBody>
      </p:sp>
      <p:sp>
        <p:nvSpPr>
          <p:cNvPr id="59" name="SK-10-text-58"/>
          <p:cNvSpPr/>
          <p:nvPr/>
        </p:nvSpPr>
        <p:spPr>
          <a:xfrm>
            <a:off x="6657975" y="4971901"/>
            <a:ext cx="511492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Spacing:</a:t>
            </a:r>
            <a:r>
              <a:rPr lang="en-US" sz="1050" dirty="0">
                <a:solidFill>
                  <a:srgbClr val="1F2937"/>
                </a:solidFill>
              </a:rPr>
              <a:t> Leave 30–60 minutes between applying emollient and TCI to prevent dilution.</a:t>
            </a:r>
            <a:endParaRPr lang="en-US" sz="1050" dirty="0"/>
          </a:p>
        </p:txBody>
      </p:sp>
      <p:sp>
        <p:nvSpPr>
          <p:cNvPr id="60" name="SK-10-text-59"/>
          <p:cNvSpPr/>
          <p:nvPr/>
        </p:nvSpPr>
        <p:spPr>
          <a:xfrm>
            <a:off x="6638925" y="5897314"/>
            <a:ext cx="902255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  <a:highlight>
                  <a:srgbClr val="005A43"/>
                </a:highlight>
              </a:rPr>
              <a:t>AKT PEARL</a:t>
            </a:r>
            <a:endParaRPr lang="en-US" sz="825" dirty="0"/>
          </a:p>
        </p:txBody>
      </p:sp>
      <p:sp>
        <p:nvSpPr>
          <p:cNvPr id="61" name="SK-10-text-60"/>
          <p:cNvSpPr/>
          <p:nvPr/>
        </p:nvSpPr>
        <p:spPr>
          <a:xfrm>
            <a:off x="6562725" y="6121152"/>
            <a:ext cx="506730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065F46"/>
                </a:solidFill>
              </a:rPr>
              <a:t>TCIs are specifically mentioned in NICE guidance as a steroid-sparing option for the face and flexures in both children and adults.</a:t>
            </a:r>
            <a:endParaRPr lang="en-US" sz="97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6671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0" y="333375"/>
            <a:ext cx="47625" cy="460921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27671"/>
            <a:ext cx="4476750" cy="3977729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56271"/>
            <a:ext cx="4019550" cy="333375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397198"/>
            <a:ext cx="214313" cy="17532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927771"/>
            <a:ext cx="119063" cy="9912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242096"/>
            <a:ext cx="119063" cy="9912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556421"/>
            <a:ext cx="119063" cy="9912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870746"/>
            <a:ext cx="119063" cy="9912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185071"/>
            <a:ext cx="119063" cy="119063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5295900"/>
            <a:ext cx="4476750" cy="657225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3875" y="5505450"/>
            <a:ext cx="238125" cy="238125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95875" y="1127671"/>
            <a:ext cx="6715125" cy="4825454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24475" y="1356271"/>
            <a:ext cx="6257925" cy="333375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24475" y="1397198"/>
            <a:ext cx="214313" cy="175320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24475" y="1832521"/>
            <a:ext cx="6257925" cy="947737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24475" y="2923133"/>
            <a:ext cx="6257925" cy="1147763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24475" y="4213771"/>
            <a:ext cx="6257925" cy="1147763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6238875"/>
            <a:ext cx="11430000" cy="428625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6365528"/>
            <a:ext cx="214313" cy="175320"/>
          </a:xfrm>
          <a:prstGeom prst="rect">
            <a:avLst/>
          </a:prstGeom>
        </p:spPr>
      </p:pic>
      <p:sp>
        <p:nvSpPr>
          <p:cNvPr id="24" name="SK-11-text-23"/>
          <p:cNvSpPr/>
          <p:nvPr/>
        </p:nvSpPr>
        <p:spPr>
          <a:xfrm>
            <a:off x="857250" y="333375"/>
            <a:ext cx="603504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Managing Infected Eczema</a:t>
            </a:r>
            <a:endParaRPr lang="en-US" sz="1650" dirty="0"/>
          </a:p>
        </p:txBody>
      </p:sp>
      <p:sp>
        <p:nvSpPr>
          <p:cNvPr id="25" name="SK-11-text-24"/>
          <p:cNvSpPr/>
          <p:nvPr/>
        </p:nvSpPr>
        <p:spPr>
          <a:xfrm>
            <a:off x="857250" y="622846"/>
            <a:ext cx="58521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005A43"/>
                </a:solidFill>
              </a:rPr>
              <a:t>NICE CKS 2024 | BRADFORD VTS GP TEACHING</a:t>
            </a:r>
            <a:endParaRPr lang="en-US" sz="900" dirty="0"/>
          </a:p>
        </p:txBody>
      </p:sp>
      <p:sp>
        <p:nvSpPr>
          <p:cNvPr id="26" name="SK-11-text-25"/>
          <p:cNvSpPr/>
          <p:nvPr/>
        </p:nvSpPr>
        <p:spPr>
          <a:xfrm>
            <a:off x="938213" y="1356271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Clinical Presentation</a:t>
            </a:r>
            <a:endParaRPr lang="en-US" sz="1350" dirty="0"/>
          </a:p>
        </p:txBody>
      </p:sp>
      <p:sp>
        <p:nvSpPr>
          <p:cNvPr id="27" name="SK-11-text-26"/>
          <p:cNvSpPr/>
          <p:nvPr/>
        </p:nvSpPr>
        <p:spPr>
          <a:xfrm>
            <a:off x="842963" y="1880146"/>
            <a:ext cx="7715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991B1B"/>
                </a:solidFill>
              </a:rPr>
              <a:t>Honey-coloured crusting</a:t>
            </a:r>
            <a:r>
              <a:rPr lang="en-US" sz="1125" dirty="0">
                <a:solidFill>
                  <a:srgbClr val="1F2937"/>
                </a:solidFill>
              </a:rPr>
              <a:t> or weeping of lesions</a:t>
            </a:r>
            <a:endParaRPr lang="en-US" sz="1125" dirty="0"/>
          </a:p>
        </p:txBody>
      </p:sp>
      <p:sp>
        <p:nvSpPr>
          <p:cNvPr id="28" name="SK-11-text-27"/>
          <p:cNvSpPr/>
          <p:nvPr/>
        </p:nvSpPr>
        <p:spPr>
          <a:xfrm>
            <a:off x="842963" y="2194471"/>
            <a:ext cx="6172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F2937"/>
                </a:solidFill>
              </a:rPr>
              <a:t>Sudden worsening of the eczema state</a:t>
            </a:r>
            <a:endParaRPr lang="en-US" sz="1125" dirty="0"/>
          </a:p>
        </p:txBody>
      </p:sp>
      <p:sp>
        <p:nvSpPr>
          <p:cNvPr id="29" name="SK-11-text-28"/>
          <p:cNvSpPr/>
          <p:nvPr/>
        </p:nvSpPr>
        <p:spPr>
          <a:xfrm>
            <a:off x="842963" y="2508796"/>
            <a:ext cx="70294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F2937"/>
                </a:solidFill>
              </a:rPr>
              <a:t>Pustules, painful skin, or small erosions</a:t>
            </a:r>
            <a:endParaRPr lang="en-US" sz="1125" dirty="0"/>
          </a:p>
        </p:txBody>
      </p:sp>
      <p:sp>
        <p:nvSpPr>
          <p:cNvPr id="30" name="SK-11-text-29"/>
          <p:cNvSpPr/>
          <p:nvPr/>
        </p:nvSpPr>
        <p:spPr>
          <a:xfrm>
            <a:off x="842963" y="2823121"/>
            <a:ext cx="4114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F2937"/>
                </a:solidFill>
              </a:rPr>
              <a:t>Regional lymphadenopathy</a:t>
            </a:r>
            <a:endParaRPr lang="en-US" sz="1125" dirty="0"/>
          </a:p>
        </p:txBody>
      </p:sp>
      <p:sp>
        <p:nvSpPr>
          <p:cNvPr id="31" name="SK-11-text-30"/>
          <p:cNvSpPr/>
          <p:nvPr/>
        </p:nvSpPr>
        <p:spPr>
          <a:xfrm>
            <a:off x="842963" y="3137446"/>
            <a:ext cx="378618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Pathogen:</a:t>
            </a:r>
            <a:r>
              <a:rPr lang="en-US" sz="1125" dirty="0">
                <a:solidFill>
                  <a:srgbClr val="1F2937"/>
                </a:solidFill>
              </a:rPr>
              <a:t> </a:t>
            </a:r>
            <a:r>
              <a:rPr lang="en-US" sz="1125" i="1" dirty="0">
                <a:solidFill>
                  <a:srgbClr val="005A43"/>
                </a:solidFill>
              </a:rPr>
              <a:t>Staphylococcus aureus</a:t>
            </a:r>
            <a:r>
              <a:rPr lang="en-US" sz="1125" dirty="0">
                <a:solidFill>
                  <a:srgbClr val="1F2937"/>
                </a:solidFill>
              </a:rPr>
              <a:t> colonises &gt;90% of eczema patients</a:t>
            </a:r>
            <a:endParaRPr lang="en-US" sz="1125" dirty="0"/>
          </a:p>
        </p:txBody>
      </p:sp>
      <p:sp>
        <p:nvSpPr>
          <p:cNvPr id="32" name="SK-11-text-31"/>
          <p:cNvSpPr/>
          <p:nvPr/>
        </p:nvSpPr>
        <p:spPr>
          <a:xfrm>
            <a:off x="904875" y="5438775"/>
            <a:ext cx="38100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i="1" dirty="0">
                <a:solidFill>
                  <a:srgbClr val="1F2937"/>
                </a:solidFill>
              </a:rPr>
              <a:t>When to swab?</a:t>
            </a:r>
            <a:r>
              <a:rPr lang="en-US" sz="975" i="1" dirty="0">
                <a:solidFill>
                  <a:srgbClr val="1F2937"/>
                </a:solidFill>
              </a:rPr>
              <a:t> Not routinely for first flare. Swab if infection is recurrent, fails to respond, or MRSA is suspected.</a:t>
            </a:r>
            <a:endParaRPr lang="en-US" sz="975" dirty="0"/>
          </a:p>
        </p:txBody>
      </p:sp>
      <p:sp>
        <p:nvSpPr>
          <p:cNvPr id="33" name="SK-11-text-32"/>
          <p:cNvSpPr/>
          <p:nvPr/>
        </p:nvSpPr>
        <p:spPr>
          <a:xfrm>
            <a:off x="5653088" y="1356271"/>
            <a:ext cx="65389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Stepwise Treatment (NICE 2024)</a:t>
            </a:r>
            <a:endParaRPr lang="en-US" sz="1350" dirty="0"/>
          </a:p>
        </p:txBody>
      </p:sp>
      <p:sp>
        <p:nvSpPr>
          <p:cNvPr id="34" name="SK-11-text-33"/>
          <p:cNvSpPr/>
          <p:nvPr/>
        </p:nvSpPr>
        <p:spPr>
          <a:xfrm>
            <a:off x="5467350" y="1975396"/>
            <a:ext cx="59721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97706"/>
                </a:solidFill>
              </a:rPr>
              <a:t>MILD / LOCALISED INFECTION</a:t>
            </a:r>
            <a:endParaRPr lang="en-US" sz="1125" dirty="0"/>
          </a:p>
        </p:txBody>
      </p:sp>
      <p:sp>
        <p:nvSpPr>
          <p:cNvPr id="35" name="SK-11-text-34"/>
          <p:cNvSpPr/>
          <p:nvPr/>
        </p:nvSpPr>
        <p:spPr>
          <a:xfrm>
            <a:off x="5467350" y="2237333"/>
            <a:ext cx="5972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Topical Fusidic Acid 2%</a:t>
            </a:r>
            <a:r>
              <a:rPr lang="en-US" sz="1050" dirty="0">
                <a:solidFill>
                  <a:srgbClr val="1F2937"/>
                </a:solidFill>
              </a:rPr>
              <a:t> (with or without hydrocortisone e.g., Fucidin H).
</a:t>
            </a:r>
            <a:r>
              <a:rPr lang="en-US" sz="1050" i="1" dirty="0">
                <a:solidFill>
                  <a:srgbClr val="1F2937"/>
                </a:solidFill>
              </a:rPr>
              <a:t>Limit to 1–2 weeks to prevent bacterial resistance.</a:t>
            </a:r>
            <a:endParaRPr lang="en-US" sz="1050" dirty="0"/>
          </a:p>
        </p:txBody>
      </p:sp>
      <p:sp>
        <p:nvSpPr>
          <p:cNvPr id="36" name="SK-11-text-35"/>
          <p:cNvSpPr/>
          <p:nvPr/>
        </p:nvSpPr>
        <p:spPr>
          <a:xfrm>
            <a:off x="5467350" y="3066008"/>
            <a:ext cx="59721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97706"/>
                </a:solidFill>
              </a:rPr>
              <a:t>EXTENSIVE / SPREADING INFECTION</a:t>
            </a:r>
            <a:endParaRPr lang="en-US" sz="1125" dirty="0"/>
          </a:p>
        </p:txBody>
      </p:sp>
      <p:sp>
        <p:nvSpPr>
          <p:cNvPr id="37" name="SK-11-text-36"/>
          <p:cNvSpPr/>
          <p:nvPr/>
        </p:nvSpPr>
        <p:spPr>
          <a:xfrm>
            <a:off x="5467350" y="3327946"/>
            <a:ext cx="597217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Oral Flucloxacillin:</a:t>
            </a:r>
            <a:r>
              <a:rPr lang="en-US" sz="1050" dirty="0">
                <a:solidFill>
                  <a:srgbClr val="1F2937"/>
                </a:solidFill>
              </a:rPr>
              <a:t>
Adults: 500mg QDS for 7 days.
Children: 125mg–250mg QDS based on age/weight.</a:t>
            </a:r>
            <a:endParaRPr lang="en-US" sz="1050" dirty="0"/>
          </a:p>
        </p:txBody>
      </p:sp>
      <p:sp>
        <p:nvSpPr>
          <p:cNvPr id="38" name="SK-11-text-37"/>
          <p:cNvSpPr/>
          <p:nvPr/>
        </p:nvSpPr>
        <p:spPr>
          <a:xfrm>
            <a:off x="5467350" y="4356646"/>
            <a:ext cx="59721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97706"/>
                </a:solidFill>
              </a:rPr>
              <a:t>PENICILLIN ALLERGY ALTERNATIVE</a:t>
            </a:r>
            <a:endParaRPr lang="en-US" sz="1125" dirty="0"/>
          </a:p>
        </p:txBody>
      </p:sp>
      <p:sp>
        <p:nvSpPr>
          <p:cNvPr id="39" name="SK-11-text-38"/>
          <p:cNvSpPr/>
          <p:nvPr/>
        </p:nvSpPr>
        <p:spPr>
          <a:xfrm>
            <a:off x="5467350" y="4618583"/>
            <a:ext cx="597217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Oral Erythromycin:</a:t>
            </a:r>
            <a:r>
              <a:rPr lang="en-US" sz="1050" dirty="0">
                <a:solidFill>
                  <a:srgbClr val="1F2937"/>
                </a:solidFill>
              </a:rPr>
              <a:t>
Adults: 500mg QDS for 7 days.
Children: 250mg QDS based on age/weight.</a:t>
            </a:r>
            <a:endParaRPr lang="en-US" sz="1050" dirty="0"/>
          </a:p>
        </p:txBody>
      </p:sp>
      <p:sp>
        <p:nvSpPr>
          <p:cNvPr id="40" name="SK-11-text-39"/>
          <p:cNvSpPr/>
          <p:nvPr/>
        </p:nvSpPr>
        <p:spPr>
          <a:xfrm>
            <a:off x="928688" y="6353175"/>
            <a:ext cx="11263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Clinical Pearl:</a:t>
            </a:r>
            <a:r>
              <a:rPr lang="en-US" sz="1050" dirty="0">
                <a:solidFill>
                  <a:srgbClr val="FFFFFF"/>
                </a:solidFill>
              </a:rPr>
              <a:t> Most eczema flares are non-infective. Only use antibiotics when clinical signs of infection are present to avoid driving resistance.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57150"/>
            <a:ext cx="11811000" cy="632371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52400"/>
            <a:ext cx="47625" cy="441871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50" y="803821"/>
            <a:ext cx="5691188" cy="7620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1056680"/>
            <a:ext cx="381000" cy="30480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750" y="1718221"/>
            <a:ext cx="5691188" cy="4253954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1870621"/>
            <a:ext cx="5310188" cy="314325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1911548"/>
            <a:ext cx="214313" cy="17532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2280196"/>
            <a:ext cx="190500" cy="166688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250" y="2782937"/>
            <a:ext cx="190500" cy="177701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250" y="3285679"/>
            <a:ext cx="190500" cy="156865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250" y="3575149"/>
            <a:ext cx="190500" cy="156865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6250" y="3864620"/>
            <a:ext cx="190500" cy="156865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5750" y="6124575"/>
            <a:ext cx="5691188" cy="55245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5063" y="803821"/>
            <a:ext cx="5691188" cy="2409825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5063" y="803821"/>
            <a:ext cx="5691188" cy="2409825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15063" y="3337471"/>
            <a:ext cx="5691188" cy="3339554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5563" y="3461296"/>
            <a:ext cx="5310188" cy="314325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3502223"/>
            <a:ext cx="214313" cy="175320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5563" y="3870871"/>
            <a:ext cx="5310188" cy="342900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48438" y="3966121"/>
            <a:ext cx="190500" cy="152400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5563" y="4270921"/>
            <a:ext cx="5310188" cy="342900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48438" y="4366171"/>
            <a:ext cx="190500" cy="152400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05563" y="4670971"/>
            <a:ext cx="5310188" cy="757238"/>
          </a:xfrm>
          <a:prstGeom prst="rect">
            <a:avLst/>
          </a:prstGeom>
        </p:spPr>
      </p:pic>
      <p:pic>
        <p:nvPicPr>
          <p:cNvPr id="27" name="SK-12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05563" y="5504408"/>
            <a:ext cx="190500" cy="166688"/>
          </a:xfrm>
          <a:prstGeom prst="rect">
            <a:avLst/>
          </a:prstGeom>
        </p:spPr>
      </p:pic>
      <p:sp>
        <p:nvSpPr>
          <p:cNvPr id="28" name="SK-12-text-27"/>
          <p:cNvSpPr/>
          <p:nvPr/>
        </p:nvSpPr>
        <p:spPr>
          <a:xfrm>
            <a:off x="666750" y="152400"/>
            <a:ext cx="704088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Emergency: Eczema Herpeticum</a:t>
            </a:r>
            <a:endParaRPr lang="en-US" sz="1650" dirty="0"/>
          </a:p>
        </p:txBody>
      </p:sp>
      <p:sp>
        <p:nvSpPr>
          <p:cNvPr id="29" name="SK-12-text-28"/>
          <p:cNvSpPr/>
          <p:nvPr/>
        </p:nvSpPr>
        <p:spPr>
          <a:xfrm>
            <a:off x="666750" y="422821"/>
            <a:ext cx="58521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005A43"/>
                </a:solidFill>
              </a:rPr>
              <a:t>NICE CKS 2024 | BRADFORD VTS GP TEACHING</a:t>
            </a:r>
            <a:endParaRPr lang="en-US" sz="900" dirty="0"/>
          </a:p>
        </p:txBody>
      </p:sp>
      <p:sp>
        <p:nvSpPr>
          <p:cNvPr id="30" name="SK-12-text-29"/>
          <p:cNvSpPr/>
          <p:nvPr/>
        </p:nvSpPr>
        <p:spPr>
          <a:xfrm>
            <a:off x="1000125" y="1041946"/>
            <a:ext cx="7086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MEDICAL EMERGENCY — DO NOT MISS</a:t>
            </a:r>
            <a:endParaRPr lang="en-US" sz="1500" dirty="0"/>
          </a:p>
        </p:txBody>
      </p:sp>
      <p:sp>
        <p:nvSpPr>
          <p:cNvPr id="31" name="SK-12-text-30"/>
          <p:cNvSpPr/>
          <p:nvPr/>
        </p:nvSpPr>
        <p:spPr>
          <a:xfrm>
            <a:off x="785813" y="1870621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A43"/>
                </a:solidFill>
              </a:rPr>
              <a:t>Clinical Presentation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666750" y="2280196"/>
            <a:ext cx="51196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Punched-out monomorphic erosions:</a:t>
            </a:r>
            <a:r>
              <a:rPr lang="en-US" sz="1200" dirty="0">
                <a:solidFill>
                  <a:srgbClr val="1F2937"/>
                </a:solidFill>
              </a:rPr>
              <a:t> Circular, 1–3mm sores, often crusting.</a:t>
            </a:r>
            <a:endParaRPr lang="en-US" sz="1200" dirty="0"/>
          </a:p>
        </p:txBody>
      </p:sp>
      <p:sp>
        <p:nvSpPr>
          <p:cNvPr id="33" name="SK-12-text-32"/>
          <p:cNvSpPr/>
          <p:nvPr/>
        </p:nvSpPr>
        <p:spPr>
          <a:xfrm>
            <a:off x="666750" y="2782937"/>
            <a:ext cx="51196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Sudden deterioration:</a:t>
            </a:r>
            <a:r>
              <a:rPr lang="en-US" sz="1200" dirty="0">
                <a:solidFill>
                  <a:srgbClr val="1F2937"/>
                </a:solidFill>
              </a:rPr>
              <a:t> Rapid spread of lesions in a patient with known atopic eczema.</a:t>
            </a:r>
            <a:endParaRPr lang="en-US" sz="1200" dirty="0"/>
          </a:p>
        </p:txBody>
      </p:sp>
      <p:sp>
        <p:nvSpPr>
          <p:cNvPr id="34" name="SK-12-text-33"/>
          <p:cNvSpPr/>
          <p:nvPr/>
        </p:nvSpPr>
        <p:spPr>
          <a:xfrm>
            <a:off x="666750" y="3285679"/>
            <a:ext cx="104241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Distribution:</a:t>
            </a:r>
            <a:r>
              <a:rPr lang="en-US" sz="1200" dirty="0">
                <a:solidFill>
                  <a:srgbClr val="1F2937"/>
                </a:solidFill>
              </a:rPr>
              <a:t> Most common on face, neck, and upper trunk.</a:t>
            </a:r>
            <a:endParaRPr lang="en-US" sz="1200" dirty="0"/>
          </a:p>
        </p:txBody>
      </p:sp>
      <p:sp>
        <p:nvSpPr>
          <p:cNvPr id="35" name="SK-12-text-34"/>
          <p:cNvSpPr/>
          <p:nvPr/>
        </p:nvSpPr>
        <p:spPr>
          <a:xfrm>
            <a:off x="666750" y="3575149"/>
            <a:ext cx="115252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Systemic features:</a:t>
            </a:r>
            <a:r>
              <a:rPr lang="en-US" sz="1200" dirty="0">
                <a:solidFill>
                  <a:srgbClr val="1F2937"/>
                </a:solidFill>
              </a:rPr>
              <a:t> High fever, malaise, and regional lymphadenopathy.</a:t>
            </a:r>
            <a:endParaRPr lang="en-US" sz="1200" dirty="0"/>
          </a:p>
        </p:txBody>
      </p:sp>
      <p:sp>
        <p:nvSpPr>
          <p:cNvPr id="36" name="SK-12-text-35"/>
          <p:cNvSpPr/>
          <p:nvPr/>
        </p:nvSpPr>
        <p:spPr>
          <a:xfrm>
            <a:off x="666750" y="3864620"/>
            <a:ext cx="115252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991B1B"/>
                </a:solidFill>
              </a:rPr>
              <a:t>Ocular Involvement:</a:t>
            </a:r>
            <a:r>
              <a:rPr lang="en-US" sz="1200" dirty="0">
                <a:solidFill>
                  <a:srgbClr val="1F2937"/>
                </a:solidFill>
              </a:rPr>
              <a:t> Risk of permanent corneal scarring and vision loss.</a:t>
            </a:r>
            <a:endParaRPr lang="en-US" sz="1200" dirty="0"/>
          </a:p>
        </p:txBody>
      </p:sp>
      <p:sp>
        <p:nvSpPr>
          <p:cNvPr id="37" name="SK-12-text-36"/>
          <p:cNvSpPr/>
          <p:nvPr/>
        </p:nvSpPr>
        <p:spPr>
          <a:xfrm>
            <a:off x="381000" y="6124575"/>
            <a:ext cx="5500688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92400E"/>
                </a:solidFill>
              </a:rPr>
              <a:t>SCA Tip:</a:t>
            </a:r>
            <a:r>
              <a:rPr lang="en-US" sz="1050" i="1" dirty="0">
                <a:solidFill>
                  <a:srgbClr val="92400E"/>
                </a:solidFill>
              </a:rPr>
              <a:t> "If the eczema suddenly gets much worse, develops blisters or punched-out sores, you must contact us or A&amp;E the same day."</a:t>
            </a:r>
            <a:endParaRPr lang="en-US" sz="1050" dirty="0"/>
          </a:p>
        </p:txBody>
      </p:sp>
      <p:sp>
        <p:nvSpPr>
          <p:cNvPr id="38" name="SK-12-text-37"/>
          <p:cNvSpPr/>
          <p:nvPr/>
        </p:nvSpPr>
        <p:spPr>
          <a:xfrm>
            <a:off x="6715125" y="3461296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A43"/>
                </a:solidFill>
              </a:rPr>
              <a:t>Immediate Management</a:t>
            </a:r>
            <a:endParaRPr lang="en-US" sz="1350" dirty="0"/>
          </a:p>
        </p:txBody>
      </p:sp>
      <p:sp>
        <p:nvSpPr>
          <p:cNvPr id="39" name="SK-12-text-38"/>
          <p:cNvSpPr/>
          <p:nvPr/>
        </p:nvSpPr>
        <p:spPr>
          <a:xfrm>
            <a:off x="6738938" y="3870871"/>
            <a:ext cx="5453063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SAME-DAY Urgent Dermatology Referral</a:t>
            </a:r>
            <a:endParaRPr lang="en-US" sz="1200" dirty="0"/>
          </a:p>
        </p:txBody>
      </p:sp>
      <p:sp>
        <p:nvSpPr>
          <p:cNvPr id="40" name="SK-12-text-39"/>
          <p:cNvSpPr/>
          <p:nvPr/>
        </p:nvSpPr>
        <p:spPr>
          <a:xfrm>
            <a:off x="6738938" y="4270921"/>
            <a:ext cx="5453063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Commence Systemic Aciclovir Immediately</a:t>
            </a:r>
            <a:endParaRPr lang="en-US" sz="1200" dirty="0"/>
          </a:p>
        </p:txBody>
      </p:sp>
      <p:sp>
        <p:nvSpPr>
          <p:cNvPr id="41" name="SK-12-text-40"/>
          <p:cNvSpPr/>
          <p:nvPr/>
        </p:nvSpPr>
        <p:spPr>
          <a:xfrm>
            <a:off x="6500813" y="4670971"/>
            <a:ext cx="5119688" cy="757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BNF 2025 Dosage (Adult):</a:t>
            </a:r>
            <a:r>
              <a:rPr lang="en-US" sz="1125" dirty="0">
                <a:solidFill>
                  <a:srgbClr val="1F2937"/>
                </a:solidFill>
              </a:rPr>
              <a:t>
Aciclovir 400mg five times daily for 5–10 days.
</a:t>
            </a:r>
            <a:r>
              <a:rPr lang="en-US" sz="1125" i="1" dirty="0">
                <a:solidFill>
                  <a:srgbClr val="1F2937"/>
                </a:solidFill>
              </a:rPr>
              <a:t>(Severe or pediatric cases usually require IV admission)</a:t>
            </a:r>
            <a:endParaRPr lang="en-US" sz="1125" dirty="0"/>
          </a:p>
        </p:txBody>
      </p:sp>
      <p:sp>
        <p:nvSpPr>
          <p:cNvPr id="42" name="SK-12-text-41"/>
          <p:cNvSpPr/>
          <p:nvPr/>
        </p:nvSpPr>
        <p:spPr>
          <a:xfrm>
            <a:off x="6596063" y="5504408"/>
            <a:ext cx="51196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1F2937"/>
                </a:solidFill>
              </a:rPr>
              <a:t>Secondary bacterial infection is common (Staph aureus); treat with antibiotics if suspected.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679996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0" y="266700"/>
            <a:ext cx="47625" cy="451396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984796"/>
            <a:ext cx="5572125" cy="266700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842296"/>
            <a:ext cx="5572125" cy="2787104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066133"/>
            <a:ext cx="228600" cy="19050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824561"/>
            <a:ext cx="95250" cy="7620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5057626"/>
            <a:ext cx="95250" cy="7620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5706517"/>
            <a:ext cx="95250" cy="7620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939582"/>
            <a:ext cx="95250" cy="84534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984796"/>
            <a:ext cx="5572125" cy="2746177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208633"/>
            <a:ext cx="228600" cy="19050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1594396"/>
            <a:ext cx="95250" cy="95250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2070646"/>
            <a:ext cx="95250" cy="76200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2346871"/>
            <a:ext cx="95250" cy="84534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2823121"/>
            <a:ext cx="95250" cy="95250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3883372"/>
            <a:ext cx="5572125" cy="2746177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4107210"/>
            <a:ext cx="228600" cy="190500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4492972"/>
            <a:ext cx="95250" cy="84534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75" y="4969222"/>
            <a:ext cx="95250" cy="76200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5245447"/>
            <a:ext cx="95250" cy="95250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75" y="5721697"/>
            <a:ext cx="95250" cy="76200"/>
          </a:xfrm>
          <a:prstGeom prst="rect">
            <a:avLst/>
          </a:prstGeom>
        </p:spPr>
      </p:pic>
      <p:sp>
        <p:nvSpPr>
          <p:cNvPr id="25" name="SK-13-text-24"/>
          <p:cNvSpPr/>
          <p:nvPr/>
        </p:nvSpPr>
        <p:spPr>
          <a:xfrm>
            <a:off x="857250" y="266700"/>
            <a:ext cx="980694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Childhood Eczema and Special Situations</a:t>
            </a:r>
            <a:endParaRPr lang="en-US" sz="1650" dirty="0"/>
          </a:p>
        </p:txBody>
      </p:sp>
      <p:sp>
        <p:nvSpPr>
          <p:cNvPr id="26" name="SK-13-text-25"/>
          <p:cNvSpPr/>
          <p:nvPr/>
        </p:nvSpPr>
        <p:spPr>
          <a:xfrm>
            <a:off x="857250" y="546646"/>
            <a:ext cx="58521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005A43"/>
                </a:solidFill>
              </a:rPr>
              <a:t>NICE CKS 2024 | BRADFORD VTS GP TEACHING</a:t>
            </a:r>
            <a:endParaRPr lang="en-US" sz="900" dirty="0"/>
          </a:p>
        </p:txBody>
      </p:sp>
      <p:sp>
        <p:nvSpPr>
          <p:cNvPr id="27" name="SK-13-text-26"/>
          <p:cNvSpPr/>
          <p:nvPr/>
        </p:nvSpPr>
        <p:spPr>
          <a:xfrm>
            <a:off x="914400" y="4032796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Paediatric Presentation</a:t>
            </a:r>
            <a:endParaRPr lang="en-US" sz="1350" dirty="0"/>
          </a:p>
        </p:txBody>
      </p:sp>
      <p:sp>
        <p:nvSpPr>
          <p:cNvPr id="28" name="SK-13-text-27"/>
          <p:cNvSpPr/>
          <p:nvPr/>
        </p:nvSpPr>
        <p:spPr>
          <a:xfrm>
            <a:off x="571500" y="4404271"/>
            <a:ext cx="4510683" cy="529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A43"/>
                </a:solidFill>
              </a:rPr>
              <a:t>INFANCY (&lt;2 YEARS)</a:t>
            </a:r>
            <a:r>
              <a:rPr lang="en-US" sz="1125" dirty="0">
                <a:solidFill>
                  <a:srgbClr val="1F2937"/>
                </a:solidFill>
              </a:rPr>
              <a:t> Distribution: Face, scalp, and extensor surfaces (cheeks, forehead).</a:t>
            </a:r>
            <a:endParaRPr lang="en-US" sz="1125" dirty="0"/>
          </a:p>
        </p:txBody>
      </p:sp>
      <p:sp>
        <p:nvSpPr>
          <p:cNvPr id="29" name="SK-13-text-28"/>
          <p:cNvSpPr/>
          <p:nvPr/>
        </p:nvSpPr>
        <p:spPr>
          <a:xfrm>
            <a:off x="762000" y="5010001"/>
            <a:ext cx="11430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F2937"/>
                </a:solidFill>
              </a:rPr>
              <a:t>Less flexural involvement at this age;</a:t>
            </a:r>
            <a:r>
              <a:rPr lang="en-US" sz="1125" b="1" dirty="0">
                <a:solidFill>
                  <a:srgbClr val="991B1B"/>
                </a:solidFill>
              </a:rPr>
              <a:t>Avoid SLS products</a:t>
            </a:r>
            <a:r>
              <a:rPr lang="en-US" sz="1125" dirty="0">
                <a:solidFill>
                  <a:srgbClr val="1F2937"/>
                </a:solidFill>
              </a:rPr>
              <a:t>and bubble baths.</a:t>
            </a:r>
            <a:endParaRPr lang="en-US" sz="1125" dirty="0"/>
          </a:p>
        </p:txBody>
      </p:sp>
      <p:sp>
        <p:nvSpPr>
          <p:cNvPr id="30" name="SK-13-text-29"/>
          <p:cNvSpPr/>
          <p:nvPr/>
        </p:nvSpPr>
        <p:spPr>
          <a:xfrm>
            <a:off x="571500" y="5286226"/>
            <a:ext cx="4097834" cy="529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A43"/>
                </a:solidFill>
              </a:rPr>
              <a:t>SCHOOL-AGE CHILDREN</a:t>
            </a:r>
            <a:r>
              <a:rPr lang="en-US" sz="1125" dirty="0">
                <a:solidFill>
                  <a:srgbClr val="1F2937"/>
                </a:solidFill>
              </a:rPr>
              <a:t> Classic flexural distribution (antecubital and popliteal fossae).</a:t>
            </a:r>
            <a:endParaRPr lang="en-US" sz="1125" dirty="0"/>
          </a:p>
        </p:txBody>
      </p:sp>
      <p:sp>
        <p:nvSpPr>
          <p:cNvPr id="31" name="SK-13-text-30"/>
          <p:cNvSpPr/>
          <p:nvPr/>
        </p:nvSpPr>
        <p:spPr>
          <a:xfrm>
            <a:off x="762000" y="5891957"/>
            <a:ext cx="5191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97706"/>
                </a:solidFill>
              </a:rPr>
              <a:t>Dietary Factors:</a:t>
            </a:r>
            <a:r>
              <a:rPr lang="en-US" sz="1125" dirty="0">
                <a:solidFill>
                  <a:srgbClr val="1F2937"/>
                </a:solidFill>
              </a:rPr>
              <a:t>Refer for testing ONLY if genuine food allergy is clinically suspected.</a:t>
            </a:r>
            <a:endParaRPr lang="en-US" sz="1125" dirty="0"/>
          </a:p>
        </p:txBody>
      </p:sp>
      <p:sp>
        <p:nvSpPr>
          <p:cNvPr id="32" name="SK-13-text-31"/>
          <p:cNvSpPr/>
          <p:nvPr/>
        </p:nvSpPr>
        <p:spPr>
          <a:xfrm>
            <a:off x="6772275" y="1175296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Pregnancy &amp; Breastfeeding</a:t>
            </a:r>
            <a:endParaRPr lang="en-US" sz="1350" dirty="0"/>
          </a:p>
        </p:txBody>
      </p:sp>
      <p:sp>
        <p:nvSpPr>
          <p:cNvPr id="33" name="SK-13-text-32"/>
          <p:cNvSpPr/>
          <p:nvPr/>
        </p:nvSpPr>
        <p:spPr>
          <a:xfrm>
            <a:off x="6619875" y="1546771"/>
            <a:ext cx="5191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Management:</a:t>
            </a:r>
            <a:r>
              <a:rPr lang="en-US" sz="1125" dirty="0">
                <a:solidFill>
                  <a:srgbClr val="1F2937"/>
                </a:solidFill>
              </a:rPr>
              <a:t>Emollients are safe. Mild-to-moderate TCS are generally safe for short courses.</a:t>
            </a:r>
            <a:endParaRPr lang="en-US" sz="1125" dirty="0"/>
          </a:p>
        </p:txBody>
      </p:sp>
      <p:sp>
        <p:nvSpPr>
          <p:cNvPr id="34" name="SK-13-text-33"/>
          <p:cNvSpPr/>
          <p:nvPr/>
        </p:nvSpPr>
        <p:spPr>
          <a:xfrm>
            <a:off x="6619875" y="2023021"/>
            <a:ext cx="5572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991B1B"/>
                </a:solidFill>
              </a:rPr>
              <a:t>Avoid Tacrolimus (TCIs)</a:t>
            </a:r>
            <a:r>
              <a:rPr lang="en-US" sz="1125" dirty="0">
                <a:solidFill>
                  <a:srgbClr val="1F2937"/>
                </a:solidFill>
              </a:rPr>
              <a:t>during pregnancy; refer for systemic decisions.</a:t>
            </a:r>
            <a:endParaRPr lang="en-US" sz="1125" dirty="0"/>
          </a:p>
        </p:txBody>
      </p:sp>
      <p:sp>
        <p:nvSpPr>
          <p:cNvPr id="35" name="SK-13-text-34"/>
          <p:cNvSpPr/>
          <p:nvPr/>
        </p:nvSpPr>
        <p:spPr>
          <a:xfrm>
            <a:off x="6619875" y="2299246"/>
            <a:ext cx="5191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NICE 2024 Update:</a:t>
            </a:r>
            <a:r>
              <a:rPr lang="en-US" sz="1125" dirty="0">
                <a:solidFill>
                  <a:srgbClr val="1F2937"/>
                </a:solidFill>
              </a:rPr>
              <a:t>Breastfeeding is beneficial but NOT proven to prevent eczema.</a:t>
            </a:r>
            <a:endParaRPr lang="en-US" sz="1125" dirty="0"/>
          </a:p>
        </p:txBody>
      </p:sp>
      <p:sp>
        <p:nvSpPr>
          <p:cNvPr id="36" name="SK-13-text-35"/>
          <p:cNvSpPr/>
          <p:nvPr/>
        </p:nvSpPr>
        <p:spPr>
          <a:xfrm>
            <a:off x="6619875" y="2775496"/>
            <a:ext cx="5191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F2937"/>
                </a:solidFill>
              </a:rPr>
              <a:t>Do NOT recommend maternal dietary restriction during pregnancy/breastfeeding to prevent eczema.</a:t>
            </a:r>
            <a:endParaRPr lang="en-US" sz="1125" dirty="0"/>
          </a:p>
        </p:txBody>
      </p:sp>
      <p:sp>
        <p:nvSpPr>
          <p:cNvPr id="37" name="SK-13-text-36"/>
          <p:cNvSpPr/>
          <p:nvPr/>
        </p:nvSpPr>
        <p:spPr>
          <a:xfrm>
            <a:off x="6772275" y="4073872"/>
            <a:ext cx="54197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Occupational Considerations</a:t>
            </a:r>
            <a:endParaRPr lang="en-US" sz="1350" dirty="0"/>
          </a:p>
        </p:txBody>
      </p:sp>
      <p:sp>
        <p:nvSpPr>
          <p:cNvPr id="38" name="SK-13-text-37"/>
          <p:cNvSpPr/>
          <p:nvPr/>
        </p:nvSpPr>
        <p:spPr>
          <a:xfrm>
            <a:off x="6619875" y="4445347"/>
            <a:ext cx="5191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High-Risk Roles:</a:t>
            </a:r>
            <a:r>
              <a:rPr lang="en-US" sz="1125" dirty="0">
                <a:solidFill>
                  <a:srgbClr val="1F2937"/>
                </a:solidFill>
              </a:rPr>
              <a:t>Healthcare, catering, and hairdressing (irritant contact dermatitis).</a:t>
            </a:r>
            <a:endParaRPr lang="en-US" sz="1125" dirty="0"/>
          </a:p>
        </p:txBody>
      </p:sp>
      <p:sp>
        <p:nvSpPr>
          <p:cNvPr id="39" name="SK-13-text-38"/>
          <p:cNvSpPr/>
          <p:nvPr/>
        </p:nvSpPr>
        <p:spPr>
          <a:xfrm>
            <a:off x="6619875" y="4921597"/>
            <a:ext cx="5572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GP Role:</a:t>
            </a:r>
            <a:r>
              <a:rPr lang="en-US" sz="1125" dirty="0">
                <a:solidFill>
                  <a:srgbClr val="1F2937"/>
                </a:solidFill>
              </a:rPr>
              <a:t>Provide early career advice for affected teenagers.</a:t>
            </a:r>
            <a:endParaRPr lang="en-US" sz="1125" dirty="0"/>
          </a:p>
        </p:txBody>
      </p:sp>
      <p:sp>
        <p:nvSpPr>
          <p:cNvPr id="40" name="SK-13-text-39"/>
          <p:cNvSpPr/>
          <p:nvPr/>
        </p:nvSpPr>
        <p:spPr>
          <a:xfrm>
            <a:off x="6619875" y="5197822"/>
            <a:ext cx="5191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Prevention:</a:t>
            </a:r>
            <a:r>
              <a:rPr lang="en-US" sz="1125" dirty="0">
                <a:solidFill>
                  <a:srgbClr val="1F2937"/>
                </a:solidFill>
              </a:rPr>
              <a:t>Cotton-lined protective gloves + barrier creams; consider patch testing if allergic contact is suspected.</a:t>
            </a:r>
            <a:endParaRPr lang="en-US" sz="1125" dirty="0"/>
          </a:p>
        </p:txBody>
      </p:sp>
      <p:sp>
        <p:nvSpPr>
          <p:cNvPr id="41" name="SK-13-text-40"/>
          <p:cNvSpPr/>
          <p:nvPr/>
        </p:nvSpPr>
        <p:spPr>
          <a:xfrm>
            <a:off x="6619875" y="5674072"/>
            <a:ext cx="5572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F2937"/>
                </a:solidFill>
              </a:rPr>
              <a:t>Assess psychological impact and quality of life at every review.</a:t>
            </a:r>
            <a:endParaRPr lang="en-US" sz="11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95250"/>
            <a:ext cx="11811000" cy="746671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238125"/>
            <a:ext cx="47625" cy="460921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27671"/>
            <a:ext cx="5572125" cy="487174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394371"/>
            <a:ext cx="285750" cy="22860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899196"/>
            <a:ext cx="95250" cy="84534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459087"/>
            <a:ext cx="95250" cy="9525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018979"/>
            <a:ext cx="95250" cy="9525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578870"/>
            <a:ext cx="95250" cy="84534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138761"/>
            <a:ext cx="95250" cy="9525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4698653"/>
            <a:ext cx="95250" cy="9525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5258544"/>
            <a:ext cx="95250" cy="84534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127671"/>
            <a:ext cx="5572125" cy="4871740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394371"/>
            <a:ext cx="285750" cy="22860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1899196"/>
            <a:ext cx="95250" cy="95250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2459087"/>
            <a:ext cx="95250" cy="95250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3018979"/>
            <a:ext cx="95250" cy="95250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3578870"/>
            <a:ext cx="95250" cy="95250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4138761"/>
            <a:ext cx="95250" cy="95250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4651028"/>
            <a:ext cx="5095875" cy="628650"/>
          </a:xfrm>
          <a:prstGeom prst="rect">
            <a:avLst/>
          </a:prstGeom>
        </p:spPr>
      </p:pic>
      <p:pic>
        <p:nvPicPr>
          <p:cNvPr id="23" name="SK-14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91300" y="4804321"/>
            <a:ext cx="166688" cy="137220"/>
          </a:xfrm>
          <a:prstGeom prst="rect">
            <a:avLst/>
          </a:prstGeom>
        </p:spPr>
      </p:pic>
      <p:pic>
        <p:nvPicPr>
          <p:cNvPr id="24" name="SK-14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pic>
        <p:nvPicPr>
          <p:cNvPr id="25" name="SK-14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1000" y="6580138"/>
            <a:ext cx="142875" cy="114300"/>
          </a:xfrm>
          <a:prstGeom prst="rect">
            <a:avLst/>
          </a:prstGeom>
        </p:spPr>
      </p:pic>
      <p:sp>
        <p:nvSpPr>
          <p:cNvPr id="26" name="SK-14-text-25"/>
          <p:cNvSpPr/>
          <p:nvPr/>
        </p:nvSpPr>
        <p:spPr>
          <a:xfrm>
            <a:off x="666750" y="238125"/>
            <a:ext cx="779526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Referral Criteria and Red Flags</a:t>
            </a:r>
            <a:endParaRPr lang="en-US" sz="1650" dirty="0"/>
          </a:p>
        </p:txBody>
      </p:sp>
      <p:sp>
        <p:nvSpPr>
          <p:cNvPr id="27" name="SK-14-text-26"/>
          <p:cNvSpPr/>
          <p:nvPr/>
        </p:nvSpPr>
        <p:spPr>
          <a:xfrm>
            <a:off x="666750" y="527596"/>
            <a:ext cx="58521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005A43"/>
                </a:solidFill>
              </a:rPr>
              <a:t>NICE CKS 2024 | BRADFORD VTS GP TEACHING</a:t>
            </a:r>
            <a:endParaRPr lang="en-US" sz="900" dirty="0"/>
          </a:p>
        </p:txBody>
      </p:sp>
      <p:sp>
        <p:nvSpPr>
          <p:cNvPr id="28" name="SK-14-text-27"/>
          <p:cNvSpPr/>
          <p:nvPr/>
        </p:nvSpPr>
        <p:spPr>
          <a:xfrm>
            <a:off x="1047750" y="1365796"/>
            <a:ext cx="6629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F2937"/>
                </a:solidFill>
              </a:rPr>
              <a:t>Dermatology Referral Criteria</a:t>
            </a:r>
            <a:endParaRPr lang="en-US" sz="1500" dirty="0"/>
          </a:p>
        </p:txBody>
      </p:sp>
      <p:sp>
        <p:nvSpPr>
          <p:cNvPr id="29" name="SK-14-text-28"/>
          <p:cNvSpPr/>
          <p:nvPr/>
        </p:nvSpPr>
        <p:spPr>
          <a:xfrm>
            <a:off x="828675" y="1842046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Diagnostic uncertainty:</a:t>
            </a:r>
            <a:r>
              <a:rPr lang="en-US" sz="1200" dirty="0">
                <a:solidFill>
                  <a:srgbClr val="374151"/>
                </a:solidFill>
              </a:rPr>
              <a:t> Atypical presentation or suspected alternative diagnosis.</a:t>
            </a:r>
            <a:endParaRPr lang="en-US" sz="1200" dirty="0"/>
          </a:p>
        </p:txBody>
      </p:sp>
      <p:sp>
        <p:nvSpPr>
          <p:cNvPr id="30" name="SK-14-text-29"/>
          <p:cNvSpPr/>
          <p:nvPr/>
        </p:nvSpPr>
        <p:spPr>
          <a:xfrm>
            <a:off x="828675" y="2401937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Failure to respond:</a:t>
            </a:r>
            <a:r>
              <a:rPr lang="en-US" sz="1200" dirty="0">
                <a:solidFill>
                  <a:srgbClr val="374151"/>
                </a:solidFill>
              </a:rPr>
              <a:t> Inadequate control despite optimal use of appropriate potency steroids.</a:t>
            </a:r>
            <a:endParaRPr lang="en-US" sz="1200" dirty="0"/>
          </a:p>
        </p:txBody>
      </p:sp>
      <p:sp>
        <p:nvSpPr>
          <p:cNvPr id="31" name="SK-14-text-30"/>
          <p:cNvSpPr/>
          <p:nvPr/>
        </p:nvSpPr>
        <p:spPr>
          <a:xfrm>
            <a:off x="828675" y="2961829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Severe or extensive:</a:t>
            </a:r>
            <a:r>
              <a:rPr lang="en-US" sz="1200" dirty="0">
                <a:solidFill>
                  <a:srgbClr val="374151"/>
                </a:solidFill>
              </a:rPr>
              <a:t> Widespread involvement causing significant functional impact.</a:t>
            </a:r>
            <a:endParaRPr lang="en-US" sz="1200" dirty="0"/>
          </a:p>
        </p:txBody>
      </p:sp>
      <p:sp>
        <p:nvSpPr>
          <p:cNvPr id="32" name="SK-14-text-31"/>
          <p:cNvSpPr/>
          <p:nvPr/>
        </p:nvSpPr>
        <p:spPr>
          <a:xfrm>
            <a:off x="828675" y="3521720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Infection issues:</a:t>
            </a:r>
            <a:r>
              <a:rPr lang="en-US" sz="1200" dirty="0">
                <a:solidFill>
                  <a:srgbClr val="374151"/>
                </a:solidFill>
              </a:rPr>
              <a:t> Recurrent secondary bacterial infections or suspected MRSA.</a:t>
            </a:r>
            <a:endParaRPr lang="en-US" sz="1200" dirty="0"/>
          </a:p>
        </p:txBody>
      </p:sp>
      <p:sp>
        <p:nvSpPr>
          <p:cNvPr id="33" name="SK-14-text-32"/>
          <p:cNvSpPr/>
          <p:nvPr/>
        </p:nvSpPr>
        <p:spPr>
          <a:xfrm>
            <a:off x="828675" y="4081611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Specialist Interventions:</a:t>
            </a:r>
            <a:r>
              <a:rPr lang="en-US" sz="1200" dirty="0">
                <a:solidFill>
                  <a:srgbClr val="374151"/>
                </a:solidFill>
              </a:rPr>
              <a:t> Consideration for phototherapy, systemic immunosuppressants, or biologics.</a:t>
            </a:r>
            <a:endParaRPr lang="en-US" sz="1200" dirty="0"/>
          </a:p>
        </p:txBody>
      </p:sp>
      <p:sp>
        <p:nvSpPr>
          <p:cNvPr id="34" name="SK-14-text-33"/>
          <p:cNvSpPr/>
          <p:nvPr/>
        </p:nvSpPr>
        <p:spPr>
          <a:xfrm>
            <a:off x="828675" y="4641503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Ocular involvement:</a:t>
            </a:r>
            <a:r>
              <a:rPr lang="en-US" sz="1200" dirty="0">
                <a:solidFill>
                  <a:srgbClr val="374151"/>
                </a:solidFill>
              </a:rPr>
              <a:t> Eczema affecting eyelids or near eyes (risk of cataracts/keratoconus).</a:t>
            </a:r>
            <a:endParaRPr lang="en-US" sz="1200" dirty="0"/>
          </a:p>
        </p:txBody>
      </p:sp>
      <p:sp>
        <p:nvSpPr>
          <p:cNvPr id="35" name="SK-14-text-34"/>
          <p:cNvSpPr/>
          <p:nvPr/>
        </p:nvSpPr>
        <p:spPr>
          <a:xfrm>
            <a:off x="828675" y="5201394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Allergy testing:</a:t>
            </a:r>
            <a:r>
              <a:rPr lang="en-US" sz="1200" dirty="0">
                <a:solidFill>
                  <a:srgbClr val="374151"/>
                </a:solidFill>
              </a:rPr>
              <a:t> Suspected allergic contact dermatitis requiring patch testing.</a:t>
            </a:r>
            <a:endParaRPr lang="en-US" sz="1200" dirty="0"/>
          </a:p>
        </p:txBody>
      </p:sp>
      <p:sp>
        <p:nvSpPr>
          <p:cNvPr id="36" name="SK-14-text-35"/>
          <p:cNvSpPr/>
          <p:nvPr/>
        </p:nvSpPr>
        <p:spPr>
          <a:xfrm>
            <a:off x="6905625" y="1365796"/>
            <a:ext cx="52863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F2937"/>
                </a:solidFill>
              </a:rPr>
              <a:t>Urgent Clinical Red Flags</a:t>
            </a:r>
            <a:endParaRPr lang="en-US" sz="1500" dirty="0"/>
          </a:p>
        </p:txBody>
      </p:sp>
      <p:sp>
        <p:nvSpPr>
          <p:cNvPr id="37" name="SK-14-text-36"/>
          <p:cNvSpPr/>
          <p:nvPr/>
        </p:nvSpPr>
        <p:spPr>
          <a:xfrm>
            <a:off x="6686550" y="1842046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Eczema Herpeticum:</a:t>
            </a:r>
            <a:r>
              <a:rPr lang="en-US" sz="1200" dirty="0">
                <a:solidFill>
                  <a:srgbClr val="374151"/>
                </a:solidFill>
              </a:rPr>
              <a:t> Sudden worsening, punched-out monomorphic erosions, fever. </a:t>
            </a:r>
            <a:r>
              <a:rPr lang="en-US" sz="825" b="1" dirty="0">
                <a:solidFill>
                  <a:srgbClr val="FFFFFF"/>
                </a:solidFill>
                <a:highlight>
                  <a:srgbClr val="991B1B"/>
                </a:highlight>
              </a:rPr>
              <a:t>SAME-DAY EMERGENCY</a:t>
            </a:r>
            <a:endParaRPr lang="en-US" sz="1200" dirty="0"/>
          </a:p>
        </p:txBody>
      </p:sp>
      <p:sp>
        <p:nvSpPr>
          <p:cNvPr id="38" name="SK-14-text-37"/>
          <p:cNvSpPr/>
          <p:nvPr/>
        </p:nvSpPr>
        <p:spPr>
          <a:xfrm>
            <a:off x="6686550" y="2401937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Erythroderma:</a:t>
            </a:r>
            <a:r>
              <a:rPr lang="en-US" sz="1200" dirty="0">
                <a:solidFill>
                  <a:srgbClr val="374151"/>
                </a:solidFill>
              </a:rPr>
              <a:t> Generalized erythema involving &gt;90% body surface area. Potentially life-threatening.</a:t>
            </a:r>
            <a:endParaRPr lang="en-US" sz="1200" dirty="0"/>
          </a:p>
        </p:txBody>
      </p:sp>
      <p:sp>
        <p:nvSpPr>
          <p:cNvPr id="39" name="SK-14-text-38"/>
          <p:cNvSpPr/>
          <p:nvPr/>
        </p:nvSpPr>
        <p:spPr>
          <a:xfrm>
            <a:off x="6686550" y="2961829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Systemic Infection:</a:t>
            </a:r>
            <a:r>
              <a:rPr lang="en-US" sz="1200" dirty="0">
                <a:solidFill>
                  <a:srgbClr val="374151"/>
                </a:solidFill>
              </a:rPr>
              <a:t> Widespread secondary infection with systemic features (fever, malaise, spreading cellulitis).</a:t>
            </a:r>
            <a:endParaRPr lang="en-US" sz="1200" dirty="0"/>
          </a:p>
        </p:txBody>
      </p:sp>
      <p:sp>
        <p:nvSpPr>
          <p:cNvPr id="40" name="SK-14-text-39"/>
          <p:cNvSpPr/>
          <p:nvPr/>
        </p:nvSpPr>
        <p:spPr>
          <a:xfrm>
            <a:off x="6686550" y="3521720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Suspected Malignancy:</a:t>
            </a:r>
            <a:r>
              <a:rPr lang="en-US" sz="1200" dirty="0">
                <a:solidFill>
                  <a:srgbClr val="374151"/>
                </a:solidFill>
              </a:rPr>
              <a:t> Atypical features or failure to resolve in older patients (e.g., Mycosis Fungoides).</a:t>
            </a:r>
            <a:endParaRPr lang="en-US" sz="1200" dirty="0"/>
          </a:p>
        </p:txBody>
      </p:sp>
      <p:sp>
        <p:nvSpPr>
          <p:cNvPr id="41" name="SK-14-text-40"/>
          <p:cNvSpPr/>
          <p:nvPr/>
        </p:nvSpPr>
        <p:spPr>
          <a:xfrm>
            <a:off x="6686550" y="4081611"/>
            <a:ext cx="48863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Severe Psychological Distress:</a:t>
            </a:r>
            <a:r>
              <a:rPr lang="en-US" sz="1200" dirty="0">
                <a:solidFill>
                  <a:srgbClr val="374151"/>
                </a:solidFill>
              </a:rPr>
              <a:t> Significant impact on mental health, including suicidal ideation.</a:t>
            </a:r>
            <a:endParaRPr lang="en-US" sz="1200" dirty="0"/>
          </a:p>
        </p:txBody>
      </p:sp>
      <p:sp>
        <p:nvSpPr>
          <p:cNvPr id="42" name="SK-14-text-41"/>
          <p:cNvSpPr/>
          <p:nvPr/>
        </p:nvSpPr>
        <p:spPr>
          <a:xfrm>
            <a:off x="6834188" y="4765328"/>
            <a:ext cx="48672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991B1B"/>
                </a:solidFill>
              </a:rPr>
              <a:t> Note: Eczema Herpeticum requires immediate Aciclovir and urgent specialist admission/referral.</a:t>
            </a:r>
            <a:endParaRPr lang="en-US" sz="1050" dirty="0"/>
          </a:p>
        </p:txBody>
      </p:sp>
      <p:sp>
        <p:nvSpPr>
          <p:cNvPr id="43" name="SK-14-text-42"/>
          <p:cNvSpPr/>
          <p:nvPr/>
        </p:nvSpPr>
        <p:spPr>
          <a:xfrm>
            <a:off x="571500" y="6543675"/>
            <a:ext cx="6172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6B7280"/>
                </a:solidFill>
              </a:rPr>
              <a:t> Bradford VTS: GP Registrar Teaching Resource</a:t>
            </a:r>
            <a:endParaRPr lang="en-US" sz="900" dirty="0"/>
          </a:p>
        </p:txBody>
      </p:sp>
      <p:sp>
        <p:nvSpPr>
          <p:cNvPr id="44" name="SK-14-text-43"/>
          <p:cNvSpPr/>
          <p:nvPr/>
        </p:nvSpPr>
        <p:spPr>
          <a:xfrm>
            <a:off x="10134600" y="6543675"/>
            <a:ext cx="20574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6B7280"/>
                </a:solidFill>
              </a:rPr>
              <a:t>Ref: NICE CKS 2024 | NICE CG57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6671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0" y="333375"/>
            <a:ext cx="47625" cy="460921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27671"/>
            <a:ext cx="3651200" cy="4892129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51508"/>
            <a:ext cx="238125" cy="1905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65846"/>
            <a:ext cx="95250" cy="95250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280196"/>
            <a:ext cx="95250" cy="95250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994571"/>
            <a:ext cx="95250" cy="95250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508921"/>
            <a:ext cx="95250" cy="9525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0325" y="1127671"/>
            <a:ext cx="3651200" cy="4892129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60825" y="1351508"/>
            <a:ext cx="238125" cy="19050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0825" y="1765846"/>
            <a:ext cx="95250" cy="95250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0825" y="2280196"/>
            <a:ext cx="95250" cy="9525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0825" y="2994571"/>
            <a:ext cx="95250" cy="9525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0825" y="3508921"/>
            <a:ext cx="95250" cy="9525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59651" y="1127671"/>
            <a:ext cx="3651200" cy="4892129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50151" y="1351508"/>
            <a:ext cx="238125" cy="190500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0151" y="1765846"/>
            <a:ext cx="95250" cy="95250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0151" y="2280196"/>
            <a:ext cx="95250" cy="95250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0151" y="2794546"/>
            <a:ext cx="95250" cy="95250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50151" y="3308896"/>
            <a:ext cx="95250" cy="95250"/>
          </a:xfrm>
          <a:prstGeom prst="rect">
            <a:avLst/>
          </a:prstGeom>
        </p:spPr>
      </p:pic>
      <p:pic>
        <p:nvPicPr>
          <p:cNvPr id="24" name="SK-15-img-2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6305550"/>
            <a:ext cx="11430000" cy="361950"/>
          </a:xfrm>
          <a:prstGeom prst="rect">
            <a:avLst/>
          </a:prstGeom>
        </p:spPr>
      </p:pic>
      <p:pic>
        <p:nvPicPr>
          <p:cNvPr id="25" name="SK-15-img-2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3875" y="6437263"/>
            <a:ext cx="142875" cy="114300"/>
          </a:xfrm>
          <a:prstGeom prst="rect">
            <a:avLst/>
          </a:prstGeom>
        </p:spPr>
      </p:pic>
      <p:sp>
        <p:nvSpPr>
          <p:cNvPr id="26" name="SK-15-text-25"/>
          <p:cNvSpPr/>
          <p:nvPr/>
        </p:nvSpPr>
        <p:spPr>
          <a:xfrm>
            <a:off x="857250" y="333375"/>
            <a:ext cx="704088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Exam Pearls and Quick Recall</a:t>
            </a:r>
            <a:endParaRPr lang="en-US" sz="1650" dirty="0"/>
          </a:p>
        </p:txBody>
      </p:sp>
      <p:sp>
        <p:nvSpPr>
          <p:cNvPr id="27" name="SK-15-text-26"/>
          <p:cNvSpPr/>
          <p:nvPr/>
        </p:nvSpPr>
        <p:spPr>
          <a:xfrm>
            <a:off x="857250" y="622846"/>
            <a:ext cx="58521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005A43"/>
                </a:solidFill>
              </a:rPr>
              <a:t>NICE CKS 2024 | BRADFORD VTS GP TEACHING</a:t>
            </a:r>
            <a:endParaRPr lang="en-US" sz="900" dirty="0"/>
          </a:p>
        </p:txBody>
      </p:sp>
      <p:sp>
        <p:nvSpPr>
          <p:cNvPr id="28" name="SK-15-text-27"/>
          <p:cNvSpPr/>
          <p:nvPr/>
        </p:nvSpPr>
        <p:spPr>
          <a:xfrm>
            <a:off x="923925" y="1318171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AKT High-Yield Pearls</a:t>
            </a:r>
            <a:endParaRPr lang="en-US" sz="1350" dirty="0"/>
          </a:p>
        </p:txBody>
      </p:sp>
      <p:sp>
        <p:nvSpPr>
          <p:cNvPr id="29" name="SK-15-text-28"/>
          <p:cNvSpPr/>
          <p:nvPr/>
        </p:nvSpPr>
        <p:spPr>
          <a:xfrm>
            <a:off x="762000" y="1718221"/>
            <a:ext cx="3079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Aqueous Cream Trap:</a:t>
            </a:r>
            <a:r>
              <a:rPr lang="en-US" sz="1125" dirty="0">
                <a:solidFill>
                  <a:srgbClr val="374151"/>
                </a:solidFill>
              </a:rPr>
              <a:t> Never leave-on; SLS causes skin irritation. Common AKT trick.</a:t>
            </a:r>
            <a:endParaRPr lang="en-US" sz="1125" dirty="0"/>
          </a:p>
        </p:txBody>
      </p:sp>
      <p:sp>
        <p:nvSpPr>
          <p:cNvPr id="30" name="SK-15-text-29"/>
          <p:cNvSpPr/>
          <p:nvPr/>
        </p:nvSpPr>
        <p:spPr>
          <a:xfrm>
            <a:off x="762000" y="2232571"/>
            <a:ext cx="30797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Steroid Ladder:</a:t>
            </a:r>
            <a:r>
              <a:rPr lang="en-US" sz="1125" dirty="0">
                <a:solidFill>
                  <a:srgbClr val="374151"/>
                </a:solidFill>
              </a:rPr>
              <a:t> Know HC 1% (Mild) vs. Eumovate (Mod) vs. Betnovate (Potent) vs. Dermovate (Very Potent).</a:t>
            </a:r>
            <a:endParaRPr lang="en-US" sz="1125" dirty="0"/>
          </a:p>
        </p:txBody>
      </p:sp>
      <p:sp>
        <p:nvSpPr>
          <p:cNvPr id="31" name="SK-15-text-30"/>
          <p:cNvSpPr/>
          <p:nvPr/>
        </p:nvSpPr>
        <p:spPr>
          <a:xfrm>
            <a:off x="762000" y="2946946"/>
            <a:ext cx="3079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Dupilumab:</a:t>
            </a:r>
            <a:r>
              <a:rPr lang="en-US" sz="1125" dirty="0">
                <a:solidFill>
                  <a:srgbClr val="374151"/>
                </a:solidFill>
              </a:rPr>
              <a:t> Biologic (IL-4/IL-13 inhibitor) for mod-severe eczema in adults.</a:t>
            </a:r>
            <a:endParaRPr lang="en-US" sz="1125" dirty="0"/>
          </a:p>
        </p:txBody>
      </p:sp>
      <p:sp>
        <p:nvSpPr>
          <p:cNvPr id="32" name="SK-15-text-31"/>
          <p:cNvSpPr/>
          <p:nvPr/>
        </p:nvSpPr>
        <p:spPr>
          <a:xfrm>
            <a:off x="762000" y="3461296"/>
            <a:ext cx="3079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Primary vs. Secondary:</a:t>
            </a:r>
            <a:r>
              <a:rPr lang="en-US" sz="1125" dirty="0">
                <a:solidFill>
                  <a:srgbClr val="374151"/>
                </a:solidFill>
              </a:rPr>
              <a:t> POEM is for primary care; SCORAD/EASI for dermatology clinics.</a:t>
            </a:r>
            <a:endParaRPr lang="en-US" sz="1125" dirty="0"/>
          </a:p>
        </p:txBody>
      </p:sp>
      <p:sp>
        <p:nvSpPr>
          <p:cNvPr id="33" name="SK-15-text-32"/>
          <p:cNvSpPr/>
          <p:nvPr/>
        </p:nvSpPr>
        <p:spPr>
          <a:xfrm>
            <a:off x="4813250" y="1318171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Common GP Pitfalls</a:t>
            </a:r>
            <a:endParaRPr lang="en-US" sz="1350" dirty="0"/>
          </a:p>
        </p:txBody>
      </p:sp>
      <p:sp>
        <p:nvSpPr>
          <p:cNvPr id="34" name="SK-15-text-33"/>
          <p:cNvSpPr/>
          <p:nvPr/>
        </p:nvSpPr>
        <p:spPr>
          <a:xfrm>
            <a:off x="4651325" y="1718221"/>
            <a:ext cx="3079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Under-prescribing:</a:t>
            </a:r>
            <a:r>
              <a:rPr lang="en-US" sz="1125" dirty="0">
                <a:solidFill>
                  <a:srgbClr val="374151"/>
                </a:solidFill>
              </a:rPr>
              <a:t> Adults need ~500g/week of emollient. Small tubes lead to failure.</a:t>
            </a:r>
            <a:endParaRPr lang="en-US" sz="1125" dirty="0"/>
          </a:p>
        </p:txBody>
      </p:sp>
      <p:sp>
        <p:nvSpPr>
          <p:cNvPr id="35" name="SK-15-text-34"/>
          <p:cNvSpPr/>
          <p:nvPr/>
        </p:nvSpPr>
        <p:spPr>
          <a:xfrm>
            <a:off x="4651325" y="2232571"/>
            <a:ext cx="30797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Steroid Phobia:</a:t>
            </a:r>
            <a:r>
              <a:rPr lang="en-US" sz="1125" dirty="0">
                <a:solidFill>
                  <a:srgbClr val="374151"/>
                </a:solidFill>
              </a:rPr>
              <a:t> Failing to reassure patients that short bursts of potency are safer than chronic mild flares.</a:t>
            </a:r>
            <a:endParaRPr lang="en-US" sz="1125" dirty="0"/>
          </a:p>
        </p:txBody>
      </p:sp>
      <p:sp>
        <p:nvSpPr>
          <p:cNvPr id="36" name="SK-15-text-35"/>
          <p:cNvSpPr/>
          <p:nvPr/>
        </p:nvSpPr>
        <p:spPr>
          <a:xfrm>
            <a:off x="4651325" y="2946946"/>
            <a:ext cx="3079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Safety Gaps:</a:t>
            </a:r>
            <a:r>
              <a:rPr lang="en-US" sz="1125" dirty="0">
                <a:solidFill>
                  <a:srgbClr val="374151"/>
                </a:solidFill>
              </a:rPr>
              <a:t> Failing to warn about </a:t>
            </a:r>
            <a:r>
              <a:rPr lang="en-US" sz="1125" b="1" dirty="0">
                <a:solidFill>
                  <a:srgbClr val="991B1B"/>
                </a:solidFill>
              </a:rPr>
              <a:t>Fire Risk</a:t>
            </a:r>
            <a:r>
              <a:rPr lang="en-US" sz="1125" dirty="0">
                <a:solidFill>
                  <a:srgbClr val="374151"/>
                </a:solidFill>
              </a:rPr>
              <a:t> with paraffin-based products.</a:t>
            </a:r>
            <a:endParaRPr lang="en-US" sz="1125" dirty="0"/>
          </a:p>
        </p:txBody>
      </p:sp>
      <p:sp>
        <p:nvSpPr>
          <p:cNvPr id="37" name="SK-15-text-36"/>
          <p:cNvSpPr/>
          <p:nvPr/>
        </p:nvSpPr>
        <p:spPr>
          <a:xfrm>
            <a:off x="4651325" y="3461296"/>
            <a:ext cx="3079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Missed Emergency:</a:t>
            </a:r>
            <a:r>
              <a:rPr lang="en-US" sz="1125" dirty="0">
                <a:solidFill>
                  <a:srgbClr val="374151"/>
                </a:solidFill>
              </a:rPr>
              <a:t> Treating Eczema Herpeticum with antibiotics instead of Aciclovir.</a:t>
            </a:r>
            <a:endParaRPr lang="en-US" sz="1125" dirty="0"/>
          </a:p>
        </p:txBody>
      </p:sp>
      <p:sp>
        <p:nvSpPr>
          <p:cNvPr id="38" name="SK-15-text-37"/>
          <p:cNvSpPr/>
          <p:nvPr/>
        </p:nvSpPr>
        <p:spPr>
          <a:xfrm>
            <a:off x="8702576" y="1318171"/>
            <a:ext cx="3489424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Quick Recall Summary</a:t>
            </a:r>
            <a:endParaRPr lang="en-US" sz="1350" dirty="0"/>
          </a:p>
        </p:txBody>
      </p:sp>
      <p:sp>
        <p:nvSpPr>
          <p:cNvPr id="39" name="SK-15-text-38"/>
          <p:cNvSpPr/>
          <p:nvPr/>
        </p:nvSpPr>
        <p:spPr>
          <a:xfrm>
            <a:off x="8540651" y="1718221"/>
            <a:ext cx="3079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Emollients:</a:t>
            </a:r>
            <a:r>
              <a:rPr lang="en-US" sz="1125" dirty="0">
                <a:solidFill>
                  <a:srgbClr val="374151"/>
                </a:solidFill>
              </a:rPr>
              <a:t> Cornerstone of care; use daily, even when the skin looks clear.</a:t>
            </a:r>
            <a:endParaRPr lang="en-US" sz="1125" dirty="0"/>
          </a:p>
        </p:txBody>
      </p:sp>
      <p:sp>
        <p:nvSpPr>
          <p:cNvPr id="40" name="SK-15-text-39"/>
          <p:cNvSpPr/>
          <p:nvPr/>
        </p:nvSpPr>
        <p:spPr>
          <a:xfrm>
            <a:off x="8540651" y="2232571"/>
            <a:ext cx="3079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Proactive Rx:</a:t>
            </a:r>
            <a:r>
              <a:rPr lang="en-US" sz="1125" dirty="0">
                <a:solidFill>
                  <a:srgbClr val="374151"/>
                </a:solidFill>
              </a:rPr>
              <a:t> Apply TCS twice-weekly to previously affected areas to prevent relapse.</a:t>
            </a:r>
            <a:endParaRPr lang="en-US" sz="1125" dirty="0"/>
          </a:p>
        </p:txBody>
      </p:sp>
      <p:sp>
        <p:nvSpPr>
          <p:cNvPr id="41" name="SK-15-text-40"/>
          <p:cNvSpPr/>
          <p:nvPr/>
        </p:nvSpPr>
        <p:spPr>
          <a:xfrm>
            <a:off x="8540651" y="2746921"/>
            <a:ext cx="3079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Infection:</a:t>
            </a:r>
            <a:r>
              <a:rPr lang="en-US" sz="1125" dirty="0">
                <a:solidFill>
                  <a:srgbClr val="374151"/>
                </a:solidFill>
              </a:rPr>
              <a:t> Flucloxacillin for bacteria; Aciclovir + Same-day Referral for </a:t>
            </a:r>
            <a:r>
              <a:rPr lang="en-US" sz="1125" b="1" dirty="0">
                <a:solidFill>
                  <a:srgbClr val="991B1B"/>
                </a:solidFill>
              </a:rPr>
              <a:t>Herpeticum</a:t>
            </a:r>
            <a:r>
              <a:rPr lang="en-US" sz="1125" dirty="0">
                <a:solidFill>
                  <a:srgbClr val="374151"/>
                </a:solidFill>
              </a:rPr>
              <a:t>.</a:t>
            </a:r>
            <a:endParaRPr lang="en-US" sz="1125" dirty="0"/>
          </a:p>
        </p:txBody>
      </p:sp>
      <p:sp>
        <p:nvSpPr>
          <p:cNvPr id="42" name="SK-15-text-41"/>
          <p:cNvSpPr/>
          <p:nvPr/>
        </p:nvSpPr>
        <p:spPr>
          <a:xfrm>
            <a:off x="8540651" y="3261271"/>
            <a:ext cx="3079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FTU:</a:t>
            </a:r>
            <a:r>
              <a:rPr lang="en-US" sz="1125" dirty="0">
                <a:solidFill>
                  <a:srgbClr val="374151"/>
                </a:solidFill>
              </a:rPr>
              <a:t> 1 Finger Tip Unit ≈ 0.5g. Adult face/neck = 2.5 FTUs.</a:t>
            </a:r>
            <a:endParaRPr lang="en-US" sz="1125" dirty="0"/>
          </a:p>
        </p:txBody>
      </p:sp>
      <p:sp>
        <p:nvSpPr>
          <p:cNvPr id="43" name="SK-15-text-42"/>
          <p:cNvSpPr/>
          <p:nvPr/>
        </p:nvSpPr>
        <p:spPr>
          <a:xfrm>
            <a:off x="742950" y="6400800"/>
            <a:ext cx="114490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991B1B"/>
                </a:solidFill>
              </a:rPr>
              <a:t> RED FLAGS: Eczema Herpeticum (Emergency Referral), Erythroderma (&gt;90% BSA), or Systemic Sepsis.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6671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0" y="333375"/>
            <a:ext cx="47625" cy="460921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27671"/>
            <a:ext cx="5572125" cy="2376488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365796"/>
            <a:ext cx="342900" cy="3429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419" y="1449586"/>
            <a:ext cx="214313" cy="17532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1899196"/>
            <a:ext cx="119063" cy="119063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2442121"/>
            <a:ext cx="119063" cy="9912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2770733"/>
            <a:ext cx="119063" cy="119063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694658"/>
            <a:ext cx="5572125" cy="2657475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3932783"/>
            <a:ext cx="342900" cy="342900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3419" y="4016573"/>
            <a:ext cx="214313" cy="17532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125" y="4513808"/>
            <a:ext cx="2476500" cy="80010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38500" y="4513808"/>
            <a:ext cx="2476500" cy="800100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125" y="5504408"/>
            <a:ext cx="119063" cy="99120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5833021"/>
            <a:ext cx="119063" cy="9912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1127671"/>
            <a:ext cx="5572125" cy="259080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1365796"/>
            <a:ext cx="342900" cy="342900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41294" y="1449586"/>
            <a:ext cx="214313" cy="175320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77000" y="1899196"/>
            <a:ext cx="119063" cy="119063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2442121"/>
            <a:ext cx="119063" cy="119063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2985046"/>
            <a:ext cx="119063" cy="119063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38875" y="3908971"/>
            <a:ext cx="5572125" cy="2443163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77000" y="4147096"/>
            <a:ext cx="342900" cy="342900"/>
          </a:xfrm>
          <a:prstGeom prst="rect">
            <a:avLst/>
          </a:prstGeom>
        </p:spPr>
      </p:pic>
      <p:pic>
        <p:nvPicPr>
          <p:cNvPr id="27" name="SK-2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41294" y="4230886"/>
            <a:ext cx="214313" cy="175320"/>
          </a:xfrm>
          <a:prstGeom prst="rect">
            <a:avLst/>
          </a:prstGeom>
        </p:spPr>
      </p:pic>
      <p:pic>
        <p:nvPicPr>
          <p:cNvPr id="28" name="SK-2-img-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77000" y="5023396"/>
            <a:ext cx="5095875" cy="876300"/>
          </a:xfrm>
          <a:prstGeom prst="rect">
            <a:avLst/>
          </a:prstGeom>
        </p:spPr>
      </p:pic>
      <p:pic>
        <p:nvPicPr>
          <p:cNvPr id="29" name="SK-2-img-28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980337" y="5230564"/>
            <a:ext cx="285750" cy="228600"/>
          </a:xfrm>
          <a:prstGeom prst="rect">
            <a:avLst/>
          </a:prstGeom>
        </p:spPr>
      </p:pic>
      <p:pic>
        <p:nvPicPr>
          <p:cNvPr id="30" name="SK-2-img-29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640961" y="5230564"/>
            <a:ext cx="285750" cy="228600"/>
          </a:xfrm>
          <a:prstGeom prst="rect">
            <a:avLst/>
          </a:prstGeom>
        </p:spPr>
      </p:pic>
      <p:pic>
        <p:nvPicPr>
          <p:cNvPr id="31" name="SK-2-img-30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506521" y="5201989"/>
            <a:ext cx="357188" cy="285750"/>
          </a:xfrm>
          <a:prstGeom prst="rect">
            <a:avLst/>
          </a:prstGeom>
        </p:spPr>
      </p:pic>
      <p:sp>
        <p:nvSpPr>
          <p:cNvPr id="32" name="SK-2-text-31"/>
          <p:cNvSpPr/>
          <p:nvPr/>
        </p:nvSpPr>
        <p:spPr>
          <a:xfrm>
            <a:off x="857250" y="333375"/>
            <a:ext cx="754380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Definition and Pathophysiology</a:t>
            </a:r>
            <a:endParaRPr lang="en-US" sz="1650" dirty="0"/>
          </a:p>
        </p:txBody>
      </p:sp>
      <p:sp>
        <p:nvSpPr>
          <p:cNvPr id="33" name="SK-2-text-32"/>
          <p:cNvSpPr/>
          <p:nvPr/>
        </p:nvSpPr>
        <p:spPr>
          <a:xfrm>
            <a:off x="857250" y="622846"/>
            <a:ext cx="58521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005A43"/>
                </a:solidFill>
              </a:rPr>
              <a:t>NICE CKS 2024 | BRADFORD VTS GP TEACHING</a:t>
            </a:r>
            <a:endParaRPr lang="en-US" sz="900" dirty="0"/>
          </a:p>
        </p:txBody>
      </p:sp>
      <p:sp>
        <p:nvSpPr>
          <p:cNvPr id="34" name="SK-2-text-33"/>
          <p:cNvSpPr/>
          <p:nvPr/>
        </p:nvSpPr>
        <p:spPr>
          <a:xfrm>
            <a:off x="1076325" y="1408658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A43"/>
                </a:solidFill>
              </a:rPr>
              <a:t>What is Atopic Eczema?</a:t>
            </a:r>
            <a:endParaRPr lang="en-US" sz="1350" dirty="0"/>
          </a:p>
        </p:txBody>
      </p:sp>
      <p:sp>
        <p:nvSpPr>
          <p:cNvPr id="35" name="SK-2-text-34"/>
          <p:cNvSpPr/>
          <p:nvPr/>
        </p:nvSpPr>
        <p:spPr>
          <a:xfrm>
            <a:off x="833438" y="1851571"/>
            <a:ext cx="48815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Definition:</a:t>
            </a:r>
            <a:r>
              <a:rPr lang="en-US" sz="1125" dirty="0">
                <a:solidFill>
                  <a:srgbClr val="1F2937"/>
                </a:solidFill>
              </a:rPr>
              <a:t> A chronic, relapsing inflammatory skin condition characterized by severe pruritus.</a:t>
            </a:r>
            <a:endParaRPr lang="en-US" sz="1125" dirty="0"/>
          </a:p>
        </p:txBody>
      </p:sp>
      <p:sp>
        <p:nvSpPr>
          <p:cNvPr id="36" name="SK-2-text-35"/>
          <p:cNvSpPr/>
          <p:nvPr/>
        </p:nvSpPr>
        <p:spPr>
          <a:xfrm>
            <a:off x="833438" y="2394496"/>
            <a:ext cx="104584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Cardinal Symptom:</a:t>
            </a:r>
            <a:r>
              <a:rPr lang="en-US" sz="1125" dirty="0">
                <a:solidFill>
                  <a:srgbClr val="1F2937"/>
                </a:solidFill>
              </a:rPr>
              <a:t> Pruritus (itch) is essential for diagnosis.</a:t>
            </a:r>
            <a:endParaRPr lang="en-US" sz="1125" dirty="0"/>
          </a:p>
        </p:txBody>
      </p:sp>
      <p:sp>
        <p:nvSpPr>
          <p:cNvPr id="37" name="SK-2-text-36"/>
          <p:cNvSpPr/>
          <p:nvPr/>
        </p:nvSpPr>
        <p:spPr>
          <a:xfrm>
            <a:off x="833438" y="2723108"/>
            <a:ext cx="48815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Clinical Features:</a:t>
            </a:r>
            <a:r>
              <a:rPr lang="en-US" sz="1125" dirty="0">
                <a:solidFill>
                  <a:srgbClr val="1F2937"/>
                </a:solidFill>
              </a:rPr>
              <a:t> Dry skin and characteristic flexural distribution (neck, elbows, knees).</a:t>
            </a:r>
            <a:endParaRPr lang="en-US" sz="1125" dirty="0"/>
          </a:p>
        </p:txBody>
      </p:sp>
      <p:sp>
        <p:nvSpPr>
          <p:cNvPr id="38" name="SK-2-text-37"/>
          <p:cNvSpPr/>
          <p:nvPr/>
        </p:nvSpPr>
        <p:spPr>
          <a:xfrm>
            <a:off x="1076325" y="3975646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A43"/>
                </a:solidFill>
              </a:rPr>
              <a:t>Epidemiology (UK)</a:t>
            </a:r>
            <a:endParaRPr lang="en-US" sz="1350" dirty="0"/>
          </a:p>
        </p:txBody>
      </p:sp>
      <p:sp>
        <p:nvSpPr>
          <p:cNvPr id="39" name="SK-2-text-38"/>
          <p:cNvSpPr/>
          <p:nvPr/>
        </p:nvSpPr>
        <p:spPr>
          <a:xfrm>
            <a:off x="733425" y="4628108"/>
            <a:ext cx="22479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97706"/>
                </a:solidFill>
              </a:rPr>
              <a:t>~20%</a:t>
            </a:r>
            <a:endParaRPr lang="en-US" sz="1800" dirty="0"/>
          </a:p>
        </p:txBody>
      </p:sp>
      <p:sp>
        <p:nvSpPr>
          <p:cNvPr id="40" name="SK-2-text-39"/>
          <p:cNvSpPr/>
          <p:nvPr/>
        </p:nvSpPr>
        <p:spPr>
          <a:xfrm>
            <a:off x="1555700" y="5018633"/>
            <a:ext cx="603200" cy="133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4B5563"/>
                </a:solidFill>
              </a:rPr>
              <a:t>of Children</a:t>
            </a:r>
            <a:endParaRPr lang="en-US" sz="900" dirty="0"/>
          </a:p>
        </p:txBody>
      </p:sp>
      <p:sp>
        <p:nvSpPr>
          <p:cNvPr id="41" name="SK-2-text-40"/>
          <p:cNvSpPr/>
          <p:nvPr/>
        </p:nvSpPr>
        <p:spPr>
          <a:xfrm>
            <a:off x="3352800" y="4628108"/>
            <a:ext cx="22479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97706"/>
                </a:solidFill>
              </a:rPr>
              <a:t>~5%</a:t>
            </a:r>
            <a:endParaRPr lang="en-US" sz="1800" dirty="0"/>
          </a:p>
        </p:txBody>
      </p:sp>
      <p:sp>
        <p:nvSpPr>
          <p:cNvPr id="42" name="SK-2-text-41"/>
          <p:cNvSpPr/>
          <p:nvPr/>
        </p:nvSpPr>
        <p:spPr>
          <a:xfrm>
            <a:off x="4231184" y="5018633"/>
            <a:ext cx="490984" cy="133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4B5563"/>
                </a:solidFill>
              </a:rPr>
              <a:t>of Adults</a:t>
            </a:r>
            <a:endParaRPr lang="en-US" sz="900" dirty="0"/>
          </a:p>
        </p:txBody>
      </p:sp>
      <p:sp>
        <p:nvSpPr>
          <p:cNvPr id="43" name="SK-2-text-42"/>
          <p:cNvSpPr/>
          <p:nvPr/>
        </p:nvSpPr>
        <p:spPr>
          <a:xfrm>
            <a:off x="833438" y="5456783"/>
            <a:ext cx="58293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</a:rPr>
              <a:t>80% of cases start before age 5.</a:t>
            </a:r>
            <a:endParaRPr lang="en-US" sz="1125" dirty="0"/>
          </a:p>
        </p:txBody>
      </p:sp>
      <p:sp>
        <p:nvSpPr>
          <p:cNvPr id="44" name="SK-2-text-43"/>
          <p:cNvSpPr/>
          <p:nvPr/>
        </p:nvSpPr>
        <p:spPr>
          <a:xfrm>
            <a:off x="833438" y="5785396"/>
            <a:ext cx="93154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</a:rPr>
              <a:t>70% of children improve significantly by adolescence.</a:t>
            </a:r>
            <a:endParaRPr lang="en-US" sz="1125" dirty="0"/>
          </a:p>
        </p:txBody>
      </p:sp>
      <p:sp>
        <p:nvSpPr>
          <p:cNvPr id="45" name="SK-2-text-44"/>
          <p:cNvSpPr/>
          <p:nvPr/>
        </p:nvSpPr>
        <p:spPr>
          <a:xfrm>
            <a:off x="6934200" y="1408658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A43"/>
                </a:solidFill>
              </a:rPr>
              <a:t>Pathophysiology</a:t>
            </a:r>
            <a:endParaRPr lang="en-US" sz="1350" dirty="0"/>
          </a:p>
        </p:txBody>
      </p:sp>
      <p:sp>
        <p:nvSpPr>
          <p:cNvPr id="46" name="SK-2-text-45"/>
          <p:cNvSpPr/>
          <p:nvPr/>
        </p:nvSpPr>
        <p:spPr>
          <a:xfrm>
            <a:off x="6691313" y="1851571"/>
            <a:ext cx="48815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Skin Barrier Defect:</a:t>
            </a:r>
            <a:r>
              <a:rPr lang="en-US" sz="1125" dirty="0">
                <a:solidFill>
                  <a:srgbClr val="1F2937"/>
                </a:solidFill>
              </a:rPr>
              <a:t> Filaggrin gene mutations (present in ~30%) lead to transepidermal water loss.</a:t>
            </a:r>
            <a:endParaRPr lang="en-US" sz="1125" dirty="0"/>
          </a:p>
        </p:txBody>
      </p:sp>
      <p:sp>
        <p:nvSpPr>
          <p:cNvPr id="47" name="SK-2-text-46"/>
          <p:cNvSpPr/>
          <p:nvPr/>
        </p:nvSpPr>
        <p:spPr>
          <a:xfrm>
            <a:off x="6691313" y="2394496"/>
            <a:ext cx="48815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Immunology:</a:t>
            </a:r>
            <a:r>
              <a:rPr lang="en-US" sz="1125" dirty="0">
                <a:solidFill>
                  <a:srgbClr val="1F2937"/>
                </a:solidFill>
              </a:rPr>
              <a:t> Th2-driven inflammatory response and IgE-mediated sensitisation to allergens.</a:t>
            </a:r>
            <a:endParaRPr lang="en-US" sz="1125" dirty="0"/>
          </a:p>
        </p:txBody>
      </p:sp>
      <p:sp>
        <p:nvSpPr>
          <p:cNvPr id="48" name="SK-2-text-47"/>
          <p:cNvSpPr/>
          <p:nvPr/>
        </p:nvSpPr>
        <p:spPr>
          <a:xfrm>
            <a:off x="6691313" y="2937421"/>
            <a:ext cx="48815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The Cycle:</a:t>
            </a:r>
            <a:r>
              <a:rPr lang="en-US" sz="1125" dirty="0">
                <a:solidFill>
                  <a:srgbClr val="1F2937"/>
                </a:solidFill>
              </a:rPr>
              <a:t> Barrier defect → Allergen penetration → Inflammation → Further barrier damage.</a:t>
            </a:r>
            <a:endParaRPr lang="en-US" sz="1125" dirty="0"/>
          </a:p>
        </p:txBody>
      </p:sp>
      <p:sp>
        <p:nvSpPr>
          <p:cNvPr id="49" name="SK-2-text-48"/>
          <p:cNvSpPr/>
          <p:nvPr/>
        </p:nvSpPr>
        <p:spPr>
          <a:xfrm>
            <a:off x="6934200" y="4189958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A43"/>
                </a:solidFill>
              </a:rPr>
              <a:t>The Atopic Triad</a:t>
            </a:r>
            <a:endParaRPr lang="en-US" sz="1350" dirty="0"/>
          </a:p>
        </p:txBody>
      </p:sp>
      <p:sp>
        <p:nvSpPr>
          <p:cNvPr id="50" name="SK-2-text-49"/>
          <p:cNvSpPr/>
          <p:nvPr/>
        </p:nvSpPr>
        <p:spPr>
          <a:xfrm>
            <a:off x="6477000" y="4632871"/>
            <a:ext cx="5715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</a:rPr>
              <a:t>Family history of atopy is present in 60–70% of cases.</a:t>
            </a:r>
            <a:endParaRPr lang="en-US" sz="1050" dirty="0"/>
          </a:p>
        </p:txBody>
      </p:sp>
      <p:sp>
        <p:nvSpPr>
          <p:cNvPr id="51" name="SK-2-text-50"/>
          <p:cNvSpPr/>
          <p:nvPr/>
        </p:nvSpPr>
        <p:spPr>
          <a:xfrm>
            <a:off x="6892677" y="5230564"/>
            <a:ext cx="461218" cy="4619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F2937"/>
                </a:solidFill>
              </a:rPr>
              <a:t>
Eczema</a:t>
            </a:r>
            <a:endParaRPr lang="en-US" sz="975" dirty="0"/>
          </a:p>
        </p:txBody>
      </p:sp>
      <p:sp>
        <p:nvSpPr>
          <p:cNvPr id="52" name="SK-2-text-51"/>
          <p:cNvSpPr/>
          <p:nvPr/>
        </p:nvSpPr>
        <p:spPr>
          <a:xfrm>
            <a:off x="7899648" y="5318671"/>
            <a:ext cx="228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D1D5DB"/>
                </a:solidFill>
              </a:rPr>
              <a:t>+</a:t>
            </a:r>
            <a:endParaRPr lang="en-US" sz="1500" dirty="0"/>
          </a:p>
        </p:txBody>
      </p:sp>
      <p:sp>
        <p:nvSpPr>
          <p:cNvPr id="53" name="SK-2-text-52"/>
          <p:cNvSpPr/>
          <p:nvPr/>
        </p:nvSpPr>
        <p:spPr>
          <a:xfrm>
            <a:off x="8556724" y="5230564"/>
            <a:ext cx="454223" cy="4619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F2937"/>
                </a:solidFill>
              </a:rPr>
              <a:t>
Asthma</a:t>
            </a:r>
            <a:endParaRPr lang="en-US" sz="975" dirty="0"/>
          </a:p>
        </p:txBody>
      </p:sp>
      <p:sp>
        <p:nvSpPr>
          <p:cNvPr id="54" name="SK-2-text-53"/>
          <p:cNvSpPr/>
          <p:nvPr/>
        </p:nvSpPr>
        <p:spPr>
          <a:xfrm>
            <a:off x="9556700" y="5318671"/>
            <a:ext cx="228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D1D5DB"/>
                </a:solidFill>
              </a:rPr>
              <a:t>+</a:t>
            </a:r>
            <a:endParaRPr lang="en-US" sz="1500" dirty="0"/>
          </a:p>
        </p:txBody>
      </p:sp>
      <p:sp>
        <p:nvSpPr>
          <p:cNvPr id="55" name="SK-2-text-54"/>
          <p:cNvSpPr/>
          <p:nvPr/>
        </p:nvSpPr>
        <p:spPr>
          <a:xfrm>
            <a:off x="10213777" y="5166271"/>
            <a:ext cx="942677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F2937"/>
                </a:solidFill>
              </a:rPr>
              <a:t>
Allergic Rhinitis</a:t>
            </a:r>
            <a:endParaRPr lang="en-US" sz="9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679996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0" y="266700"/>
            <a:ext cx="47625" cy="451396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984796"/>
            <a:ext cx="5572125" cy="4568279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213396"/>
            <a:ext cx="5114925" cy="352425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265783"/>
            <a:ext cx="190500" cy="15240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746796"/>
            <a:ext cx="142875" cy="11430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061121"/>
            <a:ext cx="142875" cy="11430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375446"/>
            <a:ext cx="142875" cy="11430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689771"/>
            <a:ext cx="142875" cy="11430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004096"/>
            <a:ext cx="142875" cy="11430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5743575"/>
            <a:ext cx="5572125" cy="885825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875" y="5925443"/>
            <a:ext cx="166688" cy="13722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020961"/>
            <a:ext cx="5572125" cy="198120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249561"/>
            <a:ext cx="5114925" cy="352425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301948"/>
            <a:ext cx="190500" cy="15240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782961"/>
            <a:ext cx="142875" cy="122337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2297311"/>
            <a:ext cx="142875" cy="11430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2611636"/>
            <a:ext cx="142875" cy="114300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3154561"/>
            <a:ext cx="5572125" cy="3438525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3154561"/>
            <a:ext cx="5572125" cy="3438525"/>
          </a:xfrm>
          <a:prstGeom prst="rect">
            <a:avLst/>
          </a:prstGeom>
        </p:spPr>
      </p:pic>
      <p:sp>
        <p:nvSpPr>
          <p:cNvPr id="23" name="SK-3-text-22"/>
          <p:cNvSpPr/>
          <p:nvPr/>
        </p:nvSpPr>
        <p:spPr>
          <a:xfrm>
            <a:off x="857250" y="266700"/>
            <a:ext cx="603504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Classification of Eczema</a:t>
            </a:r>
            <a:endParaRPr lang="en-US" sz="1650" dirty="0"/>
          </a:p>
        </p:txBody>
      </p:sp>
      <p:sp>
        <p:nvSpPr>
          <p:cNvPr id="24" name="SK-3-text-23"/>
          <p:cNvSpPr/>
          <p:nvPr/>
        </p:nvSpPr>
        <p:spPr>
          <a:xfrm>
            <a:off x="857250" y="546646"/>
            <a:ext cx="58521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005A43"/>
                </a:solidFill>
              </a:rPr>
              <a:t>NICE CKS 2024 | BRADFORD VTS GP TEACHING</a:t>
            </a:r>
            <a:endParaRPr lang="en-US" sz="900" dirty="0"/>
          </a:p>
        </p:txBody>
      </p:sp>
      <p:sp>
        <p:nvSpPr>
          <p:cNvPr id="25" name="SK-3-text-24"/>
          <p:cNvSpPr/>
          <p:nvPr/>
        </p:nvSpPr>
        <p:spPr>
          <a:xfrm>
            <a:off x="800100" y="1213396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Endogenous (Constitutional)</a:t>
            </a:r>
            <a:endParaRPr lang="en-US" sz="1350" dirty="0"/>
          </a:p>
        </p:txBody>
      </p:sp>
      <p:sp>
        <p:nvSpPr>
          <p:cNvPr id="26" name="SK-3-text-25"/>
          <p:cNvSpPr/>
          <p:nvPr/>
        </p:nvSpPr>
        <p:spPr>
          <a:xfrm>
            <a:off x="847725" y="1708696"/>
            <a:ext cx="113442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A43"/>
                </a:solidFill>
              </a:rPr>
              <a:t>Atopic Eczema:</a:t>
            </a:r>
            <a:r>
              <a:rPr lang="en-US" sz="1125" dirty="0">
                <a:solidFill>
                  <a:srgbClr val="1F2937"/>
                </a:solidFill>
              </a:rPr>
              <a:t> Most common type; genetic predisposition (filaggrin defect).</a:t>
            </a:r>
            <a:endParaRPr lang="en-US" sz="1125" dirty="0"/>
          </a:p>
        </p:txBody>
      </p:sp>
      <p:sp>
        <p:nvSpPr>
          <p:cNvPr id="27" name="SK-3-text-26"/>
          <p:cNvSpPr/>
          <p:nvPr/>
        </p:nvSpPr>
        <p:spPr>
          <a:xfrm>
            <a:off x="847725" y="2023021"/>
            <a:ext cx="9944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A43"/>
                </a:solidFill>
              </a:rPr>
              <a:t>Seborrhoeic Eczema:</a:t>
            </a:r>
            <a:r>
              <a:rPr lang="en-US" sz="1125" dirty="0">
                <a:solidFill>
                  <a:srgbClr val="1F2937"/>
                </a:solidFill>
              </a:rPr>
              <a:t> Scalp, eyebrows, and nasolabial folds.</a:t>
            </a:r>
            <a:endParaRPr lang="en-US" sz="1125" dirty="0"/>
          </a:p>
        </p:txBody>
      </p:sp>
      <p:sp>
        <p:nvSpPr>
          <p:cNvPr id="28" name="SK-3-text-27"/>
          <p:cNvSpPr/>
          <p:nvPr/>
        </p:nvSpPr>
        <p:spPr>
          <a:xfrm>
            <a:off x="847725" y="2337346"/>
            <a:ext cx="9086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A43"/>
                </a:solidFill>
              </a:rPr>
              <a:t>Discoid Eczema:</a:t>
            </a:r>
            <a:r>
              <a:rPr lang="en-US" sz="1125" dirty="0">
                <a:solidFill>
                  <a:srgbClr val="1F2937"/>
                </a:solidFill>
              </a:rPr>
              <a:t> Well-demarcated, coin-shaped plaques.</a:t>
            </a:r>
            <a:endParaRPr lang="en-US" sz="1125" dirty="0"/>
          </a:p>
        </p:txBody>
      </p:sp>
      <p:sp>
        <p:nvSpPr>
          <p:cNvPr id="29" name="SK-3-text-28"/>
          <p:cNvSpPr/>
          <p:nvPr/>
        </p:nvSpPr>
        <p:spPr>
          <a:xfrm>
            <a:off x="847725" y="2651671"/>
            <a:ext cx="7715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A43"/>
                </a:solidFill>
              </a:rPr>
              <a:t>Pompholyx:</a:t>
            </a:r>
            <a:r>
              <a:rPr lang="en-US" sz="1125" dirty="0">
                <a:solidFill>
                  <a:srgbClr val="1F2937"/>
                </a:solidFill>
              </a:rPr>
              <a:t> Itchy vesicles on palms and soles.</a:t>
            </a:r>
            <a:endParaRPr lang="en-US" sz="1125" dirty="0"/>
          </a:p>
        </p:txBody>
      </p:sp>
      <p:sp>
        <p:nvSpPr>
          <p:cNvPr id="30" name="SK-3-text-29"/>
          <p:cNvSpPr/>
          <p:nvPr/>
        </p:nvSpPr>
        <p:spPr>
          <a:xfrm>
            <a:off x="847725" y="2965996"/>
            <a:ext cx="113442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A43"/>
                </a:solidFill>
              </a:rPr>
              <a:t>Gravitational/Varicose:</a:t>
            </a:r>
            <a:r>
              <a:rPr lang="en-US" sz="1125" dirty="0">
                <a:solidFill>
                  <a:srgbClr val="1F2937"/>
                </a:solidFill>
              </a:rPr>
              <a:t> Lower legs, associated with venous insufficiency.</a:t>
            </a:r>
            <a:endParaRPr lang="en-US" sz="1125" dirty="0"/>
          </a:p>
        </p:txBody>
      </p:sp>
      <p:sp>
        <p:nvSpPr>
          <p:cNvPr id="31" name="SK-3-text-30"/>
          <p:cNvSpPr/>
          <p:nvPr/>
        </p:nvSpPr>
        <p:spPr>
          <a:xfrm>
            <a:off x="803821" y="5743575"/>
            <a:ext cx="5286375" cy="885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 </a:t>
            </a:r>
            <a:r>
              <a:rPr lang="en-US" sz="1050" b="1" dirty="0">
                <a:solidFill>
                  <a:srgbClr val="1F2937"/>
                </a:solidFill>
              </a:rPr>
              <a:t>Clinical Note:</a:t>
            </a:r>
            <a:r>
              <a:rPr lang="en-US" sz="1050" dirty="0">
                <a:solidFill>
                  <a:srgbClr val="1F2937"/>
                </a:solidFill>
              </a:rPr>
              <a:t> Endogenous types are often chronic and relapsing. Atopic eczema accounts for the majority of primary care cases, often presenting with the classic atopic triad.</a:t>
            </a:r>
            <a:endParaRPr lang="en-US" sz="1050" dirty="0"/>
          </a:p>
        </p:txBody>
      </p:sp>
      <p:sp>
        <p:nvSpPr>
          <p:cNvPr id="32" name="SK-3-text-31"/>
          <p:cNvSpPr/>
          <p:nvPr/>
        </p:nvSpPr>
        <p:spPr>
          <a:xfrm>
            <a:off x="6657975" y="1249561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Exogenous (Contact)</a:t>
            </a:r>
            <a:endParaRPr lang="en-US" sz="1350" dirty="0"/>
          </a:p>
        </p:txBody>
      </p:sp>
      <p:sp>
        <p:nvSpPr>
          <p:cNvPr id="33" name="SK-3-text-32"/>
          <p:cNvSpPr/>
          <p:nvPr/>
        </p:nvSpPr>
        <p:spPr>
          <a:xfrm>
            <a:off x="6705600" y="1744861"/>
            <a:ext cx="4876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A43"/>
                </a:solidFill>
              </a:rPr>
              <a:t>Irritant Contact:</a:t>
            </a:r>
            <a:r>
              <a:rPr lang="en-US" sz="1125" dirty="0">
                <a:solidFill>
                  <a:srgbClr val="1F2937"/>
                </a:solidFill>
              </a:rPr>
              <a:t> Most common exogenous type (e.g., detergents, hand washing).</a:t>
            </a:r>
            <a:endParaRPr lang="en-US" sz="1125" dirty="0"/>
          </a:p>
        </p:txBody>
      </p:sp>
      <p:sp>
        <p:nvSpPr>
          <p:cNvPr id="34" name="SK-3-text-33"/>
          <p:cNvSpPr/>
          <p:nvPr/>
        </p:nvSpPr>
        <p:spPr>
          <a:xfrm>
            <a:off x="6705600" y="2259211"/>
            <a:ext cx="5486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A43"/>
                </a:solidFill>
              </a:rPr>
              <a:t>Allergic Contact:</a:t>
            </a:r>
            <a:r>
              <a:rPr lang="en-US" sz="1125" dirty="0">
                <a:solidFill>
                  <a:srgbClr val="1F2937"/>
                </a:solidFill>
              </a:rPr>
              <a:t> Type IV hypersensitivity (e.g., nickel, fragrances, rubber).</a:t>
            </a:r>
            <a:endParaRPr lang="en-US" sz="1125" dirty="0"/>
          </a:p>
        </p:txBody>
      </p:sp>
      <p:sp>
        <p:nvSpPr>
          <p:cNvPr id="35" name="SK-3-text-34"/>
          <p:cNvSpPr/>
          <p:nvPr/>
        </p:nvSpPr>
        <p:spPr>
          <a:xfrm>
            <a:off x="6705600" y="2573536"/>
            <a:ext cx="5486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A43"/>
                </a:solidFill>
              </a:rPr>
              <a:t>Photodermatitis:</a:t>
            </a:r>
            <a:r>
              <a:rPr lang="en-US" sz="1125" dirty="0">
                <a:solidFill>
                  <a:srgbClr val="1F2937"/>
                </a:solidFill>
              </a:rPr>
              <a:t> Triggered by UV exposure on sensitized skin.</a:t>
            </a:r>
            <a:endParaRPr lang="en-US" sz="11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6671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0" y="333375"/>
            <a:ext cx="47625" cy="460921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27671"/>
            <a:ext cx="3683050" cy="5444579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56271"/>
            <a:ext cx="342900" cy="3429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451521"/>
            <a:ext cx="190500" cy="15240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842046"/>
            <a:ext cx="3225850" cy="652463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927896"/>
            <a:ext cx="119063" cy="9912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209776"/>
            <a:ext cx="119063" cy="9912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491657"/>
            <a:ext cx="119063" cy="9912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773537"/>
            <a:ext cx="119063" cy="9912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055418"/>
            <a:ext cx="119063" cy="9912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54550" y="1127671"/>
            <a:ext cx="3683050" cy="5444579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3150" y="1356271"/>
            <a:ext cx="342900" cy="34290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59350" y="1451521"/>
            <a:ext cx="190500" cy="15240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83150" y="5886450"/>
            <a:ext cx="3225850" cy="457200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28099" y="1127671"/>
            <a:ext cx="3683050" cy="5444579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56699" y="1356271"/>
            <a:ext cx="342900" cy="342900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32899" y="1451521"/>
            <a:ext cx="190500" cy="152400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56699" y="2542133"/>
            <a:ext cx="3225850" cy="1976438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99574" y="2685008"/>
            <a:ext cx="2940100" cy="338138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99574" y="3023146"/>
            <a:ext cx="2940100" cy="338138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99574" y="3361283"/>
            <a:ext cx="2940100" cy="338138"/>
          </a:xfrm>
          <a:prstGeom prst="rect">
            <a:avLst/>
          </a:prstGeom>
        </p:spPr>
      </p:pic>
      <p:pic>
        <p:nvPicPr>
          <p:cNvPr id="26" name="SK-4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99574" y="3699421"/>
            <a:ext cx="2940100" cy="338138"/>
          </a:xfrm>
          <a:prstGeom prst="rect">
            <a:avLst/>
          </a:prstGeom>
        </p:spPr>
      </p:pic>
      <p:pic>
        <p:nvPicPr>
          <p:cNvPr id="27" name="SK-4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56699" y="5886450"/>
            <a:ext cx="3225850" cy="457200"/>
          </a:xfrm>
          <a:prstGeom prst="rect">
            <a:avLst/>
          </a:prstGeom>
        </p:spPr>
      </p:pic>
      <p:sp>
        <p:nvSpPr>
          <p:cNvPr id="28" name="SK-4-text-27"/>
          <p:cNvSpPr/>
          <p:nvPr/>
        </p:nvSpPr>
        <p:spPr>
          <a:xfrm>
            <a:off x="857250" y="333375"/>
            <a:ext cx="829818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Diagnosis and Severity Assessment</a:t>
            </a:r>
            <a:endParaRPr lang="en-US" sz="1650" dirty="0"/>
          </a:p>
        </p:txBody>
      </p:sp>
      <p:sp>
        <p:nvSpPr>
          <p:cNvPr id="29" name="SK-4-text-28"/>
          <p:cNvSpPr/>
          <p:nvPr/>
        </p:nvSpPr>
        <p:spPr>
          <a:xfrm>
            <a:off x="857250" y="622846"/>
            <a:ext cx="58521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005A43"/>
                </a:solidFill>
              </a:rPr>
              <a:t>NICE CKS 2024 | BRADFORD VTS GP TEACHING</a:t>
            </a:r>
            <a:endParaRPr lang="en-US" sz="900" dirty="0"/>
          </a:p>
        </p:txBody>
      </p:sp>
      <p:sp>
        <p:nvSpPr>
          <p:cNvPr id="30" name="SK-4-text-29"/>
          <p:cNvSpPr/>
          <p:nvPr/>
        </p:nvSpPr>
        <p:spPr>
          <a:xfrm>
            <a:off x="1066800" y="1399133"/>
            <a:ext cx="42519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NICE 2024 Criteria</a:t>
            </a:r>
            <a:endParaRPr lang="en-US" sz="1350" dirty="0"/>
          </a:p>
        </p:txBody>
      </p:sp>
      <p:sp>
        <p:nvSpPr>
          <p:cNvPr id="31" name="SK-4-text-30"/>
          <p:cNvSpPr/>
          <p:nvPr/>
        </p:nvSpPr>
        <p:spPr>
          <a:xfrm>
            <a:off x="723900" y="1956346"/>
            <a:ext cx="339471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005A43"/>
                </a:solidFill>
              </a:rPr>
              <a:t>MAJOR CRITERION (ESSENTIAL)</a:t>
            </a:r>
            <a:endParaRPr lang="en-US" sz="825" dirty="0"/>
          </a:p>
        </p:txBody>
      </p:sp>
      <p:sp>
        <p:nvSpPr>
          <p:cNvPr id="32" name="SK-4-text-31"/>
          <p:cNvSpPr/>
          <p:nvPr/>
        </p:nvSpPr>
        <p:spPr>
          <a:xfrm>
            <a:off x="723900" y="2151608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</a:rPr>
              <a:t>Pruritus (Itching)</a:t>
            </a:r>
            <a:endParaRPr lang="en-US" sz="1200" dirty="0"/>
          </a:p>
        </p:txBody>
      </p:sp>
      <p:sp>
        <p:nvSpPr>
          <p:cNvPr id="33" name="SK-4-text-32"/>
          <p:cNvSpPr/>
          <p:nvPr/>
        </p:nvSpPr>
        <p:spPr>
          <a:xfrm>
            <a:off x="609600" y="2637383"/>
            <a:ext cx="322585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005A43"/>
                </a:solidFill>
              </a:rPr>
              <a:t>PLUS ≥3 MINOR CRITERIA:</a:t>
            </a:r>
            <a:endParaRPr lang="en-US" sz="825" dirty="0"/>
          </a:p>
        </p:txBody>
      </p:sp>
      <p:sp>
        <p:nvSpPr>
          <p:cNvPr id="34" name="SK-4-text-33"/>
          <p:cNvSpPr/>
          <p:nvPr/>
        </p:nvSpPr>
        <p:spPr>
          <a:xfrm>
            <a:off x="823913" y="2889796"/>
            <a:ext cx="752094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History of flexural involvement (folds of skin)</a:t>
            </a:r>
            <a:endParaRPr lang="en-US" sz="1050" dirty="0"/>
          </a:p>
        </p:txBody>
      </p:sp>
      <p:sp>
        <p:nvSpPr>
          <p:cNvPr id="35" name="SK-4-text-34"/>
          <p:cNvSpPr/>
          <p:nvPr/>
        </p:nvSpPr>
        <p:spPr>
          <a:xfrm>
            <a:off x="823913" y="3171676"/>
            <a:ext cx="464058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History of generally dry skin</a:t>
            </a:r>
            <a:endParaRPr lang="en-US" sz="1050" dirty="0"/>
          </a:p>
        </p:txBody>
      </p:sp>
      <p:sp>
        <p:nvSpPr>
          <p:cNvPr id="36" name="SK-4-text-35"/>
          <p:cNvSpPr/>
          <p:nvPr/>
        </p:nvSpPr>
        <p:spPr>
          <a:xfrm>
            <a:off x="823913" y="3453557"/>
            <a:ext cx="68808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History of atopy (Asthma, Hayfever, Eczema)</a:t>
            </a:r>
            <a:endParaRPr lang="en-US" sz="1050" dirty="0"/>
          </a:p>
        </p:txBody>
      </p:sp>
      <p:sp>
        <p:nvSpPr>
          <p:cNvPr id="37" name="SK-4-text-36"/>
          <p:cNvSpPr/>
          <p:nvPr/>
        </p:nvSpPr>
        <p:spPr>
          <a:xfrm>
            <a:off x="823913" y="3735437"/>
            <a:ext cx="60807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Visible flexural eczema on examination</a:t>
            </a:r>
            <a:endParaRPr lang="en-US" sz="1050" dirty="0"/>
          </a:p>
        </p:txBody>
      </p:sp>
      <p:sp>
        <p:nvSpPr>
          <p:cNvPr id="38" name="SK-4-text-37"/>
          <p:cNvSpPr/>
          <p:nvPr/>
        </p:nvSpPr>
        <p:spPr>
          <a:xfrm>
            <a:off x="823913" y="4017318"/>
            <a:ext cx="74142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Onset before age 2 (caution if child under 4)</a:t>
            </a:r>
            <a:endParaRPr lang="en-US" sz="1050" dirty="0"/>
          </a:p>
        </p:txBody>
      </p:sp>
      <p:sp>
        <p:nvSpPr>
          <p:cNvPr id="39" name="SK-4-text-38"/>
          <p:cNvSpPr/>
          <p:nvPr/>
        </p:nvSpPr>
        <p:spPr>
          <a:xfrm>
            <a:off x="4940350" y="1399133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Clinical Severity</a:t>
            </a:r>
            <a:endParaRPr lang="en-US" sz="1350" dirty="0"/>
          </a:p>
        </p:txBody>
      </p:sp>
      <p:sp>
        <p:nvSpPr>
          <p:cNvPr id="40" name="SK-4-text-39"/>
          <p:cNvSpPr/>
          <p:nvPr/>
        </p:nvSpPr>
        <p:spPr>
          <a:xfrm>
            <a:off x="4559350" y="1870621"/>
            <a:ext cx="315310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065F46"/>
                </a:solidFill>
                <a:highlight>
                  <a:srgbClr val="D1FAE5"/>
                </a:highlight>
              </a:rPr>
              <a:t>MILD</a:t>
            </a:r>
            <a:endParaRPr lang="en-US" sz="825" dirty="0"/>
          </a:p>
        </p:txBody>
      </p:sp>
      <p:sp>
        <p:nvSpPr>
          <p:cNvPr id="41" name="SK-4-text-40"/>
          <p:cNvSpPr/>
          <p:nvPr/>
        </p:nvSpPr>
        <p:spPr>
          <a:xfrm>
            <a:off x="4483150" y="2113508"/>
            <a:ext cx="322585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1F2937"/>
                </a:solidFill>
              </a:rPr>
              <a:t>Dry skin, infrequent itching, little impact on daily activities and sleep.</a:t>
            </a:r>
            <a:endParaRPr lang="en-US" sz="975" dirty="0"/>
          </a:p>
        </p:txBody>
      </p:sp>
      <p:sp>
        <p:nvSpPr>
          <p:cNvPr id="42" name="SK-4-text-41"/>
          <p:cNvSpPr/>
          <p:nvPr/>
        </p:nvSpPr>
        <p:spPr>
          <a:xfrm>
            <a:off x="4559350" y="2631430"/>
            <a:ext cx="799885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92400E"/>
                </a:solidFill>
                <a:highlight>
                  <a:srgbClr val="FEF3C7"/>
                </a:highlight>
              </a:rPr>
              <a:t>MODERATE</a:t>
            </a:r>
            <a:endParaRPr lang="en-US" sz="825" dirty="0"/>
          </a:p>
        </p:txBody>
      </p:sp>
      <p:sp>
        <p:nvSpPr>
          <p:cNvPr id="43" name="SK-4-text-42"/>
          <p:cNvSpPr/>
          <p:nvPr/>
        </p:nvSpPr>
        <p:spPr>
          <a:xfrm>
            <a:off x="4483150" y="2874318"/>
            <a:ext cx="322585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1F2937"/>
                </a:solidFill>
              </a:rPr>
              <a:t>Dry skin, frequent itching, redness (erythema), limited impact on sleep/activities.</a:t>
            </a:r>
            <a:endParaRPr lang="en-US" sz="975" dirty="0"/>
          </a:p>
        </p:txBody>
      </p:sp>
      <p:sp>
        <p:nvSpPr>
          <p:cNvPr id="44" name="SK-4-text-43"/>
          <p:cNvSpPr/>
          <p:nvPr/>
        </p:nvSpPr>
        <p:spPr>
          <a:xfrm>
            <a:off x="4559350" y="3392239"/>
            <a:ext cx="555337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991B1B"/>
                </a:solidFill>
                <a:highlight>
                  <a:srgbClr val="FEE2E2"/>
                </a:highlight>
              </a:rPr>
              <a:t>SEVERE</a:t>
            </a:r>
            <a:endParaRPr lang="en-US" sz="825" dirty="0"/>
          </a:p>
        </p:txBody>
      </p:sp>
      <p:sp>
        <p:nvSpPr>
          <p:cNvPr id="45" name="SK-4-text-44"/>
          <p:cNvSpPr/>
          <p:nvPr/>
        </p:nvSpPr>
        <p:spPr>
          <a:xfrm>
            <a:off x="4483150" y="3635127"/>
            <a:ext cx="322585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1F2937"/>
                </a:solidFill>
              </a:rPr>
              <a:t>Widespread dry skin, incessant itching, redness, bleeding, crusting, cracking. Sleep/activities severely limited.</a:t>
            </a:r>
            <a:endParaRPr lang="en-US" sz="975" dirty="0"/>
          </a:p>
        </p:txBody>
      </p:sp>
      <p:sp>
        <p:nvSpPr>
          <p:cNvPr id="46" name="SK-4-text-45"/>
          <p:cNvSpPr/>
          <p:nvPr/>
        </p:nvSpPr>
        <p:spPr>
          <a:xfrm>
            <a:off x="4483150" y="5886450"/>
            <a:ext cx="3225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i="1" dirty="0">
                <a:solidFill>
                  <a:srgbClr val="6B7280"/>
                </a:solidFill>
              </a:rPr>
              <a:t>Clinical grading guides the </a:t>
            </a:r>
            <a:r>
              <a:rPr lang="en-US" sz="825" b="1" i="1" dirty="0">
                <a:solidFill>
                  <a:srgbClr val="6B7280"/>
                </a:solidFill>
              </a:rPr>
              <a:t>Stepwise Management</a:t>
            </a:r>
            <a:r>
              <a:rPr lang="en-US" sz="825" i="1" dirty="0">
                <a:solidFill>
                  <a:srgbClr val="6B7280"/>
                </a:solidFill>
              </a:rPr>
              <a:t> approach (Steps 1, 2, and 3).</a:t>
            </a:r>
            <a:endParaRPr lang="en-US" sz="825" dirty="0"/>
          </a:p>
        </p:txBody>
      </p:sp>
      <p:sp>
        <p:nvSpPr>
          <p:cNvPr id="47" name="SK-4-text-46"/>
          <p:cNvSpPr/>
          <p:nvPr/>
        </p:nvSpPr>
        <p:spPr>
          <a:xfrm>
            <a:off x="8813899" y="1399133"/>
            <a:ext cx="24688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POEM Measure</a:t>
            </a:r>
            <a:endParaRPr lang="en-US" sz="1350" dirty="0"/>
          </a:p>
        </p:txBody>
      </p:sp>
      <p:sp>
        <p:nvSpPr>
          <p:cNvPr id="48" name="SK-4-text-47"/>
          <p:cNvSpPr/>
          <p:nvPr/>
        </p:nvSpPr>
        <p:spPr>
          <a:xfrm>
            <a:off x="8356699" y="1842046"/>
            <a:ext cx="322585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B5563"/>
                </a:solidFill>
              </a:rPr>
              <a:t>Patient-Oriented Eczema Measure:</a:t>
            </a:r>
            <a:r>
              <a:rPr lang="en-US" sz="975" dirty="0">
                <a:solidFill>
                  <a:srgbClr val="4B5563"/>
                </a:solidFill>
              </a:rPr>
              <a:t>
A practical tool for primary care based on 7 symptom questions over the past week.</a:t>
            </a:r>
            <a:endParaRPr lang="en-US" sz="975" dirty="0"/>
          </a:p>
        </p:txBody>
      </p:sp>
      <p:sp>
        <p:nvSpPr>
          <p:cNvPr id="49" name="SK-4-text-48"/>
          <p:cNvSpPr/>
          <p:nvPr/>
        </p:nvSpPr>
        <p:spPr>
          <a:xfrm>
            <a:off x="8499574" y="2685008"/>
            <a:ext cx="941070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97706"/>
                </a:solidFill>
              </a:rPr>
              <a:t>0 – 2</a:t>
            </a:r>
            <a:endParaRPr lang="en-US" sz="975" dirty="0"/>
          </a:p>
        </p:txBody>
      </p:sp>
      <p:sp>
        <p:nvSpPr>
          <p:cNvPr id="50" name="SK-4-text-49"/>
          <p:cNvSpPr/>
          <p:nvPr/>
        </p:nvSpPr>
        <p:spPr>
          <a:xfrm>
            <a:off x="9071074" y="2685008"/>
            <a:ext cx="2971800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F2937"/>
                </a:solidFill>
              </a:rPr>
              <a:t>Clear / Almost Clear</a:t>
            </a:r>
            <a:endParaRPr lang="en-US" sz="975" dirty="0"/>
          </a:p>
        </p:txBody>
      </p:sp>
      <p:sp>
        <p:nvSpPr>
          <p:cNvPr id="51" name="SK-4-text-50"/>
          <p:cNvSpPr/>
          <p:nvPr/>
        </p:nvSpPr>
        <p:spPr>
          <a:xfrm>
            <a:off x="8499574" y="3023146"/>
            <a:ext cx="941070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97706"/>
                </a:solidFill>
              </a:rPr>
              <a:t>3 – 7</a:t>
            </a:r>
            <a:endParaRPr lang="en-US" sz="975" dirty="0"/>
          </a:p>
        </p:txBody>
      </p:sp>
      <p:sp>
        <p:nvSpPr>
          <p:cNvPr id="52" name="SK-4-text-51"/>
          <p:cNvSpPr/>
          <p:nvPr/>
        </p:nvSpPr>
        <p:spPr>
          <a:xfrm>
            <a:off x="9071074" y="3023146"/>
            <a:ext cx="2368600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F2937"/>
                </a:solidFill>
              </a:rPr>
              <a:t>Mild Eczema</a:t>
            </a:r>
            <a:endParaRPr lang="en-US" sz="975" dirty="0"/>
          </a:p>
        </p:txBody>
      </p:sp>
      <p:sp>
        <p:nvSpPr>
          <p:cNvPr id="53" name="SK-4-text-52"/>
          <p:cNvSpPr/>
          <p:nvPr/>
        </p:nvSpPr>
        <p:spPr>
          <a:xfrm>
            <a:off x="8499574" y="3361283"/>
            <a:ext cx="1188720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97706"/>
                </a:solidFill>
              </a:rPr>
              <a:t>8 – 16</a:t>
            </a:r>
            <a:endParaRPr lang="en-US" sz="975" dirty="0"/>
          </a:p>
        </p:txBody>
      </p:sp>
      <p:sp>
        <p:nvSpPr>
          <p:cNvPr id="54" name="SK-4-text-53"/>
          <p:cNvSpPr/>
          <p:nvPr/>
        </p:nvSpPr>
        <p:spPr>
          <a:xfrm>
            <a:off x="9071074" y="3361283"/>
            <a:ext cx="2368600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F2937"/>
                </a:solidFill>
              </a:rPr>
              <a:t>Moderate Eczema</a:t>
            </a:r>
            <a:endParaRPr lang="en-US" sz="975" dirty="0"/>
          </a:p>
        </p:txBody>
      </p:sp>
      <p:sp>
        <p:nvSpPr>
          <p:cNvPr id="55" name="SK-4-text-54"/>
          <p:cNvSpPr/>
          <p:nvPr/>
        </p:nvSpPr>
        <p:spPr>
          <a:xfrm>
            <a:off x="8499574" y="3699421"/>
            <a:ext cx="1436370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97706"/>
                </a:solidFill>
              </a:rPr>
              <a:t>17 – 24</a:t>
            </a:r>
            <a:endParaRPr lang="en-US" sz="975" dirty="0"/>
          </a:p>
        </p:txBody>
      </p:sp>
      <p:sp>
        <p:nvSpPr>
          <p:cNvPr id="56" name="SK-4-text-55"/>
          <p:cNvSpPr/>
          <p:nvPr/>
        </p:nvSpPr>
        <p:spPr>
          <a:xfrm>
            <a:off x="9071074" y="3699421"/>
            <a:ext cx="2368600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F2937"/>
                </a:solidFill>
              </a:rPr>
              <a:t>Severe Eczema</a:t>
            </a:r>
            <a:endParaRPr lang="en-US" sz="975" dirty="0"/>
          </a:p>
        </p:txBody>
      </p:sp>
      <p:sp>
        <p:nvSpPr>
          <p:cNvPr id="57" name="SK-4-text-56"/>
          <p:cNvSpPr/>
          <p:nvPr/>
        </p:nvSpPr>
        <p:spPr>
          <a:xfrm>
            <a:off x="8499574" y="4037558"/>
            <a:ext cx="1436370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97706"/>
                </a:solidFill>
              </a:rPr>
              <a:t>25 – 28</a:t>
            </a:r>
            <a:endParaRPr lang="en-US" sz="975" dirty="0"/>
          </a:p>
        </p:txBody>
      </p:sp>
      <p:sp>
        <p:nvSpPr>
          <p:cNvPr id="58" name="SK-4-text-57"/>
          <p:cNvSpPr/>
          <p:nvPr/>
        </p:nvSpPr>
        <p:spPr>
          <a:xfrm>
            <a:off x="9071074" y="4037558"/>
            <a:ext cx="2674620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F2937"/>
                </a:solidFill>
              </a:rPr>
              <a:t>Very Severe Eczema</a:t>
            </a:r>
            <a:endParaRPr lang="en-US" sz="975" dirty="0"/>
          </a:p>
        </p:txBody>
      </p:sp>
      <p:sp>
        <p:nvSpPr>
          <p:cNvPr id="59" name="SK-4-text-58"/>
          <p:cNvSpPr/>
          <p:nvPr/>
        </p:nvSpPr>
        <p:spPr>
          <a:xfrm>
            <a:off x="8356699" y="5886450"/>
            <a:ext cx="3225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i="1" dirty="0">
                <a:solidFill>
                  <a:srgbClr val="6B7280"/>
                </a:solidFill>
              </a:rPr>
              <a:t>Note: SCORAD and EASI tools are primarily used in secondary care settings.</a:t>
            </a:r>
            <a:endParaRPr lang="en-US" sz="8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92361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0" y="333375"/>
            <a:ext cx="47625" cy="506611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78111"/>
            <a:ext cx="11430000" cy="76200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287661"/>
            <a:ext cx="285750" cy="34290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078236"/>
            <a:ext cx="3683050" cy="4494014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268736"/>
            <a:ext cx="3302050" cy="36195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268736"/>
            <a:ext cx="266700" cy="26670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802136"/>
            <a:ext cx="142875" cy="11430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103066"/>
            <a:ext cx="142875" cy="11430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403997"/>
            <a:ext cx="142875" cy="11430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54550" y="2078236"/>
            <a:ext cx="3683050" cy="4494014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45050" y="2268736"/>
            <a:ext cx="3302050" cy="36195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45050" y="2268736"/>
            <a:ext cx="266700" cy="26670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45050" y="2802136"/>
            <a:ext cx="142875" cy="131862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45050" y="3289697"/>
            <a:ext cx="142875" cy="122337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5050" y="3777258"/>
            <a:ext cx="142875" cy="11430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28099" y="2078236"/>
            <a:ext cx="3683050" cy="4494014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18599" y="2268736"/>
            <a:ext cx="3302050" cy="361950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18599" y="2268736"/>
            <a:ext cx="266700" cy="266700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18599" y="2802136"/>
            <a:ext cx="142875" cy="122337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18599" y="3289697"/>
            <a:ext cx="142875" cy="122337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18599" y="3777258"/>
            <a:ext cx="142875" cy="114300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18599" y="6019800"/>
            <a:ext cx="3302050" cy="361950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413849" y="6132165"/>
            <a:ext cx="166688" cy="137220"/>
          </a:xfrm>
          <a:prstGeom prst="rect">
            <a:avLst/>
          </a:prstGeom>
        </p:spPr>
      </p:pic>
      <p:sp>
        <p:nvSpPr>
          <p:cNvPr id="28" name="SK-5-text-27"/>
          <p:cNvSpPr/>
          <p:nvPr/>
        </p:nvSpPr>
        <p:spPr>
          <a:xfrm>
            <a:off x="857250" y="333375"/>
            <a:ext cx="8321040" cy="2970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1F2937"/>
                </a:solidFill>
              </a:rPr>
              <a:t>Stepwise Management Approach</a:t>
            </a:r>
            <a:endParaRPr lang="en-US" sz="1950" dirty="0"/>
          </a:p>
        </p:txBody>
      </p:sp>
      <p:sp>
        <p:nvSpPr>
          <p:cNvPr id="29" name="SK-5-text-28"/>
          <p:cNvSpPr/>
          <p:nvPr/>
        </p:nvSpPr>
        <p:spPr>
          <a:xfrm>
            <a:off x="857250" y="668536"/>
            <a:ext cx="58521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005A43"/>
                </a:solidFill>
              </a:rPr>
              <a:t>NICE CKS 2024 | BRADFORD VTS GP TEACHING</a:t>
            </a:r>
            <a:endParaRPr lang="en-US" sz="900" dirty="0"/>
          </a:p>
        </p:txBody>
      </p:sp>
      <p:sp>
        <p:nvSpPr>
          <p:cNvPr id="30" name="SK-5-text-29"/>
          <p:cNvSpPr/>
          <p:nvPr/>
        </p:nvSpPr>
        <p:spPr>
          <a:xfrm>
            <a:off x="1095375" y="1220986"/>
            <a:ext cx="10477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THE CORNERSTONE: All Patients at All Steps</a:t>
            </a:r>
            <a:endParaRPr lang="en-US" sz="1350" dirty="0"/>
          </a:p>
        </p:txBody>
      </p:sp>
      <p:sp>
        <p:nvSpPr>
          <p:cNvPr id="31" name="SK-5-text-30"/>
          <p:cNvSpPr/>
          <p:nvPr/>
        </p:nvSpPr>
        <p:spPr>
          <a:xfrm>
            <a:off x="1095375" y="1497211"/>
            <a:ext cx="110966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>
                    <a:alpha val="90000"/>
                  </a:srgbClr>
                </a:solidFill>
              </a:rPr>
              <a:t>Liberal Emollients (500g/week for adults) + Identify/Avoid Triggers + Patient &amp; Carer Education</a:t>
            </a:r>
            <a:endParaRPr lang="en-US" sz="1050" dirty="0"/>
          </a:p>
        </p:txBody>
      </p:sp>
      <p:sp>
        <p:nvSpPr>
          <p:cNvPr id="32" name="SK-5-text-31"/>
          <p:cNvSpPr/>
          <p:nvPr/>
        </p:nvSpPr>
        <p:spPr>
          <a:xfrm>
            <a:off x="667643" y="2268736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</p:txBody>
      </p:sp>
      <p:sp>
        <p:nvSpPr>
          <p:cNvPr id="33" name="SK-5-text-32"/>
          <p:cNvSpPr/>
          <p:nvPr/>
        </p:nvSpPr>
        <p:spPr>
          <a:xfrm>
            <a:off x="952500" y="2273498"/>
            <a:ext cx="22631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Mild Eczema</a:t>
            </a:r>
            <a:endParaRPr lang="en-US" sz="1350" dirty="0"/>
          </a:p>
        </p:txBody>
      </p:sp>
      <p:sp>
        <p:nvSpPr>
          <p:cNvPr id="34" name="SK-5-text-33"/>
          <p:cNvSpPr/>
          <p:nvPr/>
        </p:nvSpPr>
        <p:spPr>
          <a:xfrm>
            <a:off x="809625" y="2773561"/>
            <a:ext cx="63474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11827"/>
                </a:solidFill>
              </a:rPr>
              <a:t>Mild TCS:</a:t>
            </a:r>
            <a:r>
              <a:rPr lang="en-US" sz="1050" dirty="0">
                <a:solidFill>
                  <a:srgbClr val="1F2937"/>
                </a:solidFill>
              </a:rPr>
              <a:t> Hydrocortisone 1% for flares.</a:t>
            </a:r>
            <a:endParaRPr lang="en-US" sz="1050" dirty="0"/>
          </a:p>
        </p:txBody>
      </p:sp>
      <p:sp>
        <p:nvSpPr>
          <p:cNvPr id="35" name="SK-5-text-34"/>
          <p:cNvSpPr/>
          <p:nvPr/>
        </p:nvSpPr>
        <p:spPr>
          <a:xfrm>
            <a:off x="809625" y="3074491"/>
            <a:ext cx="36804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Manage in Primary Care.</a:t>
            </a:r>
            <a:endParaRPr lang="en-US" sz="1050" dirty="0"/>
          </a:p>
        </p:txBody>
      </p:sp>
      <p:sp>
        <p:nvSpPr>
          <p:cNvPr id="36" name="SK-5-text-35"/>
          <p:cNvSpPr/>
          <p:nvPr/>
        </p:nvSpPr>
        <p:spPr>
          <a:xfrm>
            <a:off x="809625" y="3375422"/>
            <a:ext cx="464058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Focus on emollient technique.</a:t>
            </a:r>
            <a:endParaRPr lang="en-US" sz="1050" dirty="0"/>
          </a:p>
        </p:txBody>
      </p:sp>
      <p:sp>
        <p:nvSpPr>
          <p:cNvPr id="37" name="SK-5-text-36"/>
          <p:cNvSpPr/>
          <p:nvPr/>
        </p:nvSpPr>
        <p:spPr>
          <a:xfrm>
            <a:off x="4541193" y="2268736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</p:txBody>
      </p:sp>
      <p:sp>
        <p:nvSpPr>
          <p:cNvPr id="38" name="SK-5-text-37"/>
          <p:cNvSpPr/>
          <p:nvPr/>
        </p:nvSpPr>
        <p:spPr>
          <a:xfrm>
            <a:off x="4826050" y="2273498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Moderate Eczema</a:t>
            </a:r>
            <a:endParaRPr lang="en-US" sz="1350" dirty="0"/>
          </a:p>
        </p:txBody>
      </p:sp>
      <p:sp>
        <p:nvSpPr>
          <p:cNvPr id="39" name="SK-5-text-38"/>
          <p:cNvSpPr/>
          <p:nvPr/>
        </p:nvSpPr>
        <p:spPr>
          <a:xfrm>
            <a:off x="4683175" y="2773561"/>
            <a:ext cx="306392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11827"/>
                </a:solidFill>
              </a:rPr>
              <a:t>Moderate/Potent TCS:</a:t>
            </a:r>
            <a:r>
              <a:rPr lang="en-US" sz="1050" dirty="0">
                <a:solidFill>
                  <a:srgbClr val="1F2937"/>
                </a:solidFill>
              </a:rPr>
              <a:t> e.g., Betnovate-RD or Eumovate.</a:t>
            </a:r>
            <a:endParaRPr lang="en-US" sz="1050" dirty="0"/>
          </a:p>
        </p:txBody>
      </p:sp>
      <p:sp>
        <p:nvSpPr>
          <p:cNvPr id="40" name="SK-5-text-39"/>
          <p:cNvSpPr/>
          <p:nvPr/>
        </p:nvSpPr>
        <p:spPr>
          <a:xfrm>
            <a:off x="4683175" y="3261122"/>
            <a:ext cx="306392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11827"/>
                </a:solidFill>
              </a:rPr>
              <a:t>TCIs:</a:t>
            </a:r>
            <a:r>
              <a:rPr lang="en-US" sz="1050" dirty="0">
                <a:solidFill>
                  <a:srgbClr val="1F2937"/>
                </a:solidFill>
              </a:rPr>
              <a:t> Tacrolimus or Pimecrolimus if TCS not suitable.</a:t>
            </a:r>
            <a:endParaRPr lang="en-US" sz="1050" dirty="0"/>
          </a:p>
        </p:txBody>
      </p:sp>
      <p:sp>
        <p:nvSpPr>
          <p:cNvPr id="41" name="SK-5-text-40"/>
          <p:cNvSpPr/>
          <p:nvPr/>
        </p:nvSpPr>
        <p:spPr>
          <a:xfrm>
            <a:off x="4683175" y="3748683"/>
            <a:ext cx="53340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Regular review every 3-6 months.</a:t>
            </a:r>
            <a:endParaRPr lang="en-US" sz="1050" dirty="0"/>
          </a:p>
        </p:txBody>
      </p:sp>
      <p:sp>
        <p:nvSpPr>
          <p:cNvPr id="42" name="SK-5-text-41"/>
          <p:cNvSpPr/>
          <p:nvPr/>
        </p:nvSpPr>
        <p:spPr>
          <a:xfrm>
            <a:off x="8414742" y="2268736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</p:txBody>
      </p:sp>
      <p:sp>
        <p:nvSpPr>
          <p:cNvPr id="43" name="SK-5-text-42"/>
          <p:cNvSpPr/>
          <p:nvPr/>
        </p:nvSpPr>
        <p:spPr>
          <a:xfrm>
            <a:off x="8699599" y="2273498"/>
            <a:ext cx="26746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Severe Eczema</a:t>
            </a:r>
            <a:endParaRPr lang="en-US" sz="1350" dirty="0"/>
          </a:p>
        </p:txBody>
      </p:sp>
      <p:sp>
        <p:nvSpPr>
          <p:cNvPr id="44" name="SK-5-text-43"/>
          <p:cNvSpPr/>
          <p:nvPr/>
        </p:nvSpPr>
        <p:spPr>
          <a:xfrm>
            <a:off x="8556724" y="2773561"/>
            <a:ext cx="306392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11827"/>
                </a:solidFill>
              </a:rPr>
              <a:t>Advanced Topicals:</a:t>
            </a:r>
            <a:r>
              <a:rPr lang="en-US" sz="1050" dirty="0">
                <a:solidFill>
                  <a:srgbClr val="1F2937"/>
                </a:solidFill>
              </a:rPr>
              <a:t> Bandaging/Wet wraps &amp; TCIs.</a:t>
            </a:r>
            <a:endParaRPr lang="en-US" sz="1050" dirty="0"/>
          </a:p>
        </p:txBody>
      </p:sp>
      <p:sp>
        <p:nvSpPr>
          <p:cNvPr id="45" name="SK-5-text-44"/>
          <p:cNvSpPr/>
          <p:nvPr/>
        </p:nvSpPr>
        <p:spPr>
          <a:xfrm>
            <a:off x="8556724" y="3261122"/>
            <a:ext cx="306392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11827"/>
                </a:solidFill>
              </a:rPr>
              <a:t>Systemics:</a:t>
            </a:r>
            <a:r>
              <a:rPr lang="en-US" sz="1050" dirty="0">
                <a:solidFill>
                  <a:srgbClr val="1F2937"/>
                </a:solidFill>
              </a:rPr>
              <a:t> Ciclosporin, Methotrexate, Azathioprine.</a:t>
            </a:r>
            <a:endParaRPr lang="en-US" sz="1050" dirty="0"/>
          </a:p>
        </p:txBody>
      </p:sp>
      <p:sp>
        <p:nvSpPr>
          <p:cNvPr id="46" name="SK-5-text-45"/>
          <p:cNvSpPr/>
          <p:nvPr/>
        </p:nvSpPr>
        <p:spPr>
          <a:xfrm>
            <a:off x="8556724" y="3748683"/>
            <a:ext cx="3635276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11827"/>
                </a:solidFill>
              </a:rPr>
              <a:t>Biologics:</a:t>
            </a:r>
            <a:r>
              <a:rPr lang="en-US" sz="1050" dirty="0">
                <a:solidFill>
                  <a:srgbClr val="1F2937"/>
                </a:solidFill>
              </a:rPr>
              <a:t> Dupilumab (IL-4/13) or Tralokinumab.</a:t>
            </a:r>
            <a:endParaRPr lang="en-US" sz="1050" dirty="0"/>
          </a:p>
        </p:txBody>
      </p:sp>
      <p:sp>
        <p:nvSpPr>
          <p:cNvPr id="47" name="SK-5-text-46"/>
          <p:cNvSpPr/>
          <p:nvPr/>
        </p:nvSpPr>
        <p:spPr>
          <a:xfrm>
            <a:off x="8656737" y="6115050"/>
            <a:ext cx="3535263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92400E"/>
                </a:solidFill>
              </a:rPr>
              <a:t>Refer for Phototherapy/Systemics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679996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0" y="266700"/>
            <a:ext cx="47625" cy="451396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60996"/>
            <a:ext cx="4457700" cy="3668167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299121"/>
            <a:ext cx="3981450" cy="333375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340048"/>
            <a:ext cx="214313" cy="17532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1775371"/>
            <a:ext cx="178594" cy="178594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2318296"/>
            <a:ext cx="178594" cy="194816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2861221"/>
            <a:ext cx="178594" cy="152995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919663"/>
            <a:ext cx="4457700" cy="129540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24450" y="1060996"/>
            <a:ext cx="6686550" cy="99060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14950" y="1251496"/>
            <a:ext cx="190500" cy="152400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24450" y="2242096"/>
            <a:ext cx="6686550" cy="3972967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62575" y="2480221"/>
            <a:ext cx="6210300" cy="333375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62575" y="2521148"/>
            <a:ext cx="214313" cy="17532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62575" y="3032671"/>
            <a:ext cx="6210300" cy="2162175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62575" y="3032671"/>
            <a:ext cx="1552575" cy="390525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15150" y="3032671"/>
            <a:ext cx="2484090" cy="390525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99240" y="3032671"/>
            <a:ext cx="2173635" cy="390525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362575" y="3423196"/>
            <a:ext cx="1552575" cy="590550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915150" y="3423196"/>
            <a:ext cx="2484090" cy="590550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99240" y="3423196"/>
            <a:ext cx="2173635" cy="590550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362575" y="4013746"/>
            <a:ext cx="1552575" cy="590550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915150" y="4013746"/>
            <a:ext cx="2484090" cy="590550"/>
          </a:xfrm>
          <a:prstGeom prst="rect">
            <a:avLst/>
          </a:prstGeom>
        </p:spPr>
      </p:pic>
      <p:pic>
        <p:nvPicPr>
          <p:cNvPr id="27" name="SK-6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99240" y="4013746"/>
            <a:ext cx="2173635" cy="590550"/>
          </a:xfrm>
          <a:prstGeom prst="rect">
            <a:avLst/>
          </a:prstGeom>
        </p:spPr>
      </p:pic>
      <p:pic>
        <p:nvPicPr>
          <p:cNvPr id="28" name="SK-6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362575" y="4604296"/>
            <a:ext cx="1552575" cy="590550"/>
          </a:xfrm>
          <a:prstGeom prst="rect">
            <a:avLst/>
          </a:prstGeom>
        </p:spPr>
      </p:pic>
      <p:pic>
        <p:nvPicPr>
          <p:cNvPr id="29" name="SK-6-img-28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915150" y="4604296"/>
            <a:ext cx="2484090" cy="590550"/>
          </a:xfrm>
          <a:prstGeom prst="rect">
            <a:avLst/>
          </a:prstGeom>
        </p:spPr>
      </p:pic>
      <p:pic>
        <p:nvPicPr>
          <p:cNvPr id="30" name="SK-6-img-29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99240" y="4604296"/>
            <a:ext cx="2173635" cy="590550"/>
          </a:xfrm>
          <a:prstGeom prst="rect">
            <a:avLst/>
          </a:prstGeom>
        </p:spPr>
      </p:pic>
      <p:pic>
        <p:nvPicPr>
          <p:cNvPr id="31" name="SK-6-img-30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81000" y="6367463"/>
            <a:ext cx="11430000" cy="338138"/>
          </a:xfrm>
          <a:prstGeom prst="rect">
            <a:avLst/>
          </a:prstGeom>
        </p:spPr>
      </p:pic>
      <p:pic>
        <p:nvPicPr>
          <p:cNvPr id="32" name="SK-6-img-31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71500" y="6473577"/>
            <a:ext cx="154781" cy="125760"/>
          </a:xfrm>
          <a:prstGeom prst="rect">
            <a:avLst/>
          </a:prstGeom>
        </p:spPr>
      </p:pic>
      <p:sp>
        <p:nvSpPr>
          <p:cNvPr id="33" name="SK-6-text-32"/>
          <p:cNvSpPr/>
          <p:nvPr/>
        </p:nvSpPr>
        <p:spPr>
          <a:xfrm>
            <a:off x="857250" y="266700"/>
            <a:ext cx="821436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Emollients: NICE 2024 Guidance</a:t>
            </a:r>
            <a:endParaRPr lang="en-US" sz="1650" dirty="0"/>
          </a:p>
        </p:txBody>
      </p:sp>
      <p:sp>
        <p:nvSpPr>
          <p:cNvPr id="34" name="SK-6-text-33"/>
          <p:cNvSpPr/>
          <p:nvPr/>
        </p:nvSpPr>
        <p:spPr>
          <a:xfrm>
            <a:off x="857250" y="546646"/>
            <a:ext cx="58521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005A43"/>
                </a:solidFill>
              </a:rPr>
              <a:t>NICE CKS 2024 | BRADFORD VTS GP TEACHING</a:t>
            </a:r>
            <a:endParaRPr lang="en-US" sz="900" dirty="0"/>
          </a:p>
        </p:txBody>
      </p:sp>
      <p:sp>
        <p:nvSpPr>
          <p:cNvPr id="35" name="SK-6-text-34"/>
          <p:cNvSpPr/>
          <p:nvPr/>
        </p:nvSpPr>
        <p:spPr>
          <a:xfrm>
            <a:off x="833438" y="1299121"/>
            <a:ext cx="3981450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A43"/>
                </a:solidFill>
              </a:rPr>
              <a:t>The Foundation</a:t>
            </a:r>
            <a:endParaRPr lang="en-US" sz="1350" dirty="0"/>
          </a:p>
        </p:txBody>
      </p:sp>
      <p:sp>
        <p:nvSpPr>
          <p:cNvPr id="36" name="SK-6-text-35"/>
          <p:cNvSpPr/>
          <p:nvPr/>
        </p:nvSpPr>
        <p:spPr>
          <a:xfrm>
            <a:off x="797719" y="1775371"/>
            <a:ext cx="380285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Cornerstone of treatment:</a:t>
            </a:r>
            <a:r>
              <a:rPr lang="en-US" sz="1125" dirty="0">
                <a:solidFill>
                  <a:srgbClr val="1F2937"/>
                </a:solidFill>
              </a:rPr>
              <a:t> All patients at all steps of the care model.</a:t>
            </a:r>
            <a:endParaRPr lang="en-US" sz="1125" dirty="0"/>
          </a:p>
        </p:txBody>
      </p:sp>
      <p:sp>
        <p:nvSpPr>
          <p:cNvPr id="37" name="SK-6-text-36"/>
          <p:cNvSpPr/>
          <p:nvPr/>
        </p:nvSpPr>
        <p:spPr>
          <a:xfrm>
            <a:off x="797719" y="2318296"/>
            <a:ext cx="380285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Mechanism:</a:t>
            </a:r>
            <a:r>
              <a:rPr lang="en-US" sz="1125" dirty="0">
                <a:solidFill>
                  <a:srgbClr val="1F2937"/>
                </a:solidFill>
              </a:rPr>
              <a:t> Restore skin barrier, reduce water loss, and decrease itch/inflammation.</a:t>
            </a:r>
            <a:endParaRPr lang="en-US" sz="1125" dirty="0"/>
          </a:p>
        </p:txBody>
      </p:sp>
      <p:sp>
        <p:nvSpPr>
          <p:cNvPr id="38" name="SK-6-text-37"/>
          <p:cNvSpPr/>
          <p:nvPr/>
        </p:nvSpPr>
        <p:spPr>
          <a:xfrm>
            <a:off x="797719" y="2861221"/>
            <a:ext cx="380285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Frequency:</a:t>
            </a:r>
            <a:r>
              <a:rPr lang="en-US" sz="1125" dirty="0">
                <a:solidFill>
                  <a:srgbClr val="1F2937"/>
                </a:solidFill>
              </a:rPr>
              <a:t> Must be used CONTINUOUSLY (daily), not just during flares.</a:t>
            </a:r>
            <a:endParaRPr lang="en-US" sz="1125" dirty="0"/>
          </a:p>
        </p:txBody>
      </p:sp>
      <p:sp>
        <p:nvSpPr>
          <p:cNvPr id="39" name="SK-6-text-38"/>
          <p:cNvSpPr/>
          <p:nvPr/>
        </p:nvSpPr>
        <p:spPr>
          <a:xfrm>
            <a:off x="1464618" y="5138738"/>
            <a:ext cx="2290465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FFFFFF">
                    <a:alpha val="90000"/>
                  </a:srgbClr>
                </a:solidFill>
              </a:rPr>
              <a:t>TYPICAL ADULT PRESCRIPTION</a:t>
            </a:r>
            <a:endParaRPr lang="en-US" sz="1050" dirty="0"/>
          </a:p>
        </p:txBody>
      </p:sp>
      <p:sp>
        <p:nvSpPr>
          <p:cNvPr id="40" name="SK-6-text-39"/>
          <p:cNvSpPr/>
          <p:nvPr/>
        </p:nvSpPr>
        <p:spPr>
          <a:xfrm>
            <a:off x="571500" y="5338763"/>
            <a:ext cx="4076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500g / Week</a:t>
            </a:r>
            <a:endParaRPr lang="en-US" sz="2400" dirty="0"/>
          </a:p>
        </p:txBody>
      </p:sp>
      <p:sp>
        <p:nvSpPr>
          <p:cNvPr id="41" name="SK-6-text-40"/>
          <p:cNvSpPr/>
          <p:nvPr/>
        </p:nvSpPr>
        <p:spPr>
          <a:xfrm>
            <a:off x="1363712" y="5824538"/>
            <a:ext cx="2492127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FFFFFF">
                    <a:alpha val="90000"/>
                  </a:srgbClr>
                </a:solidFill>
              </a:rPr>
              <a:t>LIBERAL APPLICATION ESSENTIAL</a:t>
            </a:r>
            <a:endParaRPr lang="en-US" sz="1050" dirty="0"/>
          </a:p>
        </p:txBody>
      </p:sp>
      <p:sp>
        <p:nvSpPr>
          <p:cNvPr id="42" name="SK-6-text-41"/>
          <p:cNvSpPr/>
          <p:nvPr/>
        </p:nvSpPr>
        <p:spPr>
          <a:xfrm>
            <a:off x="5505450" y="1213396"/>
            <a:ext cx="63055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92400E"/>
                </a:solidFill>
              </a:rPr>
              <a:t>KEY NICE 2024 UPDATE</a:t>
            </a:r>
            <a:endParaRPr lang="en-US" sz="1200" dirty="0"/>
          </a:p>
        </p:txBody>
      </p:sp>
      <p:sp>
        <p:nvSpPr>
          <p:cNvPr id="43" name="SK-6-text-42"/>
          <p:cNvSpPr/>
          <p:nvPr/>
        </p:nvSpPr>
        <p:spPr>
          <a:xfrm>
            <a:off x="5314950" y="1499146"/>
            <a:ext cx="63055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Aqueous cream should NOT be used as a leave-on emollient. Sodium lauryl sulphate (SLS) causes significant skin irritation. Use only as soap substitute.</a:t>
            </a:r>
            <a:endParaRPr lang="en-US" sz="1125" dirty="0"/>
          </a:p>
        </p:txBody>
      </p:sp>
      <p:sp>
        <p:nvSpPr>
          <p:cNvPr id="44" name="SK-6-text-43"/>
          <p:cNvSpPr/>
          <p:nvPr/>
        </p:nvSpPr>
        <p:spPr>
          <a:xfrm>
            <a:off x="5576888" y="2480221"/>
            <a:ext cx="6210300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A43"/>
                </a:solidFill>
              </a:rPr>
              <a:t>Selecting the Right Product</a:t>
            </a:r>
            <a:endParaRPr lang="en-US" sz="1350" dirty="0"/>
          </a:p>
        </p:txBody>
      </p:sp>
      <p:sp>
        <p:nvSpPr>
          <p:cNvPr id="45" name="SK-6-text-44"/>
          <p:cNvSpPr/>
          <p:nvPr/>
        </p:nvSpPr>
        <p:spPr>
          <a:xfrm>
            <a:off x="5476875" y="3032671"/>
            <a:ext cx="1323975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Type</a:t>
            </a:r>
            <a:endParaRPr lang="en-US" sz="1050" dirty="0"/>
          </a:p>
        </p:txBody>
      </p:sp>
      <p:sp>
        <p:nvSpPr>
          <p:cNvPr id="46" name="SK-6-text-45"/>
          <p:cNvSpPr/>
          <p:nvPr/>
        </p:nvSpPr>
        <p:spPr>
          <a:xfrm>
            <a:off x="7029450" y="3032671"/>
            <a:ext cx="225549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Properties</a:t>
            </a:r>
            <a:endParaRPr lang="en-US" sz="1050" dirty="0"/>
          </a:p>
        </p:txBody>
      </p:sp>
      <p:sp>
        <p:nvSpPr>
          <p:cNvPr id="47" name="SK-6-text-46"/>
          <p:cNvSpPr/>
          <p:nvPr/>
        </p:nvSpPr>
        <p:spPr>
          <a:xfrm>
            <a:off x="9513540" y="3032671"/>
            <a:ext cx="1945035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Examples</a:t>
            </a:r>
            <a:endParaRPr lang="en-US" sz="1050" dirty="0"/>
          </a:p>
        </p:txBody>
      </p:sp>
      <p:sp>
        <p:nvSpPr>
          <p:cNvPr id="48" name="SK-6-text-47"/>
          <p:cNvSpPr/>
          <p:nvPr/>
        </p:nvSpPr>
        <p:spPr>
          <a:xfrm>
            <a:off x="5476875" y="3537496"/>
            <a:ext cx="14401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A43"/>
                </a:solidFill>
              </a:rPr>
              <a:t>Ointments</a:t>
            </a:r>
            <a:endParaRPr lang="en-US" sz="1050" dirty="0"/>
          </a:p>
        </p:txBody>
      </p:sp>
      <p:sp>
        <p:nvSpPr>
          <p:cNvPr id="49" name="SK-6-text-48"/>
          <p:cNvSpPr/>
          <p:nvPr/>
        </p:nvSpPr>
        <p:spPr>
          <a:xfrm>
            <a:off x="7029450" y="3423196"/>
            <a:ext cx="225549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74151"/>
                </a:solidFill>
              </a:rPr>
              <a:t>Most occlusive &amp; effective; best for very dry or thickened skin.</a:t>
            </a:r>
            <a:endParaRPr lang="en-US" sz="1050" dirty="0"/>
          </a:p>
        </p:txBody>
      </p:sp>
      <p:sp>
        <p:nvSpPr>
          <p:cNvPr id="50" name="SK-6-text-49"/>
          <p:cNvSpPr/>
          <p:nvPr/>
        </p:nvSpPr>
        <p:spPr>
          <a:xfrm>
            <a:off x="9513540" y="3423196"/>
            <a:ext cx="1945035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74151"/>
                </a:solidFill>
              </a:rPr>
              <a:t>White soft paraffin, Emulsifying ointment.</a:t>
            </a:r>
            <a:endParaRPr lang="en-US" sz="1050" dirty="0"/>
          </a:p>
        </p:txBody>
      </p:sp>
      <p:sp>
        <p:nvSpPr>
          <p:cNvPr id="51" name="SK-6-text-50"/>
          <p:cNvSpPr/>
          <p:nvPr/>
        </p:nvSpPr>
        <p:spPr>
          <a:xfrm>
            <a:off x="5476875" y="4128046"/>
            <a:ext cx="9601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A43"/>
                </a:solidFill>
              </a:rPr>
              <a:t>Creams</a:t>
            </a:r>
            <a:endParaRPr lang="en-US" sz="1050" dirty="0"/>
          </a:p>
        </p:txBody>
      </p:sp>
      <p:sp>
        <p:nvSpPr>
          <p:cNvPr id="52" name="SK-6-text-51"/>
          <p:cNvSpPr/>
          <p:nvPr/>
        </p:nvSpPr>
        <p:spPr>
          <a:xfrm>
            <a:off x="7029450" y="4013746"/>
            <a:ext cx="225549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74151"/>
                </a:solidFill>
              </a:rPr>
              <a:t>Less greasy, better tolerated; ideal for daytime use.</a:t>
            </a:r>
            <a:endParaRPr lang="en-US" sz="1050" dirty="0"/>
          </a:p>
        </p:txBody>
      </p:sp>
      <p:sp>
        <p:nvSpPr>
          <p:cNvPr id="53" name="SK-6-text-52"/>
          <p:cNvSpPr/>
          <p:nvPr/>
        </p:nvSpPr>
        <p:spPr>
          <a:xfrm>
            <a:off x="9513540" y="4013746"/>
            <a:ext cx="267846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74151"/>
                </a:solidFill>
              </a:rPr>
              <a:t>Diprobase, E45, Cetraben.</a:t>
            </a:r>
            <a:endParaRPr lang="en-US" sz="1050" dirty="0"/>
          </a:p>
        </p:txBody>
      </p:sp>
      <p:sp>
        <p:nvSpPr>
          <p:cNvPr id="54" name="SK-6-text-53"/>
          <p:cNvSpPr/>
          <p:nvPr/>
        </p:nvSpPr>
        <p:spPr>
          <a:xfrm>
            <a:off x="5476875" y="4718596"/>
            <a:ext cx="11201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A43"/>
                </a:solidFill>
              </a:rPr>
              <a:t>Lotions</a:t>
            </a:r>
            <a:endParaRPr lang="en-US" sz="1050" dirty="0"/>
          </a:p>
        </p:txBody>
      </p:sp>
      <p:sp>
        <p:nvSpPr>
          <p:cNvPr id="55" name="SK-6-text-54"/>
          <p:cNvSpPr/>
          <p:nvPr/>
        </p:nvSpPr>
        <p:spPr>
          <a:xfrm>
            <a:off x="7029450" y="4604296"/>
            <a:ext cx="225549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74151"/>
                </a:solidFill>
              </a:rPr>
              <a:t>Least occlusive; useful for hairy areas or mild disease.</a:t>
            </a:r>
            <a:endParaRPr lang="en-US" sz="1050" dirty="0"/>
          </a:p>
        </p:txBody>
      </p:sp>
      <p:sp>
        <p:nvSpPr>
          <p:cNvPr id="56" name="SK-6-text-55"/>
          <p:cNvSpPr/>
          <p:nvPr/>
        </p:nvSpPr>
        <p:spPr>
          <a:xfrm>
            <a:off x="9513540" y="4604296"/>
            <a:ext cx="267846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74151"/>
                </a:solidFill>
              </a:rPr>
              <a:t>Aveeno Lotion, Oilatum.</a:t>
            </a:r>
            <a:endParaRPr lang="en-US" sz="1050" dirty="0"/>
          </a:p>
        </p:txBody>
      </p:sp>
      <p:sp>
        <p:nvSpPr>
          <p:cNvPr id="57" name="SK-6-text-56"/>
          <p:cNvSpPr/>
          <p:nvPr/>
        </p:nvSpPr>
        <p:spPr>
          <a:xfrm>
            <a:off x="5362575" y="5309146"/>
            <a:ext cx="682942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4B5563"/>
                </a:solidFill>
              </a:rPr>
              <a:t>*Choice should be based on patient preference, site, and severity.</a:t>
            </a:r>
            <a:endParaRPr lang="en-US" sz="975" dirty="0"/>
          </a:p>
        </p:txBody>
      </p:sp>
      <p:sp>
        <p:nvSpPr>
          <p:cNvPr id="58" name="SK-6-text-57"/>
          <p:cNvSpPr/>
          <p:nvPr/>
        </p:nvSpPr>
        <p:spPr>
          <a:xfrm>
            <a:off x="726281" y="6443663"/>
            <a:ext cx="11465719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92400E"/>
                </a:solidFill>
              </a:rPr>
              <a:t>Prescribing Tip:</a:t>
            </a:r>
            <a:r>
              <a:rPr lang="en-US" sz="975" dirty="0">
                <a:solidFill>
                  <a:srgbClr val="92400E"/>
                </a:solidFill>
              </a:rPr>
              <a:t> Always prescribe large quantities to ensure adequate treatment and avoid rationing. Patient education on "liberal use" is vital.</a:t>
            </a:r>
            <a:endParaRPr lang="en-US" sz="9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95250"/>
            <a:ext cx="11811000" cy="746671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238125"/>
            <a:ext cx="47625" cy="460921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00" y="1032421"/>
            <a:ext cx="5810250" cy="5539829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63848"/>
            <a:ext cx="214313" cy="17532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661071"/>
            <a:ext cx="142875" cy="17145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2203996"/>
            <a:ext cx="142875" cy="142875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2746921"/>
            <a:ext cx="142875" cy="142875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289846"/>
            <a:ext cx="142875" cy="142875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794671"/>
            <a:ext cx="5429250" cy="847725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0" y="1032421"/>
            <a:ext cx="5810250" cy="2729954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1750" y="1259086"/>
            <a:ext cx="261937" cy="21342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1750" y="1689646"/>
            <a:ext cx="166688" cy="166688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81750" y="2213521"/>
            <a:ext cx="166688" cy="166688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81750" y="2737396"/>
            <a:ext cx="166688" cy="145852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1250" y="3905250"/>
            <a:ext cx="5810250" cy="266700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91250" y="3905250"/>
            <a:ext cx="5810250" cy="2667000"/>
          </a:xfrm>
          <a:prstGeom prst="rect">
            <a:avLst/>
          </a:prstGeom>
        </p:spPr>
      </p:pic>
      <p:sp>
        <p:nvSpPr>
          <p:cNvPr id="20" name="SK-7-text-19"/>
          <p:cNvSpPr/>
          <p:nvPr/>
        </p:nvSpPr>
        <p:spPr>
          <a:xfrm>
            <a:off x="666750" y="238125"/>
            <a:ext cx="930402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Emollient Application and Fire Safety</a:t>
            </a:r>
            <a:endParaRPr lang="en-US" sz="1650" dirty="0"/>
          </a:p>
        </p:txBody>
      </p:sp>
      <p:sp>
        <p:nvSpPr>
          <p:cNvPr id="21" name="SK-7-text-20"/>
          <p:cNvSpPr/>
          <p:nvPr/>
        </p:nvSpPr>
        <p:spPr>
          <a:xfrm>
            <a:off x="666750" y="527596"/>
            <a:ext cx="58521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005A43"/>
                </a:solidFill>
              </a:rPr>
              <a:t>NICE CKS 2024 | BRADFORD VTS GP TEACHING</a:t>
            </a:r>
            <a:endParaRPr lang="en-US" sz="900" dirty="0"/>
          </a:p>
        </p:txBody>
      </p:sp>
      <p:sp>
        <p:nvSpPr>
          <p:cNvPr id="22" name="SK-7-text-21"/>
          <p:cNvSpPr/>
          <p:nvPr/>
        </p:nvSpPr>
        <p:spPr>
          <a:xfrm>
            <a:off x="709613" y="1222921"/>
            <a:ext cx="8161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Best Practice Application (NICE 2024)</a:t>
            </a:r>
            <a:endParaRPr lang="en-US" sz="1350" dirty="0"/>
          </a:p>
        </p:txBody>
      </p:sp>
      <p:sp>
        <p:nvSpPr>
          <p:cNvPr id="23" name="SK-7-text-22"/>
          <p:cNvSpPr/>
          <p:nvPr/>
        </p:nvSpPr>
        <p:spPr>
          <a:xfrm>
            <a:off x="619125" y="1622971"/>
            <a:ext cx="51911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74151"/>
                </a:solidFill>
              </a:rPr>
              <a:t>Direction:</a:t>
            </a:r>
            <a:r>
              <a:rPr lang="en-US" sz="1125" dirty="0">
                <a:solidFill>
                  <a:srgbClr val="374151"/>
                </a:solidFill>
              </a:rPr>
              <a:t> Apply gently in the direction of hair growth. Do not rub vigorously as this can block hair follicles (folliculitis).</a:t>
            </a:r>
            <a:endParaRPr lang="en-US" sz="1125" dirty="0"/>
          </a:p>
        </p:txBody>
      </p:sp>
      <p:sp>
        <p:nvSpPr>
          <p:cNvPr id="24" name="SK-7-text-23"/>
          <p:cNvSpPr/>
          <p:nvPr/>
        </p:nvSpPr>
        <p:spPr>
          <a:xfrm>
            <a:off x="619125" y="2165896"/>
            <a:ext cx="51911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74151"/>
                </a:solidFill>
              </a:rPr>
              <a:t>Hygiene:</a:t>
            </a:r>
            <a:r>
              <a:rPr lang="en-US" sz="1125" dirty="0">
                <a:solidFill>
                  <a:srgbClr val="374151"/>
                </a:solidFill>
              </a:rPr>
              <a:t> Use a clean spoon or pump dispenser to remove emollient from large pots to prevent bacterial contamination.</a:t>
            </a:r>
            <a:endParaRPr lang="en-US" sz="1125" dirty="0"/>
          </a:p>
        </p:txBody>
      </p:sp>
      <p:sp>
        <p:nvSpPr>
          <p:cNvPr id="25" name="SK-7-text-24"/>
          <p:cNvSpPr/>
          <p:nvPr/>
        </p:nvSpPr>
        <p:spPr>
          <a:xfrm>
            <a:off x="619125" y="2708821"/>
            <a:ext cx="51911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74151"/>
                </a:solidFill>
              </a:rPr>
              <a:t>Frequency:</a:t>
            </a:r>
            <a:r>
              <a:rPr lang="en-US" sz="1125" dirty="0">
                <a:solidFill>
                  <a:srgbClr val="374151"/>
                </a:solidFill>
              </a:rPr>
              <a:t> Apply liberally at least 2–3 times daily. Adults typically require 500g per week for full body coverage.</a:t>
            </a:r>
            <a:endParaRPr lang="en-US" sz="1125" dirty="0"/>
          </a:p>
        </p:txBody>
      </p:sp>
      <p:sp>
        <p:nvSpPr>
          <p:cNvPr id="26" name="SK-7-text-25"/>
          <p:cNvSpPr/>
          <p:nvPr/>
        </p:nvSpPr>
        <p:spPr>
          <a:xfrm>
            <a:off x="619125" y="3251746"/>
            <a:ext cx="51911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74151"/>
                </a:solidFill>
              </a:rPr>
              <a:t>Timing:</a:t>
            </a:r>
            <a:r>
              <a:rPr lang="en-US" sz="1125" dirty="0">
                <a:solidFill>
                  <a:srgbClr val="374151"/>
                </a:solidFill>
              </a:rPr>
              <a:t> Most effective when applied immediately after patting skin dry following a bath or shower (traps moisture).</a:t>
            </a:r>
            <a:endParaRPr lang="en-US" sz="1125" dirty="0"/>
          </a:p>
        </p:txBody>
      </p:sp>
      <p:sp>
        <p:nvSpPr>
          <p:cNvPr id="27" name="SK-7-text-26"/>
          <p:cNvSpPr/>
          <p:nvPr/>
        </p:nvSpPr>
        <p:spPr>
          <a:xfrm>
            <a:off x="495300" y="3908971"/>
            <a:ext cx="5200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A43"/>
                </a:solidFill>
              </a:rPr>
              <a:t>Soap Substitutes:</a:t>
            </a:r>
            <a:endParaRPr lang="en-US" sz="1050" dirty="0"/>
          </a:p>
        </p:txBody>
      </p:sp>
      <p:sp>
        <p:nvSpPr>
          <p:cNvPr id="28" name="SK-7-text-27"/>
          <p:cNvSpPr/>
          <p:nvPr/>
        </p:nvSpPr>
        <p:spPr>
          <a:xfrm>
            <a:off x="495300" y="4156621"/>
            <a:ext cx="520065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1F2937"/>
                </a:solidFill>
              </a:rPr>
              <a:t>Avoid standard soaps/detergents. Use Emulsifying Ointment BP, Dermol 500 lotion, or Oilatum bath additives instead.</a:t>
            </a:r>
            <a:endParaRPr lang="en-US" sz="975" dirty="0"/>
          </a:p>
        </p:txBody>
      </p:sp>
      <p:sp>
        <p:nvSpPr>
          <p:cNvPr id="29" name="SK-7-text-28"/>
          <p:cNvSpPr/>
          <p:nvPr/>
        </p:nvSpPr>
        <p:spPr>
          <a:xfrm>
            <a:off x="6757988" y="1222921"/>
            <a:ext cx="5434013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991B1B"/>
                </a:solidFill>
              </a:rPr>
              <a:t>CRITICAL FIRE SAFETY WARNING</a:t>
            </a:r>
            <a:endParaRPr lang="en-US" sz="1500" dirty="0"/>
          </a:p>
        </p:txBody>
      </p:sp>
      <p:sp>
        <p:nvSpPr>
          <p:cNvPr id="30" name="SK-7-text-29"/>
          <p:cNvSpPr/>
          <p:nvPr/>
        </p:nvSpPr>
        <p:spPr>
          <a:xfrm>
            <a:off x="6643688" y="1651546"/>
            <a:ext cx="516731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Paraffin-based emollients absorbed into clothing, bandages, or bedding are HIGHLY FLAMMABLE.</a:t>
            </a:r>
            <a:endParaRPr lang="en-US" sz="1125" dirty="0"/>
          </a:p>
        </p:txBody>
      </p:sp>
      <p:sp>
        <p:nvSpPr>
          <p:cNvPr id="31" name="SK-7-text-30"/>
          <p:cNvSpPr/>
          <p:nvPr/>
        </p:nvSpPr>
        <p:spPr>
          <a:xfrm>
            <a:off x="6643688" y="2175421"/>
            <a:ext cx="516731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GP Responsibility: You MUST counsel all patients and carers about the risk of smoking or being near naked flames.</a:t>
            </a:r>
            <a:endParaRPr lang="en-US" sz="1125" dirty="0"/>
          </a:p>
        </p:txBody>
      </p:sp>
      <p:sp>
        <p:nvSpPr>
          <p:cNvPr id="32" name="SK-7-text-31"/>
          <p:cNvSpPr/>
          <p:nvPr/>
        </p:nvSpPr>
        <p:spPr>
          <a:xfrm>
            <a:off x="6643688" y="2699296"/>
            <a:ext cx="516731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Washing clothes at high temperatures reduces but does not completely remove paraffin residue.</a:t>
            </a:r>
            <a:endParaRPr lang="en-US" sz="11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95250"/>
            <a:ext cx="11811000" cy="746671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238125"/>
            <a:ext cx="47625" cy="460921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50" y="1957536"/>
            <a:ext cx="5667375" cy="3784699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50" y="1957536"/>
            <a:ext cx="5667375" cy="519113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150" y="2148929"/>
            <a:ext cx="178594" cy="148828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5750" y="2476649"/>
            <a:ext cx="5667375" cy="519113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5750" y="2476649"/>
            <a:ext cx="1416844" cy="519113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02594" y="2476649"/>
            <a:ext cx="1983581" cy="519113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86175" y="2476649"/>
            <a:ext cx="2266950" cy="519113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5750" y="2995761"/>
            <a:ext cx="1416844" cy="639961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02594" y="2995761"/>
            <a:ext cx="1983581" cy="639961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86175" y="2995761"/>
            <a:ext cx="2266950" cy="639961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5750" y="3635722"/>
            <a:ext cx="5667375" cy="639961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5750" y="3635722"/>
            <a:ext cx="1416844" cy="639961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02594" y="3635722"/>
            <a:ext cx="1983581" cy="639961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86175" y="3635722"/>
            <a:ext cx="2266950" cy="639961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85750" y="4275683"/>
            <a:ext cx="1416844" cy="826591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02594" y="4275683"/>
            <a:ext cx="1983581" cy="826591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86175" y="4275683"/>
            <a:ext cx="2266950" cy="826591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5750" y="5102275"/>
            <a:ext cx="5667375" cy="639961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38875" y="1968550"/>
            <a:ext cx="5667375" cy="3762821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1968550"/>
            <a:ext cx="5667375" cy="519113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91275" y="2159943"/>
            <a:ext cx="178594" cy="148828"/>
          </a:xfrm>
          <a:prstGeom prst="rect">
            <a:avLst/>
          </a:prstGeom>
        </p:spPr>
      </p:pic>
      <p:pic>
        <p:nvPicPr>
          <p:cNvPr id="27" name="SK-8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238875" y="2487662"/>
            <a:ext cx="5667375" cy="453330"/>
          </a:xfrm>
          <a:prstGeom prst="rect">
            <a:avLst/>
          </a:prstGeom>
        </p:spPr>
      </p:pic>
      <p:pic>
        <p:nvPicPr>
          <p:cNvPr id="28" name="SK-8-img-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38875" y="2487662"/>
            <a:ext cx="5667375" cy="453330"/>
          </a:xfrm>
          <a:prstGeom prst="rect">
            <a:avLst/>
          </a:prstGeom>
        </p:spPr>
      </p:pic>
      <p:pic>
        <p:nvPicPr>
          <p:cNvPr id="29" name="SK-8-img-2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91275" y="2658814"/>
            <a:ext cx="166688" cy="137220"/>
          </a:xfrm>
          <a:prstGeom prst="rect">
            <a:avLst/>
          </a:prstGeom>
        </p:spPr>
      </p:pic>
      <p:pic>
        <p:nvPicPr>
          <p:cNvPr id="30" name="SK-8-img-29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38875" y="2940993"/>
            <a:ext cx="5667375" cy="453330"/>
          </a:xfrm>
          <a:prstGeom prst="rect">
            <a:avLst/>
          </a:prstGeom>
        </p:spPr>
      </p:pic>
      <p:pic>
        <p:nvPicPr>
          <p:cNvPr id="31" name="SK-8-img-30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238875" y="2940993"/>
            <a:ext cx="2445395" cy="453330"/>
          </a:xfrm>
          <a:prstGeom prst="rect">
            <a:avLst/>
          </a:prstGeom>
        </p:spPr>
      </p:pic>
      <p:pic>
        <p:nvPicPr>
          <p:cNvPr id="32" name="SK-8-img-31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684270" y="2940993"/>
            <a:ext cx="1581448" cy="453330"/>
          </a:xfrm>
          <a:prstGeom prst="rect">
            <a:avLst/>
          </a:prstGeom>
        </p:spPr>
      </p:pic>
      <p:pic>
        <p:nvPicPr>
          <p:cNvPr id="33" name="SK-8-img-32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265718" y="2940993"/>
            <a:ext cx="1640532" cy="453330"/>
          </a:xfrm>
          <a:prstGeom prst="rect">
            <a:avLst/>
          </a:prstGeom>
        </p:spPr>
      </p:pic>
      <p:pic>
        <p:nvPicPr>
          <p:cNvPr id="34" name="SK-8-img-33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238875" y="3394323"/>
            <a:ext cx="2445395" cy="453330"/>
          </a:xfrm>
          <a:prstGeom prst="rect">
            <a:avLst/>
          </a:prstGeom>
        </p:spPr>
      </p:pic>
      <p:pic>
        <p:nvPicPr>
          <p:cNvPr id="35" name="SK-8-img-34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684270" y="3394323"/>
            <a:ext cx="1581448" cy="453330"/>
          </a:xfrm>
          <a:prstGeom prst="rect">
            <a:avLst/>
          </a:prstGeom>
        </p:spPr>
      </p:pic>
      <p:pic>
        <p:nvPicPr>
          <p:cNvPr id="36" name="SK-8-img-35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265718" y="3394323"/>
            <a:ext cx="1640532" cy="453330"/>
          </a:xfrm>
          <a:prstGeom prst="rect">
            <a:avLst/>
          </a:prstGeom>
        </p:spPr>
      </p:pic>
      <p:pic>
        <p:nvPicPr>
          <p:cNvPr id="37" name="SK-8-img-36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238875" y="3847654"/>
            <a:ext cx="5667375" cy="453330"/>
          </a:xfrm>
          <a:prstGeom prst="rect">
            <a:avLst/>
          </a:prstGeom>
        </p:spPr>
      </p:pic>
      <p:pic>
        <p:nvPicPr>
          <p:cNvPr id="38" name="SK-8-img-3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238875" y="3847654"/>
            <a:ext cx="2445395" cy="453330"/>
          </a:xfrm>
          <a:prstGeom prst="rect">
            <a:avLst/>
          </a:prstGeom>
        </p:spPr>
      </p:pic>
      <p:pic>
        <p:nvPicPr>
          <p:cNvPr id="39" name="SK-8-img-3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684270" y="3847654"/>
            <a:ext cx="1581448" cy="453330"/>
          </a:xfrm>
          <a:prstGeom prst="rect">
            <a:avLst/>
          </a:prstGeom>
        </p:spPr>
      </p:pic>
      <p:pic>
        <p:nvPicPr>
          <p:cNvPr id="40" name="SK-8-img-39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265718" y="3847654"/>
            <a:ext cx="1640532" cy="453330"/>
          </a:xfrm>
          <a:prstGeom prst="rect">
            <a:avLst/>
          </a:prstGeom>
        </p:spPr>
      </p:pic>
      <p:pic>
        <p:nvPicPr>
          <p:cNvPr id="41" name="SK-8-img-40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238875" y="4300984"/>
            <a:ext cx="2445395" cy="453330"/>
          </a:xfrm>
          <a:prstGeom prst="rect">
            <a:avLst/>
          </a:prstGeom>
        </p:spPr>
      </p:pic>
      <p:pic>
        <p:nvPicPr>
          <p:cNvPr id="42" name="SK-8-img-41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684270" y="4300984"/>
            <a:ext cx="1581448" cy="453330"/>
          </a:xfrm>
          <a:prstGeom prst="rect">
            <a:avLst/>
          </a:prstGeom>
        </p:spPr>
      </p:pic>
      <p:pic>
        <p:nvPicPr>
          <p:cNvPr id="43" name="SK-8-img-42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0265718" y="4300984"/>
            <a:ext cx="1640532" cy="453330"/>
          </a:xfrm>
          <a:prstGeom prst="rect">
            <a:avLst/>
          </a:prstGeom>
        </p:spPr>
      </p:pic>
      <p:pic>
        <p:nvPicPr>
          <p:cNvPr id="44" name="SK-8-img-4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4754314"/>
            <a:ext cx="5667375" cy="638026"/>
          </a:xfrm>
          <a:prstGeom prst="rect">
            <a:avLst/>
          </a:prstGeom>
        </p:spPr>
      </p:pic>
      <p:pic>
        <p:nvPicPr>
          <p:cNvPr id="45" name="SK-8-img-44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238875" y="4754314"/>
            <a:ext cx="2445395" cy="638026"/>
          </a:xfrm>
          <a:prstGeom prst="rect">
            <a:avLst/>
          </a:prstGeom>
        </p:spPr>
      </p:pic>
      <p:pic>
        <p:nvPicPr>
          <p:cNvPr id="46" name="SK-8-img-45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8684270" y="4754314"/>
            <a:ext cx="1581448" cy="638026"/>
          </a:xfrm>
          <a:prstGeom prst="rect">
            <a:avLst/>
          </a:prstGeom>
        </p:spPr>
      </p:pic>
      <p:pic>
        <p:nvPicPr>
          <p:cNvPr id="47" name="SK-8-img-46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0265718" y="4754314"/>
            <a:ext cx="1640532" cy="638026"/>
          </a:xfrm>
          <a:prstGeom prst="rect">
            <a:avLst/>
          </a:prstGeom>
        </p:spPr>
      </p:pic>
      <p:pic>
        <p:nvPicPr>
          <p:cNvPr id="48" name="SK-8-img-47" descr="preencoded.png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238875" y="5392341"/>
            <a:ext cx="5667375" cy="339030"/>
          </a:xfrm>
          <a:prstGeom prst="rect">
            <a:avLst/>
          </a:prstGeom>
        </p:spPr>
      </p:pic>
      <p:pic>
        <p:nvPicPr>
          <p:cNvPr id="49" name="SK-8-img-48" descr="preencoded.png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7134225" y="5506343"/>
            <a:ext cx="166688" cy="137220"/>
          </a:xfrm>
          <a:prstGeom prst="rect">
            <a:avLst/>
          </a:prstGeom>
        </p:spPr>
      </p:pic>
      <p:sp>
        <p:nvSpPr>
          <p:cNvPr id="50" name="SK-8-text-49"/>
          <p:cNvSpPr/>
          <p:nvPr/>
        </p:nvSpPr>
        <p:spPr>
          <a:xfrm>
            <a:off x="666750" y="238125"/>
            <a:ext cx="1030986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Topical Corticosteroids: Potency and FTUs</a:t>
            </a:r>
            <a:endParaRPr lang="en-US" sz="1650" dirty="0"/>
          </a:p>
        </p:txBody>
      </p:sp>
      <p:sp>
        <p:nvSpPr>
          <p:cNvPr id="51" name="SK-8-text-50"/>
          <p:cNvSpPr/>
          <p:nvPr/>
        </p:nvSpPr>
        <p:spPr>
          <a:xfrm>
            <a:off x="666750" y="527596"/>
            <a:ext cx="58521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005A43"/>
                </a:solidFill>
              </a:rPr>
              <a:t>NICE CKS 2024 | BRADFORD VTS GP TEACHING</a:t>
            </a:r>
            <a:endParaRPr lang="en-US" sz="900" dirty="0"/>
          </a:p>
        </p:txBody>
      </p:sp>
      <p:sp>
        <p:nvSpPr>
          <p:cNvPr id="52" name="SK-8-text-51"/>
          <p:cNvSpPr/>
          <p:nvPr/>
        </p:nvSpPr>
        <p:spPr>
          <a:xfrm>
            <a:off x="692944" y="1957536"/>
            <a:ext cx="5362575" cy="5191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 Steroid Potency Ladder</a:t>
            </a:r>
            <a:endParaRPr lang="en-US" sz="1125" dirty="0"/>
          </a:p>
        </p:txBody>
      </p:sp>
      <p:sp>
        <p:nvSpPr>
          <p:cNvPr id="53" name="SK-8-text-52"/>
          <p:cNvSpPr/>
          <p:nvPr/>
        </p:nvSpPr>
        <p:spPr>
          <a:xfrm>
            <a:off x="438150" y="2476649"/>
            <a:ext cx="1112044" cy="5191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Potency</a:t>
            </a:r>
            <a:endParaRPr lang="en-US" sz="1125" dirty="0"/>
          </a:p>
        </p:txBody>
      </p:sp>
      <p:sp>
        <p:nvSpPr>
          <p:cNvPr id="54" name="SK-8-text-53"/>
          <p:cNvSpPr/>
          <p:nvPr/>
        </p:nvSpPr>
        <p:spPr>
          <a:xfrm>
            <a:off x="1854994" y="2476649"/>
            <a:ext cx="1678781" cy="5191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Examples</a:t>
            </a:r>
            <a:endParaRPr lang="en-US" sz="1125" dirty="0"/>
          </a:p>
        </p:txBody>
      </p:sp>
      <p:sp>
        <p:nvSpPr>
          <p:cNvPr id="55" name="SK-8-text-54"/>
          <p:cNvSpPr/>
          <p:nvPr/>
        </p:nvSpPr>
        <p:spPr>
          <a:xfrm>
            <a:off x="3838575" y="2476649"/>
            <a:ext cx="1962150" cy="5191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</a:rPr>
              <a:t>Clinical Use</a:t>
            </a:r>
            <a:endParaRPr lang="en-US" sz="1125" dirty="0"/>
          </a:p>
        </p:txBody>
      </p:sp>
      <p:sp>
        <p:nvSpPr>
          <p:cNvPr id="56" name="SK-8-text-55"/>
          <p:cNvSpPr/>
          <p:nvPr/>
        </p:nvSpPr>
        <p:spPr>
          <a:xfrm>
            <a:off x="438150" y="2995761"/>
            <a:ext cx="1112044" cy="639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A43"/>
                </a:solidFill>
              </a:rPr>
              <a:t>Mild</a:t>
            </a:r>
            <a:endParaRPr lang="en-US" sz="1050" dirty="0"/>
          </a:p>
        </p:txBody>
      </p:sp>
      <p:sp>
        <p:nvSpPr>
          <p:cNvPr id="57" name="SK-8-text-56"/>
          <p:cNvSpPr/>
          <p:nvPr/>
        </p:nvSpPr>
        <p:spPr>
          <a:xfrm>
            <a:off x="1854994" y="2995761"/>
            <a:ext cx="1678781" cy="639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Hydrocortisone 0.5%, 1%, 2.5%</a:t>
            </a:r>
            <a:endParaRPr lang="en-US" sz="1050" dirty="0"/>
          </a:p>
        </p:txBody>
      </p:sp>
      <p:sp>
        <p:nvSpPr>
          <p:cNvPr id="58" name="SK-8-text-57"/>
          <p:cNvSpPr/>
          <p:nvPr/>
        </p:nvSpPr>
        <p:spPr>
          <a:xfrm>
            <a:off x="3838575" y="2995761"/>
            <a:ext cx="1962150" cy="639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Face, neck, flexures (axillae, groin); infants</a:t>
            </a:r>
            <a:endParaRPr lang="en-US" sz="1050" dirty="0"/>
          </a:p>
        </p:txBody>
      </p:sp>
      <p:sp>
        <p:nvSpPr>
          <p:cNvPr id="59" name="SK-8-text-58"/>
          <p:cNvSpPr/>
          <p:nvPr/>
        </p:nvSpPr>
        <p:spPr>
          <a:xfrm>
            <a:off x="438150" y="3635722"/>
            <a:ext cx="1112044" cy="639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A43"/>
                </a:solidFill>
              </a:rPr>
              <a:t>Moderate</a:t>
            </a:r>
            <a:endParaRPr lang="en-US" sz="1050" dirty="0"/>
          </a:p>
        </p:txBody>
      </p:sp>
      <p:sp>
        <p:nvSpPr>
          <p:cNvPr id="60" name="SK-8-text-59"/>
          <p:cNvSpPr/>
          <p:nvPr/>
        </p:nvSpPr>
        <p:spPr>
          <a:xfrm>
            <a:off x="1854994" y="3635722"/>
            <a:ext cx="1678781" cy="639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Clobetasone butyrate 0.05% (Eumovate)</a:t>
            </a:r>
            <a:endParaRPr lang="en-US" sz="1050" dirty="0"/>
          </a:p>
        </p:txBody>
      </p:sp>
      <p:sp>
        <p:nvSpPr>
          <p:cNvPr id="61" name="SK-8-text-60"/>
          <p:cNvSpPr/>
          <p:nvPr/>
        </p:nvSpPr>
        <p:spPr>
          <a:xfrm>
            <a:off x="3838575" y="3635722"/>
            <a:ext cx="1962150" cy="639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Trunk and limbs; moderate flares</a:t>
            </a:r>
            <a:endParaRPr lang="en-US" sz="1050" dirty="0"/>
          </a:p>
        </p:txBody>
      </p:sp>
      <p:sp>
        <p:nvSpPr>
          <p:cNvPr id="62" name="SK-8-text-61"/>
          <p:cNvSpPr/>
          <p:nvPr/>
        </p:nvSpPr>
        <p:spPr>
          <a:xfrm>
            <a:off x="438150" y="4275683"/>
            <a:ext cx="1112044" cy="8265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A43"/>
                </a:solidFill>
              </a:rPr>
              <a:t>Potent</a:t>
            </a:r>
            <a:endParaRPr lang="en-US" sz="1050" dirty="0"/>
          </a:p>
        </p:txBody>
      </p:sp>
      <p:sp>
        <p:nvSpPr>
          <p:cNvPr id="63" name="SK-8-text-62"/>
          <p:cNvSpPr/>
          <p:nvPr/>
        </p:nvSpPr>
        <p:spPr>
          <a:xfrm>
            <a:off x="1854994" y="4275683"/>
            <a:ext cx="1678781" cy="8265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Betamethasone valerate 0.1% (Betnovate)
Mometasone (Elocon)</a:t>
            </a:r>
            <a:endParaRPr lang="en-US" sz="1050" dirty="0"/>
          </a:p>
        </p:txBody>
      </p:sp>
      <p:sp>
        <p:nvSpPr>
          <p:cNvPr id="64" name="SK-8-text-63"/>
          <p:cNvSpPr/>
          <p:nvPr/>
        </p:nvSpPr>
        <p:spPr>
          <a:xfrm>
            <a:off x="3838575" y="4275683"/>
            <a:ext cx="1962150" cy="8265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Trunk and limbs; significant flares</a:t>
            </a:r>
            <a:endParaRPr lang="en-US" sz="1050" dirty="0"/>
          </a:p>
        </p:txBody>
      </p:sp>
      <p:sp>
        <p:nvSpPr>
          <p:cNvPr id="65" name="SK-8-text-64"/>
          <p:cNvSpPr/>
          <p:nvPr/>
        </p:nvSpPr>
        <p:spPr>
          <a:xfrm>
            <a:off x="438150" y="5102275"/>
            <a:ext cx="1381551" cy="639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A43"/>
                </a:solidFill>
              </a:rPr>
              <a:t>Very Potent</a:t>
            </a:r>
            <a:endParaRPr lang="en-US" sz="1050" dirty="0"/>
          </a:p>
        </p:txBody>
      </p:sp>
      <p:sp>
        <p:nvSpPr>
          <p:cNvPr id="66" name="SK-8-text-65"/>
          <p:cNvSpPr/>
          <p:nvPr/>
        </p:nvSpPr>
        <p:spPr>
          <a:xfrm>
            <a:off x="1854994" y="5102275"/>
            <a:ext cx="1678781" cy="639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Clobetasol propionate 0.05% (Dermovate)</a:t>
            </a:r>
            <a:endParaRPr lang="en-US" sz="1050" dirty="0"/>
          </a:p>
        </p:txBody>
      </p:sp>
      <p:sp>
        <p:nvSpPr>
          <p:cNvPr id="67" name="SK-8-text-66"/>
          <p:cNvSpPr/>
          <p:nvPr/>
        </p:nvSpPr>
        <p:spPr>
          <a:xfrm>
            <a:off x="3838575" y="5102275"/>
            <a:ext cx="1962150" cy="639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Short-term use; thick plaques, scalp; adults only</a:t>
            </a:r>
            <a:endParaRPr lang="en-US" sz="1050" dirty="0"/>
          </a:p>
        </p:txBody>
      </p:sp>
      <p:sp>
        <p:nvSpPr>
          <p:cNvPr id="68" name="SK-8-text-67"/>
          <p:cNvSpPr/>
          <p:nvPr/>
        </p:nvSpPr>
        <p:spPr>
          <a:xfrm>
            <a:off x="6646069" y="1968550"/>
            <a:ext cx="5515791" cy="5191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 Dosing: The Finger Tip Unit (FTU)</a:t>
            </a:r>
            <a:endParaRPr lang="en-US" sz="1125" dirty="0"/>
          </a:p>
        </p:txBody>
      </p:sp>
      <p:sp>
        <p:nvSpPr>
          <p:cNvPr id="69" name="SK-8-text-68"/>
          <p:cNvSpPr/>
          <p:nvPr/>
        </p:nvSpPr>
        <p:spPr>
          <a:xfrm>
            <a:off x="6557963" y="2487662"/>
            <a:ext cx="563403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i="1" dirty="0">
                <a:solidFill>
                  <a:srgbClr val="92400E"/>
                </a:solidFill>
              </a:rPr>
              <a:t> 1 FTU = Amount from 5mm nozzle (crease to tip) ≈ 0.5g</a:t>
            </a:r>
            <a:endParaRPr lang="en-US" sz="1050" dirty="0"/>
          </a:p>
        </p:txBody>
      </p:sp>
      <p:sp>
        <p:nvSpPr>
          <p:cNvPr id="70" name="SK-8-text-69"/>
          <p:cNvSpPr/>
          <p:nvPr/>
        </p:nvSpPr>
        <p:spPr>
          <a:xfrm>
            <a:off x="6391275" y="2940993"/>
            <a:ext cx="214059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Body Area</a:t>
            </a:r>
            <a:endParaRPr lang="en-US" sz="1050" dirty="0"/>
          </a:p>
        </p:txBody>
      </p:sp>
      <p:sp>
        <p:nvSpPr>
          <p:cNvPr id="71" name="SK-8-text-70"/>
          <p:cNvSpPr/>
          <p:nvPr/>
        </p:nvSpPr>
        <p:spPr>
          <a:xfrm>
            <a:off x="8684270" y="2940993"/>
            <a:ext cx="127664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Adult FTUs</a:t>
            </a:r>
            <a:endParaRPr lang="en-US" sz="1050" dirty="0"/>
          </a:p>
        </p:txBody>
      </p:sp>
      <p:sp>
        <p:nvSpPr>
          <p:cNvPr id="72" name="SK-8-text-71"/>
          <p:cNvSpPr/>
          <p:nvPr/>
        </p:nvSpPr>
        <p:spPr>
          <a:xfrm>
            <a:off x="10265718" y="2940993"/>
            <a:ext cx="1335732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Child (1-2y)</a:t>
            </a:r>
            <a:endParaRPr lang="en-US" sz="1050" dirty="0"/>
          </a:p>
        </p:txBody>
      </p:sp>
      <p:sp>
        <p:nvSpPr>
          <p:cNvPr id="73" name="SK-8-text-72"/>
          <p:cNvSpPr/>
          <p:nvPr/>
        </p:nvSpPr>
        <p:spPr>
          <a:xfrm>
            <a:off x="6391275" y="3394323"/>
            <a:ext cx="214059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Face and Neck</a:t>
            </a:r>
            <a:endParaRPr lang="en-US" sz="1050" dirty="0"/>
          </a:p>
        </p:txBody>
      </p:sp>
      <p:sp>
        <p:nvSpPr>
          <p:cNvPr id="74" name="SK-8-text-73"/>
          <p:cNvSpPr/>
          <p:nvPr/>
        </p:nvSpPr>
        <p:spPr>
          <a:xfrm>
            <a:off x="8684270" y="3394323"/>
            <a:ext cx="127664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2.5</a:t>
            </a:r>
            <a:endParaRPr lang="en-US" sz="1050" dirty="0"/>
          </a:p>
        </p:txBody>
      </p:sp>
      <p:sp>
        <p:nvSpPr>
          <p:cNvPr id="75" name="SK-8-text-74"/>
          <p:cNvSpPr/>
          <p:nvPr/>
        </p:nvSpPr>
        <p:spPr>
          <a:xfrm>
            <a:off x="10265718" y="3394323"/>
            <a:ext cx="1335732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1.5</a:t>
            </a:r>
            <a:endParaRPr lang="en-US" sz="1050" dirty="0"/>
          </a:p>
        </p:txBody>
      </p:sp>
      <p:sp>
        <p:nvSpPr>
          <p:cNvPr id="76" name="SK-8-text-75"/>
          <p:cNvSpPr/>
          <p:nvPr/>
        </p:nvSpPr>
        <p:spPr>
          <a:xfrm>
            <a:off x="6391275" y="3847654"/>
            <a:ext cx="214059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Arm and Hand</a:t>
            </a:r>
            <a:endParaRPr lang="en-US" sz="1050" dirty="0"/>
          </a:p>
        </p:txBody>
      </p:sp>
      <p:sp>
        <p:nvSpPr>
          <p:cNvPr id="77" name="SK-8-text-76"/>
          <p:cNvSpPr/>
          <p:nvPr/>
        </p:nvSpPr>
        <p:spPr>
          <a:xfrm>
            <a:off x="8684270" y="3847654"/>
            <a:ext cx="127664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3.0</a:t>
            </a:r>
            <a:endParaRPr lang="en-US" sz="1050" dirty="0"/>
          </a:p>
        </p:txBody>
      </p:sp>
      <p:sp>
        <p:nvSpPr>
          <p:cNvPr id="78" name="SK-8-text-77"/>
          <p:cNvSpPr/>
          <p:nvPr/>
        </p:nvSpPr>
        <p:spPr>
          <a:xfrm>
            <a:off x="10265718" y="3847654"/>
            <a:ext cx="1335732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1.5</a:t>
            </a:r>
            <a:endParaRPr lang="en-US" sz="1050" dirty="0"/>
          </a:p>
        </p:txBody>
      </p:sp>
      <p:sp>
        <p:nvSpPr>
          <p:cNvPr id="79" name="SK-8-text-78"/>
          <p:cNvSpPr/>
          <p:nvPr/>
        </p:nvSpPr>
        <p:spPr>
          <a:xfrm>
            <a:off x="6391275" y="4300984"/>
            <a:ext cx="214059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Leg and Foot</a:t>
            </a:r>
            <a:endParaRPr lang="en-US" sz="1050" dirty="0"/>
          </a:p>
        </p:txBody>
      </p:sp>
      <p:sp>
        <p:nvSpPr>
          <p:cNvPr id="80" name="SK-8-text-79"/>
          <p:cNvSpPr/>
          <p:nvPr/>
        </p:nvSpPr>
        <p:spPr>
          <a:xfrm>
            <a:off x="8684270" y="4300984"/>
            <a:ext cx="127664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6.0</a:t>
            </a:r>
            <a:endParaRPr lang="en-US" sz="1050" dirty="0"/>
          </a:p>
        </p:txBody>
      </p:sp>
      <p:sp>
        <p:nvSpPr>
          <p:cNvPr id="81" name="SK-8-text-80"/>
          <p:cNvSpPr/>
          <p:nvPr/>
        </p:nvSpPr>
        <p:spPr>
          <a:xfrm>
            <a:off x="10265718" y="4300984"/>
            <a:ext cx="1335732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2.0</a:t>
            </a:r>
            <a:endParaRPr lang="en-US" sz="1050" dirty="0"/>
          </a:p>
        </p:txBody>
      </p:sp>
      <p:sp>
        <p:nvSpPr>
          <p:cNvPr id="82" name="SK-8-text-81"/>
          <p:cNvSpPr/>
          <p:nvPr/>
        </p:nvSpPr>
        <p:spPr>
          <a:xfrm>
            <a:off x="6391275" y="4754314"/>
            <a:ext cx="2801494" cy="63802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1F2937"/>
                </a:solidFill>
              </a:rPr>
              <a:t>Trunk (Front &amp; Back)</a:t>
            </a:r>
            <a:endParaRPr lang="en-US" sz="1050" dirty="0"/>
          </a:p>
        </p:txBody>
      </p:sp>
      <p:sp>
        <p:nvSpPr>
          <p:cNvPr id="83" name="SK-8-text-82"/>
          <p:cNvSpPr/>
          <p:nvPr/>
        </p:nvSpPr>
        <p:spPr>
          <a:xfrm>
            <a:off x="8684270" y="4754314"/>
            <a:ext cx="1276648" cy="63802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14.0</a:t>
            </a:r>
            <a:endParaRPr lang="en-US" sz="1050" dirty="0"/>
          </a:p>
        </p:txBody>
      </p:sp>
      <p:sp>
        <p:nvSpPr>
          <p:cNvPr id="84" name="SK-8-text-83"/>
          <p:cNvSpPr/>
          <p:nvPr/>
        </p:nvSpPr>
        <p:spPr>
          <a:xfrm>
            <a:off x="10265718" y="4754314"/>
            <a:ext cx="1335732" cy="63802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3.0</a:t>
            </a:r>
            <a:r>
              <a:rPr lang="en-US" sz="825" b="1" dirty="0">
                <a:solidFill>
                  <a:srgbClr val="6B7280"/>
                </a:solidFill>
              </a:rPr>
              <a:t>(approx)</a:t>
            </a:r>
            <a:endParaRPr lang="en-US" sz="1050" dirty="0"/>
          </a:p>
        </p:txBody>
      </p:sp>
      <p:sp>
        <p:nvSpPr>
          <p:cNvPr id="85" name="SK-8-text-84"/>
          <p:cNvSpPr/>
          <p:nvPr/>
        </p:nvSpPr>
        <p:spPr>
          <a:xfrm>
            <a:off x="7300913" y="5392341"/>
            <a:ext cx="4452938" cy="3390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b="1" kern="0" spc="30" dirty="0">
                <a:solidFill>
                  <a:srgbClr val="FFFFFF"/>
                </a:solidFill>
              </a:rPr>
              <a:t> TAPER POTENT STEROIDS - DO NOT STOP ABRUPTLY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90500"/>
            <a:ext cx="11430000" cy="746671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333375"/>
            <a:ext cx="47625" cy="460921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127671"/>
            <a:ext cx="5572125" cy="5444579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389608"/>
            <a:ext cx="238125" cy="1905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813471"/>
            <a:ext cx="95250" cy="7620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127796"/>
            <a:ext cx="95250" cy="84534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642146"/>
            <a:ext cx="95250" cy="7620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2956471"/>
            <a:ext cx="95250" cy="84534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508921"/>
            <a:ext cx="5114925" cy="628650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3900" y="3662214"/>
            <a:ext cx="166688" cy="13722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127671"/>
            <a:ext cx="5572125" cy="5444579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356271"/>
            <a:ext cx="5114925" cy="180975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665833"/>
            <a:ext cx="238125" cy="190500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818358"/>
            <a:ext cx="5114925" cy="809625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80299" y="3180308"/>
            <a:ext cx="304800" cy="304800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10896" y="3180308"/>
            <a:ext cx="304800" cy="304800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41494" y="3180308"/>
            <a:ext cx="304800" cy="304800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872091" y="3180308"/>
            <a:ext cx="304800" cy="304800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602688" y="3180308"/>
            <a:ext cx="304800" cy="304800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333286" y="3180308"/>
            <a:ext cx="304800" cy="304800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390436" y="3256508"/>
            <a:ext cx="190500" cy="152400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063883" y="3180308"/>
            <a:ext cx="304800" cy="304800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121033" y="3256508"/>
            <a:ext cx="190500" cy="152400"/>
          </a:xfrm>
          <a:prstGeom prst="rect">
            <a:avLst/>
          </a:prstGeom>
        </p:spPr>
      </p:pic>
      <p:pic>
        <p:nvPicPr>
          <p:cNvPr id="27" name="SK-9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67475" y="3770858"/>
            <a:ext cx="5114925" cy="561975"/>
          </a:xfrm>
          <a:prstGeom prst="rect">
            <a:avLst/>
          </a:prstGeom>
        </p:spPr>
      </p:pic>
      <p:pic>
        <p:nvPicPr>
          <p:cNvPr id="28" name="SK-9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610350" y="3944689"/>
            <a:ext cx="214313" cy="214313"/>
          </a:xfrm>
          <a:prstGeom prst="rect">
            <a:avLst/>
          </a:prstGeom>
        </p:spPr>
      </p:pic>
      <p:sp>
        <p:nvSpPr>
          <p:cNvPr id="29" name="SK-9-text-28"/>
          <p:cNvSpPr/>
          <p:nvPr/>
        </p:nvSpPr>
        <p:spPr>
          <a:xfrm>
            <a:off x="857250" y="333375"/>
            <a:ext cx="779526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TCS Rules and Proactive Therapy</a:t>
            </a:r>
            <a:endParaRPr lang="en-US" sz="1650" dirty="0"/>
          </a:p>
        </p:txBody>
      </p:sp>
      <p:sp>
        <p:nvSpPr>
          <p:cNvPr id="30" name="SK-9-text-29"/>
          <p:cNvSpPr/>
          <p:nvPr/>
        </p:nvSpPr>
        <p:spPr>
          <a:xfrm>
            <a:off x="857250" y="622846"/>
            <a:ext cx="58521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005A43"/>
                </a:solidFill>
              </a:rPr>
              <a:t>NICE CKS 2024 | BRADFORD VTS GP TEACHING</a:t>
            </a:r>
            <a:endParaRPr lang="en-US" sz="900" dirty="0"/>
          </a:p>
        </p:txBody>
      </p:sp>
      <p:sp>
        <p:nvSpPr>
          <p:cNvPr id="31" name="SK-9-text-30"/>
          <p:cNvSpPr/>
          <p:nvPr/>
        </p:nvSpPr>
        <p:spPr>
          <a:xfrm>
            <a:off x="962025" y="1356271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Core Rules for Safe Use</a:t>
            </a:r>
            <a:endParaRPr lang="en-US" sz="1350" dirty="0"/>
          </a:p>
        </p:txBody>
      </p:sp>
      <p:sp>
        <p:nvSpPr>
          <p:cNvPr id="32" name="SK-9-text-31"/>
          <p:cNvSpPr/>
          <p:nvPr/>
        </p:nvSpPr>
        <p:spPr>
          <a:xfrm>
            <a:off x="800100" y="1756321"/>
            <a:ext cx="10287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Use the </a:t>
            </a:r>
            <a:r>
              <a:rPr lang="en-US" sz="1125" b="1" dirty="0">
                <a:solidFill>
                  <a:srgbClr val="374151"/>
                </a:solidFill>
              </a:rPr>
              <a:t>lowest potency</a:t>
            </a:r>
            <a:r>
              <a:rPr lang="en-US" sz="1125" dirty="0">
                <a:solidFill>
                  <a:srgbClr val="374151"/>
                </a:solidFill>
              </a:rPr>
              <a:t> required to achieve clinical control.</a:t>
            </a:r>
            <a:endParaRPr lang="en-US" sz="1125" dirty="0"/>
          </a:p>
        </p:txBody>
      </p:sp>
      <p:sp>
        <p:nvSpPr>
          <p:cNvPr id="33" name="SK-9-text-32"/>
          <p:cNvSpPr/>
          <p:nvPr/>
        </p:nvSpPr>
        <p:spPr>
          <a:xfrm>
            <a:off x="800100" y="2070646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Avoid potent/very potent TCS on face, flexures, or in children without specialist advice.</a:t>
            </a:r>
            <a:endParaRPr lang="en-US" sz="1125" dirty="0"/>
          </a:p>
        </p:txBody>
      </p:sp>
      <p:sp>
        <p:nvSpPr>
          <p:cNvPr id="34" name="SK-9-text-33"/>
          <p:cNvSpPr/>
          <p:nvPr/>
        </p:nvSpPr>
        <p:spPr>
          <a:xfrm>
            <a:off x="800100" y="2584996"/>
            <a:ext cx="11391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Apply once daily (for most modern types) for 7–14 days during an active flare.</a:t>
            </a:r>
            <a:endParaRPr lang="en-US" sz="1125" dirty="0"/>
          </a:p>
        </p:txBody>
      </p:sp>
      <p:sp>
        <p:nvSpPr>
          <p:cNvPr id="35" name="SK-9-text-34"/>
          <p:cNvSpPr/>
          <p:nvPr/>
        </p:nvSpPr>
        <p:spPr>
          <a:xfrm>
            <a:off x="800100" y="2899321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Taper potent steroids gradually rather than abrupt cessation to prevent rebound.</a:t>
            </a:r>
            <a:endParaRPr lang="en-US" sz="1125" dirty="0"/>
          </a:p>
        </p:txBody>
      </p:sp>
      <p:sp>
        <p:nvSpPr>
          <p:cNvPr id="36" name="SK-9-text-35"/>
          <p:cNvSpPr/>
          <p:nvPr/>
        </p:nvSpPr>
        <p:spPr>
          <a:xfrm>
            <a:off x="1003846" y="3508921"/>
            <a:ext cx="4886325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4B5563"/>
                </a:solidFill>
              </a:rPr>
              <a:t> </a:t>
            </a:r>
            <a:r>
              <a:rPr lang="en-US" sz="1050" b="1" i="1" dirty="0">
                <a:solidFill>
                  <a:srgbClr val="4B5563"/>
                </a:solidFill>
              </a:rPr>
              <a:t>Addressing Steroid Phobia:</a:t>
            </a:r>
            <a:r>
              <a:rPr lang="en-US" sz="1050" i="1" dirty="0">
                <a:solidFill>
                  <a:srgbClr val="4B5563"/>
                </a:solidFill>
              </a:rPr>
              <a:t> Reassure patients that when used correctly for short bursts, systemic absorption and skin thinning risks are negligible.</a:t>
            </a:r>
            <a:endParaRPr lang="en-US" sz="1050" dirty="0"/>
          </a:p>
        </p:txBody>
      </p:sp>
      <p:sp>
        <p:nvSpPr>
          <p:cNvPr id="37" name="SK-9-text-36"/>
          <p:cNvSpPr/>
          <p:nvPr/>
        </p:nvSpPr>
        <p:spPr>
          <a:xfrm>
            <a:off x="6543675" y="1356271"/>
            <a:ext cx="4962525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NICE 2024 UPDATE</a:t>
            </a:r>
            <a:endParaRPr lang="en-US" sz="750" dirty="0"/>
          </a:p>
        </p:txBody>
      </p:sp>
      <p:sp>
        <p:nvSpPr>
          <p:cNvPr id="38" name="SK-9-text-37"/>
          <p:cNvSpPr/>
          <p:nvPr/>
        </p:nvSpPr>
        <p:spPr>
          <a:xfrm>
            <a:off x="6819900" y="1632496"/>
            <a:ext cx="5372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Proactive Maintenance Therapy</a:t>
            </a:r>
            <a:endParaRPr lang="en-US" sz="1350" dirty="0"/>
          </a:p>
        </p:txBody>
      </p:sp>
      <p:sp>
        <p:nvSpPr>
          <p:cNvPr id="39" name="SK-9-text-38"/>
          <p:cNvSpPr/>
          <p:nvPr/>
        </p:nvSpPr>
        <p:spPr>
          <a:xfrm>
            <a:off x="6467475" y="2032546"/>
            <a:ext cx="5114925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</a:rPr>
              <a:t>For frequent relapsers (moderate-severe): Apply TCS </a:t>
            </a:r>
            <a:r>
              <a:rPr lang="en-US" sz="1125" b="1" dirty="0">
                <a:solidFill>
                  <a:srgbClr val="1F2937"/>
                </a:solidFill>
              </a:rPr>
              <a:t>twice weekly</a:t>
            </a:r>
            <a:r>
              <a:rPr lang="en-US" sz="1125" dirty="0">
                <a:solidFill>
                  <a:srgbClr val="1F2937"/>
                </a:solidFill>
              </a:rPr>
              <a:t> to previously affected areas </a:t>
            </a:r>
            <a:r>
              <a:rPr lang="en-US" sz="1125" i="1" dirty="0">
                <a:solidFill>
                  <a:srgbClr val="1F2937"/>
                </a:solidFill>
              </a:rPr>
              <a:t>after</a:t>
            </a:r>
            <a:r>
              <a:rPr lang="en-US" sz="1125" dirty="0">
                <a:solidFill>
                  <a:srgbClr val="1F2937"/>
                </a:solidFill>
              </a:rPr>
              <a:t> the flare has cleared. This significantly reduces relapse frequency.</a:t>
            </a:r>
            <a:endParaRPr lang="en-US" sz="1125" dirty="0"/>
          </a:p>
        </p:txBody>
      </p:sp>
      <p:sp>
        <p:nvSpPr>
          <p:cNvPr id="40" name="SK-9-text-39"/>
          <p:cNvSpPr/>
          <p:nvPr/>
        </p:nvSpPr>
        <p:spPr>
          <a:xfrm>
            <a:off x="6715274" y="2961233"/>
            <a:ext cx="4114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B7280"/>
                </a:solidFill>
              </a:rPr>
              <a:t>Mon</a:t>
            </a:r>
            <a:endParaRPr lang="en-US" sz="900" dirty="0"/>
          </a:p>
        </p:txBody>
      </p:sp>
      <p:sp>
        <p:nvSpPr>
          <p:cNvPr id="41" name="SK-9-text-40"/>
          <p:cNvSpPr/>
          <p:nvPr/>
        </p:nvSpPr>
        <p:spPr>
          <a:xfrm>
            <a:off x="7465814" y="2961233"/>
            <a:ext cx="4114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B7280"/>
                </a:solidFill>
              </a:rPr>
              <a:t>Tue</a:t>
            </a:r>
            <a:endParaRPr lang="en-US" sz="900" dirty="0"/>
          </a:p>
        </p:txBody>
      </p:sp>
      <p:sp>
        <p:nvSpPr>
          <p:cNvPr id="42" name="SK-9-text-41"/>
          <p:cNvSpPr/>
          <p:nvPr/>
        </p:nvSpPr>
        <p:spPr>
          <a:xfrm>
            <a:off x="8174236" y="2961233"/>
            <a:ext cx="4114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B7280"/>
                </a:solidFill>
              </a:rPr>
              <a:t>Wed</a:t>
            </a:r>
            <a:endParaRPr lang="en-US" sz="900" dirty="0"/>
          </a:p>
        </p:txBody>
      </p:sp>
      <p:sp>
        <p:nvSpPr>
          <p:cNvPr id="43" name="SK-9-text-42"/>
          <p:cNvSpPr/>
          <p:nvPr/>
        </p:nvSpPr>
        <p:spPr>
          <a:xfrm>
            <a:off x="8919716" y="2961233"/>
            <a:ext cx="4114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B7280"/>
                </a:solidFill>
              </a:rPr>
              <a:t>Thu</a:t>
            </a:r>
            <a:endParaRPr lang="en-US" sz="900" dirty="0"/>
          </a:p>
        </p:txBody>
      </p:sp>
      <p:sp>
        <p:nvSpPr>
          <p:cNvPr id="44" name="SK-9-text-43"/>
          <p:cNvSpPr/>
          <p:nvPr/>
        </p:nvSpPr>
        <p:spPr>
          <a:xfrm>
            <a:off x="9682014" y="2961233"/>
            <a:ext cx="4114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B7280"/>
                </a:solidFill>
              </a:rPr>
              <a:t>Fri</a:t>
            </a:r>
            <a:endParaRPr lang="en-US" sz="900" dirty="0"/>
          </a:p>
        </p:txBody>
      </p:sp>
      <p:sp>
        <p:nvSpPr>
          <p:cNvPr id="45" name="SK-9-text-44"/>
          <p:cNvSpPr/>
          <p:nvPr/>
        </p:nvSpPr>
        <p:spPr>
          <a:xfrm>
            <a:off x="10396686" y="2961233"/>
            <a:ext cx="4114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B7280"/>
                </a:solidFill>
              </a:rPr>
              <a:t>Sat</a:t>
            </a:r>
            <a:endParaRPr lang="en-US" sz="900" dirty="0"/>
          </a:p>
        </p:txBody>
      </p:sp>
      <p:sp>
        <p:nvSpPr>
          <p:cNvPr id="46" name="SK-9-text-45"/>
          <p:cNvSpPr/>
          <p:nvPr/>
        </p:nvSpPr>
        <p:spPr>
          <a:xfrm>
            <a:off x="11108234" y="2961233"/>
            <a:ext cx="4114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B7280"/>
                </a:solidFill>
              </a:rPr>
              <a:t>Sun</a:t>
            </a:r>
            <a:endParaRPr lang="en-US" sz="900" dirty="0"/>
          </a:p>
        </p:txBody>
      </p:sp>
      <p:sp>
        <p:nvSpPr>
          <p:cNvPr id="47" name="SK-9-text-46"/>
          <p:cNvSpPr/>
          <p:nvPr/>
        </p:nvSpPr>
        <p:spPr>
          <a:xfrm>
            <a:off x="6938963" y="3866108"/>
            <a:ext cx="4500563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991B1B"/>
                </a:solidFill>
              </a:rPr>
              <a:t>Do not use proactive therapy on infected skin. Ensure concurrent emollient use continues daily.</a:t>
            </a:r>
            <a:endParaRPr lang="en-US" sz="9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2713</Words>
  <Application>Microsoft Office PowerPoint</Application>
  <PresentationFormat>Widescreen</PresentationFormat>
  <Paragraphs>326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2026-05-08T19:52:18Z</dcterms:created>
  <dcterms:modified xsi:type="dcterms:W3CDTF">2026-05-09T13:36:33Z</dcterms:modified>
</cp:coreProperties>
</file>