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290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3" Type="http://schemas.openxmlformats.org/officeDocument/2006/relationships/image" Target="../media/image8.png"/><Relationship Id="rId21" Type="http://schemas.openxmlformats.org/officeDocument/2006/relationships/image" Target="../media/image172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5" Type="http://schemas.openxmlformats.org/officeDocument/2006/relationships/image" Target="../media/image156.png"/><Relationship Id="rId15" Type="http://schemas.openxmlformats.org/officeDocument/2006/relationships/image" Target="../media/image166.png"/><Relationship Id="rId10" Type="http://schemas.openxmlformats.org/officeDocument/2006/relationships/image" Target="../media/image161.png"/><Relationship Id="rId19" Type="http://schemas.openxmlformats.org/officeDocument/2006/relationships/image" Target="../media/image170.png"/><Relationship Id="rId4" Type="http://schemas.openxmlformats.org/officeDocument/2006/relationships/image" Target="../media/image9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8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5" Type="http://schemas.openxmlformats.org/officeDocument/2006/relationships/image" Target="../media/image135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9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png"/><Relationship Id="rId18" Type="http://schemas.openxmlformats.org/officeDocument/2006/relationships/image" Target="../media/image200.png"/><Relationship Id="rId3" Type="http://schemas.openxmlformats.org/officeDocument/2006/relationships/image" Target="../media/image8.pn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17" Type="http://schemas.openxmlformats.org/officeDocument/2006/relationships/image" Target="../media/image19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93.png"/><Relationship Id="rId5" Type="http://schemas.openxmlformats.org/officeDocument/2006/relationships/image" Target="../media/image187.png"/><Relationship Id="rId15" Type="http://schemas.openxmlformats.org/officeDocument/2006/relationships/image" Target="../media/image197.png"/><Relationship Id="rId10" Type="http://schemas.openxmlformats.org/officeDocument/2006/relationships/image" Target="../media/image192.png"/><Relationship Id="rId19" Type="http://schemas.openxmlformats.org/officeDocument/2006/relationships/image" Target="../media/image201.png"/><Relationship Id="rId4" Type="http://schemas.openxmlformats.org/officeDocument/2006/relationships/image" Target="../media/image9.png"/><Relationship Id="rId9" Type="http://schemas.openxmlformats.org/officeDocument/2006/relationships/image" Target="../media/image191.png"/><Relationship Id="rId14" Type="http://schemas.openxmlformats.org/officeDocument/2006/relationships/image" Target="../media/image19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8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png"/><Relationship Id="rId10" Type="http://schemas.openxmlformats.org/officeDocument/2006/relationships/image" Target="../media/image207.png"/><Relationship Id="rId4" Type="http://schemas.openxmlformats.org/officeDocument/2006/relationships/image" Target="../media/image50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8.png"/><Relationship Id="rId7" Type="http://schemas.openxmlformats.org/officeDocument/2006/relationships/image" Target="../media/image214.png"/><Relationship Id="rId12" Type="http://schemas.openxmlformats.org/officeDocument/2006/relationships/image" Target="../media/image2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3.png"/><Relationship Id="rId11" Type="http://schemas.openxmlformats.org/officeDocument/2006/relationships/image" Target="../media/image217.png"/><Relationship Id="rId5" Type="http://schemas.openxmlformats.org/officeDocument/2006/relationships/image" Target="../media/image212.png"/><Relationship Id="rId10" Type="http://schemas.openxmlformats.org/officeDocument/2006/relationships/image" Target="../media/image216.png"/><Relationship Id="rId4" Type="http://schemas.openxmlformats.org/officeDocument/2006/relationships/image" Target="../media/image9.png"/><Relationship Id="rId9" Type="http://schemas.openxmlformats.org/officeDocument/2006/relationships/image" Target="../media/image2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18" Type="http://schemas.openxmlformats.org/officeDocument/2006/relationships/image" Target="../media/image232.png"/><Relationship Id="rId3" Type="http://schemas.openxmlformats.org/officeDocument/2006/relationships/image" Target="../media/image8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219.png"/><Relationship Id="rId15" Type="http://schemas.openxmlformats.org/officeDocument/2006/relationships/image" Target="../media/image229.png"/><Relationship Id="rId10" Type="http://schemas.openxmlformats.org/officeDocument/2006/relationships/image" Target="../media/image224.png"/><Relationship Id="rId19" Type="http://schemas.openxmlformats.org/officeDocument/2006/relationships/image" Target="../media/image233.png"/><Relationship Id="rId4" Type="http://schemas.openxmlformats.org/officeDocument/2006/relationships/image" Target="../media/image9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8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8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24" Type="http://schemas.openxmlformats.org/officeDocument/2006/relationships/image" Target="../media/image85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23" Type="http://schemas.openxmlformats.org/officeDocument/2006/relationships/image" Target="../media/image84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9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76.png"/><Relationship Id="rId18" Type="http://schemas.openxmlformats.org/officeDocument/2006/relationships/image" Target="../media/image98.png"/><Relationship Id="rId26" Type="http://schemas.openxmlformats.org/officeDocument/2006/relationships/image" Target="../media/image106.png"/><Relationship Id="rId3" Type="http://schemas.openxmlformats.org/officeDocument/2006/relationships/image" Target="../media/image86.png"/><Relationship Id="rId21" Type="http://schemas.openxmlformats.org/officeDocument/2006/relationships/image" Target="../media/image101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7.png"/><Relationship Id="rId25" Type="http://schemas.openxmlformats.org/officeDocument/2006/relationships/image" Target="../media/image10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4.png"/><Relationship Id="rId5" Type="http://schemas.openxmlformats.org/officeDocument/2006/relationships/image" Target="../media/image50.png"/><Relationship Id="rId15" Type="http://schemas.openxmlformats.org/officeDocument/2006/relationships/image" Target="../media/image95.png"/><Relationship Id="rId23" Type="http://schemas.openxmlformats.org/officeDocument/2006/relationships/image" Target="../media/image103.png"/><Relationship Id="rId28" Type="http://schemas.openxmlformats.org/officeDocument/2006/relationships/image" Target="../media/image108.png"/><Relationship Id="rId10" Type="http://schemas.openxmlformats.org/officeDocument/2006/relationships/image" Target="../media/image91.png"/><Relationship Id="rId19" Type="http://schemas.openxmlformats.org/officeDocument/2006/relationships/image" Target="../media/image99.png"/><Relationship Id="rId4" Type="http://schemas.openxmlformats.org/officeDocument/2006/relationships/image" Target="../media/image8.png"/><Relationship Id="rId9" Type="http://schemas.openxmlformats.org/officeDocument/2006/relationships/image" Target="../media/image90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Relationship Id="rId27" Type="http://schemas.openxmlformats.org/officeDocument/2006/relationships/image" Target="../media/image10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8.png"/><Relationship Id="rId21" Type="http://schemas.openxmlformats.org/officeDocument/2006/relationships/image" Target="../media/image12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9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1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17" Type="http://schemas.openxmlformats.org/officeDocument/2006/relationships/image" Target="../media/image13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7.png"/><Relationship Id="rId20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19" Type="http://schemas.openxmlformats.org/officeDocument/2006/relationships/image" Target="../media/image139.png"/><Relationship Id="rId4" Type="http://schemas.openxmlformats.org/officeDocument/2006/relationships/image" Target="../media/image50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3" Type="http://schemas.openxmlformats.org/officeDocument/2006/relationships/image" Target="../media/image8.png"/><Relationship Id="rId21" Type="http://schemas.openxmlformats.org/officeDocument/2006/relationships/image" Target="../media/image72.png"/><Relationship Id="rId7" Type="http://schemas.openxmlformats.org/officeDocument/2006/relationships/image" Target="../media/image33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145.png"/><Relationship Id="rId5" Type="http://schemas.openxmlformats.org/officeDocument/2006/relationships/image" Target="../media/image141.pn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4" Type="http://schemas.openxmlformats.org/officeDocument/2006/relationships/image" Target="../media/image9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Relationship Id="rId22" Type="http://schemas.openxmlformats.org/officeDocument/2006/relationships/image" Target="../media/image1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7525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7525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143500" cy="68675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0" y="0"/>
            <a:ext cx="7048500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5500" y="3248471"/>
            <a:ext cx="2118866" cy="2476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3877121"/>
            <a:ext cx="5524500" cy="1252538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5500" y="5701159"/>
            <a:ext cx="5524500" cy="638175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905500" y="518666"/>
            <a:ext cx="5524500" cy="20002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200" b="1" kern="0" spc="120" dirty="0">
                <a:solidFill>
                  <a:schemeClr val="bg1"/>
                </a:solidFill>
              </a:rPr>
              <a:t>  BRADFORD VTS TEACHING SERIES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SK-1-text-9"/>
          <p:cNvSpPr/>
          <p:nvPr/>
        </p:nvSpPr>
        <p:spPr>
          <a:xfrm>
            <a:off x="5905500" y="947291"/>
            <a:ext cx="5524500" cy="1424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2C3E50"/>
                </a:solidFill>
              </a:rPr>
              <a:t>Leg Ulcers &amp;
Pressure Ulcers</a:t>
            </a:r>
            <a:endParaRPr lang="en-US" sz="5100" dirty="0"/>
          </a:p>
        </p:txBody>
      </p:sp>
      <p:sp>
        <p:nvSpPr>
          <p:cNvPr id="11" name="SK-1-text-10"/>
          <p:cNvSpPr/>
          <p:nvPr/>
        </p:nvSpPr>
        <p:spPr>
          <a:xfrm>
            <a:off x="5905500" y="2562671"/>
            <a:ext cx="55245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7F8C8D"/>
                </a:solidFill>
              </a:rPr>
              <a:t>A comprehensive clinical guide for GP trainees on assessment, staging, management, and primary care prevention strategies.</a:t>
            </a:r>
            <a:endParaRPr lang="en-US" sz="1500" dirty="0"/>
          </a:p>
        </p:txBody>
      </p:sp>
      <p:sp>
        <p:nvSpPr>
          <p:cNvPr id="12" name="SK-1-text-11"/>
          <p:cNvSpPr/>
          <p:nvPr/>
        </p:nvSpPr>
        <p:spPr>
          <a:xfrm>
            <a:off x="6019800" y="3248471"/>
            <a:ext cx="3426139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HIGH-YIELD AKT &amp; SCA CONTENT</a:t>
            </a:r>
            <a:endParaRPr lang="en-US" sz="900" dirty="0"/>
          </a:p>
        </p:txBody>
      </p:sp>
      <p:sp>
        <p:nvSpPr>
          <p:cNvPr id="13" name="SK-1-text-12"/>
          <p:cNvSpPr/>
          <p:nvPr/>
        </p:nvSpPr>
        <p:spPr>
          <a:xfrm>
            <a:off x="6210300" y="4105721"/>
            <a:ext cx="5981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•NICE CKS 2024: Venous Leg Ulcers</a:t>
            </a:r>
            <a:endParaRPr lang="en-US" sz="1125" dirty="0"/>
          </a:p>
        </p:txBody>
      </p:sp>
      <p:sp>
        <p:nvSpPr>
          <p:cNvPr id="14" name="SK-1-text-13"/>
          <p:cNvSpPr/>
          <p:nvPr/>
        </p:nvSpPr>
        <p:spPr>
          <a:xfrm>
            <a:off x="6210300" y="4396234"/>
            <a:ext cx="5981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•NICE HTG758 2025: Compression Therapy</a:t>
            </a:r>
            <a:endParaRPr lang="en-US" sz="1125" dirty="0"/>
          </a:p>
        </p:txBody>
      </p:sp>
      <p:sp>
        <p:nvSpPr>
          <p:cNvPr id="15" name="SK-1-text-14"/>
          <p:cNvSpPr/>
          <p:nvPr/>
        </p:nvSpPr>
        <p:spPr>
          <a:xfrm>
            <a:off x="6210300" y="4686746"/>
            <a:ext cx="5981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•NICE CG179: Pressure Ulcer Management</a:t>
            </a:r>
            <a:endParaRPr lang="en-US" sz="1125" dirty="0"/>
          </a:p>
        </p:txBody>
      </p:sp>
      <p:sp>
        <p:nvSpPr>
          <p:cNvPr id="16" name="SK-1-text-15"/>
          <p:cNvSpPr/>
          <p:nvPr/>
        </p:nvSpPr>
        <p:spPr>
          <a:xfrm>
            <a:off x="5905500" y="5929759"/>
            <a:ext cx="1798737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95A5A6"/>
                </a:solidFill>
              </a:rPr>
              <a:t>RESOURCE TYPE</a:t>
            </a:r>
            <a:endParaRPr lang="en-US" sz="900" dirty="0"/>
          </a:p>
        </p:txBody>
      </p:sp>
      <p:sp>
        <p:nvSpPr>
          <p:cNvPr id="17" name="SK-1-text-16"/>
          <p:cNvSpPr/>
          <p:nvPr/>
        </p:nvSpPr>
        <p:spPr>
          <a:xfrm>
            <a:off x="5905500" y="6139309"/>
            <a:ext cx="41605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Primary Care Teaching Deck</a:t>
            </a:r>
            <a:endParaRPr lang="en-US" sz="1050" dirty="0"/>
          </a:p>
        </p:txBody>
      </p:sp>
      <p:sp>
        <p:nvSpPr>
          <p:cNvPr id="18" name="SK-1-text-17"/>
          <p:cNvSpPr/>
          <p:nvPr/>
        </p:nvSpPr>
        <p:spPr>
          <a:xfrm>
            <a:off x="10422434" y="5929759"/>
            <a:ext cx="16459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95A5A6"/>
                </a:solidFill>
              </a:rPr>
              <a:t>MAY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0090"/>
            <a:ext cx="11430000" cy="52197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60090"/>
            <a:ext cx="3200400" cy="6000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1400" y="960090"/>
            <a:ext cx="8229600" cy="60007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560165"/>
            <a:ext cx="3200400" cy="7620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1880443"/>
            <a:ext cx="190500" cy="1524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1400" y="1560165"/>
            <a:ext cx="8229600" cy="7620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322165"/>
            <a:ext cx="3200400" cy="7620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2642443"/>
            <a:ext cx="190500" cy="1524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81400" y="2322165"/>
            <a:ext cx="8229600" cy="7620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084165"/>
            <a:ext cx="3200400" cy="7620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3404443"/>
            <a:ext cx="190500" cy="1524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81400" y="3084165"/>
            <a:ext cx="8229600" cy="7620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46165"/>
            <a:ext cx="3200400" cy="7620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4166443"/>
            <a:ext cx="190500" cy="1524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81400" y="3846165"/>
            <a:ext cx="8229600" cy="762000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608165"/>
            <a:ext cx="3200400" cy="80962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" y="4952256"/>
            <a:ext cx="190500" cy="1524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81400" y="4608165"/>
            <a:ext cx="8229600" cy="80962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14775" y="4989165"/>
            <a:ext cx="1509713" cy="276225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10025" y="5074593"/>
            <a:ext cx="166688" cy="13722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417790"/>
            <a:ext cx="3200400" cy="762000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125" y="5738068"/>
            <a:ext cx="190500" cy="152400"/>
          </a:xfrm>
          <a:prstGeom prst="rect">
            <a:avLst/>
          </a:prstGeom>
        </p:spPr>
      </p:pic>
      <p:sp>
        <p:nvSpPr>
          <p:cNvPr id="27" name="SK-10-text-26"/>
          <p:cNvSpPr/>
          <p:nvPr/>
        </p:nvSpPr>
        <p:spPr>
          <a:xfrm>
            <a:off x="381000" y="142875"/>
            <a:ext cx="98755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DIFFERENTIAL DIAGNOSIS OF LEG ULCERS</a:t>
            </a:r>
            <a:endParaRPr lang="en-US" sz="1800" dirty="0"/>
          </a:p>
        </p:txBody>
      </p:sp>
      <p:sp>
        <p:nvSpPr>
          <p:cNvPr id="28" name="SK-10-text-27"/>
          <p:cNvSpPr/>
          <p:nvPr/>
        </p:nvSpPr>
        <p:spPr>
          <a:xfrm>
            <a:off x="381000" y="4552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9" name="SK-10-text-28"/>
          <p:cNvSpPr/>
          <p:nvPr/>
        </p:nvSpPr>
        <p:spPr>
          <a:xfrm>
            <a:off x="619125" y="960090"/>
            <a:ext cx="272415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B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CONDITION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3819525" y="960090"/>
            <a:ext cx="775335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B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CLUES &amp; KEY FEATURES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923925" y="1560165"/>
            <a:ext cx="27241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Venous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3819525" y="1560165"/>
            <a:ext cx="77533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malleolus ("gaiter area"); shallow, irregular base; varicose veins; haemosiderin staining; lipodermatosclerosis; low-moderate pain.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923925" y="2322165"/>
            <a:ext cx="27241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Arterial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3819525" y="2322165"/>
            <a:ext cx="77533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 malleolus, toes, heel; "punched-out" appearance; cold, pulseless foot; severe night pain; ABPI &lt;0.8. </a:t>
            </a:r>
            <a:r>
              <a:rPr lang="en-US" sz="1200" b="1" i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vascular referral.</a:t>
            </a:r>
            <a:endParaRPr lang="en-US" sz="1200" dirty="0"/>
          </a:p>
        </p:txBody>
      </p:sp>
      <p:sp>
        <p:nvSpPr>
          <p:cNvPr id="35" name="SK-10-text-34"/>
          <p:cNvSpPr/>
          <p:nvPr/>
        </p:nvSpPr>
        <p:spPr>
          <a:xfrm>
            <a:off x="923925" y="3084165"/>
            <a:ext cx="3424646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Neuropathic (Diabetic)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3819525" y="3084165"/>
            <a:ext cx="77533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Plantar surface of foot; painless; associated with elevated HbA1c; loss of sensation (monofilament test); calloused edges.</a:t>
            </a:r>
            <a:endParaRPr lang="en-US" sz="1200" dirty="0"/>
          </a:p>
        </p:txBody>
      </p:sp>
      <p:sp>
        <p:nvSpPr>
          <p:cNvPr id="37" name="SK-10-text-36"/>
          <p:cNvSpPr/>
          <p:nvPr/>
        </p:nvSpPr>
        <p:spPr>
          <a:xfrm>
            <a:off x="923925" y="3846165"/>
            <a:ext cx="27241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Vasculitic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3819525" y="3846165"/>
            <a:ext cx="77533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Multiple, small, "punched-out" ulcers; systemic features (fever, malaise); history of connective tissue disease (RA, SLE).</a:t>
            </a:r>
            <a:endParaRPr lang="en-US" sz="1200" dirty="0"/>
          </a:p>
        </p:txBody>
      </p:sp>
      <p:sp>
        <p:nvSpPr>
          <p:cNvPr id="39" name="SK-10-text-38"/>
          <p:cNvSpPr/>
          <p:nvPr/>
        </p:nvSpPr>
        <p:spPr>
          <a:xfrm>
            <a:off x="923925" y="4608165"/>
            <a:ext cx="3113314" cy="809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Pyoderma Gangrenosum</a:t>
            </a:r>
            <a:endParaRPr lang="en-US" sz="1200" dirty="0"/>
          </a:p>
        </p:txBody>
      </p:sp>
      <p:sp>
        <p:nvSpPr>
          <p:cNvPr id="40" name="SK-10-text-39"/>
          <p:cNvSpPr/>
          <p:nvPr/>
        </p:nvSpPr>
        <p:spPr>
          <a:xfrm>
            <a:off x="3819525" y="4608165"/>
            <a:ext cx="7753350" cy="809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Rapidly progressing; violaceous, undermined edge; severe pain; associated with IBD or RA. </a:t>
            </a: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DEBRIDE</a:t>
            </a:r>
            <a:endParaRPr lang="en-US" sz="1200" dirty="0"/>
          </a:p>
        </p:txBody>
      </p:sp>
      <p:sp>
        <p:nvSpPr>
          <p:cNvPr id="41" name="SK-10-text-40"/>
          <p:cNvSpPr/>
          <p:nvPr/>
        </p:nvSpPr>
        <p:spPr>
          <a:xfrm>
            <a:off x="923925" y="5417790"/>
            <a:ext cx="3424646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Malignant (Marjolin's)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3819525" y="5417790"/>
            <a:ext cx="775335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Long-standing ulcer that changes character; raised, everted edges; bleeds easily; requires urgent biopsy to rule out Squamous Cell Carcinoma.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0090"/>
            <a:ext cx="5572125" cy="246891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55365"/>
            <a:ext cx="190500" cy="1524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619500"/>
            <a:ext cx="5572125" cy="28575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914775"/>
            <a:ext cx="190500" cy="1524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286250"/>
            <a:ext cx="5114925" cy="62865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029200"/>
            <a:ext cx="5114925" cy="62865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657850"/>
            <a:ext cx="5114925" cy="59055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960090"/>
            <a:ext cx="5572125" cy="551691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255365"/>
            <a:ext cx="190500" cy="1524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626840"/>
            <a:ext cx="5114925" cy="62865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9875" y="1760190"/>
            <a:ext cx="214313" cy="17532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369790"/>
            <a:ext cx="5114925" cy="62865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19875" y="2503140"/>
            <a:ext cx="214313" cy="17532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112740"/>
            <a:ext cx="5114925" cy="62865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9875" y="3246090"/>
            <a:ext cx="214313" cy="17532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855690"/>
            <a:ext cx="5114925" cy="62865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9875" y="3989040"/>
            <a:ext cx="214313" cy="17532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598640"/>
            <a:ext cx="5114925" cy="62865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19875" y="4731990"/>
            <a:ext cx="214313" cy="17532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5341590"/>
            <a:ext cx="5114925" cy="628650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19875" y="5474940"/>
            <a:ext cx="214313" cy="175320"/>
          </a:xfrm>
          <a:prstGeom prst="rect">
            <a:avLst/>
          </a:prstGeom>
        </p:spPr>
      </p:pic>
      <p:sp>
        <p:nvSpPr>
          <p:cNvPr id="26" name="SK-11-text-25"/>
          <p:cNvSpPr/>
          <p:nvPr/>
        </p:nvSpPr>
        <p:spPr>
          <a:xfrm>
            <a:off x="381000" y="142875"/>
            <a:ext cx="104241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PRESSURE ULCERS: RISK AND EPIDEMIOLOGY</a:t>
            </a:r>
            <a:endParaRPr lang="en-US" sz="1800" dirty="0"/>
          </a:p>
        </p:txBody>
      </p:sp>
      <p:sp>
        <p:nvSpPr>
          <p:cNvPr id="27" name="SK-11-text-26"/>
          <p:cNvSpPr/>
          <p:nvPr/>
        </p:nvSpPr>
        <p:spPr>
          <a:xfrm>
            <a:off x="381000" y="455265"/>
            <a:ext cx="65836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B: PRESSURE ULCERS | NICE CG179 STANDARDS</a:t>
            </a:r>
            <a:endParaRPr lang="en-US" sz="900" dirty="0"/>
          </a:p>
        </p:txBody>
      </p:sp>
      <p:sp>
        <p:nvSpPr>
          <p:cNvPr id="28" name="SK-11-text-27"/>
          <p:cNvSpPr/>
          <p:nvPr/>
        </p:nvSpPr>
        <p:spPr>
          <a:xfrm>
            <a:off x="914400" y="1188690"/>
            <a:ext cx="2286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B8B"/>
                </a:solidFill>
              </a:rPr>
              <a:t>DEFINITION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609600" y="1626840"/>
            <a:ext cx="511492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Localised damage to the </a:t>
            </a:r>
            <a:r>
              <a:rPr lang="en-US" sz="1200" b="1" dirty="0">
                <a:solidFill>
                  <a:srgbClr val="2C3E50"/>
                </a:solidFill>
              </a:rPr>
              <a:t>skin and/or underlying tissue</a:t>
            </a:r>
            <a:r>
              <a:rPr lang="en-US" sz="1200" dirty="0">
                <a:solidFill>
                  <a:srgbClr val="2C3E50"/>
                </a:solidFill>
              </a:rPr>
              <a:t>, usually over a bony prominence, resulting from sustained pressure, or pressure in combination with shear and/or friction.</a:t>
            </a:r>
            <a:endParaRPr lang="en-US" sz="1200" dirty="0"/>
          </a:p>
        </p:txBody>
      </p:sp>
      <p:sp>
        <p:nvSpPr>
          <p:cNvPr id="30" name="SK-11-text-29"/>
          <p:cNvSpPr/>
          <p:nvPr/>
        </p:nvSpPr>
        <p:spPr>
          <a:xfrm>
            <a:off x="914400" y="3848100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B8B"/>
                </a:solidFill>
              </a:rPr>
              <a:t>EPIDEMIOLOGY</a:t>
            </a:r>
            <a:endParaRPr lang="en-US" sz="1500" dirty="0"/>
          </a:p>
        </p:txBody>
      </p:sp>
      <p:sp>
        <p:nvSpPr>
          <p:cNvPr id="31" name="SK-11-text-30"/>
          <p:cNvSpPr/>
          <p:nvPr/>
        </p:nvSpPr>
        <p:spPr>
          <a:xfrm>
            <a:off x="762000" y="4400550"/>
            <a:ext cx="321558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Prevalence</a:t>
            </a:r>
            <a:endParaRPr lang="en-US" sz="1125" dirty="0"/>
          </a:p>
        </p:txBody>
      </p:sp>
      <p:sp>
        <p:nvSpPr>
          <p:cNvPr id="32" name="SK-11-text-31"/>
          <p:cNvSpPr/>
          <p:nvPr/>
        </p:nvSpPr>
        <p:spPr>
          <a:xfrm>
            <a:off x="762000" y="4614863"/>
            <a:ext cx="886587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Affects ~4% of hospitalised patients; higher in care homes.</a:t>
            </a:r>
            <a:endParaRPr lang="en-US" sz="975" dirty="0"/>
          </a:p>
        </p:txBody>
      </p:sp>
      <p:sp>
        <p:nvSpPr>
          <p:cNvPr id="33" name="SK-11-text-32"/>
          <p:cNvSpPr/>
          <p:nvPr/>
        </p:nvSpPr>
        <p:spPr>
          <a:xfrm>
            <a:off x="762000" y="5143500"/>
            <a:ext cx="367531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Impact</a:t>
            </a:r>
            <a:endParaRPr lang="en-US" sz="1125" dirty="0"/>
          </a:p>
        </p:txBody>
      </p:sp>
      <p:sp>
        <p:nvSpPr>
          <p:cNvPr id="34" name="SK-11-text-33"/>
          <p:cNvSpPr/>
          <p:nvPr/>
        </p:nvSpPr>
        <p:spPr>
          <a:xfrm>
            <a:off x="762000" y="5357813"/>
            <a:ext cx="980694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Major cause of preventable morbidity and NHS quality implications.</a:t>
            </a:r>
            <a:endParaRPr lang="en-US" sz="975" dirty="0"/>
          </a:p>
        </p:txBody>
      </p:sp>
      <p:sp>
        <p:nvSpPr>
          <p:cNvPr id="35" name="SK-11-text-34"/>
          <p:cNvSpPr/>
          <p:nvPr/>
        </p:nvSpPr>
        <p:spPr>
          <a:xfrm>
            <a:off x="609600" y="5657850"/>
            <a:ext cx="482917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PREVENTION IS FAR MORE EFFECTIVE &amp; LESS COSTLY THAN TREATMENT</a:t>
            </a:r>
            <a:endParaRPr lang="en-US" sz="1050" dirty="0"/>
          </a:p>
        </p:txBody>
      </p:sp>
      <p:sp>
        <p:nvSpPr>
          <p:cNvPr id="36" name="SK-11-text-35"/>
          <p:cNvSpPr/>
          <p:nvPr/>
        </p:nvSpPr>
        <p:spPr>
          <a:xfrm>
            <a:off x="6772275" y="118869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B8B"/>
                </a:solidFill>
              </a:rPr>
              <a:t>KEY RISK FACTORS (NICE)</a:t>
            </a:r>
            <a:endParaRPr lang="en-US" sz="1500" dirty="0"/>
          </a:p>
        </p:txBody>
      </p:sp>
      <p:sp>
        <p:nvSpPr>
          <p:cNvPr id="37" name="SK-11-text-36"/>
          <p:cNvSpPr/>
          <p:nvPr/>
        </p:nvSpPr>
        <p:spPr>
          <a:xfrm>
            <a:off x="6977063" y="1741140"/>
            <a:ext cx="2743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Reduced Mobility</a:t>
            </a:r>
            <a:endParaRPr lang="en-US" sz="1125" dirty="0"/>
          </a:p>
        </p:txBody>
      </p:sp>
      <p:sp>
        <p:nvSpPr>
          <p:cNvPr id="38" name="SK-11-text-37"/>
          <p:cNvSpPr/>
          <p:nvPr/>
        </p:nvSpPr>
        <p:spPr>
          <a:xfrm>
            <a:off x="6977063" y="1955453"/>
            <a:ext cx="521493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Stroke, dementia, spinal cord injury, sedation.</a:t>
            </a:r>
            <a:endParaRPr lang="en-US" sz="975" dirty="0"/>
          </a:p>
        </p:txBody>
      </p:sp>
      <p:sp>
        <p:nvSpPr>
          <p:cNvPr id="39" name="SK-11-text-38"/>
          <p:cNvSpPr/>
          <p:nvPr/>
        </p:nvSpPr>
        <p:spPr>
          <a:xfrm>
            <a:off x="6977063" y="2484090"/>
            <a:ext cx="2914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Reduced Sensation</a:t>
            </a:r>
            <a:endParaRPr lang="en-US" sz="1125" dirty="0"/>
          </a:p>
        </p:txBody>
      </p:sp>
      <p:sp>
        <p:nvSpPr>
          <p:cNvPr id="40" name="SK-11-text-39"/>
          <p:cNvSpPr/>
          <p:nvPr/>
        </p:nvSpPr>
        <p:spPr>
          <a:xfrm>
            <a:off x="6977063" y="2698403"/>
            <a:ext cx="521493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Peripheral neuropathy, spinal cord injury.</a:t>
            </a:r>
            <a:endParaRPr lang="en-US" sz="975" dirty="0"/>
          </a:p>
        </p:txBody>
      </p:sp>
      <p:sp>
        <p:nvSpPr>
          <p:cNvPr id="41" name="SK-11-text-40"/>
          <p:cNvSpPr/>
          <p:nvPr/>
        </p:nvSpPr>
        <p:spPr>
          <a:xfrm>
            <a:off x="6977063" y="3227040"/>
            <a:ext cx="3943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Compromised Circulation</a:t>
            </a:r>
            <a:endParaRPr lang="en-US" sz="1125" dirty="0"/>
          </a:p>
        </p:txBody>
      </p:sp>
      <p:sp>
        <p:nvSpPr>
          <p:cNvPr id="42" name="SK-11-text-41"/>
          <p:cNvSpPr/>
          <p:nvPr/>
        </p:nvSpPr>
        <p:spPr>
          <a:xfrm>
            <a:off x="6977063" y="3441353"/>
            <a:ext cx="521493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Peripheral arterial disease, heart failure.</a:t>
            </a:r>
            <a:endParaRPr lang="en-US" sz="975" dirty="0"/>
          </a:p>
        </p:txBody>
      </p:sp>
      <p:sp>
        <p:nvSpPr>
          <p:cNvPr id="43" name="SK-11-text-42"/>
          <p:cNvSpPr/>
          <p:nvPr/>
        </p:nvSpPr>
        <p:spPr>
          <a:xfrm>
            <a:off x="6977063" y="3969990"/>
            <a:ext cx="3600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Nutrition &amp; Hydration</a:t>
            </a:r>
            <a:endParaRPr lang="en-US" sz="1125" dirty="0"/>
          </a:p>
        </p:txBody>
      </p:sp>
      <p:sp>
        <p:nvSpPr>
          <p:cNvPr id="44" name="SK-11-text-43"/>
          <p:cNvSpPr/>
          <p:nvPr/>
        </p:nvSpPr>
        <p:spPr>
          <a:xfrm>
            <a:off x="6977063" y="4184303"/>
            <a:ext cx="521493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Malnutrition (MUST score), dehydration.</a:t>
            </a:r>
            <a:endParaRPr lang="en-US" sz="975" dirty="0"/>
          </a:p>
        </p:txBody>
      </p:sp>
      <p:sp>
        <p:nvSpPr>
          <p:cNvPr id="45" name="SK-11-text-44"/>
          <p:cNvSpPr/>
          <p:nvPr/>
        </p:nvSpPr>
        <p:spPr>
          <a:xfrm>
            <a:off x="6977063" y="4712940"/>
            <a:ext cx="276686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Incontinence</a:t>
            </a:r>
            <a:endParaRPr lang="en-US" sz="1125" dirty="0"/>
          </a:p>
        </p:txBody>
      </p:sp>
      <p:sp>
        <p:nvSpPr>
          <p:cNvPr id="46" name="SK-11-text-45"/>
          <p:cNvSpPr/>
          <p:nvPr/>
        </p:nvSpPr>
        <p:spPr>
          <a:xfrm>
            <a:off x="6977063" y="4927253"/>
            <a:ext cx="521493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Moisture-associated skin damage and maceration.</a:t>
            </a:r>
            <a:endParaRPr lang="en-US" sz="975" dirty="0"/>
          </a:p>
        </p:txBody>
      </p:sp>
      <p:sp>
        <p:nvSpPr>
          <p:cNvPr id="47" name="SK-11-text-46"/>
          <p:cNvSpPr/>
          <p:nvPr/>
        </p:nvSpPr>
        <p:spPr>
          <a:xfrm>
            <a:off x="6977063" y="5455890"/>
            <a:ext cx="2571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Extremes of Age</a:t>
            </a:r>
            <a:endParaRPr lang="en-US" sz="1125" dirty="0"/>
          </a:p>
        </p:txBody>
      </p:sp>
      <p:sp>
        <p:nvSpPr>
          <p:cNvPr id="48" name="SK-11-text-47"/>
          <p:cNvSpPr/>
          <p:nvPr/>
        </p:nvSpPr>
        <p:spPr>
          <a:xfrm>
            <a:off x="6977063" y="5670203"/>
            <a:ext cx="521493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Elderly patients are at significantly higher risk.</a:t>
            </a:r>
            <a:endParaRPr lang="en-US" sz="9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732508"/>
            <a:ext cx="6686550" cy="406717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32508"/>
            <a:ext cx="6686550" cy="4953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32508"/>
            <a:ext cx="1671638" cy="4953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2637" y="1732508"/>
            <a:ext cx="5014913" cy="4953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227808"/>
            <a:ext cx="6686550" cy="42862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656433"/>
            <a:ext cx="6686550" cy="62865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285083"/>
            <a:ext cx="6686550" cy="6286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13733"/>
            <a:ext cx="6686550" cy="62865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542383"/>
            <a:ext cx="6686550" cy="6286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171033"/>
            <a:ext cx="6686550" cy="62865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3300" y="1599158"/>
            <a:ext cx="4457700" cy="433387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91425" y="1878211"/>
            <a:ext cx="214313" cy="17532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91425" y="2284958"/>
            <a:ext cx="304800" cy="3048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0481" y="2368748"/>
            <a:ext cx="166688" cy="13722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91425" y="2732633"/>
            <a:ext cx="304800" cy="3048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0481" y="2816423"/>
            <a:ext cx="166688" cy="13722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1425" y="3180308"/>
            <a:ext cx="304800" cy="30480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0481" y="3264098"/>
            <a:ext cx="166688" cy="13722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91425" y="3627983"/>
            <a:ext cx="304800" cy="30480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0481" y="3711773"/>
            <a:ext cx="166688" cy="13722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91425" y="4075658"/>
            <a:ext cx="304800" cy="3048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0481" y="4159448"/>
            <a:ext cx="166688" cy="13722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91425" y="4523333"/>
            <a:ext cx="304800" cy="30480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0481" y="4607123"/>
            <a:ext cx="166688" cy="137220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91425" y="5066258"/>
            <a:ext cx="3981450" cy="628650"/>
          </a:xfrm>
          <a:prstGeom prst="rect">
            <a:avLst/>
          </a:prstGeom>
        </p:spPr>
      </p:pic>
      <p:pic>
        <p:nvPicPr>
          <p:cNvPr id="30" name="SK-12-img-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05725" y="5209133"/>
            <a:ext cx="166688" cy="166688"/>
          </a:xfrm>
          <a:prstGeom prst="rect">
            <a:avLst/>
          </a:prstGeom>
        </p:spPr>
      </p:pic>
      <p:sp>
        <p:nvSpPr>
          <p:cNvPr id="31" name="SK-12-text-30"/>
          <p:cNvSpPr/>
          <p:nvPr/>
        </p:nvSpPr>
        <p:spPr>
          <a:xfrm>
            <a:off x="381000" y="142875"/>
            <a:ext cx="87782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PRESSURE ULCER STAGING AND SITES</a:t>
            </a:r>
            <a:endParaRPr lang="en-US" sz="1800" dirty="0"/>
          </a:p>
        </p:txBody>
      </p:sp>
      <p:sp>
        <p:nvSpPr>
          <p:cNvPr id="32" name="SK-12-text-31"/>
          <p:cNvSpPr/>
          <p:nvPr/>
        </p:nvSpPr>
        <p:spPr>
          <a:xfrm>
            <a:off x="381000" y="455265"/>
            <a:ext cx="65836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B: PRESSURE ULCERS | NICE CG179 STANDARDS</a:t>
            </a:r>
            <a:endParaRPr lang="en-US" sz="900" dirty="0"/>
          </a:p>
        </p:txBody>
      </p:sp>
      <p:sp>
        <p:nvSpPr>
          <p:cNvPr id="33" name="SK-12-text-32"/>
          <p:cNvSpPr/>
          <p:nvPr/>
        </p:nvSpPr>
        <p:spPr>
          <a:xfrm>
            <a:off x="552450" y="1732508"/>
            <a:ext cx="188976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Staging Grade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2224088" y="1732508"/>
            <a:ext cx="4672013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Clinical Description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552450" y="2361158"/>
            <a:ext cx="131445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Grade 1</a:t>
            </a:r>
            <a:endParaRPr lang="en-US" sz="1125" dirty="0"/>
          </a:p>
        </p:txBody>
      </p:sp>
      <p:sp>
        <p:nvSpPr>
          <p:cNvPr id="36" name="SK-12-text-35"/>
          <p:cNvSpPr/>
          <p:nvPr/>
        </p:nvSpPr>
        <p:spPr>
          <a:xfrm>
            <a:off x="2224088" y="2227808"/>
            <a:ext cx="99679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Non-blanchable erythema of intact skin; skin intact but persistently red.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552450" y="2889796"/>
            <a:ext cx="131445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Grade 2</a:t>
            </a:r>
            <a:endParaRPr lang="en-US" sz="1125" dirty="0"/>
          </a:p>
        </p:txBody>
      </p:sp>
      <p:sp>
        <p:nvSpPr>
          <p:cNvPr id="38" name="SK-12-text-37"/>
          <p:cNvSpPr/>
          <p:nvPr/>
        </p:nvSpPr>
        <p:spPr>
          <a:xfrm>
            <a:off x="2224088" y="2656433"/>
            <a:ext cx="4672013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Partial-thickness skin loss: shallow open ulcer with pink wound bed or blistering.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552450" y="3518446"/>
            <a:ext cx="131445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Grade 3</a:t>
            </a:r>
            <a:endParaRPr lang="en-US" sz="1125" dirty="0"/>
          </a:p>
        </p:txBody>
      </p:sp>
      <p:sp>
        <p:nvSpPr>
          <p:cNvPr id="40" name="SK-12-text-39"/>
          <p:cNvSpPr/>
          <p:nvPr/>
        </p:nvSpPr>
        <p:spPr>
          <a:xfrm>
            <a:off x="2224088" y="3285083"/>
            <a:ext cx="4672013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Full-thickness skin loss: subcutaneous fat visible; no bone, tendon, or muscle exposed.</a:t>
            </a:r>
            <a:endParaRPr lang="en-US" sz="1125" dirty="0"/>
          </a:p>
        </p:txBody>
      </p:sp>
      <p:sp>
        <p:nvSpPr>
          <p:cNvPr id="41" name="SK-12-text-40"/>
          <p:cNvSpPr/>
          <p:nvPr/>
        </p:nvSpPr>
        <p:spPr>
          <a:xfrm>
            <a:off x="552450" y="4147096"/>
            <a:ext cx="131445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Grade 4</a:t>
            </a:r>
            <a:endParaRPr lang="en-US" sz="1125" dirty="0"/>
          </a:p>
        </p:txBody>
      </p:sp>
      <p:sp>
        <p:nvSpPr>
          <p:cNvPr id="42" name="SK-12-text-41"/>
          <p:cNvSpPr/>
          <p:nvPr/>
        </p:nvSpPr>
        <p:spPr>
          <a:xfrm>
            <a:off x="2224088" y="3913733"/>
            <a:ext cx="4672013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Full-thickness tissue loss: bone, tendon, or muscle are visible and exposed.</a:t>
            </a:r>
            <a:endParaRPr lang="en-US" sz="1125" dirty="0"/>
          </a:p>
        </p:txBody>
      </p:sp>
      <p:sp>
        <p:nvSpPr>
          <p:cNvPr id="43" name="SK-12-text-42"/>
          <p:cNvSpPr/>
          <p:nvPr/>
        </p:nvSpPr>
        <p:spPr>
          <a:xfrm>
            <a:off x="552450" y="4775746"/>
            <a:ext cx="188595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Unstageable</a:t>
            </a:r>
            <a:endParaRPr lang="en-US" sz="1125" dirty="0"/>
          </a:p>
        </p:txBody>
      </p:sp>
      <p:sp>
        <p:nvSpPr>
          <p:cNvPr id="44" name="SK-12-text-43"/>
          <p:cNvSpPr/>
          <p:nvPr/>
        </p:nvSpPr>
        <p:spPr>
          <a:xfrm>
            <a:off x="2224088" y="4542383"/>
            <a:ext cx="4672013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Full-thickness loss where depth is obscured by slough (yellow/tan) or eschar (brown/black).</a:t>
            </a:r>
            <a:endParaRPr lang="en-US" sz="1125" dirty="0"/>
          </a:p>
        </p:txBody>
      </p:sp>
      <p:sp>
        <p:nvSpPr>
          <p:cNvPr id="45" name="SK-12-text-44"/>
          <p:cNvSpPr/>
          <p:nvPr/>
        </p:nvSpPr>
        <p:spPr>
          <a:xfrm>
            <a:off x="552450" y="5404396"/>
            <a:ext cx="291465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DTI (Deep Tissue)</a:t>
            </a:r>
            <a:endParaRPr lang="en-US" sz="1125" dirty="0"/>
          </a:p>
        </p:txBody>
      </p:sp>
      <p:sp>
        <p:nvSpPr>
          <p:cNvPr id="46" name="SK-12-text-45"/>
          <p:cNvSpPr/>
          <p:nvPr/>
        </p:nvSpPr>
        <p:spPr>
          <a:xfrm>
            <a:off x="2224088" y="5171033"/>
            <a:ext cx="4672013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Purple/maroon intact skin or blood-filled blister due to damage of underlying tissue.</a:t>
            </a:r>
            <a:endParaRPr lang="en-US" sz="1125" dirty="0"/>
          </a:p>
        </p:txBody>
      </p:sp>
      <p:sp>
        <p:nvSpPr>
          <p:cNvPr id="47" name="SK-12-text-46"/>
          <p:cNvSpPr/>
          <p:nvPr/>
        </p:nvSpPr>
        <p:spPr>
          <a:xfrm>
            <a:off x="7900988" y="1837283"/>
            <a:ext cx="42910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Common Anatomical Sites</a:t>
            </a:r>
            <a:endParaRPr lang="en-US" sz="1350" dirty="0"/>
          </a:p>
        </p:txBody>
      </p:sp>
      <p:sp>
        <p:nvSpPr>
          <p:cNvPr id="48" name="SK-12-text-47"/>
          <p:cNvSpPr/>
          <p:nvPr/>
        </p:nvSpPr>
        <p:spPr>
          <a:xfrm>
            <a:off x="8010525" y="2323058"/>
            <a:ext cx="4181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Sacrum </a:t>
            </a:r>
            <a:r>
              <a:rPr lang="en-US" sz="975" b="1" dirty="0">
                <a:solidFill>
                  <a:srgbClr val="7F8C8D"/>
                </a:solidFill>
              </a:rPr>
              <a:t>(Most common site)</a:t>
            </a:r>
            <a:endParaRPr lang="en-US" sz="1200" dirty="0"/>
          </a:p>
        </p:txBody>
      </p:sp>
      <p:sp>
        <p:nvSpPr>
          <p:cNvPr id="49" name="SK-12-text-48"/>
          <p:cNvSpPr/>
          <p:nvPr/>
        </p:nvSpPr>
        <p:spPr>
          <a:xfrm>
            <a:off x="8010525" y="2770733"/>
            <a:ext cx="4181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Heels </a:t>
            </a:r>
            <a:r>
              <a:rPr lang="en-US" sz="975" b="1" dirty="0">
                <a:solidFill>
                  <a:srgbClr val="7F8C8D"/>
                </a:solidFill>
              </a:rPr>
              <a:t>(Critical: must be floated)</a:t>
            </a:r>
            <a:endParaRPr lang="en-US" sz="1200" dirty="0"/>
          </a:p>
        </p:txBody>
      </p:sp>
      <p:sp>
        <p:nvSpPr>
          <p:cNvPr id="50" name="SK-12-text-49"/>
          <p:cNvSpPr/>
          <p:nvPr/>
        </p:nvSpPr>
        <p:spPr>
          <a:xfrm>
            <a:off x="8010525" y="3218408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Ischial Tuberosities</a:t>
            </a:r>
            <a:endParaRPr lang="en-US" sz="1200" dirty="0"/>
          </a:p>
        </p:txBody>
      </p:sp>
      <p:sp>
        <p:nvSpPr>
          <p:cNvPr id="51" name="SK-12-text-50"/>
          <p:cNvSpPr/>
          <p:nvPr/>
        </p:nvSpPr>
        <p:spPr>
          <a:xfrm>
            <a:off x="8010525" y="3666083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Greater Trochanter</a:t>
            </a:r>
            <a:endParaRPr lang="en-US" sz="1200" dirty="0"/>
          </a:p>
        </p:txBody>
      </p:sp>
      <p:sp>
        <p:nvSpPr>
          <p:cNvPr id="52" name="SK-12-text-51"/>
          <p:cNvSpPr/>
          <p:nvPr/>
        </p:nvSpPr>
        <p:spPr>
          <a:xfrm>
            <a:off x="8010525" y="4113758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Lateral Malleolus</a:t>
            </a:r>
            <a:endParaRPr lang="en-US" sz="1200" dirty="0"/>
          </a:p>
        </p:txBody>
      </p:sp>
      <p:sp>
        <p:nvSpPr>
          <p:cNvPr id="53" name="SK-12-text-52"/>
          <p:cNvSpPr/>
          <p:nvPr/>
        </p:nvSpPr>
        <p:spPr>
          <a:xfrm>
            <a:off x="8010525" y="4561433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Occiput &amp; Elbows</a:t>
            </a:r>
            <a:endParaRPr lang="en-US" sz="1200" dirty="0"/>
          </a:p>
        </p:txBody>
      </p:sp>
      <p:sp>
        <p:nvSpPr>
          <p:cNvPr id="54" name="SK-12-text-53"/>
          <p:cNvSpPr/>
          <p:nvPr/>
        </p:nvSpPr>
        <p:spPr>
          <a:xfrm>
            <a:off x="7967662" y="5180558"/>
            <a:ext cx="34909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NICE Clinical Tip:</a:t>
            </a:r>
            <a:r>
              <a:rPr lang="en-US" sz="1050" dirty="0">
                <a:solidFill>
                  <a:srgbClr val="C0392B"/>
                </a:solidFill>
              </a:rPr>
              <a:t> Do not massage or rub bony prominences; this increases risk of deep tissue damage.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0291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55315"/>
            <a:ext cx="5572125" cy="2709863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083915"/>
            <a:ext cx="5114925" cy="35242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117253"/>
            <a:ext cx="228600" cy="1905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03303"/>
            <a:ext cx="5572125" cy="2709863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031903"/>
            <a:ext cx="5114925" cy="3524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065240"/>
            <a:ext cx="228600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855315"/>
            <a:ext cx="5572125" cy="253365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579465"/>
            <a:ext cx="5572125" cy="29337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3808065"/>
            <a:ext cx="5114925" cy="35242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3841403"/>
            <a:ext cx="228600" cy="1905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5932140"/>
            <a:ext cx="5114925" cy="35242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0350" y="6047333"/>
            <a:ext cx="166688" cy="137220"/>
          </a:xfrm>
          <a:prstGeom prst="rect">
            <a:avLst/>
          </a:prstGeom>
        </p:spPr>
      </p:pic>
      <p:sp>
        <p:nvSpPr>
          <p:cNvPr id="17" name="SK-13-text-16"/>
          <p:cNvSpPr/>
          <p:nvPr/>
        </p:nvSpPr>
        <p:spPr>
          <a:xfrm>
            <a:off x="381000" y="114300"/>
            <a:ext cx="11811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PREVENTION: RISK ASSESSMENT AND INTERVENTIONS</a:t>
            </a:r>
            <a:endParaRPr lang="en-US" sz="1800" dirty="0"/>
          </a:p>
        </p:txBody>
      </p:sp>
      <p:sp>
        <p:nvSpPr>
          <p:cNvPr id="18" name="SK-13-text-17"/>
          <p:cNvSpPr/>
          <p:nvPr/>
        </p:nvSpPr>
        <p:spPr>
          <a:xfrm>
            <a:off x="381000" y="417165"/>
            <a:ext cx="65836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B: PRESSURE ULCERS | NICE CG179 STANDARDS</a:t>
            </a:r>
            <a:endParaRPr lang="en-US" sz="900" dirty="0"/>
          </a:p>
        </p:txBody>
      </p:sp>
      <p:sp>
        <p:nvSpPr>
          <p:cNvPr id="19" name="SK-13-text-18"/>
          <p:cNvSpPr/>
          <p:nvPr/>
        </p:nvSpPr>
        <p:spPr>
          <a:xfrm>
            <a:off x="952500" y="108391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Risk Assessment Scales</a:t>
            </a:r>
            <a:endParaRPr lang="en-US" sz="1350" dirty="0"/>
          </a:p>
        </p:txBody>
      </p:sp>
      <p:sp>
        <p:nvSpPr>
          <p:cNvPr id="20" name="SK-13-text-19"/>
          <p:cNvSpPr/>
          <p:nvPr/>
        </p:nvSpPr>
        <p:spPr>
          <a:xfrm>
            <a:off x="609600" y="1579215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Validated Tools:</a:t>
            </a:r>
            <a:r>
              <a:rPr lang="en-US" sz="1125" dirty="0">
                <a:solidFill>
                  <a:srgbClr val="34495E"/>
                </a:solidFill>
              </a:rPr>
              <a:t> Use Braden Scale or Waterlow Scale on admission or first clinical contact.</a:t>
            </a:r>
            <a:endParaRPr lang="en-US" sz="1125" dirty="0"/>
          </a:p>
        </p:txBody>
      </p:sp>
      <p:sp>
        <p:nvSpPr>
          <p:cNvPr id="21" name="SK-13-text-20"/>
          <p:cNvSpPr/>
          <p:nvPr/>
        </p:nvSpPr>
        <p:spPr>
          <a:xfrm>
            <a:off x="609600" y="2122140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Frequency:</a:t>
            </a:r>
            <a:r>
              <a:rPr lang="en-US" sz="1125" dirty="0">
                <a:solidFill>
                  <a:srgbClr val="34495E"/>
                </a:solidFill>
              </a:rPr>
              <a:t> Reassess daily in acute care; weekly or upon change of status in community settings.</a:t>
            </a:r>
            <a:endParaRPr lang="en-US" sz="1125" dirty="0"/>
          </a:p>
        </p:txBody>
      </p:sp>
      <p:sp>
        <p:nvSpPr>
          <p:cNvPr id="22" name="SK-13-text-21"/>
          <p:cNvSpPr/>
          <p:nvPr/>
        </p:nvSpPr>
        <p:spPr>
          <a:xfrm>
            <a:off x="609600" y="2665065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Clinical Judgment:</a:t>
            </a:r>
            <a:r>
              <a:rPr lang="en-US" sz="1125" dirty="0">
                <a:solidFill>
                  <a:srgbClr val="34495E"/>
                </a:solidFill>
              </a:rPr>
              <a:t> Scales augment but do not replace clinical nursing/medical assessment.</a:t>
            </a:r>
            <a:endParaRPr lang="en-US" sz="1125" dirty="0"/>
          </a:p>
        </p:txBody>
      </p:sp>
      <p:sp>
        <p:nvSpPr>
          <p:cNvPr id="23" name="SK-13-text-22"/>
          <p:cNvSpPr/>
          <p:nvPr/>
        </p:nvSpPr>
        <p:spPr>
          <a:xfrm>
            <a:off x="952500" y="4031903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Repositioning Strategies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609600" y="4527203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Schedule:</a:t>
            </a:r>
            <a:r>
              <a:rPr lang="en-US" sz="1125" dirty="0">
                <a:solidFill>
                  <a:srgbClr val="34495E"/>
                </a:solidFill>
              </a:rPr>
              <a:t> Minimum 2-hourly for high-risk patients in bed; more frequent if chair-bound.</a:t>
            </a:r>
            <a:endParaRPr lang="en-US" sz="1125" dirty="0"/>
          </a:p>
        </p:txBody>
      </p:sp>
      <p:sp>
        <p:nvSpPr>
          <p:cNvPr id="25" name="SK-13-text-24"/>
          <p:cNvSpPr/>
          <p:nvPr/>
        </p:nvSpPr>
        <p:spPr>
          <a:xfrm>
            <a:off x="609600" y="5070128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Technique:</a:t>
            </a:r>
            <a:r>
              <a:rPr lang="en-US" sz="1125" dirty="0">
                <a:solidFill>
                  <a:srgbClr val="34495E"/>
                </a:solidFill>
              </a:rPr>
              <a:t> 30-degree tilt is preferred over 90-degree lateral position to reduce shear.</a:t>
            </a:r>
            <a:endParaRPr lang="en-US" sz="1125" dirty="0"/>
          </a:p>
        </p:txBody>
      </p:sp>
      <p:sp>
        <p:nvSpPr>
          <p:cNvPr id="26" name="SK-13-text-25"/>
          <p:cNvSpPr/>
          <p:nvPr/>
        </p:nvSpPr>
        <p:spPr>
          <a:xfrm>
            <a:off x="609600" y="5613053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Documentation:</a:t>
            </a:r>
            <a:r>
              <a:rPr lang="en-US" sz="1125" dirty="0">
                <a:solidFill>
                  <a:srgbClr val="34495E"/>
                </a:solidFill>
              </a:rPr>
              <a:t> All repositioning must be formally documented in the patient's care plan.</a:t>
            </a:r>
            <a:endParaRPr lang="en-US" sz="1125" dirty="0"/>
          </a:p>
        </p:txBody>
      </p:sp>
      <p:sp>
        <p:nvSpPr>
          <p:cNvPr id="27" name="SK-13-text-26"/>
          <p:cNvSpPr/>
          <p:nvPr/>
        </p:nvSpPr>
        <p:spPr>
          <a:xfrm>
            <a:off x="6810375" y="380806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Equipment &amp; Holistic Care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6467475" y="4303365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Support Surfaces:</a:t>
            </a:r>
            <a:r>
              <a:rPr lang="en-US" sz="1125" dirty="0">
                <a:solidFill>
                  <a:srgbClr val="34495E"/>
                </a:solidFill>
              </a:rPr>
              <a:t> Dynamic/alternating mattresses for high risk. </a:t>
            </a:r>
            <a:r>
              <a:rPr lang="en-US" sz="1125" b="1" dirty="0">
                <a:solidFill>
                  <a:srgbClr val="008B8B"/>
                </a:solidFill>
              </a:rPr>
              <a:t>Float heels</a:t>
            </a:r>
            <a:r>
              <a:rPr lang="en-US" sz="1125" dirty="0">
                <a:solidFill>
                  <a:srgbClr val="34495E"/>
                </a:solidFill>
              </a:rPr>
              <a:t> using elevation devices.</a:t>
            </a:r>
            <a:endParaRPr lang="en-US" sz="1125" dirty="0"/>
          </a:p>
        </p:txBody>
      </p:sp>
      <p:sp>
        <p:nvSpPr>
          <p:cNvPr id="29" name="SK-13-text-28"/>
          <p:cNvSpPr/>
          <p:nvPr/>
        </p:nvSpPr>
        <p:spPr>
          <a:xfrm>
            <a:off x="6467475" y="4846290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Nutrition:</a:t>
            </a:r>
            <a:r>
              <a:rPr lang="en-US" sz="1125" dirty="0">
                <a:solidFill>
                  <a:srgbClr val="34495E"/>
                </a:solidFill>
              </a:rPr>
              <a:t> Screen with MUST tool. Ensure adequate hydration and protein intake for tissue integrity.</a:t>
            </a:r>
            <a:endParaRPr lang="en-US" sz="1125" dirty="0"/>
          </a:p>
        </p:txBody>
      </p:sp>
      <p:sp>
        <p:nvSpPr>
          <p:cNvPr id="30" name="SK-13-text-29"/>
          <p:cNvSpPr/>
          <p:nvPr/>
        </p:nvSpPr>
        <p:spPr>
          <a:xfrm>
            <a:off x="6467475" y="5389215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Skin Care:</a:t>
            </a:r>
            <a:r>
              <a:rPr lang="en-US" sz="1125" dirty="0">
                <a:solidFill>
                  <a:srgbClr val="34495E"/>
                </a:solidFill>
              </a:rPr>
              <a:t> Keep clean/dry. Use barrier creams (e.g. Cavilon) for incontinence. Moisturise dry skin.</a:t>
            </a:r>
            <a:endParaRPr lang="en-US" sz="1125" dirty="0"/>
          </a:p>
        </p:txBody>
      </p:sp>
      <p:sp>
        <p:nvSpPr>
          <p:cNvPr id="31" name="SK-13-text-30"/>
          <p:cNvSpPr/>
          <p:nvPr/>
        </p:nvSpPr>
        <p:spPr>
          <a:xfrm>
            <a:off x="6777038" y="5932140"/>
            <a:ext cx="5414963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 DO NOT massage bony prominences — this increases tissue damage.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0090"/>
            <a:ext cx="5572125" cy="2687092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22028"/>
            <a:ext cx="238125" cy="1905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85307"/>
            <a:ext cx="5572125" cy="2687092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47245"/>
            <a:ext cx="238125" cy="1905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960090"/>
            <a:ext cx="5572125" cy="2687092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222028"/>
            <a:ext cx="238125" cy="1905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2226915"/>
            <a:ext cx="5114925" cy="62865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1775" y="2457896"/>
            <a:ext cx="166688" cy="166688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3885307"/>
            <a:ext cx="5572125" cy="2687092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4147245"/>
            <a:ext cx="238125" cy="190500"/>
          </a:xfrm>
          <a:prstGeom prst="rect">
            <a:avLst/>
          </a:prstGeom>
        </p:spPr>
      </p:pic>
      <p:sp>
        <p:nvSpPr>
          <p:cNvPr id="15" name="SK-14-text-14"/>
          <p:cNvSpPr/>
          <p:nvPr/>
        </p:nvSpPr>
        <p:spPr>
          <a:xfrm>
            <a:off x="381000" y="142875"/>
            <a:ext cx="90525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TREATMENT AND REFERRAL PRINCIPLES</a:t>
            </a:r>
            <a:endParaRPr lang="en-US" sz="1800" dirty="0"/>
          </a:p>
        </p:txBody>
      </p:sp>
      <p:sp>
        <p:nvSpPr>
          <p:cNvPr id="16" name="SK-14-text-15"/>
          <p:cNvSpPr/>
          <p:nvPr/>
        </p:nvSpPr>
        <p:spPr>
          <a:xfrm>
            <a:off x="381000" y="455265"/>
            <a:ext cx="65836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B: PRESSURE ULCERS | NICE CG179 STANDARDS</a:t>
            </a:r>
            <a:endParaRPr lang="en-US" sz="900" dirty="0"/>
          </a:p>
        </p:txBody>
      </p:sp>
      <p:sp>
        <p:nvSpPr>
          <p:cNvPr id="17" name="SK-14-text-16"/>
          <p:cNvSpPr/>
          <p:nvPr/>
        </p:nvSpPr>
        <p:spPr>
          <a:xfrm>
            <a:off x="962025" y="118869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FUNDAMENTAL PRINCIPLES</a:t>
            </a:r>
            <a:endParaRPr lang="en-US" sz="1350" dirty="0"/>
          </a:p>
        </p:txBody>
      </p:sp>
      <p:sp>
        <p:nvSpPr>
          <p:cNvPr id="18" name="SK-14-text-17"/>
          <p:cNvSpPr/>
          <p:nvPr/>
        </p:nvSpPr>
        <p:spPr>
          <a:xfrm>
            <a:off x="609600" y="1617315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Pressure Relief:</a:t>
            </a:r>
            <a:r>
              <a:rPr lang="en-US" sz="1125" dirty="0">
                <a:solidFill>
                  <a:srgbClr val="2C3E50"/>
                </a:solidFill>
              </a:rPr>
              <a:t> Paramount focus; use 30-degree tilt repositioning and dynamic support surfaces.</a:t>
            </a:r>
            <a:endParaRPr lang="en-US" sz="1125" dirty="0"/>
          </a:p>
        </p:txBody>
      </p:sp>
      <p:sp>
        <p:nvSpPr>
          <p:cNvPr id="19" name="SK-14-text-18"/>
          <p:cNvSpPr/>
          <p:nvPr/>
        </p:nvSpPr>
        <p:spPr>
          <a:xfrm>
            <a:off x="609600" y="2131665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Nutritional Support:</a:t>
            </a:r>
            <a:r>
              <a:rPr lang="en-US" sz="1125" dirty="0">
                <a:solidFill>
                  <a:srgbClr val="2C3E50"/>
                </a:solidFill>
              </a:rPr>
              <a:t> Perform MUST screening; provide oral supplements for malnourished patients.</a:t>
            </a:r>
            <a:endParaRPr lang="en-US" sz="1125" dirty="0"/>
          </a:p>
        </p:txBody>
      </p:sp>
      <p:sp>
        <p:nvSpPr>
          <p:cNvPr id="20" name="SK-14-text-19"/>
          <p:cNvSpPr/>
          <p:nvPr/>
        </p:nvSpPr>
        <p:spPr>
          <a:xfrm>
            <a:off x="609600" y="2646015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Pain Management:</a:t>
            </a:r>
            <a:r>
              <a:rPr lang="en-US" sz="1125" dirty="0">
                <a:solidFill>
                  <a:srgbClr val="2C3E50"/>
                </a:solidFill>
              </a:rPr>
              <a:t> Regular assessment using validated scales; manage as per WHO analgesic ladder.</a:t>
            </a:r>
            <a:endParaRPr lang="en-US" sz="1125" dirty="0"/>
          </a:p>
        </p:txBody>
      </p:sp>
      <p:sp>
        <p:nvSpPr>
          <p:cNvPr id="21" name="SK-14-text-20"/>
          <p:cNvSpPr/>
          <p:nvPr/>
        </p:nvSpPr>
        <p:spPr>
          <a:xfrm>
            <a:off x="962025" y="4113907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WOUND MANAGEMENT BY GRADE</a:t>
            </a:r>
            <a:endParaRPr lang="en-US" sz="1350" dirty="0"/>
          </a:p>
        </p:txBody>
      </p:sp>
      <p:sp>
        <p:nvSpPr>
          <p:cNvPr id="22" name="SK-14-text-21"/>
          <p:cNvSpPr/>
          <p:nvPr/>
        </p:nvSpPr>
        <p:spPr>
          <a:xfrm>
            <a:off x="609600" y="4542532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Grade 1-2:</a:t>
            </a:r>
            <a:r>
              <a:rPr lang="en-US" sz="1125" dirty="0">
                <a:solidFill>
                  <a:srgbClr val="2C3E50"/>
                </a:solidFill>
              </a:rPr>
              <a:t> Maintain moist healing environment; use protective dressings and barrier creams for incontinence.</a:t>
            </a:r>
            <a:endParaRPr lang="en-US" sz="1125" dirty="0"/>
          </a:p>
        </p:txBody>
      </p:sp>
      <p:sp>
        <p:nvSpPr>
          <p:cNvPr id="23" name="SK-14-text-22"/>
          <p:cNvSpPr/>
          <p:nvPr/>
        </p:nvSpPr>
        <p:spPr>
          <a:xfrm>
            <a:off x="609600" y="5056882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Grade 3-4:</a:t>
            </a:r>
            <a:r>
              <a:rPr lang="en-US" sz="1125" dirty="0">
                <a:solidFill>
                  <a:srgbClr val="2C3E50"/>
                </a:solidFill>
              </a:rPr>
              <a:t> Specialist wound care required; focus on debridement and pressure-relieving equipment.</a:t>
            </a:r>
            <a:endParaRPr lang="en-US" sz="1125" dirty="0"/>
          </a:p>
        </p:txBody>
      </p:sp>
      <p:sp>
        <p:nvSpPr>
          <p:cNvPr id="24" name="SK-14-text-23"/>
          <p:cNvSpPr/>
          <p:nvPr/>
        </p:nvSpPr>
        <p:spPr>
          <a:xfrm>
            <a:off x="6819900" y="118869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DEBRIDEMENT PROTOCOLS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6467475" y="1617315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Methods:</a:t>
            </a:r>
            <a:r>
              <a:rPr lang="en-US" sz="1125" dirty="0">
                <a:solidFill>
                  <a:srgbClr val="2C3E50"/>
                </a:solidFill>
              </a:rPr>
              <a:t> Autolytic (hydrogels), sharp, enzymatic, or surgical debridement of necrotic/sloughy tissue.</a:t>
            </a:r>
            <a:endParaRPr lang="en-US" sz="1125" dirty="0"/>
          </a:p>
        </p:txBody>
      </p:sp>
      <p:sp>
        <p:nvSpPr>
          <p:cNvPr id="26" name="SK-14-text-25"/>
          <p:cNvSpPr/>
          <p:nvPr/>
        </p:nvSpPr>
        <p:spPr>
          <a:xfrm>
            <a:off x="6843713" y="2341215"/>
            <a:ext cx="46243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EXCEPTION: Dry, stable heel eschar should NOT be debrided (risk of wet ulcer conversion).</a:t>
            </a:r>
            <a:endParaRPr lang="en-US" sz="1050" dirty="0"/>
          </a:p>
        </p:txBody>
      </p:sp>
      <p:sp>
        <p:nvSpPr>
          <p:cNvPr id="27" name="SK-14-text-26"/>
          <p:cNvSpPr/>
          <p:nvPr/>
        </p:nvSpPr>
        <p:spPr>
          <a:xfrm>
            <a:off x="6819900" y="4113907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REFERRAL CRITERIA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6467475" y="4542532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Tissue Viability (TVN):</a:t>
            </a:r>
            <a:r>
              <a:rPr lang="en-US" sz="1125" dirty="0">
                <a:solidFill>
                  <a:srgbClr val="2C3E50"/>
                </a:solidFill>
              </a:rPr>
              <a:t> All Grade 3-4 ulcers; non-healing wounds or clinically complex cases.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6467475" y="5056882"/>
            <a:ext cx="42862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Urgent Referral Triggers: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6638925" y="5295007"/>
            <a:ext cx="55530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• Clinical infection with systemic features (Sepsis protocol).</a:t>
            </a:r>
            <a:endParaRPr lang="en-US" sz="1050" dirty="0"/>
          </a:p>
        </p:txBody>
      </p:sp>
      <p:sp>
        <p:nvSpPr>
          <p:cNvPr id="31" name="SK-14-text-30"/>
          <p:cNvSpPr/>
          <p:nvPr/>
        </p:nvSpPr>
        <p:spPr>
          <a:xfrm>
            <a:off x="6638925" y="5519738"/>
            <a:ext cx="55530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• Suspected malignant transformation (Marjolin’s ulcer).</a:t>
            </a:r>
            <a:endParaRPr lang="en-US" sz="1050" dirty="0"/>
          </a:p>
        </p:txBody>
      </p:sp>
      <p:sp>
        <p:nvSpPr>
          <p:cNvPr id="32" name="SK-14-text-31"/>
          <p:cNvSpPr/>
          <p:nvPr/>
        </p:nvSpPr>
        <p:spPr>
          <a:xfrm>
            <a:off x="6467475" y="5820668"/>
            <a:ext cx="5114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Incident Reporting:</a:t>
            </a:r>
            <a:r>
              <a:rPr lang="en-US" sz="1125" dirty="0">
                <a:solidFill>
                  <a:srgbClr val="2C3E50"/>
                </a:solidFill>
              </a:rPr>
              <a:t> Document and report all PU occurrences as per local NHS quality guidelines.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0090"/>
            <a:ext cx="5572125" cy="2710904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83928"/>
            <a:ext cx="238125" cy="1905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88740"/>
            <a:ext cx="95250" cy="452438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93578"/>
            <a:ext cx="95250" cy="452438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798415"/>
            <a:ext cx="95250" cy="452438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61495"/>
            <a:ext cx="5572125" cy="2710904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85332"/>
            <a:ext cx="238125" cy="1905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490145"/>
            <a:ext cx="95250" cy="452438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094982"/>
            <a:ext cx="95250" cy="452438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699820"/>
            <a:ext cx="95250" cy="452438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960090"/>
            <a:ext cx="5572125" cy="2710904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183928"/>
            <a:ext cx="238125" cy="1905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588740"/>
            <a:ext cx="95250" cy="452438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2193578"/>
            <a:ext cx="95250" cy="452438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798415"/>
            <a:ext cx="95250" cy="452438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861495"/>
            <a:ext cx="5572125" cy="2710904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085332"/>
            <a:ext cx="238125" cy="190500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490145"/>
            <a:ext cx="95250" cy="452438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094982"/>
            <a:ext cx="95250" cy="452438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5699820"/>
            <a:ext cx="95250" cy="452438"/>
          </a:xfrm>
          <a:prstGeom prst="rect">
            <a:avLst/>
          </a:prstGeom>
        </p:spPr>
      </p:pic>
      <p:sp>
        <p:nvSpPr>
          <p:cNvPr id="25" name="SK-15-text-24"/>
          <p:cNvSpPr/>
          <p:nvPr/>
        </p:nvSpPr>
        <p:spPr>
          <a:xfrm>
            <a:off x="381000" y="142875"/>
            <a:ext cx="6858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EXAM PEARLS AND RED FLAGS</a:t>
            </a:r>
            <a:endParaRPr lang="en-US" sz="1800" dirty="0"/>
          </a:p>
        </p:txBody>
      </p:sp>
      <p:sp>
        <p:nvSpPr>
          <p:cNvPr id="26" name="SK-15-text-25"/>
          <p:cNvSpPr/>
          <p:nvPr/>
        </p:nvSpPr>
        <p:spPr>
          <a:xfrm>
            <a:off x="381000" y="4552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7" name="SK-15-text-26"/>
          <p:cNvSpPr/>
          <p:nvPr/>
        </p:nvSpPr>
        <p:spPr>
          <a:xfrm>
            <a:off x="923925" y="115059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B8B"/>
                </a:solidFill>
              </a:rPr>
              <a:t>AKT HIGH-YIELD PEARLS</a:t>
            </a:r>
            <a:endParaRPr lang="en-US" sz="1350" dirty="0"/>
          </a:p>
        </p:txBody>
      </p:sp>
      <p:sp>
        <p:nvSpPr>
          <p:cNvPr id="28" name="SK-15-text-27"/>
          <p:cNvSpPr/>
          <p:nvPr/>
        </p:nvSpPr>
        <p:spPr>
          <a:xfrm>
            <a:off x="762000" y="1550640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ABPI Thresholds:</a:t>
            </a:r>
            <a:r>
              <a:rPr lang="en-US" sz="1125" dirty="0">
                <a:solidFill>
                  <a:srgbClr val="2C3E50"/>
                </a:solidFill>
              </a:rPr>
              <a:t> &lt;0.8 indicates arterial disease (no/modified compression); &gt;1.3 indicates calcified vessels (Refer Vascular).</a:t>
            </a:r>
            <a:endParaRPr lang="en-US" sz="1125" dirty="0"/>
          </a:p>
        </p:txBody>
      </p:sp>
      <p:sp>
        <p:nvSpPr>
          <p:cNvPr id="29" name="SK-15-text-28"/>
          <p:cNvSpPr/>
          <p:nvPr/>
        </p:nvSpPr>
        <p:spPr>
          <a:xfrm>
            <a:off x="762000" y="2155478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Pentoxifylline 400mg TDS:</a:t>
            </a:r>
            <a:r>
              <a:rPr lang="en-US" sz="1125" dirty="0">
                <a:solidFill>
                  <a:srgbClr val="2C3E50"/>
                </a:solidFill>
              </a:rPr>
              <a:t> Evidence-based adjunct to compression for non-healing venous ulcers.</a:t>
            </a:r>
            <a:endParaRPr lang="en-US" sz="1125" dirty="0"/>
          </a:p>
        </p:txBody>
      </p:sp>
      <p:sp>
        <p:nvSpPr>
          <p:cNvPr id="30" name="SK-15-text-29"/>
          <p:cNvSpPr/>
          <p:nvPr/>
        </p:nvSpPr>
        <p:spPr>
          <a:xfrm>
            <a:off x="762000" y="2760315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Pyoderma Gangrenosum:</a:t>
            </a:r>
            <a:r>
              <a:rPr lang="en-US" sz="1125" dirty="0">
                <a:solidFill>
                  <a:srgbClr val="2C3E50"/>
                </a:solidFill>
              </a:rPr>
              <a:t> Pathergy phenomenon—</a:t>
            </a:r>
            <a:r>
              <a:rPr lang="en-US" sz="1125" b="1" dirty="0">
                <a:solidFill>
                  <a:srgbClr val="C0392B"/>
                </a:solidFill>
              </a:rPr>
              <a:t>DO NOT debride</a:t>
            </a:r>
            <a:r>
              <a:rPr lang="en-US" sz="1125" dirty="0">
                <a:solidFill>
                  <a:srgbClr val="2C3E50"/>
                </a:solidFill>
              </a:rPr>
              <a:t> as it triggers rapid ulcer expansion.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923925" y="405199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B8B"/>
                </a:solidFill>
              </a:rPr>
              <a:t>SCA COMMUNICATION PEARLS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762000" y="4452045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"The dressing is just a cover to keep the wound clean; it is the </a:t>
            </a:r>
            <a:r>
              <a:rPr lang="en-US" sz="1125" b="1" dirty="0">
                <a:solidFill>
                  <a:srgbClr val="2C3E50"/>
                </a:solidFill>
              </a:rPr>
              <a:t>compression bandage</a:t>
            </a:r>
            <a:r>
              <a:rPr lang="en-US" sz="1125" dirty="0">
                <a:solidFill>
                  <a:srgbClr val="2C3E50"/>
                </a:solidFill>
              </a:rPr>
              <a:t> that actually heals the ulcer."</a:t>
            </a:r>
            <a:endParaRPr lang="en-US" sz="1125" dirty="0"/>
          </a:p>
        </p:txBody>
      </p:sp>
      <p:sp>
        <p:nvSpPr>
          <p:cNvPr id="33" name="SK-15-text-32"/>
          <p:cNvSpPr/>
          <p:nvPr/>
        </p:nvSpPr>
        <p:spPr>
          <a:xfrm>
            <a:off x="762000" y="5056882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"Once healed, </a:t>
            </a:r>
            <a:r>
              <a:rPr lang="en-US" sz="1125" b="1" dirty="0">
                <a:solidFill>
                  <a:srgbClr val="2C3E50"/>
                </a:solidFill>
              </a:rPr>
              <a:t>lifelong support stockings</a:t>
            </a:r>
            <a:r>
              <a:rPr lang="en-US" sz="1125" dirty="0">
                <a:solidFill>
                  <a:srgbClr val="2C3E50"/>
                </a:solidFill>
              </a:rPr>
              <a:t> are essential to prevent the problem from coming back."</a:t>
            </a:r>
            <a:endParaRPr lang="en-US" sz="1125" dirty="0"/>
          </a:p>
        </p:txBody>
      </p:sp>
      <p:sp>
        <p:nvSpPr>
          <p:cNvPr id="34" name="SK-15-text-33"/>
          <p:cNvSpPr/>
          <p:nvPr/>
        </p:nvSpPr>
        <p:spPr>
          <a:xfrm>
            <a:off x="762000" y="5661720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"We must ensure </a:t>
            </a:r>
            <a:r>
              <a:rPr lang="en-US" sz="1125" b="1" dirty="0">
                <a:solidFill>
                  <a:srgbClr val="2C3E50"/>
                </a:solidFill>
              </a:rPr>
              <a:t>2-hourly repositioning</a:t>
            </a:r>
            <a:r>
              <a:rPr lang="en-US" sz="1125" dirty="0">
                <a:solidFill>
                  <a:srgbClr val="2C3E50"/>
                </a:solidFill>
              </a:rPr>
              <a:t> and float your heels to prevent further skin damage."</a:t>
            </a:r>
            <a:endParaRPr lang="en-US" sz="1125" dirty="0"/>
          </a:p>
        </p:txBody>
      </p:sp>
      <p:sp>
        <p:nvSpPr>
          <p:cNvPr id="35" name="SK-15-text-34"/>
          <p:cNvSpPr/>
          <p:nvPr/>
        </p:nvSpPr>
        <p:spPr>
          <a:xfrm>
            <a:off x="6781800" y="115059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C0392B"/>
                </a:solidFill>
              </a:rPr>
              <a:t>LEG ULCER RED FLAGS</a:t>
            </a:r>
            <a:endParaRPr lang="en-US" sz="1350" dirty="0"/>
          </a:p>
        </p:txBody>
      </p:sp>
      <p:sp>
        <p:nvSpPr>
          <p:cNvPr id="36" name="SK-15-text-35"/>
          <p:cNvSpPr/>
          <p:nvPr/>
        </p:nvSpPr>
        <p:spPr>
          <a:xfrm>
            <a:off x="6619875" y="1550640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ABPI &lt;0.5:</a:t>
            </a:r>
            <a:r>
              <a:rPr lang="en-US" sz="1125" dirty="0">
                <a:solidFill>
                  <a:srgbClr val="2C3E50"/>
                </a:solidFill>
              </a:rPr>
              <a:t> Critical limb ischaemia. Requires </a:t>
            </a:r>
            <a:r>
              <a:rPr lang="en-US" sz="1125" b="1" dirty="0">
                <a:solidFill>
                  <a:srgbClr val="C0392B"/>
                </a:solidFill>
              </a:rPr>
              <a:t>Urgent Vascular Referral</a:t>
            </a:r>
            <a:r>
              <a:rPr lang="en-US" sz="1125" dirty="0">
                <a:solidFill>
                  <a:srgbClr val="2C3E50"/>
                </a:solidFill>
              </a:rPr>
              <a:t>; absolute contraindication for compression.</a:t>
            </a:r>
            <a:endParaRPr lang="en-US" sz="1125" dirty="0"/>
          </a:p>
        </p:txBody>
      </p:sp>
      <p:sp>
        <p:nvSpPr>
          <p:cNvPr id="37" name="SK-15-text-36"/>
          <p:cNvSpPr/>
          <p:nvPr/>
        </p:nvSpPr>
        <p:spPr>
          <a:xfrm>
            <a:off x="6619875" y="2155478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Marjolin's Ulcer:</a:t>
            </a:r>
            <a:r>
              <a:rPr lang="en-US" sz="1125" dirty="0">
                <a:solidFill>
                  <a:srgbClr val="2C3E50"/>
                </a:solidFill>
              </a:rPr>
              <a:t> Long-standing ulcer with raised, everted edges or easy bleeding (Suspect Malignancy).</a:t>
            </a:r>
            <a:endParaRPr lang="en-US" sz="1125" dirty="0"/>
          </a:p>
        </p:txBody>
      </p:sp>
      <p:sp>
        <p:nvSpPr>
          <p:cNvPr id="38" name="SK-15-text-37"/>
          <p:cNvSpPr/>
          <p:nvPr/>
        </p:nvSpPr>
        <p:spPr>
          <a:xfrm>
            <a:off x="6619875" y="2760315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Rapid Expansion:</a:t>
            </a:r>
            <a:r>
              <a:rPr lang="en-US" sz="1125" dirty="0">
                <a:solidFill>
                  <a:srgbClr val="2C3E50"/>
                </a:solidFill>
              </a:rPr>
              <a:t> Violaceous, undermined edges suggestive of Pyoderma Gangrenosum—Urgent Dermatology referral.</a:t>
            </a:r>
            <a:endParaRPr lang="en-US" sz="1125" dirty="0"/>
          </a:p>
        </p:txBody>
      </p:sp>
      <p:sp>
        <p:nvSpPr>
          <p:cNvPr id="39" name="SK-15-text-38"/>
          <p:cNvSpPr/>
          <p:nvPr/>
        </p:nvSpPr>
        <p:spPr>
          <a:xfrm>
            <a:off x="6781800" y="405199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C0392B"/>
                </a:solidFill>
              </a:rPr>
              <a:t>PRESSURE ULCER RED FLAGS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6619875" y="4452045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Grade 3 or 4:</a:t>
            </a:r>
            <a:r>
              <a:rPr lang="en-US" sz="1125" dirty="0">
                <a:solidFill>
                  <a:srgbClr val="2C3E50"/>
                </a:solidFill>
              </a:rPr>
              <a:t> Full-thickness loss involving fat, muscle, or bone. Immediate Tissue Viability Team referral required.</a:t>
            </a:r>
            <a:endParaRPr lang="en-US" sz="1125" dirty="0"/>
          </a:p>
        </p:txBody>
      </p:sp>
      <p:sp>
        <p:nvSpPr>
          <p:cNvPr id="41" name="SK-15-text-40"/>
          <p:cNvSpPr/>
          <p:nvPr/>
        </p:nvSpPr>
        <p:spPr>
          <a:xfrm>
            <a:off x="6619875" y="5056882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Systemic Sepsis:</a:t>
            </a:r>
            <a:r>
              <a:rPr lang="en-US" sz="1125" dirty="0">
                <a:solidFill>
                  <a:srgbClr val="2C3E50"/>
                </a:solidFill>
              </a:rPr>
              <a:t> Fever, rigors, or spreading cellulitis from the ulcer site. Requires hospital admission for IV antibiotics.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6619875" y="5661720"/>
            <a:ext cx="5000625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Suspected Osteomyelitis:</a:t>
            </a:r>
            <a:r>
              <a:rPr lang="en-US" sz="1125" dirty="0">
                <a:solidFill>
                  <a:srgbClr val="2C3E50"/>
                </a:solidFill>
              </a:rPr>
              <a:t> Deep wounds over bony prominences that fail to heal despite optimal pressure relief.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23008"/>
            <a:ext cx="4457700" cy="18002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2249686"/>
            <a:ext cx="214313" cy="17532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913733"/>
            <a:ext cx="4457700" cy="16002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4237583"/>
            <a:ext cx="190500" cy="1524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4450" y="960090"/>
            <a:ext cx="6686550" cy="1272034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14950" y="1310283"/>
            <a:ext cx="571500" cy="5715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7825" y="1481733"/>
            <a:ext cx="285750" cy="2286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4450" y="2374999"/>
            <a:ext cx="6686550" cy="127203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14950" y="2725192"/>
            <a:ext cx="571500" cy="5715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57825" y="2896642"/>
            <a:ext cx="285750" cy="2286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24450" y="3789908"/>
            <a:ext cx="6686550" cy="1272034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14950" y="4140101"/>
            <a:ext cx="571500" cy="5715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57825" y="4311551"/>
            <a:ext cx="285750" cy="22860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4450" y="5204817"/>
            <a:ext cx="6686550" cy="1272034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14950" y="5555010"/>
            <a:ext cx="571500" cy="5715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457825" y="5726460"/>
            <a:ext cx="285750" cy="2286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76950" y="6026497"/>
            <a:ext cx="597098" cy="20955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69298" y="6026497"/>
            <a:ext cx="679847" cy="20955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44395" y="6026497"/>
            <a:ext cx="685800" cy="20955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25445" y="6026497"/>
            <a:ext cx="1511796" cy="209550"/>
          </a:xfrm>
          <a:prstGeom prst="rect">
            <a:avLst/>
          </a:prstGeom>
        </p:spPr>
      </p:pic>
      <p:sp>
        <p:nvSpPr>
          <p:cNvPr id="25" name="SK-2-text-24"/>
          <p:cNvSpPr/>
          <p:nvPr/>
        </p:nvSpPr>
        <p:spPr>
          <a:xfrm>
            <a:off x="381000" y="142875"/>
            <a:ext cx="76809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CLASSIFICATION OF LEG ULCERS</a:t>
            </a:r>
            <a:endParaRPr lang="en-US" sz="1800" dirty="0"/>
          </a:p>
        </p:txBody>
      </p:sp>
      <p:sp>
        <p:nvSpPr>
          <p:cNvPr id="26" name="SK-2-text-25"/>
          <p:cNvSpPr/>
          <p:nvPr/>
        </p:nvSpPr>
        <p:spPr>
          <a:xfrm>
            <a:off x="381000" y="4552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7" name="SK-2-text-26"/>
          <p:cNvSpPr/>
          <p:nvPr/>
        </p:nvSpPr>
        <p:spPr>
          <a:xfrm>
            <a:off x="976312" y="220875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What is a Leg Ulcer?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666750" y="2580233"/>
            <a:ext cx="3886200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</a:rPr>
              <a:t>A break in the skin of the lower leg that has been present for </a:t>
            </a:r>
            <a:r>
              <a:rPr lang="en-US" sz="1500" b="1" dirty="0">
                <a:solidFill>
                  <a:srgbClr val="2C3E50"/>
                </a:solidFill>
              </a:rPr>
              <a:t>&gt;2 weeks</a:t>
            </a:r>
            <a:r>
              <a:rPr lang="en-US" sz="1500" dirty="0">
                <a:solidFill>
                  <a:srgbClr val="2C3E50"/>
                </a:solidFill>
              </a:rPr>
              <a:t> without showing signs of healing.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952500" y="4199483"/>
            <a:ext cx="388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Clinical Context</a:t>
            </a:r>
            <a:endParaRPr lang="en-US" sz="1200" dirty="0"/>
          </a:p>
        </p:txBody>
      </p:sp>
      <p:sp>
        <p:nvSpPr>
          <p:cNvPr id="30" name="SK-2-text-29"/>
          <p:cNvSpPr/>
          <p:nvPr/>
        </p:nvSpPr>
        <p:spPr>
          <a:xfrm>
            <a:off x="666750" y="4542383"/>
            <a:ext cx="38862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Accurate classification is vital as management strategies (especially compression) differ significantly between types.</a:t>
            </a:r>
            <a:endParaRPr lang="en-US" sz="1200" dirty="0"/>
          </a:p>
        </p:txBody>
      </p:sp>
      <p:sp>
        <p:nvSpPr>
          <p:cNvPr id="31" name="SK-2-text-30"/>
          <p:cNvSpPr/>
          <p:nvPr/>
        </p:nvSpPr>
        <p:spPr>
          <a:xfrm>
            <a:off x="6076950" y="1236018"/>
            <a:ext cx="507250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Venous Ulcers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6076950" y="1531293"/>
            <a:ext cx="5072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B8B"/>
                </a:solidFill>
              </a:rPr>
              <a:t>~70% - 80% of Cases</a:t>
            </a:r>
            <a:endParaRPr lang="en-US" sz="1050" dirty="0"/>
          </a:p>
        </p:txBody>
      </p:sp>
      <p:sp>
        <p:nvSpPr>
          <p:cNvPr id="33" name="SK-2-text-32"/>
          <p:cNvSpPr/>
          <p:nvPr/>
        </p:nvSpPr>
        <p:spPr>
          <a:xfrm>
            <a:off x="6076950" y="1769418"/>
            <a:ext cx="61150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Most common; associated with venous hypertension and chronic venous insufficiency.</a:t>
            </a:r>
            <a:endParaRPr lang="en-US" sz="1050" dirty="0"/>
          </a:p>
        </p:txBody>
      </p:sp>
      <p:sp>
        <p:nvSpPr>
          <p:cNvPr id="34" name="SK-2-text-33"/>
          <p:cNvSpPr/>
          <p:nvPr/>
        </p:nvSpPr>
        <p:spPr>
          <a:xfrm>
            <a:off x="6076950" y="2650927"/>
            <a:ext cx="414069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Arterial Ulcers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6076950" y="2946202"/>
            <a:ext cx="414069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B8B"/>
                </a:solidFill>
              </a:rPr>
              <a:t>~10% - 15% of Cases</a:t>
            </a:r>
            <a:endParaRPr lang="en-US" sz="1050" dirty="0"/>
          </a:p>
        </p:txBody>
      </p:sp>
      <p:sp>
        <p:nvSpPr>
          <p:cNvPr id="36" name="SK-2-text-35"/>
          <p:cNvSpPr/>
          <p:nvPr/>
        </p:nvSpPr>
        <p:spPr>
          <a:xfrm>
            <a:off x="6076950" y="3184327"/>
            <a:ext cx="61150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Ischaemic in nature; associated with peripheral arterial disease (PAD).</a:t>
            </a:r>
            <a:endParaRPr lang="en-US" sz="1050" dirty="0"/>
          </a:p>
        </p:txBody>
      </p:sp>
      <p:sp>
        <p:nvSpPr>
          <p:cNvPr id="37" name="SK-2-text-36"/>
          <p:cNvSpPr/>
          <p:nvPr/>
        </p:nvSpPr>
        <p:spPr>
          <a:xfrm>
            <a:off x="6076950" y="4065836"/>
            <a:ext cx="475863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Mixed Aetiology</a:t>
            </a:r>
            <a:endParaRPr lang="en-US" sz="1350" dirty="0"/>
          </a:p>
        </p:txBody>
      </p:sp>
      <p:sp>
        <p:nvSpPr>
          <p:cNvPr id="38" name="SK-2-text-37"/>
          <p:cNvSpPr/>
          <p:nvPr/>
        </p:nvSpPr>
        <p:spPr>
          <a:xfrm>
            <a:off x="6076950" y="4361111"/>
            <a:ext cx="475863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B8B"/>
                </a:solidFill>
              </a:rPr>
              <a:t>~10% - 15% of Cases</a:t>
            </a:r>
            <a:endParaRPr lang="en-US" sz="1050" dirty="0"/>
          </a:p>
        </p:txBody>
      </p:sp>
      <p:sp>
        <p:nvSpPr>
          <p:cNvPr id="39" name="SK-2-text-38"/>
          <p:cNvSpPr/>
          <p:nvPr/>
        </p:nvSpPr>
        <p:spPr>
          <a:xfrm>
            <a:off x="6076950" y="4599236"/>
            <a:ext cx="61150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Combines both venous and arterial components; requires specialist assessment.</a:t>
            </a:r>
            <a:endParaRPr lang="en-US" sz="1050" dirty="0"/>
          </a:p>
        </p:txBody>
      </p:sp>
      <p:sp>
        <p:nvSpPr>
          <p:cNvPr id="40" name="SK-2-text-39"/>
          <p:cNvSpPr/>
          <p:nvPr/>
        </p:nvSpPr>
        <p:spPr>
          <a:xfrm>
            <a:off x="6076950" y="5445472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Other Uncommon Causes</a:t>
            </a:r>
            <a:endParaRPr lang="en-US" sz="1350" dirty="0"/>
          </a:p>
        </p:txBody>
      </p:sp>
      <p:sp>
        <p:nvSpPr>
          <p:cNvPr id="41" name="SK-2-text-40"/>
          <p:cNvSpPr/>
          <p:nvPr/>
        </p:nvSpPr>
        <p:spPr>
          <a:xfrm>
            <a:off x="6076950" y="5740747"/>
            <a:ext cx="376029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B8B"/>
                </a:solidFill>
              </a:rPr>
              <a:t>Rare / Specialized</a:t>
            </a:r>
            <a:endParaRPr lang="en-US" sz="1050" dirty="0"/>
          </a:p>
        </p:txBody>
      </p:sp>
      <p:sp>
        <p:nvSpPr>
          <p:cNvPr id="42" name="SK-2-text-41"/>
          <p:cNvSpPr/>
          <p:nvPr/>
        </p:nvSpPr>
        <p:spPr>
          <a:xfrm>
            <a:off x="6153150" y="6026497"/>
            <a:ext cx="81721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Diabetic</a:t>
            </a:r>
            <a:endParaRPr lang="en-US" sz="900" dirty="0"/>
          </a:p>
        </p:txBody>
      </p:sp>
      <p:sp>
        <p:nvSpPr>
          <p:cNvPr id="43" name="SK-2-text-42"/>
          <p:cNvSpPr/>
          <p:nvPr/>
        </p:nvSpPr>
        <p:spPr>
          <a:xfrm>
            <a:off x="6845498" y="6026497"/>
            <a:ext cx="106413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Vasculitic</a:t>
            </a:r>
            <a:endParaRPr lang="en-US" sz="900" dirty="0"/>
          </a:p>
        </p:txBody>
      </p:sp>
      <p:sp>
        <p:nvSpPr>
          <p:cNvPr id="44" name="SK-2-text-43"/>
          <p:cNvSpPr/>
          <p:nvPr/>
        </p:nvSpPr>
        <p:spPr>
          <a:xfrm>
            <a:off x="7620595" y="6026497"/>
            <a:ext cx="96012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Malignant</a:t>
            </a:r>
            <a:endParaRPr lang="en-US" sz="900" dirty="0"/>
          </a:p>
        </p:txBody>
      </p:sp>
      <p:sp>
        <p:nvSpPr>
          <p:cNvPr id="45" name="SK-2-text-44"/>
          <p:cNvSpPr/>
          <p:nvPr/>
        </p:nvSpPr>
        <p:spPr>
          <a:xfrm>
            <a:off x="8401645" y="6026497"/>
            <a:ext cx="2466666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Pyoderma Gangrenosum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0090"/>
            <a:ext cx="5572125" cy="6858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931640"/>
            <a:ext cx="5572125" cy="426437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212628"/>
            <a:ext cx="214313" cy="1714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607915"/>
            <a:ext cx="142875" cy="1143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922240"/>
            <a:ext cx="142875" cy="1143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236565"/>
            <a:ext cx="142875" cy="1143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550890"/>
            <a:ext cx="142875" cy="1143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3865215"/>
            <a:ext cx="142875" cy="1143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960090"/>
            <a:ext cx="5572125" cy="29337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241078"/>
            <a:ext cx="214313" cy="17145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636365"/>
            <a:ext cx="142875" cy="131862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150715"/>
            <a:ext cx="142875" cy="131862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665065"/>
            <a:ext cx="142875" cy="122337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179415"/>
            <a:ext cx="142875" cy="1143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3493740"/>
            <a:ext cx="142875" cy="1143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4084290"/>
            <a:ext cx="5572125" cy="2111722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4365278"/>
            <a:ext cx="214313" cy="171450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4760565"/>
            <a:ext cx="142875" cy="122337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81763"/>
            <a:ext cx="12192000" cy="376238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1000" y="6614666"/>
            <a:ext cx="154781" cy="125760"/>
          </a:xfrm>
          <a:prstGeom prst="rect">
            <a:avLst/>
          </a:prstGeom>
        </p:spPr>
      </p:pic>
      <p:sp>
        <p:nvSpPr>
          <p:cNvPr id="25" name="SK-3-text-24"/>
          <p:cNvSpPr/>
          <p:nvPr/>
        </p:nvSpPr>
        <p:spPr>
          <a:xfrm>
            <a:off x="381000" y="142875"/>
            <a:ext cx="98755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VENOUS LEG ULCERS: CLINICAL FEATURES</a:t>
            </a:r>
            <a:endParaRPr lang="en-US" sz="1800" dirty="0"/>
          </a:p>
        </p:txBody>
      </p:sp>
      <p:sp>
        <p:nvSpPr>
          <p:cNvPr id="26" name="SK-3-text-25"/>
          <p:cNvSpPr/>
          <p:nvPr/>
        </p:nvSpPr>
        <p:spPr>
          <a:xfrm>
            <a:off x="381000" y="4552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7" name="SK-3-text-26"/>
          <p:cNvSpPr/>
          <p:nvPr/>
        </p:nvSpPr>
        <p:spPr>
          <a:xfrm>
            <a:off x="571500" y="1102965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C3E50"/>
                </a:solidFill>
              </a:rPr>
              <a:t>Pathophysiology:</a:t>
            </a:r>
            <a:r>
              <a:rPr lang="en-US" sz="1050" i="1" dirty="0">
                <a:solidFill>
                  <a:srgbClr val="2C3E50"/>
                </a:solidFill>
              </a:rPr>
              <a:t> Venous hypertension → capillary damage → fibrin cuff formation → tissue hypoxia → ulceration.</a:t>
            </a:r>
            <a:endParaRPr lang="en-US" sz="1050" dirty="0"/>
          </a:p>
        </p:txBody>
      </p:sp>
      <p:sp>
        <p:nvSpPr>
          <p:cNvPr id="28" name="SK-3-text-27"/>
          <p:cNvSpPr/>
          <p:nvPr/>
        </p:nvSpPr>
        <p:spPr>
          <a:xfrm>
            <a:off x="928688" y="2169765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Ulcer Presentation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857250" y="2569815"/>
            <a:ext cx="1011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Site:</a:t>
            </a:r>
            <a:r>
              <a:rPr lang="en-US" sz="1125" dirty="0">
                <a:solidFill>
                  <a:srgbClr val="2C3E50"/>
                </a:solidFill>
              </a:rPr>
              <a:t> Typically above the </a:t>
            </a:r>
            <a:r>
              <a:rPr lang="en-US" sz="1125" b="1" dirty="0">
                <a:solidFill>
                  <a:srgbClr val="2C3E50"/>
                </a:solidFill>
              </a:rPr>
              <a:t>medial malleolus</a:t>
            </a:r>
            <a:r>
              <a:rPr lang="en-US" sz="1125" dirty="0">
                <a:solidFill>
                  <a:srgbClr val="2C3E50"/>
                </a:solidFill>
              </a:rPr>
              <a:t> ("Gaiter Area").</a:t>
            </a:r>
            <a:endParaRPr lang="en-US" sz="1125" dirty="0"/>
          </a:p>
        </p:txBody>
      </p:sp>
      <p:sp>
        <p:nvSpPr>
          <p:cNvPr id="30" name="SK-3-text-29"/>
          <p:cNvSpPr/>
          <p:nvPr/>
        </p:nvSpPr>
        <p:spPr>
          <a:xfrm>
            <a:off x="857250" y="2884140"/>
            <a:ext cx="908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Appearance:</a:t>
            </a:r>
            <a:r>
              <a:rPr lang="en-US" sz="1125" dirty="0">
                <a:solidFill>
                  <a:srgbClr val="2C3E50"/>
                </a:solidFill>
              </a:rPr>
              <a:t> Shallow wound bed with </a:t>
            </a:r>
            <a:r>
              <a:rPr lang="en-US" sz="1125" b="1" dirty="0">
                <a:solidFill>
                  <a:srgbClr val="2C3E50"/>
                </a:solidFill>
              </a:rPr>
              <a:t>irregular borders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857250" y="3198465"/>
            <a:ext cx="11144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Wound Bed:</a:t>
            </a:r>
            <a:r>
              <a:rPr lang="en-US" sz="1125" dirty="0">
                <a:solidFill>
                  <a:srgbClr val="2C3E50"/>
                </a:solidFill>
              </a:rPr>
              <a:t> Often sloughy (yellow/grey) or granulating (red/pink).</a:t>
            </a:r>
            <a:endParaRPr lang="en-US" sz="1125" dirty="0"/>
          </a:p>
        </p:txBody>
      </p:sp>
      <p:sp>
        <p:nvSpPr>
          <p:cNvPr id="32" name="SK-3-text-31"/>
          <p:cNvSpPr/>
          <p:nvPr/>
        </p:nvSpPr>
        <p:spPr>
          <a:xfrm>
            <a:off x="857250" y="3512790"/>
            <a:ext cx="771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Exudate:</a:t>
            </a:r>
            <a:r>
              <a:rPr lang="en-US" sz="1125" dirty="0">
                <a:solidFill>
                  <a:srgbClr val="2C3E50"/>
                </a:solidFill>
              </a:rPr>
              <a:t> Frequently moderate to heavy levels.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857250" y="382711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Pain:</a:t>
            </a:r>
            <a:r>
              <a:rPr lang="en-US" sz="1125" dirty="0">
                <a:solidFill>
                  <a:srgbClr val="2C3E50"/>
                </a:solidFill>
              </a:rPr>
              <a:t> Usually manageable; not exquisitely painful (unlike arterial).</a:t>
            </a:r>
            <a:endParaRPr lang="en-US" sz="1125" dirty="0"/>
          </a:p>
        </p:txBody>
      </p:sp>
      <p:sp>
        <p:nvSpPr>
          <p:cNvPr id="34" name="SK-3-text-33"/>
          <p:cNvSpPr/>
          <p:nvPr/>
        </p:nvSpPr>
        <p:spPr>
          <a:xfrm>
            <a:off x="6786563" y="1198215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Associated Skin Changes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6715125" y="1598265"/>
            <a:ext cx="485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Haemosiderin Staining:</a:t>
            </a:r>
            <a:r>
              <a:rPr lang="en-US" sz="1125" dirty="0">
                <a:solidFill>
                  <a:srgbClr val="2C3E50"/>
                </a:solidFill>
              </a:rPr>
              <a:t> Brownish/purple skin pigmentation from RBC breakdown.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6715125" y="2112615"/>
            <a:ext cx="485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Lipodermatosclerosis:</a:t>
            </a:r>
            <a:r>
              <a:rPr lang="en-US" sz="1125" dirty="0">
                <a:solidFill>
                  <a:srgbClr val="2C3E50"/>
                </a:solidFill>
              </a:rPr>
              <a:t> "Woody" induration/hardening of the skin and subcutaneous fat.</a:t>
            </a:r>
            <a:endParaRPr lang="en-US" sz="1125" dirty="0"/>
          </a:p>
        </p:txBody>
      </p:sp>
      <p:sp>
        <p:nvSpPr>
          <p:cNvPr id="37" name="SK-3-text-36"/>
          <p:cNvSpPr/>
          <p:nvPr/>
        </p:nvSpPr>
        <p:spPr>
          <a:xfrm>
            <a:off x="6715125" y="2626965"/>
            <a:ext cx="485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Atrophie Blanche:</a:t>
            </a:r>
            <a:r>
              <a:rPr lang="en-US" sz="1125" dirty="0">
                <a:solidFill>
                  <a:srgbClr val="2C3E50"/>
                </a:solidFill>
              </a:rPr>
              <a:t> Smooth, white, ivory-like stellate scars with telangiectasia.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6715125" y="3141315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Varicose Eczema:</a:t>
            </a:r>
            <a:r>
              <a:rPr lang="en-US" sz="1125" dirty="0">
                <a:solidFill>
                  <a:srgbClr val="2C3E50"/>
                </a:solidFill>
              </a:rPr>
              <a:t> Erythema, scaling, and pruritus due to venous stasis.</a:t>
            </a:r>
            <a:endParaRPr lang="en-US" sz="1125" dirty="0"/>
          </a:p>
        </p:txBody>
      </p:sp>
      <p:sp>
        <p:nvSpPr>
          <p:cNvPr id="39" name="SK-3-text-38"/>
          <p:cNvSpPr/>
          <p:nvPr/>
        </p:nvSpPr>
        <p:spPr>
          <a:xfrm>
            <a:off x="6715125" y="3455640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Varicose Veins:</a:t>
            </a:r>
            <a:r>
              <a:rPr lang="en-US" sz="1125" dirty="0">
                <a:solidFill>
                  <a:srgbClr val="2C3E50"/>
                </a:solidFill>
              </a:rPr>
              <a:t> Visible distended superficial veins or pitting edema.</a:t>
            </a:r>
            <a:endParaRPr lang="en-US" sz="1125" dirty="0"/>
          </a:p>
        </p:txBody>
      </p:sp>
      <p:sp>
        <p:nvSpPr>
          <p:cNvPr id="40" name="SK-3-text-39"/>
          <p:cNvSpPr/>
          <p:nvPr/>
        </p:nvSpPr>
        <p:spPr>
          <a:xfrm>
            <a:off x="6786563" y="4322415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Assessment Priority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6715125" y="4722465"/>
            <a:ext cx="4857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Critical:</a:t>
            </a:r>
            <a:r>
              <a:rPr lang="en-US" sz="1125" dirty="0">
                <a:solidFill>
                  <a:srgbClr val="2C3E50"/>
                </a:solidFill>
              </a:rPr>
              <a:t> Always exclude arterial disease via ABPI before starting compression.</a:t>
            </a:r>
            <a:endParaRPr lang="en-US" sz="1125" dirty="0"/>
          </a:p>
        </p:txBody>
      </p:sp>
      <p:sp>
        <p:nvSpPr>
          <p:cNvPr id="42" name="SK-3-text-41"/>
          <p:cNvSpPr/>
          <p:nvPr/>
        </p:nvSpPr>
        <p:spPr>
          <a:xfrm>
            <a:off x="535781" y="6481763"/>
            <a:ext cx="11656219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 Clinical Definition: A break in the skin of the lower leg present for &gt;2 weeks without signs of healing.</a:t>
            </a:r>
            <a:endParaRPr lang="en-US" sz="9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0291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55315"/>
            <a:ext cx="5572125" cy="7429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1036290"/>
            <a:ext cx="381000" cy="3810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903065"/>
            <a:ext cx="5572125" cy="239613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141190"/>
            <a:ext cx="238125" cy="1905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12665"/>
            <a:ext cx="166688" cy="15552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057376"/>
            <a:ext cx="166688" cy="15552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602087"/>
            <a:ext cx="166688" cy="13722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489698"/>
            <a:ext cx="5572125" cy="2063502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727823"/>
            <a:ext cx="238125" cy="1905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5099298"/>
            <a:ext cx="166688" cy="13722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644009"/>
            <a:ext cx="166688" cy="13722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5944939"/>
            <a:ext cx="166688" cy="13722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855315"/>
            <a:ext cx="5572125" cy="177224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2818061"/>
            <a:ext cx="5572125" cy="1772245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780806"/>
            <a:ext cx="5572125" cy="1772245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381000" y="114300"/>
            <a:ext cx="104241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ABPI ASSESSMENT AND ARTERIAL EXCLUSION</a:t>
            </a:r>
            <a:endParaRPr lang="en-US" sz="1800" dirty="0"/>
          </a:p>
        </p:txBody>
      </p:sp>
      <p:sp>
        <p:nvSpPr>
          <p:cNvPr id="20" name="SK-4-text-19"/>
          <p:cNvSpPr/>
          <p:nvPr/>
        </p:nvSpPr>
        <p:spPr>
          <a:xfrm>
            <a:off x="381000" y="4171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1" name="SK-4-text-20"/>
          <p:cNvSpPr/>
          <p:nvPr/>
        </p:nvSpPr>
        <p:spPr>
          <a:xfrm>
            <a:off x="1047750" y="969615"/>
            <a:ext cx="4762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CRITICAL REQUIREMENT: EXCLUDE ARTERIAL DISEASE BEFORE COMMENCING COMPRESSION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952500" y="2093565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B8B"/>
                </a:solidFill>
              </a:rPr>
              <a:t>Clinical Rationale</a:t>
            </a:r>
            <a:endParaRPr lang="en-US" sz="1500" dirty="0"/>
          </a:p>
        </p:txBody>
      </p:sp>
      <p:sp>
        <p:nvSpPr>
          <p:cNvPr id="23" name="SK-4-text-22"/>
          <p:cNvSpPr/>
          <p:nvPr/>
        </p:nvSpPr>
        <p:spPr>
          <a:xfrm>
            <a:off x="881063" y="2474565"/>
            <a:ext cx="4833938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High compression on an ischaemic limb can cause tissue necrosis and limb loss.</a:t>
            </a:r>
            <a:endParaRPr lang="en-US" sz="1200" dirty="0"/>
          </a:p>
        </p:txBody>
      </p:sp>
      <p:sp>
        <p:nvSpPr>
          <p:cNvPr id="24" name="SK-4-text-23"/>
          <p:cNvSpPr/>
          <p:nvPr/>
        </p:nvSpPr>
        <p:spPr>
          <a:xfrm>
            <a:off x="881063" y="3019276"/>
            <a:ext cx="4833938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Ankle-Brachial Pressure Index (ABPI) identifies Peripheral Arterial Disease (PAD).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881063" y="3563987"/>
            <a:ext cx="4833938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Mandatory for any ulcer present for &gt;2 weeks before treatment initiation.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952500" y="4680198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B8B"/>
                </a:solidFill>
              </a:rPr>
              <a:t>Professional Standards</a:t>
            </a:r>
            <a:endParaRPr lang="en-US" sz="1500" dirty="0"/>
          </a:p>
        </p:txBody>
      </p:sp>
      <p:sp>
        <p:nvSpPr>
          <p:cNvPr id="27" name="SK-4-text-26"/>
          <p:cNvSpPr/>
          <p:nvPr/>
        </p:nvSpPr>
        <p:spPr>
          <a:xfrm>
            <a:off x="881063" y="5061198"/>
            <a:ext cx="4833938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Performed by a trained nurse or GP using a hand-held Doppler machine.</a:t>
            </a:r>
            <a:endParaRPr lang="en-US" sz="1200" dirty="0"/>
          </a:p>
        </p:txBody>
      </p:sp>
      <p:sp>
        <p:nvSpPr>
          <p:cNvPr id="28" name="SK-4-text-27"/>
          <p:cNvSpPr/>
          <p:nvPr/>
        </p:nvSpPr>
        <p:spPr>
          <a:xfrm>
            <a:off x="881063" y="5605909"/>
            <a:ext cx="11310938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Requires resting period (approx. 20 mins) before measurement.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881063" y="5906839"/>
            <a:ext cx="987552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Document results and date clearly in clinical records.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6429375" y="1045815"/>
            <a:ext cx="5191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7AE60"/>
                </a:solidFill>
              </a:rPr>
              <a:t>ABPI 0.8 – 1.3</a:t>
            </a:r>
            <a:endParaRPr lang="en-US" sz="1650" dirty="0"/>
          </a:p>
        </p:txBody>
      </p:sp>
      <p:sp>
        <p:nvSpPr>
          <p:cNvPr id="31" name="SK-4-text-30"/>
          <p:cNvSpPr/>
          <p:nvPr/>
        </p:nvSpPr>
        <p:spPr>
          <a:xfrm>
            <a:off x="6429375" y="1407765"/>
            <a:ext cx="51911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7AE60"/>
                </a:solidFill>
              </a:rPr>
              <a:t>SAFE FOR HIGH COMPRESSION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6429375" y="1683990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Normal range. Proceed with standard compression therapy (minimum 40mmHg at ankle).</a:t>
            </a:r>
            <a:endParaRPr lang="en-US" sz="1050" dirty="0"/>
          </a:p>
        </p:txBody>
      </p:sp>
      <p:sp>
        <p:nvSpPr>
          <p:cNvPr id="33" name="SK-4-text-32"/>
          <p:cNvSpPr/>
          <p:nvPr/>
        </p:nvSpPr>
        <p:spPr>
          <a:xfrm>
            <a:off x="6429375" y="3008561"/>
            <a:ext cx="5191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0392B"/>
                </a:solidFill>
              </a:rPr>
              <a:t>ABPI &lt; 0.8</a:t>
            </a:r>
            <a:endParaRPr lang="en-US" sz="1650" dirty="0"/>
          </a:p>
        </p:txBody>
      </p:sp>
      <p:sp>
        <p:nvSpPr>
          <p:cNvPr id="34" name="SK-4-text-33"/>
          <p:cNvSpPr/>
          <p:nvPr/>
        </p:nvSpPr>
        <p:spPr>
          <a:xfrm>
            <a:off x="6429375" y="3370511"/>
            <a:ext cx="51911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ARTERIAL DISEASE DETECTED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429375" y="3646736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Ischaemic components present. DO NOT use high compression. Seek vascular/specialist advice for modified compression.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6429375" y="4971306"/>
            <a:ext cx="5191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ABPI &gt; 1.3</a:t>
            </a:r>
            <a:endParaRPr lang="en-US" sz="1650" dirty="0"/>
          </a:p>
        </p:txBody>
      </p:sp>
      <p:sp>
        <p:nvSpPr>
          <p:cNvPr id="37" name="SK-4-text-36"/>
          <p:cNvSpPr/>
          <p:nvPr/>
        </p:nvSpPr>
        <p:spPr>
          <a:xfrm>
            <a:off x="6429375" y="5333256"/>
            <a:ext cx="51911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NON-COMPRESSIBLE VESSELS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6429375" y="5609481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Common in diabetic patients (calcified vessels). ABPI is unreliable; refer urgently to vascular surgery.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15814"/>
            <a:ext cx="5572125" cy="2403574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739652"/>
            <a:ext cx="238125" cy="19050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124224"/>
            <a:ext cx="190500" cy="16921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65065"/>
            <a:ext cx="190500" cy="169218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205907"/>
            <a:ext cx="190500" cy="16921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157514"/>
            <a:ext cx="5572125" cy="1763762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381351"/>
            <a:ext cx="238125" cy="1905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765923"/>
            <a:ext cx="190500" cy="169218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093494"/>
            <a:ext cx="190500" cy="169218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421064"/>
            <a:ext cx="190500" cy="169218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79488"/>
            <a:ext cx="5572125" cy="1977033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603325"/>
            <a:ext cx="238125" cy="19050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1987897"/>
            <a:ext cx="190500" cy="169218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2315468"/>
            <a:ext cx="190500" cy="169218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856309"/>
            <a:ext cx="190500" cy="16921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594646"/>
            <a:ext cx="5572125" cy="2462808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3818483"/>
            <a:ext cx="238125" cy="1905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4203055"/>
            <a:ext cx="190500" cy="169218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4743896"/>
            <a:ext cx="190500" cy="169218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5266879"/>
            <a:ext cx="5191125" cy="485775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79109" y="5440412"/>
            <a:ext cx="178594" cy="148828"/>
          </a:xfrm>
          <a:prstGeom prst="rect">
            <a:avLst/>
          </a:prstGeom>
        </p:spPr>
      </p:pic>
      <p:sp>
        <p:nvSpPr>
          <p:cNvPr id="25" name="SK-5-text-24"/>
          <p:cNvSpPr/>
          <p:nvPr/>
        </p:nvSpPr>
        <p:spPr>
          <a:xfrm>
            <a:off x="381000" y="142875"/>
            <a:ext cx="85039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MANAGEMENT: COMPRESSION THERAPY</a:t>
            </a:r>
            <a:endParaRPr lang="en-US" sz="1800" dirty="0"/>
          </a:p>
        </p:txBody>
      </p:sp>
      <p:sp>
        <p:nvSpPr>
          <p:cNvPr id="26" name="SK-5-text-25"/>
          <p:cNvSpPr/>
          <p:nvPr/>
        </p:nvSpPr>
        <p:spPr>
          <a:xfrm>
            <a:off x="381000" y="4552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7" name="SK-5-text-26"/>
          <p:cNvSpPr/>
          <p:nvPr/>
        </p:nvSpPr>
        <p:spPr>
          <a:xfrm>
            <a:off x="923925" y="1706314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Cornerstone Principle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804416" y="2106364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High Compression:</a:t>
            </a:r>
            <a:r>
              <a:rPr lang="en-US" sz="1200" dirty="0">
                <a:solidFill>
                  <a:srgbClr val="2C3E50"/>
                </a:solidFill>
              </a:rPr>
              <a:t> Minimum 40mmHg at the ankle for maximum efficacy.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804416" y="2647206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Application:</a:t>
            </a:r>
            <a:r>
              <a:rPr lang="en-US" sz="1200" dirty="0">
                <a:solidFill>
                  <a:srgbClr val="2C3E50"/>
                </a:solidFill>
              </a:rPr>
              <a:t> Must be applied from toes up to the knee by trained personnel.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804416" y="3188047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Standard Care:</a:t>
            </a:r>
            <a:r>
              <a:rPr lang="en-US" sz="1200" dirty="0">
                <a:solidFill>
                  <a:srgbClr val="2C3E50"/>
                </a:solidFill>
              </a:rPr>
              <a:t> Apply dressings </a:t>
            </a:r>
            <a:r>
              <a:rPr lang="en-US" sz="1200" i="1" dirty="0">
                <a:solidFill>
                  <a:srgbClr val="2C3E50"/>
                </a:solidFill>
              </a:rPr>
              <a:t>before</a:t>
            </a:r>
            <a:r>
              <a:rPr lang="en-US" sz="1200" dirty="0">
                <a:solidFill>
                  <a:srgbClr val="2C3E50"/>
                </a:solidFill>
              </a:rPr>
              <a:t> compression to manage exudate.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923925" y="4348014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Mandatory Safety Check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804416" y="4748064"/>
            <a:ext cx="1138758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Exclude PAD First:</a:t>
            </a:r>
            <a:r>
              <a:rPr lang="en-US" sz="1200" dirty="0">
                <a:solidFill>
                  <a:srgbClr val="2C3E50"/>
                </a:solidFill>
              </a:rPr>
              <a:t> Never apply compression without a prior ABPI.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804416" y="5075634"/>
            <a:ext cx="10546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ABPI Range 0.8–1.3:</a:t>
            </a:r>
            <a:r>
              <a:rPr lang="en-US" sz="1200" dirty="0">
                <a:solidFill>
                  <a:srgbClr val="2C3E50"/>
                </a:solidFill>
              </a:rPr>
              <a:t> Safe for high compression therapy.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804416" y="5403205"/>
            <a:ext cx="10668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ABPI &lt; 0.8:</a:t>
            </a:r>
            <a:r>
              <a:rPr lang="en-US" sz="1200" dirty="0">
                <a:solidFill>
                  <a:srgbClr val="2C3E50"/>
                </a:solidFill>
              </a:rPr>
              <a:t> Arterial disease; modified compression </a:t>
            </a:r>
            <a:r>
              <a:rPr lang="en-US" sz="1200" i="1" dirty="0">
                <a:solidFill>
                  <a:srgbClr val="2C3E50"/>
                </a:solidFill>
              </a:rPr>
              <a:t>only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35" name="SK-5-text-34"/>
          <p:cNvSpPr/>
          <p:nvPr/>
        </p:nvSpPr>
        <p:spPr>
          <a:xfrm>
            <a:off x="6781800" y="1569988"/>
            <a:ext cx="244554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Bandaging Systems </a:t>
            </a:r>
            <a:r>
              <a:rPr lang="en-US" sz="900" b="1" dirty="0">
                <a:solidFill>
                  <a:srgbClr val="FFFFFF"/>
                </a:solidFill>
                <a:highlight>
                  <a:srgbClr val="008B8B"/>
                </a:highlight>
              </a:rPr>
              <a:t>NICE 2025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6662291" y="1970038"/>
            <a:ext cx="55297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Equivalent Efficacy:</a:t>
            </a:r>
            <a:r>
              <a:rPr lang="en-US" sz="1200" dirty="0">
                <a:solidFill>
                  <a:srgbClr val="2C3E50"/>
                </a:solidFill>
              </a:rPr>
              <a:t> 2-layer and 4-layer systems show equal outcomes.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6662291" y="2297609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Two-Layer:</a:t>
            </a:r>
            <a:r>
              <a:rPr lang="en-US" sz="1200" dirty="0">
                <a:solidFill>
                  <a:srgbClr val="2C3E50"/>
                </a:solidFill>
              </a:rPr>
              <a:t> Often preferred for reduced bulk and ease of use (e.g., K-Two).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6662291" y="2838450"/>
            <a:ext cx="55297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Four-Layer:</a:t>
            </a:r>
            <a:r>
              <a:rPr lang="en-US" sz="1200" dirty="0">
                <a:solidFill>
                  <a:srgbClr val="2C3E50"/>
                </a:solidFill>
              </a:rPr>
              <a:t> The traditional gold standard (e.g., Profore); still acceptable.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6781800" y="3785146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Alternatives &amp; Maintenance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6662291" y="4185196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Hosiery:</a:t>
            </a:r>
            <a:r>
              <a:rPr lang="en-US" sz="1200" dirty="0">
                <a:solidFill>
                  <a:srgbClr val="2C3E50"/>
                </a:solidFill>
              </a:rPr>
              <a:t> Class 2 (18-24mmHg) or Class 3 (25-35mmHg) if bandaging is refused.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6662291" y="4726037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2C3E50"/>
                </a:solidFill>
              </a:rPr>
              <a:t>Wrap Systems:</a:t>
            </a:r>
            <a:r>
              <a:rPr lang="en-US" sz="1200" dirty="0">
                <a:solidFill>
                  <a:srgbClr val="2C3E50"/>
                </a:solidFill>
              </a:rPr>
              <a:t> Velcro-based wraps (e.g., ReadyWrap) for patient self-management.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6857702" y="5409754"/>
            <a:ext cx="452467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6A085"/>
                </a:solidFill>
              </a:rPr>
              <a:t> Aim: Healing in 3–6 months. Reassess if no progress at 12 weeks.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0291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55315"/>
            <a:ext cx="4457700" cy="3042047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117253"/>
            <a:ext cx="238125" cy="190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83965"/>
            <a:ext cx="190500" cy="1905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85826"/>
            <a:ext cx="190500" cy="19050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82937"/>
            <a:ext cx="4000500" cy="88582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2956471"/>
            <a:ext cx="178594" cy="148828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087862"/>
            <a:ext cx="4457700" cy="2465338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404271"/>
            <a:ext cx="238125" cy="1905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770983"/>
            <a:ext cx="190500" cy="175766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372844"/>
            <a:ext cx="190500" cy="163264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6101358"/>
            <a:ext cx="166688" cy="13722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24450" y="1856333"/>
            <a:ext cx="6686550" cy="288607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4450" y="1856333"/>
            <a:ext cx="2340173" cy="4953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64623" y="1856333"/>
            <a:ext cx="4346377" cy="49530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124450" y="2351633"/>
            <a:ext cx="2340173" cy="64770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64623" y="2351633"/>
            <a:ext cx="4346377" cy="647700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124450" y="2999333"/>
            <a:ext cx="6686550" cy="44767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24450" y="2999333"/>
            <a:ext cx="2340173" cy="44767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64623" y="2999333"/>
            <a:ext cx="4346377" cy="447675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124450" y="3447008"/>
            <a:ext cx="2340173" cy="64770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64623" y="3447008"/>
            <a:ext cx="4346377" cy="647700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124450" y="4094708"/>
            <a:ext cx="6686550" cy="647700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24450" y="4094708"/>
            <a:ext cx="2340173" cy="647700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464623" y="4094708"/>
            <a:ext cx="4346377" cy="647700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124450" y="4894808"/>
            <a:ext cx="6686550" cy="657225"/>
          </a:xfrm>
          <a:prstGeom prst="rect">
            <a:avLst/>
          </a:prstGeom>
        </p:spPr>
      </p:pic>
      <p:sp>
        <p:nvSpPr>
          <p:cNvPr id="30" name="SK-6-text-29"/>
          <p:cNvSpPr/>
          <p:nvPr/>
        </p:nvSpPr>
        <p:spPr>
          <a:xfrm>
            <a:off x="381000" y="114300"/>
            <a:ext cx="79552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WOUND DRESSINGS AND CLEANSING</a:t>
            </a:r>
            <a:endParaRPr lang="en-US" sz="1800" dirty="0"/>
          </a:p>
        </p:txBody>
      </p:sp>
      <p:sp>
        <p:nvSpPr>
          <p:cNvPr id="31" name="SK-6-text-30"/>
          <p:cNvSpPr/>
          <p:nvPr/>
        </p:nvSpPr>
        <p:spPr>
          <a:xfrm>
            <a:off x="381000" y="4171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32" name="SK-6-text-31"/>
          <p:cNvSpPr/>
          <p:nvPr/>
        </p:nvSpPr>
        <p:spPr>
          <a:xfrm>
            <a:off x="962025" y="108391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WOUND CLEANSING PROTOCOL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800100" y="1483965"/>
            <a:ext cx="38100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 </a:t>
            </a:r>
            <a:r>
              <a:rPr lang="en-US" sz="1200" b="1" dirty="0">
                <a:solidFill>
                  <a:srgbClr val="2C3E50"/>
                </a:solidFill>
              </a:rPr>
              <a:t>lukewarm tap water</a:t>
            </a:r>
            <a:r>
              <a:rPr lang="en-US" sz="1200" dirty="0">
                <a:solidFill>
                  <a:srgbClr val="2C3E50"/>
                </a:solidFill>
              </a:rPr>
              <a:t> or </a:t>
            </a:r>
            <a:r>
              <a:rPr lang="en-US" sz="1200" b="1" dirty="0">
                <a:solidFill>
                  <a:srgbClr val="2C3E50"/>
                </a:solidFill>
              </a:rPr>
              <a:t>normal saline</a:t>
            </a:r>
            <a:r>
              <a:rPr lang="en-US" sz="1200" dirty="0">
                <a:solidFill>
                  <a:srgbClr val="2C3E50"/>
                </a:solidFill>
              </a:rPr>
              <a:t> for routine cleansing.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800100" y="2085826"/>
            <a:ext cx="38100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Gently irrigate to remove debris without damaging granulation tissue.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978694" y="2925812"/>
            <a:ext cx="36195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 AVOID antiseptics (e.g., chlorhexidine, hydrogen peroxide) as they are cytotoxic and impair wound healing.</a:t>
            </a:r>
            <a:endParaRPr lang="en-US" sz="1125" dirty="0"/>
          </a:p>
        </p:txBody>
      </p:sp>
      <p:sp>
        <p:nvSpPr>
          <p:cNvPr id="36" name="SK-6-text-35"/>
          <p:cNvSpPr/>
          <p:nvPr/>
        </p:nvSpPr>
        <p:spPr>
          <a:xfrm>
            <a:off x="962025" y="4370933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APPLICATION PRINCIPLE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800100" y="4770983"/>
            <a:ext cx="38100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 simple </a:t>
            </a:r>
            <a:r>
              <a:rPr lang="en-US" sz="1200" b="1" dirty="0">
                <a:solidFill>
                  <a:srgbClr val="2C3E50"/>
                </a:solidFill>
              </a:rPr>
              <a:t>non-adherent</a:t>
            </a:r>
            <a:r>
              <a:rPr lang="en-US" sz="1200" dirty="0">
                <a:solidFill>
                  <a:srgbClr val="2C3E50"/>
                </a:solidFill>
              </a:rPr>
              <a:t> dressings to protect the wound bed.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800100" y="5372844"/>
            <a:ext cx="38100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Dressings must be applied </a:t>
            </a:r>
            <a:r>
              <a:rPr lang="en-US" sz="1200" b="1" dirty="0">
                <a:solidFill>
                  <a:srgbClr val="2C3E50"/>
                </a:solidFill>
              </a:rPr>
              <a:t>BEFORE</a:t>
            </a:r>
            <a:r>
              <a:rPr lang="en-US" sz="1200" dirty="0">
                <a:solidFill>
                  <a:srgbClr val="2C3E50"/>
                </a:solidFill>
              </a:rPr>
              <a:t> compression therapy.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776288" y="6069955"/>
            <a:ext cx="7840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Aim to keep wound moist, but not wet (macerated).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5295900" y="1856333"/>
            <a:ext cx="2029079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EXUDATE LEVEL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7636073" y="1856333"/>
            <a:ext cx="421130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RECOMMENDED DRESSING TYPE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5276850" y="2494508"/>
            <a:ext cx="18859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Low Exudate</a:t>
            </a:r>
            <a:endParaRPr lang="en-US" sz="1125" dirty="0"/>
          </a:p>
        </p:txBody>
      </p:sp>
      <p:sp>
        <p:nvSpPr>
          <p:cNvPr id="43" name="SK-6-text-42"/>
          <p:cNvSpPr/>
          <p:nvPr/>
        </p:nvSpPr>
        <p:spPr>
          <a:xfrm>
            <a:off x="7617023" y="2351633"/>
            <a:ext cx="404157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Non-adherent film, simple wound contact layer, or thin hydrocolloid.</a:t>
            </a:r>
            <a:endParaRPr lang="en-US" sz="1125" dirty="0"/>
          </a:p>
        </p:txBody>
      </p:sp>
      <p:sp>
        <p:nvSpPr>
          <p:cNvPr id="44" name="SK-6-text-43"/>
          <p:cNvSpPr/>
          <p:nvPr/>
        </p:nvSpPr>
        <p:spPr>
          <a:xfrm>
            <a:off x="5276850" y="3142208"/>
            <a:ext cx="27432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Moderate Exudate</a:t>
            </a:r>
            <a:endParaRPr lang="en-US" sz="1125" dirty="0"/>
          </a:p>
        </p:txBody>
      </p:sp>
      <p:sp>
        <p:nvSpPr>
          <p:cNvPr id="45" name="SK-6-text-44"/>
          <p:cNvSpPr/>
          <p:nvPr/>
        </p:nvSpPr>
        <p:spPr>
          <a:xfrm>
            <a:off x="7617023" y="2999333"/>
            <a:ext cx="4574977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Foam dressings (absorbent and provide cushioning).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5276850" y="3589883"/>
            <a:ext cx="22288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Heavy Exudate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7617023" y="3447008"/>
            <a:ext cx="404157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Super-absorbent foams, alginates, or hydrofibres to manage high volume.</a:t>
            </a:r>
            <a:endParaRPr lang="en-US" sz="1125" dirty="0"/>
          </a:p>
        </p:txBody>
      </p:sp>
      <p:sp>
        <p:nvSpPr>
          <p:cNvPr id="48" name="SK-6-text-47"/>
          <p:cNvSpPr/>
          <p:nvPr/>
        </p:nvSpPr>
        <p:spPr>
          <a:xfrm>
            <a:off x="5276850" y="4237583"/>
            <a:ext cx="24003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B8B"/>
                </a:solidFill>
              </a:rPr>
              <a:t>Infected Wound</a:t>
            </a:r>
            <a:endParaRPr lang="en-US" sz="1125" dirty="0"/>
          </a:p>
        </p:txBody>
      </p:sp>
      <p:sp>
        <p:nvSpPr>
          <p:cNvPr id="49" name="SK-6-text-48"/>
          <p:cNvSpPr/>
          <p:nvPr/>
        </p:nvSpPr>
        <p:spPr>
          <a:xfrm>
            <a:off x="7617023" y="4094708"/>
            <a:ext cx="4041577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Antimicrobial dressings (Silver or Iodine) to manage biofilm/bioburden.</a:t>
            </a:r>
            <a:endParaRPr lang="en-US" sz="1125" dirty="0"/>
          </a:p>
        </p:txBody>
      </p:sp>
      <p:sp>
        <p:nvSpPr>
          <p:cNvPr id="50" name="SK-6-text-49"/>
          <p:cNvSpPr/>
          <p:nvPr/>
        </p:nvSpPr>
        <p:spPr>
          <a:xfrm>
            <a:off x="5267325" y="5009108"/>
            <a:ext cx="6400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NICE CKS 2024 Advice:</a:t>
            </a:r>
            <a:r>
              <a:rPr lang="en-US" sz="1125" dirty="0">
                <a:solidFill>
                  <a:srgbClr val="2C3E50"/>
                </a:solidFill>
              </a:rPr>
              <a:t> Avoid complex or expensive dressings unless evidence clearly demonstrates superiority for that specific patient.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0090"/>
            <a:ext cx="5572125" cy="551691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45840"/>
            <a:ext cx="238125" cy="1905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093565"/>
            <a:ext cx="190500" cy="15686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421136"/>
            <a:ext cx="190500" cy="15686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748707"/>
            <a:ext cx="190500" cy="15686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543002"/>
            <a:ext cx="190500" cy="15686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870573"/>
            <a:ext cx="190500" cy="15686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198144"/>
            <a:ext cx="190500" cy="15686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620964"/>
            <a:ext cx="5095875" cy="65722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960090"/>
            <a:ext cx="5572125" cy="2615654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198215"/>
            <a:ext cx="238125" cy="1905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579215"/>
            <a:ext cx="190500" cy="156865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906786"/>
            <a:ext cx="190500" cy="156865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234357"/>
            <a:ext cx="190500" cy="156865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861495"/>
            <a:ext cx="5572125" cy="2615654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099620"/>
            <a:ext cx="238125" cy="19050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480620"/>
            <a:ext cx="190500" cy="156865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4808190"/>
            <a:ext cx="190500" cy="156865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5135761"/>
            <a:ext cx="190500" cy="156865"/>
          </a:xfrm>
          <a:prstGeom prst="rect">
            <a:avLst/>
          </a:prstGeom>
        </p:spPr>
      </p:pic>
      <p:sp>
        <p:nvSpPr>
          <p:cNvPr id="24" name="SK-7-text-23"/>
          <p:cNvSpPr/>
          <p:nvPr/>
        </p:nvSpPr>
        <p:spPr>
          <a:xfrm>
            <a:off x="381000" y="142875"/>
            <a:ext cx="85039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MANAGING INFECTION AND ADJUNCTS</a:t>
            </a:r>
            <a:endParaRPr lang="en-US" sz="1800" dirty="0"/>
          </a:p>
        </p:txBody>
      </p:sp>
      <p:sp>
        <p:nvSpPr>
          <p:cNvPr id="25" name="SK-7-text-24"/>
          <p:cNvSpPr/>
          <p:nvPr/>
        </p:nvSpPr>
        <p:spPr>
          <a:xfrm>
            <a:off x="381000" y="4552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6" name="SK-7-text-25"/>
          <p:cNvSpPr/>
          <p:nvPr/>
        </p:nvSpPr>
        <p:spPr>
          <a:xfrm>
            <a:off x="971550" y="1198215"/>
            <a:ext cx="6629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Infection Management</a:t>
            </a:r>
            <a:endParaRPr lang="en-US" sz="1500" dirty="0"/>
          </a:p>
        </p:txBody>
      </p:sp>
      <p:sp>
        <p:nvSpPr>
          <p:cNvPr id="27" name="SK-7-text-26"/>
          <p:cNvSpPr/>
          <p:nvPr/>
        </p:nvSpPr>
        <p:spPr>
          <a:xfrm>
            <a:off x="619125" y="1769715"/>
            <a:ext cx="5095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008B8B"/>
                </a:solidFill>
              </a:rPr>
              <a:t>SIGNS OF INFECTION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923925" y="2093565"/>
            <a:ext cx="6583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Increased pain, warmth, and erythema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923925" y="2421136"/>
            <a:ext cx="6400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Purulent exudate or offensive odour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923925" y="2748707"/>
            <a:ext cx="6583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Deterioration of wound bed (biofilm)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619125" y="3219152"/>
            <a:ext cx="5095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008B8B"/>
                </a:solidFill>
              </a:rPr>
              <a:t>MANAGEMENT STEPS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923925" y="3543002"/>
            <a:ext cx="8778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Take surface wound swab of base before treatment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923925" y="3870573"/>
            <a:ext cx="8412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Oral Flucloxacillin (Erythromycin if allergic)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923925" y="4198144"/>
            <a:ext cx="9326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Avoid</a:t>
            </a:r>
            <a:r>
              <a:rPr lang="en-US" sz="1200" dirty="0">
                <a:solidFill>
                  <a:srgbClr val="2C3E50"/>
                </a:solidFill>
              </a:rPr>
              <a:t> routine topical antibiotics (resistance risk)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733425" y="4620964"/>
            <a:ext cx="486727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Silver Dressings:</a:t>
            </a:r>
            <a:r>
              <a:rPr lang="en-US" sz="1125" dirty="0">
                <a:solidFill>
                  <a:srgbClr val="2C3E50"/>
                </a:solidFill>
              </a:rPr>
              <a:t> NICE supports use for localised superficial infection or biofilm management.</a:t>
            </a:r>
            <a:endParaRPr lang="en-US" sz="1125" dirty="0"/>
          </a:p>
        </p:txBody>
      </p:sp>
      <p:sp>
        <p:nvSpPr>
          <p:cNvPr id="36" name="SK-7-text-35"/>
          <p:cNvSpPr/>
          <p:nvPr/>
        </p:nvSpPr>
        <p:spPr>
          <a:xfrm>
            <a:off x="6829425" y="1150590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Pentoxifylline Adjunct</a:t>
            </a:r>
            <a:endParaRPr lang="en-US" sz="1500" dirty="0"/>
          </a:p>
        </p:txBody>
      </p:sp>
      <p:sp>
        <p:nvSpPr>
          <p:cNvPr id="37" name="SK-7-text-36"/>
          <p:cNvSpPr/>
          <p:nvPr/>
        </p:nvSpPr>
        <p:spPr>
          <a:xfrm>
            <a:off x="6781800" y="1579215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Consider </a:t>
            </a:r>
            <a:r>
              <a:rPr lang="en-US" sz="1200" b="1" dirty="0">
                <a:solidFill>
                  <a:srgbClr val="2C3E50"/>
                </a:solidFill>
              </a:rPr>
              <a:t>400mg TDS</a:t>
            </a:r>
            <a:r>
              <a:rPr lang="en-US" sz="1200" dirty="0">
                <a:solidFill>
                  <a:srgbClr val="2C3E50"/>
                </a:solidFill>
              </a:rPr>
              <a:t> for non-responsive ulcers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6781800" y="1906786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Acts as a vasodilator to reduce healing time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6781800" y="2234357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 alongside (not instead of) high compression</a:t>
            </a:r>
            <a:endParaRPr lang="en-US" sz="1200" dirty="0"/>
          </a:p>
        </p:txBody>
      </p:sp>
      <p:sp>
        <p:nvSpPr>
          <p:cNvPr id="40" name="SK-7-text-39"/>
          <p:cNvSpPr/>
          <p:nvPr/>
        </p:nvSpPr>
        <p:spPr>
          <a:xfrm>
            <a:off x="6829425" y="4051995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Wound Cleansing</a:t>
            </a:r>
            <a:endParaRPr lang="en-US" sz="1500" dirty="0"/>
          </a:p>
        </p:txBody>
      </p:sp>
      <p:sp>
        <p:nvSpPr>
          <p:cNvPr id="41" name="SK-7-text-40"/>
          <p:cNvSpPr/>
          <p:nvPr/>
        </p:nvSpPr>
        <p:spPr>
          <a:xfrm>
            <a:off x="6781800" y="4480620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 lukewarm tap water or normal saline</a:t>
            </a:r>
            <a:endParaRPr lang="en-US" sz="1200" dirty="0"/>
          </a:p>
        </p:txBody>
      </p:sp>
      <p:sp>
        <p:nvSpPr>
          <p:cNvPr id="42" name="SK-7-text-41"/>
          <p:cNvSpPr/>
          <p:nvPr/>
        </p:nvSpPr>
        <p:spPr>
          <a:xfrm>
            <a:off x="6781800" y="4808190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Clean gently to avoid damaging healing tissue</a:t>
            </a:r>
            <a:endParaRPr lang="en-US" sz="1200" dirty="0"/>
          </a:p>
        </p:txBody>
      </p:sp>
      <p:sp>
        <p:nvSpPr>
          <p:cNvPr id="43" name="SK-7-text-42"/>
          <p:cNvSpPr/>
          <p:nvPr/>
        </p:nvSpPr>
        <p:spPr>
          <a:xfrm>
            <a:off x="6781800" y="5135761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Avoid</a:t>
            </a:r>
            <a:r>
              <a:rPr lang="en-US" sz="1200" dirty="0">
                <a:solidFill>
                  <a:srgbClr val="2C3E50"/>
                </a:solidFill>
              </a:rPr>
              <a:t> antiseptics like chlorhexidine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0291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55315"/>
            <a:ext cx="5572125" cy="224790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13" y="1090761"/>
            <a:ext cx="238125" cy="1905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83965"/>
            <a:ext cx="119063" cy="991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79265"/>
            <a:ext cx="119063" cy="10819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74565"/>
            <a:ext cx="119063" cy="10819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255615"/>
            <a:ext cx="5572125" cy="269557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413" y="3491061"/>
            <a:ext cx="238125" cy="1905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884265"/>
            <a:ext cx="119063" cy="11906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379565"/>
            <a:ext cx="119063" cy="119063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903440"/>
            <a:ext cx="5114925" cy="86677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855315"/>
            <a:ext cx="5572125" cy="2471738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91288" y="1090761"/>
            <a:ext cx="238125" cy="1905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483965"/>
            <a:ext cx="119063" cy="10819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979265"/>
            <a:ext cx="119063" cy="10819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474565"/>
            <a:ext cx="119063" cy="119063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479453"/>
            <a:ext cx="5572125" cy="2471738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91288" y="3714899"/>
            <a:ext cx="238125" cy="19050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108103"/>
            <a:ext cx="119063" cy="9912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603403"/>
            <a:ext cx="119063" cy="108198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098703"/>
            <a:ext cx="119063" cy="99120"/>
          </a:xfrm>
          <a:prstGeom prst="rect">
            <a:avLst/>
          </a:prstGeom>
        </p:spPr>
      </p:pic>
      <p:sp>
        <p:nvSpPr>
          <p:cNvPr id="25" name="SK-8-text-24"/>
          <p:cNvSpPr/>
          <p:nvPr/>
        </p:nvSpPr>
        <p:spPr>
          <a:xfrm>
            <a:off x="381000" y="114300"/>
            <a:ext cx="101498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PREVENTION OF VENOUS ULCER RECURRENCE</a:t>
            </a:r>
            <a:endParaRPr lang="en-US" sz="1800" dirty="0"/>
          </a:p>
        </p:txBody>
      </p:sp>
      <p:sp>
        <p:nvSpPr>
          <p:cNvPr id="26" name="SK-8-text-25"/>
          <p:cNvSpPr/>
          <p:nvPr/>
        </p:nvSpPr>
        <p:spPr>
          <a:xfrm>
            <a:off x="381000" y="4171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7" name="SK-8-text-26"/>
          <p:cNvSpPr/>
          <p:nvPr/>
        </p:nvSpPr>
        <p:spPr>
          <a:xfrm>
            <a:off x="1009650" y="105057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LIFELONG COMPRESSION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823913" y="14363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Essential maintenance:</a:t>
            </a:r>
            <a:r>
              <a:rPr lang="en-US" sz="1125" dirty="0">
                <a:solidFill>
                  <a:srgbClr val="2C3E50"/>
                </a:solidFill>
              </a:rPr>
              <a:t> Lifelong hosiery is required once the ulcer has healed.</a:t>
            </a:r>
            <a:endParaRPr lang="en-US" sz="1125" dirty="0"/>
          </a:p>
        </p:txBody>
      </p:sp>
      <p:sp>
        <p:nvSpPr>
          <p:cNvPr id="29" name="SK-8-text-28"/>
          <p:cNvSpPr/>
          <p:nvPr/>
        </p:nvSpPr>
        <p:spPr>
          <a:xfrm>
            <a:off x="823913" y="19316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Compression Grade:</a:t>
            </a:r>
            <a:r>
              <a:rPr lang="en-US" sz="1125" dirty="0">
                <a:solidFill>
                  <a:srgbClr val="2C3E50"/>
                </a:solidFill>
              </a:rPr>
              <a:t> Minimum </a:t>
            </a:r>
            <a:r>
              <a:rPr lang="en-US" sz="1125" b="1" dirty="0">
                <a:solidFill>
                  <a:srgbClr val="2C3E50"/>
                </a:solidFill>
              </a:rPr>
              <a:t>Class 2</a:t>
            </a:r>
            <a:r>
              <a:rPr lang="en-US" sz="1125" dirty="0">
                <a:solidFill>
                  <a:srgbClr val="2C3E50"/>
                </a:solidFill>
              </a:rPr>
              <a:t> (18-24mmHg); Class 3 preferred if tolerated.</a:t>
            </a:r>
            <a:endParaRPr lang="en-US" sz="1125" dirty="0"/>
          </a:p>
        </p:txBody>
      </p:sp>
      <p:sp>
        <p:nvSpPr>
          <p:cNvPr id="30" name="SK-8-text-29"/>
          <p:cNvSpPr/>
          <p:nvPr/>
        </p:nvSpPr>
        <p:spPr>
          <a:xfrm>
            <a:off x="823913" y="24269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Replacement:</a:t>
            </a:r>
            <a:r>
              <a:rPr lang="en-US" sz="1125" dirty="0">
                <a:solidFill>
                  <a:srgbClr val="2C3E50"/>
                </a:solidFill>
              </a:rPr>
              <a:t> Prescribe new garments every </a:t>
            </a:r>
            <a:r>
              <a:rPr lang="en-US" sz="1125" b="1" dirty="0">
                <a:solidFill>
                  <a:srgbClr val="2C3E50"/>
                </a:solidFill>
              </a:rPr>
              <a:t>3-6 months</a:t>
            </a:r>
            <a:r>
              <a:rPr lang="en-US" sz="1125" dirty="0">
                <a:solidFill>
                  <a:srgbClr val="2C3E50"/>
                </a:solidFill>
              </a:rPr>
              <a:t> as elasticity degrades.</a:t>
            </a:r>
            <a:endParaRPr lang="en-US" sz="1125" dirty="0"/>
          </a:p>
        </p:txBody>
      </p:sp>
      <p:sp>
        <p:nvSpPr>
          <p:cNvPr id="31" name="SK-8-text-30"/>
          <p:cNvSpPr/>
          <p:nvPr/>
        </p:nvSpPr>
        <p:spPr>
          <a:xfrm>
            <a:off x="1009650" y="345087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VASCULAR INTERVENTION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823913" y="38366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Surgical Review:</a:t>
            </a:r>
            <a:r>
              <a:rPr lang="en-US" sz="1125" dirty="0">
                <a:solidFill>
                  <a:srgbClr val="2C3E50"/>
                </a:solidFill>
              </a:rPr>
              <a:t> Refer for consideration of endovenous laser ablation (EVLA) or foam sclerotherapy.</a:t>
            </a:r>
            <a:endParaRPr lang="en-US" sz="1125" dirty="0"/>
          </a:p>
        </p:txBody>
      </p:sp>
      <p:sp>
        <p:nvSpPr>
          <p:cNvPr id="33" name="SK-8-text-32"/>
          <p:cNvSpPr/>
          <p:nvPr/>
        </p:nvSpPr>
        <p:spPr>
          <a:xfrm>
            <a:off x="823913" y="43319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Evidence:</a:t>
            </a:r>
            <a:r>
              <a:rPr lang="en-US" sz="1125" dirty="0">
                <a:solidFill>
                  <a:srgbClr val="2C3E50"/>
                </a:solidFill>
              </a:rPr>
              <a:t> Treating underlying reflux significantly reduces recurrence rates compared to compression alone.</a:t>
            </a:r>
            <a:endParaRPr lang="en-US" sz="1125" dirty="0"/>
          </a:p>
        </p:txBody>
      </p:sp>
      <p:sp>
        <p:nvSpPr>
          <p:cNvPr id="34" name="SK-8-text-33"/>
          <p:cNvSpPr/>
          <p:nvPr/>
        </p:nvSpPr>
        <p:spPr>
          <a:xfrm>
            <a:off x="752475" y="5017740"/>
            <a:ext cx="4829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NICE HTG758 2025 UPDATE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752475" y="525586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Wrap systems may be considered for patients unable to manage traditional hosiery.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6867525" y="105057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LIFESTYLE &amp; SELF-CARE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6681788" y="14363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Leg Elevation:</a:t>
            </a:r>
            <a:r>
              <a:rPr lang="en-US" sz="1125" dirty="0">
                <a:solidFill>
                  <a:srgbClr val="2C3E50"/>
                </a:solidFill>
              </a:rPr>
              <a:t> Elevate legs above heart level when sitting to reduce venous pressure.</a:t>
            </a:r>
            <a:endParaRPr lang="en-US" sz="1125" dirty="0"/>
          </a:p>
        </p:txBody>
      </p:sp>
      <p:sp>
        <p:nvSpPr>
          <p:cNvPr id="38" name="SK-8-text-37"/>
          <p:cNvSpPr/>
          <p:nvPr/>
        </p:nvSpPr>
        <p:spPr>
          <a:xfrm>
            <a:off x="6681788" y="19316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Exercise:</a:t>
            </a:r>
            <a:r>
              <a:rPr lang="en-US" sz="1125" dirty="0">
                <a:solidFill>
                  <a:srgbClr val="2C3E50"/>
                </a:solidFill>
              </a:rPr>
              <a:t> Encourage regular walking and calf-raise exercises to aid the muscle pump.</a:t>
            </a:r>
            <a:endParaRPr lang="en-US" sz="1125" dirty="0"/>
          </a:p>
        </p:txBody>
      </p:sp>
      <p:sp>
        <p:nvSpPr>
          <p:cNvPr id="39" name="SK-8-text-38"/>
          <p:cNvSpPr/>
          <p:nvPr/>
        </p:nvSpPr>
        <p:spPr>
          <a:xfrm>
            <a:off x="6681788" y="2426940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Weight Management:</a:t>
            </a:r>
            <a:r>
              <a:rPr lang="en-US" sz="1125" dirty="0">
                <a:solidFill>
                  <a:srgbClr val="2C3E50"/>
                </a:solidFill>
              </a:rPr>
              <a:t> Obesity is a major risk factor for venous hypertension and recurrence.</a:t>
            </a:r>
            <a:endParaRPr lang="en-US" sz="1125" dirty="0"/>
          </a:p>
        </p:txBody>
      </p:sp>
      <p:sp>
        <p:nvSpPr>
          <p:cNvPr id="40" name="SK-8-text-39"/>
          <p:cNvSpPr/>
          <p:nvPr/>
        </p:nvSpPr>
        <p:spPr>
          <a:xfrm>
            <a:off x="6867525" y="367471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B8B"/>
                </a:solidFill>
              </a:rPr>
              <a:t>MONITORING &amp; SKIN CARE</a:t>
            </a:r>
            <a:endParaRPr lang="en-US" sz="1350" dirty="0"/>
          </a:p>
        </p:txBody>
      </p:sp>
      <p:sp>
        <p:nvSpPr>
          <p:cNvPr id="41" name="SK-8-text-40"/>
          <p:cNvSpPr/>
          <p:nvPr/>
        </p:nvSpPr>
        <p:spPr>
          <a:xfrm>
            <a:off x="6681788" y="4060478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Skin Integrity:</a:t>
            </a:r>
            <a:r>
              <a:rPr lang="en-US" sz="1125" dirty="0">
                <a:solidFill>
                  <a:srgbClr val="2C3E50"/>
                </a:solidFill>
              </a:rPr>
              <a:t> Daily application of emollients to prevent dryness and cracking.</a:t>
            </a:r>
            <a:endParaRPr lang="en-US" sz="1125" dirty="0"/>
          </a:p>
        </p:txBody>
      </p:sp>
      <p:sp>
        <p:nvSpPr>
          <p:cNvPr id="42" name="SK-8-text-41"/>
          <p:cNvSpPr/>
          <p:nvPr/>
        </p:nvSpPr>
        <p:spPr>
          <a:xfrm>
            <a:off x="6681788" y="4555778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Self-Inspection:</a:t>
            </a:r>
            <a:r>
              <a:rPr lang="en-US" sz="1125" dirty="0">
                <a:solidFill>
                  <a:srgbClr val="2C3E50"/>
                </a:solidFill>
              </a:rPr>
              <a:t> Educate patients to check daily for new breaks in the skin or redness.</a:t>
            </a:r>
            <a:endParaRPr lang="en-US" sz="1125" dirty="0"/>
          </a:p>
        </p:txBody>
      </p:sp>
      <p:sp>
        <p:nvSpPr>
          <p:cNvPr id="43" name="SK-8-text-42"/>
          <p:cNvSpPr/>
          <p:nvPr/>
        </p:nvSpPr>
        <p:spPr>
          <a:xfrm>
            <a:off x="6681788" y="5051078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Varicose Eczema:</a:t>
            </a:r>
            <a:r>
              <a:rPr lang="en-US" sz="1125" dirty="0">
                <a:solidFill>
                  <a:srgbClr val="2C3E50"/>
                </a:solidFill>
              </a:rPr>
              <a:t> Treat flares promptly with mild-to-moderate topical steroids.</a:t>
            </a:r>
            <a:endParaRPr lang="en-US" sz="1125" dirty="0"/>
          </a:p>
        </p:txBody>
      </p:sp>
      <p:sp>
        <p:nvSpPr>
          <p:cNvPr id="44" name="SK-8-text-43"/>
          <p:cNvSpPr/>
          <p:nvPr/>
        </p:nvSpPr>
        <p:spPr>
          <a:xfrm>
            <a:off x="0" y="6534150"/>
            <a:ext cx="114300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F8C8D"/>
                </a:solidFill>
              </a:rPr>
              <a:t>Always verify ABPI status before renewing hosiery prescriptions if arterial symptoms develop.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959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0090"/>
            <a:ext cx="5572125" cy="282639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31553"/>
            <a:ext cx="238125" cy="1905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636365"/>
            <a:ext cx="142875" cy="1143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963936"/>
            <a:ext cx="142875" cy="122337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04777"/>
            <a:ext cx="142875" cy="14287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045619"/>
            <a:ext cx="142875" cy="14287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76985"/>
            <a:ext cx="5572125" cy="259526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248448"/>
            <a:ext cx="238125" cy="19050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653260"/>
            <a:ext cx="142875" cy="1143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4980831"/>
            <a:ext cx="142875" cy="14287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960090"/>
            <a:ext cx="5572125" cy="271090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231553"/>
            <a:ext cx="238125" cy="19050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1636365"/>
            <a:ext cx="142875" cy="11430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040136"/>
            <a:ext cx="142875" cy="14287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2580977"/>
            <a:ext cx="142875" cy="131862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3861495"/>
            <a:ext cx="5572125" cy="2710904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4132957"/>
            <a:ext cx="238125" cy="19050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4499670"/>
            <a:ext cx="5095875" cy="542925"/>
          </a:xfrm>
          <a:prstGeom prst="rect">
            <a:avLst/>
          </a:prstGeom>
        </p:spPr>
      </p:pic>
      <p:sp>
        <p:nvSpPr>
          <p:cNvPr id="23" name="SK-9-text-22"/>
          <p:cNvSpPr/>
          <p:nvPr/>
        </p:nvSpPr>
        <p:spPr>
          <a:xfrm>
            <a:off x="381000" y="142875"/>
            <a:ext cx="52120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B8B"/>
                </a:solidFill>
              </a:rPr>
              <a:t>ARTERIAL LEG ULCERS</a:t>
            </a:r>
            <a:endParaRPr lang="en-US" sz="1800" dirty="0"/>
          </a:p>
        </p:txBody>
      </p:sp>
      <p:sp>
        <p:nvSpPr>
          <p:cNvPr id="24" name="SK-9-text-23"/>
          <p:cNvSpPr/>
          <p:nvPr/>
        </p:nvSpPr>
        <p:spPr>
          <a:xfrm>
            <a:off x="381000" y="455265"/>
            <a:ext cx="83667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7F8C8D"/>
                </a:solidFill>
              </a:rPr>
              <a:t>PART A: VENOUS &amp; ARTERIAL ULCERS | NICE 2024/25 STANDARDS</a:t>
            </a:r>
            <a:endParaRPr lang="en-US" sz="900" dirty="0"/>
          </a:p>
        </p:txBody>
      </p:sp>
      <p:sp>
        <p:nvSpPr>
          <p:cNvPr id="25" name="SK-9-text-24"/>
          <p:cNvSpPr/>
          <p:nvPr/>
        </p:nvSpPr>
        <p:spPr>
          <a:xfrm>
            <a:off x="971550" y="119821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Key Diagnostic Features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857250" y="1598265"/>
            <a:ext cx="113347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Common Sites:</a:t>
            </a:r>
            <a:r>
              <a:rPr lang="en-US" sz="1200" dirty="0">
                <a:solidFill>
                  <a:srgbClr val="2C3E50"/>
                </a:solidFill>
              </a:rPr>
              <a:t> Toes, heels, lateral malleolus, and pressure points.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857250" y="1925836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Appearance:</a:t>
            </a:r>
            <a:r>
              <a:rPr lang="en-US" sz="1200" dirty="0">
                <a:solidFill>
                  <a:srgbClr val="2C3E50"/>
                </a:solidFill>
              </a:rPr>
              <a:t> Small, well-defined, "punched-out" edges with a pale or necrotic base.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857250" y="2466677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Skin Changes:</a:t>
            </a:r>
            <a:r>
              <a:rPr lang="en-US" sz="1200" dirty="0">
                <a:solidFill>
                  <a:srgbClr val="2C3E50"/>
                </a:solidFill>
              </a:rPr>
              <a:t> Surrounding skin is often pale, cold, shiny, and hairless; pulses are absent or weak.</a:t>
            </a:r>
            <a:endParaRPr lang="en-US" sz="1200" dirty="0"/>
          </a:p>
        </p:txBody>
      </p:sp>
      <p:sp>
        <p:nvSpPr>
          <p:cNvPr id="29" name="SK-9-text-28"/>
          <p:cNvSpPr/>
          <p:nvPr/>
        </p:nvSpPr>
        <p:spPr>
          <a:xfrm>
            <a:off x="857250" y="3007519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Rest Pain:</a:t>
            </a:r>
            <a:r>
              <a:rPr lang="en-US" sz="1200" dirty="0">
                <a:solidFill>
                  <a:srgbClr val="2C3E50"/>
                </a:solidFill>
              </a:rPr>
              <a:t> Severe pain, typically worse at night; partially relieved by hanging the leg over the side of the bed.</a:t>
            </a:r>
            <a:endParaRPr lang="en-US" sz="1200" dirty="0"/>
          </a:p>
        </p:txBody>
      </p:sp>
      <p:sp>
        <p:nvSpPr>
          <p:cNvPr id="30" name="SK-9-text-29"/>
          <p:cNvSpPr/>
          <p:nvPr/>
        </p:nvSpPr>
        <p:spPr>
          <a:xfrm>
            <a:off x="971550" y="421511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CVD Risk Modification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857250" y="4615160"/>
            <a:ext cx="10607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Smoking Cessation:</a:t>
            </a:r>
            <a:r>
              <a:rPr lang="en-US" sz="1200" dirty="0">
                <a:solidFill>
                  <a:srgbClr val="2C3E50"/>
                </a:solidFill>
              </a:rPr>
              <a:t> The single most important intervention.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857250" y="4942731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Pharmacotherapy:</a:t>
            </a:r>
            <a:r>
              <a:rPr lang="en-US" sz="1200" dirty="0">
                <a:solidFill>
                  <a:srgbClr val="2C3E50"/>
                </a:solidFill>
              </a:rPr>
              <a:t> Statin and antiplatelet therapy as per secondary prevention guidelines.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6829425" y="119821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Urgent Vascular Referral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6715125" y="1598265"/>
            <a:ext cx="5476875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Critical Limb Ischaemia:</a:t>
            </a:r>
            <a:r>
              <a:rPr lang="en-US" sz="1200" dirty="0">
                <a:solidFill>
                  <a:srgbClr val="2C3E50"/>
                </a:solidFill>
              </a:rPr>
              <a:t> ABPI </a:t>
            </a:r>
            <a:r>
              <a:rPr lang="en-US" sz="1200" b="1" dirty="0">
                <a:solidFill>
                  <a:srgbClr val="FFFFFF"/>
                </a:solidFill>
                <a:highlight>
                  <a:srgbClr val="C0392B"/>
                </a:highlight>
              </a:rPr>
              <a:t>&lt; 0.5</a:t>
            </a:r>
            <a:r>
              <a:rPr lang="en-US" sz="1200" dirty="0">
                <a:solidFill>
                  <a:srgbClr val="2C3E50"/>
                </a:solidFill>
              </a:rPr>
              <a:t> requires immediate referral.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6715125" y="2002036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Referral Criteria:</a:t>
            </a:r>
            <a:r>
              <a:rPr lang="en-US" sz="1200" dirty="0">
                <a:solidFill>
                  <a:srgbClr val="2C3E50"/>
                </a:solidFill>
              </a:rPr>
              <a:t> All suspected arterial ulcers must be seen by a vascular surgeon for assessment/revascularisation.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6715125" y="2542877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Wound Care:</a:t>
            </a:r>
            <a:r>
              <a:rPr lang="en-US" sz="1200" dirty="0">
                <a:solidFill>
                  <a:srgbClr val="2C3E50"/>
                </a:solidFill>
              </a:rPr>
              <a:t> Protect the wound and manage pain while awaiting specialist input.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6829425" y="409962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Critical Safety Warning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6477000" y="4499670"/>
            <a:ext cx="48101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STRICTLY NO HIGH COMPRESSION</a:t>
            </a:r>
            <a:endParaRPr lang="en-US" sz="1350" dirty="0"/>
          </a:p>
        </p:txBody>
      </p:sp>
      <p:sp>
        <p:nvSpPr>
          <p:cNvPr id="39" name="SK-9-text-38"/>
          <p:cNvSpPr/>
          <p:nvPr/>
        </p:nvSpPr>
        <p:spPr>
          <a:xfrm>
            <a:off x="6477000" y="5185470"/>
            <a:ext cx="50958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C0392B"/>
                </a:solidFill>
              </a:rPr>
              <a:t>Applying high compression therapy to an ischaemic limb will worsen tissue hypoxia and may lead to </a:t>
            </a:r>
            <a:r>
              <a:rPr lang="en-US" sz="1125" b="1" dirty="0">
                <a:solidFill>
                  <a:srgbClr val="C0392B"/>
                </a:solidFill>
              </a:rPr>
              <a:t>rapid necrosis or amputation.</a:t>
            </a:r>
            <a:r>
              <a:rPr lang="en-US" sz="1125" dirty="0">
                <a:solidFill>
                  <a:srgbClr val="C0392B"/>
                </a:solidFill>
              </a:rPr>
              <a:t> Always verify ABPI ≥ 0.8 before compression.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2631</Words>
  <Application>Microsoft Office PowerPoint</Application>
  <PresentationFormat>Widescreen</PresentationFormat>
  <Paragraphs>294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2026-05-08T19:54:33Z</dcterms:created>
  <dcterms:modified xsi:type="dcterms:W3CDTF">2026-05-09T13:32:45Z</dcterms:modified>
</cp:coreProperties>
</file>