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12192000"/>
  <p:embeddedFontLst>
    <p:embeddedFont>
      <p:font typeface="Noto Sans JP" panose="020B0604020202020204" charset="-128"/>
      <p:regular r:id="rId23"/>
      <p:bold r:id="rId24"/>
    </p:embeddedFont>
    <p:embeddedFont>
      <p:font typeface="Noto Sans KR" panose="020B0604020202020204" charset="-128"/>
      <p:regular r:id="rId25"/>
      <p:bold r:id="rId26"/>
    </p:embeddedFont>
    <p:embeddedFont>
      <p:font typeface="Arial-Black" panose="020B0604020202020204" charset="0"/>
      <p:regular r:id="rId27"/>
    </p:embeddedFont>
    <p:embeddedFont>
      <p:font typeface="Arial-BoldMT" panose="020B0604020202020204" charset="0"/>
      <p:regular r:id="rId28"/>
    </p:embeddedFont>
    <p:embeddedFont>
      <p:font typeface="ArialMT" panose="020B0604020202020204" charset="0"/>
      <p:regular r:id="rId29"/>
    </p:embeddedFont>
    <p:embeddedFont>
      <p:font typeface="Inter" panose="020B0604020202020204" charset="0"/>
      <p:regular r:id="rId30"/>
    </p:embeddedFont>
    <p:embeddedFont>
      <p:font typeface="Montserrat" panose="00000500000000000000" pitchFamily="2" charset="0"/>
      <p:regular r:id="rId31"/>
      <p:bold r:id="rId32"/>
      <p:italic r:id="rId33"/>
      <p:boldItalic r:id="rId34"/>
    </p:embeddedFont>
    <p:embeddedFont>
      <p:font typeface="Open Sans" panose="020B0606030504020204" pitchFamily="34" charset="0"/>
      <p:regular r:id="rId35"/>
      <p:bold r:id="rId36"/>
      <p:italic r:id="rId37"/>
      <p:boldItalic r:id="rId38"/>
    </p:embeddedFont>
    <p:embeddedFont>
      <p:font typeface="OpenSans-Bold" panose="020B0604020202020204" charset="0"/>
      <p:regular r:id="rId39"/>
    </p:embeddedFont>
    <p:embeddedFont>
      <p:font typeface="Poppins" panose="00000500000000000000" charset="0"/>
      <p:regular r:id="rId40"/>
      <p:bold r:id="rId41"/>
    </p:embeddedFont>
    <p:embeddedFont>
      <p:font typeface="Roboto Condensed" panose="02000000000000000000" pitchFamily="2" charset="0"/>
      <p:regular r:id="rId42"/>
      <p:bold r:id="rId43"/>
      <p:italic r:id="rId44"/>
      <p:boldItalic r:id="rId45"/>
    </p:embeddedFont>
    <p:embeddedFont>
      <p:font typeface="Roboto Slab" charset="0"/>
      <p:regular r:id="rId46"/>
      <p:bold r:id="rId47"/>
    </p:embeddedFont>
    <p:embeddedFont>
      <p:font typeface="Roboto-Medium" panose="020B0604020202020204" charset="0"/>
      <p:regular r:id="rId48"/>
    </p:embeddedFont>
    <p:embeddedFont>
      <p:font typeface="Roboto-Regular" panose="020B0604020202020204" charset="0"/>
      <p:regular r:id="rId4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4" d="100"/>
          <a:sy n="74" d="100"/>
        </p:scale>
        <p:origin x="51" y="3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42" Type="http://schemas.openxmlformats.org/officeDocument/2006/relationships/font" Target="fonts/font20.fntdata"/><Relationship Id="rId47" Type="http://schemas.openxmlformats.org/officeDocument/2006/relationships/font" Target="fonts/font25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7.fntdata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font" Target="fonts/font18.fntdata"/><Relationship Id="rId45" Type="http://schemas.openxmlformats.org/officeDocument/2006/relationships/font" Target="fonts/font23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4" Type="http://schemas.openxmlformats.org/officeDocument/2006/relationships/font" Target="fonts/font22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font" Target="fonts/font21.fntdata"/><Relationship Id="rId48" Type="http://schemas.openxmlformats.org/officeDocument/2006/relationships/font" Target="fonts/font26.fntdata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46" Type="http://schemas.openxmlformats.org/officeDocument/2006/relationships/font" Target="fonts/font24.fntdata"/><Relationship Id="rId20" Type="http://schemas.openxmlformats.org/officeDocument/2006/relationships/slide" Target="slides/slide19.xml"/><Relationship Id="rId41" Type="http://schemas.openxmlformats.org/officeDocument/2006/relationships/font" Target="fonts/font1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49" Type="http://schemas.openxmlformats.org/officeDocument/2006/relationships/font" Target="fonts/font2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9932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Relationship Id="rId9" Type="http://schemas.openxmlformats.org/officeDocument/2006/relationships/image" Target="../media/image8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image" Target="../media/image107.png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12" Type="http://schemas.openxmlformats.org/officeDocument/2006/relationships/image" Target="../media/image10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0.png"/><Relationship Id="rId11" Type="http://schemas.openxmlformats.org/officeDocument/2006/relationships/image" Target="../media/image105.png"/><Relationship Id="rId5" Type="http://schemas.openxmlformats.org/officeDocument/2006/relationships/image" Target="../media/image99.png"/><Relationship Id="rId10" Type="http://schemas.openxmlformats.org/officeDocument/2006/relationships/image" Target="../media/image104.png"/><Relationship Id="rId4" Type="http://schemas.openxmlformats.org/officeDocument/2006/relationships/image" Target="../media/image98.png"/><Relationship Id="rId9" Type="http://schemas.openxmlformats.org/officeDocument/2006/relationships/image" Target="../media/image103.png"/><Relationship Id="rId14" Type="http://schemas.openxmlformats.org/officeDocument/2006/relationships/image" Target="../media/image10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image" Target="../media/image109.png"/><Relationship Id="rId7" Type="http://schemas.openxmlformats.org/officeDocument/2006/relationships/image" Target="../media/image1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4" Type="http://schemas.openxmlformats.org/officeDocument/2006/relationships/image" Target="../media/image110.png"/><Relationship Id="rId9" Type="http://schemas.openxmlformats.org/officeDocument/2006/relationships/image" Target="../media/image11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13" Type="http://schemas.openxmlformats.org/officeDocument/2006/relationships/image" Target="../media/image126.png"/><Relationship Id="rId18" Type="http://schemas.openxmlformats.org/officeDocument/2006/relationships/image" Target="../media/image131.png"/><Relationship Id="rId3" Type="http://schemas.openxmlformats.org/officeDocument/2006/relationships/image" Target="../media/image116.png"/><Relationship Id="rId7" Type="http://schemas.openxmlformats.org/officeDocument/2006/relationships/image" Target="../media/image120.png"/><Relationship Id="rId12" Type="http://schemas.openxmlformats.org/officeDocument/2006/relationships/image" Target="../media/image125.png"/><Relationship Id="rId17" Type="http://schemas.openxmlformats.org/officeDocument/2006/relationships/image" Target="../media/image130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1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9.png"/><Relationship Id="rId11" Type="http://schemas.openxmlformats.org/officeDocument/2006/relationships/image" Target="../media/image124.png"/><Relationship Id="rId5" Type="http://schemas.openxmlformats.org/officeDocument/2006/relationships/image" Target="../media/image118.png"/><Relationship Id="rId15" Type="http://schemas.openxmlformats.org/officeDocument/2006/relationships/image" Target="../media/image128.png"/><Relationship Id="rId10" Type="http://schemas.openxmlformats.org/officeDocument/2006/relationships/image" Target="../media/image123.png"/><Relationship Id="rId19" Type="http://schemas.openxmlformats.org/officeDocument/2006/relationships/image" Target="../media/image132.png"/><Relationship Id="rId4" Type="http://schemas.openxmlformats.org/officeDocument/2006/relationships/image" Target="../media/image117.png"/><Relationship Id="rId9" Type="http://schemas.openxmlformats.org/officeDocument/2006/relationships/image" Target="../media/image122.png"/><Relationship Id="rId14" Type="http://schemas.openxmlformats.org/officeDocument/2006/relationships/image" Target="../media/image1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png"/><Relationship Id="rId13" Type="http://schemas.openxmlformats.org/officeDocument/2006/relationships/image" Target="../media/image144.png"/><Relationship Id="rId3" Type="http://schemas.openxmlformats.org/officeDocument/2006/relationships/image" Target="../media/image134.png"/><Relationship Id="rId7" Type="http://schemas.openxmlformats.org/officeDocument/2006/relationships/image" Target="../media/image138.png"/><Relationship Id="rId12" Type="http://schemas.openxmlformats.org/officeDocument/2006/relationships/image" Target="../media/image143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1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7.png"/><Relationship Id="rId11" Type="http://schemas.openxmlformats.org/officeDocument/2006/relationships/image" Target="../media/image142.png"/><Relationship Id="rId5" Type="http://schemas.openxmlformats.org/officeDocument/2006/relationships/image" Target="../media/image136.png"/><Relationship Id="rId15" Type="http://schemas.openxmlformats.org/officeDocument/2006/relationships/image" Target="../media/image146.png"/><Relationship Id="rId10" Type="http://schemas.openxmlformats.org/officeDocument/2006/relationships/image" Target="../media/image141.png"/><Relationship Id="rId4" Type="http://schemas.openxmlformats.org/officeDocument/2006/relationships/image" Target="../media/image135.png"/><Relationship Id="rId9" Type="http://schemas.openxmlformats.org/officeDocument/2006/relationships/image" Target="../media/image140.png"/><Relationship Id="rId14" Type="http://schemas.openxmlformats.org/officeDocument/2006/relationships/image" Target="../media/image145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26" Type="http://schemas.openxmlformats.org/officeDocument/2006/relationships/image" Target="../media/image32.png"/><Relationship Id="rId3" Type="http://schemas.openxmlformats.org/officeDocument/2006/relationships/image" Target="../media/image9.png"/><Relationship Id="rId21" Type="http://schemas.openxmlformats.org/officeDocument/2006/relationships/image" Target="../media/image27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5" Type="http://schemas.openxmlformats.org/officeDocument/2006/relationships/image" Target="../media/image31.png"/><Relationship Id="rId33" Type="http://schemas.openxmlformats.org/officeDocument/2006/relationships/image" Target="../media/image39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29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24" Type="http://schemas.openxmlformats.org/officeDocument/2006/relationships/image" Target="../media/image30.png"/><Relationship Id="rId32" Type="http://schemas.openxmlformats.org/officeDocument/2006/relationships/image" Target="../media/image38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23" Type="http://schemas.openxmlformats.org/officeDocument/2006/relationships/image" Target="../media/image29.png"/><Relationship Id="rId28" Type="http://schemas.openxmlformats.org/officeDocument/2006/relationships/image" Target="../media/image34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31" Type="http://schemas.openxmlformats.org/officeDocument/2006/relationships/image" Target="../media/image37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Relationship Id="rId22" Type="http://schemas.openxmlformats.org/officeDocument/2006/relationships/image" Target="../media/image28.png"/><Relationship Id="rId27" Type="http://schemas.openxmlformats.org/officeDocument/2006/relationships/image" Target="../media/image33.png"/><Relationship Id="rId30" Type="http://schemas.openxmlformats.org/officeDocument/2006/relationships/image" Target="../media/image36.png"/><Relationship Id="rId8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K-1-text-2"/>
          <p:cNvSpPr/>
          <p:nvPr/>
        </p:nvSpPr>
        <p:spPr>
          <a:xfrm>
            <a:off x="2744093" y="257175"/>
            <a:ext cx="6684615" cy="5944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4680"/>
              </a:lnSpc>
              <a:buNone/>
            </a:pPr>
            <a:r>
              <a:rPr lang="en-US" sz="3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Psoriasis Made Easy</a:t>
            </a:r>
            <a:endParaRPr lang="en-US" sz="3900" dirty="0"/>
          </a:p>
        </p:txBody>
      </p:sp>
      <p:sp>
        <p:nvSpPr>
          <p:cNvPr id="4" name="SK-1-text-3"/>
          <p:cNvSpPr/>
          <p:nvPr/>
        </p:nvSpPr>
        <p:spPr>
          <a:xfrm>
            <a:off x="2585442" y="1514475"/>
            <a:ext cx="7030343" cy="473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726"/>
              </a:lnSpc>
              <a:buNone/>
            </a:pPr>
            <a:r>
              <a:rPr lang="en-US" sz="2700" b="1" dirty="0">
                <a:solidFill>
                  <a:srgbClr val="F3745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Practical Guide for Clinicians</a:t>
            </a:r>
            <a:endParaRPr lang="en-US" sz="2700" dirty="0"/>
          </a:p>
        </p:txBody>
      </p:sp>
      <p:sp>
        <p:nvSpPr>
          <p:cNvPr id="5" name="SK-1-text-4"/>
          <p:cNvSpPr/>
          <p:nvPr/>
        </p:nvSpPr>
        <p:spPr>
          <a:xfrm>
            <a:off x="1685925" y="2247900"/>
            <a:ext cx="10435530" cy="6399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 practical, clinically focused guide designed for everyday practice —
not a textbook.</a:t>
            </a:r>
            <a:endParaRPr lang="en-US" sz="2100" dirty="0"/>
          </a:p>
        </p:txBody>
      </p:sp>
      <p:sp>
        <p:nvSpPr>
          <p:cNvPr id="6" name="SK-1-text-5"/>
          <p:cNvSpPr/>
          <p:nvPr/>
        </p:nvSpPr>
        <p:spPr>
          <a:xfrm>
            <a:off x="1682948" y="3038475"/>
            <a:ext cx="10508903" cy="6399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Author: Ramesh Mehay — Programme Director, Bradford VTS (trusted
educator in primary care clinical teaching).</a:t>
            </a:r>
            <a:endParaRPr lang="en-US" sz="2100" dirty="0"/>
          </a:p>
        </p:txBody>
      </p:sp>
      <p:sp>
        <p:nvSpPr>
          <p:cNvPr id="7" name="SK-1-text-6"/>
          <p:cNvSpPr/>
          <p:nvPr/>
        </p:nvSpPr>
        <p:spPr>
          <a:xfrm>
            <a:off x="1389608" y="3829050"/>
            <a:ext cx="10802243" cy="6399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Updated to NICE &amp; BNF 2024 — All content verified against current NICE
guidelines, PCDS pathways, and BNF 2024 standards.</a:t>
            </a:r>
            <a:endParaRPr lang="en-US" sz="2100" dirty="0"/>
          </a:p>
        </p:txBody>
      </p:sp>
      <p:sp>
        <p:nvSpPr>
          <p:cNvPr id="8" name="SK-1-text-7"/>
          <p:cNvSpPr/>
          <p:nvPr/>
        </p:nvSpPr>
        <p:spPr>
          <a:xfrm>
            <a:off x="1662113" y="4629150"/>
            <a:ext cx="10529888" cy="6399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Practical. Visual. Memorable. — Reorganised for logical flow, with real
clinical photos and concise teaching pearls throughout.</a:t>
            </a:r>
            <a:endParaRPr lang="en-US" sz="2100" dirty="0"/>
          </a:p>
        </p:txBody>
      </p:sp>
      <p:sp>
        <p:nvSpPr>
          <p:cNvPr id="9" name="SK-1-text-8"/>
          <p:cNvSpPr/>
          <p:nvPr/>
        </p:nvSpPr>
        <p:spPr>
          <a:xfrm>
            <a:off x="1536353" y="5400675"/>
            <a:ext cx="10655498" cy="6399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5 Types. 3 Challenges. 1 Clear Framework. — Covers all psoriasis types
plus psoriatic arthritis, scalp disease, and unstable psoriasis.</a:t>
            </a:r>
            <a:endParaRPr lang="en-US" sz="2100" dirty="0"/>
          </a:p>
        </p:txBody>
      </p:sp>
      <p:sp>
        <p:nvSpPr>
          <p:cNvPr id="10" name="SK-1-text-9"/>
          <p:cNvSpPr/>
          <p:nvPr/>
        </p:nvSpPr>
        <p:spPr>
          <a:xfrm>
            <a:off x="11677650" y="6562725"/>
            <a:ext cx="335161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350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1/20</a:t>
            </a:r>
            <a:endParaRPr lang="en-US" sz="1125" dirty="0"/>
          </a:p>
        </p:txBody>
      </p:sp>
      <p:sp>
        <p:nvSpPr>
          <p:cNvPr id="11" name="SK-1-text-10"/>
          <p:cNvSpPr/>
          <p:nvPr/>
        </p:nvSpPr>
        <p:spPr>
          <a:xfrm>
            <a:off x="4838105" y="6562725"/>
            <a:ext cx="2525018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Ramesh Mehay | </a:t>
            </a:r>
            <a:r>
              <a:rPr lang="en-US" sz="1125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May 2026</a:t>
            </a:r>
            <a:endParaRPr lang="en-US" sz="1125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15C589-739E-A4CE-B27A-898B50725A85}"/>
              </a:ext>
            </a:extLst>
          </p:cNvPr>
          <p:cNvSpPr txBox="1"/>
          <p:nvPr/>
        </p:nvSpPr>
        <p:spPr>
          <a:xfrm>
            <a:off x="2585442" y="16600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13" name="SK-1-text-3">
            <a:extLst>
              <a:ext uri="{FF2B5EF4-FFF2-40B4-BE49-F238E27FC236}">
                <a16:creationId xmlns:a16="http://schemas.microsoft.com/office/drawing/2014/main" id="{594B75D5-ABC6-2833-1C4F-38827959C5D5}"/>
              </a:ext>
            </a:extLst>
          </p:cNvPr>
          <p:cNvSpPr/>
          <p:nvPr/>
        </p:nvSpPr>
        <p:spPr>
          <a:xfrm>
            <a:off x="4489294" y="836073"/>
            <a:ext cx="2873829" cy="272697"/>
          </a:xfrm>
          <a:prstGeom prst="rect">
            <a:avLst/>
          </a:prstGeom>
          <a:solidFill>
            <a:schemeClr val="accent2"/>
          </a:solidFill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chemeClr val="bg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373" y="1563588"/>
            <a:ext cx="5888682" cy="3881586"/>
          </a:xfrm>
          <a:prstGeom prst="rect">
            <a:avLst/>
          </a:prstGeom>
        </p:spPr>
      </p:pic>
      <p:sp>
        <p:nvSpPr>
          <p:cNvPr id="4" name="SK-10-text-3"/>
          <p:cNvSpPr/>
          <p:nvPr/>
        </p:nvSpPr>
        <p:spPr>
          <a:xfrm>
            <a:off x="985242" y="266700"/>
            <a:ext cx="10173593" cy="481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795"/>
              </a:lnSpc>
              <a:buNone/>
            </a:pPr>
            <a:r>
              <a:rPr lang="en-US" sz="345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Acute Generalised Pustular Psoriasis</a:t>
            </a:r>
            <a:endParaRPr lang="en-US" sz="3450" dirty="0"/>
          </a:p>
        </p:txBody>
      </p:sp>
      <p:sp>
        <p:nvSpPr>
          <p:cNvPr id="5" name="SK-10-text-4"/>
          <p:cNvSpPr/>
          <p:nvPr/>
        </p:nvSpPr>
        <p:spPr>
          <a:xfrm>
            <a:off x="6686550" y="1352550"/>
            <a:ext cx="550545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⚠️ Dermatological Emergency — Admit Same Day</a:t>
            </a:r>
            <a:endParaRPr lang="en-US" sz="1350" dirty="0"/>
          </a:p>
        </p:txBody>
      </p:sp>
      <p:sp>
        <p:nvSpPr>
          <p:cNvPr id="6" name="SK-10-text-5"/>
          <p:cNvSpPr/>
          <p:nvPr/>
        </p:nvSpPr>
        <p:spPr>
          <a:xfrm>
            <a:off x="6686550" y="2171700"/>
            <a:ext cx="550545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🔍 Sterile Pustules on Erythematous Skin</a:t>
            </a:r>
            <a:endParaRPr lang="en-US" sz="1350" dirty="0"/>
          </a:p>
        </p:txBody>
      </p:sp>
      <p:sp>
        <p:nvSpPr>
          <p:cNvPr id="7" name="SK-10-text-6"/>
          <p:cNvSpPr/>
          <p:nvPr/>
        </p:nvSpPr>
        <p:spPr>
          <a:xfrm>
            <a:off x="6686550" y="2933700"/>
            <a:ext cx="550545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🤒 Systemic Features: Fever, Rigors, Joint Pain</a:t>
            </a:r>
            <a:endParaRPr lang="en-US" sz="1350" dirty="0"/>
          </a:p>
        </p:txBody>
      </p:sp>
      <p:sp>
        <p:nvSpPr>
          <p:cNvPr id="8" name="SK-10-text-7"/>
          <p:cNvSpPr/>
          <p:nvPr/>
        </p:nvSpPr>
        <p:spPr>
          <a:xfrm>
            <a:off x="6686550" y="3686175"/>
            <a:ext cx="550545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⚡️ Key Triggers to Identify Immediately</a:t>
            </a:r>
            <a:endParaRPr lang="en-US" sz="1350" dirty="0"/>
          </a:p>
        </p:txBody>
      </p:sp>
      <p:sp>
        <p:nvSpPr>
          <p:cNvPr id="9" name="SK-10-text-8"/>
          <p:cNvSpPr/>
          <p:nvPr/>
        </p:nvSpPr>
        <p:spPr>
          <a:xfrm>
            <a:off x="6686550" y="4438650"/>
            <a:ext cx="550545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❌⚠️ NEVER Use Systemic Corticosteroids</a:t>
            </a:r>
            <a:endParaRPr lang="en-US" sz="1350" dirty="0"/>
          </a:p>
        </p:txBody>
      </p:sp>
      <p:sp>
        <p:nvSpPr>
          <p:cNvPr id="10" name="SK-10-text-9"/>
          <p:cNvSpPr/>
          <p:nvPr/>
        </p:nvSpPr>
        <p:spPr>
          <a:xfrm>
            <a:off x="6686550" y="5362575"/>
            <a:ext cx="550545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💊 Spesolimab — New Targeted Therapy for GPP</a:t>
            </a:r>
            <a:endParaRPr lang="en-US" sz="1350" dirty="0"/>
          </a:p>
        </p:txBody>
      </p:sp>
      <p:sp>
        <p:nvSpPr>
          <p:cNvPr id="11" name="SK-10-text-10"/>
          <p:cNvSpPr/>
          <p:nvPr/>
        </p:nvSpPr>
        <p:spPr>
          <a:xfrm>
            <a:off x="191393" y="5953125"/>
            <a:ext cx="6055965" cy="5585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66"/>
              </a:lnSpc>
              <a:buNone/>
            </a:pPr>
            <a:r>
              <a:rPr lang="en-US" sz="1275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Clinical Pearl: GPP is a medical emergency requiring rapid
intervention. Avoid rebound triggers and use targeted
therapy like Spesolimab when appropriate.</a:t>
            </a:r>
            <a:endParaRPr lang="en-US" sz="1275" dirty="0"/>
          </a:p>
        </p:txBody>
      </p:sp>
      <p:sp>
        <p:nvSpPr>
          <p:cNvPr id="12" name="SK-10-text-11"/>
          <p:cNvSpPr/>
          <p:nvPr/>
        </p:nvSpPr>
        <p:spPr>
          <a:xfrm>
            <a:off x="6387405" y="1619250"/>
            <a:ext cx="5804446" cy="306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08"/>
              </a:lnSpc>
              <a:buNone/>
            </a:pPr>
            <a:r>
              <a:rPr lang="en-US" sz="105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GPP (Von Zumbusch) is life-threatening. Patient is systemically unwell with
fever, rigors, and malaise. Never manage as outpatient.</a:t>
            </a:r>
            <a:endParaRPr lang="en-US" sz="1050" dirty="0"/>
          </a:p>
        </p:txBody>
      </p:sp>
      <p:sp>
        <p:nvSpPr>
          <p:cNvPr id="13" name="SK-10-text-12"/>
          <p:cNvSpPr/>
          <p:nvPr/>
        </p:nvSpPr>
        <p:spPr>
          <a:xfrm>
            <a:off x="6167438" y="2419350"/>
            <a:ext cx="6024563" cy="2667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050"/>
              </a:lnSpc>
              <a:buNone/>
            </a:pPr>
            <a:r>
              <a:rPr lang="en-US" sz="105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Widespread sterile, non-infectious pustules coalesce into sheets on fiery red
skin. Swab pustules to confirm sterile — secondary infection is potentially lethal.</a:t>
            </a:r>
            <a:endParaRPr lang="en-US" sz="1050" dirty="0"/>
          </a:p>
        </p:txBody>
      </p:sp>
      <p:sp>
        <p:nvSpPr>
          <p:cNvPr id="14" name="SK-10-text-13"/>
          <p:cNvSpPr/>
          <p:nvPr/>
        </p:nvSpPr>
        <p:spPr>
          <a:xfrm>
            <a:off x="6198840" y="3171825"/>
            <a:ext cx="5993011" cy="29348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55"/>
              </a:lnSpc>
              <a:buNone/>
            </a:pPr>
            <a:r>
              <a:rPr lang="en-US" sz="105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High swinging fever (non-infective in origin), malaise, anorexia, and arthralgia.
This is NOT just a skin condition — multi-system involvement.</a:t>
            </a:r>
            <a:endParaRPr lang="en-US" sz="1050" dirty="0"/>
          </a:p>
        </p:txBody>
      </p:sp>
      <p:sp>
        <p:nvSpPr>
          <p:cNvPr id="15" name="SK-10-text-14"/>
          <p:cNvSpPr/>
          <p:nvPr/>
        </p:nvSpPr>
        <p:spPr>
          <a:xfrm>
            <a:off x="6198840" y="3962400"/>
            <a:ext cx="5993011" cy="29348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55"/>
              </a:lnSpc>
              <a:buNone/>
            </a:pPr>
            <a:r>
              <a:rPr lang="en-US" sz="105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Streptococcal infection, abrupt corticosteroid withdrawal, drugs (lithium,
antimalarials, NSAIDs), pregnancy (impetigo herpetiformis variant), and psych...</a:t>
            </a:r>
            <a:endParaRPr lang="en-US" sz="1050" dirty="0"/>
          </a:p>
        </p:txBody>
      </p:sp>
      <p:sp>
        <p:nvSpPr>
          <p:cNvPr id="16" name="SK-10-text-15"/>
          <p:cNvSpPr/>
          <p:nvPr/>
        </p:nvSpPr>
        <p:spPr>
          <a:xfrm>
            <a:off x="6251228" y="4714875"/>
            <a:ext cx="5940623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60"/>
              </a:lnSpc>
              <a:buNone/>
            </a:pPr>
            <a:r>
              <a:rPr lang="en-US" sz="105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Systemic steroids risk catastrophic rebound pustular flare. Use Cyclosporin or
Infliximab for acute unstable disease; Acitretin or Methotrexate for stable
cases.</a:t>
            </a:r>
            <a:endParaRPr lang="en-US" sz="1050" dirty="0"/>
          </a:p>
        </p:txBody>
      </p:sp>
      <p:sp>
        <p:nvSpPr>
          <p:cNvPr id="17" name="SK-10-text-16"/>
          <p:cNvSpPr/>
          <p:nvPr/>
        </p:nvSpPr>
        <p:spPr>
          <a:xfrm>
            <a:off x="6198840" y="5638800"/>
            <a:ext cx="5993011" cy="2848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21"/>
              </a:lnSpc>
              <a:buNone/>
            </a:pPr>
            <a:r>
              <a:rPr lang="en-US" sz="975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Anti-IL-36R monoclonal antibody, MHRA-approved for GPP flares. Achieves rapid
pustule clearance. Represents a significant advance in targeted GPP management.</a:t>
            </a:r>
            <a:endParaRPr lang="en-US" sz="97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192" y="5986909"/>
            <a:ext cx="621655" cy="617190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192" y="5061198"/>
            <a:ext cx="621655" cy="617190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192" y="4142184"/>
            <a:ext cx="621655" cy="624036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5192" y="3223171"/>
            <a:ext cx="621655" cy="630882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5192" y="2297311"/>
            <a:ext cx="633859" cy="637729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8267" y="1241227"/>
            <a:ext cx="572988" cy="555427"/>
          </a:xfrm>
          <a:prstGeom prst="rect">
            <a:avLst/>
          </a:prstGeom>
        </p:spPr>
      </p:pic>
      <p:sp>
        <p:nvSpPr>
          <p:cNvPr id="9" name="SK-11-text-8"/>
          <p:cNvSpPr/>
          <p:nvPr/>
        </p:nvSpPr>
        <p:spPr>
          <a:xfrm>
            <a:off x="1119634" y="257175"/>
            <a:ext cx="9943058" cy="5028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96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Acute Pustular Psoriasis Management</a:t>
            </a:r>
            <a:endParaRPr lang="en-US" sz="3300" dirty="0"/>
          </a:p>
        </p:txBody>
      </p:sp>
      <p:sp>
        <p:nvSpPr>
          <p:cNvPr id="10" name="SK-11-text-9"/>
          <p:cNvSpPr/>
          <p:nvPr/>
        </p:nvSpPr>
        <p:spPr>
          <a:xfrm>
            <a:off x="1381125" y="1257300"/>
            <a:ext cx="9258300" cy="2957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29"/>
              </a:lnSpc>
              <a:buNone/>
            </a:pPr>
            <a:r>
              <a:rPr lang="en-US" sz="20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ADMIT Same Day — No Exceptions</a:t>
            </a:r>
            <a:endParaRPr lang="en-US" sz="2025" dirty="0"/>
          </a:p>
        </p:txBody>
      </p:sp>
      <p:sp>
        <p:nvSpPr>
          <p:cNvPr id="11" name="SK-11-text-10"/>
          <p:cNvSpPr/>
          <p:nvPr/>
        </p:nvSpPr>
        <p:spPr>
          <a:xfrm>
            <a:off x="1381125" y="2200275"/>
            <a:ext cx="10810875" cy="2957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29"/>
              </a:lnSpc>
              <a:buNone/>
            </a:pPr>
            <a:r>
              <a:rPr lang="en-US" sz="2025" b="1" dirty="0">
                <a:solidFill>
                  <a:srgbClr val="1A237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First-line: Cyclosporin 3-5 mg/kg/day</a:t>
            </a:r>
            <a:endParaRPr lang="en-US" sz="2025" dirty="0"/>
          </a:p>
        </p:txBody>
      </p:sp>
      <p:sp>
        <p:nvSpPr>
          <p:cNvPr id="12" name="SK-11-text-11"/>
          <p:cNvSpPr/>
          <p:nvPr/>
        </p:nvSpPr>
        <p:spPr>
          <a:xfrm>
            <a:off x="1381125" y="3152775"/>
            <a:ext cx="10810875" cy="2957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29"/>
              </a:lnSpc>
              <a:buNone/>
            </a:pPr>
            <a:r>
              <a:rPr lang="en-US" sz="2025" b="1" dirty="0">
                <a:solidFill>
                  <a:srgbClr val="BF360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Spesolimab — Targeted IL-36R Therapy</a:t>
            </a:r>
            <a:endParaRPr lang="en-US" sz="2025" dirty="0"/>
          </a:p>
        </p:txBody>
      </p:sp>
      <p:sp>
        <p:nvSpPr>
          <p:cNvPr id="13" name="SK-11-text-12"/>
          <p:cNvSpPr/>
          <p:nvPr/>
        </p:nvSpPr>
        <p:spPr>
          <a:xfrm>
            <a:off x="1381125" y="4095750"/>
            <a:ext cx="10810875" cy="2957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29"/>
              </a:lnSpc>
              <a:buNone/>
            </a:pPr>
            <a:r>
              <a:rPr lang="en-US" sz="2025" b="1" dirty="0">
                <a:solidFill>
                  <a:srgbClr val="1A237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Infliximab IV for Rapid Stabilisation</a:t>
            </a:r>
            <a:endParaRPr lang="en-US" sz="2025" dirty="0"/>
          </a:p>
        </p:txBody>
      </p:sp>
      <p:sp>
        <p:nvSpPr>
          <p:cNvPr id="14" name="SK-11-text-13"/>
          <p:cNvSpPr/>
          <p:nvPr/>
        </p:nvSpPr>
        <p:spPr>
          <a:xfrm>
            <a:off x="1381125" y="4991100"/>
            <a:ext cx="10801350" cy="2957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29"/>
              </a:lnSpc>
              <a:buNone/>
            </a:pPr>
            <a:r>
              <a:rPr lang="en-US" sz="20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NEVER Give Systemic Corticosteroids</a:t>
            </a:r>
            <a:endParaRPr lang="en-US" sz="2025" dirty="0"/>
          </a:p>
        </p:txBody>
      </p:sp>
      <p:sp>
        <p:nvSpPr>
          <p:cNvPr id="15" name="SK-11-text-14"/>
          <p:cNvSpPr/>
          <p:nvPr/>
        </p:nvSpPr>
        <p:spPr>
          <a:xfrm>
            <a:off x="1381125" y="5895975"/>
            <a:ext cx="10810875" cy="2957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29"/>
              </a:lnSpc>
              <a:buNone/>
            </a:pPr>
            <a:r>
              <a:rPr lang="en-US" sz="2025" b="1" dirty="0">
                <a:solidFill>
                  <a:srgbClr val="1A237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Identify and Remove Precipitating Triggers</a:t>
            </a:r>
            <a:endParaRPr lang="en-US" sz="2025" dirty="0"/>
          </a:p>
        </p:txBody>
      </p:sp>
      <p:sp>
        <p:nvSpPr>
          <p:cNvPr id="16" name="SK-11-text-15"/>
          <p:cNvSpPr/>
          <p:nvPr/>
        </p:nvSpPr>
        <p:spPr>
          <a:xfrm>
            <a:off x="1381125" y="1562100"/>
            <a:ext cx="10666065" cy="49083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2"/>
              </a:lnSpc>
              <a:buNone/>
            </a:pPr>
            <a:r>
              <a:rPr lang="en-US" sz="1725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GPP is a medical emergency. Admit immediately for inpatient monitoring, fluid balance,
infection screening, and systemic therapy initiation.</a:t>
            </a:r>
            <a:endParaRPr lang="en-US" sz="1725" dirty="0"/>
          </a:p>
        </p:txBody>
      </p:sp>
      <p:sp>
        <p:nvSpPr>
          <p:cNvPr id="17" name="SK-11-text-16"/>
          <p:cNvSpPr/>
          <p:nvPr/>
        </p:nvSpPr>
        <p:spPr>
          <a:xfrm>
            <a:off x="530423" y="2543175"/>
            <a:ext cx="11661428" cy="49083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2"/>
              </a:lnSpc>
              <a:buNone/>
            </a:pPr>
            <a:r>
              <a:rPr lang="en-US" sz="1725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Cyclosporin provides rapid disease control in acute unstable GPP flares. Monitor renal function
and blood pressure closely during treatment.</a:t>
            </a:r>
            <a:endParaRPr lang="en-US" sz="1725" dirty="0"/>
          </a:p>
        </p:txBody>
      </p:sp>
      <p:sp>
        <p:nvSpPr>
          <p:cNvPr id="18" name="SK-11-text-17"/>
          <p:cNvSpPr/>
          <p:nvPr/>
        </p:nvSpPr>
        <p:spPr>
          <a:xfrm>
            <a:off x="1381125" y="3467100"/>
            <a:ext cx="10791825" cy="49083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2"/>
              </a:lnSpc>
              <a:buNone/>
            </a:pPr>
            <a:r>
              <a:rPr lang="en-US" sz="1725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Anti-IL-36R monoclonal antibody. MHRA-approved for GPP flares. Achieves rapid pustule
clearance. Use under specialist dermatology guidance.</a:t>
            </a:r>
            <a:endParaRPr lang="en-US" sz="1725" dirty="0"/>
          </a:p>
        </p:txBody>
      </p:sp>
      <p:sp>
        <p:nvSpPr>
          <p:cNvPr id="19" name="SK-11-text-18"/>
          <p:cNvSpPr/>
          <p:nvPr/>
        </p:nvSpPr>
        <p:spPr>
          <a:xfrm>
            <a:off x="1381125" y="4371975"/>
            <a:ext cx="10550723" cy="49083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2"/>
              </a:lnSpc>
              <a:buNone/>
            </a:pPr>
            <a:r>
              <a:rPr lang="en-US" sz="1725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IV biologic option for acute severe GPP unresponsive to cyclosporin. Very rapid onset.
Administered in hospital under specialist supervision.</a:t>
            </a:r>
            <a:endParaRPr lang="en-US" sz="1725" dirty="0"/>
          </a:p>
        </p:txBody>
      </p:sp>
      <p:sp>
        <p:nvSpPr>
          <p:cNvPr id="20" name="SK-11-text-19"/>
          <p:cNvSpPr/>
          <p:nvPr/>
        </p:nvSpPr>
        <p:spPr>
          <a:xfrm>
            <a:off x="1054298" y="5276850"/>
            <a:ext cx="11137553" cy="49083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2"/>
              </a:lnSpc>
              <a:buNone/>
            </a:pPr>
            <a:r>
              <a:rPr lang="en-US" sz="1725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Systemic steroids are absolutely contraindicated. Withdrawal triggers catastrophic rebound
pustular flares and potential erythrodermic conversion.</a:t>
            </a:r>
            <a:endParaRPr lang="en-US" sz="1725" dirty="0"/>
          </a:p>
        </p:txBody>
      </p:sp>
      <p:sp>
        <p:nvSpPr>
          <p:cNvPr id="21" name="SK-11-text-20"/>
          <p:cNvSpPr/>
          <p:nvPr/>
        </p:nvSpPr>
        <p:spPr>
          <a:xfrm>
            <a:off x="792361" y="6200775"/>
            <a:ext cx="11399490" cy="49083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2"/>
              </a:lnSpc>
              <a:buNone/>
            </a:pPr>
            <a:r>
              <a:rPr lang="en-US" sz="1725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Stop offending drugs immediately: lithium, antimalarials, NSAIDs. Treat confirmed infections.
Address abrupt steroid withdrawal as a key precipitant.</a:t>
            </a:r>
            <a:endParaRPr lang="en-US" sz="1725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4188" y="5513784"/>
            <a:ext cx="353467" cy="349746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2855" y="4382244"/>
            <a:ext cx="255984" cy="377130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4188" y="3257550"/>
            <a:ext cx="353467" cy="342900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64188" y="1892796"/>
            <a:ext cx="341263" cy="342900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21075" y="1885950"/>
            <a:ext cx="2913757" cy="4121646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8188" y="1885950"/>
            <a:ext cx="2743200" cy="4128492"/>
          </a:xfrm>
          <a:prstGeom prst="rect">
            <a:avLst/>
          </a:prstGeom>
        </p:spPr>
      </p:pic>
      <p:sp>
        <p:nvSpPr>
          <p:cNvPr id="9" name="SK-12-text-8"/>
          <p:cNvSpPr/>
          <p:nvPr/>
        </p:nvSpPr>
        <p:spPr>
          <a:xfrm>
            <a:off x="590550" y="304800"/>
            <a:ext cx="11601450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510"/>
              </a:lnSpc>
              <a:buNone/>
            </a:pPr>
            <a:r>
              <a:rPr lang="en-US" sz="29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Palmoplantar Psoriasis Recognition</a:t>
            </a:r>
            <a:endParaRPr lang="en-US" sz="2925" dirty="0"/>
          </a:p>
        </p:txBody>
      </p:sp>
      <p:sp>
        <p:nvSpPr>
          <p:cNvPr id="10" name="SK-12-text-9"/>
          <p:cNvSpPr/>
          <p:nvPr/>
        </p:nvSpPr>
        <p:spPr>
          <a:xfrm>
            <a:off x="6303615" y="1495425"/>
            <a:ext cx="588838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E673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Clinical Presentation &amp; Key Associations</a:t>
            </a:r>
            <a:endParaRPr lang="en-US" sz="1800" dirty="0"/>
          </a:p>
        </p:txBody>
      </p:sp>
      <p:sp>
        <p:nvSpPr>
          <p:cNvPr id="11" name="SK-12-text-10"/>
          <p:cNvSpPr/>
          <p:nvPr/>
        </p:nvSpPr>
        <p:spPr>
          <a:xfrm>
            <a:off x="6810375" y="1933575"/>
            <a:ext cx="5381625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1C28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Two Distinct Clinical Patterns</a:t>
            </a:r>
            <a:endParaRPr lang="en-US" sz="1500" dirty="0"/>
          </a:p>
        </p:txBody>
      </p:sp>
      <p:sp>
        <p:nvSpPr>
          <p:cNvPr id="12" name="SK-12-text-11"/>
          <p:cNvSpPr/>
          <p:nvPr/>
        </p:nvSpPr>
        <p:spPr>
          <a:xfrm>
            <a:off x="6810375" y="3276600"/>
            <a:ext cx="5381625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1C28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Strong Smoking Association</a:t>
            </a:r>
            <a:endParaRPr lang="en-US" sz="1500" dirty="0"/>
          </a:p>
        </p:txBody>
      </p:sp>
      <p:sp>
        <p:nvSpPr>
          <p:cNvPr id="13" name="SK-12-text-12"/>
          <p:cNvSpPr/>
          <p:nvPr/>
        </p:nvSpPr>
        <p:spPr>
          <a:xfrm>
            <a:off x="6810375" y="4419600"/>
            <a:ext cx="5381625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1C28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Significant Functional Impact</a:t>
            </a:r>
            <a:endParaRPr lang="en-US" sz="1500" dirty="0"/>
          </a:p>
        </p:txBody>
      </p:sp>
      <p:sp>
        <p:nvSpPr>
          <p:cNvPr id="14" name="SK-12-text-13"/>
          <p:cNvSpPr/>
          <p:nvPr/>
        </p:nvSpPr>
        <p:spPr>
          <a:xfrm>
            <a:off x="6810375" y="5553075"/>
            <a:ext cx="5381625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1C28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Treatment Considerations</a:t>
            </a:r>
            <a:endParaRPr lang="en-US" sz="1500" dirty="0"/>
          </a:p>
        </p:txBody>
      </p:sp>
      <p:sp>
        <p:nvSpPr>
          <p:cNvPr id="15" name="SK-12-text-14"/>
          <p:cNvSpPr/>
          <p:nvPr/>
        </p:nvSpPr>
        <p:spPr>
          <a:xfrm>
            <a:off x="6869311" y="2238375"/>
            <a:ext cx="5322540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39"/>
              </a:lnSpc>
              <a:buNone/>
            </a:pPr>
            <a:r>
              <a:rPr lang="en-US" sz="1350" dirty="0">
                <a:solidFill>
                  <a:srgbClr val="1C2833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Hyperkeratotic: Thick red scaly plaques with painful
fissures.</a:t>
            </a:r>
            <a:endParaRPr lang="en-US" sz="1350" dirty="0"/>
          </a:p>
        </p:txBody>
      </p:sp>
      <p:sp>
        <p:nvSpPr>
          <p:cNvPr id="16" name="SK-12-text-15"/>
          <p:cNvSpPr/>
          <p:nvPr/>
        </p:nvSpPr>
        <p:spPr>
          <a:xfrm>
            <a:off x="7058025" y="2743200"/>
            <a:ext cx="4913858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39"/>
              </a:lnSpc>
              <a:buNone/>
            </a:pPr>
            <a:r>
              <a:rPr lang="en-US" sz="1350" dirty="0">
                <a:solidFill>
                  <a:srgbClr val="1C2833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Pustular (PPP): Sterile yellow-brown pustules on
palms/soles - distinct entity.</a:t>
            </a:r>
            <a:endParaRPr lang="en-US" sz="1350" dirty="0"/>
          </a:p>
        </p:txBody>
      </p:sp>
      <p:sp>
        <p:nvSpPr>
          <p:cNvPr id="17" name="SK-12-text-16"/>
          <p:cNvSpPr/>
          <p:nvPr/>
        </p:nvSpPr>
        <p:spPr>
          <a:xfrm>
            <a:off x="6775103" y="3600450"/>
            <a:ext cx="5416748" cy="5862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39"/>
              </a:lnSpc>
              <a:buNone/>
            </a:pPr>
            <a:r>
              <a:rPr lang="en-US" sz="1350" dirty="0">
                <a:solidFill>
                  <a:srgbClr val="1C2833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Smoking strongly linked to PPP variant.
• Advise all patients on active smoking cessation as part
of management.</a:t>
            </a:r>
            <a:endParaRPr lang="en-US" sz="1350" dirty="0"/>
          </a:p>
        </p:txBody>
      </p:sp>
      <p:sp>
        <p:nvSpPr>
          <p:cNvPr id="18" name="SK-12-text-17"/>
          <p:cNvSpPr/>
          <p:nvPr/>
        </p:nvSpPr>
        <p:spPr>
          <a:xfrm>
            <a:off x="6775103" y="4733925"/>
            <a:ext cx="5416748" cy="5862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39"/>
              </a:lnSpc>
              <a:buNone/>
            </a:pPr>
            <a:r>
              <a:rPr lang="en-US" sz="1350" dirty="0">
                <a:solidFill>
                  <a:srgbClr val="1C2833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Affects walking, working, and daily activities.
• Do not underestimate the severe disability; often very
high DLQI impairment.</a:t>
            </a:r>
            <a:endParaRPr lang="en-US" sz="1350" dirty="0"/>
          </a:p>
        </p:txBody>
      </p:sp>
      <p:sp>
        <p:nvSpPr>
          <p:cNvPr id="19" name="SK-12-text-18"/>
          <p:cNvSpPr/>
          <p:nvPr/>
        </p:nvSpPr>
        <p:spPr>
          <a:xfrm>
            <a:off x="6722715" y="5876925"/>
            <a:ext cx="5469136" cy="5862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39"/>
              </a:lnSpc>
              <a:buNone/>
            </a:pPr>
            <a:r>
              <a:rPr lang="en-US" sz="1350" dirty="0">
                <a:solidFill>
                  <a:srgbClr val="1C2833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Notoriously difficult due to thick skin reducing
penetration.
• Descale first with keratolytics before active treatments.</a:t>
            </a:r>
            <a:endParaRPr lang="en-US" sz="13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596" y="6028134"/>
            <a:ext cx="511969" cy="507355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263" y="5136505"/>
            <a:ext cx="438894" cy="486817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855" y="4217640"/>
            <a:ext cx="463153" cy="459432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1263" y="3353544"/>
            <a:ext cx="438894" cy="507355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5671" y="2359075"/>
            <a:ext cx="414486" cy="486817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2596" y="1350913"/>
            <a:ext cx="511969" cy="528042"/>
          </a:xfrm>
          <a:prstGeom prst="rect">
            <a:avLst/>
          </a:prstGeom>
        </p:spPr>
      </p:pic>
      <p:sp>
        <p:nvSpPr>
          <p:cNvPr id="9" name="SK-13-text-8"/>
          <p:cNvSpPr/>
          <p:nvPr/>
        </p:nvSpPr>
        <p:spPr>
          <a:xfrm>
            <a:off x="356146" y="257175"/>
            <a:ext cx="11441311" cy="50750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996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Palmpoplantar Psoriasis Management</a:t>
            </a:r>
            <a:endParaRPr lang="en-US" sz="3600" dirty="0"/>
          </a:p>
        </p:txBody>
      </p:sp>
      <p:sp>
        <p:nvSpPr>
          <p:cNvPr id="10" name="SK-13-text-9"/>
          <p:cNvSpPr/>
          <p:nvPr/>
        </p:nvSpPr>
        <p:spPr>
          <a:xfrm>
            <a:off x="1295400" y="1352550"/>
            <a:ext cx="10624096" cy="7545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-Medium" pitchFamily="34" charset="0"/>
                <a:ea typeface="Roboto-Medium" pitchFamily="34" charset="-122"/>
                <a:cs typeface="Roboto-Medium" pitchFamily="34" charset="-120"/>
              </a:rPr>
              <a:t>Step 1: Descale First
• Apply salicylic acid 2-6% or urea cream (e.g., Calmurid, Eucerin) to remove thick hyperkeratosis
before active treatment. Emphasizing, improved drug penetration</a:t>
            </a:r>
            <a:endParaRPr lang="en-US" sz="1650" dirty="0"/>
          </a:p>
        </p:txBody>
      </p:sp>
      <p:sp>
        <p:nvSpPr>
          <p:cNvPr id="11" name="SK-13-text-10"/>
          <p:cNvSpPr/>
          <p:nvPr/>
        </p:nvSpPr>
        <p:spPr>
          <a:xfrm>
            <a:off x="876300" y="2352675"/>
            <a:ext cx="11315700" cy="7545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-Medium" pitchFamily="34" charset="0"/>
                <a:ea typeface="Roboto-Medium" pitchFamily="34" charset="-122"/>
                <a:cs typeface="Roboto-Medium" pitchFamily="34" charset="-120"/>
              </a:rPr>
              <a:t>Step 2: Potent Topical Steroids
• Use Betamethasone valerate (Betnovate ointment) or Clobetasol (Dermovate) under occlusion
(e.g. polyethene gloves/socks overnight) to enhance penetration</a:t>
            </a:r>
            <a:endParaRPr lang="en-US" sz="1650" dirty="0"/>
          </a:p>
        </p:txBody>
      </p:sp>
      <p:sp>
        <p:nvSpPr>
          <p:cNvPr id="12" name="SK-13-text-11"/>
          <p:cNvSpPr/>
          <p:nvPr/>
        </p:nvSpPr>
        <p:spPr>
          <a:xfrm>
            <a:off x="530423" y="3362325"/>
            <a:ext cx="11661428" cy="46523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32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-Medium" pitchFamily="34" charset="0"/>
                <a:ea typeface="Roboto-Medium" pitchFamily="34" charset="-122"/>
                <a:cs typeface="Roboto-Medium" pitchFamily="34" charset="-120"/>
              </a:rPr>
              <a:t>Step 3: Add Calcipotriol
• Vitamin D analogue reduces epidermal proliferation, combined with steroids for enhanced effect</a:t>
            </a:r>
            <a:endParaRPr lang="en-US" sz="1650" dirty="0"/>
          </a:p>
        </p:txBody>
      </p:sp>
      <p:sp>
        <p:nvSpPr>
          <p:cNvPr id="13" name="SK-13-text-12"/>
          <p:cNvSpPr/>
          <p:nvPr/>
        </p:nvSpPr>
        <p:spPr>
          <a:xfrm>
            <a:off x="1295400" y="4076700"/>
            <a:ext cx="10812661" cy="7545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-Medium" pitchFamily="34" charset="0"/>
                <a:ea typeface="Roboto-Medium" pitchFamily="34" charset="-122"/>
                <a:cs typeface="Roboto-Medium" pitchFamily="34" charset="-120"/>
              </a:rPr>
              <a:t>Oral Retinoid: Acitretin
• the preferred systemic for refractory cases, sdall reminder to avoid confusion 4-tcorrecting
isotretinoin is NOT recommended – acitretin is the preferred choice.</a:t>
            </a:r>
            <a:endParaRPr lang="en-US" sz="1650" dirty="0"/>
          </a:p>
        </p:txBody>
      </p:sp>
      <p:sp>
        <p:nvSpPr>
          <p:cNvPr id="14" name="SK-13-text-13"/>
          <p:cNvSpPr/>
          <p:nvPr/>
        </p:nvSpPr>
        <p:spPr>
          <a:xfrm>
            <a:off x="1295400" y="5029200"/>
            <a:ext cx="6768405" cy="7545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-Medium" pitchFamily="34" charset="0"/>
                <a:ea typeface="Roboto-Medium" pitchFamily="34" charset="-122"/>
                <a:cs typeface="Roboto-Medium" pitchFamily="34" charset="-120"/>
              </a:rPr>
              <a:t>Second-Line Options
• Methotrexate, PUVA phototherapy and biologics for
disabling disease or when conventional treatment fails</a:t>
            </a:r>
            <a:endParaRPr lang="en-US" sz="1650" dirty="0"/>
          </a:p>
        </p:txBody>
      </p:sp>
      <p:sp>
        <p:nvSpPr>
          <p:cNvPr id="15" name="SK-13-text-14"/>
          <p:cNvSpPr/>
          <p:nvPr/>
        </p:nvSpPr>
        <p:spPr>
          <a:xfrm>
            <a:off x="1295400" y="5924550"/>
            <a:ext cx="6412111" cy="51970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46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-Medium" pitchFamily="34" charset="0"/>
                <a:ea typeface="Roboto-Medium" pitchFamily="34" charset="-122"/>
                <a:cs typeface="Roboto-Medium" pitchFamily="34" charset="-120"/>
              </a:rPr>
              <a:t>Lifestyle: Smoking Cessation
• Strong link to PPP, Cessation advice is non-optional.</a:t>
            </a:r>
            <a:endParaRPr lang="en-US" sz="1650" dirty="0"/>
          </a:p>
        </p:txBody>
      </p:sp>
      <p:sp>
        <p:nvSpPr>
          <p:cNvPr id="16" name="SK-13-text-15"/>
          <p:cNvSpPr/>
          <p:nvPr/>
        </p:nvSpPr>
        <p:spPr>
          <a:xfrm>
            <a:off x="7717036" y="6019800"/>
            <a:ext cx="4149030" cy="42297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65"/>
              </a:lnSpc>
              <a:buNone/>
            </a:pPr>
            <a:r>
              <a:rPr lang="en-US" sz="1500" i="1" dirty="0">
                <a:solidFill>
                  <a:srgbClr val="000000"/>
                </a:solidFill>
                <a:latin typeface="Roboto-Medium" pitchFamily="34" charset="0"/>
                <a:ea typeface="Roboto-Medium" pitchFamily="34" charset="-122"/>
                <a:cs typeface="Roboto-Medium" pitchFamily="34" charset="-120"/>
              </a:rPr>
              <a:t>Remember to treat hyperkeratosis
and inflammation separately!</a:t>
            </a:r>
            <a:endParaRPr lang="en-US" sz="1500" dirty="0"/>
          </a:p>
        </p:txBody>
      </p:sp>
      <p:sp>
        <p:nvSpPr>
          <p:cNvPr id="17" name="SK-13-text-16"/>
          <p:cNvSpPr/>
          <p:nvPr/>
        </p:nvSpPr>
        <p:spPr>
          <a:xfrm>
            <a:off x="7718524" y="5029200"/>
            <a:ext cx="4117628" cy="8685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i="1" dirty="0">
                <a:solidFill>
                  <a:srgbClr val="000000"/>
                </a:solidFill>
                <a:latin typeface="Roboto-Medium" pitchFamily="34" charset="0"/>
                <a:ea typeface="Roboto-Medium" pitchFamily="34" charset="-122"/>
                <a:cs typeface="Roboto-Medium" pitchFamily="34" charset="-120"/>
              </a:rPr>
              <a:t>⚠️ Recognize these distinct clinical
patterns from the recognition slide!
(Refers back to hand/foot photos shown
earlier in deck).</a:t>
            </a:r>
            <a:endParaRPr lang="en-US" sz="142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K-14-text-2"/>
          <p:cNvSpPr/>
          <p:nvPr/>
        </p:nvSpPr>
        <p:spPr>
          <a:xfrm>
            <a:off x="590550" y="257175"/>
            <a:ext cx="11601450" cy="5476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313"/>
              </a:lnSpc>
              <a:buNone/>
            </a:pPr>
            <a:r>
              <a:rPr lang="en-US" sz="345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Major Areas of Clinical Difficulty</a:t>
            </a:r>
            <a:endParaRPr lang="en-US" sz="3450" dirty="0"/>
          </a:p>
        </p:txBody>
      </p:sp>
      <p:sp>
        <p:nvSpPr>
          <p:cNvPr id="4" name="SK-14-text-3"/>
          <p:cNvSpPr/>
          <p:nvPr/>
        </p:nvSpPr>
        <p:spPr>
          <a:xfrm>
            <a:off x="1200150" y="1485900"/>
            <a:ext cx="5349240" cy="3095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38"/>
              </a:lnSpc>
              <a:buNone/>
            </a:pPr>
            <a:r>
              <a:rPr lang="en-US" sz="1950" b="1" dirty="0">
                <a:solidFill>
                  <a:srgbClr val="00224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Unstable Psoriasis</a:t>
            </a:r>
            <a:endParaRPr lang="en-US" sz="1950" dirty="0"/>
          </a:p>
        </p:txBody>
      </p:sp>
      <p:sp>
        <p:nvSpPr>
          <p:cNvPr id="5" name="SK-14-text-4"/>
          <p:cNvSpPr/>
          <p:nvPr/>
        </p:nvSpPr>
        <p:spPr>
          <a:xfrm>
            <a:off x="1200150" y="2590800"/>
            <a:ext cx="5646420" cy="3095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38"/>
              </a:lnSpc>
              <a:buNone/>
            </a:pPr>
            <a:r>
              <a:rPr lang="en-US" sz="1950" b="1" dirty="0">
                <a:solidFill>
                  <a:srgbClr val="00224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Psoriatic Arthritis</a:t>
            </a:r>
            <a:endParaRPr lang="en-US" sz="1950" dirty="0"/>
          </a:p>
        </p:txBody>
      </p:sp>
      <p:sp>
        <p:nvSpPr>
          <p:cNvPr id="6" name="SK-14-text-5"/>
          <p:cNvSpPr/>
          <p:nvPr/>
        </p:nvSpPr>
        <p:spPr>
          <a:xfrm>
            <a:off x="1200150" y="3686175"/>
            <a:ext cx="5052060" cy="3095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38"/>
              </a:lnSpc>
              <a:buNone/>
            </a:pPr>
            <a:r>
              <a:rPr lang="en-US" sz="1950" b="1" dirty="0">
                <a:solidFill>
                  <a:srgbClr val="00224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Scalp Involvement</a:t>
            </a:r>
            <a:endParaRPr lang="en-US" sz="1950" dirty="0"/>
          </a:p>
        </p:txBody>
      </p:sp>
      <p:sp>
        <p:nvSpPr>
          <p:cNvPr id="7" name="SK-14-text-6"/>
          <p:cNvSpPr/>
          <p:nvPr/>
        </p:nvSpPr>
        <p:spPr>
          <a:xfrm>
            <a:off x="1200150" y="4772025"/>
            <a:ext cx="6537960" cy="3095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38"/>
              </a:lnSpc>
              <a:buNone/>
            </a:pPr>
            <a:r>
              <a:rPr lang="en-US" sz="1950" b="1" dirty="0">
                <a:solidFill>
                  <a:srgbClr val="002244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Why These Areas Matter</a:t>
            </a:r>
            <a:endParaRPr lang="en-US" sz="1950" dirty="0"/>
          </a:p>
        </p:txBody>
      </p:sp>
      <p:sp>
        <p:nvSpPr>
          <p:cNvPr id="8" name="SK-14-text-7"/>
          <p:cNvSpPr/>
          <p:nvPr/>
        </p:nvSpPr>
        <p:spPr>
          <a:xfrm>
            <a:off x="44648" y="6086475"/>
            <a:ext cx="12007155" cy="2738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56"/>
              </a:lnSpc>
              <a:buNone/>
            </a:pPr>
            <a:r>
              <a:rPr lang="en-US" sz="1875" b="1" i="1" dirty="0">
                <a:solidFill>
                  <a:srgbClr val="000000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Teaching Pearl: Early Recognition &amp; Management of These Key Areas are Crucial</a:t>
            </a:r>
            <a:endParaRPr lang="en-US" sz="1875" dirty="0"/>
          </a:p>
        </p:txBody>
      </p:sp>
      <p:sp>
        <p:nvSpPr>
          <p:cNvPr id="9" name="SK-14-text-8"/>
          <p:cNvSpPr/>
          <p:nvPr/>
        </p:nvSpPr>
        <p:spPr>
          <a:xfrm>
            <a:off x="1200150" y="1885950"/>
            <a:ext cx="10875615" cy="56971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42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Rapidly spreading or morphology-changing disease. Avoid dithranol and UV. Use bland
emollients, and refer any urgently if any erythroderma threatens.</a:t>
            </a:r>
            <a:endParaRPr lang="en-US" sz="1725" dirty="0"/>
          </a:p>
        </p:txBody>
      </p:sp>
      <p:sp>
        <p:nvSpPr>
          <p:cNvPr id="10" name="SK-14-text-9"/>
          <p:cNvSpPr/>
          <p:nvPr/>
        </p:nvSpPr>
        <p:spPr>
          <a:xfrm>
            <a:off x="457200" y="2981325"/>
            <a:ext cx="11734800" cy="56971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42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Affects ~30% of patients: PEST score screening &amp; seeming (refer to rheumatology if score ≥3).
Early treatment is to prevent irreversible joint damage.</a:t>
            </a:r>
            <a:endParaRPr lang="en-US" sz="1725" dirty="0"/>
          </a:p>
        </p:txBody>
      </p:sp>
      <p:sp>
        <p:nvSpPr>
          <p:cNvPr id="11" name="SK-14-text-10"/>
          <p:cNvSpPr/>
          <p:nvPr/>
        </p:nvSpPr>
        <p:spPr>
          <a:xfrm>
            <a:off x="708571" y="4076700"/>
            <a:ext cx="11483280" cy="56971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42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Often mistaken for dandruff. Descale first with oils or salicylic acid. Then apply calcipotriol +
plus betamethasone combination for best results.</a:t>
            </a:r>
            <a:endParaRPr lang="en-US" sz="1725" dirty="0"/>
          </a:p>
        </p:txBody>
      </p:sp>
      <p:sp>
        <p:nvSpPr>
          <p:cNvPr id="12" name="SK-14-text-11"/>
          <p:cNvSpPr/>
          <p:nvPr/>
        </p:nvSpPr>
        <p:spPr>
          <a:xfrm>
            <a:off x="719138" y="5162550"/>
            <a:ext cx="11472863" cy="56971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42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These three areas are most commonly mismanaged in primary care. Recognising them early
improves outcomes and reduces unnecessary specialist delay.</a:t>
            </a:r>
            <a:endParaRPr lang="en-US" sz="1725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988" y="5095429"/>
            <a:ext cx="633859" cy="562273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988" y="4190107"/>
            <a:ext cx="633859" cy="500509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396" y="3223171"/>
            <a:ext cx="597396" cy="562273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7396" y="2269927"/>
            <a:ext cx="597396" cy="582811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7396" y="1330375"/>
            <a:ext cx="597396" cy="589657"/>
          </a:xfrm>
          <a:prstGeom prst="rect">
            <a:avLst/>
          </a:prstGeom>
        </p:spPr>
      </p:pic>
      <p:sp>
        <p:nvSpPr>
          <p:cNvPr id="8" name="SK-15-text-7"/>
          <p:cNvSpPr/>
          <p:nvPr/>
        </p:nvSpPr>
        <p:spPr>
          <a:xfrm>
            <a:off x="466725" y="266700"/>
            <a:ext cx="11418570" cy="38769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053"/>
              </a:lnSpc>
              <a:buNone/>
            </a:pPr>
            <a:r>
              <a:rPr lang="en-US" sz="27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Managing Unstable Psoriasis</a:t>
            </a:r>
            <a:endParaRPr lang="en-US" sz="2775" dirty="0"/>
          </a:p>
        </p:txBody>
      </p:sp>
      <p:sp>
        <p:nvSpPr>
          <p:cNvPr id="9" name="SK-15-text-8"/>
          <p:cNvSpPr/>
          <p:nvPr/>
        </p:nvSpPr>
        <p:spPr>
          <a:xfrm>
            <a:off x="1381125" y="1257300"/>
            <a:ext cx="6789420" cy="2199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33"/>
              </a:lnSpc>
              <a:buNone/>
            </a:pPr>
            <a:r>
              <a:rPr lang="en-US" sz="1650" b="1" dirty="0">
                <a:solidFill>
                  <a:srgbClr val="113A66"/>
                </a:solidFill>
              </a:rPr>
              <a:t>What Is Unstable Psoriasis?</a:t>
            </a:r>
            <a:endParaRPr lang="en-US" sz="1650" dirty="0"/>
          </a:p>
        </p:txBody>
      </p:sp>
      <p:sp>
        <p:nvSpPr>
          <p:cNvPr id="10" name="SK-15-text-9"/>
          <p:cNvSpPr/>
          <p:nvPr/>
        </p:nvSpPr>
        <p:spPr>
          <a:xfrm>
            <a:off x="1381125" y="2181225"/>
            <a:ext cx="5532120" cy="2199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33"/>
              </a:lnSpc>
              <a:buNone/>
            </a:pPr>
            <a:r>
              <a:rPr lang="en-US" sz="1650" b="1" dirty="0">
                <a:solidFill>
                  <a:srgbClr val="113A66"/>
                </a:solidFill>
              </a:rPr>
              <a:t>The Koebner Phenomenon</a:t>
            </a:r>
            <a:endParaRPr lang="en-US" sz="1650" dirty="0"/>
          </a:p>
        </p:txBody>
      </p:sp>
      <p:sp>
        <p:nvSpPr>
          <p:cNvPr id="11" name="SK-15-text-10"/>
          <p:cNvSpPr/>
          <p:nvPr/>
        </p:nvSpPr>
        <p:spPr>
          <a:xfrm>
            <a:off x="1381125" y="3105150"/>
            <a:ext cx="6286500" cy="2199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33"/>
              </a:lnSpc>
              <a:buNone/>
            </a:pPr>
            <a:r>
              <a:rPr lang="en-US" sz="1650" b="1" dirty="0">
                <a:solidFill>
                  <a:srgbClr val="113A66"/>
                </a:solidFill>
              </a:rPr>
              <a:t>Avoid Irritant Treatments</a:t>
            </a:r>
            <a:endParaRPr lang="en-US" sz="1650" dirty="0"/>
          </a:p>
        </p:txBody>
      </p:sp>
      <p:sp>
        <p:nvSpPr>
          <p:cNvPr id="12" name="SK-15-text-11"/>
          <p:cNvSpPr/>
          <p:nvPr/>
        </p:nvSpPr>
        <p:spPr>
          <a:xfrm>
            <a:off x="1381125" y="4057650"/>
            <a:ext cx="6035040" cy="2199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33"/>
              </a:lnSpc>
              <a:buNone/>
            </a:pPr>
            <a:r>
              <a:rPr lang="en-US" sz="1650" b="1" dirty="0">
                <a:solidFill>
                  <a:srgbClr val="113A66"/>
                </a:solidFill>
              </a:rPr>
              <a:t>Safe First-Line Approach</a:t>
            </a:r>
            <a:endParaRPr lang="en-US" sz="1650" dirty="0"/>
          </a:p>
        </p:txBody>
      </p:sp>
      <p:sp>
        <p:nvSpPr>
          <p:cNvPr id="13" name="SK-15-text-12"/>
          <p:cNvSpPr/>
          <p:nvPr/>
        </p:nvSpPr>
        <p:spPr>
          <a:xfrm>
            <a:off x="1381125" y="4991100"/>
            <a:ext cx="6789420" cy="2199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33"/>
              </a:lnSpc>
              <a:buNone/>
            </a:pPr>
            <a:r>
              <a:rPr lang="en-US" sz="1650" b="1" dirty="0">
                <a:solidFill>
                  <a:srgbClr val="113A66"/>
                </a:solidFill>
              </a:rPr>
              <a:t>Know When to Refer Urgently</a:t>
            </a:r>
            <a:endParaRPr lang="en-US" sz="1650" dirty="0"/>
          </a:p>
        </p:txBody>
      </p:sp>
      <p:sp>
        <p:nvSpPr>
          <p:cNvPr id="14" name="SK-15-text-13"/>
          <p:cNvSpPr/>
          <p:nvPr/>
        </p:nvSpPr>
        <p:spPr>
          <a:xfrm>
            <a:off x="57596" y="6019800"/>
            <a:ext cx="11724233" cy="4762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75"/>
              </a:lnSpc>
              <a:buNone/>
            </a:pPr>
            <a:r>
              <a:rPr lang="en-US" sz="1500" b="1" i="1" dirty="0">
                <a:solidFill>
                  <a:srgbClr val="000000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Clinical Rule: Stabilise First - Never escalate to irritant treatments during active spread. Stabilise
first, reassess morphology, then step up therapy safely under specialist guidance if needed.</a:t>
            </a:r>
            <a:endParaRPr lang="en-US" sz="1500" dirty="0"/>
          </a:p>
        </p:txBody>
      </p:sp>
      <p:sp>
        <p:nvSpPr>
          <p:cNvPr id="15" name="SK-15-text-14"/>
          <p:cNvSpPr/>
          <p:nvPr/>
        </p:nvSpPr>
        <p:spPr>
          <a:xfrm>
            <a:off x="457200" y="1543050"/>
            <a:ext cx="11734800" cy="4572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Rapidly spreading, changing morphology, or escalating severity — watch for transition to erythrodermic or
pustular patterns requiring urgent action.</a:t>
            </a:r>
            <a:endParaRPr lang="en-US" sz="1500" dirty="0"/>
          </a:p>
        </p:txBody>
      </p:sp>
      <p:sp>
        <p:nvSpPr>
          <p:cNvPr id="16" name="SK-15-text-15"/>
          <p:cNvSpPr/>
          <p:nvPr/>
        </p:nvSpPr>
        <p:spPr>
          <a:xfrm>
            <a:off x="855315" y="2466975"/>
            <a:ext cx="11336536" cy="4572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New psoriasis lesions appear at sites of skin trauma — scratches, scars, surgery, sunburn, or vaccination
sites trigger fresh plaques in unstable disease.</a:t>
            </a:r>
            <a:endParaRPr lang="en-US" sz="1500" dirty="0"/>
          </a:p>
        </p:txBody>
      </p:sp>
      <p:sp>
        <p:nvSpPr>
          <p:cNvPr id="17" name="SK-15-text-16"/>
          <p:cNvSpPr/>
          <p:nvPr/>
        </p:nvSpPr>
        <p:spPr>
          <a:xfrm>
            <a:off x="1253430" y="3409950"/>
            <a:ext cx="10938421" cy="4572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During unstable phases, AVOID dithranol and strong UV light — both can worsen spread. Use bland
emollients and gentle topical steroids only.</a:t>
            </a:r>
            <a:endParaRPr lang="en-US" sz="1500" dirty="0"/>
          </a:p>
        </p:txBody>
      </p:sp>
      <p:sp>
        <p:nvSpPr>
          <p:cNvPr id="18" name="SK-15-text-17"/>
          <p:cNvSpPr/>
          <p:nvPr/>
        </p:nvSpPr>
        <p:spPr>
          <a:xfrm>
            <a:off x="1295400" y="4343400"/>
            <a:ext cx="10896600" cy="4572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Start with liberal emollients and mild-to-moderate topical corticosteroids. Stabilise the skin before
introducing stronger active therapies.</a:t>
            </a:r>
            <a:endParaRPr lang="en-US" sz="1500" dirty="0"/>
          </a:p>
        </p:txBody>
      </p:sp>
      <p:sp>
        <p:nvSpPr>
          <p:cNvPr id="19" name="SK-15-text-18"/>
          <p:cNvSpPr/>
          <p:nvPr/>
        </p:nvSpPr>
        <p:spPr>
          <a:xfrm>
            <a:off x="520005" y="5267325"/>
            <a:ext cx="11671846" cy="4572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If psoriasis is rapidly spreading toward erythroderma or pustular disease, refer urgently to dermatology —
do not manage alone in primary care.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2690" y="5836146"/>
            <a:ext cx="475357" cy="267444"/>
          </a:xfrm>
          <a:prstGeom prst="rect">
            <a:avLst/>
          </a:prstGeom>
        </p:spPr>
      </p:pic>
      <p:pic>
        <p:nvPicPr>
          <p:cNvPr id="4" name="SK-1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4894" y="3806130"/>
            <a:ext cx="914400" cy="1268611"/>
          </a:xfrm>
          <a:prstGeom prst="rect">
            <a:avLst/>
          </a:prstGeom>
        </p:spPr>
      </p:pic>
      <p:pic>
        <p:nvPicPr>
          <p:cNvPr id="5" name="SK-1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66879" y="3826669"/>
            <a:ext cx="767953" cy="685800"/>
          </a:xfrm>
          <a:prstGeom prst="rect">
            <a:avLst/>
          </a:prstGeom>
        </p:spPr>
      </p:pic>
      <p:pic>
        <p:nvPicPr>
          <p:cNvPr id="6" name="SK-1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86980" y="4581079"/>
            <a:ext cx="682675" cy="575965"/>
          </a:xfrm>
          <a:prstGeom prst="rect">
            <a:avLst/>
          </a:prstGeom>
        </p:spPr>
      </p:pic>
      <p:pic>
        <p:nvPicPr>
          <p:cNvPr id="7" name="SK-1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4879" y="3764905"/>
            <a:ext cx="463153" cy="459432"/>
          </a:xfrm>
          <a:prstGeom prst="rect">
            <a:avLst/>
          </a:prstGeom>
        </p:spPr>
      </p:pic>
      <p:pic>
        <p:nvPicPr>
          <p:cNvPr id="8" name="SK-1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948392" y="2921496"/>
            <a:ext cx="548580" cy="507355"/>
          </a:xfrm>
          <a:prstGeom prst="rect">
            <a:avLst/>
          </a:prstGeom>
        </p:spPr>
      </p:pic>
      <p:pic>
        <p:nvPicPr>
          <p:cNvPr id="9" name="SK-1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90298" y="2873425"/>
            <a:ext cx="329059" cy="630882"/>
          </a:xfrm>
          <a:prstGeom prst="rect">
            <a:avLst/>
          </a:prstGeom>
        </p:spPr>
      </p:pic>
      <p:pic>
        <p:nvPicPr>
          <p:cNvPr id="10" name="SK-1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20086" y="2880271"/>
            <a:ext cx="365671" cy="630882"/>
          </a:xfrm>
          <a:prstGeom prst="rect">
            <a:avLst/>
          </a:prstGeom>
        </p:spPr>
      </p:pic>
      <p:pic>
        <p:nvPicPr>
          <p:cNvPr id="11" name="SK-1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06267" y="2928342"/>
            <a:ext cx="487561" cy="582811"/>
          </a:xfrm>
          <a:prstGeom prst="rect">
            <a:avLst/>
          </a:prstGeom>
        </p:spPr>
      </p:pic>
      <p:pic>
        <p:nvPicPr>
          <p:cNvPr id="12" name="SK-1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7082" y="1913334"/>
            <a:ext cx="475357" cy="425053"/>
          </a:xfrm>
          <a:prstGeom prst="rect">
            <a:avLst/>
          </a:prstGeom>
        </p:spPr>
      </p:pic>
      <p:pic>
        <p:nvPicPr>
          <p:cNvPr id="13" name="SK-1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94879" y="1385292"/>
            <a:ext cx="487561" cy="438894"/>
          </a:xfrm>
          <a:prstGeom prst="rect">
            <a:avLst/>
          </a:prstGeom>
        </p:spPr>
      </p:pic>
      <p:sp>
        <p:nvSpPr>
          <p:cNvPr id="14" name="SK-16-text-13"/>
          <p:cNvSpPr/>
          <p:nvPr/>
        </p:nvSpPr>
        <p:spPr>
          <a:xfrm>
            <a:off x="590550" y="428625"/>
            <a:ext cx="11601450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373"/>
              </a:lnSpc>
              <a:buNone/>
            </a:pPr>
            <a:r>
              <a:rPr lang="en-US" sz="36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Psoriatic Arthritis Screening</a:t>
            </a:r>
            <a:endParaRPr lang="en-US" sz="3675" dirty="0"/>
          </a:p>
        </p:txBody>
      </p:sp>
      <p:sp>
        <p:nvSpPr>
          <p:cNvPr id="15" name="SK-16-text-14"/>
          <p:cNvSpPr/>
          <p:nvPr/>
        </p:nvSpPr>
        <p:spPr>
          <a:xfrm>
            <a:off x="1200150" y="1409700"/>
            <a:ext cx="10991850" cy="2833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31"/>
              </a:lnSpc>
              <a:buNone/>
            </a:pPr>
            <a:r>
              <a:rPr lang="en-US" sz="1875" b="1" dirty="0">
                <a:solidFill>
                  <a:srgbClr val="162046"/>
                </a:solidFill>
              </a:rPr>
              <a:t>Why We Screen: High Prevalence &amp; Impact</a:t>
            </a:r>
            <a:endParaRPr lang="en-US" sz="1875" dirty="0"/>
          </a:p>
        </p:txBody>
      </p:sp>
      <p:sp>
        <p:nvSpPr>
          <p:cNvPr id="16" name="SK-16-text-15"/>
          <p:cNvSpPr/>
          <p:nvPr/>
        </p:nvSpPr>
        <p:spPr>
          <a:xfrm>
            <a:off x="771525" y="2590800"/>
            <a:ext cx="11420475" cy="2833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31"/>
              </a:lnSpc>
              <a:buNone/>
            </a:pPr>
            <a:r>
              <a:rPr lang="en-US" sz="1875" b="1" dirty="0">
                <a:solidFill>
                  <a:srgbClr val="162046"/>
                </a:solidFill>
              </a:rPr>
              <a:t>Know the 5 Patterns of Joint Involvement</a:t>
            </a:r>
            <a:endParaRPr lang="en-US" sz="1875" dirty="0"/>
          </a:p>
        </p:txBody>
      </p:sp>
      <p:sp>
        <p:nvSpPr>
          <p:cNvPr id="17" name="SK-16-text-16"/>
          <p:cNvSpPr/>
          <p:nvPr/>
        </p:nvSpPr>
        <p:spPr>
          <a:xfrm>
            <a:off x="1266825" y="3829050"/>
            <a:ext cx="6572250" cy="2833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31"/>
              </a:lnSpc>
              <a:buNone/>
            </a:pPr>
            <a:r>
              <a:rPr lang="en-US" sz="1875" b="1" dirty="0">
                <a:solidFill>
                  <a:srgbClr val="162046"/>
                </a:solidFill>
              </a:rPr>
              <a:t>Watch for PsA Red Flags</a:t>
            </a:r>
            <a:endParaRPr lang="en-US" sz="1875" dirty="0"/>
          </a:p>
        </p:txBody>
      </p:sp>
      <p:sp>
        <p:nvSpPr>
          <p:cNvPr id="18" name="SK-16-text-17"/>
          <p:cNvSpPr/>
          <p:nvPr/>
        </p:nvSpPr>
        <p:spPr>
          <a:xfrm>
            <a:off x="6324600" y="5362575"/>
            <a:ext cx="5867400" cy="2833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31"/>
              </a:lnSpc>
              <a:buNone/>
            </a:pPr>
            <a:r>
              <a:rPr lang="en-US" sz="1875" b="1" dirty="0">
                <a:solidFill>
                  <a:srgbClr val="162046"/>
                </a:solidFill>
              </a:rPr>
              <a:t>Treatment Pathway: Step-Up Approach</a:t>
            </a:r>
            <a:endParaRPr lang="en-US" sz="1875" dirty="0"/>
          </a:p>
        </p:txBody>
      </p:sp>
      <p:sp>
        <p:nvSpPr>
          <p:cNvPr id="19" name="SK-16-text-18"/>
          <p:cNvSpPr/>
          <p:nvPr/>
        </p:nvSpPr>
        <p:spPr>
          <a:xfrm>
            <a:off x="838200" y="5467350"/>
            <a:ext cx="5647283" cy="8161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2"/>
              </a:lnSpc>
              <a:buNone/>
            </a:pPr>
            <a:r>
              <a:rPr lang="en-US" sz="1800" b="1" i="1" dirty="0">
                <a:solidFill>
                  <a:srgbClr val="995200"/>
                </a:solidFill>
              </a:rPr>
              <a:t>Clinical Pearl: Don't miss nail changes!
Severe pitting or onycholysis is a major
indicator of PsA risk.</a:t>
            </a:r>
            <a:endParaRPr lang="en-US" sz="1800" dirty="0"/>
          </a:p>
        </p:txBody>
      </p:sp>
      <p:sp>
        <p:nvSpPr>
          <p:cNvPr id="20" name="SK-16-text-19"/>
          <p:cNvSpPr/>
          <p:nvPr/>
        </p:nvSpPr>
        <p:spPr>
          <a:xfrm>
            <a:off x="838200" y="2933700"/>
            <a:ext cx="3122265" cy="4765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7"/>
              </a:lnSpc>
              <a:buNone/>
            </a:pPr>
            <a:r>
              <a:rPr lang="en-US" sz="1350" b="1" dirty="0">
                <a:solidFill>
                  <a:srgbClr val="162046"/>
                </a:solidFill>
              </a:rPr>
              <a:t>1. Asymmetric oligoarthritis
2. Symmetric polyarthritis</a:t>
            </a:r>
            <a:endParaRPr lang="en-US" sz="1350" dirty="0"/>
          </a:p>
        </p:txBody>
      </p:sp>
      <p:sp>
        <p:nvSpPr>
          <p:cNvPr id="21" name="SK-16-text-20"/>
          <p:cNvSpPr/>
          <p:nvPr/>
        </p:nvSpPr>
        <p:spPr>
          <a:xfrm>
            <a:off x="4429125" y="2933700"/>
            <a:ext cx="2965103" cy="4765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7"/>
              </a:lnSpc>
              <a:buNone/>
            </a:pPr>
            <a:r>
              <a:rPr lang="en-US" sz="1350" b="1" dirty="0">
                <a:solidFill>
                  <a:srgbClr val="162046"/>
                </a:solidFill>
              </a:rPr>
              <a:t>3. DIP joint involvement
5. Arthritis mutilans</a:t>
            </a:r>
            <a:endParaRPr lang="en-US" sz="1350" dirty="0"/>
          </a:p>
        </p:txBody>
      </p:sp>
      <p:sp>
        <p:nvSpPr>
          <p:cNvPr id="22" name="SK-16-text-21"/>
          <p:cNvSpPr/>
          <p:nvPr/>
        </p:nvSpPr>
        <p:spPr>
          <a:xfrm>
            <a:off x="7667625" y="2933700"/>
            <a:ext cx="3429000" cy="23827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7"/>
              </a:lnSpc>
              <a:buNone/>
            </a:pPr>
            <a:r>
              <a:rPr lang="en-US" sz="1350" b="1" dirty="0">
                <a:solidFill>
                  <a:srgbClr val="162046"/>
                </a:solidFill>
              </a:rPr>
              <a:t>4. Axial disease</a:t>
            </a:r>
            <a:endParaRPr lang="en-US" sz="1350" dirty="0"/>
          </a:p>
        </p:txBody>
      </p:sp>
      <p:sp>
        <p:nvSpPr>
          <p:cNvPr id="23" name="SK-16-text-22"/>
          <p:cNvSpPr/>
          <p:nvPr/>
        </p:nvSpPr>
        <p:spPr>
          <a:xfrm>
            <a:off x="9801225" y="2933700"/>
            <a:ext cx="2390775" cy="23827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7"/>
              </a:lnSpc>
              <a:buNone/>
            </a:pPr>
            <a:r>
              <a:rPr lang="en-US" sz="1350" b="1" dirty="0">
                <a:solidFill>
                  <a:srgbClr val="162046"/>
                </a:solidFill>
              </a:rPr>
              <a:t>5. Arthritis</a:t>
            </a:r>
            <a:endParaRPr lang="en-US" sz="1350" dirty="0"/>
          </a:p>
        </p:txBody>
      </p:sp>
      <p:sp>
        <p:nvSpPr>
          <p:cNvPr id="24" name="SK-16-text-23"/>
          <p:cNvSpPr/>
          <p:nvPr/>
        </p:nvSpPr>
        <p:spPr>
          <a:xfrm>
            <a:off x="6448425" y="5886450"/>
            <a:ext cx="2209800" cy="1980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60"/>
              </a:lnSpc>
              <a:buNone/>
            </a:pPr>
            <a:r>
              <a:rPr lang="en-US" sz="1500" b="1" dirty="0">
                <a:solidFill>
                  <a:srgbClr val="162046"/>
                </a:solidFill>
              </a:rPr>
              <a:t>1. NSAIDs</a:t>
            </a:r>
            <a:endParaRPr lang="en-US" sz="1500" dirty="0"/>
          </a:p>
        </p:txBody>
      </p:sp>
      <p:sp>
        <p:nvSpPr>
          <p:cNvPr id="25" name="SK-16-text-24"/>
          <p:cNvSpPr/>
          <p:nvPr/>
        </p:nvSpPr>
        <p:spPr>
          <a:xfrm>
            <a:off x="8515350" y="5886450"/>
            <a:ext cx="2209800" cy="1980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60"/>
              </a:lnSpc>
              <a:buNone/>
            </a:pPr>
            <a:r>
              <a:rPr lang="en-US" sz="1500" b="1" dirty="0">
                <a:solidFill>
                  <a:srgbClr val="162046"/>
                </a:solidFill>
              </a:rPr>
              <a:t>2. DMARDs</a:t>
            </a:r>
            <a:endParaRPr lang="en-US" sz="1500" dirty="0"/>
          </a:p>
        </p:txBody>
      </p:sp>
      <p:sp>
        <p:nvSpPr>
          <p:cNvPr id="26" name="SK-16-text-25"/>
          <p:cNvSpPr/>
          <p:nvPr/>
        </p:nvSpPr>
        <p:spPr>
          <a:xfrm>
            <a:off x="10220325" y="5886450"/>
            <a:ext cx="1971675" cy="1980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60"/>
              </a:lnSpc>
              <a:buNone/>
            </a:pPr>
            <a:r>
              <a:rPr lang="en-US" sz="1500" b="1" dirty="0">
                <a:solidFill>
                  <a:srgbClr val="162046"/>
                </a:solidFill>
              </a:rPr>
              <a:t>3. Biologics</a:t>
            </a:r>
            <a:endParaRPr lang="en-US" sz="1500" dirty="0"/>
          </a:p>
        </p:txBody>
      </p:sp>
      <p:sp>
        <p:nvSpPr>
          <p:cNvPr id="27" name="SK-16-text-26"/>
          <p:cNvSpPr/>
          <p:nvPr/>
        </p:nvSpPr>
        <p:spPr>
          <a:xfrm>
            <a:off x="962025" y="4305300"/>
            <a:ext cx="2734568" cy="7371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5"/>
              </a:lnSpc>
              <a:buNone/>
            </a:pPr>
            <a:r>
              <a:rPr lang="en-US" sz="1500" b="1" dirty="0">
                <a:solidFill>
                  <a:srgbClr val="162046"/>
                </a:solidFill>
              </a:rPr>
              <a:t>Dactylitis &amp; Enthesitis
• Sausage digit
• Heel/Achilles pain</a:t>
            </a:r>
            <a:endParaRPr lang="en-US" sz="1500" dirty="0"/>
          </a:p>
        </p:txBody>
      </p:sp>
      <p:sp>
        <p:nvSpPr>
          <p:cNvPr id="28" name="SK-16-text-27"/>
          <p:cNvSpPr/>
          <p:nvPr/>
        </p:nvSpPr>
        <p:spPr>
          <a:xfrm>
            <a:off x="3819525" y="4305300"/>
            <a:ext cx="2619375" cy="7371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5"/>
              </a:lnSpc>
              <a:buNone/>
            </a:pPr>
            <a:r>
              <a:rPr lang="en-US" sz="1500" b="1" dirty="0">
                <a:solidFill>
                  <a:srgbClr val="162046"/>
                </a:solidFill>
              </a:rPr>
              <a:t>Nail Disease
Pitting and onycholysis
– strong markers</a:t>
            </a:r>
            <a:endParaRPr lang="en-US" sz="1500" dirty="0"/>
          </a:p>
        </p:txBody>
      </p:sp>
      <p:sp>
        <p:nvSpPr>
          <p:cNvPr id="29" name="SK-16-text-28"/>
          <p:cNvSpPr/>
          <p:nvPr/>
        </p:nvSpPr>
        <p:spPr>
          <a:xfrm>
            <a:off x="7905750" y="3962400"/>
            <a:ext cx="4286250" cy="21803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7"/>
              </a:lnSpc>
              <a:buNone/>
            </a:pPr>
            <a:r>
              <a:rPr lang="en-US" sz="1575" b="1" dirty="0">
                <a:solidFill>
                  <a:srgbClr val="162046"/>
                </a:solidFill>
              </a:rPr>
              <a:t>PEST score ≥3 = Rheum Referral</a:t>
            </a:r>
            <a:endParaRPr lang="en-US" sz="1575" dirty="0"/>
          </a:p>
        </p:txBody>
      </p:sp>
      <p:sp>
        <p:nvSpPr>
          <p:cNvPr id="30" name="SK-16-text-29"/>
          <p:cNvSpPr/>
          <p:nvPr/>
        </p:nvSpPr>
        <p:spPr>
          <a:xfrm>
            <a:off x="7905750" y="4352925"/>
            <a:ext cx="3960465" cy="5616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11"/>
              </a:lnSpc>
              <a:buNone/>
            </a:pPr>
            <a:r>
              <a:rPr lang="en-US" sz="1650" dirty="0">
                <a:solidFill>
                  <a:srgbClr val="1620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Use the PEST tool in primary care
• A validated, quick screening tool.</a:t>
            </a:r>
            <a:endParaRPr lang="en-US" sz="1650" dirty="0"/>
          </a:p>
        </p:txBody>
      </p:sp>
      <p:sp>
        <p:nvSpPr>
          <p:cNvPr id="31" name="SK-16-text-30"/>
          <p:cNvSpPr/>
          <p:nvPr/>
        </p:nvSpPr>
        <p:spPr>
          <a:xfrm>
            <a:off x="813346" y="1800225"/>
            <a:ext cx="11378505" cy="5616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11"/>
              </a:lnSpc>
              <a:buNone/>
            </a:pPr>
            <a:r>
              <a:rPr lang="en-US" sz="1650" dirty="0">
                <a:solidFill>
                  <a:srgbClr val="1620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~30% of psoriasis patients develop Psoriatic Arthritis (PsA)
• Early recognition is key to preventing irreversible joint damage — screen actively at every consultation.</a:t>
            </a:r>
            <a:endParaRPr lang="en-US" sz="1650" dirty="0"/>
          </a:p>
        </p:txBody>
      </p:sp>
      <p:sp>
        <p:nvSpPr>
          <p:cNvPr id="32" name="SK-16-text-31"/>
          <p:cNvSpPr/>
          <p:nvPr/>
        </p:nvSpPr>
        <p:spPr>
          <a:xfrm>
            <a:off x="7024688" y="6229350"/>
            <a:ext cx="733425" cy="1602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2"/>
              </a:lnSpc>
              <a:buNone/>
            </a:pPr>
            <a:r>
              <a:rPr lang="en-US" sz="1275" dirty="0">
                <a:solidFill>
                  <a:srgbClr val="1620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first-line</a:t>
            </a:r>
            <a:endParaRPr lang="en-US" sz="1275" dirty="0"/>
          </a:p>
        </p:txBody>
      </p:sp>
      <p:sp>
        <p:nvSpPr>
          <p:cNvPr id="33" name="SK-16-text-32"/>
          <p:cNvSpPr/>
          <p:nvPr/>
        </p:nvSpPr>
        <p:spPr>
          <a:xfrm>
            <a:off x="8583364" y="6229350"/>
            <a:ext cx="1225748" cy="3205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2"/>
              </a:lnSpc>
              <a:buNone/>
            </a:pPr>
            <a:r>
              <a:rPr lang="en-US" sz="1275" dirty="0">
                <a:solidFill>
                  <a:srgbClr val="1620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methotrexate,
leflunomide</a:t>
            </a:r>
            <a:endParaRPr lang="en-US" sz="1275" dirty="0"/>
          </a:p>
        </p:txBody>
      </p:sp>
      <p:sp>
        <p:nvSpPr>
          <p:cNvPr id="34" name="SK-16-text-33"/>
          <p:cNvSpPr/>
          <p:nvPr/>
        </p:nvSpPr>
        <p:spPr>
          <a:xfrm>
            <a:off x="10353675" y="6229350"/>
            <a:ext cx="1257300" cy="48086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2"/>
              </a:lnSpc>
              <a:buNone/>
            </a:pPr>
            <a:r>
              <a:rPr lang="en-US" sz="1275" dirty="0">
                <a:solidFill>
                  <a:srgbClr val="1620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NICE-approved
TNF-alpha or
IL-17 inhibitors</a:t>
            </a:r>
            <a:endParaRPr lang="en-US" sz="1275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6079" y="4711303"/>
            <a:ext cx="268188" cy="253603"/>
          </a:xfrm>
          <a:prstGeom prst="rect">
            <a:avLst/>
          </a:prstGeom>
        </p:spPr>
      </p:pic>
      <p:pic>
        <p:nvPicPr>
          <p:cNvPr id="4" name="SK-1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6079" y="4293096"/>
            <a:ext cx="268188" cy="246757"/>
          </a:xfrm>
          <a:prstGeom prst="rect">
            <a:avLst/>
          </a:prstGeom>
        </p:spPr>
      </p:pic>
      <p:pic>
        <p:nvPicPr>
          <p:cNvPr id="5" name="SK-1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86079" y="3675757"/>
            <a:ext cx="268188" cy="260598"/>
          </a:xfrm>
          <a:prstGeom prst="rect">
            <a:avLst/>
          </a:prstGeom>
        </p:spPr>
      </p:pic>
      <p:pic>
        <p:nvPicPr>
          <p:cNvPr id="6" name="SK-1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86079" y="2962573"/>
            <a:ext cx="268188" cy="246757"/>
          </a:xfrm>
          <a:prstGeom prst="rect">
            <a:avLst/>
          </a:prstGeom>
        </p:spPr>
      </p:pic>
      <p:pic>
        <p:nvPicPr>
          <p:cNvPr id="7" name="SK-1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11388" y="1289298"/>
            <a:ext cx="2828479" cy="4231332"/>
          </a:xfrm>
          <a:prstGeom prst="rect">
            <a:avLst/>
          </a:prstGeom>
        </p:spPr>
      </p:pic>
      <p:pic>
        <p:nvPicPr>
          <p:cNvPr id="8" name="SK-1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5984" y="1289298"/>
            <a:ext cx="2730996" cy="4224486"/>
          </a:xfrm>
          <a:prstGeom prst="rect">
            <a:avLst/>
          </a:prstGeom>
        </p:spPr>
      </p:pic>
      <p:sp>
        <p:nvSpPr>
          <p:cNvPr id="9" name="SK-17-text-8"/>
          <p:cNvSpPr/>
          <p:nvPr/>
        </p:nvSpPr>
        <p:spPr>
          <a:xfrm>
            <a:off x="260449" y="257175"/>
            <a:ext cx="11661428" cy="4929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881"/>
              </a:lnSpc>
              <a:buNone/>
            </a:pPr>
            <a:r>
              <a:rPr lang="en-US" sz="33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Scalp Psoriasis Assessment and Treatment</a:t>
            </a:r>
            <a:endParaRPr lang="en-US" sz="3375" dirty="0"/>
          </a:p>
        </p:txBody>
      </p:sp>
      <p:sp>
        <p:nvSpPr>
          <p:cNvPr id="10" name="SK-17-text-9"/>
          <p:cNvSpPr/>
          <p:nvPr/>
        </p:nvSpPr>
        <p:spPr>
          <a:xfrm>
            <a:off x="6096000" y="1266825"/>
            <a:ext cx="6096000" cy="25196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4"/>
              </a:lnSpc>
              <a:buNone/>
            </a:pPr>
            <a:r>
              <a:rPr lang="en-US" sz="1725" dirty="0">
                <a:solidFill>
                  <a:srgbClr val="113A58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Assessment: Recognizing Scalp Features</a:t>
            </a:r>
            <a:endParaRPr lang="en-US" sz="1725" dirty="0"/>
          </a:p>
        </p:txBody>
      </p:sp>
      <p:sp>
        <p:nvSpPr>
          <p:cNvPr id="11" name="SK-17-text-10"/>
          <p:cNvSpPr/>
          <p:nvPr/>
        </p:nvSpPr>
        <p:spPr>
          <a:xfrm>
            <a:off x="6096000" y="2419350"/>
            <a:ext cx="6096000" cy="25196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4"/>
              </a:lnSpc>
              <a:buNone/>
            </a:pPr>
            <a:r>
              <a:rPr lang="en-US" sz="1725" dirty="0">
                <a:solidFill>
                  <a:srgbClr val="113A58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Management: A Stepped Approach</a:t>
            </a:r>
            <a:endParaRPr lang="en-US" sz="1725" dirty="0"/>
          </a:p>
        </p:txBody>
      </p:sp>
      <p:sp>
        <p:nvSpPr>
          <p:cNvPr id="12" name="SK-17-text-11"/>
          <p:cNvSpPr/>
          <p:nvPr/>
        </p:nvSpPr>
        <p:spPr>
          <a:xfrm>
            <a:off x="6041678" y="6153150"/>
            <a:ext cx="6150173" cy="3658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1200" i="1" dirty="0">
                <a:solidFill>
                  <a:srgbClr val="583D00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Clinical Pearl: Successful management starts with descaling.
Active treatments cannot reach the scalp through thick scale.</a:t>
            </a:r>
            <a:endParaRPr lang="en-US" sz="1200" dirty="0"/>
          </a:p>
        </p:txBody>
      </p:sp>
      <p:sp>
        <p:nvSpPr>
          <p:cNvPr id="13" name="SK-17-text-12"/>
          <p:cNvSpPr/>
          <p:nvPr/>
        </p:nvSpPr>
        <p:spPr>
          <a:xfrm>
            <a:off x="6505575" y="1571625"/>
            <a:ext cx="4924425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Thick scaly red plaques, often very itchy
Extends beyond hairline; mimics severe dandruff
Causes significant psychological distress</a:t>
            </a:r>
            <a:endParaRPr lang="en-US" sz="1425" dirty="0"/>
          </a:p>
        </p:txBody>
      </p:sp>
      <p:sp>
        <p:nvSpPr>
          <p:cNvPr id="14" name="SK-17-text-13"/>
          <p:cNvSpPr/>
          <p:nvPr/>
        </p:nvSpPr>
        <p:spPr>
          <a:xfrm>
            <a:off x="6020693" y="2762250"/>
            <a:ext cx="6171158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Step 1: Descale before treating
Soften scale: Overnight application of oil (e.g., coconut/olive) or
salicylic acid shampoo under shower cap.</a:t>
            </a:r>
            <a:endParaRPr lang="en-US" sz="1350" dirty="0"/>
          </a:p>
        </p:txBody>
      </p:sp>
      <p:sp>
        <p:nvSpPr>
          <p:cNvPr id="15" name="SK-17-text-14"/>
          <p:cNvSpPr/>
          <p:nvPr/>
        </p:nvSpPr>
        <p:spPr>
          <a:xfrm>
            <a:off x="6010275" y="3533775"/>
            <a:ext cx="6181725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Step 2: Active Treatment &amp; Maintenance
Most effective first-line combination: Xamiol gel (calcipotriol +
betamethasone dipropionate scalp solution) once daily.
(NICE/PCDS recommended)</a:t>
            </a:r>
            <a:endParaRPr lang="en-US" sz="1350" dirty="0"/>
          </a:p>
        </p:txBody>
      </p:sp>
      <p:sp>
        <p:nvSpPr>
          <p:cNvPr id="16" name="SK-17-text-15"/>
          <p:cNvSpPr/>
          <p:nvPr/>
        </p:nvSpPr>
        <p:spPr>
          <a:xfrm>
            <a:off x="5978723" y="4305300"/>
            <a:ext cx="6213128" cy="30867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1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Potent steroids (short courses): Clobetasol propionate shampoo
(Etrivex) or betamethasone valerate (Betacap/Bettamousse).</a:t>
            </a:r>
            <a:endParaRPr lang="en-US" sz="1350" dirty="0"/>
          </a:p>
        </p:txBody>
      </p:sp>
      <p:sp>
        <p:nvSpPr>
          <p:cNvPr id="17" name="SK-17-text-16"/>
          <p:cNvSpPr/>
          <p:nvPr/>
        </p:nvSpPr>
        <p:spPr>
          <a:xfrm>
            <a:off x="6356003" y="4695825"/>
            <a:ext cx="5835848" cy="30867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1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Maintenance Shampoos: Ketoconazole (Nizoral) or coal tar
(Capasal/T-Gel) 2-3 times weekly to maintain remission.</a:t>
            </a:r>
            <a:endParaRPr lang="en-US" sz="1350" dirty="0"/>
          </a:p>
        </p:txBody>
      </p:sp>
      <p:sp>
        <p:nvSpPr>
          <p:cNvPr id="18" name="SK-17-text-17"/>
          <p:cNvSpPr/>
          <p:nvPr/>
        </p:nvSpPr>
        <p:spPr>
          <a:xfrm>
            <a:off x="6505575" y="5229225"/>
            <a:ext cx="5440680" cy="19437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30"/>
              </a:lnSpc>
              <a:buNone/>
            </a:pPr>
            <a:r>
              <a:rPr lang="en-US" sz="1275" dirty="0">
                <a:solidFill>
                  <a:srgbClr val="D9534F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Refractory Disease: Escalate</a:t>
            </a:r>
            <a:endParaRPr lang="en-US" sz="1275" dirty="0"/>
          </a:p>
        </p:txBody>
      </p:sp>
      <p:sp>
        <p:nvSpPr>
          <p:cNvPr id="19" name="SK-17-text-18"/>
          <p:cNvSpPr/>
          <p:nvPr/>
        </p:nvSpPr>
        <p:spPr>
          <a:xfrm>
            <a:off x="6261646" y="5467350"/>
            <a:ext cx="5930205" cy="30867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1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Consider narrowband UVB via scalp comb applicator or systemic
therapy if optimized topicals fail.</a:t>
            </a:r>
            <a:endParaRPr lang="en-US" sz="13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8165" y="6226969"/>
            <a:ext cx="341263" cy="329059"/>
          </a:xfrm>
          <a:prstGeom prst="rect">
            <a:avLst/>
          </a:prstGeom>
        </p:spPr>
      </p:pic>
      <p:pic>
        <p:nvPicPr>
          <p:cNvPr id="4" name="SK-1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70455" y="6213277"/>
            <a:ext cx="341263" cy="370284"/>
          </a:xfrm>
          <a:prstGeom prst="rect">
            <a:avLst/>
          </a:prstGeom>
        </p:spPr>
      </p:pic>
      <p:pic>
        <p:nvPicPr>
          <p:cNvPr id="5" name="SK-1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70690" y="6226969"/>
            <a:ext cx="329059" cy="342900"/>
          </a:xfrm>
          <a:prstGeom prst="rect">
            <a:avLst/>
          </a:prstGeom>
        </p:spPr>
      </p:pic>
      <p:pic>
        <p:nvPicPr>
          <p:cNvPr id="6" name="SK-1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31796" y="6199584"/>
            <a:ext cx="194965" cy="397669"/>
          </a:xfrm>
          <a:prstGeom prst="rect">
            <a:avLst/>
          </a:prstGeom>
        </p:spPr>
      </p:pic>
      <p:pic>
        <p:nvPicPr>
          <p:cNvPr id="7" name="SK-1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46455" y="6199584"/>
            <a:ext cx="365671" cy="390823"/>
          </a:xfrm>
          <a:prstGeom prst="rect">
            <a:avLst/>
          </a:prstGeom>
        </p:spPr>
      </p:pic>
      <p:pic>
        <p:nvPicPr>
          <p:cNvPr id="8" name="SK-1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399490" y="4224486"/>
            <a:ext cx="414486" cy="404515"/>
          </a:xfrm>
          <a:prstGeom prst="rect">
            <a:avLst/>
          </a:prstGeom>
        </p:spPr>
      </p:pic>
      <p:pic>
        <p:nvPicPr>
          <p:cNvPr id="9" name="SK-1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45875" y="1213842"/>
            <a:ext cx="755898" cy="438894"/>
          </a:xfrm>
          <a:prstGeom prst="rect">
            <a:avLst/>
          </a:prstGeom>
        </p:spPr>
      </p:pic>
      <p:pic>
        <p:nvPicPr>
          <p:cNvPr id="10" name="SK-1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64682" y="6192738"/>
            <a:ext cx="219373" cy="219373"/>
          </a:xfrm>
          <a:prstGeom prst="rect">
            <a:avLst/>
          </a:prstGeom>
        </p:spPr>
      </p:pic>
      <p:pic>
        <p:nvPicPr>
          <p:cNvPr id="11" name="SK-1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34573" y="4203948"/>
            <a:ext cx="463153" cy="500509"/>
          </a:xfrm>
          <a:prstGeom prst="rect">
            <a:avLst/>
          </a:prstGeom>
        </p:spPr>
      </p:pic>
      <p:pic>
        <p:nvPicPr>
          <p:cNvPr id="12" name="SK-1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83388" y="1172617"/>
            <a:ext cx="292596" cy="514350"/>
          </a:xfrm>
          <a:prstGeom prst="rect">
            <a:avLst/>
          </a:prstGeom>
        </p:spPr>
      </p:pic>
      <p:pic>
        <p:nvPicPr>
          <p:cNvPr id="13" name="SK-1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291780" y="4155877"/>
            <a:ext cx="524173" cy="534888"/>
          </a:xfrm>
          <a:prstGeom prst="rect">
            <a:avLst/>
          </a:prstGeom>
        </p:spPr>
      </p:pic>
      <p:pic>
        <p:nvPicPr>
          <p:cNvPr id="14" name="SK-1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97075" y="3442692"/>
            <a:ext cx="402282" cy="356592"/>
          </a:xfrm>
          <a:prstGeom prst="rect">
            <a:avLst/>
          </a:prstGeom>
        </p:spPr>
      </p:pic>
      <p:pic>
        <p:nvPicPr>
          <p:cNvPr id="15" name="SK-1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48494" y="3422005"/>
            <a:ext cx="390079" cy="397669"/>
          </a:xfrm>
          <a:prstGeom prst="rect">
            <a:avLst/>
          </a:prstGeom>
        </p:spPr>
      </p:pic>
      <p:pic>
        <p:nvPicPr>
          <p:cNvPr id="16" name="SK-18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99765" y="3422005"/>
            <a:ext cx="438894" cy="342900"/>
          </a:xfrm>
          <a:prstGeom prst="rect">
            <a:avLst/>
          </a:prstGeom>
        </p:spPr>
      </p:pic>
      <p:pic>
        <p:nvPicPr>
          <p:cNvPr id="17" name="SK-18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413671" y="1206996"/>
            <a:ext cx="414486" cy="432048"/>
          </a:xfrm>
          <a:prstGeom prst="rect">
            <a:avLst/>
          </a:prstGeom>
        </p:spPr>
      </p:pic>
      <p:pic>
        <p:nvPicPr>
          <p:cNvPr id="18" name="SK-18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913757" y="1200150"/>
            <a:ext cx="438894" cy="445740"/>
          </a:xfrm>
          <a:prstGeom prst="rect">
            <a:avLst/>
          </a:prstGeom>
        </p:spPr>
      </p:pic>
      <p:sp>
        <p:nvSpPr>
          <p:cNvPr id="19" name="SK-18-text-18"/>
          <p:cNvSpPr/>
          <p:nvPr/>
        </p:nvSpPr>
        <p:spPr>
          <a:xfrm>
            <a:off x="2587377" y="238125"/>
            <a:ext cx="6988373" cy="3524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775"/>
              </a:lnSpc>
              <a:buNone/>
            </a:pPr>
            <a:r>
              <a:rPr lang="en-US" sz="27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General Treatment Principles</a:t>
            </a:r>
            <a:endParaRPr lang="en-US" sz="2775" dirty="0"/>
          </a:p>
        </p:txBody>
      </p:sp>
      <p:sp>
        <p:nvSpPr>
          <p:cNvPr id="20" name="SK-18-text-19"/>
          <p:cNvSpPr/>
          <p:nvPr/>
        </p:nvSpPr>
        <p:spPr>
          <a:xfrm>
            <a:off x="466725" y="1152525"/>
            <a:ext cx="2566988" cy="4601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11"/>
              </a:lnSpc>
              <a:buNone/>
            </a:pPr>
            <a:r>
              <a:rPr lang="en-US" sz="1575" b="1" dirty="0">
                <a:solidFill>
                  <a:srgbClr val="1A237E"/>
                </a:solidFill>
              </a:rPr>
              <a:t>Patient Education &amp;
Lifestyle Triggers</a:t>
            </a:r>
            <a:endParaRPr lang="en-US" sz="1575" dirty="0"/>
          </a:p>
        </p:txBody>
      </p:sp>
      <p:sp>
        <p:nvSpPr>
          <p:cNvPr id="21" name="SK-18-text-20"/>
          <p:cNvSpPr/>
          <p:nvPr/>
        </p:nvSpPr>
        <p:spPr>
          <a:xfrm>
            <a:off x="4314825" y="1152525"/>
            <a:ext cx="2797373" cy="4601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11"/>
              </a:lnSpc>
              <a:buNone/>
            </a:pPr>
            <a:r>
              <a:rPr lang="en-US" sz="1575" b="1" dirty="0">
                <a:solidFill>
                  <a:srgbClr val="1A237E"/>
                </a:solidFill>
              </a:rPr>
              <a:t>Emollients — Always
&amp; For Everyone</a:t>
            </a:r>
            <a:endParaRPr lang="en-US" sz="1575" dirty="0"/>
          </a:p>
        </p:txBody>
      </p:sp>
      <p:sp>
        <p:nvSpPr>
          <p:cNvPr id="22" name="SK-18-text-21"/>
          <p:cNvSpPr/>
          <p:nvPr/>
        </p:nvSpPr>
        <p:spPr>
          <a:xfrm>
            <a:off x="8391525" y="1152525"/>
            <a:ext cx="3153668" cy="4601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11"/>
              </a:lnSpc>
              <a:buNone/>
            </a:pPr>
            <a:r>
              <a:rPr lang="en-US" sz="1575" b="1" dirty="0">
                <a:solidFill>
                  <a:srgbClr val="1A237E"/>
                </a:solidFill>
              </a:rPr>
              <a:t>Topical Active Therapy —
Mild to Moderate</a:t>
            </a:r>
            <a:endParaRPr lang="en-US" sz="1575" dirty="0"/>
          </a:p>
        </p:txBody>
      </p:sp>
      <p:sp>
        <p:nvSpPr>
          <p:cNvPr id="23" name="SK-18-text-22"/>
          <p:cNvSpPr/>
          <p:nvPr/>
        </p:nvSpPr>
        <p:spPr>
          <a:xfrm>
            <a:off x="4314825" y="4171950"/>
            <a:ext cx="3635573" cy="4601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11"/>
              </a:lnSpc>
              <a:buNone/>
            </a:pPr>
            <a:r>
              <a:rPr lang="en-US" sz="1575" b="1" dirty="0">
                <a:solidFill>
                  <a:srgbClr val="1A237E"/>
                </a:solidFill>
              </a:rPr>
              <a:t>Systemic &amp; Biologic Therapy
— Severe/Refractory</a:t>
            </a:r>
            <a:endParaRPr lang="en-US" sz="1575" dirty="0"/>
          </a:p>
        </p:txBody>
      </p:sp>
      <p:sp>
        <p:nvSpPr>
          <p:cNvPr id="24" name="SK-18-text-23"/>
          <p:cNvSpPr/>
          <p:nvPr/>
        </p:nvSpPr>
        <p:spPr>
          <a:xfrm>
            <a:off x="466725" y="4171950"/>
            <a:ext cx="2409825" cy="4601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11"/>
              </a:lnSpc>
              <a:buNone/>
            </a:pPr>
            <a:r>
              <a:rPr lang="en-US" sz="1575" b="1" dirty="0">
                <a:solidFill>
                  <a:srgbClr val="1A237E"/>
                </a:solidFill>
              </a:rPr>
              <a:t>Phototherapy —
Moderate to Severe</a:t>
            </a:r>
            <a:endParaRPr lang="en-US" sz="1575" dirty="0"/>
          </a:p>
        </p:txBody>
      </p:sp>
      <p:sp>
        <p:nvSpPr>
          <p:cNvPr id="25" name="SK-18-text-24"/>
          <p:cNvSpPr/>
          <p:nvPr/>
        </p:nvSpPr>
        <p:spPr>
          <a:xfrm>
            <a:off x="8515350" y="4171950"/>
            <a:ext cx="2776538" cy="4601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11"/>
              </a:lnSpc>
              <a:buNone/>
            </a:pPr>
            <a:r>
              <a:rPr lang="en-US" sz="1575" b="1" dirty="0">
                <a:solidFill>
                  <a:srgbClr val="BF360C"/>
                </a:solidFill>
              </a:rPr>
              <a:t>Assess Comorbidities
Routinely</a:t>
            </a:r>
            <a:endParaRPr lang="en-US" sz="1575" dirty="0"/>
          </a:p>
        </p:txBody>
      </p:sp>
      <p:sp>
        <p:nvSpPr>
          <p:cNvPr id="26" name="SK-18-text-25"/>
          <p:cNvSpPr/>
          <p:nvPr/>
        </p:nvSpPr>
        <p:spPr>
          <a:xfrm>
            <a:off x="4257080" y="6248400"/>
            <a:ext cx="3782318" cy="304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⚠️ DERMATOLOGICAL EMERGENCY RISK:
AVOID SYSTEMIC CORTICOSTEROIDS</a:t>
            </a:r>
            <a:endParaRPr lang="en-US" sz="1200" dirty="0"/>
          </a:p>
        </p:txBody>
      </p:sp>
      <p:sp>
        <p:nvSpPr>
          <p:cNvPr id="27" name="SK-18-text-26"/>
          <p:cNvSpPr/>
          <p:nvPr/>
        </p:nvSpPr>
        <p:spPr>
          <a:xfrm>
            <a:off x="4371975" y="3209925"/>
            <a:ext cx="4033837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60"/>
              </a:lnSpc>
              <a:buNone/>
            </a:pPr>
            <a:r>
              <a:rPr lang="en-US" sz="1050" i="1" dirty="0">
                <a:solidFill>
                  <a:srgbClr val="795548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Teaching Pearl: Clinical Pearl: Start with
high-potency topical combination for maximal
efficacy, then de-escalate for maintenance.</a:t>
            </a:r>
            <a:endParaRPr lang="en-US" sz="1050" dirty="0"/>
          </a:p>
        </p:txBody>
      </p:sp>
      <p:sp>
        <p:nvSpPr>
          <p:cNvPr id="28" name="SK-18-text-27"/>
          <p:cNvSpPr/>
          <p:nvPr/>
        </p:nvSpPr>
        <p:spPr>
          <a:xfrm>
            <a:off x="4314825" y="5200650"/>
            <a:ext cx="4096643" cy="53578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06"/>
              </a:lnSpc>
              <a:buNone/>
            </a:pPr>
            <a:r>
              <a:rPr lang="en-US" sz="1125" dirty="0">
                <a:solidFill>
                  <a:srgbClr val="1A237E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Biologics (TNF-alpha, IL-17, IL-23 inhibitors)
achieve PASI90 in up to 88%. NEVER use
systemic corticosteroids (rebound risk).</a:t>
            </a:r>
            <a:endParaRPr lang="en-US" sz="1125" dirty="0"/>
          </a:p>
        </p:txBody>
      </p:sp>
      <p:sp>
        <p:nvSpPr>
          <p:cNvPr id="29" name="SK-18-text-28"/>
          <p:cNvSpPr/>
          <p:nvPr/>
        </p:nvSpPr>
        <p:spPr>
          <a:xfrm>
            <a:off x="4314825" y="1771650"/>
            <a:ext cx="4264223" cy="10715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35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Prescribe 500g/week for adults.
Use soap substitute daily.
Reduces scale, itch, and flare frequency.
Emollients are the foundation of ALL
psoriasis management, regardless of severity.</a:t>
            </a:r>
            <a:endParaRPr lang="en-US" sz="1350" dirty="0"/>
          </a:p>
        </p:txBody>
      </p:sp>
      <p:sp>
        <p:nvSpPr>
          <p:cNvPr id="30" name="SK-18-text-29"/>
          <p:cNvSpPr/>
          <p:nvPr/>
        </p:nvSpPr>
        <p:spPr>
          <a:xfrm>
            <a:off x="419100" y="1771650"/>
            <a:ext cx="3719512" cy="12858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35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Psoriasis is chronic, not contagious.
Avoid key triggers: stress, alcohol,
smoking, infections, lithium, beta-
blockers, antimalarials, NSAIDs.
Weight loss and smoking cessation
significantly reduce disease severity.</a:t>
            </a:r>
            <a:endParaRPr lang="en-US" sz="1350" dirty="0"/>
          </a:p>
        </p:txBody>
      </p:sp>
      <p:sp>
        <p:nvSpPr>
          <p:cNvPr id="31" name="SK-18-text-30"/>
          <p:cNvSpPr/>
          <p:nvPr/>
        </p:nvSpPr>
        <p:spPr>
          <a:xfrm>
            <a:off x="8315325" y="1771650"/>
            <a:ext cx="3876675" cy="17145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35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First-line: Calcipotriol +
betamethasone dipropionate
(Enstilar foam or Dovobet gel) once
daily up to 8 weeks.
• Twice-weekly maintenance
prevents relapse.
• Monotherapy alternatives if
combination not tolerated.</a:t>
            </a:r>
            <a:endParaRPr lang="en-US" sz="1350" dirty="0"/>
          </a:p>
        </p:txBody>
      </p:sp>
      <p:sp>
        <p:nvSpPr>
          <p:cNvPr id="32" name="SK-18-text-31"/>
          <p:cNvSpPr/>
          <p:nvPr/>
        </p:nvSpPr>
        <p:spPr>
          <a:xfrm>
            <a:off x="419100" y="4781550"/>
            <a:ext cx="4002286" cy="12858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35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Narrowband UVB (NBUVB) three times
weekly — effective for plaque and
guttate psoriasis.
PUVA reserved for palmoplantar disease.
Requires dermatology referral.
Avoid in unstable psoriasis.</a:t>
            </a:r>
            <a:endParaRPr lang="en-US" sz="1350" dirty="0"/>
          </a:p>
        </p:txBody>
      </p:sp>
      <p:sp>
        <p:nvSpPr>
          <p:cNvPr id="33" name="SK-18-text-32"/>
          <p:cNvSpPr/>
          <p:nvPr/>
        </p:nvSpPr>
        <p:spPr>
          <a:xfrm>
            <a:off x="8304758" y="4781550"/>
            <a:ext cx="3887093" cy="12858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35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Screen every patient: use PEST score
for psoriatic arthritis (score ≥3 → refer
rheumatology), assess cardiovascular
risk, metabolic syndrome, depression,
and anxiety.
DLQI &gt;10 supports dermatology referral.</a:t>
            </a:r>
            <a:endParaRPr lang="en-US" sz="13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K-19-text-2"/>
          <p:cNvSpPr/>
          <p:nvPr/>
        </p:nvSpPr>
        <p:spPr>
          <a:xfrm>
            <a:off x="2461171" y="142875"/>
            <a:ext cx="7250311" cy="4086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217"/>
              </a:lnSpc>
              <a:buNone/>
            </a:pPr>
            <a:r>
              <a:rPr lang="en-US" sz="2925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Treatment Summary Reference</a:t>
            </a:r>
            <a:endParaRPr lang="en-US" sz="2925" dirty="0"/>
          </a:p>
        </p:txBody>
      </p:sp>
      <p:sp>
        <p:nvSpPr>
          <p:cNvPr id="4" name="SK-19-text-3"/>
          <p:cNvSpPr/>
          <p:nvPr/>
        </p:nvSpPr>
        <p:spPr>
          <a:xfrm>
            <a:off x="123230" y="1009650"/>
            <a:ext cx="10278368" cy="2000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⚠️ DERMATOLOGICAL EMERGENCY — ADMIT SAME DAY (Erythrodermic &amp; Pustular)</a:t>
            </a:r>
            <a:endParaRPr lang="en-US" sz="1575" dirty="0"/>
          </a:p>
        </p:txBody>
      </p:sp>
      <p:sp>
        <p:nvSpPr>
          <p:cNvPr id="5" name="SK-19-text-4"/>
          <p:cNvSpPr/>
          <p:nvPr/>
        </p:nvSpPr>
        <p:spPr>
          <a:xfrm>
            <a:off x="509587" y="1352550"/>
            <a:ext cx="11682413" cy="272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650" dirty="0">
                <a:solidFill>
                  <a:srgbClr val="1A1A1A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Emergencies: Erythrodermic &amp; Pustular: Contrainanootron indicants, in differenteatement info, risk</a:t>
            </a:r>
            <a:endParaRPr lang="en-US" sz="1650" dirty="0"/>
          </a:p>
        </p:txBody>
      </p:sp>
      <p:sp>
        <p:nvSpPr>
          <p:cNvPr id="6" name="SK-19-text-5"/>
          <p:cNvSpPr/>
          <p:nvPr/>
        </p:nvSpPr>
        <p:spPr>
          <a:xfrm>
            <a:off x="590550" y="1676400"/>
            <a:ext cx="9304020" cy="272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650" dirty="0">
                <a:solidFill>
                  <a:srgbClr val="1A1A1A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Plaque Psoriasis Treatment (Steps):</a:t>
            </a:r>
            <a:endParaRPr lang="en-US" sz="1650" dirty="0"/>
          </a:p>
        </p:txBody>
      </p:sp>
      <p:sp>
        <p:nvSpPr>
          <p:cNvPr id="7" name="SK-19-text-6"/>
          <p:cNvSpPr/>
          <p:nvPr/>
        </p:nvSpPr>
        <p:spPr>
          <a:xfrm>
            <a:off x="590550" y="2800350"/>
            <a:ext cx="10058400" cy="272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650" dirty="0">
                <a:solidFill>
                  <a:srgbClr val="1A1A1A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Guttate &amp; Scalp Management (Stepwise):</a:t>
            </a:r>
            <a:endParaRPr lang="en-US" sz="1650" dirty="0"/>
          </a:p>
        </p:txBody>
      </p:sp>
      <p:sp>
        <p:nvSpPr>
          <p:cNvPr id="8" name="SK-19-text-7"/>
          <p:cNvSpPr/>
          <p:nvPr/>
        </p:nvSpPr>
        <p:spPr>
          <a:xfrm>
            <a:off x="590550" y="3848100"/>
            <a:ext cx="10309860" cy="272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650" dirty="0">
                <a:solidFill>
                  <a:srgbClr val="1A1A1A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Palmoplantar Psoriasis (Descale First):</a:t>
            </a:r>
            <a:endParaRPr lang="en-US" sz="1650" dirty="0"/>
          </a:p>
        </p:txBody>
      </p:sp>
      <p:sp>
        <p:nvSpPr>
          <p:cNvPr id="9" name="SK-19-text-8"/>
          <p:cNvSpPr/>
          <p:nvPr/>
        </p:nvSpPr>
        <p:spPr>
          <a:xfrm>
            <a:off x="590550" y="4972050"/>
            <a:ext cx="9806940" cy="272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650" dirty="0">
                <a:solidFill>
                  <a:srgbClr val="1A1A1A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Psoriatic Arthritis: DMARD Escalation</a:t>
            </a:r>
            <a:endParaRPr lang="en-US" sz="1650" dirty="0"/>
          </a:p>
        </p:txBody>
      </p:sp>
      <p:sp>
        <p:nvSpPr>
          <p:cNvPr id="10" name="SK-19-text-9"/>
          <p:cNvSpPr/>
          <p:nvPr/>
        </p:nvSpPr>
        <p:spPr>
          <a:xfrm>
            <a:off x="590550" y="6086475"/>
            <a:ext cx="9974580" cy="272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650" dirty="0">
                <a:solidFill>
                  <a:srgbClr val="1A1A1A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⚠️ Golden Rule: No Systemic Steroids:</a:t>
            </a:r>
            <a:endParaRPr lang="en-US" sz="1650" dirty="0"/>
          </a:p>
        </p:txBody>
      </p:sp>
      <p:sp>
        <p:nvSpPr>
          <p:cNvPr id="11" name="SK-19-text-10"/>
          <p:cNvSpPr/>
          <p:nvPr/>
        </p:nvSpPr>
        <p:spPr>
          <a:xfrm>
            <a:off x="1076325" y="1971675"/>
            <a:ext cx="11115675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First-line Treatment (drug, full-line plaque psoriasis)</a:t>
            </a:r>
            <a:endParaRPr lang="en-US" sz="1500" dirty="0"/>
          </a:p>
        </p:txBody>
      </p:sp>
      <p:sp>
        <p:nvSpPr>
          <p:cNvPr id="12" name="SK-19-text-11"/>
          <p:cNvSpPr/>
          <p:nvPr/>
        </p:nvSpPr>
        <p:spPr>
          <a:xfrm>
            <a:off x="1076325" y="2238375"/>
            <a:ext cx="11115675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Second-line Treatment (Vencor-inormal bcnyotian abisdividinis)</a:t>
            </a:r>
            <a:endParaRPr lang="en-US" sz="1500" dirty="0"/>
          </a:p>
        </p:txBody>
      </p:sp>
      <p:sp>
        <p:nvSpPr>
          <p:cNvPr id="13" name="SK-19-text-12"/>
          <p:cNvSpPr/>
          <p:nvPr/>
        </p:nvSpPr>
        <p:spPr>
          <a:xfrm>
            <a:off x="1076325" y="2495550"/>
            <a:ext cx="11115675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Systemic Treatment (Hrotherma to severe requires!) onPASI/DLQI &gt;10</a:t>
            </a:r>
            <a:endParaRPr lang="en-US" sz="1500" dirty="0"/>
          </a:p>
        </p:txBody>
      </p:sp>
      <p:sp>
        <p:nvSpPr>
          <p:cNvPr id="14" name="SK-19-text-13"/>
          <p:cNvSpPr/>
          <p:nvPr/>
        </p:nvSpPr>
        <p:spPr>
          <a:xfrm>
            <a:off x="1076325" y="3067050"/>
            <a:ext cx="11115675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Stepwise: Guttate &amp; Scalpagement before, guttatie psoriasis</a:t>
            </a:r>
            <a:endParaRPr lang="en-US" sz="1500" dirty="0"/>
          </a:p>
        </p:txBody>
      </p:sp>
      <p:sp>
        <p:nvSpPr>
          <p:cNvPr id="15" name="SK-19-text-14"/>
          <p:cNvSpPr/>
          <p:nvPr/>
        </p:nvSpPr>
        <p:spPr>
          <a:xfrm>
            <a:off x="1076325" y="3324225"/>
            <a:ext cx="11115675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Stepwise&amp; Scalp Management (steps action, &amp; anc scalp VDL</a:t>
            </a:r>
            <a:endParaRPr lang="en-US" sz="1500" dirty="0"/>
          </a:p>
        </p:txBody>
      </p:sp>
      <p:sp>
        <p:nvSpPr>
          <p:cNvPr id="16" name="SK-19-text-15"/>
          <p:cNvSpPr/>
          <p:nvPr/>
        </p:nvSpPr>
        <p:spPr>
          <a:xfrm>
            <a:off x="1076325" y="3581400"/>
            <a:ext cx="11115675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Systemic Treatment → furimarforant action | guttate &amp; scalpatriol</a:t>
            </a:r>
            <a:endParaRPr lang="en-US" sz="1500" dirty="0"/>
          </a:p>
        </p:txBody>
      </p:sp>
      <p:sp>
        <p:nvSpPr>
          <p:cNvPr id="17" name="SK-19-text-16"/>
          <p:cNvSpPr/>
          <p:nvPr/>
        </p:nvSpPr>
        <p:spPr>
          <a:xfrm>
            <a:off x="1076325" y="4152900"/>
            <a:ext cx="9982200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Step 1: Keratolytics (Steroic keratolics)</a:t>
            </a:r>
            <a:endParaRPr lang="en-US" sz="1500" dirty="0"/>
          </a:p>
        </p:txBody>
      </p:sp>
      <p:sp>
        <p:nvSpPr>
          <p:cNvPr id="18" name="SK-19-text-17"/>
          <p:cNvSpPr/>
          <p:nvPr/>
        </p:nvSpPr>
        <p:spPr>
          <a:xfrm>
            <a:off x="1076325" y="4410075"/>
            <a:ext cx="11115675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Step: Steroids/Calcipotriol (Passianic calcipotriol, treatment,-calcipotriol)&amp;</a:t>
            </a:r>
            <a:endParaRPr lang="en-US" sz="1500" dirty="0"/>
          </a:p>
        </p:txBody>
      </p:sp>
      <p:sp>
        <p:nvSpPr>
          <p:cNvPr id="19" name="SK-19-text-18"/>
          <p:cNvSpPr/>
          <p:nvPr/>
        </p:nvSpPr>
        <p:spPr>
          <a:xfrm>
            <a:off x="1076325" y="4667250"/>
            <a:ext cx="11115675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Refractory Treatments: Rulionak steroids/treatments or reaulable</a:t>
            </a:r>
            <a:endParaRPr lang="en-US" sz="1500" dirty="0"/>
          </a:p>
        </p:txBody>
      </p:sp>
      <p:sp>
        <p:nvSpPr>
          <p:cNvPr id="20" name="SK-19-text-19"/>
          <p:cNvSpPr/>
          <p:nvPr/>
        </p:nvSpPr>
        <p:spPr>
          <a:xfrm>
            <a:off x="1076325" y="5238750"/>
            <a:ext cx="9372600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First-Line NSAIDs (-thumb forlive drug)</a:t>
            </a:r>
            <a:endParaRPr lang="en-US" sz="1500" dirty="0"/>
          </a:p>
        </p:txBody>
      </p:sp>
      <p:sp>
        <p:nvSpPr>
          <p:cNvPr id="21" name="SK-19-text-20"/>
          <p:cNvSpPr/>
          <p:nvPr/>
        </p:nvSpPr>
        <p:spPr>
          <a:xfrm>
            <a:off x="1076325" y="5467350"/>
            <a:ext cx="11115675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Escalate to DMARDs (nosvann'a NSAIDs ≫ DMARDIs, plux, arthritis&gt; joint)</a:t>
            </a:r>
            <a:endParaRPr lang="en-US" sz="1500" dirty="0"/>
          </a:p>
        </p:txBody>
      </p:sp>
      <p:sp>
        <p:nvSpPr>
          <p:cNvPr id="22" name="SK-19-text-21"/>
          <p:cNvSpPr/>
          <p:nvPr/>
        </p:nvSpPr>
        <p:spPr>
          <a:xfrm>
            <a:off x="1076325" y="5724525"/>
            <a:ext cx="11115675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Escalate to biologics (PEST score referral logic score to falolog, for PEST score in EUlogic)</a:t>
            </a:r>
            <a:endParaRPr lang="en-US" sz="1500" dirty="0"/>
          </a:p>
        </p:txBody>
      </p:sp>
      <p:sp>
        <p:nvSpPr>
          <p:cNvPr id="23" name="SK-19-text-22"/>
          <p:cNvSpPr/>
          <p:nvPr/>
        </p:nvSpPr>
        <p:spPr>
          <a:xfrm>
            <a:off x="771525" y="6343650"/>
            <a:ext cx="11420475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Contraindications — kristix mtnriem.py:indness main avoid rebound/pustular risk upon withdrawal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173" y="5938986"/>
            <a:ext cx="950863" cy="685800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396" y="5047357"/>
            <a:ext cx="743694" cy="685800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988" y="4169569"/>
            <a:ext cx="877788" cy="644575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7396" y="3223171"/>
            <a:ext cx="804565" cy="713184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5192" y="2331690"/>
            <a:ext cx="816769" cy="685800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2988" y="1392138"/>
            <a:ext cx="853380" cy="774948"/>
          </a:xfrm>
          <a:prstGeom prst="rect">
            <a:avLst/>
          </a:prstGeom>
        </p:spPr>
      </p:pic>
      <p:sp>
        <p:nvSpPr>
          <p:cNvPr id="9" name="SK-2-text-8"/>
          <p:cNvSpPr/>
          <p:nvPr/>
        </p:nvSpPr>
        <p:spPr>
          <a:xfrm>
            <a:off x="571500" y="257175"/>
            <a:ext cx="11620500" cy="5028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96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Session Scope and Objectives</a:t>
            </a:r>
            <a:endParaRPr lang="en-US" sz="3300" dirty="0"/>
          </a:p>
        </p:txBody>
      </p:sp>
      <p:sp>
        <p:nvSpPr>
          <p:cNvPr id="10" name="SK-2-text-9"/>
          <p:cNvSpPr/>
          <p:nvPr/>
        </p:nvSpPr>
        <p:spPr>
          <a:xfrm>
            <a:off x="1685925" y="1457325"/>
            <a:ext cx="9144000" cy="2857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875" dirty="0">
                <a:solidFill>
                  <a:srgbClr val="000000"/>
                </a:solidFill>
              </a:rPr>
              <a:t>NOT about theory or pathogenesis</a:t>
            </a:r>
            <a:endParaRPr lang="en-US" sz="1875" dirty="0"/>
          </a:p>
        </p:txBody>
      </p:sp>
      <p:sp>
        <p:nvSpPr>
          <p:cNvPr id="11" name="SK-2-text-10"/>
          <p:cNvSpPr/>
          <p:nvPr/>
        </p:nvSpPr>
        <p:spPr>
          <a:xfrm>
            <a:off x="1685925" y="2352675"/>
            <a:ext cx="8572500" cy="2857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875" dirty="0">
                <a:solidFill>
                  <a:srgbClr val="000000"/>
                </a:solidFill>
              </a:rPr>
              <a:t>PRACTICAL clinical recognition</a:t>
            </a:r>
            <a:endParaRPr lang="en-US" sz="1875" dirty="0"/>
          </a:p>
        </p:txBody>
      </p:sp>
      <p:sp>
        <p:nvSpPr>
          <p:cNvPr id="12" name="SK-2-text-11"/>
          <p:cNvSpPr/>
          <p:nvPr/>
        </p:nvSpPr>
        <p:spPr>
          <a:xfrm>
            <a:off x="1685925" y="3257550"/>
            <a:ext cx="9429750" cy="2857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875" dirty="0">
                <a:solidFill>
                  <a:srgbClr val="000000"/>
                </a:solidFill>
              </a:rPr>
              <a:t>Key pearls and red flags per type</a:t>
            </a:r>
            <a:endParaRPr lang="en-US" sz="1875" dirty="0"/>
          </a:p>
        </p:txBody>
      </p:sp>
      <p:sp>
        <p:nvSpPr>
          <p:cNvPr id="13" name="SK-2-text-12"/>
          <p:cNvSpPr/>
          <p:nvPr/>
        </p:nvSpPr>
        <p:spPr>
          <a:xfrm>
            <a:off x="1685925" y="4162425"/>
            <a:ext cx="8572500" cy="2857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875" dirty="0">
                <a:solidFill>
                  <a:srgbClr val="000000"/>
                </a:solidFill>
              </a:rPr>
              <a:t>Up-to-date management guidance</a:t>
            </a:r>
            <a:endParaRPr lang="en-US" sz="1875" dirty="0"/>
          </a:p>
        </p:txBody>
      </p:sp>
      <p:sp>
        <p:nvSpPr>
          <p:cNvPr id="14" name="SK-2-text-13"/>
          <p:cNvSpPr/>
          <p:nvPr/>
        </p:nvSpPr>
        <p:spPr>
          <a:xfrm>
            <a:off x="1685925" y="5057775"/>
            <a:ext cx="10287000" cy="2857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875" dirty="0">
                <a:solidFill>
                  <a:srgbClr val="000000"/>
                </a:solidFill>
              </a:rPr>
              <a:t>Recognise dermatological emergencies</a:t>
            </a:r>
            <a:endParaRPr lang="en-US" sz="1875" dirty="0"/>
          </a:p>
        </p:txBody>
      </p:sp>
      <p:sp>
        <p:nvSpPr>
          <p:cNvPr id="15" name="SK-2-text-14"/>
          <p:cNvSpPr/>
          <p:nvPr/>
        </p:nvSpPr>
        <p:spPr>
          <a:xfrm>
            <a:off x="1685925" y="5953125"/>
            <a:ext cx="8572500" cy="2857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875" dirty="0">
                <a:solidFill>
                  <a:srgbClr val="000000"/>
                </a:solidFill>
              </a:rPr>
              <a:t>Describe what you SEE — always</a:t>
            </a:r>
            <a:endParaRPr lang="en-US" sz="1875" dirty="0"/>
          </a:p>
        </p:txBody>
      </p:sp>
      <p:sp>
        <p:nvSpPr>
          <p:cNvPr id="16" name="SK-2-text-15"/>
          <p:cNvSpPr/>
          <p:nvPr/>
        </p:nvSpPr>
        <p:spPr>
          <a:xfrm>
            <a:off x="1515368" y="1828800"/>
            <a:ext cx="10676632" cy="2714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875" dirty="0">
                <a:solidFill>
                  <a:srgbClr val="000000"/>
                </a:solidFill>
              </a:rPr>
              <a:t>Textbooks cover aetiology and epidemiology — this session skips that entirely.</a:t>
            </a:r>
            <a:endParaRPr lang="en-US" sz="1875" dirty="0"/>
          </a:p>
        </p:txBody>
      </p:sp>
      <p:sp>
        <p:nvSpPr>
          <p:cNvPr id="17" name="SK-2-text-16"/>
          <p:cNvSpPr/>
          <p:nvPr/>
        </p:nvSpPr>
        <p:spPr>
          <a:xfrm>
            <a:off x="1274415" y="2724150"/>
            <a:ext cx="10917585" cy="2714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875" dirty="0">
                <a:solidFill>
                  <a:srgbClr val="000000"/>
                </a:solidFill>
              </a:rPr>
              <a:t>Learn to identify each psoriasis type quickly and confidently in everyday practice.</a:t>
            </a:r>
            <a:endParaRPr lang="en-US" sz="1875" dirty="0"/>
          </a:p>
        </p:txBody>
      </p:sp>
      <p:sp>
        <p:nvSpPr>
          <p:cNvPr id="18" name="SK-2-text-17"/>
          <p:cNvSpPr/>
          <p:nvPr/>
        </p:nvSpPr>
        <p:spPr>
          <a:xfrm>
            <a:off x="1685925" y="3619500"/>
            <a:ext cx="10506075" cy="2714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875" dirty="0">
                <a:solidFill>
                  <a:srgbClr val="000000"/>
                </a:solidFill>
              </a:rPr>
              <a:t>Each type has specific clinical clues and warning signs you must not miss.</a:t>
            </a:r>
            <a:endParaRPr lang="en-US" sz="1875" dirty="0"/>
          </a:p>
        </p:txBody>
      </p:sp>
      <p:sp>
        <p:nvSpPr>
          <p:cNvPr id="19" name="SK-2-text-18"/>
          <p:cNvSpPr/>
          <p:nvPr/>
        </p:nvSpPr>
        <p:spPr>
          <a:xfrm>
            <a:off x="1421011" y="4514850"/>
            <a:ext cx="10770989" cy="2714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875" dirty="0">
                <a:solidFill>
                  <a:srgbClr val="000000"/>
                </a:solidFill>
              </a:rPr>
              <a:t>All treatment advice is aligned with current NICE, PCDS, and BNF 2024 guidance.</a:t>
            </a:r>
            <a:endParaRPr lang="en-US" sz="1875" dirty="0"/>
          </a:p>
        </p:txBody>
      </p:sp>
      <p:sp>
        <p:nvSpPr>
          <p:cNvPr id="20" name="SK-2-text-19"/>
          <p:cNvSpPr/>
          <p:nvPr/>
        </p:nvSpPr>
        <p:spPr>
          <a:xfrm>
            <a:off x="1148655" y="5410200"/>
            <a:ext cx="11043345" cy="2714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875" dirty="0">
                <a:solidFill>
                  <a:srgbClr val="000000"/>
                </a:solidFill>
              </a:rPr>
              <a:t>Two psoriasis types are life-threatening — this session ensures you spot them fast.</a:t>
            </a:r>
            <a:endParaRPr lang="en-US" sz="1875" dirty="0"/>
          </a:p>
        </p:txBody>
      </p:sp>
      <p:sp>
        <p:nvSpPr>
          <p:cNvPr id="21" name="SK-2-text-20"/>
          <p:cNvSpPr/>
          <p:nvPr/>
        </p:nvSpPr>
        <p:spPr>
          <a:xfrm>
            <a:off x="855315" y="6315075"/>
            <a:ext cx="11336685" cy="2714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875" dirty="0">
                <a:solidFill>
                  <a:srgbClr val="000000"/>
                </a:solidFill>
              </a:rPr>
              <a:t>Systematic morphology description: shape, colour, scale, distribution leads to diagnosis.</a:t>
            </a:r>
            <a:endParaRPr lang="en-US" sz="1875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0" y="5801767"/>
            <a:ext cx="426690" cy="411361"/>
          </a:xfrm>
          <a:prstGeom prst="rect">
            <a:avLst/>
          </a:prstGeom>
        </p:spPr>
      </p:pic>
      <p:pic>
        <p:nvPicPr>
          <p:cNvPr id="4" name="SK-2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04377" y="5040511"/>
            <a:ext cx="402282" cy="493663"/>
          </a:xfrm>
          <a:prstGeom prst="rect">
            <a:avLst/>
          </a:prstGeom>
        </p:spPr>
      </p:pic>
      <p:pic>
        <p:nvPicPr>
          <p:cNvPr id="5" name="SK-2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5059" y="4094113"/>
            <a:ext cx="377875" cy="383977"/>
          </a:xfrm>
          <a:prstGeom prst="rect">
            <a:avLst/>
          </a:prstGeom>
        </p:spPr>
      </p:pic>
      <p:pic>
        <p:nvPicPr>
          <p:cNvPr id="6" name="SK-2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79969" y="3360390"/>
            <a:ext cx="402282" cy="404515"/>
          </a:xfrm>
          <a:prstGeom prst="rect">
            <a:avLst/>
          </a:prstGeom>
        </p:spPr>
      </p:pic>
      <p:pic>
        <p:nvPicPr>
          <p:cNvPr id="7" name="SK-2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04463" y="3367236"/>
            <a:ext cx="402282" cy="397669"/>
          </a:xfrm>
          <a:prstGeom prst="rect">
            <a:avLst/>
          </a:prstGeom>
        </p:spPr>
      </p:pic>
      <p:pic>
        <p:nvPicPr>
          <p:cNvPr id="8" name="SK-2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1671" y="2324844"/>
            <a:ext cx="304800" cy="486817"/>
          </a:xfrm>
          <a:prstGeom prst="rect">
            <a:avLst/>
          </a:prstGeom>
        </p:spPr>
      </p:pic>
      <p:pic>
        <p:nvPicPr>
          <p:cNvPr id="9" name="SK-2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43357" y="1632198"/>
            <a:ext cx="438894" cy="432048"/>
          </a:xfrm>
          <a:prstGeom prst="rect">
            <a:avLst/>
          </a:prstGeom>
        </p:spPr>
      </p:pic>
      <p:pic>
        <p:nvPicPr>
          <p:cNvPr id="10" name="SK-2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43592" y="1625203"/>
            <a:ext cx="438894" cy="452586"/>
          </a:xfrm>
          <a:prstGeom prst="rect">
            <a:avLst/>
          </a:prstGeom>
        </p:spPr>
      </p:pic>
      <p:pic>
        <p:nvPicPr>
          <p:cNvPr id="11" name="SK-2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655" y="5801767"/>
            <a:ext cx="414486" cy="404515"/>
          </a:xfrm>
          <a:prstGeom prst="rect">
            <a:avLst/>
          </a:prstGeom>
        </p:spPr>
      </p:pic>
      <p:pic>
        <p:nvPicPr>
          <p:cNvPr id="12" name="SK-2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74282" y="5074890"/>
            <a:ext cx="828973" cy="418207"/>
          </a:xfrm>
          <a:prstGeom prst="rect">
            <a:avLst/>
          </a:prstGeom>
        </p:spPr>
      </p:pic>
      <p:pic>
        <p:nvPicPr>
          <p:cNvPr id="13" name="SK-20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4114800"/>
            <a:ext cx="353467" cy="397669"/>
          </a:xfrm>
          <a:prstGeom prst="rect">
            <a:avLst/>
          </a:prstGeom>
        </p:spPr>
      </p:pic>
      <p:pic>
        <p:nvPicPr>
          <p:cNvPr id="14" name="SK-20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279082" y="3291780"/>
            <a:ext cx="548580" cy="562273"/>
          </a:xfrm>
          <a:prstGeom prst="rect">
            <a:avLst/>
          </a:prstGeom>
        </p:spPr>
      </p:pic>
      <p:pic>
        <p:nvPicPr>
          <p:cNvPr id="15" name="SK-20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7396" y="2324844"/>
            <a:ext cx="463153" cy="473125"/>
          </a:xfrm>
          <a:prstGeom prst="rect">
            <a:avLst/>
          </a:prstGeom>
        </p:spPr>
      </p:pic>
      <p:sp>
        <p:nvSpPr>
          <p:cNvPr id="16" name="SK-20-text-15"/>
          <p:cNvSpPr/>
          <p:nvPr/>
        </p:nvSpPr>
        <p:spPr>
          <a:xfrm>
            <a:off x="504825" y="266700"/>
            <a:ext cx="8903970" cy="48815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844"/>
              </a:lnSpc>
              <a:buNone/>
            </a:pPr>
            <a:r>
              <a:rPr lang="en-US" sz="30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Clinical Pearls</a:t>
            </a:r>
            <a:endParaRPr lang="en-US" sz="3075" dirty="0"/>
          </a:p>
        </p:txBody>
      </p:sp>
      <p:sp>
        <p:nvSpPr>
          <p:cNvPr id="17" name="SK-20-text-16"/>
          <p:cNvSpPr/>
          <p:nvPr/>
        </p:nvSpPr>
        <p:spPr>
          <a:xfrm>
            <a:off x="669578" y="1571625"/>
            <a:ext cx="146596" cy="2702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29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</a:t>
            </a:r>
            <a:endParaRPr lang="en-US" sz="1650" dirty="0"/>
          </a:p>
        </p:txBody>
      </p:sp>
      <p:sp>
        <p:nvSpPr>
          <p:cNvPr id="18" name="SK-20-text-17"/>
          <p:cNvSpPr/>
          <p:nvPr/>
        </p:nvSpPr>
        <p:spPr>
          <a:xfrm>
            <a:off x="667643" y="5029200"/>
            <a:ext cx="188565" cy="2702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29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endParaRPr lang="en-US" sz="1650" dirty="0"/>
          </a:p>
        </p:txBody>
      </p:sp>
      <p:sp>
        <p:nvSpPr>
          <p:cNvPr id="19" name="SK-20-text-18"/>
          <p:cNvSpPr/>
          <p:nvPr/>
        </p:nvSpPr>
        <p:spPr>
          <a:xfrm>
            <a:off x="669578" y="3314700"/>
            <a:ext cx="146596" cy="2702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29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</a:t>
            </a:r>
            <a:endParaRPr lang="en-US" sz="1650" dirty="0"/>
          </a:p>
        </p:txBody>
      </p:sp>
      <p:sp>
        <p:nvSpPr>
          <p:cNvPr id="20" name="SK-20-text-19"/>
          <p:cNvSpPr/>
          <p:nvPr/>
        </p:nvSpPr>
        <p:spPr>
          <a:xfrm>
            <a:off x="6469856" y="1571625"/>
            <a:ext cx="157163" cy="2702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29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</a:t>
            </a:r>
            <a:endParaRPr lang="en-US" sz="1650" dirty="0"/>
          </a:p>
        </p:txBody>
      </p:sp>
      <p:sp>
        <p:nvSpPr>
          <p:cNvPr id="21" name="SK-20-text-20"/>
          <p:cNvSpPr/>
          <p:nvPr/>
        </p:nvSpPr>
        <p:spPr>
          <a:xfrm>
            <a:off x="6469856" y="5029200"/>
            <a:ext cx="157163" cy="2702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29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</a:t>
            </a:r>
            <a:endParaRPr lang="en-US" sz="1650" dirty="0"/>
          </a:p>
        </p:txBody>
      </p:sp>
      <p:sp>
        <p:nvSpPr>
          <p:cNvPr id="22" name="SK-20-text-21"/>
          <p:cNvSpPr/>
          <p:nvPr/>
        </p:nvSpPr>
        <p:spPr>
          <a:xfrm>
            <a:off x="6469856" y="3314700"/>
            <a:ext cx="157163" cy="2702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29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</a:t>
            </a:r>
            <a:endParaRPr lang="en-US" sz="1650" dirty="0"/>
          </a:p>
        </p:txBody>
      </p:sp>
      <p:sp>
        <p:nvSpPr>
          <p:cNvPr id="23" name="SK-20-text-22"/>
          <p:cNvSpPr/>
          <p:nvPr/>
        </p:nvSpPr>
        <p:spPr>
          <a:xfrm>
            <a:off x="1200150" y="1590675"/>
            <a:ext cx="5311973" cy="4759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b="1" dirty="0">
                <a:solidFill>
                  <a:srgbClr val="1A1A1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Describe what you SEE to reach diagnosis
diagnosis</a:t>
            </a:r>
            <a:endParaRPr lang="en-US" sz="1575" dirty="0"/>
          </a:p>
        </p:txBody>
      </p:sp>
      <p:sp>
        <p:nvSpPr>
          <p:cNvPr id="24" name="SK-20-text-23"/>
          <p:cNvSpPr/>
          <p:nvPr/>
        </p:nvSpPr>
        <p:spPr>
          <a:xfrm>
            <a:off x="1200150" y="5048250"/>
            <a:ext cx="3352800" cy="4759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b="1" dirty="0">
                <a:solidFill>
                  <a:srgbClr val="1A1A1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NEVER prescribe systemic
corticosteroids</a:t>
            </a:r>
            <a:endParaRPr lang="en-US" sz="1575" dirty="0"/>
          </a:p>
        </p:txBody>
      </p:sp>
      <p:sp>
        <p:nvSpPr>
          <p:cNvPr id="25" name="SK-20-text-24"/>
          <p:cNvSpPr/>
          <p:nvPr/>
        </p:nvSpPr>
        <p:spPr>
          <a:xfrm>
            <a:off x="1200150" y="3333750"/>
            <a:ext cx="3729930" cy="4759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b="1" dirty="0">
                <a:solidFill>
                  <a:srgbClr val="1A1A1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Erythrodermic and Pustular =
SAME-DAY ADMIT</a:t>
            </a:r>
            <a:endParaRPr lang="en-US" sz="1575" dirty="0"/>
          </a:p>
        </p:txBody>
      </p:sp>
      <p:sp>
        <p:nvSpPr>
          <p:cNvPr id="26" name="SK-20-text-25"/>
          <p:cNvSpPr/>
          <p:nvPr/>
        </p:nvSpPr>
        <p:spPr>
          <a:xfrm>
            <a:off x="6991350" y="1590675"/>
            <a:ext cx="3101280" cy="4759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b="1" dirty="0">
                <a:solidFill>
                  <a:srgbClr val="1A1A1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Screen every patient for
psoriatic arthritis</a:t>
            </a:r>
            <a:endParaRPr lang="en-US" sz="1575" dirty="0"/>
          </a:p>
        </p:txBody>
      </p:sp>
      <p:sp>
        <p:nvSpPr>
          <p:cNvPr id="27" name="SK-20-text-26"/>
          <p:cNvSpPr/>
          <p:nvPr/>
        </p:nvSpPr>
        <p:spPr>
          <a:xfrm>
            <a:off x="6991350" y="5048250"/>
            <a:ext cx="3866108" cy="4759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b="1" dirty="0">
                <a:solidFill>
                  <a:srgbClr val="1A1A1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Use DLQI to guide referral and
treatment escalation</a:t>
            </a:r>
            <a:endParaRPr lang="en-US" sz="1575" dirty="0"/>
          </a:p>
        </p:txBody>
      </p:sp>
      <p:sp>
        <p:nvSpPr>
          <p:cNvPr id="28" name="SK-20-text-27"/>
          <p:cNvSpPr/>
          <p:nvPr/>
        </p:nvSpPr>
        <p:spPr>
          <a:xfrm>
            <a:off x="6991350" y="3333750"/>
            <a:ext cx="3981450" cy="4759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b="1" dirty="0">
                <a:solidFill>
                  <a:srgbClr val="1A1A1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Calcipotriol + betamethasone is
modern first-line</a:t>
            </a:r>
            <a:endParaRPr lang="en-US" sz="1575" dirty="0"/>
          </a:p>
        </p:txBody>
      </p:sp>
      <p:sp>
        <p:nvSpPr>
          <p:cNvPr id="29" name="SK-20-text-28"/>
          <p:cNvSpPr/>
          <p:nvPr/>
        </p:nvSpPr>
        <p:spPr>
          <a:xfrm>
            <a:off x="1200150" y="2314575"/>
            <a:ext cx="5416748" cy="6460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1A1A1A"/>
                </a:solidFill>
              </a:rPr>
              <a:t>Systematic morphology description — shape, colour,
scale, distribution — guides accurate psoriasis type
identification every time.</a:t>
            </a:r>
            <a:endParaRPr lang="en-US" sz="1425" dirty="0"/>
          </a:p>
        </p:txBody>
      </p:sp>
      <p:sp>
        <p:nvSpPr>
          <p:cNvPr id="30" name="SK-20-text-29"/>
          <p:cNvSpPr/>
          <p:nvPr/>
        </p:nvSpPr>
        <p:spPr>
          <a:xfrm>
            <a:off x="1200150" y="5762625"/>
            <a:ext cx="4777680" cy="6460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1A1A1A"/>
                </a:solidFill>
              </a:rPr>
              <a:t>Systemic steroids risk catastrophic rebound —
triggering erythroderma or pustular flare. This
rule applies to ALL psoriasis types.</a:t>
            </a:r>
            <a:endParaRPr lang="en-US" sz="1425" dirty="0"/>
          </a:p>
        </p:txBody>
      </p:sp>
      <p:sp>
        <p:nvSpPr>
          <p:cNvPr id="31" name="SK-20-text-30"/>
          <p:cNvSpPr/>
          <p:nvPr/>
        </p:nvSpPr>
        <p:spPr>
          <a:xfrm>
            <a:off x="1200150" y="4019550"/>
            <a:ext cx="5270153" cy="6460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1A1A1A"/>
                </a:solidFill>
              </a:rPr>
              <a:t>Both are life-threatening emergencies. Never
manage as outpatient. Risk includes cardiac failure,
sepsis, and thermoregulatory collapse.</a:t>
            </a:r>
            <a:endParaRPr lang="en-US" sz="1425" dirty="0"/>
          </a:p>
        </p:txBody>
      </p:sp>
      <p:sp>
        <p:nvSpPr>
          <p:cNvPr id="32" name="SK-20-text-31"/>
          <p:cNvSpPr/>
          <p:nvPr/>
        </p:nvSpPr>
        <p:spPr>
          <a:xfrm>
            <a:off x="6991350" y="2314575"/>
            <a:ext cx="5175796" cy="6460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1A1A1A"/>
                </a:solidFill>
              </a:rPr>
              <a:t>Use the PEST questionnaire at every review. Score
≥3 warrants urgent rheumatology referral to
prevent irreversible joint damage.</a:t>
            </a:r>
            <a:endParaRPr lang="en-US" sz="1425" dirty="0"/>
          </a:p>
        </p:txBody>
      </p:sp>
      <p:sp>
        <p:nvSpPr>
          <p:cNvPr id="33" name="SK-20-text-32"/>
          <p:cNvSpPr/>
          <p:nvPr/>
        </p:nvSpPr>
        <p:spPr>
          <a:xfrm>
            <a:off x="6991350" y="5762625"/>
            <a:ext cx="4913858" cy="6460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1A1A1A"/>
                </a:solidFill>
              </a:rPr>
              <a:t>DLQI &gt;10 indicates severe quality-of-life impact.
Combine with PASI &gt;10 or BSA &gt;10% to support
timely dermatology referral.</a:t>
            </a:r>
            <a:endParaRPr lang="en-US" sz="1425" dirty="0"/>
          </a:p>
        </p:txBody>
      </p:sp>
      <p:sp>
        <p:nvSpPr>
          <p:cNvPr id="34" name="SK-20-text-33"/>
          <p:cNvSpPr/>
          <p:nvPr/>
        </p:nvSpPr>
        <p:spPr>
          <a:xfrm>
            <a:off x="6921698" y="4019550"/>
            <a:ext cx="5270153" cy="6460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1A1A1A"/>
                </a:solidFill>
              </a:rPr>
              <a:t>Combination therapy (Enstilar or Dovobet) replaces
steroid monotherapy. Use once daily for up to 8
weeks, then twice-weekly maintenance.</a:t>
            </a:r>
            <a:endParaRPr lang="en-US" sz="1425" dirty="0"/>
          </a:p>
        </p:txBody>
      </p:sp>
      <p:sp>
        <p:nvSpPr>
          <p:cNvPr id="35" name="SK-20-text-34"/>
          <p:cNvSpPr/>
          <p:nvPr/>
        </p:nvSpPr>
        <p:spPr>
          <a:xfrm>
            <a:off x="10991850" y="6600825"/>
            <a:ext cx="775246" cy="1238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975"/>
              </a:lnSpc>
              <a:buNone/>
            </a:pPr>
            <a:r>
              <a:rPr lang="en-US" sz="975" dirty="0">
                <a:solidFill>
                  <a:srgbClr val="1A1A1A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2026-05-10</a:t>
            </a:r>
            <a:endParaRPr lang="en-US" sz="97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6094" y="4944517"/>
            <a:ext cx="304800" cy="377130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99984" y="4073575"/>
            <a:ext cx="316855" cy="308521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1686" y="4039344"/>
            <a:ext cx="377875" cy="356592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99984" y="3161407"/>
            <a:ext cx="316855" cy="315367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42557" y="3099792"/>
            <a:ext cx="316855" cy="411361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81686" y="2201317"/>
            <a:ext cx="390079" cy="377130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06094" y="1302990"/>
            <a:ext cx="353467" cy="363438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23765" y="4958209"/>
            <a:ext cx="682675" cy="857250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06996" y="4972050"/>
            <a:ext cx="694879" cy="843409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9059" y="4965055"/>
            <a:ext cx="719286" cy="850255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718471" y="4114800"/>
            <a:ext cx="743694" cy="774948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77294" y="4107805"/>
            <a:ext cx="731490" cy="781794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023765" y="4114800"/>
            <a:ext cx="755898" cy="774948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70384" y="4107805"/>
            <a:ext cx="767953" cy="781794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65671" y="4100959"/>
            <a:ext cx="670471" cy="795486"/>
          </a:xfrm>
          <a:prstGeom prst="rect">
            <a:avLst/>
          </a:prstGeom>
        </p:spPr>
      </p:pic>
      <p:pic>
        <p:nvPicPr>
          <p:cNvPr id="18" name="SK-3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730675" y="3216325"/>
            <a:ext cx="682675" cy="740569"/>
          </a:xfrm>
          <a:prstGeom prst="rect">
            <a:avLst/>
          </a:prstGeom>
        </p:spPr>
      </p:pic>
      <p:pic>
        <p:nvPicPr>
          <p:cNvPr id="19" name="SK-3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974777" y="3168253"/>
            <a:ext cx="536377" cy="850255"/>
          </a:xfrm>
          <a:prstGeom prst="rect">
            <a:avLst/>
          </a:prstGeom>
        </p:spPr>
      </p:pic>
      <p:pic>
        <p:nvPicPr>
          <p:cNvPr id="20" name="SK-3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048173" y="3168253"/>
            <a:ext cx="682675" cy="850255"/>
          </a:xfrm>
          <a:prstGeom prst="rect">
            <a:avLst/>
          </a:prstGeom>
        </p:spPr>
      </p:pic>
      <p:pic>
        <p:nvPicPr>
          <p:cNvPr id="21" name="SK-3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82588" y="3209479"/>
            <a:ext cx="743694" cy="795486"/>
          </a:xfrm>
          <a:prstGeom prst="rect">
            <a:avLst/>
          </a:prstGeom>
        </p:spPr>
      </p:pic>
      <p:pic>
        <p:nvPicPr>
          <p:cNvPr id="22" name="SK-3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65671" y="3175248"/>
            <a:ext cx="670471" cy="843409"/>
          </a:xfrm>
          <a:prstGeom prst="rect">
            <a:avLst/>
          </a:prstGeom>
        </p:spPr>
      </p:pic>
      <p:pic>
        <p:nvPicPr>
          <p:cNvPr id="23" name="SK-3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718471" y="2283619"/>
            <a:ext cx="767953" cy="822871"/>
          </a:xfrm>
          <a:prstGeom prst="rect">
            <a:avLst/>
          </a:prstGeom>
        </p:spPr>
      </p:pic>
      <p:pic>
        <p:nvPicPr>
          <p:cNvPr id="24" name="SK-3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865090" y="2283619"/>
            <a:ext cx="767953" cy="822871"/>
          </a:xfrm>
          <a:prstGeom prst="rect">
            <a:avLst/>
          </a:prstGeom>
        </p:spPr>
      </p:pic>
      <p:pic>
        <p:nvPicPr>
          <p:cNvPr id="25" name="SK-3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023765" y="2283619"/>
            <a:ext cx="755898" cy="816025"/>
          </a:xfrm>
          <a:prstGeom prst="rect">
            <a:avLst/>
          </a:prstGeom>
        </p:spPr>
      </p:pic>
      <p:pic>
        <p:nvPicPr>
          <p:cNvPr id="26" name="SK-3-img-2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170384" y="2304157"/>
            <a:ext cx="755898" cy="781794"/>
          </a:xfrm>
          <a:prstGeom prst="rect">
            <a:avLst/>
          </a:prstGeom>
        </p:spPr>
      </p:pic>
      <p:pic>
        <p:nvPicPr>
          <p:cNvPr id="27" name="SK-3-img-26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365671" y="2304157"/>
            <a:ext cx="682675" cy="781794"/>
          </a:xfrm>
          <a:prstGeom prst="rect">
            <a:avLst/>
          </a:prstGeom>
        </p:spPr>
      </p:pic>
      <p:pic>
        <p:nvPicPr>
          <p:cNvPr id="28" name="SK-3-img-27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3694063" y="1398984"/>
            <a:ext cx="792361" cy="809179"/>
          </a:xfrm>
          <a:prstGeom prst="rect">
            <a:avLst/>
          </a:prstGeom>
        </p:spPr>
      </p:pic>
      <p:pic>
        <p:nvPicPr>
          <p:cNvPr id="29" name="SK-3-img-28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2901553" y="1398984"/>
            <a:ext cx="670471" cy="809179"/>
          </a:xfrm>
          <a:prstGeom prst="rect">
            <a:avLst/>
          </a:prstGeom>
        </p:spPr>
      </p:pic>
      <p:pic>
        <p:nvPicPr>
          <p:cNvPr id="30" name="SK-3-img-29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2011561" y="1412677"/>
            <a:ext cx="767953" cy="781794"/>
          </a:xfrm>
          <a:prstGeom prst="rect">
            <a:avLst/>
          </a:prstGeom>
        </p:spPr>
      </p:pic>
      <p:pic>
        <p:nvPicPr>
          <p:cNvPr id="31" name="SK-3-img-30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206996" y="1433215"/>
            <a:ext cx="707082" cy="767953"/>
          </a:xfrm>
          <a:prstGeom prst="rect">
            <a:avLst/>
          </a:prstGeom>
        </p:spPr>
      </p:pic>
      <p:pic>
        <p:nvPicPr>
          <p:cNvPr id="32" name="SK-3-img-31" descr="preencoded.png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292596" y="1385292"/>
            <a:ext cx="865584" cy="829717"/>
          </a:xfrm>
          <a:prstGeom prst="rect">
            <a:avLst/>
          </a:prstGeom>
        </p:spPr>
      </p:pic>
      <p:sp>
        <p:nvSpPr>
          <p:cNvPr id="33" name="SK-3-text-32"/>
          <p:cNvSpPr/>
          <p:nvPr/>
        </p:nvSpPr>
        <p:spPr>
          <a:xfrm>
            <a:off x="466725" y="266700"/>
            <a:ext cx="11725275" cy="5646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446"/>
              </a:lnSpc>
              <a:buNone/>
            </a:pPr>
            <a:r>
              <a:rPr lang="en-US" sz="3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Five Key Types of Psoriasis</a:t>
            </a:r>
            <a:endParaRPr lang="en-US" sz="3900" dirty="0"/>
          </a:p>
        </p:txBody>
      </p:sp>
      <p:sp>
        <p:nvSpPr>
          <p:cNvPr id="34" name="SK-3-text-33"/>
          <p:cNvSpPr/>
          <p:nvPr/>
        </p:nvSpPr>
        <p:spPr>
          <a:xfrm>
            <a:off x="5181600" y="1323975"/>
            <a:ext cx="6995160" cy="30867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30"/>
              </a:lnSpc>
              <a:buNone/>
            </a:pPr>
            <a:r>
              <a:rPr lang="en-US" sz="2025" b="1" dirty="0">
                <a:solidFill>
                  <a:srgbClr val="1A1A1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Type 1: Chronic Plaque</a:t>
            </a:r>
            <a:endParaRPr lang="en-US" sz="2025" dirty="0"/>
          </a:p>
        </p:txBody>
      </p:sp>
      <p:sp>
        <p:nvSpPr>
          <p:cNvPr id="35" name="SK-3-text-34"/>
          <p:cNvSpPr/>
          <p:nvPr/>
        </p:nvSpPr>
        <p:spPr>
          <a:xfrm>
            <a:off x="5181600" y="2247900"/>
            <a:ext cx="7010400" cy="30867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30"/>
              </a:lnSpc>
              <a:buNone/>
            </a:pPr>
            <a:r>
              <a:rPr lang="en-US" sz="2025" b="1" dirty="0">
                <a:solidFill>
                  <a:srgbClr val="1A1A1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Type 2: Guttate Psoriasis</a:t>
            </a:r>
            <a:endParaRPr lang="en-US" sz="2025" dirty="0"/>
          </a:p>
        </p:txBody>
      </p:sp>
      <p:sp>
        <p:nvSpPr>
          <p:cNvPr id="36" name="SK-3-text-35"/>
          <p:cNvSpPr/>
          <p:nvPr/>
        </p:nvSpPr>
        <p:spPr>
          <a:xfrm>
            <a:off x="5181600" y="3171825"/>
            <a:ext cx="7010400" cy="30867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30"/>
              </a:lnSpc>
              <a:buNone/>
            </a:pPr>
            <a:r>
              <a:rPr lang="en-US" sz="2025" b="1" dirty="0">
                <a:solidFill>
                  <a:srgbClr val="1A1A1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Type 3: Erythrodermic Psoriasis 🚨 EMERGENCY</a:t>
            </a:r>
            <a:endParaRPr lang="en-US" sz="2025" dirty="0"/>
          </a:p>
        </p:txBody>
      </p:sp>
      <p:sp>
        <p:nvSpPr>
          <p:cNvPr id="37" name="SK-3-text-36"/>
          <p:cNvSpPr/>
          <p:nvPr/>
        </p:nvSpPr>
        <p:spPr>
          <a:xfrm>
            <a:off x="5181600" y="4095750"/>
            <a:ext cx="7010400" cy="30867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30"/>
              </a:lnSpc>
              <a:buNone/>
            </a:pPr>
            <a:r>
              <a:rPr lang="en-US" sz="2025" b="1" dirty="0">
                <a:solidFill>
                  <a:srgbClr val="1A1A1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Type 4: Acute Pustular Psoriasis 🚨 EMERGENCY</a:t>
            </a:r>
            <a:endParaRPr lang="en-US" sz="2025" dirty="0"/>
          </a:p>
        </p:txBody>
      </p:sp>
      <p:sp>
        <p:nvSpPr>
          <p:cNvPr id="38" name="SK-3-text-37"/>
          <p:cNvSpPr/>
          <p:nvPr/>
        </p:nvSpPr>
        <p:spPr>
          <a:xfrm>
            <a:off x="5181600" y="5019675"/>
            <a:ext cx="7010400" cy="30867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30"/>
              </a:lnSpc>
              <a:buNone/>
            </a:pPr>
            <a:r>
              <a:rPr lang="en-US" sz="2025" b="1" dirty="0">
                <a:solidFill>
                  <a:srgbClr val="1A1A1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Type 5: Palmoplantar Psoriasis</a:t>
            </a:r>
            <a:endParaRPr lang="en-US" sz="2025" dirty="0"/>
          </a:p>
        </p:txBody>
      </p:sp>
      <p:sp>
        <p:nvSpPr>
          <p:cNvPr id="39" name="SK-3-text-38"/>
          <p:cNvSpPr/>
          <p:nvPr/>
        </p:nvSpPr>
        <p:spPr>
          <a:xfrm>
            <a:off x="4941540" y="1628775"/>
            <a:ext cx="7250311" cy="5893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21"/>
              </a:lnSpc>
              <a:buNone/>
            </a:pPr>
            <a:r>
              <a:rPr lang="en-US" sz="1950" dirty="0">
                <a:solidFill>
                  <a:srgbClr val="1A1A1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Most common; salmon-pink plaques with silvery scale
on elbows, knees, scalp, and lumbosacral region.</a:t>
            </a:r>
            <a:endParaRPr lang="en-US" sz="1950" dirty="0"/>
          </a:p>
        </p:txBody>
      </p:sp>
      <p:sp>
        <p:nvSpPr>
          <p:cNvPr id="40" name="SK-3-text-39"/>
          <p:cNvSpPr/>
          <p:nvPr/>
        </p:nvSpPr>
        <p:spPr>
          <a:xfrm>
            <a:off x="5151090" y="2552700"/>
            <a:ext cx="7040761" cy="5893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21"/>
              </a:lnSpc>
              <a:buNone/>
            </a:pPr>
            <a:r>
              <a:rPr lang="en-US" sz="1950" dirty="0">
                <a:solidFill>
                  <a:srgbClr val="1A1A1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Drop-shaped lesions suddenly erupting across trunk;
triggered by strep infection; often self-limiting.</a:t>
            </a:r>
            <a:endParaRPr lang="en-US" sz="1950" dirty="0"/>
          </a:p>
        </p:txBody>
      </p:sp>
      <p:sp>
        <p:nvSpPr>
          <p:cNvPr id="41" name="SK-3-text-40"/>
          <p:cNvSpPr/>
          <p:nvPr/>
        </p:nvSpPr>
        <p:spPr>
          <a:xfrm>
            <a:off x="4700588" y="3476625"/>
            <a:ext cx="7491413" cy="5893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21"/>
              </a:lnSpc>
              <a:buNone/>
            </a:pPr>
            <a:r>
              <a:rPr lang="en-US" sz="1950" dirty="0">
                <a:solidFill>
                  <a:srgbClr val="1A1A1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&gt; 75% BSA involved; fiery red confluent erythema; risk of
cardiac failure, sepsis, hypothermia.</a:t>
            </a:r>
            <a:endParaRPr lang="en-US" sz="1950" dirty="0"/>
          </a:p>
        </p:txBody>
      </p:sp>
      <p:sp>
        <p:nvSpPr>
          <p:cNvPr id="42" name="SK-3-text-41"/>
          <p:cNvSpPr/>
          <p:nvPr/>
        </p:nvSpPr>
        <p:spPr>
          <a:xfrm>
            <a:off x="5224463" y="4400550"/>
            <a:ext cx="6967538" cy="5893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21"/>
              </a:lnSpc>
              <a:buNone/>
            </a:pPr>
            <a:r>
              <a:rPr lang="en-US" sz="1950" dirty="0">
                <a:solidFill>
                  <a:srgbClr val="1A1A1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Sterile pustules on erythematous skin; high swinging
fever; systemically unwell; life-threatening.</a:t>
            </a:r>
            <a:endParaRPr lang="en-US" sz="1950" dirty="0"/>
          </a:p>
        </p:txBody>
      </p:sp>
      <p:sp>
        <p:nvSpPr>
          <p:cNvPr id="43" name="SK-3-text-42"/>
          <p:cNvSpPr/>
          <p:nvPr/>
        </p:nvSpPr>
        <p:spPr>
          <a:xfrm>
            <a:off x="4794796" y="5324475"/>
            <a:ext cx="7397055" cy="5893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21"/>
              </a:lnSpc>
              <a:buNone/>
            </a:pPr>
            <a:r>
              <a:rPr lang="en-US" sz="1950" dirty="0">
                <a:solidFill>
                  <a:srgbClr val="1A1A1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Affects palms/soles; hyperkeratotic plaques or pustules;
notoriously difficult to treat; linked to smoking.</a:t>
            </a:r>
            <a:endParaRPr lang="en-US" sz="1950" dirty="0"/>
          </a:p>
        </p:txBody>
      </p:sp>
      <p:sp>
        <p:nvSpPr>
          <p:cNvPr id="44" name="SK-3-text-43"/>
          <p:cNvSpPr/>
          <p:nvPr/>
        </p:nvSpPr>
        <p:spPr>
          <a:xfrm>
            <a:off x="0" y="6019800"/>
            <a:ext cx="12192000" cy="5953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44"/>
              </a:lnSpc>
              <a:buNone/>
            </a:pPr>
            <a:r>
              <a:rPr lang="en-US" sz="1875" b="1" i="1" dirty="0">
                <a:solidFill>
                  <a:srgbClr val="1A1A1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Recognise Emergencies Fast: Types 3 and 4 are dermatological emergencies. In them easolved
Never manage erythrodermic or pustular psoriasis in the community alone. 🚨</a:t>
            </a:r>
            <a:endParaRPr lang="en-US" sz="187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0188" y="6391573"/>
            <a:ext cx="414486" cy="425053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0188" y="5993755"/>
            <a:ext cx="414486" cy="377130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32784" y="5170884"/>
            <a:ext cx="548580" cy="610344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66965" y="3367236"/>
            <a:ext cx="414486" cy="479971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93890" y="2701975"/>
            <a:ext cx="572988" cy="479971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81686" y="2064246"/>
            <a:ext cx="597396" cy="486817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7396" y="1577280"/>
            <a:ext cx="3706267" cy="4745682"/>
          </a:xfrm>
          <a:prstGeom prst="rect">
            <a:avLst/>
          </a:prstGeom>
        </p:spPr>
      </p:pic>
      <p:sp>
        <p:nvSpPr>
          <p:cNvPr id="10" name="SK-4-text-9"/>
          <p:cNvSpPr/>
          <p:nvPr/>
        </p:nvSpPr>
        <p:spPr>
          <a:xfrm>
            <a:off x="40481" y="266700"/>
            <a:ext cx="12101513" cy="7547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5942"/>
              </a:lnSpc>
              <a:buNone/>
            </a:pPr>
            <a:r>
              <a:rPr lang="en-US" sz="4275" b="1" kern="0" spc="6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Chronic Plaque Psoriasis Recognition</a:t>
            </a:r>
            <a:endParaRPr lang="en-US" sz="4275" dirty="0"/>
          </a:p>
        </p:txBody>
      </p:sp>
      <p:sp>
        <p:nvSpPr>
          <p:cNvPr id="11" name="SK-4-text-10"/>
          <p:cNvSpPr/>
          <p:nvPr/>
        </p:nvSpPr>
        <p:spPr>
          <a:xfrm>
            <a:off x="4733925" y="1562100"/>
            <a:ext cx="7458075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970"/>
              </a:lnSpc>
              <a:buNone/>
            </a:pPr>
            <a:r>
              <a:rPr lang="en-US" sz="2250" b="1" dirty="0">
                <a:solidFill>
                  <a:srgbClr val="D9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Classic Clinical Features</a:t>
            </a:r>
            <a:endParaRPr lang="en-US" sz="2250" dirty="0"/>
          </a:p>
        </p:txBody>
      </p:sp>
      <p:sp>
        <p:nvSpPr>
          <p:cNvPr id="12" name="SK-4-text-11"/>
          <p:cNvSpPr/>
          <p:nvPr/>
        </p:nvSpPr>
        <p:spPr>
          <a:xfrm>
            <a:off x="5534025" y="2038350"/>
            <a:ext cx="5144393" cy="5825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94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Most Common Type: Psoriasis Vulgaris
• Accounts for ~90% of all cases</a:t>
            </a:r>
            <a:endParaRPr lang="en-US" sz="1650" dirty="0"/>
          </a:p>
        </p:txBody>
      </p:sp>
      <p:sp>
        <p:nvSpPr>
          <p:cNvPr id="13" name="SK-4-text-12"/>
          <p:cNvSpPr/>
          <p:nvPr/>
        </p:nvSpPr>
        <p:spPr>
          <a:xfrm>
            <a:off x="5534025" y="2762250"/>
            <a:ext cx="5532120" cy="2702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Classic Extensor Sites</a:t>
            </a:r>
            <a:endParaRPr lang="en-US" sz="1650" dirty="0"/>
          </a:p>
        </p:txBody>
      </p:sp>
      <p:sp>
        <p:nvSpPr>
          <p:cNvPr id="14" name="SK-4-text-13"/>
          <p:cNvSpPr/>
          <p:nvPr/>
        </p:nvSpPr>
        <p:spPr>
          <a:xfrm>
            <a:off x="5534025" y="3048000"/>
            <a:ext cx="6657975" cy="2702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Elbows, knees, scalp, lumbosacral region</a:t>
            </a:r>
            <a:endParaRPr lang="en-US" sz="1650" dirty="0"/>
          </a:p>
        </p:txBody>
      </p:sp>
      <p:sp>
        <p:nvSpPr>
          <p:cNvPr id="15" name="SK-4-text-14"/>
          <p:cNvSpPr/>
          <p:nvPr/>
        </p:nvSpPr>
        <p:spPr>
          <a:xfrm>
            <a:off x="5119688" y="3429000"/>
            <a:ext cx="7072313" cy="2702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D9534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Morphology - Systematically Describe What You SEE</a:t>
            </a:r>
            <a:endParaRPr lang="en-US" sz="1650" dirty="0"/>
          </a:p>
        </p:txBody>
      </p:sp>
      <p:sp>
        <p:nvSpPr>
          <p:cNvPr id="16" name="SK-4-text-15"/>
          <p:cNvSpPr/>
          <p:nvPr/>
        </p:nvSpPr>
        <p:spPr>
          <a:xfrm>
            <a:off x="5534025" y="3705225"/>
            <a:ext cx="3520440" cy="2702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Well-defined</a:t>
            </a:r>
            <a:endParaRPr lang="en-US" sz="1650" dirty="0"/>
          </a:p>
        </p:txBody>
      </p:sp>
      <p:sp>
        <p:nvSpPr>
          <p:cNvPr id="17" name="SK-4-text-16"/>
          <p:cNvSpPr/>
          <p:nvPr/>
        </p:nvSpPr>
        <p:spPr>
          <a:xfrm>
            <a:off x="5534025" y="3990975"/>
            <a:ext cx="6657975" cy="2702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Raised, Erythematous Plaques</a:t>
            </a:r>
            <a:endParaRPr lang="en-US" sz="1650" dirty="0"/>
          </a:p>
        </p:txBody>
      </p:sp>
      <p:sp>
        <p:nvSpPr>
          <p:cNvPr id="18" name="SK-4-text-17"/>
          <p:cNvSpPr/>
          <p:nvPr/>
        </p:nvSpPr>
        <p:spPr>
          <a:xfrm>
            <a:off x="5534025" y="4286250"/>
            <a:ext cx="5029200" cy="2702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Salmon-Pink Colour</a:t>
            </a:r>
            <a:endParaRPr lang="en-US" sz="1650" dirty="0"/>
          </a:p>
        </p:txBody>
      </p:sp>
      <p:sp>
        <p:nvSpPr>
          <p:cNvPr id="19" name="SK-4-text-18"/>
          <p:cNvSpPr/>
          <p:nvPr/>
        </p:nvSpPr>
        <p:spPr>
          <a:xfrm>
            <a:off x="5534025" y="4562475"/>
            <a:ext cx="6657975" cy="2702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Thick Silvery-White Scale (lifts easily)</a:t>
            </a:r>
            <a:endParaRPr lang="en-US" sz="1650" dirty="0"/>
          </a:p>
        </p:txBody>
      </p:sp>
      <p:sp>
        <p:nvSpPr>
          <p:cNvPr id="20" name="SK-4-text-19"/>
          <p:cNvSpPr/>
          <p:nvPr/>
        </p:nvSpPr>
        <p:spPr>
          <a:xfrm>
            <a:off x="5953125" y="5029200"/>
            <a:ext cx="5919788" cy="83403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89"/>
              </a:lnSpc>
              <a:buNone/>
            </a:pPr>
            <a:r>
              <a:rPr lang="en-US" sz="1575" i="1" dirty="0">
                <a:solidFill>
                  <a:srgbClr val="000000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Clinical Pearl: Description leads to diagnosis:
Well-defined → Raised → Salmon-pink → Silver
scale → Bleeds on scraping</a:t>
            </a:r>
            <a:endParaRPr lang="en-US" sz="1575" dirty="0"/>
          </a:p>
        </p:txBody>
      </p:sp>
      <p:sp>
        <p:nvSpPr>
          <p:cNvPr id="21" name="SK-4-text-20"/>
          <p:cNvSpPr/>
          <p:nvPr/>
        </p:nvSpPr>
        <p:spPr>
          <a:xfrm>
            <a:off x="5410200" y="6000750"/>
            <a:ext cx="6781800" cy="2891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77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Auspitz Sign: Pinpoint bleeding on scale removal</a:t>
            </a:r>
            <a:endParaRPr lang="en-US" sz="1725" dirty="0"/>
          </a:p>
        </p:txBody>
      </p:sp>
      <p:sp>
        <p:nvSpPr>
          <p:cNvPr id="22" name="SK-4-text-21"/>
          <p:cNvSpPr/>
          <p:nvPr/>
        </p:nvSpPr>
        <p:spPr>
          <a:xfrm>
            <a:off x="5410200" y="6324600"/>
            <a:ext cx="6781800" cy="2891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77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Pruritus (Itch): Variable, NOT prominent</a:t>
            </a:r>
            <a:endParaRPr lang="en-US" sz="172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0965" y="5815459"/>
            <a:ext cx="402282" cy="411361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8761" y="5369719"/>
            <a:ext cx="414486" cy="363438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894" y="5376565"/>
            <a:ext cx="402282" cy="411361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2596" y="1289298"/>
            <a:ext cx="3742879" cy="3867894"/>
          </a:xfrm>
          <a:prstGeom prst="rect">
            <a:avLst/>
          </a:prstGeom>
        </p:spPr>
      </p:pic>
      <p:sp>
        <p:nvSpPr>
          <p:cNvPr id="7" name="SK-5-text-6"/>
          <p:cNvSpPr/>
          <p:nvPr/>
        </p:nvSpPr>
        <p:spPr>
          <a:xfrm>
            <a:off x="1376363" y="257175"/>
            <a:ext cx="9534525" cy="5667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4463"/>
              </a:lnSpc>
              <a:buNone/>
            </a:pPr>
            <a:r>
              <a:rPr lang="en-US" sz="37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Plaque Psoriasis Management</a:t>
            </a:r>
            <a:endParaRPr lang="en-US" sz="3750" dirty="0"/>
          </a:p>
        </p:txBody>
      </p:sp>
      <p:sp>
        <p:nvSpPr>
          <p:cNvPr id="8" name="SK-5-text-7"/>
          <p:cNvSpPr/>
          <p:nvPr/>
        </p:nvSpPr>
        <p:spPr>
          <a:xfrm>
            <a:off x="4566196" y="1495425"/>
            <a:ext cx="125611" cy="1927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17"/>
              </a:lnSpc>
              <a:buNone/>
            </a:pPr>
            <a:r>
              <a:rPr lang="en-US" sz="1275" dirty="0">
                <a:solidFill>
                  <a:srgbClr val="FFFFFF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1</a:t>
            </a:r>
            <a:endParaRPr lang="en-US" sz="1275" dirty="0"/>
          </a:p>
        </p:txBody>
      </p:sp>
      <p:sp>
        <p:nvSpPr>
          <p:cNvPr id="9" name="SK-5-text-8"/>
          <p:cNvSpPr/>
          <p:nvPr/>
        </p:nvSpPr>
        <p:spPr>
          <a:xfrm>
            <a:off x="4566196" y="2428875"/>
            <a:ext cx="125611" cy="1927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17"/>
              </a:lnSpc>
              <a:buNone/>
            </a:pPr>
            <a:r>
              <a:rPr lang="en-US" sz="1275" dirty="0">
                <a:solidFill>
                  <a:srgbClr val="FFFFFF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2</a:t>
            </a:r>
            <a:endParaRPr lang="en-US" sz="1275" dirty="0"/>
          </a:p>
        </p:txBody>
      </p:sp>
      <p:sp>
        <p:nvSpPr>
          <p:cNvPr id="10" name="SK-5-text-9"/>
          <p:cNvSpPr/>
          <p:nvPr/>
        </p:nvSpPr>
        <p:spPr>
          <a:xfrm>
            <a:off x="4566196" y="3362325"/>
            <a:ext cx="125611" cy="1927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17"/>
              </a:lnSpc>
              <a:buNone/>
            </a:pPr>
            <a:r>
              <a:rPr lang="en-US" sz="1275" dirty="0">
                <a:solidFill>
                  <a:srgbClr val="FFFFFF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3</a:t>
            </a:r>
            <a:endParaRPr lang="en-US" sz="1275" dirty="0"/>
          </a:p>
        </p:txBody>
      </p:sp>
      <p:sp>
        <p:nvSpPr>
          <p:cNvPr id="11" name="SK-5-text-10"/>
          <p:cNvSpPr/>
          <p:nvPr/>
        </p:nvSpPr>
        <p:spPr>
          <a:xfrm>
            <a:off x="4566196" y="4295775"/>
            <a:ext cx="125611" cy="1927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17"/>
              </a:lnSpc>
              <a:buNone/>
            </a:pPr>
            <a:r>
              <a:rPr lang="en-US" sz="1275" dirty="0">
                <a:solidFill>
                  <a:srgbClr val="FFFFFF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4</a:t>
            </a:r>
            <a:endParaRPr lang="en-US" sz="1275" dirty="0"/>
          </a:p>
        </p:txBody>
      </p:sp>
      <p:sp>
        <p:nvSpPr>
          <p:cNvPr id="12" name="SK-5-text-11"/>
          <p:cNvSpPr/>
          <p:nvPr/>
        </p:nvSpPr>
        <p:spPr>
          <a:xfrm>
            <a:off x="1019175" y="5391150"/>
            <a:ext cx="8549640" cy="2702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000000"/>
                </a:solidFill>
              </a:rPr>
              <a:t>Scalp: descale then treat actively</a:t>
            </a:r>
            <a:endParaRPr lang="en-US" sz="1650" dirty="0"/>
          </a:p>
        </p:txBody>
      </p:sp>
      <p:sp>
        <p:nvSpPr>
          <p:cNvPr id="13" name="SK-5-text-12"/>
          <p:cNvSpPr/>
          <p:nvPr/>
        </p:nvSpPr>
        <p:spPr>
          <a:xfrm>
            <a:off x="4991100" y="1419225"/>
            <a:ext cx="7200900" cy="2379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000000"/>
                </a:solidFill>
              </a:rPr>
              <a:t>Step 1: Emollients for ALL patients</a:t>
            </a:r>
            <a:endParaRPr lang="en-US" sz="1575" dirty="0"/>
          </a:p>
        </p:txBody>
      </p:sp>
      <p:sp>
        <p:nvSpPr>
          <p:cNvPr id="14" name="SK-5-text-13"/>
          <p:cNvSpPr/>
          <p:nvPr/>
        </p:nvSpPr>
        <p:spPr>
          <a:xfrm>
            <a:off x="4991100" y="2352675"/>
            <a:ext cx="7200900" cy="2379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000000"/>
                </a:solidFill>
              </a:rPr>
              <a:t>Step 2: First-line topical combination therapy</a:t>
            </a:r>
            <a:endParaRPr lang="en-US" sz="1575" dirty="0"/>
          </a:p>
        </p:txBody>
      </p:sp>
      <p:sp>
        <p:nvSpPr>
          <p:cNvPr id="15" name="SK-5-text-14"/>
          <p:cNvSpPr/>
          <p:nvPr/>
        </p:nvSpPr>
        <p:spPr>
          <a:xfrm>
            <a:off x="4991100" y="3286125"/>
            <a:ext cx="7200900" cy="2379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000000"/>
                </a:solidFill>
              </a:rPr>
              <a:t>Step 3: Second-line topical adjuncts</a:t>
            </a:r>
            <a:endParaRPr lang="en-US" sz="1575" dirty="0"/>
          </a:p>
        </p:txBody>
      </p:sp>
      <p:sp>
        <p:nvSpPr>
          <p:cNvPr id="16" name="SK-5-text-15"/>
          <p:cNvSpPr/>
          <p:nvPr/>
        </p:nvSpPr>
        <p:spPr>
          <a:xfrm>
            <a:off x="4991100" y="4219575"/>
            <a:ext cx="7200900" cy="2379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000000"/>
                </a:solidFill>
              </a:rPr>
              <a:t>Step 4: Referral criteria to Dermatology</a:t>
            </a:r>
            <a:endParaRPr lang="en-US" sz="1575" dirty="0"/>
          </a:p>
        </p:txBody>
      </p:sp>
      <p:sp>
        <p:nvSpPr>
          <p:cNvPr id="17" name="SK-5-text-16"/>
          <p:cNvSpPr/>
          <p:nvPr/>
        </p:nvSpPr>
        <p:spPr>
          <a:xfrm>
            <a:off x="6596955" y="5391150"/>
            <a:ext cx="5595045" cy="2089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45"/>
              </a:lnSpc>
              <a:buNone/>
            </a:pPr>
            <a:r>
              <a:rPr lang="en-US" sz="1275" dirty="0">
                <a:solidFill>
                  <a:srgbClr val="FFFFFF"/>
                </a:solidFill>
              </a:rPr>
              <a:t>Emergency / Safety Warning: avoid systemic steroids</a:t>
            </a:r>
            <a:endParaRPr lang="en-US" sz="1275" dirty="0"/>
          </a:p>
        </p:txBody>
      </p:sp>
      <p:sp>
        <p:nvSpPr>
          <p:cNvPr id="18" name="SK-5-text-17"/>
          <p:cNvSpPr/>
          <p:nvPr/>
        </p:nvSpPr>
        <p:spPr>
          <a:xfrm>
            <a:off x="1009650" y="5743575"/>
            <a:ext cx="5500688" cy="7371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Use Xamiol gel (calcipotriol + betamethasone) once
daily; medicated shampoos (ketoconazole, coal
tar) for maintenance.</a:t>
            </a:r>
            <a:endParaRPr lang="en-US" sz="1500" dirty="0"/>
          </a:p>
        </p:txBody>
      </p:sp>
      <p:sp>
        <p:nvSpPr>
          <p:cNvPr id="19" name="SK-5-text-18"/>
          <p:cNvSpPr/>
          <p:nvPr/>
        </p:nvSpPr>
        <p:spPr>
          <a:xfrm>
            <a:off x="4794796" y="1752600"/>
            <a:ext cx="7397055" cy="4914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Prescribe liberally — 500g/week; use as soap substitute to reduce
scaling, dryness, and cracking.</a:t>
            </a:r>
            <a:endParaRPr lang="en-US" sz="1500" dirty="0"/>
          </a:p>
        </p:txBody>
      </p:sp>
      <p:sp>
        <p:nvSpPr>
          <p:cNvPr id="20" name="SK-5-text-19"/>
          <p:cNvSpPr/>
          <p:nvPr/>
        </p:nvSpPr>
        <p:spPr>
          <a:xfrm>
            <a:off x="5286375" y="2695575"/>
            <a:ext cx="6810375" cy="4914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Calcipotriol + betamethasone dipropionate (Enstilar foam or
Dovobet gel) once daily — max 4-8 weeks until plaques flatten.</a:t>
            </a:r>
            <a:endParaRPr lang="en-US" sz="1500" dirty="0"/>
          </a:p>
        </p:txBody>
      </p:sp>
      <p:sp>
        <p:nvSpPr>
          <p:cNvPr id="21" name="SK-5-text-20"/>
          <p:cNvSpPr/>
          <p:nvPr/>
        </p:nvSpPr>
        <p:spPr>
          <a:xfrm>
            <a:off x="5286375" y="3629025"/>
            <a:ext cx="6621661" cy="4914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Salicylic acid 2-6% keratolytic to descale first, then coal tar or
short-contact dithranol preparations.</a:t>
            </a:r>
            <a:endParaRPr lang="en-US" sz="1500" dirty="0"/>
          </a:p>
        </p:txBody>
      </p:sp>
      <p:sp>
        <p:nvSpPr>
          <p:cNvPr id="22" name="SK-5-text-21"/>
          <p:cNvSpPr/>
          <p:nvPr/>
        </p:nvSpPr>
        <p:spPr>
          <a:xfrm>
            <a:off x="5213896" y="4562475"/>
            <a:ext cx="6977955" cy="4914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Refer if BSA &gt;10%, PASI &gt;10, or DLQI &gt;10; or poor response after
8 weeks of optimal topical therapy.</a:t>
            </a:r>
            <a:endParaRPr lang="en-US" sz="1500" dirty="0"/>
          </a:p>
        </p:txBody>
      </p:sp>
      <p:sp>
        <p:nvSpPr>
          <p:cNvPr id="23" name="SK-5-text-22"/>
          <p:cNvSpPr/>
          <p:nvPr/>
        </p:nvSpPr>
        <p:spPr>
          <a:xfrm>
            <a:off x="6867525" y="5743575"/>
            <a:ext cx="5112990" cy="7371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FFFFFF"/>
                </a:solidFill>
              </a:rPr>
              <a:t>Systemic corticosteroids risk triggering rebound
erythroderma or pustular flare — NEVER USE
ROUTINELY in psoriasis.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953" y="1481286"/>
            <a:ext cx="3377059" cy="5102275"/>
          </a:xfrm>
          <a:prstGeom prst="rect">
            <a:avLst/>
          </a:prstGeom>
        </p:spPr>
      </p:pic>
      <p:sp>
        <p:nvSpPr>
          <p:cNvPr id="4" name="SK-6-text-3"/>
          <p:cNvSpPr/>
          <p:nvPr/>
        </p:nvSpPr>
        <p:spPr>
          <a:xfrm>
            <a:off x="1382911" y="266700"/>
            <a:ext cx="9387780" cy="51211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4032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Guttate Psoriasis Recognition</a:t>
            </a:r>
            <a:endParaRPr lang="en-US" sz="3600" dirty="0"/>
          </a:p>
        </p:txBody>
      </p:sp>
      <p:sp>
        <p:nvSpPr>
          <p:cNvPr id="5" name="SK-6-text-4"/>
          <p:cNvSpPr/>
          <p:nvPr/>
        </p:nvSpPr>
        <p:spPr>
          <a:xfrm>
            <a:off x="4784378" y="6019800"/>
            <a:ext cx="7061746" cy="46940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48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Clinical Pearl: recent sore throat? </a:t>
            </a:r>
            <a:br>
              <a:rPr lang="en-US" sz="1650" dirty="0">
                <a:solidFill>
                  <a:srgbClr val="000000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</a:br>
            <a:r>
              <a:rPr lang="en-US" sz="1650" dirty="0">
                <a:solidFill>
                  <a:srgbClr val="000000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Consider throat swab and ASOT.</a:t>
            </a:r>
            <a:endParaRPr lang="en-US" sz="1650" dirty="0"/>
          </a:p>
        </p:txBody>
      </p:sp>
      <p:sp>
        <p:nvSpPr>
          <p:cNvPr id="6" name="SK-6-text-5"/>
          <p:cNvSpPr/>
          <p:nvPr/>
        </p:nvSpPr>
        <p:spPr>
          <a:xfrm>
            <a:off x="5648325" y="1514475"/>
            <a:ext cx="6543675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Drop-shaped plaques — sudden onset</a:t>
            </a:r>
            <a:endParaRPr lang="en-US" sz="1650" dirty="0"/>
          </a:p>
        </p:txBody>
      </p:sp>
      <p:sp>
        <p:nvSpPr>
          <p:cNvPr id="7" name="SK-6-text-6"/>
          <p:cNvSpPr/>
          <p:nvPr/>
        </p:nvSpPr>
        <p:spPr>
          <a:xfrm>
            <a:off x="5648325" y="2266950"/>
            <a:ext cx="6543675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Streptococcal throat — classic trigger</a:t>
            </a:r>
            <a:endParaRPr lang="en-US" sz="1650" dirty="0"/>
          </a:p>
        </p:txBody>
      </p:sp>
      <p:sp>
        <p:nvSpPr>
          <p:cNvPr id="8" name="SK-6-text-7"/>
          <p:cNvSpPr/>
          <p:nvPr/>
        </p:nvSpPr>
        <p:spPr>
          <a:xfrm>
            <a:off x="5648325" y="3009900"/>
            <a:ext cx="6543675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Younger patients most affected</a:t>
            </a:r>
            <a:endParaRPr lang="en-US" sz="1650" dirty="0"/>
          </a:p>
        </p:txBody>
      </p:sp>
      <p:sp>
        <p:nvSpPr>
          <p:cNvPr id="9" name="SK-6-text-8"/>
          <p:cNvSpPr/>
          <p:nvPr/>
        </p:nvSpPr>
        <p:spPr>
          <a:xfrm>
            <a:off x="5648325" y="3752850"/>
            <a:ext cx="6543675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Usually self-limiting: 3-4 months</a:t>
            </a:r>
            <a:endParaRPr lang="en-US" sz="1650" dirty="0"/>
          </a:p>
        </p:txBody>
      </p:sp>
      <p:sp>
        <p:nvSpPr>
          <p:cNvPr id="10" name="SK-6-text-9"/>
          <p:cNvSpPr/>
          <p:nvPr/>
        </p:nvSpPr>
        <p:spPr>
          <a:xfrm>
            <a:off x="5648325" y="4495800"/>
            <a:ext cx="6543675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Throat swab + ASOT to confirm</a:t>
            </a:r>
            <a:endParaRPr lang="en-US" sz="1650" dirty="0"/>
          </a:p>
        </p:txBody>
      </p:sp>
      <p:sp>
        <p:nvSpPr>
          <p:cNvPr id="11" name="SK-6-text-10"/>
          <p:cNvSpPr/>
          <p:nvPr/>
        </p:nvSpPr>
        <p:spPr>
          <a:xfrm>
            <a:off x="5648325" y="5229225"/>
            <a:ext cx="6543675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Watch for erythrodermic progression</a:t>
            </a:r>
            <a:endParaRPr lang="en-US" sz="1650" dirty="0"/>
          </a:p>
        </p:txBody>
      </p:sp>
      <p:sp>
        <p:nvSpPr>
          <p:cNvPr id="12" name="SK-6-text-11"/>
          <p:cNvSpPr/>
          <p:nvPr/>
        </p:nvSpPr>
        <p:spPr>
          <a:xfrm>
            <a:off x="5329238" y="1809750"/>
            <a:ext cx="6862763" cy="3619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5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Small 0.5–1.5 cm salmon-pink, scaly lesions erupt suddenly across
trunk and limbs</a:t>
            </a:r>
            <a:endParaRPr lang="en-US" sz="1425" dirty="0"/>
          </a:p>
        </p:txBody>
      </p:sp>
      <p:sp>
        <p:nvSpPr>
          <p:cNvPr id="13" name="SK-6-text-12"/>
          <p:cNvSpPr/>
          <p:nvPr/>
        </p:nvSpPr>
        <p:spPr>
          <a:xfrm>
            <a:off x="5648325" y="2552700"/>
            <a:ext cx="6443663" cy="3619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5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Group A β-haemolytic Streptococcal pharyngitis is the hallmark
trigger — always ask about recent sore throat</a:t>
            </a:r>
            <a:endParaRPr lang="en-US" sz="1425" dirty="0"/>
          </a:p>
        </p:txBody>
      </p:sp>
      <p:sp>
        <p:nvSpPr>
          <p:cNvPr id="14" name="SK-6-text-13"/>
          <p:cNvSpPr/>
          <p:nvPr/>
        </p:nvSpPr>
        <p:spPr>
          <a:xfrm>
            <a:off x="5297686" y="3305175"/>
            <a:ext cx="6894165" cy="3619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5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Typically presents in children, teenagers, and young adults — often
first presentation of psoriasis</a:t>
            </a:r>
            <a:endParaRPr lang="en-US" sz="1425" dirty="0"/>
          </a:p>
        </p:txBody>
      </p:sp>
      <p:sp>
        <p:nvSpPr>
          <p:cNvPr id="15" name="SK-6-text-14"/>
          <p:cNvSpPr/>
          <p:nvPr/>
        </p:nvSpPr>
        <p:spPr>
          <a:xfrm>
            <a:off x="5308253" y="4038600"/>
            <a:ext cx="6883598" cy="3619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5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Most cases resolve spontaneously; reassure patients — but ~12.5%
progress to chronic plaque psoriasis</a:t>
            </a:r>
            <a:endParaRPr lang="en-US" sz="1425" dirty="0"/>
          </a:p>
        </p:txBody>
      </p:sp>
      <p:sp>
        <p:nvSpPr>
          <p:cNvPr id="16" name="SK-6-text-15"/>
          <p:cNvSpPr/>
          <p:nvPr/>
        </p:nvSpPr>
        <p:spPr>
          <a:xfrm>
            <a:off x="5308253" y="4781550"/>
            <a:ext cx="6883598" cy="3619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5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Investigate for active streptococcal infection; treat only if confirmed
— antibiotics not routinely recommended per NICE</a:t>
            </a:r>
            <a:endParaRPr lang="en-US" sz="1425" dirty="0"/>
          </a:p>
        </p:txBody>
      </p:sp>
      <p:sp>
        <p:nvSpPr>
          <p:cNvPr id="17" name="SK-6-text-16"/>
          <p:cNvSpPr/>
          <p:nvPr/>
        </p:nvSpPr>
        <p:spPr>
          <a:xfrm>
            <a:off x="5648325" y="5524500"/>
            <a:ext cx="6265515" cy="3619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5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If lesions rapidly spread or coalesce with systemic features —
consider erythroderma and admit urgently</a:t>
            </a:r>
            <a:endParaRPr lang="en-US" sz="142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694" y="6199584"/>
            <a:ext cx="329059" cy="335905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784" y="5164038"/>
            <a:ext cx="402282" cy="651421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396" y="4190107"/>
            <a:ext cx="316855" cy="596503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357" y="3415159"/>
            <a:ext cx="560784" cy="418207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969" y="2461915"/>
            <a:ext cx="451098" cy="596503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3153" y="1625203"/>
            <a:ext cx="572988" cy="569119"/>
          </a:xfrm>
          <a:prstGeom prst="rect">
            <a:avLst/>
          </a:prstGeom>
        </p:spPr>
      </p:pic>
      <p:sp>
        <p:nvSpPr>
          <p:cNvPr id="9" name="SK-7-text-8"/>
          <p:cNvSpPr/>
          <p:nvPr/>
        </p:nvSpPr>
        <p:spPr>
          <a:xfrm>
            <a:off x="590550" y="533400"/>
            <a:ext cx="11601450" cy="612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820"/>
              </a:lnSpc>
              <a:buNone/>
            </a:pPr>
            <a:r>
              <a:rPr lang="en-US" sz="4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Guttate Psoriasis Management</a:t>
            </a:r>
            <a:endParaRPr lang="en-US" sz="4050" dirty="0"/>
          </a:p>
        </p:txBody>
      </p:sp>
      <p:sp>
        <p:nvSpPr>
          <p:cNvPr id="10" name="SK-7-text-9"/>
          <p:cNvSpPr/>
          <p:nvPr/>
        </p:nvSpPr>
        <p:spPr>
          <a:xfrm>
            <a:off x="886718" y="1609725"/>
            <a:ext cx="11305133" cy="5256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0"/>
              </a:lnSpc>
              <a:buNone/>
            </a:pPr>
            <a:r>
              <a:rPr lang="en-US" sz="1725" b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Confirm the trigger first: Throat swab and ASOT to confirm Group A streptococcal
pharyngitis before antibiotics.</a:t>
            </a:r>
            <a:endParaRPr lang="en-US" sz="1725" dirty="0"/>
          </a:p>
        </p:txBody>
      </p:sp>
      <p:sp>
        <p:nvSpPr>
          <p:cNvPr id="11" name="SK-7-text-10"/>
          <p:cNvSpPr/>
          <p:nvPr/>
        </p:nvSpPr>
        <p:spPr>
          <a:xfrm>
            <a:off x="184696" y="2476500"/>
            <a:ext cx="12007155" cy="5256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0"/>
              </a:lnSpc>
              <a:buNone/>
            </a:pPr>
            <a:r>
              <a:rPr lang="en-US" sz="1725" b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Antibiotics only if infection confirmed: Phenoxymethylpenicillin 500mg QDS for 10 days (or
erythromycin if allergic). Do NOT prescribe routinely (NICE guidance).</a:t>
            </a:r>
            <a:endParaRPr lang="en-US" sz="1725" dirty="0"/>
          </a:p>
        </p:txBody>
      </p:sp>
      <p:sp>
        <p:nvSpPr>
          <p:cNvPr id="12" name="SK-7-text-11"/>
          <p:cNvSpPr/>
          <p:nvPr/>
        </p:nvSpPr>
        <p:spPr>
          <a:xfrm>
            <a:off x="593378" y="3343275"/>
            <a:ext cx="11598473" cy="5256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0"/>
              </a:lnSpc>
              <a:buNone/>
            </a:pPr>
            <a:r>
              <a:rPr lang="en-US" sz="1725" b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Watch and wait is the default: Most cases self-resolve in 3-4 months. Reassure that first
episode often clears.</a:t>
            </a:r>
            <a:endParaRPr lang="en-US" sz="1725" dirty="0"/>
          </a:p>
        </p:txBody>
      </p:sp>
      <p:sp>
        <p:nvSpPr>
          <p:cNvPr id="13" name="SK-7-text-12"/>
          <p:cNvSpPr/>
          <p:nvPr/>
        </p:nvSpPr>
        <p:spPr>
          <a:xfrm>
            <a:off x="1054298" y="4210050"/>
            <a:ext cx="11137553" cy="5256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0"/>
              </a:lnSpc>
              <a:buNone/>
            </a:pPr>
            <a:r>
              <a:rPr lang="en-US" sz="1725" b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Topical therapy if plaques persist: Calcipotriol +/- potent topical steroid for stable or
non-resolving lesions.</a:t>
            </a:r>
            <a:endParaRPr lang="en-US" sz="1725" dirty="0"/>
          </a:p>
        </p:txBody>
      </p:sp>
      <p:sp>
        <p:nvSpPr>
          <p:cNvPr id="14" name="SK-7-text-13"/>
          <p:cNvSpPr/>
          <p:nvPr/>
        </p:nvSpPr>
        <p:spPr>
          <a:xfrm>
            <a:off x="1200150" y="5076825"/>
            <a:ext cx="5699671" cy="78849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0"/>
              </a:lnSpc>
              <a:buNone/>
            </a:pPr>
            <a:r>
              <a:rPr lang="en-US" sz="1725" b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ENT referral for recurrence: Recurrent
tonsillitis linked to recurrent guttate flares.
Tonsillectomy can reduce future flares.</a:t>
            </a:r>
            <a:endParaRPr lang="en-US" sz="1725" dirty="0"/>
          </a:p>
        </p:txBody>
      </p:sp>
      <p:sp>
        <p:nvSpPr>
          <p:cNvPr id="15" name="SK-7-text-14"/>
          <p:cNvSpPr/>
          <p:nvPr/>
        </p:nvSpPr>
        <p:spPr>
          <a:xfrm>
            <a:off x="6115050" y="4991100"/>
            <a:ext cx="6076950" cy="78849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0"/>
              </a:lnSpc>
              <a:buNone/>
            </a:pPr>
            <a:r>
              <a:rPr lang="en-US" sz="1725" b="1" i="1" dirty="0">
                <a:solidFill>
                  <a:srgbClr val="7B3F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First episode guttate often clears completely
without active treatment, but recurrent
tonsillitis might warrant tonsillectomy.</a:t>
            </a:r>
            <a:endParaRPr lang="en-US" sz="1725" dirty="0"/>
          </a:p>
        </p:txBody>
      </p:sp>
      <p:sp>
        <p:nvSpPr>
          <p:cNvPr id="16" name="SK-7-text-15"/>
          <p:cNvSpPr/>
          <p:nvPr/>
        </p:nvSpPr>
        <p:spPr>
          <a:xfrm>
            <a:off x="624780" y="6229350"/>
            <a:ext cx="11567071" cy="5476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56"/>
              </a:lnSpc>
              <a:buNone/>
            </a:pPr>
            <a:r>
              <a:rPr lang="en-US" sz="172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Widespread, rapidly spreading disease with systemic symptoms may signal
erythroderma. ADMIT IMMEDIATELY!</a:t>
            </a:r>
            <a:endParaRPr lang="en-US" sz="172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8494" y="1755577"/>
            <a:ext cx="3279577" cy="4862215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788" y="1227534"/>
            <a:ext cx="463153" cy="397669"/>
          </a:xfrm>
          <a:prstGeom prst="rect">
            <a:avLst/>
          </a:prstGeom>
        </p:spPr>
      </p:pic>
      <p:sp>
        <p:nvSpPr>
          <p:cNvPr id="5" name="SK-8-text-4"/>
          <p:cNvSpPr/>
          <p:nvPr/>
        </p:nvSpPr>
        <p:spPr>
          <a:xfrm>
            <a:off x="712887" y="257175"/>
            <a:ext cx="10718453" cy="4982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924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Erythrodermic Psoriasis Emergency</a:t>
            </a:r>
            <a:endParaRPr lang="en-US" sz="3600" dirty="0"/>
          </a:p>
        </p:txBody>
      </p:sp>
      <p:sp>
        <p:nvSpPr>
          <p:cNvPr id="6" name="SK-8-text-5"/>
          <p:cNvSpPr/>
          <p:nvPr/>
        </p:nvSpPr>
        <p:spPr>
          <a:xfrm>
            <a:off x="603796" y="1209675"/>
            <a:ext cx="11588204" cy="38531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035"/>
              </a:lnSpc>
              <a:buNone/>
            </a:pPr>
            <a:r>
              <a:rPr lang="en-US" sz="2550" b="1" dirty="0">
                <a:solidFill>
                  <a:srgbClr val="B5001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⚠️ DERMATOLOGICAL EMERGENCY — ADMIT SAME DAY</a:t>
            </a:r>
            <a:endParaRPr lang="en-US" sz="2550" dirty="0"/>
          </a:p>
        </p:txBody>
      </p:sp>
      <p:sp>
        <p:nvSpPr>
          <p:cNvPr id="7" name="SK-8-text-6"/>
          <p:cNvSpPr/>
          <p:nvPr/>
        </p:nvSpPr>
        <p:spPr>
          <a:xfrm>
            <a:off x="838200" y="5953125"/>
            <a:ext cx="5486400" cy="18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8"/>
              </a:lnSpc>
              <a:buNone/>
            </a:pPr>
            <a:r>
              <a:rPr lang="en-US" sz="1200" b="1" dirty="0">
                <a:solidFill>
                  <a:srgbClr val="B5001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ADMIT SAME DAY — no exceptions</a:t>
            </a:r>
            <a:endParaRPr lang="en-US" sz="1200" dirty="0"/>
          </a:p>
        </p:txBody>
      </p:sp>
      <p:sp>
        <p:nvSpPr>
          <p:cNvPr id="8" name="SK-8-text-7"/>
          <p:cNvSpPr/>
          <p:nvPr/>
        </p:nvSpPr>
        <p:spPr>
          <a:xfrm>
            <a:off x="460474" y="1809750"/>
            <a:ext cx="136178" cy="18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28"/>
              </a:lnSpc>
              <a:buNone/>
            </a:pPr>
            <a:r>
              <a:rPr lang="en-US" sz="1200" b="1" dirty="0">
                <a:solidFill>
                  <a:srgbClr val="B5001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1.</a:t>
            </a:r>
            <a:endParaRPr lang="en-US" sz="1200" dirty="0"/>
          </a:p>
        </p:txBody>
      </p:sp>
      <p:sp>
        <p:nvSpPr>
          <p:cNvPr id="9" name="SK-8-text-8"/>
          <p:cNvSpPr/>
          <p:nvPr/>
        </p:nvSpPr>
        <p:spPr>
          <a:xfrm>
            <a:off x="460474" y="2695575"/>
            <a:ext cx="136178" cy="18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28"/>
              </a:lnSpc>
              <a:buNone/>
            </a:pPr>
            <a:r>
              <a:rPr lang="en-US" sz="1200" b="1" dirty="0">
                <a:solidFill>
                  <a:srgbClr val="B5001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2.</a:t>
            </a:r>
            <a:endParaRPr lang="en-US" sz="1200" dirty="0"/>
          </a:p>
        </p:txBody>
      </p:sp>
      <p:sp>
        <p:nvSpPr>
          <p:cNvPr id="10" name="SK-8-text-9"/>
          <p:cNvSpPr/>
          <p:nvPr/>
        </p:nvSpPr>
        <p:spPr>
          <a:xfrm>
            <a:off x="460474" y="3571875"/>
            <a:ext cx="136178" cy="18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28"/>
              </a:lnSpc>
              <a:buNone/>
            </a:pPr>
            <a:r>
              <a:rPr lang="en-US" sz="1200" b="1" dirty="0">
                <a:solidFill>
                  <a:srgbClr val="B5001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3.</a:t>
            </a:r>
            <a:endParaRPr lang="en-US" sz="1200" dirty="0"/>
          </a:p>
        </p:txBody>
      </p:sp>
      <p:sp>
        <p:nvSpPr>
          <p:cNvPr id="11" name="SK-8-text-10"/>
          <p:cNvSpPr/>
          <p:nvPr/>
        </p:nvSpPr>
        <p:spPr>
          <a:xfrm>
            <a:off x="460474" y="4410075"/>
            <a:ext cx="136178" cy="18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28"/>
              </a:lnSpc>
              <a:buNone/>
            </a:pPr>
            <a:r>
              <a:rPr lang="en-US" sz="1200" b="1" dirty="0">
                <a:solidFill>
                  <a:srgbClr val="B5001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4.</a:t>
            </a:r>
            <a:endParaRPr lang="en-US" sz="1200" dirty="0"/>
          </a:p>
        </p:txBody>
      </p:sp>
      <p:sp>
        <p:nvSpPr>
          <p:cNvPr id="12" name="SK-8-text-11"/>
          <p:cNvSpPr/>
          <p:nvPr/>
        </p:nvSpPr>
        <p:spPr>
          <a:xfrm>
            <a:off x="460474" y="5210175"/>
            <a:ext cx="136178" cy="18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28"/>
              </a:lnSpc>
              <a:buNone/>
            </a:pPr>
            <a:r>
              <a:rPr lang="en-US" sz="1200" b="1" dirty="0">
                <a:solidFill>
                  <a:srgbClr val="B5001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5.</a:t>
            </a:r>
            <a:endParaRPr lang="en-US" sz="1200" dirty="0"/>
          </a:p>
        </p:txBody>
      </p:sp>
      <p:sp>
        <p:nvSpPr>
          <p:cNvPr id="13" name="SK-8-text-12"/>
          <p:cNvSpPr/>
          <p:nvPr/>
        </p:nvSpPr>
        <p:spPr>
          <a:xfrm>
            <a:off x="838200" y="1847850"/>
            <a:ext cx="8371433" cy="612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Definition: &gt;75-90% BSA affected
Confluent fiery-red erythema with fine generalised scale covering nearly the
entire body surface — a dramatic and unmistakable presentation.</a:t>
            </a:r>
            <a:endParaRPr lang="en-US" sz="1350" dirty="0"/>
          </a:p>
        </p:txBody>
      </p:sp>
      <p:sp>
        <p:nvSpPr>
          <p:cNvPr id="14" name="SK-8-text-13"/>
          <p:cNvSpPr/>
          <p:nvPr/>
        </p:nvSpPr>
        <p:spPr>
          <a:xfrm>
            <a:off x="838200" y="2743200"/>
            <a:ext cx="6747421" cy="612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⚠️ Systemic instability signs
Fever, shivering, tachycardia, and peripheral oedema signal systemic
compromise — this is NOT a purely dermatological problem.</a:t>
            </a:r>
            <a:endParaRPr lang="en-US" sz="1350" dirty="0"/>
          </a:p>
        </p:txBody>
      </p:sp>
      <p:sp>
        <p:nvSpPr>
          <p:cNvPr id="15" name="SK-8-text-14"/>
          <p:cNvSpPr/>
          <p:nvPr/>
        </p:nvSpPr>
        <p:spPr>
          <a:xfrm>
            <a:off x="838200" y="3600450"/>
            <a:ext cx="8423821" cy="612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Skin barrier completely lost
Loss of barrier function causes massive fluid, heat, and protein loss — leading
to dehydration, hypoalbuminaemia, and hypothermia or hyperthermia.</a:t>
            </a:r>
            <a:endParaRPr lang="en-US" sz="1350" dirty="0"/>
          </a:p>
        </p:txBody>
      </p:sp>
      <p:sp>
        <p:nvSpPr>
          <p:cNvPr id="16" name="SK-8-text-15"/>
          <p:cNvSpPr/>
          <p:nvPr/>
        </p:nvSpPr>
        <p:spPr>
          <a:xfrm>
            <a:off x="838200" y="4410075"/>
            <a:ext cx="4651921" cy="612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⚠️ High-output cardiac failure risk
Vasodilation across the failing skin surface dramatically increases cardiac
output — always auscultate the chest and monitor cardiovascular status.</a:t>
            </a:r>
            <a:endParaRPr lang="en-US" sz="1350" dirty="0"/>
          </a:p>
        </p:txBody>
      </p:sp>
      <p:sp>
        <p:nvSpPr>
          <p:cNvPr id="17" name="SK-8-text-16"/>
          <p:cNvSpPr/>
          <p:nvPr/>
        </p:nvSpPr>
        <p:spPr>
          <a:xfrm>
            <a:off x="838200" y="5210175"/>
            <a:ext cx="8465790" cy="612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Septicaemia: a lethal complication
Breached skin barrier creates an open portal for bacterial entry — secondary
infection and septicaemia are life-threatening risks requiring urgent vigilance.</a:t>
            </a:r>
            <a:endParaRPr lang="en-US" sz="1350" dirty="0"/>
          </a:p>
        </p:txBody>
      </p:sp>
      <p:sp>
        <p:nvSpPr>
          <p:cNvPr id="18" name="SK-8-text-17"/>
          <p:cNvSpPr/>
          <p:nvPr/>
        </p:nvSpPr>
        <p:spPr>
          <a:xfrm>
            <a:off x="838200" y="6248400"/>
            <a:ext cx="8528596" cy="4533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This is a dermatological emergency. Do not manage in primary care. Arrange
immediate same-day hospital admission with urgent dermatology review.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988" y="1789807"/>
            <a:ext cx="3730675" cy="4279255"/>
          </a:xfrm>
          <a:prstGeom prst="rect">
            <a:avLst/>
          </a:prstGeom>
        </p:spPr>
      </p:pic>
      <p:sp>
        <p:nvSpPr>
          <p:cNvPr id="4" name="SK-9-text-3"/>
          <p:cNvSpPr/>
          <p:nvPr/>
        </p:nvSpPr>
        <p:spPr>
          <a:xfrm>
            <a:off x="1119634" y="314325"/>
            <a:ext cx="9943058" cy="5028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96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Erythrodermic Psoriasis Management</a:t>
            </a:r>
            <a:endParaRPr lang="en-US" sz="3300" dirty="0"/>
          </a:p>
        </p:txBody>
      </p:sp>
      <p:sp>
        <p:nvSpPr>
          <p:cNvPr id="5" name="SK-9-text-4"/>
          <p:cNvSpPr/>
          <p:nvPr/>
        </p:nvSpPr>
        <p:spPr>
          <a:xfrm>
            <a:off x="4924425" y="1390650"/>
            <a:ext cx="5429250" cy="3095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38"/>
              </a:lnSpc>
              <a:buNone/>
            </a:pPr>
            <a:r>
              <a:rPr lang="en-US" sz="1875" b="1" dirty="0">
                <a:solidFill>
                  <a:srgbClr val="00206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Immediate Admission</a:t>
            </a:r>
            <a:endParaRPr lang="en-US" sz="1875" dirty="0"/>
          </a:p>
        </p:txBody>
      </p:sp>
      <p:sp>
        <p:nvSpPr>
          <p:cNvPr id="6" name="SK-9-text-5"/>
          <p:cNvSpPr/>
          <p:nvPr/>
        </p:nvSpPr>
        <p:spPr>
          <a:xfrm>
            <a:off x="4924425" y="2457450"/>
            <a:ext cx="4286250" cy="3095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38"/>
              </a:lnSpc>
              <a:buNone/>
            </a:pPr>
            <a:r>
              <a:rPr lang="en-US" sz="1875" b="1" dirty="0">
                <a:solidFill>
                  <a:srgbClr val="F96E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Supportive Care</a:t>
            </a:r>
            <a:endParaRPr lang="en-US" sz="1875" dirty="0"/>
          </a:p>
        </p:txBody>
      </p:sp>
      <p:sp>
        <p:nvSpPr>
          <p:cNvPr id="7" name="SK-9-text-6"/>
          <p:cNvSpPr/>
          <p:nvPr/>
        </p:nvSpPr>
        <p:spPr>
          <a:xfrm>
            <a:off x="4924425" y="3752850"/>
            <a:ext cx="7267575" cy="3095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38"/>
              </a:lnSpc>
              <a:buNone/>
            </a:pPr>
            <a:r>
              <a:rPr lang="en-US" sz="1875" b="1" dirty="0">
                <a:solidFill>
                  <a:srgbClr val="FFFFFF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CRITICAL: Contraindication</a:t>
            </a:r>
            <a:endParaRPr lang="en-US" sz="1875" dirty="0"/>
          </a:p>
        </p:txBody>
      </p:sp>
      <p:sp>
        <p:nvSpPr>
          <p:cNvPr id="8" name="SK-9-text-7"/>
          <p:cNvSpPr/>
          <p:nvPr/>
        </p:nvSpPr>
        <p:spPr>
          <a:xfrm>
            <a:off x="4924425" y="5200650"/>
            <a:ext cx="7267575" cy="3095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38"/>
              </a:lnSpc>
              <a:buNone/>
            </a:pPr>
            <a:r>
              <a:rPr lang="en-US" sz="1875" b="1" dirty="0">
                <a:solidFill>
                  <a:srgbClr val="00206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Targeted Therapy &amp; Triggers</a:t>
            </a:r>
            <a:endParaRPr lang="en-US" sz="1875" dirty="0"/>
          </a:p>
        </p:txBody>
      </p:sp>
      <p:sp>
        <p:nvSpPr>
          <p:cNvPr id="9" name="SK-9-text-8"/>
          <p:cNvSpPr/>
          <p:nvPr/>
        </p:nvSpPr>
        <p:spPr>
          <a:xfrm>
            <a:off x="4564261" y="1771650"/>
            <a:ext cx="7627590" cy="50303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⚠️ ADMIT SAME DAY — No Exceptions. Erythrodermic psoriasis is
life-threatening. Same-day emergency admission is mandatory.</a:t>
            </a:r>
            <a:endParaRPr lang="en-US" sz="1650" dirty="0"/>
          </a:p>
        </p:txBody>
      </p:sp>
      <p:sp>
        <p:nvSpPr>
          <p:cNvPr id="10" name="SK-9-text-9"/>
          <p:cNvSpPr/>
          <p:nvPr/>
        </p:nvSpPr>
        <p:spPr>
          <a:xfrm>
            <a:off x="4344293" y="2800350"/>
            <a:ext cx="7847558" cy="78000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48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Fluid resuscitation, electrolyte monitoring, nutritional support
Careful temperature regulation with a controlled ward environment,
continuous temperature monitoring, warm blankets, thermoregulatory</a:t>
            </a:r>
            <a:endParaRPr lang="en-US" sz="1575" dirty="0"/>
          </a:p>
        </p:txBody>
      </p:sp>
      <p:sp>
        <p:nvSpPr>
          <p:cNvPr id="11" name="SK-9-text-10"/>
          <p:cNvSpPr/>
          <p:nvPr/>
        </p:nvSpPr>
        <p:spPr>
          <a:xfrm>
            <a:off x="4407098" y="4257675"/>
            <a:ext cx="7784753" cy="78000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48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❌ NEVER Use Systemic Corticosteroids ROUTINELY
Systemic steroids risk severe rebound pustular flare. This is an absolute
contraindication in erythrodermic psoriasis per NICE guidance.</a:t>
            </a:r>
            <a:endParaRPr lang="en-US" sz="1575" dirty="0"/>
          </a:p>
        </p:txBody>
      </p:sp>
      <p:sp>
        <p:nvSpPr>
          <p:cNvPr id="12" name="SK-9-text-11"/>
          <p:cNvSpPr/>
          <p:nvPr/>
        </p:nvSpPr>
        <p:spPr>
          <a:xfrm>
            <a:off x="4386263" y="5591175"/>
            <a:ext cx="7805738" cy="10400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48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Acute Systemic Therapy Choices
Unstable: Cyclosporin/IV Infliximab
Stable: Acitretin/Methotrexate/Biologics
Identify &amp; Remove Triggers Infection, drugs, abrupt steroid withdrawal</a:t>
            </a:r>
            <a:endParaRPr lang="en-US" sz="157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3413</Words>
  <Application>Microsoft Office PowerPoint</Application>
  <PresentationFormat>Widescreen</PresentationFormat>
  <Paragraphs>287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6" baseType="lpstr">
      <vt:lpstr>Poppins</vt:lpstr>
      <vt:lpstr>Arial-Black</vt:lpstr>
      <vt:lpstr>Noto Sans KR</vt:lpstr>
      <vt:lpstr>Roboto Condensed</vt:lpstr>
      <vt:lpstr>Roboto-Regular</vt:lpstr>
      <vt:lpstr>OpenSans-Bold</vt:lpstr>
      <vt:lpstr>ArialMT</vt:lpstr>
      <vt:lpstr>Arial-BoldMT</vt:lpstr>
      <vt:lpstr>Arial</vt:lpstr>
      <vt:lpstr>Montserrat</vt:lpstr>
      <vt:lpstr>Open Sans</vt:lpstr>
      <vt:lpstr>Roboto Slab</vt:lpstr>
      <vt:lpstr>Roboto-Medium</vt:lpstr>
      <vt:lpstr>Noto Sans JP</vt:lpstr>
      <vt:lpstr>Inter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3</cp:revision>
  <dcterms:created xsi:type="dcterms:W3CDTF">2026-05-10T15:53:22Z</dcterms:created>
  <dcterms:modified xsi:type="dcterms:W3CDTF">2026-05-10T16:42:05Z</dcterms:modified>
</cp:coreProperties>
</file>