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90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6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3" Type="http://schemas.openxmlformats.org/officeDocument/2006/relationships/image" Target="../media/image1.png"/><Relationship Id="rId21" Type="http://schemas.openxmlformats.org/officeDocument/2006/relationships/image" Target="../media/image154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24" Type="http://schemas.openxmlformats.org/officeDocument/2006/relationships/image" Target="../media/image157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10" Type="http://schemas.openxmlformats.org/officeDocument/2006/relationships/image" Target="../media/image143.png"/><Relationship Id="rId19" Type="http://schemas.openxmlformats.org/officeDocument/2006/relationships/image" Target="../media/image152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Relationship Id="rId22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3" Type="http://schemas.openxmlformats.org/officeDocument/2006/relationships/image" Target="../media/image1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1.png"/><Relationship Id="rId20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19" Type="http://schemas.openxmlformats.org/officeDocument/2006/relationships/image" Target="../media/image174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3" Type="http://schemas.openxmlformats.org/officeDocument/2006/relationships/image" Target="../media/image1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17" Type="http://schemas.openxmlformats.org/officeDocument/2006/relationships/image" Target="../media/image18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76.png"/><Relationship Id="rId15" Type="http://schemas.openxmlformats.org/officeDocument/2006/relationships/image" Target="../media/image169.png"/><Relationship Id="rId10" Type="http://schemas.openxmlformats.org/officeDocument/2006/relationships/image" Target="../media/image181.png"/><Relationship Id="rId4" Type="http://schemas.openxmlformats.org/officeDocument/2006/relationships/image" Target="../media/image6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168.png"/><Relationship Id="rId3" Type="http://schemas.openxmlformats.org/officeDocument/2006/relationships/image" Target="../media/image1.png"/><Relationship Id="rId7" Type="http://schemas.openxmlformats.org/officeDocument/2006/relationships/image" Target="../media/image189.png"/><Relationship Id="rId12" Type="http://schemas.openxmlformats.org/officeDocument/2006/relationships/image" Target="../media/image193.pn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2.png"/><Relationship Id="rId5" Type="http://schemas.openxmlformats.org/officeDocument/2006/relationships/image" Target="../media/image37.png"/><Relationship Id="rId15" Type="http://schemas.openxmlformats.org/officeDocument/2006/relationships/image" Target="../media/image195.png"/><Relationship Id="rId10" Type="http://schemas.openxmlformats.org/officeDocument/2006/relationships/image" Target="../media/image191.png"/><Relationship Id="rId4" Type="http://schemas.openxmlformats.org/officeDocument/2006/relationships/image" Target="../media/image36.png"/><Relationship Id="rId9" Type="http://schemas.openxmlformats.org/officeDocument/2006/relationships/image" Target="../media/image190.png"/><Relationship Id="rId14" Type="http://schemas.openxmlformats.org/officeDocument/2006/relationships/image" Target="../media/image1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34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1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.png"/><Relationship Id="rId9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1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6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1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6.png"/><Relationship Id="rId9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9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102.png"/><Relationship Id="rId5" Type="http://schemas.openxmlformats.org/officeDocument/2006/relationships/image" Target="../media/image98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6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580" y="1511647"/>
            <a:ext cx="5547271" cy="163056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2580" y="5946279"/>
            <a:ext cx="1143000" cy="38100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6034980" y="949672"/>
            <a:ext cx="442722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200" b="1" kern="0" spc="9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9" name="SK-1-text-8"/>
          <p:cNvSpPr/>
          <p:nvPr/>
        </p:nvSpPr>
        <p:spPr>
          <a:xfrm>
            <a:off x="6111180" y="1511647"/>
            <a:ext cx="5318671" cy="1173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2D3436"/>
                </a:solidFill>
              </a:rPr>
              <a:t>Psoriasis in Primary Care</a:t>
            </a:r>
            <a:endParaRPr lang="en-US" sz="4200" dirty="0"/>
          </a:p>
        </p:txBody>
      </p:sp>
      <p:sp>
        <p:nvSpPr>
          <p:cNvPr id="10" name="SK-1-text-9"/>
          <p:cNvSpPr/>
          <p:nvPr/>
        </p:nvSpPr>
        <p:spPr>
          <a:xfrm>
            <a:off x="6111180" y="2799308"/>
            <a:ext cx="60808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0984E3"/>
                </a:solidFill>
              </a:rPr>
              <a:t>Bradford VTS Teaching Deck</a:t>
            </a:r>
            <a:endParaRPr lang="en-US" sz="1800" dirty="0"/>
          </a:p>
        </p:txBody>
      </p:sp>
      <p:sp>
        <p:nvSpPr>
          <p:cNvPr id="11" name="SK-1-text-10"/>
          <p:cNvSpPr/>
          <p:nvPr/>
        </p:nvSpPr>
        <p:spPr>
          <a:xfrm>
            <a:off x="5882580" y="3354660"/>
            <a:ext cx="4992439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2160"/>
              </a:lnSpc>
            </a:pPr>
            <a:r>
              <a:rPr lang="en-US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comprehensive clinical guide for GP trainees covering diagnosis, site-specific management, systemic therapies, and cardiovascular risk assessment. </a:t>
            </a:r>
            <a:r>
              <a:rPr lang="en-US" sz="1400" b="1" kern="0" spc="9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NICE CG153 2025 UPDATED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2160"/>
              </a:lnSpc>
              <a:buNone/>
            </a:pP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5882580" y="4665166"/>
            <a:ext cx="14401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D3436"/>
                </a:solidFill>
              </a:rPr>
              <a:t>AUDIENCE:</a:t>
            </a:r>
            <a:endParaRPr lang="en-US" sz="1050" dirty="0"/>
          </a:p>
        </p:txBody>
      </p:sp>
      <p:sp>
        <p:nvSpPr>
          <p:cNvPr id="13" name="SK-1-text-12"/>
          <p:cNvSpPr/>
          <p:nvPr/>
        </p:nvSpPr>
        <p:spPr>
          <a:xfrm>
            <a:off x="7044630" y="4650879"/>
            <a:ext cx="4450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GP Registrars (ST1-ST3)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5882580" y="5008066"/>
            <a:ext cx="1047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D3436"/>
                </a:solidFill>
              </a:rPr>
              <a:t>FOCUS:</a:t>
            </a:r>
            <a:endParaRPr lang="en-US" sz="1050" dirty="0"/>
          </a:p>
        </p:txBody>
      </p:sp>
      <p:sp>
        <p:nvSpPr>
          <p:cNvPr id="15" name="SK-1-text-14"/>
          <p:cNvSpPr/>
          <p:nvPr/>
        </p:nvSpPr>
        <p:spPr>
          <a:xfrm>
            <a:off x="7044630" y="4993779"/>
            <a:ext cx="51473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AKT / SCA Exam Pearls &amp; Clinical Pathways</a:t>
            </a:r>
            <a:endParaRPr lang="en-US" sz="1200" dirty="0"/>
          </a:p>
        </p:txBody>
      </p:sp>
      <p:sp>
        <p:nvSpPr>
          <p:cNvPr id="16" name="SK-1-text-15"/>
          <p:cNvSpPr/>
          <p:nvPr/>
        </p:nvSpPr>
        <p:spPr>
          <a:xfrm>
            <a:off x="5882580" y="5350966"/>
            <a:ext cx="1047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D3436"/>
                </a:solidFill>
              </a:rPr>
              <a:t>DATE:</a:t>
            </a:r>
            <a:endParaRPr lang="en-US" sz="1050" dirty="0"/>
          </a:p>
        </p:txBody>
      </p:sp>
      <p:sp>
        <p:nvSpPr>
          <p:cNvPr id="17" name="SK-1-text-16"/>
          <p:cNvSpPr/>
          <p:nvPr/>
        </p:nvSpPr>
        <p:spPr>
          <a:xfrm>
            <a:off x="7044630" y="5336679"/>
            <a:ext cx="2804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7th May 2026</a:t>
            </a:r>
            <a:endParaRPr lang="en-US" sz="12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D7A05C-4F71-59DC-46DB-2F9C6B3C2C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112" t="1" b="-4162"/>
          <a:stretch>
            <a:fillRect/>
          </a:stretch>
        </p:blipFill>
        <p:spPr>
          <a:xfrm>
            <a:off x="-454429" y="0"/>
            <a:ext cx="4884914" cy="71434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065514" cy="52387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571625"/>
            <a:ext cx="4589264" cy="3810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19250"/>
            <a:ext cx="238125" cy="1905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43125"/>
            <a:ext cx="266700" cy="2667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131" y="2207865"/>
            <a:ext cx="166688" cy="13722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39330"/>
            <a:ext cx="266700" cy="2667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131" y="2804071"/>
            <a:ext cx="166688" cy="13722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3335536"/>
            <a:ext cx="266700" cy="2667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9131" y="3400276"/>
            <a:ext cx="166688" cy="13722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3931741"/>
            <a:ext cx="266700" cy="2667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131" y="3996482"/>
            <a:ext cx="166688" cy="13722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4527947"/>
            <a:ext cx="4589264" cy="62865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3425" y="4757589"/>
            <a:ext cx="190500" cy="16921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2264" y="1333500"/>
            <a:ext cx="6078736" cy="2524125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2264" y="4048125"/>
            <a:ext cx="6078736" cy="2524125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762000" y="285750"/>
            <a:ext cx="1066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REVIEWING TREATMENT RESPONSE</a:t>
            </a:r>
            <a:endParaRPr lang="en-US" sz="2100" dirty="0"/>
          </a:p>
        </p:txBody>
      </p:sp>
      <p:sp>
        <p:nvSpPr>
          <p:cNvPr id="21" name="SK-10-text-20"/>
          <p:cNvSpPr/>
          <p:nvPr/>
        </p:nvSpPr>
        <p:spPr>
          <a:xfrm>
            <a:off x="762000" y="72390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Compliance Assessment &amp; Escalation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971550" y="1571625"/>
            <a:ext cx="6248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Initial Review (6–8 Weeks)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1028700" y="2143125"/>
            <a:ext cx="417968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Minimum Timeframe:</a:t>
            </a:r>
            <a:r>
              <a:rPr lang="en-US" sz="1275" dirty="0">
                <a:solidFill>
                  <a:srgbClr val="2D3436"/>
                </a:solidFill>
              </a:rPr>
              <a:t> Allow 6-8 weeks to assess pharmacological response before switching.</a:t>
            </a:r>
            <a:endParaRPr lang="en-US" sz="1275" dirty="0"/>
          </a:p>
        </p:txBody>
      </p:sp>
      <p:sp>
        <p:nvSpPr>
          <p:cNvPr id="24" name="SK-10-text-23"/>
          <p:cNvSpPr/>
          <p:nvPr/>
        </p:nvSpPr>
        <p:spPr>
          <a:xfrm>
            <a:off x="1028700" y="2739330"/>
            <a:ext cx="417968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Compliance &amp; Technique:</a:t>
            </a:r>
            <a:r>
              <a:rPr lang="en-US" sz="1275" dirty="0">
                <a:solidFill>
                  <a:srgbClr val="2D3436"/>
                </a:solidFill>
              </a:rPr>
              <a:t> Review FTU (Finger Tip Unit) application and frequency of use.</a:t>
            </a:r>
            <a:endParaRPr lang="en-US" sz="1275" dirty="0"/>
          </a:p>
        </p:txBody>
      </p:sp>
      <p:sp>
        <p:nvSpPr>
          <p:cNvPr id="25" name="SK-10-text-24"/>
          <p:cNvSpPr/>
          <p:nvPr/>
        </p:nvSpPr>
        <p:spPr>
          <a:xfrm>
            <a:off x="1028700" y="3335536"/>
            <a:ext cx="417968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Prescription Amounts:</a:t>
            </a:r>
            <a:r>
              <a:rPr lang="en-US" sz="1275" dirty="0">
                <a:solidFill>
                  <a:srgbClr val="2D3436"/>
                </a:solidFill>
              </a:rPr>
              <a:t> Check if quantities used match the body surface area (BSA) affected.</a:t>
            </a:r>
            <a:endParaRPr lang="en-US" sz="1275" dirty="0"/>
          </a:p>
        </p:txBody>
      </p:sp>
      <p:sp>
        <p:nvSpPr>
          <p:cNvPr id="26" name="SK-10-text-25"/>
          <p:cNvSpPr/>
          <p:nvPr/>
        </p:nvSpPr>
        <p:spPr>
          <a:xfrm>
            <a:off x="1028700" y="3931741"/>
            <a:ext cx="417968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Patient Satisfaction:</a:t>
            </a:r>
            <a:r>
              <a:rPr lang="en-US" sz="1275" dirty="0">
                <a:solidFill>
                  <a:srgbClr val="2D3436"/>
                </a:solidFill>
              </a:rPr>
              <a:t> Compare clinical improvement against the patient's initial expectations.</a:t>
            </a:r>
            <a:endParaRPr lang="en-US" sz="1275" dirty="0"/>
          </a:p>
        </p:txBody>
      </p:sp>
      <p:sp>
        <p:nvSpPr>
          <p:cNvPr id="27" name="SK-10-text-26"/>
          <p:cNvSpPr/>
          <p:nvPr/>
        </p:nvSpPr>
        <p:spPr>
          <a:xfrm>
            <a:off x="1038225" y="4642247"/>
            <a:ext cx="405586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D63031"/>
                </a:solidFill>
              </a:rPr>
              <a:t>SCA TIP:</a:t>
            </a:r>
            <a:r>
              <a:rPr lang="en-US" sz="1050" i="1" dirty="0">
                <a:solidFill>
                  <a:srgbClr val="2D3436"/>
                </a:solidFill>
              </a:rPr>
              <a:t> Address "steroid phobia" early. Explain that intermittent use prevents the "rebound flare" seen with abrupt stopping.</a:t>
            </a:r>
            <a:endParaRPr lang="en-US" sz="1050" dirty="0"/>
          </a:p>
        </p:txBody>
      </p:sp>
      <p:sp>
        <p:nvSpPr>
          <p:cNvPr id="28" name="SK-10-text-27"/>
          <p:cNvSpPr/>
          <p:nvPr/>
        </p:nvSpPr>
        <p:spPr>
          <a:xfrm>
            <a:off x="5903714" y="1504950"/>
            <a:ext cx="573583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984E3"/>
                </a:solidFill>
              </a:rPr>
              <a:t>Full or Partial Response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6075164" y="1857375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Full:</a:t>
            </a:r>
            <a:r>
              <a:rPr lang="en-US" sz="1125" dirty="0">
                <a:solidFill>
                  <a:srgbClr val="4A4A4A"/>
                </a:solidFill>
              </a:rPr>
              <a:t> Plan maintenance; reduce TCS frequency to weekends or as needed.</a:t>
            </a:r>
            <a:endParaRPr lang="en-US" sz="1125" dirty="0"/>
          </a:p>
        </p:txBody>
      </p:sp>
      <p:sp>
        <p:nvSpPr>
          <p:cNvPr id="30" name="SK-10-text-29"/>
          <p:cNvSpPr/>
          <p:nvPr/>
        </p:nvSpPr>
        <p:spPr>
          <a:xfrm>
            <a:off x="6075164" y="2128838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Partial:</a:t>
            </a:r>
            <a:r>
              <a:rPr lang="en-US" sz="1125" dirty="0">
                <a:solidFill>
                  <a:srgbClr val="4A4A4A"/>
                </a:solidFill>
              </a:rPr>
              <a:t> Alternate Vitamin D analogue with potent steroid for limited periods.</a:t>
            </a:r>
            <a:endParaRPr lang="en-US" sz="1125" dirty="0"/>
          </a:p>
        </p:txBody>
      </p:sp>
      <p:sp>
        <p:nvSpPr>
          <p:cNvPr id="31" name="SK-10-text-30"/>
          <p:cNvSpPr/>
          <p:nvPr/>
        </p:nvSpPr>
        <p:spPr>
          <a:xfrm>
            <a:off x="6075164" y="2400300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Thick Scale:</a:t>
            </a:r>
            <a:r>
              <a:rPr lang="en-US" sz="1125" dirty="0">
                <a:solidFill>
                  <a:srgbClr val="4A4A4A"/>
                </a:solidFill>
              </a:rPr>
              <a:t> Add </a:t>
            </a:r>
            <a:r>
              <a:rPr lang="en-US" sz="1125" b="1" dirty="0">
                <a:solidFill>
                  <a:srgbClr val="4A4A4A"/>
                </a:solidFill>
              </a:rPr>
              <a:t>Salicylic Acid</a:t>
            </a:r>
            <a:r>
              <a:rPr lang="en-US" sz="1125" dirty="0">
                <a:solidFill>
                  <a:srgbClr val="4A4A4A"/>
                </a:solidFill>
              </a:rPr>
              <a:t> to enhance penetration of other topicals.</a:t>
            </a:r>
            <a:endParaRPr lang="en-US" sz="1125" dirty="0"/>
          </a:p>
        </p:txBody>
      </p:sp>
      <p:sp>
        <p:nvSpPr>
          <p:cNvPr id="32" name="SK-10-text-31"/>
          <p:cNvSpPr/>
          <p:nvPr/>
        </p:nvSpPr>
        <p:spPr>
          <a:xfrm>
            <a:off x="6075164" y="2671763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Maintain liberal use of </a:t>
            </a:r>
            <a:r>
              <a:rPr lang="en-US" sz="1125" b="1" dirty="0">
                <a:solidFill>
                  <a:srgbClr val="4A4A4A"/>
                </a:solidFill>
              </a:rPr>
              <a:t>Emollients</a:t>
            </a:r>
            <a:r>
              <a:rPr lang="en-US" sz="1125" dirty="0">
                <a:solidFill>
                  <a:srgbClr val="4A4A4A"/>
                </a:solidFill>
              </a:rPr>
              <a:t> as the cornerstone.</a:t>
            </a:r>
            <a:endParaRPr lang="en-US" sz="1125" dirty="0"/>
          </a:p>
        </p:txBody>
      </p:sp>
      <p:sp>
        <p:nvSpPr>
          <p:cNvPr id="33" name="SK-10-text-32"/>
          <p:cNvSpPr/>
          <p:nvPr/>
        </p:nvSpPr>
        <p:spPr>
          <a:xfrm>
            <a:off x="5903714" y="4219575"/>
            <a:ext cx="573583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Failed Response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6075164" y="4572000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Re-verify compliance and correct application technique.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6075164" y="4843463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Consider </a:t>
            </a:r>
            <a:r>
              <a:rPr lang="en-US" sz="1125" b="1" dirty="0">
                <a:solidFill>
                  <a:srgbClr val="4A4A4A"/>
                </a:solidFill>
              </a:rPr>
              <a:t>Coal Tar</a:t>
            </a:r>
            <a:r>
              <a:rPr lang="en-US" sz="1125" dirty="0">
                <a:solidFill>
                  <a:srgbClr val="4A4A4A"/>
                </a:solidFill>
              </a:rPr>
              <a:t> or </a:t>
            </a:r>
            <a:r>
              <a:rPr lang="en-US" sz="1125" b="1" dirty="0">
                <a:solidFill>
                  <a:srgbClr val="4A4A4A"/>
                </a:solidFill>
              </a:rPr>
              <a:t>Dithranol</a:t>
            </a:r>
            <a:r>
              <a:rPr lang="en-US" sz="1125" dirty="0">
                <a:solidFill>
                  <a:srgbClr val="4A4A4A"/>
                </a:solidFill>
              </a:rPr>
              <a:t> preparations (if patient is motivated).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6075164" y="5114925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Assess DLQI: If QoL impact is high (&gt;10), escalation is required.</a:t>
            </a:r>
            <a:endParaRPr lang="en-US" sz="1125" dirty="0"/>
          </a:p>
        </p:txBody>
      </p:sp>
      <p:sp>
        <p:nvSpPr>
          <p:cNvPr id="37" name="SK-10-text-36"/>
          <p:cNvSpPr/>
          <p:nvPr/>
        </p:nvSpPr>
        <p:spPr>
          <a:xfrm>
            <a:off x="6075164" y="5386388"/>
            <a:ext cx="611683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</a:rPr>
              <a:t>Referral:</a:t>
            </a:r>
            <a:r>
              <a:rPr lang="en-US" sz="1125" dirty="0">
                <a:solidFill>
                  <a:srgbClr val="4A4A4A"/>
                </a:solidFill>
              </a:rPr>
              <a:t> Consider hospital/day-unit if unable to manage with complex topicals.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150"/>
            <a:ext cx="12192000" cy="88002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0996"/>
            <a:ext cx="5572125" cy="2728913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41971"/>
            <a:ext cx="5114925" cy="3429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78136"/>
            <a:ext cx="261937" cy="21342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56321"/>
            <a:ext cx="166688" cy="13722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37346"/>
            <a:ext cx="166688" cy="13722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18371"/>
            <a:ext cx="166688" cy="13722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70883"/>
            <a:ext cx="5572125" cy="272891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51858"/>
            <a:ext cx="5114925" cy="3429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88023"/>
            <a:ext cx="261937" cy="21342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666208"/>
            <a:ext cx="166688" cy="13722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247233"/>
            <a:ext cx="166688" cy="1372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828258"/>
            <a:ext cx="166688" cy="13722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60996"/>
            <a:ext cx="5572125" cy="257175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41971"/>
            <a:ext cx="5114925" cy="3429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278136"/>
            <a:ext cx="261937" cy="21342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756321"/>
            <a:ext cx="166688" cy="13722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337346"/>
            <a:ext cx="166688" cy="13722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918371"/>
            <a:ext cx="166688" cy="13722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775621"/>
            <a:ext cx="5572125" cy="2924175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3956596"/>
            <a:ext cx="5114925" cy="34290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992761"/>
            <a:ext cx="261937" cy="21342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470946"/>
            <a:ext cx="166688" cy="13722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5051971"/>
            <a:ext cx="166688" cy="137220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5632996"/>
            <a:ext cx="166688" cy="137220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6166396"/>
            <a:ext cx="5114925" cy="352425"/>
          </a:xfrm>
          <a:prstGeom prst="rect">
            <a:avLst/>
          </a:prstGeom>
        </p:spPr>
      </p:pic>
      <p:sp>
        <p:nvSpPr>
          <p:cNvPr id="30" name="SK-11-text-29"/>
          <p:cNvSpPr/>
          <p:nvPr/>
        </p:nvSpPr>
        <p:spPr>
          <a:xfrm>
            <a:off x="381000" y="180975"/>
            <a:ext cx="1181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SECONDARY CARE: SYSTEMICS AND PHOTOTHERAPY</a:t>
            </a:r>
            <a:endParaRPr lang="en-US" sz="2100" dirty="0"/>
          </a:p>
        </p:txBody>
      </p:sp>
      <p:sp>
        <p:nvSpPr>
          <p:cNvPr id="31" name="SK-11-text-30"/>
          <p:cNvSpPr/>
          <p:nvPr/>
        </p:nvSpPr>
        <p:spPr>
          <a:xfrm>
            <a:off x="381000" y="600075"/>
            <a:ext cx="11811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Overview of specialist-initiated treatments including methotrexate, ciclosporin, biologics targeting TNF-α or IL-17, and the use of narrowband UVB phototherapy.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985838" y="1241971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984E3"/>
                </a:solidFill>
              </a:rPr>
              <a:t>CONVENTIONAL SYSTEMICS</a:t>
            </a:r>
            <a:endParaRPr lang="en-US" sz="1500" dirty="0"/>
          </a:p>
        </p:txBody>
      </p:sp>
      <p:sp>
        <p:nvSpPr>
          <p:cNvPr id="33" name="SK-11-text-32"/>
          <p:cNvSpPr/>
          <p:nvPr/>
        </p:nvSpPr>
        <p:spPr>
          <a:xfrm>
            <a:off x="876300" y="1708696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Methotrexate:</a:t>
            </a:r>
            <a:r>
              <a:rPr lang="en-US" sz="1275" dirty="0">
                <a:solidFill>
                  <a:srgbClr val="2D3436"/>
                </a:solidFill>
              </a:rPr>
              <a:t> Most common; weekly oral/SC; requires monitoring of </a:t>
            </a:r>
            <a:r>
              <a:rPr lang="en-US" sz="1275" b="1" dirty="0">
                <a:solidFill>
                  <a:srgbClr val="2D3436"/>
                </a:solidFill>
              </a:rPr>
              <a:t>FBC and LFTs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4" name="SK-11-text-33"/>
          <p:cNvSpPr/>
          <p:nvPr/>
        </p:nvSpPr>
        <p:spPr>
          <a:xfrm>
            <a:off x="876300" y="2289721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Ciclosporin:</a:t>
            </a:r>
            <a:r>
              <a:rPr lang="en-US" sz="1275" dirty="0">
                <a:solidFill>
                  <a:srgbClr val="2D3436"/>
                </a:solidFill>
              </a:rPr>
              <a:t> Rapid response for short-term control; monitor </a:t>
            </a:r>
            <a:r>
              <a:rPr lang="en-US" sz="1275" b="1" dirty="0">
                <a:solidFill>
                  <a:srgbClr val="2D3436"/>
                </a:solidFill>
              </a:rPr>
              <a:t>BP and Renal Function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5" name="SK-11-text-34"/>
          <p:cNvSpPr/>
          <p:nvPr/>
        </p:nvSpPr>
        <p:spPr>
          <a:xfrm>
            <a:off x="876300" y="2870746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Acitretin:</a:t>
            </a:r>
            <a:r>
              <a:rPr lang="en-US" sz="1275" dirty="0">
                <a:solidFill>
                  <a:srgbClr val="2D3436"/>
                </a:solidFill>
              </a:rPr>
              <a:t> Retinoid; highly </a:t>
            </a:r>
            <a:r>
              <a:rPr lang="en-US" sz="1275" b="1" dirty="0">
                <a:solidFill>
                  <a:srgbClr val="D63031"/>
                </a:solidFill>
              </a:rPr>
              <a:t>teratogenic</a:t>
            </a:r>
            <a:r>
              <a:rPr lang="en-US" sz="1275" dirty="0">
                <a:solidFill>
                  <a:srgbClr val="2D3436"/>
                </a:solidFill>
              </a:rPr>
              <a:t> (avoid in females of childbearing age).</a:t>
            </a:r>
            <a:endParaRPr lang="en-US" sz="1275" dirty="0"/>
          </a:p>
        </p:txBody>
      </p:sp>
      <p:sp>
        <p:nvSpPr>
          <p:cNvPr id="36" name="SK-11-text-35"/>
          <p:cNvSpPr/>
          <p:nvPr/>
        </p:nvSpPr>
        <p:spPr>
          <a:xfrm>
            <a:off x="985838" y="4151858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984E3"/>
                </a:solidFill>
              </a:rPr>
              <a:t>PHOTOTHERAPY</a:t>
            </a:r>
            <a:endParaRPr lang="en-US" sz="1500" dirty="0"/>
          </a:p>
        </p:txBody>
      </p:sp>
      <p:sp>
        <p:nvSpPr>
          <p:cNvPr id="37" name="SK-11-text-36"/>
          <p:cNvSpPr/>
          <p:nvPr/>
        </p:nvSpPr>
        <p:spPr>
          <a:xfrm>
            <a:off x="876300" y="4618583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Narrowband UVB (NBUVB):</a:t>
            </a:r>
            <a:r>
              <a:rPr lang="en-US" sz="1275" dirty="0">
                <a:solidFill>
                  <a:srgbClr val="2D3436"/>
                </a:solidFill>
              </a:rPr>
              <a:t> First-line phototherapy; safe in pregnancy; useful for guttate flares.</a:t>
            </a:r>
            <a:endParaRPr lang="en-US" sz="1275" dirty="0"/>
          </a:p>
        </p:txBody>
      </p:sp>
      <p:sp>
        <p:nvSpPr>
          <p:cNvPr id="38" name="SK-11-text-37"/>
          <p:cNvSpPr/>
          <p:nvPr/>
        </p:nvSpPr>
        <p:spPr>
          <a:xfrm>
            <a:off x="876300" y="5199608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PUVA:</a:t>
            </a:r>
            <a:r>
              <a:rPr lang="en-US" sz="1275" dirty="0">
                <a:solidFill>
                  <a:srgbClr val="2D3436"/>
                </a:solidFill>
              </a:rPr>
              <a:t> Psoralen + UVA; used less frequently now due to increased </a:t>
            </a:r>
            <a:r>
              <a:rPr lang="en-US" sz="1275" b="1" dirty="0">
                <a:solidFill>
                  <a:srgbClr val="D63031"/>
                </a:solidFill>
              </a:rPr>
              <a:t>skin cancer risk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9" name="SK-11-text-38"/>
          <p:cNvSpPr/>
          <p:nvPr/>
        </p:nvSpPr>
        <p:spPr>
          <a:xfrm>
            <a:off x="876300" y="5780633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Requirement:</a:t>
            </a:r>
            <a:r>
              <a:rPr lang="en-US" sz="1275" dirty="0">
                <a:solidFill>
                  <a:srgbClr val="2D3436"/>
                </a:solidFill>
              </a:rPr>
              <a:t> Administered in hospital day-units; requires strict specialist referral.</a:t>
            </a:r>
            <a:endParaRPr lang="en-US" sz="1275" dirty="0"/>
          </a:p>
        </p:txBody>
      </p:sp>
      <p:sp>
        <p:nvSpPr>
          <p:cNvPr id="40" name="SK-11-text-39"/>
          <p:cNvSpPr/>
          <p:nvPr/>
        </p:nvSpPr>
        <p:spPr>
          <a:xfrm>
            <a:off x="6843713" y="1241971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984E3"/>
                </a:solidFill>
              </a:rPr>
              <a:t>BIOLOGIC THERAPY</a:t>
            </a:r>
            <a:endParaRPr lang="en-US" sz="1500" dirty="0"/>
          </a:p>
        </p:txBody>
      </p:sp>
      <p:sp>
        <p:nvSpPr>
          <p:cNvPr id="41" name="SK-11-text-40"/>
          <p:cNvSpPr/>
          <p:nvPr/>
        </p:nvSpPr>
        <p:spPr>
          <a:xfrm>
            <a:off x="6734175" y="1708696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Anti-TNF-α:</a:t>
            </a:r>
            <a:r>
              <a:rPr lang="en-US" sz="1275" dirty="0">
                <a:solidFill>
                  <a:srgbClr val="2D3436"/>
                </a:solidFill>
              </a:rPr>
              <a:t> Adalimumab, Etanercept; standard biologic for moderate-to-severe disease.</a:t>
            </a:r>
            <a:endParaRPr lang="en-US" sz="1275" dirty="0"/>
          </a:p>
        </p:txBody>
      </p:sp>
      <p:sp>
        <p:nvSpPr>
          <p:cNvPr id="42" name="SK-11-text-41"/>
          <p:cNvSpPr/>
          <p:nvPr/>
        </p:nvSpPr>
        <p:spPr>
          <a:xfrm>
            <a:off x="6734175" y="2289721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Anti-IL-17/23:</a:t>
            </a:r>
            <a:r>
              <a:rPr lang="en-US" sz="1275" dirty="0">
                <a:solidFill>
                  <a:srgbClr val="2D3436"/>
                </a:solidFill>
              </a:rPr>
              <a:t> Secukinumab, Risankizumab; highly effective targeted cytokine inhibition.</a:t>
            </a:r>
            <a:endParaRPr lang="en-US" sz="1275" dirty="0"/>
          </a:p>
        </p:txBody>
      </p:sp>
      <p:sp>
        <p:nvSpPr>
          <p:cNvPr id="43" name="SK-11-text-42"/>
          <p:cNvSpPr/>
          <p:nvPr/>
        </p:nvSpPr>
        <p:spPr>
          <a:xfrm>
            <a:off x="6734175" y="2870746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Administration:</a:t>
            </a:r>
            <a:r>
              <a:rPr lang="en-US" sz="1275" dirty="0">
                <a:solidFill>
                  <a:srgbClr val="2D3436"/>
                </a:solidFill>
              </a:rPr>
              <a:t> Subcutaneous injections; specialist screening for TB/infections required.</a:t>
            </a:r>
            <a:endParaRPr lang="en-US" sz="1275" dirty="0"/>
          </a:p>
        </p:txBody>
      </p:sp>
      <p:sp>
        <p:nvSpPr>
          <p:cNvPr id="44" name="SK-11-text-43"/>
          <p:cNvSpPr/>
          <p:nvPr/>
        </p:nvSpPr>
        <p:spPr>
          <a:xfrm>
            <a:off x="6843713" y="3956596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984E3"/>
                </a:solidFill>
              </a:rPr>
              <a:t>GP SHARED CARE ROLE</a:t>
            </a:r>
            <a:endParaRPr lang="en-US" sz="1500" dirty="0"/>
          </a:p>
        </p:txBody>
      </p:sp>
      <p:sp>
        <p:nvSpPr>
          <p:cNvPr id="45" name="SK-11-text-44"/>
          <p:cNvSpPr/>
          <p:nvPr/>
        </p:nvSpPr>
        <p:spPr>
          <a:xfrm>
            <a:off x="6734175" y="4423321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Monitoring:</a:t>
            </a:r>
            <a:r>
              <a:rPr lang="en-US" sz="1275" dirty="0">
                <a:solidFill>
                  <a:srgbClr val="2D3436"/>
                </a:solidFill>
              </a:rPr>
              <a:t> Adherence to shared care protocols for bloods (FBC/LFTs/U&amp;Es).</a:t>
            </a:r>
            <a:endParaRPr lang="en-US" sz="1275" dirty="0"/>
          </a:p>
        </p:txBody>
      </p:sp>
      <p:sp>
        <p:nvSpPr>
          <p:cNvPr id="46" name="SK-11-text-45"/>
          <p:cNvSpPr/>
          <p:nvPr/>
        </p:nvSpPr>
        <p:spPr>
          <a:xfrm>
            <a:off x="6734175" y="5004346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Vigilance:</a:t>
            </a:r>
            <a:r>
              <a:rPr lang="en-US" sz="1275" dirty="0">
                <a:solidFill>
                  <a:srgbClr val="2D3436"/>
                </a:solidFill>
              </a:rPr>
              <a:t> Monitoring for side effects, live vaccine contraindications, and infections.</a:t>
            </a:r>
            <a:endParaRPr lang="en-US" sz="1275" dirty="0"/>
          </a:p>
        </p:txBody>
      </p:sp>
      <p:sp>
        <p:nvSpPr>
          <p:cNvPr id="47" name="SK-11-text-46"/>
          <p:cNvSpPr/>
          <p:nvPr/>
        </p:nvSpPr>
        <p:spPr>
          <a:xfrm>
            <a:off x="6734175" y="5585371"/>
            <a:ext cx="48482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Liaison:</a:t>
            </a:r>
            <a:r>
              <a:rPr lang="en-US" sz="1275" dirty="0">
                <a:solidFill>
                  <a:srgbClr val="2D3436"/>
                </a:solidFill>
              </a:rPr>
              <a:t> Prompt communication with Dermatology if disease flares or complications arise.</a:t>
            </a:r>
            <a:endParaRPr lang="en-US" sz="1275" dirty="0"/>
          </a:p>
        </p:txBody>
      </p:sp>
      <p:sp>
        <p:nvSpPr>
          <p:cNvPr id="48" name="SK-11-text-47"/>
          <p:cNvSpPr/>
          <p:nvPr/>
        </p:nvSpPr>
        <p:spPr>
          <a:xfrm>
            <a:off x="6581775" y="6166396"/>
            <a:ext cx="561022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Note: GPs should not initiate systemics but are vital for ongoing safety monitoring.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10477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014913" cy="25241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71625"/>
            <a:ext cx="238125" cy="1905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95575"/>
            <a:ext cx="152400" cy="13335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990850"/>
            <a:ext cx="152400" cy="13335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86125"/>
            <a:ext cx="152400" cy="1333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4048125"/>
            <a:ext cx="5014913" cy="252412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86250"/>
            <a:ext cx="238125" cy="1905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705350"/>
            <a:ext cx="152400" cy="1333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000625"/>
            <a:ext cx="152400" cy="1333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295900"/>
            <a:ext cx="152400" cy="1333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591175"/>
            <a:ext cx="152400" cy="1333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1663" y="1333500"/>
            <a:ext cx="6129338" cy="268605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72163" y="1571625"/>
            <a:ext cx="238125" cy="1905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72163" y="1990725"/>
            <a:ext cx="152400" cy="13335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72163" y="2286000"/>
            <a:ext cx="152400" cy="13335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2163" y="2581275"/>
            <a:ext cx="152400" cy="13335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72163" y="2876550"/>
            <a:ext cx="152400" cy="13335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72163" y="3171825"/>
            <a:ext cx="152400" cy="13335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72163" y="3524250"/>
            <a:ext cx="3771305" cy="30480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81663" y="4210050"/>
            <a:ext cx="6129338" cy="23622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72163" y="4448175"/>
            <a:ext cx="238125" cy="1905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72163" y="4838700"/>
            <a:ext cx="152400" cy="13335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872163" y="5133975"/>
            <a:ext cx="152400" cy="13335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872163" y="5429250"/>
            <a:ext cx="152400" cy="133350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872163" y="5724525"/>
            <a:ext cx="152400" cy="133350"/>
          </a:xfrm>
          <a:prstGeom prst="rect">
            <a:avLst/>
          </a:prstGeom>
        </p:spPr>
      </p:pic>
      <p:sp>
        <p:nvSpPr>
          <p:cNvPr id="30" name="SK-12-text-29"/>
          <p:cNvSpPr/>
          <p:nvPr/>
        </p:nvSpPr>
        <p:spPr>
          <a:xfrm>
            <a:off x="381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SCREENING FOR PSORIATIC ARTHRITIS</a:t>
            </a:r>
            <a:endParaRPr lang="en-US" sz="2100" dirty="0"/>
          </a:p>
        </p:txBody>
      </p:sp>
      <p:sp>
        <p:nvSpPr>
          <p:cNvPr id="31" name="SK-12-text-30"/>
          <p:cNvSpPr/>
          <p:nvPr/>
        </p:nvSpPr>
        <p:spPr>
          <a:xfrm>
            <a:off x="381000" y="723900"/>
            <a:ext cx="11811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Identifying joint involvement in 30% of patients using the PEST screening tool and recognizing red flags like dactylitis and enthesitis.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904875" y="152400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Epidemiology &amp; Context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571500" y="1952625"/>
            <a:ext cx="46339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984E3"/>
                </a:solidFill>
              </a:rPr>
              <a:t>~30%</a:t>
            </a:r>
            <a:endParaRPr lang="en-US" sz="2400" dirty="0"/>
          </a:p>
        </p:txBody>
      </p:sp>
      <p:sp>
        <p:nvSpPr>
          <p:cNvPr id="34" name="SK-12-text-33"/>
          <p:cNvSpPr/>
          <p:nvPr/>
        </p:nvSpPr>
        <p:spPr>
          <a:xfrm>
            <a:off x="571500" y="2457450"/>
            <a:ext cx="5120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PREVALENCE IN PSORIASIS PATIENTS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838200" y="2657475"/>
            <a:ext cx="5829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Usually seronegative (RF negative)</a:t>
            </a:r>
            <a:endParaRPr lang="en-US" sz="1125" dirty="0"/>
          </a:p>
        </p:txBody>
      </p:sp>
      <p:sp>
        <p:nvSpPr>
          <p:cNvPr id="36" name="SK-12-text-35"/>
          <p:cNvSpPr/>
          <p:nvPr/>
        </p:nvSpPr>
        <p:spPr>
          <a:xfrm>
            <a:off x="838200" y="2952750"/>
            <a:ext cx="6743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Precedes skin disease in ~15% of cases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838200" y="3248025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Screen at every annual psoriasis review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904875" y="4238625"/>
            <a:ext cx="46339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Clinical Patterns</a:t>
            </a:r>
            <a:endParaRPr lang="en-US" sz="1500" dirty="0"/>
          </a:p>
        </p:txBody>
      </p:sp>
      <p:sp>
        <p:nvSpPr>
          <p:cNvPr id="39" name="SK-12-text-38"/>
          <p:cNvSpPr/>
          <p:nvPr/>
        </p:nvSpPr>
        <p:spPr>
          <a:xfrm>
            <a:off x="838200" y="4667250"/>
            <a:ext cx="8915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Oligoarticular:</a:t>
            </a:r>
            <a:r>
              <a:rPr lang="en-US" sz="1125" dirty="0">
                <a:solidFill>
                  <a:srgbClr val="2D3436"/>
                </a:solidFill>
              </a:rPr>
              <a:t> Asymmetric, large joints (Commonest)</a:t>
            </a:r>
            <a:endParaRPr lang="en-US" sz="1125" dirty="0"/>
          </a:p>
        </p:txBody>
      </p:sp>
      <p:sp>
        <p:nvSpPr>
          <p:cNvPr id="40" name="SK-12-text-39"/>
          <p:cNvSpPr/>
          <p:nvPr/>
        </p:nvSpPr>
        <p:spPr>
          <a:xfrm>
            <a:off x="838200" y="4962525"/>
            <a:ext cx="822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Polyarticular:</a:t>
            </a:r>
            <a:r>
              <a:rPr lang="en-US" sz="1125" dirty="0">
                <a:solidFill>
                  <a:srgbClr val="2D3436"/>
                </a:solidFill>
              </a:rPr>
              <a:t> Symmetric small joints (RA mimic)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838200" y="5257800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DIP Joint:</a:t>
            </a:r>
            <a:r>
              <a:rPr lang="en-US" sz="1125" dirty="0">
                <a:solidFill>
                  <a:srgbClr val="2D3436"/>
                </a:solidFill>
              </a:rPr>
              <a:t> Distal involvement (Unique to PsA)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838200" y="5553075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Spondyloarthropathy:</a:t>
            </a:r>
            <a:r>
              <a:rPr lang="en-US" sz="1125" dirty="0">
                <a:solidFill>
                  <a:srgbClr val="2D3436"/>
                </a:solidFill>
              </a:rPr>
              <a:t> Spinal involvement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6205538" y="1524000"/>
            <a:ext cx="57483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PEST Screening Tool</a:t>
            </a:r>
            <a:endParaRPr lang="en-US" sz="1500" dirty="0"/>
          </a:p>
        </p:txBody>
      </p:sp>
      <p:sp>
        <p:nvSpPr>
          <p:cNvPr id="44" name="SK-12-text-43"/>
          <p:cNvSpPr/>
          <p:nvPr/>
        </p:nvSpPr>
        <p:spPr>
          <a:xfrm>
            <a:off x="6138863" y="1952625"/>
            <a:ext cx="4286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Ever had a swollen joint?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6138863" y="2247900"/>
            <a:ext cx="6053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Ever told by a doctor you have arthritis?</a:t>
            </a:r>
            <a:endParaRPr lang="en-US" sz="1125" dirty="0"/>
          </a:p>
        </p:txBody>
      </p:sp>
      <p:sp>
        <p:nvSpPr>
          <p:cNvPr id="46" name="SK-12-text-45"/>
          <p:cNvSpPr/>
          <p:nvPr/>
        </p:nvSpPr>
        <p:spPr>
          <a:xfrm>
            <a:off x="6138863" y="2543175"/>
            <a:ext cx="5657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Ever had fingernail/toenail pits?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6138863" y="2838450"/>
            <a:ext cx="4629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Ever had pain in your heel?</a:t>
            </a:r>
            <a:endParaRPr lang="en-US" sz="1125" dirty="0"/>
          </a:p>
        </p:txBody>
      </p:sp>
      <p:sp>
        <p:nvSpPr>
          <p:cNvPr id="48" name="SK-12-text-47"/>
          <p:cNvSpPr/>
          <p:nvPr/>
        </p:nvSpPr>
        <p:spPr>
          <a:xfrm>
            <a:off x="6138863" y="3133725"/>
            <a:ext cx="6000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Ever had a "sausage finger or toe"?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5967413" y="3524250"/>
            <a:ext cx="6224588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PEST SCORE ≥ 3 → REFER TO RHEUMATOLOGY</a:t>
            </a:r>
            <a:endParaRPr lang="en-US" sz="1200" dirty="0"/>
          </a:p>
        </p:txBody>
      </p:sp>
      <p:sp>
        <p:nvSpPr>
          <p:cNvPr id="50" name="SK-12-text-49"/>
          <p:cNvSpPr/>
          <p:nvPr/>
        </p:nvSpPr>
        <p:spPr>
          <a:xfrm>
            <a:off x="6205538" y="4400550"/>
            <a:ext cx="57483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Red Flags &amp; Key Features</a:t>
            </a:r>
            <a:endParaRPr lang="en-US" sz="1500" dirty="0"/>
          </a:p>
        </p:txBody>
      </p:sp>
      <p:sp>
        <p:nvSpPr>
          <p:cNvPr id="51" name="SK-12-text-50"/>
          <p:cNvSpPr/>
          <p:nvPr/>
        </p:nvSpPr>
        <p:spPr>
          <a:xfrm>
            <a:off x="6138863" y="4800600"/>
            <a:ext cx="6053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Inflammatory:</a:t>
            </a:r>
            <a:r>
              <a:rPr lang="en-US" sz="1125" dirty="0">
                <a:solidFill>
                  <a:srgbClr val="2D3436"/>
                </a:solidFill>
              </a:rPr>
              <a:t> Swollen, warm, tender joints</a:t>
            </a:r>
            <a:endParaRPr lang="en-US" sz="1125" dirty="0"/>
          </a:p>
        </p:txBody>
      </p:sp>
      <p:sp>
        <p:nvSpPr>
          <p:cNvPr id="52" name="SK-12-text-51"/>
          <p:cNvSpPr/>
          <p:nvPr/>
        </p:nvSpPr>
        <p:spPr>
          <a:xfrm>
            <a:off x="6138863" y="5095875"/>
            <a:ext cx="6053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Stiffness:</a:t>
            </a:r>
            <a:r>
              <a:rPr lang="en-US" sz="1125" dirty="0">
                <a:solidFill>
                  <a:srgbClr val="2D3436"/>
                </a:solidFill>
              </a:rPr>
              <a:t> Morning stiffness &gt; 30 minutes</a:t>
            </a:r>
            <a:endParaRPr lang="en-US" sz="1125" dirty="0"/>
          </a:p>
        </p:txBody>
      </p:sp>
      <p:sp>
        <p:nvSpPr>
          <p:cNvPr id="53" name="SK-12-text-52"/>
          <p:cNvSpPr/>
          <p:nvPr/>
        </p:nvSpPr>
        <p:spPr>
          <a:xfrm>
            <a:off x="6138863" y="5391150"/>
            <a:ext cx="6053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Dactylitis:</a:t>
            </a:r>
            <a:r>
              <a:rPr lang="en-US" sz="1125" dirty="0">
                <a:solidFill>
                  <a:srgbClr val="2D3436"/>
                </a:solidFill>
              </a:rPr>
              <a:t> "Sausage digits" (Hallmark sign)</a:t>
            </a:r>
            <a:endParaRPr lang="en-US" sz="1125" dirty="0"/>
          </a:p>
        </p:txBody>
      </p:sp>
      <p:sp>
        <p:nvSpPr>
          <p:cNvPr id="54" name="SK-12-text-53"/>
          <p:cNvSpPr/>
          <p:nvPr/>
        </p:nvSpPr>
        <p:spPr>
          <a:xfrm>
            <a:off x="6138863" y="5686425"/>
            <a:ext cx="6053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Enthesitis:</a:t>
            </a:r>
            <a:r>
              <a:rPr lang="en-US" sz="1125" dirty="0">
                <a:solidFill>
                  <a:srgbClr val="2D3436"/>
                </a:solidFill>
              </a:rPr>
              <a:t> Heel (Achilles) or elbow pain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200"/>
            <a:ext cx="12192000" cy="9620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90625"/>
            <a:ext cx="5572125" cy="2586038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57325"/>
            <a:ext cx="285750" cy="2286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905000"/>
            <a:ext cx="95250" cy="84534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26791"/>
            <a:ext cx="95250" cy="9525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948583"/>
            <a:ext cx="95250" cy="952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67163"/>
            <a:ext cx="5572125" cy="2586038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233863"/>
            <a:ext cx="285750" cy="2286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681538"/>
            <a:ext cx="95250" cy="952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203329"/>
            <a:ext cx="95250" cy="84534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5725120"/>
            <a:ext cx="95250" cy="84534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90625"/>
            <a:ext cx="5572125" cy="2557463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409700"/>
            <a:ext cx="285750" cy="2286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57400"/>
            <a:ext cx="95250" cy="9525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579191"/>
            <a:ext cx="95250" cy="9525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100983"/>
            <a:ext cx="95250" cy="9525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900488"/>
            <a:ext cx="5572125" cy="2652713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167188"/>
            <a:ext cx="285750" cy="228600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614863"/>
            <a:ext cx="95250" cy="9525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5136654"/>
            <a:ext cx="95250" cy="9525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658445"/>
            <a:ext cx="95250" cy="95250"/>
          </a:xfrm>
          <a:prstGeom prst="rect">
            <a:avLst/>
          </a:prstGeom>
        </p:spPr>
      </p:pic>
      <p:sp>
        <p:nvSpPr>
          <p:cNvPr id="25" name="SK-13-text-24"/>
          <p:cNvSpPr/>
          <p:nvPr/>
        </p:nvSpPr>
        <p:spPr>
          <a:xfrm>
            <a:off x="381000" y="228600"/>
            <a:ext cx="1181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MANAGING COMORBIDITIES &amp; DRUG INTERACTIONS</a:t>
            </a:r>
            <a:endParaRPr lang="en-US" sz="2100" dirty="0"/>
          </a:p>
        </p:txBody>
      </p:sp>
      <p:sp>
        <p:nvSpPr>
          <p:cNvPr id="26" name="SK-13-text-25"/>
          <p:cNvSpPr/>
          <p:nvPr/>
        </p:nvSpPr>
        <p:spPr>
          <a:xfrm>
            <a:off x="381000" y="657225"/>
            <a:ext cx="11811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Mental Health, Cardiovascular Risk &amp; Medication Safety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1019175" y="142875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Mental Health Wellbeing</a:t>
            </a:r>
            <a:endParaRPr lang="en-US" sz="1500" dirty="0"/>
          </a:p>
        </p:txBody>
      </p:sp>
      <p:sp>
        <p:nvSpPr>
          <p:cNvPr id="28" name="SK-13-text-27"/>
          <p:cNvSpPr/>
          <p:nvPr/>
        </p:nvSpPr>
        <p:spPr>
          <a:xfrm>
            <a:off x="809625" y="1857375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Elevated Risk:</a:t>
            </a:r>
            <a:r>
              <a:rPr lang="en-US" sz="1200" dirty="0">
                <a:solidFill>
                  <a:srgbClr val="2D3436"/>
                </a:solidFill>
              </a:rPr>
              <a:t> 2-3x increased risk of clinical depression and anxiety disorders.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809625" y="2379166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Suicide Risk:</a:t>
            </a:r>
            <a:r>
              <a:rPr lang="en-US" sz="1200" dirty="0">
                <a:solidFill>
                  <a:srgbClr val="2D3436"/>
                </a:solidFill>
              </a:rPr>
              <a:t> Significantly elevated suicidal ideation; mandatory screening at review.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809625" y="2900958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DLQI Utility:</a:t>
            </a:r>
            <a:r>
              <a:rPr lang="en-US" sz="1200" dirty="0">
                <a:solidFill>
                  <a:srgbClr val="2D3436"/>
                </a:solidFill>
              </a:rPr>
              <a:t> Use the Dermatology Life Quality Index to guide psychological referrals.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1019175" y="4205288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Metabolic &amp; CV Risk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809625" y="4633913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Metabolic Syndrome:</a:t>
            </a:r>
            <a:r>
              <a:rPr lang="en-US" sz="1200" dirty="0">
                <a:solidFill>
                  <a:srgbClr val="2D3436"/>
                </a:solidFill>
              </a:rPr>
              <a:t> 3-4x increased risk (obesity, hypertension, dyslipidaemia).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809625" y="5155704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CV Assessment:</a:t>
            </a:r>
            <a:r>
              <a:rPr lang="en-US" sz="1200" dirty="0">
                <a:solidFill>
                  <a:srgbClr val="2D3436"/>
                </a:solidFill>
              </a:rPr>
              <a:t> Annual QRISK3 for all; psoriasis is an independent risk factor.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809625" y="5677495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Lifestyle:</a:t>
            </a:r>
            <a:r>
              <a:rPr lang="en-US" sz="1200" dirty="0">
                <a:solidFill>
                  <a:srgbClr val="2D3436"/>
                </a:solidFill>
              </a:rPr>
              <a:t> Prioritise smoking cessation and weight loss in management plans.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877050" y="1381125"/>
            <a:ext cx="5314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Drug-Induced Exacerbations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6477000" y="1809750"/>
            <a:ext cx="52120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636E72"/>
                </a:solidFill>
              </a:rPr>
              <a:t>AVOID OR SWITCH IF CLINICALLY POSSIBLE</a:t>
            </a:r>
            <a:endParaRPr lang="en-US" sz="900" dirty="0"/>
          </a:p>
        </p:txBody>
      </p:sp>
      <p:sp>
        <p:nvSpPr>
          <p:cNvPr id="37" name="SK-13-text-36"/>
          <p:cNvSpPr/>
          <p:nvPr/>
        </p:nvSpPr>
        <p:spPr>
          <a:xfrm>
            <a:off x="6667500" y="201930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Beta-blockers:</a:t>
            </a:r>
            <a:r>
              <a:rPr lang="en-US" sz="1200" dirty="0">
                <a:solidFill>
                  <a:srgbClr val="2D3436"/>
                </a:solidFill>
              </a:rPr>
              <a:t> Known to worsen plaque morphology; consider switching for HTN.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6667500" y="2541091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Lithium:</a:t>
            </a:r>
            <a:r>
              <a:rPr lang="en-US" sz="1200" dirty="0">
                <a:solidFill>
                  <a:srgbClr val="2D3436"/>
                </a:solidFill>
              </a:rPr>
              <a:t> Potent trigger; always discuss with psychiatry before medication changes.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6667500" y="3062883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Others:</a:t>
            </a:r>
            <a:r>
              <a:rPr lang="en-US" sz="1200" dirty="0">
                <a:solidFill>
                  <a:srgbClr val="2D3436"/>
                </a:solidFill>
              </a:rPr>
              <a:t> ACE inhibitors, Antimalarials, and NSAIDs can all cause significant flares.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6877050" y="4138613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Alcohol &amp; Shared Care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6667500" y="4567238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Disease Severity:</a:t>
            </a:r>
            <a:r>
              <a:rPr lang="en-US" sz="1200" dirty="0">
                <a:solidFill>
                  <a:srgbClr val="2D3436"/>
                </a:solidFill>
              </a:rPr>
              <a:t> High alcohol intake directly correlates with poorer treatment response.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6667500" y="5089029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Methotrexate Risk:</a:t>
            </a:r>
            <a:r>
              <a:rPr lang="en-US" sz="1200" dirty="0">
                <a:solidFill>
                  <a:srgbClr val="2D3436"/>
                </a:solidFill>
              </a:rPr>
              <a:t> Synergistic hepatotoxicity; strictly monitor LFTs in shared care.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6667500" y="561082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Mental Health Link:</a:t>
            </a:r>
            <a:r>
              <a:rPr lang="en-US" sz="1200" dirty="0">
                <a:solidFill>
                  <a:srgbClr val="2D3436"/>
                </a:solidFill>
              </a:rPr>
              <a:t> Alcohol often used as a coping mechanism for skin-related distress.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572125" cy="3433763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614488"/>
            <a:ext cx="285750" cy="2286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133600"/>
            <a:ext cx="95250" cy="762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06861"/>
            <a:ext cx="95250" cy="762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880122"/>
            <a:ext cx="95250" cy="762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253383"/>
            <a:ext cx="95250" cy="762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626644"/>
            <a:ext cx="95250" cy="762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333500"/>
            <a:ext cx="5572125" cy="343376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614488"/>
            <a:ext cx="285750" cy="2286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133600"/>
            <a:ext cx="95250" cy="9525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746772"/>
            <a:ext cx="95250" cy="9525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359944"/>
            <a:ext cx="95250" cy="84534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973116"/>
            <a:ext cx="95250" cy="9525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053013"/>
            <a:ext cx="11430000" cy="52863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5222081"/>
            <a:ext cx="238125" cy="190500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762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REFERRAL CRITERIA: ROUTINE VS EMERGENCY</a:t>
            </a:r>
            <a:endParaRPr lang="en-US" sz="2100" dirty="0"/>
          </a:p>
        </p:txBody>
      </p:sp>
      <p:sp>
        <p:nvSpPr>
          <p:cNvPr id="20" name="SK-14-text-19"/>
          <p:cNvSpPr/>
          <p:nvPr/>
        </p:nvSpPr>
        <p:spPr>
          <a:xfrm>
            <a:off x="762000" y="72390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Distinguishing between routine specialist referrals for treatment failure and emergency same-day admissions for unstable erythrodermic or pustular psoriasis.</a:t>
            </a:r>
            <a:endParaRPr lang="en-US" sz="1200" dirty="0"/>
          </a:p>
        </p:txBody>
      </p:sp>
      <p:sp>
        <p:nvSpPr>
          <p:cNvPr id="21" name="SK-14-text-20"/>
          <p:cNvSpPr/>
          <p:nvPr/>
        </p:nvSpPr>
        <p:spPr>
          <a:xfrm>
            <a:off x="1047750" y="1571625"/>
            <a:ext cx="67894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Routine Specialist Referral</a:t>
            </a:r>
            <a:endParaRPr lang="en-US" sz="1650" dirty="0"/>
          </a:p>
        </p:txBody>
      </p:sp>
      <p:sp>
        <p:nvSpPr>
          <p:cNvPr id="22" name="SK-14-text-21"/>
          <p:cNvSpPr/>
          <p:nvPr/>
        </p:nvSpPr>
        <p:spPr>
          <a:xfrm>
            <a:off x="828675" y="2076450"/>
            <a:ext cx="98755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Diagnostic uncertainty</a:t>
            </a:r>
            <a:r>
              <a:rPr lang="en-US" sz="1350" dirty="0">
                <a:solidFill>
                  <a:srgbClr val="2D3436"/>
                </a:solidFill>
              </a:rPr>
              <a:t> or atypical presentation.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828675" y="2449711"/>
            <a:ext cx="11363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Treatment failure</a:t>
            </a:r>
            <a:r>
              <a:rPr lang="en-US" sz="1350" dirty="0">
                <a:solidFill>
                  <a:srgbClr val="2D3436"/>
                </a:solidFill>
              </a:rPr>
              <a:t> after adequate topical trial (6-8 weeks).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828675" y="2822972"/>
            <a:ext cx="105613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Significant impact on </a:t>
            </a:r>
            <a:r>
              <a:rPr lang="en-US" sz="1350" b="1" dirty="0">
                <a:solidFill>
                  <a:srgbClr val="2D3436"/>
                </a:solidFill>
              </a:rPr>
              <a:t>Quality of Life</a:t>
            </a:r>
            <a:r>
              <a:rPr lang="en-US" sz="1350" dirty="0">
                <a:solidFill>
                  <a:srgbClr val="2D3436"/>
                </a:solidFill>
              </a:rPr>
              <a:t> (DLQI &gt; 10).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828675" y="3196233"/>
            <a:ext cx="78181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Disfiguring or disabling</a:t>
            </a:r>
            <a:r>
              <a:rPr lang="en-US" sz="1350" dirty="0">
                <a:solidFill>
                  <a:srgbClr val="2D3436"/>
                </a:solidFill>
              </a:rPr>
              <a:t> nail disease.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828675" y="3569494"/>
            <a:ext cx="100812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Consideration for </a:t>
            </a:r>
            <a:r>
              <a:rPr lang="en-US" sz="1350" b="1" dirty="0">
                <a:solidFill>
                  <a:srgbClr val="2D3436"/>
                </a:solidFill>
              </a:rPr>
              <a:t>Phototherapy</a:t>
            </a:r>
            <a:r>
              <a:rPr lang="en-US" sz="1350" dirty="0">
                <a:solidFill>
                  <a:srgbClr val="2D3436"/>
                </a:solidFill>
              </a:rPr>
              <a:t> or oral systemics.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6905625" y="1571625"/>
            <a:ext cx="5286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Emergency / Same-Day Admission</a:t>
            </a:r>
            <a:endParaRPr lang="en-US" sz="1650" dirty="0"/>
          </a:p>
        </p:txBody>
      </p:sp>
      <p:sp>
        <p:nvSpPr>
          <p:cNvPr id="28" name="SK-14-text-27"/>
          <p:cNvSpPr/>
          <p:nvPr/>
        </p:nvSpPr>
        <p:spPr>
          <a:xfrm>
            <a:off x="6686550" y="2076450"/>
            <a:ext cx="48863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Erythrodermic Psoriasis:</a:t>
            </a:r>
            <a:r>
              <a:rPr lang="en-US" sz="1350" dirty="0">
                <a:solidFill>
                  <a:srgbClr val="2D3436"/>
                </a:solidFill>
              </a:rPr>
              <a:t> Widespread disease (&gt;90% BSA) with systemic instability.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6686550" y="2689622"/>
            <a:ext cx="48863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Generalised Pustular Psoriasis:</a:t>
            </a:r>
            <a:r>
              <a:rPr lang="en-US" sz="1350" dirty="0">
                <a:solidFill>
                  <a:srgbClr val="2D3436"/>
                </a:solidFill>
              </a:rPr>
              <a:t> Sterile pustules, fever, and systemic toxicity.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6686550" y="3302794"/>
            <a:ext cx="48863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High risk of </a:t>
            </a:r>
            <a:r>
              <a:rPr lang="en-US" sz="1350" b="1" dirty="0">
                <a:solidFill>
                  <a:srgbClr val="2D3436"/>
                </a:solidFill>
              </a:rPr>
              <a:t>cardiovascular collapse</a:t>
            </a:r>
            <a:r>
              <a:rPr lang="en-US" sz="1350" dirty="0">
                <a:solidFill>
                  <a:srgbClr val="2D3436"/>
                </a:solidFill>
              </a:rPr>
              <a:t> and thermoregulatory failure.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6686550" y="3915966"/>
            <a:ext cx="48863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Management:</a:t>
            </a:r>
            <a:r>
              <a:rPr lang="en-US" sz="1350" dirty="0">
                <a:solidFill>
                  <a:srgbClr val="2D3436"/>
                </a:solidFill>
              </a:rPr>
              <a:t> Admit immediately via on-call dermatology or medical team.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1047750" y="5195888"/>
            <a:ext cx="111442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Joint Involvement:</a:t>
            </a:r>
            <a:r>
              <a:rPr lang="en-US" sz="1275" dirty="0">
                <a:solidFill>
                  <a:srgbClr val="2D3436"/>
                </a:solidFill>
              </a:rPr>
              <a:t> If </a:t>
            </a:r>
            <a:r>
              <a:rPr lang="en-US" sz="1275" b="1" dirty="0">
                <a:solidFill>
                  <a:srgbClr val="2D3436"/>
                </a:solidFill>
              </a:rPr>
              <a:t>PEST Score ≥ 3</a:t>
            </a:r>
            <a:r>
              <a:rPr lang="en-US" sz="1275" dirty="0">
                <a:solidFill>
                  <a:srgbClr val="2D3436"/>
                </a:solidFill>
              </a:rPr>
              <a:t> or suspected </a:t>
            </a:r>
            <a:r>
              <a:rPr lang="en-US" sz="1275" b="1" dirty="0">
                <a:solidFill>
                  <a:srgbClr val="2D3436"/>
                </a:solidFill>
              </a:rPr>
              <a:t>Psoriatic Arthritis</a:t>
            </a:r>
            <a:r>
              <a:rPr lang="en-US" sz="1275" dirty="0">
                <a:solidFill>
                  <a:srgbClr val="2D3436"/>
                </a:solidFill>
              </a:rPr>
              <a:t> (dactylitis, morning stiffness), refer directly to </a:t>
            </a:r>
            <a:r>
              <a:rPr lang="en-US" sz="1275" b="1" dirty="0">
                <a:solidFill>
                  <a:srgbClr val="0984E3"/>
                </a:solidFill>
              </a:rPr>
              <a:t>Rheumatology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9620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6825"/>
            <a:ext cx="5572125" cy="254793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57325"/>
            <a:ext cx="5191125" cy="36195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85900"/>
            <a:ext cx="285750" cy="2286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005262"/>
            <a:ext cx="5572125" cy="254793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195763"/>
            <a:ext cx="5191125" cy="36195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24338"/>
            <a:ext cx="285750" cy="2286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66825"/>
            <a:ext cx="5572125" cy="2566988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457325"/>
            <a:ext cx="5191125" cy="3429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485900"/>
            <a:ext cx="285750" cy="2286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986213"/>
            <a:ext cx="5572125" cy="2566988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176712"/>
            <a:ext cx="5191125" cy="3429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205288"/>
            <a:ext cx="285750" cy="2286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710113"/>
            <a:ext cx="5191125" cy="1007566"/>
          </a:xfrm>
          <a:prstGeom prst="rect">
            <a:avLst/>
          </a:prstGeom>
        </p:spPr>
      </p:pic>
      <p:sp>
        <p:nvSpPr>
          <p:cNvPr id="18" name="SK-15-text-17"/>
          <p:cNvSpPr/>
          <p:nvPr/>
        </p:nvSpPr>
        <p:spPr>
          <a:xfrm>
            <a:off x="762000" y="304800"/>
            <a:ext cx="1066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EXAM PEARLS AND COMMON PITFALLS</a:t>
            </a:r>
            <a:endParaRPr lang="en-US" sz="2100" dirty="0"/>
          </a:p>
        </p:txBody>
      </p:sp>
      <p:sp>
        <p:nvSpPr>
          <p:cNvPr id="19" name="SK-15-text-18"/>
          <p:cNvSpPr/>
          <p:nvPr/>
        </p:nvSpPr>
        <p:spPr>
          <a:xfrm>
            <a:off x="762000" y="733425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High-yield points for AKT and SCA exams, focusing on first-line treatments, steroid rebound risks, and proactive cardiovascular risk management.</a:t>
            </a:r>
            <a:endParaRPr lang="en-US" sz="1200" dirty="0"/>
          </a:p>
        </p:txBody>
      </p:sp>
      <p:sp>
        <p:nvSpPr>
          <p:cNvPr id="20" name="SK-15-text-19"/>
          <p:cNvSpPr/>
          <p:nvPr/>
        </p:nvSpPr>
        <p:spPr>
          <a:xfrm>
            <a:off x="971550" y="145732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AKT HIGH-YIELD POINTS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809625" y="1962150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First-line:</a:t>
            </a:r>
            <a:r>
              <a:rPr lang="en-US" sz="1200" dirty="0">
                <a:solidFill>
                  <a:srgbClr val="2D3436"/>
                </a:solidFill>
              </a:rPr>
              <a:t> Vit D analogue (Calcipotriol) + Betamethasone combination.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809625" y="2270671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Koebner Phenomenon:</a:t>
            </a:r>
            <a:r>
              <a:rPr lang="en-US" sz="1200" dirty="0">
                <a:solidFill>
                  <a:srgbClr val="2D3436"/>
                </a:solidFill>
              </a:rPr>
              <a:t> New lesions appearing at sites of skin trauma.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809625" y="2579191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Nail Signs:</a:t>
            </a:r>
            <a:r>
              <a:rPr lang="en-US" sz="1200" dirty="0">
                <a:solidFill>
                  <a:srgbClr val="2D3436"/>
                </a:solidFill>
              </a:rPr>
              <a:t> Pitting (commonest), onycholysis, and "oil-drop" sign.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809625" y="2887712"/>
            <a:ext cx="11167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Guttate Trigger:</a:t>
            </a:r>
            <a:r>
              <a:rPr lang="en-US" sz="1200" dirty="0">
                <a:solidFill>
                  <a:srgbClr val="2D3436"/>
                </a:solidFill>
              </a:rPr>
              <a:t> Streptococcal pharyngitis (check throat swabs).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809625" y="3196233"/>
            <a:ext cx="1023680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PEST Score:</a:t>
            </a:r>
            <a:r>
              <a:rPr lang="en-US" sz="1200" dirty="0">
                <a:solidFill>
                  <a:srgbClr val="2D3436"/>
                </a:solidFill>
              </a:rPr>
              <a:t> Score </a:t>
            </a:r>
            <a:r>
              <a:rPr lang="en-US" sz="1200" b="1" dirty="0">
                <a:solidFill>
                  <a:srgbClr val="2D3436"/>
                </a:solidFill>
                <a:highlight>
                  <a:srgbClr val="E1F5FE"/>
                </a:highlight>
              </a:rPr>
              <a:t>≥3</a:t>
            </a:r>
            <a:r>
              <a:rPr lang="en-US" sz="1200" dirty="0">
                <a:solidFill>
                  <a:srgbClr val="2D3436"/>
                </a:solidFill>
              </a:rPr>
              <a:t> requires Rheumatology referral (PsA).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971550" y="4195763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SCA COMMUNICATION SKILLS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809625" y="4700588"/>
            <a:ext cx="785209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De-stigmatize: "Psoriasis is </a:t>
            </a:r>
            <a:r>
              <a:rPr lang="en-US" sz="1200" b="1" dirty="0">
                <a:solidFill>
                  <a:srgbClr val="0984E3"/>
                </a:solidFill>
              </a:rPr>
              <a:t>not contagious</a:t>
            </a:r>
            <a:r>
              <a:rPr lang="en-US" sz="1200" dirty="0">
                <a:solidFill>
                  <a:srgbClr val="2D3436"/>
                </a:solidFill>
              </a:rPr>
              <a:t>."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809625" y="5009108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Holistic: "Your heart risk is higher; let's check BP and cholesterol."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809625" y="5317629"/>
            <a:ext cx="1046946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Safety Netting: Explain </a:t>
            </a:r>
            <a:r>
              <a:rPr lang="en-US" sz="1200" b="1" dirty="0">
                <a:solidFill>
                  <a:srgbClr val="0984E3"/>
                </a:solidFill>
              </a:rPr>
              <a:t>steroid rebound</a:t>
            </a:r>
            <a:r>
              <a:rPr lang="en-US" sz="1200" dirty="0">
                <a:solidFill>
                  <a:srgbClr val="2D3436"/>
                </a:solidFill>
              </a:rPr>
              <a:t> if stopped abruptly.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809625" y="562615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Joint Check: Proactively ask about morning stiffness and "sausage digits".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6829425" y="1457325"/>
            <a:ext cx="53625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COMMON CLINICAL PITFALLS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6667500" y="1914525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Using </a:t>
            </a:r>
            <a:r>
              <a:rPr lang="en-US" sz="1200" b="1" dirty="0">
                <a:solidFill>
                  <a:srgbClr val="0984E3"/>
                </a:solidFill>
              </a:rPr>
              <a:t>steroids alone</a:t>
            </a:r>
            <a:r>
              <a:rPr lang="en-US" sz="1200" dirty="0">
                <a:solidFill>
                  <a:srgbClr val="2D3436"/>
                </a:solidFill>
              </a:rPr>
              <a:t> as first-line (without Vitamin D).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6667500" y="2203996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Long-term continuous potent steroid use (causes </a:t>
            </a:r>
            <a:r>
              <a:rPr lang="en-US" sz="1200" b="1" dirty="0">
                <a:solidFill>
                  <a:srgbClr val="0984E3"/>
                </a:solidFill>
              </a:rPr>
              <a:t>skin atrophy</a:t>
            </a:r>
            <a:r>
              <a:rPr lang="en-US" sz="1200" dirty="0">
                <a:solidFill>
                  <a:srgbClr val="2D3436"/>
                </a:solidFill>
              </a:rPr>
              <a:t>).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6667500" y="2493466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Treating nail psoriasis without excluding </a:t>
            </a:r>
            <a:r>
              <a:rPr lang="en-US" sz="1200" b="1" dirty="0">
                <a:solidFill>
                  <a:srgbClr val="0984E3"/>
                </a:solidFill>
              </a:rPr>
              <a:t>fungal infection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6667500" y="2782937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Missing </a:t>
            </a:r>
            <a:r>
              <a:rPr lang="en-US" sz="1200" b="1" dirty="0">
                <a:solidFill>
                  <a:srgbClr val="0984E3"/>
                </a:solidFill>
              </a:rPr>
              <a:t>Flexural Psoriasis</a:t>
            </a:r>
            <a:r>
              <a:rPr lang="en-US" sz="1200" dirty="0">
                <a:solidFill>
                  <a:srgbClr val="2D3436"/>
                </a:solidFill>
              </a:rPr>
              <a:t> (often mistaken for Intertrigo/Thrush).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6667500" y="3072408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Neglecting the </a:t>
            </a:r>
            <a:r>
              <a:rPr lang="en-US" sz="1200" b="1" dirty="0">
                <a:solidFill>
                  <a:srgbClr val="0984E3"/>
                </a:solidFill>
              </a:rPr>
              <a:t>Annual Review</a:t>
            </a:r>
            <a:r>
              <a:rPr lang="en-US" sz="1200" dirty="0">
                <a:solidFill>
                  <a:srgbClr val="2D3436"/>
                </a:solidFill>
              </a:rPr>
              <a:t> for cardiovascular risk factors.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6829425" y="4176712"/>
            <a:ext cx="53625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DERMATOLOGICAL EMERGENCIES</a:t>
            </a:r>
            <a:endParaRPr lang="en-US" sz="1500" dirty="0"/>
          </a:p>
        </p:txBody>
      </p:sp>
      <p:sp>
        <p:nvSpPr>
          <p:cNvPr id="38" name="SK-15-text-37"/>
          <p:cNvSpPr/>
          <p:nvPr/>
        </p:nvSpPr>
        <p:spPr>
          <a:xfrm>
            <a:off x="6572250" y="4824413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ADMIT SAME DAY IF: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6810375" y="5129213"/>
            <a:ext cx="5381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Erythrodermic:</a:t>
            </a:r>
            <a:r>
              <a:rPr lang="en-US" sz="1200" dirty="0">
                <a:solidFill>
                  <a:srgbClr val="2D3436"/>
                </a:solidFill>
              </a:rPr>
              <a:t> &gt;90% BSA involvement or unstable.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6810375" y="5390108"/>
            <a:ext cx="5381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Generalized Pustular:</a:t>
            </a:r>
            <a:r>
              <a:rPr lang="en-US" sz="1200" dirty="0">
                <a:solidFill>
                  <a:srgbClr val="2D3436"/>
                </a:solidFill>
              </a:rPr>
              <a:t> Sterile pustules + fever + systemic illness.</a:t>
            </a:r>
            <a:endParaRPr lang="en-US" sz="1200" dirty="0"/>
          </a:p>
        </p:txBody>
      </p:sp>
      <p:sp>
        <p:nvSpPr>
          <p:cNvPr id="41" name="SK-15-text-40"/>
          <p:cNvSpPr/>
          <p:nvPr/>
        </p:nvSpPr>
        <p:spPr>
          <a:xfrm>
            <a:off x="6429375" y="5831979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*Failure to diagnose Mycosis Fungoides or Parapsoriasis mimics can lead to delayed specialist care.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572125" cy="22193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600200"/>
            <a:ext cx="285750" cy="2286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047875"/>
            <a:ext cx="142875" cy="1143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05063"/>
            <a:ext cx="142875" cy="14287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005138"/>
            <a:ext cx="142875" cy="1143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743325"/>
            <a:ext cx="5572125" cy="210026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010025"/>
            <a:ext cx="285750" cy="2286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4457700"/>
            <a:ext cx="142875" cy="1143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814888"/>
            <a:ext cx="142875" cy="1143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5172075"/>
            <a:ext cx="142875" cy="1143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333500"/>
            <a:ext cx="5572125" cy="215979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600200"/>
            <a:ext cx="285750" cy="2286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047875"/>
            <a:ext cx="142875" cy="1143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405063"/>
            <a:ext cx="142875" cy="1143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762250"/>
            <a:ext cx="142875" cy="1143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683794"/>
            <a:ext cx="5572125" cy="2159794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950494"/>
            <a:ext cx="285750" cy="2286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398169"/>
            <a:ext cx="142875" cy="11430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755356"/>
            <a:ext cx="142875" cy="11430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5112544"/>
            <a:ext cx="142875" cy="1143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224588"/>
            <a:ext cx="11430000" cy="442913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6358384"/>
            <a:ext cx="214313" cy="175320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762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UNDERSTANDING PSORIASIS: DEFINITION AND PATHOPHYSIOLOGY</a:t>
            </a:r>
            <a:endParaRPr lang="en-US" sz="2100" dirty="0"/>
          </a:p>
        </p:txBody>
      </p:sp>
      <p:sp>
        <p:nvSpPr>
          <p:cNvPr id="28" name="SK-2-text-27"/>
          <p:cNvSpPr/>
          <p:nvPr/>
        </p:nvSpPr>
        <p:spPr>
          <a:xfrm>
            <a:off x="762000" y="723900"/>
            <a:ext cx="1066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Pathological Foundations</a:t>
            </a:r>
            <a:endParaRPr lang="en-US" sz="1200" dirty="0"/>
          </a:p>
        </p:txBody>
      </p:sp>
      <p:sp>
        <p:nvSpPr>
          <p:cNvPr id="29" name="SK-2-text-28"/>
          <p:cNvSpPr/>
          <p:nvPr/>
        </p:nvSpPr>
        <p:spPr>
          <a:xfrm>
            <a:off x="1047750" y="157162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CLINICAL DEFINITION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876300" y="2000250"/>
            <a:ext cx="1029843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Chronic, </a:t>
            </a:r>
            <a:r>
              <a:rPr lang="en-US" sz="1275" b="1" dirty="0">
                <a:solidFill>
                  <a:srgbClr val="2D3436"/>
                </a:solidFill>
              </a:rPr>
              <a:t>immune-mediated inflammatory</a:t>
            </a:r>
            <a:r>
              <a:rPr lang="en-US" sz="1275" dirty="0">
                <a:solidFill>
                  <a:srgbClr val="2D3436"/>
                </a:solidFill>
              </a:rPr>
              <a:t> skin condition.</a:t>
            </a:r>
            <a:endParaRPr lang="en-US" sz="1275" dirty="0"/>
          </a:p>
        </p:txBody>
      </p:sp>
      <p:sp>
        <p:nvSpPr>
          <p:cNvPr id="31" name="SK-2-text-30"/>
          <p:cNvSpPr/>
          <p:nvPr/>
        </p:nvSpPr>
        <p:spPr>
          <a:xfrm>
            <a:off x="876300" y="2357438"/>
            <a:ext cx="48387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Characterized by </a:t>
            </a:r>
            <a:r>
              <a:rPr lang="en-US" sz="1275" b="1" dirty="0">
                <a:solidFill>
                  <a:srgbClr val="2D3436"/>
                </a:solidFill>
              </a:rPr>
              <a:t>well-demarcated, erythematous plaques</a:t>
            </a:r>
            <a:r>
              <a:rPr lang="en-US" sz="1275" dirty="0">
                <a:solidFill>
                  <a:srgbClr val="2D3436"/>
                </a:solidFill>
              </a:rPr>
              <a:t> with silvery-white scale.</a:t>
            </a:r>
            <a:endParaRPr lang="en-US" sz="1275" dirty="0"/>
          </a:p>
        </p:txBody>
      </p:sp>
      <p:sp>
        <p:nvSpPr>
          <p:cNvPr id="32" name="SK-2-text-31"/>
          <p:cNvSpPr/>
          <p:nvPr/>
        </p:nvSpPr>
        <p:spPr>
          <a:xfrm>
            <a:off x="876300" y="2957513"/>
            <a:ext cx="11315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Course is typically </a:t>
            </a:r>
            <a:r>
              <a:rPr lang="en-US" sz="1275" b="1" dirty="0">
                <a:solidFill>
                  <a:srgbClr val="2D3436"/>
                </a:solidFill>
              </a:rPr>
              <a:t>relapsing-remitting</a:t>
            </a:r>
            <a:r>
              <a:rPr lang="en-US" sz="1275" dirty="0">
                <a:solidFill>
                  <a:srgbClr val="2D3436"/>
                </a:solidFill>
              </a:rPr>
              <a:t> with systemic inflammation.</a:t>
            </a:r>
            <a:endParaRPr lang="en-US" sz="1275" dirty="0"/>
          </a:p>
        </p:txBody>
      </p:sp>
      <p:sp>
        <p:nvSpPr>
          <p:cNvPr id="33" name="SK-2-text-32"/>
          <p:cNvSpPr/>
          <p:nvPr/>
        </p:nvSpPr>
        <p:spPr>
          <a:xfrm>
            <a:off x="1047750" y="398145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EPIDEMIOLOGY &amp; GENETICS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876300" y="4410075"/>
            <a:ext cx="97155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Affects </a:t>
            </a:r>
            <a:r>
              <a:rPr lang="en-US" sz="1275" b="1" dirty="0">
                <a:solidFill>
                  <a:srgbClr val="2D3436"/>
                </a:solidFill>
              </a:rPr>
              <a:t>~2% of the UK population</a:t>
            </a:r>
            <a:r>
              <a:rPr lang="en-US" sz="1275" dirty="0">
                <a:solidFill>
                  <a:srgbClr val="2D3436"/>
                </a:solidFill>
              </a:rPr>
              <a:t> (~1.3 million).</a:t>
            </a:r>
            <a:endParaRPr lang="en-US" sz="1275" dirty="0"/>
          </a:p>
        </p:txBody>
      </p:sp>
      <p:sp>
        <p:nvSpPr>
          <p:cNvPr id="35" name="SK-2-text-34"/>
          <p:cNvSpPr/>
          <p:nvPr/>
        </p:nvSpPr>
        <p:spPr>
          <a:xfrm>
            <a:off x="876300" y="4767263"/>
            <a:ext cx="106222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Bimodal Onset: Peak 1 </a:t>
            </a:r>
            <a:r>
              <a:rPr lang="en-US" sz="1275" b="1" dirty="0">
                <a:solidFill>
                  <a:srgbClr val="D63031"/>
                </a:solidFill>
              </a:rPr>
              <a:t>(15-25y)</a:t>
            </a:r>
            <a:r>
              <a:rPr lang="en-US" sz="1275" dirty="0">
                <a:solidFill>
                  <a:srgbClr val="2D3436"/>
                </a:solidFill>
              </a:rPr>
              <a:t>; Peak 2 </a:t>
            </a:r>
            <a:r>
              <a:rPr lang="en-US" sz="1275" b="1" dirty="0">
                <a:solidFill>
                  <a:srgbClr val="D63031"/>
                </a:solidFill>
              </a:rPr>
              <a:t>(50-60y)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6" name="SK-2-text-35"/>
          <p:cNvSpPr/>
          <p:nvPr/>
        </p:nvSpPr>
        <p:spPr>
          <a:xfrm>
            <a:off x="876300" y="5124450"/>
            <a:ext cx="93916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Strong genetic link: </a:t>
            </a:r>
            <a:r>
              <a:rPr lang="en-US" sz="1275" b="1" dirty="0">
                <a:solidFill>
                  <a:srgbClr val="2D3436"/>
                </a:solidFill>
              </a:rPr>
              <a:t>HLA-C*06:02</a:t>
            </a:r>
            <a:r>
              <a:rPr lang="en-US" sz="1275" dirty="0">
                <a:solidFill>
                  <a:srgbClr val="2D3436"/>
                </a:solidFill>
              </a:rPr>
              <a:t> association.</a:t>
            </a:r>
            <a:endParaRPr lang="en-US" sz="1275" dirty="0"/>
          </a:p>
        </p:txBody>
      </p:sp>
      <p:sp>
        <p:nvSpPr>
          <p:cNvPr id="37" name="SK-2-text-36"/>
          <p:cNvSpPr/>
          <p:nvPr/>
        </p:nvSpPr>
        <p:spPr>
          <a:xfrm>
            <a:off x="6905625" y="157162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IMMUNE MECHANISM</a:t>
            </a:r>
            <a:endParaRPr lang="en-US" sz="1500" dirty="0"/>
          </a:p>
        </p:txBody>
      </p:sp>
      <p:sp>
        <p:nvSpPr>
          <p:cNvPr id="38" name="SK-2-text-37"/>
          <p:cNvSpPr/>
          <p:nvPr/>
        </p:nvSpPr>
        <p:spPr>
          <a:xfrm>
            <a:off x="6734175" y="2000250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T-cell mediated</a:t>
            </a:r>
            <a:r>
              <a:rPr lang="en-US" sz="1275" dirty="0">
                <a:solidFill>
                  <a:srgbClr val="2D3436"/>
                </a:solidFill>
              </a:rPr>
              <a:t> autoimmune response drives disease.</a:t>
            </a:r>
            <a:endParaRPr lang="en-US" sz="1275" dirty="0"/>
          </a:p>
        </p:txBody>
      </p:sp>
      <p:sp>
        <p:nvSpPr>
          <p:cNvPr id="39" name="SK-2-text-38"/>
          <p:cNvSpPr/>
          <p:nvPr/>
        </p:nvSpPr>
        <p:spPr>
          <a:xfrm>
            <a:off x="6734175" y="2357438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Key Cytokines: </a:t>
            </a:r>
            <a:r>
              <a:rPr lang="en-US" sz="1275" b="1" dirty="0">
                <a:solidFill>
                  <a:srgbClr val="2D3436"/>
                </a:solidFill>
              </a:rPr>
              <a:t>TNF-α, IL-17, and IL-23</a:t>
            </a:r>
            <a:r>
              <a:rPr lang="en-US" sz="1275" dirty="0">
                <a:solidFill>
                  <a:srgbClr val="2D3436"/>
                </a:solidFill>
              </a:rPr>
              <a:t> (Targets for biologics).</a:t>
            </a:r>
            <a:endParaRPr lang="en-US" sz="1275" dirty="0"/>
          </a:p>
        </p:txBody>
      </p:sp>
      <p:sp>
        <p:nvSpPr>
          <p:cNvPr id="40" name="SK-2-text-39"/>
          <p:cNvSpPr/>
          <p:nvPr/>
        </p:nvSpPr>
        <p:spPr>
          <a:xfrm>
            <a:off x="6734175" y="2714625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Triggered by stress, </a:t>
            </a:r>
            <a:r>
              <a:rPr lang="en-US" sz="1275" b="1" dirty="0">
                <a:solidFill>
                  <a:srgbClr val="2D3436"/>
                </a:solidFill>
              </a:rPr>
              <a:t>streptococcal infection</a:t>
            </a:r>
            <a:r>
              <a:rPr lang="en-US" sz="1275" dirty="0">
                <a:solidFill>
                  <a:srgbClr val="2D3436"/>
                </a:solidFill>
              </a:rPr>
              <a:t>, or medications.</a:t>
            </a:r>
            <a:endParaRPr lang="en-US" sz="1275" dirty="0"/>
          </a:p>
        </p:txBody>
      </p:sp>
      <p:sp>
        <p:nvSpPr>
          <p:cNvPr id="41" name="SK-2-text-40"/>
          <p:cNvSpPr/>
          <p:nvPr/>
        </p:nvSpPr>
        <p:spPr>
          <a:xfrm>
            <a:off x="6905625" y="3921919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CELLULAR CHANGES</a:t>
            </a:r>
            <a:endParaRPr lang="en-US" sz="1500" dirty="0"/>
          </a:p>
        </p:txBody>
      </p:sp>
      <p:sp>
        <p:nvSpPr>
          <p:cNvPr id="42" name="SK-2-text-41"/>
          <p:cNvSpPr/>
          <p:nvPr/>
        </p:nvSpPr>
        <p:spPr>
          <a:xfrm>
            <a:off x="6734175" y="4350544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Keratinocyte turnover reduced from ~28 days to </a:t>
            </a:r>
            <a:r>
              <a:rPr lang="en-US" sz="1275" b="1" dirty="0">
                <a:solidFill>
                  <a:srgbClr val="D63031"/>
                </a:solidFill>
              </a:rPr>
              <a:t>3-4 days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43" name="SK-2-text-42"/>
          <p:cNvSpPr/>
          <p:nvPr/>
        </p:nvSpPr>
        <p:spPr>
          <a:xfrm>
            <a:off x="6734175" y="4707731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Histology: </a:t>
            </a:r>
            <a:r>
              <a:rPr lang="en-US" sz="1275" b="1" dirty="0">
                <a:solidFill>
                  <a:srgbClr val="2D3436"/>
                </a:solidFill>
              </a:rPr>
              <a:t>Munro microabscesses</a:t>
            </a:r>
            <a:r>
              <a:rPr lang="en-US" sz="1275" dirty="0">
                <a:solidFill>
                  <a:srgbClr val="2D3436"/>
                </a:solidFill>
              </a:rPr>
              <a:t> (neutrophil accumulation).</a:t>
            </a:r>
            <a:endParaRPr lang="en-US" sz="1275" dirty="0"/>
          </a:p>
        </p:txBody>
      </p:sp>
      <p:sp>
        <p:nvSpPr>
          <p:cNvPr id="44" name="SK-2-text-43"/>
          <p:cNvSpPr/>
          <p:nvPr/>
        </p:nvSpPr>
        <p:spPr>
          <a:xfrm>
            <a:off x="6734175" y="5064919"/>
            <a:ext cx="5457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Systemic impact: Cardiovascular risk and metabolic syndrome.</a:t>
            </a:r>
            <a:endParaRPr lang="en-US" sz="1275" dirty="0"/>
          </a:p>
        </p:txBody>
      </p:sp>
      <p:sp>
        <p:nvSpPr>
          <p:cNvPr id="45" name="SK-2-text-44"/>
          <p:cNvSpPr/>
          <p:nvPr/>
        </p:nvSpPr>
        <p:spPr>
          <a:xfrm>
            <a:off x="928688" y="6338888"/>
            <a:ext cx="11263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18" dirty="0">
                <a:solidFill>
                  <a:srgbClr val="FFFFFF"/>
                </a:solidFill>
              </a:rPr>
              <a:t>AKT PEARL: Psoriasis is a systemic inflammatory condition, not just a skin disease—screen for comorbidities annually.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10477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600700" cy="250507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1507778"/>
            <a:ext cx="214313" cy="17532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1800225"/>
            <a:ext cx="5257800" cy="13335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3228975"/>
            <a:ext cx="166688" cy="1333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3467100"/>
            <a:ext cx="166688" cy="1333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90975"/>
            <a:ext cx="5600700" cy="121443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450" y="4165253"/>
            <a:ext cx="214313" cy="17532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457700"/>
            <a:ext cx="166688" cy="1333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695825"/>
            <a:ext cx="166688" cy="13335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357813"/>
            <a:ext cx="5600700" cy="121443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2450" y="5532090"/>
            <a:ext cx="214313" cy="17532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450" y="5824538"/>
            <a:ext cx="166688" cy="13335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450" y="6062663"/>
            <a:ext cx="166688" cy="13335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333500"/>
            <a:ext cx="5600700" cy="16447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507778"/>
            <a:ext cx="214313" cy="17532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1800225"/>
            <a:ext cx="166688" cy="13335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2038350"/>
            <a:ext cx="166688" cy="13335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130600"/>
            <a:ext cx="5600700" cy="164470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3304877"/>
            <a:ext cx="214313" cy="17532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3597325"/>
            <a:ext cx="166688" cy="13335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3835450"/>
            <a:ext cx="166688" cy="133350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4927699"/>
            <a:ext cx="5600700" cy="1644700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1750" y="5113437"/>
            <a:ext cx="190500" cy="152400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5394424"/>
            <a:ext cx="166688" cy="166688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5832574"/>
            <a:ext cx="166688" cy="166688"/>
          </a:xfrm>
          <a:prstGeom prst="rect">
            <a:avLst/>
          </a:prstGeom>
        </p:spPr>
      </p:pic>
      <p:sp>
        <p:nvSpPr>
          <p:cNvPr id="30" name="SK-3-text-29"/>
          <p:cNvSpPr/>
          <p:nvPr/>
        </p:nvSpPr>
        <p:spPr>
          <a:xfrm>
            <a:off x="762000" y="38100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CLINICAL PRESENTATIONS &amp; TYPES OF PSORIASIS</a:t>
            </a:r>
            <a:endParaRPr lang="en-US" sz="2100" dirty="0"/>
          </a:p>
        </p:txBody>
      </p:sp>
      <p:sp>
        <p:nvSpPr>
          <p:cNvPr id="31" name="SK-3-text-30"/>
          <p:cNvSpPr/>
          <p:nvPr/>
        </p:nvSpPr>
        <p:spPr>
          <a:xfrm>
            <a:off x="762000" y="81915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Morphological &amp; Severity Classification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862013" y="1466850"/>
            <a:ext cx="720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Chronic Plaque (Psoriasis Vulgaris)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795338" y="3228975"/>
            <a:ext cx="112547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Most common type (~90%)</a:t>
            </a:r>
            <a:r>
              <a:rPr lang="en-US" sz="1050" dirty="0">
                <a:solidFill>
                  <a:srgbClr val="2D3436"/>
                </a:solidFill>
              </a:rPr>
              <a:t>; thick, well-demarcated erythematous plaques.</a:t>
            </a:r>
            <a:endParaRPr lang="en-US" sz="1050" dirty="0"/>
          </a:p>
        </p:txBody>
      </p:sp>
      <p:sp>
        <p:nvSpPr>
          <p:cNvPr id="34" name="SK-3-text-33"/>
          <p:cNvSpPr/>
          <p:nvPr/>
        </p:nvSpPr>
        <p:spPr>
          <a:xfrm>
            <a:off x="795338" y="3467100"/>
            <a:ext cx="113966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Characterized by adherent </a:t>
            </a:r>
            <a:r>
              <a:rPr lang="en-US" sz="1050" b="1" dirty="0">
                <a:solidFill>
                  <a:srgbClr val="0984E3"/>
                </a:solidFill>
              </a:rPr>
              <a:t>silvery-white scale</a:t>
            </a:r>
            <a:r>
              <a:rPr lang="en-US" sz="1050" dirty="0">
                <a:solidFill>
                  <a:srgbClr val="2D3436"/>
                </a:solidFill>
              </a:rPr>
              <a:t>; typical on extensor surfaces.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862013" y="4124325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Guttate Psoriasis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795338" y="4457700"/>
            <a:ext cx="76809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Raindrop-shaped papules</a:t>
            </a:r>
            <a:r>
              <a:rPr lang="en-US" sz="1050" dirty="0">
                <a:solidFill>
                  <a:srgbClr val="2D3436"/>
                </a:solidFill>
              </a:rPr>
              <a:t>; common in young people.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795338" y="4695825"/>
            <a:ext cx="113966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Classic trigger: </a:t>
            </a:r>
            <a:r>
              <a:rPr lang="en-US" sz="1050" b="1" dirty="0">
                <a:solidFill>
                  <a:srgbClr val="0984E3"/>
                </a:solidFill>
              </a:rPr>
              <a:t>Streptococcal throat infection</a:t>
            </a:r>
            <a:r>
              <a:rPr lang="en-US" sz="1050" dirty="0">
                <a:solidFill>
                  <a:srgbClr val="2D3436"/>
                </a:solidFill>
              </a:rPr>
              <a:t>; often self-limiting (3-4 months).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862013" y="5491163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Flexural (Inverse) Psoriasis</a:t>
            </a:r>
            <a:endParaRPr lang="en-US" sz="1350" dirty="0"/>
          </a:p>
        </p:txBody>
      </p:sp>
      <p:sp>
        <p:nvSpPr>
          <p:cNvPr id="39" name="SK-3-text-38"/>
          <p:cNvSpPr/>
          <p:nvPr/>
        </p:nvSpPr>
        <p:spPr>
          <a:xfrm>
            <a:off x="795338" y="5824538"/>
            <a:ext cx="9921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Smooth red plaques in skin folds (axillae, groin, submammary).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795338" y="6062663"/>
            <a:ext cx="9281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Lacks scale</a:t>
            </a:r>
            <a:r>
              <a:rPr lang="en-US" sz="1050" dirty="0">
                <a:solidFill>
                  <a:srgbClr val="2D3436"/>
                </a:solidFill>
              </a:rPr>
              <a:t> due to moisture; high risk of steroid atrophy.</a:t>
            </a:r>
            <a:endParaRPr lang="en-US" sz="1050" dirty="0"/>
          </a:p>
        </p:txBody>
      </p:sp>
      <p:sp>
        <p:nvSpPr>
          <p:cNvPr id="41" name="SK-3-text-40"/>
          <p:cNvSpPr/>
          <p:nvPr/>
        </p:nvSpPr>
        <p:spPr>
          <a:xfrm>
            <a:off x="6691313" y="146685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Scalp &amp; Palmoplantar</a:t>
            </a:r>
            <a:endParaRPr lang="en-US" sz="1350" dirty="0"/>
          </a:p>
        </p:txBody>
      </p:sp>
      <p:sp>
        <p:nvSpPr>
          <p:cNvPr id="42" name="SK-3-text-41"/>
          <p:cNvSpPr/>
          <p:nvPr/>
        </p:nvSpPr>
        <p:spPr>
          <a:xfrm>
            <a:off x="6624638" y="1800225"/>
            <a:ext cx="5567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Scalp:</a:t>
            </a:r>
            <a:r>
              <a:rPr lang="en-US" sz="1050" dirty="0">
                <a:solidFill>
                  <a:srgbClr val="2D3436"/>
                </a:solidFill>
              </a:rPr>
              <a:t> Adherent scale extending beyond hairline; very common.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6624638" y="2038350"/>
            <a:ext cx="5567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Palmoplantar:</a:t>
            </a:r>
            <a:r>
              <a:rPr lang="en-US" sz="1050" dirty="0">
                <a:solidFill>
                  <a:srgbClr val="2D3436"/>
                </a:solidFill>
              </a:rPr>
              <a:t> Hyperkeratotic plaques on palms/soles; often disabling.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6691313" y="3263950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Nail Psoriasis</a:t>
            </a:r>
            <a:endParaRPr lang="en-US" sz="1350" dirty="0"/>
          </a:p>
        </p:txBody>
      </p:sp>
      <p:sp>
        <p:nvSpPr>
          <p:cNvPr id="45" name="SK-3-text-44"/>
          <p:cNvSpPr/>
          <p:nvPr/>
        </p:nvSpPr>
        <p:spPr>
          <a:xfrm>
            <a:off x="6624638" y="3597325"/>
            <a:ext cx="5567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Key signs: </a:t>
            </a:r>
            <a:r>
              <a:rPr lang="en-US" sz="1050" b="1" dirty="0">
                <a:solidFill>
                  <a:srgbClr val="0984E3"/>
                </a:solidFill>
              </a:rPr>
              <a:t>Pitting</a:t>
            </a:r>
            <a:r>
              <a:rPr lang="en-US" sz="1050" dirty="0">
                <a:solidFill>
                  <a:srgbClr val="2D3436"/>
                </a:solidFill>
              </a:rPr>
              <a:t>, onycholysis, and "oil-drop" sign.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6624638" y="3835450"/>
            <a:ext cx="5567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Strong predictor of </a:t>
            </a:r>
            <a:r>
              <a:rPr lang="en-US" sz="1050" b="1" dirty="0">
                <a:solidFill>
                  <a:srgbClr val="0984E3"/>
                </a:solidFill>
              </a:rPr>
              <a:t>Psoriatic Arthritis (PsA)</a:t>
            </a:r>
            <a:r>
              <a:rPr lang="en-US" sz="1050" dirty="0">
                <a:solidFill>
                  <a:srgbClr val="2D3436"/>
                </a:solidFill>
              </a:rPr>
              <a:t> development.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6667500" y="5061049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Dermatological Emergencies</a:t>
            </a:r>
            <a:endParaRPr lang="en-US" sz="1350" dirty="0"/>
          </a:p>
        </p:txBody>
      </p:sp>
      <p:sp>
        <p:nvSpPr>
          <p:cNvPr id="48" name="SK-3-text-47"/>
          <p:cNvSpPr/>
          <p:nvPr/>
        </p:nvSpPr>
        <p:spPr>
          <a:xfrm>
            <a:off x="6624638" y="5394424"/>
            <a:ext cx="50149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Erythrodermic:</a:t>
            </a:r>
            <a:r>
              <a:rPr lang="en-US" sz="1050" dirty="0">
                <a:solidFill>
                  <a:srgbClr val="2D3436"/>
                </a:solidFill>
              </a:rPr>
              <a:t> &gt;90% Body Surface Area involvement; unstable; high risk of sepsis/hypothermia.</a:t>
            </a:r>
            <a:endParaRPr lang="en-US" sz="1050" dirty="0"/>
          </a:p>
        </p:txBody>
      </p:sp>
      <p:sp>
        <p:nvSpPr>
          <p:cNvPr id="49" name="SK-3-text-48"/>
          <p:cNvSpPr/>
          <p:nvPr/>
        </p:nvSpPr>
        <p:spPr>
          <a:xfrm>
            <a:off x="6624638" y="5832574"/>
            <a:ext cx="50149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Generalised Pustular:</a:t>
            </a:r>
            <a:r>
              <a:rPr lang="en-US" sz="1050" dirty="0">
                <a:solidFill>
                  <a:srgbClr val="2D3436"/>
                </a:solidFill>
              </a:rPr>
              <a:t> Sterile pustules + fever + systemic illness; requires </a:t>
            </a:r>
            <a:r>
              <a:rPr lang="en-US" sz="1050" b="1" dirty="0">
                <a:solidFill>
                  <a:srgbClr val="D63031"/>
                </a:solidFill>
              </a:rPr>
              <a:t>same-day admission</a:t>
            </a:r>
            <a:r>
              <a:rPr lang="en-US" sz="1050" dirty="0">
                <a:solidFill>
                  <a:srgbClr val="2D3436"/>
                </a:solidFill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96202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6825"/>
            <a:ext cx="5572125" cy="254793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62100"/>
            <a:ext cx="190500" cy="1524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005262"/>
            <a:ext cx="5572125" cy="2547938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300538"/>
            <a:ext cx="190500" cy="1524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266825"/>
            <a:ext cx="5572125" cy="2452688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562100"/>
            <a:ext cx="190500" cy="1524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962150"/>
            <a:ext cx="1609725" cy="8667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0075" y="1962150"/>
            <a:ext cx="1609725" cy="86677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72675" y="1962150"/>
            <a:ext cx="1609725" cy="86677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871913"/>
            <a:ext cx="5572125" cy="2681288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100513"/>
            <a:ext cx="5114925" cy="19526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438650"/>
            <a:ext cx="190500" cy="1524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800600"/>
            <a:ext cx="5114925" cy="7143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0350" y="4953000"/>
            <a:ext cx="1905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610225"/>
            <a:ext cx="5114925" cy="71437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0350" y="5762625"/>
            <a:ext cx="190500" cy="152400"/>
          </a:xfrm>
          <a:prstGeom prst="rect">
            <a:avLst/>
          </a:prstGeom>
        </p:spPr>
      </p:pic>
      <p:sp>
        <p:nvSpPr>
          <p:cNvPr id="20" name="SK-4-text-19"/>
          <p:cNvSpPr/>
          <p:nvPr/>
        </p:nvSpPr>
        <p:spPr>
          <a:xfrm>
            <a:off x="762000" y="304800"/>
            <a:ext cx="1066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ASSESSMENT AND SEVERITY TOOLS</a:t>
            </a:r>
            <a:endParaRPr lang="en-US" sz="2100" dirty="0"/>
          </a:p>
        </p:txBody>
      </p:sp>
      <p:sp>
        <p:nvSpPr>
          <p:cNvPr id="21" name="SK-4-text-20"/>
          <p:cNvSpPr/>
          <p:nvPr/>
        </p:nvSpPr>
        <p:spPr>
          <a:xfrm>
            <a:off x="762000" y="733425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History, Physical Examination, and NICE Clinical Scoring Systems</a:t>
            </a:r>
            <a:endParaRPr lang="en-US" sz="1200" dirty="0"/>
          </a:p>
        </p:txBody>
      </p:sp>
      <p:sp>
        <p:nvSpPr>
          <p:cNvPr id="22" name="SK-4-text-21"/>
          <p:cNvSpPr/>
          <p:nvPr/>
        </p:nvSpPr>
        <p:spPr>
          <a:xfrm>
            <a:off x="914400" y="1495425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History Taking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609600" y="1924050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Triggers:</a:t>
            </a:r>
            <a:r>
              <a:rPr lang="en-US" sz="1125" dirty="0">
                <a:solidFill>
                  <a:srgbClr val="2D3436"/>
                </a:solidFill>
              </a:rPr>
              <a:t> Stress, infections (Strep throat), medications (Beta-blockers, Lithium, ACEi, NSAIDs).</a:t>
            </a:r>
            <a:endParaRPr lang="en-US" sz="1125" dirty="0"/>
          </a:p>
        </p:txBody>
      </p:sp>
      <p:sp>
        <p:nvSpPr>
          <p:cNvPr id="24" name="SK-4-text-23"/>
          <p:cNvSpPr/>
          <p:nvPr/>
        </p:nvSpPr>
        <p:spPr>
          <a:xfrm>
            <a:off x="609600" y="2438400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Joint Symptoms:</a:t>
            </a:r>
            <a:r>
              <a:rPr lang="en-US" sz="1125" dirty="0">
                <a:solidFill>
                  <a:srgbClr val="2D3436"/>
                </a:solidFill>
              </a:rPr>
              <a:t> Screen ~30% for psoriatic arthritis (PsA) using the PEST tool.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609600" y="2752725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Quality of Life:</a:t>
            </a:r>
            <a:r>
              <a:rPr lang="en-US" sz="1125" dirty="0">
                <a:solidFill>
                  <a:srgbClr val="2D3436"/>
                </a:solidFill>
              </a:rPr>
              <a:t> Impact on work, relationships, and psychological wellbeing.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609600" y="3067050"/>
            <a:ext cx="914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Family History:</a:t>
            </a:r>
            <a:r>
              <a:rPr lang="en-US" sz="1125" dirty="0">
                <a:solidFill>
                  <a:srgbClr val="2D3436"/>
                </a:solidFill>
              </a:rPr>
              <a:t> Strong genetic link (HLA-C*06:02).</a:t>
            </a:r>
            <a:endParaRPr lang="en-US" sz="1125" dirty="0"/>
          </a:p>
        </p:txBody>
      </p:sp>
      <p:sp>
        <p:nvSpPr>
          <p:cNvPr id="27" name="SK-4-text-26"/>
          <p:cNvSpPr/>
          <p:nvPr/>
        </p:nvSpPr>
        <p:spPr>
          <a:xfrm>
            <a:off x="914400" y="4233863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Examination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609600" y="4662488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Distribution:</a:t>
            </a:r>
            <a:r>
              <a:rPr lang="en-US" sz="1125" dirty="0">
                <a:solidFill>
                  <a:srgbClr val="2D3436"/>
                </a:solidFill>
              </a:rPr>
              <a:t> Extensor surfaces, scalp, nails, flexures, and genitalia (often missed).</a:t>
            </a:r>
            <a:endParaRPr lang="en-US" sz="1125" dirty="0"/>
          </a:p>
        </p:txBody>
      </p:sp>
      <p:sp>
        <p:nvSpPr>
          <p:cNvPr id="29" name="SK-4-text-28"/>
          <p:cNvSpPr/>
          <p:nvPr/>
        </p:nvSpPr>
        <p:spPr>
          <a:xfrm>
            <a:off x="609600" y="5176838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Morphology:</a:t>
            </a:r>
            <a:r>
              <a:rPr lang="en-US" sz="1125" dirty="0">
                <a:solidFill>
                  <a:srgbClr val="2D3436"/>
                </a:solidFill>
              </a:rPr>
              <a:t> Well-demarcated erythematous plaques with silvery-white scale.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609600" y="5491163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PsA Screening:</a:t>
            </a:r>
            <a:r>
              <a:rPr lang="en-US" sz="1125" dirty="0">
                <a:solidFill>
                  <a:srgbClr val="2D3436"/>
                </a:solidFill>
              </a:rPr>
              <a:t> Check for dactylitis (sausage digit) and enthesitis (heel/elbow).</a:t>
            </a:r>
            <a:endParaRPr lang="en-US" sz="1125" dirty="0"/>
          </a:p>
        </p:txBody>
      </p:sp>
      <p:sp>
        <p:nvSpPr>
          <p:cNvPr id="31" name="SK-4-text-30"/>
          <p:cNvSpPr/>
          <p:nvPr/>
        </p:nvSpPr>
        <p:spPr>
          <a:xfrm>
            <a:off x="6772275" y="149542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NICE Severity Metrics</a:t>
            </a:r>
            <a:endParaRPr lang="en-US" sz="1500" dirty="0"/>
          </a:p>
        </p:txBody>
      </p:sp>
      <p:sp>
        <p:nvSpPr>
          <p:cNvPr id="32" name="SK-4-text-31"/>
          <p:cNvSpPr/>
          <p:nvPr/>
        </p:nvSpPr>
        <p:spPr>
          <a:xfrm>
            <a:off x="6562725" y="2038350"/>
            <a:ext cx="141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984E3"/>
                </a:solidFill>
              </a:rPr>
              <a:t>BSA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6725394" y="2343150"/>
            <a:ext cx="1093738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PATIENT PALM = 1%</a:t>
            </a:r>
            <a:endParaRPr lang="en-US" sz="900" dirty="0"/>
          </a:p>
        </p:txBody>
      </p:sp>
      <p:sp>
        <p:nvSpPr>
          <p:cNvPr id="34" name="SK-4-text-33"/>
          <p:cNvSpPr/>
          <p:nvPr/>
        </p:nvSpPr>
        <p:spPr>
          <a:xfrm>
            <a:off x="8315325" y="2038350"/>
            <a:ext cx="141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984E3"/>
                </a:solidFill>
              </a:rPr>
              <a:t>DLQI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8358039" y="2343150"/>
            <a:ext cx="1333798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IMPACT ON QUALITY OF LIFE</a:t>
            </a:r>
            <a:endParaRPr lang="en-US" sz="900" dirty="0"/>
          </a:p>
        </p:txBody>
      </p:sp>
      <p:sp>
        <p:nvSpPr>
          <p:cNvPr id="36" name="SK-4-text-35"/>
          <p:cNvSpPr/>
          <p:nvPr/>
        </p:nvSpPr>
        <p:spPr>
          <a:xfrm>
            <a:off x="10067925" y="2038350"/>
            <a:ext cx="141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984E3"/>
                </a:solidFill>
              </a:rPr>
              <a:t>PASI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10344448" y="2343150"/>
            <a:ext cx="866031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CLINICAL GOLD STANDARD</a:t>
            </a:r>
            <a:endParaRPr lang="en-US" sz="900" dirty="0"/>
          </a:p>
        </p:txBody>
      </p:sp>
      <p:sp>
        <p:nvSpPr>
          <p:cNvPr id="38" name="SK-4-text-37"/>
          <p:cNvSpPr/>
          <p:nvPr/>
        </p:nvSpPr>
        <p:spPr>
          <a:xfrm>
            <a:off x="6467475" y="2971800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DLQI Interpretation:</a:t>
            </a:r>
            <a:r>
              <a:rPr lang="en-US" sz="1125" dirty="0">
                <a:solidFill>
                  <a:srgbClr val="2D3436"/>
                </a:solidFill>
              </a:rPr>
              <a:t> 0-1 (No effect); 6-10 (Moderate); 11-20 (Very large effect).</a:t>
            </a:r>
            <a:endParaRPr lang="en-US" sz="1125" dirty="0"/>
          </a:p>
        </p:txBody>
      </p:sp>
      <p:sp>
        <p:nvSpPr>
          <p:cNvPr id="39" name="SK-4-text-38"/>
          <p:cNvSpPr/>
          <p:nvPr/>
        </p:nvSpPr>
        <p:spPr>
          <a:xfrm>
            <a:off x="6543675" y="4100513"/>
            <a:ext cx="4962525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AKT HIGH YIELD</a:t>
            </a:r>
            <a:endParaRPr lang="en-US" sz="825" dirty="0"/>
          </a:p>
        </p:txBody>
      </p:sp>
      <p:sp>
        <p:nvSpPr>
          <p:cNvPr id="40" name="SK-4-text-39"/>
          <p:cNvSpPr/>
          <p:nvPr/>
        </p:nvSpPr>
        <p:spPr>
          <a:xfrm>
            <a:off x="6772275" y="437197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Categorization (NICE)</a:t>
            </a:r>
            <a:endParaRPr lang="en-US" sz="1500" dirty="0"/>
          </a:p>
        </p:txBody>
      </p:sp>
      <p:sp>
        <p:nvSpPr>
          <p:cNvPr id="41" name="SK-4-text-40"/>
          <p:cNvSpPr/>
          <p:nvPr/>
        </p:nvSpPr>
        <p:spPr>
          <a:xfrm>
            <a:off x="6877050" y="4914900"/>
            <a:ext cx="4829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Mild Disease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610350" y="5200650"/>
            <a:ext cx="5581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PASI &lt; 10 OR BSA &lt; 10% </a:t>
            </a:r>
            <a:r>
              <a:rPr lang="en-US" sz="1050" b="1" dirty="0">
                <a:solidFill>
                  <a:srgbClr val="2D3436"/>
                </a:solidFill>
              </a:rPr>
              <a:t>AND</a:t>
            </a:r>
            <a:r>
              <a:rPr lang="en-US" sz="1050" dirty="0">
                <a:solidFill>
                  <a:srgbClr val="2D3436"/>
                </a:solidFill>
              </a:rPr>
              <a:t> DLQI ≤ 10. Usually managed in primary care.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6877050" y="5724525"/>
            <a:ext cx="4829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Moderate-Severe Disease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6610350" y="6010275"/>
            <a:ext cx="5581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PASI &gt; 10 OR BSA &gt; 10% </a:t>
            </a:r>
            <a:r>
              <a:rPr lang="en-US" sz="1050" b="1" dirty="0">
                <a:solidFill>
                  <a:srgbClr val="2D3436"/>
                </a:solidFill>
              </a:rPr>
              <a:t>OR</a:t>
            </a:r>
            <a:r>
              <a:rPr lang="en-US" sz="1050" dirty="0">
                <a:solidFill>
                  <a:srgbClr val="2D3436"/>
                </a:solidFill>
              </a:rPr>
              <a:t> DLQI &gt; 10. Requires specialist referral.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6200"/>
            <a:ext cx="11430000" cy="11906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19225"/>
            <a:ext cx="5572125" cy="2490788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00200"/>
            <a:ext cx="5114925" cy="32861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23417"/>
            <a:ext cx="273844" cy="22487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81212"/>
            <a:ext cx="154781" cy="14361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76513"/>
            <a:ext cx="154781" cy="12576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71813"/>
            <a:ext cx="154781" cy="134094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062412"/>
            <a:ext cx="5572125" cy="249078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243388"/>
            <a:ext cx="5114925" cy="328613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266605"/>
            <a:ext cx="273844" cy="224879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724400"/>
            <a:ext cx="154781" cy="12576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019675"/>
            <a:ext cx="154781" cy="12576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314950"/>
            <a:ext cx="154781" cy="12576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419225"/>
            <a:ext cx="5572125" cy="2771775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600200"/>
            <a:ext cx="5114925" cy="32861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623417"/>
            <a:ext cx="273844" cy="224879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343400"/>
            <a:ext cx="5572125" cy="22098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524375"/>
            <a:ext cx="5114925" cy="328613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547592"/>
            <a:ext cx="273844" cy="224879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005388"/>
            <a:ext cx="154781" cy="134094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500688"/>
            <a:ext cx="154781" cy="12576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795963"/>
            <a:ext cx="154781" cy="125760"/>
          </a:xfrm>
          <a:prstGeom prst="rect">
            <a:avLst/>
          </a:prstGeom>
        </p:spPr>
      </p:pic>
      <p:sp>
        <p:nvSpPr>
          <p:cNvPr id="26" name="SK-5-text-25"/>
          <p:cNvSpPr/>
          <p:nvPr/>
        </p:nvSpPr>
        <p:spPr>
          <a:xfrm>
            <a:off x="762000" y="22860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THE ANNUAL REVIEW AND CARDIOVASCULAR RISK</a:t>
            </a:r>
            <a:endParaRPr lang="en-US" sz="2100" dirty="0"/>
          </a:p>
        </p:txBody>
      </p:sp>
      <p:sp>
        <p:nvSpPr>
          <p:cNvPr id="27" name="SK-5-text-26"/>
          <p:cNvSpPr/>
          <p:nvPr/>
        </p:nvSpPr>
        <p:spPr>
          <a:xfrm>
            <a:off x="762000" y="657225"/>
            <a:ext cx="10668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Mandatory annual checklist covering cardiovascular risk factors, metabolic syndrome screening, alcohol consumption, and mental health wellbeing for all psoriasis patients.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997744" y="1600200"/>
            <a:ext cx="629793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NICE CG153 Review Checklist</a:t>
            </a:r>
            <a:endParaRPr lang="en-US" sz="1425" dirty="0"/>
          </a:p>
        </p:txBody>
      </p:sp>
      <p:sp>
        <p:nvSpPr>
          <p:cNvPr id="29" name="SK-5-text-28"/>
          <p:cNvSpPr/>
          <p:nvPr/>
        </p:nvSpPr>
        <p:spPr>
          <a:xfrm>
            <a:off x="878681" y="2052637"/>
            <a:ext cx="48458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Cardiovascular Screen:</a:t>
            </a:r>
            <a:r>
              <a:rPr lang="en-US" sz="1125" dirty="0">
                <a:solidFill>
                  <a:srgbClr val="2D3436"/>
                </a:solidFill>
              </a:rPr>
              <a:t> Measure BP, BMI, Lipids, and HbA1c annually </a:t>
            </a:r>
            <a:r>
              <a:rPr lang="en-US" sz="825" b="1" dirty="0">
                <a:solidFill>
                  <a:srgbClr val="FFFFFF"/>
                </a:solidFill>
                <a:highlight>
                  <a:srgbClr val="0984E3"/>
                </a:highlight>
              </a:rPr>
              <a:t>MANDATORY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878681" y="2547938"/>
            <a:ext cx="48458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Lifestyle Assessment:</a:t>
            </a:r>
            <a:r>
              <a:rPr lang="en-US" sz="1125" dirty="0">
                <a:solidFill>
                  <a:srgbClr val="2D3436"/>
                </a:solidFill>
              </a:rPr>
              <a:t> Alcohol consumption and Smoking cessation advice.</a:t>
            </a:r>
            <a:endParaRPr lang="en-US" sz="1125" dirty="0"/>
          </a:p>
        </p:txBody>
      </p:sp>
      <p:sp>
        <p:nvSpPr>
          <p:cNvPr id="31" name="SK-5-text-30"/>
          <p:cNvSpPr/>
          <p:nvPr/>
        </p:nvSpPr>
        <p:spPr>
          <a:xfrm>
            <a:off x="878681" y="3043238"/>
            <a:ext cx="48458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Joint Screening:</a:t>
            </a:r>
            <a:r>
              <a:rPr lang="en-US" sz="1125" dirty="0">
                <a:solidFill>
                  <a:srgbClr val="2D3436"/>
                </a:solidFill>
              </a:rPr>
              <a:t> Use </a:t>
            </a:r>
            <a:r>
              <a:rPr lang="en-US" sz="1125" b="1" dirty="0">
                <a:solidFill>
                  <a:srgbClr val="D63031"/>
                </a:solidFill>
              </a:rPr>
              <a:t>PEST Tool</a:t>
            </a:r>
            <a:r>
              <a:rPr lang="en-US" sz="1125" dirty="0">
                <a:solidFill>
                  <a:srgbClr val="2D3436"/>
                </a:solidFill>
              </a:rPr>
              <a:t> (Psoriatic Arthritis Screening Tool) — refer if score ≥3.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997744" y="4243388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Wellbeing &amp; Monitoring</a:t>
            </a:r>
            <a:endParaRPr lang="en-US" sz="1425" dirty="0"/>
          </a:p>
        </p:txBody>
      </p:sp>
      <p:sp>
        <p:nvSpPr>
          <p:cNvPr id="33" name="SK-5-text-32"/>
          <p:cNvSpPr/>
          <p:nvPr/>
        </p:nvSpPr>
        <p:spPr>
          <a:xfrm>
            <a:off x="878681" y="4695825"/>
            <a:ext cx="113133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Mental Health:</a:t>
            </a:r>
            <a:r>
              <a:rPr lang="en-US" sz="1125" dirty="0">
                <a:solidFill>
                  <a:srgbClr val="2D3436"/>
                </a:solidFill>
              </a:rPr>
              <a:t> Screen for Depression and Anxiety (2-3x increased risk).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878681" y="4991100"/>
            <a:ext cx="9944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DLQI Tool:</a:t>
            </a:r>
            <a:r>
              <a:rPr lang="en-US" sz="1125" dirty="0">
                <a:solidFill>
                  <a:srgbClr val="2D3436"/>
                </a:solidFill>
              </a:rPr>
              <a:t> Assess psychological impact on quality of life.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878681" y="5286375"/>
            <a:ext cx="11144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Treatment Review:</a:t>
            </a:r>
            <a:r>
              <a:rPr lang="en-US" sz="1125" dirty="0">
                <a:solidFill>
                  <a:srgbClr val="2D3436"/>
                </a:solidFill>
              </a:rPr>
              <a:t> Assess compliance, technique, and satisfaction.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6855619" y="1600200"/>
            <a:ext cx="39090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Clinical Rationale</a:t>
            </a:r>
            <a:endParaRPr lang="en-US" sz="1425" dirty="0"/>
          </a:p>
        </p:txBody>
      </p:sp>
      <p:sp>
        <p:nvSpPr>
          <p:cNvPr id="37" name="SK-5-text-36"/>
          <p:cNvSpPr/>
          <p:nvPr/>
        </p:nvSpPr>
        <p:spPr>
          <a:xfrm>
            <a:off x="6467475" y="2052637"/>
            <a:ext cx="51149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984E3"/>
                </a:solidFill>
              </a:rPr>
              <a:t>Independent CV Risk Factor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6467475" y="2324100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Psoriasis increases risk of MI and stroke, comparable to Type 2 Diabetes in severe disease.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6467475" y="2838450"/>
            <a:ext cx="51149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984E3"/>
                </a:solidFill>
              </a:rPr>
              <a:t>Metabolic Syndrome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6467475" y="3109913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3-4x increased risk of obesity, hypertension, dyslipidaemia, and insulin resistance.</a:t>
            </a:r>
            <a:endParaRPr lang="en-US" sz="1050" dirty="0"/>
          </a:p>
        </p:txBody>
      </p:sp>
      <p:sp>
        <p:nvSpPr>
          <p:cNvPr id="41" name="SK-5-text-40"/>
          <p:cNvSpPr/>
          <p:nvPr/>
        </p:nvSpPr>
        <p:spPr>
          <a:xfrm>
            <a:off x="6467475" y="3424238"/>
            <a:ext cx="51149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984E3"/>
                </a:solidFill>
              </a:rPr>
              <a:t>Systemic Inflammation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6467475" y="3695700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Skin inflammation is a marker for internal vascular inflammation.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6855619" y="4524375"/>
            <a:ext cx="521208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GP Exam Pearls (AKT/SCA)</a:t>
            </a:r>
            <a:endParaRPr lang="en-US" sz="1425" dirty="0"/>
          </a:p>
        </p:txBody>
      </p:sp>
      <p:sp>
        <p:nvSpPr>
          <p:cNvPr id="44" name="SK-5-text-43"/>
          <p:cNvSpPr/>
          <p:nvPr/>
        </p:nvSpPr>
        <p:spPr>
          <a:xfrm>
            <a:off x="6736556" y="4976813"/>
            <a:ext cx="48458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Proactive Management:</a:t>
            </a:r>
            <a:r>
              <a:rPr lang="en-US" sz="1125" dirty="0">
                <a:solidFill>
                  <a:srgbClr val="2D3436"/>
                </a:solidFill>
              </a:rPr>
              <a:t> "Heart risk is elevated — let's check BP and cholesterol."</a:t>
            </a:r>
            <a:endParaRPr lang="en-US" sz="1125" dirty="0"/>
          </a:p>
        </p:txBody>
      </p:sp>
      <p:sp>
        <p:nvSpPr>
          <p:cNvPr id="45" name="SK-5-text-44"/>
          <p:cNvSpPr/>
          <p:nvPr/>
        </p:nvSpPr>
        <p:spPr>
          <a:xfrm>
            <a:off x="6736556" y="5472113"/>
            <a:ext cx="54554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Drug Interactions:</a:t>
            </a:r>
            <a:r>
              <a:rPr lang="en-US" sz="1125" dirty="0">
                <a:solidFill>
                  <a:srgbClr val="2D3436"/>
                </a:solidFill>
              </a:rPr>
              <a:t> Avoid </a:t>
            </a:r>
            <a:r>
              <a:rPr lang="en-US" sz="1125" b="1" dirty="0">
                <a:solidFill>
                  <a:srgbClr val="D63031"/>
                </a:solidFill>
              </a:rPr>
              <a:t>Beta-blockers</a:t>
            </a:r>
            <a:r>
              <a:rPr lang="en-US" sz="1125" dirty="0">
                <a:solidFill>
                  <a:srgbClr val="2D3436"/>
                </a:solidFill>
              </a:rPr>
              <a:t> and </a:t>
            </a:r>
            <a:r>
              <a:rPr lang="en-US" sz="1125" b="1" dirty="0">
                <a:solidFill>
                  <a:srgbClr val="D63031"/>
                </a:solidFill>
              </a:rPr>
              <a:t>Lithium</a:t>
            </a:r>
            <a:r>
              <a:rPr lang="en-US" sz="1125" dirty="0">
                <a:solidFill>
                  <a:srgbClr val="2D3436"/>
                </a:solidFill>
              </a:rPr>
              <a:t> as triggers.</a:t>
            </a:r>
            <a:endParaRPr lang="en-US" sz="1125" dirty="0"/>
          </a:p>
        </p:txBody>
      </p:sp>
      <p:sp>
        <p:nvSpPr>
          <p:cNvPr id="46" name="SK-5-text-45"/>
          <p:cNvSpPr/>
          <p:nvPr/>
        </p:nvSpPr>
        <p:spPr>
          <a:xfrm>
            <a:off x="6736556" y="5767388"/>
            <a:ext cx="54554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Alcohol Warning:</a:t>
            </a:r>
            <a:r>
              <a:rPr lang="en-US" sz="1125" dirty="0">
                <a:solidFill>
                  <a:srgbClr val="2D3436"/>
                </a:solidFill>
              </a:rPr>
              <a:t> Increases hepatotoxicity risk if on Methotrexate.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572125" cy="42481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62100"/>
            <a:ext cx="5114925" cy="40957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04963"/>
            <a:ext cx="28575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33500"/>
            <a:ext cx="5572125" cy="424815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62100"/>
            <a:ext cx="5114925" cy="40957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604963"/>
            <a:ext cx="285750" cy="2286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5772150"/>
            <a:ext cx="11430000" cy="8001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6064002"/>
            <a:ext cx="238125" cy="216396"/>
          </a:xfrm>
          <a:prstGeom prst="rect">
            <a:avLst/>
          </a:prstGeom>
        </p:spPr>
      </p:pic>
      <p:sp>
        <p:nvSpPr>
          <p:cNvPr id="13" name="SK-6-text-12"/>
          <p:cNvSpPr/>
          <p:nvPr/>
        </p:nvSpPr>
        <p:spPr>
          <a:xfrm>
            <a:off x="762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FIRST-LINE MANAGEMENT: EMOLLIENTS &amp; VITAMIN D ANALOGUES</a:t>
            </a:r>
            <a:endParaRPr lang="en-US" sz="2100" dirty="0"/>
          </a:p>
        </p:txBody>
      </p:sp>
      <p:sp>
        <p:nvSpPr>
          <p:cNvPr id="14" name="SK-6-text-13"/>
          <p:cNvSpPr/>
          <p:nvPr/>
        </p:nvSpPr>
        <p:spPr>
          <a:xfrm>
            <a:off x="762000" y="723900"/>
            <a:ext cx="1109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Cornerstone &amp; Primary Therapy</a:t>
            </a:r>
            <a:endParaRPr lang="en-US" sz="1200" dirty="0"/>
          </a:p>
        </p:txBody>
      </p:sp>
      <p:sp>
        <p:nvSpPr>
          <p:cNvPr id="15" name="SK-6-text-14"/>
          <p:cNvSpPr/>
          <p:nvPr/>
        </p:nvSpPr>
        <p:spPr>
          <a:xfrm>
            <a:off x="1038225" y="1562100"/>
            <a:ext cx="67894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984E3"/>
                </a:solidFill>
              </a:rPr>
              <a:t>Emollients: The Cornerstone</a:t>
            </a:r>
            <a:endParaRPr lang="en-US" sz="1650" dirty="0"/>
          </a:p>
        </p:txBody>
      </p:sp>
      <p:sp>
        <p:nvSpPr>
          <p:cNvPr id="16" name="SK-6-text-15"/>
          <p:cNvSpPr/>
          <p:nvPr/>
        </p:nvSpPr>
        <p:spPr>
          <a:xfrm>
            <a:off x="800100" y="2162175"/>
            <a:ext cx="49244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Essential for ALL patients:</a:t>
            </a:r>
            <a:r>
              <a:rPr lang="en-US" sz="1350" dirty="0">
                <a:solidFill>
                  <a:srgbClr val="2D3436"/>
                </a:solidFill>
              </a:rPr>
              <a:t> Reduces scaling, pruritus, and dryness.</a:t>
            </a:r>
            <a:endParaRPr lang="en-US" sz="1350" dirty="0"/>
          </a:p>
        </p:txBody>
      </p:sp>
      <p:sp>
        <p:nvSpPr>
          <p:cNvPr id="17" name="SK-6-text-16"/>
          <p:cNvSpPr/>
          <p:nvPr/>
        </p:nvSpPr>
        <p:spPr>
          <a:xfrm>
            <a:off x="800100" y="2828925"/>
            <a:ext cx="49244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Application:</a:t>
            </a:r>
            <a:r>
              <a:rPr lang="en-US" sz="1350" dirty="0">
                <a:solidFill>
                  <a:srgbClr val="2D3436"/>
                </a:solidFill>
              </a:rPr>
              <a:t> Use liberally and frequently; replace soap with soap substitutes.</a:t>
            </a:r>
            <a:endParaRPr lang="en-US" sz="1350" dirty="0"/>
          </a:p>
        </p:txBody>
      </p:sp>
      <p:sp>
        <p:nvSpPr>
          <p:cNvPr id="18" name="SK-6-text-17"/>
          <p:cNvSpPr/>
          <p:nvPr/>
        </p:nvSpPr>
        <p:spPr>
          <a:xfrm>
            <a:off x="800100" y="3495675"/>
            <a:ext cx="49244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Benefit:</a:t>
            </a:r>
            <a:r>
              <a:rPr lang="en-US" sz="1350" dirty="0">
                <a:solidFill>
                  <a:srgbClr val="2D3436"/>
                </a:solidFill>
              </a:rPr>
              <a:t> Softens plaques to enhance absorption of active topicals.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6896100" y="1562100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984E3"/>
                </a:solidFill>
              </a:rPr>
              <a:t>Vitamin D Analogues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6657975" y="2162175"/>
            <a:ext cx="49244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Calcipotriol (Dovonex):</a:t>
            </a:r>
            <a:r>
              <a:rPr lang="en-US" sz="1350" dirty="0">
                <a:solidFill>
                  <a:srgbClr val="2D3436"/>
                </a:solidFill>
              </a:rPr>
              <a:t> Apply OD/BD. Avoid face and flexures.
</a:t>
            </a:r>
            <a:r>
              <a:rPr lang="en-US" sz="1050" dirty="0">
                <a:solidFill>
                  <a:srgbClr val="FFFFFF"/>
                </a:solidFill>
                <a:highlight>
                  <a:srgbClr val="0984E3"/>
                </a:highlight>
              </a:rPr>
              <a:t>Max: 100g/week (Adults)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6657975" y="2857500"/>
            <a:ext cx="49244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Calcitriol (Silkis):</a:t>
            </a:r>
            <a:r>
              <a:rPr lang="en-US" sz="1350" dirty="0">
                <a:solidFill>
                  <a:srgbClr val="2D3436"/>
                </a:solidFill>
              </a:rPr>
              <a:t> Alternative that is better tolerated on face and flexures.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6657975" y="3524250"/>
            <a:ext cx="4924425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Tacalcitol (Curatoderm):</a:t>
            </a:r>
            <a:r>
              <a:rPr lang="en-US" sz="1350" dirty="0">
                <a:solidFill>
                  <a:srgbClr val="2D3436"/>
                </a:solidFill>
              </a:rPr>
              <a:t> Once-daily application for improved compliance.
</a:t>
            </a:r>
            <a:r>
              <a:rPr lang="en-US" sz="1050" dirty="0">
                <a:solidFill>
                  <a:srgbClr val="FFFFFF"/>
                </a:solidFill>
                <a:highlight>
                  <a:srgbClr val="0984E3"/>
                </a:highlight>
              </a:rPr>
              <a:t>Max: 35g/week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1000125" y="5915025"/>
            <a:ext cx="10572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AKT PEARL: Vitamin D analogues are FIRST-LINE for plaque psoriasis. Topical steroids alone are NOT recommended as first-line monotherapy.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5600700" cy="40195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90675"/>
            <a:ext cx="285750" cy="2286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33885"/>
            <a:ext cx="190500" cy="15686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76785"/>
            <a:ext cx="190500" cy="15686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19685"/>
            <a:ext cx="190500" cy="15686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91185"/>
            <a:ext cx="190500" cy="15686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1333500"/>
            <a:ext cx="5600700" cy="401955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590675"/>
            <a:ext cx="285750" cy="2286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2033885"/>
            <a:ext cx="190500" cy="15686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2376785"/>
            <a:ext cx="190500" cy="15686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2948285"/>
            <a:ext cx="190500" cy="15686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3291185"/>
            <a:ext cx="190500" cy="15686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543550"/>
            <a:ext cx="11430000" cy="10287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939879"/>
            <a:ext cx="333375" cy="266700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762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POTENT STEROIDS &amp; COMBINATION THERAPIES</a:t>
            </a:r>
            <a:endParaRPr lang="en-US" sz="2100" dirty="0"/>
          </a:p>
        </p:txBody>
      </p:sp>
      <p:sp>
        <p:nvSpPr>
          <p:cNvPr id="20" name="SK-7-text-19"/>
          <p:cNvSpPr/>
          <p:nvPr/>
        </p:nvSpPr>
        <p:spPr>
          <a:xfrm>
            <a:off x="762000" y="72390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Pharmacological Management Strategies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1009650" y="156210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Potent Topical Steroids</a:t>
            </a:r>
            <a:endParaRPr lang="en-US" sz="1500" dirty="0"/>
          </a:p>
        </p:txBody>
      </p:sp>
      <p:sp>
        <p:nvSpPr>
          <p:cNvPr id="22" name="SK-7-text-21"/>
          <p:cNvSpPr/>
          <p:nvPr/>
        </p:nvSpPr>
        <p:spPr>
          <a:xfrm>
            <a:off x="842516" y="2000250"/>
            <a:ext cx="113494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Examples:</a:t>
            </a:r>
            <a:r>
              <a:rPr lang="en-US" sz="1200" dirty="0">
                <a:solidFill>
                  <a:srgbClr val="2D3436"/>
                </a:solidFill>
              </a:rPr>
              <a:t> Betamethasone valerate 0.1% or dipropionate 0.05%.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842516" y="2343150"/>
            <a:ext cx="9814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Usage Limit:</a:t>
            </a:r>
            <a:r>
              <a:rPr lang="en-US" sz="1200" dirty="0">
                <a:solidFill>
                  <a:srgbClr val="2D3436"/>
                </a:solidFill>
              </a:rPr>
              <a:t> Strict maximum of </a:t>
            </a:r>
            <a:r>
              <a:rPr lang="en-US" sz="1200" b="1" dirty="0">
                <a:solidFill>
                  <a:srgbClr val="0984E3"/>
                </a:solidFill>
              </a:rPr>
              <a:t>4 weeks</a:t>
            </a:r>
            <a:r>
              <a:rPr lang="en-US" sz="1200" dirty="0">
                <a:solidFill>
                  <a:srgbClr val="2D3436"/>
                </a:solidFill>
              </a:rPr>
              <a:t> continuously.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842516" y="2686050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Indications:</a:t>
            </a:r>
            <a:r>
              <a:rPr lang="en-US" sz="1200" dirty="0">
                <a:solidFill>
                  <a:srgbClr val="2D3436"/>
                </a:solidFill>
              </a:rPr>
              <a:t> Short-term use for scalp, flexures (with caution), or limited stubborn plaques.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800100" y="3257550"/>
            <a:ext cx="11391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Helps settle acute inflammation rapidly before maintenance therapy.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6838950" y="1562100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Combination: Vit D + Steroid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6671816" y="2000250"/>
            <a:ext cx="55201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Agents:</a:t>
            </a:r>
            <a:r>
              <a:rPr lang="en-US" sz="1200" dirty="0">
                <a:solidFill>
                  <a:srgbClr val="2D3436"/>
                </a:solidFill>
              </a:rPr>
              <a:t> Calcipotriol + Betamethasone (</a:t>
            </a:r>
            <a:r>
              <a:rPr lang="en-US" sz="1200" b="1" dirty="0">
                <a:solidFill>
                  <a:srgbClr val="0984E3"/>
                </a:solidFill>
              </a:rPr>
              <a:t>Dovobet / Enstilar</a:t>
            </a:r>
            <a:r>
              <a:rPr lang="en-US" sz="1200" dirty="0">
                <a:solidFill>
                  <a:srgbClr val="2D3436"/>
                </a:solidFill>
              </a:rPr>
              <a:t>).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6671816" y="2343150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Protocol:</a:t>
            </a:r>
            <a:r>
              <a:rPr lang="en-US" sz="1200" dirty="0">
                <a:solidFill>
                  <a:srgbClr val="2D3436"/>
                </a:solidFill>
              </a:rPr>
              <a:t> Apply once daily for 4 weeks; then switch to maintenance as needed.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6671816" y="2914650"/>
            <a:ext cx="55201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Max Dosage:</a:t>
            </a:r>
            <a:r>
              <a:rPr lang="en-US" sz="1200" dirty="0">
                <a:solidFill>
                  <a:srgbClr val="2D3436"/>
                </a:solidFill>
              </a:rPr>
              <a:t> Adults max </a:t>
            </a:r>
            <a:r>
              <a:rPr lang="en-US" sz="1200" b="1" dirty="0">
                <a:solidFill>
                  <a:srgbClr val="0984E3"/>
                </a:solidFill>
              </a:rPr>
              <a:t>15g/day</a:t>
            </a:r>
            <a:r>
              <a:rPr lang="en-US" sz="1200" dirty="0">
                <a:solidFill>
                  <a:srgbClr val="2D3436"/>
                </a:solidFill>
              </a:rPr>
              <a:t> or </a:t>
            </a:r>
            <a:r>
              <a:rPr lang="en-US" sz="1200" b="1" dirty="0">
                <a:solidFill>
                  <a:srgbClr val="0984E3"/>
                </a:solidFill>
              </a:rPr>
              <a:t>100g/week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6671816" y="3257550"/>
            <a:ext cx="55201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0984E3"/>
                </a:solidFill>
              </a:rPr>
              <a:t>Enstilar Foam:</a:t>
            </a:r>
            <a:r>
              <a:rPr lang="en-US" sz="1200" dirty="0">
                <a:solidFill>
                  <a:srgbClr val="2D3436"/>
                </a:solidFill>
              </a:rPr>
              <a:t> Particularly effective for scalp and large plaque areas.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1133475" y="5695950"/>
            <a:ext cx="10448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SAFETY PRECAUTIONS &amp; AKT EXAM PEARLS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1133475" y="5991225"/>
            <a:ext cx="10448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63031"/>
                </a:solidFill>
              </a:rPr>
              <a:t>NO FACE/FLEXURES:</a:t>
            </a:r>
            <a:r>
              <a:rPr lang="en-US" sz="1125" dirty="0">
                <a:solidFill>
                  <a:srgbClr val="2D3436"/>
                </a:solidFill>
              </a:rPr>
              <a:t> Do not use potent steroid combinations on face or skin folds due to </a:t>
            </a:r>
            <a:r>
              <a:rPr lang="en-US" sz="1125" b="1" dirty="0">
                <a:solidFill>
                  <a:srgbClr val="D63031"/>
                </a:solidFill>
              </a:rPr>
              <a:t>skin atrophy</a:t>
            </a:r>
            <a:r>
              <a:rPr lang="en-US" sz="1125" dirty="0">
                <a:solidFill>
                  <a:srgbClr val="2D3436"/>
                </a:solidFill>
              </a:rPr>
              <a:t> risk. Monitor for </a:t>
            </a:r>
            <a:r>
              <a:rPr lang="en-US" sz="1125" b="1" dirty="0">
                <a:solidFill>
                  <a:srgbClr val="D63031"/>
                </a:solidFill>
              </a:rPr>
              <a:t>steroid rebound</a:t>
            </a:r>
            <a:r>
              <a:rPr lang="en-US" sz="1125" dirty="0">
                <a:solidFill>
                  <a:srgbClr val="2D3436"/>
                </a:solidFill>
              </a:rPr>
              <a:t> (flaring after sudden cessation) and potential destabilisation into </a:t>
            </a:r>
            <a:r>
              <a:rPr lang="en-US" sz="1125" b="1" dirty="0">
                <a:solidFill>
                  <a:srgbClr val="D63031"/>
                </a:solidFill>
              </a:rPr>
              <a:t>pustular psoriasis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5250"/>
            <a:ext cx="11430000" cy="10477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3500"/>
            <a:ext cx="3657600" cy="52387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04963"/>
            <a:ext cx="285750" cy="2286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657850"/>
            <a:ext cx="3200400" cy="6858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5820668"/>
            <a:ext cx="166688" cy="13722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333500"/>
            <a:ext cx="3657600" cy="523875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1604963"/>
            <a:ext cx="285750" cy="22860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5429250"/>
            <a:ext cx="3200400" cy="9144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8200" y="5592068"/>
            <a:ext cx="166688" cy="13722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3400" y="1333500"/>
            <a:ext cx="3657600" cy="52387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0" y="1604963"/>
            <a:ext cx="285750" cy="22860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5657850"/>
            <a:ext cx="3200400" cy="6858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4400" y="5820668"/>
            <a:ext cx="166688" cy="137220"/>
          </a:xfrm>
          <a:prstGeom prst="rect">
            <a:avLst/>
          </a:prstGeom>
        </p:spPr>
      </p:pic>
      <p:sp>
        <p:nvSpPr>
          <p:cNvPr id="17" name="SK-8-text-16"/>
          <p:cNvSpPr/>
          <p:nvPr/>
        </p:nvSpPr>
        <p:spPr>
          <a:xfrm>
            <a:off x="762000" y="2857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SITE-SPECIFIC CARE: SCALP, FLEXURES, AND FACE</a:t>
            </a:r>
            <a:endParaRPr lang="en-US" sz="2100" dirty="0"/>
          </a:p>
        </p:txBody>
      </p:sp>
      <p:sp>
        <p:nvSpPr>
          <p:cNvPr id="18" name="SK-8-text-17"/>
          <p:cNvSpPr/>
          <p:nvPr/>
        </p:nvSpPr>
        <p:spPr>
          <a:xfrm>
            <a:off x="762000" y="723900"/>
            <a:ext cx="1066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Site-Specific Protocols</a:t>
            </a:r>
            <a:endParaRPr lang="en-US" sz="1200" dirty="0"/>
          </a:p>
        </p:txBody>
      </p:sp>
      <p:sp>
        <p:nvSpPr>
          <p:cNvPr id="19" name="SK-8-text-18"/>
          <p:cNvSpPr/>
          <p:nvPr/>
        </p:nvSpPr>
        <p:spPr>
          <a:xfrm>
            <a:off x="1009650" y="1562100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Scalp Psoriasis</a:t>
            </a:r>
            <a:endParaRPr lang="en-US" sz="1650" dirty="0"/>
          </a:p>
        </p:txBody>
      </p:sp>
      <p:sp>
        <p:nvSpPr>
          <p:cNvPr id="20" name="SK-8-text-19"/>
          <p:cNvSpPr/>
          <p:nvPr/>
        </p:nvSpPr>
        <p:spPr>
          <a:xfrm>
            <a:off x="609600" y="2066925"/>
            <a:ext cx="3200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Mild to Moderate</a:t>
            </a:r>
            <a:endParaRPr lang="en-US" sz="1200" dirty="0"/>
          </a:p>
        </p:txBody>
      </p:sp>
      <p:sp>
        <p:nvSpPr>
          <p:cNvPr id="21" name="SK-8-text-20"/>
          <p:cNvSpPr/>
          <p:nvPr/>
        </p:nvSpPr>
        <p:spPr>
          <a:xfrm>
            <a:off x="609600" y="233362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Calcipotriol scalp solution or Enstilar foam once daily. Combine with coal tar shampoo.</a:t>
            </a:r>
            <a:endParaRPr lang="en-US" sz="1125" dirty="0"/>
          </a:p>
        </p:txBody>
      </p:sp>
      <p:sp>
        <p:nvSpPr>
          <p:cNvPr id="22" name="SK-8-text-21"/>
          <p:cNvSpPr/>
          <p:nvPr/>
        </p:nvSpPr>
        <p:spPr>
          <a:xfrm>
            <a:off x="609600" y="2914650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Thick Scaling (Descaling)</a:t>
            </a:r>
            <a:endParaRPr lang="en-US" sz="1200" dirty="0"/>
          </a:p>
        </p:txBody>
      </p:sp>
      <p:sp>
        <p:nvSpPr>
          <p:cNvPr id="23" name="SK-8-text-22"/>
          <p:cNvSpPr/>
          <p:nvPr/>
        </p:nvSpPr>
        <p:spPr>
          <a:xfrm>
            <a:off x="609600" y="3181350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Coal tar + Salicylic acid ointment under occlusion (shower cap) overnight. Wash off in morning.</a:t>
            </a:r>
            <a:endParaRPr lang="en-US" sz="1125" dirty="0"/>
          </a:p>
        </p:txBody>
      </p:sp>
      <p:sp>
        <p:nvSpPr>
          <p:cNvPr id="24" name="SK-8-text-23"/>
          <p:cNvSpPr/>
          <p:nvPr/>
        </p:nvSpPr>
        <p:spPr>
          <a:xfrm>
            <a:off x="609600" y="3762375"/>
            <a:ext cx="3200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Second-line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609600" y="402907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Potent topical steroid scalp application for short-term control (max 4 weeks).</a:t>
            </a:r>
            <a:endParaRPr lang="en-US" sz="1125" dirty="0"/>
          </a:p>
        </p:txBody>
      </p:sp>
      <p:sp>
        <p:nvSpPr>
          <p:cNvPr id="26" name="SK-8-text-25"/>
          <p:cNvSpPr/>
          <p:nvPr/>
        </p:nvSpPr>
        <p:spPr>
          <a:xfrm>
            <a:off x="928688" y="5800725"/>
            <a:ext cx="285690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7B00"/>
                </a:solidFill>
              </a:rPr>
              <a:t>AKT: Check for adherent scale; thick scale prevents absorption of steroids.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4895850" y="1562100"/>
            <a:ext cx="45262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Flexural Psoriasis</a:t>
            </a:r>
            <a:endParaRPr lang="en-US" sz="1650" dirty="0"/>
          </a:p>
        </p:txBody>
      </p:sp>
      <p:sp>
        <p:nvSpPr>
          <p:cNvPr id="28" name="SK-8-text-27"/>
          <p:cNvSpPr/>
          <p:nvPr/>
        </p:nvSpPr>
        <p:spPr>
          <a:xfrm>
            <a:off x="4495800" y="2066925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First-line Therapy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4495800" y="233362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Vitamin D analogues (Tacalcitol often preferred as less irritant) once daily.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4495800" y="2914650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Inflamed / Fissured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4495800" y="3181350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Mild/moderate steroid + antifungal (e.g. Trimovate or Daktacort) for short course.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4495800" y="3762375"/>
            <a:ext cx="3200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Safety Warning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4495800" y="402907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63031"/>
                </a:solidFill>
              </a:rPr>
              <a:t>Avoid Potent Steroids</a:t>
            </a:r>
            <a:r>
              <a:rPr lang="en-US" sz="1125" dirty="0">
                <a:solidFill>
                  <a:srgbClr val="2D3436"/>
                </a:solidFill>
              </a:rPr>
              <a:t> in flexures due to high risk of rapid skin atrophy.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4814888" y="5572125"/>
            <a:ext cx="265688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7B00"/>
                </a:solidFill>
              </a:rPr>
              <a:t>PCDS: Flexural lesions often lack scale due to moisture; look for smooth red plaques.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8782050" y="1562100"/>
            <a:ext cx="34099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Facial Psoriasis</a:t>
            </a:r>
            <a:endParaRPr lang="en-US" sz="1650" dirty="0"/>
          </a:p>
        </p:txBody>
      </p:sp>
      <p:sp>
        <p:nvSpPr>
          <p:cNvPr id="36" name="SK-8-text-35"/>
          <p:cNvSpPr/>
          <p:nvPr/>
        </p:nvSpPr>
        <p:spPr>
          <a:xfrm>
            <a:off x="8382000" y="2066925"/>
            <a:ext cx="381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Conservative Approach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8382000" y="233362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Mild to moderate steroids for short periods (max 1-2 weeks). Avoid fluorinated steroids.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8382000" y="2914650"/>
            <a:ext cx="381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Steroid-Sparing Options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8382000" y="3181350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Calcipotriol or Tacalcitol. Tacrolimus 0.1% ointment (off-label) is effective for long-term.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8382000" y="3762375"/>
            <a:ext cx="3200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Monitoring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8382000" y="4029075"/>
            <a:ext cx="3200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Review every 2 weeks if using steroids to prevent perioral dermatitis or thinning.</a:t>
            </a:r>
            <a:endParaRPr lang="en-US" sz="1125" dirty="0"/>
          </a:p>
        </p:txBody>
      </p:sp>
      <p:sp>
        <p:nvSpPr>
          <p:cNvPr id="42" name="SK-8-text-41"/>
          <p:cNvSpPr/>
          <p:nvPr/>
        </p:nvSpPr>
        <p:spPr>
          <a:xfrm>
            <a:off x="8701088" y="5800725"/>
            <a:ext cx="270554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7B00"/>
                </a:solidFill>
              </a:rPr>
              <a:t>AKT: Calcineurin inhibitors (Tacrolimus) are key steroid-sparing alternatives.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10477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24000"/>
            <a:ext cx="5572125" cy="49530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752600"/>
            <a:ext cx="5114925" cy="40957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95463"/>
            <a:ext cx="285750" cy="2286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90775"/>
            <a:ext cx="166688" cy="13722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46921"/>
            <a:ext cx="166688" cy="145852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316337"/>
            <a:ext cx="166688" cy="13722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672483"/>
            <a:ext cx="166688" cy="13722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367338"/>
            <a:ext cx="5114925" cy="881063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524000"/>
            <a:ext cx="5572125" cy="49530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752600"/>
            <a:ext cx="5114925" cy="40957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795463"/>
            <a:ext cx="285750" cy="2286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390775"/>
            <a:ext cx="166688" cy="15552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960191"/>
            <a:ext cx="166688" cy="16668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529608"/>
            <a:ext cx="166688" cy="16668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099024"/>
            <a:ext cx="166688" cy="16668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367338"/>
            <a:ext cx="5114925" cy="881063"/>
          </a:xfrm>
          <a:prstGeom prst="rect">
            <a:avLst/>
          </a:prstGeom>
        </p:spPr>
      </p:pic>
      <p:sp>
        <p:nvSpPr>
          <p:cNvPr id="21" name="SK-9-text-20"/>
          <p:cNvSpPr/>
          <p:nvPr/>
        </p:nvSpPr>
        <p:spPr>
          <a:xfrm>
            <a:off x="762000" y="47625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0984E3"/>
                </a:solidFill>
              </a:rPr>
              <a:t>MANAGING NAIL PSORIASIS AND GUTTATE FLARES</a:t>
            </a:r>
            <a:endParaRPr lang="en-US" sz="2100" dirty="0"/>
          </a:p>
        </p:txBody>
      </p:sp>
      <p:sp>
        <p:nvSpPr>
          <p:cNvPr id="22" name="SK-9-text-21"/>
          <p:cNvSpPr/>
          <p:nvPr/>
        </p:nvSpPr>
        <p:spPr>
          <a:xfrm>
            <a:off x="762000" y="914400"/>
            <a:ext cx="1066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NICE CG153 (2025 Update) • Site-Specific Protocols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1009650" y="1752600"/>
            <a:ext cx="35204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Nail Psoriasis</a:t>
            </a:r>
            <a:endParaRPr lang="en-US" sz="1650" dirty="0"/>
          </a:p>
        </p:txBody>
      </p:sp>
      <p:sp>
        <p:nvSpPr>
          <p:cNvPr id="24" name="SK-9-text-23"/>
          <p:cNvSpPr/>
          <p:nvPr/>
        </p:nvSpPr>
        <p:spPr>
          <a:xfrm>
            <a:off x="871538" y="2352675"/>
            <a:ext cx="113204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Diagnosis:</a:t>
            </a:r>
            <a:r>
              <a:rPr lang="en-US" sz="1200" dirty="0">
                <a:solidFill>
                  <a:srgbClr val="2D3436"/>
                </a:solidFill>
              </a:rPr>
              <a:t> Assess for pitting, onycholysis, and "oil-drop" signs.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947737" y="2708821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0984E3"/>
                </a:highlight>
              </a:rPr>
              <a:t>FOLD</a:t>
            </a:r>
            <a:r>
              <a:rPr lang="en-US" sz="1200" dirty="0">
                <a:solidFill>
                  <a:srgbClr val="2D3436"/>
                </a:solidFill>
              </a:rPr>
              <a:t> Apply </a:t>
            </a:r>
            <a:r>
              <a:rPr lang="en-US" sz="1200" b="1" dirty="0">
                <a:solidFill>
                  <a:srgbClr val="2D3436"/>
                </a:solidFill>
              </a:rPr>
              <a:t>Vitamin D analogue</a:t>
            </a:r>
            <a:r>
              <a:rPr lang="en-US" sz="1200" dirty="0">
                <a:solidFill>
                  <a:srgbClr val="2D3436"/>
                </a:solidFill>
              </a:rPr>
              <a:t> cream or solution to the proximal nail fold.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947737" y="3278237"/>
            <a:ext cx="460072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0984E3"/>
                </a:highlight>
              </a:rPr>
              <a:t>BED</a:t>
            </a:r>
            <a:r>
              <a:rPr lang="en-US" sz="1200" dirty="0">
                <a:solidFill>
                  <a:srgbClr val="2D3436"/>
                </a:solidFill>
              </a:rPr>
              <a:t> Apply </a:t>
            </a:r>
            <a:r>
              <a:rPr lang="en-US" sz="1200" b="1" dirty="0">
                <a:solidFill>
                  <a:srgbClr val="2D3436"/>
                </a:solidFill>
              </a:rPr>
              <a:t>Potent Steroid</a:t>
            </a:r>
            <a:r>
              <a:rPr lang="en-US" sz="1200" dirty="0">
                <a:solidFill>
                  <a:srgbClr val="2D3436"/>
                </a:solidFill>
              </a:rPr>
              <a:t> gel/ointment under the distal nail edge.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871538" y="3634383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Patient Advice:</a:t>
            </a:r>
            <a:r>
              <a:rPr lang="en-US" sz="1200" dirty="0">
                <a:solidFill>
                  <a:srgbClr val="2D3436"/>
                </a:solidFill>
              </a:rPr>
              <a:t> Keep nails short; avoid trauma or "cleaning" under nails.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723900" y="5367338"/>
            <a:ext cx="4886325" cy="881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63031"/>
                </a:solidFill>
              </a:rPr>
              <a:t>AKT PEARL: FUNGAL EXCLUSION</a:t>
            </a:r>
            <a:r>
              <a:rPr lang="en-US" sz="1125" dirty="0">
                <a:solidFill>
                  <a:srgbClr val="2D3436"/>
                </a:solidFill>
              </a:rPr>
              <a:t>Always take </a:t>
            </a:r>
            <a:r>
              <a:rPr lang="en-US" sz="1125" b="1" dirty="0">
                <a:solidFill>
                  <a:srgbClr val="2D3436"/>
                </a:solidFill>
              </a:rPr>
              <a:t>nail clippings</a:t>
            </a:r>
            <a:r>
              <a:rPr lang="en-US" sz="1125" dirty="0">
                <a:solidFill>
                  <a:srgbClr val="2D3436"/>
                </a:solidFill>
              </a:rPr>
              <a:t> to exclude onychomycosis before starting steroids; fungal infection is a common mimic.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6867525" y="1752600"/>
            <a:ext cx="35204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Guttate Flares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6729413" y="2352675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Trigger:</a:t>
            </a:r>
            <a:r>
              <a:rPr lang="en-US" sz="1200" dirty="0">
                <a:solidFill>
                  <a:srgbClr val="2D3436"/>
                </a:solidFill>
              </a:rPr>
              <a:t> Rapid onset "raindrop" papules 2–3 weeks after </a:t>
            </a:r>
            <a:r>
              <a:rPr lang="en-US" sz="1200" b="1" dirty="0">
                <a:solidFill>
                  <a:srgbClr val="2D3436"/>
                </a:solidFill>
              </a:rPr>
              <a:t>Strep throat infection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6729413" y="2922091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Infection:</a:t>
            </a:r>
            <a:r>
              <a:rPr lang="en-US" sz="1200" dirty="0">
                <a:solidFill>
                  <a:srgbClr val="2D3436"/>
                </a:solidFill>
              </a:rPr>
              <a:t> Perform throat swab; treat with 10 days of </a:t>
            </a:r>
            <a:r>
              <a:rPr lang="en-US" sz="1200" b="1" dirty="0">
                <a:solidFill>
                  <a:srgbClr val="2D3436"/>
                </a:solidFill>
              </a:rPr>
              <a:t>Penicillin V</a:t>
            </a:r>
            <a:r>
              <a:rPr lang="en-US" sz="1200" dirty="0">
                <a:solidFill>
                  <a:srgbClr val="2D3436"/>
                </a:solidFill>
              </a:rPr>
              <a:t> (or Erythromycin) if positive.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6729413" y="3491508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Topicals:</a:t>
            </a:r>
            <a:r>
              <a:rPr lang="en-US" sz="1200" dirty="0">
                <a:solidFill>
                  <a:srgbClr val="2D3436"/>
                </a:solidFill>
              </a:rPr>
              <a:t> Use Vitamin D analogues or short-course potent steroids to settle inflammation.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6729413" y="4060924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Prognosis:</a:t>
            </a:r>
            <a:r>
              <a:rPr lang="en-US" sz="1200" dirty="0">
                <a:solidFill>
                  <a:srgbClr val="2D3436"/>
                </a:solidFill>
              </a:rPr>
              <a:t> Usually self-limiting (3–4 months); counsel that it may trigger chronic plaque disease.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6581775" y="5367338"/>
            <a:ext cx="4886325" cy="881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63031"/>
                </a:solidFill>
              </a:rPr>
              <a:t>SCA TIP: ESCALATION</a:t>
            </a:r>
            <a:r>
              <a:rPr lang="en-US" sz="1125" dirty="0">
                <a:solidFill>
                  <a:srgbClr val="2D3436"/>
                </a:solidFill>
              </a:rPr>
              <a:t>If not responding to topicals within 6 weeks, refer for </a:t>
            </a:r>
            <a:r>
              <a:rPr lang="en-US" sz="1125" b="1" dirty="0">
                <a:solidFill>
                  <a:srgbClr val="2D3436"/>
                </a:solidFill>
              </a:rPr>
              <a:t>Phototherapy (NBUVB)</a:t>
            </a:r>
            <a:r>
              <a:rPr lang="en-US" sz="1125" dirty="0">
                <a:solidFill>
                  <a:srgbClr val="2D3436"/>
                </a:solidFill>
              </a:rPr>
              <a:t>, which is highly effective for Guttate.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2760</Words>
  <Application>Microsoft Office PowerPoint</Application>
  <PresentationFormat>Widescreen</PresentationFormat>
  <Paragraphs>294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2026-05-08T19:52:06Z</dcterms:created>
  <dcterms:modified xsi:type="dcterms:W3CDTF">2026-05-09T13:43:35Z</dcterms:modified>
</cp:coreProperties>
</file>