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75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6.png"/><Relationship Id="rId21" Type="http://schemas.openxmlformats.org/officeDocument/2006/relationships/image" Target="../media/image132.png"/><Relationship Id="rId7" Type="http://schemas.openxmlformats.org/officeDocument/2006/relationships/image" Target="../media/image112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5" Type="http://schemas.openxmlformats.org/officeDocument/2006/relationships/image" Target="../media/image13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2.png"/><Relationship Id="rId24" Type="http://schemas.openxmlformats.org/officeDocument/2006/relationships/image" Target="../media/image134.png"/><Relationship Id="rId5" Type="http://schemas.openxmlformats.org/officeDocument/2006/relationships/image" Target="../media/image8.png"/><Relationship Id="rId15" Type="http://schemas.openxmlformats.org/officeDocument/2006/relationships/image" Target="../media/image126.png"/><Relationship Id="rId23" Type="http://schemas.openxmlformats.org/officeDocument/2006/relationships/image" Target="../media/image133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7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6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24" Type="http://schemas.openxmlformats.org/officeDocument/2006/relationships/image" Target="../media/image154.png"/><Relationship Id="rId5" Type="http://schemas.openxmlformats.org/officeDocument/2006/relationships/image" Target="../media/image8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17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3" Type="http://schemas.openxmlformats.org/officeDocument/2006/relationships/image" Target="../media/image6.png"/><Relationship Id="rId21" Type="http://schemas.openxmlformats.org/officeDocument/2006/relationships/image" Target="../media/image172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5" Type="http://schemas.openxmlformats.org/officeDocument/2006/relationships/image" Target="../media/image8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4" Type="http://schemas.openxmlformats.org/officeDocument/2006/relationships/image" Target="../media/image7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3" Type="http://schemas.openxmlformats.org/officeDocument/2006/relationships/image" Target="../media/image6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8.png"/><Relationship Id="rId15" Type="http://schemas.openxmlformats.org/officeDocument/2006/relationships/image" Target="../media/image186.png"/><Relationship Id="rId10" Type="http://schemas.openxmlformats.org/officeDocument/2006/relationships/image" Target="../media/image181.png"/><Relationship Id="rId19" Type="http://schemas.openxmlformats.org/officeDocument/2006/relationships/image" Target="../media/image190.png"/><Relationship Id="rId4" Type="http://schemas.openxmlformats.org/officeDocument/2006/relationships/image" Target="../media/image7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6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8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4" Type="http://schemas.openxmlformats.org/officeDocument/2006/relationships/image" Target="../media/image7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18" Type="http://schemas.openxmlformats.org/officeDocument/2006/relationships/image" Target="../media/image213.png"/><Relationship Id="rId3" Type="http://schemas.openxmlformats.org/officeDocument/2006/relationships/image" Target="../media/image6.pn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17" Type="http://schemas.openxmlformats.org/officeDocument/2006/relationships/image" Target="../media/image21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8.png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19" Type="http://schemas.openxmlformats.org/officeDocument/2006/relationships/image" Target="../media/image214.png"/><Relationship Id="rId4" Type="http://schemas.openxmlformats.org/officeDocument/2006/relationships/image" Target="../media/image20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8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8.png"/><Relationship Id="rId10" Type="http://schemas.openxmlformats.org/officeDocument/2006/relationships/image" Target="../media/image39.png"/><Relationship Id="rId4" Type="http://schemas.openxmlformats.org/officeDocument/2006/relationships/image" Target="../media/image20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8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20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6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8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20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.png"/><Relationship Id="rId21" Type="http://schemas.openxmlformats.org/officeDocument/2006/relationships/image" Target="../media/image85.png"/><Relationship Id="rId7" Type="http://schemas.openxmlformats.org/officeDocument/2006/relationships/image" Target="../media/image73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5.png"/><Relationship Id="rId19" Type="http://schemas.openxmlformats.org/officeDocument/2006/relationships/image" Target="../media/image83.png"/><Relationship Id="rId4" Type="http://schemas.openxmlformats.org/officeDocument/2006/relationships/image" Target="../media/image7.png"/><Relationship Id="rId9" Type="http://schemas.openxmlformats.org/officeDocument/2006/relationships/image" Target="../media/image74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6.png"/><Relationship Id="rId21" Type="http://schemas.openxmlformats.org/officeDocument/2006/relationships/image" Target="../media/image103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image" Target="../media/image10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6.png"/><Relationship Id="rId5" Type="http://schemas.openxmlformats.org/officeDocument/2006/relationships/image" Target="../media/image8.png"/><Relationship Id="rId15" Type="http://schemas.openxmlformats.org/officeDocument/2006/relationships/image" Target="../media/image97.png"/><Relationship Id="rId23" Type="http://schemas.openxmlformats.org/officeDocument/2006/relationships/image" Target="../media/image105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7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6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8.png"/><Relationship Id="rId10" Type="http://schemas.openxmlformats.org/officeDocument/2006/relationships/image" Target="../media/image112.png"/><Relationship Id="rId4" Type="http://schemas.openxmlformats.org/officeDocument/2006/relationships/image" Target="../media/image7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143000"/>
            <a:ext cx="7924800" cy="3449836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26336"/>
            <a:ext cx="12192000" cy="381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64436"/>
            <a:ext cx="12192000" cy="762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6307336"/>
            <a:ext cx="76200" cy="762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875" y="6307336"/>
            <a:ext cx="76200" cy="762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6307336"/>
            <a:ext cx="76200" cy="762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143000" y="1492702"/>
            <a:ext cx="2585357" cy="38848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0"/>
              </a:lnSpc>
              <a:buNone/>
            </a:pPr>
            <a:r>
              <a:rPr lang="en-US" sz="1200" kern="0" spc="90" dirty="0">
                <a:solidFill>
                  <a:schemeClr val="bg1"/>
                </a:solidFill>
              </a:rPr>
              <a:t>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1143000" y="2162175"/>
            <a:ext cx="6781800" cy="1215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85"/>
              </a:lnSpc>
              <a:buNone/>
            </a:pPr>
            <a:r>
              <a:rPr lang="en-US" sz="4350" b="1" kern="0" spc="-30" dirty="0">
                <a:solidFill>
                  <a:srgbClr val="2C3E50"/>
                </a:solidFill>
              </a:rPr>
              <a:t>Skin Cancer &amp; Precancer
in Primary Care</a:t>
            </a:r>
            <a:endParaRPr lang="en-US" sz="4350" dirty="0"/>
          </a:p>
        </p:txBody>
      </p:sp>
      <p:sp>
        <p:nvSpPr>
          <p:cNvPr id="11" name="SK-1-text-10"/>
          <p:cNvSpPr/>
          <p:nvPr/>
        </p:nvSpPr>
        <p:spPr>
          <a:xfrm>
            <a:off x="1143000" y="3568005"/>
            <a:ext cx="610359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546E7A"/>
                </a:solidFill>
              </a:rPr>
              <a:t>A comprehensive guide to clinical recognition, 7-point checklist scoring, and updated NICE NG12 (2023) referral pathways for GP trainees.</a:t>
            </a:r>
          </a:p>
          <a:p>
            <a:pPr marL="0" indent="0">
              <a:lnSpc>
                <a:spcPts val="2160"/>
              </a:lnSpc>
              <a:buNone/>
            </a:pPr>
            <a:r>
              <a:rPr lang="en-US" sz="1350">
                <a:solidFill>
                  <a:srgbClr val="546E7A"/>
                </a:solidFill>
              </a:rPr>
              <a:t>May 2026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742950" y="6231136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DFDFD"/>
                </a:solidFill>
              </a:rPr>
              <a:t>NICE NG12 (2023) UPDATES</a:t>
            </a:r>
            <a:endParaRPr lang="en-US" sz="1200" dirty="0"/>
          </a:p>
        </p:txBody>
      </p:sp>
      <p:sp>
        <p:nvSpPr>
          <p:cNvPr id="13" name="SK-1-text-12"/>
          <p:cNvSpPr/>
          <p:nvPr/>
        </p:nvSpPr>
        <p:spPr>
          <a:xfrm>
            <a:off x="3362325" y="6231136"/>
            <a:ext cx="6339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DFDFD"/>
                </a:solidFill>
              </a:rPr>
              <a:t>NHS ENGLAND 2024 TELEDERMATOLOGY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6953250" y="6231136"/>
            <a:ext cx="3840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DFDFD"/>
                </a:solidFill>
              </a:rPr>
              <a:t>AKT / SCA PREPARATION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10220325" y="6245423"/>
            <a:ext cx="1971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>
                <a:solidFill>
                  <a:srgbClr val="FDFDFD">
                    <a:alpha val="70000"/>
                  </a:srgbClr>
                </a:solidFill>
              </a:rPr>
              <a:t>May </a:t>
            </a:r>
            <a:r>
              <a:rPr lang="en-US" sz="1050" dirty="0">
                <a:solidFill>
                  <a:srgbClr val="FDFDFD">
                    <a:alpha val="70000"/>
                  </a:srgbClr>
                </a:solidFill>
              </a:rPr>
              <a:t>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8600"/>
            <a:ext cx="11239500" cy="7239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61950"/>
            <a:ext cx="38100" cy="2286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04900"/>
            <a:ext cx="5476875" cy="26479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319213"/>
            <a:ext cx="238125" cy="1905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704975"/>
            <a:ext cx="2462213" cy="30003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2313" y="1704975"/>
            <a:ext cx="2462213" cy="30003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081212"/>
            <a:ext cx="2462213" cy="30003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2313" y="2081212"/>
            <a:ext cx="2462213" cy="30003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2457450"/>
            <a:ext cx="5019675" cy="30003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2910780"/>
            <a:ext cx="166688" cy="13722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3905250"/>
            <a:ext cx="5476875" cy="264795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4119562"/>
            <a:ext cx="238125" cy="1905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850" y="4495800"/>
            <a:ext cx="142875" cy="1143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4850" y="4798665"/>
            <a:ext cx="142875" cy="1143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4850" y="5093940"/>
            <a:ext cx="142875" cy="1143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104900"/>
            <a:ext cx="5476875" cy="343852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285875"/>
            <a:ext cx="5019675" cy="199072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285875"/>
            <a:ext cx="1521470" cy="233362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3424238"/>
            <a:ext cx="238125" cy="19050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3800475"/>
            <a:ext cx="142875" cy="11430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095750"/>
            <a:ext cx="142875" cy="1143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38875" y="4695825"/>
            <a:ext cx="5476875" cy="1857375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910138"/>
            <a:ext cx="238125" cy="19050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286375"/>
            <a:ext cx="142875" cy="114300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581650"/>
            <a:ext cx="142875" cy="114300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876925"/>
            <a:ext cx="142875" cy="114300"/>
          </a:xfrm>
          <a:prstGeom prst="rect">
            <a:avLst/>
          </a:prstGeom>
        </p:spPr>
      </p:pic>
      <p:sp>
        <p:nvSpPr>
          <p:cNvPr id="30" name="SK-10-text-29"/>
          <p:cNvSpPr/>
          <p:nvPr/>
        </p:nvSpPr>
        <p:spPr>
          <a:xfrm>
            <a:off x="628650" y="304800"/>
            <a:ext cx="10972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CLINICAL RECOGNITION OF SPECIFIC LESIONS</a:t>
            </a:r>
            <a:endParaRPr lang="en-US" sz="1800" dirty="0"/>
          </a:p>
        </p:txBody>
      </p:sp>
      <p:sp>
        <p:nvSpPr>
          <p:cNvPr id="31" name="SK-10-text-30"/>
          <p:cNvSpPr/>
          <p:nvPr/>
        </p:nvSpPr>
        <p:spPr>
          <a:xfrm>
            <a:off x="628650" y="676275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Visual Cues &amp; Morphological Features for GP Triage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1057275" y="128587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Melanoma: The ABCDE Rule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819150" y="1704975"/>
            <a:ext cx="223361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A</a:t>
            </a:r>
            <a:r>
              <a:rPr lang="en-US" sz="975" dirty="0">
                <a:solidFill>
                  <a:srgbClr val="2C3E50"/>
                </a:solidFill>
              </a:rPr>
              <a:t> Asymmetry</a:t>
            </a:r>
            <a:endParaRPr lang="en-US" sz="975" dirty="0"/>
          </a:p>
        </p:txBody>
      </p:sp>
      <p:sp>
        <p:nvSpPr>
          <p:cNvPr id="34" name="SK-10-text-33"/>
          <p:cNvSpPr/>
          <p:nvPr/>
        </p:nvSpPr>
        <p:spPr>
          <a:xfrm>
            <a:off x="3376613" y="1704975"/>
            <a:ext cx="2426299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B</a:t>
            </a:r>
            <a:r>
              <a:rPr lang="en-US" sz="975" dirty="0">
                <a:solidFill>
                  <a:srgbClr val="2C3E50"/>
                </a:solidFill>
              </a:rPr>
              <a:t> Border (Notched)</a:t>
            </a:r>
            <a:endParaRPr lang="en-US" sz="975" dirty="0"/>
          </a:p>
        </p:txBody>
      </p:sp>
      <p:sp>
        <p:nvSpPr>
          <p:cNvPr id="35" name="SK-10-text-34"/>
          <p:cNvSpPr/>
          <p:nvPr/>
        </p:nvSpPr>
        <p:spPr>
          <a:xfrm>
            <a:off x="819150" y="2081212"/>
            <a:ext cx="283068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C</a:t>
            </a:r>
            <a:r>
              <a:rPr lang="en-US" sz="975" dirty="0">
                <a:solidFill>
                  <a:srgbClr val="2C3E50"/>
                </a:solidFill>
              </a:rPr>
              <a:t> Colour (Variegated)</a:t>
            </a:r>
            <a:endParaRPr lang="en-US" sz="975" dirty="0"/>
          </a:p>
        </p:txBody>
      </p:sp>
      <p:sp>
        <p:nvSpPr>
          <p:cNvPr id="36" name="SK-10-text-35"/>
          <p:cNvSpPr/>
          <p:nvPr/>
        </p:nvSpPr>
        <p:spPr>
          <a:xfrm>
            <a:off x="3376613" y="2081212"/>
            <a:ext cx="2381368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D</a:t>
            </a:r>
            <a:r>
              <a:rPr lang="en-US" sz="975" dirty="0">
                <a:solidFill>
                  <a:srgbClr val="2C3E50"/>
                </a:solidFill>
              </a:rPr>
              <a:t> Diameter (&gt;6mm)</a:t>
            </a:r>
            <a:endParaRPr lang="en-US" sz="975" dirty="0"/>
          </a:p>
        </p:txBody>
      </p:sp>
      <p:sp>
        <p:nvSpPr>
          <p:cNvPr id="37" name="SK-10-text-36"/>
          <p:cNvSpPr/>
          <p:nvPr/>
        </p:nvSpPr>
        <p:spPr>
          <a:xfrm>
            <a:off x="819150" y="2457450"/>
            <a:ext cx="609839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E</a:t>
            </a:r>
            <a:r>
              <a:rPr lang="en-US" sz="975" dirty="0">
                <a:solidFill>
                  <a:srgbClr val="2C3E50"/>
                </a:solidFill>
              </a:rPr>
              <a:t> Evolution (Changing Size/Shape/Sensation)</a:t>
            </a:r>
            <a:endParaRPr lang="en-US" sz="975" dirty="0"/>
          </a:p>
        </p:txBody>
      </p:sp>
      <p:sp>
        <p:nvSpPr>
          <p:cNvPr id="38" name="SK-10-text-37"/>
          <p:cNvSpPr/>
          <p:nvPr/>
        </p:nvSpPr>
        <p:spPr>
          <a:xfrm>
            <a:off x="871538" y="2871788"/>
            <a:ext cx="84810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 Look for the "Ugly Duckling" lesion that stands out.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1057275" y="408622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Squamous Cell Carcinoma (SCC)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942975" y="4467225"/>
            <a:ext cx="3158430" cy="2076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Induration:</a:t>
            </a:r>
            <a:r>
              <a:rPr lang="en-US" sz="1125" dirty="0">
                <a:solidFill>
                  <a:srgbClr val="2C3E50"/>
                </a:solidFill>
              </a:rPr>
              <a:t> Palpable depth/thickness </a:t>
            </a:r>
            <a:r>
              <a:rPr lang="en-US" sz="900" b="1" dirty="0">
                <a:solidFill>
                  <a:srgbClr val="FFFFFF"/>
                </a:solidFill>
                <a:highlight>
                  <a:srgbClr val="B22222"/>
                </a:highlight>
              </a:rPr>
              <a:t>KEY SIGN</a:t>
            </a:r>
            <a:endParaRPr lang="en-US" sz="1125" dirty="0"/>
          </a:p>
        </p:txBody>
      </p:sp>
      <p:sp>
        <p:nvSpPr>
          <p:cNvPr id="41" name="SK-10-text-40"/>
          <p:cNvSpPr/>
          <p:nvPr/>
        </p:nvSpPr>
        <p:spPr>
          <a:xfrm>
            <a:off x="942975" y="4770090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Growth:</a:t>
            </a:r>
            <a:r>
              <a:rPr lang="en-US" sz="1125" dirty="0">
                <a:solidFill>
                  <a:srgbClr val="2C3E50"/>
                </a:solidFill>
              </a:rPr>
              <a:t> Rapidly expanding (weeks to months)</a:t>
            </a:r>
            <a:endParaRPr lang="en-US" sz="1125" dirty="0"/>
          </a:p>
        </p:txBody>
      </p:sp>
      <p:sp>
        <p:nvSpPr>
          <p:cNvPr id="42" name="SK-10-text-41"/>
          <p:cNvSpPr/>
          <p:nvPr/>
        </p:nvSpPr>
        <p:spPr>
          <a:xfrm>
            <a:off x="942975" y="506536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Ulceration:</a:t>
            </a:r>
            <a:r>
              <a:rPr lang="en-US" sz="1125" dirty="0">
                <a:solidFill>
                  <a:srgbClr val="2C3E50"/>
                </a:solidFill>
              </a:rPr>
              <a:t> Non-healing, may have keratin plug (Keratoacanthoma)</a:t>
            </a:r>
            <a:endParaRPr lang="en-US" sz="1125" dirty="0"/>
          </a:p>
        </p:txBody>
      </p:sp>
      <p:sp>
        <p:nvSpPr>
          <p:cNvPr id="43" name="SK-10-text-42"/>
          <p:cNvSpPr/>
          <p:nvPr/>
        </p:nvSpPr>
        <p:spPr>
          <a:xfrm>
            <a:off x="6581775" y="1285875"/>
            <a:ext cx="2777818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FFFFFF"/>
                </a:solidFill>
              </a:rPr>
              <a:t>Typical BCC: Inner Canthus</a:t>
            </a:r>
            <a:endParaRPr lang="en-US" sz="825" dirty="0"/>
          </a:p>
        </p:txBody>
      </p:sp>
      <p:sp>
        <p:nvSpPr>
          <p:cNvPr id="44" name="SK-10-text-43"/>
          <p:cNvSpPr/>
          <p:nvPr/>
        </p:nvSpPr>
        <p:spPr>
          <a:xfrm>
            <a:off x="6819900" y="339090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Basal Cell Carcinoma (BCC)</a:t>
            </a:r>
            <a:endParaRPr lang="en-US" sz="1350" dirty="0"/>
          </a:p>
        </p:txBody>
      </p:sp>
      <p:sp>
        <p:nvSpPr>
          <p:cNvPr id="45" name="SK-10-text-44"/>
          <p:cNvSpPr/>
          <p:nvPr/>
        </p:nvSpPr>
        <p:spPr>
          <a:xfrm>
            <a:off x="6705600" y="3771900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Pearly Appearance:</a:t>
            </a:r>
            <a:r>
              <a:rPr lang="en-US" sz="1125" dirty="0">
                <a:solidFill>
                  <a:srgbClr val="2C3E50"/>
                </a:solidFill>
              </a:rPr>
              <a:t> Translucent/shiny nodule</a:t>
            </a:r>
            <a:endParaRPr lang="en-US" sz="1125" dirty="0"/>
          </a:p>
        </p:txBody>
      </p:sp>
      <p:sp>
        <p:nvSpPr>
          <p:cNvPr id="46" name="SK-10-text-45"/>
          <p:cNvSpPr/>
          <p:nvPr/>
        </p:nvSpPr>
        <p:spPr>
          <a:xfrm>
            <a:off x="6705600" y="4067175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Telangiectasia:</a:t>
            </a:r>
            <a:r>
              <a:rPr lang="en-US" sz="1125" dirty="0">
                <a:solidFill>
                  <a:srgbClr val="2C3E50"/>
                </a:solidFill>
              </a:rPr>
              <a:t> Visible surface blood vessels</a:t>
            </a:r>
            <a:endParaRPr lang="en-US" sz="1125" dirty="0"/>
          </a:p>
        </p:txBody>
      </p:sp>
      <p:sp>
        <p:nvSpPr>
          <p:cNvPr id="47" name="SK-10-text-46"/>
          <p:cNvSpPr/>
          <p:nvPr/>
        </p:nvSpPr>
        <p:spPr>
          <a:xfrm>
            <a:off x="6819900" y="4876800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Seborrhoeic Keratosis (Benign)</a:t>
            </a:r>
            <a:endParaRPr lang="en-US" sz="1350" dirty="0"/>
          </a:p>
        </p:txBody>
      </p:sp>
      <p:sp>
        <p:nvSpPr>
          <p:cNvPr id="48" name="SK-10-text-47"/>
          <p:cNvSpPr/>
          <p:nvPr/>
        </p:nvSpPr>
        <p:spPr>
          <a:xfrm>
            <a:off x="6705600" y="5257800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"Stuck-on":</a:t>
            </a:r>
            <a:r>
              <a:rPr lang="en-US" sz="1125" dirty="0">
                <a:solidFill>
                  <a:srgbClr val="2C3E50"/>
                </a:solidFill>
              </a:rPr>
              <a:t> Looks like it could be picked off</a:t>
            </a:r>
            <a:endParaRPr lang="en-US" sz="1125" dirty="0"/>
          </a:p>
        </p:txBody>
      </p:sp>
      <p:sp>
        <p:nvSpPr>
          <p:cNvPr id="49" name="SK-10-text-48"/>
          <p:cNvSpPr/>
          <p:nvPr/>
        </p:nvSpPr>
        <p:spPr>
          <a:xfrm>
            <a:off x="6705600" y="5553075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Surface:</a:t>
            </a:r>
            <a:r>
              <a:rPr lang="en-US" sz="1125" dirty="0">
                <a:solidFill>
                  <a:srgbClr val="2C3E50"/>
                </a:solidFill>
              </a:rPr>
              <a:t> Warty, matt, often greasy texture</a:t>
            </a:r>
            <a:endParaRPr lang="en-US" sz="1125" dirty="0"/>
          </a:p>
        </p:txBody>
      </p:sp>
      <p:sp>
        <p:nvSpPr>
          <p:cNvPr id="50" name="SK-10-text-49"/>
          <p:cNvSpPr/>
          <p:nvPr/>
        </p:nvSpPr>
        <p:spPr>
          <a:xfrm>
            <a:off x="6705600" y="5848350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Feature:</a:t>
            </a:r>
            <a:r>
              <a:rPr lang="en-US" sz="1125" dirty="0">
                <a:solidFill>
                  <a:srgbClr val="2C3E50"/>
                </a:solidFill>
              </a:rPr>
              <a:t> Milia-like cysts/comedo-like openings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8600"/>
            <a:ext cx="11239500" cy="7239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61950"/>
            <a:ext cx="38100" cy="2286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04900"/>
            <a:ext cx="5429250" cy="2498824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383953"/>
            <a:ext cx="214313" cy="17532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1778943"/>
            <a:ext cx="228600" cy="1524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319784"/>
            <a:ext cx="2286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2860625"/>
            <a:ext cx="228600" cy="1524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841849"/>
            <a:ext cx="5429250" cy="2092226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4120902"/>
            <a:ext cx="214313" cy="17532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4375" y="4515892"/>
            <a:ext cx="228600" cy="1524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375" y="4843463"/>
            <a:ext cx="228600" cy="1524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1104900"/>
            <a:ext cx="5429250" cy="231933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25" y="1383953"/>
            <a:ext cx="214313" cy="1753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4625" y="1778943"/>
            <a:ext cx="228600" cy="1524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4625" y="2319784"/>
            <a:ext cx="228600" cy="1524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4625" y="2860625"/>
            <a:ext cx="228600" cy="1524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86500" y="3614738"/>
            <a:ext cx="5429250" cy="2319338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4625" y="3893790"/>
            <a:ext cx="214313" cy="17532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24625" y="4288780"/>
            <a:ext cx="228600" cy="15240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24625" y="4829621"/>
            <a:ext cx="228600" cy="15240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24625" y="5370463"/>
            <a:ext cx="228600" cy="15240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6250" y="6238875"/>
            <a:ext cx="11239500" cy="428625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769" y="6392168"/>
            <a:ext cx="166688" cy="137220"/>
          </a:xfrm>
          <a:prstGeom prst="rect">
            <a:avLst/>
          </a:prstGeom>
        </p:spPr>
      </p:pic>
      <p:sp>
        <p:nvSpPr>
          <p:cNvPr id="26" name="SK-11-text-25"/>
          <p:cNvSpPr/>
          <p:nvPr/>
        </p:nvSpPr>
        <p:spPr>
          <a:xfrm>
            <a:off x="628650" y="304800"/>
            <a:ext cx="10972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PRIMARY PREVENTION AND SUN SAFETY ADVICE</a:t>
            </a:r>
            <a:endParaRPr lang="en-US" sz="1800" dirty="0"/>
          </a:p>
        </p:txBody>
      </p:sp>
      <p:sp>
        <p:nvSpPr>
          <p:cNvPr id="27" name="SK-11-text-26"/>
          <p:cNvSpPr/>
          <p:nvPr/>
        </p:nvSpPr>
        <p:spPr>
          <a:xfrm>
            <a:off x="628650" y="676275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1023938" y="1343025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UV Protection &amp; SPF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1019175" y="174307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Use </a:t>
            </a:r>
            <a:r>
              <a:rPr lang="en-US" sz="1200" b="1" dirty="0">
                <a:solidFill>
                  <a:srgbClr val="007B5F"/>
                </a:solidFill>
              </a:rPr>
              <a:t>SPF 30+ broad-spectrum</a:t>
            </a:r>
            <a:r>
              <a:rPr lang="en-US" sz="1200" dirty="0">
                <a:solidFill>
                  <a:srgbClr val="2C3E50"/>
                </a:solidFill>
              </a:rPr>
              <a:t> sunscreen (SPF 50 for high-risk patients)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1019175" y="228391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Avoid midday sun between </a:t>
            </a:r>
            <a:r>
              <a:rPr lang="en-US" sz="1200" b="1" dirty="0">
                <a:solidFill>
                  <a:srgbClr val="007B5F"/>
                </a:solidFill>
              </a:rPr>
              <a:t>11am and 3pm</a:t>
            </a:r>
            <a:r>
              <a:rPr lang="en-US" sz="1200" dirty="0">
                <a:solidFill>
                  <a:srgbClr val="2C3E50"/>
                </a:solidFill>
              </a:rPr>
              <a:t>; seek shade when your shadow is shorter than you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1019175" y="2824758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Wear protective clothing, wide-brimmed hats, and UV-rated sunglasses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1023938" y="4079974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Critical Warnings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1057275" y="4480024"/>
            <a:ext cx="111347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B22222"/>
                </a:solidFill>
              </a:rPr>
              <a:t>Strictly avoid sunbeds</a:t>
            </a:r>
            <a:r>
              <a:rPr lang="en-US" sz="1200" dirty="0">
                <a:solidFill>
                  <a:srgbClr val="2C3E50"/>
                </a:solidFill>
              </a:rPr>
              <a:t>: Classified as a Group 1 carcinogen (IARC)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1019175" y="480759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Childhood protection is vital: Blistering sunburns in youth significantly increase lifetime risk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6834188" y="1343025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Physical Risk Phenotypes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867525" y="174307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007B5F"/>
                </a:solidFill>
              </a:rPr>
              <a:t>Type I/II skin</a:t>
            </a:r>
            <a:r>
              <a:rPr lang="en-US" sz="1200" dirty="0">
                <a:solidFill>
                  <a:srgbClr val="2C3E50"/>
                </a:solidFill>
              </a:rPr>
              <a:t>: Fair-skinned, red/blonde hair, blue eyes, poor tanning ability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6829425" y="2283916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Large number of naevi: </a:t>
            </a:r>
            <a:r>
              <a:rPr lang="en-US" sz="1200" b="1" dirty="0">
                <a:solidFill>
                  <a:srgbClr val="007B5F"/>
                </a:solidFill>
              </a:rPr>
              <a:t>&gt;50 typical moles</a:t>
            </a:r>
            <a:r>
              <a:rPr lang="en-US" sz="1200" dirty="0">
                <a:solidFill>
                  <a:srgbClr val="2C3E50"/>
                </a:solidFill>
              </a:rPr>
              <a:t> or any atypical/dysplastic naevi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6829425" y="2824758"/>
            <a:ext cx="5362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Personal or strong family history of melanoma or multiple NMSC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6834188" y="3852863"/>
            <a:ext cx="53578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&amp; Occupational Risk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6867525" y="4252913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007B5F"/>
                </a:solidFill>
              </a:rPr>
              <a:t>Immunosuppressed patients</a:t>
            </a:r>
            <a:r>
              <a:rPr lang="en-US" sz="1200" dirty="0">
                <a:solidFill>
                  <a:srgbClr val="2C3E50"/>
                </a:solidFill>
              </a:rPr>
              <a:t>: Especially organ transplant recipients (high SCC risk)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6867525" y="4793754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</a:t>
            </a:r>
            <a:r>
              <a:rPr lang="en-US" sz="1200" b="1" dirty="0">
                <a:solidFill>
                  <a:srgbClr val="007B5F"/>
                </a:solidFill>
              </a:rPr>
              <a:t>Outdoor workers</a:t>
            </a:r>
            <a:r>
              <a:rPr lang="en-US" sz="1200" dirty="0">
                <a:solidFill>
                  <a:srgbClr val="2C3E50"/>
                </a:solidFill>
              </a:rPr>
              <a:t>: Farmers, builders, and those with chronic occupational UV exposure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6829425" y="5334595"/>
            <a:ext cx="5362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 Patients with significant Actinic Keratosis field change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983456" y="6238875"/>
            <a:ext cx="1044654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 </a:t>
            </a:r>
            <a:r>
              <a:rPr lang="en-US" sz="1050" b="1" dirty="0">
                <a:solidFill>
                  <a:srgbClr val="2C3E50"/>
                </a:solidFill>
              </a:rPr>
              <a:t>GP Counseling Tip:</a:t>
            </a:r>
            <a:r>
              <a:rPr lang="en-US" sz="1050" dirty="0">
                <a:solidFill>
                  <a:srgbClr val="2C3E50"/>
                </a:solidFill>
              </a:rPr>
              <a:t> Proactively identify high-risk patients during routine consultations (e.g., medication reviews for immunosuppressants) to provide targeted sun safety advice.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47775"/>
            <a:ext cx="5476875" cy="23812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479203"/>
            <a:ext cx="214313" cy="17532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866900"/>
            <a:ext cx="166688" cy="13722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400300"/>
            <a:ext cx="166688" cy="13722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933700"/>
            <a:ext cx="166688" cy="13722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867150"/>
            <a:ext cx="5476875" cy="204311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098578"/>
            <a:ext cx="214313" cy="17532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4486275"/>
            <a:ext cx="166688" cy="13722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5019675"/>
            <a:ext cx="166688" cy="13722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247775"/>
            <a:ext cx="5476875" cy="23812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479203"/>
            <a:ext cx="214313" cy="17532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866900"/>
            <a:ext cx="166688" cy="13722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400300"/>
            <a:ext cx="166688" cy="13722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933700"/>
            <a:ext cx="166688" cy="13722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3867150"/>
            <a:ext cx="5476875" cy="2043113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098578"/>
            <a:ext cx="214313" cy="17532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486275"/>
            <a:ext cx="166688" cy="13722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5019675"/>
            <a:ext cx="166688" cy="13722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6250" y="6291263"/>
            <a:ext cx="11239500" cy="376238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82304" y="6424166"/>
            <a:ext cx="154781" cy="125760"/>
          </a:xfrm>
          <a:prstGeom prst="rect">
            <a:avLst/>
          </a:prstGeom>
        </p:spPr>
      </p:pic>
      <p:sp>
        <p:nvSpPr>
          <p:cNvPr id="25" name="SK-12-text-24"/>
          <p:cNvSpPr/>
          <p:nvPr/>
        </p:nvSpPr>
        <p:spPr>
          <a:xfrm>
            <a:off x="628650" y="3810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TOP TIPS FOR GP TRAINEES</a:t>
            </a:r>
            <a:endParaRPr lang="en-US" sz="1800" dirty="0"/>
          </a:p>
        </p:txBody>
      </p:sp>
      <p:sp>
        <p:nvSpPr>
          <p:cNvPr id="26" name="SK-12-text-25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Pearls &amp; Safety Guidance for Skin Lesion Management</a:t>
            </a:r>
            <a:endParaRPr lang="en-US" sz="1050" dirty="0"/>
          </a:p>
        </p:txBody>
      </p:sp>
      <p:sp>
        <p:nvSpPr>
          <p:cNvPr id="27" name="SK-12-text-26"/>
          <p:cNvSpPr/>
          <p:nvPr/>
        </p:nvSpPr>
        <p:spPr>
          <a:xfrm>
            <a:off x="976312" y="1438275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Referral &amp; Malignancy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933450" y="18383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7-Point Checklist:</a:t>
            </a:r>
            <a:r>
              <a:rPr lang="en-US" sz="1125" dirty="0">
                <a:solidFill>
                  <a:srgbClr val="2C3E50"/>
                </a:solidFill>
              </a:rPr>
              <a:t> A weighted score of </a:t>
            </a:r>
            <a:r>
              <a:rPr lang="en-US" sz="1125" b="1" dirty="0">
                <a:solidFill>
                  <a:srgbClr val="2C3E50"/>
                </a:solidFill>
              </a:rPr>
              <a:t>≥3</a:t>
            </a:r>
            <a:r>
              <a:rPr lang="en-US" sz="1125" dirty="0">
                <a:solidFill>
                  <a:srgbClr val="2C3E50"/>
                </a:solidFill>
              </a:rPr>
              <a:t> requires an urgent 2-week wait (2WW) referral.</a:t>
            </a:r>
            <a:endParaRPr lang="en-US" sz="1125" dirty="0"/>
          </a:p>
        </p:txBody>
      </p:sp>
      <p:sp>
        <p:nvSpPr>
          <p:cNvPr id="29" name="SK-12-text-28"/>
          <p:cNvSpPr/>
          <p:nvPr/>
        </p:nvSpPr>
        <p:spPr>
          <a:xfrm>
            <a:off x="933450" y="23717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No Primary Biopsy:</a:t>
            </a:r>
            <a:r>
              <a:rPr lang="en-US" sz="1125" dirty="0">
                <a:solidFill>
                  <a:srgbClr val="2C3E50"/>
                </a:solidFill>
              </a:rPr>
              <a:t> Never biopsy suspected melanoma in primary care; refer with the lesion completely intact.</a:t>
            </a:r>
            <a:endParaRPr lang="en-US" sz="1125" dirty="0"/>
          </a:p>
        </p:txBody>
      </p:sp>
      <p:sp>
        <p:nvSpPr>
          <p:cNvPr id="30" name="SK-12-text-29"/>
          <p:cNvSpPr/>
          <p:nvPr/>
        </p:nvSpPr>
        <p:spPr>
          <a:xfrm>
            <a:off x="933450" y="29051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BCC Pathway:</a:t>
            </a:r>
            <a:r>
              <a:rPr lang="en-US" sz="1125" dirty="0">
                <a:solidFill>
                  <a:srgbClr val="2C3E50"/>
                </a:solidFill>
              </a:rPr>
              <a:t> Routine referral (18-week wait) is appropriate as BCC rarely metastasises.</a:t>
            </a:r>
            <a:endParaRPr lang="en-US" sz="1125" dirty="0"/>
          </a:p>
        </p:txBody>
      </p:sp>
      <p:sp>
        <p:nvSpPr>
          <p:cNvPr id="31" name="SK-12-text-30"/>
          <p:cNvSpPr/>
          <p:nvPr/>
        </p:nvSpPr>
        <p:spPr>
          <a:xfrm>
            <a:off x="976312" y="4057650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High-Risk Scenarios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933450" y="44577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Transplant Patients:</a:t>
            </a:r>
            <a:r>
              <a:rPr lang="en-US" sz="1125" dirty="0">
                <a:solidFill>
                  <a:srgbClr val="2C3E50"/>
                </a:solidFill>
              </a:rPr>
              <a:t> Any growing lesion in immunosuppressed patients warrants an urgent 2WW referral.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933450" y="49911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Amelanotic Melanoma:</a:t>
            </a:r>
            <a:r>
              <a:rPr lang="en-US" sz="1125" dirty="0">
                <a:solidFill>
                  <a:srgbClr val="2C3E50"/>
                </a:solidFill>
              </a:rPr>
              <a:t> Do not miss non-pigmented lesions; look for rapid growth and irregular borders.</a:t>
            </a:r>
            <a:endParaRPr lang="en-US" sz="1125" dirty="0"/>
          </a:p>
        </p:txBody>
      </p:sp>
      <p:sp>
        <p:nvSpPr>
          <p:cNvPr id="34" name="SK-12-text-33"/>
          <p:cNvSpPr/>
          <p:nvPr/>
        </p:nvSpPr>
        <p:spPr>
          <a:xfrm>
            <a:off x="6738938" y="1438275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Precancer &amp; Benign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696075" y="18383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AK Field Change:</a:t>
            </a:r>
            <a:r>
              <a:rPr lang="en-US" sz="1125" dirty="0">
                <a:solidFill>
                  <a:srgbClr val="2C3E50"/>
                </a:solidFill>
              </a:rPr>
              <a:t> Treat multiple actinic keratoses proactively with topical 5-FU or imiquimod.</a:t>
            </a:r>
            <a:endParaRPr lang="en-US" sz="1125" dirty="0"/>
          </a:p>
        </p:txBody>
      </p:sp>
      <p:sp>
        <p:nvSpPr>
          <p:cNvPr id="36" name="SK-12-text-35"/>
          <p:cNvSpPr/>
          <p:nvPr/>
        </p:nvSpPr>
        <p:spPr>
          <a:xfrm>
            <a:off x="6696075" y="23717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Seborrhoeic Keratosis:</a:t>
            </a:r>
            <a:r>
              <a:rPr lang="en-US" sz="1125" dirty="0">
                <a:solidFill>
                  <a:srgbClr val="2C3E50"/>
                </a:solidFill>
              </a:rPr>
              <a:t> Benign "stuck-on" appearance; reassure the patient and avoid unnecessary referral.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6696075" y="290512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Bowen’s Disease:</a:t>
            </a:r>
            <a:r>
              <a:rPr lang="en-US" sz="1125" dirty="0">
                <a:solidFill>
                  <a:srgbClr val="2C3E50"/>
                </a:solidFill>
              </a:rPr>
              <a:t> Manage topically initially; refer if the lesion becomes indurated or palpable.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6738938" y="4057650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Diagnostic Tools</a:t>
            </a:r>
            <a:endParaRPr lang="en-US" sz="1350" dirty="0"/>
          </a:p>
        </p:txBody>
      </p:sp>
      <p:sp>
        <p:nvSpPr>
          <p:cNvPr id="39" name="SK-12-text-38"/>
          <p:cNvSpPr/>
          <p:nvPr/>
        </p:nvSpPr>
        <p:spPr>
          <a:xfrm>
            <a:off x="6696075" y="44577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Teledermatology:</a:t>
            </a:r>
            <a:r>
              <a:rPr lang="en-US" sz="1125" dirty="0">
                <a:solidFill>
                  <a:srgbClr val="2C3E50"/>
                </a:solidFill>
              </a:rPr>
              <a:t> Utilize NHS England 2024 guidance for triage before making formal 2WW referrals.</a:t>
            </a:r>
            <a:endParaRPr lang="en-US" sz="1125" dirty="0"/>
          </a:p>
        </p:txBody>
      </p:sp>
      <p:sp>
        <p:nvSpPr>
          <p:cNvPr id="40" name="SK-12-text-39"/>
          <p:cNvSpPr/>
          <p:nvPr/>
        </p:nvSpPr>
        <p:spPr>
          <a:xfrm>
            <a:off x="6696075" y="49911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Documentation:</a:t>
            </a:r>
            <a:r>
              <a:rPr lang="en-US" sz="1125" dirty="0">
                <a:solidFill>
                  <a:srgbClr val="2C3E50"/>
                </a:solidFill>
              </a:rPr>
              <a:t> Always record precise measurements and note any induration or expansion over 1-2 months.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2637086" y="6291263"/>
            <a:ext cx="8888164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F8C8D"/>
                </a:solidFill>
              </a:rPr>
              <a:t> Note: Dermoscopy training significantly improves referral accuracy. Always consult latest NICE/BNF guidelines for drug dosages.</a:t>
            </a:r>
            <a:endParaRPr lang="en-US" sz="9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2066925"/>
            <a:ext cx="6515100" cy="35909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2066925"/>
            <a:ext cx="1954411" cy="42862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220218"/>
            <a:ext cx="166688" cy="13722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0661" y="2066925"/>
            <a:ext cx="4560689" cy="4286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3536" y="2220218"/>
            <a:ext cx="166688" cy="13722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2495550"/>
            <a:ext cx="1954411" cy="395288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2495550"/>
            <a:ext cx="4560689" cy="39528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2890838"/>
            <a:ext cx="6515100" cy="395288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2890838"/>
            <a:ext cx="1954411" cy="39528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2890838"/>
            <a:ext cx="4560689" cy="395288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286125"/>
            <a:ext cx="1954411" cy="39528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3286125"/>
            <a:ext cx="4560689" cy="395288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3681413"/>
            <a:ext cx="6515100" cy="395288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681413"/>
            <a:ext cx="1954411" cy="395288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3681413"/>
            <a:ext cx="4560689" cy="39528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076700"/>
            <a:ext cx="1954411" cy="395288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4076700"/>
            <a:ext cx="4560689" cy="395288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471988"/>
            <a:ext cx="6515100" cy="395288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471988"/>
            <a:ext cx="1954411" cy="395288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4471988"/>
            <a:ext cx="4560689" cy="395288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867275"/>
            <a:ext cx="1954411" cy="395288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4867275"/>
            <a:ext cx="4560689" cy="395288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5262563"/>
            <a:ext cx="6515100" cy="395288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5262563"/>
            <a:ext cx="1954411" cy="395288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0661" y="5262563"/>
            <a:ext cx="4560689" cy="395288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2350" y="1247775"/>
            <a:ext cx="4343400" cy="1616125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62850" y="1731913"/>
            <a:ext cx="228600" cy="171450"/>
          </a:xfrm>
          <a:prstGeom prst="rect">
            <a:avLst/>
          </a:prstGeom>
        </p:spPr>
      </p:pic>
      <p:pic>
        <p:nvPicPr>
          <p:cNvPr id="33" name="SK-13-img-3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72350" y="3054400"/>
            <a:ext cx="4343400" cy="1616125"/>
          </a:xfrm>
          <a:prstGeom prst="rect">
            <a:avLst/>
          </a:prstGeom>
        </p:spPr>
      </p:pic>
      <p:pic>
        <p:nvPicPr>
          <p:cNvPr id="34" name="SK-13-img-3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62850" y="3538538"/>
            <a:ext cx="228600" cy="171450"/>
          </a:xfrm>
          <a:prstGeom prst="rect">
            <a:avLst/>
          </a:prstGeom>
        </p:spPr>
      </p:pic>
      <p:pic>
        <p:nvPicPr>
          <p:cNvPr id="35" name="SK-13-img-3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2350" y="4861024"/>
            <a:ext cx="4343400" cy="1616125"/>
          </a:xfrm>
          <a:prstGeom prst="rect">
            <a:avLst/>
          </a:prstGeom>
        </p:spPr>
      </p:pic>
      <p:pic>
        <p:nvPicPr>
          <p:cNvPr id="36" name="SK-13-img-3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62850" y="5345162"/>
            <a:ext cx="228600" cy="171450"/>
          </a:xfrm>
          <a:prstGeom prst="rect">
            <a:avLst/>
          </a:prstGeom>
        </p:spPr>
      </p:pic>
      <p:sp>
        <p:nvSpPr>
          <p:cNvPr id="37" name="SK-13-text-36"/>
          <p:cNvSpPr/>
          <p:nvPr/>
        </p:nvSpPr>
        <p:spPr>
          <a:xfrm>
            <a:off x="628650" y="381000"/>
            <a:ext cx="74066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EXAM PEARLS FOR AKT AND SCA</a:t>
            </a:r>
            <a:endParaRPr lang="en-US" sz="1800" dirty="0"/>
          </a:p>
        </p:txBody>
      </p:sp>
      <p:sp>
        <p:nvSpPr>
          <p:cNvPr id="38" name="SK-13-text-37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39" name="SK-13-text-38"/>
          <p:cNvSpPr/>
          <p:nvPr/>
        </p:nvSpPr>
        <p:spPr>
          <a:xfrm>
            <a:off x="785813" y="2066925"/>
            <a:ext cx="232260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 HIGH YIELD TOPIC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2740223" y="2066925"/>
            <a:ext cx="47998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 KEY EXAM FACT / REFERRAL ACTION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619125" y="2609850"/>
            <a:ext cx="2914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Melanoma Referral</a:t>
            </a:r>
            <a:endParaRPr lang="en-US" sz="1125" dirty="0"/>
          </a:p>
        </p:txBody>
      </p:sp>
      <p:sp>
        <p:nvSpPr>
          <p:cNvPr id="42" name="SK-13-text-41"/>
          <p:cNvSpPr/>
          <p:nvPr/>
        </p:nvSpPr>
        <p:spPr>
          <a:xfrm>
            <a:off x="2573536" y="2495550"/>
            <a:ext cx="8678221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Weighted 7-point checklist </a:t>
            </a:r>
            <a:r>
              <a:rPr lang="en-US" sz="1125" b="1" dirty="0">
                <a:solidFill>
                  <a:srgbClr val="B22222"/>
                </a:solidFill>
              </a:rPr>
              <a:t>score ≥ 3</a:t>
            </a:r>
            <a:r>
              <a:rPr lang="en-US" sz="1125" dirty="0">
                <a:solidFill>
                  <a:srgbClr val="2C3E50"/>
                </a:solidFill>
              </a:rPr>
              <a:t> = 2WW referral.</a:t>
            </a:r>
            <a:endParaRPr lang="en-US" sz="1125" dirty="0"/>
          </a:p>
        </p:txBody>
      </p:sp>
      <p:sp>
        <p:nvSpPr>
          <p:cNvPr id="43" name="SK-13-text-42"/>
          <p:cNvSpPr/>
          <p:nvPr/>
        </p:nvSpPr>
        <p:spPr>
          <a:xfrm>
            <a:off x="619125" y="3005138"/>
            <a:ext cx="24003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BCC Management</a:t>
            </a:r>
            <a:endParaRPr lang="en-US" sz="1125" dirty="0"/>
          </a:p>
        </p:txBody>
      </p:sp>
      <p:sp>
        <p:nvSpPr>
          <p:cNvPr id="44" name="SK-13-text-43"/>
          <p:cNvSpPr/>
          <p:nvPr/>
        </p:nvSpPr>
        <p:spPr>
          <a:xfrm>
            <a:off x="2573536" y="2890838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Routine referral only; BCC </a:t>
            </a:r>
            <a:r>
              <a:rPr lang="en-US" sz="1125" b="1" dirty="0">
                <a:solidFill>
                  <a:srgbClr val="007B5F"/>
                </a:solidFill>
              </a:rPr>
              <a:t>very rarely metastasises</a:t>
            </a:r>
            <a:r>
              <a:rPr lang="en-US" sz="1125" dirty="0">
                <a:solidFill>
                  <a:srgbClr val="2C3E50"/>
                </a:solidFill>
              </a:rPr>
              <a:t> (not 2WW).</a:t>
            </a:r>
            <a:endParaRPr lang="en-US" sz="1125" dirty="0"/>
          </a:p>
        </p:txBody>
      </p:sp>
      <p:sp>
        <p:nvSpPr>
          <p:cNvPr id="45" name="SK-13-text-44"/>
          <p:cNvSpPr/>
          <p:nvPr/>
        </p:nvSpPr>
        <p:spPr>
          <a:xfrm>
            <a:off x="619125" y="3400425"/>
            <a:ext cx="32575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Transplant Patients</a:t>
            </a:r>
            <a:endParaRPr lang="en-US" sz="1125" dirty="0"/>
          </a:p>
        </p:txBody>
      </p:sp>
      <p:sp>
        <p:nvSpPr>
          <p:cNvPr id="46" name="SK-13-text-45"/>
          <p:cNvSpPr/>
          <p:nvPr/>
        </p:nvSpPr>
        <p:spPr>
          <a:xfrm>
            <a:off x="2573536" y="3286125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Any growing lesion in immunosuppressed = </a:t>
            </a:r>
            <a:r>
              <a:rPr lang="en-US" sz="1125" b="1" dirty="0">
                <a:solidFill>
                  <a:srgbClr val="B22222"/>
                </a:solidFill>
              </a:rPr>
              <a:t>Urgent 2WW</a:t>
            </a:r>
            <a:r>
              <a:rPr lang="en-US" sz="1125" dirty="0">
                <a:solidFill>
                  <a:srgbClr val="2C3E50"/>
                </a:solidFill>
              </a:rPr>
              <a:t> for SCC.</a:t>
            </a:r>
            <a:endParaRPr lang="en-US" sz="1125" dirty="0"/>
          </a:p>
        </p:txBody>
      </p:sp>
      <p:sp>
        <p:nvSpPr>
          <p:cNvPr id="47" name="SK-13-text-46"/>
          <p:cNvSpPr/>
          <p:nvPr/>
        </p:nvSpPr>
        <p:spPr>
          <a:xfrm>
            <a:off x="619125" y="3795713"/>
            <a:ext cx="32575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Primary Care Biopsy</a:t>
            </a:r>
            <a:endParaRPr lang="en-US" sz="1125" dirty="0"/>
          </a:p>
        </p:txBody>
      </p:sp>
      <p:sp>
        <p:nvSpPr>
          <p:cNvPr id="48" name="SK-13-text-47"/>
          <p:cNvSpPr/>
          <p:nvPr/>
        </p:nvSpPr>
        <p:spPr>
          <a:xfrm>
            <a:off x="2573536" y="3681413"/>
            <a:ext cx="9481760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B22222"/>
                </a:solidFill>
              </a:rPr>
              <a:t>Do NOT biopsy</a:t>
            </a:r>
            <a:r>
              <a:rPr lang="en-US" sz="1125" dirty="0">
                <a:solidFill>
                  <a:srgbClr val="2C3E50"/>
                </a:solidFill>
              </a:rPr>
              <a:t> suspected melanoma; refer with lesion intact.</a:t>
            </a:r>
            <a:endParaRPr lang="en-US" sz="1125" dirty="0"/>
          </a:p>
        </p:txBody>
      </p:sp>
      <p:sp>
        <p:nvSpPr>
          <p:cNvPr id="49" name="SK-13-text-48"/>
          <p:cNvSpPr/>
          <p:nvPr/>
        </p:nvSpPr>
        <p:spPr>
          <a:xfrm>
            <a:off x="619125" y="4191000"/>
            <a:ext cx="27432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Nodular Melanoma</a:t>
            </a:r>
            <a:endParaRPr lang="en-US" sz="1125" dirty="0"/>
          </a:p>
        </p:txBody>
      </p:sp>
      <p:sp>
        <p:nvSpPr>
          <p:cNvPr id="50" name="SK-13-text-49"/>
          <p:cNvSpPr/>
          <p:nvPr/>
        </p:nvSpPr>
        <p:spPr>
          <a:xfrm>
            <a:off x="2573536" y="4076700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Rapid vertical growth; often dark nodule; </a:t>
            </a:r>
            <a:r>
              <a:rPr lang="en-US" sz="1125" b="1" dirty="0">
                <a:solidFill>
                  <a:srgbClr val="B22222"/>
                </a:solidFill>
              </a:rPr>
              <a:t>very poor prognosis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51" name="SK-13-text-50"/>
          <p:cNvSpPr/>
          <p:nvPr/>
        </p:nvSpPr>
        <p:spPr>
          <a:xfrm>
            <a:off x="619125" y="4586288"/>
            <a:ext cx="2571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Amelanotic Type</a:t>
            </a:r>
            <a:endParaRPr lang="en-US" sz="1125" dirty="0"/>
          </a:p>
        </p:txBody>
      </p:sp>
      <p:sp>
        <p:nvSpPr>
          <p:cNvPr id="52" name="SK-13-text-51"/>
          <p:cNvSpPr/>
          <p:nvPr/>
        </p:nvSpPr>
        <p:spPr>
          <a:xfrm>
            <a:off x="2573536" y="4471988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 pigment; look for </a:t>
            </a:r>
            <a:r>
              <a:rPr lang="en-US" sz="1125" b="1" dirty="0">
                <a:solidFill>
                  <a:srgbClr val="B22222"/>
                </a:solidFill>
              </a:rPr>
              <a:t>shape/size/evolution</a:t>
            </a:r>
            <a:r>
              <a:rPr lang="en-US" sz="1125" dirty="0">
                <a:solidFill>
                  <a:srgbClr val="2C3E50"/>
                </a:solidFill>
              </a:rPr>
              <a:t> clues; easy to miss.</a:t>
            </a:r>
            <a:endParaRPr lang="en-US" sz="1125" dirty="0"/>
          </a:p>
        </p:txBody>
      </p:sp>
      <p:sp>
        <p:nvSpPr>
          <p:cNvPr id="53" name="SK-13-text-52"/>
          <p:cNvSpPr/>
          <p:nvPr/>
        </p:nvSpPr>
        <p:spPr>
          <a:xfrm>
            <a:off x="619125" y="4981575"/>
            <a:ext cx="2571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AK Field Change</a:t>
            </a:r>
            <a:endParaRPr lang="en-US" sz="1125" dirty="0"/>
          </a:p>
        </p:txBody>
      </p:sp>
      <p:sp>
        <p:nvSpPr>
          <p:cNvPr id="54" name="SK-13-text-53"/>
          <p:cNvSpPr/>
          <p:nvPr/>
        </p:nvSpPr>
        <p:spPr>
          <a:xfrm>
            <a:off x="2573536" y="4867275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Treat with topical </a:t>
            </a:r>
            <a:r>
              <a:rPr lang="en-US" sz="1125" b="1" dirty="0">
                <a:solidFill>
                  <a:srgbClr val="007B5F"/>
                </a:solidFill>
              </a:rPr>
              <a:t>5-FU (Efudix)</a:t>
            </a:r>
            <a:r>
              <a:rPr lang="en-US" sz="1125" dirty="0">
                <a:solidFill>
                  <a:srgbClr val="2C3E50"/>
                </a:solidFill>
              </a:rPr>
              <a:t> or Imiquimod; refer if indurated.</a:t>
            </a:r>
            <a:endParaRPr lang="en-US" sz="1125" dirty="0"/>
          </a:p>
        </p:txBody>
      </p:sp>
      <p:sp>
        <p:nvSpPr>
          <p:cNvPr id="55" name="SK-13-text-54"/>
          <p:cNvSpPr/>
          <p:nvPr/>
        </p:nvSpPr>
        <p:spPr>
          <a:xfrm>
            <a:off x="619125" y="5376863"/>
            <a:ext cx="2571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Keratoacanthoma</a:t>
            </a:r>
            <a:endParaRPr lang="en-US" sz="1125" dirty="0"/>
          </a:p>
        </p:txBody>
      </p:sp>
      <p:sp>
        <p:nvSpPr>
          <p:cNvPr id="56" name="SK-13-text-55"/>
          <p:cNvSpPr/>
          <p:nvPr/>
        </p:nvSpPr>
        <p:spPr>
          <a:xfrm>
            <a:off x="2573536" y="5262563"/>
            <a:ext cx="9618464" cy="395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NICE: Manage as </a:t>
            </a:r>
            <a:r>
              <a:rPr lang="en-US" sz="1125" b="1" dirty="0">
                <a:solidFill>
                  <a:srgbClr val="B22222"/>
                </a:solidFill>
              </a:rPr>
              <a:t>SCC</a:t>
            </a:r>
            <a:r>
              <a:rPr lang="en-US" sz="1125" dirty="0">
                <a:solidFill>
                  <a:srgbClr val="2C3E50"/>
                </a:solidFill>
              </a:rPr>
              <a:t> (Refer), despite rapid growth/regression.</a:t>
            </a:r>
            <a:endParaRPr lang="en-US" sz="1125" dirty="0"/>
          </a:p>
        </p:txBody>
      </p:sp>
      <p:sp>
        <p:nvSpPr>
          <p:cNvPr id="57" name="SK-13-text-56"/>
          <p:cNvSpPr/>
          <p:nvPr/>
        </p:nvSpPr>
        <p:spPr>
          <a:xfrm>
            <a:off x="7886700" y="1703338"/>
            <a:ext cx="3230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2WW Communication</a:t>
            </a:r>
            <a:endParaRPr lang="en-US" sz="1200" dirty="0"/>
          </a:p>
        </p:txBody>
      </p:sp>
      <p:sp>
        <p:nvSpPr>
          <p:cNvPr id="58" name="SK-13-text-57"/>
          <p:cNvSpPr/>
          <p:nvPr/>
        </p:nvSpPr>
        <p:spPr>
          <a:xfrm>
            <a:off x="7562850" y="2008138"/>
            <a:ext cx="39624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Explain the 2WW clearly: "I want a specialist to check this within the next 2 weeks."</a:t>
            </a:r>
            <a:endParaRPr lang="en-US" sz="1125" dirty="0"/>
          </a:p>
        </p:txBody>
      </p:sp>
      <p:sp>
        <p:nvSpPr>
          <p:cNvPr id="59" name="SK-13-text-58"/>
          <p:cNvSpPr/>
          <p:nvPr/>
        </p:nvSpPr>
        <p:spPr>
          <a:xfrm>
            <a:off x="7886700" y="3509963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Prevention Advice</a:t>
            </a:r>
            <a:endParaRPr lang="en-US" sz="1200" dirty="0"/>
          </a:p>
        </p:txBody>
      </p:sp>
      <p:sp>
        <p:nvSpPr>
          <p:cNvPr id="60" name="SK-13-text-59"/>
          <p:cNvSpPr/>
          <p:nvPr/>
        </p:nvSpPr>
        <p:spPr>
          <a:xfrm>
            <a:off x="7562850" y="3814763"/>
            <a:ext cx="39624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Advise daily SPF 30+ even in winter and on cloudy days for high-risk patients.</a:t>
            </a:r>
            <a:endParaRPr lang="en-US" sz="1125" dirty="0"/>
          </a:p>
        </p:txBody>
      </p:sp>
      <p:sp>
        <p:nvSpPr>
          <p:cNvPr id="61" name="SK-13-text-60"/>
          <p:cNvSpPr/>
          <p:nvPr/>
        </p:nvSpPr>
        <p:spPr>
          <a:xfrm>
            <a:off x="7886700" y="5316587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Benign vs. Malignant</a:t>
            </a:r>
            <a:endParaRPr lang="en-US" sz="1200" dirty="0"/>
          </a:p>
        </p:txBody>
      </p:sp>
      <p:sp>
        <p:nvSpPr>
          <p:cNvPr id="62" name="SK-13-text-61"/>
          <p:cNvSpPr/>
          <p:nvPr/>
        </p:nvSpPr>
        <p:spPr>
          <a:xfrm>
            <a:off x="7562850" y="5621387"/>
            <a:ext cx="39624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Distinguish "stuck-on" Seborrhoeic Keratosis (benign) from indurated SCC (malignant).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47775"/>
            <a:ext cx="5476875" cy="522922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04950"/>
            <a:ext cx="285750" cy="2286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990725"/>
            <a:ext cx="166688" cy="45094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632174"/>
            <a:ext cx="166688" cy="45094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273623"/>
            <a:ext cx="166688" cy="45094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915073"/>
            <a:ext cx="166688" cy="45094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47775"/>
            <a:ext cx="5476875" cy="522922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504950"/>
            <a:ext cx="285750" cy="2286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990725"/>
            <a:ext cx="166688" cy="686246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867471"/>
            <a:ext cx="166688" cy="686246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744218"/>
            <a:ext cx="166688" cy="686246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620964"/>
            <a:ext cx="166688" cy="450949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262414"/>
            <a:ext cx="166688" cy="686246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628650" y="381000"/>
            <a:ext cx="79552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RED FLAGS AND COMMON PITFALLS</a:t>
            </a:r>
            <a:endParaRPr lang="en-US" sz="1800" dirty="0"/>
          </a:p>
        </p:txBody>
      </p:sp>
      <p:sp>
        <p:nvSpPr>
          <p:cNvPr id="20" name="SK-14-text-19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1" name="SK-14-text-20"/>
          <p:cNvSpPr/>
          <p:nvPr/>
        </p:nvSpPr>
        <p:spPr>
          <a:xfrm>
            <a:off x="1104900" y="1476375"/>
            <a:ext cx="723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</a:rPr>
              <a:t>Clinical Red Flags (Urgent 2WW)</a:t>
            </a:r>
            <a:endParaRPr lang="en-US" sz="1500" dirty="0"/>
          </a:p>
        </p:txBody>
      </p:sp>
      <p:sp>
        <p:nvSpPr>
          <p:cNvPr id="22" name="SK-14-text-21"/>
          <p:cNvSpPr/>
          <p:nvPr/>
        </p:nvSpPr>
        <p:spPr>
          <a:xfrm>
            <a:off x="985838" y="1952625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Checklist Score ≥3</a:t>
            </a:r>
            <a:endParaRPr lang="en-US" sz="1200" dirty="0"/>
          </a:p>
        </p:txBody>
      </p:sp>
      <p:sp>
        <p:nvSpPr>
          <p:cNvPr id="23" name="SK-14-text-22"/>
          <p:cNvSpPr/>
          <p:nvPr/>
        </p:nvSpPr>
        <p:spPr>
          <a:xfrm>
            <a:off x="985838" y="2228850"/>
            <a:ext cx="95478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Any pigmented lesion meeting the weighted 7-point criteria.</a:t>
            </a:r>
            <a:endParaRPr lang="en-US" sz="1050" dirty="0"/>
          </a:p>
        </p:txBody>
      </p:sp>
      <p:sp>
        <p:nvSpPr>
          <p:cNvPr id="24" name="SK-14-text-23"/>
          <p:cNvSpPr/>
          <p:nvPr/>
        </p:nvSpPr>
        <p:spPr>
          <a:xfrm>
            <a:off x="985838" y="2594074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Immunosuppressed Growth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985838" y="2870299"/>
            <a:ext cx="1120616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Any new or growing lesion in transplant patients; risk of aggressive SCC.</a:t>
            </a:r>
            <a:endParaRPr lang="en-US" sz="1050" dirty="0"/>
          </a:p>
        </p:txBody>
      </p:sp>
      <p:sp>
        <p:nvSpPr>
          <p:cNvPr id="26" name="SK-14-text-25"/>
          <p:cNvSpPr/>
          <p:nvPr/>
        </p:nvSpPr>
        <p:spPr>
          <a:xfrm>
            <a:off x="985838" y="3235523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Rapidly Growing Nodules</a:t>
            </a:r>
            <a:endParaRPr lang="en-US" sz="1200" dirty="0"/>
          </a:p>
        </p:txBody>
      </p:sp>
      <p:sp>
        <p:nvSpPr>
          <p:cNvPr id="27" name="SK-14-text-26"/>
          <p:cNvSpPr/>
          <p:nvPr/>
        </p:nvSpPr>
        <p:spPr>
          <a:xfrm>
            <a:off x="985838" y="3511748"/>
            <a:ext cx="96012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Suspect Nodular Melanoma or Keratoacanthoma (manage as SCC).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985838" y="3876973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Metastatic Indicators</a:t>
            </a:r>
            <a:endParaRPr lang="en-US" sz="1200" dirty="0"/>
          </a:p>
        </p:txBody>
      </p:sp>
      <p:sp>
        <p:nvSpPr>
          <p:cNvPr id="29" name="SK-14-text-28"/>
          <p:cNvSpPr/>
          <p:nvPr/>
        </p:nvSpPr>
        <p:spPr>
          <a:xfrm>
            <a:off x="985838" y="4153198"/>
            <a:ext cx="11206163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Satellite lesions around primary site or palpable regional lymph nodes.</a:t>
            </a:r>
            <a:endParaRPr lang="en-US" sz="1050" dirty="0"/>
          </a:p>
        </p:txBody>
      </p:sp>
      <p:sp>
        <p:nvSpPr>
          <p:cNvPr id="30" name="SK-14-text-29"/>
          <p:cNvSpPr/>
          <p:nvPr/>
        </p:nvSpPr>
        <p:spPr>
          <a:xfrm>
            <a:off x="6867525" y="1476375"/>
            <a:ext cx="53244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Common Diagnostic Pitfalls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6748463" y="1952625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BCC Referral Urgency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6748463" y="2228850"/>
            <a:ext cx="438700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Referring BCC on 2WW. Use </a:t>
            </a:r>
            <a:r>
              <a:rPr lang="en-US" sz="1050" b="1" dirty="0">
                <a:solidFill>
                  <a:srgbClr val="007B5F"/>
                </a:solidFill>
              </a:rPr>
              <a:t>Routine Pathway</a:t>
            </a:r>
            <a:r>
              <a:rPr lang="en-US" sz="1050" dirty="0">
                <a:solidFill>
                  <a:srgbClr val="4A5568"/>
                </a:solidFill>
              </a:rPr>
              <a:t> (18 weeks) as BCC rarely metastasises.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6748463" y="2829371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Amelanotic Presentation</a:t>
            </a:r>
            <a:endParaRPr lang="en-US" sz="1200" dirty="0"/>
          </a:p>
        </p:txBody>
      </p:sp>
      <p:sp>
        <p:nvSpPr>
          <p:cNvPr id="34" name="SK-14-text-33"/>
          <p:cNvSpPr/>
          <p:nvPr/>
        </p:nvSpPr>
        <p:spPr>
          <a:xfrm>
            <a:off x="6748463" y="3105596"/>
            <a:ext cx="455116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Missing melanoma due to lack of pigment. Look for irregular border and rapid growth.</a:t>
            </a:r>
            <a:endParaRPr lang="en-US" sz="1050" dirty="0"/>
          </a:p>
        </p:txBody>
      </p:sp>
      <p:sp>
        <p:nvSpPr>
          <p:cNvPr id="35" name="SK-14-text-34"/>
          <p:cNvSpPr/>
          <p:nvPr/>
        </p:nvSpPr>
        <p:spPr>
          <a:xfrm>
            <a:off x="6748463" y="3706118"/>
            <a:ext cx="4937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The "Biopsy It First" Error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6748463" y="3982343"/>
            <a:ext cx="468377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Never biopsy suspected melanoma</a:t>
            </a:r>
            <a:r>
              <a:rPr lang="en-US" sz="1050" dirty="0">
                <a:solidFill>
                  <a:srgbClr val="4A5568"/>
                </a:solidFill>
              </a:rPr>
              <a:t> in primary care. Refer intact for specialist excision.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6748463" y="4582864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Subungual Oversight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6748463" y="4859089"/>
            <a:ext cx="5443538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Missing Hutchinson’s sign (pigment on nail fold). Nail melanoma is high-risk.</a:t>
            </a:r>
            <a:endParaRPr lang="en-US" sz="1050" dirty="0"/>
          </a:p>
        </p:txBody>
      </p:sp>
      <p:sp>
        <p:nvSpPr>
          <p:cNvPr id="39" name="SK-14-text-38"/>
          <p:cNvSpPr/>
          <p:nvPr/>
        </p:nvSpPr>
        <p:spPr>
          <a:xfrm>
            <a:off x="6748463" y="5224314"/>
            <a:ext cx="4738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Size Reassurance</a:t>
            </a:r>
            <a:endParaRPr lang="en-US" sz="1200" dirty="0"/>
          </a:p>
        </p:txBody>
      </p:sp>
      <p:sp>
        <p:nvSpPr>
          <p:cNvPr id="40" name="SK-14-text-39"/>
          <p:cNvSpPr/>
          <p:nvPr/>
        </p:nvSpPr>
        <p:spPr>
          <a:xfrm>
            <a:off x="6748463" y="5500539"/>
            <a:ext cx="428788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</a:rPr>
              <a:t>Reassuring patients because a lesion is &lt;6mm. Small lesions can still be malignant.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001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71600"/>
            <a:ext cx="3555950" cy="413385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652588"/>
            <a:ext cx="190500" cy="1524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000250"/>
            <a:ext cx="178594" cy="17859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514600"/>
            <a:ext cx="178594" cy="17859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028950"/>
            <a:ext cx="178594" cy="17859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7950" y="1371600"/>
            <a:ext cx="3555950" cy="413385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6550" y="1652588"/>
            <a:ext cx="190500" cy="1524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6550" y="2000250"/>
            <a:ext cx="178594" cy="194816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6550" y="2514600"/>
            <a:ext cx="178594" cy="194816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6550" y="3124200"/>
            <a:ext cx="3098750" cy="276225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9651" y="1371600"/>
            <a:ext cx="3555950" cy="41338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8251" y="1652588"/>
            <a:ext cx="190500" cy="1524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8251" y="2000250"/>
            <a:ext cx="178594" cy="194816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8251" y="2714625"/>
            <a:ext cx="178594" cy="194816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8251" y="3429000"/>
            <a:ext cx="178594" cy="178594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50" y="5886450"/>
            <a:ext cx="11239500" cy="68580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4375" y="6086475"/>
            <a:ext cx="285750" cy="285750"/>
          </a:xfrm>
          <a:prstGeom prst="rect">
            <a:avLst/>
          </a:prstGeom>
        </p:spPr>
      </p:pic>
      <p:sp>
        <p:nvSpPr>
          <p:cNvPr id="23" name="SK-15-text-22"/>
          <p:cNvSpPr/>
          <p:nvPr/>
        </p:nvSpPr>
        <p:spPr>
          <a:xfrm>
            <a:off x="628650" y="381000"/>
            <a:ext cx="65836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SUMMARY AND QUICK RECALL</a:t>
            </a:r>
            <a:endParaRPr lang="en-US" sz="1800" dirty="0"/>
          </a:p>
        </p:txBody>
      </p:sp>
      <p:sp>
        <p:nvSpPr>
          <p:cNvPr id="24" name="SK-15-text-23"/>
          <p:cNvSpPr/>
          <p:nvPr/>
        </p:nvSpPr>
        <p:spPr>
          <a:xfrm>
            <a:off x="628650" y="790575"/>
            <a:ext cx="6614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990600" y="160020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CORE CLASSIFICATIONS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978694" y="200025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Malignant:</a:t>
            </a:r>
            <a:r>
              <a:rPr lang="en-US" sz="1125" dirty="0">
                <a:solidFill>
                  <a:srgbClr val="2C3E50"/>
                </a:solidFill>
              </a:rPr>
              <a:t> Melanoma (Melanocytes), SCC (Keratinocytes), BCC (Basal Layer).</a:t>
            </a:r>
            <a:endParaRPr lang="en-US" sz="1125" dirty="0"/>
          </a:p>
        </p:txBody>
      </p:sp>
      <p:sp>
        <p:nvSpPr>
          <p:cNvPr id="27" name="SK-15-text-26"/>
          <p:cNvSpPr/>
          <p:nvPr/>
        </p:nvSpPr>
        <p:spPr>
          <a:xfrm>
            <a:off x="978694" y="251460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Pre-Malignant:</a:t>
            </a:r>
            <a:r>
              <a:rPr lang="en-US" sz="1125" dirty="0">
                <a:solidFill>
                  <a:srgbClr val="2C3E50"/>
                </a:solidFill>
              </a:rPr>
              <a:t> Actinic Keratosis (AK), Bowen's Disease (SCC in situ).</a:t>
            </a:r>
            <a:endParaRPr lang="en-US" sz="1125" dirty="0"/>
          </a:p>
        </p:txBody>
      </p:sp>
      <p:sp>
        <p:nvSpPr>
          <p:cNvPr id="28" name="SK-15-text-27"/>
          <p:cNvSpPr/>
          <p:nvPr/>
        </p:nvSpPr>
        <p:spPr>
          <a:xfrm>
            <a:off x="978694" y="302895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Special Case:</a:t>
            </a:r>
            <a:r>
              <a:rPr lang="en-US" sz="1125" dirty="0">
                <a:solidFill>
                  <a:srgbClr val="2C3E50"/>
                </a:solidFill>
              </a:rPr>
              <a:t> Keratoacanthoma (Manage as SCC — refer).</a:t>
            </a:r>
            <a:endParaRPr lang="en-US" sz="1125" dirty="0"/>
          </a:p>
        </p:txBody>
      </p:sp>
      <p:sp>
        <p:nvSpPr>
          <p:cNvPr id="29" name="SK-15-text-28"/>
          <p:cNvSpPr/>
          <p:nvPr/>
        </p:nvSpPr>
        <p:spPr>
          <a:xfrm>
            <a:off x="4832300" y="1600200"/>
            <a:ext cx="36347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7-POINT CHECKLIST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4820394" y="200025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Major (2 pts):</a:t>
            </a:r>
            <a:r>
              <a:rPr lang="en-US" sz="1125" dirty="0">
                <a:solidFill>
                  <a:srgbClr val="2C3E50"/>
                </a:solidFill>
              </a:rPr>
              <a:t> Change in Size, Irregular Shape, Irregular Colour.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4820394" y="251460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Minor (1 pt):</a:t>
            </a:r>
            <a:r>
              <a:rPr lang="en-US" sz="1125" dirty="0">
                <a:solidFill>
                  <a:srgbClr val="2C3E50"/>
                </a:solidFill>
              </a:rPr>
              <a:t> Diam ≥7mm, Inflammation, Oozing, Sensation change.</a:t>
            </a:r>
            <a:endParaRPr lang="en-US" sz="1125" dirty="0"/>
          </a:p>
        </p:txBody>
      </p:sp>
      <p:sp>
        <p:nvSpPr>
          <p:cNvPr id="32" name="SK-15-text-31"/>
          <p:cNvSpPr/>
          <p:nvPr/>
        </p:nvSpPr>
        <p:spPr>
          <a:xfrm>
            <a:off x="4641800" y="3124200"/>
            <a:ext cx="55567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SCORE ≥ 3: URGENT 2-WEEK WAIT (2WW)</a:t>
            </a:r>
            <a:endParaRPr lang="en-US" sz="1050" dirty="0"/>
          </a:p>
        </p:txBody>
      </p:sp>
      <p:sp>
        <p:nvSpPr>
          <p:cNvPr id="33" name="SK-15-text-32"/>
          <p:cNvSpPr/>
          <p:nvPr/>
        </p:nvSpPr>
        <p:spPr>
          <a:xfrm>
            <a:off x="8674001" y="160020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REFERRAL PATHWAYS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8662095" y="2000250"/>
            <a:ext cx="2824907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2WW:</a:t>
            </a:r>
            <a:r>
              <a:rPr lang="en-US" sz="1125" dirty="0">
                <a:solidFill>
                  <a:srgbClr val="2C3E50"/>
                </a:solidFill>
              </a:rPr>
              <a:t> Suspected Melanoma, suspected SCC, or ANY growing lesion in Transplant patients.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8662095" y="2714625"/>
            <a:ext cx="2824907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Routine:</a:t>
            </a:r>
            <a:r>
              <a:rPr lang="en-US" sz="1125" dirty="0">
                <a:solidFill>
                  <a:srgbClr val="2C3E50"/>
                </a:solidFill>
              </a:rPr>
              <a:t> Basal Cell Carcinoma (BCC) - rarely metastasises; treat AK field change in GP.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8662095" y="3429000"/>
            <a:ext cx="28249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Teledermatology:</a:t>
            </a:r>
            <a:r>
              <a:rPr lang="en-US" sz="1125" dirty="0">
                <a:solidFill>
                  <a:srgbClr val="2C3E50"/>
                </a:solidFill>
              </a:rPr>
              <a:t> Use for triage and advice/guidance before formal referral.</a:t>
            </a:r>
            <a:endParaRPr lang="en-US" sz="1125" dirty="0"/>
          </a:p>
        </p:txBody>
      </p:sp>
      <p:sp>
        <p:nvSpPr>
          <p:cNvPr id="37" name="SK-15-text-36"/>
          <p:cNvSpPr/>
          <p:nvPr/>
        </p:nvSpPr>
        <p:spPr>
          <a:xfrm>
            <a:off x="1143000" y="6029325"/>
            <a:ext cx="10334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CRITICAL SAFETY PEARL:</a:t>
            </a:r>
            <a:r>
              <a:rPr lang="en-US" sz="1050" dirty="0">
                <a:solidFill>
                  <a:srgbClr val="FFFFFF"/>
                </a:solidFill>
              </a:rPr>
              <a:t> Never biopsy a suspected melanoma in primary care — refer with the lesion intact. Always document growth over 1-2 months for suspected SCC. BCC near the eye or morphoeic types may require Mohs surgery.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576388"/>
            <a:ext cx="5429250" cy="45720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166938"/>
            <a:ext cx="5029200" cy="38100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1247775"/>
            <a:ext cx="5429250" cy="251936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5100" y="1509713"/>
            <a:ext cx="228600" cy="1905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5100" y="1885950"/>
            <a:ext cx="142875" cy="12233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5100" y="2449711"/>
            <a:ext cx="142875" cy="131862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5100" y="3013472"/>
            <a:ext cx="142875" cy="1143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3957638"/>
            <a:ext cx="5429250" cy="251936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4219575"/>
            <a:ext cx="228600" cy="1905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4595813"/>
            <a:ext cx="142875" cy="1143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4915793"/>
            <a:ext cx="142875" cy="1143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5235773"/>
            <a:ext cx="142875" cy="114300"/>
          </a:xfrm>
          <a:prstGeom prst="rect">
            <a:avLst/>
          </a:prstGeom>
        </p:spPr>
      </p:pic>
      <p:sp>
        <p:nvSpPr>
          <p:cNvPr id="18" name="SK-2-text-17"/>
          <p:cNvSpPr/>
          <p:nvPr/>
        </p:nvSpPr>
        <p:spPr>
          <a:xfrm>
            <a:off x="628650" y="38100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BACKGROUND &amp; CLINICAL SIGNIFICANCE</a:t>
            </a:r>
            <a:endParaRPr lang="en-US" sz="1800" dirty="0"/>
          </a:p>
        </p:txBody>
      </p:sp>
      <p:sp>
        <p:nvSpPr>
          <p:cNvPr id="19" name="SK-2-text-18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Overview of UK Incidence &amp; The Critical Role of GPs in Early Diagnosis</a:t>
            </a:r>
            <a:endParaRPr lang="en-US" sz="1050" dirty="0"/>
          </a:p>
        </p:txBody>
      </p:sp>
      <p:sp>
        <p:nvSpPr>
          <p:cNvPr id="20" name="SK-2-text-19"/>
          <p:cNvSpPr/>
          <p:nvPr/>
        </p:nvSpPr>
        <p:spPr>
          <a:xfrm>
            <a:off x="666750" y="1766888"/>
            <a:ext cx="5048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Annual Incidence in the UK (~190,000 Total Cases)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6858000" y="147637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GP as the Gatekeeper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6753225" y="1847850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Most skin cancers are first encountered in </a:t>
            </a:r>
            <a:r>
              <a:rPr lang="en-US" sz="1200" b="1" dirty="0">
                <a:solidFill>
                  <a:srgbClr val="2C3E50"/>
                </a:solidFill>
              </a:rPr>
              <a:t>Primary Care</a:t>
            </a:r>
            <a:r>
              <a:rPr lang="en-US" sz="1200" dirty="0">
                <a:solidFill>
                  <a:srgbClr val="2C3E50"/>
                </a:solidFill>
              </a:rPr>
              <a:t> consultations.</a:t>
            </a:r>
            <a:endParaRPr lang="en-US" sz="1200" dirty="0"/>
          </a:p>
        </p:txBody>
      </p:sp>
      <p:sp>
        <p:nvSpPr>
          <p:cNvPr id="23" name="SK-2-text-22"/>
          <p:cNvSpPr/>
          <p:nvPr/>
        </p:nvSpPr>
        <p:spPr>
          <a:xfrm>
            <a:off x="6753225" y="2411611"/>
            <a:ext cx="47339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Correct use of </a:t>
            </a:r>
            <a:r>
              <a:rPr lang="en-US" sz="1200" b="1" dirty="0">
                <a:solidFill>
                  <a:srgbClr val="2C3E50"/>
                </a:solidFill>
              </a:rPr>
              <a:t>NICE NG12</a:t>
            </a:r>
            <a:r>
              <a:rPr lang="en-US" sz="1200" dirty="0">
                <a:solidFill>
                  <a:srgbClr val="2C3E50"/>
                </a:solidFill>
              </a:rPr>
              <a:t> 2-week wait pathways is essential for outcomes.</a:t>
            </a:r>
            <a:endParaRPr lang="en-US" sz="1200" dirty="0"/>
          </a:p>
        </p:txBody>
      </p:sp>
      <p:sp>
        <p:nvSpPr>
          <p:cNvPr id="24" name="SK-2-text-23"/>
          <p:cNvSpPr/>
          <p:nvPr/>
        </p:nvSpPr>
        <p:spPr>
          <a:xfrm>
            <a:off x="6753225" y="2975372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UV radiation remains the </a:t>
            </a:r>
            <a:r>
              <a:rPr lang="en-US" sz="1200" b="1" dirty="0">
                <a:solidFill>
                  <a:srgbClr val="2C3E50"/>
                </a:solidFill>
              </a:rPr>
              <a:t>primary modifiable risk factor</a:t>
            </a:r>
            <a:r>
              <a:rPr lang="en-US" sz="1200" dirty="0">
                <a:solidFill>
                  <a:srgbClr val="2C3E50"/>
                </a:solidFill>
              </a:rPr>
              <a:t> for all types.</a:t>
            </a:r>
            <a:endParaRPr lang="en-US" sz="1200" dirty="0"/>
          </a:p>
        </p:txBody>
      </p:sp>
      <p:sp>
        <p:nvSpPr>
          <p:cNvPr id="25" name="SK-2-text-24"/>
          <p:cNvSpPr/>
          <p:nvPr/>
        </p:nvSpPr>
        <p:spPr>
          <a:xfrm>
            <a:off x="6858000" y="4186238"/>
            <a:ext cx="5334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Survival &amp; Early Diagnosis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6753225" y="4557713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Early diagnosis is the </a:t>
            </a:r>
            <a:r>
              <a:rPr lang="en-US" sz="1200" b="1" dirty="0">
                <a:solidFill>
                  <a:srgbClr val="2C3E50"/>
                </a:solidFill>
              </a:rPr>
              <a:t>key determinant</a:t>
            </a:r>
            <a:r>
              <a:rPr lang="en-US" sz="1200" dirty="0">
                <a:solidFill>
                  <a:srgbClr val="2C3E50"/>
                </a:solidFill>
              </a:rPr>
              <a:t> of patient survival.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6753225" y="4877693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Melanoma 5-year survival: </a:t>
            </a:r>
            <a:r>
              <a:rPr lang="en-US" sz="1200" b="1" dirty="0">
                <a:solidFill>
                  <a:srgbClr val="2C3E50"/>
                </a:solidFill>
              </a:rPr>
              <a:t>90-99% for Stage I/II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6753225" y="5197673"/>
            <a:ext cx="54387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Survival drops markedly if detected at </a:t>
            </a:r>
            <a:r>
              <a:rPr lang="en-US" sz="1200" b="1" dirty="0">
                <a:solidFill>
                  <a:srgbClr val="2C3E50"/>
                </a:solidFill>
              </a:rPr>
              <a:t>Stage III or IV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00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76350"/>
            <a:ext cx="5476875" cy="2235994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07778"/>
            <a:ext cx="214313" cy="17532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895475"/>
            <a:ext cx="95250" cy="762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190750"/>
            <a:ext cx="95250" cy="762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486025"/>
            <a:ext cx="95250" cy="762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702844"/>
            <a:ext cx="5476875" cy="2235994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934271"/>
            <a:ext cx="214313" cy="17532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321969"/>
            <a:ext cx="95250" cy="762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617244"/>
            <a:ext cx="95250" cy="762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912519"/>
            <a:ext cx="95250" cy="762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76350"/>
            <a:ext cx="5476875" cy="2235994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507778"/>
            <a:ext cx="214313" cy="17532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1895475"/>
            <a:ext cx="95250" cy="762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2190750"/>
            <a:ext cx="95250" cy="762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2486025"/>
            <a:ext cx="95250" cy="7620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702844"/>
            <a:ext cx="5476875" cy="2235994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934271"/>
            <a:ext cx="214313" cy="17532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4321969"/>
            <a:ext cx="95250" cy="7620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4617244"/>
            <a:ext cx="95250" cy="7620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4912519"/>
            <a:ext cx="95250" cy="76200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6224588"/>
            <a:ext cx="11239500" cy="442913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37856" y="6371630"/>
            <a:ext cx="178594" cy="148828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78029" y="6371630"/>
            <a:ext cx="178594" cy="148828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33606" y="6371630"/>
            <a:ext cx="178594" cy="148828"/>
          </a:xfrm>
          <a:prstGeom prst="rect">
            <a:avLst/>
          </a:prstGeom>
        </p:spPr>
      </p:pic>
      <p:sp>
        <p:nvSpPr>
          <p:cNvPr id="30" name="SK-3-text-29"/>
          <p:cNvSpPr/>
          <p:nvPr/>
        </p:nvSpPr>
        <p:spPr>
          <a:xfrm>
            <a:off x="628650" y="381000"/>
            <a:ext cx="87782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MELANOMA: TYPES AND RISK FACTORS</a:t>
            </a:r>
            <a:endParaRPr lang="en-US" sz="1800" dirty="0"/>
          </a:p>
        </p:txBody>
      </p:sp>
      <p:sp>
        <p:nvSpPr>
          <p:cNvPr id="31" name="SK-3-text-30"/>
          <p:cNvSpPr/>
          <p:nvPr/>
        </p:nvSpPr>
        <p:spPr>
          <a:xfrm>
            <a:off x="628650" y="790575"/>
            <a:ext cx="6614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976312" y="146685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Phenotype &amp; UV Exposure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857250" y="1838325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Skin Type:</a:t>
            </a:r>
            <a:r>
              <a:rPr lang="en-US" sz="1125" dirty="0">
                <a:solidFill>
                  <a:srgbClr val="2C3E50"/>
                </a:solidFill>
              </a:rPr>
              <a:t> Fair skin, red/blonde hair, blue eyes, poor tanning ability.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857250" y="2133600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UV Impact:</a:t>
            </a:r>
            <a:r>
              <a:rPr lang="en-US" sz="1125" dirty="0">
                <a:solidFill>
                  <a:srgbClr val="2C3E50"/>
                </a:solidFill>
              </a:rPr>
              <a:t> Extensive exposure and blistering sunburns (esp. in childhood).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857250" y="2428875"/>
            <a:ext cx="11201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Naevi:</a:t>
            </a:r>
            <a:r>
              <a:rPr lang="en-US" sz="1125" dirty="0">
                <a:solidFill>
                  <a:srgbClr val="2C3E50"/>
                </a:solidFill>
              </a:rPr>
              <a:t> Large number of benign naevi (&gt;50) or any atypical naevi.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976312" y="3893344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History &amp; Genetic Factors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857250" y="4264819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Family History:</a:t>
            </a:r>
            <a:r>
              <a:rPr lang="en-US" sz="1125" dirty="0">
                <a:solidFill>
                  <a:srgbClr val="2C3E50"/>
                </a:solidFill>
              </a:rPr>
              <a:t> Personal history of melanoma or CDKN2A gene mutation.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857250" y="4560094"/>
            <a:ext cx="10629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Immune Status:</a:t>
            </a:r>
            <a:r>
              <a:rPr lang="en-US" sz="1125" dirty="0">
                <a:solidFill>
                  <a:srgbClr val="2C3E50"/>
                </a:solidFill>
              </a:rPr>
              <a:t> Immunosuppression significantly increases risk.</a:t>
            </a:r>
            <a:endParaRPr lang="en-US" sz="1125" dirty="0"/>
          </a:p>
        </p:txBody>
      </p:sp>
      <p:sp>
        <p:nvSpPr>
          <p:cNvPr id="39" name="SK-3-text-38"/>
          <p:cNvSpPr/>
          <p:nvPr/>
        </p:nvSpPr>
        <p:spPr>
          <a:xfrm>
            <a:off x="857250" y="4855369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Age:</a:t>
            </a:r>
            <a:r>
              <a:rPr lang="en-US" sz="1125" dirty="0">
                <a:solidFill>
                  <a:srgbClr val="2C3E50"/>
                </a:solidFill>
              </a:rPr>
              <a:t> Risk increases with age, though melanoma is common in young adults.</a:t>
            </a:r>
            <a:endParaRPr lang="en-US" sz="1125" dirty="0"/>
          </a:p>
        </p:txBody>
      </p:sp>
      <p:sp>
        <p:nvSpPr>
          <p:cNvPr id="40" name="SK-3-text-39"/>
          <p:cNvSpPr/>
          <p:nvPr/>
        </p:nvSpPr>
        <p:spPr>
          <a:xfrm>
            <a:off x="6738938" y="14668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Common Clinical Variants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6619875" y="1838325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Superficial Spreading:</a:t>
            </a:r>
            <a:r>
              <a:rPr lang="en-US" sz="1125" dirty="0">
                <a:solidFill>
                  <a:srgbClr val="2C3E50"/>
                </a:solidFill>
              </a:rPr>
              <a:t> Most common type; initial radial growth phase.</a:t>
            </a:r>
            <a:endParaRPr lang="en-US" sz="1125" dirty="0"/>
          </a:p>
        </p:txBody>
      </p:sp>
      <p:sp>
        <p:nvSpPr>
          <p:cNvPr id="42" name="SK-3-text-41"/>
          <p:cNvSpPr/>
          <p:nvPr/>
        </p:nvSpPr>
        <p:spPr>
          <a:xfrm>
            <a:off x="6619875" y="2133600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Nodular Melanoma:</a:t>
            </a:r>
            <a:r>
              <a:rPr lang="en-US" sz="1125" dirty="0">
                <a:solidFill>
                  <a:srgbClr val="2C3E50"/>
                </a:solidFill>
              </a:rPr>
              <a:t> Vertical growth; highly aggressive and grows rapidly.</a:t>
            </a:r>
            <a:endParaRPr lang="en-US" sz="1125" dirty="0"/>
          </a:p>
        </p:txBody>
      </p:sp>
      <p:sp>
        <p:nvSpPr>
          <p:cNvPr id="43" name="SK-3-text-42"/>
          <p:cNvSpPr/>
          <p:nvPr/>
        </p:nvSpPr>
        <p:spPr>
          <a:xfrm>
            <a:off x="6619875" y="2428875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Lentigo Maligna:</a:t>
            </a:r>
            <a:r>
              <a:rPr lang="en-US" sz="1125" dirty="0">
                <a:solidFill>
                  <a:srgbClr val="2C3E50"/>
                </a:solidFill>
              </a:rPr>
              <a:t> Slow-growing; typically on sun-exposed areas in elderly.</a:t>
            </a:r>
            <a:endParaRPr lang="en-US" sz="1125" dirty="0"/>
          </a:p>
        </p:txBody>
      </p:sp>
      <p:sp>
        <p:nvSpPr>
          <p:cNvPr id="44" name="SK-3-text-43"/>
          <p:cNvSpPr/>
          <p:nvPr/>
        </p:nvSpPr>
        <p:spPr>
          <a:xfrm>
            <a:off x="6738938" y="3893344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Special &amp; Atypical Types</a:t>
            </a:r>
            <a:endParaRPr lang="en-US" sz="1350" dirty="0"/>
          </a:p>
        </p:txBody>
      </p:sp>
      <p:sp>
        <p:nvSpPr>
          <p:cNvPr id="45" name="SK-3-text-44"/>
          <p:cNvSpPr/>
          <p:nvPr/>
        </p:nvSpPr>
        <p:spPr>
          <a:xfrm>
            <a:off x="6619875" y="4264819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Acral Lentiginous:</a:t>
            </a:r>
            <a:r>
              <a:rPr lang="en-US" sz="1125" dirty="0">
                <a:solidFill>
                  <a:srgbClr val="2C3E50"/>
                </a:solidFill>
              </a:rPr>
              <a:t> Occurs on palms, soles, or subungual (all skin types).</a:t>
            </a:r>
            <a:endParaRPr lang="en-US" sz="1125" dirty="0"/>
          </a:p>
        </p:txBody>
      </p:sp>
      <p:sp>
        <p:nvSpPr>
          <p:cNvPr id="46" name="SK-3-text-45"/>
          <p:cNvSpPr/>
          <p:nvPr/>
        </p:nvSpPr>
        <p:spPr>
          <a:xfrm>
            <a:off x="6619875" y="4560094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Amelanotic:</a:t>
            </a:r>
            <a:r>
              <a:rPr lang="en-US" sz="1125" dirty="0">
                <a:solidFill>
                  <a:srgbClr val="2C3E50"/>
                </a:solidFill>
              </a:rPr>
              <a:t> Lacks pigment; frequently misdiagnosed and easy to miss.</a:t>
            </a:r>
            <a:endParaRPr lang="en-US" sz="1125" dirty="0"/>
          </a:p>
        </p:txBody>
      </p:sp>
      <p:sp>
        <p:nvSpPr>
          <p:cNvPr id="47" name="SK-3-text-46"/>
          <p:cNvSpPr/>
          <p:nvPr/>
        </p:nvSpPr>
        <p:spPr>
          <a:xfrm>
            <a:off x="6619875" y="4855369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Uveal/Mucosal:</a:t>
            </a:r>
            <a:r>
              <a:rPr lang="en-US" sz="1125" dirty="0">
                <a:solidFill>
                  <a:srgbClr val="2C3E50"/>
                </a:solidFill>
              </a:rPr>
              <a:t> Rare variants involving the eye or mucous membranes.</a:t>
            </a:r>
            <a:endParaRPr lang="en-US" sz="1125" dirty="0"/>
          </a:p>
        </p:txBody>
      </p:sp>
      <p:sp>
        <p:nvSpPr>
          <p:cNvPr id="48" name="SK-3-text-47"/>
          <p:cNvSpPr/>
          <p:nvPr/>
        </p:nvSpPr>
        <p:spPr>
          <a:xfrm>
            <a:off x="714375" y="6346031"/>
            <a:ext cx="3680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DFDFD"/>
                </a:solidFill>
              </a:rPr>
              <a:t>COMMON ANATOMICAL SITES</a:t>
            </a:r>
            <a:endParaRPr lang="en-US" sz="1050" dirty="0"/>
          </a:p>
        </p:txBody>
      </p:sp>
      <p:sp>
        <p:nvSpPr>
          <p:cNvPr id="49" name="SK-3-text-48"/>
          <p:cNvSpPr/>
          <p:nvPr/>
        </p:nvSpPr>
        <p:spPr>
          <a:xfrm>
            <a:off x="4292650" y="6338888"/>
            <a:ext cx="4000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DFDFD"/>
                </a:solidFill>
              </a:rPr>
              <a:t>Women: </a:t>
            </a:r>
            <a:r>
              <a:rPr lang="en-US" sz="1125" b="1" dirty="0">
                <a:solidFill>
                  <a:srgbClr val="007B5F"/>
                </a:solidFill>
              </a:rPr>
              <a:t>Lower Leg (50%)</a:t>
            </a:r>
            <a:endParaRPr lang="en-US" sz="1125" dirty="0"/>
          </a:p>
        </p:txBody>
      </p:sp>
      <p:sp>
        <p:nvSpPr>
          <p:cNvPr id="50" name="SK-3-text-49"/>
          <p:cNvSpPr/>
          <p:nvPr/>
        </p:nvSpPr>
        <p:spPr>
          <a:xfrm>
            <a:off x="6632823" y="6338888"/>
            <a:ext cx="2800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DFDFD"/>
                </a:solidFill>
              </a:rPr>
              <a:t>Men: </a:t>
            </a:r>
            <a:r>
              <a:rPr lang="en-US" sz="1125" b="1" dirty="0">
                <a:solidFill>
                  <a:srgbClr val="007B5F"/>
                </a:solidFill>
              </a:rPr>
              <a:t>Back (33%)</a:t>
            </a:r>
            <a:endParaRPr lang="en-US" sz="1125" dirty="0"/>
          </a:p>
        </p:txBody>
      </p:sp>
      <p:sp>
        <p:nvSpPr>
          <p:cNvPr id="51" name="SK-3-text-50"/>
          <p:cNvSpPr/>
          <p:nvPr/>
        </p:nvSpPr>
        <p:spPr>
          <a:xfrm>
            <a:off x="8388400" y="6338888"/>
            <a:ext cx="3803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DFDFD"/>
                </a:solidFill>
              </a:rPr>
              <a:t>Early diagnosis is the key determinant of survival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001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76350"/>
            <a:ext cx="5476875" cy="52006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55403"/>
            <a:ext cx="261937" cy="21342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0" y="2019151"/>
            <a:ext cx="214313" cy="17636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0" y="2647801"/>
            <a:ext cx="214313" cy="176361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0" y="3276451"/>
            <a:ext cx="214313" cy="17636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5481638"/>
            <a:ext cx="5019675" cy="4572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276350"/>
            <a:ext cx="5476875" cy="520065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555403"/>
            <a:ext cx="261937" cy="21342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4175" y="2019151"/>
            <a:ext cx="214313" cy="176361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4175" y="2647801"/>
            <a:ext cx="214313" cy="176361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4175" y="3276451"/>
            <a:ext cx="214313" cy="176361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481638"/>
            <a:ext cx="5019675" cy="457200"/>
          </a:xfrm>
          <a:prstGeom prst="rect">
            <a:avLst/>
          </a:prstGeom>
        </p:spPr>
      </p:pic>
      <p:sp>
        <p:nvSpPr>
          <p:cNvPr id="18" name="SK-4-text-17"/>
          <p:cNvSpPr/>
          <p:nvPr/>
        </p:nvSpPr>
        <p:spPr>
          <a:xfrm>
            <a:off x="628650" y="381000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NON-MELANOMA SKIN CANCER: SCC AND BCC</a:t>
            </a:r>
            <a:endParaRPr lang="en-US" sz="1800" dirty="0"/>
          </a:p>
        </p:txBody>
      </p:sp>
      <p:sp>
        <p:nvSpPr>
          <p:cNvPr id="19" name="SK-4-text-18"/>
          <p:cNvSpPr/>
          <p:nvPr/>
        </p:nvSpPr>
        <p:spPr>
          <a:xfrm>
            <a:off x="628650" y="790575"/>
            <a:ext cx="6614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0" name="SK-4-text-19"/>
          <p:cNvSpPr/>
          <p:nvPr/>
        </p:nvSpPr>
        <p:spPr>
          <a:xfrm>
            <a:off x="1081088" y="1504950"/>
            <a:ext cx="72923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22222"/>
                </a:solidFill>
              </a:rPr>
              <a:t>Squamous Cell Carcinoma (SCC)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1233636" y="197167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Features:</a:t>
            </a:r>
            <a:r>
              <a:rPr lang="en-US" sz="1350" dirty="0">
                <a:solidFill>
                  <a:srgbClr val="2C3E50"/>
                </a:solidFill>
              </a:rPr>
              <a:t> Indurated (palpable depth), &gt;1cm, crusting, or non-healing ulceration.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1233636" y="260032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Growth:</a:t>
            </a:r>
            <a:r>
              <a:rPr lang="en-US" sz="1350" dirty="0">
                <a:solidFill>
                  <a:srgbClr val="2C3E50"/>
                </a:solidFill>
              </a:rPr>
              <a:t> Rapid expansion over 1-2 months; typically sun-exposed areas.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1233636" y="322897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Metastasis:</a:t>
            </a:r>
            <a:r>
              <a:rPr lang="en-US" sz="1350" dirty="0">
                <a:solidFill>
                  <a:srgbClr val="2C3E50"/>
                </a:solidFill>
              </a:rPr>
              <a:t> Significant risk, especially if poorly differentiated or on high-risk sites (ear, lip).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704850" y="5481638"/>
            <a:ext cx="47148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22222"/>
                </a:solidFill>
              </a:rPr>
              <a:t>NICE NG12: URGENT 2-WEEK WAIT (2WW)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704850" y="6034088"/>
            <a:ext cx="98869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22222"/>
                </a:solidFill>
              </a:rPr>
              <a:t>*Transplant patients: High risk of aggressive, fatal SCC.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6843713" y="1504950"/>
            <a:ext cx="534828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7B5F"/>
                </a:solidFill>
              </a:rPr>
              <a:t>Basal Cell Carcinoma (BCC)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6996261" y="197167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Features:</a:t>
            </a:r>
            <a:r>
              <a:rPr lang="en-US" sz="1350" dirty="0">
                <a:solidFill>
                  <a:srgbClr val="2C3E50"/>
                </a:solidFill>
              </a:rPr>
              <a:t> Pearly/translucent nodule, telangiectasia, "rodent ulcer" with rolled edges.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6996261" y="260032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Growth:</a:t>
            </a:r>
            <a:r>
              <a:rPr lang="en-US" sz="1350" dirty="0">
                <a:solidFill>
                  <a:srgbClr val="2C3E50"/>
                </a:solidFill>
              </a:rPr>
              <a:t> Very slow (months to years); locally invasive but rarely spreads.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6996261" y="3228975"/>
            <a:ext cx="47529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 </a:t>
            </a:r>
            <a:r>
              <a:rPr lang="en-US" sz="1350" b="1" dirty="0">
                <a:solidFill>
                  <a:srgbClr val="2C3E50"/>
                </a:solidFill>
              </a:rPr>
              <a:t>Variants:</a:t>
            </a:r>
            <a:r>
              <a:rPr lang="en-US" sz="1350" dirty="0">
                <a:solidFill>
                  <a:srgbClr val="2C3E50"/>
                </a:solidFill>
              </a:rPr>
              <a:t> Nodular (common), Morphoeic (scar-like, aggressive), Pigmented (mimics melanoma).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467475" y="5481638"/>
            <a:ext cx="47148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7B5F"/>
                </a:solidFill>
              </a:rPr>
              <a:t>ROUTINE REFERRAL (WITHIN 18 WEEKS)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6467475" y="6034088"/>
            <a:ext cx="57245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7B5F"/>
                </a:solidFill>
              </a:rPr>
              <a:t>*Exception: 2WW only if eye/nose involvement or diagnostic doubt.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001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76350"/>
            <a:ext cx="3587800" cy="52006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52575"/>
            <a:ext cx="238125" cy="1905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028950"/>
            <a:ext cx="166688" cy="1333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305175"/>
            <a:ext cx="166688" cy="1333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581400"/>
            <a:ext cx="166688" cy="1333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857625"/>
            <a:ext cx="166688" cy="1333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5673328"/>
            <a:ext cx="3130600" cy="57507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5815757"/>
            <a:ext cx="154781" cy="12576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2175" y="1276350"/>
            <a:ext cx="3587800" cy="52006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775" y="1552575"/>
            <a:ext cx="238125" cy="1905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775" y="3028950"/>
            <a:ext cx="166688" cy="13335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775" y="3305175"/>
            <a:ext cx="166688" cy="13335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775" y="3581400"/>
            <a:ext cx="166688" cy="1333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775" y="3857625"/>
            <a:ext cx="166688" cy="13335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0775" y="5673328"/>
            <a:ext cx="3130600" cy="575072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5075" y="5815757"/>
            <a:ext cx="154781" cy="12576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276350"/>
            <a:ext cx="3587800" cy="520065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6699" y="1552575"/>
            <a:ext cx="238125" cy="1905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3028950"/>
            <a:ext cx="166688" cy="13335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3305175"/>
            <a:ext cx="166688" cy="13335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3581400"/>
            <a:ext cx="166688" cy="13335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699" y="5673328"/>
            <a:ext cx="3130600" cy="575072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70999" y="5815757"/>
            <a:ext cx="154781" cy="125760"/>
          </a:xfrm>
          <a:prstGeom prst="rect">
            <a:avLst/>
          </a:prstGeom>
        </p:spPr>
      </p:pic>
      <p:sp>
        <p:nvSpPr>
          <p:cNvPr id="28" name="SK-5-text-27"/>
          <p:cNvSpPr/>
          <p:nvPr/>
        </p:nvSpPr>
        <p:spPr>
          <a:xfrm>
            <a:off x="628650" y="381000"/>
            <a:ext cx="9875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PRECANCEROUS &amp; PRE-MALIGNANT LESIONS</a:t>
            </a:r>
            <a:endParaRPr lang="en-US" sz="1800" dirty="0"/>
          </a:p>
        </p:txBody>
      </p:sp>
      <p:sp>
        <p:nvSpPr>
          <p:cNvPr id="29" name="SK-5-text-28"/>
          <p:cNvSpPr/>
          <p:nvPr/>
        </p:nvSpPr>
        <p:spPr>
          <a:xfrm>
            <a:off x="628650" y="790575"/>
            <a:ext cx="6614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1057275" y="150495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Actinic Keratosis (AK)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704850" y="1933575"/>
            <a:ext cx="31306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UV-induced intraepidermal dysplasia. Presents as rough, scaly patches on sun-exposed areas. Low individual risk but significant in field change.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704850" y="2767013"/>
            <a:ext cx="3130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7F8C8D"/>
                </a:solidFill>
              </a:rPr>
              <a:t>MANAGEMENT OPTIONS</a:t>
            </a:r>
            <a:endParaRPr lang="en-US" sz="975" dirty="0"/>
          </a:p>
        </p:txBody>
      </p:sp>
      <p:sp>
        <p:nvSpPr>
          <p:cNvPr id="33" name="SK-5-text-32"/>
          <p:cNvSpPr/>
          <p:nvPr/>
        </p:nvSpPr>
        <p:spPr>
          <a:xfrm>
            <a:off x="966788" y="3028950"/>
            <a:ext cx="4800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Cryotherapy (isolated lesions)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966788" y="3305175"/>
            <a:ext cx="5867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5-FU cream (Efudix) for field change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966788" y="3581400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Imiquimod (Aldara) / Diclofenac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966788" y="3857625"/>
            <a:ext cx="41605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Photodynamic Therapy (PDT)</a:t>
            </a:r>
            <a:endParaRPr lang="en-US" sz="1050" dirty="0"/>
          </a:p>
        </p:txBody>
      </p:sp>
      <p:sp>
        <p:nvSpPr>
          <p:cNvPr id="37" name="SK-5-text-36"/>
          <p:cNvSpPr/>
          <p:nvPr/>
        </p:nvSpPr>
        <p:spPr>
          <a:xfrm>
            <a:off x="973931" y="5787628"/>
            <a:ext cx="29020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 REFER: If lesion becomes thickened, indurated, or &gt;1cm (suspect SCC).</a:t>
            </a:r>
            <a:endParaRPr lang="en-US" sz="975" dirty="0"/>
          </a:p>
        </p:txBody>
      </p:sp>
      <p:sp>
        <p:nvSpPr>
          <p:cNvPr id="38" name="SK-5-text-37"/>
          <p:cNvSpPr/>
          <p:nvPr/>
        </p:nvSpPr>
        <p:spPr>
          <a:xfrm>
            <a:off x="4883200" y="150495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Bowen's Disease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4530775" y="1933575"/>
            <a:ext cx="31306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SCC in situ: full-thickness epidermal dysplasia. Typically well-demarcated erythematous scaly plaques on lower legs of elderly women.</a:t>
            </a:r>
            <a:endParaRPr lang="en-US" sz="1125" dirty="0"/>
          </a:p>
        </p:txBody>
      </p:sp>
      <p:sp>
        <p:nvSpPr>
          <p:cNvPr id="40" name="SK-5-text-39"/>
          <p:cNvSpPr/>
          <p:nvPr/>
        </p:nvSpPr>
        <p:spPr>
          <a:xfrm>
            <a:off x="4530775" y="2767013"/>
            <a:ext cx="3130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7F8C8D"/>
                </a:solidFill>
              </a:rPr>
              <a:t>MANAGEMENT OPTIONS</a:t>
            </a:r>
            <a:endParaRPr lang="en-US" sz="975" dirty="0"/>
          </a:p>
        </p:txBody>
      </p:sp>
      <p:sp>
        <p:nvSpPr>
          <p:cNvPr id="41" name="SK-5-text-40"/>
          <p:cNvSpPr/>
          <p:nvPr/>
        </p:nvSpPr>
        <p:spPr>
          <a:xfrm>
            <a:off x="4792712" y="3028950"/>
            <a:ext cx="346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Topical 5-FU (Efudix)</a:t>
            </a:r>
            <a:endParaRPr lang="en-US" sz="1050" dirty="0"/>
          </a:p>
        </p:txBody>
      </p:sp>
      <p:sp>
        <p:nvSpPr>
          <p:cNvPr id="42" name="SK-5-text-41"/>
          <p:cNvSpPr/>
          <p:nvPr/>
        </p:nvSpPr>
        <p:spPr>
          <a:xfrm>
            <a:off x="4792712" y="3305175"/>
            <a:ext cx="1760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Cryotherapy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4792712" y="3581400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Curettage or Excision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4792712" y="3857625"/>
            <a:ext cx="5173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3-5% risk of progression to SCC</a:t>
            </a:r>
            <a:endParaRPr lang="en-US" sz="1050" dirty="0"/>
          </a:p>
        </p:txBody>
      </p:sp>
      <p:sp>
        <p:nvSpPr>
          <p:cNvPr id="45" name="SK-5-text-44"/>
          <p:cNvSpPr/>
          <p:nvPr/>
        </p:nvSpPr>
        <p:spPr>
          <a:xfrm>
            <a:off x="4799856" y="5787628"/>
            <a:ext cx="29020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 REFER: If the lesion becomes palpable or indurated (suggests invasive SCC).</a:t>
            </a:r>
            <a:endParaRPr lang="en-US" sz="975" dirty="0"/>
          </a:p>
        </p:txBody>
      </p:sp>
      <p:sp>
        <p:nvSpPr>
          <p:cNvPr id="46" name="SK-5-text-45"/>
          <p:cNvSpPr/>
          <p:nvPr/>
        </p:nvSpPr>
        <p:spPr>
          <a:xfrm>
            <a:off x="8709124" y="150495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Keratoacanthoma</a:t>
            </a:r>
            <a:endParaRPr lang="en-US" sz="1500" dirty="0"/>
          </a:p>
        </p:txBody>
      </p:sp>
      <p:sp>
        <p:nvSpPr>
          <p:cNvPr id="47" name="SK-5-text-46"/>
          <p:cNvSpPr/>
          <p:nvPr/>
        </p:nvSpPr>
        <p:spPr>
          <a:xfrm>
            <a:off x="8356699" y="1933575"/>
            <a:ext cx="31306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Rapidly growing dome-shaped nodule with a central keratin plug. Reaches full size in 4-6 weeks. May regress but mimic SCC.</a:t>
            </a:r>
            <a:endParaRPr lang="en-US" sz="1125" dirty="0"/>
          </a:p>
        </p:txBody>
      </p:sp>
      <p:sp>
        <p:nvSpPr>
          <p:cNvPr id="48" name="SK-5-text-47"/>
          <p:cNvSpPr/>
          <p:nvPr/>
        </p:nvSpPr>
        <p:spPr>
          <a:xfrm>
            <a:off x="8356699" y="2767013"/>
            <a:ext cx="3130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7F8C8D"/>
                </a:solidFill>
              </a:rPr>
              <a:t>NICE NG12 GUIDANCE</a:t>
            </a:r>
            <a:endParaRPr lang="en-US" sz="975" dirty="0"/>
          </a:p>
        </p:txBody>
      </p:sp>
      <p:sp>
        <p:nvSpPr>
          <p:cNvPr id="49" name="SK-5-text-48"/>
          <p:cNvSpPr/>
          <p:nvPr/>
        </p:nvSpPr>
        <p:spPr>
          <a:xfrm>
            <a:off x="8618637" y="3028950"/>
            <a:ext cx="3573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Clinically difficult to distinguish from SCC</a:t>
            </a:r>
            <a:endParaRPr lang="en-US" sz="1050" dirty="0"/>
          </a:p>
        </p:txBody>
      </p:sp>
      <p:sp>
        <p:nvSpPr>
          <p:cNvPr id="50" name="SK-5-text-49"/>
          <p:cNvSpPr/>
          <p:nvPr/>
        </p:nvSpPr>
        <p:spPr>
          <a:xfrm>
            <a:off x="8618637" y="3305175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Treat as </a:t>
            </a:r>
            <a:r>
              <a:rPr lang="en-US" sz="1050" b="1" dirty="0">
                <a:solidFill>
                  <a:srgbClr val="B22222"/>
                </a:solidFill>
              </a:rPr>
              <a:t>SCC Variant</a:t>
            </a:r>
            <a:endParaRPr lang="en-US" sz="1050" dirty="0"/>
          </a:p>
        </p:txBody>
      </p:sp>
      <p:sp>
        <p:nvSpPr>
          <p:cNvPr id="51" name="SK-5-text-50"/>
          <p:cNvSpPr/>
          <p:nvPr/>
        </p:nvSpPr>
        <p:spPr>
          <a:xfrm>
            <a:off x="8618637" y="3581400"/>
            <a:ext cx="3573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Requires surgical excision</a:t>
            </a:r>
            <a:endParaRPr lang="en-US" sz="1050" dirty="0"/>
          </a:p>
        </p:txBody>
      </p:sp>
      <p:sp>
        <p:nvSpPr>
          <p:cNvPr id="52" name="SK-5-text-51"/>
          <p:cNvSpPr/>
          <p:nvPr/>
        </p:nvSpPr>
        <p:spPr>
          <a:xfrm>
            <a:off x="8625780" y="5787628"/>
            <a:ext cx="29020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22222"/>
                </a:solidFill>
              </a:rPr>
              <a:t> URGENT 2WW REFERRAL: Mandatory due to rapid growth and SCC risk.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8001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76350"/>
            <a:ext cx="6572250" cy="52959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04950"/>
            <a:ext cx="6115050" cy="3524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746" y="1528763"/>
            <a:ext cx="1028849" cy="20955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2028825"/>
            <a:ext cx="190500" cy="1524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2863" y="2028825"/>
            <a:ext cx="190500" cy="1524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2586038"/>
            <a:ext cx="190500" cy="1524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3257550"/>
            <a:ext cx="6115050" cy="3524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29123" y="3281363"/>
            <a:ext cx="952649" cy="2095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3781425"/>
            <a:ext cx="190500" cy="1524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52863" y="3781425"/>
            <a:ext cx="190500" cy="1524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900" y="4338638"/>
            <a:ext cx="190500" cy="15240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52863" y="4338638"/>
            <a:ext cx="190500" cy="1524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4850" y="4914900"/>
            <a:ext cx="6115050" cy="516136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4850" y="5087243"/>
            <a:ext cx="166688" cy="13722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4250" y="1276350"/>
            <a:ext cx="4381500" cy="380047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24750" y="1504950"/>
            <a:ext cx="190500" cy="15240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34250" y="5267325"/>
            <a:ext cx="4381500" cy="1304925"/>
          </a:xfrm>
          <a:prstGeom prst="rect">
            <a:avLst/>
          </a:prstGeom>
        </p:spPr>
      </p:pic>
      <p:sp>
        <p:nvSpPr>
          <p:cNvPr id="23" name="SK-6-text-22"/>
          <p:cNvSpPr/>
          <p:nvPr/>
        </p:nvSpPr>
        <p:spPr>
          <a:xfrm>
            <a:off x="628650" y="381000"/>
            <a:ext cx="93268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THE WEIGHTED SEVEN-POINT CHECKLIST</a:t>
            </a:r>
            <a:endParaRPr lang="en-US" sz="1800" dirty="0"/>
          </a:p>
        </p:txBody>
      </p:sp>
      <p:sp>
        <p:nvSpPr>
          <p:cNvPr id="24" name="SK-6-text-23"/>
          <p:cNvSpPr/>
          <p:nvPr/>
        </p:nvSpPr>
        <p:spPr>
          <a:xfrm>
            <a:off x="628650" y="790575"/>
            <a:ext cx="6614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5" name="SK-6-text-24"/>
          <p:cNvSpPr/>
          <p:nvPr/>
        </p:nvSpPr>
        <p:spPr>
          <a:xfrm>
            <a:off x="704850" y="1504950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Major Features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2095946" y="1528763"/>
            <a:ext cx="1596854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2 POINTS EACH</a:t>
            </a:r>
            <a:endParaRPr lang="en-US" sz="900" dirty="0"/>
          </a:p>
        </p:txBody>
      </p:sp>
      <p:sp>
        <p:nvSpPr>
          <p:cNvPr id="27" name="SK-6-text-26"/>
          <p:cNvSpPr/>
          <p:nvPr/>
        </p:nvSpPr>
        <p:spPr>
          <a:xfrm>
            <a:off x="1047750" y="2000250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Change in Size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1047750" y="2228850"/>
            <a:ext cx="386334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Recent growth or expansion</a:t>
            </a:r>
            <a:endParaRPr lang="en-US" sz="975" dirty="0"/>
          </a:p>
        </p:txBody>
      </p:sp>
      <p:sp>
        <p:nvSpPr>
          <p:cNvPr id="29" name="SK-6-text-28"/>
          <p:cNvSpPr/>
          <p:nvPr/>
        </p:nvSpPr>
        <p:spPr>
          <a:xfrm>
            <a:off x="4176712" y="200025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Irregular Shape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4176712" y="2228850"/>
            <a:ext cx="40119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Asymmetry or notched border</a:t>
            </a:r>
            <a:endParaRPr lang="en-US" sz="975" dirty="0"/>
          </a:p>
        </p:txBody>
      </p:sp>
      <p:sp>
        <p:nvSpPr>
          <p:cNvPr id="31" name="SK-6-text-30"/>
          <p:cNvSpPr/>
          <p:nvPr/>
        </p:nvSpPr>
        <p:spPr>
          <a:xfrm>
            <a:off x="1047750" y="2557463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Irregular Colour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1047750" y="2786063"/>
            <a:ext cx="34175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Variegated pigmentation</a:t>
            </a:r>
            <a:endParaRPr lang="en-US" sz="975" dirty="0"/>
          </a:p>
        </p:txBody>
      </p:sp>
      <p:sp>
        <p:nvSpPr>
          <p:cNvPr id="33" name="SK-6-text-32"/>
          <p:cNvSpPr/>
          <p:nvPr/>
        </p:nvSpPr>
        <p:spPr>
          <a:xfrm>
            <a:off x="704850" y="3257550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Minor Features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2105323" y="3281363"/>
            <a:ext cx="1459426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1 POINT EACH</a:t>
            </a:r>
            <a:endParaRPr lang="en-US" sz="900" dirty="0"/>
          </a:p>
        </p:txBody>
      </p:sp>
      <p:sp>
        <p:nvSpPr>
          <p:cNvPr id="35" name="SK-6-text-34"/>
          <p:cNvSpPr/>
          <p:nvPr/>
        </p:nvSpPr>
        <p:spPr>
          <a:xfrm>
            <a:off x="1047750" y="3752850"/>
            <a:ext cx="2499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Diameter ≥7mm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1047750" y="3981450"/>
            <a:ext cx="34175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Largest dimension check</a:t>
            </a:r>
            <a:endParaRPr lang="en-US" sz="975" dirty="0"/>
          </a:p>
        </p:txBody>
      </p:sp>
      <p:sp>
        <p:nvSpPr>
          <p:cNvPr id="37" name="SK-6-text-36"/>
          <p:cNvSpPr/>
          <p:nvPr/>
        </p:nvSpPr>
        <p:spPr>
          <a:xfrm>
            <a:off x="4176712" y="3752850"/>
            <a:ext cx="2194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Inflammation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4176712" y="3981450"/>
            <a:ext cx="28232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Redness or swelling</a:t>
            </a:r>
            <a:endParaRPr lang="en-US" sz="975" dirty="0"/>
          </a:p>
        </p:txBody>
      </p:sp>
      <p:sp>
        <p:nvSpPr>
          <p:cNvPr id="39" name="SK-6-text-38"/>
          <p:cNvSpPr/>
          <p:nvPr/>
        </p:nvSpPr>
        <p:spPr>
          <a:xfrm>
            <a:off x="1047750" y="4310063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Oozing / Crusting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1047750" y="4538663"/>
            <a:ext cx="32689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Bleeding or serum loss</a:t>
            </a:r>
            <a:endParaRPr lang="en-US" sz="975" dirty="0"/>
          </a:p>
        </p:txBody>
      </p:sp>
      <p:sp>
        <p:nvSpPr>
          <p:cNvPr id="41" name="SK-6-text-40"/>
          <p:cNvSpPr/>
          <p:nvPr/>
        </p:nvSpPr>
        <p:spPr>
          <a:xfrm>
            <a:off x="4176712" y="4310063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Sensation Change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4176712" y="4538663"/>
            <a:ext cx="34175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5D6D7E"/>
                </a:solidFill>
              </a:rPr>
              <a:t>Itch, tingling, or pain</a:t>
            </a:r>
            <a:endParaRPr lang="en-US" sz="975" dirty="0"/>
          </a:p>
        </p:txBody>
      </p:sp>
      <p:sp>
        <p:nvSpPr>
          <p:cNvPr id="43" name="SK-6-text-42"/>
          <p:cNvSpPr/>
          <p:nvPr/>
        </p:nvSpPr>
        <p:spPr>
          <a:xfrm>
            <a:off x="919162" y="5057775"/>
            <a:ext cx="6115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 Systematic use of the 7-point checklist is mandated by NICE to minimize "clinical gut feeling" bias.</a:t>
            </a:r>
            <a:endParaRPr lang="en-US" sz="1050" dirty="0"/>
          </a:p>
        </p:txBody>
      </p:sp>
      <p:sp>
        <p:nvSpPr>
          <p:cNvPr id="44" name="SK-6-text-43"/>
          <p:cNvSpPr/>
          <p:nvPr/>
        </p:nvSpPr>
        <p:spPr>
          <a:xfrm>
            <a:off x="7791450" y="1466850"/>
            <a:ext cx="4000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7B5F"/>
                </a:solidFill>
              </a:rPr>
              <a:t>ABCDE Aide-Memoire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7524750" y="1809750"/>
            <a:ext cx="160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A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7762875" y="1809750"/>
            <a:ext cx="4429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Asymmetry:</a:t>
            </a:r>
            <a:r>
              <a:rPr lang="en-US" sz="1050" dirty="0">
                <a:solidFill>
                  <a:srgbClr val="2C3E50"/>
                </a:solidFill>
              </a:rPr>
              <a:t> Half unlike the other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7524750" y="2066925"/>
            <a:ext cx="160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B</a:t>
            </a:r>
            <a:endParaRPr lang="en-US" sz="1050" dirty="0"/>
          </a:p>
        </p:txBody>
      </p:sp>
      <p:sp>
        <p:nvSpPr>
          <p:cNvPr id="48" name="SK-6-text-47"/>
          <p:cNvSpPr/>
          <p:nvPr/>
        </p:nvSpPr>
        <p:spPr>
          <a:xfrm>
            <a:off x="7762875" y="2066925"/>
            <a:ext cx="4429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Border:</a:t>
            </a:r>
            <a:r>
              <a:rPr lang="en-US" sz="1050" dirty="0">
                <a:solidFill>
                  <a:srgbClr val="2C3E50"/>
                </a:solidFill>
              </a:rPr>
              <a:t> Irregular, scalloped, poorly defined</a:t>
            </a:r>
            <a:endParaRPr lang="en-US" sz="1050" dirty="0"/>
          </a:p>
        </p:txBody>
      </p:sp>
      <p:sp>
        <p:nvSpPr>
          <p:cNvPr id="49" name="SK-6-text-48"/>
          <p:cNvSpPr/>
          <p:nvPr/>
        </p:nvSpPr>
        <p:spPr>
          <a:xfrm>
            <a:off x="7524750" y="2324100"/>
            <a:ext cx="160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C</a:t>
            </a:r>
            <a:endParaRPr lang="en-US" sz="1050" dirty="0"/>
          </a:p>
        </p:txBody>
      </p:sp>
      <p:sp>
        <p:nvSpPr>
          <p:cNvPr id="50" name="SK-6-text-49"/>
          <p:cNvSpPr/>
          <p:nvPr/>
        </p:nvSpPr>
        <p:spPr>
          <a:xfrm>
            <a:off x="7762875" y="2324100"/>
            <a:ext cx="4429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Colour:</a:t>
            </a:r>
            <a:r>
              <a:rPr lang="en-US" sz="1050" dirty="0">
                <a:solidFill>
                  <a:srgbClr val="2C3E50"/>
                </a:solidFill>
              </a:rPr>
              <a:t> Varied shades (brown, black, red, blue)</a:t>
            </a:r>
            <a:endParaRPr lang="en-US" sz="1050" dirty="0"/>
          </a:p>
        </p:txBody>
      </p:sp>
      <p:sp>
        <p:nvSpPr>
          <p:cNvPr id="51" name="SK-6-text-50"/>
          <p:cNvSpPr/>
          <p:nvPr/>
        </p:nvSpPr>
        <p:spPr>
          <a:xfrm>
            <a:off x="7524750" y="2581275"/>
            <a:ext cx="160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D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7762875" y="2581275"/>
            <a:ext cx="36271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Diameter:</a:t>
            </a:r>
            <a:r>
              <a:rPr lang="en-US" sz="1050" dirty="0">
                <a:solidFill>
                  <a:srgbClr val="2C3E50"/>
                </a:solidFill>
              </a:rPr>
              <a:t> Usually &gt;6mm</a:t>
            </a:r>
            <a:endParaRPr lang="en-US" sz="1050" dirty="0"/>
          </a:p>
        </p:txBody>
      </p:sp>
      <p:sp>
        <p:nvSpPr>
          <p:cNvPr id="53" name="SK-6-text-52"/>
          <p:cNvSpPr/>
          <p:nvPr/>
        </p:nvSpPr>
        <p:spPr>
          <a:xfrm>
            <a:off x="7524750" y="2838450"/>
            <a:ext cx="160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22222"/>
                </a:solidFill>
              </a:rPr>
              <a:t>E</a:t>
            </a:r>
            <a:endParaRPr lang="en-US" sz="1050" dirty="0"/>
          </a:p>
        </p:txBody>
      </p:sp>
      <p:sp>
        <p:nvSpPr>
          <p:cNvPr id="54" name="SK-6-text-53"/>
          <p:cNvSpPr/>
          <p:nvPr/>
        </p:nvSpPr>
        <p:spPr>
          <a:xfrm>
            <a:off x="7762875" y="2838450"/>
            <a:ext cx="4429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Evolution:</a:t>
            </a:r>
            <a:r>
              <a:rPr lang="en-US" sz="1050" dirty="0">
                <a:solidFill>
                  <a:srgbClr val="2C3E50"/>
                </a:solidFill>
              </a:rPr>
              <a:t> Changing in size, shape, or colour</a:t>
            </a:r>
            <a:endParaRPr lang="en-US" sz="1050" dirty="0"/>
          </a:p>
        </p:txBody>
      </p:sp>
      <p:sp>
        <p:nvSpPr>
          <p:cNvPr id="55" name="SK-6-text-54"/>
          <p:cNvSpPr/>
          <p:nvPr/>
        </p:nvSpPr>
        <p:spPr>
          <a:xfrm>
            <a:off x="7524750" y="5457825"/>
            <a:ext cx="4000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>
                    <a:alpha val="90000"/>
                  </a:srgbClr>
                </a:solidFill>
              </a:rPr>
              <a:t>URGENT ACTION TRIGGER</a:t>
            </a:r>
            <a:endParaRPr lang="en-US" sz="1125" dirty="0"/>
          </a:p>
        </p:txBody>
      </p:sp>
      <p:sp>
        <p:nvSpPr>
          <p:cNvPr id="56" name="SK-6-text-55"/>
          <p:cNvSpPr/>
          <p:nvPr/>
        </p:nvSpPr>
        <p:spPr>
          <a:xfrm>
            <a:off x="7524750" y="5748338"/>
            <a:ext cx="400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FFFFFF"/>
                </a:solidFill>
              </a:rPr>
              <a:t>SCORE ≥ 3</a:t>
            </a:r>
            <a:endParaRPr lang="en-US" sz="1800" dirty="0"/>
          </a:p>
        </p:txBody>
      </p:sp>
      <p:sp>
        <p:nvSpPr>
          <p:cNvPr id="57" name="SK-6-text-56"/>
          <p:cNvSpPr/>
          <p:nvPr/>
        </p:nvSpPr>
        <p:spPr>
          <a:xfrm>
            <a:off x="7524750" y="6167438"/>
            <a:ext cx="4000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>
                    <a:alpha val="90000"/>
                  </a:srgbClr>
                </a:solidFill>
              </a:rPr>
              <a:t>Refer on 2-Week Wait Pathway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47775"/>
            <a:ext cx="5500688" cy="435292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24000"/>
            <a:ext cx="238125" cy="1905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962150"/>
            <a:ext cx="142875" cy="1143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289721"/>
            <a:ext cx="142875" cy="1143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617291"/>
            <a:ext cx="142875" cy="122337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158133"/>
            <a:ext cx="142875" cy="1143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3580954"/>
            <a:ext cx="5043488" cy="7429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5350" y="3809554"/>
            <a:ext cx="285750" cy="28575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247775"/>
            <a:ext cx="5500688" cy="43529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524000"/>
            <a:ext cx="238125" cy="1905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1962150"/>
            <a:ext cx="142875" cy="12233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2502991"/>
            <a:ext cx="142875" cy="13186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3043833"/>
            <a:ext cx="142875" cy="1143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3371404"/>
            <a:ext cx="142875" cy="11430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3663" y="3794224"/>
            <a:ext cx="5043488" cy="74295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34163" y="4022824"/>
            <a:ext cx="285750" cy="28575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6250" y="5791200"/>
            <a:ext cx="11239500" cy="68580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4375" y="6008787"/>
            <a:ext cx="261937" cy="250478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628650" y="381000"/>
            <a:ext cx="115214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NICE NG12 REFERRAL CRITERIA: 2-WEEK WAIT</a:t>
            </a:r>
            <a:endParaRPr lang="en-US" sz="1800" dirty="0"/>
          </a:p>
        </p:txBody>
      </p:sp>
      <p:sp>
        <p:nvSpPr>
          <p:cNvPr id="25" name="SK-7-text-24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1057275" y="1476375"/>
            <a:ext cx="5638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Suspected Melanoma (2WW)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942975" y="1914525"/>
            <a:ext cx="11216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Suspicious pigmented lesion with </a:t>
            </a:r>
            <a:r>
              <a:rPr lang="en-US" sz="1200" b="1" dirty="0">
                <a:solidFill>
                  <a:srgbClr val="2C3E50"/>
                </a:solidFill>
              </a:rPr>
              <a:t>7-point checklist score ≥ 3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942975" y="2242096"/>
            <a:ext cx="10972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Any suspicious skin lesion where </a:t>
            </a:r>
            <a:r>
              <a:rPr lang="en-US" sz="1200" b="1" dirty="0">
                <a:solidFill>
                  <a:srgbClr val="2C3E50"/>
                </a:solidFill>
              </a:rPr>
              <a:t>melanoma cannot be excluded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942975" y="2569666"/>
            <a:ext cx="48053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Amelanotic lesions</a:t>
            </a:r>
            <a:r>
              <a:rPr lang="en-US" sz="1200" dirty="0">
                <a:solidFill>
                  <a:srgbClr val="2C3E50"/>
                </a:solidFill>
              </a:rPr>
              <a:t> with concerning features (irregular, growing, evolving)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942975" y="3110508"/>
            <a:ext cx="8778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Rapidly growing new pigmented lesion in an adult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1323975" y="3723829"/>
            <a:ext cx="42338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22222"/>
                </a:solidFill>
              </a:rPr>
              <a:t>CRITICAL: Refer ALL suspected melanomas INTACT. Do NOT biopsy in primary care.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796088" y="1476375"/>
            <a:ext cx="4495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Suspected SCC (2WW)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6681788" y="1914525"/>
            <a:ext cx="48053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Non-healing lesion with </a:t>
            </a:r>
            <a:r>
              <a:rPr lang="en-US" sz="1200" b="1" dirty="0">
                <a:solidFill>
                  <a:srgbClr val="2C3E50"/>
                </a:solidFill>
              </a:rPr>
              <a:t>significant induration</a:t>
            </a:r>
            <a:r>
              <a:rPr lang="en-US" sz="1200" dirty="0">
                <a:solidFill>
                  <a:srgbClr val="2C3E50"/>
                </a:solidFill>
              </a:rPr>
              <a:t> (palpable depth component)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6681788" y="2455366"/>
            <a:ext cx="48053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Expansion documented over 1–2 months; commonly on face, scalp, or hands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6681788" y="2996208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Squamous Cell Carcinoma confirmed from a biopsy in primary care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6681788" y="3323779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Lesion &gt;1cm in size or showing signs of ulceration/bleeding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7062788" y="3937099"/>
            <a:ext cx="42338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56404"/>
                </a:solidFill>
              </a:rPr>
              <a:t>IMMUNOSUPPRESSED: Any growing skin lesion in a transplant patient = URGENT 2WW.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1166813" y="5934075"/>
            <a:ext cx="10310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Bradford VTS Note:</a:t>
            </a:r>
            <a:r>
              <a:rPr lang="en-US" sz="1125" dirty="0">
                <a:solidFill>
                  <a:srgbClr val="2C3E50"/>
                </a:solidFill>
              </a:rPr>
              <a:t> Ensure high-quality photos are attached to 2WW referrals where possible. Documenting the duration of change and palpable induration is essential for secondary care triage.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47775"/>
            <a:ext cx="5476875" cy="2519363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476375"/>
            <a:ext cx="342900" cy="3429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144" y="1560165"/>
            <a:ext cx="214313" cy="17532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019300"/>
            <a:ext cx="142875" cy="122337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560141"/>
            <a:ext cx="142875" cy="14287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290888"/>
            <a:ext cx="1447800" cy="2476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957638"/>
            <a:ext cx="5476875" cy="251936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4186238"/>
            <a:ext cx="342900" cy="3429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9144" y="4270028"/>
            <a:ext cx="214313" cy="17532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4729163"/>
            <a:ext cx="142875" cy="14287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850" y="5270004"/>
            <a:ext cx="142875" cy="14287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247775"/>
            <a:ext cx="5476875" cy="251936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476375"/>
            <a:ext cx="342900" cy="3429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1769" y="1560165"/>
            <a:ext cx="214313" cy="17532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019300"/>
            <a:ext cx="142875" cy="131862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560141"/>
            <a:ext cx="142875" cy="14287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3290888"/>
            <a:ext cx="1704975" cy="24765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957638"/>
            <a:ext cx="5476875" cy="2519363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186238"/>
            <a:ext cx="342900" cy="34290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31769" y="4270028"/>
            <a:ext cx="214313" cy="17532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729163"/>
            <a:ext cx="142875" cy="131862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5270004"/>
            <a:ext cx="142875" cy="122337"/>
          </a:xfrm>
          <a:prstGeom prst="rect">
            <a:avLst/>
          </a:prstGeom>
        </p:spPr>
      </p:pic>
      <p:sp>
        <p:nvSpPr>
          <p:cNvPr id="28" name="SK-8-text-27"/>
          <p:cNvSpPr/>
          <p:nvPr/>
        </p:nvSpPr>
        <p:spPr>
          <a:xfrm>
            <a:off x="628650" y="381000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ROUTINE REFERRALS AND TELEDERMATOLOGY</a:t>
            </a:r>
            <a:endParaRPr lang="en-US" sz="1800" dirty="0"/>
          </a:p>
        </p:txBody>
      </p:sp>
      <p:sp>
        <p:nvSpPr>
          <p:cNvPr id="29" name="SK-8-text-28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1162050" y="151923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BCC Standard Pathway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942975" y="197167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Suspected BCC requires </a:t>
            </a:r>
            <a:r>
              <a:rPr lang="en-US" sz="1200" b="1" dirty="0">
                <a:solidFill>
                  <a:srgbClr val="2C3E50"/>
                </a:solidFill>
              </a:rPr>
              <a:t>routine referral</a:t>
            </a:r>
            <a:r>
              <a:rPr lang="en-US" sz="1200" dirty="0">
                <a:solidFill>
                  <a:srgbClr val="2C3E50"/>
                </a:solidFill>
              </a:rPr>
              <a:t> (within 18 weeks) rather than 2WW.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942975" y="2512516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Metastasis is exceptionally rare; urgent referral is clinically unnecessary in most cases.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800100" y="3290888"/>
            <a:ext cx="2421957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NICE NG12 COMPLIANT</a:t>
            </a:r>
            <a:endParaRPr lang="en-US" sz="900" dirty="0"/>
          </a:p>
        </p:txBody>
      </p:sp>
      <p:sp>
        <p:nvSpPr>
          <p:cNvPr id="34" name="SK-8-text-33"/>
          <p:cNvSpPr/>
          <p:nvPr/>
        </p:nvSpPr>
        <p:spPr>
          <a:xfrm>
            <a:off x="1162050" y="422910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Exceptions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942975" y="468153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BCC near critical sites (e.g., inner canthus, nose) may require prioritized surgical planning.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942975" y="5222379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Morphoeic BCC:</a:t>
            </a:r>
            <a:r>
              <a:rPr lang="en-US" sz="1200" dirty="0">
                <a:solidFill>
                  <a:srgbClr val="2C3E50"/>
                </a:solidFill>
              </a:rPr>
              <a:t> Flat, scar-like lesions that often require Mohs micrographic surgery.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6924675" y="1519238"/>
            <a:ext cx="5267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Teledermatology (NHS 2024)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6705600" y="197167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GPs should utilize teledermatology </a:t>
            </a:r>
            <a:r>
              <a:rPr lang="en-US" sz="1200" b="1" dirty="0">
                <a:solidFill>
                  <a:srgbClr val="2C3E50"/>
                </a:solidFill>
              </a:rPr>
              <a:t>before formal referral</a:t>
            </a:r>
            <a:r>
              <a:rPr lang="en-US" sz="1200" dirty="0">
                <a:solidFill>
                  <a:srgbClr val="2C3E50"/>
                </a:solidFill>
              </a:rPr>
              <a:t> where locally available.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6705600" y="2512516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Enables remote specialist triage without the need for an initial face-to-face appointment.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6562725" y="3290888"/>
            <a:ext cx="312709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NHS ENGLAND 2024 UPDATE</a:t>
            </a:r>
            <a:endParaRPr lang="en-US" sz="900" dirty="0"/>
          </a:p>
        </p:txBody>
      </p:sp>
      <p:sp>
        <p:nvSpPr>
          <p:cNvPr id="41" name="SK-8-text-40"/>
          <p:cNvSpPr/>
          <p:nvPr/>
        </p:nvSpPr>
        <p:spPr>
          <a:xfrm>
            <a:off x="6924675" y="422910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Pathway Efficiency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6705600" y="468153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Significant reduction in unnecessary 2WW referrals for benign or routine lesions.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6705600" y="5222379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Improves clinical speed and outcomes for confirmed high-risk malignancies.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85750"/>
            <a:ext cx="11239500" cy="77152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8150"/>
            <a:ext cx="38100" cy="2286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247775"/>
            <a:ext cx="5476875" cy="24955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528763"/>
            <a:ext cx="190500" cy="1524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3981450"/>
            <a:ext cx="5476875" cy="24955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4262438"/>
            <a:ext cx="190500" cy="1524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247775"/>
            <a:ext cx="5476875" cy="249555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1528763"/>
            <a:ext cx="190500" cy="1524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2636341"/>
            <a:ext cx="5019675" cy="442913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1775" y="2781300"/>
            <a:ext cx="178594" cy="14882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3981450"/>
            <a:ext cx="5476875" cy="249555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262438"/>
            <a:ext cx="190500" cy="152400"/>
          </a:xfrm>
          <a:prstGeom prst="rect">
            <a:avLst/>
          </a:prstGeom>
        </p:spPr>
      </p:pic>
      <p:sp>
        <p:nvSpPr>
          <p:cNvPr id="15" name="SK-9-text-14"/>
          <p:cNvSpPr/>
          <p:nvPr/>
        </p:nvSpPr>
        <p:spPr>
          <a:xfrm>
            <a:off x="628650" y="381000"/>
            <a:ext cx="101498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DERMOSCOPY PRINCIPLES IN PRIMARY CARE</a:t>
            </a:r>
            <a:endParaRPr lang="en-US" sz="1800" dirty="0"/>
          </a:p>
        </p:txBody>
      </p:sp>
      <p:sp>
        <p:nvSpPr>
          <p:cNvPr id="16" name="SK-9-text-15"/>
          <p:cNvSpPr/>
          <p:nvPr/>
        </p:nvSpPr>
        <p:spPr>
          <a:xfrm>
            <a:off x="628650" y="762000"/>
            <a:ext cx="1108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7B5F"/>
                </a:solidFill>
              </a:rPr>
              <a:t>Clinical Guidance &amp; NICE NG12 Compliance</a:t>
            </a:r>
            <a:endParaRPr lang="en-US" sz="1050" dirty="0"/>
          </a:p>
        </p:txBody>
      </p:sp>
      <p:sp>
        <p:nvSpPr>
          <p:cNvPr id="17" name="SK-9-text-16"/>
          <p:cNvSpPr/>
          <p:nvPr/>
        </p:nvSpPr>
        <p:spPr>
          <a:xfrm>
            <a:off x="1009650" y="147637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Why Use Dermoscopy?</a:t>
            </a:r>
            <a:endParaRPr lang="en-US" sz="1350" dirty="0"/>
          </a:p>
        </p:txBody>
      </p:sp>
      <p:sp>
        <p:nvSpPr>
          <p:cNvPr id="18" name="SK-9-text-17"/>
          <p:cNvSpPr/>
          <p:nvPr/>
        </p:nvSpPr>
        <p:spPr>
          <a:xfrm>
            <a:off x="971550" y="1885950"/>
            <a:ext cx="1108245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Improves diagnostic accuracy for pigmented lesions vs naked eye.</a:t>
            </a:r>
            <a:endParaRPr lang="en-US" sz="1200" dirty="0"/>
          </a:p>
        </p:txBody>
      </p:sp>
      <p:sp>
        <p:nvSpPr>
          <p:cNvPr id="19" name="SK-9-text-18"/>
          <p:cNvSpPr/>
          <p:nvPr/>
        </p:nvSpPr>
        <p:spPr>
          <a:xfrm>
            <a:off x="971550" y="2213521"/>
            <a:ext cx="929310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Reduces unnecessary 2WW referrals for benign lesions.</a:t>
            </a:r>
            <a:endParaRPr lang="en-US" sz="1200" dirty="0"/>
          </a:p>
        </p:txBody>
      </p:sp>
      <p:sp>
        <p:nvSpPr>
          <p:cNvPr id="20" name="SK-9-text-19"/>
          <p:cNvSpPr/>
          <p:nvPr/>
        </p:nvSpPr>
        <p:spPr>
          <a:xfrm>
            <a:off x="971550" y="2541091"/>
            <a:ext cx="1073613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Increases sensitivity for early melanoma (PCDS/RCGP endorsed).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1009650" y="42100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Initial Assessment Steps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971550" y="4619625"/>
            <a:ext cx="756146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Step 1: Determine if lesion is </a:t>
            </a:r>
            <a:r>
              <a:rPr lang="en-US" sz="1200" b="1" dirty="0">
                <a:solidFill>
                  <a:srgbClr val="2C3E50"/>
                </a:solidFill>
              </a:rPr>
              <a:t>Melanocytic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971550" y="4947196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Look for specific markers: Pigment network, globules, or blotches.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971550" y="5274766"/>
            <a:ext cx="112204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non-melanocytic, look for "stuck-on" features or vascular patterns.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6772275" y="147637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Chaos and Clues Method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6734175" y="1885950"/>
            <a:ext cx="5457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Chaos:</a:t>
            </a:r>
            <a:r>
              <a:rPr lang="en-US" sz="1200" dirty="0">
                <a:solidFill>
                  <a:srgbClr val="2C3E50"/>
                </a:solidFill>
              </a:rPr>
              <a:t> Asymmetry of pattern or color distribution.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6734175" y="2213521"/>
            <a:ext cx="5457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Clues:</a:t>
            </a:r>
            <a:r>
              <a:rPr lang="en-US" sz="1200" dirty="0">
                <a:solidFill>
                  <a:srgbClr val="2C3E50"/>
                </a:solidFill>
              </a:rPr>
              <a:t> Atypical network, blue-white veil, or irregular vessels.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6836569" y="2636341"/>
            <a:ext cx="5355431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 ANY Chaos + ANY Clue = </a:t>
            </a:r>
            <a:r>
              <a:rPr lang="en-US" sz="1125" b="1" dirty="0">
                <a:solidFill>
                  <a:srgbClr val="B22222"/>
                </a:solidFill>
              </a:rPr>
              <a:t>URGENT 2WW REFERRAL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6772275" y="421005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Recognizing Benign Mimics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6810375" y="4619625"/>
            <a:ext cx="47529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  <a:highlight>
                  <a:srgbClr val="E2E8F0"/>
                </a:highlight>
              </a:rPr>
              <a:t>Seborrhoeic Keratosis</a:t>
            </a:r>
            <a:r>
              <a:rPr lang="en-US" sz="1200" dirty="0">
                <a:solidFill>
                  <a:srgbClr val="2C3E50"/>
                </a:solidFill>
              </a:rPr>
              <a:t> Milia-like cysts, comedo-like openings, and "brain-like" fissures.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6810375" y="5160466"/>
            <a:ext cx="5457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  <a:highlight>
                  <a:srgbClr val="E2E8F0"/>
                </a:highlight>
              </a:rPr>
              <a:t>Solar Lentigo</a:t>
            </a:r>
            <a:r>
              <a:rPr lang="en-US" sz="1200" dirty="0">
                <a:solidFill>
                  <a:srgbClr val="2C3E50"/>
                </a:solidFill>
              </a:rPr>
              <a:t> "Moth-eaten" border, faint brown fingerprint-like lines.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6810375" y="5488037"/>
            <a:ext cx="47529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  <a:highlight>
                  <a:srgbClr val="E2E8F0"/>
                </a:highlight>
              </a:rPr>
              <a:t>Dermatofibroma</a:t>
            </a:r>
            <a:r>
              <a:rPr lang="en-US" sz="1200" dirty="0">
                <a:solidFill>
                  <a:srgbClr val="2C3E50"/>
                </a:solidFill>
              </a:rPr>
              <a:t> Central white scar-like patch with peripheral network.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2460</Words>
  <Application>Microsoft Office PowerPoint</Application>
  <PresentationFormat>Widescreen</PresentationFormat>
  <Paragraphs>298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2026-05-08T19:54:18Z</dcterms:created>
  <dcterms:modified xsi:type="dcterms:W3CDTF">2026-05-09T13:33:01Z</dcterms:modified>
</cp:coreProperties>
</file>