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12192000"/>
  <p:embeddedFontLst>
    <p:embeddedFont>
      <p:font typeface="Inter" panose="020B0604020202020204" charset="0"/>
      <p:regular r:id="rId18"/>
      <p:bold r:id="rId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4763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3" Type="http://schemas.openxmlformats.org/officeDocument/2006/relationships/image" Target="../media/image2.png"/><Relationship Id="rId7" Type="http://schemas.openxmlformats.org/officeDocument/2006/relationships/image" Target="../media/image90.png"/><Relationship Id="rId12" Type="http://schemas.openxmlformats.org/officeDocument/2006/relationships/image" Target="../media/image15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8.png"/><Relationship Id="rId11" Type="http://schemas.openxmlformats.org/officeDocument/2006/relationships/image" Target="../media/image152.png"/><Relationship Id="rId5" Type="http://schemas.openxmlformats.org/officeDocument/2006/relationships/image" Target="../media/image147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4" Type="http://schemas.openxmlformats.org/officeDocument/2006/relationships/image" Target="../media/image22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3" Type="http://schemas.openxmlformats.org/officeDocument/2006/relationships/image" Target="../media/image2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10" Type="http://schemas.openxmlformats.org/officeDocument/2006/relationships/image" Target="../media/image162.png"/><Relationship Id="rId4" Type="http://schemas.openxmlformats.org/officeDocument/2006/relationships/image" Target="../media/image22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3" Type="http://schemas.openxmlformats.org/officeDocument/2006/relationships/image" Target="../media/image2.png"/><Relationship Id="rId21" Type="http://schemas.openxmlformats.org/officeDocument/2006/relationships/image" Target="../media/image186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81.png"/><Relationship Id="rId20" Type="http://schemas.openxmlformats.org/officeDocument/2006/relationships/image" Target="../media/image1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23" Type="http://schemas.openxmlformats.org/officeDocument/2006/relationships/image" Target="../media/image188.pn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22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8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8.png"/><Relationship Id="rId18" Type="http://schemas.openxmlformats.org/officeDocument/2006/relationships/image" Target="../media/image203.png"/><Relationship Id="rId26" Type="http://schemas.openxmlformats.org/officeDocument/2006/relationships/image" Target="../media/image211.png"/><Relationship Id="rId3" Type="http://schemas.openxmlformats.org/officeDocument/2006/relationships/image" Target="../media/image189.png"/><Relationship Id="rId21" Type="http://schemas.openxmlformats.org/officeDocument/2006/relationships/image" Target="../media/image206.png"/><Relationship Id="rId7" Type="http://schemas.openxmlformats.org/officeDocument/2006/relationships/image" Target="../media/image192.png"/><Relationship Id="rId12" Type="http://schemas.openxmlformats.org/officeDocument/2006/relationships/image" Target="../media/image197.png"/><Relationship Id="rId17" Type="http://schemas.openxmlformats.org/officeDocument/2006/relationships/image" Target="../media/image202.png"/><Relationship Id="rId25" Type="http://schemas.openxmlformats.org/officeDocument/2006/relationships/image" Target="../media/image21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01.png"/><Relationship Id="rId20" Type="http://schemas.openxmlformats.org/officeDocument/2006/relationships/image" Target="../media/image205.png"/><Relationship Id="rId29" Type="http://schemas.openxmlformats.org/officeDocument/2006/relationships/image" Target="../media/image2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1.png"/><Relationship Id="rId11" Type="http://schemas.openxmlformats.org/officeDocument/2006/relationships/image" Target="../media/image196.png"/><Relationship Id="rId24" Type="http://schemas.openxmlformats.org/officeDocument/2006/relationships/image" Target="../media/image209.png"/><Relationship Id="rId5" Type="http://schemas.openxmlformats.org/officeDocument/2006/relationships/image" Target="../media/image190.png"/><Relationship Id="rId15" Type="http://schemas.openxmlformats.org/officeDocument/2006/relationships/image" Target="../media/image200.png"/><Relationship Id="rId23" Type="http://schemas.openxmlformats.org/officeDocument/2006/relationships/image" Target="../media/image208.png"/><Relationship Id="rId28" Type="http://schemas.openxmlformats.org/officeDocument/2006/relationships/image" Target="../media/image213.png"/><Relationship Id="rId10" Type="http://schemas.openxmlformats.org/officeDocument/2006/relationships/image" Target="../media/image195.png"/><Relationship Id="rId19" Type="http://schemas.openxmlformats.org/officeDocument/2006/relationships/image" Target="../media/image204.png"/><Relationship Id="rId4" Type="http://schemas.openxmlformats.org/officeDocument/2006/relationships/image" Target="../media/image2.png"/><Relationship Id="rId9" Type="http://schemas.openxmlformats.org/officeDocument/2006/relationships/image" Target="../media/image194.png"/><Relationship Id="rId14" Type="http://schemas.openxmlformats.org/officeDocument/2006/relationships/image" Target="../media/image199.png"/><Relationship Id="rId22" Type="http://schemas.openxmlformats.org/officeDocument/2006/relationships/image" Target="../media/image207.png"/><Relationship Id="rId27" Type="http://schemas.openxmlformats.org/officeDocument/2006/relationships/image" Target="../media/image2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13" Type="http://schemas.openxmlformats.org/officeDocument/2006/relationships/image" Target="../media/image223.png"/><Relationship Id="rId18" Type="http://schemas.openxmlformats.org/officeDocument/2006/relationships/image" Target="../media/image228.png"/><Relationship Id="rId3" Type="http://schemas.openxmlformats.org/officeDocument/2006/relationships/image" Target="../media/image2.png"/><Relationship Id="rId21" Type="http://schemas.openxmlformats.org/officeDocument/2006/relationships/image" Target="../media/image231.png"/><Relationship Id="rId7" Type="http://schemas.openxmlformats.org/officeDocument/2006/relationships/image" Target="../media/image217.png"/><Relationship Id="rId12" Type="http://schemas.openxmlformats.org/officeDocument/2006/relationships/image" Target="../media/image222.png"/><Relationship Id="rId17" Type="http://schemas.openxmlformats.org/officeDocument/2006/relationships/image" Target="../media/image22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26.png"/><Relationship Id="rId20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6.png"/><Relationship Id="rId11" Type="http://schemas.openxmlformats.org/officeDocument/2006/relationships/image" Target="../media/image221.png"/><Relationship Id="rId5" Type="http://schemas.openxmlformats.org/officeDocument/2006/relationships/image" Target="../media/image215.png"/><Relationship Id="rId15" Type="http://schemas.openxmlformats.org/officeDocument/2006/relationships/image" Target="../media/image225.png"/><Relationship Id="rId23" Type="http://schemas.openxmlformats.org/officeDocument/2006/relationships/image" Target="../media/image233.png"/><Relationship Id="rId10" Type="http://schemas.openxmlformats.org/officeDocument/2006/relationships/image" Target="../media/image220.png"/><Relationship Id="rId19" Type="http://schemas.openxmlformats.org/officeDocument/2006/relationships/image" Target="../media/image229.png"/><Relationship Id="rId4" Type="http://schemas.openxmlformats.org/officeDocument/2006/relationships/image" Target="../media/image22.png"/><Relationship Id="rId9" Type="http://schemas.openxmlformats.org/officeDocument/2006/relationships/image" Target="../media/image219.png"/><Relationship Id="rId14" Type="http://schemas.openxmlformats.org/officeDocument/2006/relationships/image" Target="../media/image224.png"/><Relationship Id="rId22" Type="http://schemas.openxmlformats.org/officeDocument/2006/relationships/image" Target="../media/image2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0.png"/><Relationship Id="rId18" Type="http://schemas.openxmlformats.org/officeDocument/2006/relationships/image" Target="../media/image244.png"/><Relationship Id="rId3" Type="http://schemas.openxmlformats.org/officeDocument/2006/relationships/image" Target="../media/image96.png"/><Relationship Id="rId7" Type="http://schemas.openxmlformats.org/officeDocument/2006/relationships/image" Target="../media/image235.png"/><Relationship Id="rId12" Type="http://schemas.openxmlformats.org/officeDocument/2006/relationships/image" Target="../media/image128.png"/><Relationship Id="rId17" Type="http://schemas.openxmlformats.org/officeDocument/2006/relationships/image" Target="../media/image243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4.png"/><Relationship Id="rId11" Type="http://schemas.openxmlformats.org/officeDocument/2006/relationships/image" Target="../media/image239.png"/><Relationship Id="rId5" Type="http://schemas.openxmlformats.org/officeDocument/2006/relationships/image" Target="../media/image22.png"/><Relationship Id="rId15" Type="http://schemas.openxmlformats.org/officeDocument/2006/relationships/image" Target="../media/image241.png"/><Relationship Id="rId10" Type="http://schemas.openxmlformats.org/officeDocument/2006/relationships/image" Target="../media/image238.png"/><Relationship Id="rId19" Type="http://schemas.openxmlformats.org/officeDocument/2006/relationships/image" Target="../media/image245.png"/><Relationship Id="rId4" Type="http://schemas.openxmlformats.org/officeDocument/2006/relationships/image" Target="../media/image2.png"/><Relationship Id="rId9" Type="http://schemas.openxmlformats.org/officeDocument/2006/relationships/image" Target="../media/image237.png"/><Relationship Id="rId14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19" Type="http://schemas.openxmlformats.org/officeDocument/2006/relationships/image" Target="../media/image37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26" Type="http://schemas.openxmlformats.org/officeDocument/2006/relationships/image" Target="../media/image60.png"/><Relationship Id="rId3" Type="http://schemas.openxmlformats.org/officeDocument/2006/relationships/image" Target="../media/image39.png"/><Relationship Id="rId21" Type="http://schemas.openxmlformats.org/officeDocument/2006/relationships/image" Target="../media/image55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5" Type="http://schemas.openxmlformats.org/officeDocument/2006/relationships/image" Target="../media/image5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24" Type="http://schemas.openxmlformats.org/officeDocument/2006/relationships/image" Target="../media/image58.png"/><Relationship Id="rId5" Type="http://schemas.openxmlformats.org/officeDocument/2006/relationships/image" Target="../media/image22.png"/><Relationship Id="rId15" Type="http://schemas.openxmlformats.org/officeDocument/2006/relationships/image" Target="../media/image49.pn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2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Relationship Id="rId22" Type="http://schemas.openxmlformats.org/officeDocument/2006/relationships/image" Target="../media/image56.png"/><Relationship Id="rId27" Type="http://schemas.openxmlformats.org/officeDocument/2006/relationships/image" Target="../media/image6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0.png"/><Relationship Id="rId18" Type="http://schemas.openxmlformats.org/officeDocument/2006/relationships/image" Target="../media/image75.png"/><Relationship Id="rId26" Type="http://schemas.openxmlformats.org/officeDocument/2006/relationships/image" Target="../media/image83.png"/><Relationship Id="rId21" Type="http://schemas.openxmlformats.org/officeDocument/2006/relationships/image" Target="../media/image78.png"/><Relationship Id="rId34" Type="http://schemas.openxmlformats.org/officeDocument/2006/relationships/image" Target="../media/image9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17" Type="http://schemas.openxmlformats.org/officeDocument/2006/relationships/image" Target="../media/image74.png"/><Relationship Id="rId25" Type="http://schemas.openxmlformats.org/officeDocument/2006/relationships/image" Target="../media/image82.png"/><Relationship Id="rId33" Type="http://schemas.openxmlformats.org/officeDocument/2006/relationships/image" Target="../media/image90.png"/><Relationship Id="rId38" Type="http://schemas.openxmlformats.org/officeDocument/2006/relationships/image" Target="../media/image9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73.png"/><Relationship Id="rId20" Type="http://schemas.openxmlformats.org/officeDocument/2006/relationships/image" Target="../media/image77.png"/><Relationship Id="rId29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37" Type="http://schemas.openxmlformats.org/officeDocument/2006/relationships/image" Target="../media/image94.png"/><Relationship Id="rId5" Type="http://schemas.openxmlformats.org/officeDocument/2006/relationships/image" Target="../media/image62.png"/><Relationship Id="rId15" Type="http://schemas.openxmlformats.org/officeDocument/2006/relationships/image" Target="../media/image72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3.png"/><Relationship Id="rId10" Type="http://schemas.openxmlformats.org/officeDocument/2006/relationships/image" Target="../media/image67.png"/><Relationship Id="rId19" Type="http://schemas.openxmlformats.org/officeDocument/2006/relationships/image" Target="../media/image76.png"/><Relationship Id="rId31" Type="http://schemas.openxmlformats.org/officeDocument/2006/relationships/image" Target="../media/image88.png"/><Relationship Id="rId4" Type="http://schemas.openxmlformats.org/officeDocument/2006/relationships/image" Target="../media/image22.png"/><Relationship Id="rId9" Type="http://schemas.openxmlformats.org/officeDocument/2006/relationships/image" Target="../media/image66.png"/><Relationship Id="rId14" Type="http://schemas.openxmlformats.org/officeDocument/2006/relationships/image" Target="../media/image71.png"/><Relationship Id="rId22" Type="http://schemas.openxmlformats.org/officeDocument/2006/relationships/image" Target="../media/image79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2.png"/><Relationship Id="rId8" Type="http://schemas.openxmlformats.org/officeDocument/2006/relationships/image" Target="../media/image65.png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5.png"/><Relationship Id="rId3" Type="http://schemas.openxmlformats.org/officeDocument/2006/relationships/image" Target="../media/image96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5" Type="http://schemas.openxmlformats.org/officeDocument/2006/relationships/image" Target="../media/image107.png"/><Relationship Id="rId10" Type="http://schemas.openxmlformats.org/officeDocument/2006/relationships/image" Target="../media/image102.png"/><Relationship Id="rId4" Type="http://schemas.openxmlformats.org/officeDocument/2006/relationships/image" Target="../media/image2.png"/><Relationship Id="rId9" Type="http://schemas.openxmlformats.org/officeDocument/2006/relationships/image" Target="../media/image101.png"/><Relationship Id="rId14" Type="http://schemas.openxmlformats.org/officeDocument/2006/relationships/image" Target="../media/image10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7.png"/><Relationship Id="rId3" Type="http://schemas.openxmlformats.org/officeDocument/2006/relationships/image" Target="../media/image2.png"/><Relationship Id="rId7" Type="http://schemas.openxmlformats.org/officeDocument/2006/relationships/image" Target="../media/image111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5.png"/><Relationship Id="rId5" Type="http://schemas.openxmlformats.org/officeDocument/2006/relationships/image" Target="../media/image109.png"/><Relationship Id="rId15" Type="http://schemas.openxmlformats.org/officeDocument/2006/relationships/image" Target="../media/image11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" Type="http://schemas.openxmlformats.org/officeDocument/2006/relationships/image" Target="../media/image39.png"/><Relationship Id="rId7" Type="http://schemas.openxmlformats.org/officeDocument/2006/relationships/image" Target="../media/image123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27.png"/><Relationship Id="rId5" Type="http://schemas.openxmlformats.org/officeDocument/2006/relationships/image" Target="../media/image22.png"/><Relationship Id="rId15" Type="http://schemas.openxmlformats.org/officeDocument/2006/relationships/image" Target="../media/image131.png"/><Relationship Id="rId10" Type="http://schemas.openxmlformats.org/officeDocument/2006/relationships/image" Target="../media/image126.png"/><Relationship Id="rId4" Type="http://schemas.openxmlformats.org/officeDocument/2006/relationships/image" Target="../media/image2.png"/><Relationship Id="rId9" Type="http://schemas.openxmlformats.org/officeDocument/2006/relationships/image" Target="../media/image125.png"/><Relationship Id="rId14" Type="http://schemas.openxmlformats.org/officeDocument/2006/relationships/image" Target="../media/image1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13" Type="http://schemas.openxmlformats.org/officeDocument/2006/relationships/image" Target="../media/image143.png"/><Relationship Id="rId3" Type="http://schemas.openxmlformats.org/officeDocument/2006/relationships/image" Target="../media/image2.png"/><Relationship Id="rId7" Type="http://schemas.openxmlformats.org/officeDocument/2006/relationships/image" Target="../media/image137.png"/><Relationship Id="rId12" Type="http://schemas.openxmlformats.org/officeDocument/2006/relationships/image" Target="../media/image14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11" Type="http://schemas.openxmlformats.org/officeDocument/2006/relationships/image" Target="../media/image141.png"/><Relationship Id="rId5" Type="http://schemas.openxmlformats.org/officeDocument/2006/relationships/image" Target="../media/image135.png"/><Relationship Id="rId15" Type="http://schemas.openxmlformats.org/officeDocument/2006/relationships/image" Target="../media/image145.png"/><Relationship Id="rId10" Type="http://schemas.openxmlformats.org/officeDocument/2006/relationships/image" Target="../media/image140.png"/><Relationship Id="rId4" Type="http://schemas.openxmlformats.org/officeDocument/2006/relationships/image" Target="../media/image22.png"/><Relationship Id="rId9" Type="http://schemas.openxmlformats.org/officeDocument/2006/relationships/image" Target="../media/image139.png"/><Relationship Id="rId14" Type="http://schemas.openxmlformats.org/officeDocument/2006/relationships/image" Target="../media/image1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5600" y="0"/>
            <a:ext cx="5486400" cy="6858000"/>
          </a:xfrm>
          <a:prstGeom prst="rect">
            <a:avLst/>
          </a:prstGeom>
        </p:spPr>
      </p:pic>
      <p:sp>
        <p:nvSpPr>
          <p:cNvPr id="5" name="SK-1-text-4"/>
          <p:cNvSpPr/>
          <p:nvPr/>
        </p:nvSpPr>
        <p:spPr>
          <a:xfrm>
            <a:off x="571500" y="583109"/>
            <a:ext cx="2525486" cy="266700"/>
          </a:xfrm>
          <a:prstGeom prst="rect">
            <a:avLst/>
          </a:prstGeom>
          <a:solidFill>
            <a:schemeClr val="accent2"/>
          </a:solidFill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120" dirty="0">
                <a:solidFill>
                  <a:schemeClr val="bg1"/>
                </a:solidFill>
              </a:rPr>
              <a:t>BRADFORD VTS TEACHING DECK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SK-1-text-5"/>
          <p:cNvSpPr/>
          <p:nvPr/>
        </p:nvSpPr>
        <p:spPr>
          <a:xfrm>
            <a:off x="571500" y="1040309"/>
            <a:ext cx="5562600" cy="245328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4830"/>
              </a:lnSpc>
              <a:buNone/>
            </a:pPr>
            <a:r>
              <a:rPr lang="en-US" sz="4200" b="1" dirty="0">
                <a:solidFill>
                  <a:srgbClr val="2D2926"/>
                </a:solidFill>
              </a:rPr>
              <a:t>Introduction to Dermatology: Starting Off in General Practice</a:t>
            </a:r>
            <a:endParaRPr lang="en-US" sz="4200" dirty="0"/>
          </a:p>
        </p:txBody>
      </p:sp>
      <p:sp>
        <p:nvSpPr>
          <p:cNvPr id="7" name="SK-1-text-6"/>
          <p:cNvSpPr/>
          <p:nvPr/>
        </p:nvSpPr>
        <p:spPr>
          <a:xfrm>
            <a:off x="571500" y="3798391"/>
            <a:ext cx="5524500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00"/>
              </a:lnSpc>
              <a:buNone/>
            </a:pPr>
            <a:r>
              <a:rPr lang="en-US" sz="1500" dirty="0">
                <a:solidFill>
                  <a:srgbClr val="2D2926">
                    <a:alpha val="90000"/>
                  </a:srgbClr>
                </a:solidFill>
              </a:rPr>
              <a:t>A foundational clinical roadmap for GP trainees, establishing a systematic approach to skin examination, diagnostic terminology, and primary care management.</a:t>
            </a:r>
            <a:endParaRPr lang="en-US" sz="1500" dirty="0"/>
          </a:p>
        </p:txBody>
      </p:sp>
      <p:sp>
        <p:nvSpPr>
          <p:cNvPr id="8" name="SK-1-text-7"/>
          <p:cNvSpPr/>
          <p:nvPr/>
        </p:nvSpPr>
        <p:spPr>
          <a:xfrm>
            <a:off x="571500" y="5284291"/>
            <a:ext cx="5562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A64D79"/>
                </a:solidFill>
              </a:rPr>
              <a:t>CLINICAL GUIDELINES</a:t>
            </a:r>
            <a:endParaRPr lang="en-US" sz="900" dirty="0"/>
          </a:p>
        </p:txBody>
      </p:sp>
      <p:sp>
        <p:nvSpPr>
          <p:cNvPr id="9" name="SK-1-text-8"/>
          <p:cNvSpPr/>
          <p:nvPr/>
        </p:nvSpPr>
        <p:spPr>
          <a:xfrm>
            <a:off x="571500" y="5493841"/>
            <a:ext cx="67665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2926"/>
                </a:solidFill>
              </a:rPr>
              <a:t>NICE CKS, PCDS &amp; RCGP Core Curriculum</a:t>
            </a:r>
            <a:endParaRPr lang="en-US" sz="1200" dirty="0"/>
          </a:p>
        </p:txBody>
      </p:sp>
      <p:sp>
        <p:nvSpPr>
          <p:cNvPr id="10" name="SK-1-text-9"/>
          <p:cNvSpPr/>
          <p:nvPr/>
        </p:nvSpPr>
        <p:spPr>
          <a:xfrm>
            <a:off x="571500" y="5836741"/>
            <a:ext cx="55626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A64D79"/>
                </a:solidFill>
              </a:rPr>
              <a:t>May 2026</a:t>
            </a:r>
            <a:endParaRPr lang="en-US" sz="900" dirty="0"/>
          </a:p>
        </p:txBody>
      </p:sp>
      <p:sp>
        <p:nvSpPr>
          <p:cNvPr id="11" name="SK-1-text-10"/>
          <p:cNvSpPr/>
          <p:nvPr/>
        </p:nvSpPr>
        <p:spPr>
          <a:xfrm>
            <a:off x="571500" y="6046291"/>
            <a:ext cx="55626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95938" cy="308669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" y="1331565"/>
            <a:ext cx="285750" cy="22860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836390"/>
            <a:ext cx="119063" cy="119063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2377232"/>
            <a:ext cx="119063" cy="119063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3003798"/>
            <a:ext cx="5138738" cy="928688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2475" y="3277642"/>
            <a:ext cx="381000" cy="3810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15063" y="1074390"/>
            <a:ext cx="5595938" cy="3096816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43663" y="1331565"/>
            <a:ext cx="285750" cy="22860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3663" y="1836390"/>
            <a:ext cx="119063" cy="119063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43663" y="2377232"/>
            <a:ext cx="119063" cy="119063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3663" y="2918073"/>
            <a:ext cx="119063" cy="119063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43663" y="3458914"/>
            <a:ext cx="119063" cy="108198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5063" y="4361706"/>
            <a:ext cx="5595938" cy="685800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57938" y="4532858"/>
            <a:ext cx="166688" cy="137220"/>
          </a:xfrm>
          <a:prstGeom prst="rect">
            <a:avLst/>
          </a:prstGeom>
        </p:spPr>
      </p:pic>
      <p:sp>
        <p:nvSpPr>
          <p:cNvPr id="19" name="SK-10-text-18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0" name="SK-10-text-19"/>
          <p:cNvSpPr/>
          <p:nvPr/>
        </p:nvSpPr>
        <p:spPr>
          <a:xfrm>
            <a:off x="552450" y="495300"/>
            <a:ext cx="1163955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Prescribing Principles: Antifungals and Antibiotics</a:t>
            </a:r>
            <a:endParaRPr lang="en-US" sz="1800" dirty="0"/>
          </a:p>
        </p:txBody>
      </p:sp>
      <p:sp>
        <p:nvSpPr>
          <p:cNvPr id="21" name="SK-10-text-20"/>
          <p:cNvSpPr/>
          <p:nvPr/>
        </p:nvSpPr>
        <p:spPr>
          <a:xfrm>
            <a:off x="1009650" y="13029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Antifungal Management</a:t>
            </a:r>
            <a:endParaRPr lang="en-US" sz="1500" dirty="0"/>
          </a:p>
        </p:txBody>
      </p:sp>
      <p:sp>
        <p:nvSpPr>
          <p:cNvPr id="22" name="SK-10-text-21"/>
          <p:cNvSpPr/>
          <p:nvPr/>
        </p:nvSpPr>
        <p:spPr>
          <a:xfrm>
            <a:off x="823913" y="1779240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Topical Agents:</a:t>
            </a:r>
            <a:r>
              <a:rPr lang="en-US" sz="1200" dirty="0">
                <a:solidFill>
                  <a:srgbClr val="2D2926"/>
                </a:solidFill>
              </a:rPr>
              <a:t> Clotrimazole, miconazole, or terbinafine for most localized skin infections.</a:t>
            </a:r>
            <a:endParaRPr lang="en-US" sz="1200" dirty="0"/>
          </a:p>
        </p:txBody>
      </p:sp>
      <p:sp>
        <p:nvSpPr>
          <p:cNvPr id="23" name="SK-10-text-22"/>
          <p:cNvSpPr/>
          <p:nvPr/>
        </p:nvSpPr>
        <p:spPr>
          <a:xfrm>
            <a:off x="823913" y="2320082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Oral Terbinafine (Nail Disease):</a:t>
            </a:r>
            <a:r>
              <a:rPr lang="en-US" sz="1200" dirty="0">
                <a:solidFill>
                  <a:srgbClr val="2D2926"/>
                </a:solidFill>
              </a:rPr>
              <a:t> 250mg OD. Duration: 6 weeks (fingernails) vs. 12 weeks (toenails).</a:t>
            </a:r>
            <a:endParaRPr lang="en-US" sz="1200" dirty="0"/>
          </a:p>
        </p:txBody>
      </p:sp>
      <p:sp>
        <p:nvSpPr>
          <p:cNvPr id="24" name="SK-10-text-23"/>
          <p:cNvSpPr/>
          <p:nvPr/>
        </p:nvSpPr>
        <p:spPr>
          <a:xfrm>
            <a:off x="1276350" y="3146673"/>
            <a:ext cx="4329113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B22222"/>
                </a:solidFill>
              </a:rPr>
              <a:t>MANDATORY RULE:</a:t>
            </a:r>
            <a:r>
              <a:rPr lang="en-US" sz="1125" b="1" dirty="0">
                <a:solidFill>
                  <a:srgbClr val="2D2926"/>
                </a:solidFill>
              </a:rPr>
              <a:t> Always confirm diagnosis with </a:t>
            </a:r>
            <a:r>
              <a:rPr lang="en-US" sz="1125" b="1" dirty="0">
                <a:solidFill>
                  <a:srgbClr val="A64D79"/>
                </a:solidFill>
              </a:rPr>
              <a:t>nail clippings</a:t>
            </a:r>
            <a:r>
              <a:rPr lang="en-US" sz="1125" b="1" dirty="0">
                <a:solidFill>
                  <a:srgbClr val="2D2926"/>
                </a:solidFill>
              </a:rPr>
              <a:t> before starting long-term oral treatment due to duration and potential side effects.</a:t>
            </a:r>
            <a:endParaRPr lang="en-US" sz="1125" dirty="0"/>
          </a:p>
        </p:txBody>
      </p:sp>
      <p:sp>
        <p:nvSpPr>
          <p:cNvPr id="25" name="SK-10-text-24"/>
          <p:cNvSpPr/>
          <p:nvPr/>
        </p:nvSpPr>
        <p:spPr>
          <a:xfrm>
            <a:off x="6843713" y="1302990"/>
            <a:ext cx="4800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Antibiotic Management</a:t>
            </a:r>
            <a:endParaRPr lang="en-US" sz="1500" dirty="0"/>
          </a:p>
        </p:txBody>
      </p:sp>
      <p:sp>
        <p:nvSpPr>
          <p:cNvPr id="26" name="SK-10-text-25"/>
          <p:cNvSpPr/>
          <p:nvPr/>
        </p:nvSpPr>
        <p:spPr>
          <a:xfrm>
            <a:off x="6657975" y="1779240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Topical Fusidic Acid:</a:t>
            </a:r>
            <a:r>
              <a:rPr lang="en-US" sz="1200" dirty="0">
                <a:solidFill>
                  <a:srgbClr val="2D2926"/>
                </a:solidFill>
              </a:rPr>
              <a:t> Use for localized impetigo. </a:t>
            </a:r>
            <a:r>
              <a:rPr lang="en-US" sz="1200" b="1" dirty="0">
                <a:solidFill>
                  <a:srgbClr val="B22222"/>
                </a:solidFill>
              </a:rPr>
              <a:t>MAX 2 WEEKS</a:t>
            </a:r>
            <a:r>
              <a:rPr lang="en-US" sz="1200" dirty="0">
                <a:solidFill>
                  <a:srgbClr val="2D2926"/>
                </a:solidFill>
              </a:rPr>
              <a:t> to prevent bacterial resistance.</a:t>
            </a:r>
            <a:endParaRPr lang="en-US" sz="1200" dirty="0"/>
          </a:p>
        </p:txBody>
      </p:sp>
      <p:sp>
        <p:nvSpPr>
          <p:cNvPr id="27" name="SK-10-text-26"/>
          <p:cNvSpPr/>
          <p:nvPr/>
        </p:nvSpPr>
        <p:spPr>
          <a:xfrm>
            <a:off x="6657975" y="2320082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Oral Flucloxacillin:</a:t>
            </a:r>
            <a:r>
              <a:rPr lang="en-US" sz="1200" dirty="0">
                <a:solidFill>
                  <a:srgbClr val="2D2926"/>
                </a:solidFill>
              </a:rPr>
              <a:t> First-line for cellulitis and invasive impetigo (Erythromycin if penicillin-allergic).</a:t>
            </a:r>
            <a:endParaRPr lang="en-US" sz="1200" dirty="0"/>
          </a:p>
        </p:txBody>
      </p:sp>
      <p:sp>
        <p:nvSpPr>
          <p:cNvPr id="28" name="SK-10-text-27"/>
          <p:cNvSpPr/>
          <p:nvPr/>
        </p:nvSpPr>
        <p:spPr>
          <a:xfrm>
            <a:off x="6657975" y="2860923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Oral Doxycycline:</a:t>
            </a:r>
            <a:r>
              <a:rPr lang="en-US" sz="1200" dirty="0">
                <a:solidFill>
                  <a:srgbClr val="2D2926"/>
                </a:solidFill>
              </a:rPr>
              <a:t> 40mg OD (sub-antimicrobial dose) for moderate rosacea management.</a:t>
            </a:r>
            <a:endParaRPr lang="en-US" sz="1200" dirty="0"/>
          </a:p>
        </p:txBody>
      </p:sp>
      <p:sp>
        <p:nvSpPr>
          <p:cNvPr id="29" name="SK-10-text-28"/>
          <p:cNvSpPr/>
          <p:nvPr/>
        </p:nvSpPr>
        <p:spPr>
          <a:xfrm>
            <a:off x="6657975" y="3401764"/>
            <a:ext cx="49244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Topical Mupirocin:</a:t>
            </a:r>
            <a:r>
              <a:rPr lang="en-US" sz="1200" dirty="0">
                <a:solidFill>
                  <a:srgbClr val="2D2926"/>
                </a:solidFill>
              </a:rPr>
              <a:t> Strictly reserved for MRSA decolonization protocols.</a:t>
            </a:r>
            <a:endParaRPr lang="en-US" sz="1200" dirty="0"/>
          </a:p>
        </p:txBody>
      </p:sp>
      <p:sp>
        <p:nvSpPr>
          <p:cNvPr id="30" name="SK-10-text-29"/>
          <p:cNvSpPr/>
          <p:nvPr/>
        </p:nvSpPr>
        <p:spPr>
          <a:xfrm>
            <a:off x="6643241" y="4361706"/>
            <a:ext cx="5310188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 </a:t>
            </a:r>
            <a:r>
              <a:rPr lang="en-US" sz="1050" b="1" dirty="0">
                <a:solidFill>
                  <a:srgbClr val="FFFFFF"/>
                </a:solidFill>
              </a:rPr>
              <a:t>GP Trainee Tip:</a:t>
            </a:r>
            <a:r>
              <a:rPr lang="en-US" sz="1050" dirty="0">
                <a:solidFill>
                  <a:srgbClr val="FFFFFF"/>
                </a:solidFill>
              </a:rPr>
              <a:t> Don't forget to warn patients about the fire risk with paraffin-based emollients if they are used alongside these treatments.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169640"/>
            <a:ext cx="5572125" cy="5307360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407765"/>
            <a:ext cx="5095875" cy="38100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1436340"/>
            <a:ext cx="285750" cy="2286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2026890"/>
            <a:ext cx="166688" cy="166688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" y="2684115"/>
            <a:ext cx="166688" cy="166688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3341340"/>
            <a:ext cx="166688" cy="166688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3998565"/>
            <a:ext cx="166688" cy="166688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4751040"/>
            <a:ext cx="5095875" cy="742950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8875" y="1169640"/>
            <a:ext cx="5572125" cy="530736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0" y="1407765"/>
            <a:ext cx="5095875" cy="38100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7000" y="1436340"/>
            <a:ext cx="285750" cy="228600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2026890"/>
            <a:ext cx="166688" cy="166688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2684115"/>
            <a:ext cx="166688" cy="19437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3341340"/>
            <a:ext cx="166688" cy="166688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998565"/>
            <a:ext cx="166688" cy="21208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77000" y="4751040"/>
            <a:ext cx="5095875" cy="742950"/>
          </a:xfrm>
          <a:prstGeom prst="rect">
            <a:avLst/>
          </a:prstGeom>
        </p:spPr>
      </p:pic>
      <p:sp>
        <p:nvSpPr>
          <p:cNvPr id="21" name="SK-11-text-20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2" name="SK-11-text-21"/>
          <p:cNvSpPr/>
          <p:nvPr/>
        </p:nvSpPr>
        <p:spPr>
          <a:xfrm>
            <a:off x="552450" y="495300"/>
            <a:ext cx="112471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The Referral Decision and Teledermatology</a:t>
            </a:r>
            <a:endParaRPr lang="en-US" sz="1800" dirty="0"/>
          </a:p>
        </p:txBody>
      </p:sp>
      <p:sp>
        <p:nvSpPr>
          <p:cNvPr id="23" name="SK-11-text-22"/>
          <p:cNvSpPr/>
          <p:nvPr/>
        </p:nvSpPr>
        <p:spPr>
          <a:xfrm>
            <a:off x="1047750" y="1407765"/>
            <a:ext cx="7315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926"/>
                </a:solidFill>
              </a:rPr>
              <a:t>When to Refer Routine/Specialist</a:t>
            </a:r>
            <a:endParaRPr lang="en-US" sz="1500" dirty="0"/>
          </a:p>
        </p:txBody>
      </p:sp>
      <p:sp>
        <p:nvSpPr>
          <p:cNvPr id="24" name="SK-11-text-23"/>
          <p:cNvSpPr/>
          <p:nvPr/>
        </p:nvSpPr>
        <p:spPr>
          <a:xfrm>
            <a:off x="900113" y="1979265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Diagnostic Uncertainty:</a:t>
            </a:r>
            <a:r>
              <a:rPr lang="en-US" sz="1350" dirty="0">
                <a:solidFill>
                  <a:srgbClr val="2D2926"/>
                </a:solidFill>
              </a:rPr>
              <a:t> After thorough primary assessment and initial trials.</a:t>
            </a:r>
            <a:endParaRPr lang="en-US" sz="1350" dirty="0"/>
          </a:p>
        </p:txBody>
      </p:sp>
      <p:sp>
        <p:nvSpPr>
          <p:cNvPr id="25" name="SK-11-text-24"/>
          <p:cNvSpPr/>
          <p:nvPr/>
        </p:nvSpPr>
        <p:spPr>
          <a:xfrm>
            <a:off x="900113" y="2636490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Treatment Failure:</a:t>
            </a:r>
            <a:r>
              <a:rPr lang="en-US" sz="1350" dirty="0">
                <a:solidFill>
                  <a:srgbClr val="2D2926"/>
                </a:solidFill>
              </a:rPr>
              <a:t> No response to appropriate standard therapy (e.g., potent steroids).</a:t>
            </a:r>
            <a:endParaRPr lang="en-US" sz="1350" dirty="0"/>
          </a:p>
        </p:txBody>
      </p:sp>
      <p:sp>
        <p:nvSpPr>
          <p:cNvPr id="26" name="SK-11-text-25"/>
          <p:cNvSpPr/>
          <p:nvPr/>
        </p:nvSpPr>
        <p:spPr>
          <a:xfrm>
            <a:off x="900113" y="3293715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Specialized Care:</a:t>
            </a:r>
            <a:r>
              <a:rPr lang="en-US" sz="1350" dirty="0">
                <a:solidFill>
                  <a:srgbClr val="2D2926"/>
                </a:solidFill>
              </a:rPr>
              <a:t> Conditions requiring phototherapy, biologics, or patch testing.</a:t>
            </a:r>
            <a:endParaRPr lang="en-US" sz="1350" dirty="0"/>
          </a:p>
        </p:txBody>
      </p:sp>
      <p:sp>
        <p:nvSpPr>
          <p:cNvPr id="27" name="SK-11-text-26"/>
          <p:cNvSpPr/>
          <p:nvPr/>
        </p:nvSpPr>
        <p:spPr>
          <a:xfrm>
            <a:off x="900113" y="3950940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Quality of Life:</a:t>
            </a:r>
            <a:r>
              <a:rPr lang="en-US" sz="1350" dirty="0">
                <a:solidFill>
                  <a:srgbClr val="2D2926"/>
                </a:solidFill>
              </a:rPr>
              <a:t> Severe impact on mental health or daily functioning.</a:t>
            </a:r>
            <a:endParaRPr lang="en-US" sz="1350" dirty="0"/>
          </a:p>
        </p:txBody>
      </p:sp>
      <p:sp>
        <p:nvSpPr>
          <p:cNvPr id="28" name="SK-11-text-27"/>
          <p:cNvSpPr/>
          <p:nvPr/>
        </p:nvSpPr>
        <p:spPr>
          <a:xfrm>
            <a:off x="762000" y="4751040"/>
            <a:ext cx="4810125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2926"/>
                </a:solidFill>
              </a:rPr>
              <a:t>Note: For suspected malignancy, follow urgent 2WW pathways (NICE NG12).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6905625" y="1407765"/>
            <a:ext cx="5286375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D2926"/>
                </a:solidFill>
              </a:rPr>
              <a:t>The Role of Teledermatology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6757988" y="1979265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Triage Tool:</a:t>
            </a:r>
            <a:r>
              <a:rPr lang="en-US" sz="1350" dirty="0">
                <a:solidFill>
                  <a:srgbClr val="2D2926"/>
                </a:solidFill>
              </a:rPr>
              <a:t> Clinical images allow consultants to triage cases efficiently before F2F appointments.</a:t>
            </a:r>
            <a:endParaRPr lang="en-US" sz="1350" dirty="0"/>
          </a:p>
        </p:txBody>
      </p:sp>
      <p:sp>
        <p:nvSpPr>
          <p:cNvPr id="31" name="SK-11-text-30"/>
          <p:cNvSpPr/>
          <p:nvPr/>
        </p:nvSpPr>
        <p:spPr>
          <a:xfrm>
            <a:off x="6757988" y="2636490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Efficiency:</a:t>
            </a:r>
            <a:r>
              <a:rPr lang="en-US" sz="1350" dirty="0">
                <a:solidFill>
                  <a:srgbClr val="2D2926"/>
                </a:solidFill>
              </a:rPr>
              <a:t> Reduces unnecessary referrals and significantly improves pathway speed.</a:t>
            </a:r>
            <a:endParaRPr lang="en-US" sz="1350" dirty="0"/>
          </a:p>
        </p:txBody>
      </p:sp>
      <p:sp>
        <p:nvSpPr>
          <p:cNvPr id="32" name="SK-11-text-31"/>
          <p:cNvSpPr/>
          <p:nvPr/>
        </p:nvSpPr>
        <p:spPr>
          <a:xfrm>
            <a:off x="6757988" y="3293715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Pan-London 2024:</a:t>
            </a:r>
            <a:r>
              <a:rPr lang="en-US" sz="1350" dirty="0">
                <a:solidFill>
                  <a:srgbClr val="2D2926"/>
                </a:solidFill>
              </a:rPr>
              <a:t> Guidance emphasizes image use before formal referral where available.</a:t>
            </a:r>
            <a:endParaRPr lang="en-US" sz="1350" dirty="0"/>
          </a:p>
        </p:txBody>
      </p:sp>
      <p:sp>
        <p:nvSpPr>
          <p:cNvPr id="33" name="SK-11-text-32"/>
          <p:cNvSpPr/>
          <p:nvPr/>
        </p:nvSpPr>
        <p:spPr>
          <a:xfrm>
            <a:off x="6757988" y="3950940"/>
            <a:ext cx="4814888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Documentation:</a:t>
            </a:r>
            <a:r>
              <a:rPr lang="en-US" sz="1350" dirty="0">
                <a:solidFill>
                  <a:srgbClr val="2D2926"/>
                </a:solidFill>
              </a:rPr>
              <a:t> Most smartphones are adequate; ensure formal patient consent is documented.</a:t>
            </a:r>
            <a:endParaRPr lang="en-US" sz="1350" dirty="0"/>
          </a:p>
        </p:txBody>
      </p:sp>
      <p:sp>
        <p:nvSpPr>
          <p:cNvPr id="34" name="SK-11-text-33"/>
          <p:cNvSpPr/>
          <p:nvPr/>
        </p:nvSpPr>
        <p:spPr>
          <a:xfrm>
            <a:off x="6619875" y="4751040"/>
            <a:ext cx="4810125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i="1" dirty="0">
                <a:solidFill>
                  <a:srgbClr val="2D2926"/>
                </a:solidFill>
              </a:rPr>
              <a:t>"A picture is worth a thousand words"—essential for monitoring and remote advice.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4621560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191125" cy="33337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02990"/>
            <a:ext cx="228600" cy="180975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026890"/>
            <a:ext cx="447526" cy="195263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14688" y="2026890"/>
            <a:ext cx="447526" cy="195263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322165"/>
            <a:ext cx="447526" cy="195263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4688" y="2322165"/>
            <a:ext cx="372070" cy="195263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617440"/>
            <a:ext cx="372070" cy="195263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14688" y="2617440"/>
            <a:ext cx="372070" cy="195263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912715"/>
            <a:ext cx="372070" cy="195263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322290"/>
            <a:ext cx="5191125" cy="561975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66750" y="3444478"/>
            <a:ext cx="154781" cy="12576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1765846"/>
            <a:ext cx="5572125" cy="15240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1956346"/>
            <a:ext cx="5191125" cy="333375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1994446"/>
            <a:ext cx="228600" cy="180975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2451646"/>
            <a:ext cx="95250" cy="76200"/>
          </a:xfrm>
          <a:prstGeom prst="rect">
            <a:avLst/>
          </a:prstGeom>
        </p:spPr>
      </p:pic>
      <p:pic>
        <p:nvPicPr>
          <p:cNvPr id="21" name="SK-12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29375" y="2746921"/>
            <a:ext cx="95250" cy="95250"/>
          </a:xfrm>
          <a:prstGeom prst="rect">
            <a:avLst/>
          </a:prstGeom>
        </p:spPr>
      </p:pic>
      <p:pic>
        <p:nvPicPr>
          <p:cNvPr id="22" name="SK-12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238875" y="3480346"/>
            <a:ext cx="5572125" cy="1524000"/>
          </a:xfrm>
          <a:prstGeom prst="rect">
            <a:avLst/>
          </a:prstGeom>
        </p:spPr>
      </p:pic>
      <p:pic>
        <p:nvPicPr>
          <p:cNvPr id="23" name="SK-12-img-22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3670846"/>
            <a:ext cx="5191125" cy="333375"/>
          </a:xfrm>
          <a:prstGeom prst="rect">
            <a:avLst/>
          </a:prstGeom>
        </p:spPr>
      </p:pic>
      <p:pic>
        <p:nvPicPr>
          <p:cNvPr id="24" name="SK-12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29375" y="3708946"/>
            <a:ext cx="228600" cy="180975"/>
          </a:xfrm>
          <a:prstGeom prst="rect">
            <a:avLst/>
          </a:prstGeom>
        </p:spPr>
      </p:pic>
      <p:pic>
        <p:nvPicPr>
          <p:cNvPr id="25" name="SK-12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29375" y="4166146"/>
            <a:ext cx="95250" cy="76200"/>
          </a:xfrm>
          <a:prstGeom prst="rect">
            <a:avLst/>
          </a:prstGeom>
        </p:spPr>
      </p:pic>
      <p:pic>
        <p:nvPicPr>
          <p:cNvPr id="26" name="SK-12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29375" y="4461421"/>
            <a:ext cx="95250" cy="84534"/>
          </a:xfrm>
          <a:prstGeom prst="rect">
            <a:avLst/>
          </a:prstGeom>
        </p:spPr>
      </p:pic>
      <p:pic>
        <p:nvPicPr>
          <p:cNvPr id="27" name="SK-12-img-26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81000" y="5886450"/>
            <a:ext cx="11430000" cy="685800"/>
          </a:xfrm>
          <a:prstGeom prst="rect">
            <a:avLst/>
          </a:prstGeom>
        </p:spPr>
      </p:pic>
      <p:pic>
        <p:nvPicPr>
          <p:cNvPr id="28" name="SK-12-img-27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19125" y="6115050"/>
            <a:ext cx="285750" cy="228600"/>
          </a:xfrm>
          <a:prstGeom prst="rect">
            <a:avLst/>
          </a:prstGeom>
        </p:spPr>
      </p:pic>
      <p:sp>
        <p:nvSpPr>
          <p:cNvPr id="29" name="SK-12-text-28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30" name="SK-12-text-29"/>
          <p:cNvSpPr/>
          <p:nvPr/>
        </p:nvSpPr>
        <p:spPr>
          <a:xfrm>
            <a:off x="552450" y="495300"/>
            <a:ext cx="110642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Urgent Referrals and NICE NG12 Guidance</a:t>
            </a:r>
            <a:endParaRPr lang="en-US" sz="1800" dirty="0"/>
          </a:p>
        </p:txBody>
      </p:sp>
      <p:sp>
        <p:nvSpPr>
          <p:cNvPr id="31" name="SK-12-text-30"/>
          <p:cNvSpPr/>
          <p:nvPr/>
        </p:nvSpPr>
        <p:spPr>
          <a:xfrm>
            <a:off x="895350" y="1264890"/>
            <a:ext cx="7749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Suspected Melanoma: 7-Point Checklist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571500" y="1712565"/>
            <a:ext cx="66675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Refer if total score is </a:t>
            </a:r>
            <a:r>
              <a:rPr lang="en-US" sz="1050" b="1" dirty="0">
                <a:solidFill>
                  <a:srgbClr val="B22222"/>
                </a:solidFill>
              </a:rPr>
              <a:t>3 or more points</a:t>
            </a:r>
            <a:r>
              <a:rPr lang="en-US" sz="1050" b="1" dirty="0">
                <a:solidFill>
                  <a:srgbClr val="2D2926"/>
                </a:solidFill>
              </a:rPr>
              <a:t>:</a:t>
            </a:r>
            <a:endParaRPr lang="en-US" sz="1050" dirty="0"/>
          </a:p>
        </p:txBody>
      </p:sp>
      <p:sp>
        <p:nvSpPr>
          <p:cNvPr id="33" name="SK-12-text-32"/>
          <p:cNvSpPr/>
          <p:nvPr/>
        </p:nvSpPr>
        <p:spPr>
          <a:xfrm>
            <a:off x="628650" y="2026890"/>
            <a:ext cx="530502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2 PTS</a:t>
            </a:r>
            <a:endParaRPr lang="en-US" sz="825" dirty="0"/>
          </a:p>
        </p:txBody>
      </p:sp>
      <p:sp>
        <p:nvSpPr>
          <p:cNvPr id="34" name="SK-12-text-33"/>
          <p:cNvSpPr/>
          <p:nvPr/>
        </p:nvSpPr>
        <p:spPr>
          <a:xfrm>
            <a:off x="1095226" y="2026890"/>
            <a:ext cx="2240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Change in size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3271838" y="2026890"/>
            <a:ext cx="530502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2 PTS</a:t>
            </a:r>
            <a:endParaRPr lang="en-US" sz="825" dirty="0"/>
          </a:p>
        </p:txBody>
      </p:sp>
      <p:sp>
        <p:nvSpPr>
          <p:cNvPr id="36" name="SK-12-text-35"/>
          <p:cNvSpPr/>
          <p:nvPr/>
        </p:nvSpPr>
        <p:spPr>
          <a:xfrm>
            <a:off x="3738414" y="2026890"/>
            <a:ext cx="2400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Irregular shape</a:t>
            </a:r>
            <a:endParaRPr lang="en-US" sz="1050" dirty="0"/>
          </a:p>
        </p:txBody>
      </p:sp>
      <p:sp>
        <p:nvSpPr>
          <p:cNvPr id="37" name="SK-12-text-36"/>
          <p:cNvSpPr/>
          <p:nvPr/>
        </p:nvSpPr>
        <p:spPr>
          <a:xfrm>
            <a:off x="628650" y="2322165"/>
            <a:ext cx="530502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2 PTS</a:t>
            </a:r>
            <a:endParaRPr lang="en-US" sz="825" dirty="0"/>
          </a:p>
        </p:txBody>
      </p:sp>
      <p:sp>
        <p:nvSpPr>
          <p:cNvPr id="38" name="SK-12-text-37"/>
          <p:cNvSpPr/>
          <p:nvPr/>
        </p:nvSpPr>
        <p:spPr>
          <a:xfrm>
            <a:off x="1095226" y="2322165"/>
            <a:ext cx="25603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Irregular colour</a:t>
            </a:r>
            <a:endParaRPr lang="en-US" sz="1050" dirty="0"/>
          </a:p>
        </p:txBody>
      </p:sp>
      <p:sp>
        <p:nvSpPr>
          <p:cNvPr id="39" name="SK-12-text-38"/>
          <p:cNvSpPr/>
          <p:nvPr/>
        </p:nvSpPr>
        <p:spPr>
          <a:xfrm>
            <a:off x="3271838" y="2322165"/>
            <a:ext cx="406493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1 PT</a:t>
            </a:r>
            <a:endParaRPr lang="en-US" sz="825" dirty="0"/>
          </a:p>
        </p:txBody>
      </p:sp>
      <p:sp>
        <p:nvSpPr>
          <p:cNvPr id="40" name="SK-12-text-39"/>
          <p:cNvSpPr/>
          <p:nvPr/>
        </p:nvSpPr>
        <p:spPr>
          <a:xfrm>
            <a:off x="3662958" y="2322165"/>
            <a:ext cx="23469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Diameter ≥ 7mm</a:t>
            </a:r>
            <a:endParaRPr lang="en-US" sz="1050" dirty="0"/>
          </a:p>
        </p:txBody>
      </p:sp>
      <p:sp>
        <p:nvSpPr>
          <p:cNvPr id="41" name="SK-12-text-40"/>
          <p:cNvSpPr/>
          <p:nvPr/>
        </p:nvSpPr>
        <p:spPr>
          <a:xfrm>
            <a:off x="628650" y="2617440"/>
            <a:ext cx="406493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1 PT</a:t>
            </a:r>
            <a:endParaRPr lang="en-US" sz="825" dirty="0"/>
          </a:p>
        </p:txBody>
      </p:sp>
      <p:sp>
        <p:nvSpPr>
          <p:cNvPr id="42" name="SK-12-text-41"/>
          <p:cNvSpPr/>
          <p:nvPr/>
        </p:nvSpPr>
        <p:spPr>
          <a:xfrm>
            <a:off x="1019770" y="2617440"/>
            <a:ext cx="192024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Inflammation</a:t>
            </a:r>
            <a:endParaRPr lang="en-US" sz="1050" dirty="0"/>
          </a:p>
        </p:txBody>
      </p:sp>
      <p:sp>
        <p:nvSpPr>
          <p:cNvPr id="43" name="SK-12-text-42"/>
          <p:cNvSpPr/>
          <p:nvPr/>
        </p:nvSpPr>
        <p:spPr>
          <a:xfrm>
            <a:off x="3271838" y="2617440"/>
            <a:ext cx="406493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1 PT</a:t>
            </a:r>
            <a:endParaRPr lang="en-US" sz="825" dirty="0"/>
          </a:p>
        </p:txBody>
      </p:sp>
      <p:sp>
        <p:nvSpPr>
          <p:cNvPr id="44" name="SK-12-text-43"/>
          <p:cNvSpPr/>
          <p:nvPr/>
        </p:nvSpPr>
        <p:spPr>
          <a:xfrm>
            <a:off x="3662958" y="2617440"/>
            <a:ext cx="2240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Oozing / Crust</a:t>
            </a:r>
            <a:endParaRPr lang="en-US" sz="1050" dirty="0"/>
          </a:p>
        </p:txBody>
      </p:sp>
      <p:sp>
        <p:nvSpPr>
          <p:cNvPr id="45" name="SK-12-text-44"/>
          <p:cNvSpPr/>
          <p:nvPr/>
        </p:nvSpPr>
        <p:spPr>
          <a:xfrm>
            <a:off x="628650" y="2912715"/>
            <a:ext cx="406493" cy="1952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FFFFFF"/>
                </a:solidFill>
              </a:rPr>
              <a:t>1 PT</a:t>
            </a:r>
            <a:endParaRPr lang="en-US" sz="825" dirty="0"/>
          </a:p>
        </p:txBody>
      </p:sp>
      <p:sp>
        <p:nvSpPr>
          <p:cNvPr id="46" name="SK-12-text-45"/>
          <p:cNvSpPr/>
          <p:nvPr/>
        </p:nvSpPr>
        <p:spPr>
          <a:xfrm>
            <a:off x="1019770" y="2912715"/>
            <a:ext cx="30403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Change in sensation</a:t>
            </a:r>
            <a:endParaRPr lang="en-US" sz="1050" dirty="0"/>
          </a:p>
        </p:txBody>
      </p:sp>
      <p:sp>
        <p:nvSpPr>
          <p:cNvPr id="47" name="SK-12-text-46"/>
          <p:cNvSpPr/>
          <p:nvPr/>
        </p:nvSpPr>
        <p:spPr>
          <a:xfrm>
            <a:off x="908596" y="3322290"/>
            <a:ext cx="5000625" cy="561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2D2926"/>
                </a:solidFill>
              </a:rPr>
              <a:t> </a:t>
            </a:r>
            <a:r>
              <a:rPr lang="en-US" sz="975" b="1" dirty="0">
                <a:solidFill>
                  <a:srgbClr val="2D2926"/>
                </a:solidFill>
              </a:rPr>
              <a:t>Teledermatology:</a:t>
            </a:r>
            <a:r>
              <a:rPr lang="en-US" sz="975" dirty="0">
                <a:solidFill>
                  <a:srgbClr val="2D2926"/>
                </a:solidFill>
              </a:rPr>
              <a:t> Use clinical images for triage before formal 2WW referral where available.</a:t>
            </a:r>
            <a:endParaRPr lang="en-US" sz="975" dirty="0"/>
          </a:p>
        </p:txBody>
      </p:sp>
      <p:sp>
        <p:nvSpPr>
          <p:cNvPr id="48" name="SK-12-text-47"/>
          <p:cNvSpPr/>
          <p:nvPr/>
        </p:nvSpPr>
        <p:spPr>
          <a:xfrm>
            <a:off x="6753225" y="1956346"/>
            <a:ext cx="54387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Suspected SCC (Squamous Cell Ca)</a:t>
            </a:r>
            <a:endParaRPr lang="en-US" sz="1350" dirty="0"/>
          </a:p>
        </p:txBody>
      </p:sp>
      <p:sp>
        <p:nvSpPr>
          <p:cNvPr id="49" name="SK-12-text-48"/>
          <p:cNvSpPr/>
          <p:nvPr/>
        </p:nvSpPr>
        <p:spPr>
          <a:xfrm>
            <a:off x="6619875" y="2404021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Rapidly growing, indurated, or non-healing lesion.</a:t>
            </a:r>
            <a:endParaRPr lang="en-US" sz="1125" dirty="0"/>
          </a:p>
        </p:txBody>
      </p:sp>
      <p:sp>
        <p:nvSpPr>
          <p:cNvPr id="50" name="SK-12-text-49"/>
          <p:cNvSpPr/>
          <p:nvPr/>
        </p:nvSpPr>
        <p:spPr>
          <a:xfrm>
            <a:off x="6619875" y="2699296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Special consideration: </a:t>
            </a:r>
            <a:r>
              <a:rPr lang="en-US" sz="1125" b="1" dirty="0">
                <a:solidFill>
                  <a:srgbClr val="2D2926"/>
                </a:solidFill>
              </a:rPr>
              <a:t>Immunosuppressed patients</a:t>
            </a:r>
            <a:r>
              <a:rPr lang="en-US" sz="1125" dirty="0">
                <a:solidFill>
                  <a:srgbClr val="2D2926"/>
                </a:solidFill>
              </a:rPr>
              <a:t> with any growing skin lesion.</a:t>
            </a:r>
            <a:endParaRPr lang="en-US" sz="1125" dirty="0"/>
          </a:p>
        </p:txBody>
      </p:sp>
      <p:sp>
        <p:nvSpPr>
          <p:cNvPr id="51" name="SK-12-text-50"/>
          <p:cNvSpPr/>
          <p:nvPr/>
        </p:nvSpPr>
        <p:spPr>
          <a:xfrm>
            <a:off x="6753225" y="3670846"/>
            <a:ext cx="47320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Key Referral Principles</a:t>
            </a:r>
            <a:endParaRPr lang="en-US" sz="1350" dirty="0"/>
          </a:p>
        </p:txBody>
      </p:sp>
      <p:sp>
        <p:nvSpPr>
          <p:cNvPr id="52" name="SK-12-text-51"/>
          <p:cNvSpPr/>
          <p:nvPr/>
        </p:nvSpPr>
        <p:spPr>
          <a:xfrm>
            <a:off x="6619875" y="4118521"/>
            <a:ext cx="5572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Refer </a:t>
            </a:r>
            <a:r>
              <a:rPr lang="en-US" sz="1125" b="1" dirty="0">
                <a:solidFill>
                  <a:srgbClr val="2D2926"/>
                </a:solidFill>
              </a:rPr>
              <a:t>Suspected BCC</a:t>
            </a:r>
            <a:r>
              <a:rPr lang="en-US" sz="1125" dirty="0">
                <a:solidFill>
                  <a:srgbClr val="2D2926"/>
                </a:solidFill>
              </a:rPr>
              <a:t> routinely (not usually 2WW).</a:t>
            </a:r>
            <a:endParaRPr lang="en-US" sz="1125" dirty="0"/>
          </a:p>
        </p:txBody>
      </p:sp>
      <p:sp>
        <p:nvSpPr>
          <p:cNvPr id="53" name="SK-12-text-52"/>
          <p:cNvSpPr/>
          <p:nvPr/>
        </p:nvSpPr>
        <p:spPr>
          <a:xfrm>
            <a:off x="6619875" y="4413796"/>
            <a:ext cx="50006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Refer if there is diagnostic uncertainty after primary care assessment.</a:t>
            </a:r>
            <a:endParaRPr lang="en-US" sz="1125" dirty="0"/>
          </a:p>
        </p:txBody>
      </p:sp>
      <p:sp>
        <p:nvSpPr>
          <p:cNvPr id="54" name="SK-12-text-53"/>
          <p:cNvSpPr/>
          <p:nvPr/>
        </p:nvSpPr>
        <p:spPr>
          <a:xfrm>
            <a:off x="1095375" y="6029325"/>
            <a:ext cx="8035082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FFFFFF"/>
                </a:solidFill>
              </a:rPr>
              <a:t>CRITICAL SAFETY WARNING: Do NOT perform a biopsy on any suspected melanoma in primary care.
Refer the lesion intact to the specialist dermatology service for formal excision and histology.</a:t>
            </a:r>
            <a:endParaRPr lang="en-US" sz="11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775246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146721"/>
            <a:ext cx="5381625" cy="1719560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578" y="1393478"/>
            <a:ext cx="273844" cy="224879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2332583"/>
            <a:ext cx="2769394" cy="295275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4400" y="2424857"/>
            <a:ext cx="130969" cy="110728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3018681"/>
            <a:ext cx="5381625" cy="171956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5578" y="3265438"/>
            <a:ext cx="273844" cy="224879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4204543"/>
            <a:ext cx="2340769" cy="29527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00" y="4296817"/>
            <a:ext cx="130969" cy="110728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890641"/>
            <a:ext cx="5381625" cy="1719560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15578" y="5137398"/>
            <a:ext cx="273844" cy="224879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0100" y="6076504"/>
            <a:ext cx="2978944" cy="295275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14400" y="6168777"/>
            <a:ext cx="130969" cy="110728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1146721"/>
            <a:ext cx="5381625" cy="1738610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82953" y="1393478"/>
            <a:ext cx="273844" cy="224879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67475" y="2332583"/>
            <a:ext cx="2740819" cy="295275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81775" y="2424857"/>
            <a:ext cx="130969" cy="11072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38875" y="3009156"/>
            <a:ext cx="5381625" cy="1738610"/>
          </a:xfrm>
          <a:prstGeom prst="rect">
            <a:avLst/>
          </a:prstGeom>
        </p:spPr>
      </p:pic>
      <p:pic>
        <p:nvPicPr>
          <p:cNvPr id="22" name="SK-13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82953" y="3255913"/>
            <a:ext cx="273844" cy="224879"/>
          </a:xfrm>
          <a:prstGeom prst="rect">
            <a:avLst/>
          </a:prstGeom>
        </p:spPr>
      </p:pic>
      <p:pic>
        <p:nvPicPr>
          <p:cNvPr id="23" name="SK-13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195018"/>
            <a:ext cx="2426494" cy="295275"/>
          </a:xfrm>
          <a:prstGeom prst="rect">
            <a:avLst/>
          </a:prstGeom>
        </p:spPr>
      </p:pic>
      <p:pic>
        <p:nvPicPr>
          <p:cNvPr id="24" name="SK-13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81775" y="4287292"/>
            <a:ext cx="130969" cy="110728"/>
          </a:xfrm>
          <a:prstGeom prst="rect">
            <a:avLst/>
          </a:prstGeom>
        </p:spPr>
      </p:pic>
      <p:pic>
        <p:nvPicPr>
          <p:cNvPr id="25" name="SK-13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238875" y="4871591"/>
            <a:ext cx="5381625" cy="1738610"/>
          </a:xfrm>
          <a:prstGeom prst="rect">
            <a:avLst/>
          </a:prstGeom>
        </p:spPr>
      </p:pic>
      <p:pic>
        <p:nvPicPr>
          <p:cNvPr id="26" name="SK-13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482953" y="5118348"/>
            <a:ext cx="273844" cy="224879"/>
          </a:xfrm>
          <a:prstGeom prst="rect">
            <a:avLst/>
          </a:prstGeom>
        </p:spPr>
      </p:pic>
      <p:pic>
        <p:nvPicPr>
          <p:cNvPr id="27" name="SK-13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467475" y="6057454"/>
            <a:ext cx="2902744" cy="295275"/>
          </a:xfrm>
          <a:prstGeom prst="rect">
            <a:avLst/>
          </a:prstGeom>
        </p:spPr>
      </p:pic>
      <p:pic>
        <p:nvPicPr>
          <p:cNvPr id="28" name="SK-13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81775" y="6149727"/>
            <a:ext cx="130969" cy="110728"/>
          </a:xfrm>
          <a:prstGeom prst="rect">
            <a:avLst/>
          </a:prstGeom>
        </p:spPr>
      </p:pic>
      <p:sp>
        <p:nvSpPr>
          <p:cNvPr id="29" name="SK-13-text-28"/>
          <p:cNvSpPr/>
          <p:nvPr/>
        </p:nvSpPr>
        <p:spPr>
          <a:xfrm>
            <a:off x="800100" y="342900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48" dirty="0">
                <a:solidFill>
                  <a:srgbClr val="A64D7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DERMATOLOGY INDUCTION: GP TEACHING</a:t>
            </a:r>
            <a:endParaRPr lang="en-US" sz="1050" dirty="0"/>
          </a:p>
        </p:txBody>
      </p:sp>
      <p:sp>
        <p:nvSpPr>
          <p:cNvPr id="30" name="SK-13-text-29"/>
          <p:cNvSpPr/>
          <p:nvPr/>
        </p:nvSpPr>
        <p:spPr>
          <a:xfrm>
            <a:off x="800100" y="561975"/>
            <a:ext cx="8778240" cy="3656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880"/>
              </a:lnSpc>
              <a:buNone/>
            </a:pPr>
            <a:r>
              <a:rPr lang="en-US" sz="240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Flags in Dermatology</a:t>
            </a:r>
            <a:endParaRPr lang="en-US" sz="2400" dirty="0"/>
          </a:p>
        </p:txBody>
      </p:sp>
      <p:sp>
        <p:nvSpPr>
          <p:cNvPr id="31" name="SK-13-text-30"/>
          <p:cNvSpPr/>
          <p:nvPr/>
        </p:nvSpPr>
        <p:spPr>
          <a:xfrm>
            <a:off x="1247775" y="1349127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Meningococcal Sepsis</a:t>
            </a:r>
            <a:endParaRPr lang="en-US" sz="1500" dirty="0"/>
          </a:p>
        </p:txBody>
      </p:sp>
      <p:sp>
        <p:nvSpPr>
          <p:cNvPr id="32" name="SK-13-text-31"/>
          <p:cNvSpPr/>
          <p:nvPr/>
        </p:nvSpPr>
        <p:spPr>
          <a:xfrm>
            <a:off x="800100" y="1751558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Non-blanching purpura in a systemically unwell patient (fever, lethargy, or confusion).</a:t>
            </a:r>
            <a:endParaRPr lang="en-US" sz="1275" dirty="0"/>
          </a:p>
        </p:txBody>
      </p:sp>
      <p:sp>
        <p:nvSpPr>
          <p:cNvPr id="33" name="SK-13-text-32"/>
          <p:cNvSpPr/>
          <p:nvPr/>
        </p:nvSpPr>
        <p:spPr>
          <a:xfrm>
            <a:off x="1121569" y="2332583"/>
            <a:ext cx="4844767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Immediate 999 Emergency</a:t>
            </a:r>
            <a:endParaRPr lang="en-US" sz="1050" dirty="0"/>
          </a:p>
        </p:txBody>
      </p:sp>
      <p:sp>
        <p:nvSpPr>
          <p:cNvPr id="34" name="SK-13-text-33"/>
          <p:cNvSpPr/>
          <p:nvPr/>
        </p:nvSpPr>
        <p:spPr>
          <a:xfrm>
            <a:off x="1247775" y="3221087"/>
            <a:ext cx="25146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Anaphylaxis</a:t>
            </a:r>
            <a:endParaRPr lang="en-US" sz="1500" dirty="0"/>
          </a:p>
        </p:txBody>
      </p:sp>
      <p:sp>
        <p:nvSpPr>
          <p:cNvPr id="35" name="SK-13-text-34"/>
          <p:cNvSpPr/>
          <p:nvPr/>
        </p:nvSpPr>
        <p:spPr>
          <a:xfrm>
            <a:off x="800100" y="3623518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Urticaria/wheals combined with systemic symptoms like airway swelling or hypotension.</a:t>
            </a:r>
            <a:endParaRPr lang="en-US" sz="1275" dirty="0"/>
          </a:p>
        </p:txBody>
      </p:sp>
      <p:sp>
        <p:nvSpPr>
          <p:cNvPr id="36" name="SK-13-text-35"/>
          <p:cNvSpPr/>
          <p:nvPr/>
        </p:nvSpPr>
        <p:spPr>
          <a:xfrm>
            <a:off x="1121569" y="4204543"/>
            <a:ext cx="4187380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IM Adrenaline + 999</a:t>
            </a:r>
            <a:endParaRPr lang="en-US" sz="1050" dirty="0"/>
          </a:p>
        </p:txBody>
      </p:sp>
      <p:sp>
        <p:nvSpPr>
          <p:cNvPr id="37" name="SK-13-text-36"/>
          <p:cNvSpPr/>
          <p:nvPr/>
        </p:nvSpPr>
        <p:spPr>
          <a:xfrm>
            <a:off x="1247775" y="5093047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Eczema Herpeticum</a:t>
            </a:r>
            <a:endParaRPr lang="en-US" sz="1500" dirty="0"/>
          </a:p>
        </p:txBody>
      </p:sp>
      <p:sp>
        <p:nvSpPr>
          <p:cNvPr id="38" name="SK-13-text-37"/>
          <p:cNvSpPr/>
          <p:nvPr/>
        </p:nvSpPr>
        <p:spPr>
          <a:xfrm>
            <a:off x="800100" y="5495479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eruption of "punched-out" erosions on a background of atopic eczema.</a:t>
            </a:r>
            <a:endParaRPr lang="en-US" sz="1275" dirty="0"/>
          </a:p>
        </p:txBody>
      </p:sp>
      <p:sp>
        <p:nvSpPr>
          <p:cNvPr id="39" name="SK-13-text-38"/>
          <p:cNvSpPr/>
          <p:nvPr/>
        </p:nvSpPr>
        <p:spPr>
          <a:xfrm>
            <a:off x="1121569" y="6076504"/>
            <a:ext cx="5466391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Same-day Referral + Aciclovir</a:t>
            </a:r>
            <a:endParaRPr lang="en-US" sz="1050" dirty="0"/>
          </a:p>
        </p:txBody>
      </p:sp>
      <p:sp>
        <p:nvSpPr>
          <p:cNvPr id="40" name="SK-13-text-39"/>
          <p:cNvSpPr/>
          <p:nvPr/>
        </p:nvSpPr>
        <p:spPr>
          <a:xfrm>
            <a:off x="6915150" y="1349127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Hutchinson's Sign</a:t>
            </a:r>
            <a:endParaRPr lang="en-US" sz="1500" dirty="0"/>
          </a:p>
        </p:txBody>
      </p:sp>
      <p:sp>
        <p:nvSpPr>
          <p:cNvPr id="41" name="SK-13-text-40"/>
          <p:cNvSpPr/>
          <p:nvPr/>
        </p:nvSpPr>
        <p:spPr>
          <a:xfrm>
            <a:off x="6467475" y="1751558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Herpes zoster vesicles involving the tip or side of the nose (nasociliary nerve involvement).</a:t>
            </a:r>
            <a:endParaRPr lang="en-US" sz="1275" dirty="0"/>
          </a:p>
        </p:txBody>
      </p:sp>
      <p:sp>
        <p:nvSpPr>
          <p:cNvPr id="42" name="SK-13-text-41"/>
          <p:cNvSpPr/>
          <p:nvPr/>
        </p:nvSpPr>
        <p:spPr>
          <a:xfrm>
            <a:off x="6788944" y="2332583"/>
            <a:ext cx="440020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Same-day Ophthalmology</a:t>
            </a:r>
            <a:endParaRPr lang="en-US" sz="1050" dirty="0"/>
          </a:p>
        </p:txBody>
      </p:sp>
      <p:sp>
        <p:nvSpPr>
          <p:cNvPr id="43" name="SK-13-text-42"/>
          <p:cNvSpPr/>
          <p:nvPr/>
        </p:nvSpPr>
        <p:spPr>
          <a:xfrm>
            <a:off x="6915150" y="3211562"/>
            <a:ext cx="4114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Suspected Melanoma</a:t>
            </a:r>
            <a:endParaRPr lang="en-US" sz="1500" dirty="0"/>
          </a:p>
        </p:txBody>
      </p:sp>
      <p:sp>
        <p:nvSpPr>
          <p:cNvPr id="44" name="SK-13-text-43"/>
          <p:cNvSpPr/>
          <p:nvPr/>
        </p:nvSpPr>
        <p:spPr>
          <a:xfrm>
            <a:off x="6467475" y="3613993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Rapidly changing pigmented lesions or a 7-point checklist score of 3 or higher.</a:t>
            </a:r>
            <a:endParaRPr lang="en-US" sz="1275" dirty="0"/>
          </a:p>
        </p:txBody>
      </p:sp>
      <p:sp>
        <p:nvSpPr>
          <p:cNvPr id="45" name="SK-13-text-44"/>
          <p:cNvSpPr/>
          <p:nvPr/>
        </p:nvSpPr>
        <p:spPr>
          <a:xfrm>
            <a:off x="6788944" y="4195018"/>
            <a:ext cx="4010132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Urgent 2WW Referral</a:t>
            </a:r>
            <a:endParaRPr lang="en-US" sz="1050" dirty="0"/>
          </a:p>
        </p:txBody>
      </p:sp>
      <p:sp>
        <p:nvSpPr>
          <p:cNvPr id="46" name="SK-13-text-45"/>
          <p:cNvSpPr/>
          <p:nvPr/>
        </p:nvSpPr>
        <p:spPr>
          <a:xfrm>
            <a:off x="6915150" y="5073997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B222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Bullous Disorders</a:t>
            </a:r>
            <a:endParaRPr lang="en-US" sz="1500" dirty="0"/>
          </a:p>
        </p:txBody>
      </p:sp>
      <p:sp>
        <p:nvSpPr>
          <p:cNvPr id="47" name="SK-13-text-46"/>
          <p:cNvSpPr/>
          <p:nvPr/>
        </p:nvSpPr>
        <p:spPr>
          <a:xfrm>
            <a:off x="6467475" y="5476429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New onset widespread blistering rashes such as Bullous Pemphigoid or Pemphigus Vulgaris.</a:t>
            </a:r>
            <a:endParaRPr lang="en-US" sz="1275" dirty="0"/>
          </a:p>
        </p:txBody>
      </p:sp>
      <p:sp>
        <p:nvSpPr>
          <p:cNvPr id="48" name="SK-13-text-47"/>
          <p:cNvSpPr/>
          <p:nvPr/>
        </p:nvSpPr>
        <p:spPr>
          <a:xfrm>
            <a:off x="6788944" y="6057454"/>
            <a:ext cx="5159628" cy="2952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 Urgent Dermatology Referral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542008"/>
            <a:ext cx="6686550" cy="456247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42008"/>
            <a:ext cx="2340173" cy="485775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1173" y="1542008"/>
            <a:ext cx="4346377" cy="485775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027783"/>
            <a:ext cx="2340173" cy="952500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1173" y="2027783"/>
            <a:ext cx="4346377" cy="952500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980283"/>
            <a:ext cx="2340173" cy="9525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21173" y="2980283"/>
            <a:ext cx="4346377" cy="952500"/>
          </a:xfrm>
          <a:prstGeom prst="rect">
            <a:avLst/>
          </a:prstGeom>
        </p:spPr>
      </p:pic>
      <p:pic>
        <p:nvPicPr>
          <p:cNvPr id="12" name="SK-14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932783"/>
            <a:ext cx="2340173" cy="723900"/>
          </a:xfrm>
          <a:prstGeom prst="rect">
            <a:avLst/>
          </a:prstGeom>
        </p:spPr>
      </p:pic>
      <p:pic>
        <p:nvPicPr>
          <p:cNvPr id="13" name="SK-14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21173" y="3932783"/>
            <a:ext cx="4346377" cy="72390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4656683"/>
            <a:ext cx="2340173" cy="7239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21173" y="4656683"/>
            <a:ext cx="4346377" cy="723900"/>
          </a:xfrm>
          <a:prstGeom prst="rect">
            <a:avLst/>
          </a:prstGeom>
        </p:spPr>
      </p:pic>
      <p:pic>
        <p:nvPicPr>
          <p:cNvPr id="16" name="SK-14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1074390"/>
            <a:ext cx="4457700" cy="2653754"/>
          </a:xfrm>
          <a:prstGeom prst="rect">
            <a:avLst/>
          </a:prstGeom>
        </p:spPr>
      </p:pic>
      <p:pic>
        <p:nvPicPr>
          <p:cNvPr id="17" name="SK-1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43800" y="1784896"/>
            <a:ext cx="214313" cy="175320"/>
          </a:xfrm>
          <a:prstGeom prst="rect">
            <a:avLst/>
          </a:prstGeom>
        </p:spPr>
      </p:pic>
      <p:pic>
        <p:nvPicPr>
          <p:cNvPr id="18" name="SK-1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2182118"/>
            <a:ext cx="166688" cy="233362"/>
          </a:xfrm>
          <a:prstGeom prst="rect">
            <a:avLst/>
          </a:prstGeom>
        </p:spPr>
      </p:pic>
      <p:pic>
        <p:nvPicPr>
          <p:cNvPr id="19" name="SK-14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2696468"/>
            <a:ext cx="166688" cy="233362"/>
          </a:xfrm>
          <a:prstGeom prst="rect">
            <a:avLst/>
          </a:prstGeom>
        </p:spPr>
      </p:pic>
      <p:pic>
        <p:nvPicPr>
          <p:cNvPr id="20" name="SK-14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53300" y="3918645"/>
            <a:ext cx="4457700" cy="2653754"/>
          </a:xfrm>
          <a:prstGeom prst="rect">
            <a:avLst/>
          </a:prstGeom>
        </p:spPr>
      </p:pic>
      <p:pic>
        <p:nvPicPr>
          <p:cNvPr id="21" name="SK-14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4629150"/>
            <a:ext cx="214313" cy="175320"/>
          </a:xfrm>
          <a:prstGeom prst="rect">
            <a:avLst/>
          </a:prstGeom>
        </p:spPr>
      </p:pic>
      <p:pic>
        <p:nvPicPr>
          <p:cNvPr id="22" name="SK-14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5026372"/>
            <a:ext cx="166688" cy="233362"/>
          </a:xfrm>
          <a:prstGeom prst="rect">
            <a:avLst/>
          </a:prstGeom>
        </p:spPr>
      </p:pic>
      <p:pic>
        <p:nvPicPr>
          <p:cNvPr id="23" name="SK-14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543800" y="5540722"/>
            <a:ext cx="166688" cy="259259"/>
          </a:xfrm>
          <a:prstGeom prst="rect">
            <a:avLst/>
          </a:prstGeom>
        </p:spPr>
      </p:pic>
      <p:sp>
        <p:nvSpPr>
          <p:cNvPr id="24" name="SK-14-text-23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5" name="SK-14-text-24"/>
          <p:cNvSpPr/>
          <p:nvPr/>
        </p:nvSpPr>
        <p:spPr>
          <a:xfrm>
            <a:off x="552450" y="495300"/>
            <a:ext cx="740664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Exam Pearls for AKT and SCA</a:t>
            </a:r>
            <a:endParaRPr lang="en-US" sz="1800" dirty="0"/>
          </a:p>
        </p:txBody>
      </p:sp>
      <p:sp>
        <p:nvSpPr>
          <p:cNvPr id="26" name="SK-14-text-25"/>
          <p:cNvSpPr/>
          <p:nvPr/>
        </p:nvSpPr>
        <p:spPr>
          <a:xfrm>
            <a:off x="523875" y="1542008"/>
            <a:ext cx="2247689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DIAGNOSTIC FOCUS</a:t>
            </a:r>
            <a:endParaRPr lang="en-US" sz="1050" dirty="0"/>
          </a:p>
        </p:txBody>
      </p:sp>
      <p:sp>
        <p:nvSpPr>
          <p:cNvPr id="27" name="SK-14-text-26"/>
          <p:cNvSpPr/>
          <p:nvPr/>
        </p:nvSpPr>
        <p:spPr>
          <a:xfrm>
            <a:off x="2864048" y="1542008"/>
            <a:ext cx="4060627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HIGH-YIELD CLINICAL FACT</a:t>
            </a:r>
            <a:endParaRPr lang="en-US" sz="1050" dirty="0"/>
          </a:p>
        </p:txBody>
      </p:sp>
      <p:sp>
        <p:nvSpPr>
          <p:cNvPr id="28" name="SK-14-text-27"/>
          <p:cNvSpPr/>
          <p:nvPr/>
        </p:nvSpPr>
        <p:spPr>
          <a:xfrm>
            <a:off x="523875" y="2161133"/>
            <a:ext cx="31089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Purpura vs. Wheal</a:t>
            </a:r>
            <a:endParaRPr lang="en-US" sz="1200" dirty="0"/>
          </a:p>
        </p:txBody>
      </p:sp>
      <p:sp>
        <p:nvSpPr>
          <p:cNvPr id="29" name="SK-14-text-28"/>
          <p:cNvSpPr/>
          <p:nvPr/>
        </p:nvSpPr>
        <p:spPr>
          <a:xfrm>
            <a:off x="2864048" y="2027783"/>
            <a:ext cx="4060627" cy="952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B22222"/>
                </a:solidFill>
              </a:rPr>
              <a:t>Purpura:</a:t>
            </a:r>
            <a:r>
              <a:rPr lang="en-US" sz="1200" dirty="0">
                <a:solidFill>
                  <a:srgbClr val="2D2926"/>
                </a:solidFill>
              </a:rPr>
              <a:t> Non-blanching = Emergency (Sepsis/Vasculitis).
</a:t>
            </a:r>
            <a:r>
              <a:rPr lang="en-US" sz="1200" b="1" dirty="0">
                <a:solidFill>
                  <a:srgbClr val="2D2926"/>
                </a:solidFill>
              </a:rPr>
              <a:t>Wheal:</a:t>
            </a:r>
            <a:r>
              <a:rPr lang="en-US" sz="1200" dirty="0">
                <a:solidFill>
                  <a:srgbClr val="2D2926"/>
                </a:solidFill>
              </a:rPr>
              <a:t> Resolves completely within 48 hours.</a:t>
            </a:r>
            <a:endParaRPr lang="en-US" sz="1200" dirty="0"/>
          </a:p>
        </p:txBody>
      </p:sp>
      <p:sp>
        <p:nvSpPr>
          <p:cNvPr id="30" name="SK-14-text-29"/>
          <p:cNvSpPr/>
          <p:nvPr/>
        </p:nvSpPr>
        <p:spPr>
          <a:xfrm>
            <a:off x="523875" y="3113633"/>
            <a:ext cx="29260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Rosacea vs. Acne</a:t>
            </a:r>
            <a:endParaRPr lang="en-US" sz="1200" dirty="0"/>
          </a:p>
        </p:txBody>
      </p:sp>
      <p:sp>
        <p:nvSpPr>
          <p:cNvPr id="31" name="SK-14-text-30"/>
          <p:cNvSpPr/>
          <p:nvPr/>
        </p:nvSpPr>
        <p:spPr>
          <a:xfrm>
            <a:off x="2864048" y="2980283"/>
            <a:ext cx="4060627" cy="952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2926"/>
                </a:solidFill>
              </a:rPr>
              <a:t>Central face distribution. Key differentiator: </a:t>
            </a:r>
            <a:r>
              <a:rPr lang="en-US" sz="1200" b="1" dirty="0">
                <a:solidFill>
                  <a:srgbClr val="2D2926"/>
                </a:solidFill>
              </a:rPr>
              <a:t>NO comedones in Rosacea.</a:t>
            </a:r>
            <a:r>
              <a:rPr lang="en-US" sz="1200" dirty="0">
                <a:solidFill>
                  <a:srgbClr val="2D2926"/>
                </a:solidFill>
              </a:rPr>
              <a:t> Flushing is a major hallmark.</a:t>
            </a:r>
            <a:endParaRPr lang="en-US" sz="1200" dirty="0"/>
          </a:p>
        </p:txBody>
      </p:sp>
      <p:sp>
        <p:nvSpPr>
          <p:cNvPr id="32" name="SK-14-text-31"/>
          <p:cNvSpPr/>
          <p:nvPr/>
        </p:nvSpPr>
        <p:spPr>
          <a:xfrm>
            <a:off x="523875" y="4066133"/>
            <a:ext cx="3291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Scabies Management</a:t>
            </a:r>
            <a:endParaRPr lang="en-US" sz="1200" dirty="0"/>
          </a:p>
        </p:txBody>
      </p:sp>
      <p:sp>
        <p:nvSpPr>
          <p:cNvPr id="33" name="SK-14-text-32"/>
          <p:cNvSpPr/>
          <p:nvPr/>
        </p:nvSpPr>
        <p:spPr>
          <a:xfrm>
            <a:off x="2864048" y="3932783"/>
            <a:ext cx="4060627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2926"/>
                </a:solidFill>
              </a:rPr>
              <a:t>Permethrin 5% choice. Must treat </a:t>
            </a:r>
            <a:r>
              <a:rPr lang="en-US" sz="1200" b="1" dirty="0">
                <a:solidFill>
                  <a:srgbClr val="2D2926"/>
                </a:solidFill>
              </a:rPr>
              <a:t>ALL contacts</a:t>
            </a:r>
            <a:r>
              <a:rPr lang="en-US" sz="1200" dirty="0">
                <a:solidFill>
                  <a:srgbClr val="2D2926"/>
                </a:solidFill>
              </a:rPr>
              <a:t> simultaneously and repeat dose after 7 days.</a:t>
            </a:r>
            <a:endParaRPr lang="en-US" sz="1200" dirty="0"/>
          </a:p>
        </p:txBody>
      </p:sp>
      <p:sp>
        <p:nvSpPr>
          <p:cNvPr id="34" name="SK-14-text-33"/>
          <p:cNvSpPr/>
          <p:nvPr/>
        </p:nvSpPr>
        <p:spPr>
          <a:xfrm>
            <a:off x="523875" y="4790033"/>
            <a:ext cx="25603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Shingles (HZV)</a:t>
            </a:r>
            <a:endParaRPr lang="en-US" sz="1200" dirty="0"/>
          </a:p>
        </p:txBody>
      </p:sp>
      <p:sp>
        <p:nvSpPr>
          <p:cNvPr id="35" name="SK-14-text-34"/>
          <p:cNvSpPr/>
          <p:nvPr/>
        </p:nvSpPr>
        <p:spPr>
          <a:xfrm>
            <a:off x="2864048" y="4656683"/>
            <a:ext cx="4060627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2926"/>
                </a:solidFill>
              </a:rPr>
              <a:t>Treat with Valaciclovir within </a:t>
            </a:r>
            <a:r>
              <a:rPr lang="en-US" sz="1200" b="1" dirty="0">
                <a:solidFill>
                  <a:srgbClr val="2D2926"/>
                </a:solidFill>
              </a:rPr>
              <a:t>72 hours</a:t>
            </a:r>
            <a:r>
              <a:rPr lang="en-US" sz="1200" dirty="0">
                <a:solidFill>
                  <a:srgbClr val="2D2926"/>
                </a:solidFill>
              </a:rPr>
              <a:t>. If eye/nose tip involved (Hutchinson's), urgent ophthalmology.</a:t>
            </a:r>
            <a:endParaRPr lang="en-US" sz="1200" dirty="0"/>
          </a:p>
        </p:txBody>
      </p:sp>
      <p:sp>
        <p:nvSpPr>
          <p:cNvPr id="36" name="SK-14-text-35"/>
          <p:cNvSpPr/>
          <p:nvPr/>
        </p:nvSpPr>
        <p:spPr>
          <a:xfrm>
            <a:off x="523875" y="5513933"/>
            <a:ext cx="23774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Onychomycosis</a:t>
            </a:r>
            <a:endParaRPr lang="en-US" sz="1200" dirty="0"/>
          </a:p>
        </p:txBody>
      </p:sp>
      <p:sp>
        <p:nvSpPr>
          <p:cNvPr id="37" name="SK-14-text-36"/>
          <p:cNvSpPr/>
          <p:nvPr/>
        </p:nvSpPr>
        <p:spPr>
          <a:xfrm>
            <a:off x="2864048" y="5380583"/>
            <a:ext cx="4060627" cy="723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2D2926"/>
                </a:solidFill>
              </a:rPr>
              <a:t>Always </a:t>
            </a:r>
            <a:r>
              <a:rPr lang="en-US" sz="1200" b="1" dirty="0">
                <a:solidFill>
                  <a:srgbClr val="2D2926"/>
                </a:solidFill>
              </a:rPr>
              <a:t>confirm with nail clippings</a:t>
            </a:r>
            <a:r>
              <a:rPr lang="en-US" sz="1200" dirty="0">
                <a:solidFill>
                  <a:srgbClr val="2D2926"/>
                </a:solidFill>
              </a:rPr>
              <a:t> before starting long-term oral antifungal therapy.</a:t>
            </a:r>
            <a:endParaRPr lang="en-US" sz="1200" dirty="0"/>
          </a:p>
        </p:txBody>
      </p:sp>
      <p:sp>
        <p:nvSpPr>
          <p:cNvPr id="38" name="SK-14-text-37"/>
          <p:cNvSpPr/>
          <p:nvPr/>
        </p:nvSpPr>
        <p:spPr>
          <a:xfrm>
            <a:off x="7853362" y="1743968"/>
            <a:ext cx="40767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SCA: Communication</a:t>
            </a:r>
            <a:endParaRPr lang="en-US" sz="1350" dirty="0"/>
          </a:p>
        </p:txBody>
      </p:sp>
      <p:sp>
        <p:nvSpPr>
          <p:cNvPr id="39" name="SK-14-text-38"/>
          <p:cNvSpPr/>
          <p:nvPr/>
        </p:nvSpPr>
        <p:spPr>
          <a:xfrm>
            <a:off x="7824787" y="2144018"/>
            <a:ext cx="37957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Explain clearly: </a:t>
            </a:r>
            <a:r>
              <a:rPr lang="en-US" sz="1125" i="1" dirty="0">
                <a:solidFill>
                  <a:srgbClr val="2D2926"/>
                </a:solidFill>
                <a:highlight>
                  <a:srgbClr val="A64D79"/>
                </a:highlight>
              </a:rPr>
              <a:t>"I want to explain what this rash is and how we'll manage it together."</a:t>
            </a:r>
            <a:endParaRPr lang="en-US" sz="1125" dirty="0"/>
          </a:p>
        </p:txBody>
      </p:sp>
      <p:sp>
        <p:nvSpPr>
          <p:cNvPr id="40" name="SK-14-text-39"/>
          <p:cNvSpPr/>
          <p:nvPr/>
        </p:nvSpPr>
        <p:spPr>
          <a:xfrm>
            <a:off x="7824787" y="2658368"/>
            <a:ext cx="37957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Check understanding: </a:t>
            </a:r>
            <a:r>
              <a:rPr lang="en-US" sz="1125" i="1" dirty="0">
                <a:solidFill>
                  <a:srgbClr val="2D2926"/>
                </a:solidFill>
                <a:highlight>
                  <a:srgbClr val="A64D79"/>
                </a:highlight>
              </a:rPr>
              <a:t>"Can you tell me in your own words what you'll do with this cream?"</a:t>
            </a:r>
            <a:endParaRPr lang="en-US" sz="1125" dirty="0"/>
          </a:p>
        </p:txBody>
      </p:sp>
      <p:sp>
        <p:nvSpPr>
          <p:cNvPr id="41" name="SK-14-text-40"/>
          <p:cNvSpPr/>
          <p:nvPr/>
        </p:nvSpPr>
        <p:spPr>
          <a:xfrm>
            <a:off x="7853362" y="4588222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SCA: Empathy &amp; Impact</a:t>
            </a:r>
            <a:endParaRPr lang="en-US" sz="1350" dirty="0"/>
          </a:p>
        </p:txBody>
      </p:sp>
      <p:sp>
        <p:nvSpPr>
          <p:cNvPr id="42" name="SK-14-text-41"/>
          <p:cNvSpPr/>
          <p:nvPr/>
        </p:nvSpPr>
        <p:spPr>
          <a:xfrm>
            <a:off x="7824787" y="4988272"/>
            <a:ext cx="37957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Validate confidence issues: </a:t>
            </a:r>
            <a:r>
              <a:rPr lang="en-US" sz="1125" i="1" dirty="0">
                <a:solidFill>
                  <a:srgbClr val="2D2926"/>
                </a:solidFill>
                <a:highlight>
                  <a:srgbClr val="A64D79"/>
                </a:highlight>
              </a:rPr>
              <a:t>"I can see this is really affecting your confidence and daily life."</a:t>
            </a:r>
            <a:endParaRPr lang="en-US" sz="1125" dirty="0"/>
          </a:p>
        </p:txBody>
      </p:sp>
      <p:sp>
        <p:nvSpPr>
          <p:cNvPr id="43" name="SK-14-text-42"/>
          <p:cNvSpPr/>
          <p:nvPr/>
        </p:nvSpPr>
        <p:spPr>
          <a:xfrm>
            <a:off x="7824787" y="5502622"/>
            <a:ext cx="379571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Acknowledge chronic nature: Empathize with the burden of long-term skin maintenance and routine.</a:t>
            </a:r>
            <a:endParaRPr lang="en-US" sz="112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787277"/>
            <a:ext cx="5572125" cy="1657350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2039689"/>
            <a:ext cx="152400" cy="13335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2415927"/>
            <a:ext cx="152400" cy="1524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2911227"/>
            <a:ext cx="152400" cy="1524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3635127"/>
            <a:ext cx="5572125" cy="165735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2450" y="3887539"/>
            <a:ext cx="152400" cy="13335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263777"/>
            <a:ext cx="152400" cy="1524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759077"/>
            <a:ext cx="152400" cy="1524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1539627"/>
            <a:ext cx="5572125" cy="215265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0325" y="1792039"/>
            <a:ext cx="152400" cy="133350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10325" y="2168277"/>
            <a:ext cx="152400" cy="15240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10325" y="2663577"/>
            <a:ext cx="152400" cy="177701"/>
          </a:xfrm>
          <a:prstGeom prst="rect">
            <a:avLst/>
          </a:prstGeom>
        </p:spPr>
      </p:pic>
      <p:pic>
        <p:nvPicPr>
          <p:cNvPr id="17" name="SK-15-img-1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0325" y="3158877"/>
            <a:ext cx="152400" cy="133350"/>
          </a:xfrm>
          <a:prstGeom prst="rect">
            <a:avLst/>
          </a:prstGeom>
        </p:spPr>
      </p:pic>
      <p:pic>
        <p:nvPicPr>
          <p:cNvPr id="18" name="SK-15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38875" y="3882777"/>
            <a:ext cx="5572125" cy="1657350"/>
          </a:xfrm>
          <a:prstGeom prst="rect">
            <a:avLst/>
          </a:prstGeom>
        </p:spPr>
      </p:pic>
      <p:pic>
        <p:nvPicPr>
          <p:cNvPr id="19" name="SK-15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10325" y="4135189"/>
            <a:ext cx="152400" cy="133350"/>
          </a:xfrm>
          <a:prstGeom prst="rect">
            <a:avLst/>
          </a:prstGeom>
        </p:spPr>
      </p:pic>
      <p:pic>
        <p:nvPicPr>
          <p:cNvPr id="20" name="SK-15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10325" y="4511427"/>
            <a:ext cx="152400" cy="133350"/>
          </a:xfrm>
          <a:prstGeom prst="rect">
            <a:avLst/>
          </a:prstGeom>
        </p:spPr>
      </p:pic>
      <p:pic>
        <p:nvPicPr>
          <p:cNvPr id="21" name="SK-15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410325" y="5006727"/>
            <a:ext cx="152400" cy="133350"/>
          </a:xfrm>
          <a:prstGeom prst="rect">
            <a:avLst/>
          </a:prstGeom>
        </p:spPr>
      </p:pic>
      <p:pic>
        <p:nvPicPr>
          <p:cNvPr id="22" name="SK-15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291263"/>
            <a:ext cx="11430000" cy="376238"/>
          </a:xfrm>
          <a:prstGeom prst="rect">
            <a:avLst/>
          </a:prstGeom>
        </p:spPr>
      </p:pic>
      <p:sp>
        <p:nvSpPr>
          <p:cNvPr id="23" name="SK-15-text-22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4" name="SK-15-text-23"/>
          <p:cNvSpPr/>
          <p:nvPr/>
        </p:nvSpPr>
        <p:spPr>
          <a:xfrm>
            <a:off x="552450" y="495300"/>
            <a:ext cx="112471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Common Pitfalls and Top Tips for Trainees</a:t>
            </a:r>
            <a:endParaRPr lang="en-US" sz="1800" dirty="0"/>
          </a:p>
        </p:txBody>
      </p:sp>
      <p:sp>
        <p:nvSpPr>
          <p:cNvPr id="25" name="SK-15-text-24"/>
          <p:cNvSpPr/>
          <p:nvPr/>
        </p:nvSpPr>
        <p:spPr>
          <a:xfrm>
            <a:off x="800100" y="195872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22222"/>
                </a:solidFill>
              </a:rPr>
              <a:t>DIAGNOSTIC PITFALLS</a:t>
            </a:r>
            <a:endParaRPr lang="en-US" sz="1350" dirty="0"/>
          </a:p>
        </p:txBody>
      </p:sp>
      <p:sp>
        <p:nvSpPr>
          <p:cNvPr id="26" name="SK-15-text-25"/>
          <p:cNvSpPr/>
          <p:nvPr/>
        </p:nvSpPr>
        <p:spPr>
          <a:xfrm>
            <a:off x="819150" y="237782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Rosacea vs. Acne:</a:t>
            </a:r>
            <a:r>
              <a:rPr lang="en-US" sz="1125" dirty="0">
                <a:solidFill>
                  <a:srgbClr val="2D2926"/>
                </a:solidFill>
              </a:rPr>
              <a:t> Misdiagnosing due to facial erythema; remember that rosacea has </a:t>
            </a:r>
            <a:r>
              <a:rPr lang="en-US" sz="1125" b="1" dirty="0">
                <a:solidFill>
                  <a:srgbClr val="2D2926"/>
                </a:solidFill>
              </a:rPr>
              <a:t>no comedones</a:t>
            </a:r>
            <a:r>
              <a:rPr lang="en-US" sz="1125" dirty="0">
                <a:solidFill>
                  <a:srgbClr val="2D2926"/>
                </a:solidFill>
              </a:rPr>
              <a:t>.</a:t>
            </a:r>
            <a:endParaRPr lang="en-US" sz="1125" dirty="0"/>
          </a:p>
        </p:txBody>
      </p:sp>
      <p:sp>
        <p:nvSpPr>
          <p:cNvPr id="27" name="SK-15-text-26"/>
          <p:cNvSpPr/>
          <p:nvPr/>
        </p:nvSpPr>
        <p:spPr>
          <a:xfrm>
            <a:off x="819150" y="287312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Onychomycosis:</a:t>
            </a:r>
            <a:r>
              <a:rPr lang="en-US" sz="1125" dirty="0">
                <a:solidFill>
                  <a:srgbClr val="2D2926"/>
                </a:solidFill>
              </a:rPr>
              <a:t> Treating with long-term oral antifungals </a:t>
            </a:r>
            <a:r>
              <a:rPr lang="en-US" sz="1125" b="1" dirty="0">
                <a:solidFill>
                  <a:srgbClr val="2D2926"/>
                </a:solidFill>
              </a:rPr>
              <a:t>without</a:t>
            </a:r>
            <a:r>
              <a:rPr lang="en-US" sz="1125" dirty="0">
                <a:solidFill>
                  <a:srgbClr val="2D2926"/>
                </a:solidFill>
              </a:rPr>
              <a:t> confirming diagnosis via nail clippings.</a:t>
            </a:r>
            <a:endParaRPr lang="en-US" sz="1125" dirty="0"/>
          </a:p>
        </p:txBody>
      </p:sp>
      <p:sp>
        <p:nvSpPr>
          <p:cNvPr id="28" name="SK-15-text-27"/>
          <p:cNvSpPr/>
          <p:nvPr/>
        </p:nvSpPr>
        <p:spPr>
          <a:xfrm>
            <a:off x="800100" y="3806577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B22222"/>
                </a:solidFill>
              </a:rPr>
              <a:t>MANAGEMENT PITFALLS</a:t>
            </a:r>
            <a:endParaRPr lang="en-US" sz="1350" dirty="0"/>
          </a:p>
        </p:txBody>
      </p:sp>
      <p:sp>
        <p:nvSpPr>
          <p:cNvPr id="29" name="SK-15-text-28"/>
          <p:cNvSpPr/>
          <p:nvPr/>
        </p:nvSpPr>
        <p:spPr>
          <a:xfrm>
            <a:off x="819150" y="422567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Steroid Selection:</a:t>
            </a:r>
            <a:r>
              <a:rPr lang="en-US" sz="1125" dirty="0">
                <a:solidFill>
                  <a:srgbClr val="2D2926"/>
                </a:solidFill>
              </a:rPr>
              <a:t> Using potent steroids on the face, leading to skin atrophy or precipitating rosacea.</a:t>
            </a:r>
            <a:endParaRPr lang="en-US" sz="1125" dirty="0"/>
          </a:p>
        </p:txBody>
      </p:sp>
      <p:sp>
        <p:nvSpPr>
          <p:cNvPr id="30" name="SK-15-text-29"/>
          <p:cNvSpPr/>
          <p:nvPr/>
        </p:nvSpPr>
        <p:spPr>
          <a:xfrm>
            <a:off x="819150" y="472097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Scabies Failures:</a:t>
            </a:r>
            <a:r>
              <a:rPr lang="en-US" sz="1125" dirty="0">
                <a:solidFill>
                  <a:srgbClr val="2D2926"/>
                </a:solidFill>
              </a:rPr>
              <a:t> Missing the diagnosis in elderly patients or failing to treat </a:t>
            </a:r>
            <a:r>
              <a:rPr lang="en-US" sz="1125" b="1" dirty="0">
                <a:solidFill>
                  <a:srgbClr val="2D2926"/>
                </a:solidFill>
              </a:rPr>
              <a:t>all household contacts</a:t>
            </a:r>
            <a:r>
              <a:rPr lang="en-US" sz="1125" dirty="0">
                <a:solidFill>
                  <a:srgbClr val="2D2926"/>
                </a:solidFill>
              </a:rPr>
              <a:t> simultaneously.</a:t>
            </a:r>
            <a:endParaRPr lang="en-US" sz="1125" dirty="0"/>
          </a:p>
        </p:txBody>
      </p:sp>
      <p:sp>
        <p:nvSpPr>
          <p:cNvPr id="31" name="SK-15-text-30"/>
          <p:cNvSpPr/>
          <p:nvPr/>
        </p:nvSpPr>
        <p:spPr>
          <a:xfrm>
            <a:off x="6657975" y="1711077"/>
            <a:ext cx="45262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EXAMINATION EXCELLENCE</a:t>
            </a:r>
            <a:endParaRPr lang="en-US" sz="1350" dirty="0"/>
          </a:p>
        </p:txBody>
      </p:sp>
      <p:sp>
        <p:nvSpPr>
          <p:cNvPr id="32" name="SK-15-text-31"/>
          <p:cNvSpPr/>
          <p:nvPr/>
        </p:nvSpPr>
        <p:spPr>
          <a:xfrm>
            <a:off x="6677025" y="213017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Full Skin Examination:</a:t>
            </a:r>
            <a:r>
              <a:rPr lang="en-US" sz="1125" dirty="0">
                <a:solidFill>
                  <a:srgbClr val="2D2926"/>
                </a:solidFill>
              </a:rPr>
              <a:t> Don't just focus on the presenting lesion; look at the whole patient and distribution.</a:t>
            </a:r>
            <a:endParaRPr lang="en-US" sz="1125" dirty="0"/>
          </a:p>
        </p:txBody>
      </p:sp>
      <p:sp>
        <p:nvSpPr>
          <p:cNvPr id="33" name="SK-15-text-32"/>
          <p:cNvSpPr/>
          <p:nvPr/>
        </p:nvSpPr>
        <p:spPr>
          <a:xfrm>
            <a:off x="6677025" y="262547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Check Hidden Sites:</a:t>
            </a:r>
            <a:r>
              <a:rPr lang="en-US" sz="1125" dirty="0">
                <a:solidFill>
                  <a:srgbClr val="2D2926"/>
                </a:solidFill>
              </a:rPr>
              <a:t> Always examine the </a:t>
            </a:r>
            <a:r>
              <a:rPr lang="en-US" sz="1125" b="1" dirty="0">
                <a:solidFill>
                  <a:srgbClr val="2D2926"/>
                </a:solidFill>
              </a:rPr>
              <a:t>nails, scalp, mouth, and flexures</a:t>
            </a:r>
            <a:r>
              <a:rPr lang="en-US" sz="1125" dirty="0">
                <a:solidFill>
                  <a:srgbClr val="2D2926"/>
                </a:solidFill>
              </a:rPr>
              <a:t> for diagnostic clues.</a:t>
            </a:r>
            <a:endParaRPr lang="en-US" sz="1125" dirty="0"/>
          </a:p>
        </p:txBody>
      </p:sp>
      <p:sp>
        <p:nvSpPr>
          <p:cNvPr id="34" name="SK-15-text-33"/>
          <p:cNvSpPr/>
          <p:nvPr/>
        </p:nvSpPr>
        <p:spPr>
          <a:xfrm>
            <a:off x="6677025" y="312077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The Blanch Test:</a:t>
            </a:r>
            <a:r>
              <a:rPr lang="en-US" sz="1125" dirty="0">
                <a:solidFill>
                  <a:srgbClr val="2D2926"/>
                </a:solidFill>
              </a:rPr>
              <a:t> Non-blanching purpura must be treated as a medical emergency until proven otherwise.</a:t>
            </a:r>
            <a:endParaRPr lang="en-US" sz="1125" dirty="0"/>
          </a:p>
        </p:txBody>
      </p:sp>
      <p:sp>
        <p:nvSpPr>
          <p:cNvPr id="35" name="SK-15-text-34"/>
          <p:cNvSpPr/>
          <p:nvPr/>
        </p:nvSpPr>
        <p:spPr>
          <a:xfrm>
            <a:off x="6657975" y="4054227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CLINICAL STRATEGY</a:t>
            </a:r>
            <a:endParaRPr lang="en-US" sz="1350" dirty="0"/>
          </a:p>
        </p:txBody>
      </p:sp>
      <p:sp>
        <p:nvSpPr>
          <p:cNvPr id="36" name="SK-15-text-35"/>
          <p:cNvSpPr/>
          <p:nvPr/>
        </p:nvSpPr>
        <p:spPr>
          <a:xfrm>
            <a:off x="6677025" y="447332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Learn the Language:</a:t>
            </a:r>
            <a:r>
              <a:rPr lang="en-US" sz="1125" dirty="0">
                <a:solidFill>
                  <a:srgbClr val="2D2926"/>
                </a:solidFill>
              </a:rPr>
              <a:t> Mastering dermatology terminology significantly improves your pattern recognition speed.</a:t>
            </a:r>
            <a:endParaRPr lang="en-US" sz="1125" dirty="0"/>
          </a:p>
        </p:txBody>
      </p:sp>
      <p:sp>
        <p:nvSpPr>
          <p:cNvPr id="37" name="SK-15-text-36"/>
          <p:cNvSpPr/>
          <p:nvPr/>
        </p:nvSpPr>
        <p:spPr>
          <a:xfrm>
            <a:off x="6677025" y="4968627"/>
            <a:ext cx="4962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Melanoma Safety:</a:t>
            </a:r>
            <a:r>
              <a:rPr lang="en-US" sz="1125" dirty="0">
                <a:solidFill>
                  <a:srgbClr val="2D2926"/>
                </a:solidFill>
              </a:rPr>
              <a:t> Never biopsy a suspected melanoma in primary care; always refer </a:t>
            </a:r>
            <a:r>
              <a:rPr lang="en-US" sz="1125" b="1" dirty="0">
                <a:solidFill>
                  <a:srgbClr val="2D2926"/>
                </a:solidFill>
              </a:rPr>
              <a:t>intact</a:t>
            </a:r>
            <a:r>
              <a:rPr lang="en-US" sz="1125" dirty="0">
                <a:solidFill>
                  <a:srgbClr val="2D2926"/>
                </a:solidFill>
              </a:rPr>
              <a:t> via the 2WW pathway.</a:t>
            </a:r>
            <a:endParaRPr lang="en-US" sz="1125" dirty="0"/>
          </a:p>
        </p:txBody>
      </p:sp>
      <p:sp>
        <p:nvSpPr>
          <p:cNvPr id="38" name="SK-15-text-37"/>
          <p:cNvSpPr/>
          <p:nvPr/>
        </p:nvSpPr>
        <p:spPr>
          <a:xfrm>
            <a:off x="381000" y="6291263"/>
            <a:ext cx="11239500" cy="376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555555"/>
                </a:solidFill>
              </a:rPr>
              <a:t>Top Tip: Seborrhoeic keratosis is benign—recognizing its "stuck-on" appearance avoids unnecessary urgent referrals.</a:t>
            </a:r>
            <a:endParaRPr lang="en-US" sz="97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52400"/>
            <a:ext cx="11430000" cy="65529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36290"/>
            <a:ext cx="5572125" cy="3192661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125" y="1274415"/>
            <a:ext cx="5095875" cy="1295400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125" y="2665065"/>
            <a:ext cx="214313" cy="214313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125" y="3327946"/>
            <a:ext cx="214313" cy="214313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467076"/>
            <a:ext cx="5572125" cy="2086124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4733776"/>
            <a:ext cx="285750" cy="2286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" y="5133826"/>
            <a:ext cx="214313" cy="171450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522416"/>
            <a:ext cx="214313" cy="17145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9125" y="5911007"/>
            <a:ext cx="214313" cy="171450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8875" y="1036290"/>
            <a:ext cx="5572125" cy="2893516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77000" y="1302990"/>
            <a:ext cx="285750" cy="228600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77000" y="1703040"/>
            <a:ext cx="214313" cy="183654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77000" y="2365921"/>
            <a:ext cx="214313" cy="214313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7000" y="3028801"/>
            <a:ext cx="214313" cy="214313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238875" y="4120307"/>
            <a:ext cx="5572125" cy="2432893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77000" y="4387007"/>
            <a:ext cx="285750" cy="22860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77000" y="4787057"/>
            <a:ext cx="214313" cy="214313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77000" y="5449937"/>
            <a:ext cx="214313" cy="214313"/>
          </a:xfrm>
          <a:prstGeom prst="rect">
            <a:avLst/>
          </a:prstGeom>
        </p:spPr>
      </p:pic>
      <p:sp>
        <p:nvSpPr>
          <p:cNvPr id="22" name="SK-2-text-21"/>
          <p:cNvSpPr/>
          <p:nvPr/>
        </p:nvSpPr>
        <p:spPr>
          <a:xfrm>
            <a:off x="552450" y="24765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3" name="SK-2-text-22"/>
          <p:cNvSpPr/>
          <p:nvPr/>
        </p:nvSpPr>
        <p:spPr>
          <a:xfrm>
            <a:off x="552450" y="438150"/>
            <a:ext cx="104241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The Scale and Challenge of Dermatology</a:t>
            </a:r>
            <a:endParaRPr lang="en-US" sz="1800" dirty="0"/>
          </a:p>
        </p:txBody>
      </p:sp>
      <p:sp>
        <p:nvSpPr>
          <p:cNvPr id="24" name="SK-2-text-23"/>
          <p:cNvSpPr/>
          <p:nvPr/>
        </p:nvSpPr>
        <p:spPr>
          <a:xfrm>
            <a:off x="809625" y="1464915"/>
            <a:ext cx="47148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5400"/>
              </a:lnSpc>
              <a:buNone/>
            </a:pPr>
            <a:r>
              <a:rPr lang="en-US" sz="3600" b="1" dirty="0">
                <a:solidFill>
                  <a:srgbClr val="FFFFFF"/>
                </a:solidFill>
              </a:rPr>
              <a:t>15-25%</a:t>
            </a:r>
            <a:endParaRPr lang="en-US" sz="3600" dirty="0"/>
          </a:p>
        </p:txBody>
      </p:sp>
      <p:sp>
        <p:nvSpPr>
          <p:cNvPr id="25" name="SK-2-text-24"/>
          <p:cNvSpPr/>
          <p:nvPr/>
        </p:nvSpPr>
        <p:spPr>
          <a:xfrm>
            <a:off x="1996083" y="2169765"/>
            <a:ext cx="2341959" cy="1809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OF ALL GP CONSULTATIONS</a:t>
            </a:r>
            <a:endParaRPr lang="en-US" sz="1200" dirty="0"/>
          </a:p>
        </p:txBody>
      </p:sp>
      <p:sp>
        <p:nvSpPr>
          <p:cNvPr id="26" name="SK-2-text-25"/>
          <p:cNvSpPr/>
          <p:nvPr/>
        </p:nvSpPr>
        <p:spPr>
          <a:xfrm>
            <a:off x="833438" y="2665065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Almost all skin conditions are managed entirely within </a:t>
            </a:r>
            <a:r>
              <a:rPr lang="en-US" sz="1350" b="1" dirty="0">
                <a:solidFill>
                  <a:srgbClr val="A64D79"/>
                </a:solidFill>
              </a:rPr>
              <a:t>Primary Care</a:t>
            </a:r>
            <a:r>
              <a:rPr lang="en-US" sz="1350" dirty="0">
                <a:solidFill>
                  <a:srgbClr val="2D2926"/>
                </a:solidFill>
              </a:rPr>
              <a:t>.</a:t>
            </a:r>
            <a:endParaRPr lang="en-US" sz="1350" dirty="0"/>
          </a:p>
        </p:txBody>
      </p:sp>
      <p:sp>
        <p:nvSpPr>
          <p:cNvPr id="27" name="SK-2-text-26"/>
          <p:cNvSpPr/>
          <p:nvPr/>
        </p:nvSpPr>
        <p:spPr>
          <a:xfrm>
            <a:off x="833438" y="3327946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Only </a:t>
            </a:r>
            <a:r>
              <a:rPr lang="en-US" sz="1350" b="1" dirty="0">
                <a:solidFill>
                  <a:srgbClr val="A64D79"/>
                </a:solidFill>
              </a:rPr>
              <a:t>~5%</a:t>
            </a:r>
            <a:r>
              <a:rPr lang="en-US" sz="1350" dirty="0">
                <a:solidFill>
                  <a:srgbClr val="2D2926"/>
                </a:solidFill>
              </a:rPr>
              <a:t> of dermatology patients ever require a specialist referral.</a:t>
            </a:r>
            <a:endParaRPr lang="en-US" sz="1350" dirty="0"/>
          </a:p>
        </p:txBody>
      </p:sp>
      <p:sp>
        <p:nvSpPr>
          <p:cNvPr id="28" name="SK-2-text-27"/>
          <p:cNvSpPr/>
          <p:nvPr/>
        </p:nvSpPr>
        <p:spPr>
          <a:xfrm>
            <a:off x="1019175" y="4705201"/>
            <a:ext cx="3886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Daily GP Caseload</a:t>
            </a:r>
            <a:endParaRPr lang="en-US" sz="1500" dirty="0"/>
          </a:p>
        </p:txBody>
      </p:sp>
      <p:sp>
        <p:nvSpPr>
          <p:cNvPr id="29" name="SK-2-text-28"/>
          <p:cNvSpPr/>
          <p:nvPr/>
        </p:nvSpPr>
        <p:spPr>
          <a:xfrm>
            <a:off x="833438" y="5133826"/>
            <a:ext cx="57607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Eczema, Psoriasis, and Acne.</a:t>
            </a:r>
            <a:endParaRPr lang="en-US" sz="1350" dirty="0"/>
          </a:p>
        </p:txBody>
      </p:sp>
      <p:sp>
        <p:nvSpPr>
          <p:cNvPr id="30" name="SK-2-text-29"/>
          <p:cNvSpPr/>
          <p:nvPr/>
        </p:nvSpPr>
        <p:spPr>
          <a:xfrm>
            <a:off x="833438" y="5522416"/>
            <a:ext cx="72009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Fungal infections and Viral rashes.</a:t>
            </a:r>
            <a:endParaRPr lang="en-US" sz="1350" dirty="0"/>
          </a:p>
        </p:txBody>
      </p:sp>
      <p:sp>
        <p:nvSpPr>
          <p:cNvPr id="31" name="SK-2-text-30"/>
          <p:cNvSpPr/>
          <p:nvPr/>
        </p:nvSpPr>
        <p:spPr>
          <a:xfrm>
            <a:off x="833438" y="5911007"/>
            <a:ext cx="65836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Skin cancers and benign growths.</a:t>
            </a:r>
            <a:endParaRPr lang="en-US" sz="1350" dirty="0"/>
          </a:p>
        </p:txBody>
      </p:sp>
      <p:sp>
        <p:nvSpPr>
          <p:cNvPr id="32" name="SK-2-text-31"/>
          <p:cNvSpPr/>
          <p:nvPr/>
        </p:nvSpPr>
        <p:spPr>
          <a:xfrm>
            <a:off x="6877050" y="1274415"/>
            <a:ext cx="45720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Why It's Challenging</a:t>
            </a:r>
            <a:endParaRPr lang="en-US" sz="1500" dirty="0"/>
          </a:p>
        </p:txBody>
      </p:sp>
      <p:sp>
        <p:nvSpPr>
          <p:cNvPr id="33" name="SK-2-text-32"/>
          <p:cNvSpPr/>
          <p:nvPr/>
        </p:nvSpPr>
        <p:spPr>
          <a:xfrm>
            <a:off x="6691313" y="1703040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A </a:t>
            </a:r>
            <a:r>
              <a:rPr lang="en-US" sz="1350" b="1" dirty="0">
                <a:solidFill>
                  <a:srgbClr val="A64D79"/>
                </a:solidFill>
              </a:rPr>
              <a:t>visual discipline</a:t>
            </a:r>
            <a:r>
              <a:rPr lang="en-US" sz="1350" dirty="0">
                <a:solidFill>
                  <a:srgbClr val="2D2926"/>
                </a:solidFill>
              </a:rPr>
              <a:t> requiring a different pattern-recognition approach.</a:t>
            </a:r>
            <a:endParaRPr lang="en-US" sz="1350" dirty="0"/>
          </a:p>
        </p:txBody>
      </p:sp>
      <p:sp>
        <p:nvSpPr>
          <p:cNvPr id="34" name="SK-2-text-33"/>
          <p:cNvSpPr/>
          <p:nvPr/>
        </p:nvSpPr>
        <p:spPr>
          <a:xfrm>
            <a:off x="6691313" y="2365921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Vast number of conditions with many </a:t>
            </a:r>
            <a:r>
              <a:rPr lang="en-US" sz="1350" b="1" dirty="0">
                <a:solidFill>
                  <a:srgbClr val="A64D79"/>
                </a:solidFill>
              </a:rPr>
              <a:t>overlapping presentations</a:t>
            </a:r>
            <a:r>
              <a:rPr lang="en-US" sz="1350" dirty="0">
                <a:solidFill>
                  <a:srgbClr val="2D2926"/>
                </a:solidFill>
              </a:rPr>
              <a:t>.</a:t>
            </a:r>
            <a:endParaRPr lang="en-US" sz="1350" dirty="0"/>
          </a:p>
        </p:txBody>
      </p:sp>
      <p:sp>
        <p:nvSpPr>
          <p:cNvPr id="35" name="SK-2-text-34"/>
          <p:cNvSpPr/>
          <p:nvPr/>
        </p:nvSpPr>
        <p:spPr>
          <a:xfrm>
            <a:off x="6691313" y="3028801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Unfamiliar terminology and limited formal undergraduate training.</a:t>
            </a:r>
            <a:endParaRPr lang="en-US" sz="1350" dirty="0"/>
          </a:p>
        </p:txBody>
      </p:sp>
      <p:sp>
        <p:nvSpPr>
          <p:cNvPr id="36" name="SK-2-text-35"/>
          <p:cNvSpPr/>
          <p:nvPr/>
        </p:nvSpPr>
        <p:spPr>
          <a:xfrm>
            <a:off x="6877050" y="4358432"/>
            <a:ext cx="5029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Developing Proficiency</a:t>
            </a:r>
            <a:endParaRPr lang="en-US" sz="1500" dirty="0"/>
          </a:p>
        </p:txBody>
      </p:sp>
      <p:sp>
        <p:nvSpPr>
          <p:cNvPr id="37" name="SK-2-text-36"/>
          <p:cNvSpPr/>
          <p:nvPr/>
        </p:nvSpPr>
        <p:spPr>
          <a:xfrm>
            <a:off x="6691313" y="4787057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Pattern recognition improves </a:t>
            </a:r>
            <a:r>
              <a:rPr lang="en-US" sz="1350" b="1" dirty="0">
                <a:solidFill>
                  <a:srgbClr val="A64D79"/>
                </a:solidFill>
              </a:rPr>
              <a:t>rapidly</a:t>
            </a:r>
            <a:r>
              <a:rPr lang="en-US" sz="1350" dirty="0">
                <a:solidFill>
                  <a:srgbClr val="2D2926"/>
                </a:solidFill>
              </a:rPr>
              <a:t> with deliberate, systematic practice.</a:t>
            </a:r>
            <a:endParaRPr lang="en-US" sz="1350" dirty="0"/>
          </a:p>
        </p:txBody>
      </p:sp>
      <p:sp>
        <p:nvSpPr>
          <p:cNvPr id="38" name="SK-2-text-37"/>
          <p:cNvSpPr/>
          <p:nvPr/>
        </p:nvSpPr>
        <p:spPr>
          <a:xfrm>
            <a:off x="6691313" y="5449937"/>
            <a:ext cx="4881563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2D2926"/>
                </a:solidFill>
              </a:rPr>
              <a:t>Transition from "guessing" to "systematic describing" to ensure safety.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95938" cy="2370386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1245840"/>
            <a:ext cx="5253038" cy="33337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1296442"/>
            <a:ext cx="190500" cy="155823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1722090"/>
            <a:ext cx="5253038" cy="37713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635276"/>
            <a:ext cx="5595938" cy="2370386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2450" y="3806726"/>
            <a:ext cx="5253038" cy="33337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450" y="3857327"/>
            <a:ext cx="190500" cy="155823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450" y="4282976"/>
            <a:ext cx="5253038" cy="37713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2450" y="4660106"/>
            <a:ext cx="5253038" cy="377130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5063" y="1074390"/>
            <a:ext cx="5595938" cy="2370386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6513" y="1245840"/>
            <a:ext cx="5253038" cy="333375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86513" y="1296442"/>
            <a:ext cx="190500" cy="155823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6513" y="1722090"/>
            <a:ext cx="5253038" cy="37713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86513" y="2099221"/>
            <a:ext cx="5253038" cy="37713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5063" y="3635276"/>
            <a:ext cx="5595938" cy="2370386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86513" y="3806726"/>
            <a:ext cx="5253038" cy="333375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86513" y="3857327"/>
            <a:ext cx="190500" cy="155823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86513" y="4282976"/>
            <a:ext cx="5253038" cy="37713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81000" y="6291263"/>
            <a:ext cx="11430000" cy="376238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23875" y="6416427"/>
            <a:ext cx="154781" cy="125760"/>
          </a:xfrm>
          <a:prstGeom prst="rect">
            <a:avLst/>
          </a:prstGeom>
        </p:spPr>
      </p:pic>
      <p:sp>
        <p:nvSpPr>
          <p:cNvPr id="25" name="SK-3-text-24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6" name="SK-3-text-25"/>
          <p:cNvSpPr/>
          <p:nvPr/>
        </p:nvSpPr>
        <p:spPr>
          <a:xfrm>
            <a:off x="552450" y="495300"/>
            <a:ext cx="1163955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The Language of Dermatology: Primary Lesions</a:t>
            </a:r>
            <a:endParaRPr lang="en-US" sz="1800" dirty="0"/>
          </a:p>
        </p:txBody>
      </p:sp>
      <p:sp>
        <p:nvSpPr>
          <p:cNvPr id="27" name="SK-3-text-26"/>
          <p:cNvSpPr/>
          <p:nvPr/>
        </p:nvSpPr>
        <p:spPr>
          <a:xfrm>
            <a:off x="742950" y="124584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64D79"/>
                </a:solidFill>
              </a:rPr>
              <a:t>FLAT &amp; NON-PALPABLE</a:t>
            </a:r>
            <a:endParaRPr lang="en-US" sz="1350" dirty="0"/>
          </a:p>
        </p:txBody>
      </p:sp>
      <p:sp>
        <p:nvSpPr>
          <p:cNvPr id="28" name="SK-3-text-27"/>
          <p:cNvSpPr/>
          <p:nvPr/>
        </p:nvSpPr>
        <p:spPr>
          <a:xfrm>
            <a:off x="552450" y="1722090"/>
            <a:ext cx="96012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Macule</a:t>
            </a:r>
            <a:endParaRPr lang="en-US" sz="1050" dirty="0"/>
          </a:p>
        </p:txBody>
      </p:sp>
      <p:sp>
        <p:nvSpPr>
          <p:cNvPr id="29" name="SK-3-text-28"/>
          <p:cNvSpPr/>
          <p:nvPr/>
        </p:nvSpPr>
        <p:spPr>
          <a:xfrm>
            <a:off x="1409700" y="1722090"/>
            <a:ext cx="382809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Flat, coloured area &lt;1cm</a:t>
            </a:r>
            <a:endParaRPr lang="en-US" sz="1050" dirty="0"/>
          </a:p>
        </p:txBody>
      </p:sp>
      <p:sp>
        <p:nvSpPr>
          <p:cNvPr id="30" name="SK-3-text-29"/>
          <p:cNvSpPr/>
          <p:nvPr/>
        </p:nvSpPr>
        <p:spPr>
          <a:xfrm>
            <a:off x="4567238" y="1722090"/>
            <a:ext cx="282321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Freckle, viral rash</a:t>
            </a:r>
            <a:endParaRPr lang="en-US" sz="975" dirty="0"/>
          </a:p>
        </p:txBody>
      </p:sp>
      <p:sp>
        <p:nvSpPr>
          <p:cNvPr id="31" name="SK-3-text-30"/>
          <p:cNvSpPr/>
          <p:nvPr/>
        </p:nvSpPr>
        <p:spPr>
          <a:xfrm>
            <a:off x="552450" y="2099221"/>
            <a:ext cx="85725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Patch</a:t>
            </a:r>
            <a:endParaRPr lang="en-US" sz="1050" dirty="0"/>
          </a:p>
        </p:txBody>
      </p:sp>
      <p:sp>
        <p:nvSpPr>
          <p:cNvPr id="32" name="SK-3-text-31"/>
          <p:cNvSpPr/>
          <p:nvPr/>
        </p:nvSpPr>
        <p:spPr>
          <a:xfrm>
            <a:off x="1409700" y="2099221"/>
            <a:ext cx="382809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Flat, coloured area &gt;1cm</a:t>
            </a:r>
            <a:endParaRPr lang="en-US" sz="1050" dirty="0"/>
          </a:p>
        </p:txBody>
      </p:sp>
      <p:sp>
        <p:nvSpPr>
          <p:cNvPr id="33" name="SK-3-text-32"/>
          <p:cNvSpPr/>
          <p:nvPr/>
        </p:nvSpPr>
        <p:spPr>
          <a:xfrm>
            <a:off x="4567238" y="2099221"/>
            <a:ext cx="222885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Port wine stain</a:t>
            </a:r>
            <a:endParaRPr lang="en-US" sz="975" dirty="0"/>
          </a:p>
        </p:txBody>
      </p:sp>
      <p:sp>
        <p:nvSpPr>
          <p:cNvPr id="34" name="SK-3-text-33"/>
          <p:cNvSpPr/>
          <p:nvPr/>
        </p:nvSpPr>
        <p:spPr>
          <a:xfrm>
            <a:off x="742950" y="3806726"/>
            <a:ext cx="28803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64D79"/>
                </a:solidFill>
              </a:rPr>
              <a:t>SOLID &amp; RAISED</a:t>
            </a:r>
            <a:endParaRPr lang="en-US" sz="1350" dirty="0"/>
          </a:p>
        </p:txBody>
      </p:sp>
      <p:sp>
        <p:nvSpPr>
          <p:cNvPr id="35" name="SK-3-text-34"/>
          <p:cNvSpPr/>
          <p:nvPr/>
        </p:nvSpPr>
        <p:spPr>
          <a:xfrm>
            <a:off x="552450" y="4282976"/>
            <a:ext cx="96012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Papule</a:t>
            </a:r>
            <a:endParaRPr lang="en-US" sz="1050" dirty="0"/>
          </a:p>
        </p:txBody>
      </p:sp>
      <p:sp>
        <p:nvSpPr>
          <p:cNvPr id="36" name="SK-3-text-35"/>
          <p:cNvSpPr/>
          <p:nvPr/>
        </p:nvSpPr>
        <p:spPr>
          <a:xfrm>
            <a:off x="1409700" y="4282976"/>
            <a:ext cx="3983283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Raised, solid lesion &lt;1cm</a:t>
            </a:r>
            <a:endParaRPr lang="en-US" sz="1050" dirty="0"/>
          </a:p>
        </p:txBody>
      </p:sp>
      <p:sp>
        <p:nvSpPr>
          <p:cNvPr id="37" name="SK-3-text-36"/>
          <p:cNvSpPr/>
          <p:nvPr/>
        </p:nvSpPr>
        <p:spPr>
          <a:xfrm>
            <a:off x="4567238" y="4282976"/>
            <a:ext cx="252603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Acne papule, wart</a:t>
            </a:r>
            <a:endParaRPr lang="en-US" sz="975" dirty="0"/>
          </a:p>
        </p:txBody>
      </p:sp>
      <p:sp>
        <p:nvSpPr>
          <p:cNvPr id="38" name="SK-3-text-37"/>
          <p:cNvSpPr/>
          <p:nvPr/>
        </p:nvSpPr>
        <p:spPr>
          <a:xfrm>
            <a:off x="552450" y="4660106"/>
            <a:ext cx="96012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Plaque</a:t>
            </a:r>
            <a:endParaRPr lang="en-US" sz="1050" dirty="0"/>
          </a:p>
        </p:txBody>
      </p:sp>
      <p:sp>
        <p:nvSpPr>
          <p:cNvPr id="39" name="SK-3-text-38"/>
          <p:cNvSpPr/>
          <p:nvPr/>
        </p:nvSpPr>
        <p:spPr>
          <a:xfrm>
            <a:off x="1409700" y="4660106"/>
            <a:ext cx="3983283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Raised, flat-topped, &gt;1cm</a:t>
            </a:r>
            <a:endParaRPr lang="en-US" sz="1050" dirty="0"/>
          </a:p>
        </p:txBody>
      </p:sp>
      <p:sp>
        <p:nvSpPr>
          <p:cNvPr id="40" name="SK-3-text-39"/>
          <p:cNvSpPr/>
          <p:nvPr/>
        </p:nvSpPr>
        <p:spPr>
          <a:xfrm>
            <a:off x="4567238" y="4660106"/>
            <a:ext cx="133731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Psoriasis</a:t>
            </a:r>
            <a:endParaRPr lang="en-US" sz="975" dirty="0"/>
          </a:p>
        </p:txBody>
      </p:sp>
      <p:sp>
        <p:nvSpPr>
          <p:cNvPr id="41" name="SK-3-text-40"/>
          <p:cNvSpPr/>
          <p:nvPr/>
        </p:nvSpPr>
        <p:spPr>
          <a:xfrm>
            <a:off x="552450" y="5037237"/>
            <a:ext cx="960120" cy="5369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Nodule</a:t>
            </a:r>
            <a:endParaRPr lang="en-US" sz="1050" dirty="0"/>
          </a:p>
        </p:txBody>
      </p:sp>
      <p:sp>
        <p:nvSpPr>
          <p:cNvPr id="42" name="SK-3-text-41"/>
          <p:cNvSpPr/>
          <p:nvPr/>
        </p:nvSpPr>
        <p:spPr>
          <a:xfrm>
            <a:off x="1409700" y="5037237"/>
            <a:ext cx="3672897" cy="5369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Solid, &gt;1cm, often deep</a:t>
            </a:r>
            <a:endParaRPr lang="en-US" sz="1050" dirty="0"/>
          </a:p>
        </p:txBody>
      </p:sp>
      <p:sp>
        <p:nvSpPr>
          <p:cNvPr id="43" name="SK-3-text-42"/>
          <p:cNvSpPr/>
          <p:nvPr/>
        </p:nvSpPr>
        <p:spPr>
          <a:xfrm>
            <a:off x="4567238" y="5037237"/>
            <a:ext cx="1238250" cy="5369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Lipoma, SCC nodule</a:t>
            </a:r>
            <a:endParaRPr lang="en-US" sz="975" dirty="0"/>
          </a:p>
        </p:txBody>
      </p:sp>
      <p:sp>
        <p:nvSpPr>
          <p:cNvPr id="44" name="SK-3-text-43"/>
          <p:cNvSpPr/>
          <p:nvPr/>
        </p:nvSpPr>
        <p:spPr>
          <a:xfrm>
            <a:off x="6577013" y="1245840"/>
            <a:ext cx="24688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64D79"/>
                </a:solidFill>
              </a:rPr>
              <a:t>FLUID-FILLED</a:t>
            </a:r>
            <a:endParaRPr lang="en-US" sz="1350" dirty="0"/>
          </a:p>
        </p:txBody>
      </p:sp>
      <p:sp>
        <p:nvSpPr>
          <p:cNvPr id="45" name="SK-3-text-44"/>
          <p:cNvSpPr/>
          <p:nvPr/>
        </p:nvSpPr>
        <p:spPr>
          <a:xfrm>
            <a:off x="6386513" y="1722090"/>
            <a:ext cx="112014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Vesicle</a:t>
            </a:r>
            <a:endParaRPr lang="en-US" sz="1050" dirty="0"/>
          </a:p>
        </p:txBody>
      </p:sp>
      <p:sp>
        <p:nvSpPr>
          <p:cNvPr id="46" name="SK-3-text-45"/>
          <p:cNvSpPr/>
          <p:nvPr/>
        </p:nvSpPr>
        <p:spPr>
          <a:xfrm>
            <a:off x="7243763" y="1722090"/>
            <a:ext cx="382809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Clear fluid blister &lt;1cm</a:t>
            </a:r>
            <a:endParaRPr lang="en-US" sz="1050" dirty="0"/>
          </a:p>
        </p:txBody>
      </p:sp>
      <p:sp>
        <p:nvSpPr>
          <p:cNvPr id="47" name="SK-3-text-46"/>
          <p:cNvSpPr/>
          <p:nvPr/>
        </p:nvSpPr>
        <p:spPr>
          <a:xfrm>
            <a:off x="10401300" y="1722090"/>
            <a:ext cx="179070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Herpes, chickenpox</a:t>
            </a:r>
            <a:endParaRPr lang="en-US" sz="975" dirty="0"/>
          </a:p>
        </p:txBody>
      </p:sp>
      <p:sp>
        <p:nvSpPr>
          <p:cNvPr id="48" name="SK-3-text-47"/>
          <p:cNvSpPr/>
          <p:nvPr/>
        </p:nvSpPr>
        <p:spPr>
          <a:xfrm>
            <a:off x="6386513" y="2099221"/>
            <a:ext cx="85725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Bulla</a:t>
            </a:r>
            <a:endParaRPr lang="en-US" sz="1050" dirty="0"/>
          </a:p>
        </p:txBody>
      </p:sp>
      <p:sp>
        <p:nvSpPr>
          <p:cNvPr id="49" name="SK-3-text-48"/>
          <p:cNvSpPr/>
          <p:nvPr/>
        </p:nvSpPr>
        <p:spPr>
          <a:xfrm>
            <a:off x="7243763" y="2099221"/>
            <a:ext cx="3062288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Large blister &gt;1cm</a:t>
            </a:r>
            <a:endParaRPr lang="en-US" sz="1050" dirty="0"/>
          </a:p>
        </p:txBody>
      </p:sp>
      <p:sp>
        <p:nvSpPr>
          <p:cNvPr id="50" name="SK-3-text-49"/>
          <p:cNvSpPr/>
          <p:nvPr/>
        </p:nvSpPr>
        <p:spPr>
          <a:xfrm>
            <a:off x="10401300" y="2099221"/>
            <a:ext cx="179070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Bullous pemphigoid</a:t>
            </a:r>
            <a:endParaRPr lang="en-US" sz="975" dirty="0"/>
          </a:p>
        </p:txBody>
      </p:sp>
      <p:sp>
        <p:nvSpPr>
          <p:cNvPr id="51" name="SK-3-text-50"/>
          <p:cNvSpPr/>
          <p:nvPr/>
        </p:nvSpPr>
        <p:spPr>
          <a:xfrm>
            <a:off x="6386513" y="2476351"/>
            <a:ext cx="112014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Pustule</a:t>
            </a:r>
            <a:endParaRPr lang="en-US" sz="1050" dirty="0"/>
          </a:p>
        </p:txBody>
      </p:sp>
      <p:sp>
        <p:nvSpPr>
          <p:cNvPr id="52" name="SK-3-text-51"/>
          <p:cNvSpPr/>
          <p:nvPr/>
        </p:nvSpPr>
        <p:spPr>
          <a:xfrm>
            <a:off x="7243763" y="2476351"/>
            <a:ext cx="3062288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Pus-filled lesion</a:t>
            </a:r>
            <a:endParaRPr lang="en-US" sz="1050" dirty="0"/>
          </a:p>
        </p:txBody>
      </p:sp>
      <p:sp>
        <p:nvSpPr>
          <p:cNvPr id="53" name="SK-3-text-52"/>
          <p:cNvSpPr/>
          <p:nvPr/>
        </p:nvSpPr>
        <p:spPr>
          <a:xfrm>
            <a:off x="10401300" y="2476351"/>
            <a:ext cx="179070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Folliculitis, acne</a:t>
            </a:r>
            <a:endParaRPr lang="en-US" sz="975" dirty="0"/>
          </a:p>
        </p:txBody>
      </p:sp>
      <p:sp>
        <p:nvSpPr>
          <p:cNvPr id="54" name="SK-3-text-53"/>
          <p:cNvSpPr/>
          <p:nvPr/>
        </p:nvSpPr>
        <p:spPr>
          <a:xfrm>
            <a:off x="6577013" y="3806726"/>
            <a:ext cx="37033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kern="0" spc="30" dirty="0">
                <a:solidFill>
                  <a:srgbClr val="A64D79"/>
                </a:solidFill>
              </a:rPr>
              <a:t>SPECIAL MORPHOLOGY</a:t>
            </a:r>
            <a:endParaRPr lang="en-US" sz="1350" dirty="0"/>
          </a:p>
        </p:txBody>
      </p:sp>
      <p:sp>
        <p:nvSpPr>
          <p:cNvPr id="55" name="SK-3-text-54"/>
          <p:cNvSpPr/>
          <p:nvPr/>
        </p:nvSpPr>
        <p:spPr>
          <a:xfrm>
            <a:off x="6386513" y="4282976"/>
            <a:ext cx="85725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Wheal</a:t>
            </a:r>
            <a:endParaRPr lang="en-US" sz="1050" dirty="0"/>
          </a:p>
        </p:txBody>
      </p:sp>
      <p:sp>
        <p:nvSpPr>
          <p:cNvPr id="56" name="SK-3-text-55"/>
          <p:cNvSpPr/>
          <p:nvPr/>
        </p:nvSpPr>
        <p:spPr>
          <a:xfrm>
            <a:off x="7243763" y="4282976"/>
            <a:ext cx="434540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Transient raised area; flare</a:t>
            </a:r>
            <a:endParaRPr lang="en-US" sz="1050" dirty="0"/>
          </a:p>
        </p:txBody>
      </p:sp>
      <p:sp>
        <p:nvSpPr>
          <p:cNvPr id="57" name="SK-3-text-56"/>
          <p:cNvSpPr/>
          <p:nvPr/>
        </p:nvSpPr>
        <p:spPr>
          <a:xfrm>
            <a:off x="10401300" y="4282976"/>
            <a:ext cx="133731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Urticaria</a:t>
            </a:r>
            <a:endParaRPr lang="en-US" sz="975" dirty="0"/>
          </a:p>
        </p:txBody>
      </p:sp>
      <p:sp>
        <p:nvSpPr>
          <p:cNvPr id="58" name="SK-3-text-57"/>
          <p:cNvSpPr/>
          <p:nvPr/>
        </p:nvSpPr>
        <p:spPr>
          <a:xfrm>
            <a:off x="6386513" y="4660106"/>
            <a:ext cx="85725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Cyst</a:t>
            </a:r>
            <a:endParaRPr lang="en-US" sz="1050" dirty="0"/>
          </a:p>
        </p:txBody>
      </p:sp>
      <p:sp>
        <p:nvSpPr>
          <p:cNvPr id="59" name="SK-3-text-58"/>
          <p:cNvSpPr/>
          <p:nvPr/>
        </p:nvSpPr>
        <p:spPr>
          <a:xfrm>
            <a:off x="7243763" y="4660106"/>
            <a:ext cx="4190207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4A4A4A"/>
                </a:solidFill>
              </a:rPr>
              <a:t>Enclosed fluid/solid cavity</a:t>
            </a:r>
            <a:endParaRPr lang="en-US" sz="1050" dirty="0"/>
          </a:p>
        </p:txBody>
      </p:sp>
      <p:sp>
        <p:nvSpPr>
          <p:cNvPr id="60" name="SK-3-text-59"/>
          <p:cNvSpPr/>
          <p:nvPr/>
        </p:nvSpPr>
        <p:spPr>
          <a:xfrm>
            <a:off x="10401300" y="4660106"/>
            <a:ext cx="1790700" cy="3771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i="1" dirty="0">
                <a:solidFill>
                  <a:srgbClr val="A64D79"/>
                </a:solidFill>
              </a:rPr>
              <a:t>Epidermoid cyst</a:t>
            </a:r>
            <a:endParaRPr lang="en-US" sz="975" dirty="0"/>
          </a:p>
        </p:txBody>
      </p:sp>
      <p:sp>
        <p:nvSpPr>
          <p:cNvPr id="61" name="SK-3-text-60"/>
          <p:cNvSpPr/>
          <p:nvPr/>
        </p:nvSpPr>
        <p:spPr>
          <a:xfrm>
            <a:off x="678656" y="6386513"/>
            <a:ext cx="11513344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D2926"/>
                </a:solidFill>
              </a:rPr>
              <a:t>Clinical Tip:</a:t>
            </a:r>
            <a:r>
              <a:rPr lang="en-US" sz="975" dirty="0">
                <a:solidFill>
                  <a:srgbClr val="2D2926"/>
                </a:solidFill>
              </a:rPr>
              <a:t> Primary lesions are the initial clinical manifestations of a disease process. Identifying them correctly is the first step in pattern recognition.</a:t>
            </a:r>
            <a:endParaRPr lang="en-US" sz="97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548557"/>
            <a:ext cx="6686550" cy="454937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79984"/>
            <a:ext cx="214313" cy="17532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39107"/>
            <a:ext cx="1576388" cy="385763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7888" y="2139107"/>
            <a:ext cx="2973586" cy="38576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1473" y="2139107"/>
            <a:ext cx="1755577" cy="38576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2524869"/>
            <a:ext cx="1576388" cy="563761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7888" y="2524869"/>
            <a:ext cx="2973586" cy="563761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1473" y="2524869"/>
            <a:ext cx="1755577" cy="563761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3088630"/>
            <a:ext cx="1576388" cy="563761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147888" y="3088630"/>
            <a:ext cx="2973586" cy="563761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1473" y="3088630"/>
            <a:ext cx="1755577" cy="563761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3652391"/>
            <a:ext cx="1576388" cy="563761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7888" y="3652391"/>
            <a:ext cx="2973586" cy="563761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21473" y="3652391"/>
            <a:ext cx="1755577" cy="563761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216152"/>
            <a:ext cx="1576388" cy="563761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7888" y="4216152"/>
            <a:ext cx="2973586" cy="563761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1473" y="4216152"/>
            <a:ext cx="1755577" cy="563761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4779913"/>
            <a:ext cx="1576388" cy="563761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47888" y="4779913"/>
            <a:ext cx="2973586" cy="563761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21473" y="4779913"/>
            <a:ext cx="1755577" cy="563761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53300" y="1074390"/>
            <a:ext cx="4457700" cy="2653754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43800" y="1264890"/>
            <a:ext cx="4076700" cy="304800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43800" y="1302990"/>
            <a:ext cx="190500" cy="152400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543800" y="1769418"/>
            <a:ext cx="166688" cy="137220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3800" y="2276177"/>
            <a:ext cx="166092" cy="136773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543800" y="2969270"/>
            <a:ext cx="166688" cy="137220"/>
          </a:xfrm>
          <a:prstGeom prst="rect">
            <a:avLst/>
          </a:prstGeom>
        </p:spPr>
      </p:pic>
      <p:pic>
        <p:nvPicPr>
          <p:cNvPr id="31" name="SK-4-img-3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53300" y="3918645"/>
            <a:ext cx="4457700" cy="2653754"/>
          </a:xfrm>
          <a:prstGeom prst="rect">
            <a:avLst/>
          </a:prstGeom>
        </p:spPr>
      </p:pic>
      <p:pic>
        <p:nvPicPr>
          <p:cNvPr id="32" name="SK-4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543800" y="4109145"/>
            <a:ext cx="4076700" cy="304800"/>
          </a:xfrm>
          <a:prstGeom prst="rect">
            <a:avLst/>
          </a:prstGeom>
        </p:spPr>
      </p:pic>
      <p:pic>
        <p:nvPicPr>
          <p:cNvPr id="33" name="SK-4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543800" y="4147245"/>
            <a:ext cx="190500" cy="152400"/>
          </a:xfrm>
          <a:prstGeom prst="rect">
            <a:avLst/>
          </a:prstGeom>
        </p:spPr>
      </p:pic>
      <p:pic>
        <p:nvPicPr>
          <p:cNvPr id="34" name="SK-4-img-33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543800" y="4613672"/>
            <a:ext cx="166688" cy="137220"/>
          </a:xfrm>
          <a:prstGeom prst="rect">
            <a:avLst/>
          </a:prstGeom>
        </p:spPr>
      </p:pic>
      <p:pic>
        <p:nvPicPr>
          <p:cNvPr id="35" name="SK-4-img-34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43800" y="5120283"/>
            <a:ext cx="166688" cy="137220"/>
          </a:xfrm>
          <a:prstGeom prst="rect">
            <a:avLst/>
          </a:prstGeom>
        </p:spPr>
      </p:pic>
      <p:pic>
        <p:nvPicPr>
          <p:cNvPr id="36" name="SK-4-img-3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43800" y="5626894"/>
            <a:ext cx="166688" cy="137220"/>
          </a:xfrm>
          <a:prstGeom prst="rect">
            <a:avLst/>
          </a:prstGeom>
        </p:spPr>
      </p:pic>
      <p:sp>
        <p:nvSpPr>
          <p:cNvPr id="37" name="SK-4-text-36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38" name="SK-4-text-37"/>
          <p:cNvSpPr/>
          <p:nvPr/>
        </p:nvSpPr>
        <p:spPr>
          <a:xfrm>
            <a:off x="552450" y="495300"/>
            <a:ext cx="90525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Secondary Lesions and Descriptors</a:t>
            </a:r>
            <a:endParaRPr lang="en-US" sz="1800" dirty="0"/>
          </a:p>
        </p:txBody>
      </p:sp>
      <p:sp>
        <p:nvSpPr>
          <p:cNvPr id="39" name="SK-4-text-38"/>
          <p:cNvSpPr/>
          <p:nvPr/>
        </p:nvSpPr>
        <p:spPr>
          <a:xfrm>
            <a:off x="881063" y="1739057"/>
            <a:ext cx="630555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dirty="0">
                <a:solidFill>
                  <a:srgbClr val="A64D79"/>
                </a:solidFill>
              </a:rPr>
              <a:t>Evolution: Secondary Lesions</a:t>
            </a:r>
            <a:endParaRPr lang="en-US" sz="1350" dirty="0"/>
          </a:p>
        </p:txBody>
      </p:sp>
      <p:sp>
        <p:nvSpPr>
          <p:cNvPr id="40" name="SK-4-text-39"/>
          <p:cNvSpPr/>
          <p:nvPr/>
        </p:nvSpPr>
        <p:spPr>
          <a:xfrm>
            <a:off x="666750" y="2139107"/>
            <a:ext cx="1385888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A64D79"/>
                </a:solidFill>
              </a:rPr>
              <a:t>TERM</a:t>
            </a:r>
            <a:endParaRPr lang="en-US" sz="825" dirty="0"/>
          </a:p>
        </p:txBody>
      </p:sp>
      <p:sp>
        <p:nvSpPr>
          <p:cNvPr id="41" name="SK-4-text-40"/>
          <p:cNvSpPr/>
          <p:nvPr/>
        </p:nvSpPr>
        <p:spPr>
          <a:xfrm>
            <a:off x="2243138" y="2139107"/>
            <a:ext cx="2783086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A64D79"/>
                </a:solidFill>
              </a:rPr>
              <a:t>DEFINITION</a:t>
            </a:r>
            <a:endParaRPr lang="en-US" sz="825" dirty="0"/>
          </a:p>
        </p:txBody>
      </p:sp>
      <p:sp>
        <p:nvSpPr>
          <p:cNvPr id="42" name="SK-4-text-41"/>
          <p:cNvSpPr/>
          <p:nvPr/>
        </p:nvSpPr>
        <p:spPr>
          <a:xfrm>
            <a:off x="5216723" y="2139107"/>
            <a:ext cx="1793390" cy="3857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238"/>
              </a:lnSpc>
              <a:buNone/>
            </a:pPr>
            <a:r>
              <a:rPr lang="en-US" sz="825" b="1" kern="0" spc="30" dirty="0">
                <a:solidFill>
                  <a:srgbClr val="A64D79"/>
                </a:solidFill>
              </a:rPr>
              <a:t>CLINICAL EXAMPLE</a:t>
            </a:r>
            <a:endParaRPr lang="en-US" sz="825" dirty="0"/>
          </a:p>
        </p:txBody>
      </p:sp>
      <p:sp>
        <p:nvSpPr>
          <p:cNvPr id="43" name="SK-4-text-42"/>
          <p:cNvSpPr/>
          <p:nvPr/>
        </p:nvSpPr>
        <p:spPr>
          <a:xfrm>
            <a:off x="666750" y="2524869"/>
            <a:ext cx="1385888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Scale</a:t>
            </a:r>
            <a:endParaRPr lang="en-US" sz="1050" dirty="0"/>
          </a:p>
        </p:txBody>
      </p:sp>
      <p:sp>
        <p:nvSpPr>
          <p:cNvPr id="44" name="SK-4-text-43"/>
          <p:cNvSpPr/>
          <p:nvPr/>
        </p:nvSpPr>
        <p:spPr>
          <a:xfrm>
            <a:off x="2243138" y="2524869"/>
            <a:ext cx="278308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Flaking of the outermost stratum corneum layers.</a:t>
            </a:r>
            <a:endParaRPr lang="en-US" sz="1050" dirty="0"/>
          </a:p>
        </p:txBody>
      </p:sp>
      <p:sp>
        <p:nvSpPr>
          <p:cNvPr id="45" name="SK-4-text-44"/>
          <p:cNvSpPr/>
          <p:nvPr/>
        </p:nvSpPr>
        <p:spPr>
          <a:xfrm>
            <a:off x="5216723" y="2524869"/>
            <a:ext cx="156507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Psoriasis, Fungal infections</a:t>
            </a:r>
            <a:endParaRPr lang="en-US" sz="1050" dirty="0"/>
          </a:p>
        </p:txBody>
      </p:sp>
      <p:sp>
        <p:nvSpPr>
          <p:cNvPr id="46" name="SK-4-text-45"/>
          <p:cNvSpPr/>
          <p:nvPr/>
        </p:nvSpPr>
        <p:spPr>
          <a:xfrm>
            <a:off x="666750" y="3088630"/>
            <a:ext cx="1385888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Crust</a:t>
            </a:r>
            <a:endParaRPr lang="en-US" sz="1050" dirty="0"/>
          </a:p>
        </p:txBody>
      </p:sp>
      <p:sp>
        <p:nvSpPr>
          <p:cNvPr id="47" name="SK-4-text-46"/>
          <p:cNvSpPr/>
          <p:nvPr/>
        </p:nvSpPr>
        <p:spPr>
          <a:xfrm>
            <a:off x="2243138" y="3088630"/>
            <a:ext cx="278308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Dried exudate (blood, serum, or pus) on skin.</a:t>
            </a:r>
            <a:endParaRPr lang="en-US" sz="1050" dirty="0"/>
          </a:p>
        </p:txBody>
      </p:sp>
      <p:sp>
        <p:nvSpPr>
          <p:cNvPr id="48" name="SK-4-text-47"/>
          <p:cNvSpPr/>
          <p:nvPr/>
        </p:nvSpPr>
        <p:spPr>
          <a:xfrm>
            <a:off x="5216723" y="3088630"/>
            <a:ext cx="156507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Impetigo ("honey-colored")</a:t>
            </a:r>
            <a:endParaRPr lang="en-US" sz="1050" dirty="0"/>
          </a:p>
        </p:txBody>
      </p:sp>
      <p:sp>
        <p:nvSpPr>
          <p:cNvPr id="49" name="SK-4-text-48"/>
          <p:cNvSpPr/>
          <p:nvPr/>
        </p:nvSpPr>
        <p:spPr>
          <a:xfrm>
            <a:off x="666750" y="3652391"/>
            <a:ext cx="1385888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Ulcer</a:t>
            </a:r>
            <a:endParaRPr lang="en-US" sz="1050" dirty="0"/>
          </a:p>
        </p:txBody>
      </p:sp>
      <p:sp>
        <p:nvSpPr>
          <p:cNvPr id="50" name="SK-4-text-49"/>
          <p:cNvSpPr/>
          <p:nvPr/>
        </p:nvSpPr>
        <p:spPr>
          <a:xfrm>
            <a:off x="2243138" y="3652391"/>
            <a:ext cx="278308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Full-thickness loss of epidermis and dermis.</a:t>
            </a:r>
            <a:endParaRPr lang="en-US" sz="1050" dirty="0"/>
          </a:p>
        </p:txBody>
      </p:sp>
      <p:sp>
        <p:nvSpPr>
          <p:cNvPr id="51" name="SK-4-text-50"/>
          <p:cNvSpPr/>
          <p:nvPr/>
        </p:nvSpPr>
        <p:spPr>
          <a:xfrm>
            <a:off x="5216723" y="3652391"/>
            <a:ext cx="156507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Venous leg ulcers, Vasculitis</a:t>
            </a:r>
            <a:endParaRPr lang="en-US" sz="1050" dirty="0"/>
          </a:p>
        </p:txBody>
      </p:sp>
      <p:sp>
        <p:nvSpPr>
          <p:cNvPr id="52" name="SK-4-text-51"/>
          <p:cNvSpPr/>
          <p:nvPr/>
        </p:nvSpPr>
        <p:spPr>
          <a:xfrm>
            <a:off x="666750" y="4216152"/>
            <a:ext cx="2110234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Lichenification</a:t>
            </a:r>
            <a:endParaRPr lang="en-US" sz="1050" dirty="0"/>
          </a:p>
        </p:txBody>
      </p:sp>
      <p:sp>
        <p:nvSpPr>
          <p:cNvPr id="53" name="SK-4-text-52"/>
          <p:cNvSpPr/>
          <p:nvPr/>
        </p:nvSpPr>
        <p:spPr>
          <a:xfrm>
            <a:off x="2243138" y="4216152"/>
            <a:ext cx="278308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Thickened skin with exaggerated markings.</a:t>
            </a:r>
            <a:endParaRPr lang="en-US" sz="1050" dirty="0"/>
          </a:p>
        </p:txBody>
      </p:sp>
      <p:sp>
        <p:nvSpPr>
          <p:cNvPr id="54" name="SK-4-text-53"/>
          <p:cNvSpPr/>
          <p:nvPr/>
        </p:nvSpPr>
        <p:spPr>
          <a:xfrm>
            <a:off x="5216723" y="4216152"/>
            <a:ext cx="299577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Chronic Atopic Eczema</a:t>
            </a:r>
            <a:endParaRPr lang="en-US" sz="1050" dirty="0"/>
          </a:p>
        </p:txBody>
      </p:sp>
      <p:sp>
        <p:nvSpPr>
          <p:cNvPr id="55" name="SK-4-text-54"/>
          <p:cNvSpPr/>
          <p:nvPr/>
        </p:nvSpPr>
        <p:spPr>
          <a:xfrm>
            <a:off x="666750" y="4779913"/>
            <a:ext cx="1385888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Atrophy</a:t>
            </a:r>
            <a:endParaRPr lang="en-US" sz="1050" dirty="0"/>
          </a:p>
        </p:txBody>
      </p:sp>
      <p:sp>
        <p:nvSpPr>
          <p:cNvPr id="56" name="SK-4-text-55"/>
          <p:cNvSpPr/>
          <p:nvPr/>
        </p:nvSpPr>
        <p:spPr>
          <a:xfrm>
            <a:off x="2243138" y="4779913"/>
            <a:ext cx="2783086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Thinning of epidermis/dermis; shiny or paper-like.</a:t>
            </a:r>
            <a:endParaRPr lang="en-US" sz="1050" dirty="0"/>
          </a:p>
        </p:txBody>
      </p:sp>
      <p:sp>
        <p:nvSpPr>
          <p:cNvPr id="57" name="SK-4-text-56"/>
          <p:cNvSpPr/>
          <p:nvPr/>
        </p:nvSpPr>
        <p:spPr>
          <a:xfrm>
            <a:off x="5216723" y="4779913"/>
            <a:ext cx="156507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Chronic Topical Steroid Use</a:t>
            </a:r>
            <a:endParaRPr lang="en-US" sz="1050" dirty="0"/>
          </a:p>
        </p:txBody>
      </p:sp>
      <p:sp>
        <p:nvSpPr>
          <p:cNvPr id="58" name="SK-4-text-57"/>
          <p:cNvSpPr/>
          <p:nvPr/>
        </p:nvSpPr>
        <p:spPr>
          <a:xfrm>
            <a:off x="666750" y="5343674"/>
            <a:ext cx="1385888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Fissure</a:t>
            </a:r>
            <a:endParaRPr lang="en-US" sz="1050" dirty="0"/>
          </a:p>
        </p:txBody>
      </p:sp>
      <p:sp>
        <p:nvSpPr>
          <p:cNvPr id="59" name="SK-4-text-58"/>
          <p:cNvSpPr/>
          <p:nvPr/>
        </p:nvSpPr>
        <p:spPr>
          <a:xfrm>
            <a:off x="2243138" y="5343674"/>
            <a:ext cx="5391665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A linear crack or split in the skin.</a:t>
            </a:r>
            <a:endParaRPr lang="en-US" sz="1050" dirty="0"/>
          </a:p>
        </p:txBody>
      </p:sp>
      <p:sp>
        <p:nvSpPr>
          <p:cNvPr id="60" name="SK-4-text-59"/>
          <p:cNvSpPr/>
          <p:nvPr/>
        </p:nvSpPr>
        <p:spPr>
          <a:xfrm>
            <a:off x="5216723" y="5343674"/>
            <a:ext cx="1565077" cy="5637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Tinea Pedis, Hand Eczema</a:t>
            </a:r>
            <a:endParaRPr lang="en-US" sz="1050" dirty="0"/>
          </a:p>
        </p:txBody>
      </p:sp>
      <p:sp>
        <p:nvSpPr>
          <p:cNvPr id="61" name="SK-4-text-60"/>
          <p:cNvSpPr/>
          <p:nvPr/>
        </p:nvSpPr>
        <p:spPr>
          <a:xfrm>
            <a:off x="7829550" y="1264890"/>
            <a:ext cx="40767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A64D79"/>
                </a:solidFill>
              </a:rPr>
              <a:t>Distribution &amp; Pattern</a:t>
            </a:r>
            <a:endParaRPr lang="en-US" sz="1200" dirty="0"/>
          </a:p>
        </p:txBody>
      </p:sp>
      <p:sp>
        <p:nvSpPr>
          <p:cNvPr id="62" name="SK-4-text-61"/>
          <p:cNvSpPr/>
          <p:nvPr/>
        </p:nvSpPr>
        <p:spPr>
          <a:xfrm>
            <a:off x="7848600" y="1712565"/>
            <a:ext cx="2934593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Flexural vs. Extensor</a:t>
            </a:r>
            <a:r>
              <a:rPr lang="en-US" sz="1050" dirty="0">
                <a:solidFill>
                  <a:srgbClr val="2D2926"/>
                </a:solidFill>
              </a:rPr>
              <a:t>Eczema (folds) vs. Psoriasis (elbows/knees).</a:t>
            </a:r>
            <a:endParaRPr lang="en-US" sz="1050" dirty="0"/>
          </a:p>
        </p:txBody>
      </p:sp>
      <p:sp>
        <p:nvSpPr>
          <p:cNvPr id="63" name="SK-4-text-62"/>
          <p:cNvSpPr/>
          <p:nvPr/>
        </p:nvSpPr>
        <p:spPr>
          <a:xfrm>
            <a:off x="7824192" y="2219176"/>
            <a:ext cx="3796308" cy="5789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Symmetry &amp; Distribution</a:t>
            </a:r>
            <a:r>
              <a:rPr lang="en-US" sz="1050" dirty="0">
                <a:solidFill>
                  <a:srgbClr val="2D2926"/>
                </a:solidFill>
              </a:rPr>
              <a:t>Bilateral = systemic/endogenous; Unilateral = external/infection.</a:t>
            </a:r>
            <a:endParaRPr lang="en-US" sz="1050" dirty="0"/>
          </a:p>
        </p:txBody>
      </p:sp>
      <p:sp>
        <p:nvSpPr>
          <p:cNvPr id="64" name="SK-4-text-63"/>
          <p:cNvSpPr/>
          <p:nvPr/>
        </p:nvSpPr>
        <p:spPr>
          <a:xfrm>
            <a:off x="7848600" y="2912418"/>
            <a:ext cx="3314402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Specialised Patterns</a:t>
            </a:r>
            <a:r>
              <a:rPr lang="en-US" sz="1050" dirty="0">
                <a:solidFill>
                  <a:srgbClr val="2D2926"/>
                </a:solidFill>
              </a:rPr>
              <a:t>Dermatomal (Shingles), Photodistributed (Lupus).</a:t>
            </a:r>
            <a:endParaRPr lang="en-US" sz="1050" dirty="0"/>
          </a:p>
        </p:txBody>
      </p:sp>
      <p:sp>
        <p:nvSpPr>
          <p:cNvPr id="65" name="SK-4-text-64"/>
          <p:cNvSpPr/>
          <p:nvPr/>
        </p:nvSpPr>
        <p:spPr>
          <a:xfrm>
            <a:off x="7829550" y="4109145"/>
            <a:ext cx="40767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A64D79"/>
                </a:solidFill>
              </a:rPr>
              <a:t>Colour &amp; Pigmentation</a:t>
            </a:r>
            <a:endParaRPr lang="en-US" sz="1200" dirty="0"/>
          </a:p>
        </p:txBody>
      </p:sp>
      <p:sp>
        <p:nvSpPr>
          <p:cNvPr id="66" name="SK-4-text-65"/>
          <p:cNvSpPr/>
          <p:nvPr/>
        </p:nvSpPr>
        <p:spPr>
          <a:xfrm>
            <a:off x="7848600" y="4556820"/>
            <a:ext cx="3596729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Erythematous vs. Violaceous</a:t>
            </a:r>
            <a:r>
              <a:rPr lang="en-US" sz="1050" dirty="0">
                <a:solidFill>
                  <a:srgbClr val="2D2926"/>
                </a:solidFill>
              </a:rPr>
              <a:t>Red/Pink (vasodilation) vs. Purple-red (Lichen Planus).</a:t>
            </a:r>
            <a:endParaRPr lang="en-US" sz="1050" dirty="0"/>
          </a:p>
        </p:txBody>
      </p:sp>
      <p:sp>
        <p:nvSpPr>
          <p:cNvPr id="67" name="SK-4-text-66"/>
          <p:cNvSpPr/>
          <p:nvPr/>
        </p:nvSpPr>
        <p:spPr>
          <a:xfrm>
            <a:off x="7848600" y="5063430"/>
            <a:ext cx="3034903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Purpuric Lesions</a:t>
            </a:r>
            <a:r>
              <a:rPr lang="en-US" sz="1050" b="1" dirty="0">
                <a:solidFill>
                  <a:srgbClr val="A64D79"/>
                </a:solidFill>
              </a:rPr>
              <a:t>Non-blanching</a:t>
            </a:r>
            <a:r>
              <a:rPr lang="en-US" sz="1050" dirty="0">
                <a:solidFill>
                  <a:srgbClr val="2D2926"/>
                </a:solidFill>
              </a:rPr>
              <a:t> red/purple spots (Vasculitis).</a:t>
            </a:r>
            <a:endParaRPr lang="en-US" sz="1050" dirty="0"/>
          </a:p>
        </p:txBody>
      </p:sp>
      <p:sp>
        <p:nvSpPr>
          <p:cNvPr id="68" name="SK-4-text-67"/>
          <p:cNvSpPr/>
          <p:nvPr/>
        </p:nvSpPr>
        <p:spPr>
          <a:xfrm>
            <a:off x="7848600" y="5570041"/>
            <a:ext cx="3531840" cy="3923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Pigmentation Changes</a:t>
            </a:r>
            <a:r>
              <a:rPr lang="en-US" sz="1050" dirty="0">
                <a:solidFill>
                  <a:srgbClr val="2D2926"/>
                </a:solidFill>
              </a:rPr>
              <a:t>Hyper- (dark), Hypo- (light), or Depigmented (white).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49189"/>
            <a:ext cx="3357563" cy="879872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2074813"/>
            <a:ext cx="282476" cy="428625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6050" y="2193875"/>
            <a:ext cx="238125" cy="1905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1438" y="1849189"/>
            <a:ext cx="3357563" cy="879872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24313" y="2074813"/>
            <a:ext cx="357336" cy="428625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3844" y="2193875"/>
            <a:ext cx="238125" cy="1905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871936"/>
            <a:ext cx="3357563" cy="87987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3875" y="3097560"/>
            <a:ext cx="298103" cy="42862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3789" y="3216622"/>
            <a:ext cx="238125" cy="19050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81438" y="2871936"/>
            <a:ext cx="3357563" cy="87987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24313" y="3097560"/>
            <a:ext cx="320427" cy="42862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65389" y="3216622"/>
            <a:ext cx="238125" cy="190500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3894683"/>
            <a:ext cx="3357563" cy="879872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3875" y="4120307"/>
            <a:ext cx="337542" cy="428625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73584" y="4239369"/>
            <a:ext cx="238125" cy="19050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81438" y="3894683"/>
            <a:ext cx="3357563" cy="879872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4024313" y="4120307"/>
            <a:ext cx="341263" cy="428625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075807" y="4239369"/>
            <a:ext cx="238125" cy="19050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81000" y="4917430"/>
            <a:ext cx="3357563" cy="879872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23875" y="5143054"/>
            <a:ext cx="343198" cy="428625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6411" y="5262116"/>
            <a:ext cx="238125" cy="19050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81438" y="4917430"/>
            <a:ext cx="3357563" cy="879872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4024313" y="5143054"/>
            <a:ext cx="314027" cy="428625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062264" y="5262116"/>
            <a:ext cx="238125" cy="190500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524750" y="1169640"/>
            <a:ext cx="4286250" cy="3276600"/>
          </a:xfrm>
          <a:prstGeom prst="rect">
            <a:avLst/>
          </a:prstGeom>
        </p:spPr>
      </p:pic>
      <p:pic>
        <p:nvPicPr>
          <p:cNvPr id="30" name="SK-5-img-29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762875" y="1407765"/>
            <a:ext cx="2001589" cy="333375"/>
          </a:xfrm>
          <a:prstGeom prst="rect">
            <a:avLst/>
          </a:prstGeom>
        </p:spPr>
      </p:pic>
      <p:pic>
        <p:nvPicPr>
          <p:cNvPr id="31" name="SK-5-img-30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7762875" y="1448693"/>
            <a:ext cx="214313" cy="175320"/>
          </a:xfrm>
          <a:prstGeom prst="rect">
            <a:avLst/>
          </a:prstGeom>
        </p:spPr>
      </p:pic>
      <p:pic>
        <p:nvPicPr>
          <p:cNvPr id="32" name="SK-5-img-31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7762875" y="1884015"/>
            <a:ext cx="178594" cy="178594"/>
          </a:xfrm>
          <a:prstGeom prst="rect">
            <a:avLst/>
          </a:prstGeom>
        </p:spPr>
      </p:pic>
      <p:pic>
        <p:nvPicPr>
          <p:cNvPr id="33" name="SK-5-img-32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762875" y="2398365"/>
            <a:ext cx="178594" cy="178594"/>
          </a:xfrm>
          <a:prstGeom prst="rect">
            <a:avLst/>
          </a:prstGeom>
        </p:spPr>
      </p:pic>
      <p:pic>
        <p:nvPicPr>
          <p:cNvPr id="34" name="SK-5-img-33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762875" y="2912715"/>
            <a:ext cx="178594" cy="178594"/>
          </a:xfrm>
          <a:prstGeom prst="rect">
            <a:avLst/>
          </a:prstGeom>
        </p:spPr>
      </p:pic>
      <p:pic>
        <p:nvPicPr>
          <p:cNvPr id="35" name="SK-5-img-34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762875" y="3522315"/>
            <a:ext cx="3810000" cy="685800"/>
          </a:xfrm>
          <a:prstGeom prst="rect">
            <a:avLst/>
          </a:prstGeom>
        </p:spPr>
      </p:pic>
      <p:pic>
        <p:nvPicPr>
          <p:cNvPr id="36" name="SK-5-img-35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905750" y="3781871"/>
            <a:ext cx="166688" cy="166688"/>
          </a:xfrm>
          <a:prstGeom prst="rect">
            <a:avLst/>
          </a:prstGeom>
        </p:spPr>
      </p:pic>
      <p:pic>
        <p:nvPicPr>
          <p:cNvPr id="37" name="SK-5-img-36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524750" y="4636740"/>
            <a:ext cx="4286250" cy="1840260"/>
          </a:xfrm>
          <a:prstGeom prst="rect">
            <a:avLst/>
          </a:prstGeom>
        </p:spPr>
      </p:pic>
      <p:pic>
        <p:nvPicPr>
          <p:cNvPr id="38" name="SK-5-img-37" descr="preencoded.png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7762875" y="4874865"/>
            <a:ext cx="1610320" cy="333375"/>
          </a:xfrm>
          <a:prstGeom prst="rect">
            <a:avLst/>
          </a:prstGeom>
        </p:spPr>
      </p:pic>
      <p:pic>
        <p:nvPicPr>
          <p:cNvPr id="39" name="SK-5-img-38" descr="preencoded.png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7762875" y="4915793"/>
            <a:ext cx="214313" cy="175320"/>
          </a:xfrm>
          <a:prstGeom prst="rect">
            <a:avLst/>
          </a:prstGeom>
        </p:spPr>
      </p:pic>
      <p:sp>
        <p:nvSpPr>
          <p:cNvPr id="40" name="SK-5-text-39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41" name="SK-5-text-40"/>
          <p:cNvSpPr/>
          <p:nvPr/>
        </p:nvSpPr>
        <p:spPr>
          <a:xfrm>
            <a:off x="552450" y="495300"/>
            <a:ext cx="1088136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Systematic Examination: The 7S Approach</a:t>
            </a:r>
            <a:endParaRPr lang="en-US" sz="1800" dirty="0"/>
          </a:p>
        </p:txBody>
      </p:sp>
      <p:sp>
        <p:nvSpPr>
          <p:cNvPr id="42" name="SK-5-text-41"/>
          <p:cNvSpPr/>
          <p:nvPr/>
        </p:nvSpPr>
        <p:spPr>
          <a:xfrm>
            <a:off x="949226" y="1992064"/>
            <a:ext cx="26464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Site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949226" y="2239714"/>
            <a:ext cx="2646462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Face, flexural, extensor, dermatomal, or sun-exposed areas.</a:t>
            </a:r>
            <a:endParaRPr lang="en-US" sz="1050" dirty="0"/>
          </a:p>
        </p:txBody>
      </p:sp>
      <p:sp>
        <p:nvSpPr>
          <p:cNvPr id="44" name="SK-5-text-43"/>
          <p:cNvSpPr/>
          <p:nvPr/>
        </p:nvSpPr>
        <p:spPr>
          <a:xfrm>
            <a:off x="4524524" y="1992064"/>
            <a:ext cx="257160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Size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4524524" y="2239714"/>
            <a:ext cx="2571601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Measure precisely in mm or cm; do not guess.</a:t>
            </a:r>
            <a:endParaRPr lang="en-US" sz="1050" dirty="0"/>
          </a:p>
        </p:txBody>
      </p:sp>
      <p:sp>
        <p:nvSpPr>
          <p:cNvPr id="46" name="SK-5-text-45"/>
          <p:cNvSpPr/>
          <p:nvPr/>
        </p:nvSpPr>
        <p:spPr>
          <a:xfrm>
            <a:off x="964853" y="3014811"/>
            <a:ext cx="263083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Shape</a:t>
            </a:r>
            <a:endParaRPr lang="en-US" sz="1200" dirty="0"/>
          </a:p>
        </p:txBody>
      </p:sp>
      <p:sp>
        <p:nvSpPr>
          <p:cNvPr id="47" name="SK-5-text-46"/>
          <p:cNvSpPr/>
          <p:nvPr/>
        </p:nvSpPr>
        <p:spPr>
          <a:xfrm>
            <a:off x="964853" y="3262461"/>
            <a:ext cx="263083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Circular, linear, irregular, annular, or polycyclic patterns.</a:t>
            </a:r>
            <a:endParaRPr lang="en-US" sz="1050" dirty="0"/>
          </a:p>
        </p:txBody>
      </p:sp>
      <p:sp>
        <p:nvSpPr>
          <p:cNvPr id="48" name="SK-5-text-47"/>
          <p:cNvSpPr/>
          <p:nvPr/>
        </p:nvSpPr>
        <p:spPr>
          <a:xfrm>
            <a:off x="4487614" y="3014811"/>
            <a:ext cx="260851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Surface</a:t>
            </a:r>
            <a:endParaRPr lang="en-US" sz="1200" dirty="0"/>
          </a:p>
        </p:txBody>
      </p:sp>
      <p:sp>
        <p:nvSpPr>
          <p:cNvPr id="49" name="SK-5-text-48"/>
          <p:cNvSpPr/>
          <p:nvPr/>
        </p:nvSpPr>
        <p:spPr>
          <a:xfrm>
            <a:off x="4487614" y="3262461"/>
            <a:ext cx="2608511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Smooth, rough, scaly, crusted, or verrucous texture.</a:t>
            </a:r>
            <a:endParaRPr lang="en-US" sz="1050" dirty="0"/>
          </a:p>
        </p:txBody>
      </p:sp>
      <p:sp>
        <p:nvSpPr>
          <p:cNvPr id="50" name="SK-5-text-49"/>
          <p:cNvSpPr/>
          <p:nvPr/>
        </p:nvSpPr>
        <p:spPr>
          <a:xfrm>
            <a:off x="1004292" y="4037558"/>
            <a:ext cx="259139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Shades</a:t>
            </a:r>
            <a:endParaRPr lang="en-US" sz="1200" dirty="0"/>
          </a:p>
        </p:txBody>
      </p:sp>
      <p:sp>
        <p:nvSpPr>
          <p:cNvPr id="51" name="SK-5-text-50"/>
          <p:cNvSpPr/>
          <p:nvPr/>
        </p:nvSpPr>
        <p:spPr>
          <a:xfrm>
            <a:off x="1004292" y="4285208"/>
            <a:ext cx="259139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Erythematous, violaceous, or pigment variations.</a:t>
            </a:r>
            <a:endParaRPr lang="en-US" sz="1050" dirty="0"/>
          </a:p>
        </p:txBody>
      </p:sp>
      <p:sp>
        <p:nvSpPr>
          <p:cNvPr id="52" name="SK-5-text-51"/>
          <p:cNvSpPr/>
          <p:nvPr/>
        </p:nvSpPr>
        <p:spPr>
          <a:xfrm>
            <a:off x="4508450" y="4037558"/>
            <a:ext cx="25876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Sensation</a:t>
            </a:r>
            <a:endParaRPr lang="en-US" sz="1200" dirty="0"/>
          </a:p>
        </p:txBody>
      </p:sp>
      <p:sp>
        <p:nvSpPr>
          <p:cNvPr id="53" name="SK-5-text-52"/>
          <p:cNvSpPr/>
          <p:nvPr/>
        </p:nvSpPr>
        <p:spPr>
          <a:xfrm>
            <a:off x="4508450" y="4285208"/>
            <a:ext cx="2587675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Ask if it is tender, pruritic (itchy), or anaesthetic.</a:t>
            </a:r>
            <a:endParaRPr lang="en-US" sz="1050" dirty="0"/>
          </a:p>
        </p:txBody>
      </p:sp>
      <p:sp>
        <p:nvSpPr>
          <p:cNvPr id="54" name="SK-5-text-53"/>
          <p:cNvSpPr/>
          <p:nvPr/>
        </p:nvSpPr>
        <p:spPr>
          <a:xfrm>
            <a:off x="1009948" y="5060305"/>
            <a:ext cx="25857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Surroundings</a:t>
            </a:r>
            <a:endParaRPr lang="en-US" sz="1200" dirty="0"/>
          </a:p>
        </p:txBody>
      </p:sp>
      <p:sp>
        <p:nvSpPr>
          <p:cNvPr id="55" name="SK-5-text-54"/>
          <p:cNvSpPr/>
          <p:nvPr/>
        </p:nvSpPr>
        <p:spPr>
          <a:xfrm>
            <a:off x="1009948" y="5307955"/>
            <a:ext cx="258574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Compare with adjacent normal vs inflamed skin.</a:t>
            </a:r>
            <a:endParaRPr lang="en-US" sz="1050" dirty="0"/>
          </a:p>
        </p:txBody>
      </p:sp>
      <p:sp>
        <p:nvSpPr>
          <p:cNvPr id="56" name="SK-5-text-55"/>
          <p:cNvSpPr/>
          <p:nvPr/>
        </p:nvSpPr>
        <p:spPr>
          <a:xfrm>
            <a:off x="4481215" y="5060305"/>
            <a:ext cx="261491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A64D79"/>
                </a:solidFill>
              </a:rPr>
              <a:t>Summary</a:t>
            </a:r>
            <a:endParaRPr lang="en-US" sz="1200" dirty="0"/>
          </a:p>
        </p:txBody>
      </p:sp>
      <p:sp>
        <p:nvSpPr>
          <p:cNvPr id="57" name="SK-5-text-56"/>
          <p:cNvSpPr/>
          <p:nvPr/>
        </p:nvSpPr>
        <p:spPr>
          <a:xfrm>
            <a:off x="4481215" y="5307955"/>
            <a:ext cx="261491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555555"/>
                </a:solidFill>
              </a:rPr>
              <a:t>Standardized language improves pattern recognition.</a:t>
            </a:r>
            <a:endParaRPr lang="en-US" sz="1050" dirty="0"/>
          </a:p>
        </p:txBody>
      </p:sp>
      <p:sp>
        <p:nvSpPr>
          <p:cNvPr id="58" name="SK-5-text-57"/>
          <p:cNvSpPr/>
          <p:nvPr/>
        </p:nvSpPr>
        <p:spPr>
          <a:xfrm>
            <a:off x="7977188" y="1407765"/>
            <a:ext cx="349758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Beyond the Lesion</a:t>
            </a:r>
            <a:endParaRPr lang="en-US" sz="1350" dirty="0"/>
          </a:p>
        </p:txBody>
      </p:sp>
      <p:sp>
        <p:nvSpPr>
          <p:cNvPr id="59" name="SK-5-text-58"/>
          <p:cNvSpPr/>
          <p:nvPr/>
        </p:nvSpPr>
        <p:spPr>
          <a:xfrm>
            <a:off x="7941469" y="1884015"/>
            <a:ext cx="36314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Palpate:</a:t>
            </a:r>
            <a:r>
              <a:rPr lang="en-US" sz="1125" dirty="0">
                <a:solidFill>
                  <a:srgbClr val="2D2926"/>
                </a:solidFill>
              </a:rPr>
              <a:t> Assess if hard/soft, fixed/mobile, or compressible.</a:t>
            </a:r>
            <a:endParaRPr lang="en-US" sz="1125" dirty="0"/>
          </a:p>
        </p:txBody>
      </p:sp>
      <p:sp>
        <p:nvSpPr>
          <p:cNvPr id="60" name="SK-5-text-59"/>
          <p:cNvSpPr/>
          <p:nvPr/>
        </p:nvSpPr>
        <p:spPr>
          <a:xfrm>
            <a:off x="7941469" y="2398365"/>
            <a:ext cx="36314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Whole Patient:</a:t>
            </a:r>
            <a:r>
              <a:rPr lang="en-US" sz="1125" dirty="0">
                <a:solidFill>
                  <a:srgbClr val="2D2926"/>
                </a:solidFill>
              </a:rPr>
              <a:t> Check nails, scalp, oral mucosa, and genitalia.</a:t>
            </a:r>
            <a:endParaRPr lang="en-US" sz="1125" dirty="0"/>
          </a:p>
        </p:txBody>
      </p:sp>
      <p:sp>
        <p:nvSpPr>
          <p:cNvPr id="61" name="SK-5-text-60"/>
          <p:cNvSpPr/>
          <p:nvPr/>
        </p:nvSpPr>
        <p:spPr>
          <a:xfrm>
            <a:off x="7941469" y="2912715"/>
            <a:ext cx="3631406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Distribution:</a:t>
            </a:r>
            <a:r>
              <a:rPr lang="en-US" sz="1125" dirty="0">
                <a:solidFill>
                  <a:srgbClr val="2D2926"/>
                </a:solidFill>
              </a:rPr>
              <a:t> Is it symmetrical? Does it follow a dermatome?</a:t>
            </a:r>
            <a:endParaRPr lang="en-US" sz="1125" dirty="0"/>
          </a:p>
        </p:txBody>
      </p:sp>
      <p:sp>
        <p:nvSpPr>
          <p:cNvPr id="62" name="SK-5-text-61"/>
          <p:cNvSpPr/>
          <p:nvPr/>
        </p:nvSpPr>
        <p:spPr>
          <a:xfrm>
            <a:off x="8072438" y="3665190"/>
            <a:ext cx="3357563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Non-blanching purpura is a medical emergency until proven otherwise.</a:t>
            </a:r>
            <a:endParaRPr lang="en-US" sz="1050" dirty="0"/>
          </a:p>
        </p:txBody>
      </p:sp>
      <p:sp>
        <p:nvSpPr>
          <p:cNvPr id="63" name="SK-5-text-62"/>
          <p:cNvSpPr/>
          <p:nvPr/>
        </p:nvSpPr>
        <p:spPr>
          <a:xfrm>
            <a:off x="7977188" y="4874865"/>
            <a:ext cx="2880360" cy="3333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GP Trainee Tip</a:t>
            </a:r>
            <a:endParaRPr lang="en-US" sz="1350" dirty="0"/>
          </a:p>
        </p:txBody>
      </p:sp>
      <p:sp>
        <p:nvSpPr>
          <p:cNvPr id="64" name="SK-5-text-63"/>
          <p:cNvSpPr/>
          <p:nvPr/>
        </p:nvSpPr>
        <p:spPr>
          <a:xfrm>
            <a:off x="7762875" y="5351115"/>
            <a:ext cx="3810000" cy="55989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i="1" dirty="0">
                <a:solidFill>
                  <a:srgbClr val="2D2926"/>
                </a:solidFill>
              </a:rPr>
              <a:t>"Don't just look at the presenting rash. Examining the flexures and nails often provides the missing diagnostic clue."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23825"/>
            <a:ext cx="11430000" cy="61719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921990"/>
            <a:ext cx="5572125" cy="2477542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1150590"/>
            <a:ext cx="285750" cy="19050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590032"/>
            <a:ext cx="5572125" cy="2477542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3818632"/>
            <a:ext cx="285750" cy="190500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921990"/>
            <a:ext cx="5572125" cy="2496592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7475" y="1150590"/>
            <a:ext cx="285750" cy="19050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8875" y="3570982"/>
            <a:ext cx="5572125" cy="2496592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67475" y="3799582"/>
            <a:ext cx="285750" cy="19050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6315075"/>
            <a:ext cx="11430000" cy="419100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68984" y="6454378"/>
            <a:ext cx="190500" cy="152400"/>
          </a:xfrm>
          <a:prstGeom prst="rect">
            <a:avLst/>
          </a:prstGeom>
        </p:spPr>
      </p:pic>
      <p:sp>
        <p:nvSpPr>
          <p:cNvPr id="15" name="SK-6-text-14"/>
          <p:cNvSpPr/>
          <p:nvPr/>
        </p:nvSpPr>
        <p:spPr>
          <a:xfrm>
            <a:off x="552450" y="200025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16" name="SK-6-text-15"/>
          <p:cNvSpPr/>
          <p:nvPr/>
        </p:nvSpPr>
        <p:spPr>
          <a:xfrm>
            <a:off x="552450" y="390525"/>
            <a:ext cx="82296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Common Inflammatory Conditions</a:t>
            </a:r>
            <a:endParaRPr lang="en-US" sz="1800" dirty="0"/>
          </a:p>
        </p:txBody>
      </p:sp>
      <p:sp>
        <p:nvSpPr>
          <p:cNvPr id="17" name="SK-6-text-16"/>
          <p:cNvSpPr/>
          <p:nvPr/>
        </p:nvSpPr>
        <p:spPr>
          <a:xfrm>
            <a:off x="1009650" y="1102965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Atopic Eczema</a:t>
            </a:r>
            <a:endParaRPr lang="en-US" sz="1500" dirty="0"/>
          </a:p>
        </p:txBody>
      </p:sp>
      <p:sp>
        <p:nvSpPr>
          <p:cNvPr id="18" name="SK-6-text-17"/>
          <p:cNvSpPr/>
          <p:nvPr/>
        </p:nvSpPr>
        <p:spPr>
          <a:xfrm>
            <a:off x="800100" y="1503015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Distribution: Predominantly </a:t>
            </a:r>
            <a:r>
              <a:rPr lang="en-US" sz="1275" b="1" dirty="0">
                <a:solidFill>
                  <a:srgbClr val="B22222"/>
                </a:solidFill>
              </a:rPr>
              <a:t>flexural</a:t>
            </a:r>
            <a:r>
              <a:rPr lang="en-US" sz="1275" dirty="0">
                <a:solidFill>
                  <a:srgbClr val="2D2926"/>
                </a:solidFill>
              </a:rPr>
              <a:t> (antecubital and popliteal fossae).</a:t>
            </a:r>
            <a:endParaRPr lang="en-US" sz="1275" dirty="0"/>
          </a:p>
        </p:txBody>
      </p:sp>
      <p:sp>
        <p:nvSpPr>
          <p:cNvPr id="19" name="SK-6-text-18"/>
          <p:cNvSpPr/>
          <p:nvPr/>
        </p:nvSpPr>
        <p:spPr>
          <a:xfrm>
            <a:off x="800100" y="2064990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Features: Intense pruritus, poorly defined erythema, and generalized dry skin.</a:t>
            </a:r>
            <a:endParaRPr lang="en-US" sz="1275" dirty="0"/>
          </a:p>
        </p:txBody>
      </p:sp>
      <p:sp>
        <p:nvSpPr>
          <p:cNvPr id="20" name="SK-6-text-19"/>
          <p:cNvSpPr/>
          <p:nvPr/>
        </p:nvSpPr>
        <p:spPr>
          <a:xfrm>
            <a:off x="800100" y="2626965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Context: Strong association with the atopic triad (asthma and allergic rhinitis).</a:t>
            </a:r>
            <a:endParaRPr lang="en-US" sz="1275" dirty="0"/>
          </a:p>
        </p:txBody>
      </p:sp>
      <p:sp>
        <p:nvSpPr>
          <p:cNvPr id="21" name="SK-6-text-20"/>
          <p:cNvSpPr/>
          <p:nvPr/>
        </p:nvSpPr>
        <p:spPr>
          <a:xfrm>
            <a:off x="1009650" y="3771007"/>
            <a:ext cx="20574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Psoriasis</a:t>
            </a:r>
            <a:endParaRPr lang="en-US" sz="1500" dirty="0"/>
          </a:p>
        </p:txBody>
      </p:sp>
      <p:sp>
        <p:nvSpPr>
          <p:cNvPr id="22" name="SK-6-text-21"/>
          <p:cNvSpPr/>
          <p:nvPr/>
        </p:nvSpPr>
        <p:spPr>
          <a:xfrm>
            <a:off x="800100" y="4171057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Appearance: Well-demarcated erythematous plaques with </a:t>
            </a:r>
            <a:r>
              <a:rPr lang="en-US" sz="1275" b="1" dirty="0">
                <a:solidFill>
                  <a:srgbClr val="B22222"/>
                </a:solidFill>
              </a:rPr>
              <a:t>silvery scale</a:t>
            </a:r>
            <a:r>
              <a:rPr lang="en-US" sz="1275" dirty="0">
                <a:solidFill>
                  <a:srgbClr val="2D2926"/>
                </a:solidFill>
              </a:rPr>
              <a:t>.</a:t>
            </a:r>
            <a:endParaRPr lang="en-US" sz="1275" dirty="0"/>
          </a:p>
        </p:txBody>
      </p:sp>
      <p:sp>
        <p:nvSpPr>
          <p:cNvPr id="23" name="SK-6-text-22"/>
          <p:cNvSpPr/>
          <p:nvPr/>
        </p:nvSpPr>
        <p:spPr>
          <a:xfrm>
            <a:off x="800100" y="4733032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Distribution: Typically </a:t>
            </a:r>
            <a:r>
              <a:rPr lang="en-US" sz="1275" b="1" dirty="0">
                <a:solidFill>
                  <a:srgbClr val="B22222"/>
                </a:solidFill>
              </a:rPr>
              <a:t>extensor</a:t>
            </a:r>
            <a:r>
              <a:rPr lang="en-US" sz="1275" dirty="0">
                <a:solidFill>
                  <a:srgbClr val="2D2926"/>
                </a:solidFill>
              </a:rPr>
              <a:t> surfaces (elbows, knees) and scalp.</a:t>
            </a:r>
            <a:endParaRPr lang="en-US" sz="1275" dirty="0"/>
          </a:p>
        </p:txBody>
      </p:sp>
      <p:sp>
        <p:nvSpPr>
          <p:cNvPr id="24" name="SK-6-text-23"/>
          <p:cNvSpPr/>
          <p:nvPr/>
        </p:nvSpPr>
        <p:spPr>
          <a:xfrm>
            <a:off x="800100" y="5295007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Examination: Look for nail pitting, onycholysis, and the Auspitz sign.</a:t>
            </a:r>
            <a:endParaRPr lang="en-US" sz="1275" dirty="0"/>
          </a:p>
        </p:txBody>
      </p:sp>
      <p:sp>
        <p:nvSpPr>
          <p:cNvPr id="25" name="SK-6-text-24"/>
          <p:cNvSpPr/>
          <p:nvPr/>
        </p:nvSpPr>
        <p:spPr>
          <a:xfrm>
            <a:off x="6867525" y="1102965"/>
            <a:ext cx="16002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Rosacea</a:t>
            </a:r>
            <a:endParaRPr lang="en-US" sz="1500" dirty="0"/>
          </a:p>
        </p:txBody>
      </p:sp>
      <p:sp>
        <p:nvSpPr>
          <p:cNvPr id="26" name="SK-6-text-25"/>
          <p:cNvSpPr/>
          <p:nvPr/>
        </p:nvSpPr>
        <p:spPr>
          <a:xfrm>
            <a:off x="6657975" y="1503015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Distribution: Central face (cheeks, nose, chin, and forehead).</a:t>
            </a:r>
            <a:endParaRPr lang="en-US" sz="1275" dirty="0"/>
          </a:p>
        </p:txBody>
      </p:sp>
      <p:sp>
        <p:nvSpPr>
          <p:cNvPr id="27" name="SK-6-text-26"/>
          <p:cNvSpPr/>
          <p:nvPr/>
        </p:nvSpPr>
        <p:spPr>
          <a:xfrm>
            <a:off x="6657975" y="2064990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Diagnostic Key: </a:t>
            </a:r>
            <a:r>
              <a:rPr lang="en-US" sz="1275" b="1" dirty="0">
                <a:solidFill>
                  <a:srgbClr val="B22222"/>
                </a:solidFill>
              </a:rPr>
              <a:t>Absence of comedones</a:t>
            </a:r>
            <a:r>
              <a:rPr lang="en-US" sz="1275" dirty="0">
                <a:solidFill>
                  <a:srgbClr val="2D2926"/>
                </a:solidFill>
              </a:rPr>
              <a:t> (distinguishes it from acne).</a:t>
            </a:r>
            <a:endParaRPr lang="en-US" sz="1275" dirty="0"/>
          </a:p>
        </p:txBody>
      </p:sp>
      <p:sp>
        <p:nvSpPr>
          <p:cNvPr id="28" name="SK-6-text-27"/>
          <p:cNvSpPr/>
          <p:nvPr/>
        </p:nvSpPr>
        <p:spPr>
          <a:xfrm>
            <a:off x="6657975" y="2626965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Features: Flushing, telangiectasia, and inflammatory papules or pustules.</a:t>
            </a:r>
            <a:endParaRPr lang="en-US" sz="1275" dirty="0"/>
          </a:p>
        </p:txBody>
      </p:sp>
      <p:sp>
        <p:nvSpPr>
          <p:cNvPr id="29" name="SK-6-text-28"/>
          <p:cNvSpPr/>
          <p:nvPr/>
        </p:nvSpPr>
        <p:spPr>
          <a:xfrm>
            <a:off x="6867525" y="3751957"/>
            <a:ext cx="29718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A64D79"/>
                </a:solidFill>
              </a:rPr>
              <a:t>Lichen Planus</a:t>
            </a:r>
            <a:endParaRPr lang="en-US" sz="1500" dirty="0"/>
          </a:p>
        </p:txBody>
      </p:sp>
      <p:sp>
        <p:nvSpPr>
          <p:cNvPr id="30" name="SK-6-text-29"/>
          <p:cNvSpPr/>
          <p:nvPr/>
        </p:nvSpPr>
        <p:spPr>
          <a:xfrm>
            <a:off x="6657975" y="4152007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Appearance: </a:t>
            </a:r>
            <a:r>
              <a:rPr lang="en-US" sz="1275" b="1" dirty="0">
                <a:solidFill>
                  <a:srgbClr val="B22222"/>
                </a:solidFill>
              </a:rPr>
              <a:t>Violaceous</a:t>
            </a:r>
            <a:r>
              <a:rPr lang="en-US" sz="1275" dirty="0">
                <a:solidFill>
                  <a:srgbClr val="2D2926"/>
                </a:solidFill>
              </a:rPr>
              <a:t> (purple), flat-topped, itchy polygonal papules.</a:t>
            </a:r>
            <a:endParaRPr lang="en-US" sz="1275" dirty="0"/>
          </a:p>
        </p:txBody>
      </p:sp>
      <p:sp>
        <p:nvSpPr>
          <p:cNvPr id="31" name="SK-6-text-30"/>
          <p:cNvSpPr/>
          <p:nvPr/>
        </p:nvSpPr>
        <p:spPr>
          <a:xfrm>
            <a:off x="6657975" y="4713982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Hallmark: </a:t>
            </a:r>
            <a:r>
              <a:rPr lang="en-US" sz="1275" b="1" dirty="0">
                <a:solidFill>
                  <a:srgbClr val="B22222"/>
                </a:solidFill>
              </a:rPr>
              <a:t>Wickham’s striae</a:t>
            </a:r>
            <a:r>
              <a:rPr lang="en-US" sz="1275" dirty="0">
                <a:solidFill>
                  <a:srgbClr val="2D2926"/>
                </a:solidFill>
              </a:rPr>
              <a:t> (fine, lacy white lines on the surface).</a:t>
            </a:r>
            <a:endParaRPr lang="en-US" sz="1275" dirty="0"/>
          </a:p>
        </p:txBody>
      </p:sp>
      <p:sp>
        <p:nvSpPr>
          <p:cNvPr id="32" name="SK-6-text-31"/>
          <p:cNvSpPr/>
          <p:nvPr/>
        </p:nvSpPr>
        <p:spPr>
          <a:xfrm>
            <a:off x="6657975" y="5275957"/>
            <a:ext cx="492442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2D2926"/>
                </a:solidFill>
              </a:rPr>
              <a:t>Sites: Often involves wrist flexures, oral mucosa, and the nails.</a:t>
            </a:r>
            <a:endParaRPr lang="en-US" sz="1275" dirty="0"/>
          </a:p>
        </p:txBody>
      </p:sp>
      <p:sp>
        <p:nvSpPr>
          <p:cNvPr id="33" name="SK-6-text-32"/>
          <p:cNvSpPr/>
          <p:nvPr/>
        </p:nvSpPr>
        <p:spPr>
          <a:xfrm>
            <a:off x="2154734" y="6315075"/>
            <a:ext cx="9370516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dirty="0">
                <a:solidFill>
                  <a:srgbClr val="FCF9F7"/>
                </a:solidFill>
              </a:rPr>
              <a:t> </a:t>
            </a:r>
            <a:r>
              <a:rPr lang="en-US" sz="1200" b="1" dirty="0">
                <a:solidFill>
                  <a:srgbClr val="FCF9F7"/>
                </a:solidFill>
              </a:rPr>
              <a:t>GP Trainee Tip:</a:t>
            </a:r>
            <a:r>
              <a:rPr lang="en-US" sz="1200" dirty="0">
                <a:solidFill>
                  <a:srgbClr val="FCF9F7"/>
                </a:solidFill>
              </a:rPr>
              <a:t> Always check the scalp, nails, and mouth—they often hold the key to the final diagnosis.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69339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1264890"/>
            <a:ext cx="5405438" cy="255150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1455390"/>
            <a:ext cx="5024438" cy="33337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1479203"/>
            <a:ext cx="285750" cy="20955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1960215"/>
            <a:ext cx="119063" cy="99120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2000" y="2436465"/>
            <a:ext cx="119063" cy="99120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2855565"/>
            <a:ext cx="5024438" cy="770334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1264890"/>
            <a:ext cx="5405438" cy="2551509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1455390"/>
            <a:ext cx="5024438" cy="33337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5563" y="1479203"/>
            <a:ext cx="285750" cy="209550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1960215"/>
            <a:ext cx="119063" cy="99120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2236440"/>
            <a:ext cx="119063" cy="99120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2855565"/>
            <a:ext cx="5024438" cy="770334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54525"/>
            <a:ext cx="5405438" cy="2551509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4245025"/>
            <a:ext cx="5024438" cy="333375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2000" y="4268837"/>
            <a:ext cx="285750" cy="20955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2000" y="4749850"/>
            <a:ext cx="119063" cy="108198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2000" y="5226100"/>
            <a:ext cx="119063" cy="99120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000" y="5645200"/>
            <a:ext cx="5024438" cy="770334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5063" y="4054525"/>
            <a:ext cx="5405438" cy="2551509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5563" y="4245025"/>
            <a:ext cx="5024438" cy="333375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5563" y="4268837"/>
            <a:ext cx="285750" cy="20955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4749850"/>
            <a:ext cx="119063" cy="99120"/>
          </a:xfrm>
          <a:prstGeom prst="rect">
            <a:avLst/>
          </a:prstGeom>
        </p:spPr>
      </p:pic>
      <p:pic>
        <p:nvPicPr>
          <p:cNvPr id="26" name="SK-7-img-2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5563" y="5226100"/>
            <a:ext cx="119063" cy="99120"/>
          </a:xfrm>
          <a:prstGeom prst="rect">
            <a:avLst/>
          </a:prstGeom>
        </p:spPr>
      </p:pic>
      <p:pic>
        <p:nvPicPr>
          <p:cNvPr id="27" name="SK-7-img-26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05563" y="5645200"/>
            <a:ext cx="5024438" cy="770334"/>
          </a:xfrm>
          <a:prstGeom prst="rect">
            <a:avLst/>
          </a:prstGeom>
        </p:spPr>
      </p:pic>
      <p:sp>
        <p:nvSpPr>
          <p:cNvPr id="28" name="SK-7-text-27"/>
          <p:cNvSpPr/>
          <p:nvPr/>
        </p:nvSpPr>
        <p:spPr>
          <a:xfrm>
            <a:off x="742950" y="4953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9" name="SK-7-text-28"/>
          <p:cNvSpPr/>
          <p:nvPr/>
        </p:nvSpPr>
        <p:spPr>
          <a:xfrm>
            <a:off x="742950" y="685800"/>
            <a:ext cx="932688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Common Infections and Infestations</a:t>
            </a:r>
            <a:endParaRPr lang="en-US" sz="1800" dirty="0"/>
          </a:p>
        </p:txBody>
      </p:sp>
      <p:sp>
        <p:nvSpPr>
          <p:cNvPr id="30" name="SK-7-text-29"/>
          <p:cNvSpPr/>
          <p:nvPr/>
        </p:nvSpPr>
        <p:spPr>
          <a:xfrm>
            <a:off x="1162050" y="145539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Fungal: Tinea (Ringworm)</a:t>
            </a:r>
            <a:endParaRPr lang="en-US" sz="1350" dirty="0"/>
          </a:p>
        </p:txBody>
      </p:sp>
      <p:sp>
        <p:nvSpPr>
          <p:cNvPr id="31" name="SK-7-text-30"/>
          <p:cNvSpPr/>
          <p:nvPr/>
        </p:nvSpPr>
        <p:spPr>
          <a:xfrm>
            <a:off x="957263" y="190306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Annular, scaly lesions with an advancing edge and central clearing.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957263" y="2379315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Onychomycosis: Thickened, discoloured nails (confirm with clippings).</a:t>
            </a:r>
            <a:endParaRPr lang="en-US" sz="1125" dirty="0"/>
          </a:p>
        </p:txBody>
      </p:sp>
      <p:sp>
        <p:nvSpPr>
          <p:cNvPr id="33" name="SK-7-text-32"/>
          <p:cNvSpPr/>
          <p:nvPr/>
        </p:nvSpPr>
        <p:spPr>
          <a:xfrm>
            <a:off x="876300" y="2969865"/>
            <a:ext cx="4795838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A64D79"/>
                </a:solidFill>
              </a:rPr>
              <a:t>MANAGEMENT</a:t>
            </a:r>
            <a:endParaRPr lang="en-US" sz="825" dirty="0"/>
          </a:p>
        </p:txBody>
      </p:sp>
      <p:sp>
        <p:nvSpPr>
          <p:cNvPr id="34" name="SK-7-text-33"/>
          <p:cNvSpPr/>
          <p:nvPr/>
        </p:nvSpPr>
        <p:spPr>
          <a:xfrm>
            <a:off x="876300" y="3165128"/>
            <a:ext cx="479583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Topical Terbinafine for skin. Oral Terbinafine for nail disease </a:t>
            </a:r>
            <a:r>
              <a:rPr lang="en-US" sz="1050" b="1" dirty="0">
                <a:solidFill>
                  <a:srgbClr val="B22222"/>
                </a:solidFill>
              </a:rPr>
              <a:t>ONLY after clipping confirmation</a:t>
            </a:r>
            <a:r>
              <a:rPr lang="en-US" sz="1050" dirty="0">
                <a:solidFill>
                  <a:srgbClr val="2D2926"/>
                </a:solidFill>
              </a:rPr>
              <a:t>.</a:t>
            </a:r>
            <a:endParaRPr lang="en-US" sz="1050" dirty="0"/>
          </a:p>
        </p:txBody>
      </p:sp>
      <p:sp>
        <p:nvSpPr>
          <p:cNvPr id="35" name="SK-7-text-34"/>
          <p:cNvSpPr/>
          <p:nvPr/>
        </p:nvSpPr>
        <p:spPr>
          <a:xfrm>
            <a:off x="6805613" y="1455390"/>
            <a:ext cx="39090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Bacterial: Impetigo</a:t>
            </a:r>
            <a:endParaRPr lang="en-US" sz="1350" dirty="0"/>
          </a:p>
        </p:txBody>
      </p:sp>
      <p:sp>
        <p:nvSpPr>
          <p:cNvPr id="36" name="SK-7-text-35"/>
          <p:cNvSpPr/>
          <p:nvPr/>
        </p:nvSpPr>
        <p:spPr>
          <a:xfrm>
            <a:off x="6600825" y="1903065"/>
            <a:ext cx="5591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Classic "honey-coloured" crusting on an erythematous base.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6600825" y="217929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Contagious; common in children; often around the nose and mouth.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6519863" y="2969865"/>
            <a:ext cx="4795838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A64D79"/>
                </a:solidFill>
              </a:rPr>
              <a:t>MANAGEMENT</a:t>
            </a:r>
            <a:endParaRPr lang="en-US" sz="825" dirty="0"/>
          </a:p>
        </p:txBody>
      </p:sp>
      <p:sp>
        <p:nvSpPr>
          <p:cNvPr id="39" name="SK-7-text-38"/>
          <p:cNvSpPr/>
          <p:nvPr/>
        </p:nvSpPr>
        <p:spPr>
          <a:xfrm>
            <a:off x="6519863" y="3165128"/>
            <a:ext cx="479583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Topical Fusidic acid (max 2 weeks). Use oral Flucloxacillin for widespread or invasive cases.</a:t>
            </a:r>
            <a:endParaRPr lang="en-US" sz="1050" dirty="0"/>
          </a:p>
        </p:txBody>
      </p:sp>
      <p:sp>
        <p:nvSpPr>
          <p:cNvPr id="40" name="SK-7-text-39"/>
          <p:cNvSpPr/>
          <p:nvPr/>
        </p:nvSpPr>
        <p:spPr>
          <a:xfrm>
            <a:off x="1162050" y="4245025"/>
            <a:ext cx="63779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Viral: Shingles (Herpes Zoster)</a:t>
            </a:r>
            <a:endParaRPr lang="en-US" sz="1350" dirty="0"/>
          </a:p>
        </p:txBody>
      </p:sp>
      <p:sp>
        <p:nvSpPr>
          <p:cNvPr id="41" name="SK-7-text-40"/>
          <p:cNvSpPr/>
          <p:nvPr/>
        </p:nvSpPr>
        <p:spPr>
          <a:xfrm>
            <a:off x="957263" y="46927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Unilateral, dermatomal vesicular rash accompanied by prodromal pain.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957263" y="516895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Hutchinson's sign: Rash on tip of nose indicates ocular involvement.</a:t>
            </a:r>
            <a:endParaRPr lang="en-US" sz="1125" dirty="0"/>
          </a:p>
        </p:txBody>
      </p:sp>
      <p:sp>
        <p:nvSpPr>
          <p:cNvPr id="43" name="SK-7-text-42"/>
          <p:cNvSpPr/>
          <p:nvPr/>
        </p:nvSpPr>
        <p:spPr>
          <a:xfrm>
            <a:off x="876300" y="5759500"/>
            <a:ext cx="4795838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A64D79"/>
                </a:solidFill>
              </a:rPr>
              <a:t>MANAGEMENT</a:t>
            </a:r>
            <a:endParaRPr lang="en-US" sz="825" dirty="0"/>
          </a:p>
        </p:txBody>
      </p:sp>
      <p:sp>
        <p:nvSpPr>
          <p:cNvPr id="44" name="SK-7-text-43"/>
          <p:cNvSpPr/>
          <p:nvPr/>
        </p:nvSpPr>
        <p:spPr>
          <a:xfrm>
            <a:off x="876300" y="5954762"/>
            <a:ext cx="479583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Valaciclovir 1g TDS x 7 days (start within 72h). </a:t>
            </a:r>
            <a:r>
              <a:rPr lang="en-US" sz="1050" b="1" dirty="0">
                <a:solidFill>
                  <a:srgbClr val="B22222"/>
                </a:solidFill>
              </a:rPr>
              <a:t>Same-day Eye referral</a:t>
            </a:r>
            <a:r>
              <a:rPr lang="en-US" sz="1050" dirty="0">
                <a:solidFill>
                  <a:srgbClr val="2D2926"/>
                </a:solidFill>
              </a:rPr>
              <a:t> if eye/tip of nose involved.</a:t>
            </a:r>
            <a:endParaRPr lang="en-US" sz="1050" dirty="0"/>
          </a:p>
        </p:txBody>
      </p:sp>
      <p:sp>
        <p:nvSpPr>
          <p:cNvPr id="45" name="SK-7-text-44"/>
          <p:cNvSpPr/>
          <p:nvPr/>
        </p:nvSpPr>
        <p:spPr>
          <a:xfrm>
            <a:off x="6805613" y="4245025"/>
            <a:ext cx="4114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Infestation: Scabies</a:t>
            </a:r>
            <a:endParaRPr lang="en-US" sz="1350" dirty="0"/>
          </a:p>
        </p:txBody>
      </p:sp>
      <p:sp>
        <p:nvSpPr>
          <p:cNvPr id="46" name="SK-7-text-45"/>
          <p:cNvSpPr/>
          <p:nvPr/>
        </p:nvSpPr>
        <p:spPr>
          <a:xfrm>
            <a:off x="6600825" y="4692700"/>
            <a:ext cx="482917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Intense nocturnal itch, burrows in web spaces, wrists, and genitalia.</a:t>
            </a:r>
            <a:endParaRPr lang="en-US" sz="1125" dirty="0"/>
          </a:p>
        </p:txBody>
      </p:sp>
      <p:sp>
        <p:nvSpPr>
          <p:cNvPr id="47" name="SK-7-text-46"/>
          <p:cNvSpPr/>
          <p:nvPr/>
        </p:nvSpPr>
        <p:spPr>
          <a:xfrm>
            <a:off x="6600825" y="5168950"/>
            <a:ext cx="55911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Diagnosis is clinical; examine contacts if diagnosis is uncertain.</a:t>
            </a:r>
            <a:endParaRPr lang="en-US" sz="1125" dirty="0"/>
          </a:p>
        </p:txBody>
      </p:sp>
      <p:sp>
        <p:nvSpPr>
          <p:cNvPr id="48" name="SK-7-text-47"/>
          <p:cNvSpPr/>
          <p:nvPr/>
        </p:nvSpPr>
        <p:spPr>
          <a:xfrm>
            <a:off x="6519863" y="5759500"/>
            <a:ext cx="4795838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dirty="0">
                <a:solidFill>
                  <a:srgbClr val="A64D79"/>
                </a:solidFill>
              </a:rPr>
              <a:t>MANAGEMENT</a:t>
            </a:r>
            <a:endParaRPr lang="en-US" sz="825" dirty="0"/>
          </a:p>
        </p:txBody>
      </p:sp>
      <p:sp>
        <p:nvSpPr>
          <p:cNvPr id="49" name="SK-7-text-48"/>
          <p:cNvSpPr/>
          <p:nvPr/>
        </p:nvSpPr>
        <p:spPr>
          <a:xfrm>
            <a:off x="6519863" y="5954762"/>
            <a:ext cx="479583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Permethrin 5% cream (x2, 1 week apart). </a:t>
            </a:r>
            <a:r>
              <a:rPr lang="en-US" sz="1050" b="1" dirty="0">
                <a:solidFill>
                  <a:srgbClr val="B22222"/>
                </a:solidFill>
              </a:rPr>
              <a:t>Treat ALL household contacts simultaneously</a:t>
            </a:r>
            <a:r>
              <a:rPr lang="en-US" sz="1050" dirty="0">
                <a:solidFill>
                  <a:srgbClr val="2D2926"/>
                </a:solidFill>
              </a:rPr>
              <a:t>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074390"/>
            <a:ext cx="5036344" cy="168979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1245840"/>
            <a:ext cx="304800" cy="304800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907060"/>
            <a:ext cx="5036344" cy="1689795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3078510"/>
            <a:ext cx="304800" cy="304800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739729"/>
            <a:ext cx="5036344" cy="1689795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450" y="4911179"/>
            <a:ext cx="304800" cy="304800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55469" y="1074390"/>
            <a:ext cx="6155531" cy="2653754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45969" y="1305818"/>
            <a:ext cx="214313" cy="175320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45969" y="1703040"/>
            <a:ext cx="166688" cy="166688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845969" y="2217390"/>
            <a:ext cx="166688" cy="179487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45969" y="2731740"/>
            <a:ext cx="166688" cy="145852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655469" y="3918645"/>
            <a:ext cx="6155531" cy="2653754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45969" y="4150072"/>
            <a:ext cx="214313" cy="175320"/>
          </a:xfrm>
          <a:prstGeom prst="rect">
            <a:avLst/>
          </a:prstGeom>
        </p:spPr>
      </p:pic>
      <p:pic>
        <p:nvPicPr>
          <p:cNvPr id="18" name="SK-8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45969" y="5328345"/>
            <a:ext cx="4948982" cy="266700"/>
          </a:xfrm>
          <a:prstGeom prst="rect">
            <a:avLst/>
          </a:prstGeom>
        </p:spPr>
      </p:pic>
      <p:pic>
        <p:nvPicPr>
          <p:cNvPr id="19" name="SK-8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22169" y="5391448"/>
            <a:ext cx="190500" cy="152400"/>
          </a:xfrm>
          <a:prstGeom prst="rect">
            <a:avLst/>
          </a:prstGeom>
        </p:spPr>
      </p:pic>
      <p:sp>
        <p:nvSpPr>
          <p:cNvPr id="20" name="SK-8-text-19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1" name="SK-8-text-20"/>
          <p:cNvSpPr/>
          <p:nvPr/>
        </p:nvSpPr>
        <p:spPr>
          <a:xfrm>
            <a:off x="552450" y="495300"/>
            <a:ext cx="1163955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The Diagnostic Approach and Clinical Photography</a:t>
            </a:r>
            <a:endParaRPr lang="en-US" sz="1800" dirty="0"/>
          </a:p>
        </p:txBody>
      </p:sp>
      <p:sp>
        <p:nvSpPr>
          <p:cNvPr id="22" name="SK-8-text-21"/>
          <p:cNvSpPr/>
          <p:nvPr/>
        </p:nvSpPr>
        <p:spPr>
          <a:xfrm>
            <a:off x="651718" y="124584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23" name="SK-8-text-22"/>
          <p:cNvSpPr/>
          <p:nvPr/>
        </p:nvSpPr>
        <p:spPr>
          <a:xfrm>
            <a:off x="1000125" y="1245840"/>
            <a:ext cx="424576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Describe</a:t>
            </a:r>
            <a:endParaRPr lang="en-US" sz="1350" dirty="0"/>
          </a:p>
        </p:txBody>
      </p:sp>
      <p:sp>
        <p:nvSpPr>
          <p:cNvPr id="24" name="SK-8-text-23"/>
          <p:cNvSpPr/>
          <p:nvPr/>
        </p:nvSpPr>
        <p:spPr>
          <a:xfrm>
            <a:off x="1000125" y="1550640"/>
            <a:ext cx="42457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Use precise terminology for primary and secondary lesions. Be systematic (e.g., 7S approach).</a:t>
            </a:r>
            <a:endParaRPr lang="en-US" sz="1125" dirty="0"/>
          </a:p>
        </p:txBody>
      </p:sp>
      <p:sp>
        <p:nvSpPr>
          <p:cNvPr id="25" name="SK-8-text-24"/>
          <p:cNvSpPr/>
          <p:nvPr/>
        </p:nvSpPr>
        <p:spPr>
          <a:xfrm>
            <a:off x="651718" y="3078510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1000125" y="3078510"/>
            <a:ext cx="424576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Pattern Recognize</a:t>
            </a:r>
            <a:endParaRPr lang="en-US" sz="1350" dirty="0"/>
          </a:p>
        </p:txBody>
      </p:sp>
      <p:sp>
        <p:nvSpPr>
          <p:cNvPr id="27" name="SK-8-text-26"/>
          <p:cNvSpPr/>
          <p:nvPr/>
        </p:nvSpPr>
        <p:spPr>
          <a:xfrm>
            <a:off x="1000125" y="3383310"/>
            <a:ext cx="42457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Match the visual findings and distribution pattern to known conditions (e.g., flexural = eczema).</a:t>
            </a:r>
            <a:endParaRPr lang="en-US" sz="1125" dirty="0"/>
          </a:p>
        </p:txBody>
      </p:sp>
      <p:sp>
        <p:nvSpPr>
          <p:cNvPr id="28" name="SK-8-text-27"/>
          <p:cNvSpPr/>
          <p:nvPr/>
        </p:nvSpPr>
        <p:spPr>
          <a:xfrm>
            <a:off x="651718" y="4911179"/>
            <a:ext cx="30480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29" name="SK-8-text-28"/>
          <p:cNvSpPr/>
          <p:nvPr/>
        </p:nvSpPr>
        <p:spPr>
          <a:xfrm>
            <a:off x="1000125" y="4911179"/>
            <a:ext cx="43205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Differential Diagnose</a:t>
            </a:r>
            <a:endParaRPr lang="en-US" sz="1350" dirty="0"/>
          </a:p>
        </p:txBody>
      </p:sp>
      <p:sp>
        <p:nvSpPr>
          <p:cNvPr id="30" name="SK-8-text-29"/>
          <p:cNvSpPr/>
          <p:nvPr/>
        </p:nvSpPr>
        <p:spPr>
          <a:xfrm>
            <a:off x="1000125" y="5215979"/>
            <a:ext cx="4245769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4A4A"/>
                </a:solidFill>
              </a:rPr>
              <a:t>Rank your differentials. Always consider safety-net diagnoses (malignancy, systemic disease).</a:t>
            </a:r>
            <a:endParaRPr lang="en-US" sz="1125" dirty="0"/>
          </a:p>
        </p:txBody>
      </p:sp>
      <p:sp>
        <p:nvSpPr>
          <p:cNvPr id="31" name="SK-8-text-30"/>
          <p:cNvSpPr/>
          <p:nvPr/>
        </p:nvSpPr>
        <p:spPr>
          <a:xfrm>
            <a:off x="6155531" y="1264890"/>
            <a:ext cx="6036469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D2926"/>
                </a:solidFill>
              </a:rPr>
              <a:t>Documentation &amp; Teledermatology</a:t>
            </a:r>
            <a:endParaRPr lang="en-US" sz="1350" dirty="0"/>
          </a:p>
        </p:txBody>
      </p:sp>
      <p:sp>
        <p:nvSpPr>
          <p:cNvPr id="32" name="SK-8-text-31"/>
          <p:cNvSpPr/>
          <p:nvPr/>
        </p:nvSpPr>
        <p:spPr>
          <a:xfrm>
            <a:off x="6107906" y="1664940"/>
            <a:ext cx="5512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Consent is Mandatory:</a:t>
            </a:r>
            <a:r>
              <a:rPr lang="en-US" sz="1125" dirty="0">
                <a:solidFill>
                  <a:srgbClr val="2D2926"/>
                </a:solidFill>
              </a:rPr>
              <a:t> Always obtain and document explicit patient consent for clinical photography.</a:t>
            </a:r>
            <a:endParaRPr lang="en-US" sz="1125" dirty="0"/>
          </a:p>
        </p:txBody>
      </p:sp>
      <p:sp>
        <p:nvSpPr>
          <p:cNvPr id="33" name="SK-8-text-32"/>
          <p:cNvSpPr/>
          <p:nvPr/>
        </p:nvSpPr>
        <p:spPr>
          <a:xfrm>
            <a:off x="6107906" y="2179290"/>
            <a:ext cx="5512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Pathways:</a:t>
            </a:r>
            <a:r>
              <a:rPr lang="en-US" sz="1125" dirty="0">
                <a:solidFill>
                  <a:srgbClr val="2D2926"/>
                </a:solidFill>
              </a:rPr>
              <a:t> Pan-London USC pathway (2024) emphasizes teledermatology triage before formal referral.</a:t>
            </a:r>
            <a:endParaRPr lang="en-US" sz="1125" dirty="0"/>
          </a:p>
        </p:txBody>
      </p:sp>
      <p:sp>
        <p:nvSpPr>
          <p:cNvPr id="34" name="SK-8-text-33"/>
          <p:cNvSpPr/>
          <p:nvPr/>
        </p:nvSpPr>
        <p:spPr>
          <a:xfrm>
            <a:off x="6107906" y="2693640"/>
            <a:ext cx="5512594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2D2926"/>
                </a:solidFill>
              </a:rPr>
              <a:t>Efficiency:</a:t>
            </a:r>
            <a:r>
              <a:rPr lang="en-US" sz="1125" dirty="0">
                <a:solidFill>
                  <a:srgbClr val="2D2926"/>
                </a:solidFill>
              </a:rPr>
              <a:t> Digital images reduce unnecessary face-to-face appointments and improve triage accuracy.</a:t>
            </a:r>
            <a:endParaRPr lang="en-US" sz="1125" dirty="0"/>
          </a:p>
        </p:txBody>
      </p:sp>
      <p:sp>
        <p:nvSpPr>
          <p:cNvPr id="35" name="SK-8-text-34"/>
          <p:cNvSpPr/>
          <p:nvPr/>
        </p:nvSpPr>
        <p:spPr>
          <a:xfrm>
            <a:off x="6155531" y="4109145"/>
            <a:ext cx="577453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Skin Biopsy Considerations</a:t>
            </a:r>
            <a:endParaRPr lang="en-US" sz="1350" dirty="0"/>
          </a:p>
        </p:txBody>
      </p:sp>
      <p:sp>
        <p:nvSpPr>
          <p:cNvPr id="36" name="SK-8-text-35"/>
          <p:cNvSpPr/>
          <p:nvPr/>
        </p:nvSpPr>
        <p:spPr>
          <a:xfrm>
            <a:off x="5845969" y="4461570"/>
            <a:ext cx="634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• </a:t>
            </a:r>
            <a:r>
              <a:rPr lang="en-US" sz="1125" b="1" dirty="0">
                <a:solidFill>
                  <a:srgbClr val="2D2926"/>
                </a:solidFill>
              </a:rPr>
              <a:t>Diagnostic Uncertainty:</a:t>
            </a:r>
            <a:r>
              <a:rPr lang="en-US" sz="1125" dirty="0">
                <a:solidFill>
                  <a:srgbClr val="2D2926"/>
                </a:solidFill>
              </a:rPr>
              <a:t> When clinical features are unclear.</a:t>
            </a:r>
            <a:endParaRPr lang="en-US" sz="1125" dirty="0"/>
          </a:p>
        </p:txBody>
      </p:sp>
      <p:sp>
        <p:nvSpPr>
          <p:cNvPr id="37" name="SK-8-text-36"/>
          <p:cNvSpPr/>
          <p:nvPr/>
        </p:nvSpPr>
        <p:spPr>
          <a:xfrm>
            <a:off x="5845969" y="4718745"/>
            <a:ext cx="634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• </a:t>
            </a:r>
            <a:r>
              <a:rPr lang="en-US" sz="1125" b="1" dirty="0">
                <a:solidFill>
                  <a:srgbClr val="2D2926"/>
                </a:solidFill>
              </a:rPr>
              <a:t>Malignancy:</a:t>
            </a:r>
            <a:r>
              <a:rPr lang="en-US" sz="1125" dirty="0">
                <a:solidFill>
                  <a:srgbClr val="2D2926"/>
                </a:solidFill>
              </a:rPr>
              <a:t> Suspected BCC or SCC needing confirmation.</a:t>
            </a:r>
            <a:endParaRPr lang="en-US" sz="1125" dirty="0"/>
          </a:p>
        </p:txBody>
      </p:sp>
      <p:sp>
        <p:nvSpPr>
          <p:cNvPr id="38" name="SK-8-text-37"/>
          <p:cNvSpPr/>
          <p:nvPr/>
        </p:nvSpPr>
        <p:spPr>
          <a:xfrm>
            <a:off x="5845969" y="4975920"/>
            <a:ext cx="634603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2D2926"/>
                </a:solidFill>
              </a:rPr>
              <a:t>• </a:t>
            </a:r>
            <a:r>
              <a:rPr lang="en-US" sz="1125" b="1" dirty="0">
                <a:solidFill>
                  <a:srgbClr val="2D2926"/>
                </a:solidFill>
              </a:rPr>
              <a:t>Inflammatory:</a:t>
            </a:r>
            <a:r>
              <a:rPr lang="en-US" sz="1125" dirty="0">
                <a:solidFill>
                  <a:srgbClr val="2D2926"/>
                </a:solidFill>
              </a:rPr>
              <a:t> Confirming complex histological patterns.</a:t>
            </a:r>
            <a:endParaRPr lang="en-US" sz="1125" dirty="0"/>
          </a:p>
        </p:txBody>
      </p:sp>
      <p:sp>
        <p:nvSpPr>
          <p:cNvPr id="39" name="SK-8-text-38"/>
          <p:cNvSpPr/>
          <p:nvPr/>
        </p:nvSpPr>
        <p:spPr>
          <a:xfrm>
            <a:off x="6112669" y="5328345"/>
            <a:ext cx="6079331" cy="2667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FFFFF"/>
                </a:solidFill>
              </a:rPr>
              <a:t> DO NOT biopsy suspected melanoma in Primary Care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"/>
            <a:ext cx="11430000" cy="693390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074390"/>
            <a:ext cx="5572125" cy="549786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264890"/>
            <a:ext cx="5191125" cy="333375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317278"/>
            <a:ext cx="190500" cy="15240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741140"/>
            <a:ext cx="5191125" cy="352425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188815"/>
            <a:ext cx="5191125" cy="352425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636490"/>
            <a:ext cx="5191125" cy="35242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3084165"/>
            <a:ext cx="5191125" cy="35242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579465"/>
            <a:ext cx="5191125" cy="133350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036665"/>
            <a:ext cx="142875" cy="114300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293840"/>
            <a:ext cx="142875" cy="1143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375" y="4551015"/>
            <a:ext cx="142875" cy="11430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38875" y="1074390"/>
            <a:ext cx="5572125" cy="3573810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9375" y="1264890"/>
            <a:ext cx="5191125" cy="333375"/>
          </a:xfrm>
          <a:prstGeom prst="rect">
            <a:avLst/>
          </a:prstGeom>
        </p:spPr>
      </p:pic>
      <p:pic>
        <p:nvPicPr>
          <p:cNvPr id="18" name="SK-9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9375" y="1317278"/>
            <a:ext cx="190500" cy="152400"/>
          </a:xfrm>
          <a:prstGeom prst="rect">
            <a:avLst/>
          </a:prstGeom>
        </p:spPr>
      </p:pic>
      <p:pic>
        <p:nvPicPr>
          <p:cNvPr id="19" name="SK-9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1741140"/>
            <a:ext cx="5191125" cy="619125"/>
          </a:xfrm>
          <a:prstGeom prst="rect">
            <a:avLst/>
          </a:prstGeom>
        </p:spPr>
      </p:pic>
      <p:pic>
        <p:nvPicPr>
          <p:cNvPr id="20" name="SK-9-img-19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375" y="2360265"/>
            <a:ext cx="5191125" cy="619125"/>
          </a:xfrm>
          <a:prstGeom prst="rect">
            <a:avLst/>
          </a:prstGeom>
        </p:spPr>
      </p:pic>
      <p:pic>
        <p:nvPicPr>
          <p:cNvPr id="21" name="SK-9-img-2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38875" y="4838700"/>
            <a:ext cx="5572125" cy="1733550"/>
          </a:xfrm>
          <a:prstGeom prst="rect">
            <a:avLst/>
          </a:prstGeom>
        </p:spPr>
      </p:pic>
      <p:pic>
        <p:nvPicPr>
          <p:cNvPr id="22" name="SK-9-img-21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29375" y="5070128"/>
            <a:ext cx="214313" cy="175320"/>
          </a:xfrm>
          <a:prstGeom prst="rect">
            <a:avLst/>
          </a:prstGeom>
        </p:spPr>
      </p:pic>
      <p:pic>
        <p:nvPicPr>
          <p:cNvPr id="23" name="SK-9-img-22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9375" y="6009977"/>
            <a:ext cx="166688" cy="137220"/>
          </a:xfrm>
          <a:prstGeom prst="rect">
            <a:avLst/>
          </a:prstGeom>
        </p:spPr>
      </p:pic>
      <p:sp>
        <p:nvSpPr>
          <p:cNvPr id="24" name="SK-9-text-23"/>
          <p:cNvSpPr/>
          <p:nvPr/>
        </p:nvSpPr>
        <p:spPr>
          <a:xfrm>
            <a:off x="552450" y="304800"/>
            <a:ext cx="46634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kern="0" spc="30" dirty="0">
                <a:solidFill>
                  <a:srgbClr val="A64D79"/>
                </a:solidFill>
              </a:rPr>
              <a:t>DERMATOLOGY INDUCTION: GP TEACHING</a:t>
            </a:r>
            <a:endParaRPr lang="en-US" sz="900" dirty="0"/>
          </a:p>
        </p:txBody>
      </p:sp>
      <p:sp>
        <p:nvSpPr>
          <p:cNvPr id="25" name="SK-9-text-24"/>
          <p:cNvSpPr/>
          <p:nvPr/>
        </p:nvSpPr>
        <p:spPr>
          <a:xfrm>
            <a:off x="552450" y="495300"/>
            <a:ext cx="1097280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2D2926"/>
                </a:solidFill>
              </a:rPr>
              <a:t>Prescribing Principles: Topical Steroids</a:t>
            </a:r>
            <a:endParaRPr lang="en-US" sz="1800" dirty="0"/>
          </a:p>
        </p:txBody>
      </p:sp>
      <p:sp>
        <p:nvSpPr>
          <p:cNvPr id="26" name="SK-9-text-25"/>
          <p:cNvSpPr/>
          <p:nvPr/>
        </p:nvSpPr>
        <p:spPr>
          <a:xfrm>
            <a:off x="876300" y="1264890"/>
            <a:ext cx="534924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The Topical Steroid Ladder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685800" y="1845915"/>
            <a:ext cx="7620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66666"/>
                </a:solidFill>
              </a:rPr>
              <a:t>MILD</a:t>
            </a:r>
            <a:endParaRPr lang="en-US" sz="750" dirty="0"/>
          </a:p>
        </p:txBody>
      </p:sp>
      <p:sp>
        <p:nvSpPr>
          <p:cNvPr id="28" name="SK-9-text-27"/>
          <p:cNvSpPr/>
          <p:nvPr/>
        </p:nvSpPr>
        <p:spPr>
          <a:xfrm>
            <a:off x="1590675" y="1817340"/>
            <a:ext cx="5494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Hydrocortisone (0.5%, 1%, 2.5%)</a:t>
            </a:r>
            <a:endParaRPr lang="en-US" sz="1050" dirty="0"/>
          </a:p>
        </p:txBody>
      </p:sp>
      <p:sp>
        <p:nvSpPr>
          <p:cNvPr id="29" name="SK-9-text-28"/>
          <p:cNvSpPr/>
          <p:nvPr/>
        </p:nvSpPr>
        <p:spPr>
          <a:xfrm>
            <a:off x="685800" y="2293590"/>
            <a:ext cx="9144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66666"/>
                </a:solidFill>
              </a:rPr>
              <a:t>MODERATE</a:t>
            </a:r>
            <a:endParaRPr lang="en-US" sz="750" dirty="0"/>
          </a:p>
        </p:txBody>
      </p:sp>
      <p:sp>
        <p:nvSpPr>
          <p:cNvPr id="30" name="SK-9-text-29"/>
          <p:cNvSpPr/>
          <p:nvPr/>
        </p:nvSpPr>
        <p:spPr>
          <a:xfrm>
            <a:off x="1590675" y="2265015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Clobetasone butyrate (Eumovate)</a:t>
            </a:r>
            <a:endParaRPr lang="en-US" sz="1050" dirty="0"/>
          </a:p>
        </p:txBody>
      </p:sp>
      <p:sp>
        <p:nvSpPr>
          <p:cNvPr id="31" name="SK-9-text-30"/>
          <p:cNvSpPr/>
          <p:nvPr/>
        </p:nvSpPr>
        <p:spPr>
          <a:xfrm>
            <a:off x="685800" y="2741265"/>
            <a:ext cx="7620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66666"/>
                </a:solidFill>
              </a:rPr>
              <a:t>POTENT</a:t>
            </a:r>
            <a:endParaRPr lang="en-US" sz="750" dirty="0"/>
          </a:p>
        </p:txBody>
      </p:sp>
      <p:sp>
        <p:nvSpPr>
          <p:cNvPr id="32" name="SK-9-text-31"/>
          <p:cNvSpPr/>
          <p:nvPr/>
        </p:nvSpPr>
        <p:spPr>
          <a:xfrm>
            <a:off x="1590675" y="2712690"/>
            <a:ext cx="5440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Betamethasone valerate (Betnovate)</a:t>
            </a:r>
            <a:endParaRPr lang="en-US" sz="1050" dirty="0"/>
          </a:p>
        </p:txBody>
      </p:sp>
      <p:sp>
        <p:nvSpPr>
          <p:cNvPr id="33" name="SK-9-text-32"/>
          <p:cNvSpPr/>
          <p:nvPr/>
        </p:nvSpPr>
        <p:spPr>
          <a:xfrm>
            <a:off x="685800" y="3188940"/>
            <a:ext cx="1257300" cy="1428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125"/>
              </a:lnSpc>
              <a:buNone/>
            </a:pPr>
            <a:r>
              <a:rPr lang="en-US" sz="750" b="1" dirty="0">
                <a:solidFill>
                  <a:srgbClr val="666666"/>
                </a:solidFill>
              </a:rPr>
              <a:t>VERY POTENT</a:t>
            </a:r>
            <a:endParaRPr lang="en-US" sz="750" dirty="0"/>
          </a:p>
        </p:txBody>
      </p:sp>
      <p:sp>
        <p:nvSpPr>
          <p:cNvPr id="34" name="SK-9-text-33"/>
          <p:cNvSpPr/>
          <p:nvPr/>
        </p:nvSpPr>
        <p:spPr>
          <a:xfrm>
            <a:off x="1590675" y="3160365"/>
            <a:ext cx="5280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D2926"/>
                </a:solidFill>
              </a:rPr>
              <a:t>Clobetasol propionate (Dermovate)</a:t>
            </a:r>
            <a:endParaRPr lang="en-US" sz="1050" dirty="0"/>
          </a:p>
        </p:txBody>
      </p:sp>
      <p:sp>
        <p:nvSpPr>
          <p:cNvPr id="35" name="SK-9-text-34"/>
          <p:cNvSpPr/>
          <p:nvPr/>
        </p:nvSpPr>
        <p:spPr>
          <a:xfrm>
            <a:off x="714375" y="3722340"/>
            <a:ext cx="49606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A64D79"/>
                </a:solidFill>
              </a:rPr>
              <a:t>The Finger Tip Unit (FTU) Guide</a:t>
            </a:r>
            <a:endParaRPr lang="en-US" sz="1050" dirty="0"/>
          </a:p>
        </p:txBody>
      </p:sp>
      <p:sp>
        <p:nvSpPr>
          <p:cNvPr id="36" name="SK-9-text-35"/>
          <p:cNvSpPr/>
          <p:nvPr/>
        </p:nvSpPr>
        <p:spPr>
          <a:xfrm>
            <a:off x="952500" y="3998565"/>
            <a:ext cx="104013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1 FTU = Amount from tip of adult finger to first crease (~0.5g)</a:t>
            </a:r>
            <a:endParaRPr lang="en-US" sz="1050" dirty="0"/>
          </a:p>
        </p:txBody>
      </p:sp>
      <p:sp>
        <p:nvSpPr>
          <p:cNvPr id="37" name="SK-9-text-36"/>
          <p:cNvSpPr/>
          <p:nvPr/>
        </p:nvSpPr>
        <p:spPr>
          <a:xfrm>
            <a:off x="952500" y="4255740"/>
            <a:ext cx="81076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1 FTU covers an area equivalent to </a:t>
            </a:r>
            <a:r>
              <a:rPr lang="en-US" sz="1050" b="1" dirty="0">
                <a:solidFill>
                  <a:srgbClr val="A64D79"/>
                </a:solidFill>
              </a:rPr>
              <a:t>two adult palms</a:t>
            </a:r>
            <a:endParaRPr lang="en-US" sz="1050" dirty="0"/>
          </a:p>
        </p:txBody>
      </p:sp>
      <p:sp>
        <p:nvSpPr>
          <p:cNvPr id="38" name="SK-9-text-37"/>
          <p:cNvSpPr/>
          <p:nvPr/>
        </p:nvSpPr>
        <p:spPr>
          <a:xfrm>
            <a:off x="952500" y="4512915"/>
            <a:ext cx="82143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dirty="0">
                <a:solidFill>
                  <a:srgbClr val="2D2926"/>
                </a:solidFill>
              </a:rPr>
              <a:t>Quantity: 30g typically covers the whole body once</a:t>
            </a:r>
            <a:endParaRPr lang="en-US" sz="1050" dirty="0"/>
          </a:p>
        </p:txBody>
      </p:sp>
      <p:sp>
        <p:nvSpPr>
          <p:cNvPr id="39" name="SK-9-text-38"/>
          <p:cNvSpPr/>
          <p:nvPr/>
        </p:nvSpPr>
        <p:spPr>
          <a:xfrm>
            <a:off x="6734175" y="1264890"/>
            <a:ext cx="49377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A64D79"/>
                </a:solidFill>
              </a:rPr>
              <a:t>Site &amp; Duration Guidance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6429375" y="1741140"/>
            <a:ext cx="519112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A64D79"/>
                </a:solidFill>
              </a:rPr>
              <a:t>Face &amp; Flexures:</a:t>
            </a:r>
            <a:r>
              <a:rPr lang="en-US" sz="1125" dirty="0">
                <a:solidFill>
                  <a:srgbClr val="2D2926"/>
                </a:solidFill>
              </a:rPr>
              <a:t> Use </a:t>
            </a:r>
            <a:r>
              <a:rPr lang="en-US" sz="1125" b="1" dirty="0">
                <a:solidFill>
                  <a:srgbClr val="A64D79"/>
                </a:solidFill>
              </a:rPr>
              <a:t>MILD</a:t>
            </a:r>
            <a:r>
              <a:rPr lang="en-US" sz="1125" dirty="0">
                <a:solidFill>
                  <a:srgbClr val="2D2926"/>
                </a:solidFill>
              </a:rPr>
              <a:t> or </a:t>
            </a:r>
            <a:r>
              <a:rPr lang="en-US" sz="1125" b="1" dirty="0">
                <a:solidFill>
                  <a:srgbClr val="A64D79"/>
                </a:solidFill>
              </a:rPr>
              <a:t>MODERATE</a:t>
            </a:r>
            <a:r>
              <a:rPr lang="en-US" sz="1125" dirty="0">
                <a:solidFill>
                  <a:srgbClr val="2D2926"/>
                </a:solidFill>
              </a:rPr>
              <a:t> only. High risk of skin atrophy and telangiectasia.</a:t>
            </a:r>
            <a:endParaRPr lang="en-US" sz="1125" dirty="0"/>
          </a:p>
        </p:txBody>
      </p:sp>
      <p:sp>
        <p:nvSpPr>
          <p:cNvPr id="41" name="SK-9-text-40"/>
          <p:cNvSpPr/>
          <p:nvPr/>
        </p:nvSpPr>
        <p:spPr>
          <a:xfrm>
            <a:off x="6429375" y="2360265"/>
            <a:ext cx="519112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A64D79"/>
                </a:solidFill>
              </a:rPr>
              <a:t>Lichenified Skin:</a:t>
            </a:r>
            <a:r>
              <a:rPr lang="en-US" sz="1125" dirty="0">
                <a:solidFill>
                  <a:srgbClr val="2D2926"/>
                </a:solidFill>
              </a:rPr>
              <a:t> Palms and soles often require </a:t>
            </a:r>
            <a:r>
              <a:rPr lang="en-US" sz="1125" b="1" dirty="0">
                <a:solidFill>
                  <a:srgbClr val="A64D79"/>
                </a:solidFill>
              </a:rPr>
              <a:t>POTENT</a:t>
            </a:r>
            <a:r>
              <a:rPr lang="en-US" sz="1125" dirty="0">
                <a:solidFill>
                  <a:srgbClr val="2D2926"/>
                </a:solidFill>
              </a:rPr>
              <a:t> or </a:t>
            </a:r>
            <a:r>
              <a:rPr lang="en-US" sz="1125" b="1" dirty="0">
                <a:solidFill>
                  <a:srgbClr val="A64D79"/>
                </a:solidFill>
              </a:rPr>
              <a:t>VERY POTENT</a:t>
            </a:r>
            <a:r>
              <a:rPr lang="en-US" sz="1125" dirty="0">
                <a:solidFill>
                  <a:srgbClr val="2D2926"/>
                </a:solidFill>
              </a:rPr>
              <a:t> due to thick stratum corneum.</a:t>
            </a:r>
            <a:endParaRPr lang="en-US" sz="1125" dirty="0"/>
          </a:p>
        </p:txBody>
      </p:sp>
      <p:sp>
        <p:nvSpPr>
          <p:cNvPr id="42" name="SK-9-text-41"/>
          <p:cNvSpPr/>
          <p:nvPr/>
        </p:nvSpPr>
        <p:spPr>
          <a:xfrm>
            <a:off x="6429375" y="2979390"/>
            <a:ext cx="5191125" cy="619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A64D79"/>
                </a:solidFill>
              </a:rPr>
              <a:t>Duration:</a:t>
            </a:r>
            <a:r>
              <a:rPr lang="en-US" sz="1125" dirty="0">
                <a:solidFill>
                  <a:srgbClr val="2D2926"/>
                </a:solidFill>
              </a:rPr>
              <a:t> Use for the shortest period necessary. "Right steroid, right site, right duration."</a:t>
            </a:r>
            <a:endParaRPr lang="en-US" sz="1125" dirty="0"/>
          </a:p>
        </p:txBody>
      </p:sp>
      <p:sp>
        <p:nvSpPr>
          <p:cNvPr id="43" name="SK-9-text-42"/>
          <p:cNvSpPr/>
          <p:nvPr/>
        </p:nvSpPr>
        <p:spPr>
          <a:xfrm>
            <a:off x="6738938" y="5029200"/>
            <a:ext cx="34975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FIRE RISK WARNING</a:t>
            </a:r>
            <a:endParaRPr lang="en-US" sz="1350" dirty="0"/>
          </a:p>
        </p:txBody>
      </p:sp>
      <p:sp>
        <p:nvSpPr>
          <p:cNvPr id="44" name="SK-9-text-43"/>
          <p:cNvSpPr/>
          <p:nvPr/>
        </p:nvSpPr>
        <p:spPr>
          <a:xfrm>
            <a:off x="6429375" y="5381625"/>
            <a:ext cx="5191125" cy="10001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/>
                </a:solidFill>
              </a:rPr>
              <a:t>Paraffin-based emollients soak into clothing, bedding, and dressings. This creates a </a:t>
            </a:r>
            <a:r>
              <a:rPr lang="en-US" sz="1050" b="1" u="sng" dirty="0">
                <a:solidFill>
                  <a:srgbClr val="FFFFFF"/>
                </a:solidFill>
              </a:rPr>
              <a:t>serious fire hazard</a:t>
            </a:r>
            <a:r>
              <a:rPr lang="en-US" sz="1050" dirty="0">
                <a:solidFill>
                  <a:srgbClr val="FFFFFF"/>
                </a:solidFill>
              </a:rPr>
              <a:t>.
 Patients must be warned explicitly: </a:t>
            </a:r>
            <a:r>
              <a:rPr lang="en-US" sz="1050" b="1" dirty="0">
                <a:solidFill>
                  <a:srgbClr val="FFFFFF"/>
                </a:solidFill>
              </a:rPr>
              <a:t>No smoking or naked flames</a:t>
            </a:r>
            <a:r>
              <a:rPr lang="en-US" sz="1050" dirty="0">
                <a:solidFill>
                  <a:srgbClr val="FFFFFF"/>
                </a:solidFill>
              </a:rPr>
              <a:t> when using these products.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2403</Words>
  <Application>Microsoft Office PowerPoint</Application>
  <PresentationFormat>Widescreen</PresentationFormat>
  <Paragraphs>322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2026-05-08T19:54:15Z</dcterms:created>
  <dcterms:modified xsi:type="dcterms:W3CDTF">2026-05-09T13:31:36Z</dcterms:modified>
</cp:coreProperties>
</file>