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Sora Light" panose="020B0604020202020204" charset="0"/>
      <p:regular r:id="rId13"/>
    </p:embeddedFont>
    <p:embeddedFont>
      <p:font typeface="Sora Semi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871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1720900"/>
            <a:ext cx="4767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Dermatology Basics for UK GP Trainees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3902943" y="2678013"/>
            <a:ext cx="4767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Updated and combined from legacy teaching documents. Clinically updated for UK practice using current </a:t>
            </a: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NICE and BNF-aligned principles (2026)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3902943" y="1406156"/>
            <a:ext cx="1973673" cy="196410"/>
          </a:xfrm>
          <a:prstGeom prst="rect">
            <a:avLst/>
          </a:prstGeom>
          <a:solidFill>
            <a:schemeClr val="accent2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ea typeface="Sora Light" pitchFamily="34" charset="-122"/>
                <a:cs typeface="Arial" panose="020B0604020202020204" pitchFamily="34" charset="0"/>
              </a:rPr>
              <a:t> BRADFORD VTS TEACHING DECK</a:t>
            </a:r>
            <a:endParaRPr 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902942" y="3521828"/>
            <a:ext cx="4681804" cy="232172"/>
          </a:xfrm>
          <a:prstGeom prst="roundRect">
            <a:avLst>
              <a:gd name="adj" fmla="val 17147"/>
            </a:avLst>
          </a:prstGeom>
          <a:noFill/>
          <a:ln w="4763">
            <a:solidFill>
              <a:srgbClr val="DA1B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3974009" y="3562086"/>
            <a:ext cx="808137" cy="151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150"/>
              </a:lnSpc>
              <a:buNone/>
            </a:pPr>
            <a:r>
              <a:rPr lang="en-US" sz="7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   BASED ON AN ORIGINAL ARTICLE BY DR BRUCE DAVIES, YORKSHIRE, ADAPTED BY DR R MEHAY  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588615"/>
            <a:ext cx="541027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Key Modern Updates &amp; Disclaimer</a:t>
            </a:r>
            <a:endParaRPr lang="en-US" sz="2450" dirty="0"/>
          </a:p>
        </p:txBody>
      </p:sp>
      <p:sp>
        <p:nvSpPr>
          <p:cNvPr id="3" name="Shape 1"/>
          <p:cNvSpPr/>
          <p:nvPr/>
        </p:nvSpPr>
        <p:spPr>
          <a:xfrm>
            <a:off x="473943" y="1215256"/>
            <a:ext cx="2653010" cy="1294805"/>
          </a:xfrm>
          <a:prstGeom prst="roundRect">
            <a:avLst>
              <a:gd name="adj" fmla="val 5297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459656" y="1215256"/>
            <a:ext cx="57150" cy="1294805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49560" y="1348011"/>
            <a:ext cx="2344638" cy="389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Emollients over Bath Additives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49560" y="1808708"/>
            <a:ext cx="2344638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NICE guidance: routine bath additives are generally not recommended for eczema.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45421" y="1215256"/>
            <a:ext cx="2653085" cy="1294805"/>
          </a:xfrm>
          <a:prstGeom prst="roundRect">
            <a:avLst>
              <a:gd name="adj" fmla="val 5297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3231133" y="1215256"/>
            <a:ext cx="57150" cy="1294805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3421038" y="1348011"/>
            <a:ext cx="1974428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Melanoma &amp; Skin Cancer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421038" y="1613892"/>
            <a:ext cx="2344713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ABCDE approach and urgent NICE referral pathways now explicitly included.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6016972" y="1215256"/>
            <a:ext cx="2653010" cy="1294805"/>
          </a:xfrm>
          <a:prstGeom prst="roundRect">
            <a:avLst>
              <a:gd name="adj" fmla="val 5297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6002685" y="1215256"/>
            <a:ext cx="57150" cy="1294805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192589" y="1348011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Steroid Safety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192589" y="1613892"/>
            <a:ext cx="2344638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Fingertip unit guidance, review of long-term use, and caution in children added.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73943" y="2628528"/>
            <a:ext cx="2653010" cy="1099989"/>
          </a:xfrm>
          <a:prstGeom prst="roundRect">
            <a:avLst>
              <a:gd name="adj" fmla="val 6235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459656" y="2628528"/>
            <a:ext cx="57150" cy="1099989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649560" y="2761283"/>
            <a:ext cx="215711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Antimicrobial Stewardship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49560" y="3027164"/>
            <a:ext cx="2344638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Long-term oral antibiotics for acne should be reviewed regularly and combined with topical therapy.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245421" y="2628528"/>
            <a:ext cx="2653085" cy="1099989"/>
          </a:xfrm>
          <a:prstGeom prst="roundRect">
            <a:avLst>
              <a:gd name="adj" fmla="val 6235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3231133" y="2628528"/>
            <a:ext cx="57150" cy="1099989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3421038" y="2761283"/>
            <a:ext cx="17081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Combination Creams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421038" y="3027164"/>
            <a:ext cx="2344713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Steroid-antifungal combination creams should only be used short term where clearly indicated.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73943" y="3861792"/>
            <a:ext cx="8196114" cy="693018"/>
          </a:xfrm>
          <a:prstGeom prst="roundRect">
            <a:avLst>
              <a:gd name="adj" fmla="val 7181"/>
            </a:avLst>
          </a:prstGeom>
          <a:solidFill>
            <a:srgbClr val="F7BBC1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10" y="4039567"/>
            <a:ext cx="148084" cy="118467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858962" y="4009876"/>
            <a:ext cx="7692628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This resource is for UK healthcare professionals and trainees. Always check the latest NICE guidance, BNF, local prescribing guidance, and specialist advice before making clinical decisions.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1029072"/>
            <a:ext cx="6282705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 Structured Approach to Dermatology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655713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Dermatology becomes much easier with a structured approach rather than relying solely on pattern recognition. If you can accurately describe the rash, you are already halfway to the diagnosis.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73943" y="2168054"/>
            <a:ext cx="236934" cy="1480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01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73943" y="2355131"/>
            <a:ext cx="2653010" cy="14288"/>
          </a:xfrm>
          <a:prstGeom prst="rect">
            <a:avLst/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473943" y="244293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History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3943" y="2708821"/>
            <a:ext cx="2653010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Onset, spread, symptoms, triggers, drug history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245421" y="2168054"/>
            <a:ext cx="236934" cy="1480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45421" y="2355131"/>
            <a:ext cx="2653085" cy="14288"/>
          </a:xfrm>
          <a:prstGeom prst="rect">
            <a:avLst/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3245421" y="244293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Examination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45421" y="2708821"/>
            <a:ext cx="2653085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Distribution, pattern, colour, surface changes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016972" y="2168054"/>
            <a:ext cx="236934" cy="1480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03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6016972" y="2355131"/>
            <a:ext cx="2653010" cy="14288"/>
          </a:xfrm>
          <a:prstGeom prst="rect">
            <a:avLst/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6016972" y="244293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Morphology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016972" y="2708821"/>
            <a:ext cx="265301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Accurately describe the primary lesion type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73943" y="3295204"/>
            <a:ext cx="236934" cy="1480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04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3943" y="3482280"/>
            <a:ext cx="4038749" cy="14288"/>
          </a:xfrm>
          <a:prstGeom prst="rect">
            <a:avLst/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73943" y="357008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Investigations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3943" y="3835971"/>
            <a:ext cx="4038749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Targeted tests where clinically indicated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631159" y="3295204"/>
            <a:ext cx="236934" cy="1480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05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631159" y="3482280"/>
            <a:ext cx="4038823" cy="14288"/>
          </a:xfrm>
          <a:prstGeom prst="rect">
            <a:avLst/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4631159" y="357008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Management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631159" y="3835971"/>
            <a:ext cx="4038823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Evidence-based, NICE-aligned treatment plan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399901"/>
            <a:ext cx="4767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History Taking in Dermatology</a:t>
            </a:r>
            <a:endParaRPr lang="en-US" sz="2450" dirty="0"/>
          </a:p>
        </p:txBody>
      </p:sp>
      <p:sp>
        <p:nvSpPr>
          <p:cNvPr id="4" name="Shape 1"/>
          <p:cNvSpPr/>
          <p:nvPr/>
        </p:nvSpPr>
        <p:spPr>
          <a:xfrm>
            <a:off x="3817665" y="1357015"/>
            <a:ext cx="2409602" cy="3386584"/>
          </a:xfrm>
          <a:prstGeom prst="roundRect">
            <a:avLst>
              <a:gd name="adj" fmla="val 3540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3936132" y="1475482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Key Questions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3936132" y="1788765"/>
            <a:ext cx="2172667" cy="1871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When did it start and where did it begin?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Has it spread? Is it intermittent or continuous?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Any previous similar episodes?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New medications, cosmetics, or occupational exposures?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Sunlight, stress, or contact allergens?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35775" y="1475482"/>
            <a:ext cx="1711747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Symptoms to Explore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435775" y="1788765"/>
            <a:ext cx="2239045" cy="1261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Itch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eczema, scabies, urticaria, lice, dermatitis herpetiformis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Pain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infection, shingles, vasculitis, ulcers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Bleeding or weeping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Fever or systemic symptoms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435775" y="3168774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General History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35775" y="3482057"/>
            <a:ext cx="2239045" cy="1220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Atopy, joint symptoms (psoriasis), bowel symptoms (IBD)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Family history, drug history, sexual history where appropriate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Scalp, nails, and mucous membranes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844600"/>
            <a:ext cx="3666455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Examination Principles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471240"/>
            <a:ext cx="81961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Always examine in good lighting. Assess distribution, pattern, colour, surface changes, edges, hair, nails, and mucous membranes.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73943" y="1912516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What to Assess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73943" y="2225799"/>
            <a:ext cx="3953545" cy="1072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Distribution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symmetrical, flexural, extensor, dermatomal, seborrhoeic, sun-exposed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Pattern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linear, annular, clustered, target lesions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Surface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scale, crusting, lichenification, ulceration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Edges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well or poorly defined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635996" y="1794049"/>
            <a:ext cx="4124102" cy="2504777"/>
          </a:xfrm>
          <a:prstGeom prst="roundRect">
            <a:avLst>
              <a:gd name="adj" fmla="val 3406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4754463" y="1912516"/>
            <a:ext cx="2155254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Skin Cancer Warning Signs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54463" y="2225799"/>
            <a:ext cx="3887167" cy="1113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Non-healing lesions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Rapid growth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Bleeding lesions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Pigment change</a:t>
            </a:r>
            <a:endParaRPr lang="en-US" sz="900" dirty="0"/>
          </a:p>
          <a:p>
            <a:pPr marL="342900" indent="-342900" algn="l">
              <a:lnSpc>
                <a:spcPts val="145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Asymmetry or irregular borders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54463" y="3472532"/>
            <a:ext cx="3887167" cy="693018"/>
          </a:xfrm>
          <a:prstGeom prst="roundRect">
            <a:avLst>
              <a:gd name="adj" fmla="val 7181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930" y="3650307"/>
            <a:ext cx="148084" cy="11846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39482" y="3620616"/>
            <a:ext cx="3383682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Always include skin cancer assessment in every skin examination.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736178"/>
            <a:ext cx="3298552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Primary Skin Lesions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362819"/>
            <a:ext cx="81961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Accurate lesion description is the foundation of dermatological diagnosis. Learn these terms precisely.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73943" y="1685627"/>
            <a:ext cx="2653010" cy="701873"/>
          </a:xfrm>
          <a:prstGeom prst="roundRect">
            <a:avLst>
              <a:gd name="adj" fmla="val 7090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97173" y="1808857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Macule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97173" y="2074738"/>
            <a:ext cx="2406551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Flat colour change, no elevation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245421" y="1685627"/>
            <a:ext cx="2653085" cy="701873"/>
          </a:xfrm>
          <a:prstGeom prst="roundRect">
            <a:avLst>
              <a:gd name="adj" fmla="val 7090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368650" y="1808857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Papule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68650" y="2074738"/>
            <a:ext cx="2406625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Raised lesion &lt;1 cm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6016972" y="1685627"/>
            <a:ext cx="2653010" cy="701873"/>
          </a:xfrm>
          <a:prstGeom prst="roundRect">
            <a:avLst>
              <a:gd name="adj" fmla="val 7090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6140202" y="1808857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Nodule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40202" y="2074738"/>
            <a:ext cx="2406551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Raised deeper lesion &gt;1 cm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73943" y="2505968"/>
            <a:ext cx="2653010" cy="891406"/>
          </a:xfrm>
          <a:prstGeom prst="roundRect">
            <a:avLst>
              <a:gd name="adj" fmla="val 5583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97173" y="2629198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Plaque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97173" y="2895079"/>
            <a:ext cx="2406551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Broad raised lesion &gt;1 cm; typical of psoriasis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245421" y="2505968"/>
            <a:ext cx="2653085" cy="891406"/>
          </a:xfrm>
          <a:prstGeom prst="roundRect">
            <a:avLst>
              <a:gd name="adj" fmla="val 5583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3368650" y="2629198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Vesicle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368650" y="2895079"/>
            <a:ext cx="2406625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Small fluid-filled blister &lt;0.5 cm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016972" y="2505968"/>
            <a:ext cx="2653010" cy="891406"/>
          </a:xfrm>
          <a:prstGeom prst="roundRect">
            <a:avLst>
              <a:gd name="adj" fmla="val 5583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6140202" y="2629198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Bulla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140202" y="2895079"/>
            <a:ext cx="2406551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Large fluid-filled blister &gt;0.5 cm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3943" y="3515841"/>
            <a:ext cx="2653010" cy="891406"/>
          </a:xfrm>
          <a:prstGeom prst="roundRect">
            <a:avLst>
              <a:gd name="adj" fmla="val 5583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597173" y="3639071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Pustule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97173" y="3904952"/>
            <a:ext cx="2406551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Pus-filled lesion; not always infected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245421" y="3515841"/>
            <a:ext cx="2653085" cy="891406"/>
          </a:xfrm>
          <a:prstGeom prst="roundRect">
            <a:avLst>
              <a:gd name="adj" fmla="val 5583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3368650" y="3639071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Weal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368650" y="3904952"/>
            <a:ext cx="2406625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Transient raised itchy lesion; typical of urticaria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16972" y="3515841"/>
            <a:ext cx="2653010" cy="891406"/>
          </a:xfrm>
          <a:prstGeom prst="roundRect">
            <a:avLst>
              <a:gd name="adj" fmla="val 5583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6140202" y="3639071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Cyst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140202" y="3904952"/>
            <a:ext cx="2406551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Deeper sac-like lesion containing fluid or keratin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442838"/>
            <a:ext cx="7485906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Secondary Changes, Redness &amp; Vascular Terms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128713"/>
            <a:ext cx="1985963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Secondary Skin Changes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73943" y="1456804"/>
            <a:ext cx="1917502" cy="768325"/>
          </a:xfrm>
          <a:prstGeom prst="roundRect">
            <a:avLst>
              <a:gd name="adj" fmla="val 6477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06698" y="158955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Scale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06698" y="1902842"/>
            <a:ext cx="165199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Excess keratin on surface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2509912" y="1456804"/>
            <a:ext cx="1917576" cy="768325"/>
          </a:xfrm>
          <a:prstGeom prst="roundRect">
            <a:avLst>
              <a:gd name="adj" fmla="val 6477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2642667" y="158955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Crust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642667" y="1902842"/>
            <a:ext cx="1652067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Dried serum, blood or pus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3943" y="2343596"/>
            <a:ext cx="1917502" cy="957858"/>
          </a:xfrm>
          <a:prstGeom prst="roundRect">
            <a:avLst>
              <a:gd name="adj" fmla="val 5195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606698" y="2476351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Excoriation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06698" y="2789634"/>
            <a:ext cx="165199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Scratch marks from itching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509912" y="2343596"/>
            <a:ext cx="1917576" cy="957858"/>
          </a:xfrm>
          <a:prstGeom prst="roundRect">
            <a:avLst>
              <a:gd name="adj" fmla="val 5195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2642667" y="2476351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Lichenification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642667" y="2789634"/>
            <a:ext cx="1652067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Thickened skin from chronic rubbing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73943" y="3419921"/>
            <a:ext cx="1917502" cy="957858"/>
          </a:xfrm>
          <a:prstGeom prst="roundRect">
            <a:avLst>
              <a:gd name="adj" fmla="val 5195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606698" y="3552676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Fissure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06698" y="3865959"/>
            <a:ext cx="1651992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Linear crack in skin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509912" y="3419921"/>
            <a:ext cx="1917576" cy="957858"/>
          </a:xfrm>
          <a:prstGeom prst="roundRect">
            <a:avLst>
              <a:gd name="adj" fmla="val 5195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2642667" y="3552676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Erosion / Ulcer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642667" y="3865959"/>
            <a:ext cx="1652067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Partial or full thickness skin loss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721275" y="1128713"/>
            <a:ext cx="2067520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Vascular &amp; Redness Terms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721275" y="1456804"/>
            <a:ext cx="1917502" cy="957858"/>
          </a:xfrm>
          <a:prstGeom prst="roundRect">
            <a:avLst>
              <a:gd name="adj" fmla="val 7160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4706987" y="1456804"/>
            <a:ext cx="57150" cy="957858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4896892" y="158955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Erythema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896892" y="1902842"/>
            <a:ext cx="1609130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Vasodilation redness — </a:t>
            </a: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blanches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757243" y="1456804"/>
            <a:ext cx="1917576" cy="957858"/>
          </a:xfrm>
          <a:prstGeom prst="roundRect">
            <a:avLst>
              <a:gd name="adj" fmla="val 7160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6742956" y="1456804"/>
            <a:ext cx="57150" cy="957858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6932861" y="158955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Purpura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6932861" y="1902842"/>
            <a:ext cx="160920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Bleeding into skin — </a:t>
            </a: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does not blanch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721275" y="2533129"/>
            <a:ext cx="1917502" cy="957858"/>
          </a:xfrm>
          <a:prstGeom prst="roundRect">
            <a:avLst>
              <a:gd name="adj" fmla="val 7160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Shape 30"/>
          <p:cNvSpPr/>
          <p:nvPr/>
        </p:nvSpPr>
        <p:spPr>
          <a:xfrm>
            <a:off x="4706987" y="2533129"/>
            <a:ext cx="57150" cy="957858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Text 31"/>
          <p:cNvSpPr/>
          <p:nvPr/>
        </p:nvSpPr>
        <p:spPr>
          <a:xfrm>
            <a:off x="4896892" y="2665884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Petechiae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4896892" y="2979167"/>
            <a:ext cx="1609130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Tiny pinpoint purpura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757243" y="2533129"/>
            <a:ext cx="1917576" cy="957858"/>
          </a:xfrm>
          <a:prstGeom prst="roundRect">
            <a:avLst>
              <a:gd name="adj" fmla="val 7160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6742956" y="2533129"/>
            <a:ext cx="57150" cy="957858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Text 35"/>
          <p:cNvSpPr/>
          <p:nvPr/>
        </p:nvSpPr>
        <p:spPr>
          <a:xfrm>
            <a:off x="6932861" y="2665884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Telangiectasia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6932861" y="2979167"/>
            <a:ext cx="160920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Visible dilated superficial vessels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721275" y="3609454"/>
            <a:ext cx="1917502" cy="957858"/>
          </a:xfrm>
          <a:prstGeom prst="roundRect">
            <a:avLst>
              <a:gd name="adj" fmla="val 7160"/>
            </a:avLst>
          </a:prstGeom>
          <a:solidFill>
            <a:srgbClr val="FFFFFF"/>
          </a:solidFill>
          <a:ln w="14288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Shape 38"/>
          <p:cNvSpPr/>
          <p:nvPr/>
        </p:nvSpPr>
        <p:spPr>
          <a:xfrm>
            <a:off x="4706987" y="3609454"/>
            <a:ext cx="57150" cy="957858"/>
          </a:xfrm>
          <a:prstGeom prst="roundRect">
            <a:avLst>
              <a:gd name="adj" fmla="val 87077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Text 39"/>
          <p:cNvSpPr/>
          <p:nvPr/>
        </p:nvSpPr>
        <p:spPr>
          <a:xfrm>
            <a:off x="4896892" y="3742209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Angioma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4896892" y="4055492"/>
            <a:ext cx="1609130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Benign blood vessel growth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65885" y="317153"/>
            <a:ext cx="2874466" cy="359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Investigations</a:t>
            </a:r>
            <a:endParaRPr lang="en-US" sz="2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5885" y="827410"/>
            <a:ext cx="273025" cy="27302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865885" y="1226269"/>
            <a:ext cx="1437233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Microbiology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3865885" y="1466180"/>
            <a:ext cx="4841230" cy="167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Skin scrapings for fungal microscopy and culture. Swabs only if infection is suspected.</a:t>
            </a:r>
            <a:endParaRPr lang="en-US" sz="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65885" y="1835497"/>
            <a:ext cx="273025" cy="2730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865885" y="2234357"/>
            <a:ext cx="1437233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Dermoscopy</a:t>
            </a:r>
            <a:endParaRPr lang="en-US" sz="1100" dirty="0"/>
          </a:p>
        </p:txBody>
      </p:sp>
      <p:sp>
        <p:nvSpPr>
          <p:cNvPr id="9" name="Text 4"/>
          <p:cNvSpPr/>
          <p:nvPr/>
        </p:nvSpPr>
        <p:spPr>
          <a:xfrm>
            <a:off x="3865885" y="2474268"/>
            <a:ext cx="4841230" cy="3359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Essential for pigmented lesions. Now a core part of modern skin lesion assessment in UK practice.</a:t>
            </a:r>
            <a:endParaRPr lang="en-US" sz="8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65885" y="3011537"/>
            <a:ext cx="273025" cy="2730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865885" y="3410396"/>
            <a:ext cx="1663973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Biopsy &amp; Patch Testing</a:t>
            </a:r>
            <a:endParaRPr lang="en-US" sz="1100" dirty="0"/>
          </a:p>
        </p:txBody>
      </p:sp>
      <p:sp>
        <p:nvSpPr>
          <p:cNvPr id="12" name="Text 6"/>
          <p:cNvSpPr/>
          <p:nvPr/>
        </p:nvSpPr>
        <p:spPr>
          <a:xfrm>
            <a:off x="3865885" y="3650307"/>
            <a:ext cx="4841230" cy="167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Biopsy where diagnosis is uncertain. Patch testing for allergic contact dermatitis.</a:t>
            </a:r>
            <a:endParaRPr lang="en-US" sz="8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65885" y="4019624"/>
            <a:ext cx="273025" cy="27302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3865885" y="4418484"/>
            <a:ext cx="1437233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Blood Tests</a:t>
            </a:r>
            <a:endParaRPr lang="en-US" sz="1100" dirty="0"/>
          </a:p>
        </p:txBody>
      </p:sp>
      <p:sp>
        <p:nvSpPr>
          <p:cNvPr id="15" name="Text 8"/>
          <p:cNvSpPr/>
          <p:nvPr/>
        </p:nvSpPr>
        <p:spPr>
          <a:xfrm>
            <a:off x="3865885" y="4658395"/>
            <a:ext cx="4841230" cy="167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If systemic disease is suspected. Wood's lamp now used less commonly in primary care.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3207" y="266923"/>
            <a:ext cx="3444032" cy="310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Topical Steroids &amp; Vehicles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653207" y="765497"/>
            <a:ext cx="1242343" cy="155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Potency Ladder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653207" y="1005408"/>
            <a:ext cx="950863" cy="269825"/>
          </a:xfrm>
          <a:prstGeom prst="roundRect">
            <a:avLst>
              <a:gd name="adj" fmla="val 14697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062261" y="1057349"/>
            <a:ext cx="132755" cy="1659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53207" y="1298823"/>
            <a:ext cx="1901800" cy="269825"/>
          </a:xfrm>
          <a:prstGeom prst="roundRect">
            <a:avLst>
              <a:gd name="adj" fmla="val 14697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1537692" y="1350764"/>
            <a:ext cx="132755" cy="1659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53207" y="1592238"/>
            <a:ext cx="2852663" cy="269825"/>
          </a:xfrm>
          <a:prstGeom prst="roundRect">
            <a:avLst>
              <a:gd name="adj" fmla="val 14697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2013124" y="1644179"/>
            <a:ext cx="132755" cy="1659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53207" y="1885652"/>
            <a:ext cx="3803600" cy="269825"/>
          </a:xfrm>
          <a:prstGeom prst="roundRect">
            <a:avLst>
              <a:gd name="adj" fmla="val 14697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2488629" y="1937593"/>
            <a:ext cx="132755" cy="1659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4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53207" y="2249835"/>
            <a:ext cx="188788" cy="188788"/>
          </a:xfrm>
          <a:prstGeom prst="roundRect">
            <a:avLst>
              <a:gd name="adj" fmla="val 21006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85465" y="2266578"/>
            <a:ext cx="124197" cy="1552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1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917228" y="2270447"/>
            <a:ext cx="1242343" cy="155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Mild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917228" y="2500982"/>
            <a:ext cx="3539579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Hydrocortisone</a:t>
            </a:r>
            <a:endParaRPr lang="en-US" sz="700" dirty="0"/>
          </a:p>
        </p:txBody>
      </p:sp>
      <p:sp>
        <p:nvSpPr>
          <p:cNvPr id="16" name="Shape 14"/>
          <p:cNvSpPr/>
          <p:nvPr/>
        </p:nvSpPr>
        <p:spPr>
          <a:xfrm>
            <a:off x="653207" y="2778323"/>
            <a:ext cx="188788" cy="188788"/>
          </a:xfrm>
          <a:prstGeom prst="roundRect">
            <a:avLst>
              <a:gd name="adj" fmla="val 21006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685465" y="2795067"/>
            <a:ext cx="124197" cy="1552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2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917228" y="2798936"/>
            <a:ext cx="1242343" cy="155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Moderate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917228" y="3029471"/>
            <a:ext cx="3539579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Clobetasone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653207" y="3306812"/>
            <a:ext cx="188788" cy="188788"/>
          </a:xfrm>
          <a:prstGeom prst="roundRect">
            <a:avLst>
              <a:gd name="adj" fmla="val 21006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685465" y="3323555"/>
            <a:ext cx="124197" cy="1552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917228" y="3327425"/>
            <a:ext cx="1242343" cy="155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Potent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917228" y="3557960"/>
            <a:ext cx="3539579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Betamethasone valerate</a:t>
            </a:r>
            <a:endParaRPr lang="en-US" sz="700" dirty="0"/>
          </a:p>
        </p:txBody>
      </p:sp>
      <p:sp>
        <p:nvSpPr>
          <p:cNvPr id="24" name="Shape 22"/>
          <p:cNvSpPr/>
          <p:nvPr/>
        </p:nvSpPr>
        <p:spPr>
          <a:xfrm>
            <a:off x="653207" y="3835301"/>
            <a:ext cx="188788" cy="188788"/>
          </a:xfrm>
          <a:prstGeom prst="roundRect">
            <a:avLst>
              <a:gd name="adj" fmla="val 21006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685465" y="3852044"/>
            <a:ext cx="124197" cy="1552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4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917228" y="3855913"/>
            <a:ext cx="1242343" cy="155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Very Potent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917228" y="4086448"/>
            <a:ext cx="3539579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Clobetasol propionate</a:t>
            </a:r>
            <a:endParaRPr lang="en-US" sz="700" dirty="0"/>
          </a:p>
        </p:txBody>
      </p:sp>
      <p:sp>
        <p:nvSpPr>
          <p:cNvPr id="28" name="Shape 26"/>
          <p:cNvSpPr/>
          <p:nvPr/>
        </p:nvSpPr>
        <p:spPr>
          <a:xfrm>
            <a:off x="4623867" y="690265"/>
            <a:ext cx="3939480" cy="3616523"/>
          </a:xfrm>
          <a:prstGeom prst="roundRect">
            <a:avLst>
              <a:gd name="adj" fmla="val 1880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4718224" y="765497"/>
            <a:ext cx="1658838" cy="155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Key Principles (NICE/BNF)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718224" y="996032"/>
            <a:ext cx="3750766" cy="945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Use the weakest effective steroid</a:t>
            </a:r>
            <a:endParaRPr lang="en-US" sz="70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Avoid prolonged use on face and flexures</a:t>
            </a:r>
            <a:endParaRPr lang="en-US" sz="70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Use fingertip unit guidance</a:t>
            </a:r>
            <a:endParaRPr lang="en-US" sz="70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Review long-term steroid use regularly</a:t>
            </a:r>
            <a:endParaRPr lang="en-US" sz="70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Avoid under-treating eczema due to steroid fear</a:t>
            </a:r>
            <a:endParaRPr lang="en-US" sz="70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Combination steroid-antifungal creams: short term only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4718224" y="2016993"/>
            <a:ext cx="1242343" cy="155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Vehicles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718224" y="2247528"/>
            <a:ext cx="3750766" cy="459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b="1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Ointments</a:t>
            </a: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most occlusive; best for dry skin</a:t>
            </a:r>
            <a:endParaRPr lang="en-US" sz="70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b="1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Creams</a:t>
            </a: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easier for daytime use</a:t>
            </a:r>
            <a:endParaRPr lang="en-US" sz="70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700" b="1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Lotions/Solutions</a:t>
            </a:r>
            <a:r>
              <a:rPr lang="en-US" sz="7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hairy areas and scalp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53207" y="4391397"/>
            <a:ext cx="7837512" cy="485105"/>
          </a:xfrm>
          <a:prstGeom prst="roundRect">
            <a:avLst>
              <a:gd name="adj" fmla="val 8175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64" y="4521994"/>
            <a:ext cx="118021" cy="94357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959941" y="4490219"/>
            <a:ext cx="7436421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NICE does not routinely recommend bath additives for eczema. Emollients remain central — apply regularly, continue when skin improves, and consider soap substitutes.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6885" y="347811"/>
            <a:ext cx="6577161" cy="359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Diagnosing Rashes &amp; Melanoma Recognition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36885" y="958751"/>
            <a:ext cx="2120578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Simple Diagnostic Approach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36885" y="1251570"/>
            <a:ext cx="245715" cy="245715"/>
          </a:xfrm>
          <a:prstGeom prst="roundRect">
            <a:avLst>
              <a:gd name="adj" fmla="val 18671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73534" y="1266639"/>
            <a:ext cx="172417" cy="2155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1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83282" y="1289075"/>
            <a:ext cx="1437233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Well or unwell?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6885" y="1698650"/>
            <a:ext cx="245715" cy="245715"/>
          </a:xfrm>
          <a:prstGeom prst="roundRect">
            <a:avLst>
              <a:gd name="adj" fmla="val 18671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73534" y="1713719"/>
            <a:ext cx="172417" cy="2155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2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83282" y="1736154"/>
            <a:ext cx="1782366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Itchy, painful or neither?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36885" y="2145729"/>
            <a:ext cx="245715" cy="245715"/>
          </a:xfrm>
          <a:prstGeom prst="roundRect">
            <a:avLst>
              <a:gd name="adj" fmla="val 18671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473534" y="2160798"/>
            <a:ext cx="172417" cy="2155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3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83282" y="2183234"/>
            <a:ext cx="1986260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What is the primary lesion?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6885" y="2592809"/>
            <a:ext cx="245715" cy="245715"/>
          </a:xfrm>
          <a:prstGeom prst="roundRect">
            <a:avLst>
              <a:gd name="adj" fmla="val 18671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473534" y="2607878"/>
            <a:ext cx="172417" cy="2155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4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783282" y="2630314"/>
            <a:ext cx="1817117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What is the distribution?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36885" y="3039889"/>
            <a:ext cx="245715" cy="245715"/>
          </a:xfrm>
          <a:prstGeom prst="roundRect">
            <a:avLst>
              <a:gd name="adj" fmla="val 18671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473534" y="3054958"/>
            <a:ext cx="172417" cy="2155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5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783282" y="3077394"/>
            <a:ext cx="2219102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Mucosal or systemic features?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36885" y="3486969"/>
            <a:ext cx="245715" cy="245715"/>
          </a:xfrm>
          <a:prstGeom prst="roundRect">
            <a:avLst>
              <a:gd name="adj" fmla="val 18671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473534" y="3502037"/>
            <a:ext cx="172417" cy="2155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6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783282" y="3524473"/>
            <a:ext cx="2104058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Drug-related or skin cancer?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09964" y="958751"/>
            <a:ext cx="2428949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ABCDE — Melanoma Recognition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709964" y="1251570"/>
            <a:ext cx="1950616" cy="835744"/>
          </a:xfrm>
          <a:prstGeom prst="roundRect">
            <a:avLst>
              <a:gd name="adj" fmla="val 5489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4823892" y="1365498"/>
            <a:ext cx="327645" cy="327645"/>
          </a:xfrm>
          <a:prstGeom prst="roundRect">
            <a:avLst>
              <a:gd name="adj" fmla="val 17440915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4007" y="1455613"/>
            <a:ext cx="147414" cy="147414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4823892" y="1793825"/>
            <a:ext cx="1437233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 — Asymmetry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6761262" y="1251570"/>
            <a:ext cx="1950616" cy="835744"/>
          </a:xfrm>
          <a:prstGeom prst="roundRect">
            <a:avLst>
              <a:gd name="adj" fmla="val 5489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25"/>
          <p:cNvSpPr/>
          <p:nvPr/>
        </p:nvSpPr>
        <p:spPr>
          <a:xfrm>
            <a:off x="6875190" y="1365498"/>
            <a:ext cx="327645" cy="327645"/>
          </a:xfrm>
          <a:prstGeom prst="roundRect">
            <a:avLst>
              <a:gd name="adj" fmla="val 17440915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65305" y="1455613"/>
            <a:ext cx="147414" cy="147414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6875190" y="1793825"/>
            <a:ext cx="1649090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B — Border irregularity</a:t>
            </a:r>
            <a:endParaRPr lang="en-US" sz="1100" dirty="0"/>
          </a:p>
        </p:txBody>
      </p:sp>
      <p:sp>
        <p:nvSpPr>
          <p:cNvPr id="31" name="Shape 27"/>
          <p:cNvSpPr/>
          <p:nvPr/>
        </p:nvSpPr>
        <p:spPr>
          <a:xfrm>
            <a:off x="4709964" y="2187997"/>
            <a:ext cx="1950616" cy="835744"/>
          </a:xfrm>
          <a:prstGeom prst="roundRect">
            <a:avLst>
              <a:gd name="adj" fmla="val 5489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Shape 28"/>
          <p:cNvSpPr/>
          <p:nvPr/>
        </p:nvSpPr>
        <p:spPr>
          <a:xfrm>
            <a:off x="4823892" y="2301925"/>
            <a:ext cx="327645" cy="327645"/>
          </a:xfrm>
          <a:prstGeom prst="roundRect">
            <a:avLst>
              <a:gd name="adj" fmla="val 17440915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4007" y="2392040"/>
            <a:ext cx="147414" cy="147414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4823892" y="2730252"/>
            <a:ext cx="1501155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C — Colour variation</a:t>
            </a:r>
            <a:endParaRPr lang="en-US" sz="1100" dirty="0"/>
          </a:p>
        </p:txBody>
      </p:sp>
      <p:sp>
        <p:nvSpPr>
          <p:cNvPr id="35" name="Shape 30"/>
          <p:cNvSpPr/>
          <p:nvPr/>
        </p:nvSpPr>
        <p:spPr>
          <a:xfrm>
            <a:off x="6761262" y="2187997"/>
            <a:ext cx="1950616" cy="835744"/>
          </a:xfrm>
          <a:prstGeom prst="roundRect">
            <a:avLst>
              <a:gd name="adj" fmla="val 5489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Shape 31"/>
          <p:cNvSpPr/>
          <p:nvPr/>
        </p:nvSpPr>
        <p:spPr>
          <a:xfrm>
            <a:off x="6875190" y="2301925"/>
            <a:ext cx="327645" cy="327645"/>
          </a:xfrm>
          <a:prstGeom prst="roundRect">
            <a:avLst>
              <a:gd name="adj" fmla="val 17440915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65305" y="2392040"/>
            <a:ext cx="147414" cy="147414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6875190" y="2730252"/>
            <a:ext cx="1437233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D — Diameter</a:t>
            </a:r>
            <a:endParaRPr lang="en-US" sz="1100" dirty="0"/>
          </a:p>
        </p:txBody>
      </p:sp>
      <p:sp>
        <p:nvSpPr>
          <p:cNvPr id="39" name="Shape 33"/>
          <p:cNvSpPr/>
          <p:nvPr/>
        </p:nvSpPr>
        <p:spPr>
          <a:xfrm>
            <a:off x="4709964" y="3124423"/>
            <a:ext cx="4001914" cy="835744"/>
          </a:xfrm>
          <a:prstGeom prst="roundRect">
            <a:avLst>
              <a:gd name="adj" fmla="val 5489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Shape 34"/>
          <p:cNvSpPr/>
          <p:nvPr/>
        </p:nvSpPr>
        <p:spPr>
          <a:xfrm>
            <a:off x="4823892" y="3238351"/>
            <a:ext cx="327645" cy="327645"/>
          </a:xfrm>
          <a:prstGeom prst="roundRect">
            <a:avLst>
              <a:gd name="adj" fmla="val 17440915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1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14007" y="3328467"/>
            <a:ext cx="147414" cy="147414"/>
          </a:xfrm>
          <a:prstGeom prst="rect">
            <a:avLst/>
          </a:prstGeom>
        </p:spPr>
      </p:pic>
      <p:sp>
        <p:nvSpPr>
          <p:cNvPr id="42" name="Text 35"/>
          <p:cNvSpPr/>
          <p:nvPr/>
        </p:nvSpPr>
        <p:spPr>
          <a:xfrm>
            <a:off x="4823892" y="3666679"/>
            <a:ext cx="1484635" cy="17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 — Evolving change</a:t>
            </a:r>
            <a:endParaRPr lang="en-US" sz="1100" dirty="0"/>
          </a:p>
        </p:txBody>
      </p:sp>
      <p:sp>
        <p:nvSpPr>
          <p:cNvPr id="43" name="Shape 36"/>
          <p:cNvSpPr/>
          <p:nvPr/>
        </p:nvSpPr>
        <p:spPr>
          <a:xfrm>
            <a:off x="4709964" y="4073426"/>
            <a:ext cx="4001914" cy="608930"/>
          </a:xfrm>
          <a:prstGeom prst="roundRect">
            <a:avLst>
              <a:gd name="adj" fmla="val 7534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9129" y="4233342"/>
            <a:ext cx="136475" cy="109165"/>
          </a:xfrm>
          <a:prstGeom prst="rect">
            <a:avLst/>
          </a:prstGeom>
        </p:spPr>
      </p:pic>
      <p:sp>
        <p:nvSpPr>
          <p:cNvPr id="45" name="Text 37"/>
          <p:cNvSpPr/>
          <p:nvPr/>
        </p:nvSpPr>
        <p:spPr>
          <a:xfrm>
            <a:off x="5064770" y="4201344"/>
            <a:ext cx="3537942" cy="3359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Urgent suspected skin cancer referrals must follow current NICE suspected cancer guidance.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898</Words>
  <Application>Microsoft Office PowerPoint</Application>
  <PresentationFormat>On-screen Show (16:9)</PresentationFormat>
  <Paragraphs>178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Sora Semi Bold</vt:lpstr>
      <vt:lpstr>Sora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2</cp:revision>
  <dcterms:created xsi:type="dcterms:W3CDTF">2026-05-10T17:14:50Z</dcterms:created>
  <dcterms:modified xsi:type="dcterms:W3CDTF">2026-05-10T17:18:19Z</dcterms:modified>
</cp:coreProperties>
</file>