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12192000"/>
  <p:embeddedFontLst>
    <p:embeddedFont>
      <p:font typeface="Montserrat" panose="00000500000000000000" pitchFamily="2" charset="0"/>
      <p:regular r:id="rId33"/>
      <p:bold r:id="rId34"/>
      <p:italic r:id="rId35"/>
      <p:boldItalic r:id="rId3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6186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18" Type="http://schemas.openxmlformats.org/officeDocument/2006/relationships/image" Target="../media/image130.png"/><Relationship Id="rId3" Type="http://schemas.openxmlformats.org/officeDocument/2006/relationships/image" Target="../media/image1.png"/><Relationship Id="rId21" Type="http://schemas.openxmlformats.org/officeDocument/2006/relationships/image" Target="../media/image133.png"/><Relationship Id="rId7" Type="http://schemas.openxmlformats.org/officeDocument/2006/relationships/image" Target="../media/image119.png"/><Relationship Id="rId12" Type="http://schemas.openxmlformats.org/officeDocument/2006/relationships/image" Target="../media/image124.png"/><Relationship Id="rId17" Type="http://schemas.openxmlformats.org/officeDocument/2006/relationships/image" Target="../media/image129.png"/><Relationship Id="rId2" Type="http://schemas.openxmlformats.org/officeDocument/2006/relationships/notesSlide" Target="../notesSlides/notesSlide10.xml"/><Relationship Id="rId16" Type="http://schemas.openxmlformats.org/officeDocument/2006/relationships/image" Target="../media/image128.png"/><Relationship Id="rId20" Type="http://schemas.openxmlformats.org/officeDocument/2006/relationships/image" Target="../media/image132.png"/><Relationship Id="rId1" Type="http://schemas.openxmlformats.org/officeDocument/2006/relationships/slideLayout" Target="../slideLayouts/slideLayout1.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7.png"/><Relationship Id="rId15" Type="http://schemas.openxmlformats.org/officeDocument/2006/relationships/image" Target="../media/image127.png"/><Relationship Id="rId23" Type="http://schemas.openxmlformats.org/officeDocument/2006/relationships/image" Target="../media/image135.png"/><Relationship Id="rId10" Type="http://schemas.openxmlformats.org/officeDocument/2006/relationships/image" Target="../media/image122.png"/><Relationship Id="rId19" Type="http://schemas.openxmlformats.org/officeDocument/2006/relationships/image" Target="../media/image131.png"/><Relationship Id="rId4" Type="http://schemas.openxmlformats.org/officeDocument/2006/relationships/image" Target="../media/image6.png"/><Relationship Id="rId9" Type="http://schemas.openxmlformats.org/officeDocument/2006/relationships/image" Target="../media/image121.png"/><Relationship Id="rId14" Type="http://schemas.openxmlformats.org/officeDocument/2006/relationships/image" Target="../media/image126.png"/><Relationship Id="rId22" Type="http://schemas.openxmlformats.org/officeDocument/2006/relationships/image" Target="../media/image134.png"/></Relationships>
</file>

<file path=ppt/slides/_rels/slide11.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18" Type="http://schemas.openxmlformats.org/officeDocument/2006/relationships/image" Target="../media/image148.png"/><Relationship Id="rId3" Type="http://schemas.openxmlformats.org/officeDocument/2006/relationships/image" Target="../media/image1.png"/><Relationship Id="rId7" Type="http://schemas.openxmlformats.org/officeDocument/2006/relationships/image" Target="../media/image137.png"/><Relationship Id="rId12" Type="http://schemas.openxmlformats.org/officeDocument/2006/relationships/image" Target="../media/image142.png"/><Relationship Id="rId17" Type="http://schemas.openxmlformats.org/officeDocument/2006/relationships/image" Target="../media/image147.png"/><Relationship Id="rId2" Type="http://schemas.openxmlformats.org/officeDocument/2006/relationships/notesSlide" Target="../notesSlides/notesSlide11.xml"/><Relationship Id="rId16" Type="http://schemas.openxmlformats.org/officeDocument/2006/relationships/image" Target="../media/image146.png"/><Relationship Id="rId20" Type="http://schemas.openxmlformats.org/officeDocument/2006/relationships/image" Target="../media/image150.png"/><Relationship Id="rId1" Type="http://schemas.openxmlformats.org/officeDocument/2006/relationships/slideLayout" Target="../slideLayouts/slideLayout1.xml"/><Relationship Id="rId6" Type="http://schemas.openxmlformats.org/officeDocument/2006/relationships/image" Target="../media/image136.png"/><Relationship Id="rId11" Type="http://schemas.openxmlformats.org/officeDocument/2006/relationships/image" Target="../media/image141.png"/><Relationship Id="rId5" Type="http://schemas.openxmlformats.org/officeDocument/2006/relationships/image" Target="../media/image7.png"/><Relationship Id="rId15" Type="http://schemas.openxmlformats.org/officeDocument/2006/relationships/image" Target="../media/image145.png"/><Relationship Id="rId10" Type="http://schemas.openxmlformats.org/officeDocument/2006/relationships/image" Target="../media/image140.png"/><Relationship Id="rId19" Type="http://schemas.openxmlformats.org/officeDocument/2006/relationships/image" Target="../media/image149.png"/><Relationship Id="rId4" Type="http://schemas.openxmlformats.org/officeDocument/2006/relationships/image" Target="../media/image6.png"/><Relationship Id="rId9" Type="http://schemas.openxmlformats.org/officeDocument/2006/relationships/image" Target="../media/image139.png"/><Relationship Id="rId14" Type="http://schemas.openxmlformats.org/officeDocument/2006/relationships/image" Target="../media/image144.png"/></Relationships>
</file>

<file path=ppt/slides/_rels/slide12.xml.rels><?xml version="1.0" encoding="UTF-8" standalone="yes"?>
<Relationships xmlns="http://schemas.openxmlformats.org/package/2006/relationships"><Relationship Id="rId8" Type="http://schemas.openxmlformats.org/officeDocument/2006/relationships/image" Target="../media/image153.png"/><Relationship Id="rId13" Type="http://schemas.openxmlformats.org/officeDocument/2006/relationships/image" Target="../media/image158.png"/><Relationship Id="rId3" Type="http://schemas.openxmlformats.org/officeDocument/2006/relationships/image" Target="../media/image1.png"/><Relationship Id="rId7" Type="http://schemas.openxmlformats.org/officeDocument/2006/relationships/image" Target="../media/image152.png"/><Relationship Id="rId12" Type="http://schemas.openxmlformats.org/officeDocument/2006/relationships/image" Target="../media/image15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7.png"/><Relationship Id="rId10" Type="http://schemas.openxmlformats.org/officeDocument/2006/relationships/image" Target="../media/image155.png"/><Relationship Id="rId4" Type="http://schemas.openxmlformats.org/officeDocument/2006/relationships/image" Target="../media/image6.png"/><Relationship Id="rId9" Type="http://schemas.openxmlformats.org/officeDocument/2006/relationships/image" Target="../media/image154.png"/></Relationships>
</file>

<file path=ppt/slides/_rels/slide13.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65.png"/><Relationship Id="rId18" Type="http://schemas.openxmlformats.org/officeDocument/2006/relationships/image" Target="../media/image170.png"/><Relationship Id="rId3" Type="http://schemas.openxmlformats.org/officeDocument/2006/relationships/image" Target="../media/image1.png"/><Relationship Id="rId7" Type="http://schemas.openxmlformats.org/officeDocument/2006/relationships/image" Target="../media/image160.png"/><Relationship Id="rId12" Type="http://schemas.openxmlformats.org/officeDocument/2006/relationships/image" Target="../media/image164.png"/><Relationship Id="rId17" Type="http://schemas.openxmlformats.org/officeDocument/2006/relationships/image" Target="../media/image169.png"/><Relationship Id="rId2" Type="http://schemas.openxmlformats.org/officeDocument/2006/relationships/notesSlide" Target="../notesSlides/notesSlide13.xml"/><Relationship Id="rId16" Type="http://schemas.openxmlformats.org/officeDocument/2006/relationships/image" Target="../media/image168.png"/><Relationship Id="rId1" Type="http://schemas.openxmlformats.org/officeDocument/2006/relationships/slideLayout" Target="../slideLayouts/slideLayout1.xml"/><Relationship Id="rId6" Type="http://schemas.openxmlformats.org/officeDocument/2006/relationships/image" Target="../media/image159.png"/><Relationship Id="rId11" Type="http://schemas.openxmlformats.org/officeDocument/2006/relationships/image" Target="../media/image163.png"/><Relationship Id="rId5" Type="http://schemas.openxmlformats.org/officeDocument/2006/relationships/image" Target="../media/image7.png"/><Relationship Id="rId15" Type="http://schemas.openxmlformats.org/officeDocument/2006/relationships/image" Target="../media/image167.png"/><Relationship Id="rId10" Type="http://schemas.openxmlformats.org/officeDocument/2006/relationships/image" Target="../media/image162.png"/><Relationship Id="rId19" Type="http://schemas.openxmlformats.org/officeDocument/2006/relationships/image" Target="../media/image171.png"/><Relationship Id="rId4" Type="http://schemas.openxmlformats.org/officeDocument/2006/relationships/image" Target="../media/image6.png"/><Relationship Id="rId9" Type="http://schemas.openxmlformats.org/officeDocument/2006/relationships/image" Target="../media/image97.png"/><Relationship Id="rId14" Type="http://schemas.openxmlformats.org/officeDocument/2006/relationships/image" Target="../media/image166.png"/></Relationships>
</file>

<file path=ppt/slides/_rels/slide14.xml.rels><?xml version="1.0" encoding="UTF-8" standalone="yes"?>
<Relationships xmlns="http://schemas.openxmlformats.org/package/2006/relationships"><Relationship Id="rId8" Type="http://schemas.openxmlformats.org/officeDocument/2006/relationships/image" Target="../media/image174.png"/><Relationship Id="rId13" Type="http://schemas.openxmlformats.org/officeDocument/2006/relationships/image" Target="../media/image179.png"/><Relationship Id="rId18" Type="http://schemas.openxmlformats.org/officeDocument/2006/relationships/image" Target="../media/image184.png"/><Relationship Id="rId26" Type="http://schemas.openxmlformats.org/officeDocument/2006/relationships/image" Target="../media/image192.png"/><Relationship Id="rId3" Type="http://schemas.openxmlformats.org/officeDocument/2006/relationships/image" Target="../media/image1.png"/><Relationship Id="rId21" Type="http://schemas.openxmlformats.org/officeDocument/2006/relationships/image" Target="../media/image187.png"/><Relationship Id="rId7" Type="http://schemas.openxmlformats.org/officeDocument/2006/relationships/image" Target="../media/image173.png"/><Relationship Id="rId12" Type="http://schemas.openxmlformats.org/officeDocument/2006/relationships/image" Target="../media/image178.png"/><Relationship Id="rId17" Type="http://schemas.openxmlformats.org/officeDocument/2006/relationships/image" Target="../media/image183.png"/><Relationship Id="rId25" Type="http://schemas.openxmlformats.org/officeDocument/2006/relationships/image" Target="../media/image191.png"/><Relationship Id="rId2" Type="http://schemas.openxmlformats.org/officeDocument/2006/relationships/notesSlide" Target="../notesSlides/notesSlide14.xml"/><Relationship Id="rId16" Type="http://schemas.openxmlformats.org/officeDocument/2006/relationships/image" Target="../media/image182.png"/><Relationship Id="rId20" Type="http://schemas.openxmlformats.org/officeDocument/2006/relationships/image" Target="../media/image186.png"/><Relationship Id="rId1" Type="http://schemas.openxmlformats.org/officeDocument/2006/relationships/slideLayout" Target="../slideLayouts/slideLayout1.xml"/><Relationship Id="rId6" Type="http://schemas.openxmlformats.org/officeDocument/2006/relationships/image" Target="../media/image172.png"/><Relationship Id="rId11" Type="http://schemas.openxmlformats.org/officeDocument/2006/relationships/image" Target="../media/image177.png"/><Relationship Id="rId24" Type="http://schemas.openxmlformats.org/officeDocument/2006/relationships/image" Target="../media/image190.png"/><Relationship Id="rId5" Type="http://schemas.openxmlformats.org/officeDocument/2006/relationships/image" Target="../media/image7.png"/><Relationship Id="rId15" Type="http://schemas.openxmlformats.org/officeDocument/2006/relationships/image" Target="../media/image181.png"/><Relationship Id="rId23" Type="http://schemas.openxmlformats.org/officeDocument/2006/relationships/image" Target="../media/image189.png"/><Relationship Id="rId10" Type="http://schemas.openxmlformats.org/officeDocument/2006/relationships/image" Target="../media/image176.png"/><Relationship Id="rId19" Type="http://schemas.openxmlformats.org/officeDocument/2006/relationships/image" Target="../media/image185.png"/><Relationship Id="rId4" Type="http://schemas.openxmlformats.org/officeDocument/2006/relationships/image" Target="../media/image6.png"/><Relationship Id="rId9" Type="http://schemas.openxmlformats.org/officeDocument/2006/relationships/image" Target="../media/image175.png"/><Relationship Id="rId14" Type="http://schemas.openxmlformats.org/officeDocument/2006/relationships/image" Target="../media/image180.png"/><Relationship Id="rId22" Type="http://schemas.openxmlformats.org/officeDocument/2006/relationships/image" Target="../media/image188.png"/></Relationships>
</file>

<file path=ppt/slides/_rels/slide15.xml.rels><?xml version="1.0" encoding="UTF-8" standalone="yes"?>
<Relationships xmlns="http://schemas.openxmlformats.org/package/2006/relationships"><Relationship Id="rId8" Type="http://schemas.openxmlformats.org/officeDocument/2006/relationships/image" Target="../media/image195.png"/><Relationship Id="rId13" Type="http://schemas.openxmlformats.org/officeDocument/2006/relationships/image" Target="../media/image200.png"/><Relationship Id="rId18" Type="http://schemas.openxmlformats.org/officeDocument/2006/relationships/image" Target="../media/image205.png"/><Relationship Id="rId3" Type="http://schemas.openxmlformats.org/officeDocument/2006/relationships/image" Target="../media/image1.png"/><Relationship Id="rId21" Type="http://schemas.openxmlformats.org/officeDocument/2006/relationships/image" Target="../media/image208.png"/><Relationship Id="rId7" Type="http://schemas.openxmlformats.org/officeDocument/2006/relationships/image" Target="../media/image194.png"/><Relationship Id="rId12" Type="http://schemas.openxmlformats.org/officeDocument/2006/relationships/image" Target="../media/image199.png"/><Relationship Id="rId17" Type="http://schemas.openxmlformats.org/officeDocument/2006/relationships/image" Target="../media/image204.png"/><Relationship Id="rId2" Type="http://schemas.openxmlformats.org/officeDocument/2006/relationships/notesSlide" Target="../notesSlides/notesSlide15.xml"/><Relationship Id="rId16" Type="http://schemas.openxmlformats.org/officeDocument/2006/relationships/image" Target="../media/image203.png"/><Relationship Id="rId20" Type="http://schemas.openxmlformats.org/officeDocument/2006/relationships/image" Target="../media/image207.png"/><Relationship Id="rId1" Type="http://schemas.openxmlformats.org/officeDocument/2006/relationships/slideLayout" Target="../slideLayouts/slideLayout1.xml"/><Relationship Id="rId6" Type="http://schemas.openxmlformats.org/officeDocument/2006/relationships/image" Target="../media/image193.png"/><Relationship Id="rId11" Type="http://schemas.openxmlformats.org/officeDocument/2006/relationships/image" Target="../media/image198.png"/><Relationship Id="rId5" Type="http://schemas.openxmlformats.org/officeDocument/2006/relationships/image" Target="../media/image7.png"/><Relationship Id="rId15" Type="http://schemas.openxmlformats.org/officeDocument/2006/relationships/image" Target="../media/image202.png"/><Relationship Id="rId23" Type="http://schemas.openxmlformats.org/officeDocument/2006/relationships/image" Target="../media/image210.png"/><Relationship Id="rId10" Type="http://schemas.openxmlformats.org/officeDocument/2006/relationships/image" Target="../media/image197.png"/><Relationship Id="rId19" Type="http://schemas.openxmlformats.org/officeDocument/2006/relationships/image" Target="../media/image206.png"/><Relationship Id="rId4" Type="http://schemas.openxmlformats.org/officeDocument/2006/relationships/image" Target="../media/image6.png"/><Relationship Id="rId9" Type="http://schemas.openxmlformats.org/officeDocument/2006/relationships/image" Target="../media/image196.png"/><Relationship Id="rId14" Type="http://schemas.openxmlformats.org/officeDocument/2006/relationships/image" Target="../media/image201.png"/><Relationship Id="rId22" Type="http://schemas.openxmlformats.org/officeDocument/2006/relationships/image" Target="../media/image209.png"/></Relationships>
</file>

<file path=ppt/slides/_rels/slide16.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1.png"/><Relationship Id="rId7" Type="http://schemas.openxmlformats.org/officeDocument/2006/relationships/image" Target="../media/image212.png"/><Relationship Id="rId12" Type="http://schemas.openxmlformats.org/officeDocument/2006/relationships/image" Target="../media/image21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11.png"/><Relationship Id="rId11" Type="http://schemas.openxmlformats.org/officeDocument/2006/relationships/image" Target="../media/image216.png"/><Relationship Id="rId5" Type="http://schemas.openxmlformats.org/officeDocument/2006/relationships/image" Target="../media/image7.png"/><Relationship Id="rId10" Type="http://schemas.openxmlformats.org/officeDocument/2006/relationships/image" Target="../media/image215.png"/><Relationship Id="rId4" Type="http://schemas.openxmlformats.org/officeDocument/2006/relationships/image" Target="../media/image6.png"/><Relationship Id="rId9" Type="http://schemas.openxmlformats.org/officeDocument/2006/relationships/image" Target="../media/image214.png"/></Relationships>
</file>

<file path=ppt/slides/_rels/slide17.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5.png"/><Relationship Id="rId18" Type="http://schemas.openxmlformats.org/officeDocument/2006/relationships/image" Target="../media/image230.png"/><Relationship Id="rId26" Type="http://schemas.openxmlformats.org/officeDocument/2006/relationships/image" Target="../media/image238.png"/><Relationship Id="rId3" Type="http://schemas.openxmlformats.org/officeDocument/2006/relationships/image" Target="../media/image1.png"/><Relationship Id="rId21" Type="http://schemas.openxmlformats.org/officeDocument/2006/relationships/image" Target="../media/image233.png"/><Relationship Id="rId7" Type="http://schemas.openxmlformats.org/officeDocument/2006/relationships/image" Target="../media/image219.png"/><Relationship Id="rId12" Type="http://schemas.openxmlformats.org/officeDocument/2006/relationships/image" Target="../media/image224.png"/><Relationship Id="rId17" Type="http://schemas.openxmlformats.org/officeDocument/2006/relationships/image" Target="../media/image229.png"/><Relationship Id="rId25" Type="http://schemas.openxmlformats.org/officeDocument/2006/relationships/image" Target="../media/image237.png"/><Relationship Id="rId2" Type="http://schemas.openxmlformats.org/officeDocument/2006/relationships/notesSlide" Target="../notesSlides/notesSlide17.xml"/><Relationship Id="rId16" Type="http://schemas.openxmlformats.org/officeDocument/2006/relationships/image" Target="../media/image228.png"/><Relationship Id="rId20" Type="http://schemas.openxmlformats.org/officeDocument/2006/relationships/image" Target="../media/image232.png"/><Relationship Id="rId1" Type="http://schemas.openxmlformats.org/officeDocument/2006/relationships/slideLayout" Target="../slideLayouts/slideLayout1.xml"/><Relationship Id="rId6" Type="http://schemas.openxmlformats.org/officeDocument/2006/relationships/image" Target="../media/image218.png"/><Relationship Id="rId11" Type="http://schemas.openxmlformats.org/officeDocument/2006/relationships/image" Target="../media/image223.png"/><Relationship Id="rId24" Type="http://schemas.openxmlformats.org/officeDocument/2006/relationships/image" Target="../media/image236.png"/><Relationship Id="rId5" Type="http://schemas.openxmlformats.org/officeDocument/2006/relationships/image" Target="../media/image7.png"/><Relationship Id="rId15" Type="http://schemas.openxmlformats.org/officeDocument/2006/relationships/image" Target="../media/image227.png"/><Relationship Id="rId23" Type="http://schemas.openxmlformats.org/officeDocument/2006/relationships/image" Target="../media/image235.png"/><Relationship Id="rId28" Type="http://schemas.openxmlformats.org/officeDocument/2006/relationships/image" Target="../media/image240.png"/><Relationship Id="rId10" Type="http://schemas.openxmlformats.org/officeDocument/2006/relationships/image" Target="../media/image222.png"/><Relationship Id="rId19" Type="http://schemas.openxmlformats.org/officeDocument/2006/relationships/image" Target="../media/image231.png"/><Relationship Id="rId4" Type="http://schemas.openxmlformats.org/officeDocument/2006/relationships/image" Target="../media/image6.png"/><Relationship Id="rId9" Type="http://schemas.openxmlformats.org/officeDocument/2006/relationships/image" Target="../media/image221.png"/><Relationship Id="rId14" Type="http://schemas.openxmlformats.org/officeDocument/2006/relationships/image" Target="../media/image226.png"/><Relationship Id="rId22" Type="http://schemas.openxmlformats.org/officeDocument/2006/relationships/image" Target="../media/image234.png"/><Relationship Id="rId27" Type="http://schemas.openxmlformats.org/officeDocument/2006/relationships/image" Target="../media/image239.png"/></Relationships>
</file>

<file path=ppt/slides/_rels/slide18.xml.rels><?xml version="1.0" encoding="UTF-8" standalone="yes"?>
<Relationships xmlns="http://schemas.openxmlformats.org/package/2006/relationships"><Relationship Id="rId8" Type="http://schemas.openxmlformats.org/officeDocument/2006/relationships/image" Target="../media/image243.png"/><Relationship Id="rId13" Type="http://schemas.openxmlformats.org/officeDocument/2006/relationships/image" Target="../media/image248.png"/><Relationship Id="rId18" Type="http://schemas.openxmlformats.org/officeDocument/2006/relationships/image" Target="../media/image253.png"/><Relationship Id="rId3" Type="http://schemas.openxmlformats.org/officeDocument/2006/relationships/image" Target="../media/image1.png"/><Relationship Id="rId7" Type="http://schemas.openxmlformats.org/officeDocument/2006/relationships/image" Target="../media/image242.png"/><Relationship Id="rId12" Type="http://schemas.openxmlformats.org/officeDocument/2006/relationships/image" Target="../media/image247.png"/><Relationship Id="rId17" Type="http://schemas.openxmlformats.org/officeDocument/2006/relationships/image" Target="../media/image252.png"/><Relationship Id="rId2" Type="http://schemas.openxmlformats.org/officeDocument/2006/relationships/notesSlide" Target="../notesSlides/notesSlide18.xml"/><Relationship Id="rId16" Type="http://schemas.openxmlformats.org/officeDocument/2006/relationships/image" Target="../media/image251.png"/><Relationship Id="rId20" Type="http://schemas.openxmlformats.org/officeDocument/2006/relationships/image" Target="../media/image255.png"/><Relationship Id="rId1" Type="http://schemas.openxmlformats.org/officeDocument/2006/relationships/slideLayout" Target="../slideLayouts/slideLayout1.xml"/><Relationship Id="rId6" Type="http://schemas.openxmlformats.org/officeDocument/2006/relationships/image" Target="../media/image241.png"/><Relationship Id="rId11" Type="http://schemas.openxmlformats.org/officeDocument/2006/relationships/image" Target="../media/image246.png"/><Relationship Id="rId5" Type="http://schemas.openxmlformats.org/officeDocument/2006/relationships/image" Target="../media/image7.png"/><Relationship Id="rId15" Type="http://schemas.openxmlformats.org/officeDocument/2006/relationships/image" Target="../media/image250.png"/><Relationship Id="rId10" Type="http://schemas.openxmlformats.org/officeDocument/2006/relationships/image" Target="../media/image245.png"/><Relationship Id="rId19" Type="http://schemas.openxmlformats.org/officeDocument/2006/relationships/image" Target="../media/image254.png"/><Relationship Id="rId4" Type="http://schemas.openxmlformats.org/officeDocument/2006/relationships/image" Target="../media/image6.png"/><Relationship Id="rId9" Type="http://schemas.openxmlformats.org/officeDocument/2006/relationships/image" Target="../media/image244.png"/><Relationship Id="rId14" Type="http://schemas.openxmlformats.org/officeDocument/2006/relationships/image" Target="../media/image249.png"/></Relationships>
</file>

<file path=ppt/slides/_rels/slide19.xml.rels><?xml version="1.0" encoding="UTF-8" standalone="yes"?>
<Relationships xmlns="http://schemas.openxmlformats.org/package/2006/relationships"><Relationship Id="rId8" Type="http://schemas.openxmlformats.org/officeDocument/2006/relationships/image" Target="../media/image258.png"/><Relationship Id="rId13" Type="http://schemas.openxmlformats.org/officeDocument/2006/relationships/image" Target="../media/image262.png"/><Relationship Id="rId18" Type="http://schemas.openxmlformats.org/officeDocument/2006/relationships/image" Target="../media/image266.png"/><Relationship Id="rId3" Type="http://schemas.openxmlformats.org/officeDocument/2006/relationships/image" Target="../media/image1.png"/><Relationship Id="rId7" Type="http://schemas.openxmlformats.org/officeDocument/2006/relationships/image" Target="../media/image257.png"/><Relationship Id="rId12" Type="http://schemas.openxmlformats.org/officeDocument/2006/relationships/image" Target="../media/image261.png"/><Relationship Id="rId17" Type="http://schemas.openxmlformats.org/officeDocument/2006/relationships/image" Target="../media/image265.png"/><Relationship Id="rId2" Type="http://schemas.openxmlformats.org/officeDocument/2006/relationships/notesSlide" Target="../notesSlides/notesSlide19.xml"/><Relationship Id="rId16" Type="http://schemas.openxmlformats.org/officeDocument/2006/relationships/image" Target="../media/image264.png"/><Relationship Id="rId1" Type="http://schemas.openxmlformats.org/officeDocument/2006/relationships/slideLayout" Target="../slideLayouts/slideLayout1.xml"/><Relationship Id="rId6" Type="http://schemas.openxmlformats.org/officeDocument/2006/relationships/image" Target="../media/image256.png"/><Relationship Id="rId11" Type="http://schemas.openxmlformats.org/officeDocument/2006/relationships/image" Target="../media/image260.png"/><Relationship Id="rId5" Type="http://schemas.openxmlformats.org/officeDocument/2006/relationships/image" Target="../media/image7.png"/><Relationship Id="rId15" Type="http://schemas.openxmlformats.org/officeDocument/2006/relationships/image" Target="../media/image72.png"/><Relationship Id="rId10" Type="http://schemas.openxmlformats.org/officeDocument/2006/relationships/image" Target="../media/image68.png"/><Relationship Id="rId4" Type="http://schemas.openxmlformats.org/officeDocument/2006/relationships/image" Target="../media/image6.png"/><Relationship Id="rId9" Type="http://schemas.openxmlformats.org/officeDocument/2006/relationships/image" Target="../media/image259.png"/><Relationship Id="rId14" Type="http://schemas.openxmlformats.org/officeDocument/2006/relationships/image" Target="../media/image26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1.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268.png"/><Relationship Id="rId13" Type="http://schemas.openxmlformats.org/officeDocument/2006/relationships/image" Target="../media/image273.png"/><Relationship Id="rId18" Type="http://schemas.openxmlformats.org/officeDocument/2006/relationships/image" Target="../media/image177.png"/><Relationship Id="rId3" Type="http://schemas.openxmlformats.org/officeDocument/2006/relationships/image" Target="../media/image5.png"/><Relationship Id="rId21" Type="http://schemas.openxmlformats.org/officeDocument/2006/relationships/image" Target="../media/image280.png"/><Relationship Id="rId7" Type="http://schemas.openxmlformats.org/officeDocument/2006/relationships/image" Target="../media/image267.png"/><Relationship Id="rId12" Type="http://schemas.openxmlformats.org/officeDocument/2006/relationships/image" Target="../media/image272.png"/><Relationship Id="rId17" Type="http://schemas.openxmlformats.org/officeDocument/2006/relationships/image" Target="../media/image277.png"/><Relationship Id="rId2" Type="http://schemas.openxmlformats.org/officeDocument/2006/relationships/notesSlide" Target="../notesSlides/notesSlide20.xml"/><Relationship Id="rId16" Type="http://schemas.openxmlformats.org/officeDocument/2006/relationships/image" Target="../media/image276.png"/><Relationship Id="rId20" Type="http://schemas.openxmlformats.org/officeDocument/2006/relationships/image" Target="../media/image279.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71.png"/><Relationship Id="rId5" Type="http://schemas.openxmlformats.org/officeDocument/2006/relationships/image" Target="../media/image6.png"/><Relationship Id="rId15" Type="http://schemas.openxmlformats.org/officeDocument/2006/relationships/image" Target="../media/image275.png"/><Relationship Id="rId23" Type="http://schemas.openxmlformats.org/officeDocument/2006/relationships/image" Target="../media/image282.png"/><Relationship Id="rId10" Type="http://schemas.openxmlformats.org/officeDocument/2006/relationships/image" Target="../media/image270.png"/><Relationship Id="rId19" Type="http://schemas.openxmlformats.org/officeDocument/2006/relationships/image" Target="../media/image278.png"/><Relationship Id="rId4" Type="http://schemas.openxmlformats.org/officeDocument/2006/relationships/image" Target="../media/image1.png"/><Relationship Id="rId9" Type="http://schemas.openxmlformats.org/officeDocument/2006/relationships/image" Target="../media/image269.png"/><Relationship Id="rId14" Type="http://schemas.openxmlformats.org/officeDocument/2006/relationships/image" Target="../media/image274.png"/><Relationship Id="rId22" Type="http://schemas.openxmlformats.org/officeDocument/2006/relationships/image" Target="../media/image281.png"/></Relationships>
</file>

<file path=ppt/slides/_rels/slide21.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0.png"/><Relationship Id="rId3" Type="http://schemas.openxmlformats.org/officeDocument/2006/relationships/image" Target="../media/image1.png"/><Relationship Id="rId7" Type="http://schemas.openxmlformats.org/officeDocument/2006/relationships/image" Target="../media/image284.png"/><Relationship Id="rId12" Type="http://schemas.openxmlformats.org/officeDocument/2006/relationships/image" Target="../media/image28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83.png"/><Relationship Id="rId11" Type="http://schemas.openxmlformats.org/officeDocument/2006/relationships/image" Target="../media/image288.png"/><Relationship Id="rId5" Type="http://schemas.openxmlformats.org/officeDocument/2006/relationships/image" Target="../media/image7.png"/><Relationship Id="rId15" Type="http://schemas.openxmlformats.org/officeDocument/2006/relationships/image" Target="../media/image292.png"/><Relationship Id="rId10" Type="http://schemas.openxmlformats.org/officeDocument/2006/relationships/image" Target="../media/image287.png"/><Relationship Id="rId4" Type="http://schemas.openxmlformats.org/officeDocument/2006/relationships/image" Target="../media/image6.png"/><Relationship Id="rId9" Type="http://schemas.openxmlformats.org/officeDocument/2006/relationships/image" Target="../media/image286.png"/><Relationship Id="rId14" Type="http://schemas.openxmlformats.org/officeDocument/2006/relationships/image" Target="../media/image291.png"/></Relationships>
</file>

<file path=ppt/slides/_rels/slide22.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300.png"/><Relationship Id="rId18" Type="http://schemas.openxmlformats.org/officeDocument/2006/relationships/image" Target="../media/image305.png"/><Relationship Id="rId3" Type="http://schemas.openxmlformats.org/officeDocument/2006/relationships/image" Target="../media/image1.png"/><Relationship Id="rId21" Type="http://schemas.openxmlformats.org/officeDocument/2006/relationships/image" Target="../media/image308.png"/><Relationship Id="rId7" Type="http://schemas.openxmlformats.org/officeDocument/2006/relationships/image" Target="../media/image294.png"/><Relationship Id="rId12" Type="http://schemas.openxmlformats.org/officeDocument/2006/relationships/image" Target="../media/image299.png"/><Relationship Id="rId17" Type="http://schemas.openxmlformats.org/officeDocument/2006/relationships/image" Target="../media/image304.png"/><Relationship Id="rId2" Type="http://schemas.openxmlformats.org/officeDocument/2006/relationships/notesSlide" Target="../notesSlides/notesSlide22.xml"/><Relationship Id="rId16" Type="http://schemas.openxmlformats.org/officeDocument/2006/relationships/image" Target="../media/image303.png"/><Relationship Id="rId20" Type="http://schemas.openxmlformats.org/officeDocument/2006/relationships/image" Target="../media/image307.png"/><Relationship Id="rId1" Type="http://schemas.openxmlformats.org/officeDocument/2006/relationships/slideLayout" Target="../slideLayouts/slideLayout1.xml"/><Relationship Id="rId6" Type="http://schemas.openxmlformats.org/officeDocument/2006/relationships/image" Target="../media/image293.png"/><Relationship Id="rId11" Type="http://schemas.openxmlformats.org/officeDocument/2006/relationships/image" Target="../media/image298.png"/><Relationship Id="rId5" Type="http://schemas.openxmlformats.org/officeDocument/2006/relationships/image" Target="../media/image20.png"/><Relationship Id="rId15" Type="http://schemas.openxmlformats.org/officeDocument/2006/relationships/image" Target="../media/image302.png"/><Relationship Id="rId10" Type="http://schemas.openxmlformats.org/officeDocument/2006/relationships/image" Target="../media/image297.png"/><Relationship Id="rId19" Type="http://schemas.openxmlformats.org/officeDocument/2006/relationships/image" Target="../media/image306.png"/><Relationship Id="rId4" Type="http://schemas.openxmlformats.org/officeDocument/2006/relationships/image" Target="../media/image19.png"/><Relationship Id="rId9" Type="http://schemas.openxmlformats.org/officeDocument/2006/relationships/image" Target="../media/image296.png"/><Relationship Id="rId14" Type="http://schemas.openxmlformats.org/officeDocument/2006/relationships/image" Target="../media/image301.png"/><Relationship Id="rId22" Type="http://schemas.openxmlformats.org/officeDocument/2006/relationships/image" Target="../media/image309.png"/></Relationships>
</file>

<file path=ppt/slides/_rels/slide23.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18" Type="http://schemas.openxmlformats.org/officeDocument/2006/relationships/image" Target="../media/image322.png"/><Relationship Id="rId3" Type="http://schemas.openxmlformats.org/officeDocument/2006/relationships/image" Target="../media/image1.png"/><Relationship Id="rId21" Type="http://schemas.openxmlformats.org/officeDocument/2006/relationships/image" Target="../media/image325.png"/><Relationship Id="rId7" Type="http://schemas.openxmlformats.org/officeDocument/2006/relationships/image" Target="../media/image311.png"/><Relationship Id="rId12" Type="http://schemas.openxmlformats.org/officeDocument/2006/relationships/image" Target="../media/image316.png"/><Relationship Id="rId17" Type="http://schemas.openxmlformats.org/officeDocument/2006/relationships/image" Target="../media/image321.png"/><Relationship Id="rId25" Type="http://schemas.openxmlformats.org/officeDocument/2006/relationships/image" Target="../media/image329.png"/><Relationship Id="rId2" Type="http://schemas.openxmlformats.org/officeDocument/2006/relationships/notesSlide" Target="../notesSlides/notesSlide23.xml"/><Relationship Id="rId16" Type="http://schemas.openxmlformats.org/officeDocument/2006/relationships/image" Target="../media/image320.png"/><Relationship Id="rId20" Type="http://schemas.openxmlformats.org/officeDocument/2006/relationships/image" Target="../media/image324.png"/><Relationship Id="rId1" Type="http://schemas.openxmlformats.org/officeDocument/2006/relationships/slideLayout" Target="../slideLayouts/slideLayout1.xml"/><Relationship Id="rId6" Type="http://schemas.openxmlformats.org/officeDocument/2006/relationships/image" Target="../media/image310.png"/><Relationship Id="rId11" Type="http://schemas.openxmlformats.org/officeDocument/2006/relationships/image" Target="../media/image315.png"/><Relationship Id="rId24" Type="http://schemas.openxmlformats.org/officeDocument/2006/relationships/image" Target="../media/image328.png"/><Relationship Id="rId5" Type="http://schemas.openxmlformats.org/officeDocument/2006/relationships/image" Target="../media/image20.png"/><Relationship Id="rId15" Type="http://schemas.openxmlformats.org/officeDocument/2006/relationships/image" Target="../media/image319.png"/><Relationship Id="rId23" Type="http://schemas.openxmlformats.org/officeDocument/2006/relationships/image" Target="../media/image327.png"/><Relationship Id="rId10" Type="http://schemas.openxmlformats.org/officeDocument/2006/relationships/image" Target="../media/image314.png"/><Relationship Id="rId19" Type="http://schemas.openxmlformats.org/officeDocument/2006/relationships/image" Target="../media/image323.png"/><Relationship Id="rId4" Type="http://schemas.openxmlformats.org/officeDocument/2006/relationships/image" Target="../media/image19.png"/><Relationship Id="rId9" Type="http://schemas.openxmlformats.org/officeDocument/2006/relationships/image" Target="../media/image313.png"/><Relationship Id="rId14" Type="http://schemas.openxmlformats.org/officeDocument/2006/relationships/image" Target="../media/image318.png"/><Relationship Id="rId22" Type="http://schemas.openxmlformats.org/officeDocument/2006/relationships/image" Target="../media/image326.png"/></Relationships>
</file>

<file path=ppt/slides/_rels/slide24.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3" Type="http://schemas.openxmlformats.org/officeDocument/2006/relationships/image" Target="../media/image1.png"/><Relationship Id="rId7" Type="http://schemas.openxmlformats.org/officeDocument/2006/relationships/image" Target="../media/image331.png"/><Relationship Id="rId12" Type="http://schemas.openxmlformats.org/officeDocument/2006/relationships/image" Target="../media/image336.png"/><Relationship Id="rId2" Type="http://schemas.openxmlformats.org/officeDocument/2006/relationships/notesSlide" Target="../notesSlides/notesSlide24.xml"/><Relationship Id="rId16" Type="http://schemas.openxmlformats.org/officeDocument/2006/relationships/image" Target="../media/image340.png"/><Relationship Id="rId1" Type="http://schemas.openxmlformats.org/officeDocument/2006/relationships/slideLayout" Target="../slideLayouts/slideLayout1.xml"/><Relationship Id="rId6" Type="http://schemas.openxmlformats.org/officeDocument/2006/relationships/image" Target="../media/image330.png"/><Relationship Id="rId11" Type="http://schemas.openxmlformats.org/officeDocument/2006/relationships/image" Target="../media/image335.png"/><Relationship Id="rId5" Type="http://schemas.openxmlformats.org/officeDocument/2006/relationships/image" Target="../media/image7.png"/><Relationship Id="rId15" Type="http://schemas.openxmlformats.org/officeDocument/2006/relationships/image" Target="../media/image339.png"/><Relationship Id="rId10" Type="http://schemas.openxmlformats.org/officeDocument/2006/relationships/image" Target="../media/image334.png"/><Relationship Id="rId4" Type="http://schemas.openxmlformats.org/officeDocument/2006/relationships/image" Target="../media/image6.png"/><Relationship Id="rId9" Type="http://schemas.openxmlformats.org/officeDocument/2006/relationships/image" Target="../media/image333.png"/><Relationship Id="rId14" Type="http://schemas.openxmlformats.org/officeDocument/2006/relationships/image" Target="../media/image338.png"/></Relationships>
</file>

<file path=ppt/slides/_rels/slide25.xml.rels><?xml version="1.0" encoding="UTF-8" standalone="yes"?>
<Relationships xmlns="http://schemas.openxmlformats.org/package/2006/relationships"><Relationship Id="rId8" Type="http://schemas.openxmlformats.org/officeDocument/2006/relationships/image" Target="../media/image343.png"/><Relationship Id="rId13" Type="http://schemas.openxmlformats.org/officeDocument/2006/relationships/image" Target="../media/image347.png"/><Relationship Id="rId3" Type="http://schemas.openxmlformats.org/officeDocument/2006/relationships/image" Target="../media/image1.png"/><Relationship Id="rId7" Type="http://schemas.openxmlformats.org/officeDocument/2006/relationships/image" Target="../media/image342.png"/><Relationship Id="rId12" Type="http://schemas.openxmlformats.org/officeDocument/2006/relationships/image" Target="../media/image46.png"/><Relationship Id="rId2" Type="http://schemas.openxmlformats.org/officeDocument/2006/relationships/notesSlide" Target="../notesSlides/notesSlide25.xml"/><Relationship Id="rId16" Type="http://schemas.openxmlformats.org/officeDocument/2006/relationships/image" Target="../media/image350.png"/><Relationship Id="rId1" Type="http://schemas.openxmlformats.org/officeDocument/2006/relationships/slideLayout" Target="../slideLayouts/slideLayout1.xml"/><Relationship Id="rId6" Type="http://schemas.openxmlformats.org/officeDocument/2006/relationships/image" Target="../media/image341.png"/><Relationship Id="rId11" Type="http://schemas.openxmlformats.org/officeDocument/2006/relationships/image" Target="../media/image346.png"/><Relationship Id="rId5" Type="http://schemas.openxmlformats.org/officeDocument/2006/relationships/image" Target="../media/image7.png"/><Relationship Id="rId15" Type="http://schemas.openxmlformats.org/officeDocument/2006/relationships/image" Target="../media/image349.png"/><Relationship Id="rId10" Type="http://schemas.openxmlformats.org/officeDocument/2006/relationships/image" Target="../media/image345.png"/><Relationship Id="rId4" Type="http://schemas.openxmlformats.org/officeDocument/2006/relationships/image" Target="../media/image6.png"/><Relationship Id="rId9" Type="http://schemas.openxmlformats.org/officeDocument/2006/relationships/image" Target="../media/image344.png"/><Relationship Id="rId14" Type="http://schemas.openxmlformats.org/officeDocument/2006/relationships/image" Target="../media/image348.png"/></Relationships>
</file>

<file path=ppt/slides/_rels/slide26.xml.rels><?xml version="1.0" encoding="UTF-8" standalone="yes"?>
<Relationships xmlns="http://schemas.openxmlformats.org/package/2006/relationships"><Relationship Id="rId8" Type="http://schemas.openxmlformats.org/officeDocument/2006/relationships/image" Target="../media/image353.png"/><Relationship Id="rId13" Type="http://schemas.openxmlformats.org/officeDocument/2006/relationships/image" Target="../media/image358.png"/><Relationship Id="rId18" Type="http://schemas.openxmlformats.org/officeDocument/2006/relationships/image" Target="../media/image362.png"/><Relationship Id="rId3" Type="http://schemas.openxmlformats.org/officeDocument/2006/relationships/image" Target="../media/image1.png"/><Relationship Id="rId21" Type="http://schemas.openxmlformats.org/officeDocument/2006/relationships/image" Target="../media/image365.png"/><Relationship Id="rId7" Type="http://schemas.openxmlformats.org/officeDocument/2006/relationships/image" Target="../media/image352.png"/><Relationship Id="rId12" Type="http://schemas.openxmlformats.org/officeDocument/2006/relationships/image" Target="../media/image357.png"/><Relationship Id="rId17" Type="http://schemas.openxmlformats.org/officeDocument/2006/relationships/image" Target="../media/image348.png"/><Relationship Id="rId2" Type="http://schemas.openxmlformats.org/officeDocument/2006/relationships/notesSlide" Target="../notesSlides/notesSlide26.xml"/><Relationship Id="rId16" Type="http://schemas.openxmlformats.org/officeDocument/2006/relationships/image" Target="../media/image361.png"/><Relationship Id="rId20" Type="http://schemas.openxmlformats.org/officeDocument/2006/relationships/image" Target="../media/image364.png"/><Relationship Id="rId1" Type="http://schemas.openxmlformats.org/officeDocument/2006/relationships/slideLayout" Target="../slideLayouts/slideLayout1.xml"/><Relationship Id="rId6" Type="http://schemas.openxmlformats.org/officeDocument/2006/relationships/image" Target="../media/image351.png"/><Relationship Id="rId11" Type="http://schemas.openxmlformats.org/officeDocument/2006/relationships/image" Target="../media/image356.png"/><Relationship Id="rId5" Type="http://schemas.openxmlformats.org/officeDocument/2006/relationships/image" Target="../media/image7.png"/><Relationship Id="rId15" Type="http://schemas.openxmlformats.org/officeDocument/2006/relationships/image" Target="../media/image360.png"/><Relationship Id="rId10" Type="http://schemas.openxmlformats.org/officeDocument/2006/relationships/image" Target="../media/image355.png"/><Relationship Id="rId19" Type="http://schemas.openxmlformats.org/officeDocument/2006/relationships/image" Target="../media/image363.png"/><Relationship Id="rId4" Type="http://schemas.openxmlformats.org/officeDocument/2006/relationships/image" Target="../media/image6.png"/><Relationship Id="rId9" Type="http://schemas.openxmlformats.org/officeDocument/2006/relationships/image" Target="../media/image354.png"/><Relationship Id="rId14" Type="http://schemas.openxmlformats.org/officeDocument/2006/relationships/image" Target="../media/image359.png"/></Relationships>
</file>

<file path=ppt/slides/_rels/slide27.xml.rels><?xml version="1.0" encoding="UTF-8" standalone="yes"?>
<Relationships xmlns="http://schemas.openxmlformats.org/package/2006/relationships"><Relationship Id="rId8" Type="http://schemas.openxmlformats.org/officeDocument/2006/relationships/image" Target="../media/image368.png"/><Relationship Id="rId13" Type="http://schemas.openxmlformats.org/officeDocument/2006/relationships/image" Target="../media/image373.png"/><Relationship Id="rId18" Type="http://schemas.openxmlformats.org/officeDocument/2006/relationships/image" Target="../media/image378.png"/><Relationship Id="rId26" Type="http://schemas.openxmlformats.org/officeDocument/2006/relationships/image" Target="../media/image386.png"/><Relationship Id="rId3" Type="http://schemas.openxmlformats.org/officeDocument/2006/relationships/image" Target="../media/image1.png"/><Relationship Id="rId21" Type="http://schemas.openxmlformats.org/officeDocument/2006/relationships/image" Target="../media/image381.png"/><Relationship Id="rId7" Type="http://schemas.openxmlformats.org/officeDocument/2006/relationships/image" Target="../media/image367.png"/><Relationship Id="rId12" Type="http://schemas.openxmlformats.org/officeDocument/2006/relationships/image" Target="../media/image372.png"/><Relationship Id="rId17" Type="http://schemas.openxmlformats.org/officeDocument/2006/relationships/image" Target="../media/image377.png"/><Relationship Id="rId25" Type="http://schemas.openxmlformats.org/officeDocument/2006/relationships/image" Target="../media/image385.png"/><Relationship Id="rId2" Type="http://schemas.openxmlformats.org/officeDocument/2006/relationships/notesSlide" Target="../notesSlides/notesSlide27.xml"/><Relationship Id="rId16" Type="http://schemas.openxmlformats.org/officeDocument/2006/relationships/image" Target="../media/image376.png"/><Relationship Id="rId20" Type="http://schemas.openxmlformats.org/officeDocument/2006/relationships/image" Target="../media/image380.png"/><Relationship Id="rId29" Type="http://schemas.openxmlformats.org/officeDocument/2006/relationships/image" Target="../media/image389.png"/><Relationship Id="rId1" Type="http://schemas.openxmlformats.org/officeDocument/2006/relationships/slideLayout" Target="../slideLayouts/slideLayout1.xml"/><Relationship Id="rId6" Type="http://schemas.openxmlformats.org/officeDocument/2006/relationships/image" Target="../media/image366.png"/><Relationship Id="rId11" Type="http://schemas.openxmlformats.org/officeDocument/2006/relationships/image" Target="../media/image371.png"/><Relationship Id="rId24" Type="http://schemas.openxmlformats.org/officeDocument/2006/relationships/image" Target="../media/image384.png"/><Relationship Id="rId5" Type="http://schemas.openxmlformats.org/officeDocument/2006/relationships/image" Target="../media/image7.png"/><Relationship Id="rId15" Type="http://schemas.openxmlformats.org/officeDocument/2006/relationships/image" Target="../media/image375.png"/><Relationship Id="rId23" Type="http://schemas.openxmlformats.org/officeDocument/2006/relationships/image" Target="../media/image383.png"/><Relationship Id="rId28" Type="http://schemas.openxmlformats.org/officeDocument/2006/relationships/image" Target="../media/image388.png"/><Relationship Id="rId10" Type="http://schemas.openxmlformats.org/officeDocument/2006/relationships/image" Target="../media/image370.png"/><Relationship Id="rId19" Type="http://schemas.openxmlformats.org/officeDocument/2006/relationships/image" Target="../media/image379.png"/><Relationship Id="rId4" Type="http://schemas.openxmlformats.org/officeDocument/2006/relationships/image" Target="../media/image6.png"/><Relationship Id="rId9" Type="http://schemas.openxmlformats.org/officeDocument/2006/relationships/image" Target="../media/image369.png"/><Relationship Id="rId14" Type="http://schemas.openxmlformats.org/officeDocument/2006/relationships/image" Target="../media/image374.png"/><Relationship Id="rId22" Type="http://schemas.openxmlformats.org/officeDocument/2006/relationships/image" Target="../media/image382.png"/><Relationship Id="rId27" Type="http://schemas.openxmlformats.org/officeDocument/2006/relationships/image" Target="../media/image387.png"/></Relationships>
</file>

<file path=ppt/slides/_rels/slide28.xml.rels><?xml version="1.0" encoding="UTF-8" standalone="yes"?>
<Relationships xmlns="http://schemas.openxmlformats.org/package/2006/relationships"><Relationship Id="rId8" Type="http://schemas.openxmlformats.org/officeDocument/2006/relationships/image" Target="../media/image392.png"/><Relationship Id="rId13" Type="http://schemas.openxmlformats.org/officeDocument/2006/relationships/image" Target="../media/image113.png"/><Relationship Id="rId18" Type="http://schemas.openxmlformats.org/officeDocument/2006/relationships/image" Target="../media/image401.png"/><Relationship Id="rId3" Type="http://schemas.openxmlformats.org/officeDocument/2006/relationships/image" Target="../media/image1.png"/><Relationship Id="rId21" Type="http://schemas.openxmlformats.org/officeDocument/2006/relationships/image" Target="../media/image404.png"/><Relationship Id="rId7" Type="http://schemas.openxmlformats.org/officeDocument/2006/relationships/image" Target="../media/image391.png"/><Relationship Id="rId12" Type="http://schemas.openxmlformats.org/officeDocument/2006/relationships/image" Target="../media/image396.png"/><Relationship Id="rId17" Type="http://schemas.openxmlformats.org/officeDocument/2006/relationships/image" Target="../media/image400.png"/><Relationship Id="rId25" Type="http://schemas.openxmlformats.org/officeDocument/2006/relationships/image" Target="../media/image408.png"/><Relationship Id="rId2" Type="http://schemas.openxmlformats.org/officeDocument/2006/relationships/notesSlide" Target="../notesSlides/notesSlide28.xml"/><Relationship Id="rId16" Type="http://schemas.openxmlformats.org/officeDocument/2006/relationships/image" Target="../media/image399.png"/><Relationship Id="rId20" Type="http://schemas.openxmlformats.org/officeDocument/2006/relationships/image" Target="../media/image403.png"/><Relationship Id="rId1" Type="http://schemas.openxmlformats.org/officeDocument/2006/relationships/slideLayout" Target="../slideLayouts/slideLayout1.xml"/><Relationship Id="rId6" Type="http://schemas.openxmlformats.org/officeDocument/2006/relationships/image" Target="../media/image390.png"/><Relationship Id="rId11" Type="http://schemas.openxmlformats.org/officeDocument/2006/relationships/image" Target="../media/image395.png"/><Relationship Id="rId24" Type="http://schemas.openxmlformats.org/officeDocument/2006/relationships/image" Target="../media/image407.png"/><Relationship Id="rId5" Type="http://schemas.openxmlformats.org/officeDocument/2006/relationships/image" Target="../media/image7.png"/><Relationship Id="rId15" Type="http://schemas.openxmlformats.org/officeDocument/2006/relationships/image" Target="../media/image398.png"/><Relationship Id="rId23" Type="http://schemas.openxmlformats.org/officeDocument/2006/relationships/image" Target="../media/image406.png"/><Relationship Id="rId10" Type="http://schemas.openxmlformats.org/officeDocument/2006/relationships/image" Target="../media/image394.png"/><Relationship Id="rId19" Type="http://schemas.openxmlformats.org/officeDocument/2006/relationships/image" Target="../media/image402.png"/><Relationship Id="rId4" Type="http://schemas.openxmlformats.org/officeDocument/2006/relationships/image" Target="../media/image6.png"/><Relationship Id="rId9" Type="http://schemas.openxmlformats.org/officeDocument/2006/relationships/image" Target="../media/image393.png"/><Relationship Id="rId14" Type="http://schemas.openxmlformats.org/officeDocument/2006/relationships/image" Target="../media/image397.png"/><Relationship Id="rId22" Type="http://schemas.openxmlformats.org/officeDocument/2006/relationships/image" Target="../media/image405.png"/></Relationships>
</file>

<file path=ppt/slides/_rels/slide29.xml.rels><?xml version="1.0" encoding="UTF-8" standalone="yes"?>
<Relationships xmlns="http://schemas.openxmlformats.org/package/2006/relationships"><Relationship Id="rId8" Type="http://schemas.openxmlformats.org/officeDocument/2006/relationships/image" Target="../media/image411.png"/><Relationship Id="rId13" Type="http://schemas.openxmlformats.org/officeDocument/2006/relationships/image" Target="../media/image416.png"/><Relationship Id="rId18" Type="http://schemas.openxmlformats.org/officeDocument/2006/relationships/image" Target="../media/image420.png"/><Relationship Id="rId3" Type="http://schemas.openxmlformats.org/officeDocument/2006/relationships/image" Target="../media/image1.png"/><Relationship Id="rId7" Type="http://schemas.openxmlformats.org/officeDocument/2006/relationships/image" Target="../media/image410.png"/><Relationship Id="rId12" Type="http://schemas.openxmlformats.org/officeDocument/2006/relationships/image" Target="../media/image415.png"/><Relationship Id="rId17" Type="http://schemas.openxmlformats.org/officeDocument/2006/relationships/image" Target="../media/image339.png"/><Relationship Id="rId2" Type="http://schemas.openxmlformats.org/officeDocument/2006/relationships/notesSlide" Target="../notesSlides/notesSlide29.xml"/><Relationship Id="rId16" Type="http://schemas.openxmlformats.org/officeDocument/2006/relationships/image" Target="../media/image419.png"/><Relationship Id="rId1" Type="http://schemas.openxmlformats.org/officeDocument/2006/relationships/slideLayout" Target="../slideLayouts/slideLayout1.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7.png"/><Relationship Id="rId15" Type="http://schemas.openxmlformats.org/officeDocument/2006/relationships/image" Target="../media/image418.png"/><Relationship Id="rId10" Type="http://schemas.openxmlformats.org/officeDocument/2006/relationships/image" Target="../media/image413.png"/><Relationship Id="rId19" Type="http://schemas.openxmlformats.org/officeDocument/2006/relationships/image" Target="../media/image421.png"/><Relationship Id="rId4" Type="http://schemas.openxmlformats.org/officeDocument/2006/relationships/image" Target="../media/image6.png"/><Relationship Id="rId9" Type="http://schemas.openxmlformats.org/officeDocument/2006/relationships/image" Target="../media/image412.png"/><Relationship Id="rId14" Type="http://schemas.openxmlformats.org/officeDocument/2006/relationships/image" Target="../media/image417.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30.xml.rels><?xml version="1.0" encoding="UTF-8" standalone="yes"?>
<Relationships xmlns="http://schemas.openxmlformats.org/package/2006/relationships"><Relationship Id="rId8" Type="http://schemas.openxmlformats.org/officeDocument/2006/relationships/image" Target="../media/image424.png"/><Relationship Id="rId13" Type="http://schemas.openxmlformats.org/officeDocument/2006/relationships/image" Target="../media/image429.png"/><Relationship Id="rId18" Type="http://schemas.openxmlformats.org/officeDocument/2006/relationships/image" Target="../media/image434.png"/><Relationship Id="rId3" Type="http://schemas.openxmlformats.org/officeDocument/2006/relationships/image" Target="../media/image1.png"/><Relationship Id="rId21" Type="http://schemas.openxmlformats.org/officeDocument/2006/relationships/image" Target="../media/image437.png"/><Relationship Id="rId7" Type="http://schemas.openxmlformats.org/officeDocument/2006/relationships/image" Target="../media/image423.png"/><Relationship Id="rId12" Type="http://schemas.openxmlformats.org/officeDocument/2006/relationships/image" Target="../media/image428.png"/><Relationship Id="rId17" Type="http://schemas.openxmlformats.org/officeDocument/2006/relationships/image" Target="../media/image433.png"/><Relationship Id="rId2" Type="http://schemas.openxmlformats.org/officeDocument/2006/relationships/notesSlide" Target="../notesSlides/notesSlide30.xml"/><Relationship Id="rId16" Type="http://schemas.openxmlformats.org/officeDocument/2006/relationships/image" Target="../media/image432.png"/><Relationship Id="rId20" Type="http://schemas.openxmlformats.org/officeDocument/2006/relationships/image" Target="../media/image436.png"/><Relationship Id="rId1" Type="http://schemas.openxmlformats.org/officeDocument/2006/relationships/slideLayout" Target="../slideLayouts/slideLayout1.xml"/><Relationship Id="rId6" Type="http://schemas.openxmlformats.org/officeDocument/2006/relationships/image" Target="../media/image422.png"/><Relationship Id="rId11" Type="http://schemas.openxmlformats.org/officeDocument/2006/relationships/image" Target="../media/image427.png"/><Relationship Id="rId5" Type="http://schemas.openxmlformats.org/officeDocument/2006/relationships/image" Target="../media/image7.png"/><Relationship Id="rId15" Type="http://schemas.openxmlformats.org/officeDocument/2006/relationships/image" Target="../media/image431.png"/><Relationship Id="rId10" Type="http://schemas.openxmlformats.org/officeDocument/2006/relationships/image" Target="../media/image426.png"/><Relationship Id="rId19" Type="http://schemas.openxmlformats.org/officeDocument/2006/relationships/image" Target="../media/image435.png"/><Relationship Id="rId4" Type="http://schemas.openxmlformats.org/officeDocument/2006/relationships/image" Target="../media/image6.png"/><Relationship Id="rId9" Type="http://schemas.openxmlformats.org/officeDocument/2006/relationships/image" Target="../media/image425.png"/><Relationship Id="rId14" Type="http://schemas.openxmlformats.org/officeDocument/2006/relationships/image" Target="../media/image430.png"/><Relationship Id="rId22" Type="http://schemas.openxmlformats.org/officeDocument/2006/relationships/image" Target="../media/image438.png"/></Relationships>
</file>

<file path=ppt/slides/_rels/slide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1.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4.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7.png"/><Relationship Id="rId15" Type="http://schemas.openxmlformats.org/officeDocument/2006/relationships/image" Target="../media/image42.png"/><Relationship Id="rId23" Type="http://schemas.openxmlformats.org/officeDocument/2006/relationships/image" Target="../media/image50.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6.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1.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notesSlide" Target="../notesSlides/notesSlide5.xml"/><Relationship Id="rId16" Type="http://schemas.openxmlformats.org/officeDocument/2006/relationships/image" Target="../media/image62.png"/><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7.png"/><Relationship Id="rId15" Type="http://schemas.openxmlformats.org/officeDocument/2006/relationships/image" Target="../media/image61.png"/><Relationship Id="rId10" Type="http://schemas.openxmlformats.org/officeDocument/2006/relationships/image" Target="../media/image56.png"/><Relationship Id="rId19" Type="http://schemas.openxmlformats.org/officeDocument/2006/relationships/image" Target="../media/image65.png"/><Relationship Id="rId4" Type="http://schemas.openxmlformats.org/officeDocument/2006/relationships/image" Target="../media/image6.png"/><Relationship Id="rId9" Type="http://schemas.openxmlformats.org/officeDocument/2006/relationships/image" Target="../media/image55.png"/><Relationship Id="rId14" Type="http://schemas.openxmlformats.org/officeDocument/2006/relationships/image" Target="../media/image60.png"/></Relationships>
</file>

<file path=ppt/slides/_rels/slide6.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1.png"/><Relationship Id="rId7" Type="http://schemas.openxmlformats.org/officeDocument/2006/relationships/image" Target="../media/image67.png"/><Relationship Id="rId12" Type="http://schemas.openxmlformats.org/officeDocument/2006/relationships/image" Target="../media/image72.png"/><Relationship Id="rId17" Type="http://schemas.openxmlformats.org/officeDocument/2006/relationships/image" Target="../media/image77.png"/><Relationship Id="rId2" Type="http://schemas.openxmlformats.org/officeDocument/2006/relationships/notesSlide" Target="../notesSlides/notesSlide6.xml"/><Relationship Id="rId16" Type="http://schemas.openxmlformats.org/officeDocument/2006/relationships/image" Target="../media/image76.png"/><Relationship Id="rId1" Type="http://schemas.openxmlformats.org/officeDocument/2006/relationships/slideLayout" Target="../slideLayouts/slideLayout1.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7.png"/><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image" Target="../media/image6.png"/><Relationship Id="rId9" Type="http://schemas.openxmlformats.org/officeDocument/2006/relationships/image" Target="../media/image69.png"/><Relationship Id="rId14" Type="http://schemas.openxmlformats.org/officeDocument/2006/relationships/image" Target="../media/image74.png"/></Relationships>
</file>

<file path=ppt/slides/_rels/slide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18" Type="http://schemas.openxmlformats.org/officeDocument/2006/relationships/image" Target="../media/image90.png"/><Relationship Id="rId3" Type="http://schemas.openxmlformats.org/officeDocument/2006/relationships/image" Target="../media/image1.png"/><Relationship Id="rId21" Type="http://schemas.openxmlformats.org/officeDocument/2006/relationships/image" Target="../media/image93.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notesSlide" Target="../notesSlides/notesSlide7.xml"/><Relationship Id="rId16" Type="http://schemas.openxmlformats.org/officeDocument/2006/relationships/image" Target="../media/image88.png"/><Relationship Id="rId20" Type="http://schemas.openxmlformats.org/officeDocument/2006/relationships/image" Target="../media/image92.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png"/><Relationship Id="rId15" Type="http://schemas.openxmlformats.org/officeDocument/2006/relationships/image" Target="../media/image87.png"/><Relationship Id="rId10" Type="http://schemas.openxmlformats.org/officeDocument/2006/relationships/image" Target="../media/image82.png"/><Relationship Id="rId19" Type="http://schemas.openxmlformats.org/officeDocument/2006/relationships/image" Target="../media/image91.png"/><Relationship Id="rId4" Type="http://schemas.openxmlformats.org/officeDocument/2006/relationships/image" Target="../media/image6.png"/><Relationship Id="rId9" Type="http://schemas.openxmlformats.org/officeDocument/2006/relationships/image" Target="../media/image81.png"/><Relationship Id="rId14" Type="http://schemas.openxmlformats.org/officeDocument/2006/relationships/image" Target="../media/image86.png"/></Relationships>
</file>

<file path=ppt/slides/_rels/slide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1.png"/><Relationship Id="rId7" Type="http://schemas.openxmlformats.org/officeDocument/2006/relationships/image" Target="../media/image95.png"/><Relationship Id="rId12" Type="http://schemas.openxmlformats.org/officeDocument/2006/relationships/image" Target="../media/image100.png"/><Relationship Id="rId17" Type="http://schemas.openxmlformats.org/officeDocument/2006/relationships/image" Target="../media/image105.png"/><Relationship Id="rId2" Type="http://schemas.openxmlformats.org/officeDocument/2006/relationships/notesSlide" Target="../notesSlides/notesSlide8.xml"/><Relationship Id="rId16" Type="http://schemas.openxmlformats.org/officeDocument/2006/relationships/image" Target="../media/image104.png"/><Relationship Id="rId1" Type="http://schemas.openxmlformats.org/officeDocument/2006/relationships/slideLayout" Target="../slideLayouts/slideLayout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7.png"/><Relationship Id="rId15" Type="http://schemas.openxmlformats.org/officeDocument/2006/relationships/image" Target="../media/image103.png"/><Relationship Id="rId10" Type="http://schemas.openxmlformats.org/officeDocument/2006/relationships/image" Target="../media/image98.png"/><Relationship Id="rId4" Type="http://schemas.openxmlformats.org/officeDocument/2006/relationships/image" Target="../media/image6.png"/><Relationship Id="rId9" Type="http://schemas.openxmlformats.org/officeDocument/2006/relationships/image" Target="../media/image97.png"/><Relationship Id="rId14" Type="http://schemas.openxmlformats.org/officeDocument/2006/relationships/image" Target="../media/image102.png"/></Relationships>
</file>

<file path=ppt/slides/_rels/slide9.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media/image1.png"/><Relationship Id="rId7" Type="http://schemas.openxmlformats.org/officeDocument/2006/relationships/image" Target="../media/image107.png"/><Relationship Id="rId12" Type="http://schemas.openxmlformats.org/officeDocument/2006/relationships/image" Target="../media/image112.png"/><Relationship Id="rId17" Type="http://schemas.openxmlformats.org/officeDocument/2006/relationships/image" Target="../media/image117.png"/><Relationship Id="rId2" Type="http://schemas.openxmlformats.org/officeDocument/2006/relationships/notesSlide" Target="../notesSlides/notesSlide9.xml"/><Relationship Id="rId16" Type="http://schemas.openxmlformats.org/officeDocument/2006/relationships/image" Target="../media/image116.png"/><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7.pn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6.png"/><Relationship Id="rId9" Type="http://schemas.openxmlformats.org/officeDocument/2006/relationships/image" Target="../media/image109.png"/><Relationship Id="rId14" Type="http://schemas.openxmlformats.org/officeDocument/2006/relationships/image" Target="../media/image11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4"/>
          <a:stretch>
            <a:fillRect/>
          </a:stretch>
        </p:blipFill>
        <p:spPr>
          <a:xfrm>
            <a:off x="0" y="0"/>
            <a:ext cx="5486400" cy="6858000"/>
          </a:xfrm>
          <a:prstGeom prst="rect">
            <a:avLst/>
          </a:prstGeom>
        </p:spPr>
      </p:pic>
      <p:pic>
        <p:nvPicPr>
          <p:cNvPr id="5" name="SK-1-img-4" descr="preencoded.png"/>
          <p:cNvPicPr>
            <a:picLocks noChangeAspect="1"/>
          </p:cNvPicPr>
          <p:nvPr/>
        </p:nvPicPr>
        <p:blipFill>
          <a:blip r:embed="rId5"/>
          <a:stretch>
            <a:fillRect/>
          </a:stretch>
        </p:blipFill>
        <p:spPr>
          <a:xfrm>
            <a:off x="5486400" y="0"/>
            <a:ext cx="6705600" cy="6858000"/>
          </a:xfrm>
          <a:prstGeom prst="rect">
            <a:avLst/>
          </a:prstGeom>
        </p:spPr>
      </p:pic>
      <p:pic>
        <p:nvPicPr>
          <p:cNvPr id="8" name="SK-1-img-7" descr="preencoded.png"/>
          <p:cNvPicPr>
            <a:picLocks noChangeAspect="1"/>
          </p:cNvPicPr>
          <p:nvPr/>
        </p:nvPicPr>
        <p:blipFill>
          <a:blip r:embed="rId6"/>
          <a:stretch>
            <a:fillRect/>
          </a:stretch>
        </p:blipFill>
        <p:spPr>
          <a:xfrm>
            <a:off x="6248400" y="3729038"/>
            <a:ext cx="5181600" cy="314325"/>
          </a:xfrm>
          <a:prstGeom prst="rect">
            <a:avLst/>
          </a:prstGeom>
        </p:spPr>
      </p:pic>
      <p:sp>
        <p:nvSpPr>
          <p:cNvPr id="10" name="SK-1-text-9"/>
          <p:cNvSpPr/>
          <p:nvPr/>
        </p:nvSpPr>
        <p:spPr>
          <a:xfrm>
            <a:off x="6248400" y="368945"/>
            <a:ext cx="2894075" cy="285750"/>
          </a:xfrm>
          <a:prstGeom prst="rect">
            <a:avLst/>
          </a:prstGeom>
          <a:solidFill>
            <a:schemeClr val="accent2"/>
          </a:solidFill>
          <a:ln/>
        </p:spPr>
        <p:txBody>
          <a:bodyPr vert="horz" wrap="square" lIns="0" tIns="0" rIns="0" bIns="0" rtlCol="0" anchor="ctr"/>
          <a:lstStyle/>
          <a:p>
            <a:pPr marL="0" indent="0">
              <a:lnSpc>
                <a:spcPts val="1350"/>
              </a:lnSpc>
              <a:buNone/>
            </a:pPr>
            <a:r>
              <a:rPr lang="en-US" sz="1200" b="1" kern="0" spc="30" dirty="0">
                <a:solidFill>
                  <a:schemeClr val="bg1"/>
                </a:solidFill>
              </a:rPr>
              <a:t>BRADFORD VTS TEACHING DECK</a:t>
            </a:r>
            <a:endParaRPr lang="en-US" sz="1200" dirty="0">
              <a:solidFill>
                <a:schemeClr val="bg1"/>
              </a:solidFill>
            </a:endParaRPr>
          </a:p>
        </p:txBody>
      </p:sp>
      <p:sp>
        <p:nvSpPr>
          <p:cNvPr id="11" name="SK-1-text-10"/>
          <p:cNvSpPr/>
          <p:nvPr/>
        </p:nvSpPr>
        <p:spPr>
          <a:xfrm>
            <a:off x="6248400" y="940445"/>
            <a:ext cx="5181600" cy="1782812"/>
          </a:xfrm>
          <a:prstGeom prst="rect">
            <a:avLst/>
          </a:prstGeom>
          <a:noFill/>
          <a:ln/>
        </p:spPr>
        <p:txBody>
          <a:bodyPr vert="horz" wrap="square" lIns="0" tIns="0" rIns="0" bIns="0" rtlCol="0" anchor="ctr"/>
          <a:lstStyle/>
          <a:p>
            <a:pPr marL="0" indent="0">
              <a:lnSpc>
                <a:spcPts val="4680"/>
              </a:lnSpc>
              <a:buNone/>
            </a:pPr>
            <a:r>
              <a:rPr lang="en-US" sz="3900" b="1" dirty="0">
                <a:solidFill>
                  <a:srgbClr val="E67E22"/>
                </a:solidFill>
                <a:latin typeface="Montserrat" pitchFamily="34" charset="0"/>
                <a:ea typeface="Montserrat" pitchFamily="34" charset="-122"/>
                <a:cs typeface="Montserrat" pitchFamily="34" charset="-120"/>
              </a:rPr>
              <a:t>Diabetes During Ramadan: A Clinical Guide</a:t>
            </a:r>
            <a:endParaRPr lang="en-US" sz="3900" dirty="0"/>
          </a:p>
        </p:txBody>
      </p:sp>
      <p:sp>
        <p:nvSpPr>
          <p:cNvPr id="12" name="SK-1-text-11"/>
          <p:cNvSpPr/>
          <p:nvPr/>
        </p:nvSpPr>
        <p:spPr>
          <a:xfrm>
            <a:off x="6248400" y="2951857"/>
            <a:ext cx="5181600" cy="586680"/>
          </a:xfrm>
          <a:prstGeom prst="rect">
            <a:avLst/>
          </a:prstGeom>
          <a:noFill/>
          <a:ln/>
        </p:spPr>
        <p:txBody>
          <a:bodyPr vert="horz" wrap="square" lIns="0" tIns="0" rIns="0" bIns="0" rtlCol="0" anchor="ctr"/>
          <a:lstStyle/>
          <a:p>
            <a:pPr marL="0" indent="0">
              <a:lnSpc>
                <a:spcPts val="2310"/>
              </a:lnSpc>
              <a:buNone/>
            </a:pPr>
            <a:r>
              <a:rPr lang="en-US" sz="1650" dirty="0">
                <a:solidFill>
                  <a:srgbClr val="2D3436"/>
                </a:solidFill>
              </a:rPr>
              <a:t>Essential Management and Communication Strategies for GP Trainees</a:t>
            </a:r>
          </a:p>
          <a:p>
            <a:pPr marL="0" indent="0">
              <a:lnSpc>
                <a:spcPts val="2310"/>
              </a:lnSpc>
              <a:buNone/>
            </a:pPr>
            <a:r>
              <a:rPr lang="en-US" sz="1650" dirty="0">
                <a:solidFill>
                  <a:srgbClr val="2D3436"/>
                </a:solidFill>
              </a:rPr>
              <a:t>May 2026</a:t>
            </a:r>
            <a:endParaRPr lang="en-US" sz="1650" dirty="0"/>
          </a:p>
        </p:txBody>
      </p:sp>
      <p:sp>
        <p:nvSpPr>
          <p:cNvPr id="13" name="SK-1-text-12"/>
          <p:cNvSpPr/>
          <p:nvPr/>
        </p:nvSpPr>
        <p:spPr>
          <a:xfrm>
            <a:off x="6248400" y="3729038"/>
            <a:ext cx="5943600" cy="314325"/>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Clinical Currency: NICE NG28 (Feb 2026) | IDF-DAR Practical Guidelines 2021</a:t>
            </a:r>
            <a:endParaRPr lang="en-US" sz="1050" dirty="0"/>
          </a:p>
        </p:txBody>
      </p:sp>
      <p:sp>
        <p:nvSpPr>
          <p:cNvPr id="14" name="SK-1-text-13"/>
          <p:cNvSpPr/>
          <p:nvPr/>
        </p:nvSpPr>
        <p:spPr>
          <a:xfrm>
            <a:off x="6248400" y="5186363"/>
            <a:ext cx="51816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E67E22"/>
                </a:solidFill>
                <a:latin typeface="Montserrat" pitchFamily="34" charset="0"/>
                <a:ea typeface="Montserrat" pitchFamily="34" charset="-122"/>
                <a:cs typeface="Montserrat" pitchFamily="34" charset="-120"/>
              </a:rPr>
              <a:t>Bradford VTS</a:t>
            </a:r>
            <a:endParaRPr lang="en-US" sz="2100" dirty="0"/>
          </a:p>
        </p:txBody>
      </p:sp>
      <p:sp>
        <p:nvSpPr>
          <p:cNvPr id="15" name="SK-1-text-14"/>
          <p:cNvSpPr/>
          <p:nvPr/>
        </p:nvSpPr>
        <p:spPr>
          <a:xfrm>
            <a:off x="6248400" y="5624513"/>
            <a:ext cx="5181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7E22"/>
                </a:solidFill>
              </a:rPr>
              <a:t>www.bradfordvts.co.uk</a:t>
            </a:r>
            <a:endParaRPr lang="en-US" sz="1200" dirty="0"/>
          </a:p>
        </p:txBody>
      </p:sp>
      <p:sp>
        <p:nvSpPr>
          <p:cNvPr id="16" name="SK-1-text-15"/>
          <p:cNvSpPr/>
          <p:nvPr/>
        </p:nvSpPr>
        <p:spPr>
          <a:xfrm>
            <a:off x="6248400" y="6196013"/>
            <a:ext cx="5181600" cy="293191"/>
          </a:xfrm>
          <a:prstGeom prst="rect">
            <a:avLst/>
          </a:prstGeom>
          <a:noFill/>
          <a:ln/>
        </p:spPr>
        <p:txBody>
          <a:bodyPr vert="horz" wrap="square" lIns="0" tIns="0" rIns="0" bIns="0" rtlCol="0" anchor="ctr"/>
          <a:lstStyle/>
          <a:p>
            <a:pPr marL="0" indent="0">
              <a:lnSpc>
                <a:spcPts val="1155"/>
              </a:lnSpc>
              <a:buNone/>
            </a:pPr>
            <a:r>
              <a:rPr lang="en-US" sz="825" i="1" dirty="0">
                <a:solidFill>
                  <a:srgbClr val="B2BEC3"/>
                </a:solidFill>
              </a:rPr>
              <a:t>Disclaimer: This deck is for educational use only. Clinical decisions remain the sole responsibility of the practitioner. Information is accurate as of March 2026.</a:t>
            </a:r>
            <a:endParaRPr lang="en-US" sz="8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0-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0-img-5" descr="preencoded.png"/>
          <p:cNvPicPr>
            <a:picLocks noChangeAspect="1"/>
          </p:cNvPicPr>
          <p:nvPr/>
        </p:nvPicPr>
        <p:blipFill>
          <a:blip r:embed="rId6"/>
          <a:stretch>
            <a:fillRect/>
          </a:stretch>
        </p:blipFill>
        <p:spPr>
          <a:xfrm>
            <a:off x="381000" y="1524000"/>
            <a:ext cx="11430000" cy="800100"/>
          </a:xfrm>
          <a:prstGeom prst="rect">
            <a:avLst/>
          </a:prstGeom>
        </p:spPr>
      </p:pic>
      <p:pic>
        <p:nvPicPr>
          <p:cNvPr id="7" name="SK-10-img-6" descr="preencoded.png"/>
          <p:cNvPicPr>
            <a:picLocks noChangeAspect="1"/>
          </p:cNvPicPr>
          <p:nvPr/>
        </p:nvPicPr>
        <p:blipFill>
          <a:blip r:embed="rId7"/>
          <a:stretch>
            <a:fillRect/>
          </a:stretch>
        </p:blipFill>
        <p:spPr>
          <a:xfrm>
            <a:off x="619125" y="1782663"/>
            <a:ext cx="333375" cy="282773"/>
          </a:xfrm>
          <a:prstGeom prst="rect">
            <a:avLst/>
          </a:prstGeom>
        </p:spPr>
      </p:pic>
      <p:pic>
        <p:nvPicPr>
          <p:cNvPr id="8" name="SK-10-img-7" descr="preencoded.png"/>
          <p:cNvPicPr>
            <a:picLocks noChangeAspect="1"/>
          </p:cNvPicPr>
          <p:nvPr/>
        </p:nvPicPr>
        <p:blipFill>
          <a:blip r:embed="rId8"/>
          <a:stretch>
            <a:fillRect/>
          </a:stretch>
        </p:blipFill>
        <p:spPr>
          <a:xfrm>
            <a:off x="381000" y="2609850"/>
            <a:ext cx="3651200" cy="4057650"/>
          </a:xfrm>
          <a:prstGeom prst="rect">
            <a:avLst/>
          </a:prstGeom>
        </p:spPr>
      </p:pic>
      <p:pic>
        <p:nvPicPr>
          <p:cNvPr id="9" name="SK-10-img-8" descr="preencoded.png"/>
          <p:cNvPicPr>
            <a:picLocks noChangeAspect="1"/>
          </p:cNvPicPr>
          <p:nvPr/>
        </p:nvPicPr>
        <p:blipFill>
          <a:blip r:embed="rId9"/>
          <a:stretch>
            <a:fillRect/>
          </a:stretch>
        </p:blipFill>
        <p:spPr>
          <a:xfrm>
            <a:off x="619125" y="2847975"/>
            <a:ext cx="3174950" cy="381000"/>
          </a:xfrm>
          <a:prstGeom prst="rect">
            <a:avLst/>
          </a:prstGeom>
        </p:spPr>
      </p:pic>
      <p:pic>
        <p:nvPicPr>
          <p:cNvPr id="10" name="SK-10-img-9" descr="preencoded.png"/>
          <p:cNvPicPr>
            <a:picLocks noChangeAspect="1"/>
          </p:cNvPicPr>
          <p:nvPr/>
        </p:nvPicPr>
        <p:blipFill>
          <a:blip r:embed="rId10"/>
          <a:stretch>
            <a:fillRect/>
          </a:stretch>
        </p:blipFill>
        <p:spPr>
          <a:xfrm>
            <a:off x="619125" y="2895600"/>
            <a:ext cx="238125" cy="190500"/>
          </a:xfrm>
          <a:prstGeom prst="rect">
            <a:avLst/>
          </a:prstGeom>
        </p:spPr>
      </p:pic>
      <p:pic>
        <p:nvPicPr>
          <p:cNvPr id="11" name="SK-10-img-10" descr="preencoded.png"/>
          <p:cNvPicPr>
            <a:picLocks noChangeAspect="1"/>
          </p:cNvPicPr>
          <p:nvPr/>
        </p:nvPicPr>
        <p:blipFill>
          <a:blip r:embed="rId11"/>
          <a:stretch>
            <a:fillRect/>
          </a:stretch>
        </p:blipFill>
        <p:spPr>
          <a:xfrm>
            <a:off x="619125" y="3476625"/>
            <a:ext cx="142875" cy="142875"/>
          </a:xfrm>
          <a:prstGeom prst="rect">
            <a:avLst/>
          </a:prstGeom>
        </p:spPr>
      </p:pic>
      <p:pic>
        <p:nvPicPr>
          <p:cNvPr id="12" name="SK-10-img-11" descr="preencoded.png"/>
          <p:cNvPicPr>
            <a:picLocks noChangeAspect="1"/>
          </p:cNvPicPr>
          <p:nvPr/>
        </p:nvPicPr>
        <p:blipFill>
          <a:blip r:embed="rId11"/>
          <a:stretch>
            <a:fillRect/>
          </a:stretch>
        </p:blipFill>
        <p:spPr>
          <a:xfrm>
            <a:off x="619125" y="4076700"/>
            <a:ext cx="142875" cy="142875"/>
          </a:xfrm>
          <a:prstGeom prst="rect">
            <a:avLst/>
          </a:prstGeom>
        </p:spPr>
      </p:pic>
      <p:pic>
        <p:nvPicPr>
          <p:cNvPr id="13" name="SK-10-img-12" descr="preencoded.png"/>
          <p:cNvPicPr>
            <a:picLocks noChangeAspect="1"/>
          </p:cNvPicPr>
          <p:nvPr/>
        </p:nvPicPr>
        <p:blipFill>
          <a:blip r:embed="rId11"/>
          <a:stretch>
            <a:fillRect/>
          </a:stretch>
        </p:blipFill>
        <p:spPr>
          <a:xfrm>
            <a:off x="619125" y="4676775"/>
            <a:ext cx="142875" cy="142875"/>
          </a:xfrm>
          <a:prstGeom prst="rect">
            <a:avLst/>
          </a:prstGeom>
        </p:spPr>
      </p:pic>
      <p:pic>
        <p:nvPicPr>
          <p:cNvPr id="14" name="SK-10-img-13" descr="preencoded.png"/>
          <p:cNvPicPr>
            <a:picLocks noChangeAspect="1"/>
          </p:cNvPicPr>
          <p:nvPr/>
        </p:nvPicPr>
        <p:blipFill>
          <a:blip r:embed="rId12"/>
          <a:stretch>
            <a:fillRect/>
          </a:stretch>
        </p:blipFill>
        <p:spPr>
          <a:xfrm>
            <a:off x="619125" y="5616178"/>
            <a:ext cx="3174950" cy="813197"/>
          </a:xfrm>
          <a:prstGeom prst="rect">
            <a:avLst/>
          </a:prstGeom>
        </p:spPr>
      </p:pic>
      <p:pic>
        <p:nvPicPr>
          <p:cNvPr id="15" name="SK-10-img-14" descr="preencoded.png"/>
          <p:cNvPicPr>
            <a:picLocks noChangeAspect="1"/>
          </p:cNvPicPr>
          <p:nvPr/>
        </p:nvPicPr>
        <p:blipFill>
          <a:blip r:embed="rId13"/>
          <a:stretch>
            <a:fillRect/>
          </a:stretch>
        </p:blipFill>
        <p:spPr>
          <a:xfrm>
            <a:off x="4270325" y="2609850"/>
            <a:ext cx="3651200" cy="4057650"/>
          </a:xfrm>
          <a:prstGeom prst="rect">
            <a:avLst/>
          </a:prstGeom>
        </p:spPr>
      </p:pic>
      <p:pic>
        <p:nvPicPr>
          <p:cNvPr id="16" name="SK-10-img-15" descr="preencoded.png"/>
          <p:cNvPicPr>
            <a:picLocks noChangeAspect="1"/>
          </p:cNvPicPr>
          <p:nvPr/>
        </p:nvPicPr>
        <p:blipFill>
          <a:blip r:embed="rId14"/>
          <a:stretch>
            <a:fillRect/>
          </a:stretch>
        </p:blipFill>
        <p:spPr>
          <a:xfrm>
            <a:off x="4508450" y="2847975"/>
            <a:ext cx="3174950" cy="381000"/>
          </a:xfrm>
          <a:prstGeom prst="rect">
            <a:avLst/>
          </a:prstGeom>
        </p:spPr>
      </p:pic>
      <p:pic>
        <p:nvPicPr>
          <p:cNvPr id="17" name="SK-10-img-16" descr="preencoded.png"/>
          <p:cNvPicPr>
            <a:picLocks noChangeAspect="1"/>
          </p:cNvPicPr>
          <p:nvPr/>
        </p:nvPicPr>
        <p:blipFill>
          <a:blip r:embed="rId15"/>
          <a:stretch>
            <a:fillRect/>
          </a:stretch>
        </p:blipFill>
        <p:spPr>
          <a:xfrm>
            <a:off x="4508450" y="2895600"/>
            <a:ext cx="238125" cy="190500"/>
          </a:xfrm>
          <a:prstGeom prst="rect">
            <a:avLst/>
          </a:prstGeom>
        </p:spPr>
      </p:pic>
      <p:pic>
        <p:nvPicPr>
          <p:cNvPr id="18" name="SK-10-img-17" descr="preencoded.png"/>
          <p:cNvPicPr>
            <a:picLocks noChangeAspect="1"/>
          </p:cNvPicPr>
          <p:nvPr/>
        </p:nvPicPr>
        <p:blipFill>
          <a:blip r:embed="rId16"/>
          <a:stretch>
            <a:fillRect/>
          </a:stretch>
        </p:blipFill>
        <p:spPr>
          <a:xfrm>
            <a:off x="4508450" y="3476625"/>
            <a:ext cx="142875" cy="131862"/>
          </a:xfrm>
          <a:prstGeom prst="rect">
            <a:avLst/>
          </a:prstGeom>
        </p:spPr>
      </p:pic>
      <p:pic>
        <p:nvPicPr>
          <p:cNvPr id="19" name="SK-10-img-18" descr="preencoded.png"/>
          <p:cNvPicPr>
            <a:picLocks noChangeAspect="1"/>
          </p:cNvPicPr>
          <p:nvPr/>
        </p:nvPicPr>
        <p:blipFill>
          <a:blip r:embed="rId16"/>
          <a:stretch>
            <a:fillRect/>
          </a:stretch>
        </p:blipFill>
        <p:spPr>
          <a:xfrm>
            <a:off x="4508450" y="4076700"/>
            <a:ext cx="142875" cy="131862"/>
          </a:xfrm>
          <a:prstGeom prst="rect">
            <a:avLst/>
          </a:prstGeom>
        </p:spPr>
      </p:pic>
      <p:pic>
        <p:nvPicPr>
          <p:cNvPr id="20" name="SK-10-img-19" descr="preencoded.png"/>
          <p:cNvPicPr>
            <a:picLocks noChangeAspect="1"/>
          </p:cNvPicPr>
          <p:nvPr/>
        </p:nvPicPr>
        <p:blipFill>
          <a:blip r:embed="rId17"/>
          <a:stretch>
            <a:fillRect/>
          </a:stretch>
        </p:blipFill>
        <p:spPr>
          <a:xfrm>
            <a:off x="4508450" y="4676775"/>
            <a:ext cx="142875" cy="114300"/>
          </a:xfrm>
          <a:prstGeom prst="rect">
            <a:avLst/>
          </a:prstGeom>
        </p:spPr>
      </p:pic>
      <p:pic>
        <p:nvPicPr>
          <p:cNvPr id="21" name="SK-10-img-20" descr="preencoded.png"/>
          <p:cNvPicPr>
            <a:picLocks noChangeAspect="1"/>
          </p:cNvPicPr>
          <p:nvPr/>
        </p:nvPicPr>
        <p:blipFill>
          <a:blip r:embed="rId18"/>
          <a:stretch>
            <a:fillRect/>
          </a:stretch>
        </p:blipFill>
        <p:spPr>
          <a:xfrm>
            <a:off x="4508450" y="5616178"/>
            <a:ext cx="3174950" cy="813197"/>
          </a:xfrm>
          <a:prstGeom prst="rect">
            <a:avLst/>
          </a:prstGeom>
        </p:spPr>
      </p:pic>
      <p:pic>
        <p:nvPicPr>
          <p:cNvPr id="22" name="SK-10-img-21" descr="preencoded.png"/>
          <p:cNvPicPr>
            <a:picLocks noChangeAspect="1"/>
          </p:cNvPicPr>
          <p:nvPr/>
        </p:nvPicPr>
        <p:blipFill>
          <a:blip r:embed="rId19"/>
          <a:stretch>
            <a:fillRect/>
          </a:stretch>
        </p:blipFill>
        <p:spPr>
          <a:xfrm>
            <a:off x="8159651" y="2609850"/>
            <a:ext cx="3651200" cy="4057650"/>
          </a:xfrm>
          <a:prstGeom prst="rect">
            <a:avLst/>
          </a:prstGeom>
        </p:spPr>
      </p:pic>
      <p:pic>
        <p:nvPicPr>
          <p:cNvPr id="23" name="SK-10-img-22" descr="preencoded.png"/>
          <p:cNvPicPr>
            <a:picLocks noChangeAspect="1"/>
          </p:cNvPicPr>
          <p:nvPr/>
        </p:nvPicPr>
        <p:blipFill>
          <a:blip r:embed="rId20"/>
          <a:stretch>
            <a:fillRect/>
          </a:stretch>
        </p:blipFill>
        <p:spPr>
          <a:xfrm>
            <a:off x="8397776" y="2847975"/>
            <a:ext cx="3174950" cy="381000"/>
          </a:xfrm>
          <a:prstGeom prst="rect">
            <a:avLst/>
          </a:prstGeom>
        </p:spPr>
      </p:pic>
      <p:pic>
        <p:nvPicPr>
          <p:cNvPr id="24" name="SK-10-img-23" descr="preencoded.png"/>
          <p:cNvPicPr>
            <a:picLocks noChangeAspect="1"/>
          </p:cNvPicPr>
          <p:nvPr/>
        </p:nvPicPr>
        <p:blipFill>
          <a:blip r:embed="rId21"/>
          <a:stretch>
            <a:fillRect/>
          </a:stretch>
        </p:blipFill>
        <p:spPr>
          <a:xfrm>
            <a:off x="8397776" y="2895600"/>
            <a:ext cx="238125" cy="190500"/>
          </a:xfrm>
          <a:prstGeom prst="rect">
            <a:avLst/>
          </a:prstGeom>
        </p:spPr>
      </p:pic>
      <p:pic>
        <p:nvPicPr>
          <p:cNvPr id="25" name="SK-10-img-24" descr="preencoded.png"/>
          <p:cNvPicPr>
            <a:picLocks noChangeAspect="1"/>
          </p:cNvPicPr>
          <p:nvPr/>
        </p:nvPicPr>
        <p:blipFill>
          <a:blip r:embed="rId11"/>
          <a:stretch>
            <a:fillRect/>
          </a:stretch>
        </p:blipFill>
        <p:spPr>
          <a:xfrm>
            <a:off x="8397776" y="3476625"/>
            <a:ext cx="142875" cy="142875"/>
          </a:xfrm>
          <a:prstGeom prst="rect">
            <a:avLst/>
          </a:prstGeom>
        </p:spPr>
      </p:pic>
      <p:pic>
        <p:nvPicPr>
          <p:cNvPr id="26" name="SK-10-img-25" descr="preencoded.png"/>
          <p:cNvPicPr>
            <a:picLocks noChangeAspect="1"/>
          </p:cNvPicPr>
          <p:nvPr/>
        </p:nvPicPr>
        <p:blipFill>
          <a:blip r:embed="rId22"/>
          <a:stretch>
            <a:fillRect/>
          </a:stretch>
        </p:blipFill>
        <p:spPr>
          <a:xfrm>
            <a:off x="8397776" y="4076700"/>
            <a:ext cx="142875" cy="142875"/>
          </a:xfrm>
          <a:prstGeom prst="rect">
            <a:avLst/>
          </a:prstGeom>
        </p:spPr>
      </p:pic>
      <p:pic>
        <p:nvPicPr>
          <p:cNvPr id="27" name="SK-10-img-26" descr="preencoded.png"/>
          <p:cNvPicPr>
            <a:picLocks noChangeAspect="1"/>
          </p:cNvPicPr>
          <p:nvPr/>
        </p:nvPicPr>
        <p:blipFill>
          <a:blip r:embed="rId11"/>
          <a:stretch>
            <a:fillRect/>
          </a:stretch>
        </p:blipFill>
        <p:spPr>
          <a:xfrm>
            <a:off x="8397776" y="4676775"/>
            <a:ext cx="142875" cy="142875"/>
          </a:xfrm>
          <a:prstGeom prst="rect">
            <a:avLst/>
          </a:prstGeom>
        </p:spPr>
      </p:pic>
      <p:pic>
        <p:nvPicPr>
          <p:cNvPr id="28" name="SK-10-img-27" descr="preencoded.png"/>
          <p:cNvPicPr>
            <a:picLocks noChangeAspect="1"/>
          </p:cNvPicPr>
          <p:nvPr/>
        </p:nvPicPr>
        <p:blipFill>
          <a:blip r:embed="rId23"/>
          <a:stretch>
            <a:fillRect/>
          </a:stretch>
        </p:blipFill>
        <p:spPr>
          <a:xfrm>
            <a:off x="8397776" y="5616178"/>
            <a:ext cx="3174950" cy="813197"/>
          </a:xfrm>
          <a:prstGeom prst="rect">
            <a:avLst/>
          </a:prstGeom>
        </p:spPr>
      </p:pic>
      <p:sp>
        <p:nvSpPr>
          <p:cNvPr id="29" name="SK-10-text-28"/>
          <p:cNvSpPr/>
          <p:nvPr/>
        </p:nvSpPr>
        <p:spPr>
          <a:xfrm>
            <a:off x="428625" y="238125"/>
            <a:ext cx="905256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METFORMIN</a:t>
            </a:r>
            <a:endParaRPr lang="en-US" sz="1800" dirty="0"/>
          </a:p>
        </p:txBody>
      </p:sp>
      <p:sp>
        <p:nvSpPr>
          <p:cNvPr id="30" name="SK-10-text-29"/>
          <p:cNvSpPr/>
          <p:nvPr/>
        </p:nvSpPr>
        <p:spPr>
          <a:xfrm>
            <a:off x="10582275" y="361950"/>
            <a:ext cx="160972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1" name="SK-10-text-30"/>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2" name="SK-10-text-31"/>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3" name="SK-10-text-32"/>
          <p:cNvSpPr/>
          <p:nvPr/>
        </p:nvSpPr>
        <p:spPr>
          <a:xfrm>
            <a:off x="1143000" y="1666875"/>
            <a:ext cx="10429875" cy="514350"/>
          </a:xfrm>
          <a:prstGeom prst="rect">
            <a:avLst/>
          </a:prstGeom>
          <a:noFill/>
          <a:ln/>
        </p:spPr>
        <p:txBody>
          <a:bodyPr vert="horz" wrap="square" lIns="0" tIns="0" rIns="0" bIns="0" rtlCol="0" anchor="ctr"/>
          <a:lstStyle/>
          <a:p>
            <a:pPr marL="0" indent="0">
              <a:lnSpc>
                <a:spcPts val="2025"/>
              </a:lnSpc>
              <a:buNone/>
            </a:pPr>
            <a:r>
              <a:rPr lang="en-US" sz="1350" dirty="0">
                <a:solidFill>
                  <a:srgbClr val="2D3436"/>
                </a:solidFill>
              </a:rPr>
              <a:t>Metformin is generally safe with </a:t>
            </a:r>
            <a:r>
              <a:rPr lang="en-US" sz="1350" b="1" dirty="0">
                <a:solidFill>
                  <a:srgbClr val="D63031"/>
                </a:solidFill>
              </a:rPr>
              <a:t>low hypoglycaemia risk</a:t>
            </a:r>
            <a:r>
              <a:rPr lang="en-US" sz="1350" dirty="0">
                <a:solidFill>
                  <a:srgbClr val="2D3436"/>
                </a:solidFill>
              </a:rPr>
              <a:t>. The primary goal is adjusting timing to match nutrient intake between Iftari and Suhoor.</a:t>
            </a:r>
            <a:endParaRPr lang="en-US" sz="1350" dirty="0"/>
          </a:p>
        </p:txBody>
      </p:sp>
      <p:sp>
        <p:nvSpPr>
          <p:cNvPr id="34" name="SK-10-text-33"/>
          <p:cNvSpPr/>
          <p:nvPr/>
        </p:nvSpPr>
        <p:spPr>
          <a:xfrm>
            <a:off x="971550" y="2847975"/>
            <a:ext cx="320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OD &amp; BD Dosing</a:t>
            </a:r>
            <a:endParaRPr lang="en-US" sz="1500" dirty="0"/>
          </a:p>
        </p:txBody>
      </p:sp>
      <p:sp>
        <p:nvSpPr>
          <p:cNvPr id="35" name="SK-10-text-34"/>
          <p:cNvSpPr/>
          <p:nvPr/>
        </p:nvSpPr>
        <p:spPr>
          <a:xfrm>
            <a:off x="857250" y="3419475"/>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Once Daily (OD):</a:t>
            </a:r>
            <a:r>
              <a:rPr lang="en-US" sz="1200" dirty="0">
                <a:solidFill>
                  <a:srgbClr val="2D3436"/>
                </a:solidFill>
              </a:rPr>
              <a:t> Move the entire dose to </a:t>
            </a:r>
            <a:r>
              <a:rPr lang="en-US" sz="1200" b="1" dirty="0">
                <a:solidFill>
                  <a:srgbClr val="2D3436"/>
                </a:solidFill>
              </a:rPr>
              <a:t>Iftari</a:t>
            </a:r>
            <a:r>
              <a:rPr lang="en-US" sz="1200" dirty="0">
                <a:solidFill>
                  <a:srgbClr val="2D3436"/>
                </a:solidFill>
              </a:rPr>
              <a:t> (sunset meal).</a:t>
            </a:r>
            <a:endParaRPr lang="en-US" sz="1200" dirty="0"/>
          </a:p>
        </p:txBody>
      </p:sp>
      <p:sp>
        <p:nvSpPr>
          <p:cNvPr id="36" name="SK-10-text-35"/>
          <p:cNvSpPr/>
          <p:nvPr/>
        </p:nvSpPr>
        <p:spPr>
          <a:xfrm>
            <a:off x="857250" y="4019550"/>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Twice Daily (BD):</a:t>
            </a:r>
            <a:r>
              <a:rPr lang="en-US" sz="1200" dirty="0">
                <a:solidFill>
                  <a:srgbClr val="2D3436"/>
                </a:solidFill>
              </a:rPr>
              <a:t> Take one dose at Suhoor and one at Iftari.</a:t>
            </a:r>
            <a:endParaRPr lang="en-US" sz="1200" dirty="0"/>
          </a:p>
        </p:txBody>
      </p:sp>
      <p:sp>
        <p:nvSpPr>
          <p:cNvPr id="37" name="SK-10-text-36"/>
          <p:cNvSpPr/>
          <p:nvPr/>
        </p:nvSpPr>
        <p:spPr>
          <a:xfrm>
            <a:off x="857250" y="4619625"/>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Adjustment:</a:t>
            </a:r>
            <a:r>
              <a:rPr lang="en-US" sz="1200" dirty="0">
                <a:solidFill>
                  <a:srgbClr val="2D3436"/>
                </a:solidFill>
              </a:rPr>
              <a:t> Consider reducing Suhoor dose by 50% if GI side effects occur.</a:t>
            </a:r>
            <a:endParaRPr lang="en-US" sz="1200" dirty="0"/>
          </a:p>
        </p:txBody>
      </p:sp>
      <p:sp>
        <p:nvSpPr>
          <p:cNvPr id="38" name="SK-10-text-37"/>
          <p:cNvSpPr/>
          <p:nvPr/>
        </p:nvSpPr>
        <p:spPr>
          <a:xfrm>
            <a:off x="733425" y="5730478"/>
            <a:ext cx="29463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rPr>
              <a:t>AKT PEARL</a:t>
            </a:r>
            <a:endParaRPr lang="en-US" sz="1050" dirty="0"/>
          </a:p>
        </p:txBody>
      </p:sp>
      <p:sp>
        <p:nvSpPr>
          <p:cNvPr id="39" name="SK-10-text-38"/>
          <p:cNvSpPr/>
          <p:nvPr/>
        </p:nvSpPr>
        <p:spPr>
          <a:xfrm>
            <a:off x="733425" y="5968603"/>
            <a:ext cx="2946350" cy="346472"/>
          </a:xfrm>
          <a:prstGeom prst="rect">
            <a:avLst/>
          </a:prstGeom>
          <a:noFill/>
          <a:ln/>
        </p:spPr>
        <p:txBody>
          <a:bodyPr vert="horz" wrap="square" lIns="0" tIns="0" rIns="0" bIns="0" rtlCol="0" anchor="ctr"/>
          <a:lstStyle/>
          <a:p>
            <a:pPr marL="0" indent="0">
              <a:lnSpc>
                <a:spcPts val="1365"/>
              </a:lnSpc>
              <a:buNone/>
            </a:pPr>
            <a:r>
              <a:rPr lang="en-US" sz="975" dirty="0">
                <a:solidFill>
                  <a:srgbClr val="2D3436"/>
                </a:solidFill>
              </a:rPr>
              <a:t>Standard release metformin should not be taken during the daylight fast; always shift to meal times.</a:t>
            </a:r>
            <a:endParaRPr lang="en-US" sz="975" dirty="0"/>
          </a:p>
        </p:txBody>
      </p:sp>
      <p:sp>
        <p:nvSpPr>
          <p:cNvPr id="40" name="SK-10-text-39"/>
          <p:cNvSpPr/>
          <p:nvPr/>
        </p:nvSpPr>
        <p:spPr>
          <a:xfrm>
            <a:off x="4860875" y="2847975"/>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Three Times Daily</a:t>
            </a:r>
            <a:endParaRPr lang="en-US" sz="1500" dirty="0"/>
          </a:p>
        </p:txBody>
      </p:sp>
      <p:sp>
        <p:nvSpPr>
          <p:cNvPr id="41" name="SK-10-text-40"/>
          <p:cNvSpPr/>
          <p:nvPr/>
        </p:nvSpPr>
        <p:spPr>
          <a:xfrm>
            <a:off x="4746575" y="3419475"/>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Morning Dose:</a:t>
            </a:r>
            <a:r>
              <a:rPr lang="en-US" sz="1200" dirty="0">
                <a:solidFill>
                  <a:srgbClr val="2D3436"/>
                </a:solidFill>
              </a:rPr>
              <a:t> Reduce by 50% and take at Suhoor.</a:t>
            </a:r>
            <a:endParaRPr lang="en-US" sz="1200" dirty="0"/>
          </a:p>
        </p:txBody>
      </p:sp>
      <p:sp>
        <p:nvSpPr>
          <p:cNvPr id="42" name="SK-10-text-41"/>
          <p:cNvSpPr/>
          <p:nvPr/>
        </p:nvSpPr>
        <p:spPr>
          <a:xfrm>
            <a:off x="4746575" y="4019550"/>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Lunchtime Dose:</a:t>
            </a:r>
            <a:r>
              <a:rPr lang="en-US" sz="1200" dirty="0">
                <a:solidFill>
                  <a:srgbClr val="2D3436"/>
                </a:solidFill>
              </a:rPr>
              <a:t> Omit entirely (no midday meal).</a:t>
            </a:r>
            <a:endParaRPr lang="en-US" sz="1200" dirty="0"/>
          </a:p>
        </p:txBody>
      </p:sp>
      <p:sp>
        <p:nvSpPr>
          <p:cNvPr id="43" name="SK-10-text-42"/>
          <p:cNvSpPr/>
          <p:nvPr/>
        </p:nvSpPr>
        <p:spPr>
          <a:xfrm>
            <a:off x="4746575" y="4619625"/>
            <a:ext cx="62179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Evening Dose:</a:t>
            </a:r>
            <a:r>
              <a:rPr lang="en-US" sz="1200" dirty="0">
                <a:solidFill>
                  <a:srgbClr val="2D3436"/>
                </a:solidFill>
              </a:rPr>
              <a:t> Full dose at Iftari.</a:t>
            </a:r>
            <a:endParaRPr lang="en-US" sz="1200" dirty="0"/>
          </a:p>
        </p:txBody>
      </p:sp>
      <p:sp>
        <p:nvSpPr>
          <p:cNvPr id="44" name="SK-10-text-43"/>
          <p:cNvSpPr/>
          <p:nvPr/>
        </p:nvSpPr>
        <p:spPr>
          <a:xfrm>
            <a:off x="4622750" y="5730478"/>
            <a:ext cx="29463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rPr>
              <a:t>SCA TIP</a:t>
            </a:r>
            <a:endParaRPr lang="en-US" sz="1050" dirty="0"/>
          </a:p>
        </p:txBody>
      </p:sp>
      <p:sp>
        <p:nvSpPr>
          <p:cNvPr id="45" name="SK-10-text-44"/>
          <p:cNvSpPr/>
          <p:nvPr/>
        </p:nvSpPr>
        <p:spPr>
          <a:xfrm>
            <a:off x="4622750" y="5968603"/>
            <a:ext cx="2946350" cy="346472"/>
          </a:xfrm>
          <a:prstGeom prst="rect">
            <a:avLst/>
          </a:prstGeom>
          <a:noFill/>
          <a:ln/>
        </p:spPr>
        <p:txBody>
          <a:bodyPr vert="horz" wrap="square" lIns="0" tIns="0" rIns="0" bIns="0" rtlCol="0" anchor="ctr"/>
          <a:lstStyle/>
          <a:p>
            <a:pPr marL="0" indent="0">
              <a:lnSpc>
                <a:spcPts val="1365"/>
              </a:lnSpc>
              <a:buNone/>
            </a:pPr>
            <a:r>
              <a:rPr lang="en-US" sz="975" dirty="0">
                <a:solidFill>
                  <a:srgbClr val="2D3436"/>
                </a:solidFill>
              </a:rPr>
              <a:t>Consolidate doses to Suhoor and Iftari to simplify the regimen and improve compliance.</a:t>
            </a:r>
            <a:endParaRPr lang="en-US" sz="975" dirty="0"/>
          </a:p>
        </p:txBody>
      </p:sp>
      <p:sp>
        <p:nvSpPr>
          <p:cNvPr id="46" name="SK-10-text-45"/>
          <p:cNvSpPr/>
          <p:nvPr/>
        </p:nvSpPr>
        <p:spPr>
          <a:xfrm>
            <a:off x="8750201" y="2847975"/>
            <a:ext cx="3441799"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Modified Release (MR)</a:t>
            </a:r>
            <a:endParaRPr lang="en-US" sz="1500" dirty="0"/>
          </a:p>
        </p:txBody>
      </p:sp>
      <p:sp>
        <p:nvSpPr>
          <p:cNvPr id="47" name="SK-10-text-46"/>
          <p:cNvSpPr/>
          <p:nvPr/>
        </p:nvSpPr>
        <p:spPr>
          <a:xfrm>
            <a:off x="8635901" y="3419475"/>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Clinical Preference:</a:t>
            </a:r>
            <a:r>
              <a:rPr lang="en-US" sz="1200" dirty="0">
                <a:solidFill>
                  <a:srgbClr val="2D3436"/>
                </a:solidFill>
              </a:rPr>
              <a:t> MR preparations are preferred for Ramadan.</a:t>
            </a:r>
            <a:endParaRPr lang="en-US" sz="1200" dirty="0"/>
          </a:p>
        </p:txBody>
      </p:sp>
      <p:sp>
        <p:nvSpPr>
          <p:cNvPr id="48" name="SK-10-text-47"/>
          <p:cNvSpPr/>
          <p:nvPr/>
        </p:nvSpPr>
        <p:spPr>
          <a:xfrm>
            <a:off x="8635901" y="4019550"/>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Timing:</a:t>
            </a:r>
            <a:r>
              <a:rPr lang="en-US" sz="1200" dirty="0">
                <a:solidFill>
                  <a:srgbClr val="2D3436"/>
                </a:solidFill>
              </a:rPr>
              <a:t> Take the full daily dose once daily at </a:t>
            </a:r>
            <a:r>
              <a:rPr lang="en-US" sz="1200" b="1" dirty="0">
                <a:solidFill>
                  <a:srgbClr val="2D3436"/>
                </a:solidFill>
              </a:rPr>
              <a:t>Iftari</a:t>
            </a:r>
            <a:r>
              <a:rPr lang="en-US" sz="1200" dirty="0">
                <a:solidFill>
                  <a:srgbClr val="2D3436"/>
                </a:solidFill>
              </a:rPr>
              <a:t>.</a:t>
            </a:r>
            <a:endParaRPr lang="en-US" sz="1200" dirty="0"/>
          </a:p>
        </p:txBody>
      </p:sp>
      <p:sp>
        <p:nvSpPr>
          <p:cNvPr id="49" name="SK-10-text-48"/>
          <p:cNvSpPr/>
          <p:nvPr/>
        </p:nvSpPr>
        <p:spPr>
          <a:xfrm>
            <a:off x="8635901" y="4619625"/>
            <a:ext cx="29368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Switching:</a:t>
            </a:r>
            <a:r>
              <a:rPr lang="en-US" sz="1200" dirty="0">
                <a:solidFill>
                  <a:srgbClr val="2D3436"/>
                </a:solidFill>
              </a:rPr>
              <a:t> Ideally switch to MR 6–8 weeks before Ramadan starts.</a:t>
            </a:r>
            <a:endParaRPr lang="en-US" sz="1200" dirty="0"/>
          </a:p>
        </p:txBody>
      </p:sp>
      <p:sp>
        <p:nvSpPr>
          <p:cNvPr id="50" name="SK-10-text-49"/>
          <p:cNvSpPr/>
          <p:nvPr/>
        </p:nvSpPr>
        <p:spPr>
          <a:xfrm>
            <a:off x="8512076" y="5730478"/>
            <a:ext cx="29463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rPr>
              <a:t>CLINICAL NOTE</a:t>
            </a:r>
            <a:endParaRPr lang="en-US" sz="1050" dirty="0"/>
          </a:p>
        </p:txBody>
      </p:sp>
      <p:sp>
        <p:nvSpPr>
          <p:cNvPr id="51" name="SK-10-text-50"/>
          <p:cNvSpPr/>
          <p:nvPr/>
        </p:nvSpPr>
        <p:spPr>
          <a:xfrm>
            <a:off x="8512076" y="5968603"/>
            <a:ext cx="2946350" cy="346472"/>
          </a:xfrm>
          <a:prstGeom prst="rect">
            <a:avLst/>
          </a:prstGeom>
          <a:noFill/>
          <a:ln/>
        </p:spPr>
        <p:txBody>
          <a:bodyPr vert="horz" wrap="square" lIns="0" tIns="0" rIns="0" bIns="0" rtlCol="0" anchor="ctr"/>
          <a:lstStyle/>
          <a:p>
            <a:pPr marL="0" indent="0">
              <a:lnSpc>
                <a:spcPts val="1365"/>
              </a:lnSpc>
              <a:buNone/>
            </a:pPr>
            <a:r>
              <a:rPr lang="en-US" sz="975" dirty="0">
                <a:solidFill>
                  <a:srgbClr val="2D3436"/>
                </a:solidFill>
              </a:rPr>
              <a:t>MR reduces the frequency of dosing and minimizes GI upset during the fasting period.</a:t>
            </a:r>
            <a:endParaRPr lang="en-US" sz="97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1-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1-img-5" descr="preencoded.png"/>
          <p:cNvPicPr>
            <a:picLocks noChangeAspect="1"/>
          </p:cNvPicPr>
          <p:nvPr/>
        </p:nvPicPr>
        <p:blipFill>
          <a:blip r:embed="rId6"/>
          <a:stretch>
            <a:fillRect/>
          </a:stretch>
        </p:blipFill>
        <p:spPr>
          <a:xfrm>
            <a:off x="238125" y="1428750"/>
            <a:ext cx="5762625" cy="4114800"/>
          </a:xfrm>
          <a:prstGeom prst="rect">
            <a:avLst/>
          </a:prstGeom>
        </p:spPr>
      </p:pic>
      <p:pic>
        <p:nvPicPr>
          <p:cNvPr id="7" name="SK-11-img-6" descr="preencoded.png"/>
          <p:cNvPicPr>
            <a:picLocks noChangeAspect="1"/>
          </p:cNvPicPr>
          <p:nvPr/>
        </p:nvPicPr>
        <p:blipFill>
          <a:blip r:embed="rId7"/>
          <a:stretch>
            <a:fillRect/>
          </a:stretch>
        </p:blipFill>
        <p:spPr>
          <a:xfrm>
            <a:off x="428625" y="1955453"/>
            <a:ext cx="214313" cy="175320"/>
          </a:xfrm>
          <a:prstGeom prst="rect">
            <a:avLst/>
          </a:prstGeom>
        </p:spPr>
      </p:pic>
      <p:pic>
        <p:nvPicPr>
          <p:cNvPr id="8" name="SK-11-img-7" descr="preencoded.png"/>
          <p:cNvPicPr>
            <a:picLocks noChangeAspect="1"/>
          </p:cNvPicPr>
          <p:nvPr/>
        </p:nvPicPr>
        <p:blipFill>
          <a:blip r:embed="rId8"/>
          <a:stretch>
            <a:fillRect/>
          </a:stretch>
        </p:blipFill>
        <p:spPr>
          <a:xfrm>
            <a:off x="428625" y="2314575"/>
            <a:ext cx="152400" cy="142875"/>
          </a:xfrm>
          <a:prstGeom prst="rect">
            <a:avLst/>
          </a:prstGeom>
        </p:spPr>
      </p:pic>
      <p:pic>
        <p:nvPicPr>
          <p:cNvPr id="9" name="SK-11-img-8" descr="preencoded.png"/>
          <p:cNvPicPr>
            <a:picLocks noChangeAspect="1"/>
          </p:cNvPicPr>
          <p:nvPr/>
        </p:nvPicPr>
        <p:blipFill>
          <a:blip r:embed="rId9"/>
          <a:stretch>
            <a:fillRect/>
          </a:stretch>
        </p:blipFill>
        <p:spPr>
          <a:xfrm>
            <a:off x="428625" y="2809875"/>
            <a:ext cx="152400" cy="142875"/>
          </a:xfrm>
          <a:prstGeom prst="rect">
            <a:avLst/>
          </a:prstGeom>
        </p:spPr>
      </p:pic>
      <p:pic>
        <p:nvPicPr>
          <p:cNvPr id="10" name="SK-11-img-9" descr="preencoded.png"/>
          <p:cNvPicPr>
            <a:picLocks noChangeAspect="1"/>
          </p:cNvPicPr>
          <p:nvPr/>
        </p:nvPicPr>
        <p:blipFill>
          <a:blip r:embed="rId10"/>
          <a:stretch>
            <a:fillRect/>
          </a:stretch>
        </p:blipFill>
        <p:spPr>
          <a:xfrm>
            <a:off x="428625" y="3305175"/>
            <a:ext cx="152400" cy="142875"/>
          </a:xfrm>
          <a:prstGeom prst="rect">
            <a:avLst/>
          </a:prstGeom>
        </p:spPr>
      </p:pic>
      <p:pic>
        <p:nvPicPr>
          <p:cNvPr id="11" name="SK-11-img-10" descr="preencoded.png"/>
          <p:cNvPicPr>
            <a:picLocks noChangeAspect="1"/>
          </p:cNvPicPr>
          <p:nvPr/>
        </p:nvPicPr>
        <p:blipFill>
          <a:blip r:embed="rId11"/>
          <a:stretch>
            <a:fillRect/>
          </a:stretch>
        </p:blipFill>
        <p:spPr>
          <a:xfrm>
            <a:off x="238125" y="5686425"/>
            <a:ext cx="5762625" cy="933450"/>
          </a:xfrm>
          <a:prstGeom prst="rect">
            <a:avLst/>
          </a:prstGeom>
        </p:spPr>
      </p:pic>
      <p:pic>
        <p:nvPicPr>
          <p:cNvPr id="12" name="SK-11-img-11" descr="preencoded.png"/>
          <p:cNvPicPr>
            <a:picLocks noChangeAspect="1"/>
          </p:cNvPicPr>
          <p:nvPr/>
        </p:nvPicPr>
        <p:blipFill>
          <a:blip r:embed="rId12"/>
          <a:stretch>
            <a:fillRect/>
          </a:stretch>
        </p:blipFill>
        <p:spPr>
          <a:xfrm>
            <a:off x="381000" y="5860703"/>
            <a:ext cx="166688" cy="137220"/>
          </a:xfrm>
          <a:prstGeom prst="rect">
            <a:avLst/>
          </a:prstGeom>
        </p:spPr>
      </p:pic>
      <p:pic>
        <p:nvPicPr>
          <p:cNvPr id="13" name="SK-11-img-12" descr="preencoded.png"/>
          <p:cNvPicPr>
            <a:picLocks noChangeAspect="1"/>
          </p:cNvPicPr>
          <p:nvPr/>
        </p:nvPicPr>
        <p:blipFill>
          <a:blip r:embed="rId13"/>
          <a:stretch>
            <a:fillRect/>
          </a:stretch>
        </p:blipFill>
        <p:spPr>
          <a:xfrm>
            <a:off x="6191250" y="1428750"/>
            <a:ext cx="5762625" cy="2524125"/>
          </a:xfrm>
          <a:prstGeom prst="rect">
            <a:avLst/>
          </a:prstGeom>
        </p:spPr>
      </p:pic>
      <p:pic>
        <p:nvPicPr>
          <p:cNvPr id="14" name="SK-11-img-13" descr="preencoded.png"/>
          <p:cNvPicPr>
            <a:picLocks noChangeAspect="1"/>
          </p:cNvPicPr>
          <p:nvPr/>
        </p:nvPicPr>
        <p:blipFill>
          <a:blip r:embed="rId14"/>
          <a:stretch>
            <a:fillRect/>
          </a:stretch>
        </p:blipFill>
        <p:spPr>
          <a:xfrm>
            <a:off x="6381750" y="1660178"/>
            <a:ext cx="214313" cy="175320"/>
          </a:xfrm>
          <a:prstGeom prst="rect">
            <a:avLst/>
          </a:prstGeom>
        </p:spPr>
      </p:pic>
      <p:pic>
        <p:nvPicPr>
          <p:cNvPr id="15" name="SK-11-img-14" descr="preencoded.png"/>
          <p:cNvPicPr>
            <a:picLocks noChangeAspect="1"/>
          </p:cNvPicPr>
          <p:nvPr/>
        </p:nvPicPr>
        <p:blipFill>
          <a:blip r:embed="rId15"/>
          <a:stretch>
            <a:fillRect/>
          </a:stretch>
        </p:blipFill>
        <p:spPr>
          <a:xfrm>
            <a:off x="6381750" y="2019300"/>
            <a:ext cx="152400" cy="152400"/>
          </a:xfrm>
          <a:prstGeom prst="rect">
            <a:avLst/>
          </a:prstGeom>
        </p:spPr>
      </p:pic>
      <p:pic>
        <p:nvPicPr>
          <p:cNvPr id="16" name="SK-11-img-15" descr="preencoded.png"/>
          <p:cNvPicPr>
            <a:picLocks noChangeAspect="1"/>
          </p:cNvPicPr>
          <p:nvPr/>
        </p:nvPicPr>
        <p:blipFill>
          <a:blip r:embed="rId16"/>
          <a:stretch>
            <a:fillRect/>
          </a:stretch>
        </p:blipFill>
        <p:spPr>
          <a:xfrm>
            <a:off x="6381750" y="2514600"/>
            <a:ext cx="152400" cy="190500"/>
          </a:xfrm>
          <a:prstGeom prst="rect">
            <a:avLst/>
          </a:prstGeom>
        </p:spPr>
      </p:pic>
      <p:pic>
        <p:nvPicPr>
          <p:cNvPr id="17" name="SK-11-img-16" descr="preencoded.png"/>
          <p:cNvPicPr>
            <a:picLocks noChangeAspect="1"/>
          </p:cNvPicPr>
          <p:nvPr/>
        </p:nvPicPr>
        <p:blipFill>
          <a:blip r:embed="rId17"/>
          <a:stretch>
            <a:fillRect/>
          </a:stretch>
        </p:blipFill>
        <p:spPr>
          <a:xfrm>
            <a:off x="6381750" y="3009900"/>
            <a:ext cx="152400" cy="175766"/>
          </a:xfrm>
          <a:prstGeom prst="rect">
            <a:avLst/>
          </a:prstGeom>
        </p:spPr>
      </p:pic>
      <p:pic>
        <p:nvPicPr>
          <p:cNvPr id="18" name="SK-11-img-17" descr="preencoded.png"/>
          <p:cNvPicPr>
            <a:picLocks noChangeAspect="1"/>
          </p:cNvPicPr>
          <p:nvPr/>
        </p:nvPicPr>
        <p:blipFill>
          <a:blip r:embed="rId13"/>
          <a:stretch>
            <a:fillRect/>
          </a:stretch>
        </p:blipFill>
        <p:spPr>
          <a:xfrm>
            <a:off x="6191250" y="4095750"/>
            <a:ext cx="5762625" cy="2524125"/>
          </a:xfrm>
          <a:prstGeom prst="rect">
            <a:avLst/>
          </a:prstGeom>
        </p:spPr>
      </p:pic>
      <p:pic>
        <p:nvPicPr>
          <p:cNvPr id="19" name="SK-11-img-18" descr="preencoded.png"/>
          <p:cNvPicPr>
            <a:picLocks noChangeAspect="1"/>
          </p:cNvPicPr>
          <p:nvPr/>
        </p:nvPicPr>
        <p:blipFill>
          <a:blip r:embed="rId18"/>
          <a:stretch>
            <a:fillRect/>
          </a:stretch>
        </p:blipFill>
        <p:spPr>
          <a:xfrm>
            <a:off x="6381750" y="4327178"/>
            <a:ext cx="214313" cy="175320"/>
          </a:xfrm>
          <a:prstGeom prst="rect">
            <a:avLst/>
          </a:prstGeom>
        </p:spPr>
      </p:pic>
      <p:pic>
        <p:nvPicPr>
          <p:cNvPr id="20" name="SK-11-img-19" descr="preencoded.png"/>
          <p:cNvPicPr>
            <a:picLocks noChangeAspect="1"/>
          </p:cNvPicPr>
          <p:nvPr/>
        </p:nvPicPr>
        <p:blipFill>
          <a:blip r:embed="rId19"/>
          <a:stretch>
            <a:fillRect/>
          </a:stretch>
        </p:blipFill>
        <p:spPr>
          <a:xfrm>
            <a:off x="6381750" y="4686300"/>
            <a:ext cx="152400" cy="152400"/>
          </a:xfrm>
          <a:prstGeom prst="rect">
            <a:avLst/>
          </a:prstGeom>
        </p:spPr>
      </p:pic>
      <p:pic>
        <p:nvPicPr>
          <p:cNvPr id="21" name="SK-11-img-20" descr="preencoded.png"/>
          <p:cNvPicPr>
            <a:picLocks noChangeAspect="1"/>
          </p:cNvPicPr>
          <p:nvPr/>
        </p:nvPicPr>
        <p:blipFill>
          <a:blip r:embed="rId20"/>
          <a:stretch>
            <a:fillRect/>
          </a:stretch>
        </p:blipFill>
        <p:spPr>
          <a:xfrm>
            <a:off x="6381750" y="5181600"/>
            <a:ext cx="152400" cy="175766"/>
          </a:xfrm>
          <a:prstGeom prst="rect">
            <a:avLst/>
          </a:prstGeom>
        </p:spPr>
      </p:pic>
      <p:sp>
        <p:nvSpPr>
          <p:cNvPr id="22" name="SK-11-text-21"/>
          <p:cNvSpPr/>
          <p:nvPr/>
        </p:nvSpPr>
        <p:spPr>
          <a:xfrm>
            <a:off x="428625" y="238125"/>
            <a:ext cx="111556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SGLT2 INHIBITORS</a:t>
            </a:r>
            <a:endParaRPr lang="en-US" sz="1800" dirty="0"/>
          </a:p>
        </p:txBody>
      </p:sp>
      <p:sp>
        <p:nvSpPr>
          <p:cNvPr id="23" name="SK-11-text-22"/>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4" name="SK-11-text-23"/>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5" name="SK-11-text-24"/>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6" name="SK-11-text-25"/>
          <p:cNvSpPr/>
          <p:nvPr/>
        </p:nvSpPr>
        <p:spPr>
          <a:xfrm>
            <a:off x="504825" y="1628775"/>
            <a:ext cx="1531374" cy="209550"/>
          </a:xfrm>
          <a:prstGeom prst="rect">
            <a:avLst/>
          </a:prstGeom>
          <a:noFill/>
          <a:ln/>
        </p:spPr>
        <p:txBody>
          <a:bodyPr vert="horz" wrap="square" lIns="0" tIns="0" rIns="0" bIns="0" rtlCol="0" anchor="ctr"/>
          <a:lstStyle/>
          <a:p>
            <a:pPr marL="0" indent="0">
              <a:lnSpc>
                <a:spcPts val="1350"/>
              </a:lnSpc>
              <a:buNone/>
            </a:pPr>
            <a:r>
              <a:rPr lang="en-US" sz="900" b="1" dirty="0">
                <a:solidFill>
                  <a:srgbClr val="E67E22"/>
                </a:solidFill>
                <a:highlight>
                  <a:srgbClr val="FFE0B2"/>
                </a:highlight>
              </a:rPr>
              <a:t>LOW HYPO RISK</a:t>
            </a:r>
            <a:endParaRPr lang="en-US" sz="900" dirty="0"/>
          </a:p>
        </p:txBody>
      </p:sp>
      <p:sp>
        <p:nvSpPr>
          <p:cNvPr id="27" name="SK-11-text-26"/>
          <p:cNvSpPr/>
          <p:nvPr/>
        </p:nvSpPr>
        <p:spPr>
          <a:xfrm>
            <a:off x="738188" y="1914525"/>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Key Clinical Risks</a:t>
            </a:r>
            <a:endParaRPr lang="en-US" sz="1350" dirty="0"/>
          </a:p>
        </p:txBody>
      </p:sp>
      <p:sp>
        <p:nvSpPr>
          <p:cNvPr id="28" name="SK-11-text-27"/>
          <p:cNvSpPr/>
          <p:nvPr/>
        </p:nvSpPr>
        <p:spPr>
          <a:xfrm>
            <a:off x="676275" y="2286000"/>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Volume Depletion:</a:t>
            </a:r>
            <a:r>
              <a:rPr lang="en-US" sz="1125" dirty="0">
                <a:solidFill>
                  <a:srgbClr val="2D3436"/>
                </a:solidFill>
              </a:rPr>
              <a:t> Osmotic diuresis increases dehydration risk during long fasting hours.</a:t>
            </a:r>
            <a:endParaRPr lang="en-US" sz="1125" dirty="0"/>
          </a:p>
        </p:txBody>
      </p:sp>
      <p:sp>
        <p:nvSpPr>
          <p:cNvPr id="29" name="SK-11-text-28"/>
          <p:cNvSpPr/>
          <p:nvPr/>
        </p:nvSpPr>
        <p:spPr>
          <a:xfrm>
            <a:off x="676275" y="2781300"/>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D63031"/>
                </a:solidFill>
              </a:rPr>
              <a:t>Euglycemic DKA: Risk of ketoacidosis even with near-normal glucose if dehydrated or acutely unwell.</a:t>
            </a:r>
            <a:endParaRPr lang="en-US" sz="1125" dirty="0"/>
          </a:p>
        </p:txBody>
      </p:sp>
      <p:sp>
        <p:nvSpPr>
          <p:cNvPr id="30" name="SK-11-text-29"/>
          <p:cNvSpPr/>
          <p:nvPr/>
        </p:nvSpPr>
        <p:spPr>
          <a:xfrm>
            <a:off x="676275" y="3276600"/>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Genitourinary Infections:</a:t>
            </a:r>
            <a:r>
              <a:rPr lang="en-US" sz="1125" dirty="0">
                <a:solidFill>
                  <a:srgbClr val="2D3436"/>
                </a:solidFill>
              </a:rPr>
              <a:t> Slightly higher thrush risk due to glycosuria and reduced daytime hygiene/hydration.</a:t>
            </a:r>
            <a:endParaRPr lang="en-US" sz="1125" dirty="0"/>
          </a:p>
        </p:txBody>
      </p:sp>
      <p:sp>
        <p:nvSpPr>
          <p:cNvPr id="31" name="SK-11-text-30"/>
          <p:cNvSpPr/>
          <p:nvPr/>
        </p:nvSpPr>
        <p:spPr>
          <a:xfrm>
            <a:off x="623888" y="5829300"/>
            <a:ext cx="54768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5400"/>
                </a:solidFill>
              </a:rPr>
              <a:t>AKT EXAM PEARL</a:t>
            </a:r>
            <a:endParaRPr lang="en-US" sz="1050" dirty="0"/>
          </a:p>
        </p:txBody>
      </p:sp>
      <p:sp>
        <p:nvSpPr>
          <p:cNvPr id="32" name="SK-11-text-31"/>
          <p:cNvSpPr/>
          <p:nvPr/>
        </p:nvSpPr>
        <p:spPr>
          <a:xfrm>
            <a:off x="381000" y="6076950"/>
            <a:ext cx="5476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3436"/>
                </a:solidFill>
              </a:rPr>
              <a:t>SGLT2 inhibitors should be withheld if a patient becomes acutely unwell during Ramadan to prevent </a:t>
            </a:r>
            <a:r>
              <a:rPr lang="en-US" sz="1050" b="1" dirty="0">
                <a:solidFill>
                  <a:srgbClr val="2D3436"/>
                </a:solidFill>
              </a:rPr>
              <a:t>Euglycemic DKA</a:t>
            </a:r>
            <a:r>
              <a:rPr lang="en-US" sz="1050" dirty="0">
                <a:solidFill>
                  <a:srgbClr val="2D3436"/>
                </a:solidFill>
              </a:rPr>
              <a:t>. Remember the </a:t>
            </a:r>
            <a:r>
              <a:rPr lang="en-US" sz="1050" b="1" dirty="0">
                <a:solidFill>
                  <a:srgbClr val="2D3436"/>
                </a:solidFill>
              </a:rPr>
              <a:t>SADMAN</a:t>
            </a:r>
            <a:r>
              <a:rPr lang="en-US" sz="1050" dirty="0">
                <a:solidFill>
                  <a:srgbClr val="2D3436"/>
                </a:solidFill>
              </a:rPr>
              <a:t> acronym for sick day rules.</a:t>
            </a:r>
            <a:endParaRPr lang="en-US" sz="1050" dirty="0"/>
          </a:p>
        </p:txBody>
      </p:sp>
      <p:sp>
        <p:nvSpPr>
          <p:cNvPr id="33" name="SK-11-text-32"/>
          <p:cNvSpPr/>
          <p:nvPr/>
        </p:nvSpPr>
        <p:spPr>
          <a:xfrm>
            <a:off x="6691313" y="161925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Adjustment &amp; Timing</a:t>
            </a:r>
            <a:endParaRPr lang="en-US" sz="1350" dirty="0"/>
          </a:p>
        </p:txBody>
      </p:sp>
      <p:sp>
        <p:nvSpPr>
          <p:cNvPr id="34" name="SK-11-text-33"/>
          <p:cNvSpPr/>
          <p:nvPr/>
        </p:nvSpPr>
        <p:spPr>
          <a:xfrm>
            <a:off x="6629400" y="1990725"/>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Dose Timing:</a:t>
            </a:r>
            <a:r>
              <a:rPr lang="en-US" sz="1125" dirty="0">
                <a:solidFill>
                  <a:srgbClr val="2D3436"/>
                </a:solidFill>
              </a:rPr>
              <a:t> Move once-daily dose to </a:t>
            </a:r>
            <a:r>
              <a:rPr lang="en-US" sz="1125" b="1" dirty="0">
                <a:solidFill>
                  <a:srgbClr val="2D3436"/>
                </a:solidFill>
              </a:rPr>
              <a:t>Iftari (sunset meal)</a:t>
            </a:r>
            <a:r>
              <a:rPr lang="en-US" sz="1125" dirty="0">
                <a:solidFill>
                  <a:srgbClr val="2D3436"/>
                </a:solidFill>
              </a:rPr>
              <a:t> to minimize daytime volume depletion.</a:t>
            </a:r>
            <a:endParaRPr lang="en-US" sz="1125" dirty="0"/>
          </a:p>
        </p:txBody>
      </p:sp>
      <p:sp>
        <p:nvSpPr>
          <p:cNvPr id="35" name="SK-11-text-34"/>
          <p:cNvSpPr/>
          <p:nvPr/>
        </p:nvSpPr>
        <p:spPr>
          <a:xfrm>
            <a:off x="6629400" y="2486025"/>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Hydration Strategy:</a:t>
            </a:r>
            <a:r>
              <a:rPr lang="en-US" sz="1125" dirty="0">
                <a:solidFill>
                  <a:srgbClr val="2D3436"/>
                </a:solidFill>
              </a:rPr>
              <a:t> Advise 2–3 litres of water intake between Iftari and Suhoor to maintain renal perfusion.</a:t>
            </a:r>
            <a:endParaRPr lang="en-US" sz="1125" dirty="0"/>
          </a:p>
        </p:txBody>
      </p:sp>
      <p:sp>
        <p:nvSpPr>
          <p:cNvPr id="36" name="SK-11-text-35"/>
          <p:cNvSpPr/>
          <p:nvPr/>
        </p:nvSpPr>
        <p:spPr>
          <a:xfrm>
            <a:off x="6629400" y="2981325"/>
            <a:ext cx="51339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Monitoring:</a:t>
            </a:r>
            <a:r>
              <a:rPr lang="en-US" sz="1125" dirty="0">
                <a:solidFill>
                  <a:srgbClr val="2D3436"/>
                </a:solidFill>
              </a:rPr>
              <a:t> No dose reduction usually needed, but monitor for symptoms of hypotension or DKA.</a:t>
            </a:r>
            <a:endParaRPr lang="en-US" sz="1125" dirty="0"/>
          </a:p>
        </p:txBody>
      </p:sp>
      <p:sp>
        <p:nvSpPr>
          <p:cNvPr id="37" name="SK-11-text-36"/>
          <p:cNvSpPr/>
          <p:nvPr/>
        </p:nvSpPr>
        <p:spPr>
          <a:xfrm>
            <a:off x="6691313" y="428625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Patient Counseling (SCA)</a:t>
            </a:r>
            <a:endParaRPr lang="en-US" sz="1350" dirty="0"/>
          </a:p>
        </p:txBody>
      </p:sp>
      <p:sp>
        <p:nvSpPr>
          <p:cNvPr id="38" name="SK-11-text-37"/>
          <p:cNvSpPr/>
          <p:nvPr/>
        </p:nvSpPr>
        <p:spPr>
          <a:xfrm>
            <a:off x="6629400" y="4657725"/>
            <a:ext cx="51339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Explain that the medication works by removing sugar through urine, which takes water with it.</a:t>
            </a:r>
            <a:endParaRPr lang="en-US" sz="1125" dirty="0"/>
          </a:p>
        </p:txBody>
      </p:sp>
      <p:sp>
        <p:nvSpPr>
          <p:cNvPr id="39" name="SK-11-text-38"/>
          <p:cNvSpPr/>
          <p:nvPr/>
        </p:nvSpPr>
        <p:spPr>
          <a:xfrm>
            <a:off x="6629400" y="5153025"/>
            <a:ext cx="513397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Instruct the patient to break the fast immediately if they feel excessively thirsty, dizzy, or nauseated.</a:t>
            </a:r>
            <a:endParaRPr lang="en-US" sz="11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2-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2-img-5" descr="preencoded.png"/>
          <p:cNvPicPr>
            <a:picLocks noChangeAspect="1"/>
          </p:cNvPicPr>
          <p:nvPr/>
        </p:nvPicPr>
        <p:blipFill>
          <a:blip r:embed="rId6"/>
          <a:stretch>
            <a:fillRect/>
          </a:stretch>
        </p:blipFill>
        <p:spPr>
          <a:xfrm>
            <a:off x="285750" y="1333500"/>
            <a:ext cx="5667375" cy="4362450"/>
          </a:xfrm>
          <a:prstGeom prst="rect">
            <a:avLst/>
          </a:prstGeom>
        </p:spPr>
      </p:pic>
      <p:pic>
        <p:nvPicPr>
          <p:cNvPr id="7" name="SK-12-img-6" descr="preencoded.png"/>
          <p:cNvPicPr>
            <a:picLocks noChangeAspect="1"/>
          </p:cNvPicPr>
          <p:nvPr/>
        </p:nvPicPr>
        <p:blipFill>
          <a:blip r:embed="rId7"/>
          <a:stretch>
            <a:fillRect/>
          </a:stretch>
        </p:blipFill>
        <p:spPr>
          <a:xfrm>
            <a:off x="523875" y="1571625"/>
            <a:ext cx="5191125" cy="514350"/>
          </a:xfrm>
          <a:prstGeom prst="rect">
            <a:avLst/>
          </a:prstGeom>
        </p:spPr>
      </p:pic>
      <p:pic>
        <p:nvPicPr>
          <p:cNvPr id="8" name="SK-12-img-7" descr="preencoded.png"/>
          <p:cNvPicPr>
            <a:picLocks noChangeAspect="1"/>
          </p:cNvPicPr>
          <p:nvPr/>
        </p:nvPicPr>
        <p:blipFill>
          <a:blip r:embed="rId8"/>
          <a:stretch>
            <a:fillRect/>
          </a:stretch>
        </p:blipFill>
        <p:spPr>
          <a:xfrm>
            <a:off x="523875" y="1653629"/>
            <a:ext cx="333375" cy="266700"/>
          </a:xfrm>
          <a:prstGeom prst="rect">
            <a:avLst/>
          </a:prstGeom>
        </p:spPr>
      </p:pic>
      <p:pic>
        <p:nvPicPr>
          <p:cNvPr id="9" name="SK-12-img-8" descr="preencoded.png"/>
          <p:cNvPicPr>
            <a:picLocks noChangeAspect="1"/>
          </p:cNvPicPr>
          <p:nvPr/>
        </p:nvPicPr>
        <p:blipFill>
          <a:blip r:embed="rId9"/>
          <a:stretch>
            <a:fillRect/>
          </a:stretch>
        </p:blipFill>
        <p:spPr>
          <a:xfrm>
            <a:off x="523875" y="3876675"/>
            <a:ext cx="5191125" cy="962025"/>
          </a:xfrm>
          <a:prstGeom prst="rect">
            <a:avLst/>
          </a:prstGeom>
        </p:spPr>
      </p:pic>
      <p:pic>
        <p:nvPicPr>
          <p:cNvPr id="10" name="SK-12-img-9" descr="preencoded.png"/>
          <p:cNvPicPr>
            <a:picLocks noChangeAspect="1"/>
          </p:cNvPicPr>
          <p:nvPr/>
        </p:nvPicPr>
        <p:blipFill>
          <a:blip r:embed="rId6"/>
          <a:stretch>
            <a:fillRect/>
          </a:stretch>
        </p:blipFill>
        <p:spPr>
          <a:xfrm>
            <a:off x="6238875" y="1333500"/>
            <a:ext cx="5667375" cy="4362450"/>
          </a:xfrm>
          <a:prstGeom prst="rect">
            <a:avLst/>
          </a:prstGeom>
        </p:spPr>
      </p:pic>
      <p:pic>
        <p:nvPicPr>
          <p:cNvPr id="11" name="SK-12-img-10" descr="preencoded.png"/>
          <p:cNvPicPr>
            <a:picLocks noChangeAspect="1"/>
          </p:cNvPicPr>
          <p:nvPr/>
        </p:nvPicPr>
        <p:blipFill>
          <a:blip r:embed="rId7"/>
          <a:stretch>
            <a:fillRect/>
          </a:stretch>
        </p:blipFill>
        <p:spPr>
          <a:xfrm>
            <a:off x="6477000" y="1571625"/>
            <a:ext cx="5191125" cy="514350"/>
          </a:xfrm>
          <a:prstGeom prst="rect">
            <a:avLst/>
          </a:prstGeom>
        </p:spPr>
      </p:pic>
      <p:pic>
        <p:nvPicPr>
          <p:cNvPr id="12" name="SK-12-img-11" descr="preencoded.png"/>
          <p:cNvPicPr>
            <a:picLocks noChangeAspect="1"/>
          </p:cNvPicPr>
          <p:nvPr/>
        </p:nvPicPr>
        <p:blipFill>
          <a:blip r:embed="rId10"/>
          <a:stretch>
            <a:fillRect/>
          </a:stretch>
        </p:blipFill>
        <p:spPr>
          <a:xfrm>
            <a:off x="6477000" y="1653629"/>
            <a:ext cx="333375" cy="266700"/>
          </a:xfrm>
          <a:prstGeom prst="rect">
            <a:avLst/>
          </a:prstGeom>
        </p:spPr>
      </p:pic>
      <p:pic>
        <p:nvPicPr>
          <p:cNvPr id="13" name="SK-12-img-12" descr="preencoded.png"/>
          <p:cNvPicPr>
            <a:picLocks noChangeAspect="1"/>
          </p:cNvPicPr>
          <p:nvPr/>
        </p:nvPicPr>
        <p:blipFill>
          <a:blip r:embed="rId11"/>
          <a:stretch>
            <a:fillRect/>
          </a:stretch>
        </p:blipFill>
        <p:spPr>
          <a:xfrm>
            <a:off x="6477000" y="4391025"/>
            <a:ext cx="5191125" cy="962025"/>
          </a:xfrm>
          <a:prstGeom prst="rect">
            <a:avLst/>
          </a:prstGeom>
        </p:spPr>
      </p:pic>
      <p:pic>
        <p:nvPicPr>
          <p:cNvPr id="14" name="SK-12-img-13" descr="preencoded.png"/>
          <p:cNvPicPr>
            <a:picLocks noChangeAspect="1"/>
          </p:cNvPicPr>
          <p:nvPr/>
        </p:nvPicPr>
        <p:blipFill>
          <a:blip r:embed="rId12"/>
          <a:stretch>
            <a:fillRect/>
          </a:stretch>
        </p:blipFill>
        <p:spPr>
          <a:xfrm>
            <a:off x="285750" y="5981700"/>
            <a:ext cx="11620500" cy="685800"/>
          </a:xfrm>
          <a:prstGeom prst="rect">
            <a:avLst/>
          </a:prstGeom>
        </p:spPr>
      </p:pic>
      <p:pic>
        <p:nvPicPr>
          <p:cNvPr id="15" name="SK-12-img-14" descr="preencoded.png"/>
          <p:cNvPicPr>
            <a:picLocks noChangeAspect="1"/>
          </p:cNvPicPr>
          <p:nvPr/>
        </p:nvPicPr>
        <p:blipFill>
          <a:blip r:embed="rId13"/>
          <a:stretch>
            <a:fillRect/>
          </a:stretch>
        </p:blipFill>
        <p:spPr>
          <a:xfrm>
            <a:off x="476250" y="6248549"/>
            <a:ext cx="207318" cy="165795"/>
          </a:xfrm>
          <a:prstGeom prst="rect">
            <a:avLst/>
          </a:prstGeom>
        </p:spPr>
      </p:pic>
      <p:sp>
        <p:nvSpPr>
          <p:cNvPr id="16" name="SK-12-text-15"/>
          <p:cNvSpPr/>
          <p:nvPr/>
        </p:nvSpPr>
        <p:spPr>
          <a:xfrm>
            <a:off x="428625" y="238125"/>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DPP-4I AND GLP-1 RA</a:t>
            </a:r>
            <a:endParaRPr lang="en-US" sz="1800" dirty="0"/>
          </a:p>
        </p:txBody>
      </p:sp>
      <p:sp>
        <p:nvSpPr>
          <p:cNvPr id="17" name="SK-12-text-16"/>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18" name="SK-12-text-17"/>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19" name="SK-12-text-18"/>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0" name="SK-12-text-19"/>
          <p:cNvSpPr/>
          <p:nvPr/>
        </p:nvSpPr>
        <p:spPr>
          <a:xfrm>
            <a:off x="1000125" y="1614488"/>
            <a:ext cx="69570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DPP-4 Inhibitors (Gliptins)</a:t>
            </a:r>
            <a:endParaRPr lang="en-US" sz="1650" dirty="0"/>
          </a:p>
        </p:txBody>
      </p:sp>
      <p:sp>
        <p:nvSpPr>
          <p:cNvPr id="21" name="SK-12-text-20"/>
          <p:cNvSpPr/>
          <p:nvPr/>
        </p:nvSpPr>
        <p:spPr>
          <a:xfrm>
            <a:off x="809625" y="2276475"/>
            <a:ext cx="49053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Risk Profile:</a:t>
            </a:r>
            <a:r>
              <a:rPr lang="en-US" sz="1350" dirty="0">
                <a:solidFill>
                  <a:srgbClr val="444444"/>
                </a:solidFill>
              </a:rPr>
              <a:t> Very low hypoglycaemia risk when used as monotherapy.</a:t>
            </a:r>
            <a:endParaRPr lang="en-US" sz="1350" dirty="0"/>
          </a:p>
        </p:txBody>
      </p:sp>
      <p:sp>
        <p:nvSpPr>
          <p:cNvPr id="22" name="SK-12-text-21"/>
          <p:cNvSpPr/>
          <p:nvPr/>
        </p:nvSpPr>
        <p:spPr>
          <a:xfrm>
            <a:off x="809625" y="2933700"/>
            <a:ext cx="11276062"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Timing:</a:t>
            </a:r>
            <a:r>
              <a:rPr lang="en-US" sz="1350" dirty="0">
                <a:solidFill>
                  <a:srgbClr val="444444"/>
                </a:solidFill>
              </a:rPr>
              <a:t> Once-daily preparations should be moved to </a:t>
            </a:r>
            <a:r>
              <a:rPr lang="en-US" sz="1350" b="1" dirty="0">
                <a:solidFill>
                  <a:srgbClr val="444444"/>
                </a:solidFill>
              </a:rPr>
              <a:t>Iftari</a:t>
            </a:r>
            <a:r>
              <a:rPr lang="en-US" sz="1350" dirty="0">
                <a:solidFill>
                  <a:srgbClr val="444444"/>
                </a:solidFill>
              </a:rPr>
              <a:t>.</a:t>
            </a:r>
            <a:endParaRPr lang="en-US" sz="1350" dirty="0"/>
          </a:p>
        </p:txBody>
      </p:sp>
      <p:sp>
        <p:nvSpPr>
          <p:cNvPr id="23" name="SK-12-text-22"/>
          <p:cNvSpPr/>
          <p:nvPr/>
        </p:nvSpPr>
        <p:spPr>
          <a:xfrm>
            <a:off x="809625" y="3333750"/>
            <a:ext cx="11081647"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Dosing:</a:t>
            </a:r>
            <a:r>
              <a:rPr lang="en-US" sz="1350" dirty="0">
                <a:solidFill>
                  <a:srgbClr val="444444"/>
                </a:solidFill>
              </a:rPr>
              <a:t> Generally </a:t>
            </a:r>
            <a:r>
              <a:rPr lang="en-US" sz="1350" b="1" dirty="0">
                <a:solidFill>
                  <a:srgbClr val="444444"/>
                </a:solidFill>
              </a:rPr>
              <a:t>no dose change</a:t>
            </a:r>
            <a:r>
              <a:rPr lang="en-US" sz="1350" dirty="0">
                <a:solidFill>
                  <a:srgbClr val="444444"/>
                </a:solidFill>
              </a:rPr>
              <a:t> is required for Ramadan.</a:t>
            </a:r>
            <a:endParaRPr lang="en-US" sz="1350" dirty="0"/>
          </a:p>
        </p:txBody>
      </p:sp>
      <p:sp>
        <p:nvSpPr>
          <p:cNvPr id="24" name="SK-12-text-23"/>
          <p:cNvSpPr/>
          <p:nvPr/>
        </p:nvSpPr>
        <p:spPr>
          <a:xfrm>
            <a:off x="666750" y="4019550"/>
            <a:ext cx="4905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CLINICAL CONTEXT</a:t>
            </a:r>
            <a:endParaRPr lang="en-US" sz="1050" dirty="0"/>
          </a:p>
        </p:txBody>
      </p:sp>
      <p:sp>
        <p:nvSpPr>
          <p:cNvPr id="25" name="SK-12-text-24"/>
          <p:cNvSpPr/>
          <p:nvPr/>
        </p:nvSpPr>
        <p:spPr>
          <a:xfrm>
            <a:off x="666750" y="4267200"/>
            <a:ext cx="4905375" cy="428625"/>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Ideal for fasting patients due to glucose-dependent mechanism. Includes Sitagliptin, Linagliptin, Saxagliptin, and Alogliptin.</a:t>
            </a:r>
            <a:endParaRPr lang="en-US" sz="1125" dirty="0"/>
          </a:p>
        </p:txBody>
      </p:sp>
      <p:sp>
        <p:nvSpPr>
          <p:cNvPr id="26" name="SK-12-text-25"/>
          <p:cNvSpPr/>
          <p:nvPr/>
        </p:nvSpPr>
        <p:spPr>
          <a:xfrm>
            <a:off x="6953250" y="1614488"/>
            <a:ext cx="523875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GLP-1 Receptor Agonists</a:t>
            </a:r>
            <a:endParaRPr lang="en-US" sz="1650" dirty="0"/>
          </a:p>
        </p:txBody>
      </p:sp>
      <p:sp>
        <p:nvSpPr>
          <p:cNvPr id="27" name="SK-12-text-26"/>
          <p:cNvSpPr/>
          <p:nvPr/>
        </p:nvSpPr>
        <p:spPr>
          <a:xfrm>
            <a:off x="6762750" y="2276475"/>
            <a:ext cx="49053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Risk Profile:</a:t>
            </a:r>
            <a:r>
              <a:rPr lang="en-US" sz="1350" dirty="0">
                <a:solidFill>
                  <a:srgbClr val="444444"/>
                </a:solidFill>
              </a:rPr>
              <a:t> Low hypoglycaemia risk; well-suited for the Ramadan fast.</a:t>
            </a:r>
            <a:endParaRPr lang="en-US" sz="1350" dirty="0"/>
          </a:p>
        </p:txBody>
      </p:sp>
      <p:sp>
        <p:nvSpPr>
          <p:cNvPr id="28" name="SK-12-text-27"/>
          <p:cNvSpPr/>
          <p:nvPr/>
        </p:nvSpPr>
        <p:spPr>
          <a:xfrm>
            <a:off x="6762750" y="2933700"/>
            <a:ext cx="49053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Weekly Injections:</a:t>
            </a:r>
            <a:r>
              <a:rPr lang="en-US" sz="1350" dirty="0">
                <a:solidFill>
                  <a:srgbClr val="444444"/>
                </a:solidFill>
              </a:rPr>
              <a:t> (e.g., Semaglutide, Dulaglutide) No timing or dose adjustment needed.</a:t>
            </a:r>
            <a:endParaRPr lang="en-US" sz="1350" dirty="0"/>
          </a:p>
        </p:txBody>
      </p:sp>
      <p:sp>
        <p:nvSpPr>
          <p:cNvPr id="29" name="SK-12-text-28"/>
          <p:cNvSpPr/>
          <p:nvPr/>
        </p:nvSpPr>
        <p:spPr>
          <a:xfrm>
            <a:off x="6762750" y="3590925"/>
            <a:ext cx="490537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Daily Injections:</a:t>
            </a:r>
            <a:r>
              <a:rPr lang="en-US" sz="1350" dirty="0">
                <a:solidFill>
                  <a:srgbClr val="444444"/>
                </a:solidFill>
              </a:rPr>
              <a:t> (e.g., Liraglutide) Move injection timing to </a:t>
            </a:r>
            <a:r>
              <a:rPr lang="en-US" sz="1350" b="1" dirty="0">
                <a:solidFill>
                  <a:srgbClr val="444444"/>
                </a:solidFill>
              </a:rPr>
              <a:t>Iftari</a:t>
            </a:r>
            <a:r>
              <a:rPr lang="en-US" sz="1350" dirty="0">
                <a:solidFill>
                  <a:srgbClr val="444444"/>
                </a:solidFill>
              </a:rPr>
              <a:t>.</a:t>
            </a:r>
            <a:endParaRPr lang="en-US" sz="1350" dirty="0"/>
          </a:p>
        </p:txBody>
      </p:sp>
      <p:sp>
        <p:nvSpPr>
          <p:cNvPr id="30" name="SK-12-text-29"/>
          <p:cNvSpPr/>
          <p:nvPr/>
        </p:nvSpPr>
        <p:spPr>
          <a:xfrm>
            <a:off x="6619875" y="4533900"/>
            <a:ext cx="4905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WEIGHT MANAGEMENT</a:t>
            </a:r>
            <a:endParaRPr lang="en-US" sz="1050" dirty="0"/>
          </a:p>
        </p:txBody>
      </p:sp>
      <p:sp>
        <p:nvSpPr>
          <p:cNvPr id="31" name="SK-12-text-30"/>
          <p:cNvSpPr/>
          <p:nvPr/>
        </p:nvSpPr>
        <p:spPr>
          <a:xfrm>
            <a:off x="6619875" y="4781550"/>
            <a:ext cx="4905375" cy="428625"/>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Continue as normal. Be mindful of nausea which may impact the ability to consume Suhoor adequately.</a:t>
            </a:r>
            <a:endParaRPr lang="en-US" sz="1125" dirty="0"/>
          </a:p>
        </p:txBody>
      </p:sp>
      <p:sp>
        <p:nvSpPr>
          <p:cNvPr id="32" name="SK-12-text-31"/>
          <p:cNvSpPr/>
          <p:nvPr/>
        </p:nvSpPr>
        <p:spPr>
          <a:xfrm>
            <a:off x="797868" y="6096000"/>
            <a:ext cx="10917882"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AKT PEARL: These agents are "Ramadan-friendly." If a patient is on these PLUS a Sulfonylurea, it is the Sulfonylurea that needs the dose reduction, not the Gliptin or GLP-1.</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190500" y="95250"/>
            <a:ext cx="11811000" cy="904875"/>
          </a:xfrm>
          <a:prstGeom prst="rect">
            <a:avLst/>
          </a:prstGeom>
        </p:spPr>
      </p:pic>
      <p:pic>
        <p:nvPicPr>
          <p:cNvPr id="4" name="SK-13-img-3"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5" name="SK-13-img-4" descr="preencoded.png"/>
          <p:cNvPicPr>
            <a:picLocks noChangeAspect="1"/>
          </p:cNvPicPr>
          <p:nvPr/>
        </p:nvPicPr>
        <p:blipFill>
          <a:blip r:embed="rId6"/>
          <a:stretch>
            <a:fillRect/>
          </a:stretch>
        </p:blipFill>
        <p:spPr>
          <a:xfrm>
            <a:off x="238125" y="1804988"/>
            <a:ext cx="6915150" cy="990600"/>
          </a:xfrm>
          <a:prstGeom prst="rect">
            <a:avLst/>
          </a:prstGeom>
        </p:spPr>
      </p:pic>
      <p:pic>
        <p:nvPicPr>
          <p:cNvPr id="6" name="SK-13-img-5" descr="preencoded.png"/>
          <p:cNvPicPr>
            <a:picLocks noChangeAspect="1"/>
          </p:cNvPicPr>
          <p:nvPr/>
        </p:nvPicPr>
        <p:blipFill>
          <a:blip r:embed="rId7"/>
          <a:stretch>
            <a:fillRect/>
          </a:stretch>
        </p:blipFill>
        <p:spPr>
          <a:xfrm>
            <a:off x="381000" y="1988790"/>
            <a:ext cx="214313" cy="175320"/>
          </a:xfrm>
          <a:prstGeom prst="rect">
            <a:avLst/>
          </a:prstGeom>
        </p:spPr>
      </p:pic>
      <p:pic>
        <p:nvPicPr>
          <p:cNvPr id="7" name="SK-13-img-6" descr="preencoded.png"/>
          <p:cNvPicPr>
            <a:picLocks noChangeAspect="1"/>
          </p:cNvPicPr>
          <p:nvPr/>
        </p:nvPicPr>
        <p:blipFill>
          <a:blip r:embed="rId6"/>
          <a:stretch>
            <a:fillRect/>
          </a:stretch>
        </p:blipFill>
        <p:spPr>
          <a:xfrm>
            <a:off x="238125" y="2938463"/>
            <a:ext cx="6915150" cy="990600"/>
          </a:xfrm>
          <a:prstGeom prst="rect">
            <a:avLst/>
          </a:prstGeom>
        </p:spPr>
      </p:pic>
      <p:pic>
        <p:nvPicPr>
          <p:cNvPr id="8" name="SK-13-img-7" descr="preencoded.png"/>
          <p:cNvPicPr>
            <a:picLocks noChangeAspect="1"/>
          </p:cNvPicPr>
          <p:nvPr/>
        </p:nvPicPr>
        <p:blipFill>
          <a:blip r:embed="rId8"/>
          <a:stretch>
            <a:fillRect/>
          </a:stretch>
        </p:blipFill>
        <p:spPr>
          <a:xfrm>
            <a:off x="381000" y="3122265"/>
            <a:ext cx="214313" cy="175320"/>
          </a:xfrm>
          <a:prstGeom prst="rect">
            <a:avLst/>
          </a:prstGeom>
        </p:spPr>
      </p:pic>
      <p:pic>
        <p:nvPicPr>
          <p:cNvPr id="9" name="SK-13-img-8" descr="preencoded.png"/>
          <p:cNvPicPr>
            <a:picLocks noChangeAspect="1"/>
          </p:cNvPicPr>
          <p:nvPr/>
        </p:nvPicPr>
        <p:blipFill>
          <a:blip r:embed="rId6"/>
          <a:stretch>
            <a:fillRect/>
          </a:stretch>
        </p:blipFill>
        <p:spPr>
          <a:xfrm>
            <a:off x="238125" y="4071938"/>
            <a:ext cx="6915150" cy="990600"/>
          </a:xfrm>
          <a:prstGeom prst="rect">
            <a:avLst/>
          </a:prstGeom>
        </p:spPr>
      </p:pic>
      <p:pic>
        <p:nvPicPr>
          <p:cNvPr id="10" name="SK-13-img-9" descr="preencoded.png"/>
          <p:cNvPicPr>
            <a:picLocks noChangeAspect="1"/>
          </p:cNvPicPr>
          <p:nvPr/>
        </p:nvPicPr>
        <p:blipFill>
          <a:blip r:embed="rId9"/>
          <a:stretch>
            <a:fillRect/>
          </a:stretch>
        </p:blipFill>
        <p:spPr>
          <a:xfrm>
            <a:off x="381000" y="4255740"/>
            <a:ext cx="214313" cy="175320"/>
          </a:xfrm>
          <a:prstGeom prst="rect">
            <a:avLst/>
          </a:prstGeom>
        </p:spPr>
      </p:pic>
      <p:pic>
        <p:nvPicPr>
          <p:cNvPr id="11" name="SK-13-img-10" descr="preencoded.png"/>
          <p:cNvPicPr>
            <a:picLocks noChangeAspect="1"/>
          </p:cNvPicPr>
          <p:nvPr/>
        </p:nvPicPr>
        <p:blipFill>
          <a:blip r:embed="rId10"/>
          <a:stretch>
            <a:fillRect/>
          </a:stretch>
        </p:blipFill>
        <p:spPr>
          <a:xfrm>
            <a:off x="238125" y="5205413"/>
            <a:ext cx="6915150" cy="942975"/>
          </a:xfrm>
          <a:prstGeom prst="rect">
            <a:avLst/>
          </a:prstGeom>
        </p:spPr>
      </p:pic>
      <p:pic>
        <p:nvPicPr>
          <p:cNvPr id="12" name="SK-13-img-11" descr="preencoded.png"/>
          <p:cNvPicPr>
            <a:picLocks noChangeAspect="1"/>
          </p:cNvPicPr>
          <p:nvPr/>
        </p:nvPicPr>
        <p:blipFill>
          <a:blip r:embed="rId11"/>
          <a:stretch>
            <a:fillRect/>
          </a:stretch>
        </p:blipFill>
        <p:spPr>
          <a:xfrm>
            <a:off x="381000" y="5389215"/>
            <a:ext cx="214313" cy="175320"/>
          </a:xfrm>
          <a:prstGeom prst="rect">
            <a:avLst/>
          </a:prstGeom>
        </p:spPr>
      </p:pic>
      <p:pic>
        <p:nvPicPr>
          <p:cNvPr id="13" name="SK-13-img-12" descr="preencoded.png"/>
          <p:cNvPicPr>
            <a:picLocks noChangeAspect="1"/>
          </p:cNvPicPr>
          <p:nvPr/>
        </p:nvPicPr>
        <p:blipFill>
          <a:blip r:embed="rId12"/>
          <a:stretch>
            <a:fillRect/>
          </a:stretch>
        </p:blipFill>
        <p:spPr>
          <a:xfrm>
            <a:off x="7343775" y="1333500"/>
            <a:ext cx="4610100" cy="5286375"/>
          </a:xfrm>
          <a:prstGeom prst="rect">
            <a:avLst/>
          </a:prstGeom>
        </p:spPr>
      </p:pic>
      <p:pic>
        <p:nvPicPr>
          <p:cNvPr id="14" name="SK-13-img-13" descr="preencoded.png"/>
          <p:cNvPicPr>
            <a:picLocks noChangeAspect="1"/>
          </p:cNvPicPr>
          <p:nvPr/>
        </p:nvPicPr>
        <p:blipFill>
          <a:blip r:embed="rId13"/>
          <a:stretch>
            <a:fillRect/>
          </a:stretch>
        </p:blipFill>
        <p:spPr>
          <a:xfrm>
            <a:off x="7534275" y="1524000"/>
            <a:ext cx="4229100" cy="304800"/>
          </a:xfrm>
          <a:prstGeom prst="rect">
            <a:avLst/>
          </a:prstGeom>
        </p:spPr>
      </p:pic>
      <p:pic>
        <p:nvPicPr>
          <p:cNvPr id="15" name="SK-13-img-14" descr="preencoded.png"/>
          <p:cNvPicPr>
            <a:picLocks noChangeAspect="1"/>
          </p:cNvPicPr>
          <p:nvPr/>
        </p:nvPicPr>
        <p:blipFill>
          <a:blip r:embed="rId14"/>
          <a:stretch>
            <a:fillRect/>
          </a:stretch>
        </p:blipFill>
        <p:spPr>
          <a:xfrm>
            <a:off x="7534275" y="1581596"/>
            <a:ext cx="214313" cy="175320"/>
          </a:xfrm>
          <a:prstGeom prst="rect">
            <a:avLst/>
          </a:prstGeom>
        </p:spPr>
      </p:pic>
      <p:pic>
        <p:nvPicPr>
          <p:cNvPr id="16" name="SK-13-img-15" descr="preencoded.png"/>
          <p:cNvPicPr>
            <a:picLocks noChangeAspect="1"/>
          </p:cNvPicPr>
          <p:nvPr/>
        </p:nvPicPr>
        <p:blipFill>
          <a:blip r:embed="rId15"/>
          <a:stretch>
            <a:fillRect/>
          </a:stretch>
        </p:blipFill>
        <p:spPr>
          <a:xfrm>
            <a:off x="7534275" y="2009775"/>
            <a:ext cx="166688" cy="137220"/>
          </a:xfrm>
          <a:prstGeom prst="rect">
            <a:avLst/>
          </a:prstGeom>
        </p:spPr>
      </p:pic>
      <p:pic>
        <p:nvPicPr>
          <p:cNvPr id="17" name="SK-13-img-16" descr="preencoded.png"/>
          <p:cNvPicPr>
            <a:picLocks noChangeAspect="1"/>
          </p:cNvPicPr>
          <p:nvPr/>
        </p:nvPicPr>
        <p:blipFill>
          <a:blip r:embed="rId16"/>
          <a:stretch>
            <a:fillRect/>
          </a:stretch>
        </p:blipFill>
        <p:spPr>
          <a:xfrm>
            <a:off x="7534275" y="2338388"/>
            <a:ext cx="166688" cy="145852"/>
          </a:xfrm>
          <a:prstGeom prst="rect">
            <a:avLst/>
          </a:prstGeom>
        </p:spPr>
      </p:pic>
      <p:pic>
        <p:nvPicPr>
          <p:cNvPr id="18" name="SK-13-img-17" descr="preencoded.png"/>
          <p:cNvPicPr>
            <a:picLocks noChangeAspect="1"/>
          </p:cNvPicPr>
          <p:nvPr/>
        </p:nvPicPr>
        <p:blipFill>
          <a:blip r:embed="rId17"/>
          <a:stretch>
            <a:fillRect/>
          </a:stretch>
        </p:blipFill>
        <p:spPr>
          <a:xfrm>
            <a:off x="7534275" y="2881313"/>
            <a:ext cx="166688" cy="145852"/>
          </a:xfrm>
          <a:prstGeom prst="rect">
            <a:avLst/>
          </a:prstGeom>
        </p:spPr>
      </p:pic>
      <p:pic>
        <p:nvPicPr>
          <p:cNvPr id="19" name="SK-13-img-18" descr="preencoded.png"/>
          <p:cNvPicPr>
            <a:picLocks noChangeAspect="1"/>
          </p:cNvPicPr>
          <p:nvPr/>
        </p:nvPicPr>
        <p:blipFill>
          <a:blip r:embed="rId18"/>
          <a:stretch>
            <a:fillRect/>
          </a:stretch>
        </p:blipFill>
        <p:spPr>
          <a:xfrm>
            <a:off x="7534275" y="3509963"/>
            <a:ext cx="4229100" cy="1038225"/>
          </a:xfrm>
          <a:prstGeom prst="rect">
            <a:avLst/>
          </a:prstGeom>
        </p:spPr>
      </p:pic>
      <p:pic>
        <p:nvPicPr>
          <p:cNvPr id="20" name="SK-13-img-19" descr="preencoded.png"/>
          <p:cNvPicPr>
            <a:picLocks noChangeAspect="1"/>
          </p:cNvPicPr>
          <p:nvPr/>
        </p:nvPicPr>
        <p:blipFill>
          <a:blip r:embed="rId19"/>
          <a:stretch>
            <a:fillRect/>
          </a:stretch>
        </p:blipFill>
        <p:spPr>
          <a:xfrm>
            <a:off x="7629525" y="3644205"/>
            <a:ext cx="166688" cy="137220"/>
          </a:xfrm>
          <a:prstGeom prst="rect">
            <a:avLst/>
          </a:prstGeom>
        </p:spPr>
      </p:pic>
      <p:sp>
        <p:nvSpPr>
          <p:cNvPr id="21" name="SK-13-text-20"/>
          <p:cNvSpPr/>
          <p:nvPr/>
        </p:nvSpPr>
        <p:spPr>
          <a:xfrm>
            <a:off x="428625" y="238125"/>
            <a:ext cx="1014984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SULFONYLUREAS</a:t>
            </a:r>
            <a:endParaRPr lang="en-US" sz="1800" dirty="0"/>
          </a:p>
        </p:txBody>
      </p:sp>
      <p:sp>
        <p:nvSpPr>
          <p:cNvPr id="22" name="SK-13-text-21"/>
          <p:cNvSpPr/>
          <p:nvPr/>
        </p:nvSpPr>
        <p:spPr>
          <a:xfrm>
            <a:off x="10582275" y="361950"/>
            <a:ext cx="160972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3" name="SK-13-text-22"/>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4" name="SK-13-text-23"/>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5" name="SK-13-text-24"/>
          <p:cNvSpPr/>
          <p:nvPr/>
        </p:nvSpPr>
        <p:spPr>
          <a:xfrm>
            <a:off x="690563" y="1947863"/>
            <a:ext cx="6629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Gliclazide MR (Once Daily)</a:t>
            </a:r>
            <a:endParaRPr lang="en-US" sz="1350" dirty="0"/>
          </a:p>
        </p:txBody>
      </p:sp>
      <p:sp>
        <p:nvSpPr>
          <p:cNvPr id="26" name="SK-13-text-25"/>
          <p:cNvSpPr/>
          <p:nvPr/>
        </p:nvSpPr>
        <p:spPr>
          <a:xfrm>
            <a:off x="381000" y="2252663"/>
            <a:ext cx="6629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B5563"/>
                </a:solidFill>
              </a:rPr>
              <a:t>Action:</a:t>
            </a:r>
            <a:r>
              <a:rPr lang="en-US" sz="1125" dirty="0">
                <a:solidFill>
                  <a:srgbClr val="4B5563"/>
                </a:solidFill>
              </a:rPr>
              <a:t> Reduce dose by </a:t>
            </a:r>
            <a:r>
              <a:rPr lang="en-US" sz="1125" b="1" dirty="0">
                <a:solidFill>
                  <a:srgbClr val="D63031"/>
                </a:solidFill>
              </a:rPr>
              <a:t>50%</a:t>
            </a:r>
            <a:r>
              <a:rPr lang="en-US" sz="1125" dirty="0">
                <a:solidFill>
                  <a:srgbClr val="4B5563"/>
                </a:solidFill>
              </a:rPr>
              <a:t>.
</a:t>
            </a:r>
            <a:r>
              <a:rPr lang="en-US" sz="1125" b="1" dirty="0">
                <a:solidFill>
                  <a:srgbClr val="4B5563"/>
                </a:solidFill>
              </a:rPr>
              <a:t>Timing:</a:t>
            </a:r>
            <a:r>
              <a:rPr lang="en-US" sz="1125" dirty="0">
                <a:solidFill>
                  <a:srgbClr val="4B5563"/>
                </a:solidFill>
              </a:rPr>
              <a:t> Move to </a:t>
            </a:r>
            <a:r>
              <a:rPr lang="en-US" sz="1125" b="1" dirty="0">
                <a:solidFill>
                  <a:srgbClr val="4B5563"/>
                </a:solidFill>
              </a:rPr>
              <a:t>Iftari</a:t>
            </a:r>
            <a:r>
              <a:rPr lang="en-US" sz="1125" dirty="0">
                <a:solidFill>
                  <a:srgbClr val="4B5563"/>
                </a:solidFill>
              </a:rPr>
              <a:t> (sunset meal). Do not take at Suhoor.</a:t>
            </a:r>
            <a:endParaRPr lang="en-US" sz="1125" dirty="0"/>
          </a:p>
        </p:txBody>
      </p:sp>
      <p:sp>
        <p:nvSpPr>
          <p:cNvPr id="27" name="SK-13-text-26"/>
          <p:cNvSpPr/>
          <p:nvPr/>
        </p:nvSpPr>
        <p:spPr>
          <a:xfrm>
            <a:off x="690563" y="3081338"/>
            <a:ext cx="6629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Glimepiride</a:t>
            </a:r>
            <a:endParaRPr lang="en-US" sz="1350" dirty="0"/>
          </a:p>
        </p:txBody>
      </p:sp>
      <p:sp>
        <p:nvSpPr>
          <p:cNvPr id="28" name="SK-13-text-27"/>
          <p:cNvSpPr/>
          <p:nvPr/>
        </p:nvSpPr>
        <p:spPr>
          <a:xfrm>
            <a:off x="381000" y="3386138"/>
            <a:ext cx="6629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B5563"/>
                </a:solidFill>
              </a:rPr>
              <a:t>Action:</a:t>
            </a:r>
            <a:r>
              <a:rPr lang="en-US" sz="1125" dirty="0">
                <a:solidFill>
                  <a:srgbClr val="4B5563"/>
                </a:solidFill>
              </a:rPr>
              <a:t> Reduce dose by </a:t>
            </a:r>
            <a:r>
              <a:rPr lang="en-US" sz="1125" b="1" dirty="0">
                <a:solidFill>
                  <a:srgbClr val="D63031"/>
                </a:solidFill>
              </a:rPr>
              <a:t>50%</a:t>
            </a:r>
            <a:r>
              <a:rPr lang="en-US" sz="1125" dirty="0">
                <a:solidFill>
                  <a:srgbClr val="4B5563"/>
                </a:solidFill>
              </a:rPr>
              <a:t>.
</a:t>
            </a:r>
            <a:r>
              <a:rPr lang="en-US" sz="1125" b="1" dirty="0">
                <a:solidFill>
                  <a:srgbClr val="4B5563"/>
                </a:solidFill>
              </a:rPr>
              <a:t>Timing:</a:t>
            </a:r>
            <a:r>
              <a:rPr lang="en-US" sz="1125" dirty="0">
                <a:solidFill>
                  <a:srgbClr val="4B5563"/>
                </a:solidFill>
              </a:rPr>
              <a:t> Take at </a:t>
            </a:r>
            <a:r>
              <a:rPr lang="en-US" sz="1125" b="1" dirty="0">
                <a:solidFill>
                  <a:srgbClr val="4B5563"/>
                </a:solidFill>
              </a:rPr>
              <a:t>Iftari</a:t>
            </a:r>
            <a:r>
              <a:rPr lang="en-US" sz="1125" dirty="0">
                <a:solidFill>
                  <a:srgbClr val="4B5563"/>
                </a:solidFill>
              </a:rPr>
              <a:t>.</a:t>
            </a:r>
            <a:endParaRPr lang="en-US" sz="1125" dirty="0"/>
          </a:p>
        </p:txBody>
      </p:sp>
      <p:sp>
        <p:nvSpPr>
          <p:cNvPr id="29" name="SK-13-text-28"/>
          <p:cNvSpPr/>
          <p:nvPr/>
        </p:nvSpPr>
        <p:spPr>
          <a:xfrm>
            <a:off x="690563" y="4214813"/>
            <a:ext cx="6629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Glipizide (Short-acting)</a:t>
            </a:r>
            <a:endParaRPr lang="en-US" sz="1350" dirty="0"/>
          </a:p>
        </p:txBody>
      </p:sp>
      <p:sp>
        <p:nvSpPr>
          <p:cNvPr id="30" name="SK-13-text-29"/>
          <p:cNvSpPr/>
          <p:nvPr/>
        </p:nvSpPr>
        <p:spPr>
          <a:xfrm>
            <a:off x="381000" y="4519613"/>
            <a:ext cx="6629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4B5563"/>
                </a:solidFill>
              </a:rPr>
              <a:t>Action:</a:t>
            </a:r>
            <a:r>
              <a:rPr lang="en-US" sz="1125" dirty="0">
                <a:solidFill>
                  <a:srgbClr val="4B5563"/>
                </a:solidFill>
              </a:rPr>
              <a:t> If twice daily, reduce each dose by </a:t>
            </a:r>
            <a:r>
              <a:rPr lang="en-US" sz="1125" b="1" dirty="0">
                <a:solidFill>
                  <a:srgbClr val="4B5563"/>
                </a:solidFill>
              </a:rPr>
              <a:t>25–50%</a:t>
            </a:r>
            <a:r>
              <a:rPr lang="en-US" sz="1125" dirty="0">
                <a:solidFill>
                  <a:srgbClr val="4B5563"/>
                </a:solidFill>
              </a:rPr>
              <a:t>.
</a:t>
            </a:r>
            <a:r>
              <a:rPr lang="en-US" sz="1125" b="1" dirty="0">
                <a:solidFill>
                  <a:srgbClr val="4B5563"/>
                </a:solidFill>
              </a:rPr>
              <a:t>Timing:</a:t>
            </a:r>
            <a:r>
              <a:rPr lang="en-US" sz="1125" dirty="0">
                <a:solidFill>
                  <a:srgbClr val="4B5563"/>
                </a:solidFill>
              </a:rPr>
              <a:t> Take at Suhoor (reduced) and Iftari (normal or reduced).</a:t>
            </a:r>
            <a:endParaRPr lang="en-US" sz="1125" dirty="0"/>
          </a:p>
        </p:txBody>
      </p:sp>
      <p:sp>
        <p:nvSpPr>
          <p:cNvPr id="31" name="SK-13-text-30"/>
          <p:cNvSpPr/>
          <p:nvPr/>
        </p:nvSpPr>
        <p:spPr>
          <a:xfrm>
            <a:off x="690563" y="5348288"/>
            <a:ext cx="6629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Glibenclamide</a:t>
            </a:r>
            <a:endParaRPr lang="en-US" sz="1350" dirty="0"/>
          </a:p>
        </p:txBody>
      </p:sp>
      <p:sp>
        <p:nvSpPr>
          <p:cNvPr id="32" name="SK-13-text-31"/>
          <p:cNvSpPr/>
          <p:nvPr/>
        </p:nvSpPr>
        <p:spPr>
          <a:xfrm>
            <a:off x="381000" y="5605463"/>
            <a:ext cx="66294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D63031"/>
                </a:solidFill>
              </a:rPr>
              <a:t>STRICTLY AVOID during Ramadan.</a:t>
            </a:r>
            <a:r>
              <a:rPr lang="en-US" sz="1125" dirty="0">
                <a:solidFill>
                  <a:srgbClr val="4B5563"/>
                </a:solidFill>
              </a:rPr>
              <a:t>
High risk of prolonged hypoglycemia due to long half-life. Switch to Gliclazide MR weeks before.</a:t>
            </a:r>
            <a:endParaRPr lang="en-US" sz="1125" dirty="0"/>
          </a:p>
        </p:txBody>
      </p:sp>
      <p:sp>
        <p:nvSpPr>
          <p:cNvPr id="33" name="SK-13-text-32"/>
          <p:cNvSpPr/>
          <p:nvPr/>
        </p:nvSpPr>
        <p:spPr>
          <a:xfrm>
            <a:off x="7748588" y="1524000"/>
            <a:ext cx="4229100"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 Safety Protocols</a:t>
            </a:r>
            <a:endParaRPr lang="en-US" sz="1350" dirty="0"/>
          </a:p>
        </p:txBody>
      </p:sp>
      <p:sp>
        <p:nvSpPr>
          <p:cNvPr id="34" name="SK-13-text-33"/>
          <p:cNvSpPr/>
          <p:nvPr/>
        </p:nvSpPr>
        <p:spPr>
          <a:xfrm>
            <a:off x="7796212" y="1971675"/>
            <a:ext cx="43957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Check BG </a:t>
            </a:r>
            <a:r>
              <a:rPr lang="en-US" sz="1125" b="1" dirty="0">
                <a:solidFill>
                  <a:srgbClr val="2D3436"/>
                </a:solidFill>
              </a:rPr>
              <a:t>2–4 hours</a:t>
            </a:r>
            <a:r>
              <a:rPr lang="en-US" sz="1125" dirty="0">
                <a:solidFill>
                  <a:srgbClr val="2D3436"/>
                </a:solidFill>
              </a:rPr>
              <a:t> after Suhoor (peak drug effect).</a:t>
            </a:r>
            <a:endParaRPr lang="en-US" sz="1125" dirty="0"/>
          </a:p>
        </p:txBody>
      </p:sp>
      <p:sp>
        <p:nvSpPr>
          <p:cNvPr id="35" name="SK-13-text-34"/>
          <p:cNvSpPr/>
          <p:nvPr/>
        </p:nvSpPr>
        <p:spPr>
          <a:xfrm>
            <a:off x="7796212" y="2300288"/>
            <a:ext cx="39671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Must have hypo treatment (glucose tablets) available at all times.</a:t>
            </a:r>
            <a:endParaRPr lang="en-US" sz="1125" dirty="0"/>
          </a:p>
        </p:txBody>
      </p:sp>
      <p:sp>
        <p:nvSpPr>
          <p:cNvPr id="36" name="SK-13-text-35"/>
          <p:cNvSpPr/>
          <p:nvPr/>
        </p:nvSpPr>
        <p:spPr>
          <a:xfrm>
            <a:off x="7796212" y="2843213"/>
            <a:ext cx="396716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Advise patient to </a:t>
            </a:r>
            <a:r>
              <a:rPr lang="en-US" sz="1125" b="1" dirty="0">
                <a:solidFill>
                  <a:srgbClr val="2D3436"/>
                </a:solidFill>
              </a:rPr>
              <a:t>break the fast immediately</a:t>
            </a:r>
            <a:r>
              <a:rPr lang="en-US" sz="1125" dirty="0">
                <a:solidFill>
                  <a:srgbClr val="2D3436"/>
                </a:solidFill>
              </a:rPr>
              <a:t> if BG &lt; 3.9 mmol/L.</a:t>
            </a:r>
            <a:endParaRPr lang="en-US" sz="1125" dirty="0"/>
          </a:p>
        </p:txBody>
      </p:sp>
      <p:sp>
        <p:nvSpPr>
          <p:cNvPr id="37" name="SK-13-text-36"/>
          <p:cNvSpPr/>
          <p:nvPr/>
        </p:nvSpPr>
        <p:spPr>
          <a:xfrm>
            <a:off x="7796212" y="3509963"/>
            <a:ext cx="4038600" cy="1038225"/>
          </a:xfrm>
          <a:prstGeom prst="rect">
            <a:avLst/>
          </a:prstGeom>
          <a:noFill/>
          <a:ln/>
        </p:spPr>
        <p:txBody>
          <a:bodyPr vert="horz" wrap="square" lIns="0" tIns="0" rIns="0" bIns="0" rtlCol="0" anchor="ctr"/>
          <a:lstStyle/>
          <a:p>
            <a:pPr marL="0" indent="0">
              <a:lnSpc>
                <a:spcPts val="1575"/>
              </a:lnSpc>
              <a:buNone/>
            </a:pPr>
            <a:r>
              <a:rPr lang="en-US" sz="1050" b="1" dirty="0">
                <a:solidFill>
                  <a:srgbClr val="F39C12"/>
                </a:solidFill>
              </a:rPr>
              <a:t> AKT / SCA PEARL</a:t>
            </a:r>
            <a:r>
              <a:rPr lang="en-US" sz="1050" dirty="0">
                <a:solidFill>
                  <a:srgbClr val="FFFFFF"/>
                </a:solidFill>
              </a:rPr>
              <a:t>Sulfonylureas are the most common cause of drug-induced hypoglycemia in Ramadan. </a:t>
            </a:r>
            <a:r>
              <a:rPr lang="en-US" sz="1050" b="1" dirty="0">
                <a:solidFill>
                  <a:srgbClr val="FFFFFF"/>
                </a:solidFill>
              </a:rPr>
              <a:t>Glibenclamide</a:t>
            </a:r>
            <a:r>
              <a:rPr lang="en-US" sz="1050" dirty="0">
                <a:solidFill>
                  <a:srgbClr val="FFFFFF"/>
                </a:solidFill>
              </a:rPr>
              <a:t> is the classic "wrong answer" for Ramadan prescribing due to its long duration of action.</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4-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4-img-5" descr="preencoded.png"/>
          <p:cNvPicPr>
            <a:picLocks noChangeAspect="1"/>
          </p:cNvPicPr>
          <p:nvPr/>
        </p:nvPicPr>
        <p:blipFill>
          <a:blip r:embed="rId6"/>
          <a:stretch>
            <a:fillRect/>
          </a:stretch>
        </p:blipFill>
        <p:spPr>
          <a:xfrm>
            <a:off x="381000" y="1333500"/>
            <a:ext cx="5572125" cy="2965549"/>
          </a:xfrm>
          <a:prstGeom prst="rect">
            <a:avLst/>
          </a:prstGeom>
        </p:spPr>
      </p:pic>
      <p:pic>
        <p:nvPicPr>
          <p:cNvPr id="7" name="SK-14-img-6" descr="preencoded.png"/>
          <p:cNvPicPr>
            <a:picLocks noChangeAspect="1"/>
          </p:cNvPicPr>
          <p:nvPr/>
        </p:nvPicPr>
        <p:blipFill>
          <a:blip r:embed="rId7"/>
          <a:stretch>
            <a:fillRect/>
          </a:stretch>
        </p:blipFill>
        <p:spPr>
          <a:xfrm>
            <a:off x="619125" y="1619250"/>
            <a:ext cx="238125" cy="190500"/>
          </a:xfrm>
          <a:prstGeom prst="rect">
            <a:avLst/>
          </a:prstGeom>
        </p:spPr>
      </p:pic>
      <p:pic>
        <p:nvPicPr>
          <p:cNvPr id="8" name="SK-14-img-7" descr="preencoded.png"/>
          <p:cNvPicPr>
            <a:picLocks noChangeAspect="1"/>
          </p:cNvPicPr>
          <p:nvPr/>
        </p:nvPicPr>
        <p:blipFill>
          <a:blip r:embed="rId8"/>
          <a:stretch>
            <a:fillRect/>
          </a:stretch>
        </p:blipFill>
        <p:spPr>
          <a:xfrm>
            <a:off x="619125" y="2000250"/>
            <a:ext cx="5095875" cy="447675"/>
          </a:xfrm>
          <a:prstGeom prst="rect">
            <a:avLst/>
          </a:prstGeom>
        </p:spPr>
      </p:pic>
      <p:pic>
        <p:nvPicPr>
          <p:cNvPr id="9" name="SK-14-img-8" descr="preencoded.png"/>
          <p:cNvPicPr>
            <a:picLocks noChangeAspect="1"/>
          </p:cNvPicPr>
          <p:nvPr/>
        </p:nvPicPr>
        <p:blipFill>
          <a:blip r:embed="rId9"/>
          <a:stretch>
            <a:fillRect/>
          </a:stretch>
        </p:blipFill>
        <p:spPr>
          <a:xfrm>
            <a:off x="619125" y="2590800"/>
            <a:ext cx="190500" cy="190500"/>
          </a:xfrm>
          <a:prstGeom prst="rect">
            <a:avLst/>
          </a:prstGeom>
        </p:spPr>
      </p:pic>
      <p:pic>
        <p:nvPicPr>
          <p:cNvPr id="10" name="SK-14-img-9" descr="preencoded.png"/>
          <p:cNvPicPr>
            <a:picLocks noChangeAspect="1"/>
          </p:cNvPicPr>
          <p:nvPr/>
        </p:nvPicPr>
        <p:blipFill>
          <a:blip r:embed="rId10"/>
          <a:stretch>
            <a:fillRect/>
          </a:stretch>
        </p:blipFill>
        <p:spPr>
          <a:xfrm>
            <a:off x="619125" y="3112591"/>
            <a:ext cx="190500" cy="190500"/>
          </a:xfrm>
          <a:prstGeom prst="rect">
            <a:avLst/>
          </a:prstGeom>
        </p:spPr>
      </p:pic>
      <p:pic>
        <p:nvPicPr>
          <p:cNvPr id="11" name="SK-14-img-10" descr="preencoded.png"/>
          <p:cNvPicPr>
            <a:picLocks noChangeAspect="1"/>
          </p:cNvPicPr>
          <p:nvPr/>
        </p:nvPicPr>
        <p:blipFill>
          <a:blip r:embed="rId11"/>
          <a:stretch>
            <a:fillRect/>
          </a:stretch>
        </p:blipFill>
        <p:spPr>
          <a:xfrm>
            <a:off x="619125" y="3634383"/>
            <a:ext cx="190500" cy="190500"/>
          </a:xfrm>
          <a:prstGeom prst="rect">
            <a:avLst/>
          </a:prstGeom>
        </p:spPr>
      </p:pic>
      <p:pic>
        <p:nvPicPr>
          <p:cNvPr id="12" name="SK-14-img-11" descr="preencoded.png"/>
          <p:cNvPicPr>
            <a:picLocks noChangeAspect="1"/>
          </p:cNvPicPr>
          <p:nvPr/>
        </p:nvPicPr>
        <p:blipFill>
          <a:blip r:embed="rId12"/>
          <a:stretch>
            <a:fillRect/>
          </a:stretch>
        </p:blipFill>
        <p:spPr>
          <a:xfrm>
            <a:off x="381000" y="4489549"/>
            <a:ext cx="5572125" cy="2082701"/>
          </a:xfrm>
          <a:prstGeom prst="rect">
            <a:avLst/>
          </a:prstGeom>
        </p:spPr>
      </p:pic>
      <p:pic>
        <p:nvPicPr>
          <p:cNvPr id="13" name="SK-14-img-12" descr="preencoded.png"/>
          <p:cNvPicPr>
            <a:picLocks noChangeAspect="1"/>
          </p:cNvPicPr>
          <p:nvPr/>
        </p:nvPicPr>
        <p:blipFill>
          <a:blip r:embed="rId13"/>
          <a:stretch>
            <a:fillRect/>
          </a:stretch>
        </p:blipFill>
        <p:spPr>
          <a:xfrm>
            <a:off x="619125" y="4775299"/>
            <a:ext cx="238125" cy="190500"/>
          </a:xfrm>
          <a:prstGeom prst="rect">
            <a:avLst/>
          </a:prstGeom>
        </p:spPr>
      </p:pic>
      <p:pic>
        <p:nvPicPr>
          <p:cNvPr id="14" name="SK-14-img-13" descr="preencoded.png"/>
          <p:cNvPicPr>
            <a:picLocks noChangeAspect="1"/>
          </p:cNvPicPr>
          <p:nvPr/>
        </p:nvPicPr>
        <p:blipFill>
          <a:blip r:embed="rId14"/>
          <a:stretch>
            <a:fillRect/>
          </a:stretch>
        </p:blipFill>
        <p:spPr>
          <a:xfrm>
            <a:off x="619125" y="5156299"/>
            <a:ext cx="190500" cy="156865"/>
          </a:xfrm>
          <a:prstGeom prst="rect">
            <a:avLst/>
          </a:prstGeom>
        </p:spPr>
      </p:pic>
      <p:pic>
        <p:nvPicPr>
          <p:cNvPr id="15" name="SK-14-img-14" descr="preencoded.png"/>
          <p:cNvPicPr>
            <a:picLocks noChangeAspect="1"/>
          </p:cNvPicPr>
          <p:nvPr/>
        </p:nvPicPr>
        <p:blipFill>
          <a:blip r:embed="rId15"/>
          <a:stretch>
            <a:fillRect/>
          </a:stretch>
        </p:blipFill>
        <p:spPr>
          <a:xfrm>
            <a:off x="619125" y="5464820"/>
            <a:ext cx="190500" cy="156865"/>
          </a:xfrm>
          <a:prstGeom prst="rect">
            <a:avLst/>
          </a:prstGeom>
        </p:spPr>
      </p:pic>
      <p:pic>
        <p:nvPicPr>
          <p:cNvPr id="16" name="SK-14-img-15" descr="preencoded.png"/>
          <p:cNvPicPr>
            <a:picLocks noChangeAspect="1"/>
          </p:cNvPicPr>
          <p:nvPr/>
        </p:nvPicPr>
        <p:blipFill>
          <a:blip r:embed="rId16"/>
          <a:stretch>
            <a:fillRect/>
          </a:stretch>
        </p:blipFill>
        <p:spPr>
          <a:xfrm>
            <a:off x="619125" y="5773341"/>
            <a:ext cx="190500" cy="156865"/>
          </a:xfrm>
          <a:prstGeom prst="rect">
            <a:avLst/>
          </a:prstGeom>
        </p:spPr>
      </p:pic>
      <p:pic>
        <p:nvPicPr>
          <p:cNvPr id="17" name="SK-14-img-16" descr="preencoded.png"/>
          <p:cNvPicPr>
            <a:picLocks noChangeAspect="1"/>
          </p:cNvPicPr>
          <p:nvPr/>
        </p:nvPicPr>
        <p:blipFill>
          <a:blip r:embed="rId17"/>
          <a:stretch>
            <a:fillRect/>
          </a:stretch>
        </p:blipFill>
        <p:spPr>
          <a:xfrm>
            <a:off x="6238875" y="1333500"/>
            <a:ext cx="5572125" cy="2524125"/>
          </a:xfrm>
          <a:prstGeom prst="rect">
            <a:avLst/>
          </a:prstGeom>
        </p:spPr>
      </p:pic>
      <p:pic>
        <p:nvPicPr>
          <p:cNvPr id="18" name="SK-14-img-17" descr="preencoded.png"/>
          <p:cNvPicPr>
            <a:picLocks noChangeAspect="1"/>
          </p:cNvPicPr>
          <p:nvPr/>
        </p:nvPicPr>
        <p:blipFill>
          <a:blip r:embed="rId18"/>
          <a:stretch>
            <a:fillRect/>
          </a:stretch>
        </p:blipFill>
        <p:spPr>
          <a:xfrm>
            <a:off x="6477000" y="1619250"/>
            <a:ext cx="238125" cy="190500"/>
          </a:xfrm>
          <a:prstGeom prst="rect">
            <a:avLst/>
          </a:prstGeom>
        </p:spPr>
      </p:pic>
      <p:pic>
        <p:nvPicPr>
          <p:cNvPr id="19" name="SK-14-img-18" descr="preencoded.png"/>
          <p:cNvPicPr>
            <a:picLocks noChangeAspect="1"/>
          </p:cNvPicPr>
          <p:nvPr/>
        </p:nvPicPr>
        <p:blipFill>
          <a:blip r:embed="rId19"/>
          <a:stretch>
            <a:fillRect/>
          </a:stretch>
        </p:blipFill>
        <p:spPr>
          <a:xfrm>
            <a:off x="6477000" y="2000250"/>
            <a:ext cx="190500" cy="156865"/>
          </a:xfrm>
          <a:prstGeom prst="rect">
            <a:avLst/>
          </a:prstGeom>
        </p:spPr>
      </p:pic>
      <p:pic>
        <p:nvPicPr>
          <p:cNvPr id="20" name="SK-14-img-19" descr="preencoded.png"/>
          <p:cNvPicPr>
            <a:picLocks noChangeAspect="1"/>
          </p:cNvPicPr>
          <p:nvPr/>
        </p:nvPicPr>
        <p:blipFill>
          <a:blip r:embed="rId20"/>
          <a:stretch>
            <a:fillRect/>
          </a:stretch>
        </p:blipFill>
        <p:spPr>
          <a:xfrm>
            <a:off x="6477000" y="2522041"/>
            <a:ext cx="190500" cy="166688"/>
          </a:xfrm>
          <a:prstGeom prst="rect">
            <a:avLst/>
          </a:prstGeom>
        </p:spPr>
      </p:pic>
      <p:pic>
        <p:nvPicPr>
          <p:cNvPr id="21" name="SK-14-img-20" descr="preencoded.png"/>
          <p:cNvPicPr>
            <a:picLocks noChangeAspect="1"/>
          </p:cNvPicPr>
          <p:nvPr/>
        </p:nvPicPr>
        <p:blipFill>
          <a:blip r:embed="rId21"/>
          <a:stretch>
            <a:fillRect/>
          </a:stretch>
        </p:blipFill>
        <p:spPr>
          <a:xfrm>
            <a:off x="6477000" y="3043833"/>
            <a:ext cx="190500" cy="177701"/>
          </a:xfrm>
          <a:prstGeom prst="rect">
            <a:avLst/>
          </a:prstGeom>
        </p:spPr>
      </p:pic>
      <p:pic>
        <p:nvPicPr>
          <p:cNvPr id="22" name="SK-14-img-21" descr="preencoded.png"/>
          <p:cNvPicPr>
            <a:picLocks noChangeAspect="1"/>
          </p:cNvPicPr>
          <p:nvPr/>
        </p:nvPicPr>
        <p:blipFill>
          <a:blip r:embed="rId22"/>
          <a:stretch>
            <a:fillRect/>
          </a:stretch>
        </p:blipFill>
        <p:spPr>
          <a:xfrm>
            <a:off x="6238875" y="4048125"/>
            <a:ext cx="5572125" cy="2524125"/>
          </a:xfrm>
          <a:prstGeom prst="rect">
            <a:avLst/>
          </a:prstGeom>
        </p:spPr>
      </p:pic>
      <p:pic>
        <p:nvPicPr>
          <p:cNvPr id="23" name="SK-14-img-22" descr="preencoded.png"/>
          <p:cNvPicPr>
            <a:picLocks noChangeAspect="1"/>
          </p:cNvPicPr>
          <p:nvPr/>
        </p:nvPicPr>
        <p:blipFill>
          <a:blip r:embed="rId23"/>
          <a:stretch>
            <a:fillRect/>
          </a:stretch>
        </p:blipFill>
        <p:spPr>
          <a:xfrm>
            <a:off x="6477000" y="4333875"/>
            <a:ext cx="238125" cy="190500"/>
          </a:xfrm>
          <a:prstGeom prst="rect">
            <a:avLst/>
          </a:prstGeom>
        </p:spPr>
      </p:pic>
      <p:pic>
        <p:nvPicPr>
          <p:cNvPr id="24" name="SK-14-img-23" descr="preencoded.png"/>
          <p:cNvPicPr>
            <a:picLocks noChangeAspect="1"/>
          </p:cNvPicPr>
          <p:nvPr/>
        </p:nvPicPr>
        <p:blipFill>
          <a:blip r:embed="rId24"/>
          <a:stretch>
            <a:fillRect/>
          </a:stretch>
        </p:blipFill>
        <p:spPr>
          <a:xfrm>
            <a:off x="6477000" y="4714875"/>
            <a:ext cx="190500" cy="177701"/>
          </a:xfrm>
          <a:prstGeom prst="rect">
            <a:avLst/>
          </a:prstGeom>
        </p:spPr>
      </p:pic>
      <p:pic>
        <p:nvPicPr>
          <p:cNvPr id="25" name="SK-14-img-24" descr="preencoded.png"/>
          <p:cNvPicPr>
            <a:picLocks noChangeAspect="1"/>
          </p:cNvPicPr>
          <p:nvPr/>
        </p:nvPicPr>
        <p:blipFill>
          <a:blip r:embed="rId25"/>
          <a:stretch>
            <a:fillRect/>
          </a:stretch>
        </p:blipFill>
        <p:spPr>
          <a:xfrm>
            <a:off x="6477000" y="5236666"/>
            <a:ext cx="190500" cy="156865"/>
          </a:xfrm>
          <a:prstGeom prst="rect">
            <a:avLst/>
          </a:prstGeom>
        </p:spPr>
      </p:pic>
      <p:pic>
        <p:nvPicPr>
          <p:cNvPr id="26" name="SK-14-img-25" descr="preencoded.png"/>
          <p:cNvPicPr>
            <a:picLocks noChangeAspect="1"/>
          </p:cNvPicPr>
          <p:nvPr/>
        </p:nvPicPr>
        <p:blipFill>
          <a:blip r:embed="rId26"/>
          <a:stretch>
            <a:fillRect/>
          </a:stretch>
        </p:blipFill>
        <p:spPr>
          <a:xfrm>
            <a:off x="6477000" y="5545187"/>
            <a:ext cx="190500" cy="156865"/>
          </a:xfrm>
          <a:prstGeom prst="rect">
            <a:avLst/>
          </a:prstGeom>
        </p:spPr>
      </p:pic>
      <p:sp>
        <p:nvSpPr>
          <p:cNvPr id="27" name="SK-14-text-26"/>
          <p:cNvSpPr/>
          <p:nvPr/>
        </p:nvSpPr>
        <p:spPr>
          <a:xfrm>
            <a:off x="428625" y="238125"/>
            <a:ext cx="1014984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BASAL INSULIN</a:t>
            </a:r>
            <a:endParaRPr lang="en-US" sz="1800" dirty="0"/>
          </a:p>
        </p:txBody>
      </p:sp>
      <p:sp>
        <p:nvSpPr>
          <p:cNvPr id="28" name="SK-14-text-27"/>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9" name="SK-14-text-28"/>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0" name="SK-14-text-29"/>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1" name="SK-14-text-30"/>
          <p:cNvSpPr/>
          <p:nvPr/>
        </p:nvSpPr>
        <p:spPr>
          <a:xfrm>
            <a:off x="971550" y="1571625"/>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Once-Daily Protocol</a:t>
            </a:r>
            <a:endParaRPr lang="en-US" sz="1500" dirty="0"/>
          </a:p>
        </p:txBody>
      </p:sp>
      <p:sp>
        <p:nvSpPr>
          <p:cNvPr id="32" name="SK-14-text-31"/>
          <p:cNvSpPr/>
          <p:nvPr/>
        </p:nvSpPr>
        <p:spPr>
          <a:xfrm>
            <a:off x="619125" y="2000250"/>
            <a:ext cx="4810125" cy="4476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E67E22"/>
                </a:solidFill>
              </a:rPr>
              <a:t>Reduce Dose by 15% – 30%</a:t>
            </a:r>
            <a:endParaRPr lang="en-US" sz="1350" dirty="0"/>
          </a:p>
        </p:txBody>
      </p:sp>
      <p:sp>
        <p:nvSpPr>
          <p:cNvPr id="33" name="SK-14-text-32"/>
          <p:cNvSpPr/>
          <p:nvPr/>
        </p:nvSpPr>
        <p:spPr>
          <a:xfrm>
            <a:off x="904875" y="2590800"/>
            <a:ext cx="48101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Shift injection timing to </a:t>
            </a:r>
            <a:r>
              <a:rPr lang="en-US" sz="1200" b="1" dirty="0">
                <a:solidFill>
                  <a:srgbClr val="2D3436"/>
                </a:solidFill>
              </a:rPr>
              <a:t>Iftari</a:t>
            </a:r>
            <a:r>
              <a:rPr lang="en-US" sz="1200" dirty="0">
                <a:solidFill>
                  <a:srgbClr val="2D3436"/>
                </a:solidFill>
              </a:rPr>
              <a:t> (sunset meal) to cover post-meal spike and overnight stability.</a:t>
            </a:r>
            <a:endParaRPr lang="en-US" sz="1200" dirty="0"/>
          </a:p>
        </p:txBody>
      </p:sp>
      <p:sp>
        <p:nvSpPr>
          <p:cNvPr id="34" name="SK-14-text-33"/>
          <p:cNvSpPr/>
          <p:nvPr/>
        </p:nvSpPr>
        <p:spPr>
          <a:xfrm>
            <a:off x="904875" y="3112591"/>
            <a:ext cx="48101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Apply reduction if pre-dawn (Suhoor) BG target is &lt;7.0 mmol/L to avoid daytime hypoglycaemia.</a:t>
            </a:r>
            <a:endParaRPr lang="en-US" sz="1200" dirty="0"/>
          </a:p>
        </p:txBody>
      </p:sp>
      <p:sp>
        <p:nvSpPr>
          <p:cNvPr id="35" name="SK-14-text-34"/>
          <p:cNvSpPr/>
          <p:nvPr/>
        </p:nvSpPr>
        <p:spPr>
          <a:xfrm>
            <a:off x="904875" y="3634383"/>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Never Stop Insulin:</a:t>
            </a:r>
            <a:r>
              <a:rPr lang="en-US" sz="1200" dirty="0">
                <a:solidFill>
                  <a:srgbClr val="2D3436"/>
                </a:solidFill>
              </a:rPr>
              <a:t> Background insulin must continue even while fasting to prevent ketosis.</a:t>
            </a:r>
            <a:endParaRPr lang="en-US" sz="1200" dirty="0"/>
          </a:p>
        </p:txBody>
      </p:sp>
      <p:sp>
        <p:nvSpPr>
          <p:cNvPr id="36" name="SK-14-text-35"/>
          <p:cNvSpPr/>
          <p:nvPr/>
        </p:nvSpPr>
        <p:spPr>
          <a:xfrm>
            <a:off x="971550" y="4727674"/>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Applicable Agents</a:t>
            </a:r>
            <a:endParaRPr lang="en-US" sz="1500" dirty="0"/>
          </a:p>
        </p:txBody>
      </p:sp>
      <p:sp>
        <p:nvSpPr>
          <p:cNvPr id="37" name="SK-14-text-36"/>
          <p:cNvSpPr/>
          <p:nvPr/>
        </p:nvSpPr>
        <p:spPr>
          <a:xfrm>
            <a:off x="904875" y="5156299"/>
            <a:ext cx="65836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Glargine (Lantus, Abasaglar, Toujeo)</a:t>
            </a:r>
            <a:endParaRPr lang="en-US" sz="1200" dirty="0"/>
          </a:p>
        </p:txBody>
      </p:sp>
      <p:sp>
        <p:nvSpPr>
          <p:cNvPr id="38" name="SK-14-text-37"/>
          <p:cNvSpPr/>
          <p:nvPr/>
        </p:nvSpPr>
        <p:spPr>
          <a:xfrm>
            <a:off x="904875" y="5464820"/>
            <a:ext cx="85953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Detemir (Levemir) - often requires split dosing</a:t>
            </a:r>
            <a:endParaRPr lang="en-US" sz="1200" dirty="0"/>
          </a:p>
        </p:txBody>
      </p:sp>
      <p:sp>
        <p:nvSpPr>
          <p:cNvPr id="39" name="SK-14-text-38"/>
          <p:cNvSpPr/>
          <p:nvPr/>
        </p:nvSpPr>
        <p:spPr>
          <a:xfrm>
            <a:off x="904875" y="5773341"/>
            <a:ext cx="932688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Degludec (Tresiba) - stable, long half-life profile</a:t>
            </a:r>
            <a:endParaRPr lang="en-US" sz="1200" dirty="0"/>
          </a:p>
        </p:txBody>
      </p:sp>
      <p:sp>
        <p:nvSpPr>
          <p:cNvPr id="40" name="SK-14-text-39"/>
          <p:cNvSpPr/>
          <p:nvPr/>
        </p:nvSpPr>
        <p:spPr>
          <a:xfrm>
            <a:off x="6829425" y="1571625"/>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Alternative: Split Dosing</a:t>
            </a:r>
            <a:endParaRPr lang="en-US" sz="1500" dirty="0"/>
          </a:p>
        </p:txBody>
      </p:sp>
      <p:sp>
        <p:nvSpPr>
          <p:cNvPr id="41" name="SK-14-text-40"/>
          <p:cNvSpPr/>
          <p:nvPr/>
        </p:nvSpPr>
        <p:spPr>
          <a:xfrm>
            <a:off x="6762750" y="2000250"/>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Iftari Dose:</a:t>
            </a:r>
            <a:r>
              <a:rPr lang="en-US" sz="1200" dirty="0">
                <a:solidFill>
                  <a:srgbClr val="2D3436"/>
                </a:solidFill>
              </a:rPr>
              <a:t> Administer the larger portion of the total daily dose at sunset.</a:t>
            </a:r>
            <a:endParaRPr lang="en-US" sz="1200" dirty="0"/>
          </a:p>
        </p:txBody>
      </p:sp>
      <p:sp>
        <p:nvSpPr>
          <p:cNvPr id="42" name="SK-14-text-41"/>
          <p:cNvSpPr/>
          <p:nvPr/>
        </p:nvSpPr>
        <p:spPr>
          <a:xfrm>
            <a:off x="6762750" y="2522041"/>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Suhoor Dose:</a:t>
            </a:r>
            <a:r>
              <a:rPr lang="en-US" sz="1200" dirty="0">
                <a:solidFill>
                  <a:srgbClr val="2D3436"/>
                </a:solidFill>
              </a:rPr>
              <a:t> Administer a smaller, reduced portion (e.g., 20-30% reduction) before dawn.</a:t>
            </a:r>
            <a:endParaRPr lang="en-US" sz="1200" dirty="0"/>
          </a:p>
        </p:txBody>
      </p:sp>
      <p:sp>
        <p:nvSpPr>
          <p:cNvPr id="43" name="SK-14-text-42"/>
          <p:cNvSpPr/>
          <p:nvPr/>
        </p:nvSpPr>
        <p:spPr>
          <a:xfrm>
            <a:off x="6762750" y="3043833"/>
            <a:ext cx="48101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Consider for patients with high Suhoor BG or those already on twice-daily regimens.</a:t>
            </a:r>
            <a:endParaRPr lang="en-US" sz="1200" dirty="0"/>
          </a:p>
        </p:txBody>
      </p:sp>
      <p:sp>
        <p:nvSpPr>
          <p:cNvPr id="44" name="SK-14-text-43"/>
          <p:cNvSpPr/>
          <p:nvPr/>
        </p:nvSpPr>
        <p:spPr>
          <a:xfrm>
            <a:off x="6829425" y="428625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DVLA &amp; Safety Mandates</a:t>
            </a:r>
            <a:endParaRPr lang="en-US" sz="1500" dirty="0"/>
          </a:p>
        </p:txBody>
      </p:sp>
      <p:sp>
        <p:nvSpPr>
          <p:cNvPr id="45" name="SK-14-text-44"/>
          <p:cNvSpPr/>
          <p:nvPr/>
        </p:nvSpPr>
        <p:spPr>
          <a:xfrm>
            <a:off x="6762750" y="4714875"/>
            <a:ext cx="48101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Check BG:</a:t>
            </a:r>
            <a:r>
              <a:rPr lang="en-US" sz="1200" dirty="0">
                <a:solidFill>
                  <a:srgbClr val="2D3436"/>
                </a:solidFill>
              </a:rPr>
              <a:t> Patients MUST test blood glucose levels immediately before driving.</a:t>
            </a:r>
            <a:endParaRPr lang="en-US" sz="1200" dirty="0"/>
          </a:p>
        </p:txBody>
      </p:sp>
      <p:sp>
        <p:nvSpPr>
          <p:cNvPr id="46" name="SK-14-text-45"/>
          <p:cNvSpPr/>
          <p:nvPr/>
        </p:nvSpPr>
        <p:spPr>
          <a:xfrm>
            <a:off x="6762750" y="5236666"/>
            <a:ext cx="54292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No Drive Zone:</a:t>
            </a:r>
            <a:r>
              <a:rPr lang="en-US" sz="1200" dirty="0">
                <a:solidFill>
                  <a:srgbClr val="2D3436"/>
                </a:solidFill>
              </a:rPr>
              <a:t> Do NOT drive if BG is &lt;5.0 mmol/L during the fast.</a:t>
            </a:r>
            <a:endParaRPr lang="en-US" sz="1200" dirty="0"/>
          </a:p>
        </p:txBody>
      </p:sp>
      <p:sp>
        <p:nvSpPr>
          <p:cNvPr id="47" name="SK-14-text-46"/>
          <p:cNvSpPr/>
          <p:nvPr/>
        </p:nvSpPr>
        <p:spPr>
          <a:xfrm>
            <a:off x="6762750" y="5545187"/>
            <a:ext cx="54292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Carry hypo treatments (glucose tabs/gel) in the vehicle at all times.</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5-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5-img-5" descr="preencoded.png"/>
          <p:cNvPicPr>
            <a:picLocks noChangeAspect="1"/>
          </p:cNvPicPr>
          <p:nvPr/>
        </p:nvPicPr>
        <p:blipFill>
          <a:blip r:embed="rId6"/>
          <a:stretch>
            <a:fillRect/>
          </a:stretch>
        </p:blipFill>
        <p:spPr>
          <a:xfrm>
            <a:off x="238125" y="1333500"/>
            <a:ext cx="5762625" cy="2547491"/>
          </a:xfrm>
          <a:prstGeom prst="rect">
            <a:avLst/>
          </a:prstGeom>
        </p:spPr>
      </p:pic>
      <p:pic>
        <p:nvPicPr>
          <p:cNvPr id="7" name="SK-15-img-6" descr="preencoded.png"/>
          <p:cNvPicPr>
            <a:picLocks noChangeAspect="1"/>
          </p:cNvPicPr>
          <p:nvPr/>
        </p:nvPicPr>
        <p:blipFill>
          <a:blip r:embed="rId7"/>
          <a:stretch>
            <a:fillRect/>
          </a:stretch>
        </p:blipFill>
        <p:spPr>
          <a:xfrm>
            <a:off x="428625" y="1557338"/>
            <a:ext cx="238125" cy="190500"/>
          </a:xfrm>
          <a:prstGeom prst="rect">
            <a:avLst/>
          </a:prstGeom>
        </p:spPr>
      </p:pic>
      <p:pic>
        <p:nvPicPr>
          <p:cNvPr id="8" name="SK-15-img-7" descr="preencoded.png"/>
          <p:cNvPicPr>
            <a:picLocks noChangeAspect="1"/>
          </p:cNvPicPr>
          <p:nvPr/>
        </p:nvPicPr>
        <p:blipFill>
          <a:blip r:embed="rId8"/>
          <a:stretch>
            <a:fillRect/>
          </a:stretch>
        </p:blipFill>
        <p:spPr>
          <a:xfrm>
            <a:off x="428625" y="1924050"/>
            <a:ext cx="142875" cy="538163"/>
          </a:xfrm>
          <a:prstGeom prst="rect">
            <a:avLst/>
          </a:prstGeom>
        </p:spPr>
      </p:pic>
      <p:pic>
        <p:nvPicPr>
          <p:cNvPr id="9" name="SK-15-img-8" descr="preencoded.png"/>
          <p:cNvPicPr>
            <a:picLocks noChangeAspect="1"/>
          </p:cNvPicPr>
          <p:nvPr/>
        </p:nvPicPr>
        <p:blipFill>
          <a:blip r:embed="rId9"/>
          <a:stretch>
            <a:fillRect/>
          </a:stretch>
        </p:blipFill>
        <p:spPr>
          <a:xfrm>
            <a:off x="428625" y="2557463"/>
            <a:ext cx="142875" cy="538163"/>
          </a:xfrm>
          <a:prstGeom prst="rect">
            <a:avLst/>
          </a:prstGeom>
        </p:spPr>
      </p:pic>
      <p:pic>
        <p:nvPicPr>
          <p:cNvPr id="10" name="SK-15-img-9" descr="preencoded.png"/>
          <p:cNvPicPr>
            <a:picLocks noChangeAspect="1"/>
          </p:cNvPicPr>
          <p:nvPr/>
        </p:nvPicPr>
        <p:blipFill>
          <a:blip r:embed="rId10"/>
          <a:stretch>
            <a:fillRect/>
          </a:stretch>
        </p:blipFill>
        <p:spPr>
          <a:xfrm>
            <a:off x="428625" y="3190875"/>
            <a:ext cx="142875" cy="499616"/>
          </a:xfrm>
          <a:prstGeom prst="rect">
            <a:avLst/>
          </a:prstGeom>
        </p:spPr>
      </p:pic>
      <p:pic>
        <p:nvPicPr>
          <p:cNvPr id="11" name="SK-15-img-10" descr="preencoded.png"/>
          <p:cNvPicPr>
            <a:picLocks noChangeAspect="1"/>
          </p:cNvPicPr>
          <p:nvPr/>
        </p:nvPicPr>
        <p:blipFill>
          <a:blip r:embed="rId11"/>
          <a:stretch>
            <a:fillRect/>
          </a:stretch>
        </p:blipFill>
        <p:spPr>
          <a:xfrm>
            <a:off x="238125" y="4023866"/>
            <a:ext cx="5762625" cy="1881187"/>
          </a:xfrm>
          <a:prstGeom prst="rect">
            <a:avLst/>
          </a:prstGeom>
        </p:spPr>
      </p:pic>
      <p:pic>
        <p:nvPicPr>
          <p:cNvPr id="12" name="SK-15-img-11" descr="preencoded.png"/>
          <p:cNvPicPr>
            <a:picLocks noChangeAspect="1"/>
          </p:cNvPicPr>
          <p:nvPr/>
        </p:nvPicPr>
        <p:blipFill>
          <a:blip r:embed="rId12"/>
          <a:stretch>
            <a:fillRect/>
          </a:stretch>
        </p:blipFill>
        <p:spPr>
          <a:xfrm>
            <a:off x="428625" y="4247704"/>
            <a:ext cx="238125" cy="190500"/>
          </a:xfrm>
          <a:prstGeom prst="rect">
            <a:avLst/>
          </a:prstGeom>
        </p:spPr>
      </p:pic>
      <p:pic>
        <p:nvPicPr>
          <p:cNvPr id="13" name="SK-15-img-12" descr="preencoded.png"/>
          <p:cNvPicPr>
            <a:picLocks noChangeAspect="1"/>
          </p:cNvPicPr>
          <p:nvPr/>
        </p:nvPicPr>
        <p:blipFill>
          <a:blip r:embed="rId13"/>
          <a:stretch>
            <a:fillRect/>
          </a:stretch>
        </p:blipFill>
        <p:spPr>
          <a:xfrm>
            <a:off x="428625" y="4614416"/>
            <a:ext cx="142875" cy="538163"/>
          </a:xfrm>
          <a:prstGeom prst="rect">
            <a:avLst/>
          </a:prstGeom>
        </p:spPr>
      </p:pic>
      <p:pic>
        <p:nvPicPr>
          <p:cNvPr id="14" name="SK-15-img-13" descr="preencoded.png"/>
          <p:cNvPicPr>
            <a:picLocks noChangeAspect="1"/>
          </p:cNvPicPr>
          <p:nvPr/>
        </p:nvPicPr>
        <p:blipFill>
          <a:blip r:embed="rId14"/>
          <a:stretch>
            <a:fillRect/>
          </a:stretch>
        </p:blipFill>
        <p:spPr>
          <a:xfrm>
            <a:off x="428625" y="5247829"/>
            <a:ext cx="142875" cy="466725"/>
          </a:xfrm>
          <a:prstGeom prst="rect">
            <a:avLst/>
          </a:prstGeom>
        </p:spPr>
      </p:pic>
      <p:pic>
        <p:nvPicPr>
          <p:cNvPr id="15" name="SK-15-img-14" descr="preencoded.png"/>
          <p:cNvPicPr>
            <a:picLocks noChangeAspect="1"/>
          </p:cNvPicPr>
          <p:nvPr/>
        </p:nvPicPr>
        <p:blipFill>
          <a:blip r:embed="rId15"/>
          <a:stretch>
            <a:fillRect/>
          </a:stretch>
        </p:blipFill>
        <p:spPr>
          <a:xfrm>
            <a:off x="6191250" y="1333500"/>
            <a:ext cx="5762625" cy="2514600"/>
          </a:xfrm>
          <a:prstGeom prst="rect">
            <a:avLst/>
          </a:prstGeom>
        </p:spPr>
      </p:pic>
      <p:pic>
        <p:nvPicPr>
          <p:cNvPr id="16" name="SK-15-img-15" descr="preencoded.png"/>
          <p:cNvPicPr>
            <a:picLocks noChangeAspect="1"/>
          </p:cNvPicPr>
          <p:nvPr/>
        </p:nvPicPr>
        <p:blipFill>
          <a:blip r:embed="rId16"/>
          <a:stretch>
            <a:fillRect/>
          </a:stretch>
        </p:blipFill>
        <p:spPr>
          <a:xfrm>
            <a:off x="6381750" y="1557338"/>
            <a:ext cx="238125" cy="190500"/>
          </a:xfrm>
          <a:prstGeom prst="rect">
            <a:avLst/>
          </a:prstGeom>
        </p:spPr>
      </p:pic>
      <p:pic>
        <p:nvPicPr>
          <p:cNvPr id="17" name="SK-15-img-16" descr="preencoded.png"/>
          <p:cNvPicPr>
            <a:picLocks noChangeAspect="1"/>
          </p:cNvPicPr>
          <p:nvPr/>
        </p:nvPicPr>
        <p:blipFill>
          <a:blip r:embed="rId14"/>
          <a:stretch>
            <a:fillRect/>
          </a:stretch>
        </p:blipFill>
        <p:spPr>
          <a:xfrm>
            <a:off x="6381750" y="1924050"/>
            <a:ext cx="142875" cy="466725"/>
          </a:xfrm>
          <a:prstGeom prst="rect">
            <a:avLst/>
          </a:prstGeom>
        </p:spPr>
      </p:pic>
      <p:pic>
        <p:nvPicPr>
          <p:cNvPr id="18" name="SK-15-img-17" descr="preencoded.png"/>
          <p:cNvPicPr>
            <a:picLocks noChangeAspect="1"/>
          </p:cNvPicPr>
          <p:nvPr/>
        </p:nvPicPr>
        <p:blipFill>
          <a:blip r:embed="rId17"/>
          <a:stretch>
            <a:fillRect/>
          </a:stretch>
        </p:blipFill>
        <p:spPr>
          <a:xfrm>
            <a:off x="6381750" y="2486025"/>
            <a:ext cx="142875" cy="538163"/>
          </a:xfrm>
          <a:prstGeom prst="rect">
            <a:avLst/>
          </a:prstGeom>
        </p:spPr>
      </p:pic>
      <p:pic>
        <p:nvPicPr>
          <p:cNvPr id="19" name="SK-15-img-18" descr="preencoded.png"/>
          <p:cNvPicPr>
            <a:picLocks noChangeAspect="1"/>
          </p:cNvPicPr>
          <p:nvPr/>
        </p:nvPicPr>
        <p:blipFill>
          <a:blip r:embed="rId18"/>
          <a:stretch>
            <a:fillRect/>
          </a:stretch>
        </p:blipFill>
        <p:spPr>
          <a:xfrm>
            <a:off x="6381750" y="3119438"/>
            <a:ext cx="142875" cy="538163"/>
          </a:xfrm>
          <a:prstGeom prst="rect">
            <a:avLst/>
          </a:prstGeom>
        </p:spPr>
      </p:pic>
      <p:pic>
        <p:nvPicPr>
          <p:cNvPr id="20" name="SK-15-img-19" descr="preencoded.png"/>
          <p:cNvPicPr>
            <a:picLocks noChangeAspect="1"/>
          </p:cNvPicPr>
          <p:nvPr/>
        </p:nvPicPr>
        <p:blipFill>
          <a:blip r:embed="rId19"/>
          <a:stretch>
            <a:fillRect/>
          </a:stretch>
        </p:blipFill>
        <p:spPr>
          <a:xfrm>
            <a:off x="6191250" y="3990975"/>
            <a:ext cx="5762625" cy="1914079"/>
          </a:xfrm>
          <a:prstGeom prst="rect">
            <a:avLst/>
          </a:prstGeom>
        </p:spPr>
      </p:pic>
      <p:pic>
        <p:nvPicPr>
          <p:cNvPr id="21" name="SK-15-img-20" descr="preencoded.png"/>
          <p:cNvPicPr>
            <a:picLocks noChangeAspect="1"/>
          </p:cNvPicPr>
          <p:nvPr/>
        </p:nvPicPr>
        <p:blipFill>
          <a:blip r:embed="rId20"/>
          <a:stretch>
            <a:fillRect/>
          </a:stretch>
        </p:blipFill>
        <p:spPr>
          <a:xfrm>
            <a:off x="6381750" y="4214813"/>
            <a:ext cx="238125" cy="190500"/>
          </a:xfrm>
          <a:prstGeom prst="rect">
            <a:avLst/>
          </a:prstGeom>
        </p:spPr>
      </p:pic>
      <p:pic>
        <p:nvPicPr>
          <p:cNvPr id="22" name="SK-15-img-21" descr="preencoded.png"/>
          <p:cNvPicPr>
            <a:picLocks noChangeAspect="1"/>
          </p:cNvPicPr>
          <p:nvPr/>
        </p:nvPicPr>
        <p:blipFill>
          <a:blip r:embed="rId17"/>
          <a:stretch>
            <a:fillRect/>
          </a:stretch>
        </p:blipFill>
        <p:spPr>
          <a:xfrm>
            <a:off x="6381750" y="4581525"/>
            <a:ext cx="142875" cy="538163"/>
          </a:xfrm>
          <a:prstGeom prst="rect">
            <a:avLst/>
          </a:prstGeom>
        </p:spPr>
      </p:pic>
      <p:pic>
        <p:nvPicPr>
          <p:cNvPr id="23" name="SK-15-img-22" descr="preencoded.png"/>
          <p:cNvPicPr>
            <a:picLocks noChangeAspect="1"/>
          </p:cNvPicPr>
          <p:nvPr/>
        </p:nvPicPr>
        <p:blipFill>
          <a:blip r:embed="rId21"/>
          <a:stretch>
            <a:fillRect/>
          </a:stretch>
        </p:blipFill>
        <p:spPr>
          <a:xfrm>
            <a:off x="6381750" y="5214938"/>
            <a:ext cx="142875" cy="466725"/>
          </a:xfrm>
          <a:prstGeom prst="rect">
            <a:avLst/>
          </a:prstGeom>
        </p:spPr>
      </p:pic>
      <p:pic>
        <p:nvPicPr>
          <p:cNvPr id="24" name="SK-15-img-23" descr="preencoded.png"/>
          <p:cNvPicPr>
            <a:picLocks noChangeAspect="1"/>
          </p:cNvPicPr>
          <p:nvPr/>
        </p:nvPicPr>
        <p:blipFill>
          <a:blip r:embed="rId22"/>
          <a:stretch>
            <a:fillRect/>
          </a:stretch>
        </p:blipFill>
        <p:spPr>
          <a:xfrm>
            <a:off x="238125" y="6047929"/>
            <a:ext cx="11715750" cy="628650"/>
          </a:xfrm>
          <a:prstGeom prst="rect">
            <a:avLst/>
          </a:prstGeom>
        </p:spPr>
      </p:pic>
      <p:pic>
        <p:nvPicPr>
          <p:cNvPr id="25" name="SK-15-img-24" descr="preencoded.png"/>
          <p:cNvPicPr>
            <a:picLocks noChangeAspect="1"/>
          </p:cNvPicPr>
          <p:nvPr/>
        </p:nvPicPr>
        <p:blipFill>
          <a:blip r:embed="rId23"/>
          <a:stretch>
            <a:fillRect/>
          </a:stretch>
        </p:blipFill>
        <p:spPr>
          <a:xfrm>
            <a:off x="428625" y="6255544"/>
            <a:ext cx="261937" cy="213420"/>
          </a:xfrm>
          <a:prstGeom prst="rect">
            <a:avLst/>
          </a:prstGeom>
        </p:spPr>
      </p:pic>
      <p:sp>
        <p:nvSpPr>
          <p:cNvPr id="26" name="SK-15-text-25"/>
          <p:cNvSpPr/>
          <p:nvPr/>
        </p:nvSpPr>
        <p:spPr>
          <a:xfrm>
            <a:off x="428625" y="238125"/>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MEDICATION ADJUSTMENTS: COMPLEX INSULIN REGIMENS</a:t>
            </a:r>
            <a:endParaRPr lang="en-US" sz="1800" dirty="0"/>
          </a:p>
        </p:txBody>
      </p:sp>
      <p:sp>
        <p:nvSpPr>
          <p:cNvPr id="27" name="SK-15-text-26"/>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8" name="SK-15-text-27"/>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9" name="SK-15-text-28"/>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0" name="SK-15-text-29"/>
          <p:cNvSpPr/>
          <p:nvPr/>
        </p:nvSpPr>
        <p:spPr>
          <a:xfrm>
            <a:off x="762000" y="1524000"/>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Pre-mixed Insulins (High Risk)</a:t>
            </a:r>
            <a:endParaRPr lang="en-US" sz="1350" dirty="0"/>
          </a:p>
        </p:txBody>
      </p:sp>
      <p:sp>
        <p:nvSpPr>
          <p:cNvPr id="31" name="SK-15-text-30"/>
          <p:cNvSpPr/>
          <p:nvPr/>
        </p:nvSpPr>
        <p:spPr>
          <a:xfrm>
            <a:off x="685800" y="1924050"/>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Advise Against Fasting:</a:t>
            </a:r>
            <a:r>
              <a:rPr lang="en-US" sz="1125" dirty="0">
                <a:solidFill>
                  <a:srgbClr val="2D3436"/>
                </a:solidFill>
              </a:rPr>
              <a:t> High risk of severe hypoglycaemia due to fixed ratios and unpredictable meal timings.</a:t>
            </a:r>
            <a:endParaRPr lang="en-US" sz="1125" dirty="0"/>
          </a:p>
        </p:txBody>
      </p:sp>
      <p:sp>
        <p:nvSpPr>
          <p:cNvPr id="32" name="SK-15-text-31"/>
          <p:cNvSpPr/>
          <p:nvPr/>
        </p:nvSpPr>
        <p:spPr>
          <a:xfrm>
            <a:off x="685800" y="2557463"/>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Examples:</a:t>
            </a:r>
            <a:r>
              <a:rPr lang="en-US" sz="1125" dirty="0">
                <a:solidFill>
                  <a:srgbClr val="2D3436"/>
                </a:solidFill>
              </a:rPr>
              <a:t> Humulin M3, NovoMix 30. Pharmacokinetics often do not match the long Ramadan fast.</a:t>
            </a:r>
            <a:endParaRPr lang="en-US" sz="1125" dirty="0"/>
          </a:p>
        </p:txBody>
      </p:sp>
      <p:sp>
        <p:nvSpPr>
          <p:cNvPr id="33" name="SK-15-text-32"/>
          <p:cNvSpPr/>
          <p:nvPr/>
        </p:nvSpPr>
        <p:spPr>
          <a:xfrm>
            <a:off x="685800" y="3190875"/>
            <a:ext cx="5124450" cy="499616"/>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Management:</a:t>
            </a:r>
            <a:r>
              <a:rPr lang="en-US" sz="1125" dirty="0">
                <a:solidFill>
                  <a:srgbClr val="2D3436"/>
                </a:solidFill>
              </a:rPr>
              <a:t> If the patient insists on fasting, urgent specialist or DSN review is mandatory.</a:t>
            </a:r>
            <a:endParaRPr lang="en-US" sz="1125" dirty="0"/>
          </a:p>
        </p:txBody>
      </p:sp>
      <p:sp>
        <p:nvSpPr>
          <p:cNvPr id="34" name="SK-15-text-33"/>
          <p:cNvSpPr/>
          <p:nvPr/>
        </p:nvSpPr>
        <p:spPr>
          <a:xfrm>
            <a:off x="762000" y="4214366"/>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Regimen Optimization</a:t>
            </a:r>
            <a:endParaRPr lang="en-US" sz="1350" dirty="0"/>
          </a:p>
        </p:txBody>
      </p:sp>
      <p:sp>
        <p:nvSpPr>
          <p:cNvPr id="35" name="SK-15-text-34"/>
          <p:cNvSpPr/>
          <p:nvPr/>
        </p:nvSpPr>
        <p:spPr>
          <a:xfrm>
            <a:off x="685800" y="4614416"/>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Switching:</a:t>
            </a:r>
            <a:r>
              <a:rPr lang="en-US" sz="1125" dirty="0">
                <a:solidFill>
                  <a:srgbClr val="2D3436"/>
                </a:solidFill>
              </a:rPr>
              <a:t> Ideally switch to basal-bolus or basal-only well before Ramadan starts to stabilize control.</a:t>
            </a:r>
            <a:endParaRPr lang="en-US" sz="1125" dirty="0"/>
          </a:p>
        </p:txBody>
      </p:sp>
      <p:sp>
        <p:nvSpPr>
          <p:cNvPr id="36" name="SK-15-text-35"/>
          <p:cNvSpPr/>
          <p:nvPr/>
        </p:nvSpPr>
        <p:spPr>
          <a:xfrm>
            <a:off x="685800" y="5247829"/>
            <a:ext cx="5124450" cy="4667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Specialist Input:</a:t>
            </a:r>
            <a:r>
              <a:rPr lang="en-US" sz="1125" dirty="0">
                <a:solidFill>
                  <a:srgbClr val="2D3436"/>
                </a:solidFill>
              </a:rPr>
              <a:t> Complex titration and intensive education required for safe transition.</a:t>
            </a:r>
            <a:endParaRPr lang="en-US" sz="1125" dirty="0"/>
          </a:p>
        </p:txBody>
      </p:sp>
      <p:sp>
        <p:nvSpPr>
          <p:cNvPr id="37" name="SK-15-text-36"/>
          <p:cNvSpPr/>
          <p:nvPr/>
        </p:nvSpPr>
        <p:spPr>
          <a:xfrm>
            <a:off x="6715125" y="1524000"/>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Basal-Bolus / MDI Adjustments</a:t>
            </a:r>
            <a:endParaRPr lang="en-US" sz="1350" dirty="0"/>
          </a:p>
        </p:txBody>
      </p:sp>
      <p:sp>
        <p:nvSpPr>
          <p:cNvPr id="38" name="SK-15-text-37"/>
          <p:cNvSpPr/>
          <p:nvPr/>
        </p:nvSpPr>
        <p:spPr>
          <a:xfrm>
            <a:off x="6638925" y="1924050"/>
            <a:ext cx="5124450" cy="4667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Omit Midday Dose:</a:t>
            </a:r>
            <a:r>
              <a:rPr lang="en-US" sz="1125" dirty="0">
                <a:solidFill>
                  <a:srgbClr val="2D3436"/>
                </a:solidFill>
              </a:rPr>
              <a:t> No meal is taken at lunch; the rapid-acting bolus must be omitted.</a:t>
            </a:r>
            <a:endParaRPr lang="en-US" sz="1125" dirty="0"/>
          </a:p>
        </p:txBody>
      </p:sp>
      <p:sp>
        <p:nvSpPr>
          <p:cNvPr id="39" name="SK-15-text-38"/>
          <p:cNvSpPr/>
          <p:nvPr/>
        </p:nvSpPr>
        <p:spPr>
          <a:xfrm>
            <a:off x="6638925" y="2486025"/>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Mealtime Bolus:</a:t>
            </a:r>
            <a:r>
              <a:rPr lang="en-US" sz="1125" dirty="0">
                <a:solidFill>
                  <a:srgbClr val="2D3436"/>
                </a:solidFill>
              </a:rPr>
              <a:t> Administer bolus doses at Suhoor and Iftari only. Adjust based on carbohydrate content.</a:t>
            </a:r>
            <a:endParaRPr lang="en-US" sz="1125" dirty="0"/>
          </a:p>
        </p:txBody>
      </p:sp>
      <p:sp>
        <p:nvSpPr>
          <p:cNvPr id="40" name="SK-15-text-39"/>
          <p:cNvSpPr/>
          <p:nvPr/>
        </p:nvSpPr>
        <p:spPr>
          <a:xfrm>
            <a:off x="6638925" y="3119438"/>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Basal Reduction:</a:t>
            </a:r>
            <a:r>
              <a:rPr lang="en-US" sz="1125" dirty="0">
                <a:solidFill>
                  <a:srgbClr val="2D3436"/>
                </a:solidFill>
              </a:rPr>
              <a:t> Consider a 20% reduction in background insulin to avoid prolonged fasting hypos.</a:t>
            </a:r>
            <a:endParaRPr lang="en-US" sz="1125" dirty="0"/>
          </a:p>
        </p:txBody>
      </p:sp>
      <p:sp>
        <p:nvSpPr>
          <p:cNvPr id="41" name="SK-15-text-40"/>
          <p:cNvSpPr/>
          <p:nvPr/>
        </p:nvSpPr>
        <p:spPr>
          <a:xfrm>
            <a:off x="6715125" y="418147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Monitoring &amp; Safety</a:t>
            </a:r>
            <a:endParaRPr lang="en-US" sz="1350" dirty="0"/>
          </a:p>
        </p:txBody>
      </p:sp>
      <p:sp>
        <p:nvSpPr>
          <p:cNvPr id="42" name="SK-15-text-41"/>
          <p:cNvSpPr/>
          <p:nvPr/>
        </p:nvSpPr>
        <p:spPr>
          <a:xfrm>
            <a:off x="6638925" y="4581525"/>
            <a:ext cx="5124450" cy="538163"/>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CGM/Flash:</a:t>
            </a:r>
            <a:r>
              <a:rPr lang="en-US" sz="1125" dirty="0">
                <a:solidFill>
                  <a:srgbClr val="2D3436"/>
                </a:solidFill>
              </a:rPr>
              <a:t> Strongly recommended for all MDI users (e.g., FreeStyle Libre) to track trends during the fast.</a:t>
            </a:r>
            <a:endParaRPr lang="en-US" sz="1125" dirty="0"/>
          </a:p>
        </p:txBody>
      </p:sp>
      <p:sp>
        <p:nvSpPr>
          <p:cNvPr id="43" name="SK-15-text-42"/>
          <p:cNvSpPr/>
          <p:nvPr/>
        </p:nvSpPr>
        <p:spPr>
          <a:xfrm>
            <a:off x="6638925" y="5214938"/>
            <a:ext cx="5124450" cy="4667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Frequency:</a:t>
            </a:r>
            <a:r>
              <a:rPr lang="en-US" sz="1125" dirty="0">
                <a:solidFill>
                  <a:srgbClr val="2D3436"/>
                </a:solidFill>
              </a:rPr>
              <a:t> Check blood glucose every 2–4 hours during the day if not using CGM.</a:t>
            </a:r>
            <a:endParaRPr lang="en-US" sz="1125" dirty="0"/>
          </a:p>
        </p:txBody>
      </p:sp>
      <p:sp>
        <p:nvSpPr>
          <p:cNvPr id="44" name="SK-15-text-43"/>
          <p:cNvSpPr/>
          <p:nvPr/>
        </p:nvSpPr>
        <p:spPr>
          <a:xfrm>
            <a:off x="833438" y="6162229"/>
            <a:ext cx="10929938"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rPr>
              <a:t>DVLA Considerations:</a:t>
            </a:r>
            <a:r>
              <a:rPr lang="en-US" sz="1050" dirty="0">
                <a:solidFill>
                  <a:srgbClr val="2D3436"/>
                </a:solidFill>
              </a:rPr>
              <a:t> Patients driving during Ramadan must check BG before every journey. </a:t>
            </a:r>
            <a:r>
              <a:rPr lang="en-US" sz="1050" b="1" dirty="0">
                <a:solidFill>
                  <a:srgbClr val="D63031"/>
                </a:solidFill>
              </a:rPr>
              <a:t>Do NOT drive if blood glucose is &lt;5.0 mmol/L.</a:t>
            </a:r>
            <a:r>
              <a:rPr lang="en-US" sz="1050" dirty="0">
                <a:solidFill>
                  <a:srgbClr val="2D3436"/>
                </a:solidFill>
              </a:rPr>
              <a:t> This is critical for safety and insurance validity.</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6-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6-img-5" descr="preencoded.png"/>
          <p:cNvPicPr>
            <a:picLocks noChangeAspect="1"/>
          </p:cNvPicPr>
          <p:nvPr/>
        </p:nvPicPr>
        <p:blipFill>
          <a:blip r:embed="rId6"/>
          <a:stretch>
            <a:fillRect/>
          </a:stretch>
        </p:blipFill>
        <p:spPr>
          <a:xfrm>
            <a:off x="381000" y="1428750"/>
            <a:ext cx="5572125" cy="3476625"/>
          </a:xfrm>
          <a:prstGeom prst="rect">
            <a:avLst/>
          </a:prstGeom>
        </p:spPr>
      </p:pic>
      <p:pic>
        <p:nvPicPr>
          <p:cNvPr id="7" name="SK-16-img-6" descr="preencoded.png"/>
          <p:cNvPicPr>
            <a:picLocks noChangeAspect="1"/>
          </p:cNvPicPr>
          <p:nvPr/>
        </p:nvPicPr>
        <p:blipFill>
          <a:blip r:embed="rId7"/>
          <a:stretch>
            <a:fillRect/>
          </a:stretch>
        </p:blipFill>
        <p:spPr>
          <a:xfrm>
            <a:off x="619125" y="2336453"/>
            <a:ext cx="214313" cy="175320"/>
          </a:xfrm>
          <a:prstGeom prst="rect">
            <a:avLst/>
          </a:prstGeom>
        </p:spPr>
      </p:pic>
      <p:pic>
        <p:nvPicPr>
          <p:cNvPr id="8" name="SK-16-img-7" descr="preencoded.png"/>
          <p:cNvPicPr>
            <a:picLocks noChangeAspect="1"/>
          </p:cNvPicPr>
          <p:nvPr/>
        </p:nvPicPr>
        <p:blipFill>
          <a:blip r:embed="rId8"/>
          <a:stretch>
            <a:fillRect/>
          </a:stretch>
        </p:blipFill>
        <p:spPr>
          <a:xfrm>
            <a:off x="6238875" y="1428750"/>
            <a:ext cx="5572125" cy="3476625"/>
          </a:xfrm>
          <a:prstGeom prst="rect">
            <a:avLst/>
          </a:prstGeom>
        </p:spPr>
      </p:pic>
      <p:pic>
        <p:nvPicPr>
          <p:cNvPr id="9" name="SK-16-img-8" descr="preencoded.png"/>
          <p:cNvPicPr>
            <a:picLocks noChangeAspect="1"/>
          </p:cNvPicPr>
          <p:nvPr/>
        </p:nvPicPr>
        <p:blipFill>
          <a:blip r:embed="rId9"/>
          <a:stretch>
            <a:fillRect/>
          </a:stretch>
        </p:blipFill>
        <p:spPr>
          <a:xfrm>
            <a:off x="6477000" y="2333625"/>
            <a:ext cx="214313" cy="175320"/>
          </a:xfrm>
          <a:prstGeom prst="rect">
            <a:avLst/>
          </a:prstGeom>
        </p:spPr>
      </p:pic>
      <p:pic>
        <p:nvPicPr>
          <p:cNvPr id="10" name="SK-16-img-9" descr="preencoded.png"/>
          <p:cNvPicPr>
            <a:picLocks noChangeAspect="1"/>
          </p:cNvPicPr>
          <p:nvPr/>
        </p:nvPicPr>
        <p:blipFill>
          <a:blip r:embed="rId10"/>
          <a:stretch>
            <a:fillRect/>
          </a:stretch>
        </p:blipFill>
        <p:spPr>
          <a:xfrm>
            <a:off x="381000" y="5095875"/>
            <a:ext cx="11430000" cy="1476375"/>
          </a:xfrm>
          <a:prstGeom prst="rect">
            <a:avLst/>
          </a:prstGeom>
        </p:spPr>
      </p:pic>
      <p:pic>
        <p:nvPicPr>
          <p:cNvPr id="11" name="SK-16-img-10" descr="preencoded.png"/>
          <p:cNvPicPr>
            <a:picLocks noChangeAspect="1"/>
          </p:cNvPicPr>
          <p:nvPr/>
        </p:nvPicPr>
        <p:blipFill>
          <a:blip r:embed="rId11"/>
          <a:stretch>
            <a:fillRect/>
          </a:stretch>
        </p:blipFill>
        <p:spPr>
          <a:xfrm>
            <a:off x="571500" y="5440710"/>
            <a:ext cx="153591" cy="122783"/>
          </a:xfrm>
          <a:prstGeom prst="rect">
            <a:avLst/>
          </a:prstGeom>
        </p:spPr>
      </p:pic>
      <p:pic>
        <p:nvPicPr>
          <p:cNvPr id="12" name="SK-16-img-11" descr="preencoded.png"/>
          <p:cNvPicPr>
            <a:picLocks noChangeAspect="1"/>
          </p:cNvPicPr>
          <p:nvPr/>
        </p:nvPicPr>
        <p:blipFill>
          <a:blip r:embed="rId12"/>
          <a:stretch>
            <a:fillRect/>
          </a:stretch>
        </p:blipFill>
        <p:spPr>
          <a:xfrm>
            <a:off x="867966" y="5286375"/>
            <a:ext cx="10752534" cy="247650"/>
          </a:xfrm>
          <a:prstGeom prst="rect">
            <a:avLst/>
          </a:prstGeom>
        </p:spPr>
      </p:pic>
      <p:sp>
        <p:nvSpPr>
          <p:cNvPr id="13" name="SK-16-text-12"/>
          <p:cNvSpPr/>
          <p:nvPr/>
        </p:nvSpPr>
        <p:spPr>
          <a:xfrm>
            <a:off x="428625" y="238125"/>
            <a:ext cx="1042416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BLOOD GLUCOSE MONITORING: MYTH-BUSTING</a:t>
            </a:r>
            <a:endParaRPr lang="en-US" sz="1800" dirty="0"/>
          </a:p>
        </p:txBody>
      </p:sp>
      <p:sp>
        <p:nvSpPr>
          <p:cNvPr id="14" name="SK-16-text-13"/>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15" name="SK-16-text-14"/>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16" name="SK-16-text-15"/>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17" name="SK-16-text-16"/>
          <p:cNvSpPr/>
          <p:nvPr/>
        </p:nvSpPr>
        <p:spPr>
          <a:xfrm>
            <a:off x="928688" y="229552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THE PATIENT CONCERN (MYTH)</a:t>
            </a:r>
            <a:endParaRPr lang="en-US" sz="1350" dirty="0"/>
          </a:p>
        </p:txBody>
      </p:sp>
      <p:sp>
        <p:nvSpPr>
          <p:cNvPr id="18" name="SK-16-text-17"/>
          <p:cNvSpPr/>
          <p:nvPr/>
        </p:nvSpPr>
        <p:spPr>
          <a:xfrm>
            <a:off x="619125" y="2667000"/>
            <a:ext cx="5095875" cy="1371451"/>
          </a:xfrm>
          <a:prstGeom prst="rect">
            <a:avLst/>
          </a:prstGeom>
          <a:noFill/>
          <a:ln/>
        </p:spPr>
        <p:txBody>
          <a:bodyPr vert="horz" wrap="square" lIns="0" tIns="0" rIns="0" bIns="0" rtlCol="0" anchor="ctr"/>
          <a:lstStyle/>
          <a:p>
            <a:pPr marL="0" indent="0">
              <a:lnSpc>
                <a:spcPts val="2160"/>
              </a:lnSpc>
              <a:buNone/>
            </a:pPr>
            <a:r>
              <a:rPr lang="en-US" sz="1350" dirty="0">
                <a:solidFill>
                  <a:srgbClr val="2D3436"/>
                </a:solidFill>
              </a:rPr>
              <a:t>"I cannot check my blood sugar during the day because </a:t>
            </a:r>
            <a:r>
              <a:rPr lang="en-US" sz="1350" b="1" dirty="0">
                <a:solidFill>
                  <a:srgbClr val="2D3436"/>
                </a:solidFill>
              </a:rPr>
              <a:t>pricking my finger</a:t>
            </a:r>
            <a:r>
              <a:rPr lang="en-US" sz="1350" dirty="0">
                <a:solidFill>
                  <a:srgbClr val="2D3436"/>
                </a:solidFill>
              </a:rPr>
              <a:t> or </a:t>
            </a:r>
            <a:r>
              <a:rPr lang="en-US" sz="1350" b="1" dirty="0">
                <a:solidFill>
                  <a:srgbClr val="2D3436"/>
                </a:solidFill>
              </a:rPr>
              <a:t>drawing blood</a:t>
            </a:r>
            <a:r>
              <a:rPr lang="en-US" sz="1350" dirty="0">
                <a:solidFill>
                  <a:srgbClr val="2D3436"/>
                </a:solidFill>
              </a:rPr>
              <a:t> will break my fast."
"Wearing a </a:t>
            </a:r>
            <a:r>
              <a:rPr lang="en-US" sz="1350" b="1" dirty="0">
                <a:solidFill>
                  <a:srgbClr val="2D3436"/>
                </a:solidFill>
              </a:rPr>
              <a:t>sensor (CGM)</a:t>
            </a:r>
            <a:r>
              <a:rPr lang="en-US" sz="1350" dirty="0">
                <a:solidFill>
                  <a:srgbClr val="2D3436"/>
                </a:solidFill>
              </a:rPr>
              <a:t> means something is constantly entering my body, which must invalidate the fast."</a:t>
            </a:r>
            <a:endParaRPr lang="en-US" sz="1350" dirty="0"/>
          </a:p>
        </p:txBody>
      </p:sp>
      <p:sp>
        <p:nvSpPr>
          <p:cNvPr id="19" name="SK-16-text-18"/>
          <p:cNvSpPr/>
          <p:nvPr/>
        </p:nvSpPr>
        <p:spPr>
          <a:xfrm>
            <a:off x="6786563" y="2292697"/>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7AE60"/>
                </a:solidFill>
              </a:rPr>
              <a:t>THE CLINICAL &amp; RELIGIOUS REALITY</a:t>
            </a:r>
            <a:endParaRPr lang="en-US" sz="1350" dirty="0"/>
          </a:p>
        </p:txBody>
      </p:sp>
      <p:sp>
        <p:nvSpPr>
          <p:cNvPr id="20" name="SK-16-text-19"/>
          <p:cNvSpPr/>
          <p:nvPr/>
        </p:nvSpPr>
        <p:spPr>
          <a:xfrm>
            <a:off x="6477000" y="2702272"/>
            <a:ext cx="5715000" cy="190500"/>
          </a:xfrm>
          <a:prstGeom prst="rect">
            <a:avLst/>
          </a:prstGeom>
          <a:noFill/>
          <a:ln/>
        </p:spPr>
        <p:txBody>
          <a:bodyPr vert="horz" wrap="square" lIns="0" tIns="0" rIns="0" bIns="0" rtlCol="0" anchor="ctr"/>
          <a:lstStyle/>
          <a:p>
            <a:pPr marL="0" indent="0">
              <a:lnSpc>
                <a:spcPts val="2160"/>
              </a:lnSpc>
              <a:buNone/>
            </a:pPr>
            <a:r>
              <a:rPr lang="en-US" sz="1350" b="1" dirty="0">
                <a:solidFill>
                  <a:srgbClr val="2D3436"/>
                </a:solidFill>
              </a:rPr>
              <a:t>Testing blood glucose does NOT break the fast.</a:t>
            </a:r>
            <a:endParaRPr lang="en-US" sz="1350" dirty="0"/>
          </a:p>
        </p:txBody>
      </p:sp>
      <p:sp>
        <p:nvSpPr>
          <p:cNvPr id="21" name="SK-16-text-20"/>
          <p:cNvSpPr/>
          <p:nvPr/>
        </p:nvSpPr>
        <p:spPr>
          <a:xfrm>
            <a:off x="6715125" y="3081338"/>
            <a:ext cx="5476875"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Finger-prick testing is permitted as a medical necessity.</a:t>
            </a:r>
            <a:endParaRPr lang="en-US" sz="1200" dirty="0"/>
          </a:p>
        </p:txBody>
      </p:sp>
      <p:sp>
        <p:nvSpPr>
          <p:cNvPr id="22" name="SK-16-text-21"/>
          <p:cNvSpPr/>
          <p:nvPr/>
        </p:nvSpPr>
        <p:spPr>
          <a:xfrm>
            <a:off x="6715125" y="3401318"/>
            <a:ext cx="5476875"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CGM and Flash sensors (e.g., Libre) do NOT break the fast.</a:t>
            </a:r>
            <a:endParaRPr lang="en-US" sz="1200" dirty="0"/>
          </a:p>
        </p:txBody>
      </p:sp>
      <p:sp>
        <p:nvSpPr>
          <p:cNvPr id="23" name="SK-16-text-22"/>
          <p:cNvSpPr/>
          <p:nvPr/>
        </p:nvSpPr>
        <p:spPr>
          <a:xfrm>
            <a:off x="6715125" y="3721298"/>
            <a:ext cx="5476875"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2D3436"/>
                </a:solidFill>
              </a:rPr>
              <a:t>Monitoring is essential for safety to prevent severe hypos.</a:t>
            </a:r>
            <a:endParaRPr lang="en-US" sz="1200" dirty="0"/>
          </a:p>
        </p:txBody>
      </p:sp>
      <p:sp>
        <p:nvSpPr>
          <p:cNvPr id="24" name="SK-16-text-23"/>
          <p:cNvSpPr/>
          <p:nvPr/>
        </p:nvSpPr>
        <p:spPr>
          <a:xfrm>
            <a:off x="982266" y="5286375"/>
            <a:ext cx="10523934"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&amp; SCA PEARL</a:t>
            </a:r>
            <a:endParaRPr lang="en-US" sz="900" dirty="0"/>
          </a:p>
        </p:txBody>
      </p:sp>
      <p:sp>
        <p:nvSpPr>
          <p:cNvPr id="25" name="SK-16-text-24"/>
          <p:cNvSpPr/>
          <p:nvPr/>
        </p:nvSpPr>
        <p:spPr>
          <a:xfrm>
            <a:off x="867966" y="5667375"/>
            <a:ext cx="10752534"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7E22"/>
                </a:solidFill>
              </a:rPr>
              <a:t>Islamic Scholarly Consensus (Fiqh)</a:t>
            </a:r>
            <a:endParaRPr lang="en-US" sz="1200" dirty="0"/>
          </a:p>
        </p:txBody>
      </p:sp>
      <p:sp>
        <p:nvSpPr>
          <p:cNvPr id="26" name="SK-16-text-25"/>
          <p:cNvSpPr/>
          <p:nvPr/>
        </p:nvSpPr>
        <p:spPr>
          <a:xfrm>
            <a:off x="867966" y="5953125"/>
            <a:ext cx="10752534" cy="428625"/>
          </a:xfrm>
          <a:prstGeom prst="rect">
            <a:avLst/>
          </a:prstGeom>
          <a:noFill/>
          <a:ln/>
        </p:spPr>
        <p:txBody>
          <a:bodyPr vert="horz" wrap="square" lIns="0" tIns="0" rIns="0" bIns="0" rtlCol="0" anchor="ctr"/>
          <a:lstStyle/>
          <a:p>
            <a:pPr marL="0" indent="0">
              <a:lnSpc>
                <a:spcPts val="1688"/>
              </a:lnSpc>
              <a:buNone/>
            </a:pPr>
            <a:r>
              <a:rPr lang="en-US" sz="1125" dirty="0">
                <a:solidFill>
                  <a:srgbClr val="4A4A4A"/>
                </a:solidFill>
              </a:rPr>
              <a:t>Major Islamic bodies (including the Muslim Council of Britain and international Fiqh academies) have confirmed that medical procedures which do not provide nutrition—such as blood tests, finger-pricks, and subcutaneous sensors—do not invalidate the fast. </a:t>
            </a:r>
            <a:r>
              <a:rPr lang="en-US" sz="1125" b="1" dirty="0">
                <a:solidFill>
                  <a:srgbClr val="4A4A4A"/>
                </a:solidFill>
              </a:rPr>
              <a:t>It is a religious duty to maintain one's health (Amanah).</a:t>
            </a:r>
            <a:endParaRPr lang="en-US" sz="11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7-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7-img-5" descr="preencoded.png"/>
          <p:cNvPicPr>
            <a:picLocks noChangeAspect="1"/>
          </p:cNvPicPr>
          <p:nvPr/>
        </p:nvPicPr>
        <p:blipFill>
          <a:blip r:embed="rId6"/>
          <a:stretch>
            <a:fillRect/>
          </a:stretch>
        </p:blipFill>
        <p:spPr>
          <a:xfrm>
            <a:off x="238125" y="1333500"/>
            <a:ext cx="3778300" cy="4400550"/>
          </a:xfrm>
          <a:prstGeom prst="rect">
            <a:avLst/>
          </a:prstGeom>
        </p:spPr>
      </p:pic>
      <p:pic>
        <p:nvPicPr>
          <p:cNvPr id="7" name="SK-17-img-6" descr="preencoded.png"/>
          <p:cNvPicPr>
            <a:picLocks noChangeAspect="1"/>
          </p:cNvPicPr>
          <p:nvPr/>
        </p:nvPicPr>
        <p:blipFill>
          <a:blip r:embed="rId7"/>
          <a:stretch>
            <a:fillRect/>
          </a:stretch>
        </p:blipFill>
        <p:spPr>
          <a:xfrm>
            <a:off x="428625" y="1524000"/>
            <a:ext cx="3397300" cy="523875"/>
          </a:xfrm>
          <a:prstGeom prst="rect">
            <a:avLst/>
          </a:prstGeom>
        </p:spPr>
      </p:pic>
      <p:pic>
        <p:nvPicPr>
          <p:cNvPr id="8" name="SK-17-img-7" descr="preencoded.png"/>
          <p:cNvPicPr>
            <a:picLocks noChangeAspect="1"/>
          </p:cNvPicPr>
          <p:nvPr/>
        </p:nvPicPr>
        <p:blipFill>
          <a:blip r:embed="rId8"/>
          <a:stretch>
            <a:fillRect/>
          </a:stretch>
        </p:blipFill>
        <p:spPr>
          <a:xfrm>
            <a:off x="428625" y="1524000"/>
            <a:ext cx="381000" cy="381000"/>
          </a:xfrm>
          <a:prstGeom prst="rect">
            <a:avLst/>
          </a:prstGeom>
        </p:spPr>
      </p:pic>
      <p:pic>
        <p:nvPicPr>
          <p:cNvPr id="9" name="SK-17-img-8" descr="preencoded.png"/>
          <p:cNvPicPr>
            <a:picLocks noChangeAspect="1"/>
          </p:cNvPicPr>
          <p:nvPr/>
        </p:nvPicPr>
        <p:blipFill>
          <a:blip r:embed="rId9"/>
          <a:stretch>
            <a:fillRect/>
          </a:stretch>
        </p:blipFill>
        <p:spPr>
          <a:xfrm>
            <a:off x="500063" y="1619250"/>
            <a:ext cx="238125" cy="190500"/>
          </a:xfrm>
          <a:prstGeom prst="rect">
            <a:avLst/>
          </a:prstGeom>
        </p:spPr>
      </p:pic>
      <p:pic>
        <p:nvPicPr>
          <p:cNvPr id="10" name="SK-17-img-9" descr="preencoded.png"/>
          <p:cNvPicPr>
            <a:picLocks noChangeAspect="1"/>
          </p:cNvPicPr>
          <p:nvPr/>
        </p:nvPicPr>
        <p:blipFill>
          <a:blip r:embed="rId10"/>
          <a:stretch>
            <a:fillRect/>
          </a:stretch>
        </p:blipFill>
        <p:spPr>
          <a:xfrm>
            <a:off x="428625" y="2238375"/>
            <a:ext cx="3397300" cy="862013"/>
          </a:xfrm>
          <a:prstGeom prst="rect">
            <a:avLst/>
          </a:prstGeom>
        </p:spPr>
      </p:pic>
      <p:pic>
        <p:nvPicPr>
          <p:cNvPr id="11" name="SK-17-img-10" descr="preencoded.png"/>
          <p:cNvPicPr>
            <a:picLocks noChangeAspect="1"/>
          </p:cNvPicPr>
          <p:nvPr/>
        </p:nvPicPr>
        <p:blipFill>
          <a:blip r:embed="rId11"/>
          <a:stretch>
            <a:fillRect/>
          </a:stretch>
        </p:blipFill>
        <p:spPr>
          <a:xfrm>
            <a:off x="523875" y="2364581"/>
            <a:ext cx="154781" cy="123825"/>
          </a:xfrm>
          <a:prstGeom prst="rect">
            <a:avLst/>
          </a:prstGeom>
        </p:spPr>
      </p:pic>
      <p:pic>
        <p:nvPicPr>
          <p:cNvPr id="12" name="SK-17-img-11" descr="preencoded.png"/>
          <p:cNvPicPr>
            <a:picLocks noChangeAspect="1"/>
          </p:cNvPicPr>
          <p:nvPr/>
        </p:nvPicPr>
        <p:blipFill>
          <a:blip r:embed="rId12"/>
          <a:stretch>
            <a:fillRect/>
          </a:stretch>
        </p:blipFill>
        <p:spPr>
          <a:xfrm>
            <a:off x="523875" y="2588419"/>
            <a:ext cx="154781" cy="123825"/>
          </a:xfrm>
          <a:prstGeom prst="rect">
            <a:avLst/>
          </a:prstGeom>
        </p:spPr>
      </p:pic>
      <p:pic>
        <p:nvPicPr>
          <p:cNvPr id="13" name="SK-17-img-12" descr="preencoded.png"/>
          <p:cNvPicPr>
            <a:picLocks noChangeAspect="1"/>
          </p:cNvPicPr>
          <p:nvPr/>
        </p:nvPicPr>
        <p:blipFill>
          <a:blip r:embed="rId11"/>
          <a:stretch>
            <a:fillRect/>
          </a:stretch>
        </p:blipFill>
        <p:spPr>
          <a:xfrm>
            <a:off x="523875" y="2812256"/>
            <a:ext cx="154781" cy="123825"/>
          </a:xfrm>
          <a:prstGeom prst="rect">
            <a:avLst/>
          </a:prstGeom>
        </p:spPr>
      </p:pic>
      <p:pic>
        <p:nvPicPr>
          <p:cNvPr id="14" name="SK-17-img-13" descr="preencoded.png"/>
          <p:cNvPicPr>
            <a:picLocks noChangeAspect="1"/>
          </p:cNvPicPr>
          <p:nvPr/>
        </p:nvPicPr>
        <p:blipFill>
          <a:blip r:embed="rId13"/>
          <a:stretch>
            <a:fillRect/>
          </a:stretch>
        </p:blipFill>
        <p:spPr>
          <a:xfrm>
            <a:off x="428625" y="3290888"/>
            <a:ext cx="3397300" cy="390525"/>
          </a:xfrm>
          <a:prstGeom prst="rect">
            <a:avLst/>
          </a:prstGeom>
        </p:spPr>
      </p:pic>
      <p:pic>
        <p:nvPicPr>
          <p:cNvPr id="15" name="SK-17-img-14" descr="preencoded.png"/>
          <p:cNvPicPr>
            <a:picLocks noChangeAspect="1"/>
          </p:cNvPicPr>
          <p:nvPr/>
        </p:nvPicPr>
        <p:blipFill>
          <a:blip r:embed="rId13"/>
          <a:stretch>
            <a:fillRect/>
          </a:stretch>
        </p:blipFill>
        <p:spPr>
          <a:xfrm>
            <a:off x="428625" y="3795713"/>
            <a:ext cx="3397300" cy="390525"/>
          </a:xfrm>
          <a:prstGeom prst="rect">
            <a:avLst/>
          </a:prstGeom>
        </p:spPr>
      </p:pic>
      <p:pic>
        <p:nvPicPr>
          <p:cNvPr id="16" name="SK-17-img-15" descr="preencoded.png"/>
          <p:cNvPicPr>
            <a:picLocks noChangeAspect="1"/>
          </p:cNvPicPr>
          <p:nvPr/>
        </p:nvPicPr>
        <p:blipFill>
          <a:blip r:embed="rId13"/>
          <a:stretch>
            <a:fillRect/>
          </a:stretch>
        </p:blipFill>
        <p:spPr>
          <a:xfrm>
            <a:off x="428625" y="4300538"/>
            <a:ext cx="3397300" cy="390525"/>
          </a:xfrm>
          <a:prstGeom prst="rect">
            <a:avLst/>
          </a:prstGeom>
        </p:spPr>
      </p:pic>
      <p:pic>
        <p:nvPicPr>
          <p:cNvPr id="17" name="SK-17-img-16" descr="preencoded.png"/>
          <p:cNvPicPr>
            <a:picLocks noChangeAspect="1"/>
          </p:cNvPicPr>
          <p:nvPr/>
        </p:nvPicPr>
        <p:blipFill>
          <a:blip r:embed="rId14"/>
          <a:stretch>
            <a:fillRect/>
          </a:stretch>
        </p:blipFill>
        <p:spPr>
          <a:xfrm>
            <a:off x="4206925" y="1333500"/>
            <a:ext cx="3778300" cy="4400550"/>
          </a:xfrm>
          <a:prstGeom prst="rect">
            <a:avLst/>
          </a:prstGeom>
        </p:spPr>
      </p:pic>
      <p:pic>
        <p:nvPicPr>
          <p:cNvPr id="18" name="SK-17-img-17" descr="preencoded.png"/>
          <p:cNvPicPr>
            <a:picLocks noChangeAspect="1"/>
          </p:cNvPicPr>
          <p:nvPr/>
        </p:nvPicPr>
        <p:blipFill>
          <a:blip r:embed="rId15"/>
          <a:stretch>
            <a:fillRect/>
          </a:stretch>
        </p:blipFill>
        <p:spPr>
          <a:xfrm>
            <a:off x="4397425" y="1524000"/>
            <a:ext cx="3397300" cy="523875"/>
          </a:xfrm>
          <a:prstGeom prst="rect">
            <a:avLst/>
          </a:prstGeom>
        </p:spPr>
      </p:pic>
      <p:pic>
        <p:nvPicPr>
          <p:cNvPr id="19" name="SK-17-img-18" descr="preencoded.png"/>
          <p:cNvPicPr>
            <a:picLocks noChangeAspect="1"/>
          </p:cNvPicPr>
          <p:nvPr/>
        </p:nvPicPr>
        <p:blipFill>
          <a:blip r:embed="rId8"/>
          <a:stretch>
            <a:fillRect/>
          </a:stretch>
        </p:blipFill>
        <p:spPr>
          <a:xfrm>
            <a:off x="4397425" y="1524000"/>
            <a:ext cx="381000" cy="381000"/>
          </a:xfrm>
          <a:prstGeom prst="rect">
            <a:avLst/>
          </a:prstGeom>
        </p:spPr>
      </p:pic>
      <p:pic>
        <p:nvPicPr>
          <p:cNvPr id="20" name="SK-17-img-19" descr="preencoded.png"/>
          <p:cNvPicPr>
            <a:picLocks noChangeAspect="1"/>
          </p:cNvPicPr>
          <p:nvPr/>
        </p:nvPicPr>
        <p:blipFill>
          <a:blip r:embed="rId16"/>
          <a:stretch>
            <a:fillRect/>
          </a:stretch>
        </p:blipFill>
        <p:spPr>
          <a:xfrm>
            <a:off x="4468862" y="1619250"/>
            <a:ext cx="238125" cy="190500"/>
          </a:xfrm>
          <a:prstGeom prst="rect">
            <a:avLst/>
          </a:prstGeom>
        </p:spPr>
      </p:pic>
      <p:pic>
        <p:nvPicPr>
          <p:cNvPr id="21" name="SK-17-img-20" descr="preencoded.png"/>
          <p:cNvPicPr>
            <a:picLocks noChangeAspect="1"/>
          </p:cNvPicPr>
          <p:nvPr/>
        </p:nvPicPr>
        <p:blipFill>
          <a:blip r:embed="rId17"/>
          <a:stretch>
            <a:fillRect/>
          </a:stretch>
        </p:blipFill>
        <p:spPr>
          <a:xfrm>
            <a:off x="4397425" y="2238375"/>
            <a:ext cx="3397300" cy="862013"/>
          </a:xfrm>
          <a:prstGeom prst="rect">
            <a:avLst/>
          </a:prstGeom>
        </p:spPr>
      </p:pic>
      <p:pic>
        <p:nvPicPr>
          <p:cNvPr id="22" name="SK-17-img-21" descr="preencoded.png"/>
          <p:cNvPicPr>
            <a:picLocks noChangeAspect="1"/>
          </p:cNvPicPr>
          <p:nvPr/>
        </p:nvPicPr>
        <p:blipFill>
          <a:blip r:embed="rId11"/>
          <a:stretch>
            <a:fillRect/>
          </a:stretch>
        </p:blipFill>
        <p:spPr>
          <a:xfrm>
            <a:off x="4492675" y="2364581"/>
            <a:ext cx="154781" cy="123825"/>
          </a:xfrm>
          <a:prstGeom prst="rect">
            <a:avLst/>
          </a:prstGeom>
        </p:spPr>
      </p:pic>
      <p:pic>
        <p:nvPicPr>
          <p:cNvPr id="23" name="SK-17-img-22" descr="preencoded.png"/>
          <p:cNvPicPr>
            <a:picLocks noChangeAspect="1"/>
          </p:cNvPicPr>
          <p:nvPr/>
        </p:nvPicPr>
        <p:blipFill>
          <a:blip r:embed="rId12"/>
          <a:stretch>
            <a:fillRect/>
          </a:stretch>
        </p:blipFill>
        <p:spPr>
          <a:xfrm>
            <a:off x="4492675" y="2588419"/>
            <a:ext cx="154781" cy="123825"/>
          </a:xfrm>
          <a:prstGeom prst="rect">
            <a:avLst/>
          </a:prstGeom>
        </p:spPr>
      </p:pic>
      <p:pic>
        <p:nvPicPr>
          <p:cNvPr id="24" name="SK-17-img-23" descr="preencoded.png"/>
          <p:cNvPicPr>
            <a:picLocks noChangeAspect="1"/>
          </p:cNvPicPr>
          <p:nvPr/>
        </p:nvPicPr>
        <p:blipFill>
          <a:blip r:embed="rId11"/>
          <a:stretch>
            <a:fillRect/>
          </a:stretch>
        </p:blipFill>
        <p:spPr>
          <a:xfrm>
            <a:off x="4492675" y="2812256"/>
            <a:ext cx="154781" cy="123825"/>
          </a:xfrm>
          <a:prstGeom prst="rect">
            <a:avLst/>
          </a:prstGeom>
        </p:spPr>
      </p:pic>
      <p:pic>
        <p:nvPicPr>
          <p:cNvPr id="25" name="SK-17-img-24" descr="preencoded.png"/>
          <p:cNvPicPr>
            <a:picLocks noChangeAspect="1"/>
          </p:cNvPicPr>
          <p:nvPr/>
        </p:nvPicPr>
        <p:blipFill>
          <a:blip r:embed="rId18"/>
          <a:stretch>
            <a:fillRect/>
          </a:stretch>
        </p:blipFill>
        <p:spPr>
          <a:xfrm>
            <a:off x="4397425" y="3290888"/>
            <a:ext cx="3397300" cy="390525"/>
          </a:xfrm>
          <a:prstGeom prst="rect">
            <a:avLst/>
          </a:prstGeom>
        </p:spPr>
      </p:pic>
      <p:pic>
        <p:nvPicPr>
          <p:cNvPr id="26" name="SK-17-img-25" descr="preencoded.png"/>
          <p:cNvPicPr>
            <a:picLocks noChangeAspect="1"/>
          </p:cNvPicPr>
          <p:nvPr/>
        </p:nvPicPr>
        <p:blipFill>
          <a:blip r:embed="rId18"/>
          <a:stretch>
            <a:fillRect/>
          </a:stretch>
        </p:blipFill>
        <p:spPr>
          <a:xfrm>
            <a:off x="4397425" y="3795713"/>
            <a:ext cx="3397300" cy="390525"/>
          </a:xfrm>
          <a:prstGeom prst="rect">
            <a:avLst/>
          </a:prstGeom>
        </p:spPr>
      </p:pic>
      <p:pic>
        <p:nvPicPr>
          <p:cNvPr id="27" name="SK-17-img-26" descr="preencoded.png"/>
          <p:cNvPicPr>
            <a:picLocks noChangeAspect="1"/>
          </p:cNvPicPr>
          <p:nvPr/>
        </p:nvPicPr>
        <p:blipFill>
          <a:blip r:embed="rId18"/>
          <a:stretch>
            <a:fillRect/>
          </a:stretch>
        </p:blipFill>
        <p:spPr>
          <a:xfrm>
            <a:off x="4397425" y="4300538"/>
            <a:ext cx="3397300" cy="390525"/>
          </a:xfrm>
          <a:prstGeom prst="rect">
            <a:avLst/>
          </a:prstGeom>
        </p:spPr>
      </p:pic>
      <p:pic>
        <p:nvPicPr>
          <p:cNvPr id="28" name="SK-17-img-27" descr="preencoded.png"/>
          <p:cNvPicPr>
            <a:picLocks noChangeAspect="1"/>
          </p:cNvPicPr>
          <p:nvPr/>
        </p:nvPicPr>
        <p:blipFill>
          <a:blip r:embed="rId19"/>
          <a:stretch>
            <a:fillRect/>
          </a:stretch>
        </p:blipFill>
        <p:spPr>
          <a:xfrm>
            <a:off x="4397425" y="4805363"/>
            <a:ext cx="3397300" cy="390525"/>
          </a:xfrm>
          <a:prstGeom prst="rect">
            <a:avLst/>
          </a:prstGeom>
        </p:spPr>
      </p:pic>
      <p:pic>
        <p:nvPicPr>
          <p:cNvPr id="29" name="SK-17-img-28" descr="preencoded.png"/>
          <p:cNvPicPr>
            <a:picLocks noChangeAspect="1"/>
          </p:cNvPicPr>
          <p:nvPr/>
        </p:nvPicPr>
        <p:blipFill>
          <a:blip r:embed="rId20"/>
          <a:stretch>
            <a:fillRect/>
          </a:stretch>
        </p:blipFill>
        <p:spPr>
          <a:xfrm>
            <a:off x="8175724" y="1333500"/>
            <a:ext cx="3778300" cy="4400550"/>
          </a:xfrm>
          <a:prstGeom prst="rect">
            <a:avLst/>
          </a:prstGeom>
        </p:spPr>
      </p:pic>
      <p:pic>
        <p:nvPicPr>
          <p:cNvPr id="30" name="SK-17-img-29" descr="preencoded.png"/>
          <p:cNvPicPr>
            <a:picLocks noChangeAspect="1"/>
          </p:cNvPicPr>
          <p:nvPr/>
        </p:nvPicPr>
        <p:blipFill>
          <a:blip r:embed="rId15"/>
          <a:stretch>
            <a:fillRect/>
          </a:stretch>
        </p:blipFill>
        <p:spPr>
          <a:xfrm>
            <a:off x="8366224" y="1524000"/>
            <a:ext cx="3397300" cy="523875"/>
          </a:xfrm>
          <a:prstGeom prst="rect">
            <a:avLst/>
          </a:prstGeom>
        </p:spPr>
      </p:pic>
      <p:pic>
        <p:nvPicPr>
          <p:cNvPr id="31" name="SK-17-img-30" descr="preencoded.png"/>
          <p:cNvPicPr>
            <a:picLocks noChangeAspect="1"/>
          </p:cNvPicPr>
          <p:nvPr/>
        </p:nvPicPr>
        <p:blipFill>
          <a:blip r:embed="rId21"/>
          <a:stretch>
            <a:fillRect/>
          </a:stretch>
        </p:blipFill>
        <p:spPr>
          <a:xfrm>
            <a:off x="8366224" y="1524000"/>
            <a:ext cx="381000" cy="381000"/>
          </a:xfrm>
          <a:prstGeom prst="rect">
            <a:avLst/>
          </a:prstGeom>
        </p:spPr>
      </p:pic>
      <p:pic>
        <p:nvPicPr>
          <p:cNvPr id="32" name="SK-17-img-31" descr="preencoded.png"/>
          <p:cNvPicPr>
            <a:picLocks noChangeAspect="1"/>
          </p:cNvPicPr>
          <p:nvPr/>
        </p:nvPicPr>
        <p:blipFill>
          <a:blip r:embed="rId22"/>
          <a:stretch>
            <a:fillRect/>
          </a:stretch>
        </p:blipFill>
        <p:spPr>
          <a:xfrm>
            <a:off x="8437662" y="1619250"/>
            <a:ext cx="238125" cy="190500"/>
          </a:xfrm>
          <a:prstGeom prst="rect">
            <a:avLst/>
          </a:prstGeom>
        </p:spPr>
      </p:pic>
      <p:pic>
        <p:nvPicPr>
          <p:cNvPr id="33" name="SK-17-img-32" descr="preencoded.png"/>
          <p:cNvPicPr>
            <a:picLocks noChangeAspect="1"/>
          </p:cNvPicPr>
          <p:nvPr/>
        </p:nvPicPr>
        <p:blipFill>
          <a:blip r:embed="rId23"/>
          <a:stretch>
            <a:fillRect/>
          </a:stretch>
        </p:blipFill>
        <p:spPr>
          <a:xfrm>
            <a:off x="8366224" y="2238375"/>
            <a:ext cx="3397300" cy="862013"/>
          </a:xfrm>
          <a:prstGeom prst="rect">
            <a:avLst/>
          </a:prstGeom>
        </p:spPr>
      </p:pic>
      <p:pic>
        <p:nvPicPr>
          <p:cNvPr id="34" name="SK-17-img-33" descr="preencoded.png"/>
          <p:cNvPicPr>
            <a:picLocks noChangeAspect="1"/>
          </p:cNvPicPr>
          <p:nvPr/>
        </p:nvPicPr>
        <p:blipFill>
          <a:blip r:embed="rId11"/>
          <a:stretch>
            <a:fillRect/>
          </a:stretch>
        </p:blipFill>
        <p:spPr>
          <a:xfrm>
            <a:off x="8461474" y="2364581"/>
            <a:ext cx="154781" cy="123825"/>
          </a:xfrm>
          <a:prstGeom prst="rect">
            <a:avLst/>
          </a:prstGeom>
        </p:spPr>
      </p:pic>
      <p:pic>
        <p:nvPicPr>
          <p:cNvPr id="35" name="SK-17-img-34" descr="preencoded.png"/>
          <p:cNvPicPr>
            <a:picLocks noChangeAspect="1"/>
          </p:cNvPicPr>
          <p:nvPr/>
        </p:nvPicPr>
        <p:blipFill>
          <a:blip r:embed="rId12"/>
          <a:stretch>
            <a:fillRect/>
          </a:stretch>
        </p:blipFill>
        <p:spPr>
          <a:xfrm>
            <a:off x="8461474" y="2588419"/>
            <a:ext cx="154781" cy="123825"/>
          </a:xfrm>
          <a:prstGeom prst="rect">
            <a:avLst/>
          </a:prstGeom>
        </p:spPr>
      </p:pic>
      <p:pic>
        <p:nvPicPr>
          <p:cNvPr id="36" name="SK-17-img-35" descr="preencoded.png"/>
          <p:cNvPicPr>
            <a:picLocks noChangeAspect="1"/>
          </p:cNvPicPr>
          <p:nvPr/>
        </p:nvPicPr>
        <p:blipFill>
          <a:blip r:embed="rId11"/>
          <a:stretch>
            <a:fillRect/>
          </a:stretch>
        </p:blipFill>
        <p:spPr>
          <a:xfrm>
            <a:off x="8461474" y="2812256"/>
            <a:ext cx="154781" cy="123825"/>
          </a:xfrm>
          <a:prstGeom prst="rect">
            <a:avLst/>
          </a:prstGeom>
        </p:spPr>
      </p:pic>
      <p:pic>
        <p:nvPicPr>
          <p:cNvPr id="37" name="SK-17-img-36" descr="preencoded.png"/>
          <p:cNvPicPr>
            <a:picLocks noChangeAspect="1"/>
          </p:cNvPicPr>
          <p:nvPr/>
        </p:nvPicPr>
        <p:blipFill>
          <a:blip r:embed="rId24"/>
          <a:stretch>
            <a:fillRect/>
          </a:stretch>
        </p:blipFill>
        <p:spPr>
          <a:xfrm>
            <a:off x="8366224" y="3290888"/>
            <a:ext cx="3397300" cy="590550"/>
          </a:xfrm>
          <a:prstGeom prst="rect">
            <a:avLst/>
          </a:prstGeom>
        </p:spPr>
      </p:pic>
      <p:pic>
        <p:nvPicPr>
          <p:cNvPr id="38" name="SK-17-img-37" descr="preencoded.png"/>
          <p:cNvPicPr>
            <a:picLocks noChangeAspect="1"/>
          </p:cNvPicPr>
          <p:nvPr/>
        </p:nvPicPr>
        <p:blipFill>
          <a:blip r:embed="rId25"/>
          <a:stretch>
            <a:fillRect/>
          </a:stretch>
        </p:blipFill>
        <p:spPr>
          <a:xfrm>
            <a:off x="8366224" y="4090987"/>
            <a:ext cx="3397300" cy="285750"/>
          </a:xfrm>
          <a:prstGeom prst="rect">
            <a:avLst/>
          </a:prstGeom>
        </p:spPr>
      </p:pic>
      <p:pic>
        <p:nvPicPr>
          <p:cNvPr id="39" name="SK-17-img-38" descr="preencoded.png"/>
          <p:cNvPicPr>
            <a:picLocks noChangeAspect="1"/>
          </p:cNvPicPr>
          <p:nvPr/>
        </p:nvPicPr>
        <p:blipFill>
          <a:blip r:embed="rId26"/>
          <a:stretch>
            <a:fillRect/>
          </a:stretch>
        </p:blipFill>
        <p:spPr>
          <a:xfrm>
            <a:off x="8480524" y="4184600"/>
            <a:ext cx="142875" cy="114300"/>
          </a:xfrm>
          <a:prstGeom prst="rect">
            <a:avLst/>
          </a:prstGeom>
        </p:spPr>
      </p:pic>
      <p:pic>
        <p:nvPicPr>
          <p:cNvPr id="40" name="SK-17-img-39" descr="preencoded.png"/>
          <p:cNvPicPr>
            <a:picLocks noChangeAspect="1"/>
          </p:cNvPicPr>
          <p:nvPr/>
        </p:nvPicPr>
        <p:blipFill>
          <a:blip r:embed="rId27"/>
          <a:stretch>
            <a:fillRect/>
          </a:stretch>
        </p:blipFill>
        <p:spPr>
          <a:xfrm>
            <a:off x="238125" y="5924550"/>
            <a:ext cx="11715750" cy="742950"/>
          </a:xfrm>
          <a:prstGeom prst="rect">
            <a:avLst/>
          </a:prstGeom>
        </p:spPr>
      </p:pic>
      <p:pic>
        <p:nvPicPr>
          <p:cNvPr id="41" name="SK-17-img-40" descr="preencoded.png"/>
          <p:cNvPicPr>
            <a:picLocks noChangeAspect="1"/>
          </p:cNvPicPr>
          <p:nvPr/>
        </p:nvPicPr>
        <p:blipFill>
          <a:blip r:embed="rId28"/>
          <a:stretch>
            <a:fillRect/>
          </a:stretch>
        </p:blipFill>
        <p:spPr>
          <a:xfrm>
            <a:off x="476250" y="6140500"/>
            <a:ext cx="333375" cy="311051"/>
          </a:xfrm>
          <a:prstGeom prst="rect">
            <a:avLst/>
          </a:prstGeom>
        </p:spPr>
      </p:pic>
      <p:sp>
        <p:nvSpPr>
          <p:cNvPr id="42" name="SK-17-text-41"/>
          <p:cNvSpPr/>
          <p:nvPr/>
        </p:nvSpPr>
        <p:spPr>
          <a:xfrm>
            <a:off x="428625" y="238125"/>
            <a:ext cx="106984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RECOMMENDED MONITORING SCHEDULE BY RISK</a:t>
            </a:r>
            <a:endParaRPr lang="en-US" sz="1800" dirty="0"/>
          </a:p>
        </p:txBody>
      </p:sp>
      <p:sp>
        <p:nvSpPr>
          <p:cNvPr id="43" name="SK-17-text-42"/>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44" name="SK-17-text-43"/>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45" name="SK-17-text-44"/>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46" name="SK-17-text-45"/>
          <p:cNvSpPr/>
          <p:nvPr/>
        </p:nvSpPr>
        <p:spPr>
          <a:xfrm>
            <a:off x="923925" y="1585913"/>
            <a:ext cx="16459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LOW RISK</a:t>
            </a:r>
            <a:endParaRPr lang="en-US" sz="1350" dirty="0"/>
          </a:p>
        </p:txBody>
      </p:sp>
      <p:sp>
        <p:nvSpPr>
          <p:cNvPr id="47" name="SK-17-text-46"/>
          <p:cNvSpPr/>
          <p:nvPr/>
        </p:nvSpPr>
        <p:spPr>
          <a:xfrm>
            <a:off x="754856" y="2333625"/>
            <a:ext cx="320680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Diet-controlled T2DM</a:t>
            </a:r>
            <a:endParaRPr lang="en-US" sz="975" dirty="0"/>
          </a:p>
        </p:txBody>
      </p:sp>
      <p:sp>
        <p:nvSpPr>
          <p:cNvPr id="48" name="SK-17-text-47"/>
          <p:cNvSpPr/>
          <p:nvPr/>
        </p:nvSpPr>
        <p:spPr>
          <a:xfrm>
            <a:off x="754856" y="2557463"/>
            <a:ext cx="320680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Metformin / DPP-4i</a:t>
            </a:r>
            <a:endParaRPr lang="en-US" sz="975" dirty="0"/>
          </a:p>
        </p:txBody>
      </p:sp>
      <p:sp>
        <p:nvSpPr>
          <p:cNvPr id="49" name="SK-17-text-48"/>
          <p:cNvSpPr/>
          <p:nvPr/>
        </p:nvSpPr>
        <p:spPr>
          <a:xfrm>
            <a:off x="754856" y="2781300"/>
            <a:ext cx="320680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GLP-1 RA / SGLT2i</a:t>
            </a:r>
            <a:endParaRPr lang="en-US" sz="975" dirty="0"/>
          </a:p>
        </p:txBody>
      </p:sp>
      <p:sp>
        <p:nvSpPr>
          <p:cNvPr id="50" name="SK-17-text-49"/>
          <p:cNvSpPr/>
          <p:nvPr/>
        </p:nvSpPr>
        <p:spPr>
          <a:xfrm>
            <a:off x="523875" y="3386138"/>
            <a:ext cx="9601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Suhoor</a:t>
            </a:r>
            <a:endParaRPr lang="en-US" sz="1050" dirty="0"/>
          </a:p>
        </p:txBody>
      </p:sp>
      <p:sp>
        <p:nvSpPr>
          <p:cNvPr id="51" name="SK-17-text-50"/>
          <p:cNvSpPr/>
          <p:nvPr/>
        </p:nvSpPr>
        <p:spPr>
          <a:xfrm>
            <a:off x="1400175" y="3386138"/>
            <a:ext cx="224028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Pre-dawn check</a:t>
            </a:r>
            <a:endParaRPr lang="en-US" sz="1050" dirty="0"/>
          </a:p>
        </p:txBody>
      </p:sp>
      <p:sp>
        <p:nvSpPr>
          <p:cNvPr id="52" name="SK-17-text-51"/>
          <p:cNvSpPr/>
          <p:nvPr/>
        </p:nvSpPr>
        <p:spPr>
          <a:xfrm>
            <a:off x="523875" y="3890962"/>
            <a:ext cx="9601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Iftari</a:t>
            </a:r>
            <a:endParaRPr lang="en-US" sz="1050" dirty="0"/>
          </a:p>
        </p:txBody>
      </p:sp>
      <p:sp>
        <p:nvSpPr>
          <p:cNvPr id="53" name="SK-17-text-52"/>
          <p:cNvSpPr/>
          <p:nvPr/>
        </p:nvSpPr>
        <p:spPr>
          <a:xfrm>
            <a:off x="1400175" y="3890962"/>
            <a:ext cx="224028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At sunset meal</a:t>
            </a:r>
            <a:endParaRPr lang="en-US" sz="1050" dirty="0"/>
          </a:p>
        </p:txBody>
      </p:sp>
      <p:sp>
        <p:nvSpPr>
          <p:cNvPr id="54" name="SK-17-text-53"/>
          <p:cNvSpPr/>
          <p:nvPr/>
        </p:nvSpPr>
        <p:spPr>
          <a:xfrm>
            <a:off x="523875" y="4395788"/>
            <a:ext cx="1120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Anytime</a:t>
            </a:r>
            <a:endParaRPr lang="en-US" sz="1050" dirty="0"/>
          </a:p>
        </p:txBody>
      </p:sp>
      <p:sp>
        <p:nvSpPr>
          <p:cNvPr id="55" name="SK-17-text-54"/>
          <p:cNvSpPr/>
          <p:nvPr/>
        </p:nvSpPr>
        <p:spPr>
          <a:xfrm>
            <a:off x="1400175" y="4395788"/>
            <a:ext cx="4960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If symptoms of hypo/hyper occur</a:t>
            </a:r>
            <a:endParaRPr lang="en-US" sz="1050" dirty="0"/>
          </a:p>
        </p:txBody>
      </p:sp>
      <p:sp>
        <p:nvSpPr>
          <p:cNvPr id="56" name="SK-17-text-55"/>
          <p:cNvSpPr/>
          <p:nvPr/>
        </p:nvSpPr>
        <p:spPr>
          <a:xfrm>
            <a:off x="4892725" y="1585913"/>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MODERATE RISK</a:t>
            </a:r>
            <a:endParaRPr lang="en-US" sz="1350" dirty="0"/>
          </a:p>
        </p:txBody>
      </p:sp>
      <p:sp>
        <p:nvSpPr>
          <p:cNvPr id="57" name="SK-17-text-56"/>
          <p:cNvSpPr/>
          <p:nvPr/>
        </p:nvSpPr>
        <p:spPr>
          <a:xfrm>
            <a:off x="4723656" y="2333625"/>
            <a:ext cx="386334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Sulfonylureas (Gliclazide)</a:t>
            </a:r>
            <a:endParaRPr lang="en-US" sz="975" dirty="0"/>
          </a:p>
        </p:txBody>
      </p:sp>
      <p:sp>
        <p:nvSpPr>
          <p:cNvPr id="58" name="SK-17-text-57"/>
          <p:cNvSpPr/>
          <p:nvPr/>
        </p:nvSpPr>
        <p:spPr>
          <a:xfrm>
            <a:off x="4723656" y="2557463"/>
            <a:ext cx="356616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Once-daily Basal Insulin</a:t>
            </a:r>
            <a:endParaRPr lang="en-US" sz="975" dirty="0"/>
          </a:p>
        </p:txBody>
      </p:sp>
      <p:sp>
        <p:nvSpPr>
          <p:cNvPr id="59" name="SK-17-text-58"/>
          <p:cNvSpPr/>
          <p:nvPr/>
        </p:nvSpPr>
        <p:spPr>
          <a:xfrm>
            <a:off x="4723656" y="2781300"/>
            <a:ext cx="455676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Controlled T1DM (Case-by-case)</a:t>
            </a:r>
            <a:endParaRPr lang="en-US" sz="975" dirty="0"/>
          </a:p>
        </p:txBody>
      </p:sp>
      <p:sp>
        <p:nvSpPr>
          <p:cNvPr id="60" name="SK-17-text-59"/>
          <p:cNvSpPr/>
          <p:nvPr/>
        </p:nvSpPr>
        <p:spPr>
          <a:xfrm>
            <a:off x="4492675" y="3386138"/>
            <a:ext cx="9601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Suhoor</a:t>
            </a:r>
            <a:endParaRPr lang="en-US" sz="1050" dirty="0"/>
          </a:p>
        </p:txBody>
      </p:sp>
      <p:sp>
        <p:nvSpPr>
          <p:cNvPr id="61" name="SK-17-text-60"/>
          <p:cNvSpPr/>
          <p:nvPr/>
        </p:nvSpPr>
        <p:spPr>
          <a:xfrm>
            <a:off x="5368975" y="3386138"/>
            <a:ext cx="27203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Pre-dawn baseline</a:t>
            </a:r>
            <a:endParaRPr lang="en-US" sz="1050" dirty="0"/>
          </a:p>
        </p:txBody>
      </p:sp>
      <p:sp>
        <p:nvSpPr>
          <p:cNvPr id="62" name="SK-17-text-61"/>
          <p:cNvSpPr/>
          <p:nvPr/>
        </p:nvSpPr>
        <p:spPr>
          <a:xfrm>
            <a:off x="4492675" y="3890962"/>
            <a:ext cx="11201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Mid-Day</a:t>
            </a:r>
            <a:endParaRPr lang="en-US" sz="1050" dirty="0"/>
          </a:p>
        </p:txBody>
      </p:sp>
      <p:sp>
        <p:nvSpPr>
          <p:cNvPr id="63" name="SK-17-text-62"/>
          <p:cNvSpPr/>
          <p:nvPr/>
        </p:nvSpPr>
        <p:spPr>
          <a:xfrm>
            <a:off x="5368975" y="3890962"/>
            <a:ext cx="48539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2–4 hours after start of fast</a:t>
            </a:r>
            <a:endParaRPr lang="en-US" sz="1050" dirty="0"/>
          </a:p>
        </p:txBody>
      </p:sp>
      <p:sp>
        <p:nvSpPr>
          <p:cNvPr id="64" name="SK-17-text-63"/>
          <p:cNvSpPr/>
          <p:nvPr/>
        </p:nvSpPr>
        <p:spPr>
          <a:xfrm>
            <a:off x="4492675" y="4395788"/>
            <a:ext cx="9601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Iftari</a:t>
            </a:r>
            <a:endParaRPr lang="en-US" sz="1050" dirty="0"/>
          </a:p>
        </p:txBody>
      </p:sp>
      <p:sp>
        <p:nvSpPr>
          <p:cNvPr id="65" name="SK-17-text-64"/>
          <p:cNvSpPr/>
          <p:nvPr/>
        </p:nvSpPr>
        <p:spPr>
          <a:xfrm>
            <a:off x="5368975" y="4395788"/>
            <a:ext cx="2880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Before sunset meal</a:t>
            </a:r>
            <a:endParaRPr lang="en-US" sz="1050" dirty="0"/>
          </a:p>
        </p:txBody>
      </p:sp>
      <p:sp>
        <p:nvSpPr>
          <p:cNvPr id="66" name="SK-17-text-65"/>
          <p:cNvSpPr/>
          <p:nvPr/>
        </p:nvSpPr>
        <p:spPr>
          <a:xfrm>
            <a:off x="4492675" y="4900613"/>
            <a:ext cx="16002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Post-Iftar</a:t>
            </a:r>
            <a:endParaRPr lang="en-US" sz="1050" dirty="0"/>
          </a:p>
        </p:txBody>
      </p:sp>
      <p:sp>
        <p:nvSpPr>
          <p:cNvPr id="67" name="SK-17-text-66"/>
          <p:cNvSpPr/>
          <p:nvPr/>
        </p:nvSpPr>
        <p:spPr>
          <a:xfrm>
            <a:off x="5368975" y="4900613"/>
            <a:ext cx="44272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2 hours after breaking fast</a:t>
            </a:r>
            <a:endParaRPr lang="en-US" sz="1050" dirty="0"/>
          </a:p>
        </p:txBody>
      </p:sp>
      <p:sp>
        <p:nvSpPr>
          <p:cNvPr id="68" name="SK-17-text-67"/>
          <p:cNvSpPr/>
          <p:nvPr/>
        </p:nvSpPr>
        <p:spPr>
          <a:xfrm>
            <a:off x="8861524" y="1585913"/>
            <a:ext cx="18516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HIGH RISK</a:t>
            </a:r>
            <a:endParaRPr lang="en-US" sz="1350" dirty="0"/>
          </a:p>
        </p:txBody>
      </p:sp>
      <p:sp>
        <p:nvSpPr>
          <p:cNvPr id="69" name="SK-17-text-68"/>
          <p:cNvSpPr/>
          <p:nvPr/>
        </p:nvSpPr>
        <p:spPr>
          <a:xfrm>
            <a:off x="8692455" y="2333625"/>
            <a:ext cx="3219450"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Type 1 Diabetes (MDI)</a:t>
            </a:r>
            <a:endParaRPr lang="en-US" sz="975" dirty="0"/>
          </a:p>
        </p:txBody>
      </p:sp>
      <p:sp>
        <p:nvSpPr>
          <p:cNvPr id="70" name="SK-17-text-69"/>
          <p:cNvSpPr/>
          <p:nvPr/>
        </p:nvSpPr>
        <p:spPr>
          <a:xfrm>
            <a:off x="8692455" y="2557463"/>
            <a:ext cx="3499545"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Mixed Insulins (M3, NovoMix)</a:t>
            </a:r>
            <a:endParaRPr lang="en-US" sz="975" dirty="0"/>
          </a:p>
        </p:txBody>
      </p:sp>
      <p:sp>
        <p:nvSpPr>
          <p:cNvPr id="71" name="SK-17-text-70"/>
          <p:cNvSpPr/>
          <p:nvPr/>
        </p:nvSpPr>
        <p:spPr>
          <a:xfrm>
            <a:off x="8692455" y="2781300"/>
            <a:ext cx="3499545"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Severe complications / Pregnancy</a:t>
            </a:r>
            <a:endParaRPr lang="en-US" sz="975" dirty="0"/>
          </a:p>
        </p:txBody>
      </p:sp>
      <p:sp>
        <p:nvSpPr>
          <p:cNvPr id="72" name="SK-17-text-71"/>
          <p:cNvSpPr/>
          <p:nvPr/>
        </p:nvSpPr>
        <p:spPr>
          <a:xfrm>
            <a:off x="8461474" y="3486150"/>
            <a:ext cx="12801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Frequent</a:t>
            </a:r>
            <a:endParaRPr lang="en-US" sz="1050" dirty="0"/>
          </a:p>
        </p:txBody>
      </p:sp>
      <p:sp>
        <p:nvSpPr>
          <p:cNvPr id="73" name="SK-17-text-72"/>
          <p:cNvSpPr/>
          <p:nvPr/>
        </p:nvSpPr>
        <p:spPr>
          <a:xfrm>
            <a:off x="9337774" y="3386138"/>
            <a:ext cx="23305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A4A4A"/>
                </a:solidFill>
              </a:rPr>
              <a:t>Check every 2–4 hours throughout day and night</a:t>
            </a:r>
            <a:endParaRPr lang="en-US" sz="1050" dirty="0"/>
          </a:p>
        </p:txBody>
      </p:sp>
      <p:sp>
        <p:nvSpPr>
          <p:cNvPr id="74" name="SK-17-text-73"/>
          <p:cNvSpPr/>
          <p:nvPr/>
        </p:nvSpPr>
        <p:spPr>
          <a:xfrm>
            <a:off x="8623399" y="4090987"/>
            <a:ext cx="3168700" cy="2857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 CGM HIGHLY RECOMMENDED</a:t>
            </a:r>
            <a:endParaRPr lang="en-US" sz="900" dirty="0"/>
          </a:p>
        </p:txBody>
      </p:sp>
      <p:sp>
        <p:nvSpPr>
          <p:cNvPr id="75" name="SK-17-text-74"/>
          <p:cNvSpPr/>
          <p:nvPr/>
        </p:nvSpPr>
        <p:spPr>
          <a:xfrm>
            <a:off x="1000125" y="6067425"/>
            <a:ext cx="107156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KEY PATIENT MESSAGE: Blood glucose testing (finger-prick or CGM) </a:t>
            </a:r>
            <a:r>
              <a:rPr lang="en-US" sz="1200" b="1" u="sng" dirty="0">
                <a:solidFill>
                  <a:srgbClr val="D63031"/>
                </a:solidFill>
              </a:rPr>
              <a:t>does NOT break the fast</a:t>
            </a:r>
            <a:r>
              <a:rPr lang="en-US" sz="1200" b="1" dirty="0">
                <a:solidFill>
                  <a:srgbClr val="2D3436"/>
                </a:solidFill>
              </a:rPr>
              <a:t>. This is confirmed by Islamic scholars and is a clinical necessity for safety.</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8-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8-img-5" descr="preencoded.png"/>
          <p:cNvPicPr>
            <a:picLocks noChangeAspect="1"/>
          </p:cNvPicPr>
          <p:nvPr/>
        </p:nvPicPr>
        <p:blipFill>
          <a:blip r:embed="rId6"/>
          <a:stretch>
            <a:fillRect/>
          </a:stretch>
        </p:blipFill>
        <p:spPr>
          <a:xfrm>
            <a:off x="381000" y="1428750"/>
            <a:ext cx="5572125" cy="4238625"/>
          </a:xfrm>
          <a:prstGeom prst="rect">
            <a:avLst/>
          </a:prstGeom>
        </p:spPr>
      </p:pic>
      <p:pic>
        <p:nvPicPr>
          <p:cNvPr id="7" name="SK-18-img-6" descr="preencoded.png"/>
          <p:cNvPicPr>
            <a:picLocks noChangeAspect="1"/>
          </p:cNvPicPr>
          <p:nvPr/>
        </p:nvPicPr>
        <p:blipFill>
          <a:blip r:embed="rId7"/>
          <a:stretch>
            <a:fillRect/>
          </a:stretch>
        </p:blipFill>
        <p:spPr>
          <a:xfrm>
            <a:off x="571500" y="1612553"/>
            <a:ext cx="214313" cy="175320"/>
          </a:xfrm>
          <a:prstGeom prst="rect">
            <a:avLst/>
          </a:prstGeom>
        </p:spPr>
      </p:pic>
      <p:pic>
        <p:nvPicPr>
          <p:cNvPr id="8" name="SK-18-img-7" descr="preencoded.png"/>
          <p:cNvPicPr>
            <a:picLocks noChangeAspect="1"/>
          </p:cNvPicPr>
          <p:nvPr/>
        </p:nvPicPr>
        <p:blipFill>
          <a:blip r:embed="rId8"/>
          <a:stretch>
            <a:fillRect/>
          </a:stretch>
        </p:blipFill>
        <p:spPr>
          <a:xfrm>
            <a:off x="571500" y="1933575"/>
            <a:ext cx="166688" cy="155525"/>
          </a:xfrm>
          <a:prstGeom prst="rect">
            <a:avLst/>
          </a:prstGeom>
        </p:spPr>
      </p:pic>
      <p:pic>
        <p:nvPicPr>
          <p:cNvPr id="9" name="SK-18-img-8" descr="preencoded.png"/>
          <p:cNvPicPr>
            <a:picLocks noChangeAspect="1"/>
          </p:cNvPicPr>
          <p:nvPr/>
        </p:nvPicPr>
        <p:blipFill>
          <a:blip r:embed="rId8"/>
          <a:stretch>
            <a:fillRect/>
          </a:stretch>
        </p:blipFill>
        <p:spPr>
          <a:xfrm>
            <a:off x="571500" y="2428875"/>
            <a:ext cx="166688" cy="155525"/>
          </a:xfrm>
          <a:prstGeom prst="rect">
            <a:avLst/>
          </a:prstGeom>
        </p:spPr>
      </p:pic>
      <p:pic>
        <p:nvPicPr>
          <p:cNvPr id="10" name="SK-18-img-9" descr="preencoded.png"/>
          <p:cNvPicPr>
            <a:picLocks noChangeAspect="1"/>
          </p:cNvPicPr>
          <p:nvPr/>
        </p:nvPicPr>
        <p:blipFill>
          <a:blip r:embed="rId9"/>
          <a:stretch>
            <a:fillRect/>
          </a:stretch>
        </p:blipFill>
        <p:spPr>
          <a:xfrm>
            <a:off x="571500" y="2924175"/>
            <a:ext cx="166688" cy="166688"/>
          </a:xfrm>
          <a:prstGeom prst="rect">
            <a:avLst/>
          </a:prstGeom>
        </p:spPr>
      </p:pic>
      <p:pic>
        <p:nvPicPr>
          <p:cNvPr id="11" name="SK-18-img-10" descr="preencoded.png"/>
          <p:cNvPicPr>
            <a:picLocks noChangeAspect="1"/>
          </p:cNvPicPr>
          <p:nvPr/>
        </p:nvPicPr>
        <p:blipFill>
          <a:blip r:embed="rId10"/>
          <a:stretch>
            <a:fillRect/>
          </a:stretch>
        </p:blipFill>
        <p:spPr>
          <a:xfrm>
            <a:off x="381000" y="5857875"/>
            <a:ext cx="5572125" cy="714375"/>
          </a:xfrm>
          <a:prstGeom prst="rect">
            <a:avLst/>
          </a:prstGeom>
        </p:spPr>
      </p:pic>
      <p:pic>
        <p:nvPicPr>
          <p:cNvPr id="12" name="SK-18-img-11" descr="preencoded.png"/>
          <p:cNvPicPr>
            <a:picLocks noChangeAspect="1"/>
          </p:cNvPicPr>
          <p:nvPr/>
        </p:nvPicPr>
        <p:blipFill>
          <a:blip r:embed="rId11"/>
          <a:stretch>
            <a:fillRect/>
          </a:stretch>
        </p:blipFill>
        <p:spPr>
          <a:xfrm>
            <a:off x="523875" y="6127254"/>
            <a:ext cx="257919" cy="206276"/>
          </a:xfrm>
          <a:prstGeom prst="rect">
            <a:avLst/>
          </a:prstGeom>
        </p:spPr>
      </p:pic>
      <p:pic>
        <p:nvPicPr>
          <p:cNvPr id="13" name="SK-18-img-12" descr="preencoded.png"/>
          <p:cNvPicPr>
            <a:picLocks noChangeAspect="1"/>
          </p:cNvPicPr>
          <p:nvPr/>
        </p:nvPicPr>
        <p:blipFill>
          <a:blip r:embed="rId12"/>
          <a:stretch>
            <a:fillRect/>
          </a:stretch>
        </p:blipFill>
        <p:spPr>
          <a:xfrm>
            <a:off x="6238875" y="1428750"/>
            <a:ext cx="5572125" cy="2038499"/>
          </a:xfrm>
          <a:prstGeom prst="rect">
            <a:avLst/>
          </a:prstGeom>
        </p:spPr>
      </p:pic>
      <p:pic>
        <p:nvPicPr>
          <p:cNvPr id="14" name="SK-18-img-13" descr="preencoded.png"/>
          <p:cNvPicPr>
            <a:picLocks noChangeAspect="1"/>
          </p:cNvPicPr>
          <p:nvPr/>
        </p:nvPicPr>
        <p:blipFill>
          <a:blip r:embed="rId13"/>
          <a:stretch>
            <a:fillRect/>
          </a:stretch>
        </p:blipFill>
        <p:spPr>
          <a:xfrm>
            <a:off x="6429375" y="1612553"/>
            <a:ext cx="214313" cy="175320"/>
          </a:xfrm>
          <a:prstGeom prst="rect">
            <a:avLst/>
          </a:prstGeom>
        </p:spPr>
      </p:pic>
      <p:pic>
        <p:nvPicPr>
          <p:cNvPr id="15" name="SK-18-img-14" descr="preencoded.png"/>
          <p:cNvPicPr>
            <a:picLocks noChangeAspect="1"/>
          </p:cNvPicPr>
          <p:nvPr/>
        </p:nvPicPr>
        <p:blipFill>
          <a:blip r:embed="rId8"/>
          <a:stretch>
            <a:fillRect/>
          </a:stretch>
        </p:blipFill>
        <p:spPr>
          <a:xfrm>
            <a:off x="6429375" y="1933575"/>
            <a:ext cx="166688" cy="155525"/>
          </a:xfrm>
          <a:prstGeom prst="rect">
            <a:avLst/>
          </a:prstGeom>
        </p:spPr>
      </p:pic>
      <p:pic>
        <p:nvPicPr>
          <p:cNvPr id="16" name="SK-18-img-15" descr="preencoded.png"/>
          <p:cNvPicPr>
            <a:picLocks noChangeAspect="1"/>
          </p:cNvPicPr>
          <p:nvPr/>
        </p:nvPicPr>
        <p:blipFill>
          <a:blip r:embed="rId14"/>
          <a:stretch>
            <a:fillRect/>
          </a:stretch>
        </p:blipFill>
        <p:spPr>
          <a:xfrm>
            <a:off x="6429375" y="2428875"/>
            <a:ext cx="166688" cy="166688"/>
          </a:xfrm>
          <a:prstGeom prst="rect">
            <a:avLst/>
          </a:prstGeom>
        </p:spPr>
      </p:pic>
      <p:pic>
        <p:nvPicPr>
          <p:cNvPr id="17" name="SK-18-img-16" descr="preencoded.png"/>
          <p:cNvPicPr>
            <a:picLocks noChangeAspect="1"/>
          </p:cNvPicPr>
          <p:nvPr/>
        </p:nvPicPr>
        <p:blipFill>
          <a:blip r:embed="rId15"/>
          <a:stretch>
            <a:fillRect/>
          </a:stretch>
        </p:blipFill>
        <p:spPr>
          <a:xfrm>
            <a:off x="6429375" y="2924175"/>
            <a:ext cx="742950" cy="247650"/>
          </a:xfrm>
          <a:prstGeom prst="rect">
            <a:avLst/>
          </a:prstGeom>
        </p:spPr>
      </p:pic>
      <p:pic>
        <p:nvPicPr>
          <p:cNvPr id="18" name="SK-18-img-17" descr="preencoded.png"/>
          <p:cNvPicPr>
            <a:picLocks noChangeAspect="1"/>
          </p:cNvPicPr>
          <p:nvPr/>
        </p:nvPicPr>
        <p:blipFill>
          <a:blip r:embed="rId16"/>
          <a:stretch>
            <a:fillRect/>
          </a:stretch>
        </p:blipFill>
        <p:spPr>
          <a:xfrm>
            <a:off x="7248525" y="2924175"/>
            <a:ext cx="1047750" cy="247650"/>
          </a:xfrm>
          <a:prstGeom prst="rect">
            <a:avLst/>
          </a:prstGeom>
        </p:spPr>
      </p:pic>
      <p:pic>
        <p:nvPicPr>
          <p:cNvPr id="19" name="SK-18-img-18" descr="preencoded.png"/>
          <p:cNvPicPr>
            <a:picLocks noChangeAspect="1"/>
          </p:cNvPicPr>
          <p:nvPr/>
        </p:nvPicPr>
        <p:blipFill>
          <a:blip r:embed="rId17"/>
          <a:stretch>
            <a:fillRect/>
          </a:stretch>
        </p:blipFill>
        <p:spPr>
          <a:xfrm>
            <a:off x="8372475" y="2924175"/>
            <a:ext cx="1238250" cy="247650"/>
          </a:xfrm>
          <a:prstGeom prst="rect">
            <a:avLst/>
          </a:prstGeom>
        </p:spPr>
      </p:pic>
      <p:pic>
        <p:nvPicPr>
          <p:cNvPr id="20" name="SK-18-img-19" descr="preencoded.png"/>
          <p:cNvPicPr>
            <a:picLocks noChangeAspect="1"/>
          </p:cNvPicPr>
          <p:nvPr/>
        </p:nvPicPr>
        <p:blipFill>
          <a:blip r:embed="rId18"/>
          <a:stretch>
            <a:fillRect/>
          </a:stretch>
        </p:blipFill>
        <p:spPr>
          <a:xfrm>
            <a:off x="6238875" y="3657749"/>
            <a:ext cx="5572125" cy="1036141"/>
          </a:xfrm>
          <a:prstGeom prst="rect">
            <a:avLst/>
          </a:prstGeom>
        </p:spPr>
      </p:pic>
      <p:pic>
        <p:nvPicPr>
          <p:cNvPr id="21" name="SK-18-img-20" descr="preencoded.png"/>
          <p:cNvPicPr>
            <a:picLocks noChangeAspect="1"/>
          </p:cNvPicPr>
          <p:nvPr/>
        </p:nvPicPr>
        <p:blipFill>
          <a:blip r:embed="rId19"/>
          <a:stretch>
            <a:fillRect/>
          </a:stretch>
        </p:blipFill>
        <p:spPr>
          <a:xfrm>
            <a:off x="6238875" y="4884390"/>
            <a:ext cx="5572125" cy="1687860"/>
          </a:xfrm>
          <a:prstGeom prst="rect">
            <a:avLst/>
          </a:prstGeom>
        </p:spPr>
      </p:pic>
      <p:pic>
        <p:nvPicPr>
          <p:cNvPr id="22" name="SK-18-img-21" descr="preencoded.png"/>
          <p:cNvPicPr>
            <a:picLocks noChangeAspect="1"/>
          </p:cNvPicPr>
          <p:nvPr/>
        </p:nvPicPr>
        <p:blipFill>
          <a:blip r:embed="rId20"/>
          <a:stretch>
            <a:fillRect/>
          </a:stretch>
        </p:blipFill>
        <p:spPr>
          <a:xfrm>
            <a:off x="6429375" y="5065365"/>
            <a:ext cx="190500" cy="152400"/>
          </a:xfrm>
          <a:prstGeom prst="rect">
            <a:avLst/>
          </a:prstGeom>
        </p:spPr>
      </p:pic>
      <p:sp>
        <p:nvSpPr>
          <p:cNvPr id="23" name="SK-18-text-22"/>
          <p:cNvSpPr/>
          <p:nvPr/>
        </p:nvSpPr>
        <p:spPr>
          <a:xfrm>
            <a:off x="428625" y="238125"/>
            <a:ext cx="987552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THE ROLE OF CGM AND FLASH MONITORING</a:t>
            </a:r>
            <a:endParaRPr lang="en-US" sz="1800" dirty="0"/>
          </a:p>
        </p:txBody>
      </p:sp>
      <p:sp>
        <p:nvSpPr>
          <p:cNvPr id="24" name="SK-18-text-23"/>
          <p:cNvSpPr/>
          <p:nvPr/>
        </p:nvSpPr>
        <p:spPr>
          <a:xfrm>
            <a:off x="10582275" y="361950"/>
            <a:ext cx="160972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5" name="SK-18-text-24"/>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6" name="SK-18-text-25"/>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7" name="SK-18-text-26"/>
          <p:cNvSpPr/>
          <p:nvPr/>
        </p:nvSpPr>
        <p:spPr>
          <a:xfrm>
            <a:off x="881063" y="1571625"/>
            <a:ext cx="6583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Clinical Benefits during Fasting</a:t>
            </a:r>
            <a:endParaRPr lang="en-US" sz="1350" dirty="0"/>
          </a:p>
        </p:txBody>
      </p:sp>
      <p:sp>
        <p:nvSpPr>
          <p:cNvPr id="28" name="SK-18-text-27"/>
          <p:cNvSpPr/>
          <p:nvPr/>
        </p:nvSpPr>
        <p:spPr>
          <a:xfrm>
            <a:off x="814388" y="19050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Trend Arrows:</a:t>
            </a:r>
            <a:r>
              <a:rPr lang="en-US" sz="1125" dirty="0">
                <a:solidFill>
                  <a:srgbClr val="2D3436"/>
                </a:solidFill>
              </a:rPr>
              <a:t> Predicts hypoglycaemia before it happens, allowing for early intervention.</a:t>
            </a:r>
            <a:endParaRPr lang="en-US" sz="1125" dirty="0"/>
          </a:p>
        </p:txBody>
      </p:sp>
      <p:sp>
        <p:nvSpPr>
          <p:cNvPr id="29" name="SK-18-text-28"/>
          <p:cNvSpPr/>
          <p:nvPr/>
        </p:nvSpPr>
        <p:spPr>
          <a:xfrm>
            <a:off x="814388" y="24003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Hypo Alerts:</a:t>
            </a:r>
            <a:r>
              <a:rPr lang="en-US" sz="1125" dirty="0">
                <a:solidFill>
                  <a:srgbClr val="2D3436"/>
                </a:solidFill>
              </a:rPr>
              <a:t> Critical for those with reduced hypo awareness during long fasting hours.</a:t>
            </a:r>
            <a:endParaRPr lang="en-US" sz="1125" dirty="0"/>
          </a:p>
        </p:txBody>
      </p:sp>
      <p:sp>
        <p:nvSpPr>
          <p:cNvPr id="30" name="SK-18-text-29"/>
          <p:cNvSpPr/>
          <p:nvPr/>
        </p:nvSpPr>
        <p:spPr>
          <a:xfrm>
            <a:off x="814388" y="28956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Time in Range (TIR):</a:t>
            </a:r>
            <a:r>
              <a:rPr lang="en-US" sz="1125" dirty="0">
                <a:solidFill>
                  <a:srgbClr val="2D3436"/>
                </a:solidFill>
              </a:rPr>
              <a:t> Provides a holistic view of glycemic stability between Suhoor and Iftari.</a:t>
            </a:r>
            <a:endParaRPr lang="en-US" sz="1125" dirty="0"/>
          </a:p>
        </p:txBody>
      </p:sp>
      <p:sp>
        <p:nvSpPr>
          <p:cNvPr id="31" name="SK-18-text-30"/>
          <p:cNvSpPr/>
          <p:nvPr/>
        </p:nvSpPr>
        <p:spPr>
          <a:xfrm>
            <a:off x="924669" y="6000750"/>
            <a:ext cx="4885581"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Religious Consensus: Blood glucose testing (finger-prick, CGM, or Flash) does NOT break the fast.</a:t>
            </a:r>
            <a:endParaRPr lang="en-US" sz="1125" dirty="0"/>
          </a:p>
        </p:txBody>
      </p:sp>
      <p:sp>
        <p:nvSpPr>
          <p:cNvPr id="32" name="SK-18-text-31"/>
          <p:cNvSpPr/>
          <p:nvPr/>
        </p:nvSpPr>
        <p:spPr>
          <a:xfrm>
            <a:off x="6738938" y="1571625"/>
            <a:ext cx="5453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Eligibility &amp; Implementation</a:t>
            </a:r>
            <a:endParaRPr lang="en-US" sz="1350" dirty="0"/>
          </a:p>
        </p:txBody>
      </p:sp>
      <p:sp>
        <p:nvSpPr>
          <p:cNvPr id="33" name="SK-18-text-32"/>
          <p:cNvSpPr/>
          <p:nvPr/>
        </p:nvSpPr>
        <p:spPr>
          <a:xfrm>
            <a:off x="6672263" y="19050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NICE NG28/NG17:</a:t>
            </a:r>
            <a:r>
              <a:rPr lang="en-US" sz="1125" dirty="0">
                <a:solidFill>
                  <a:srgbClr val="2D3436"/>
                </a:solidFill>
              </a:rPr>
              <a:t> All T1DM and T2DM on MDI (Multiple Daily Injections) with high risk.</a:t>
            </a:r>
            <a:endParaRPr lang="en-US" sz="1125" dirty="0"/>
          </a:p>
        </p:txBody>
      </p:sp>
      <p:sp>
        <p:nvSpPr>
          <p:cNvPr id="34" name="SK-18-text-33"/>
          <p:cNvSpPr/>
          <p:nvPr/>
        </p:nvSpPr>
        <p:spPr>
          <a:xfrm>
            <a:off x="6672263" y="24003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FreeStyle Libre:</a:t>
            </a:r>
            <a:r>
              <a:rPr lang="en-US" sz="1125" dirty="0">
                <a:solidFill>
                  <a:srgbClr val="2D3436"/>
                </a:solidFill>
              </a:rPr>
              <a:t> Strongly recommended for high-risk patients to improve safety and adherence.</a:t>
            </a:r>
            <a:endParaRPr lang="en-US" sz="1125" dirty="0"/>
          </a:p>
        </p:txBody>
      </p:sp>
      <p:sp>
        <p:nvSpPr>
          <p:cNvPr id="35" name="SK-18-text-34"/>
          <p:cNvSpPr/>
          <p:nvPr/>
        </p:nvSpPr>
        <p:spPr>
          <a:xfrm>
            <a:off x="6524625" y="2924175"/>
            <a:ext cx="985911" cy="247650"/>
          </a:xfrm>
          <a:prstGeom prst="rect">
            <a:avLst/>
          </a:prstGeom>
          <a:noFill/>
          <a:ln/>
        </p:spPr>
        <p:txBody>
          <a:bodyPr vert="horz" wrap="square" lIns="0" tIns="0" rIns="0" bIns="0" rtlCol="0" anchor="ctr"/>
          <a:lstStyle/>
          <a:p>
            <a:pPr marL="0" indent="0">
              <a:lnSpc>
                <a:spcPts val="1350"/>
              </a:lnSpc>
              <a:buNone/>
            </a:pPr>
            <a:r>
              <a:rPr lang="en-US" sz="900" b="1" dirty="0">
                <a:solidFill>
                  <a:srgbClr val="34495E"/>
                </a:solidFill>
              </a:rPr>
              <a:t>Type 1 DM</a:t>
            </a:r>
            <a:endParaRPr lang="en-US" sz="900" dirty="0"/>
          </a:p>
        </p:txBody>
      </p:sp>
      <p:sp>
        <p:nvSpPr>
          <p:cNvPr id="36" name="SK-18-text-35"/>
          <p:cNvSpPr/>
          <p:nvPr/>
        </p:nvSpPr>
        <p:spPr>
          <a:xfrm>
            <a:off x="7343775" y="2924175"/>
            <a:ext cx="1758142" cy="247650"/>
          </a:xfrm>
          <a:prstGeom prst="rect">
            <a:avLst/>
          </a:prstGeom>
          <a:noFill/>
          <a:ln/>
        </p:spPr>
        <p:txBody>
          <a:bodyPr vert="horz" wrap="square" lIns="0" tIns="0" rIns="0" bIns="0" rtlCol="0" anchor="ctr"/>
          <a:lstStyle/>
          <a:p>
            <a:pPr marL="0" indent="0">
              <a:lnSpc>
                <a:spcPts val="1350"/>
              </a:lnSpc>
              <a:buNone/>
            </a:pPr>
            <a:r>
              <a:rPr lang="en-US" sz="900" b="1" dirty="0">
                <a:solidFill>
                  <a:srgbClr val="34495E"/>
                </a:solidFill>
              </a:rPr>
              <a:t>T2DM on Insulin</a:t>
            </a:r>
            <a:endParaRPr lang="en-US" sz="900" dirty="0"/>
          </a:p>
        </p:txBody>
      </p:sp>
      <p:sp>
        <p:nvSpPr>
          <p:cNvPr id="37" name="SK-18-text-36"/>
          <p:cNvSpPr/>
          <p:nvPr/>
        </p:nvSpPr>
        <p:spPr>
          <a:xfrm>
            <a:off x="8467725" y="2924175"/>
            <a:ext cx="2205111" cy="247650"/>
          </a:xfrm>
          <a:prstGeom prst="rect">
            <a:avLst/>
          </a:prstGeom>
          <a:noFill/>
          <a:ln/>
        </p:spPr>
        <p:txBody>
          <a:bodyPr vert="horz" wrap="square" lIns="0" tIns="0" rIns="0" bIns="0" rtlCol="0" anchor="ctr"/>
          <a:lstStyle/>
          <a:p>
            <a:pPr marL="0" indent="0">
              <a:lnSpc>
                <a:spcPts val="1350"/>
              </a:lnSpc>
              <a:buNone/>
            </a:pPr>
            <a:r>
              <a:rPr lang="en-US" sz="900" b="1" dirty="0">
                <a:solidFill>
                  <a:srgbClr val="34495E"/>
                </a:solidFill>
              </a:rPr>
              <a:t>High Risk (IDF-DAR)</a:t>
            </a:r>
            <a:endParaRPr lang="en-US" sz="900" dirty="0"/>
          </a:p>
        </p:txBody>
      </p:sp>
      <p:sp>
        <p:nvSpPr>
          <p:cNvPr id="38" name="SK-18-text-37"/>
          <p:cNvSpPr/>
          <p:nvPr/>
        </p:nvSpPr>
        <p:spPr>
          <a:xfrm>
            <a:off x="6410325" y="3772049"/>
            <a:ext cx="52292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5400"/>
                </a:solidFill>
              </a:rPr>
              <a:t>AKT/SCA CLINICAL PEARL</a:t>
            </a:r>
            <a:endParaRPr lang="en-US" sz="1050" dirty="0"/>
          </a:p>
        </p:txBody>
      </p:sp>
      <p:sp>
        <p:nvSpPr>
          <p:cNvPr id="39" name="SK-18-text-38"/>
          <p:cNvSpPr/>
          <p:nvPr/>
        </p:nvSpPr>
        <p:spPr>
          <a:xfrm>
            <a:off x="6410325" y="4019699"/>
            <a:ext cx="5229225" cy="559891"/>
          </a:xfrm>
          <a:prstGeom prst="rect">
            <a:avLst/>
          </a:prstGeom>
          <a:noFill/>
          <a:ln/>
        </p:spPr>
        <p:txBody>
          <a:bodyPr vert="horz" wrap="square" lIns="0" tIns="0" rIns="0" bIns="0" rtlCol="0" anchor="ctr"/>
          <a:lstStyle/>
          <a:p>
            <a:pPr marL="0" indent="0">
              <a:lnSpc>
                <a:spcPts val="1470"/>
              </a:lnSpc>
              <a:buNone/>
            </a:pPr>
            <a:r>
              <a:rPr lang="en-US" sz="1050" dirty="0">
                <a:solidFill>
                  <a:srgbClr val="2D3436"/>
                </a:solidFill>
              </a:rPr>
              <a:t>Start CGM/Flash </a:t>
            </a:r>
            <a:r>
              <a:rPr lang="en-US" sz="1050" b="1" dirty="0">
                <a:solidFill>
                  <a:srgbClr val="2D3436"/>
                </a:solidFill>
              </a:rPr>
              <a:t>6–8 weeks before Ramadan</a:t>
            </a:r>
            <a:r>
              <a:rPr lang="en-US" sz="1050" dirty="0">
                <a:solidFill>
                  <a:srgbClr val="2D3436"/>
                </a:solidFill>
              </a:rPr>
              <a:t>. This allows the patient to understand their glucose patterns and for the GP to adjust basal insulin doses based on trend data before the fast begins.</a:t>
            </a:r>
            <a:endParaRPr lang="en-US" sz="1050" dirty="0"/>
          </a:p>
        </p:txBody>
      </p:sp>
      <p:sp>
        <p:nvSpPr>
          <p:cNvPr id="40" name="SK-18-text-39"/>
          <p:cNvSpPr/>
          <p:nvPr/>
        </p:nvSpPr>
        <p:spPr>
          <a:xfrm>
            <a:off x="6715125" y="5027265"/>
            <a:ext cx="3108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7E22"/>
                </a:solidFill>
              </a:rPr>
              <a:t>Patient Education</a:t>
            </a:r>
            <a:endParaRPr lang="en-US" sz="1200" dirty="0"/>
          </a:p>
        </p:txBody>
      </p:sp>
      <p:sp>
        <p:nvSpPr>
          <p:cNvPr id="41" name="SK-18-text-40"/>
          <p:cNvSpPr/>
          <p:nvPr/>
        </p:nvSpPr>
        <p:spPr>
          <a:xfrm>
            <a:off x="6429375" y="5332065"/>
            <a:ext cx="5191125" cy="346472"/>
          </a:xfrm>
          <a:prstGeom prst="rect">
            <a:avLst/>
          </a:prstGeom>
          <a:noFill/>
          <a:ln/>
        </p:spPr>
        <p:txBody>
          <a:bodyPr vert="horz" wrap="square" lIns="0" tIns="0" rIns="0" bIns="0" rtlCol="0" anchor="ctr"/>
          <a:lstStyle/>
          <a:p>
            <a:pPr marL="0" indent="0">
              <a:lnSpc>
                <a:spcPts val="1365"/>
              </a:lnSpc>
              <a:buNone/>
            </a:pPr>
            <a:r>
              <a:rPr lang="en-US" sz="975" dirty="0">
                <a:solidFill>
                  <a:srgbClr val="2D3436"/>
                </a:solidFill>
              </a:rPr>
              <a:t>Advise checking sensor readings every 2-4 hours. Reassure that the adhesive and sensor do not interfere with ritual purity (Wudu).</a:t>
            </a:r>
            <a:endParaRPr lang="en-US" sz="9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19-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19-img-5" descr="preencoded.png"/>
          <p:cNvPicPr>
            <a:picLocks noChangeAspect="1"/>
          </p:cNvPicPr>
          <p:nvPr/>
        </p:nvPicPr>
        <p:blipFill>
          <a:blip r:embed="rId6"/>
          <a:stretch>
            <a:fillRect/>
          </a:stretch>
        </p:blipFill>
        <p:spPr>
          <a:xfrm>
            <a:off x="238125" y="1915567"/>
            <a:ext cx="5738813" cy="2781300"/>
          </a:xfrm>
          <a:prstGeom prst="rect">
            <a:avLst/>
          </a:prstGeom>
        </p:spPr>
      </p:pic>
      <p:pic>
        <p:nvPicPr>
          <p:cNvPr id="7" name="SK-19-img-6" descr="preencoded.png"/>
          <p:cNvPicPr>
            <a:picLocks noChangeAspect="1"/>
          </p:cNvPicPr>
          <p:nvPr/>
        </p:nvPicPr>
        <p:blipFill>
          <a:blip r:embed="rId7"/>
          <a:stretch>
            <a:fillRect/>
          </a:stretch>
        </p:blipFill>
        <p:spPr>
          <a:xfrm>
            <a:off x="428625" y="2153692"/>
            <a:ext cx="238125" cy="190500"/>
          </a:xfrm>
          <a:prstGeom prst="rect">
            <a:avLst/>
          </a:prstGeom>
        </p:spPr>
      </p:pic>
      <p:pic>
        <p:nvPicPr>
          <p:cNvPr id="8" name="SK-19-img-7" descr="preencoded.png"/>
          <p:cNvPicPr>
            <a:picLocks noChangeAspect="1"/>
          </p:cNvPicPr>
          <p:nvPr/>
        </p:nvPicPr>
        <p:blipFill>
          <a:blip r:embed="rId8"/>
          <a:stretch>
            <a:fillRect/>
          </a:stretch>
        </p:blipFill>
        <p:spPr>
          <a:xfrm>
            <a:off x="428625" y="2534692"/>
            <a:ext cx="5357813" cy="742950"/>
          </a:xfrm>
          <a:prstGeom prst="rect">
            <a:avLst/>
          </a:prstGeom>
        </p:spPr>
      </p:pic>
      <p:pic>
        <p:nvPicPr>
          <p:cNvPr id="9" name="SK-19-img-8" descr="preencoded.png"/>
          <p:cNvPicPr>
            <a:picLocks noChangeAspect="1"/>
          </p:cNvPicPr>
          <p:nvPr/>
        </p:nvPicPr>
        <p:blipFill>
          <a:blip r:embed="rId9"/>
          <a:stretch>
            <a:fillRect/>
          </a:stretch>
        </p:blipFill>
        <p:spPr>
          <a:xfrm>
            <a:off x="428625" y="3456236"/>
            <a:ext cx="178594" cy="142875"/>
          </a:xfrm>
          <a:prstGeom prst="rect">
            <a:avLst/>
          </a:prstGeom>
        </p:spPr>
      </p:pic>
      <p:pic>
        <p:nvPicPr>
          <p:cNvPr id="10" name="SK-19-img-9" descr="preencoded.png"/>
          <p:cNvPicPr>
            <a:picLocks noChangeAspect="1"/>
          </p:cNvPicPr>
          <p:nvPr/>
        </p:nvPicPr>
        <p:blipFill>
          <a:blip r:embed="rId10"/>
          <a:stretch>
            <a:fillRect/>
          </a:stretch>
        </p:blipFill>
        <p:spPr>
          <a:xfrm>
            <a:off x="428625" y="3746748"/>
            <a:ext cx="178594" cy="142875"/>
          </a:xfrm>
          <a:prstGeom prst="rect">
            <a:avLst/>
          </a:prstGeom>
        </p:spPr>
      </p:pic>
      <p:pic>
        <p:nvPicPr>
          <p:cNvPr id="11" name="SK-19-img-10" descr="preencoded.png"/>
          <p:cNvPicPr>
            <a:picLocks noChangeAspect="1"/>
          </p:cNvPicPr>
          <p:nvPr/>
        </p:nvPicPr>
        <p:blipFill>
          <a:blip r:embed="rId9"/>
          <a:stretch>
            <a:fillRect/>
          </a:stretch>
        </p:blipFill>
        <p:spPr>
          <a:xfrm>
            <a:off x="428625" y="4037261"/>
            <a:ext cx="178594" cy="142875"/>
          </a:xfrm>
          <a:prstGeom prst="rect">
            <a:avLst/>
          </a:prstGeom>
        </p:spPr>
      </p:pic>
      <p:pic>
        <p:nvPicPr>
          <p:cNvPr id="12" name="SK-19-img-11" descr="preencoded.png"/>
          <p:cNvPicPr>
            <a:picLocks noChangeAspect="1"/>
          </p:cNvPicPr>
          <p:nvPr/>
        </p:nvPicPr>
        <p:blipFill>
          <a:blip r:embed="rId10"/>
          <a:stretch>
            <a:fillRect/>
          </a:stretch>
        </p:blipFill>
        <p:spPr>
          <a:xfrm>
            <a:off x="428625" y="4327773"/>
            <a:ext cx="178594" cy="142875"/>
          </a:xfrm>
          <a:prstGeom prst="rect">
            <a:avLst/>
          </a:prstGeom>
        </p:spPr>
      </p:pic>
      <p:pic>
        <p:nvPicPr>
          <p:cNvPr id="13" name="SK-19-img-12" descr="preencoded.png"/>
          <p:cNvPicPr>
            <a:picLocks noChangeAspect="1"/>
          </p:cNvPicPr>
          <p:nvPr/>
        </p:nvPicPr>
        <p:blipFill>
          <a:blip r:embed="rId11"/>
          <a:stretch>
            <a:fillRect/>
          </a:stretch>
        </p:blipFill>
        <p:spPr>
          <a:xfrm>
            <a:off x="6215063" y="1915567"/>
            <a:ext cx="5738813" cy="2781300"/>
          </a:xfrm>
          <a:prstGeom prst="rect">
            <a:avLst/>
          </a:prstGeom>
        </p:spPr>
      </p:pic>
      <p:pic>
        <p:nvPicPr>
          <p:cNvPr id="14" name="SK-19-img-13" descr="preencoded.png"/>
          <p:cNvPicPr>
            <a:picLocks noChangeAspect="1"/>
          </p:cNvPicPr>
          <p:nvPr/>
        </p:nvPicPr>
        <p:blipFill>
          <a:blip r:embed="rId12"/>
          <a:stretch>
            <a:fillRect/>
          </a:stretch>
        </p:blipFill>
        <p:spPr>
          <a:xfrm>
            <a:off x="6405563" y="2153692"/>
            <a:ext cx="238125" cy="190500"/>
          </a:xfrm>
          <a:prstGeom prst="rect">
            <a:avLst/>
          </a:prstGeom>
        </p:spPr>
      </p:pic>
      <p:pic>
        <p:nvPicPr>
          <p:cNvPr id="15" name="SK-19-img-14" descr="preencoded.png"/>
          <p:cNvPicPr>
            <a:picLocks noChangeAspect="1"/>
          </p:cNvPicPr>
          <p:nvPr/>
        </p:nvPicPr>
        <p:blipFill>
          <a:blip r:embed="rId13"/>
          <a:stretch>
            <a:fillRect/>
          </a:stretch>
        </p:blipFill>
        <p:spPr>
          <a:xfrm>
            <a:off x="6405563" y="2534692"/>
            <a:ext cx="5357813" cy="742950"/>
          </a:xfrm>
          <a:prstGeom prst="rect">
            <a:avLst/>
          </a:prstGeom>
        </p:spPr>
      </p:pic>
      <p:pic>
        <p:nvPicPr>
          <p:cNvPr id="16" name="SK-19-img-15" descr="preencoded.png"/>
          <p:cNvPicPr>
            <a:picLocks noChangeAspect="1"/>
          </p:cNvPicPr>
          <p:nvPr/>
        </p:nvPicPr>
        <p:blipFill>
          <a:blip r:embed="rId14"/>
          <a:stretch>
            <a:fillRect/>
          </a:stretch>
        </p:blipFill>
        <p:spPr>
          <a:xfrm>
            <a:off x="6405563" y="3456236"/>
            <a:ext cx="178594" cy="142875"/>
          </a:xfrm>
          <a:prstGeom prst="rect">
            <a:avLst/>
          </a:prstGeom>
        </p:spPr>
      </p:pic>
      <p:pic>
        <p:nvPicPr>
          <p:cNvPr id="17" name="SK-19-img-16" descr="preencoded.png"/>
          <p:cNvPicPr>
            <a:picLocks noChangeAspect="1"/>
          </p:cNvPicPr>
          <p:nvPr/>
        </p:nvPicPr>
        <p:blipFill>
          <a:blip r:embed="rId15"/>
          <a:stretch>
            <a:fillRect/>
          </a:stretch>
        </p:blipFill>
        <p:spPr>
          <a:xfrm>
            <a:off x="6405563" y="3746748"/>
            <a:ext cx="178594" cy="142875"/>
          </a:xfrm>
          <a:prstGeom prst="rect">
            <a:avLst/>
          </a:prstGeom>
        </p:spPr>
      </p:pic>
      <p:pic>
        <p:nvPicPr>
          <p:cNvPr id="18" name="SK-19-img-17" descr="preencoded.png"/>
          <p:cNvPicPr>
            <a:picLocks noChangeAspect="1"/>
          </p:cNvPicPr>
          <p:nvPr/>
        </p:nvPicPr>
        <p:blipFill>
          <a:blip r:embed="rId14"/>
          <a:stretch>
            <a:fillRect/>
          </a:stretch>
        </p:blipFill>
        <p:spPr>
          <a:xfrm>
            <a:off x="6405563" y="4037261"/>
            <a:ext cx="178594" cy="142875"/>
          </a:xfrm>
          <a:prstGeom prst="rect">
            <a:avLst/>
          </a:prstGeom>
        </p:spPr>
      </p:pic>
      <p:pic>
        <p:nvPicPr>
          <p:cNvPr id="19" name="SK-19-img-18" descr="preencoded.png"/>
          <p:cNvPicPr>
            <a:picLocks noChangeAspect="1"/>
          </p:cNvPicPr>
          <p:nvPr/>
        </p:nvPicPr>
        <p:blipFill>
          <a:blip r:embed="rId15"/>
          <a:stretch>
            <a:fillRect/>
          </a:stretch>
        </p:blipFill>
        <p:spPr>
          <a:xfrm>
            <a:off x="6405563" y="4327773"/>
            <a:ext cx="178594" cy="142875"/>
          </a:xfrm>
          <a:prstGeom prst="rect">
            <a:avLst/>
          </a:prstGeom>
        </p:spPr>
      </p:pic>
      <p:pic>
        <p:nvPicPr>
          <p:cNvPr id="20" name="SK-19-img-19" descr="preencoded.png"/>
          <p:cNvPicPr>
            <a:picLocks noChangeAspect="1"/>
          </p:cNvPicPr>
          <p:nvPr/>
        </p:nvPicPr>
        <p:blipFill>
          <a:blip r:embed="rId16"/>
          <a:stretch>
            <a:fillRect/>
          </a:stretch>
        </p:blipFill>
        <p:spPr>
          <a:xfrm>
            <a:off x="238125" y="4887367"/>
            <a:ext cx="6810375" cy="1150441"/>
          </a:xfrm>
          <a:prstGeom prst="rect">
            <a:avLst/>
          </a:prstGeom>
        </p:spPr>
      </p:pic>
      <p:pic>
        <p:nvPicPr>
          <p:cNvPr id="21" name="SK-19-img-20" descr="preencoded.png"/>
          <p:cNvPicPr>
            <a:picLocks noChangeAspect="1"/>
          </p:cNvPicPr>
          <p:nvPr/>
        </p:nvPicPr>
        <p:blipFill>
          <a:blip r:embed="rId17"/>
          <a:stretch>
            <a:fillRect/>
          </a:stretch>
        </p:blipFill>
        <p:spPr>
          <a:xfrm>
            <a:off x="428625" y="5068342"/>
            <a:ext cx="190500" cy="152400"/>
          </a:xfrm>
          <a:prstGeom prst="rect">
            <a:avLst/>
          </a:prstGeom>
        </p:spPr>
      </p:pic>
      <p:pic>
        <p:nvPicPr>
          <p:cNvPr id="22" name="SK-19-img-21" descr="preencoded.png"/>
          <p:cNvPicPr>
            <a:picLocks noChangeAspect="1"/>
          </p:cNvPicPr>
          <p:nvPr/>
        </p:nvPicPr>
        <p:blipFill>
          <a:blip r:embed="rId18"/>
          <a:stretch>
            <a:fillRect/>
          </a:stretch>
        </p:blipFill>
        <p:spPr>
          <a:xfrm>
            <a:off x="7286625" y="4887367"/>
            <a:ext cx="4667250" cy="1150441"/>
          </a:xfrm>
          <a:prstGeom prst="rect">
            <a:avLst/>
          </a:prstGeom>
        </p:spPr>
      </p:pic>
      <p:sp>
        <p:nvSpPr>
          <p:cNvPr id="23" name="SK-19-text-22"/>
          <p:cNvSpPr/>
          <p:nvPr/>
        </p:nvSpPr>
        <p:spPr>
          <a:xfrm>
            <a:off x="428625" y="238125"/>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WHEN TO BREAK THE FAST: ABSOLUTE THRESHOLDS</a:t>
            </a:r>
            <a:endParaRPr lang="en-US" sz="1800" dirty="0"/>
          </a:p>
        </p:txBody>
      </p:sp>
      <p:sp>
        <p:nvSpPr>
          <p:cNvPr id="24" name="SK-19-text-23"/>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5" name="SK-19-text-24"/>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6" name="SK-19-text-25"/>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7" name="SK-19-text-26"/>
          <p:cNvSpPr/>
          <p:nvPr/>
        </p:nvSpPr>
        <p:spPr>
          <a:xfrm>
            <a:off x="781050" y="2106067"/>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Hypoglycaemia Risk</a:t>
            </a:r>
            <a:endParaRPr lang="en-US" sz="1500" dirty="0"/>
          </a:p>
        </p:txBody>
      </p:sp>
      <p:sp>
        <p:nvSpPr>
          <p:cNvPr id="28" name="SK-19-text-27"/>
          <p:cNvSpPr/>
          <p:nvPr/>
        </p:nvSpPr>
        <p:spPr>
          <a:xfrm>
            <a:off x="428625" y="2534692"/>
            <a:ext cx="5072063" cy="742950"/>
          </a:xfrm>
          <a:prstGeom prst="rect">
            <a:avLst/>
          </a:prstGeom>
          <a:noFill/>
          <a:ln/>
        </p:spPr>
        <p:txBody>
          <a:bodyPr vert="horz" wrap="square" lIns="0" tIns="0" rIns="0" bIns="0" rtlCol="0" anchor="ctr"/>
          <a:lstStyle/>
          <a:p>
            <a:pPr marL="0" indent="0" algn="ctr">
              <a:lnSpc>
                <a:spcPts val="3600"/>
              </a:lnSpc>
              <a:buNone/>
            </a:pPr>
            <a:r>
              <a:rPr lang="en-US" sz="2400" b="1" dirty="0">
                <a:solidFill>
                  <a:srgbClr val="D63031"/>
                </a:solidFill>
              </a:rPr>
              <a:t>&lt; 3.9 mmol/L</a:t>
            </a:r>
            <a:endParaRPr lang="en-US" sz="2400" dirty="0"/>
          </a:p>
        </p:txBody>
      </p:sp>
      <p:sp>
        <p:nvSpPr>
          <p:cNvPr id="29" name="SK-19-text-28"/>
          <p:cNvSpPr/>
          <p:nvPr/>
        </p:nvSpPr>
        <p:spPr>
          <a:xfrm>
            <a:off x="702469" y="3420517"/>
            <a:ext cx="53578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Must break fast immediately</a:t>
            </a:r>
            <a:endParaRPr lang="en-US" sz="1125" dirty="0"/>
          </a:p>
        </p:txBody>
      </p:sp>
      <p:sp>
        <p:nvSpPr>
          <p:cNvPr id="30" name="SK-19-text-29"/>
          <p:cNvSpPr/>
          <p:nvPr/>
        </p:nvSpPr>
        <p:spPr>
          <a:xfrm>
            <a:off x="702469" y="3711029"/>
            <a:ext cx="55435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Treat with 15g fast-acting carb</a:t>
            </a:r>
            <a:endParaRPr lang="en-US" sz="1125" dirty="0"/>
          </a:p>
        </p:txBody>
      </p:sp>
      <p:sp>
        <p:nvSpPr>
          <p:cNvPr id="31" name="SK-19-text-30"/>
          <p:cNvSpPr/>
          <p:nvPr/>
        </p:nvSpPr>
        <p:spPr>
          <a:xfrm>
            <a:off x="702469" y="4001542"/>
            <a:ext cx="60007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Symptoms: Sweating, shaking, hunger</a:t>
            </a:r>
            <a:endParaRPr lang="en-US" sz="1125" dirty="0"/>
          </a:p>
        </p:txBody>
      </p:sp>
      <p:sp>
        <p:nvSpPr>
          <p:cNvPr id="32" name="SK-19-text-31"/>
          <p:cNvSpPr/>
          <p:nvPr/>
        </p:nvSpPr>
        <p:spPr>
          <a:xfrm>
            <a:off x="702469" y="4292054"/>
            <a:ext cx="68580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Dizziness or confusion (Neuroglycopenia)</a:t>
            </a:r>
            <a:endParaRPr lang="en-US" sz="1125" dirty="0"/>
          </a:p>
        </p:txBody>
      </p:sp>
      <p:sp>
        <p:nvSpPr>
          <p:cNvPr id="33" name="SK-19-text-32"/>
          <p:cNvSpPr/>
          <p:nvPr/>
        </p:nvSpPr>
        <p:spPr>
          <a:xfrm>
            <a:off x="6757988" y="2106067"/>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Hyperglycaemia Risk</a:t>
            </a:r>
            <a:endParaRPr lang="en-US" sz="1500" dirty="0"/>
          </a:p>
        </p:txBody>
      </p:sp>
      <p:sp>
        <p:nvSpPr>
          <p:cNvPr id="34" name="SK-19-text-33"/>
          <p:cNvSpPr/>
          <p:nvPr/>
        </p:nvSpPr>
        <p:spPr>
          <a:xfrm>
            <a:off x="6405563" y="2534692"/>
            <a:ext cx="5072063" cy="742950"/>
          </a:xfrm>
          <a:prstGeom prst="rect">
            <a:avLst/>
          </a:prstGeom>
          <a:noFill/>
          <a:ln/>
        </p:spPr>
        <p:txBody>
          <a:bodyPr vert="horz" wrap="square" lIns="0" tIns="0" rIns="0" bIns="0" rtlCol="0" anchor="ctr"/>
          <a:lstStyle/>
          <a:p>
            <a:pPr marL="0" indent="0" algn="ctr">
              <a:lnSpc>
                <a:spcPts val="3600"/>
              </a:lnSpc>
              <a:buNone/>
            </a:pPr>
            <a:r>
              <a:rPr lang="en-US" sz="2400" b="1" dirty="0">
                <a:solidFill>
                  <a:srgbClr val="D63031"/>
                </a:solidFill>
              </a:rPr>
              <a:t>&gt; 16.6 mmol/L</a:t>
            </a:r>
            <a:endParaRPr lang="en-US" sz="2400" dirty="0"/>
          </a:p>
        </p:txBody>
      </p:sp>
      <p:sp>
        <p:nvSpPr>
          <p:cNvPr id="35" name="SK-19-text-34"/>
          <p:cNvSpPr/>
          <p:nvPr/>
        </p:nvSpPr>
        <p:spPr>
          <a:xfrm>
            <a:off x="6679406" y="3420517"/>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Mandatory fast-breaking &amp; rehydration</a:t>
            </a:r>
            <a:endParaRPr lang="en-US" sz="1125" dirty="0"/>
          </a:p>
        </p:txBody>
      </p:sp>
      <p:sp>
        <p:nvSpPr>
          <p:cNvPr id="36" name="SK-19-text-35"/>
          <p:cNvSpPr/>
          <p:nvPr/>
        </p:nvSpPr>
        <p:spPr>
          <a:xfrm>
            <a:off x="6679406" y="3711029"/>
            <a:ext cx="53578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Check ketones (blood/urine)</a:t>
            </a:r>
            <a:endParaRPr lang="en-US" sz="1125" dirty="0"/>
          </a:p>
        </p:txBody>
      </p:sp>
      <p:sp>
        <p:nvSpPr>
          <p:cNvPr id="37" name="SK-19-text-36"/>
          <p:cNvSpPr/>
          <p:nvPr/>
        </p:nvSpPr>
        <p:spPr>
          <a:xfrm>
            <a:off x="6679406" y="4001542"/>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Symptoms: Extreme thirst, polyuria</a:t>
            </a:r>
            <a:endParaRPr lang="en-US" sz="1125" dirty="0"/>
          </a:p>
        </p:txBody>
      </p:sp>
      <p:sp>
        <p:nvSpPr>
          <p:cNvPr id="38" name="SK-19-text-37"/>
          <p:cNvSpPr/>
          <p:nvPr/>
        </p:nvSpPr>
        <p:spPr>
          <a:xfrm>
            <a:off x="6679406" y="4292054"/>
            <a:ext cx="551259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Vomiting, confusion, or drowsiness</a:t>
            </a:r>
            <a:endParaRPr lang="en-US" sz="1125" dirty="0"/>
          </a:p>
        </p:txBody>
      </p:sp>
      <p:sp>
        <p:nvSpPr>
          <p:cNvPr id="39" name="SK-19-text-38"/>
          <p:cNvSpPr/>
          <p:nvPr/>
        </p:nvSpPr>
        <p:spPr>
          <a:xfrm>
            <a:off x="695325" y="5030242"/>
            <a:ext cx="64293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Acute Medical Contraindications</a:t>
            </a:r>
            <a:endParaRPr lang="en-US" sz="1200" dirty="0"/>
          </a:p>
        </p:txBody>
      </p:sp>
      <p:sp>
        <p:nvSpPr>
          <p:cNvPr id="40" name="SK-19-text-39"/>
          <p:cNvSpPr/>
          <p:nvPr/>
        </p:nvSpPr>
        <p:spPr>
          <a:xfrm>
            <a:off x="428625" y="5335042"/>
            <a:ext cx="6429375" cy="559891"/>
          </a:xfrm>
          <a:prstGeom prst="rect">
            <a:avLst/>
          </a:prstGeom>
          <a:noFill/>
          <a:ln/>
        </p:spPr>
        <p:txBody>
          <a:bodyPr vert="horz" wrap="square" lIns="0" tIns="0" rIns="0" bIns="0" rtlCol="0" anchor="ctr"/>
          <a:lstStyle/>
          <a:p>
            <a:pPr marL="0" indent="0">
              <a:lnSpc>
                <a:spcPts val="1470"/>
              </a:lnSpc>
              <a:buNone/>
            </a:pPr>
            <a:r>
              <a:rPr lang="en-US" sz="1050" dirty="0">
                <a:solidFill>
                  <a:srgbClr val="2D3436"/>
                </a:solidFill>
              </a:rPr>
              <a:t>Regardless of blood glucose readings, the fast </a:t>
            </a:r>
            <a:r>
              <a:rPr lang="en-US" sz="1050" b="1" dirty="0">
                <a:solidFill>
                  <a:srgbClr val="2D3436"/>
                </a:solidFill>
              </a:rPr>
              <a:t>must</a:t>
            </a:r>
            <a:r>
              <a:rPr lang="en-US" sz="1050" dirty="0">
                <a:solidFill>
                  <a:srgbClr val="2D3436"/>
                </a:solidFill>
              </a:rPr>
              <a:t> be terminated if the patient experiences acute illness, severe dehydration, persistent vomiting, or diarrhoea. "Sick Day Rules" must be initiated immediately, including the suspension of SADMAN medications.</a:t>
            </a:r>
            <a:endParaRPr lang="en-US" sz="1050" dirty="0"/>
          </a:p>
        </p:txBody>
      </p:sp>
      <p:sp>
        <p:nvSpPr>
          <p:cNvPr id="41" name="SK-19-text-40"/>
          <p:cNvSpPr/>
          <p:nvPr/>
        </p:nvSpPr>
        <p:spPr>
          <a:xfrm>
            <a:off x="7477125" y="5166420"/>
            <a:ext cx="4286250" cy="373261"/>
          </a:xfrm>
          <a:prstGeom prst="rect">
            <a:avLst/>
          </a:prstGeom>
          <a:noFill/>
          <a:ln/>
        </p:spPr>
        <p:txBody>
          <a:bodyPr vert="horz" wrap="square" lIns="0" tIns="0" rIns="0" bIns="0" rtlCol="0" anchor="ctr"/>
          <a:lstStyle/>
          <a:p>
            <a:pPr marL="0" indent="0" algn="ctr">
              <a:lnSpc>
                <a:spcPts val="1470"/>
              </a:lnSpc>
              <a:buNone/>
            </a:pPr>
            <a:r>
              <a:rPr lang="en-US" sz="1050" i="1" dirty="0">
                <a:solidFill>
                  <a:srgbClr val="E67E22"/>
                </a:solidFill>
              </a:rPr>
              <a:t>"Your body has a right over you... Health is a sacred trust (Amanah) and must not be harmed."</a:t>
            </a:r>
            <a:endParaRPr lang="en-US" sz="1050" dirty="0"/>
          </a:p>
        </p:txBody>
      </p:sp>
      <p:sp>
        <p:nvSpPr>
          <p:cNvPr id="42" name="SK-19-text-41"/>
          <p:cNvSpPr/>
          <p:nvPr/>
        </p:nvSpPr>
        <p:spPr>
          <a:xfrm>
            <a:off x="7477125" y="5587305"/>
            <a:ext cx="4286250" cy="171450"/>
          </a:xfrm>
          <a:prstGeom prst="rect">
            <a:avLst/>
          </a:prstGeom>
          <a:noFill/>
          <a:ln/>
        </p:spPr>
        <p:txBody>
          <a:bodyPr vert="horz" wrap="square" lIns="0" tIns="0" rIns="0" bIns="0" rtlCol="0" anchor="ctr"/>
          <a:lstStyle/>
          <a:p>
            <a:pPr marL="0" indent="0" algn="r">
              <a:lnSpc>
                <a:spcPts val="1350"/>
              </a:lnSpc>
              <a:buNone/>
            </a:pPr>
            <a:r>
              <a:rPr lang="en-US" sz="900" b="1" dirty="0">
                <a:solidFill>
                  <a:srgbClr val="E67E22"/>
                </a:solidFill>
              </a:rPr>
              <a:t>— Islamic Medical Ethics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190500" y="95250"/>
            <a:ext cx="11811000" cy="904875"/>
          </a:xfrm>
          <a:prstGeom prst="rect">
            <a:avLst/>
          </a:prstGeom>
        </p:spPr>
      </p:pic>
      <p:pic>
        <p:nvPicPr>
          <p:cNvPr id="5" name="SK-2-img-4" descr="preencoded.png"/>
          <p:cNvPicPr>
            <a:picLocks noChangeAspect="1"/>
          </p:cNvPicPr>
          <p:nvPr/>
        </p:nvPicPr>
        <p:blipFill>
          <a:blip r:embed="rId6"/>
          <a:stretch>
            <a:fillRect/>
          </a:stretch>
        </p:blipFill>
        <p:spPr>
          <a:xfrm>
            <a:off x="428625" y="619125"/>
            <a:ext cx="11334750" cy="238125"/>
          </a:xfrm>
          <a:prstGeom prst="rect">
            <a:avLst/>
          </a:prstGeom>
        </p:spPr>
      </p:pic>
      <p:pic>
        <p:nvPicPr>
          <p:cNvPr id="6" name="SK-2-img-5" descr="preencoded.png"/>
          <p:cNvPicPr>
            <a:picLocks noChangeAspect="1"/>
          </p:cNvPicPr>
          <p:nvPr/>
        </p:nvPicPr>
        <p:blipFill>
          <a:blip r:embed="rId7"/>
          <a:stretch>
            <a:fillRect/>
          </a:stretch>
        </p:blipFill>
        <p:spPr>
          <a:xfrm>
            <a:off x="381000" y="1476375"/>
            <a:ext cx="238125" cy="190500"/>
          </a:xfrm>
          <a:prstGeom prst="rect">
            <a:avLst/>
          </a:prstGeom>
        </p:spPr>
      </p:pic>
      <p:pic>
        <p:nvPicPr>
          <p:cNvPr id="7" name="SK-2-img-6" descr="preencoded.png"/>
          <p:cNvPicPr>
            <a:picLocks noChangeAspect="1"/>
          </p:cNvPicPr>
          <p:nvPr/>
        </p:nvPicPr>
        <p:blipFill>
          <a:blip r:embed="rId8"/>
          <a:stretch>
            <a:fillRect/>
          </a:stretch>
        </p:blipFill>
        <p:spPr>
          <a:xfrm>
            <a:off x="381000" y="2000250"/>
            <a:ext cx="5524500" cy="1365200"/>
          </a:xfrm>
          <a:prstGeom prst="rect">
            <a:avLst/>
          </a:prstGeom>
        </p:spPr>
      </p:pic>
      <p:pic>
        <p:nvPicPr>
          <p:cNvPr id="8" name="SK-2-img-7" descr="preencoded.png"/>
          <p:cNvPicPr>
            <a:picLocks noChangeAspect="1"/>
          </p:cNvPicPr>
          <p:nvPr/>
        </p:nvPicPr>
        <p:blipFill>
          <a:blip r:embed="rId9"/>
          <a:stretch>
            <a:fillRect/>
          </a:stretch>
        </p:blipFill>
        <p:spPr>
          <a:xfrm>
            <a:off x="619125" y="2322314"/>
            <a:ext cx="285750" cy="228600"/>
          </a:xfrm>
          <a:prstGeom prst="rect">
            <a:avLst/>
          </a:prstGeom>
        </p:spPr>
      </p:pic>
      <p:pic>
        <p:nvPicPr>
          <p:cNvPr id="9" name="SK-2-img-8" descr="preencoded.png"/>
          <p:cNvPicPr>
            <a:picLocks noChangeAspect="1"/>
          </p:cNvPicPr>
          <p:nvPr/>
        </p:nvPicPr>
        <p:blipFill>
          <a:blip r:embed="rId10"/>
          <a:stretch>
            <a:fillRect/>
          </a:stretch>
        </p:blipFill>
        <p:spPr>
          <a:xfrm>
            <a:off x="381000" y="3603575"/>
            <a:ext cx="5524500" cy="1365200"/>
          </a:xfrm>
          <a:prstGeom prst="rect">
            <a:avLst/>
          </a:prstGeom>
        </p:spPr>
      </p:pic>
      <p:pic>
        <p:nvPicPr>
          <p:cNvPr id="10" name="SK-2-img-9" descr="preencoded.png"/>
          <p:cNvPicPr>
            <a:picLocks noChangeAspect="1"/>
          </p:cNvPicPr>
          <p:nvPr/>
        </p:nvPicPr>
        <p:blipFill>
          <a:blip r:embed="rId11"/>
          <a:stretch>
            <a:fillRect/>
          </a:stretch>
        </p:blipFill>
        <p:spPr>
          <a:xfrm>
            <a:off x="619125" y="3925639"/>
            <a:ext cx="285750" cy="228600"/>
          </a:xfrm>
          <a:prstGeom prst="rect">
            <a:avLst/>
          </a:prstGeom>
        </p:spPr>
      </p:pic>
      <p:pic>
        <p:nvPicPr>
          <p:cNvPr id="11" name="SK-2-img-10" descr="preencoded.png"/>
          <p:cNvPicPr>
            <a:picLocks noChangeAspect="1"/>
          </p:cNvPicPr>
          <p:nvPr/>
        </p:nvPicPr>
        <p:blipFill>
          <a:blip r:embed="rId12"/>
          <a:stretch>
            <a:fillRect/>
          </a:stretch>
        </p:blipFill>
        <p:spPr>
          <a:xfrm>
            <a:off x="381000" y="5206901"/>
            <a:ext cx="5524500" cy="1365200"/>
          </a:xfrm>
          <a:prstGeom prst="rect">
            <a:avLst/>
          </a:prstGeom>
        </p:spPr>
      </p:pic>
      <p:pic>
        <p:nvPicPr>
          <p:cNvPr id="12" name="SK-2-img-11" descr="preencoded.png"/>
          <p:cNvPicPr>
            <a:picLocks noChangeAspect="1"/>
          </p:cNvPicPr>
          <p:nvPr/>
        </p:nvPicPr>
        <p:blipFill>
          <a:blip r:embed="rId13"/>
          <a:stretch>
            <a:fillRect/>
          </a:stretch>
        </p:blipFill>
        <p:spPr>
          <a:xfrm>
            <a:off x="619125" y="5528965"/>
            <a:ext cx="285750" cy="228600"/>
          </a:xfrm>
          <a:prstGeom prst="rect">
            <a:avLst/>
          </a:prstGeom>
        </p:spPr>
      </p:pic>
      <p:pic>
        <p:nvPicPr>
          <p:cNvPr id="13" name="SK-2-img-12" descr="preencoded.png"/>
          <p:cNvPicPr>
            <a:picLocks noChangeAspect="1"/>
          </p:cNvPicPr>
          <p:nvPr/>
        </p:nvPicPr>
        <p:blipFill>
          <a:blip r:embed="rId14"/>
          <a:stretch>
            <a:fillRect/>
          </a:stretch>
        </p:blipFill>
        <p:spPr>
          <a:xfrm>
            <a:off x="6286500" y="1476375"/>
            <a:ext cx="238125" cy="190500"/>
          </a:xfrm>
          <a:prstGeom prst="rect">
            <a:avLst/>
          </a:prstGeom>
        </p:spPr>
      </p:pic>
      <p:pic>
        <p:nvPicPr>
          <p:cNvPr id="14" name="SK-2-img-13" descr="preencoded.png"/>
          <p:cNvPicPr>
            <a:picLocks noChangeAspect="1"/>
          </p:cNvPicPr>
          <p:nvPr/>
        </p:nvPicPr>
        <p:blipFill>
          <a:blip r:embed="rId8"/>
          <a:stretch>
            <a:fillRect/>
          </a:stretch>
        </p:blipFill>
        <p:spPr>
          <a:xfrm>
            <a:off x="6286500" y="2000250"/>
            <a:ext cx="5524500" cy="1365200"/>
          </a:xfrm>
          <a:prstGeom prst="rect">
            <a:avLst/>
          </a:prstGeom>
        </p:spPr>
      </p:pic>
      <p:pic>
        <p:nvPicPr>
          <p:cNvPr id="15" name="SK-2-img-14" descr="preencoded.png"/>
          <p:cNvPicPr>
            <a:picLocks noChangeAspect="1"/>
          </p:cNvPicPr>
          <p:nvPr/>
        </p:nvPicPr>
        <p:blipFill>
          <a:blip r:embed="rId15"/>
          <a:stretch>
            <a:fillRect/>
          </a:stretch>
        </p:blipFill>
        <p:spPr>
          <a:xfrm>
            <a:off x="6524625" y="2322314"/>
            <a:ext cx="285750" cy="228600"/>
          </a:xfrm>
          <a:prstGeom prst="rect">
            <a:avLst/>
          </a:prstGeom>
        </p:spPr>
      </p:pic>
      <p:pic>
        <p:nvPicPr>
          <p:cNvPr id="16" name="SK-2-img-15" descr="preencoded.png"/>
          <p:cNvPicPr>
            <a:picLocks noChangeAspect="1"/>
          </p:cNvPicPr>
          <p:nvPr/>
        </p:nvPicPr>
        <p:blipFill>
          <a:blip r:embed="rId10"/>
          <a:stretch>
            <a:fillRect/>
          </a:stretch>
        </p:blipFill>
        <p:spPr>
          <a:xfrm>
            <a:off x="6286500" y="3603575"/>
            <a:ext cx="5524500" cy="1365200"/>
          </a:xfrm>
          <a:prstGeom prst="rect">
            <a:avLst/>
          </a:prstGeom>
        </p:spPr>
      </p:pic>
      <p:pic>
        <p:nvPicPr>
          <p:cNvPr id="17" name="SK-2-img-16" descr="preencoded.png"/>
          <p:cNvPicPr>
            <a:picLocks noChangeAspect="1"/>
          </p:cNvPicPr>
          <p:nvPr/>
        </p:nvPicPr>
        <p:blipFill>
          <a:blip r:embed="rId16"/>
          <a:stretch>
            <a:fillRect/>
          </a:stretch>
        </p:blipFill>
        <p:spPr>
          <a:xfrm>
            <a:off x="6524625" y="3925639"/>
            <a:ext cx="285750" cy="228600"/>
          </a:xfrm>
          <a:prstGeom prst="rect">
            <a:avLst/>
          </a:prstGeom>
        </p:spPr>
      </p:pic>
      <p:pic>
        <p:nvPicPr>
          <p:cNvPr id="18" name="SK-2-img-17" descr="preencoded.png"/>
          <p:cNvPicPr>
            <a:picLocks noChangeAspect="1"/>
          </p:cNvPicPr>
          <p:nvPr/>
        </p:nvPicPr>
        <p:blipFill>
          <a:blip r:embed="rId12"/>
          <a:stretch>
            <a:fillRect/>
          </a:stretch>
        </p:blipFill>
        <p:spPr>
          <a:xfrm>
            <a:off x="6286500" y="5206901"/>
            <a:ext cx="5524500" cy="1365200"/>
          </a:xfrm>
          <a:prstGeom prst="rect">
            <a:avLst/>
          </a:prstGeom>
        </p:spPr>
      </p:pic>
      <p:pic>
        <p:nvPicPr>
          <p:cNvPr id="19" name="SK-2-img-18" descr="preencoded.png"/>
          <p:cNvPicPr>
            <a:picLocks noChangeAspect="1"/>
          </p:cNvPicPr>
          <p:nvPr/>
        </p:nvPicPr>
        <p:blipFill>
          <a:blip r:embed="rId17"/>
          <a:stretch>
            <a:fillRect/>
          </a:stretch>
        </p:blipFill>
        <p:spPr>
          <a:xfrm>
            <a:off x="6524625" y="5528965"/>
            <a:ext cx="285750" cy="228600"/>
          </a:xfrm>
          <a:prstGeom prst="rect">
            <a:avLst/>
          </a:prstGeom>
        </p:spPr>
      </p:pic>
      <p:sp>
        <p:nvSpPr>
          <p:cNvPr id="20" name="SK-2-text-19"/>
          <p:cNvSpPr/>
          <p:nvPr/>
        </p:nvSpPr>
        <p:spPr>
          <a:xfrm>
            <a:off x="428625" y="238125"/>
            <a:ext cx="1124712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LEARNING OBJECTIVES AND CLINICAL CURRENCY</a:t>
            </a:r>
            <a:endParaRPr lang="en-US" sz="1800" dirty="0"/>
          </a:p>
        </p:txBody>
      </p:sp>
      <p:sp>
        <p:nvSpPr>
          <p:cNvPr id="21" name="SK-2-text-20"/>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2" name="SK-2-text-21"/>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3" name="SK-2-text-22"/>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4" name="SK-2-text-23"/>
          <p:cNvSpPr/>
          <p:nvPr/>
        </p:nvSpPr>
        <p:spPr>
          <a:xfrm>
            <a:off x="733425" y="1428750"/>
            <a:ext cx="5524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Key Learning Objectives</a:t>
            </a:r>
            <a:endParaRPr lang="en-US" sz="1500" dirty="0"/>
          </a:p>
        </p:txBody>
      </p:sp>
      <p:sp>
        <p:nvSpPr>
          <p:cNvPr id="25" name="SK-2-text-24"/>
          <p:cNvSpPr/>
          <p:nvPr/>
        </p:nvSpPr>
        <p:spPr>
          <a:xfrm>
            <a:off x="1047750" y="2301776"/>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Master Risk Stratification</a:t>
            </a:r>
            <a:endParaRPr lang="en-US" sz="1350" dirty="0"/>
          </a:p>
        </p:txBody>
      </p:sp>
      <p:sp>
        <p:nvSpPr>
          <p:cNvPr id="26" name="SK-2-text-25"/>
          <p:cNvSpPr/>
          <p:nvPr/>
        </p:nvSpPr>
        <p:spPr>
          <a:xfrm>
            <a:off x="1047750" y="2678013"/>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Accurately categorize patients into High, Moderate, or Low risk groups using IDF-DAR 2021 criteria.</a:t>
            </a:r>
            <a:endParaRPr lang="en-US" sz="1125" dirty="0"/>
          </a:p>
        </p:txBody>
      </p:sp>
      <p:sp>
        <p:nvSpPr>
          <p:cNvPr id="27" name="SK-2-text-26"/>
          <p:cNvSpPr/>
          <p:nvPr/>
        </p:nvSpPr>
        <p:spPr>
          <a:xfrm>
            <a:off x="1047750" y="3905101"/>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Safely Titrate Medications</a:t>
            </a:r>
            <a:endParaRPr lang="en-US" sz="1350" dirty="0"/>
          </a:p>
        </p:txBody>
      </p:sp>
      <p:sp>
        <p:nvSpPr>
          <p:cNvPr id="28" name="SK-2-text-27"/>
          <p:cNvSpPr/>
          <p:nvPr/>
        </p:nvSpPr>
        <p:spPr>
          <a:xfrm>
            <a:off x="1047750" y="4281339"/>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Apply dose adjustments for all T2DM drug classes and insulin based on NICE 2026 guidelines.</a:t>
            </a:r>
            <a:endParaRPr lang="en-US" sz="1125" dirty="0"/>
          </a:p>
        </p:txBody>
      </p:sp>
      <p:sp>
        <p:nvSpPr>
          <p:cNvPr id="29" name="SK-2-text-28"/>
          <p:cNvSpPr/>
          <p:nvPr/>
        </p:nvSpPr>
        <p:spPr>
          <a:xfrm>
            <a:off x="1047750" y="5508427"/>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Enhance Consultation Skills</a:t>
            </a:r>
            <a:endParaRPr lang="en-US" sz="1350" dirty="0"/>
          </a:p>
        </p:txBody>
      </p:sp>
      <p:sp>
        <p:nvSpPr>
          <p:cNvPr id="30" name="SK-2-text-29"/>
          <p:cNvSpPr/>
          <p:nvPr/>
        </p:nvSpPr>
        <p:spPr>
          <a:xfrm>
            <a:off x="1047750" y="5884664"/>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Develop culturally sensitive shared decision-making strategies essential for SCA exam success.</a:t>
            </a:r>
            <a:endParaRPr lang="en-US" sz="1125" dirty="0"/>
          </a:p>
        </p:txBody>
      </p:sp>
      <p:sp>
        <p:nvSpPr>
          <p:cNvPr id="31" name="SK-2-text-30"/>
          <p:cNvSpPr/>
          <p:nvPr/>
        </p:nvSpPr>
        <p:spPr>
          <a:xfrm>
            <a:off x="6638925" y="1428750"/>
            <a:ext cx="55530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67E22"/>
                </a:solidFill>
              </a:rPr>
              <a:t>Clinical Currency &amp; Evidence</a:t>
            </a:r>
            <a:endParaRPr lang="en-US" sz="1500" dirty="0"/>
          </a:p>
        </p:txBody>
      </p:sp>
      <p:sp>
        <p:nvSpPr>
          <p:cNvPr id="32" name="SK-2-text-31"/>
          <p:cNvSpPr/>
          <p:nvPr/>
        </p:nvSpPr>
        <p:spPr>
          <a:xfrm>
            <a:off x="6953250" y="2301776"/>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IDF-DAR 2021 &amp; TREND-UK</a:t>
            </a:r>
            <a:endParaRPr lang="en-US" sz="1350" dirty="0"/>
          </a:p>
        </p:txBody>
      </p:sp>
      <p:sp>
        <p:nvSpPr>
          <p:cNvPr id="33" name="SK-2-text-32"/>
          <p:cNvSpPr/>
          <p:nvPr/>
        </p:nvSpPr>
        <p:spPr>
          <a:xfrm>
            <a:off x="6953250" y="2678013"/>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The global gold standard for fasting management, risk scores, and patient education materials.</a:t>
            </a:r>
            <a:endParaRPr lang="en-US" sz="1125" dirty="0"/>
          </a:p>
        </p:txBody>
      </p:sp>
      <p:sp>
        <p:nvSpPr>
          <p:cNvPr id="34" name="SK-2-text-33"/>
          <p:cNvSpPr/>
          <p:nvPr/>
        </p:nvSpPr>
        <p:spPr>
          <a:xfrm>
            <a:off x="6953250" y="3905101"/>
            <a:ext cx="5238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NICE NG28 (Updated Feb 2026)</a:t>
            </a:r>
            <a:endParaRPr lang="en-US" sz="1350" dirty="0"/>
          </a:p>
        </p:txBody>
      </p:sp>
      <p:sp>
        <p:nvSpPr>
          <p:cNvPr id="35" name="SK-2-text-34"/>
          <p:cNvSpPr/>
          <p:nvPr/>
        </p:nvSpPr>
        <p:spPr>
          <a:xfrm>
            <a:off x="6953250" y="4281339"/>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Latest UK-specific consensus on Type 2 Diabetes management and continuous monitoring.</a:t>
            </a:r>
            <a:endParaRPr lang="en-US" sz="1125" dirty="0"/>
          </a:p>
        </p:txBody>
      </p:sp>
      <p:sp>
        <p:nvSpPr>
          <p:cNvPr id="36" name="SK-2-text-35"/>
          <p:cNvSpPr/>
          <p:nvPr/>
        </p:nvSpPr>
        <p:spPr>
          <a:xfrm>
            <a:off x="6953250" y="5508427"/>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Bradford Local Resources</a:t>
            </a:r>
            <a:endParaRPr lang="en-US" sz="1350" dirty="0"/>
          </a:p>
        </p:txBody>
      </p:sp>
      <p:sp>
        <p:nvSpPr>
          <p:cNvPr id="37" name="SK-2-text-36"/>
          <p:cNvSpPr/>
          <p:nvPr/>
        </p:nvSpPr>
        <p:spPr>
          <a:xfrm>
            <a:off x="6953250" y="5884664"/>
            <a:ext cx="4619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Localised clinical pathways and the 2026 BNF pharmacological updates for primary care.</a:t>
            </a:r>
            <a:endParaRPr lang="en-US" sz="112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190500" y="95250"/>
            <a:ext cx="11811000" cy="904875"/>
          </a:xfrm>
          <a:prstGeom prst="rect">
            <a:avLst/>
          </a:prstGeom>
        </p:spPr>
      </p:pic>
      <p:pic>
        <p:nvPicPr>
          <p:cNvPr id="5" name="SK-20-img-4" descr="preencoded.png"/>
          <p:cNvPicPr>
            <a:picLocks noChangeAspect="1"/>
          </p:cNvPicPr>
          <p:nvPr/>
        </p:nvPicPr>
        <p:blipFill>
          <a:blip r:embed="rId6"/>
          <a:stretch>
            <a:fillRect/>
          </a:stretch>
        </p:blipFill>
        <p:spPr>
          <a:xfrm>
            <a:off x="428625" y="619125"/>
            <a:ext cx="11334750" cy="238125"/>
          </a:xfrm>
          <a:prstGeom prst="rect">
            <a:avLst/>
          </a:prstGeom>
        </p:spPr>
      </p:pic>
      <p:pic>
        <p:nvPicPr>
          <p:cNvPr id="6" name="SK-20-img-5" descr="preencoded.png"/>
          <p:cNvPicPr>
            <a:picLocks noChangeAspect="1"/>
          </p:cNvPicPr>
          <p:nvPr/>
        </p:nvPicPr>
        <p:blipFill>
          <a:blip r:embed="rId7"/>
          <a:stretch>
            <a:fillRect/>
          </a:stretch>
        </p:blipFill>
        <p:spPr>
          <a:xfrm>
            <a:off x="238125" y="1428750"/>
            <a:ext cx="5738813" cy="2476500"/>
          </a:xfrm>
          <a:prstGeom prst="rect">
            <a:avLst/>
          </a:prstGeom>
        </p:spPr>
      </p:pic>
      <p:pic>
        <p:nvPicPr>
          <p:cNvPr id="7" name="SK-20-img-6" descr="preencoded.png"/>
          <p:cNvPicPr>
            <a:picLocks noChangeAspect="1"/>
          </p:cNvPicPr>
          <p:nvPr/>
        </p:nvPicPr>
        <p:blipFill>
          <a:blip r:embed="rId8"/>
          <a:stretch>
            <a:fillRect/>
          </a:stretch>
        </p:blipFill>
        <p:spPr>
          <a:xfrm>
            <a:off x="428625" y="1678037"/>
            <a:ext cx="190500" cy="139601"/>
          </a:xfrm>
          <a:prstGeom prst="rect">
            <a:avLst/>
          </a:prstGeom>
        </p:spPr>
      </p:pic>
      <p:pic>
        <p:nvPicPr>
          <p:cNvPr id="8" name="SK-20-img-7" descr="preencoded.png"/>
          <p:cNvPicPr>
            <a:picLocks noChangeAspect="1"/>
          </p:cNvPicPr>
          <p:nvPr/>
        </p:nvPicPr>
        <p:blipFill>
          <a:blip r:embed="rId9"/>
          <a:stretch>
            <a:fillRect/>
          </a:stretch>
        </p:blipFill>
        <p:spPr>
          <a:xfrm>
            <a:off x="428625" y="2019300"/>
            <a:ext cx="190500" cy="190500"/>
          </a:xfrm>
          <a:prstGeom prst="rect">
            <a:avLst/>
          </a:prstGeom>
        </p:spPr>
      </p:pic>
      <p:pic>
        <p:nvPicPr>
          <p:cNvPr id="9" name="SK-20-img-8" descr="preencoded.png"/>
          <p:cNvPicPr>
            <a:picLocks noChangeAspect="1"/>
          </p:cNvPicPr>
          <p:nvPr/>
        </p:nvPicPr>
        <p:blipFill>
          <a:blip r:embed="rId10"/>
          <a:stretch>
            <a:fillRect/>
          </a:stretch>
        </p:blipFill>
        <p:spPr>
          <a:xfrm>
            <a:off x="428625" y="2560141"/>
            <a:ext cx="190500" cy="190500"/>
          </a:xfrm>
          <a:prstGeom prst="rect">
            <a:avLst/>
          </a:prstGeom>
        </p:spPr>
      </p:pic>
      <p:pic>
        <p:nvPicPr>
          <p:cNvPr id="10" name="SK-20-img-9" descr="preencoded.png"/>
          <p:cNvPicPr>
            <a:picLocks noChangeAspect="1"/>
          </p:cNvPicPr>
          <p:nvPr/>
        </p:nvPicPr>
        <p:blipFill>
          <a:blip r:embed="rId11"/>
          <a:stretch>
            <a:fillRect/>
          </a:stretch>
        </p:blipFill>
        <p:spPr>
          <a:xfrm>
            <a:off x="428625" y="3100983"/>
            <a:ext cx="190500" cy="166688"/>
          </a:xfrm>
          <a:prstGeom prst="rect">
            <a:avLst/>
          </a:prstGeom>
        </p:spPr>
      </p:pic>
      <p:pic>
        <p:nvPicPr>
          <p:cNvPr id="11" name="SK-20-img-10" descr="preencoded.png"/>
          <p:cNvPicPr>
            <a:picLocks noChangeAspect="1"/>
          </p:cNvPicPr>
          <p:nvPr/>
        </p:nvPicPr>
        <p:blipFill>
          <a:blip r:embed="rId7"/>
          <a:stretch>
            <a:fillRect/>
          </a:stretch>
        </p:blipFill>
        <p:spPr>
          <a:xfrm>
            <a:off x="238125" y="4095750"/>
            <a:ext cx="5738813" cy="2476500"/>
          </a:xfrm>
          <a:prstGeom prst="rect">
            <a:avLst/>
          </a:prstGeom>
        </p:spPr>
      </p:pic>
      <p:pic>
        <p:nvPicPr>
          <p:cNvPr id="12" name="SK-20-img-11" descr="preencoded.png"/>
          <p:cNvPicPr>
            <a:picLocks noChangeAspect="1"/>
          </p:cNvPicPr>
          <p:nvPr/>
        </p:nvPicPr>
        <p:blipFill>
          <a:blip r:embed="rId12"/>
          <a:stretch>
            <a:fillRect/>
          </a:stretch>
        </p:blipFill>
        <p:spPr>
          <a:xfrm>
            <a:off x="428625" y="4345037"/>
            <a:ext cx="190500" cy="139601"/>
          </a:xfrm>
          <a:prstGeom prst="rect">
            <a:avLst/>
          </a:prstGeom>
        </p:spPr>
      </p:pic>
      <p:pic>
        <p:nvPicPr>
          <p:cNvPr id="13" name="SK-20-img-12" descr="preencoded.png"/>
          <p:cNvPicPr>
            <a:picLocks noChangeAspect="1"/>
          </p:cNvPicPr>
          <p:nvPr/>
        </p:nvPicPr>
        <p:blipFill>
          <a:blip r:embed="rId13"/>
          <a:stretch>
            <a:fillRect/>
          </a:stretch>
        </p:blipFill>
        <p:spPr>
          <a:xfrm>
            <a:off x="428625" y="4686300"/>
            <a:ext cx="190500" cy="190500"/>
          </a:xfrm>
          <a:prstGeom prst="rect">
            <a:avLst/>
          </a:prstGeom>
        </p:spPr>
      </p:pic>
      <p:pic>
        <p:nvPicPr>
          <p:cNvPr id="14" name="SK-20-img-13" descr="preencoded.png"/>
          <p:cNvPicPr>
            <a:picLocks noChangeAspect="1"/>
          </p:cNvPicPr>
          <p:nvPr/>
        </p:nvPicPr>
        <p:blipFill>
          <a:blip r:embed="rId14"/>
          <a:stretch>
            <a:fillRect/>
          </a:stretch>
        </p:blipFill>
        <p:spPr>
          <a:xfrm>
            <a:off x="428625" y="5227141"/>
            <a:ext cx="190500" cy="190500"/>
          </a:xfrm>
          <a:prstGeom prst="rect">
            <a:avLst/>
          </a:prstGeom>
        </p:spPr>
      </p:pic>
      <p:pic>
        <p:nvPicPr>
          <p:cNvPr id="15" name="SK-20-img-14" descr="preencoded.png"/>
          <p:cNvPicPr>
            <a:picLocks noChangeAspect="1"/>
          </p:cNvPicPr>
          <p:nvPr/>
        </p:nvPicPr>
        <p:blipFill>
          <a:blip r:embed="rId15"/>
          <a:stretch>
            <a:fillRect/>
          </a:stretch>
        </p:blipFill>
        <p:spPr>
          <a:xfrm>
            <a:off x="6215063" y="1428750"/>
            <a:ext cx="5738813" cy="2476500"/>
          </a:xfrm>
          <a:prstGeom prst="rect">
            <a:avLst/>
          </a:prstGeom>
        </p:spPr>
      </p:pic>
      <p:pic>
        <p:nvPicPr>
          <p:cNvPr id="16" name="SK-20-img-15" descr="preencoded.png"/>
          <p:cNvPicPr>
            <a:picLocks noChangeAspect="1"/>
          </p:cNvPicPr>
          <p:nvPr/>
        </p:nvPicPr>
        <p:blipFill>
          <a:blip r:embed="rId16"/>
          <a:stretch>
            <a:fillRect/>
          </a:stretch>
        </p:blipFill>
        <p:spPr>
          <a:xfrm>
            <a:off x="6405563" y="1678037"/>
            <a:ext cx="190500" cy="139601"/>
          </a:xfrm>
          <a:prstGeom prst="rect">
            <a:avLst/>
          </a:prstGeom>
        </p:spPr>
      </p:pic>
      <p:pic>
        <p:nvPicPr>
          <p:cNvPr id="17" name="SK-20-img-16" descr="preencoded.png"/>
          <p:cNvPicPr>
            <a:picLocks noChangeAspect="1"/>
          </p:cNvPicPr>
          <p:nvPr/>
        </p:nvPicPr>
        <p:blipFill>
          <a:blip r:embed="rId17"/>
          <a:stretch>
            <a:fillRect/>
          </a:stretch>
        </p:blipFill>
        <p:spPr>
          <a:xfrm>
            <a:off x="6405563" y="2019300"/>
            <a:ext cx="190500" cy="156865"/>
          </a:xfrm>
          <a:prstGeom prst="rect">
            <a:avLst/>
          </a:prstGeom>
        </p:spPr>
      </p:pic>
      <p:pic>
        <p:nvPicPr>
          <p:cNvPr id="18" name="SK-20-img-17" descr="preencoded.png"/>
          <p:cNvPicPr>
            <a:picLocks noChangeAspect="1"/>
          </p:cNvPicPr>
          <p:nvPr/>
        </p:nvPicPr>
        <p:blipFill>
          <a:blip r:embed="rId18"/>
          <a:stretch>
            <a:fillRect/>
          </a:stretch>
        </p:blipFill>
        <p:spPr>
          <a:xfrm>
            <a:off x="6405563" y="2560141"/>
            <a:ext cx="190500" cy="190500"/>
          </a:xfrm>
          <a:prstGeom prst="rect">
            <a:avLst/>
          </a:prstGeom>
        </p:spPr>
      </p:pic>
      <p:pic>
        <p:nvPicPr>
          <p:cNvPr id="19" name="SK-20-img-18" descr="preencoded.png"/>
          <p:cNvPicPr>
            <a:picLocks noChangeAspect="1"/>
          </p:cNvPicPr>
          <p:nvPr/>
        </p:nvPicPr>
        <p:blipFill>
          <a:blip r:embed="rId19"/>
          <a:stretch>
            <a:fillRect/>
          </a:stretch>
        </p:blipFill>
        <p:spPr>
          <a:xfrm>
            <a:off x="6405563" y="3100983"/>
            <a:ext cx="190500" cy="166688"/>
          </a:xfrm>
          <a:prstGeom prst="rect">
            <a:avLst/>
          </a:prstGeom>
        </p:spPr>
      </p:pic>
      <p:pic>
        <p:nvPicPr>
          <p:cNvPr id="20" name="SK-20-img-19" descr="preencoded.png"/>
          <p:cNvPicPr>
            <a:picLocks noChangeAspect="1"/>
          </p:cNvPicPr>
          <p:nvPr/>
        </p:nvPicPr>
        <p:blipFill>
          <a:blip r:embed="rId20"/>
          <a:stretch>
            <a:fillRect/>
          </a:stretch>
        </p:blipFill>
        <p:spPr>
          <a:xfrm>
            <a:off x="6215063" y="4095750"/>
            <a:ext cx="5738813" cy="2476500"/>
          </a:xfrm>
          <a:prstGeom prst="rect">
            <a:avLst/>
          </a:prstGeom>
        </p:spPr>
      </p:pic>
      <p:pic>
        <p:nvPicPr>
          <p:cNvPr id="21" name="SK-20-img-20" descr="preencoded.png"/>
          <p:cNvPicPr>
            <a:picLocks noChangeAspect="1"/>
          </p:cNvPicPr>
          <p:nvPr/>
        </p:nvPicPr>
        <p:blipFill>
          <a:blip r:embed="rId21"/>
          <a:stretch>
            <a:fillRect/>
          </a:stretch>
        </p:blipFill>
        <p:spPr>
          <a:xfrm>
            <a:off x="6405563" y="4345037"/>
            <a:ext cx="190500" cy="139601"/>
          </a:xfrm>
          <a:prstGeom prst="rect">
            <a:avLst/>
          </a:prstGeom>
        </p:spPr>
      </p:pic>
      <p:pic>
        <p:nvPicPr>
          <p:cNvPr id="22" name="SK-20-img-21" descr="preencoded.png"/>
          <p:cNvPicPr>
            <a:picLocks noChangeAspect="1"/>
          </p:cNvPicPr>
          <p:nvPr/>
        </p:nvPicPr>
        <p:blipFill>
          <a:blip r:embed="rId22"/>
          <a:stretch>
            <a:fillRect/>
          </a:stretch>
        </p:blipFill>
        <p:spPr>
          <a:xfrm>
            <a:off x="6405563" y="4686300"/>
            <a:ext cx="190500" cy="190500"/>
          </a:xfrm>
          <a:prstGeom prst="rect">
            <a:avLst/>
          </a:prstGeom>
        </p:spPr>
      </p:pic>
      <p:pic>
        <p:nvPicPr>
          <p:cNvPr id="23" name="SK-20-img-22" descr="preencoded.png"/>
          <p:cNvPicPr>
            <a:picLocks noChangeAspect="1"/>
          </p:cNvPicPr>
          <p:nvPr/>
        </p:nvPicPr>
        <p:blipFill>
          <a:blip r:embed="rId23"/>
          <a:stretch>
            <a:fillRect/>
          </a:stretch>
        </p:blipFill>
        <p:spPr>
          <a:xfrm>
            <a:off x="6405563" y="5208091"/>
            <a:ext cx="5357813" cy="714375"/>
          </a:xfrm>
          <a:prstGeom prst="rect">
            <a:avLst/>
          </a:prstGeom>
        </p:spPr>
      </p:pic>
      <p:sp>
        <p:nvSpPr>
          <p:cNvPr id="24" name="SK-20-text-23"/>
          <p:cNvSpPr/>
          <p:nvPr/>
        </p:nvSpPr>
        <p:spPr>
          <a:xfrm>
            <a:off x="428625" y="238125"/>
            <a:ext cx="850392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DIETARY ADVICE: THE SUHOOR MEAL</a:t>
            </a:r>
            <a:endParaRPr lang="en-US" sz="1800" dirty="0"/>
          </a:p>
        </p:txBody>
      </p:sp>
      <p:sp>
        <p:nvSpPr>
          <p:cNvPr id="25" name="SK-20-text-24"/>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6" name="SK-20-text-25"/>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7" name="SK-20-text-26"/>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8" name="SK-20-text-27"/>
          <p:cNvSpPr/>
          <p:nvPr/>
        </p:nvSpPr>
        <p:spPr>
          <a:xfrm>
            <a:off x="733425" y="1619250"/>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FOUNDATION: LOW-GI CARBS</a:t>
            </a:r>
            <a:endParaRPr lang="en-US" sz="1350" dirty="0"/>
          </a:p>
        </p:txBody>
      </p:sp>
      <p:sp>
        <p:nvSpPr>
          <p:cNvPr id="29" name="SK-20-text-28"/>
          <p:cNvSpPr/>
          <p:nvPr/>
        </p:nvSpPr>
        <p:spPr>
          <a:xfrm>
            <a:off x="714375" y="2019300"/>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Slow-Release Energy:</a:t>
            </a:r>
            <a:r>
              <a:rPr lang="en-US" sz="1200" dirty="0">
                <a:solidFill>
                  <a:srgbClr val="2D3436"/>
                </a:solidFill>
              </a:rPr>
              <a:t> Essential to sustain glucose levels throughout the 14-16 hour daylight fast.</a:t>
            </a:r>
            <a:endParaRPr lang="en-US" sz="1200" dirty="0"/>
          </a:p>
        </p:txBody>
      </p:sp>
      <p:sp>
        <p:nvSpPr>
          <p:cNvPr id="30" name="SK-20-text-29"/>
          <p:cNvSpPr/>
          <p:nvPr/>
        </p:nvSpPr>
        <p:spPr>
          <a:xfrm>
            <a:off x="714375" y="2560141"/>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Key Examples:</a:t>
            </a:r>
            <a:r>
              <a:rPr lang="en-US" sz="1200" dirty="0">
                <a:solidFill>
                  <a:srgbClr val="2D3436"/>
                </a:solidFill>
              </a:rPr>
              <a:t> Porridge oats, wholegrain breads, basmati rice, lentils (daal), and chickpeas.</a:t>
            </a:r>
            <a:endParaRPr lang="en-US" sz="1200" dirty="0"/>
          </a:p>
        </p:txBody>
      </p:sp>
      <p:sp>
        <p:nvSpPr>
          <p:cNvPr id="31" name="SK-20-text-30"/>
          <p:cNvSpPr/>
          <p:nvPr/>
        </p:nvSpPr>
        <p:spPr>
          <a:xfrm>
            <a:off x="714375" y="3100983"/>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Satiety &amp; Stability:</a:t>
            </a:r>
            <a:r>
              <a:rPr lang="en-US" sz="1200" dirty="0">
                <a:solidFill>
                  <a:srgbClr val="2D3436"/>
                </a:solidFill>
              </a:rPr>
              <a:t> Include protein and healthy fats (eggs, Greek yogurt, nuts/seeds) to slow digestion further.</a:t>
            </a:r>
            <a:endParaRPr lang="en-US" sz="1200" dirty="0"/>
          </a:p>
        </p:txBody>
      </p:sp>
      <p:sp>
        <p:nvSpPr>
          <p:cNvPr id="32" name="SK-20-text-31"/>
          <p:cNvSpPr/>
          <p:nvPr/>
        </p:nvSpPr>
        <p:spPr>
          <a:xfrm>
            <a:off x="733425" y="428625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SUHOOR MEAL COMPOSITION</a:t>
            </a:r>
            <a:endParaRPr lang="en-US" sz="1350" dirty="0"/>
          </a:p>
        </p:txBody>
      </p:sp>
      <p:sp>
        <p:nvSpPr>
          <p:cNvPr id="33" name="SK-20-text-32"/>
          <p:cNvSpPr/>
          <p:nvPr/>
        </p:nvSpPr>
        <p:spPr>
          <a:xfrm>
            <a:off x="714375" y="4686300"/>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Protein:</a:t>
            </a:r>
            <a:r>
              <a:rPr lang="en-US" sz="1200" dirty="0">
                <a:solidFill>
                  <a:srgbClr val="2D3436"/>
                </a:solidFill>
              </a:rPr>
              <a:t> Eggs, beans, or lean meat help prevent muscle breakdown and maintain fullness.</a:t>
            </a:r>
            <a:endParaRPr lang="en-US" sz="1200" dirty="0"/>
          </a:p>
        </p:txBody>
      </p:sp>
      <p:sp>
        <p:nvSpPr>
          <p:cNvPr id="34" name="SK-20-text-33"/>
          <p:cNvSpPr/>
          <p:nvPr/>
        </p:nvSpPr>
        <p:spPr>
          <a:xfrm>
            <a:off x="714375" y="5227141"/>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Fiber:</a:t>
            </a:r>
            <a:r>
              <a:rPr lang="en-US" sz="1200" dirty="0">
                <a:solidFill>
                  <a:srgbClr val="2D3436"/>
                </a:solidFill>
              </a:rPr>
              <a:t> Fruits with skin and vegetables to prevent constipation, common during Ramadan.</a:t>
            </a:r>
            <a:endParaRPr lang="en-US" sz="1200" dirty="0"/>
          </a:p>
        </p:txBody>
      </p:sp>
      <p:sp>
        <p:nvSpPr>
          <p:cNvPr id="35" name="SK-20-text-34"/>
          <p:cNvSpPr/>
          <p:nvPr/>
        </p:nvSpPr>
        <p:spPr>
          <a:xfrm>
            <a:off x="6710363" y="1619250"/>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HYDRATION STRATEGY</a:t>
            </a:r>
            <a:endParaRPr lang="en-US" sz="1350" dirty="0"/>
          </a:p>
        </p:txBody>
      </p:sp>
      <p:sp>
        <p:nvSpPr>
          <p:cNvPr id="36" name="SK-20-text-35"/>
          <p:cNvSpPr/>
          <p:nvPr/>
        </p:nvSpPr>
        <p:spPr>
          <a:xfrm>
            <a:off x="6691313" y="2019300"/>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Volume:</a:t>
            </a:r>
            <a:r>
              <a:rPr lang="en-US" sz="1200" dirty="0">
                <a:solidFill>
                  <a:srgbClr val="2D3436"/>
                </a:solidFill>
              </a:rPr>
              <a:t> Aim for 2–3 glasses of water specifically during the Suhoor period.</a:t>
            </a:r>
            <a:endParaRPr lang="en-US" sz="1200" dirty="0"/>
          </a:p>
        </p:txBody>
      </p:sp>
      <p:sp>
        <p:nvSpPr>
          <p:cNvPr id="37" name="SK-20-text-36"/>
          <p:cNvSpPr/>
          <p:nvPr/>
        </p:nvSpPr>
        <p:spPr>
          <a:xfrm>
            <a:off x="6691313" y="2560141"/>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Avoid Caffeine:</a:t>
            </a:r>
            <a:r>
              <a:rPr lang="en-US" sz="1200" dirty="0">
                <a:solidFill>
                  <a:srgbClr val="2D3436"/>
                </a:solidFill>
              </a:rPr>
              <a:t> Tea and coffee are diuretics; they increase fluid loss and risk of dehydration.</a:t>
            </a:r>
            <a:endParaRPr lang="en-US" sz="1200" dirty="0"/>
          </a:p>
        </p:txBody>
      </p:sp>
      <p:sp>
        <p:nvSpPr>
          <p:cNvPr id="38" name="SK-20-text-37"/>
          <p:cNvSpPr/>
          <p:nvPr/>
        </p:nvSpPr>
        <p:spPr>
          <a:xfrm>
            <a:off x="6691313" y="3100983"/>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Limit Salt:</a:t>
            </a:r>
            <a:r>
              <a:rPr lang="en-US" sz="1200" dirty="0">
                <a:solidFill>
                  <a:srgbClr val="2D3436"/>
                </a:solidFill>
              </a:rPr>
              <a:t> High salt intake at Suhoor increases thirst throughout the following day.</a:t>
            </a:r>
            <a:endParaRPr lang="en-US" sz="1200" dirty="0"/>
          </a:p>
        </p:txBody>
      </p:sp>
      <p:sp>
        <p:nvSpPr>
          <p:cNvPr id="39" name="SK-20-text-38"/>
          <p:cNvSpPr/>
          <p:nvPr/>
        </p:nvSpPr>
        <p:spPr>
          <a:xfrm>
            <a:off x="6710363" y="4286250"/>
            <a:ext cx="54816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CLINICAL SAFETY: THE "MUST-EAT" RULE</a:t>
            </a:r>
            <a:endParaRPr lang="en-US" sz="1350" dirty="0"/>
          </a:p>
        </p:txBody>
      </p:sp>
      <p:sp>
        <p:nvSpPr>
          <p:cNvPr id="40" name="SK-20-text-39"/>
          <p:cNvSpPr/>
          <p:nvPr/>
        </p:nvSpPr>
        <p:spPr>
          <a:xfrm>
            <a:off x="6691313" y="4686300"/>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Hypo Risk:</a:t>
            </a:r>
            <a:r>
              <a:rPr lang="en-US" sz="1200" dirty="0">
                <a:solidFill>
                  <a:srgbClr val="2D3436"/>
                </a:solidFill>
              </a:rPr>
              <a:t> Skipping Suhoor is a major risk factor for severe hypoglycemia in patients on insulin or SUs.</a:t>
            </a:r>
            <a:endParaRPr lang="en-US" sz="1200" dirty="0"/>
          </a:p>
        </p:txBody>
      </p:sp>
      <p:sp>
        <p:nvSpPr>
          <p:cNvPr id="41" name="SK-20-text-40"/>
          <p:cNvSpPr/>
          <p:nvPr/>
        </p:nvSpPr>
        <p:spPr>
          <a:xfrm>
            <a:off x="6548438" y="5350966"/>
            <a:ext cx="5072063" cy="428625"/>
          </a:xfrm>
          <a:prstGeom prst="rect">
            <a:avLst/>
          </a:prstGeom>
          <a:noFill/>
          <a:ln/>
        </p:spPr>
        <p:txBody>
          <a:bodyPr vert="horz" wrap="square" lIns="0" tIns="0" rIns="0" bIns="0" rtlCol="0" anchor="ctr"/>
          <a:lstStyle/>
          <a:p>
            <a:pPr marL="0" indent="0" algn="ctr">
              <a:lnSpc>
                <a:spcPts val="1688"/>
              </a:lnSpc>
              <a:buNone/>
            </a:pPr>
            <a:r>
              <a:rPr lang="en-US" sz="1125" b="1" dirty="0">
                <a:solidFill>
                  <a:srgbClr val="D35400"/>
                </a:solidFill>
              </a:rPr>
              <a:t>AKT PEARL: Advise patients that skipping the pre-dawn meal significantly increases the risk of "ending the fast" early due to hypos.</a:t>
            </a:r>
            <a:endParaRPr lang="en-US" sz="11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1-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1-img-5" descr="preencoded.png"/>
          <p:cNvPicPr>
            <a:picLocks noChangeAspect="1"/>
          </p:cNvPicPr>
          <p:nvPr/>
        </p:nvPicPr>
        <p:blipFill>
          <a:blip r:embed="rId6"/>
          <a:stretch>
            <a:fillRect/>
          </a:stretch>
        </p:blipFill>
        <p:spPr>
          <a:xfrm>
            <a:off x="238125" y="1333500"/>
            <a:ext cx="5738813" cy="2524125"/>
          </a:xfrm>
          <a:prstGeom prst="rect">
            <a:avLst/>
          </a:prstGeom>
        </p:spPr>
      </p:pic>
      <p:pic>
        <p:nvPicPr>
          <p:cNvPr id="7" name="SK-21-img-6" descr="preencoded.png"/>
          <p:cNvPicPr>
            <a:picLocks noChangeAspect="1"/>
          </p:cNvPicPr>
          <p:nvPr/>
        </p:nvPicPr>
        <p:blipFill>
          <a:blip r:embed="rId7"/>
          <a:stretch>
            <a:fillRect/>
          </a:stretch>
        </p:blipFill>
        <p:spPr>
          <a:xfrm>
            <a:off x="428625" y="1557338"/>
            <a:ext cx="238125" cy="190500"/>
          </a:xfrm>
          <a:prstGeom prst="rect">
            <a:avLst/>
          </a:prstGeom>
        </p:spPr>
      </p:pic>
      <p:pic>
        <p:nvPicPr>
          <p:cNvPr id="8" name="SK-21-img-7" descr="preencoded.png"/>
          <p:cNvPicPr>
            <a:picLocks noChangeAspect="1"/>
          </p:cNvPicPr>
          <p:nvPr/>
        </p:nvPicPr>
        <p:blipFill>
          <a:blip r:embed="rId8"/>
          <a:stretch>
            <a:fillRect/>
          </a:stretch>
        </p:blipFill>
        <p:spPr>
          <a:xfrm>
            <a:off x="428625" y="1981200"/>
            <a:ext cx="95250" cy="95250"/>
          </a:xfrm>
          <a:prstGeom prst="rect">
            <a:avLst/>
          </a:prstGeom>
        </p:spPr>
      </p:pic>
      <p:pic>
        <p:nvPicPr>
          <p:cNvPr id="9" name="SK-21-img-8" descr="preencoded.png"/>
          <p:cNvPicPr>
            <a:picLocks noChangeAspect="1"/>
          </p:cNvPicPr>
          <p:nvPr/>
        </p:nvPicPr>
        <p:blipFill>
          <a:blip r:embed="rId9"/>
          <a:stretch>
            <a:fillRect/>
          </a:stretch>
        </p:blipFill>
        <p:spPr>
          <a:xfrm>
            <a:off x="428625" y="2533650"/>
            <a:ext cx="95250" cy="95250"/>
          </a:xfrm>
          <a:prstGeom prst="rect">
            <a:avLst/>
          </a:prstGeom>
        </p:spPr>
      </p:pic>
      <p:pic>
        <p:nvPicPr>
          <p:cNvPr id="10" name="SK-21-img-9" descr="preencoded.png"/>
          <p:cNvPicPr>
            <a:picLocks noChangeAspect="1"/>
          </p:cNvPicPr>
          <p:nvPr/>
        </p:nvPicPr>
        <p:blipFill>
          <a:blip r:embed="rId9"/>
          <a:stretch>
            <a:fillRect/>
          </a:stretch>
        </p:blipFill>
        <p:spPr>
          <a:xfrm>
            <a:off x="428625" y="3086100"/>
            <a:ext cx="95250" cy="95250"/>
          </a:xfrm>
          <a:prstGeom prst="rect">
            <a:avLst/>
          </a:prstGeom>
        </p:spPr>
      </p:pic>
      <p:pic>
        <p:nvPicPr>
          <p:cNvPr id="11" name="SK-21-img-10" descr="preencoded.png"/>
          <p:cNvPicPr>
            <a:picLocks noChangeAspect="1"/>
          </p:cNvPicPr>
          <p:nvPr/>
        </p:nvPicPr>
        <p:blipFill>
          <a:blip r:embed="rId6"/>
          <a:stretch>
            <a:fillRect/>
          </a:stretch>
        </p:blipFill>
        <p:spPr>
          <a:xfrm>
            <a:off x="238125" y="4048125"/>
            <a:ext cx="5738813" cy="2524125"/>
          </a:xfrm>
          <a:prstGeom prst="rect">
            <a:avLst/>
          </a:prstGeom>
        </p:spPr>
      </p:pic>
      <p:pic>
        <p:nvPicPr>
          <p:cNvPr id="12" name="SK-21-img-11" descr="preencoded.png"/>
          <p:cNvPicPr>
            <a:picLocks noChangeAspect="1"/>
          </p:cNvPicPr>
          <p:nvPr/>
        </p:nvPicPr>
        <p:blipFill>
          <a:blip r:embed="rId10"/>
          <a:stretch>
            <a:fillRect/>
          </a:stretch>
        </p:blipFill>
        <p:spPr>
          <a:xfrm>
            <a:off x="428625" y="4271963"/>
            <a:ext cx="238125" cy="190500"/>
          </a:xfrm>
          <a:prstGeom prst="rect">
            <a:avLst/>
          </a:prstGeom>
        </p:spPr>
      </p:pic>
      <p:pic>
        <p:nvPicPr>
          <p:cNvPr id="13" name="SK-21-img-12" descr="preencoded.png"/>
          <p:cNvPicPr>
            <a:picLocks noChangeAspect="1"/>
          </p:cNvPicPr>
          <p:nvPr/>
        </p:nvPicPr>
        <p:blipFill>
          <a:blip r:embed="rId8"/>
          <a:stretch>
            <a:fillRect/>
          </a:stretch>
        </p:blipFill>
        <p:spPr>
          <a:xfrm>
            <a:off x="428625" y="4695825"/>
            <a:ext cx="95250" cy="95250"/>
          </a:xfrm>
          <a:prstGeom prst="rect">
            <a:avLst/>
          </a:prstGeom>
        </p:spPr>
      </p:pic>
      <p:pic>
        <p:nvPicPr>
          <p:cNvPr id="14" name="SK-21-img-13" descr="preencoded.png"/>
          <p:cNvPicPr>
            <a:picLocks noChangeAspect="1"/>
          </p:cNvPicPr>
          <p:nvPr/>
        </p:nvPicPr>
        <p:blipFill>
          <a:blip r:embed="rId8"/>
          <a:stretch>
            <a:fillRect/>
          </a:stretch>
        </p:blipFill>
        <p:spPr>
          <a:xfrm>
            <a:off x="428625" y="5248275"/>
            <a:ext cx="95250" cy="95250"/>
          </a:xfrm>
          <a:prstGeom prst="rect">
            <a:avLst/>
          </a:prstGeom>
        </p:spPr>
      </p:pic>
      <p:pic>
        <p:nvPicPr>
          <p:cNvPr id="15" name="SK-21-img-14" descr="preencoded.png"/>
          <p:cNvPicPr>
            <a:picLocks noChangeAspect="1"/>
          </p:cNvPicPr>
          <p:nvPr/>
        </p:nvPicPr>
        <p:blipFill>
          <a:blip r:embed="rId8"/>
          <a:stretch>
            <a:fillRect/>
          </a:stretch>
        </p:blipFill>
        <p:spPr>
          <a:xfrm>
            <a:off x="428625" y="5800725"/>
            <a:ext cx="95250" cy="95250"/>
          </a:xfrm>
          <a:prstGeom prst="rect">
            <a:avLst/>
          </a:prstGeom>
        </p:spPr>
      </p:pic>
      <p:pic>
        <p:nvPicPr>
          <p:cNvPr id="16" name="SK-21-img-15" descr="preencoded.png"/>
          <p:cNvPicPr>
            <a:picLocks noChangeAspect="1"/>
          </p:cNvPicPr>
          <p:nvPr/>
        </p:nvPicPr>
        <p:blipFill>
          <a:blip r:embed="rId11"/>
          <a:stretch>
            <a:fillRect/>
          </a:stretch>
        </p:blipFill>
        <p:spPr>
          <a:xfrm>
            <a:off x="6215063" y="1333500"/>
            <a:ext cx="5738813" cy="2524125"/>
          </a:xfrm>
          <a:prstGeom prst="rect">
            <a:avLst/>
          </a:prstGeom>
        </p:spPr>
      </p:pic>
      <p:pic>
        <p:nvPicPr>
          <p:cNvPr id="17" name="SK-21-img-16" descr="preencoded.png"/>
          <p:cNvPicPr>
            <a:picLocks noChangeAspect="1"/>
          </p:cNvPicPr>
          <p:nvPr/>
        </p:nvPicPr>
        <p:blipFill>
          <a:blip r:embed="rId12"/>
          <a:stretch>
            <a:fillRect/>
          </a:stretch>
        </p:blipFill>
        <p:spPr>
          <a:xfrm>
            <a:off x="6405563" y="1557338"/>
            <a:ext cx="238125" cy="190500"/>
          </a:xfrm>
          <a:prstGeom prst="rect">
            <a:avLst/>
          </a:prstGeom>
        </p:spPr>
      </p:pic>
      <p:pic>
        <p:nvPicPr>
          <p:cNvPr id="18" name="SK-21-img-17" descr="preencoded.png"/>
          <p:cNvPicPr>
            <a:picLocks noChangeAspect="1"/>
          </p:cNvPicPr>
          <p:nvPr/>
        </p:nvPicPr>
        <p:blipFill>
          <a:blip r:embed="rId13"/>
          <a:stretch>
            <a:fillRect/>
          </a:stretch>
        </p:blipFill>
        <p:spPr>
          <a:xfrm>
            <a:off x="6405563" y="1981200"/>
            <a:ext cx="95250" cy="95250"/>
          </a:xfrm>
          <a:prstGeom prst="rect">
            <a:avLst/>
          </a:prstGeom>
        </p:spPr>
      </p:pic>
      <p:pic>
        <p:nvPicPr>
          <p:cNvPr id="19" name="SK-21-img-18" descr="preencoded.png"/>
          <p:cNvPicPr>
            <a:picLocks noChangeAspect="1"/>
          </p:cNvPicPr>
          <p:nvPr/>
        </p:nvPicPr>
        <p:blipFill>
          <a:blip r:embed="rId13"/>
          <a:stretch>
            <a:fillRect/>
          </a:stretch>
        </p:blipFill>
        <p:spPr>
          <a:xfrm>
            <a:off x="6405563" y="2533650"/>
            <a:ext cx="95250" cy="95250"/>
          </a:xfrm>
          <a:prstGeom prst="rect">
            <a:avLst/>
          </a:prstGeom>
        </p:spPr>
      </p:pic>
      <p:pic>
        <p:nvPicPr>
          <p:cNvPr id="20" name="SK-21-img-19" descr="preencoded.png"/>
          <p:cNvPicPr>
            <a:picLocks noChangeAspect="1"/>
          </p:cNvPicPr>
          <p:nvPr/>
        </p:nvPicPr>
        <p:blipFill>
          <a:blip r:embed="rId13"/>
          <a:stretch>
            <a:fillRect/>
          </a:stretch>
        </p:blipFill>
        <p:spPr>
          <a:xfrm>
            <a:off x="6405563" y="3086100"/>
            <a:ext cx="95250" cy="95250"/>
          </a:xfrm>
          <a:prstGeom prst="rect">
            <a:avLst/>
          </a:prstGeom>
        </p:spPr>
      </p:pic>
      <p:pic>
        <p:nvPicPr>
          <p:cNvPr id="21" name="SK-21-img-20" descr="preencoded.png"/>
          <p:cNvPicPr>
            <a:picLocks noChangeAspect="1"/>
          </p:cNvPicPr>
          <p:nvPr/>
        </p:nvPicPr>
        <p:blipFill>
          <a:blip r:embed="rId14"/>
          <a:stretch>
            <a:fillRect/>
          </a:stretch>
        </p:blipFill>
        <p:spPr>
          <a:xfrm>
            <a:off x="6215063" y="4048125"/>
            <a:ext cx="5738813" cy="2524125"/>
          </a:xfrm>
          <a:prstGeom prst="rect">
            <a:avLst/>
          </a:prstGeom>
        </p:spPr>
      </p:pic>
      <p:pic>
        <p:nvPicPr>
          <p:cNvPr id="22" name="SK-21-img-21" descr="preencoded.png"/>
          <p:cNvPicPr>
            <a:picLocks noChangeAspect="1"/>
          </p:cNvPicPr>
          <p:nvPr/>
        </p:nvPicPr>
        <p:blipFill>
          <a:blip r:embed="rId15"/>
          <a:stretch>
            <a:fillRect/>
          </a:stretch>
        </p:blipFill>
        <p:spPr>
          <a:xfrm>
            <a:off x="6405563" y="4271963"/>
            <a:ext cx="238125" cy="190500"/>
          </a:xfrm>
          <a:prstGeom prst="rect">
            <a:avLst/>
          </a:prstGeom>
        </p:spPr>
      </p:pic>
      <p:pic>
        <p:nvPicPr>
          <p:cNvPr id="23" name="SK-21-img-22" descr="preencoded.png"/>
          <p:cNvPicPr>
            <a:picLocks noChangeAspect="1"/>
          </p:cNvPicPr>
          <p:nvPr/>
        </p:nvPicPr>
        <p:blipFill>
          <a:blip r:embed="rId8"/>
          <a:stretch>
            <a:fillRect/>
          </a:stretch>
        </p:blipFill>
        <p:spPr>
          <a:xfrm>
            <a:off x="6405563" y="4695825"/>
            <a:ext cx="95250" cy="95250"/>
          </a:xfrm>
          <a:prstGeom prst="rect">
            <a:avLst/>
          </a:prstGeom>
        </p:spPr>
      </p:pic>
      <p:pic>
        <p:nvPicPr>
          <p:cNvPr id="24" name="SK-21-img-23" descr="preencoded.png"/>
          <p:cNvPicPr>
            <a:picLocks noChangeAspect="1"/>
          </p:cNvPicPr>
          <p:nvPr/>
        </p:nvPicPr>
        <p:blipFill>
          <a:blip r:embed="rId8"/>
          <a:stretch>
            <a:fillRect/>
          </a:stretch>
        </p:blipFill>
        <p:spPr>
          <a:xfrm>
            <a:off x="6405563" y="5248275"/>
            <a:ext cx="95250" cy="95250"/>
          </a:xfrm>
          <a:prstGeom prst="rect">
            <a:avLst/>
          </a:prstGeom>
        </p:spPr>
      </p:pic>
      <p:pic>
        <p:nvPicPr>
          <p:cNvPr id="25" name="SK-21-img-24" descr="preencoded.png"/>
          <p:cNvPicPr>
            <a:picLocks noChangeAspect="1"/>
          </p:cNvPicPr>
          <p:nvPr/>
        </p:nvPicPr>
        <p:blipFill>
          <a:blip r:embed="rId8"/>
          <a:stretch>
            <a:fillRect/>
          </a:stretch>
        </p:blipFill>
        <p:spPr>
          <a:xfrm>
            <a:off x="6405563" y="5800725"/>
            <a:ext cx="95250" cy="95250"/>
          </a:xfrm>
          <a:prstGeom prst="rect">
            <a:avLst/>
          </a:prstGeom>
        </p:spPr>
      </p:pic>
      <p:sp>
        <p:nvSpPr>
          <p:cNvPr id="26" name="SK-21-text-25"/>
          <p:cNvSpPr/>
          <p:nvPr/>
        </p:nvSpPr>
        <p:spPr>
          <a:xfrm>
            <a:off x="428625" y="238125"/>
            <a:ext cx="850392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DIETARY ADVICE: THE IFTARI MEAL</a:t>
            </a:r>
            <a:endParaRPr lang="en-US" sz="1800" dirty="0"/>
          </a:p>
        </p:txBody>
      </p:sp>
      <p:sp>
        <p:nvSpPr>
          <p:cNvPr id="27" name="SK-21-text-26"/>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8" name="SK-21-text-27"/>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9" name="SK-21-text-28"/>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0" name="SK-21-text-29"/>
          <p:cNvSpPr/>
          <p:nvPr/>
        </p:nvSpPr>
        <p:spPr>
          <a:xfrm>
            <a:off x="781050" y="1524000"/>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Breaking the Fast (The Start)</a:t>
            </a:r>
            <a:endParaRPr lang="en-US" sz="1350" dirty="0"/>
          </a:p>
        </p:txBody>
      </p:sp>
      <p:sp>
        <p:nvSpPr>
          <p:cNvPr id="31" name="SK-21-text-30"/>
          <p:cNvSpPr/>
          <p:nvPr/>
        </p:nvSpPr>
        <p:spPr>
          <a:xfrm>
            <a:off x="619125" y="192405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Traditional Opening:</a:t>
            </a:r>
            <a:r>
              <a:rPr lang="en-US" sz="1125" dirty="0">
                <a:solidFill>
                  <a:srgbClr val="2D3436"/>
                </a:solidFill>
              </a:rPr>
              <a:t> 1–2 dates + plenty of water. Dates are high-GI; limit quantity to manage glucose spikes.</a:t>
            </a:r>
            <a:endParaRPr lang="en-US" sz="1125" dirty="0"/>
          </a:p>
        </p:txBody>
      </p:sp>
      <p:sp>
        <p:nvSpPr>
          <p:cNvPr id="32" name="SK-21-text-31"/>
          <p:cNvSpPr/>
          <p:nvPr/>
        </p:nvSpPr>
        <p:spPr>
          <a:xfrm>
            <a:off x="619125" y="247650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Hydration First:</a:t>
            </a:r>
            <a:r>
              <a:rPr lang="en-US" sz="1125" dirty="0">
                <a:solidFill>
                  <a:srgbClr val="2D3436"/>
                </a:solidFill>
              </a:rPr>
              <a:t> Drink 2 glasses of water before the main meal to aid satiety and rehydration.</a:t>
            </a:r>
            <a:endParaRPr lang="en-US" sz="1125" dirty="0"/>
          </a:p>
        </p:txBody>
      </p:sp>
      <p:sp>
        <p:nvSpPr>
          <p:cNvPr id="33" name="SK-21-text-32"/>
          <p:cNvSpPr/>
          <p:nvPr/>
        </p:nvSpPr>
        <p:spPr>
          <a:xfrm>
            <a:off x="619125" y="302895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Slow Release:</a:t>
            </a:r>
            <a:r>
              <a:rPr lang="en-US" sz="1125" dirty="0">
                <a:solidFill>
                  <a:srgbClr val="2D3436"/>
                </a:solidFill>
              </a:rPr>
              <a:t> Include a small bowl of soup (lentil/vegetable) to provide warmth and initial fluids.</a:t>
            </a:r>
            <a:endParaRPr lang="en-US" sz="1125" dirty="0"/>
          </a:p>
        </p:txBody>
      </p:sp>
      <p:sp>
        <p:nvSpPr>
          <p:cNvPr id="34" name="SK-21-text-33"/>
          <p:cNvSpPr/>
          <p:nvPr/>
        </p:nvSpPr>
        <p:spPr>
          <a:xfrm>
            <a:off x="781050" y="42386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Healthy Iftari Plate</a:t>
            </a:r>
            <a:endParaRPr lang="en-US" sz="1350" dirty="0"/>
          </a:p>
        </p:txBody>
      </p:sp>
      <p:sp>
        <p:nvSpPr>
          <p:cNvPr id="35" name="SK-21-text-34"/>
          <p:cNvSpPr/>
          <p:nvPr/>
        </p:nvSpPr>
        <p:spPr>
          <a:xfrm>
            <a:off x="619125" y="463867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Balance:</a:t>
            </a:r>
            <a:r>
              <a:rPr lang="en-US" sz="1125" dirty="0">
                <a:solidFill>
                  <a:srgbClr val="2D3436"/>
                </a:solidFill>
              </a:rPr>
              <a:t> 1/2 plate salad/vegetables, 1/4 lean protein (chicken/fish/lentils), 1/4 complex carbohydrates.</a:t>
            </a:r>
            <a:endParaRPr lang="en-US" sz="1125" dirty="0"/>
          </a:p>
        </p:txBody>
      </p:sp>
      <p:sp>
        <p:nvSpPr>
          <p:cNvPr id="36" name="SK-21-text-35"/>
          <p:cNvSpPr/>
          <p:nvPr/>
        </p:nvSpPr>
        <p:spPr>
          <a:xfrm>
            <a:off x="619125" y="519112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Cooking Method:</a:t>
            </a:r>
            <a:r>
              <a:rPr lang="en-US" sz="1125" dirty="0">
                <a:solidFill>
                  <a:srgbClr val="2D3436"/>
                </a:solidFill>
              </a:rPr>
              <a:t> Grill, bake, or steam instead of frying. Use healthy oils (olive/rapeseed) in moderation.</a:t>
            </a:r>
            <a:endParaRPr lang="en-US" sz="1125" dirty="0"/>
          </a:p>
        </p:txBody>
      </p:sp>
      <p:sp>
        <p:nvSpPr>
          <p:cNvPr id="37" name="SK-21-text-36"/>
          <p:cNvSpPr/>
          <p:nvPr/>
        </p:nvSpPr>
        <p:spPr>
          <a:xfrm>
            <a:off x="619125" y="574357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Bowel Health:</a:t>
            </a:r>
            <a:r>
              <a:rPr lang="en-US" sz="1125" dirty="0">
                <a:solidFill>
                  <a:srgbClr val="2D3436"/>
                </a:solidFill>
              </a:rPr>
              <a:t> Keep skins on fruits and vegetables; ensure high fiber intake to prevent common Ramadan constipation.</a:t>
            </a:r>
            <a:endParaRPr lang="en-US" sz="1125" dirty="0"/>
          </a:p>
        </p:txBody>
      </p:sp>
      <p:sp>
        <p:nvSpPr>
          <p:cNvPr id="38" name="SK-21-text-37"/>
          <p:cNvSpPr/>
          <p:nvPr/>
        </p:nvSpPr>
        <p:spPr>
          <a:xfrm>
            <a:off x="6757988" y="152400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Foods to Limit or Avoid</a:t>
            </a:r>
            <a:endParaRPr lang="en-US" sz="1350" dirty="0"/>
          </a:p>
        </p:txBody>
      </p:sp>
      <p:sp>
        <p:nvSpPr>
          <p:cNvPr id="39" name="SK-21-text-38"/>
          <p:cNvSpPr/>
          <p:nvPr/>
        </p:nvSpPr>
        <p:spPr>
          <a:xfrm>
            <a:off x="6596063" y="192405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D63031"/>
                </a:solidFill>
              </a:rPr>
              <a:t>Fried Snacks:</a:t>
            </a:r>
            <a:r>
              <a:rPr lang="en-US" sz="1125" dirty="0">
                <a:solidFill>
                  <a:srgbClr val="2D3436"/>
                </a:solidFill>
              </a:rPr>
              <a:t> Samosas, pakoras, and spring rolls are calorie-dense and cause significant post-prandial hyperglycemia.</a:t>
            </a:r>
            <a:endParaRPr lang="en-US" sz="1125" dirty="0"/>
          </a:p>
        </p:txBody>
      </p:sp>
      <p:sp>
        <p:nvSpPr>
          <p:cNvPr id="40" name="SK-21-text-39"/>
          <p:cNvSpPr/>
          <p:nvPr/>
        </p:nvSpPr>
        <p:spPr>
          <a:xfrm>
            <a:off x="6596063" y="247650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D63031"/>
                </a:solidFill>
              </a:rPr>
              <a:t>Sugary Drinks:</a:t>
            </a:r>
            <a:r>
              <a:rPr lang="en-US" sz="1125" dirty="0">
                <a:solidFill>
                  <a:srgbClr val="2D3436"/>
                </a:solidFill>
              </a:rPr>
              <a:t> Avoid mango lassi, fruit syrups (Rooh Afza), and fizzy drinks. Opt for water, milk, or unsweetened tea.</a:t>
            </a:r>
            <a:endParaRPr lang="en-US" sz="1125" dirty="0"/>
          </a:p>
        </p:txBody>
      </p:sp>
      <p:sp>
        <p:nvSpPr>
          <p:cNvPr id="41" name="SK-21-text-40"/>
          <p:cNvSpPr/>
          <p:nvPr/>
        </p:nvSpPr>
        <p:spPr>
          <a:xfrm>
            <a:off x="6596063" y="3028950"/>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D63031"/>
                </a:solidFill>
              </a:rPr>
              <a:t>High-GI Starches:</a:t>
            </a:r>
            <a:r>
              <a:rPr lang="en-US" sz="1125" dirty="0">
                <a:solidFill>
                  <a:srgbClr val="2D3436"/>
                </a:solidFill>
              </a:rPr>
              <a:t> Reduce large portions of white rice, white bread, and refined flour desserts (Jalebi/Mithai).</a:t>
            </a:r>
            <a:endParaRPr lang="en-US" sz="1125" dirty="0"/>
          </a:p>
        </p:txBody>
      </p:sp>
      <p:sp>
        <p:nvSpPr>
          <p:cNvPr id="42" name="SK-21-text-41"/>
          <p:cNvSpPr/>
          <p:nvPr/>
        </p:nvSpPr>
        <p:spPr>
          <a:xfrm>
            <a:off x="6757988" y="423862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Fluid Management Strategy</a:t>
            </a:r>
            <a:endParaRPr lang="en-US" sz="1350" dirty="0"/>
          </a:p>
        </p:txBody>
      </p:sp>
      <p:sp>
        <p:nvSpPr>
          <p:cNvPr id="43" name="SK-21-text-42"/>
          <p:cNvSpPr/>
          <p:nvPr/>
        </p:nvSpPr>
        <p:spPr>
          <a:xfrm>
            <a:off x="6596063" y="463867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Total Intake:</a:t>
            </a:r>
            <a:r>
              <a:rPr lang="en-US" sz="1125" dirty="0">
                <a:solidFill>
                  <a:srgbClr val="2D3436"/>
                </a:solidFill>
              </a:rPr>
              <a:t> Aim for </a:t>
            </a:r>
            <a:r>
              <a:rPr lang="en-US" sz="1125" b="1" dirty="0">
                <a:solidFill>
                  <a:srgbClr val="E67E22"/>
                </a:solidFill>
              </a:rPr>
              <a:t>2–3 litres</a:t>
            </a:r>
            <a:r>
              <a:rPr lang="en-US" sz="1125" dirty="0">
                <a:solidFill>
                  <a:srgbClr val="2D3436"/>
                </a:solidFill>
              </a:rPr>
              <a:t> total between Iftari and Suhoor to prevent dehydration-linked AKI/DKA.</a:t>
            </a:r>
            <a:endParaRPr lang="en-US" sz="1125" dirty="0"/>
          </a:p>
        </p:txBody>
      </p:sp>
      <p:sp>
        <p:nvSpPr>
          <p:cNvPr id="44" name="SK-21-text-43"/>
          <p:cNvSpPr/>
          <p:nvPr/>
        </p:nvSpPr>
        <p:spPr>
          <a:xfrm>
            <a:off x="6596063" y="519112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Salt Control:</a:t>
            </a:r>
            <a:r>
              <a:rPr lang="en-US" sz="1125" dirty="0">
                <a:solidFill>
                  <a:srgbClr val="2D3436"/>
                </a:solidFill>
              </a:rPr>
              <a:t> Avoid excess salt at Iftari; high sodium increases thirst and dehydration risk the following day.</a:t>
            </a:r>
            <a:endParaRPr lang="en-US" sz="1125" dirty="0"/>
          </a:p>
        </p:txBody>
      </p:sp>
      <p:sp>
        <p:nvSpPr>
          <p:cNvPr id="45" name="SK-21-text-44"/>
          <p:cNvSpPr/>
          <p:nvPr/>
        </p:nvSpPr>
        <p:spPr>
          <a:xfrm>
            <a:off x="6596063" y="5743575"/>
            <a:ext cx="5167313"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E67E22"/>
                </a:solidFill>
              </a:rPr>
              <a:t>Caffeine:</a:t>
            </a:r>
            <a:r>
              <a:rPr lang="en-US" sz="1125" dirty="0">
                <a:solidFill>
                  <a:srgbClr val="2D3436"/>
                </a:solidFill>
              </a:rPr>
              <a:t> Limit tea and coffee; caffeine acts as a diuretic and increases fluid loss during fasting hours.</a:t>
            </a:r>
            <a:endParaRPr lang="en-US" sz="11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190500" y="76200"/>
            <a:ext cx="11811000" cy="828675"/>
          </a:xfrm>
          <a:prstGeom prst="rect">
            <a:avLst/>
          </a:prstGeom>
        </p:spPr>
      </p:pic>
      <p:pic>
        <p:nvPicPr>
          <p:cNvPr id="4" name="SK-22-img-3" descr="preencoded.png"/>
          <p:cNvPicPr>
            <a:picLocks noChangeAspect="1"/>
          </p:cNvPicPr>
          <p:nvPr/>
        </p:nvPicPr>
        <p:blipFill>
          <a:blip r:embed="rId5"/>
          <a:stretch>
            <a:fillRect/>
          </a:stretch>
        </p:blipFill>
        <p:spPr>
          <a:xfrm>
            <a:off x="428625" y="561975"/>
            <a:ext cx="11334750" cy="228600"/>
          </a:xfrm>
          <a:prstGeom prst="rect">
            <a:avLst/>
          </a:prstGeom>
        </p:spPr>
      </p:pic>
      <p:pic>
        <p:nvPicPr>
          <p:cNvPr id="5" name="SK-22-img-4" descr="preencoded.png"/>
          <p:cNvPicPr>
            <a:picLocks noChangeAspect="1"/>
          </p:cNvPicPr>
          <p:nvPr/>
        </p:nvPicPr>
        <p:blipFill>
          <a:blip r:embed="rId6"/>
          <a:stretch>
            <a:fillRect/>
          </a:stretch>
        </p:blipFill>
        <p:spPr>
          <a:xfrm>
            <a:off x="238125" y="1200150"/>
            <a:ext cx="5762625" cy="3352800"/>
          </a:xfrm>
          <a:prstGeom prst="rect">
            <a:avLst/>
          </a:prstGeom>
        </p:spPr>
      </p:pic>
      <p:pic>
        <p:nvPicPr>
          <p:cNvPr id="6" name="SK-22-img-5" descr="preencoded.png"/>
          <p:cNvPicPr>
            <a:picLocks noChangeAspect="1"/>
          </p:cNvPicPr>
          <p:nvPr/>
        </p:nvPicPr>
        <p:blipFill>
          <a:blip r:embed="rId7"/>
          <a:stretch>
            <a:fillRect/>
          </a:stretch>
        </p:blipFill>
        <p:spPr>
          <a:xfrm>
            <a:off x="476250" y="1390650"/>
            <a:ext cx="5286375" cy="404813"/>
          </a:xfrm>
          <a:prstGeom prst="rect">
            <a:avLst/>
          </a:prstGeom>
        </p:spPr>
      </p:pic>
      <p:pic>
        <p:nvPicPr>
          <p:cNvPr id="7" name="SK-22-img-6" descr="preencoded.png"/>
          <p:cNvPicPr>
            <a:picLocks noChangeAspect="1"/>
          </p:cNvPicPr>
          <p:nvPr/>
        </p:nvPicPr>
        <p:blipFill>
          <a:blip r:embed="rId8"/>
          <a:stretch>
            <a:fillRect/>
          </a:stretch>
        </p:blipFill>
        <p:spPr>
          <a:xfrm>
            <a:off x="529828" y="1458367"/>
            <a:ext cx="273844" cy="224879"/>
          </a:xfrm>
          <a:prstGeom prst="rect">
            <a:avLst/>
          </a:prstGeom>
        </p:spPr>
      </p:pic>
      <p:pic>
        <p:nvPicPr>
          <p:cNvPr id="8" name="SK-22-img-7" descr="preencoded.png"/>
          <p:cNvPicPr>
            <a:picLocks noChangeAspect="1"/>
          </p:cNvPicPr>
          <p:nvPr/>
        </p:nvPicPr>
        <p:blipFill>
          <a:blip r:embed="rId9"/>
          <a:stretch>
            <a:fillRect/>
          </a:stretch>
        </p:blipFill>
        <p:spPr>
          <a:xfrm>
            <a:off x="476250" y="1938337"/>
            <a:ext cx="130969" cy="119955"/>
          </a:xfrm>
          <a:prstGeom prst="rect">
            <a:avLst/>
          </a:prstGeom>
        </p:spPr>
      </p:pic>
      <p:pic>
        <p:nvPicPr>
          <p:cNvPr id="9" name="SK-22-img-8" descr="preencoded.png"/>
          <p:cNvPicPr>
            <a:picLocks noChangeAspect="1"/>
          </p:cNvPicPr>
          <p:nvPr/>
        </p:nvPicPr>
        <p:blipFill>
          <a:blip r:embed="rId10"/>
          <a:stretch>
            <a:fillRect/>
          </a:stretch>
        </p:blipFill>
        <p:spPr>
          <a:xfrm>
            <a:off x="476250" y="2433638"/>
            <a:ext cx="130969" cy="110728"/>
          </a:xfrm>
          <a:prstGeom prst="rect">
            <a:avLst/>
          </a:prstGeom>
        </p:spPr>
      </p:pic>
      <p:pic>
        <p:nvPicPr>
          <p:cNvPr id="10" name="SK-22-img-9" descr="preencoded.png"/>
          <p:cNvPicPr>
            <a:picLocks noChangeAspect="1"/>
          </p:cNvPicPr>
          <p:nvPr/>
        </p:nvPicPr>
        <p:blipFill>
          <a:blip r:embed="rId11"/>
          <a:stretch>
            <a:fillRect/>
          </a:stretch>
        </p:blipFill>
        <p:spPr>
          <a:xfrm>
            <a:off x="476250" y="2928938"/>
            <a:ext cx="130969" cy="130969"/>
          </a:xfrm>
          <a:prstGeom prst="rect">
            <a:avLst/>
          </a:prstGeom>
        </p:spPr>
      </p:pic>
      <p:pic>
        <p:nvPicPr>
          <p:cNvPr id="11" name="SK-22-img-10" descr="preencoded.png"/>
          <p:cNvPicPr>
            <a:picLocks noChangeAspect="1"/>
          </p:cNvPicPr>
          <p:nvPr/>
        </p:nvPicPr>
        <p:blipFill>
          <a:blip r:embed="rId12"/>
          <a:stretch>
            <a:fillRect/>
          </a:stretch>
        </p:blipFill>
        <p:spPr>
          <a:xfrm>
            <a:off x="476250" y="3452813"/>
            <a:ext cx="5286375" cy="909638"/>
          </a:xfrm>
          <a:prstGeom prst="rect">
            <a:avLst/>
          </a:prstGeom>
        </p:spPr>
      </p:pic>
      <p:pic>
        <p:nvPicPr>
          <p:cNvPr id="12" name="SK-22-img-11" descr="preencoded.png"/>
          <p:cNvPicPr>
            <a:picLocks noChangeAspect="1"/>
          </p:cNvPicPr>
          <p:nvPr/>
        </p:nvPicPr>
        <p:blipFill>
          <a:blip r:embed="rId13"/>
          <a:stretch>
            <a:fillRect/>
          </a:stretch>
        </p:blipFill>
        <p:spPr>
          <a:xfrm>
            <a:off x="238125" y="4705350"/>
            <a:ext cx="5762625" cy="1962150"/>
          </a:xfrm>
          <a:prstGeom prst="rect">
            <a:avLst/>
          </a:prstGeom>
        </p:spPr>
      </p:pic>
      <p:pic>
        <p:nvPicPr>
          <p:cNvPr id="13" name="SK-22-img-12" descr="preencoded.png"/>
          <p:cNvPicPr>
            <a:picLocks noChangeAspect="1"/>
          </p:cNvPicPr>
          <p:nvPr/>
        </p:nvPicPr>
        <p:blipFill>
          <a:blip r:embed="rId7"/>
          <a:stretch>
            <a:fillRect/>
          </a:stretch>
        </p:blipFill>
        <p:spPr>
          <a:xfrm>
            <a:off x="476250" y="4895850"/>
            <a:ext cx="5286375" cy="404813"/>
          </a:xfrm>
          <a:prstGeom prst="rect">
            <a:avLst/>
          </a:prstGeom>
        </p:spPr>
      </p:pic>
      <p:pic>
        <p:nvPicPr>
          <p:cNvPr id="14" name="SK-22-img-13" descr="preencoded.png"/>
          <p:cNvPicPr>
            <a:picLocks noChangeAspect="1"/>
          </p:cNvPicPr>
          <p:nvPr/>
        </p:nvPicPr>
        <p:blipFill>
          <a:blip r:embed="rId14"/>
          <a:stretch>
            <a:fillRect/>
          </a:stretch>
        </p:blipFill>
        <p:spPr>
          <a:xfrm>
            <a:off x="529828" y="4963567"/>
            <a:ext cx="273844" cy="224879"/>
          </a:xfrm>
          <a:prstGeom prst="rect">
            <a:avLst/>
          </a:prstGeom>
        </p:spPr>
      </p:pic>
      <p:pic>
        <p:nvPicPr>
          <p:cNvPr id="15" name="SK-22-img-14" descr="preencoded.png"/>
          <p:cNvPicPr>
            <a:picLocks noChangeAspect="1"/>
          </p:cNvPicPr>
          <p:nvPr/>
        </p:nvPicPr>
        <p:blipFill>
          <a:blip r:embed="rId10"/>
          <a:stretch>
            <a:fillRect/>
          </a:stretch>
        </p:blipFill>
        <p:spPr>
          <a:xfrm>
            <a:off x="476250" y="5443538"/>
            <a:ext cx="130969" cy="110728"/>
          </a:xfrm>
          <a:prstGeom prst="rect">
            <a:avLst/>
          </a:prstGeom>
        </p:spPr>
      </p:pic>
      <p:pic>
        <p:nvPicPr>
          <p:cNvPr id="16" name="SK-22-img-15" descr="preencoded.png"/>
          <p:cNvPicPr>
            <a:picLocks noChangeAspect="1"/>
          </p:cNvPicPr>
          <p:nvPr/>
        </p:nvPicPr>
        <p:blipFill>
          <a:blip r:embed="rId10"/>
          <a:stretch>
            <a:fillRect/>
          </a:stretch>
        </p:blipFill>
        <p:spPr>
          <a:xfrm>
            <a:off x="476250" y="5738813"/>
            <a:ext cx="130969" cy="110728"/>
          </a:xfrm>
          <a:prstGeom prst="rect">
            <a:avLst/>
          </a:prstGeom>
        </p:spPr>
      </p:pic>
      <p:pic>
        <p:nvPicPr>
          <p:cNvPr id="17" name="SK-22-img-16" descr="preencoded.png"/>
          <p:cNvPicPr>
            <a:picLocks noChangeAspect="1"/>
          </p:cNvPicPr>
          <p:nvPr/>
        </p:nvPicPr>
        <p:blipFill>
          <a:blip r:embed="rId10"/>
          <a:stretch>
            <a:fillRect/>
          </a:stretch>
        </p:blipFill>
        <p:spPr>
          <a:xfrm>
            <a:off x="476250" y="6034088"/>
            <a:ext cx="130969" cy="110728"/>
          </a:xfrm>
          <a:prstGeom prst="rect">
            <a:avLst/>
          </a:prstGeom>
        </p:spPr>
      </p:pic>
      <p:pic>
        <p:nvPicPr>
          <p:cNvPr id="18" name="SK-22-img-17" descr="preencoded.png"/>
          <p:cNvPicPr>
            <a:picLocks noChangeAspect="1"/>
          </p:cNvPicPr>
          <p:nvPr/>
        </p:nvPicPr>
        <p:blipFill>
          <a:blip r:embed="rId15"/>
          <a:stretch>
            <a:fillRect/>
          </a:stretch>
        </p:blipFill>
        <p:spPr>
          <a:xfrm>
            <a:off x="6191250" y="1200150"/>
            <a:ext cx="5762625" cy="2147888"/>
          </a:xfrm>
          <a:prstGeom prst="rect">
            <a:avLst/>
          </a:prstGeom>
        </p:spPr>
      </p:pic>
      <p:pic>
        <p:nvPicPr>
          <p:cNvPr id="19" name="SK-22-img-18" descr="preencoded.png"/>
          <p:cNvPicPr>
            <a:picLocks noChangeAspect="1"/>
          </p:cNvPicPr>
          <p:nvPr/>
        </p:nvPicPr>
        <p:blipFill>
          <a:blip r:embed="rId7"/>
          <a:stretch>
            <a:fillRect/>
          </a:stretch>
        </p:blipFill>
        <p:spPr>
          <a:xfrm>
            <a:off x="6429375" y="1390650"/>
            <a:ext cx="5286375" cy="404813"/>
          </a:xfrm>
          <a:prstGeom prst="rect">
            <a:avLst/>
          </a:prstGeom>
        </p:spPr>
      </p:pic>
      <p:pic>
        <p:nvPicPr>
          <p:cNvPr id="20" name="SK-22-img-19" descr="preencoded.png"/>
          <p:cNvPicPr>
            <a:picLocks noChangeAspect="1"/>
          </p:cNvPicPr>
          <p:nvPr/>
        </p:nvPicPr>
        <p:blipFill>
          <a:blip r:embed="rId16"/>
          <a:stretch>
            <a:fillRect/>
          </a:stretch>
        </p:blipFill>
        <p:spPr>
          <a:xfrm>
            <a:off x="6482953" y="1458367"/>
            <a:ext cx="273844" cy="224879"/>
          </a:xfrm>
          <a:prstGeom prst="rect">
            <a:avLst/>
          </a:prstGeom>
        </p:spPr>
      </p:pic>
      <p:pic>
        <p:nvPicPr>
          <p:cNvPr id="21" name="SK-22-img-20" descr="preencoded.png"/>
          <p:cNvPicPr>
            <a:picLocks noChangeAspect="1"/>
          </p:cNvPicPr>
          <p:nvPr/>
        </p:nvPicPr>
        <p:blipFill>
          <a:blip r:embed="rId10"/>
          <a:stretch>
            <a:fillRect/>
          </a:stretch>
        </p:blipFill>
        <p:spPr>
          <a:xfrm>
            <a:off x="6429375" y="1938337"/>
            <a:ext cx="130969" cy="110728"/>
          </a:xfrm>
          <a:prstGeom prst="rect">
            <a:avLst/>
          </a:prstGeom>
        </p:spPr>
      </p:pic>
      <p:pic>
        <p:nvPicPr>
          <p:cNvPr id="22" name="SK-22-img-21" descr="preencoded.png"/>
          <p:cNvPicPr>
            <a:picLocks noChangeAspect="1"/>
          </p:cNvPicPr>
          <p:nvPr/>
        </p:nvPicPr>
        <p:blipFill>
          <a:blip r:embed="rId17"/>
          <a:stretch>
            <a:fillRect/>
          </a:stretch>
        </p:blipFill>
        <p:spPr>
          <a:xfrm>
            <a:off x="6429375" y="2233613"/>
            <a:ext cx="130969" cy="110728"/>
          </a:xfrm>
          <a:prstGeom prst="rect">
            <a:avLst/>
          </a:prstGeom>
        </p:spPr>
      </p:pic>
      <p:pic>
        <p:nvPicPr>
          <p:cNvPr id="23" name="SK-22-img-22" descr="preencoded.png"/>
          <p:cNvPicPr>
            <a:picLocks noChangeAspect="1"/>
          </p:cNvPicPr>
          <p:nvPr/>
        </p:nvPicPr>
        <p:blipFill>
          <a:blip r:embed="rId9"/>
          <a:stretch>
            <a:fillRect/>
          </a:stretch>
        </p:blipFill>
        <p:spPr>
          <a:xfrm>
            <a:off x="6429375" y="2728913"/>
            <a:ext cx="130969" cy="119955"/>
          </a:xfrm>
          <a:prstGeom prst="rect">
            <a:avLst/>
          </a:prstGeom>
        </p:spPr>
      </p:pic>
      <p:pic>
        <p:nvPicPr>
          <p:cNvPr id="24" name="SK-22-img-23" descr="preencoded.png"/>
          <p:cNvPicPr>
            <a:picLocks noChangeAspect="1"/>
          </p:cNvPicPr>
          <p:nvPr/>
        </p:nvPicPr>
        <p:blipFill>
          <a:blip r:embed="rId18"/>
          <a:stretch>
            <a:fillRect/>
          </a:stretch>
        </p:blipFill>
        <p:spPr>
          <a:xfrm>
            <a:off x="6191250" y="3500438"/>
            <a:ext cx="5762625" cy="3167063"/>
          </a:xfrm>
          <a:prstGeom prst="rect">
            <a:avLst/>
          </a:prstGeom>
        </p:spPr>
      </p:pic>
      <p:pic>
        <p:nvPicPr>
          <p:cNvPr id="25" name="SK-22-img-24" descr="preencoded.png"/>
          <p:cNvPicPr>
            <a:picLocks noChangeAspect="1"/>
          </p:cNvPicPr>
          <p:nvPr/>
        </p:nvPicPr>
        <p:blipFill>
          <a:blip r:embed="rId19"/>
          <a:stretch>
            <a:fillRect/>
          </a:stretch>
        </p:blipFill>
        <p:spPr>
          <a:xfrm>
            <a:off x="6429375" y="3690937"/>
            <a:ext cx="5286375" cy="404813"/>
          </a:xfrm>
          <a:prstGeom prst="rect">
            <a:avLst/>
          </a:prstGeom>
        </p:spPr>
      </p:pic>
      <p:pic>
        <p:nvPicPr>
          <p:cNvPr id="26" name="SK-22-img-25" descr="preencoded.png"/>
          <p:cNvPicPr>
            <a:picLocks noChangeAspect="1"/>
          </p:cNvPicPr>
          <p:nvPr/>
        </p:nvPicPr>
        <p:blipFill>
          <a:blip r:embed="rId20"/>
          <a:stretch>
            <a:fillRect/>
          </a:stretch>
        </p:blipFill>
        <p:spPr>
          <a:xfrm>
            <a:off x="6482953" y="3758654"/>
            <a:ext cx="273844" cy="224879"/>
          </a:xfrm>
          <a:prstGeom prst="rect">
            <a:avLst/>
          </a:prstGeom>
        </p:spPr>
      </p:pic>
      <p:pic>
        <p:nvPicPr>
          <p:cNvPr id="27" name="SK-22-img-26" descr="preencoded.png"/>
          <p:cNvPicPr>
            <a:picLocks noChangeAspect="1"/>
          </p:cNvPicPr>
          <p:nvPr/>
        </p:nvPicPr>
        <p:blipFill>
          <a:blip r:embed="rId21"/>
          <a:stretch>
            <a:fillRect/>
          </a:stretch>
        </p:blipFill>
        <p:spPr>
          <a:xfrm>
            <a:off x="6429375" y="4210050"/>
            <a:ext cx="5286375" cy="242888"/>
          </a:xfrm>
          <a:prstGeom prst="rect">
            <a:avLst/>
          </a:prstGeom>
        </p:spPr>
      </p:pic>
      <p:pic>
        <p:nvPicPr>
          <p:cNvPr id="28" name="SK-22-img-27" descr="preencoded.png"/>
          <p:cNvPicPr>
            <a:picLocks noChangeAspect="1"/>
          </p:cNvPicPr>
          <p:nvPr/>
        </p:nvPicPr>
        <p:blipFill>
          <a:blip r:embed="rId10"/>
          <a:stretch>
            <a:fillRect/>
          </a:stretch>
        </p:blipFill>
        <p:spPr>
          <a:xfrm>
            <a:off x="6429375" y="4652963"/>
            <a:ext cx="130969" cy="110728"/>
          </a:xfrm>
          <a:prstGeom prst="rect">
            <a:avLst/>
          </a:prstGeom>
        </p:spPr>
      </p:pic>
      <p:pic>
        <p:nvPicPr>
          <p:cNvPr id="29" name="SK-22-img-28" descr="preencoded.png"/>
          <p:cNvPicPr>
            <a:picLocks noChangeAspect="1"/>
          </p:cNvPicPr>
          <p:nvPr/>
        </p:nvPicPr>
        <p:blipFill>
          <a:blip r:embed="rId10"/>
          <a:stretch>
            <a:fillRect/>
          </a:stretch>
        </p:blipFill>
        <p:spPr>
          <a:xfrm>
            <a:off x="6429375" y="4948238"/>
            <a:ext cx="130969" cy="110728"/>
          </a:xfrm>
          <a:prstGeom prst="rect">
            <a:avLst/>
          </a:prstGeom>
        </p:spPr>
      </p:pic>
      <p:pic>
        <p:nvPicPr>
          <p:cNvPr id="30" name="SK-22-img-29" descr="preencoded.png"/>
          <p:cNvPicPr>
            <a:picLocks noChangeAspect="1"/>
          </p:cNvPicPr>
          <p:nvPr/>
        </p:nvPicPr>
        <p:blipFill>
          <a:blip r:embed="rId10"/>
          <a:stretch>
            <a:fillRect/>
          </a:stretch>
        </p:blipFill>
        <p:spPr>
          <a:xfrm>
            <a:off x="6429375" y="5243513"/>
            <a:ext cx="130969" cy="110728"/>
          </a:xfrm>
          <a:prstGeom prst="rect">
            <a:avLst/>
          </a:prstGeom>
        </p:spPr>
      </p:pic>
      <p:pic>
        <p:nvPicPr>
          <p:cNvPr id="31" name="SK-22-img-30" descr="preencoded.png"/>
          <p:cNvPicPr>
            <a:picLocks noChangeAspect="1"/>
          </p:cNvPicPr>
          <p:nvPr/>
        </p:nvPicPr>
        <p:blipFill>
          <a:blip r:embed="rId22"/>
          <a:stretch>
            <a:fillRect/>
          </a:stretch>
        </p:blipFill>
        <p:spPr>
          <a:xfrm>
            <a:off x="6429375" y="5567363"/>
            <a:ext cx="5286375" cy="909638"/>
          </a:xfrm>
          <a:prstGeom prst="rect">
            <a:avLst/>
          </a:prstGeom>
        </p:spPr>
      </p:pic>
      <p:sp>
        <p:nvSpPr>
          <p:cNvPr id="32" name="SK-22-text-31"/>
          <p:cNvSpPr/>
          <p:nvPr/>
        </p:nvSpPr>
        <p:spPr>
          <a:xfrm>
            <a:off x="428625" y="190500"/>
            <a:ext cx="79552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EXERCISE AND TARAWEEH PRAYERS</a:t>
            </a:r>
            <a:endParaRPr lang="en-US" sz="1800" dirty="0"/>
          </a:p>
        </p:txBody>
      </p:sp>
      <p:sp>
        <p:nvSpPr>
          <p:cNvPr id="33" name="SK-22-text-32"/>
          <p:cNvSpPr/>
          <p:nvPr/>
        </p:nvSpPr>
        <p:spPr>
          <a:xfrm>
            <a:off x="10613529" y="304800"/>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4" name="SK-22-text-33"/>
          <p:cNvSpPr/>
          <p:nvPr/>
        </p:nvSpPr>
        <p:spPr>
          <a:xfrm>
            <a:off x="428625" y="561975"/>
            <a:ext cx="1133475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5" name="SK-22-text-34"/>
          <p:cNvSpPr/>
          <p:nvPr/>
        </p:nvSpPr>
        <p:spPr>
          <a:xfrm>
            <a:off x="238125" y="9810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6" name="SK-22-text-35"/>
          <p:cNvSpPr/>
          <p:nvPr/>
        </p:nvSpPr>
        <p:spPr>
          <a:xfrm>
            <a:off x="971550" y="1412081"/>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Taraweeh (Evening Prayers)</a:t>
            </a:r>
            <a:endParaRPr lang="en-US" sz="1500" dirty="0"/>
          </a:p>
        </p:txBody>
      </p:sp>
      <p:sp>
        <p:nvSpPr>
          <p:cNvPr id="37" name="SK-22-text-36"/>
          <p:cNvSpPr/>
          <p:nvPr/>
        </p:nvSpPr>
        <p:spPr>
          <a:xfrm>
            <a:off x="702469" y="1909762"/>
            <a:ext cx="50601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Counts as </a:t>
            </a:r>
            <a:r>
              <a:rPr lang="en-US" sz="1125" b="1" dirty="0">
                <a:solidFill>
                  <a:srgbClr val="2D3436"/>
                </a:solidFill>
              </a:rPr>
              <a:t>significant physical activity</a:t>
            </a:r>
            <a:r>
              <a:rPr lang="en-US" sz="1125" dirty="0">
                <a:solidFill>
                  <a:srgbClr val="2D3436"/>
                </a:solidFill>
              </a:rPr>
              <a:t> (1–2 hours of standing, bowing, and prostrating).</a:t>
            </a:r>
            <a:endParaRPr lang="en-US" sz="1125" dirty="0"/>
          </a:p>
        </p:txBody>
      </p:sp>
      <p:sp>
        <p:nvSpPr>
          <p:cNvPr id="38" name="SK-22-text-37"/>
          <p:cNvSpPr/>
          <p:nvPr/>
        </p:nvSpPr>
        <p:spPr>
          <a:xfrm>
            <a:off x="702469" y="2405063"/>
            <a:ext cx="50601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Occurs 2 hours after Iftari; often coincides with peak post-prandial glucose levels.</a:t>
            </a:r>
            <a:endParaRPr lang="en-US" sz="1125" dirty="0"/>
          </a:p>
        </p:txBody>
      </p:sp>
      <p:sp>
        <p:nvSpPr>
          <p:cNvPr id="39" name="SK-22-text-38"/>
          <p:cNvSpPr/>
          <p:nvPr/>
        </p:nvSpPr>
        <p:spPr>
          <a:xfrm>
            <a:off x="702469" y="2900363"/>
            <a:ext cx="50601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High exertion may increase risk of </a:t>
            </a:r>
            <a:r>
              <a:rPr lang="en-US" sz="1125" b="1" dirty="0">
                <a:solidFill>
                  <a:srgbClr val="2D3436"/>
                </a:solidFill>
              </a:rPr>
              <a:t>late-night hypoglycaemia</a:t>
            </a:r>
            <a:r>
              <a:rPr lang="en-US" sz="1125" dirty="0">
                <a:solidFill>
                  <a:srgbClr val="2D3436"/>
                </a:solidFill>
              </a:rPr>
              <a:t>, especially if on insulin or SUs.</a:t>
            </a:r>
            <a:endParaRPr lang="en-US" sz="1125" dirty="0"/>
          </a:p>
        </p:txBody>
      </p:sp>
      <p:sp>
        <p:nvSpPr>
          <p:cNvPr id="40" name="SK-22-text-39"/>
          <p:cNvSpPr/>
          <p:nvPr/>
        </p:nvSpPr>
        <p:spPr>
          <a:xfrm>
            <a:off x="619125" y="3567113"/>
            <a:ext cx="50006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rPr>
              <a:t>SCA COMMUNICATION TIP</a:t>
            </a:r>
            <a:endParaRPr lang="en-US" sz="975" dirty="0"/>
          </a:p>
        </p:txBody>
      </p:sp>
      <p:sp>
        <p:nvSpPr>
          <p:cNvPr id="41" name="SK-22-text-40"/>
          <p:cNvSpPr/>
          <p:nvPr/>
        </p:nvSpPr>
        <p:spPr>
          <a:xfrm>
            <a:off x="619125" y="3819525"/>
            <a:ext cx="4798516" cy="381000"/>
          </a:xfrm>
          <a:prstGeom prst="rect">
            <a:avLst/>
          </a:prstGeom>
          <a:noFill/>
          <a:ln/>
        </p:spPr>
        <p:txBody>
          <a:bodyPr vert="horz" wrap="square" lIns="0" tIns="0" rIns="0" bIns="0" rtlCol="0" anchor="ctr"/>
          <a:lstStyle/>
          <a:p>
            <a:pPr marL="0" indent="0">
              <a:lnSpc>
                <a:spcPts val="1575"/>
              </a:lnSpc>
              <a:buNone/>
            </a:pPr>
            <a:r>
              <a:rPr lang="en-US" sz="1050" i="1" dirty="0">
                <a:solidFill>
                  <a:srgbClr val="2D3436"/>
                </a:solidFill>
              </a:rPr>
              <a:t>Advise patients to treat Taraweeh like a gym session: check blood glucose before and after, and always carry hypo treatment/water.</a:t>
            </a:r>
            <a:endParaRPr lang="en-US" sz="1050" dirty="0"/>
          </a:p>
        </p:txBody>
      </p:sp>
      <p:sp>
        <p:nvSpPr>
          <p:cNvPr id="42" name="SK-22-text-41"/>
          <p:cNvSpPr/>
          <p:nvPr/>
        </p:nvSpPr>
        <p:spPr>
          <a:xfrm>
            <a:off x="971550" y="4917281"/>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Monitoring &amp; Safety</a:t>
            </a:r>
            <a:endParaRPr lang="en-US" sz="1500" dirty="0"/>
          </a:p>
        </p:txBody>
      </p:sp>
      <p:sp>
        <p:nvSpPr>
          <p:cNvPr id="43" name="SK-22-text-42"/>
          <p:cNvSpPr/>
          <p:nvPr/>
        </p:nvSpPr>
        <p:spPr>
          <a:xfrm>
            <a:off x="702469" y="5414963"/>
            <a:ext cx="942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Test BG before and after any planned physical activity.</a:t>
            </a:r>
            <a:endParaRPr lang="en-US" sz="1125" dirty="0"/>
          </a:p>
        </p:txBody>
      </p:sp>
      <p:sp>
        <p:nvSpPr>
          <p:cNvPr id="44" name="SK-22-text-43"/>
          <p:cNvSpPr/>
          <p:nvPr/>
        </p:nvSpPr>
        <p:spPr>
          <a:xfrm>
            <a:off x="702469" y="5710238"/>
            <a:ext cx="89154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Remind patients: </a:t>
            </a:r>
            <a:r>
              <a:rPr lang="en-US" sz="1125" b="1" dirty="0">
                <a:solidFill>
                  <a:srgbClr val="2D3436"/>
                </a:solidFill>
              </a:rPr>
              <a:t>Testing BG does NOT break the fast</a:t>
            </a:r>
            <a:r>
              <a:rPr lang="en-US" sz="1125" dirty="0">
                <a:solidFill>
                  <a:srgbClr val="2D3436"/>
                </a:solidFill>
              </a:rPr>
              <a:t>.</a:t>
            </a:r>
            <a:endParaRPr lang="en-US" sz="1125" dirty="0"/>
          </a:p>
        </p:txBody>
      </p:sp>
      <p:sp>
        <p:nvSpPr>
          <p:cNvPr id="45" name="SK-22-text-44"/>
          <p:cNvSpPr/>
          <p:nvPr/>
        </p:nvSpPr>
        <p:spPr>
          <a:xfrm>
            <a:off x="702469" y="6005513"/>
            <a:ext cx="10687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Break the fast immediately if BG &lt;3.9 mmol/L during activity.</a:t>
            </a:r>
            <a:endParaRPr lang="en-US" sz="1125" dirty="0"/>
          </a:p>
        </p:txBody>
      </p:sp>
      <p:sp>
        <p:nvSpPr>
          <p:cNvPr id="46" name="SK-22-text-45"/>
          <p:cNvSpPr/>
          <p:nvPr/>
        </p:nvSpPr>
        <p:spPr>
          <a:xfrm>
            <a:off x="6924675" y="1412081"/>
            <a:ext cx="52673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Physical Activity Levels</a:t>
            </a:r>
            <a:endParaRPr lang="en-US" sz="1500" dirty="0"/>
          </a:p>
        </p:txBody>
      </p:sp>
      <p:sp>
        <p:nvSpPr>
          <p:cNvPr id="47" name="SK-22-text-46"/>
          <p:cNvSpPr/>
          <p:nvPr/>
        </p:nvSpPr>
        <p:spPr>
          <a:xfrm>
            <a:off x="6655594" y="1909762"/>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Light-to-moderate:</a:t>
            </a:r>
            <a:r>
              <a:rPr lang="en-US" sz="1125" dirty="0">
                <a:solidFill>
                  <a:srgbClr val="2D3436"/>
                </a:solidFill>
              </a:rPr>
              <a:t> Walking or gentle yoga is appropriate during fasting hours.</a:t>
            </a:r>
            <a:endParaRPr lang="en-US" sz="1125" dirty="0"/>
          </a:p>
        </p:txBody>
      </p:sp>
      <p:sp>
        <p:nvSpPr>
          <p:cNvPr id="48" name="SK-22-text-47"/>
          <p:cNvSpPr/>
          <p:nvPr/>
        </p:nvSpPr>
        <p:spPr>
          <a:xfrm>
            <a:off x="6655594" y="2205038"/>
            <a:ext cx="50601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Strenuous exercise:</a:t>
            </a:r>
            <a:r>
              <a:rPr lang="en-US" sz="1125" dirty="0">
                <a:solidFill>
                  <a:srgbClr val="2D3436"/>
                </a:solidFill>
              </a:rPr>
              <a:t> Avoid during daylight hours due to dehydration and hypo risk.</a:t>
            </a:r>
            <a:endParaRPr lang="en-US" sz="1125" dirty="0"/>
          </a:p>
        </p:txBody>
      </p:sp>
      <p:sp>
        <p:nvSpPr>
          <p:cNvPr id="49" name="SK-22-text-48"/>
          <p:cNvSpPr/>
          <p:nvPr/>
        </p:nvSpPr>
        <p:spPr>
          <a:xfrm>
            <a:off x="6655594" y="2700338"/>
            <a:ext cx="506015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Encourage maintaining normal daily activities but avoiding over-exertion just before Iftari.</a:t>
            </a:r>
            <a:endParaRPr lang="en-US" sz="1125" dirty="0"/>
          </a:p>
        </p:txBody>
      </p:sp>
      <p:sp>
        <p:nvSpPr>
          <p:cNvPr id="50" name="SK-22-text-49"/>
          <p:cNvSpPr/>
          <p:nvPr/>
        </p:nvSpPr>
        <p:spPr>
          <a:xfrm>
            <a:off x="6924675" y="3712369"/>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Optimal Exercise Timing</a:t>
            </a:r>
            <a:endParaRPr lang="en-US" sz="1500" dirty="0"/>
          </a:p>
        </p:txBody>
      </p:sp>
      <p:sp>
        <p:nvSpPr>
          <p:cNvPr id="51" name="SK-22-text-50"/>
          <p:cNvSpPr/>
          <p:nvPr/>
        </p:nvSpPr>
        <p:spPr>
          <a:xfrm>
            <a:off x="6524625" y="4210050"/>
            <a:ext cx="5095875" cy="24288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Best Time: 1–2 hours AFTER Iftari</a:t>
            </a:r>
            <a:endParaRPr lang="en-US" sz="975" dirty="0"/>
          </a:p>
        </p:txBody>
      </p:sp>
      <p:sp>
        <p:nvSpPr>
          <p:cNvPr id="52" name="SK-22-text-51"/>
          <p:cNvSpPr/>
          <p:nvPr/>
        </p:nvSpPr>
        <p:spPr>
          <a:xfrm>
            <a:off x="6655594" y="4624388"/>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Energy stores are replenished and hydration is possible.</a:t>
            </a:r>
            <a:endParaRPr lang="en-US" sz="1125" dirty="0"/>
          </a:p>
        </p:txBody>
      </p:sp>
      <p:sp>
        <p:nvSpPr>
          <p:cNvPr id="53" name="SK-22-text-52"/>
          <p:cNvSpPr/>
          <p:nvPr/>
        </p:nvSpPr>
        <p:spPr>
          <a:xfrm>
            <a:off x="6655594" y="4919663"/>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Helps manage post-Iftari glucose spikes.</a:t>
            </a:r>
            <a:endParaRPr lang="en-US" sz="1125" dirty="0"/>
          </a:p>
        </p:txBody>
      </p:sp>
      <p:sp>
        <p:nvSpPr>
          <p:cNvPr id="54" name="SK-22-text-53"/>
          <p:cNvSpPr/>
          <p:nvPr/>
        </p:nvSpPr>
        <p:spPr>
          <a:xfrm>
            <a:off x="6655594" y="5214938"/>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Ensures safer physiological response to insulin/medications.</a:t>
            </a:r>
            <a:endParaRPr lang="en-US" sz="1125" dirty="0"/>
          </a:p>
        </p:txBody>
      </p:sp>
      <p:sp>
        <p:nvSpPr>
          <p:cNvPr id="55" name="SK-22-text-54"/>
          <p:cNvSpPr/>
          <p:nvPr/>
        </p:nvSpPr>
        <p:spPr>
          <a:xfrm>
            <a:off x="6572250" y="5681663"/>
            <a:ext cx="50006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rPr>
              <a:t>AKT PEARL</a:t>
            </a:r>
            <a:endParaRPr lang="en-US" sz="975" dirty="0"/>
          </a:p>
        </p:txBody>
      </p:sp>
      <p:sp>
        <p:nvSpPr>
          <p:cNvPr id="56" name="SK-22-text-55"/>
          <p:cNvSpPr/>
          <p:nvPr/>
        </p:nvSpPr>
        <p:spPr>
          <a:xfrm>
            <a:off x="6572250" y="5934075"/>
            <a:ext cx="4939010" cy="381000"/>
          </a:xfrm>
          <a:prstGeom prst="rect">
            <a:avLst/>
          </a:prstGeom>
          <a:noFill/>
          <a:ln/>
        </p:spPr>
        <p:txBody>
          <a:bodyPr vert="horz" wrap="square" lIns="0" tIns="0" rIns="0" bIns="0" rtlCol="0" anchor="ctr"/>
          <a:lstStyle/>
          <a:p>
            <a:pPr marL="0" indent="0">
              <a:lnSpc>
                <a:spcPts val="1575"/>
              </a:lnSpc>
              <a:buNone/>
            </a:pPr>
            <a:r>
              <a:rPr lang="en-US" sz="1050" i="1" dirty="0">
                <a:solidFill>
                  <a:srgbClr val="2D3436"/>
                </a:solidFill>
              </a:rPr>
              <a:t>Exercise during fasting hours increases risk of dehydration and euglycaemic DKA in SGLT2i users.</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4"/>
          <a:stretch>
            <a:fillRect/>
          </a:stretch>
        </p:blipFill>
        <p:spPr>
          <a:xfrm>
            <a:off x="190500" y="76200"/>
            <a:ext cx="11811000" cy="828675"/>
          </a:xfrm>
          <a:prstGeom prst="rect">
            <a:avLst/>
          </a:prstGeom>
        </p:spPr>
      </p:pic>
      <p:pic>
        <p:nvPicPr>
          <p:cNvPr id="5" name="SK-23-img-4" descr="preencoded.png"/>
          <p:cNvPicPr>
            <a:picLocks noChangeAspect="1"/>
          </p:cNvPicPr>
          <p:nvPr/>
        </p:nvPicPr>
        <p:blipFill>
          <a:blip r:embed="rId5"/>
          <a:stretch>
            <a:fillRect/>
          </a:stretch>
        </p:blipFill>
        <p:spPr>
          <a:xfrm>
            <a:off x="428625" y="561975"/>
            <a:ext cx="11334750" cy="228600"/>
          </a:xfrm>
          <a:prstGeom prst="rect">
            <a:avLst/>
          </a:prstGeom>
        </p:spPr>
      </p:pic>
      <p:pic>
        <p:nvPicPr>
          <p:cNvPr id="6" name="SK-23-img-5" descr="preencoded.png"/>
          <p:cNvPicPr>
            <a:picLocks noChangeAspect="1"/>
          </p:cNvPicPr>
          <p:nvPr/>
        </p:nvPicPr>
        <p:blipFill>
          <a:blip r:embed="rId6"/>
          <a:stretch>
            <a:fillRect/>
          </a:stretch>
        </p:blipFill>
        <p:spPr>
          <a:xfrm>
            <a:off x="238125" y="1200150"/>
            <a:ext cx="5738813" cy="742950"/>
          </a:xfrm>
          <a:prstGeom prst="rect">
            <a:avLst/>
          </a:prstGeom>
        </p:spPr>
      </p:pic>
      <p:pic>
        <p:nvPicPr>
          <p:cNvPr id="7" name="SK-23-img-6" descr="preencoded.png"/>
          <p:cNvPicPr>
            <a:picLocks noChangeAspect="1"/>
          </p:cNvPicPr>
          <p:nvPr/>
        </p:nvPicPr>
        <p:blipFill>
          <a:blip r:embed="rId7"/>
          <a:stretch>
            <a:fillRect/>
          </a:stretch>
        </p:blipFill>
        <p:spPr>
          <a:xfrm>
            <a:off x="238125" y="2181225"/>
            <a:ext cx="5738813" cy="4486275"/>
          </a:xfrm>
          <a:prstGeom prst="rect">
            <a:avLst/>
          </a:prstGeom>
        </p:spPr>
      </p:pic>
      <p:pic>
        <p:nvPicPr>
          <p:cNvPr id="8" name="SK-23-img-7" descr="preencoded.png"/>
          <p:cNvPicPr>
            <a:picLocks noChangeAspect="1"/>
          </p:cNvPicPr>
          <p:nvPr/>
        </p:nvPicPr>
        <p:blipFill>
          <a:blip r:embed="rId8"/>
          <a:stretch>
            <a:fillRect/>
          </a:stretch>
        </p:blipFill>
        <p:spPr>
          <a:xfrm>
            <a:off x="428625" y="2371725"/>
            <a:ext cx="5357813" cy="333375"/>
          </a:xfrm>
          <a:prstGeom prst="rect">
            <a:avLst/>
          </a:prstGeom>
        </p:spPr>
      </p:pic>
      <p:pic>
        <p:nvPicPr>
          <p:cNvPr id="9" name="SK-23-img-8" descr="preencoded.png"/>
          <p:cNvPicPr>
            <a:picLocks noChangeAspect="1"/>
          </p:cNvPicPr>
          <p:nvPr/>
        </p:nvPicPr>
        <p:blipFill>
          <a:blip r:embed="rId9"/>
          <a:stretch>
            <a:fillRect/>
          </a:stretch>
        </p:blipFill>
        <p:spPr>
          <a:xfrm>
            <a:off x="428625" y="2405063"/>
            <a:ext cx="238125" cy="190500"/>
          </a:xfrm>
          <a:prstGeom prst="rect">
            <a:avLst/>
          </a:prstGeom>
        </p:spPr>
      </p:pic>
      <p:pic>
        <p:nvPicPr>
          <p:cNvPr id="10" name="SK-23-img-9" descr="preencoded.png"/>
          <p:cNvPicPr>
            <a:picLocks noChangeAspect="1"/>
          </p:cNvPicPr>
          <p:nvPr/>
        </p:nvPicPr>
        <p:blipFill>
          <a:blip r:embed="rId10"/>
          <a:stretch>
            <a:fillRect/>
          </a:stretch>
        </p:blipFill>
        <p:spPr>
          <a:xfrm>
            <a:off x="428625" y="2886075"/>
            <a:ext cx="142875" cy="142875"/>
          </a:xfrm>
          <a:prstGeom prst="rect">
            <a:avLst/>
          </a:prstGeom>
        </p:spPr>
      </p:pic>
      <p:pic>
        <p:nvPicPr>
          <p:cNvPr id="11" name="SK-23-img-10" descr="preencoded.png"/>
          <p:cNvPicPr>
            <a:picLocks noChangeAspect="1"/>
          </p:cNvPicPr>
          <p:nvPr/>
        </p:nvPicPr>
        <p:blipFill>
          <a:blip r:embed="rId11"/>
          <a:stretch>
            <a:fillRect/>
          </a:stretch>
        </p:blipFill>
        <p:spPr>
          <a:xfrm>
            <a:off x="428625" y="3400425"/>
            <a:ext cx="142875" cy="155823"/>
          </a:xfrm>
          <a:prstGeom prst="rect">
            <a:avLst/>
          </a:prstGeom>
        </p:spPr>
      </p:pic>
      <p:pic>
        <p:nvPicPr>
          <p:cNvPr id="12" name="SK-23-img-11" descr="preencoded.png"/>
          <p:cNvPicPr>
            <a:picLocks noChangeAspect="1"/>
          </p:cNvPicPr>
          <p:nvPr/>
        </p:nvPicPr>
        <p:blipFill>
          <a:blip r:embed="rId10"/>
          <a:stretch>
            <a:fillRect/>
          </a:stretch>
        </p:blipFill>
        <p:spPr>
          <a:xfrm>
            <a:off x="428625" y="3914775"/>
            <a:ext cx="142875" cy="142875"/>
          </a:xfrm>
          <a:prstGeom prst="rect">
            <a:avLst/>
          </a:prstGeom>
        </p:spPr>
      </p:pic>
      <p:pic>
        <p:nvPicPr>
          <p:cNvPr id="13" name="SK-23-img-12" descr="preencoded.png"/>
          <p:cNvPicPr>
            <a:picLocks noChangeAspect="1"/>
          </p:cNvPicPr>
          <p:nvPr/>
        </p:nvPicPr>
        <p:blipFill>
          <a:blip r:embed="rId12"/>
          <a:stretch>
            <a:fillRect/>
          </a:stretch>
        </p:blipFill>
        <p:spPr>
          <a:xfrm>
            <a:off x="428625" y="4391025"/>
            <a:ext cx="5357813" cy="881063"/>
          </a:xfrm>
          <a:prstGeom prst="rect">
            <a:avLst/>
          </a:prstGeom>
        </p:spPr>
      </p:pic>
      <p:pic>
        <p:nvPicPr>
          <p:cNvPr id="14" name="SK-23-img-13" descr="preencoded.png"/>
          <p:cNvPicPr>
            <a:picLocks noChangeAspect="1"/>
          </p:cNvPicPr>
          <p:nvPr/>
        </p:nvPicPr>
        <p:blipFill>
          <a:blip r:embed="rId13"/>
          <a:stretch>
            <a:fillRect/>
          </a:stretch>
        </p:blipFill>
        <p:spPr>
          <a:xfrm>
            <a:off x="6215063" y="1200150"/>
            <a:ext cx="5738813" cy="3076575"/>
          </a:xfrm>
          <a:prstGeom prst="rect">
            <a:avLst/>
          </a:prstGeom>
        </p:spPr>
      </p:pic>
      <p:pic>
        <p:nvPicPr>
          <p:cNvPr id="15" name="SK-23-img-14" descr="preencoded.png"/>
          <p:cNvPicPr>
            <a:picLocks noChangeAspect="1"/>
          </p:cNvPicPr>
          <p:nvPr/>
        </p:nvPicPr>
        <p:blipFill>
          <a:blip r:embed="rId14"/>
          <a:stretch>
            <a:fillRect/>
          </a:stretch>
        </p:blipFill>
        <p:spPr>
          <a:xfrm>
            <a:off x="6405563" y="1390650"/>
            <a:ext cx="5357813" cy="333375"/>
          </a:xfrm>
          <a:prstGeom prst="rect">
            <a:avLst/>
          </a:prstGeom>
        </p:spPr>
      </p:pic>
      <p:pic>
        <p:nvPicPr>
          <p:cNvPr id="16" name="SK-23-img-15" descr="preencoded.png"/>
          <p:cNvPicPr>
            <a:picLocks noChangeAspect="1"/>
          </p:cNvPicPr>
          <p:nvPr/>
        </p:nvPicPr>
        <p:blipFill>
          <a:blip r:embed="rId15"/>
          <a:stretch>
            <a:fillRect/>
          </a:stretch>
        </p:blipFill>
        <p:spPr>
          <a:xfrm>
            <a:off x="6405563" y="1423988"/>
            <a:ext cx="238125" cy="190500"/>
          </a:xfrm>
          <a:prstGeom prst="rect">
            <a:avLst/>
          </a:prstGeom>
        </p:spPr>
      </p:pic>
      <p:pic>
        <p:nvPicPr>
          <p:cNvPr id="17" name="SK-23-img-16" descr="preencoded.png"/>
          <p:cNvPicPr>
            <a:picLocks noChangeAspect="1"/>
          </p:cNvPicPr>
          <p:nvPr/>
        </p:nvPicPr>
        <p:blipFill>
          <a:blip r:embed="rId16"/>
          <a:stretch>
            <a:fillRect/>
          </a:stretch>
        </p:blipFill>
        <p:spPr>
          <a:xfrm>
            <a:off x="6405563" y="1866900"/>
            <a:ext cx="2607469" cy="609600"/>
          </a:xfrm>
          <a:prstGeom prst="rect">
            <a:avLst/>
          </a:prstGeom>
        </p:spPr>
      </p:pic>
      <p:pic>
        <p:nvPicPr>
          <p:cNvPr id="18" name="SK-23-img-17" descr="preencoded.png"/>
          <p:cNvPicPr>
            <a:picLocks noChangeAspect="1"/>
          </p:cNvPicPr>
          <p:nvPr/>
        </p:nvPicPr>
        <p:blipFill>
          <a:blip r:embed="rId17"/>
          <a:stretch>
            <a:fillRect/>
          </a:stretch>
        </p:blipFill>
        <p:spPr>
          <a:xfrm>
            <a:off x="9155906" y="1866900"/>
            <a:ext cx="2607469" cy="609600"/>
          </a:xfrm>
          <a:prstGeom prst="rect">
            <a:avLst/>
          </a:prstGeom>
        </p:spPr>
      </p:pic>
      <p:pic>
        <p:nvPicPr>
          <p:cNvPr id="19" name="SK-23-img-18" descr="preencoded.png"/>
          <p:cNvPicPr>
            <a:picLocks noChangeAspect="1"/>
          </p:cNvPicPr>
          <p:nvPr/>
        </p:nvPicPr>
        <p:blipFill>
          <a:blip r:embed="rId18"/>
          <a:stretch>
            <a:fillRect/>
          </a:stretch>
        </p:blipFill>
        <p:spPr>
          <a:xfrm>
            <a:off x="6405563" y="2590800"/>
            <a:ext cx="2607469" cy="838200"/>
          </a:xfrm>
          <a:prstGeom prst="rect">
            <a:avLst/>
          </a:prstGeom>
        </p:spPr>
      </p:pic>
      <p:pic>
        <p:nvPicPr>
          <p:cNvPr id="20" name="SK-23-img-19" descr="preencoded.png"/>
          <p:cNvPicPr>
            <a:picLocks noChangeAspect="1"/>
          </p:cNvPicPr>
          <p:nvPr/>
        </p:nvPicPr>
        <p:blipFill>
          <a:blip r:embed="rId19"/>
          <a:stretch>
            <a:fillRect/>
          </a:stretch>
        </p:blipFill>
        <p:spPr>
          <a:xfrm>
            <a:off x="9155906" y="2590800"/>
            <a:ext cx="2607469" cy="838200"/>
          </a:xfrm>
          <a:prstGeom prst="rect">
            <a:avLst/>
          </a:prstGeom>
        </p:spPr>
      </p:pic>
      <p:pic>
        <p:nvPicPr>
          <p:cNvPr id="21" name="SK-23-img-20" descr="preencoded.png"/>
          <p:cNvPicPr>
            <a:picLocks noChangeAspect="1"/>
          </p:cNvPicPr>
          <p:nvPr/>
        </p:nvPicPr>
        <p:blipFill>
          <a:blip r:embed="rId20"/>
          <a:stretch>
            <a:fillRect/>
          </a:stretch>
        </p:blipFill>
        <p:spPr>
          <a:xfrm>
            <a:off x="6405563" y="3609975"/>
            <a:ext cx="142875" cy="131862"/>
          </a:xfrm>
          <a:prstGeom prst="rect">
            <a:avLst/>
          </a:prstGeom>
        </p:spPr>
      </p:pic>
      <p:pic>
        <p:nvPicPr>
          <p:cNvPr id="22" name="SK-23-img-21" descr="preencoded.png"/>
          <p:cNvPicPr>
            <a:picLocks noChangeAspect="1"/>
          </p:cNvPicPr>
          <p:nvPr/>
        </p:nvPicPr>
        <p:blipFill>
          <a:blip r:embed="rId21"/>
          <a:stretch>
            <a:fillRect/>
          </a:stretch>
        </p:blipFill>
        <p:spPr>
          <a:xfrm>
            <a:off x="6215063" y="4429125"/>
            <a:ext cx="5738813" cy="2238375"/>
          </a:xfrm>
          <a:prstGeom prst="rect">
            <a:avLst/>
          </a:prstGeom>
        </p:spPr>
      </p:pic>
      <p:pic>
        <p:nvPicPr>
          <p:cNvPr id="23" name="SK-23-img-22" descr="preencoded.png"/>
          <p:cNvPicPr>
            <a:picLocks noChangeAspect="1"/>
          </p:cNvPicPr>
          <p:nvPr/>
        </p:nvPicPr>
        <p:blipFill>
          <a:blip r:embed="rId14"/>
          <a:stretch>
            <a:fillRect/>
          </a:stretch>
        </p:blipFill>
        <p:spPr>
          <a:xfrm>
            <a:off x="6405563" y="4619625"/>
            <a:ext cx="5357813" cy="333375"/>
          </a:xfrm>
          <a:prstGeom prst="rect">
            <a:avLst/>
          </a:prstGeom>
        </p:spPr>
      </p:pic>
      <p:pic>
        <p:nvPicPr>
          <p:cNvPr id="24" name="SK-23-img-23" descr="preencoded.png"/>
          <p:cNvPicPr>
            <a:picLocks noChangeAspect="1"/>
          </p:cNvPicPr>
          <p:nvPr/>
        </p:nvPicPr>
        <p:blipFill>
          <a:blip r:embed="rId22"/>
          <a:stretch>
            <a:fillRect/>
          </a:stretch>
        </p:blipFill>
        <p:spPr>
          <a:xfrm>
            <a:off x="6405563" y="4652963"/>
            <a:ext cx="238125" cy="190500"/>
          </a:xfrm>
          <a:prstGeom prst="rect">
            <a:avLst/>
          </a:prstGeom>
        </p:spPr>
      </p:pic>
      <p:pic>
        <p:nvPicPr>
          <p:cNvPr id="25" name="SK-23-img-24" descr="preencoded.png"/>
          <p:cNvPicPr>
            <a:picLocks noChangeAspect="1"/>
          </p:cNvPicPr>
          <p:nvPr/>
        </p:nvPicPr>
        <p:blipFill>
          <a:blip r:embed="rId23"/>
          <a:stretch>
            <a:fillRect/>
          </a:stretch>
        </p:blipFill>
        <p:spPr>
          <a:xfrm>
            <a:off x="6405563" y="5133975"/>
            <a:ext cx="142875" cy="114300"/>
          </a:xfrm>
          <a:prstGeom prst="rect">
            <a:avLst/>
          </a:prstGeom>
        </p:spPr>
      </p:pic>
      <p:pic>
        <p:nvPicPr>
          <p:cNvPr id="26" name="SK-23-img-25" descr="preencoded.png"/>
          <p:cNvPicPr>
            <a:picLocks noChangeAspect="1"/>
          </p:cNvPicPr>
          <p:nvPr/>
        </p:nvPicPr>
        <p:blipFill>
          <a:blip r:embed="rId24"/>
          <a:stretch>
            <a:fillRect/>
          </a:stretch>
        </p:blipFill>
        <p:spPr>
          <a:xfrm>
            <a:off x="6405563" y="5448300"/>
            <a:ext cx="142875" cy="114300"/>
          </a:xfrm>
          <a:prstGeom prst="rect">
            <a:avLst/>
          </a:prstGeom>
        </p:spPr>
      </p:pic>
      <p:pic>
        <p:nvPicPr>
          <p:cNvPr id="27" name="SK-23-img-26" descr="preencoded.png"/>
          <p:cNvPicPr>
            <a:picLocks noChangeAspect="1"/>
          </p:cNvPicPr>
          <p:nvPr/>
        </p:nvPicPr>
        <p:blipFill>
          <a:blip r:embed="rId25"/>
          <a:stretch>
            <a:fillRect/>
          </a:stretch>
        </p:blipFill>
        <p:spPr>
          <a:xfrm>
            <a:off x="6405563" y="5762625"/>
            <a:ext cx="142875" cy="114300"/>
          </a:xfrm>
          <a:prstGeom prst="rect">
            <a:avLst/>
          </a:prstGeom>
        </p:spPr>
      </p:pic>
      <p:sp>
        <p:nvSpPr>
          <p:cNvPr id="28" name="SK-23-text-27"/>
          <p:cNvSpPr/>
          <p:nvPr/>
        </p:nvSpPr>
        <p:spPr>
          <a:xfrm>
            <a:off x="428625" y="190500"/>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COMMUNICATION SKILLS AND CULTURAL SENSITIVITY</a:t>
            </a:r>
            <a:endParaRPr lang="en-US" sz="1800" dirty="0"/>
          </a:p>
        </p:txBody>
      </p:sp>
      <p:sp>
        <p:nvSpPr>
          <p:cNvPr id="29" name="SK-23-text-28"/>
          <p:cNvSpPr/>
          <p:nvPr/>
        </p:nvSpPr>
        <p:spPr>
          <a:xfrm>
            <a:off x="10613529" y="304800"/>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0" name="SK-23-text-29"/>
          <p:cNvSpPr/>
          <p:nvPr/>
        </p:nvSpPr>
        <p:spPr>
          <a:xfrm>
            <a:off x="428625" y="561975"/>
            <a:ext cx="1133475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1" name="SK-23-text-30"/>
          <p:cNvSpPr/>
          <p:nvPr/>
        </p:nvSpPr>
        <p:spPr>
          <a:xfrm>
            <a:off x="238125" y="9810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2" name="SK-23-text-31"/>
          <p:cNvSpPr/>
          <p:nvPr/>
        </p:nvSpPr>
        <p:spPr>
          <a:xfrm>
            <a:off x="381000" y="1371600"/>
            <a:ext cx="5172670" cy="390525"/>
          </a:xfrm>
          <a:prstGeom prst="rect">
            <a:avLst/>
          </a:prstGeom>
          <a:noFill/>
          <a:ln/>
        </p:spPr>
        <p:txBody>
          <a:bodyPr vert="horz" wrap="square" lIns="0" tIns="0" rIns="0" bIns="0" rtlCol="0" anchor="ctr"/>
          <a:lstStyle/>
          <a:p>
            <a:pPr marL="0" indent="0">
              <a:lnSpc>
                <a:spcPts val="1800"/>
              </a:lnSpc>
              <a:buNone/>
            </a:pPr>
            <a:r>
              <a:rPr lang="en-US" sz="1200" b="1" i="1" dirty="0">
                <a:solidFill>
                  <a:srgbClr val="E67E22"/>
                </a:solidFill>
              </a:rPr>
              <a:t>"A patient with a HbA1c of 75 mmol/mol insists on fasting for the full 30 days. What is your first question?"</a:t>
            </a:r>
            <a:endParaRPr lang="en-US" sz="1200" dirty="0"/>
          </a:p>
        </p:txBody>
      </p:sp>
      <p:sp>
        <p:nvSpPr>
          <p:cNvPr id="33" name="SK-23-text-32"/>
          <p:cNvSpPr/>
          <p:nvPr/>
        </p:nvSpPr>
        <p:spPr>
          <a:xfrm>
            <a:off x="781050" y="237172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Shared Decision-Making</a:t>
            </a:r>
            <a:endParaRPr lang="en-US" sz="1350" dirty="0"/>
          </a:p>
        </p:txBody>
      </p:sp>
      <p:sp>
        <p:nvSpPr>
          <p:cNvPr id="34" name="SK-23-text-33"/>
          <p:cNvSpPr/>
          <p:nvPr/>
        </p:nvSpPr>
        <p:spPr>
          <a:xfrm>
            <a:off x="666750" y="28479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Avoid Directives:</a:t>
            </a:r>
            <a:r>
              <a:rPr lang="en-US" sz="1125" dirty="0">
                <a:solidFill>
                  <a:srgbClr val="2D3436"/>
                </a:solidFill>
              </a:rPr>
              <a:t> Do not simply forbid fasting. Explore the spiritual significance for the individual first.</a:t>
            </a:r>
            <a:endParaRPr lang="en-US" sz="1125" dirty="0"/>
          </a:p>
        </p:txBody>
      </p:sp>
      <p:sp>
        <p:nvSpPr>
          <p:cNvPr id="35" name="SK-23-text-34"/>
          <p:cNvSpPr/>
          <p:nvPr/>
        </p:nvSpPr>
        <p:spPr>
          <a:xfrm>
            <a:off x="666750" y="336232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Inform, Don't Command:</a:t>
            </a:r>
            <a:r>
              <a:rPr lang="en-US" sz="1125" dirty="0">
                <a:solidFill>
                  <a:srgbClr val="2D3436"/>
                </a:solidFill>
              </a:rPr>
              <a:t> Use the IDF-DAR risk tool to provide objective safety data to inform </a:t>
            </a:r>
            <a:r>
              <a:rPr lang="en-US" sz="1125" i="1" dirty="0">
                <a:solidFill>
                  <a:srgbClr val="2D3436"/>
                </a:solidFill>
              </a:rPr>
              <a:t>their</a:t>
            </a:r>
            <a:r>
              <a:rPr lang="en-US" sz="1125" dirty="0">
                <a:solidFill>
                  <a:srgbClr val="2D3436"/>
                </a:solidFill>
              </a:rPr>
              <a:t> decision.</a:t>
            </a:r>
            <a:endParaRPr lang="en-US" sz="1125" dirty="0"/>
          </a:p>
        </p:txBody>
      </p:sp>
      <p:sp>
        <p:nvSpPr>
          <p:cNvPr id="36" name="SK-23-text-35"/>
          <p:cNvSpPr/>
          <p:nvPr/>
        </p:nvSpPr>
        <p:spPr>
          <a:xfrm>
            <a:off x="666750" y="38766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Supportive Framing:</a:t>
            </a:r>
            <a:r>
              <a:rPr lang="en-US" sz="1125" dirty="0">
                <a:solidFill>
                  <a:srgbClr val="2D3436"/>
                </a:solidFill>
              </a:rPr>
              <a:t> Shift from "You shouldn't fast" to "I want to help you fast as safely as possible."</a:t>
            </a:r>
            <a:endParaRPr lang="en-US" sz="1125" dirty="0"/>
          </a:p>
        </p:txBody>
      </p:sp>
      <p:sp>
        <p:nvSpPr>
          <p:cNvPr id="37" name="SK-23-text-36"/>
          <p:cNvSpPr/>
          <p:nvPr/>
        </p:nvSpPr>
        <p:spPr>
          <a:xfrm>
            <a:off x="523875" y="4486275"/>
            <a:ext cx="5167313"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980B9"/>
                </a:solidFill>
              </a:rPr>
              <a:t>SCA Key Phrase:</a:t>
            </a:r>
            <a:endParaRPr lang="en-US" sz="975" dirty="0"/>
          </a:p>
        </p:txBody>
      </p:sp>
      <p:sp>
        <p:nvSpPr>
          <p:cNvPr id="38" name="SK-23-text-37"/>
          <p:cNvSpPr/>
          <p:nvPr/>
        </p:nvSpPr>
        <p:spPr>
          <a:xfrm>
            <a:off x="523875" y="4748213"/>
            <a:ext cx="5144244" cy="381000"/>
          </a:xfrm>
          <a:prstGeom prst="rect">
            <a:avLst/>
          </a:prstGeom>
          <a:noFill/>
          <a:ln/>
        </p:spPr>
        <p:txBody>
          <a:bodyPr vert="horz" wrap="square" lIns="0" tIns="0" rIns="0" bIns="0" rtlCol="0" anchor="ctr"/>
          <a:lstStyle/>
          <a:p>
            <a:pPr marL="0" indent="0">
              <a:lnSpc>
                <a:spcPts val="1575"/>
              </a:lnSpc>
              <a:buNone/>
            </a:pPr>
            <a:r>
              <a:rPr lang="en-US" sz="1050" i="1" dirty="0">
                <a:solidFill>
                  <a:srgbClr val="2D3436"/>
                </a:solidFill>
              </a:rPr>
              <a:t>"I understand how important this month is for you spiritually. My goal is to work together to ensure your health is protected while you observe your faith."</a:t>
            </a:r>
            <a:endParaRPr lang="en-US" sz="1050" dirty="0"/>
          </a:p>
        </p:txBody>
      </p:sp>
      <p:sp>
        <p:nvSpPr>
          <p:cNvPr id="39" name="SK-23-text-38"/>
          <p:cNvSpPr/>
          <p:nvPr/>
        </p:nvSpPr>
        <p:spPr>
          <a:xfrm>
            <a:off x="6757988" y="1390650"/>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Cultural Literacy &amp; Language</a:t>
            </a:r>
            <a:endParaRPr lang="en-US" sz="1350" dirty="0"/>
          </a:p>
        </p:txBody>
      </p:sp>
      <p:sp>
        <p:nvSpPr>
          <p:cNvPr id="40" name="SK-23-text-39"/>
          <p:cNvSpPr/>
          <p:nvPr/>
        </p:nvSpPr>
        <p:spPr>
          <a:xfrm>
            <a:off x="6500813" y="1943100"/>
            <a:ext cx="241696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Suhoor / Sehri</a:t>
            </a:r>
            <a:endParaRPr lang="en-US" sz="1050" dirty="0"/>
          </a:p>
        </p:txBody>
      </p:sp>
      <p:sp>
        <p:nvSpPr>
          <p:cNvPr id="41" name="SK-23-text-40"/>
          <p:cNvSpPr/>
          <p:nvPr/>
        </p:nvSpPr>
        <p:spPr>
          <a:xfrm>
            <a:off x="6500813" y="2209800"/>
            <a:ext cx="5691188" cy="142875"/>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The pre-dawn meal before the fast begins.</a:t>
            </a:r>
            <a:endParaRPr lang="en-US" sz="975" dirty="0"/>
          </a:p>
        </p:txBody>
      </p:sp>
      <p:sp>
        <p:nvSpPr>
          <p:cNvPr id="42" name="SK-23-text-41"/>
          <p:cNvSpPr/>
          <p:nvPr/>
        </p:nvSpPr>
        <p:spPr>
          <a:xfrm>
            <a:off x="9251156" y="1943100"/>
            <a:ext cx="25603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Iftari / Maghrib</a:t>
            </a:r>
            <a:endParaRPr lang="en-US" sz="1050" dirty="0"/>
          </a:p>
        </p:txBody>
      </p:sp>
      <p:sp>
        <p:nvSpPr>
          <p:cNvPr id="43" name="SK-23-text-42"/>
          <p:cNvSpPr/>
          <p:nvPr/>
        </p:nvSpPr>
        <p:spPr>
          <a:xfrm>
            <a:off x="9251156" y="2209800"/>
            <a:ext cx="2940844" cy="142875"/>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The meal at sunset to break the fast.</a:t>
            </a:r>
            <a:endParaRPr lang="en-US" sz="975" dirty="0"/>
          </a:p>
        </p:txBody>
      </p:sp>
      <p:sp>
        <p:nvSpPr>
          <p:cNvPr id="44" name="SK-23-text-43"/>
          <p:cNvSpPr/>
          <p:nvPr/>
        </p:nvSpPr>
        <p:spPr>
          <a:xfrm>
            <a:off x="6500813" y="2667000"/>
            <a:ext cx="241696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Taraweeh</a:t>
            </a:r>
            <a:endParaRPr lang="en-US" sz="1050" dirty="0"/>
          </a:p>
        </p:txBody>
      </p:sp>
      <p:sp>
        <p:nvSpPr>
          <p:cNvPr id="45" name="SK-23-text-44"/>
          <p:cNvSpPr/>
          <p:nvPr/>
        </p:nvSpPr>
        <p:spPr>
          <a:xfrm>
            <a:off x="6500813" y="2933700"/>
            <a:ext cx="1982242" cy="371475"/>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Evening prayers (counts as physical activity).</a:t>
            </a:r>
            <a:endParaRPr lang="en-US" sz="975" dirty="0"/>
          </a:p>
        </p:txBody>
      </p:sp>
      <p:sp>
        <p:nvSpPr>
          <p:cNvPr id="46" name="SK-23-text-45"/>
          <p:cNvSpPr/>
          <p:nvPr/>
        </p:nvSpPr>
        <p:spPr>
          <a:xfrm>
            <a:off x="9251156" y="2667000"/>
            <a:ext cx="2416969"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Qadha / Fidya</a:t>
            </a:r>
            <a:endParaRPr lang="en-US" sz="1050" dirty="0"/>
          </a:p>
        </p:txBody>
      </p:sp>
      <p:sp>
        <p:nvSpPr>
          <p:cNvPr id="47" name="SK-23-text-46"/>
          <p:cNvSpPr/>
          <p:nvPr/>
        </p:nvSpPr>
        <p:spPr>
          <a:xfrm>
            <a:off x="9251156" y="2933700"/>
            <a:ext cx="2411016" cy="371475"/>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Ways to make up or compensate for missed fasts.</a:t>
            </a:r>
            <a:endParaRPr lang="en-US" sz="975" dirty="0"/>
          </a:p>
        </p:txBody>
      </p:sp>
      <p:sp>
        <p:nvSpPr>
          <p:cNvPr id="48" name="SK-23-text-47"/>
          <p:cNvSpPr/>
          <p:nvPr/>
        </p:nvSpPr>
        <p:spPr>
          <a:xfrm>
            <a:off x="6643688" y="35718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Myth-Busting:</a:t>
            </a:r>
            <a:r>
              <a:rPr lang="en-US" sz="1125" dirty="0">
                <a:solidFill>
                  <a:srgbClr val="2D3436"/>
                </a:solidFill>
              </a:rPr>
              <a:t> Explicitly state that finger-prick blood glucose testing does </a:t>
            </a:r>
            <a:r>
              <a:rPr lang="en-US" sz="1125" b="1" dirty="0">
                <a:solidFill>
                  <a:srgbClr val="2D3436"/>
                </a:solidFill>
              </a:rPr>
              <a:t>not</a:t>
            </a:r>
            <a:r>
              <a:rPr lang="en-US" sz="1125" dirty="0">
                <a:solidFill>
                  <a:srgbClr val="2D3436"/>
                </a:solidFill>
              </a:rPr>
              <a:t> break the fast.</a:t>
            </a:r>
            <a:endParaRPr lang="en-US" sz="1125" dirty="0"/>
          </a:p>
        </p:txBody>
      </p:sp>
      <p:sp>
        <p:nvSpPr>
          <p:cNvPr id="49" name="SK-23-text-48"/>
          <p:cNvSpPr/>
          <p:nvPr/>
        </p:nvSpPr>
        <p:spPr>
          <a:xfrm>
            <a:off x="6757988" y="461962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Checking Understanding</a:t>
            </a:r>
            <a:endParaRPr lang="en-US" sz="1350" dirty="0"/>
          </a:p>
        </p:txBody>
      </p:sp>
      <p:sp>
        <p:nvSpPr>
          <p:cNvPr id="50" name="SK-23-text-49"/>
          <p:cNvSpPr/>
          <p:nvPr/>
        </p:nvSpPr>
        <p:spPr>
          <a:xfrm>
            <a:off x="6643688" y="5095875"/>
            <a:ext cx="554831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"What time is sunset in your area? That will be your Iftari time."</a:t>
            </a:r>
            <a:endParaRPr lang="en-US" sz="1125" dirty="0"/>
          </a:p>
        </p:txBody>
      </p:sp>
      <p:sp>
        <p:nvSpPr>
          <p:cNvPr id="51" name="SK-23-text-50"/>
          <p:cNvSpPr/>
          <p:nvPr/>
        </p:nvSpPr>
        <p:spPr>
          <a:xfrm>
            <a:off x="6643688" y="5410200"/>
            <a:ext cx="554831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"What is your plan if you feel dizzy or shaky during the afternoon?"</a:t>
            </a:r>
            <a:endParaRPr lang="en-US" sz="1125" dirty="0"/>
          </a:p>
        </p:txBody>
      </p:sp>
      <p:sp>
        <p:nvSpPr>
          <p:cNvPr id="52" name="SK-23-text-51"/>
          <p:cNvSpPr/>
          <p:nvPr/>
        </p:nvSpPr>
        <p:spPr>
          <a:xfrm>
            <a:off x="6643688" y="5724525"/>
            <a:ext cx="554831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"How often do you plan to check your sugars during the day?"</a:t>
            </a:r>
            <a:endParaRPr lang="en-US" sz="11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4-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4-img-5" descr="preencoded.png"/>
          <p:cNvPicPr>
            <a:picLocks noChangeAspect="1"/>
          </p:cNvPicPr>
          <p:nvPr/>
        </p:nvPicPr>
        <p:blipFill>
          <a:blip r:embed="rId6"/>
          <a:stretch>
            <a:fillRect/>
          </a:stretch>
        </p:blipFill>
        <p:spPr>
          <a:xfrm>
            <a:off x="238125" y="1333500"/>
            <a:ext cx="5762625" cy="2219325"/>
          </a:xfrm>
          <a:prstGeom prst="rect">
            <a:avLst/>
          </a:prstGeom>
        </p:spPr>
      </p:pic>
      <p:pic>
        <p:nvPicPr>
          <p:cNvPr id="7" name="SK-24-img-6" descr="preencoded.png"/>
          <p:cNvPicPr>
            <a:picLocks noChangeAspect="1"/>
          </p:cNvPicPr>
          <p:nvPr/>
        </p:nvPicPr>
        <p:blipFill>
          <a:blip r:embed="rId7"/>
          <a:stretch>
            <a:fillRect/>
          </a:stretch>
        </p:blipFill>
        <p:spPr>
          <a:xfrm>
            <a:off x="428625" y="2071688"/>
            <a:ext cx="214313" cy="171450"/>
          </a:xfrm>
          <a:prstGeom prst="rect">
            <a:avLst/>
          </a:prstGeom>
        </p:spPr>
      </p:pic>
      <p:pic>
        <p:nvPicPr>
          <p:cNvPr id="8" name="SK-24-img-7" descr="preencoded.png"/>
          <p:cNvPicPr>
            <a:picLocks noChangeAspect="1"/>
          </p:cNvPicPr>
          <p:nvPr/>
        </p:nvPicPr>
        <p:blipFill>
          <a:blip r:embed="rId8"/>
          <a:stretch>
            <a:fillRect/>
          </a:stretch>
        </p:blipFill>
        <p:spPr>
          <a:xfrm>
            <a:off x="428625" y="2419350"/>
            <a:ext cx="142875" cy="114300"/>
          </a:xfrm>
          <a:prstGeom prst="rect">
            <a:avLst/>
          </a:prstGeom>
        </p:spPr>
      </p:pic>
      <p:pic>
        <p:nvPicPr>
          <p:cNvPr id="9" name="SK-24-img-8" descr="preencoded.png"/>
          <p:cNvPicPr>
            <a:picLocks noChangeAspect="1"/>
          </p:cNvPicPr>
          <p:nvPr/>
        </p:nvPicPr>
        <p:blipFill>
          <a:blip r:embed="rId8"/>
          <a:stretch>
            <a:fillRect/>
          </a:stretch>
        </p:blipFill>
        <p:spPr>
          <a:xfrm>
            <a:off x="428625" y="2695575"/>
            <a:ext cx="142875" cy="114300"/>
          </a:xfrm>
          <a:prstGeom prst="rect">
            <a:avLst/>
          </a:prstGeom>
        </p:spPr>
      </p:pic>
      <p:pic>
        <p:nvPicPr>
          <p:cNvPr id="10" name="SK-24-img-9" descr="preencoded.png"/>
          <p:cNvPicPr>
            <a:picLocks noChangeAspect="1"/>
          </p:cNvPicPr>
          <p:nvPr/>
        </p:nvPicPr>
        <p:blipFill>
          <a:blip r:embed="rId9"/>
          <a:stretch>
            <a:fillRect/>
          </a:stretch>
        </p:blipFill>
        <p:spPr>
          <a:xfrm>
            <a:off x="238125" y="3695700"/>
            <a:ext cx="5762625" cy="2219325"/>
          </a:xfrm>
          <a:prstGeom prst="rect">
            <a:avLst/>
          </a:prstGeom>
        </p:spPr>
      </p:pic>
      <p:pic>
        <p:nvPicPr>
          <p:cNvPr id="11" name="SK-24-img-10" descr="preencoded.png"/>
          <p:cNvPicPr>
            <a:picLocks noChangeAspect="1"/>
          </p:cNvPicPr>
          <p:nvPr/>
        </p:nvPicPr>
        <p:blipFill>
          <a:blip r:embed="rId10"/>
          <a:stretch>
            <a:fillRect/>
          </a:stretch>
        </p:blipFill>
        <p:spPr>
          <a:xfrm>
            <a:off x="428625" y="4062412"/>
            <a:ext cx="214313" cy="171450"/>
          </a:xfrm>
          <a:prstGeom prst="rect">
            <a:avLst/>
          </a:prstGeom>
        </p:spPr>
      </p:pic>
      <p:pic>
        <p:nvPicPr>
          <p:cNvPr id="12" name="SK-24-img-11" descr="preencoded.png"/>
          <p:cNvPicPr>
            <a:picLocks noChangeAspect="1"/>
          </p:cNvPicPr>
          <p:nvPr/>
        </p:nvPicPr>
        <p:blipFill>
          <a:blip r:embed="rId11"/>
          <a:stretch>
            <a:fillRect/>
          </a:stretch>
        </p:blipFill>
        <p:spPr>
          <a:xfrm>
            <a:off x="428625" y="4410075"/>
            <a:ext cx="142875" cy="114300"/>
          </a:xfrm>
          <a:prstGeom prst="rect">
            <a:avLst/>
          </a:prstGeom>
        </p:spPr>
      </p:pic>
      <p:pic>
        <p:nvPicPr>
          <p:cNvPr id="13" name="SK-24-img-12" descr="preencoded.png"/>
          <p:cNvPicPr>
            <a:picLocks noChangeAspect="1"/>
          </p:cNvPicPr>
          <p:nvPr/>
        </p:nvPicPr>
        <p:blipFill>
          <a:blip r:embed="rId11"/>
          <a:stretch>
            <a:fillRect/>
          </a:stretch>
        </p:blipFill>
        <p:spPr>
          <a:xfrm>
            <a:off x="428625" y="4686300"/>
            <a:ext cx="142875" cy="114300"/>
          </a:xfrm>
          <a:prstGeom prst="rect">
            <a:avLst/>
          </a:prstGeom>
        </p:spPr>
      </p:pic>
      <p:pic>
        <p:nvPicPr>
          <p:cNvPr id="14" name="SK-24-img-13" descr="preencoded.png"/>
          <p:cNvPicPr>
            <a:picLocks noChangeAspect="1"/>
          </p:cNvPicPr>
          <p:nvPr/>
        </p:nvPicPr>
        <p:blipFill>
          <a:blip r:embed="rId11"/>
          <a:stretch>
            <a:fillRect/>
          </a:stretch>
        </p:blipFill>
        <p:spPr>
          <a:xfrm>
            <a:off x="428625" y="4962525"/>
            <a:ext cx="142875" cy="114300"/>
          </a:xfrm>
          <a:prstGeom prst="rect">
            <a:avLst/>
          </a:prstGeom>
        </p:spPr>
      </p:pic>
      <p:pic>
        <p:nvPicPr>
          <p:cNvPr id="15" name="SK-24-img-14" descr="preencoded.png"/>
          <p:cNvPicPr>
            <a:picLocks noChangeAspect="1"/>
          </p:cNvPicPr>
          <p:nvPr/>
        </p:nvPicPr>
        <p:blipFill>
          <a:blip r:embed="rId12"/>
          <a:stretch>
            <a:fillRect/>
          </a:stretch>
        </p:blipFill>
        <p:spPr>
          <a:xfrm>
            <a:off x="428625" y="5172075"/>
            <a:ext cx="5381625" cy="419100"/>
          </a:xfrm>
          <a:prstGeom prst="rect">
            <a:avLst/>
          </a:prstGeom>
        </p:spPr>
      </p:pic>
      <p:pic>
        <p:nvPicPr>
          <p:cNvPr id="16" name="SK-24-img-15" descr="preencoded.png"/>
          <p:cNvPicPr>
            <a:picLocks noChangeAspect="1"/>
          </p:cNvPicPr>
          <p:nvPr/>
        </p:nvPicPr>
        <p:blipFill>
          <a:blip r:embed="rId6"/>
          <a:stretch>
            <a:fillRect/>
          </a:stretch>
        </p:blipFill>
        <p:spPr>
          <a:xfrm>
            <a:off x="6191250" y="1333500"/>
            <a:ext cx="5762625" cy="2219325"/>
          </a:xfrm>
          <a:prstGeom prst="rect">
            <a:avLst/>
          </a:prstGeom>
        </p:spPr>
      </p:pic>
      <p:pic>
        <p:nvPicPr>
          <p:cNvPr id="17" name="SK-24-img-16" descr="preencoded.png"/>
          <p:cNvPicPr>
            <a:picLocks noChangeAspect="1"/>
          </p:cNvPicPr>
          <p:nvPr/>
        </p:nvPicPr>
        <p:blipFill>
          <a:blip r:embed="rId13"/>
          <a:stretch>
            <a:fillRect/>
          </a:stretch>
        </p:blipFill>
        <p:spPr>
          <a:xfrm>
            <a:off x="6381750" y="2071688"/>
            <a:ext cx="214313" cy="171450"/>
          </a:xfrm>
          <a:prstGeom prst="rect">
            <a:avLst/>
          </a:prstGeom>
        </p:spPr>
      </p:pic>
      <p:pic>
        <p:nvPicPr>
          <p:cNvPr id="18" name="SK-24-img-17" descr="preencoded.png"/>
          <p:cNvPicPr>
            <a:picLocks noChangeAspect="1"/>
          </p:cNvPicPr>
          <p:nvPr/>
        </p:nvPicPr>
        <p:blipFill>
          <a:blip r:embed="rId14"/>
          <a:stretch>
            <a:fillRect/>
          </a:stretch>
        </p:blipFill>
        <p:spPr>
          <a:xfrm>
            <a:off x="6381750" y="2419350"/>
            <a:ext cx="142875" cy="114300"/>
          </a:xfrm>
          <a:prstGeom prst="rect">
            <a:avLst/>
          </a:prstGeom>
        </p:spPr>
      </p:pic>
      <p:pic>
        <p:nvPicPr>
          <p:cNvPr id="19" name="SK-24-img-18" descr="preencoded.png"/>
          <p:cNvPicPr>
            <a:picLocks noChangeAspect="1"/>
          </p:cNvPicPr>
          <p:nvPr/>
        </p:nvPicPr>
        <p:blipFill>
          <a:blip r:embed="rId14"/>
          <a:stretch>
            <a:fillRect/>
          </a:stretch>
        </p:blipFill>
        <p:spPr>
          <a:xfrm>
            <a:off x="6381750" y="2695575"/>
            <a:ext cx="142875" cy="114300"/>
          </a:xfrm>
          <a:prstGeom prst="rect">
            <a:avLst/>
          </a:prstGeom>
        </p:spPr>
      </p:pic>
      <p:pic>
        <p:nvPicPr>
          <p:cNvPr id="20" name="SK-24-img-19" descr="preencoded.png"/>
          <p:cNvPicPr>
            <a:picLocks noChangeAspect="1"/>
          </p:cNvPicPr>
          <p:nvPr/>
        </p:nvPicPr>
        <p:blipFill>
          <a:blip r:embed="rId9"/>
          <a:stretch>
            <a:fillRect/>
          </a:stretch>
        </p:blipFill>
        <p:spPr>
          <a:xfrm>
            <a:off x="6191250" y="3695700"/>
            <a:ext cx="5762625" cy="2219325"/>
          </a:xfrm>
          <a:prstGeom prst="rect">
            <a:avLst/>
          </a:prstGeom>
        </p:spPr>
      </p:pic>
      <p:pic>
        <p:nvPicPr>
          <p:cNvPr id="21" name="SK-24-img-20" descr="preencoded.png"/>
          <p:cNvPicPr>
            <a:picLocks noChangeAspect="1"/>
          </p:cNvPicPr>
          <p:nvPr/>
        </p:nvPicPr>
        <p:blipFill>
          <a:blip r:embed="rId15"/>
          <a:stretch>
            <a:fillRect/>
          </a:stretch>
        </p:blipFill>
        <p:spPr>
          <a:xfrm>
            <a:off x="6381750" y="4295775"/>
            <a:ext cx="214313" cy="171450"/>
          </a:xfrm>
          <a:prstGeom prst="rect">
            <a:avLst/>
          </a:prstGeom>
        </p:spPr>
      </p:pic>
      <p:pic>
        <p:nvPicPr>
          <p:cNvPr id="22" name="SK-24-img-21" descr="preencoded.png"/>
          <p:cNvPicPr>
            <a:picLocks noChangeAspect="1"/>
          </p:cNvPicPr>
          <p:nvPr/>
        </p:nvPicPr>
        <p:blipFill>
          <a:blip r:embed="rId8"/>
          <a:stretch>
            <a:fillRect/>
          </a:stretch>
        </p:blipFill>
        <p:spPr>
          <a:xfrm>
            <a:off x="6381750" y="4643438"/>
            <a:ext cx="142875" cy="114300"/>
          </a:xfrm>
          <a:prstGeom prst="rect">
            <a:avLst/>
          </a:prstGeom>
        </p:spPr>
      </p:pic>
      <p:pic>
        <p:nvPicPr>
          <p:cNvPr id="23" name="SK-24-img-22" descr="preencoded.png"/>
          <p:cNvPicPr>
            <a:picLocks noChangeAspect="1"/>
          </p:cNvPicPr>
          <p:nvPr/>
        </p:nvPicPr>
        <p:blipFill>
          <a:blip r:embed="rId8"/>
          <a:stretch>
            <a:fillRect/>
          </a:stretch>
        </p:blipFill>
        <p:spPr>
          <a:xfrm>
            <a:off x="6381750" y="4919663"/>
            <a:ext cx="142875" cy="114300"/>
          </a:xfrm>
          <a:prstGeom prst="rect">
            <a:avLst/>
          </a:prstGeom>
        </p:spPr>
      </p:pic>
      <p:pic>
        <p:nvPicPr>
          <p:cNvPr id="24" name="SK-24-img-23" descr="preencoded.png"/>
          <p:cNvPicPr>
            <a:picLocks noChangeAspect="1"/>
          </p:cNvPicPr>
          <p:nvPr/>
        </p:nvPicPr>
        <p:blipFill>
          <a:blip r:embed="rId8"/>
          <a:stretch>
            <a:fillRect/>
          </a:stretch>
        </p:blipFill>
        <p:spPr>
          <a:xfrm>
            <a:off x="6381750" y="5195888"/>
            <a:ext cx="142875" cy="114300"/>
          </a:xfrm>
          <a:prstGeom prst="rect">
            <a:avLst/>
          </a:prstGeom>
        </p:spPr>
      </p:pic>
      <p:pic>
        <p:nvPicPr>
          <p:cNvPr id="25" name="SK-24-img-24" descr="preencoded.png"/>
          <p:cNvPicPr>
            <a:picLocks noChangeAspect="1"/>
          </p:cNvPicPr>
          <p:nvPr/>
        </p:nvPicPr>
        <p:blipFill>
          <a:blip r:embed="rId16"/>
          <a:stretch>
            <a:fillRect/>
          </a:stretch>
        </p:blipFill>
        <p:spPr>
          <a:xfrm>
            <a:off x="0" y="6153150"/>
            <a:ext cx="12192000" cy="704850"/>
          </a:xfrm>
          <a:prstGeom prst="rect">
            <a:avLst/>
          </a:prstGeom>
        </p:spPr>
      </p:pic>
      <p:sp>
        <p:nvSpPr>
          <p:cNvPr id="26" name="SK-24-text-25"/>
          <p:cNvSpPr/>
          <p:nvPr/>
        </p:nvSpPr>
        <p:spPr>
          <a:xfrm>
            <a:off x="428625" y="238125"/>
            <a:ext cx="4114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AKT EXAM PEARLS</a:t>
            </a:r>
            <a:endParaRPr lang="en-US" sz="1800" dirty="0"/>
          </a:p>
        </p:txBody>
      </p:sp>
      <p:sp>
        <p:nvSpPr>
          <p:cNvPr id="27" name="SK-24-text-26"/>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8" name="SK-24-text-27"/>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9" name="SK-24-text-28"/>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0" name="SK-24-text-29"/>
          <p:cNvSpPr/>
          <p:nvPr/>
        </p:nvSpPr>
        <p:spPr>
          <a:xfrm>
            <a:off x="738188" y="20288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Timing &amp; Risk Assessment</a:t>
            </a:r>
            <a:endParaRPr lang="en-US" sz="1350" dirty="0"/>
          </a:p>
        </p:txBody>
      </p:sp>
      <p:sp>
        <p:nvSpPr>
          <p:cNvPr id="31" name="SK-24-text-30"/>
          <p:cNvSpPr/>
          <p:nvPr/>
        </p:nvSpPr>
        <p:spPr>
          <a:xfrm>
            <a:off x="666750" y="2381250"/>
            <a:ext cx="10687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Pre-Ramadan Review:</a:t>
            </a:r>
            <a:r>
              <a:rPr lang="en-US" sz="1125" dirty="0">
                <a:solidFill>
                  <a:srgbClr val="2D3436"/>
                </a:solidFill>
              </a:rPr>
              <a:t> Conduct 6–8 weeks before the fast starts.</a:t>
            </a:r>
            <a:endParaRPr lang="en-US" sz="1125" dirty="0"/>
          </a:p>
        </p:txBody>
      </p:sp>
      <p:sp>
        <p:nvSpPr>
          <p:cNvPr id="32" name="SK-24-text-31"/>
          <p:cNvSpPr/>
          <p:nvPr/>
        </p:nvSpPr>
        <p:spPr>
          <a:xfrm>
            <a:off x="666750" y="2657475"/>
            <a:ext cx="10801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Risk Tool:</a:t>
            </a:r>
            <a:r>
              <a:rPr lang="en-US" sz="1125" dirty="0">
                <a:solidFill>
                  <a:srgbClr val="2D3436"/>
                </a:solidFill>
              </a:rPr>
              <a:t> Use IDF-DAR (High / Moderate / Low) to guide advice.</a:t>
            </a:r>
            <a:endParaRPr lang="en-US" sz="1125" dirty="0"/>
          </a:p>
        </p:txBody>
      </p:sp>
      <p:sp>
        <p:nvSpPr>
          <p:cNvPr id="33" name="SK-24-text-32"/>
          <p:cNvSpPr/>
          <p:nvPr/>
        </p:nvSpPr>
        <p:spPr>
          <a:xfrm>
            <a:off x="738188" y="4019550"/>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Oral Medication Adjustments</a:t>
            </a:r>
            <a:endParaRPr lang="en-US" sz="1350" dirty="0"/>
          </a:p>
        </p:txBody>
      </p:sp>
      <p:sp>
        <p:nvSpPr>
          <p:cNvPr id="34" name="SK-24-text-33"/>
          <p:cNvSpPr/>
          <p:nvPr/>
        </p:nvSpPr>
        <p:spPr>
          <a:xfrm>
            <a:off x="666750" y="4371975"/>
            <a:ext cx="108585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Sulfonylureas:</a:t>
            </a:r>
            <a:r>
              <a:rPr lang="en-US" sz="1125" dirty="0">
                <a:solidFill>
                  <a:srgbClr val="2D3436"/>
                </a:solidFill>
              </a:rPr>
              <a:t> Reduce dose by 50% and move to Iftari (sunset).</a:t>
            </a:r>
            <a:endParaRPr lang="en-US" sz="1125" dirty="0"/>
          </a:p>
        </p:txBody>
      </p:sp>
      <p:sp>
        <p:nvSpPr>
          <p:cNvPr id="35" name="SK-24-text-34"/>
          <p:cNvSpPr/>
          <p:nvPr/>
        </p:nvSpPr>
        <p:spPr>
          <a:xfrm>
            <a:off x="666750" y="4648200"/>
            <a:ext cx="102870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Metformin:</a:t>
            </a:r>
            <a:r>
              <a:rPr lang="en-US" sz="1125" dirty="0">
                <a:solidFill>
                  <a:srgbClr val="2D3436"/>
                </a:solidFill>
              </a:rPr>
              <a:t> Move dose to Iftari. MR preparation is preferred.</a:t>
            </a:r>
            <a:endParaRPr lang="en-US" sz="1125" dirty="0"/>
          </a:p>
        </p:txBody>
      </p:sp>
      <p:sp>
        <p:nvSpPr>
          <p:cNvPr id="36" name="SK-24-text-35"/>
          <p:cNvSpPr/>
          <p:nvPr/>
        </p:nvSpPr>
        <p:spPr>
          <a:xfrm>
            <a:off x="666750" y="4924425"/>
            <a:ext cx="11525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SGLT2i:</a:t>
            </a:r>
            <a:r>
              <a:rPr lang="en-US" sz="1125" dirty="0">
                <a:solidFill>
                  <a:srgbClr val="2D3436"/>
                </a:solidFill>
              </a:rPr>
              <a:t> Generally safe but high dehydration/DKA risk in hot weather.</a:t>
            </a:r>
            <a:endParaRPr lang="en-US" sz="1125" dirty="0"/>
          </a:p>
        </p:txBody>
      </p:sp>
      <p:sp>
        <p:nvSpPr>
          <p:cNvPr id="37" name="SK-24-text-36"/>
          <p:cNvSpPr/>
          <p:nvPr/>
        </p:nvSpPr>
        <p:spPr>
          <a:xfrm>
            <a:off x="428625" y="5172075"/>
            <a:ext cx="5191125"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D35400"/>
                </a:solidFill>
              </a:rPr>
              <a:t>AVOID Glibenclamide (High hypo risk)</a:t>
            </a:r>
            <a:endParaRPr lang="en-US" sz="1200" dirty="0"/>
          </a:p>
        </p:txBody>
      </p:sp>
      <p:sp>
        <p:nvSpPr>
          <p:cNvPr id="38" name="SK-24-text-37"/>
          <p:cNvSpPr/>
          <p:nvPr/>
        </p:nvSpPr>
        <p:spPr>
          <a:xfrm>
            <a:off x="6691313" y="202882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Critical Safety Thresholds</a:t>
            </a:r>
            <a:endParaRPr lang="en-US" sz="1350" dirty="0"/>
          </a:p>
        </p:txBody>
      </p:sp>
      <p:sp>
        <p:nvSpPr>
          <p:cNvPr id="39" name="SK-24-text-38"/>
          <p:cNvSpPr/>
          <p:nvPr/>
        </p:nvSpPr>
        <p:spPr>
          <a:xfrm>
            <a:off x="6619875" y="2381250"/>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Break Fast immediately if:</a:t>
            </a:r>
            <a:r>
              <a:rPr lang="en-US" sz="1125" dirty="0">
                <a:solidFill>
                  <a:srgbClr val="2D3436"/>
                </a:solidFill>
              </a:rPr>
              <a:t> BG &lt; 3.9 mmol/L or &gt; 16.6 mmol/L.</a:t>
            </a:r>
            <a:endParaRPr lang="en-US" sz="1125" dirty="0"/>
          </a:p>
        </p:txBody>
      </p:sp>
      <p:sp>
        <p:nvSpPr>
          <p:cNvPr id="40" name="SK-24-text-39"/>
          <p:cNvSpPr/>
          <p:nvPr/>
        </p:nvSpPr>
        <p:spPr>
          <a:xfrm>
            <a:off x="6619875" y="2657475"/>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Myth-Busting:</a:t>
            </a:r>
            <a:r>
              <a:rPr lang="en-US" sz="1125" dirty="0">
                <a:solidFill>
                  <a:srgbClr val="2D3436"/>
                </a:solidFill>
              </a:rPr>
              <a:t> Finger-prick BG testing and CGM do NOT break the fast.</a:t>
            </a:r>
            <a:endParaRPr lang="en-US" sz="1125" dirty="0"/>
          </a:p>
        </p:txBody>
      </p:sp>
      <p:sp>
        <p:nvSpPr>
          <p:cNvPr id="41" name="SK-24-text-40"/>
          <p:cNvSpPr/>
          <p:nvPr/>
        </p:nvSpPr>
        <p:spPr>
          <a:xfrm>
            <a:off x="6691313" y="425291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Insulin &amp; Specialized Care</a:t>
            </a:r>
            <a:endParaRPr lang="en-US" sz="1350" dirty="0"/>
          </a:p>
        </p:txBody>
      </p:sp>
      <p:sp>
        <p:nvSpPr>
          <p:cNvPr id="42" name="SK-24-text-41"/>
          <p:cNvSpPr/>
          <p:nvPr/>
        </p:nvSpPr>
        <p:spPr>
          <a:xfrm>
            <a:off x="6619875" y="4605338"/>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Pre-mixed Insulin:</a:t>
            </a:r>
            <a:r>
              <a:rPr lang="en-US" sz="1125" dirty="0">
                <a:solidFill>
                  <a:srgbClr val="2D3436"/>
                </a:solidFill>
              </a:rPr>
              <a:t> Advise against fasting due to unpredictable peaks.</a:t>
            </a:r>
            <a:endParaRPr lang="en-US" sz="1125" dirty="0"/>
          </a:p>
        </p:txBody>
      </p:sp>
      <p:sp>
        <p:nvSpPr>
          <p:cNvPr id="43" name="SK-24-text-42"/>
          <p:cNvSpPr/>
          <p:nvPr/>
        </p:nvSpPr>
        <p:spPr>
          <a:xfrm>
            <a:off x="6619875" y="4881563"/>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Basal Insulin:</a:t>
            </a:r>
            <a:r>
              <a:rPr lang="en-US" sz="1125" dirty="0">
                <a:solidFill>
                  <a:srgbClr val="2D3436"/>
                </a:solidFill>
              </a:rPr>
              <a:t> Reduce dose by 15–30% at Iftari if BG target &lt; 7.0.</a:t>
            </a:r>
            <a:endParaRPr lang="en-US" sz="1125" dirty="0"/>
          </a:p>
        </p:txBody>
      </p:sp>
      <p:sp>
        <p:nvSpPr>
          <p:cNvPr id="44" name="SK-24-text-43"/>
          <p:cNvSpPr/>
          <p:nvPr/>
        </p:nvSpPr>
        <p:spPr>
          <a:xfrm>
            <a:off x="6619875" y="5157788"/>
            <a:ext cx="55721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3436"/>
                </a:solidFill>
              </a:rPr>
              <a:t>T1DM:</a:t>
            </a:r>
            <a:r>
              <a:rPr lang="en-US" sz="1125" dirty="0">
                <a:solidFill>
                  <a:srgbClr val="2D3436"/>
                </a:solidFill>
              </a:rPr>
              <a:t> Very high risk; must have DSN/specialist review before fasting.</a:t>
            </a:r>
            <a:endParaRPr lang="en-US" sz="1125" dirty="0"/>
          </a:p>
        </p:txBody>
      </p:sp>
      <p:sp>
        <p:nvSpPr>
          <p:cNvPr id="45" name="SK-24-text-44"/>
          <p:cNvSpPr/>
          <p:nvPr/>
        </p:nvSpPr>
        <p:spPr>
          <a:xfrm>
            <a:off x="238125" y="6153150"/>
            <a:ext cx="11715750" cy="704850"/>
          </a:xfrm>
          <a:prstGeom prst="rect">
            <a:avLst/>
          </a:prstGeom>
          <a:noFill/>
          <a:ln/>
        </p:spPr>
        <p:txBody>
          <a:bodyPr vert="horz" wrap="square" lIns="0" tIns="0" rIns="0" bIns="0" rtlCol="0" anchor="ctr"/>
          <a:lstStyle/>
          <a:p>
            <a:pPr marL="0" indent="0">
              <a:lnSpc>
                <a:spcPts val="1350"/>
              </a:lnSpc>
              <a:buNone/>
            </a:pPr>
            <a:r>
              <a:rPr lang="en-US" sz="900" b="1" dirty="0">
                <a:solidFill>
                  <a:srgbClr val="444444"/>
                </a:solidFill>
              </a:rPr>
              <a:t>Speaker Notes:</a:t>
            </a:r>
            <a:r>
              <a:rPr lang="en-US" sz="900" dirty="0">
                <a:solidFill>
                  <a:srgbClr val="444444"/>
                </a:solidFill>
              </a:rPr>
              <a:t> This slide captures high-yield AKT points. Key takeaways: 1. The 6-8 week lead time for reviews is a frequent exam question. 2. Sulfonylurea dose reduction (50%) and timing (Iftari) is the standard answer. 3. Memorize the 3.9 and 16.6 thresholds—these are the "red lines" for patient safety. 4. Always clarify that BG monitoring is religiously permissible during fasting. 5. T1DM and Mixed Insulins are "High Risk" categories—exams often test the appropriate referral pathway.</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5-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5-img-5" descr="preencoded.png"/>
          <p:cNvPicPr>
            <a:picLocks noChangeAspect="1"/>
          </p:cNvPicPr>
          <p:nvPr/>
        </p:nvPicPr>
        <p:blipFill>
          <a:blip r:embed="rId6"/>
          <a:stretch>
            <a:fillRect/>
          </a:stretch>
        </p:blipFill>
        <p:spPr>
          <a:xfrm>
            <a:off x="238125" y="1333500"/>
            <a:ext cx="5762625" cy="5286375"/>
          </a:xfrm>
          <a:prstGeom prst="rect">
            <a:avLst/>
          </a:prstGeom>
        </p:spPr>
      </p:pic>
      <p:pic>
        <p:nvPicPr>
          <p:cNvPr id="7" name="SK-25-img-6" descr="preencoded.png"/>
          <p:cNvPicPr>
            <a:picLocks noChangeAspect="1"/>
          </p:cNvPicPr>
          <p:nvPr/>
        </p:nvPicPr>
        <p:blipFill>
          <a:blip r:embed="rId7"/>
          <a:stretch>
            <a:fillRect/>
          </a:stretch>
        </p:blipFill>
        <p:spPr>
          <a:xfrm>
            <a:off x="428625" y="1566863"/>
            <a:ext cx="214313" cy="171450"/>
          </a:xfrm>
          <a:prstGeom prst="rect">
            <a:avLst/>
          </a:prstGeom>
        </p:spPr>
      </p:pic>
      <p:pic>
        <p:nvPicPr>
          <p:cNvPr id="8" name="SK-25-img-7" descr="preencoded.png"/>
          <p:cNvPicPr>
            <a:picLocks noChangeAspect="1"/>
          </p:cNvPicPr>
          <p:nvPr/>
        </p:nvPicPr>
        <p:blipFill>
          <a:blip r:embed="rId8"/>
          <a:stretch>
            <a:fillRect/>
          </a:stretch>
        </p:blipFill>
        <p:spPr>
          <a:xfrm>
            <a:off x="428625" y="1924050"/>
            <a:ext cx="5381625" cy="712291"/>
          </a:xfrm>
          <a:prstGeom prst="rect">
            <a:avLst/>
          </a:prstGeom>
        </p:spPr>
      </p:pic>
      <p:pic>
        <p:nvPicPr>
          <p:cNvPr id="9" name="SK-25-img-8" descr="preencoded.png"/>
          <p:cNvPicPr>
            <a:picLocks noChangeAspect="1"/>
          </p:cNvPicPr>
          <p:nvPr/>
        </p:nvPicPr>
        <p:blipFill>
          <a:blip r:embed="rId9"/>
          <a:stretch>
            <a:fillRect/>
          </a:stretch>
        </p:blipFill>
        <p:spPr>
          <a:xfrm>
            <a:off x="428625" y="2779216"/>
            <a:ext cx="178594" cy="178594"/>
          </a:xfrm>
          <a:prstGeom prst="rect">
            <a:avLst/>
          </a:prstGeom>
        </p:spPr>
      </p:pic>
      <p:pic>
        <p:nvPicPr>
          <p:cNvPr id="10" name="SK-25-img-9" descr="preencoded.png"/>
          <p:cNvPicPr>
            <a:picLocks noChangeAspect="1"/>
          </p:cNvPicPr>
          <p:nvPr/>
        </p:nvPicPr>
        <p:blipFill>
          <a:blip r:embed="rId9"/>
          <a:stretch>
            <a:fillRect/>
          </a:stretch>
        </p:blipFill>
        <p:spPr>
          <a:xfrm>
            <a:off x="428625" y="3322141"/>
            <a:ext cx="178594" cy="178594"/>
          </a:xfrm>
          <a:prstGeom prst="rect">
            <a:avLst/>
          </a:prstGeom>
        </p:spPr>
      </p:pic>
      <p:pic>
        <p:nvPicPr>
          <p:cNvPr id="11" name="SK-25-img-10" descr="preencoded.png"/>
          <p:cNvPicPr>
            <a:picLocks noChangeAspect="1"/>
          </p:cNvPicPr>
          <p:nvPr/>
        </p:nvPicPr>
        <p:blipFill>
          <a:blip r:embed="rId9"/>
          <a:stretch>
            <a:fillRect/>
          </a:stretch>
        </p:blipFill>
        <p:spPr>
          <a:xfrm>
            <a:off x="428625" y="3865066"/>
            <a:ext cx="178594" cy="178594"/>
          </a:xfrm>
          <a:prstGeom prst="rect">
            <a:avLst/>
          </a:prstGeom>
        </p:spPr>
      </p:pic>
      <p:pic>
        <p:nvPicPr>
          <p:cNvPr id="12" name="SK-25-img-11" descr="preencoded.png"/>
          <p:cNvPicPr>
            <a:picLocks noChangeAspect="1"/>
          </p:cNvPicPr>
          <p:nvPr/>
        </p:nvPicPr>
        <p:blipFill>
          <a:blip r:embed="rId10"/>
          <a:stretch>
            <a:fillRect/>
          </a:stretch>
        </p:blipFill>
        <p:spPr>
          <a:xfrm>
            <a:off x="6191250" y="1333500"/>
            <a:ext cx="5762625" cy="2547938"/>
          </a:xfrm>
          <a:prstGeom prst="rect">
            <a:avLst/>
          </a:prstGeom>
        </p:spPr>
      </p:pic>
      <p:pic>
        <p:nvPicPr>
          <p:cNvPr id="13" name="SK-25-img-12" descr="preencoded.png"/>
          <p:cNvPicPr>
            <a:picLocks noChangeAspect="1"/>
          </p:cNvPicPr>
          <p:nvPr/>
        </p:nvPicPr>
        <p:blipFill>
          <a:blip r:embed="rId11"/>
          <a:stretch>
            <a:fillRect/>
          </a:stretch>
        </p:blipFill>
        <p:spPr>
          <a:xfrm>
            <a:off x="6381750" y="1524000"/>
            <a:ext cx="5381625" cy="209550"/>
          </a:xfrm>
          <a:prstGeom prst="rect">
            <a:avLst/>
          </a:prstGeom>
        </p:spPr>
      </p:pic>
      <p:pic>
        <p:nvPicPr>
          <p:cNvPr id="14" name="SK-25-img-13" descr="preencoded.png"/>
          <p:cNvPicPr>
            <a:picLocks noChangeAspect="1"/>
          </p:cNvPicPr>
          <p:nvPr/>
        </p:nvPicPr>
        <p:blipFill>
          <a:blip r:embed="rId12"/>
          <a:stretch>
            <a:fillRect/>
          </a:stretch>
        </p:blipFill>
        <p:spPr>
          <a:xfrm>
            <a:off x="6381750" y="1871663"/>
            <a:ext cx="214313" cy="171450"/>
          </a:xfrm>
          <a:prstGeom prst="rect">
            <a:avLst/>
          </a:prstGeom>
        </p:spPr>
      </p:pic>
      <p:pic>
        <p:nvPicPr>
          <p:cNvPr id="15" name="SK-25-img-14" descr="preencoded.png"/>
          <p:cNvPicPr>
            <a:picLocks noChangeAspect="1"/>
          </p:cNvPicPr>
          <p:nvPr/>
        </p:nvPicPr>
        <p:blipFill>
          <a:blip r:embed="rId13"/>
          <a:stretch>
            <a:fillRect/>
          </a:stretch>
        </p:blipFill>
        <p:spPr>
          <a:xfrm>
            <a:off x="6381750" y="2771775"/>
            <a:ext cx="178594" cy="164753"/>
          </a:xfrm>
          <a:prstGeom prst="rect">
            <a:avLst/>
          </a:prstGeom>
        </p:spPr>
      </p:pic>
      <p:pic>
        <p:nvPicPr>
          <p:cNvPr id="16" name="SK-25-img-15" descr="preencoded.png"/>
          <p:cNvPicPr>
            <a:picLocks noChangeAspect="1"/>
          </p:cNvPicPr>
          <p:nvPr/>
        </p:nvPicPr>
        <p:blipFill>
          <a:blip r:embed="rId14"/>
          <a:stretch>
            <a:fillRect/>
          </a:stretch>
        </p:blipFill>
        <p:spPr>
          <a:xfrm>
            <a:off x="6191250" y="4071938"/>
            <a:ext cx="5762625" cy="2547938"/>
          </a:xfrm>
          <a:prstGeom prst="rect">
            <a:avLst/>
          </a:prstGeom>
        </p:spPr>
      </p:pic>
      <p:pic>
        <p:nvPicPr>
          <p:cNvPr id="17" name="SK-25-img-16" descr="preencoded.png"/>
          <p:cNvPicPr>
            <a:picLocks noChangeAspect="1"/>
          </p:cNvPicPr>
          <p:nvPr/>
        </p:nvPicPr>
        <p:blipFill>
          <a:blip r:embed="rId15"/>
          <a:stretch>
            <a:fillRect/>
          </a:stretch>
        </p:blipFill>
        <p:spPr>
          <a:xfrm>
            <a:off x="6381750" y="4305300"/>
            <a:ext cx="214313" cy="171450"/>
          </a:xfrm>
          <a:prstGeom prst="rect">
            <a:avLst/>
          </a:prstGeom>
        </p:spPr>
      </p:pic>
      <p:pic>
        <p:nvPicPr>
          <p:cNvPr id="18" name="SK-25-img-17" descr="preencoded.png"/>
          <p:cNvPicPr>
            <a:picLocks noChangeAspect="1"/>
          </p:cNvPicPr>
          <p:nvPr/>
        </p:nvPicPr>
        <p:blipFill>
          <a:blip r:embed="rId16"/>
          <a:stretch>
            <a:fillRect/>
          </a:stretch>
        </p:blipFill>
        <p:spPr>
          <a:xfrm>
            <a:off x="6381750" y="4943475"/>
            <a:ext cx="5381625" cy="390525"/>
          </a:xfrm>
          <a:prstGeom prst="rect">
            <a:avLst/>
          </a:prstGeom>
        </p:spPr>
      </p:pic>
      <p:pic>
        <p:nvPicPr>
          <p:cNvPr id="19" name="SK-25-img-18" descr="preencoded.png"/>
          <p:cNvPicPr>
            <a:picLocks noChangeAspect="1"/>
          </p:cNvPicPr>
          <p:nvPr/>
        </p:nvPicPr>
        <p:blipFill>
          <a:blip r:embed="rId16"/>
          <a:stretch>
            <a:fillRect/>
          </a:stretch>
        </p:blipFill>
        <p:spPr>
          <a:xfrm>
            <a:off x="6381750" y="5410200"/>
            <a:ext cx="5381625" cy="390525"/>
          </a:xfrm>
          <a:prstGeom prst="rect">
            <a:avLst/>
          </a:prstGeom>
        </p:spPr>
      </p:pic>
      <p:pic>
        <p:nvPicPr>
          <p:cNvPr id="20" name="SK-25-img-19" descr="preencoded.png"/>
          <p:cNvPicPr>
            <a:picLocks noChangeAspect="1"/>
          </p:cNvPicPr>
          <p:nvPr/>
        </p:nvPicPr>
        <p:blipFill>
          <a:blip r:embed="rId16"/>
          <a:stretch>
            <a:fillRect/>
          </a:stretch>
        </p:blipFill>
        <p:spPr>
          <a:xfrm>
            <a:off x="6381750" y="5876925"/>
            <a:ext cx="5381625" cy="390525"/>
          </a:xfrm>
          <a:prstGeom prst="rect">
            <a:avLst/>
          </a:prstGeom>
        </p:spPr>
      </p:pic>
      <p:sp>
        <p:nvSpPr>
          <p:cNvPr id="21" name="SK-25-text-20"/>
          <p:cNvSpPr/>
          <p:nvPr/>
        </p:nvSpPr>
        <p:spPr>
          <a:xfrm>
            <a:off x="428625" y="238125"/>
            <a:ext cx="93268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SCA EXAM PEARLS AND CASE SCENARIOS</a:t>
            </a:r>
            <a:endParaRPr lang="en-US" sz="1800" dirty="0"/>
          </a:p>
        </p:txBody>
      </p:sp>
      <p:sp>
        <p:nvSpPr>
          <p:cNvPr id="22" name="SK-25-text-21"/>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3" name="SK-25-text-22"/>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4" name="SK-25-text-23"/>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5" name="SK-25-text-24"/>
          <p:cNvSpPr/>
          <p:nvPr/>
        </p:nvSpPr>
        <p:spPr>
          <a:xfrm>
            <a:off x="738188" y="152400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Consultation Framing</a:t>
            </a:r>
            <a:endParaRPr lang="en-US" sz="1350" dirty="0"/>
          </a:p>
        </p:txBody>
      </p:sp>
      <p:sp>
        <p:nvSpPr>
          <p:cNvPr id="26" name="SK-25-text-25"/>
          <p:cNvSpPr/>
          <p:nvPr/>
        </p:nvSpPr>
        <p:spPr>
          <a:xfrm>
            <a:off x="571500" y="2066925"/>
            <a:ext cx="5095875" cy="426541"/>
          </a:xfrm>
          <a:prstGeom prst="rect">
            <a:avLst/>
          </a:prstGeom>
          <a:noFill/>
          <a:ln/>
        </p:spPr>
        <p:txBody>
          <a:bodyPr vert="horz" wrap="square" lIns="0" tIns="0" rIns="0" bIns="0" rtlCol="0" anchor="ctr"/>
          <a:lstStyle/>
          <a:p>
            <a:pPr marL="0" indent="0">
              <a:lnSpc>
                <a:spcPts val="1680"/>
              </a:lnSpc>
              <a:buNone/>
            </a:pPr>
            <a:r>
              <a:rPr lang="en-US" sz="1200" b="1" i="1" dirty="0">
                <a:solidFill>
                  <a:srgbClr val="2D3436"/>
                </a:solidFill>
              </a:rPr>
              <a:t>"A patient with a HbA1c of 75 mmol/mol insists on fasting for the full 30 days. What is your first question?"</a:t>
            </a:r>
            <a:endParaRPr lang="en-US" sz="1200" dirty="0"/>
          </a:p>
        </p:txBody>
      </p:sp>
      <p:sp>
        <p:nvSpPr>
          <p:cNvPr id="27" name="SK-25-text-26"/>
          <p:cNvSpPr/>
          <p:nvPr/>
        </p:nvSpPr>
        <p:spPr>
          <a:xfrm>
            <a:off x="702469" y="2779216"/>
            <a:ext cx="51077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Explore Intentions:</a:t>
            </a:r>
            <a:r>
              <a:rPr lang="en-US" sz="1125" dirty="0">
                <a:solidFill>
                  <a:srgbClr val="2D3436"/>
                </a:solidFill>
              </a:rPr>
              <a:t> Use shared decision-making. Acknowledge the spiritual significance before discussing risk.</a:t>
            </a:r>
            <a:endParaRPr lang="en-US" sz="1125" dirty="0"/>
          </a:p>
        </p:txBody>
      </p:sp>
      <p:sp>
        <p:nvSpPr>
          <p:cNvPr id="28" name="SK-25-text-27"/>
          <p:cNvSpPr/>
          <p:nvPr/>
        </p:nvSpPr>
        <p:spPr>
          <a:xfrm>
            <a:off x="702469" y="3322141"/>
            <a:ext cx="51077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Safe Fasting Language:</a:t>
            </a:r>
            <a:r>
              <a:rPr lang="en-US" sz="1125" dirty="0">
                <a:solidFill>
                  <a:srgbClr val="2D3436"/>
                </a:solidFill>
              </a:rPr>
              <a:t> Frame advice as "How can we make this safe for you?" rather than "You are forbidden from fasting."</a:t>
            </a:r>
            <a:endParaRPr lang="en-US" sz="1125" dirty="0"/>
          </a:p>
        </p:txBody>
      </p:sp>
      <p:sp>
        <p:nvSpPr>
          <p:cNvPr id="29" name="SK-25-text-28"/>
          <p:cNvSpPr/>
          <p:nvPr/>
        </p:nvSpPr>
        <p:spPr>
          <a:xfrm>
            <a:off x="702469" y="3865066"/>
            <a:ext cx="51077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Cultural Terms:</a:t>
            </a:r>
            <a:r>
              <a:rPr lang="en-US" sz="1125" dirty="0">
                <a:solidFill>
                  <a:srgbClr val="2D3436"/>
                </a:solidFill>
              </a:rPr>
              <a:t> Use </a:t>
            </a:r>
            <a:r>
              <a:rPr lang="en-US" sz="1125" i="1" dirty="0">
                <a:solidFill>
                  <a:srgbClr val="2D3436"/>
                </a:solidFill>
              </a:rPr>
              <a:t>Suhoor/Sehri</a:t>
            </a:r>
            <a:r>
              <a:rPr lang="en-US" sz="1125" dirty="0">
                <a:solidFill>
                  <a:srgbClr val="2D3436"/>
                </a:solidFill>
              </a:rPr>
              <a:t> (pre-dawn), </a:t>
            </a:r>
            <a:r>
              <a:rPr lang="en-US" sz="1125" i="1" dirty="0">
                <a:solidFill>
                  <a:srgbClr val="2D3436"/>
                </a:solidFill>
              </a:rPr>
              <a:t>Iftari</a:t>
            </a:r>
            <a:r>
              <a:rPr lang="en-US" sz="1125" dirty="0">
                <a:solidFill>
                  <a:srgbClr val="2D3436"/>
                </a:solidFill>
              </a:rPr>
              <a:t> (sunset), and </a:t>
            </a:r>
            <a:r>
              <a:rPr lang="en-US" sz="1125" i="1" dirty="0">
                <a:solidFill>
                  <a:srgbClr val="2D3436"/>
                </a:solidFill>
              </a:rPr>
              <a:t>Taraweeh</a:t>
            </a:r>
            <a:r>
              <a:rPr lang="en-US" sz="1125" dirty="0">
                <a:solidFill>
                  <a:srgbClr val="2D3436"/>
                </a:solidFill>
              </a:rPr>
              <a:t> (evening prayers) correctly.</a:t>
            </a:r>
            <a:endParaRPr lang="en-US" sz="1125" dirty="0"/>
          </a:p>
        </p:txBody>
      </p:sp>
      <p:sp>
        <p:nvSpPr>
          <p:cNvPr id="30" name="SK-25-text-29"/>
          <p:cNvSpPr/>
          <p:nvPr/>
        </p:nvSpPr>
        <p:spPr>
          <a:xfrm>
            <a:off x="6457950" y="1524000"/>
            <a:ext cx="522922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CASE SCENARIO</a:t>
            </a:r>
            <a:endParaRPr lang="en-US" sz="900" dirty="0"/>
          </a:p>
        </p:txBody>
      </p:sp>
      <p:sp>
        <p:nvSpPr>
          <p:cNvPr id="31" name="SK-25-text-30"/>
          <p:cNvSpPr/>
          <p:nvPr/>
        </p:nvSpPr>
        <p:spPr>
          <a:xfrm>
            <a:off x="6691313" y="182880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Risk Identification</a:t>
            </a:r>
            <a:endParaRPr lang="en-US" sz="1350" dirty="0"/>
          </a:p>
        </p:txBody>
      </p:sp>
      <p:sp>
        <p:nvSpPr>
          <p:cNvPr id="32" name="SK-25-text-31"/>
          <p:cNvSpPr/>
          <p:nvPr/>
        </p:nvSpPr>
        <p:spPr>
          <a:xfrm>
            <a:off x="6381750" y="2228850"/>
            <a:ext cx="5381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636E72"/>
                </a:solidFill>
              </a:rPr>
              <a:t>Patient: 62yo Male, T2DM on Gliclazide 80mg BD. HbA1c 68 mmol/mol. Desires to fast. </a:t>
            </a:r>
            <a:r>
              <a:rPr lang="en-US" sz="1125" b="1" dirty="0">
                <a:solidFill>
                  <a:srgbClr val="636E72"/>
                </a:solidFill>
              </a:rPr>
              <a:t>Task:</a:t>
            </a:r>
            <a:r>
              <a:rPr lang="en-US" sz="1125" dirty="0">
                <a:solidFill>
                  <a:srgbClr val="636E72"/>
                </a:solidFill>
              </a:rPr>
              <a:t> Stratify risk and identify "Red Flags" in his current regimen.</a:t>
            </a:r>
            <a:endParaRPr lang="en-US" sz="1125" dirty="0"/>
          </a:p>
        </p:txBody>
      </p:sp>
      <p:sp>
        <p:nvSpPr>
          <p:cNvPr id="33" name="SK-25-text-32"/>
          <p:cNvSpPr/>
          <p:nvPr/>
        </p:nvSpPr>
        <p:spPr>
          <a:xfrm>
            <a:off x="6655594" y="2771775"/>
            <a:ext cx="510778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Risk Level:</a:t>
            </a:r>
            <a:r>
              <a:rPr lang="en-US" sz="1125" dirty="0">
                <a:solidFill>
                  <a:srgbClr val="2D3436"/>
                </a:solidFill>
              </a:rPr>
              <a:t> Moderate Risk (Sulfonylurea). Needs 50% dose reduction and move to Iftari.</a:t>
            </a:r>
            <a:endParaRPr lang="en-US" sz="1125" dirty="0"/>
          </a:p>
        </p:txBody>
      </p:sp>
      <p:sp>
        <p:nvSpPr>
          <p:cNvPr id="34" name="SK-25-text-33"/>
          <p:cNvSpPr/>
          <p:nvPr/>
        </p:nvSpPr>
        <p:spPr>
          <a:xfrm>
            <a:off x="6691313" y="4262438"/>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Essential Safety Netting</a:t>
            </a:r>
            <a:endParaRPr lang="en-US" sz="1350" dirty="0"/>
          </a:p>
        </p:txBody>
      </p:sp>
      <p:sp>
        <p:nvSpPr>
          <p:cNvPr id="35" name="SK-25-text-34"/>
          <p:cNvSpPr/>
          <p:nvPr/>
        </p:nvSpPr>
        <p:spPr>
          <a:xfrm>
            <a:off x="6381750" y="4662488"/>
            <a:ext cx="58102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3436"/>
                </a:solidFill>
              </a:rPr>
              <a:t>Verify understanding using specific safety-netting phrases:</a:t>
            </a:r>
            <a:endParaRPr lang="en-US" sz="975" dirty="0"/>
          </a:p>
        </p:txBody>
      </p:sp>
      <p:sp>
        <p:nvSpPr>
          <p:cNvPr id="36" name="SK-25-text-35"/>
          <p:cNvSpPr/>
          <p:nvPr/>
        </p:nvSpPr>
        <p:spPr>
          <a:xfrm>
            <a:off x="6477000" y="4943475"/>
            <a:ext cx="5715000" cy="390525"/>
          </a:xfrm>
          <a:prstGeom prst="rect">
            <a:avLst/>
          </a:prstGeom>
          <a:noFill/>
          <a:ln/>
        </p:spPr>
        <p:txBody>
          <a:bodyPr vert="horz" wrap="square" lIns="0" tIns="0" rIns="0" bIns="0" rtlCol="0" anchor="ctr"/>
          <a:lstStyle/>
          <a:p>
            <a:pPr marL="0" indent="0">
              <a:lnSpc>
                <a:spcPts val="1575"/>
              </a:lnSpc>
              <a:buNone/>
            </a:pPr>
            <a:r>
              <a:rPr lang="en-US" sz="1050" dirty="0">
                <a:solidFill>
                  <a:srgbClr val="2F3542"/>
                </a:solidFill>
              </a:rPr>
              <a:t>"When exactly would you break your fast if you felt unwell?"</a:t>
            </a:r>
            <a:endParaRPr lang="en-US" sz="1050" dirty="0"/>
          </a:p>
        </p:txBody>
      </p:sp>
      <p:sp>
        <p:nvSpPr>
          <p:cNvPr id="37" name="SK-25-text-36"/>
          <p:cNvSpPr/>
          <p:nvPr/>
        </p:nvSpPr>
        <p:spPr>
          <a:xfrm>
            <a:off x="6477000" y="5410200"/>
            <a:ext cx="5715000" cy="390525"/>
          </a:xfrm>
          <a:prstGeom prst="rect">
            <a:avLst/>
          </a:prstGeom>
          <a:noFill/>
          <a:ln/>
        </p:spPr>
        <p:txBody>
          <a:bodyPr vert="horz" wrap="square" lIns="0" tIns="0" rIns="0" bIns="0" rtlCol="0" anchor="ctr"/>
          <a:lstStyle/>
          <a:p>
            <a:pPr marL="0" indent="0">
              <a:lnSpc>
                <a:spcPts val="1575"/>
              </a:lnSpc>
              <a:buNone/>
            </a:pPr>
            <a:r>
              <a:rPr lang="en-US" sz="1050" dirty="0">
                <a:solidFill>
                  <a:srgbClr val="2F3542"/>
                </a:solidFill>
              </a:rPr>
              <a:t>"What would you do if your sugar was 3.8 before Iftari?"</a:t>
            </a:r>
            <a:endParaRPr lang="en-US" sz="1050" dirty="0"/>
          </a:p>
        </p:txBody>
      </p:sp>
      <p:sp>
        <p:nvSpPr>
          <p:cNvPr id="38" name="SK-25-text-37"/>
          <p:cNvSpPr/>
          <p:nvPr/>
        </p:nvSpPr>
        <p:spPr>
          <a:xfrm>
            <a:off x="6477000" y="5876925"/>
            <a:ext cx="5715000" cy="390525"/>
          </a:xfrm>
          <a:prstGeom prst="rect">
            <a:avLst/>
          </a:prstGeom>
          <a:noFill/>
          <a:ln/>
        </p:spPr>
        <p:txBody>
          <a:bodyPr vert="horz" wrap="square" lIns="0" tIns="0" rIns="0" bIns="0" rtlCol="0" anchor="ctr"/>
          <a:lstStyle/>
          <a:p>
            <a:pPr marL="0" indent="0">
              <a:lnSpc>
                <a:spcPts val="1575"/>
              </a:lnSpc>
              <a:buNone/>
            </a:pPr>
            <a:r>
              <a:rPr lang="en-US" sz="1050" dirty="0">
                <a:solidFill>
                  <a:srgbClr val="2F3542"/>
                </a:solidFill>
              </a:rPr>
              <a:t>"Can you show me your hypo treatment kit?"</a:t>
            </a:r>
            <a:endParaRPr lang="en-US" sz="10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6-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6-img-5" descr="preencoded.png"/>
          <p:cNvPicPr>
            <a:picLocks noChangeAspect="1"/>
          </p:cNvPicPr>
          <p:nvPr/>
        </p:nvPicPr>
        <p:blipFill>
          <a:blip r:embed="rId6"/>
          <a:stretch>
            <a:fillRect/>
          </a:stretch>
        </p:blipFill>
        <p:spPr>
          <a:xfrm>
            <a:off x="238125" y="1333500"/>
            <a:ext cx="5762625" cy="2547938"/>
          </a:xfrm>
          <a:prstGeom prst="rect">
            <a:avLst/>
          </a:prstGeom>
        </p:spPr>
      </p:pic>
      <p:pic>
        <p:nvPicPr>
          <p:cNvPr id="7" name="SK-26-img-6" descr="preencoded.png"/>
          <p:cNvPicPr>
            <a:picLocks noChangeAspect="1"/>
          </p:cNvPicPr>
          <p:nvPr/>
        </p:nvPicPr>
        <p:blipFill>
          <a:blip r:embed="rId7"/>
          <a:stretch>
            <a:fillRect/>
          </a:stretch>
        </p:blipFill>
        <p:spPr>
          <a:xfrm>
            <a:off x="428625" y="1538288"/>
            <a:ext cx="285750" cy="228600"/>
          </a:xfrm>
          <a:prstGeom prst="rect">
            <a:avLst/>
          </a:prstGeom>
        </p:spPr>
      </p:pic>
      <p:pic>
        <p:nvPicPr>
          <p:cNvPr id="8" name="SK-26-img-7" descr="preencoded.png"/>
          <p:cNvPicPr>
            <a:picLocks noChangeAspect="1"/>
          </p:cNvPicPr>
          <p:nvPr/>
        </p:nvPicPr>
        <p:blipFill>
          <a:blip r:embed="rId8"/>
          <a:stretch>
            <a:fillRect/>
          </a:stretch>
        </p:blipFill>
        <p:spPr>
          <a:xfrm>
            <a:off x="428625" y="1962150"/>
            <a:ext cx="119063" cy="99120"/>
          </a:xfrm>
          <a:prstGeom prst="rect">
            <a:avLst/>
          </a:prstGeom>
        </p:spPr>
      </p:pic>
      <p:pic>
        <p:nvPicPr>
          <p:cNvPr id="9" name="SK-26-img-8" descr="preencoded.png"/>
          <p:cNvPicPr>
            <a:picLocks noChangeAspect="1"/>
          </p:cNvPicPr>
          <p:nvPr/>
        </p:nvPicPr>
        <p:blipFill>
          <a:blip r:embed="rId8"/>
          <a:stretch>
            <a:fillRect/>
          </a:stretch>
        </p:blipFill>
        <p:spPr>
          <a:xfrm>
            <a:off x="428625" y="2276475"/>
            <a:ext cx="119063" cy="99120"/>
          </a:xfrm>
          <a:prstGeom prst="rect">
            <a:avLst/>
          </a:prstGeom>
        </p:spPr>
      </p:pic>
      <p:pic>
        <p:nvPicPr>
          <p:cNvPr id="10" name="SK-26-img-9" descr="preencoded.png"/>
          <p:cNvPicPr>
            <a:picLocks noChangeAspect="1"/>
          </p:cNvPicPr>
          <p:nvPr/>
        </p:nvPicPr>
        <p:blipFill>
          <a:blip r:embed="rId8"/>
          <a:stretch>
            <a:fillRect/>
          </a:stretch>
        </p:blipFill>
        <p:spPr>
          <a:xfrm>
            <a:off x="428625" y="2590800"/>
            <a:ext cx="119063" cy="99120"/>
          </a:xfrm>
          <a:prstGeom prst="rect">
            <a:avLst/>
          </a:prstGeom>
        </p:spPr>
      </p:pic>
      <p:pic>
        <p:nvPicPr>
          <p:cNvPr id="11" name="SK-26-img-10" descr="preencoded.png"/>
          <p:cNvPicPr>
            <a:picLocks noChangeAspect="1"/>
          </p:cNvPicPr>
          <p:nvPr/>
        </p:nvPicPr>
        <p:blipFill>
          <a:blip r:embed="rId9"/>
          <a:stretch>
            <a:fillRect/>
          </a:stretch>
        </p:blipFill>
        <p:spPr>
          <a:xfrm>
            <a:off x="428625" y="2914650"/>
            <a:ext cx="5381625" cy="419100"/>
          </a:xfrm>
          <a:prstGeom prst="rect">
            <a:avLst/>
          </a:prstGeom>
        </p:spPr>
      </p:pic>
      <p:pic>
        <p:nvPicPr>
          <p:cNvPr id="12" name="SK-26-img-11" descr="preencoded.png"/>
          <p:cNvPicPr>
            <a:picLocks noChangeAspect="1"/>
          </p:cNvPicPr>
          <p:nvPr/>
        </p:nvPicPr>
        <p:blipFill>
          <a:blip r:embed="rId10"/>
          <a:stretch>
            <a:fillRect/>
          </a:stretch>
        </p:blipFill>
        <p:spPr>
          <a:xfrm>
            <a:off x="238125" y="4071938"/>
            <a:ext cx="5762625" cy="2547938"/>
          </a:xfrm>
          <a:prstGeom prst="rect">
            <a:avLst/>
          </a:prstGeom>
        </p:spPr>
      </p:pic>
      <p:pic>
        <p:nvPicPr>
          <p:cNvPr id="13" name="SK-26-img-12" descr="preencoded.png"/>
          <p:cNvPicPr>
            <a:picLocks noChangeAspect="1"/>
          </p:cNvPicPr>
          <p:nvPr/>
        </p:nvPicPr>
        <p:blipFill>
          <a:blip r:embed="rId11"/>
          <a:stretch>
            <a:fillRect/>
          </a:stretch>
        </p:blipFill>
        <p:spPr>
          <a:xfrm>
            <a:off x="428625" y="4276725"/>
            <a:ext cx="285750" cy="228600"/>
          </a:xfrm>
          <a:prstGeom prst="rect">
            <a:avLst/>
          </a:prstGeom>
        </p:spPr>
      </p:pic>
      <p:pic>
        <p:nvPicPr>
          <p:cNvPr id="14" name="SK-26-img-13" descr="preencoded.png"/>
          <p:cNvPicPr>
            <a:picLocks noChangeAspect="1"/>
          </p:cNvPicPr>
          <p:nvPr/>
        </p:nvPicPr>
        <p:blipFill>
          <a:blip r:embed="rId12"/>
          <a:stretch>
            <a:fillRect/>
          </a:stretch>
        </p:blipFill>
        <p:spPr>
          <a:xfrm>
            <a:off x="428625" y="4700588"/>
            <a:ext cx="119063" cy="99120"/>
          </a:xfrm>
          <a:prstGeom prst="rect">
            <a:avLst/>
          </a:prstGeom>
        </p:spPr>
      </p:pic>
      <p:pic>
        <p:nvPicPr>
          <p:cNvPr id="15" name="SK-26-img-14" descr="preencoded.png"/>
          <p:cNvPicPr>
            <a:picLocks noChangeAspect="1"/>
          </p:cNvPicPr>
          <p:nvPr/>
        </p:nvPicPr>
        <p:blipFill>
          <a:blip r:embed="rId12"/>
          <a:stretch>
            <a:fillRect/>
          </a:stretch>
        </p:blipFill>
        <p:spPr>
          <a:xfrm>
            <a:off x="428625" y="5014913"/>
            <a:ext cx="119063" cy="99120"/>
          </a:xfrm>
          <a:prstGeom prst="rect">
            <a:avLst/>
          </a:prstGeom>
        </p:spPr>
      </p:pic>
      <p:pic>
        <p:nvPicPr>
          <p:cNvPr id="16" name="SK-26-img-15" descr="preencoded.png"/>
          <p:cNvPicPr>
            <a:picLocks noChangeAspect="1"/>
          </p:cNvPicPr>
          <p:nvPr/>
        </p:nvPicPr>
        <p:blipFill>
          <a:blip r:embed="rId12"/>
          <a:stretch>
            <a:fillRect/>
          </a:stretch>
        </p:blipFill>
        <p:spPr>
          <a:xfrm>
            <a:off x="428625" y="5329238"/>
            <a:ext cx="119063" cy="99120"/>
          </a:xfrm>
          <a:prstGeom prst="rect">
            <a:avLst/>
          </a:prstGeom>
        </p:spPr>
      </p:pic>
      <p:pic>
        <p:nvPicPr>
          <p:cNvPr id="17" name="SK-26-img-16" descr="preencoded.png"/>
          <p:cNvPicPr>
            <a:picLocks noChangeAspect="1"/>
          </p:cNvPicPr>
          <p:nvPr/>
        </p:nvPicPr>
        <p:blipFill>
          <a:blip r:embed="rId13"/>
          <a:stretch>
            <a:fillRect/>
          </a:stretch>
        </p:blipFill>
        <p:spPr>
          <a:xfrm>
            <a:off x="428625" y="5653088"/>
            <a:ext cx="5381625" cy="419100"/>
          </a:xfrm>
          <a:prstGeom prst="rect">
            <a:avLst/>
          </a:prstGeom>
        </p:spPr>
      </p:pic>
      <p:pic>
        <p:nvPicPr>
          <p:cNvPr id="18" name="SK-26-img-17" descr="preencoded.png"/>
          <p:cNvPicPr>
            <a:picLocks noChangeAspect="1"/>
          </p:cNvPicPr>
          <p:nvPr/>
        </p:nvPicPr>
        <p:blipFill>
          <a:blip r:embed="rId14"/>
          <a:stretch>
            <a:fillRect/>
          </a:stretch>
        </p:blipFill>
        <p:spPr>
          <a:xfrm>
            <a:off x="6191250" y="1333500"/>
            <a:ext cx="5762625" cy="2547938"/>
          </a:xfrm>
          <a:prstGeom prst="rect">
            <a:avLst/>
          </a:prstGeom>
        </p:spPr>
      </p:pic>
      <p:pic>
        <p:nvPicPr>
          <p:cNvPr id="19" name="SK-26-img-18" descr="preencoded.png"/>
          <p:cNvPicPr>
            <a:picLocks noChangeAspect="1"/>
          </p:cNvPicPr>
          <p:nvPr/>
        </p:nvPicPr>
        <p:blipFill>
          <a:blip r:embed="rId15"/>
          <a:stretch>
            <a:fillRect/>
          </a:stretch>
        </p:blipFill>
        <p:spPr>
          <a:xfrm>
            <a:off x="6381750" y="1538288"/>
            <a:ext cx="285750" cy="228600"/>
          </a:xfrm>
          <a:prstGeom prst="rect">
            <a:avLst/>
          </a:prstGeom>
        </p:spPr>
      </p:pic>
      <p:pic>
        <p:nvPicPr>
          <p:cNvPr id="20" name="SK-26-img-19" descr="preencoded.png"/>
          <p:cNvPicPr>
            <a:picLocks noChangeAspect="1"/>
          </p:cNvPicPr>
          <p:nvPr/>
        </p:nvPicPr>
        <p:blipFill>
          <a:blip r:embed="rId16"/>
          <a:stretch>
            <a:fillRect/>
          </a:stretch>
        </p:blipFill>
        <p:spPr>
          <a:xfrm>
            <a:off x="6381750" y="1962150"/>
            <a:ext cx="119063" cy="99120"/>
          </a:xfrm>
          <a:prstGeom prst="rect">
            <a:avLst/>
          </a:prstGeom>
        </p:spPr>
      </p:pic>
      <p:pic>
        <p:nvPicPr>
          <p:cNvPr id="21" name="SK-26-img-20" descr="preencoded.png"/>
          <p:cNvPicPr>
            <a:picLocks noChangeAspect="1"/>
          </p:cNvPicPr>
          <p:nvPr/>
        </p:nvPicPr>
        <p:blipFill>
          <a:blip r:embed="rId16"/>
          <a:stretch>
            <a:fillRect/>
          </a:stretch>
        </p:blipFill>
        <p:spPr>
          <a:xfrm>
            <a:off x="6381750" y="2276475"/>
            <a:ext cx="119063" cy="99120"/>
          </a:xfrm>
          <a:prstGeom prst="rect">
            <a:avLst/>
          </a:prstGeom>
        </p:spPr>
      </p:pic>
      <p:pic>
        <p:nvPicPr>
          <p:cNvPr id="22" name="SK-26-img-21" descr="preencoded.png"/>
          <p:cNvPicPr>
            <a:picLocks noChangeAspect="1"/>
          </p:cNvPicPr>
          <p:nvPr/>
        </p:nvPicPr>
        <p:blipFill>
          <a:blip r:embed="rId16"/>
          <a:stretch>
            <a:fillRect/>
          </a:stretch>
        </p:blipFill>
        <p:spPr>
          <a:xfrm>
            <a:off x="6381750" y="2590800"/>
            <a:ext cx="119063" cy="99120"/>
          </a:xfrm>
          <a:prstGeom prst="rect">
            <a:avLst/>
          </a:prstGeom>
        </p:spPr>
      </p:pic>
      <p:pic>
        <p:nvPicPr>
          <p:cNvPr id="23" name="SK-26-img-22" descr="preencoded.png"/>
          <p:cNvPicPr>
            <a:picLocks noChangeAspect="1"/>
          </p:cNvPicPr>
          <p:nvPr/>
        </p:nvPicPr>
        <p:blipFill>
          <a:blip r:embed="rId17"/>
          <a:stretch>
            <a:fillRect/>
          </a:stretch>
        </p:blipFill>
        <p:spPr>
          <a:xfrm>
            <a:off x="6191250" y="4071938"/>
            <a:ext cx="5762625" cy="2547938"/>
          </a:xfrm>
          <a:prstGeom prst="rect">
            <a:avLst/>
          </a:prstGeom>
        </p:spPr>
      </p:pic>
      <p:pic>
        <p:nvPicPr>
          <p:cNvPr id="24" name="SK-26-img-23" descr="preencoded.png"/>
          <p:cNvPicPr>
            <a:picLocks noChangeAspect="1"/>
          </p:cNvPicPr>
          <p:nvPr/>
        </p:nvPicPr>
        <p:blipFill>
          <a:blip r:embed="rId18"/>
          <a:stretch>
            <a:fillRect/>
          </a:stretch>
        </p:blipFill>
        <p:spPr>
          <a:xfrm>
            <a:off x="6381750" y="4276725"/>
            <a:ext cx="285750" cy="228600"/>
          </a:xfrm>
          <a:prstGeom prst="rect">
            <a:avLst/>
          </a:prstGeom>
        </p:spPr>
      </p:pic>
      <p:pic>
        <p:nvPicPr>
          <p:cNvPr id="25" name="SK-26-img-24" descr="preencoded.png"/>
          <p:cNvPicPr>
            <a:picLocks noChangeAspect="1"/>
          </p:cNvPicPr>
          <p:nvPr/>
        </p:nvPicPr>
        <p:blipFill>
          <a:blip r:embed="rId19"/>
          <a:stretch>
            <a:fillRect/>
          </a:stretch>
        </p:blipFill>
        <p:spPr>
          <a:xfrm>
            <a:off x="6381750" y="4700588"/>
            <a:ext cx="119063" cy="99120"/>
          </a:xfrm>
          <a:prstGeom prst="rect">
            <a:avLst/>
          </a:prstGeom>
        </p:spPr>
      </p:pic>
      <p:pic>
        <p:nvPicPr>
          <p:cNvPr id="26" name="SK-26-img-25" descr="preencoded.png"/>
          <p:cNvPicPr>
            <a:picLocks noChangeAspect="1"/>
          </p:cNvPicPr>
          <p:nvPr/>
        </p:nvPicPr>
        <p:blipFill>
          <a:blip r:embed="rId19"/>
          <a:stretch>
            <a:fillRect/>
          </a:stretch>
        </p:blipFill>
        <p:spPr>
          <a:xfrm>
            <a:off x="6381750" y="5014913"/>
            <a:ext cx="119063" cy="99120"/>
          </a:xfrm>
          <a:prstGeom prst="rect">
            <a:avLst/>
          </a:prstGeom>
        </p:spPr>
      </p:pic>
      <p:pic>
        <p:nvPicPr>
          <p:cNvPr id="27" name="SK-26-img-26" descr="preencoded.png"/>
          <p:cNvPicPr>
            <a:picLocks noChangeAspect="1"/>
          </p:cNvPicPr>
          <p:nvPr/>
        </p:nvPicPr>
        <p:blipFill>
          <a:blip r:embed="rId20"/>
          <a:stretch>
            <a:fillRect/>
          </a:stretch>
        </p:blipFill>
        <p:spPr>
          <a:xfrm>
            <a:off x="6381750" y="5386388"/>
            <a:ext cx="5381625" cy="457200"/>
          </a:xfrm>
          <a:prstGeom prst="rect">
            <a:avLst/>
          </a:prstGeom>
        </p:spPr>
      </p:pic>
      <p:pic>
        <p:nvPicPr>
          <p:cNvPr id="28" name="SK-26-img-27" descr="preencoded.png"/>
          <p:cNvPicPr>
            <a:picLocks noChangeAspect="1"/>
          </p:cNvPicPr>
          <p:nvPr/>
        </p:nvPicPr>
        <p:blipFill>
          <a:blip r:embed="rId21"/>
          <a:stretch>
            <a:fillRect/>
          </a:stretch>
        </p:blipFill>
        <p:spPr>
          <a:xfrm>
            <a:off x="6572250" y="5538788"/>
            <a:ext cx="190500" cy="152400"/>
          </a:xfrm>
          <a:prstGeom prst="rect">
            <a:avLst/>
          </a:prstGeom>
        </p:spPr>
      </p:pic>
      <p:sp>
        <p:nvSpPr>
          <p:cNvPr id="29" name="SK-26-text-28"/>
          <p:cNvSpPr/>
          <p:nvPr/>
        </p:nvSpPr>
        <p:spPr>
          <a:xfrm>
            <a:off x="428625" y="238125"/>
            <a:ext cx="93268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RED FLAGS AND EMERGENCY SITUATIONS</a:t>
            </a:r>
            <a:endParaRPr lang="en-US" sz="1800" dirty="0"/>
          </a:p>
        </p:txBody>
      </p:sp>
      <p:sp>
        <p:nvSpPr>
          <p:cNvPr id="30" name="SK-26-text-29"/>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1" name="SK-26-text-30"/>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2" name="SK-26-text-31"/>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3" name="SK-26-text-32"/>
          <p:cNvSpPr/>
          <p:nvPr/>
        </p:nvSpPr>
        <p:spPr>
          <a:xfrm>
            <a:off x="828675" y="152400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Severe Hypoglycaemia</a:t>
            </a:r>
            <a:endParaRPr lang="en-US" sz="1350" dirty="0"/>
          </a:p>
        </p:txBody>
      </p:sp>
      <p:sp>
        <p:nvSpPr>
          <p:cNvPr id="34" name="SK-26-text-33"/>
          <p:cNvSpPr/>
          <p:nvPr/>
        </p:nvSpPr>
        <p:spPr>
          <a:xfrm>
            <a:off x="642938" y="1924050"/>
            <a:ext cx="11144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Symptoms: Confusion, sweating, palpitations, tremors, or seizure.</a:t>
            </a:r>
            <a:endParaRPr lang="en-US" sz="1125" dirty="0"/>
          </a:p>
        </p:txBody>
      </p:sp>
      <p:sp>
        <p:nvSpPr>
          <p:cNvPr id="35" name="SK-26-text-34"/>
          <p:cNvSpPr/>
          <p:nvPr/>
        </p:nvSpPr>
        <p:spPr>
          <a:xfrm>
            <a:off x="642938" y="2238375"/>
            <a:ext cx="10172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Hypo Unawareness: High risk in T1DM or long-duration T2DM.</a:t>
            </a:r>
            <a:endParaRPr lang="en-US" sz="1125" dirty="0"/>
          </a:p>
        </p:txBody>
      </p:sp>
      <p:sp>
        <p:nvSpPr>
          <p:cNvPr id="36" name="SK-26-text-35"/>
          <p:cNvSpPr/>
          <p:nvPr/>
        </p:nvSpPr>
        <p:spPr>
          <a:xfrm>
            <a:off x="642938" y="2552700"/>
            <a:ext cx="10687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Action: Immediate fast termination + 15g fast-acting glucose.</a:t>
            </a:r>
            <a:endParaRPr lang="en-US" sz="1125" dirty="0"/>
          </a:p>
        </p:txBody>
      </p:sp>
      <p:sp>
        <p:nvSpPr>
          <p:cNvPr id="37" name="SK-26-text-36"/>
          <p:cNvSpPr/>
          <p:nvPr/>
        </p:nvSpPr>
        <p:spPr>
          <a:xfrm>
            <a:off x="428625" y="2914650"/>
            <a:ext cx="5191125"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D63031"/>
                </a:solidFill>
              </a:rPr>
              <a:t>ABSOLUTE THRESHOLD: BG &lt; 3.9 mmol/L</a:t>
            </a:r>
            <a:endParaRPr lang="en-US" sz="1200" dirty="0"/>
          </a:p>
        </p:txBody>
      </p:sp>
      <p:sp>
        <p:nvSpPr>
          <p:cNvPr id="38" name="SK-26-text-37"/>
          <p:cNvSpPr/>
          <p:nvPr/>
        </p:nvSpPr>
        <p:spPr>
          <a:xfrm>
            <a:off x="828675" y="426243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Hyperglycaemia &amp; DKA</a:t>
            </a:r>
            <a:endParaRPr lang="en-US" sz="1350" dirty="0"/>
          </a:p>
        </p:txBody>
      </p:sp>
      <p:sp>
        <p:nvSpPr>
          <p:cNvPr id="39" name="SK-26-text-38"/>
          <p:cNvSpPr/>
          <p:nvPr/>
        </p:nvSpPr>
        <p:spPr>
          <a:xfrm>
            <a:off x="642938" y="4662488"/>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Symptoms: Extreme thirst, polyuria, vomiting, or abdominal pain.</a:t>
            </a:r>
            <a:endParaRPr lang="en-US" sz="1125" dirty="0"/>
          </a:p>
        </p:txBody>
      </p:sp>
      <p:sp>
        <p:nvSpPr>
          <p:cNvPr id="40" name="SK-26-text-39"/>
          <p:cNvSpPr/>
          <p:nvPr/>
        </p:nvSpPr>
        <p:spPr>
          <a:xfrm>
            <a:off x="642938" y="4976813"/>
            <a:ext cx="11087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DKA Risk: Elevated ketones (&gt;1.5 mmol/L) in T1DM/SGLT2i users.</a:t>
            </a:r>
            <a:endParaRPr lang="en-US" sz="1125" dirty="0"/>
          </a:p>
        </p:txBody>
      </p:sp>
      <p:sp>
        <p:nvSpPr>
          <p:cNvPr id="41" name="SK-26-text-40"/>
          <p:cNvSpPr/>
          <p:nvPr/>
        </p:nvSpPr>
        <p:spPr>
          <a:xfrm>
            <a:off x="642938" y="5291138"/>
            <a:ext cx="11258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Euglycaemic DKA: Potential with SGLT2i even if BG is near normal.</a:t>
            </a:r>
            <a:endParaRPr lang="en-US" sz="1125" dirty="0"/>
          </a:p>
        </p:txBody>
      </p:sp>
      <p:sp>
        <p:nvSpPr>
          <p:cNvPr id="42" name="SK-26-text-41"/>
          <p:cNvSpPr/>
          <p:nvPr/>
        </p:nvSpPr>
        <p:spPr>
          <a:xfrm>
            <a:off x="428625" y="5653088"/>
            <a:ext cx="5191125"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D63031"/>
                </a:solidFill>
              </a:rPr>
              <a:t>ABSOLUTE THRESHOLD: BG &gt; 16.6 mmol/L</a:t>
            </a:r>
            <a:endParaRPr lang="en-US" sz="1200" dirty="0"/>
          </a:p>
        </p:txBody>
      </p:sp>
      <p:sp>
        <p:nvSpPr>
          <p:cNvPr id="43" name="SK-26-text-42"/>
          <p:cNvSpPr/>
          <p:nvPr/>
        </p:nvSpPr>
        <p:spPr>
          <a:xfrm>
            <a:off x="6781800" y="152400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Dehydration &amp; Renal Risk</a:t>
            </a:r>
            <a:endParaRPr lang="en-US" sz="1350" dirty="0"/>
          </a:p>
        </p:txBody>
      </p:sp>
      <p:sp>
        <p:nvSpPr>
          <p:cNvPr id="44" name="SK-26-text-43"/>
          <p:cNvSpPr/>
          <p:nvPr/>
        </p:nvSpPr>
        <p:spPr>
          <a:xfrm>
            <a:off x="6596063" y="1924050"/>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Symptoms: Severe dizziness, syncope, or significantly reduced urine output.</a:t>
            </a:r>
            <a:endParaRPr lang="en-US" sz="1125" dirty="0"/>
          </a:p>
        </p:txBody>
      </p:sp>
      <p:sp>
        <p:nvSpPr>
          <p:cNvPr id="45" name="SK-26-text-44"/>
          <p:cNvSpPr/>
          <p:nvPr/>
        </p:nvSpPr>
        <p:spPr>
          <a:xfrm>
            <a:off x="6596063" y="2238375"/>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SGLT2i Warning: High risk of volume depletion in hot weather.</a:t>
            </a:r>
            <a:endParaRPr lang="en-US" sz="1125" dirty="0"/>
          </a:p>
        </p:txBody>
      </p:sp>
      <p:sp>
        <p:nvSpPr>
          <p:cNvPr id="46" name="SK-26-text-45"/>
          <p:cNvSpPr/>
          <p:nvPr/>
        </p:nvSpPr>
        <p:spPr>
          <a:xfrm>
            <a:off x="6596063" y="2552700"/>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Complication: Potential Acute Kidney Injury (AKI) if fasting continues.</a:t>
            </a:r>
            <a:endParaRPr lang="en-US" sz="1125" dirty="0"/>
          </a:p>
        </p:txBody>
      </p:sp>
      <p:sp>
        <p:nvSpPr>
          <p:cNvPr id="47" name="SK-26-text-46"/>
          <p:cNvSpPr/>
          <p:nvPr/>
        </p:nvSpPr>
        <p:spPr>
          <a:xfrm>
            <a:off x="6781800" y="426243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Acute Illness Management</a:t>
            </a:r>
            <a:endParaRPr lang="en-US" sz="1350" dirty="0"/>
          </a:p>
        </p:txBody>
      </p:sp>
      <p:sp>
        <p:nvSpPr>
          <p:cNvPr id="48" name="SK-26-text-47"/>
          <p:cNvSpPr/>
          <p:nvPr/>
        </p:nvSpPr>
        <p:spPr>
          <a:xfrm>
            <a:off x="6596063" y="4662488"/>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Intercurrent Illness: Vomiting or diarrhoea mandates stopping the fast.</a:t>
            </a:r>
            <a:endParaRPr lang="en-US" sz="1125" dirty="0"/>
          </a:p>
        </p:txBody>
      </p:sp>
      <p:sp>
        <p:nvSpPr>
          <p:cNvPr id="49" name="SK-26-text-48"/>
          <p:cNvSpPr/>
          <p:nvPr/>
        </p:nvSpPr>
        <p:spPr>
          <a:xfrm>
            <a:off x="6596063" y="4976813"/>
            <a:ext cx="55959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SADMAN Drugs: Stop SGLT2i, ACEi, Diuretics, Metformin, ARBs, NSAIDs.</a:t>
            </a:r>
            <a:endParaRPr lang="en-US" sz="1125" dirty="0"/>
          </a:p>
        </p:txBody>
      </p:sp>
      <p:sp>
        <p:nvSpPr>
          <p:cNvPr id="50" name="SK-26-text-49"/>
          <p:cNvSpPr/>
          <p:nvPr/>
        </p:nvSpPr>
        <p:spPr>
          <a:xfrm>
            <a:off x="6905625" y="5500688"/>
            <a:ext cx="52863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"Health is a Sacred Trust (Amanah) — Do Not Harm"</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7-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7-img-5" descr="preencoded.png"/>
          <p:cNvPicPr>
            <a:picLocks noChangeAspect="1"/>
          </p:cNvPicPr>
          <p:nvPr/>
        </p:nvPicPr>
        <p:blipFill>
          <a:blip r:embed="rId6"/>
          <a:stretch>
            <a:fillRect/>
          </a:stretch>
        </p:blipFill>
        <p:spPr>
          <a:xfrm>
            <a:off x="238125" y="1428750"/>
            <a:ext cx="11715750" cy="442913"/>
          </a:xfrm>
          <a:prstGeom prst="rect">
            <a:avLst/>
          </a:prstGeom>
        </p:spPr>
      </p:pic>
      <p:pic>
        <p:nvPicPr>
          <p:cNvPr id="7" name="SK-27-img-6" descr="preencoded.png"/>
          <p:cNvPicPr>
            <a:picLocks noChangeAspect="1"/>
          </p:cNvPicPr>
          <p:nvPr/>
        </p:nvPicPr>
        <p:blipFill>
          <a:blip r:embed="rId7"/>
          <a:stretch>
            <a:fillRect/>
          </a:stretch>
        </p:blipFill>
        <p:spPr>
          <a:xfrm>
            <a:off x="428625" y="1573709"/>
            <a:ext cx="178594" cy="148828"/>
          </a:xfrm>
          <a:prstGeom prst="rect">
            <a:avLst/>
          </a:prstGeom>
        </p:spPr>
      </p:pic>
      <p:pic>
        <p:nvPicPr>
          <p:cNvPr id="8" name="SK-27-img-7" descr="preencoded.png"/>
          <p:cNvPicPr>
            <a:picLocks noChangeAspect="1"/>
          </p:cNvPicPr>
          <p:nvPr/>
        </p:nvPicPr>
        <p:blipFill>
          <a:blip r:embed="rId8"/>
          <a:stretch>
            <a:fillRect/>
          </a:stretch>
        </p:blipFill>
        <p:spPr>
          <a:xfrm>
            <a:off x="238125" y="2062163"/>
            <a:ext cx="3778300" cy="2159794"/>
          </a:xfrm>
          <a:prstGeom prst="rect">
            <a:avLst/>
          </a:prstGeom>
        </p:spPr>
      </p:pic>
      <p:pic>
        <p:nvPicPr>
          <p:cNvPr id="9" name="SK-27-img-8" descr="preencoded.png"/>
          <p:cNvPicPr>
            <a:picLocks noChangeAspect="1"/>
          </p:cNvPicPr>
          <p:nvPr/>
        </p:nvPicPr>
        <p:blipFill>
          <a:blip r:embed="rId9"/>
          <a:stretch>
            <a:fillRect/>
          </a:stretch>
        </p:blipFill>
        <p:spPr>
          <a:xfrm>
            <a:off x="409575" y="2233613"/>
            <a:ext cx="342900" cy="342900"/>
          </a:xfrm>
          <a:prstGeom prst="rect">
            <a:avLst/>
          </a:prstGeom>
        </p:spPr>
      </p:pic>
      <p:pic>
        <p:nvPicPr>
          <p:cNvPr id="10" name="SK-27-img-9" descr="preencoded.png"/>
          <p:cNvPicPr>
            <a:picLocks noChangeAspect="1"/>
          </p:cNvPicPr>
          <p:nvPr/>
        </p:nvPicPr>
        <p:blipFill>
          <a:blip r:embed="rId10"/>
          <a:stretch>
            <a:fillRect/>
          </a:stretch>
        </p:blipFill>
        <p:spPr>
          <a:xfrm>
            <a:off x="485775" y="2328863"/>
            <a:ext cx="190500" cy="152400"/>
          </a:xfrm>
          <a:prstGeom prst="rect">
            <a:avLst/>
          </a:prstGeom>
        </p:spPr>
      </p:pic>
      <p:pic>
        <p:nvPicPr>
          <p:cNvPr id="11" name="SK-27-img-10" descr="preencoded.png"/>
          <p:cNvPicPr>
            <a:picLocks noChangeAspect="1"/>
          </p:cNvPicPr>
          <p:nvPr/>
        </p:nvPicPr>
        <p:blipFill>
          <a:blip r:embed="rId11"/>
          <a:stretch>
            <a:fillRect/>
          </a:stretch>
        </p:blipFill>
        <p:spPr>
          <a:xfrm>
            <a:off x="409575" y="3726656"/>
            <a:ext cx="3435400" cy="323850"/>
          </a:xfrm>
          <a:prstGeom prst="rect">
            <a:avLst/>
          </a:prstGeom>
        </p:spPr>
      </p:pic>
      <p:pic>
        <p:nvPicPr>
          <p:cNvPr id="12" name="SK-27-img-11" descr="preencoded.png"/>
          <p:cNvPicPr>
            <a:picLocks noChangeAspect="1"/>
          </p:cNvPicPr>
          <p:nvPr/>
        </p:nvPicPr>
        <p:blipFill>
          <a:blip r:embed="rId12"/>
          <a:stretch>
            <a:fillRect/>
          </a:stretch>
        </p:blipFill>
        <p:spPr>
          <a:xfrm>
            <a:off x="523875" y="3831431"/>
            <a:ext cx="142875" cy="114300"/>
          </a:xfrm>
          <a:prstGeom prst="rect">
            <a:avLst/>
          </a:prstGeom>
        </p:spPr>
      </p:pic>
      <p:pic>
        <p:nvPicPr>
          <p:cNvPr id="13" name="SK-27-img-12" descr="preencoded.png"/>
          <p:cNvPicPr>
            <a:picLocks noChangeAspect="1"/>
          </p:cNvPicPr>
          <p:nvPr/>
        </p:nvPicPr>
        <p:blipFill>
          <a:blip r:embed="rId13"/>
          <a:stretch>
            <a:fillRect/>
          </a:stretch>
        </p:blipFill>
        <p:spPr>
          <a:xfrm>
            <a:off x="238125" y="4412456"/>
            <a:ext cx="3778300" cy="2159794"/>
          </a:xfrm>
          <a:prstGeom prst="rect">
            <a:avLst/>
          </a:prstGeom>
        </p:spPr>
      </p:pic>
      <p:pic>
        <p:nvPicPr>
          <p:cNvPr id="14" name="SK-27-img-13" descr="preencoded.png"/>
          <p:cNvPicPr>
            <a:picLocks noChangeAspect="1"/>
          </p:cNvPicPr>
          <p:nvPr/>
        </p:nvPicPr>
        <p:blipFill>
          <a:blip r:embed="rId14"/>
          <a:stretch>
            <a:fillRect/>
          </a:stretch>
        </p:blipFill>
        <p:spPr>
          <a:xfrm>
            <a:off x="409575" y="4583906"/>
            <a:ext cx="342900" cy="342900"/>
          </a:xfrm>
          <a:prstGeom prst="rect">
            <a:avLst/>
          </a:prstGeom>
        </p:spPr>
      </p:pic>
      <p:pic>
        <p:nvPicPr>
          <p:cNvPr id="15" name="SK-27-img-14" descr="preencoded.png"/>
          <p:cNvPicPr>
            <a:picLocks noChangeAspect="1"/>
          </p:cNvPicPr>
          <p:nvPr/>
        </p:nvPicPr>
        <p:blipFill>
          <a:blip r:embed="rId15"/>
          <a:stretch>
            <a:fillRect/>
          </a:stretch>
        </p:blipFill>
        <p:spPr>
          <a:xfrm>
            <a:off x="485775" y="4679156"/>
            <a:ext cx="190500" cy="152400"/>
          </a:xfrm>
          <a:prstGeom prst="rect">
            <a:avLst/>
          </a:prstGeom>
        </p:spPr>
      </p:pic>
      <p:pic>
        <p:nvPicPr>
          <p:cNvPr id="16" name="SK-27-img-15" descr="preencoded.png"/>
          <p:cNvPicPr>
            <a:picLocks noChangeAspect="1"/>
          </p:cNvPicPr>
          <p:nvPr/>
        </p:nvPicPr>
        <p:blipFill>
          <a:blip r:embed="rId16"/>
          <a:stretch>
            <a:fillRect/>
          </a:stretch>
        </p:blipFill>
        <p:spPr>
          <a:xfrm>
            <a:off x="4206925" y="2062163"/>
            <a:ext cx="3778300" cy="2159794"/>
          </a:xfrm>
          <a:prstGeom prst="rect">
            <a:avLst/>
          </a:prstGeom>
        </p:spPr>
      </p:pic>
      <p:pic>
        <p:nvPicPr>
          <p:cNvPr id="17" name="SK-27-img-16" descr="preencoded.png"/>
          <p:cNvPicPr>
            <a:picLocks noChangeAspect="1"/>
          </p:cNvPicPr>
          <p:nvPr/>
        </p:nvPicPr>
        <p:blipFill>
          <a:blip r:embed="rId17"/>
          <a:stretch>
            <a:fillRect/>
          </a:stretch>
        </p:blipFill>
        <p:spPr>
          <a:xfrm>
            <a:off x="4378375" y="2233613"/>
            <a:ext cx="342900" cy="342900"/>
          </a:xfrm>
          <a:prstGeom prst="rect">
            <a:avLst/>
          </a:prstGeom>
        </p:spPr>
      </p:pic>
      <p:pic>
        <p:nvPicPr>
          <p:cNvPr id="18" name="SK-27-img-17" descr="preencoded.png"/>
          <p:cNvPicPr>
            <a:picLocks noChangeAspect="1"/>
          </p:cNvPicPr>
          <p:nvPr/>
        </p:nvPicPr>
        <p:blipFill>
          <a:blip r:embed="rId18"/>
          <a:stretch>
            <a:fillRect/>
          </a:stretch>
        </p:blipFill>
        <p:spPr>
          <a:xfrm>
            <a:off x="4454575" y="2328863"/>
            <a:ext cx="190500" cy="152400"/>
          </a:xfrm>
          <a:prstGeom prst="rect">
            <a:avLst/>
          </a:prstGeom>
        </p:spPr>
      </p:pic>
      <p:pic>
        <p:nvPicPr>
          <p:cNvPr id="19" name="SK-27-img-18" descr="preencoded.png"/>
          <p:cNvPicPr>
            <a:picLocks noChangeAspect="1"/>
          </p:cNvPicPr>
          <p:nvPr/>
        </p:nvPicPr>
        <p:blipFill>
          <a:blip r:embed="rId19"/>
          <a:stretch>
            <a:fillRect/>
          </a:stretch>
        </p:blipFill>
        <p:spPr>
          <a:xfrm>
            <a:off x="4206925" y="4412456"/>
            <a:ext cx="3778300" cy="2159794"/>
          </a:xfrm>
          <a:prstGeom prst="rect">
            <a:avLst/>
          </a:prstGeom>
        </p:spPr>
      </p:pic>
      <p:pic>
        <p:nvPicPr>
          <p:cNvPr id="20" name="SK-27-img-19" descr="preencoded.png"/>
          <p:cNvPicPr>
            <a:picLocks noChangeAspect="1"/>
          </p:cNvPicPr>
          <p:nvPr/>
        </p:nvPicPr>
        <p:blipFill>
          <a:blip r:embed="rId20"/>
          <a:stretch>
            <a:fillRect/>
          </a:stretch>
        </p:blipFill>
        <p:spPr>
          <a:xfrm>
            <a:off x="4378375" y="4583906"/>
            <a:ext cx="342900" cy="342900"/>
          </a:xfrm>
          <a:prstGeom prst="rect">
            <a:avLst/>
          </a:prstGeom>
        </p:spPr>
      </p:pic>
      <p:pic>
        <p:nvPicPr>
          <p:cNvPr id="21" name="SK-27-img-20" descr="preencoded.png"/>
          <p:cNvPicPr>
            <a:picLocks noChangeAspect="1"/>
          </p:cNvPicPr>
          <p:nvPr/>
        </p:nvPicPr>
        <p:blipFill>
          <a:blip r:embed="rId21"/>
          <a:stretch>
            <a:fillRect/>
          </a:stretch>
        </p:blipFill>
        <p:spPr>
          <a:xfrm>
            <a:off x="4454575" y="4679156"/>
            <a:ext cx="190500" cy="152400"/>
          </a:xfrm>
          <a:prstGeom prst="rect">
            <a:avLst/>
          </a:prstGeom>
        </p:spPr>
      </p:pic>
      <p:pic>
        <p:nvPicPr>
          <p:cNvPr id="22" name="SK-27-img-21" descr="preencoded.png"/>
          <p:cNvPicPr>
            <a:picLocks noChangeAspect="1"/>
          </p:cNvPicPr>
          <p:nvPr/>
        </p:nvPicPr>
        <p:blipFill>
          <a:blip r:embed="rId22"/>
          <a:stretch>
            <a:fillRect/>
          </a:stretch>
        </p:blipFill>
        <p:spPr>
          <a:xfrm>
            <a:off x="4378375" y="6076950"/>
            <a:ext cx="3435400" cy="323850"/>
          </a:xfrm>
          <a:prstGeom prst="rect">
            <a:avLst/>
          </a:prstGeom>
        </p:spPr>
      </p:pic>
      <p:pic>
        <p:nvPicPr>
          <p:cNvPr id="23" name="SK-27-img-22" descr="preencoded.png"/>
          <p:cNvPicPr>
            <a:picLocks noChangeAspect="1"/>
          </p:cNvPicPr>
          <p:nvPr/>
        </p:nvPicPr>
        <p:blipFill>
          <a:blip r:embed="rId23"/>
          <a:stretch>
            <a:fillRect/>
          </a:stretch>
        </p:blipFill>
        <p:spPr>
          <a:xfrm>
            <a:off x="4492675" y="6181725"/>
            <a:ext cx="142875" cy="114300"/>
          </a:xfrm>
          <a:prstGeom prst="rect">
            <a:avLst/>
          </a:prstGeom>
        </p:spPr>
      </p:pic>
      <p:pic>
        <p:nvPicPr>
          <p:cNvPr id="24" name="SK-27-img-23" descr="preencoded.png"/>
          <p:cNvPicPr>
            <a:picLocks noChangeAspect="1"/>
          </p:cNvPicPr>
          <p:nvPr/>
        </p:nvPicPr>
        <p:blipFill>
          <a:blip r:embed="rId24"/>
          <a:stretch>
            <a:fillRect/>
          </a:stretch>
        </p:blipFill>
        <p:spPr>
          <a:xfrm>
            <a:off x="8175724" y="2062163"/>
            <a:ext cx="3778300" cy="2159794"/>
          </a:xfrm>
          <a:prstGeom prst="rect">
            <a:avLst/>
          </a:prstGeom>
        </p:spPr>
      </p:pic>
      <p:pic>
        <p:nvPicPr>
          <p:cNvPr id="25" name="SK-27-img-24" descr="preencoded.png"/>
          <p:cNvPicPr>
            <a:picLocks noChangeAspect="1"/>
          </p:cNvPicPr>
          <p:nvPr/>
        </p:nvPicPr>
        <p:blipFill>
          <a:blip r:embed="rId25"/>
          <a:stretch>
            <a:fillRect/>
          </a:stretch>
        </p:blipFill>
        <p:spPr>
          <a:xfrm>
            <a:off x="8347174" y="2233613"/>
            <a:ext cx="342900" cy="342900"/>
          </a:xfrm>
          <a:prstGeom prst="rect">
            <a:avLst/>
          </a:prstGeom>
        </p:spPr>
      </p:pic>
      <p:pic>
        <p:nvPicPr>
          <p:cNvPr id="26" name="SK-27-img-25" descr="preencoded.png"/>
          <p:cNvPicPr>
            <a:picLocks noChangeAspect="1"/>
          </p:cNvPicPr>
          <p:nvPr/>
        </p:nvPicPr>
        <p:blipFill>
          <a:blip r:embed="rId26"/>
          <a:stretch>
            <a:fillRect/>
          </a:stretch>
        </p:blipFill>
        <p:spPr>
          <a:xfrm>
            <a:off x="8423374" y="2328863"/>
            <a:ext cx="190500" cy="152400"/>
          </a:xfrm>
          <a:prstGeom prst="rect">
            <a:avLst/>
          </a:prstGeom>
        </p:spPr>
      </p:pic>
      <p:pic>
        <p:nvPicPr>
          <p:cNvPr id="27" name="SK-27-img-26" descr="preencoded.png"/>
          <p:cNvPicPr>
            <a:picLocks noChangeAspect="1"/>
          </p:cNvPicPr>
          <p:nvPr/>
        </p:nvPicPr>
        <p:blipFill>
          <a:blip r:embed="rId27"/>
          <a:stretch>
            <a:fillRect/>
          </a:stretch>
        </p:blipFill>
        <p:spPr>
          <a:xfrm>
            <a:off x="8175724" y="4412456"/>
            <a:ext cx="3778300" cy="2159794"/>
          </a:xfrm>
          <a:prstGeom prst="rect">
            <a:avLst/>
          </a:prstGeom>
        </p:spPr>
      </p:pic>
      <p:pic>
        <p:nvPicPr>
          <p:cNvPr id="28" name="SK-27-img-27" descr="preencoded.png"/>
          <p:cNvPicPr>
            <a:picLocks noChangeAspect="1"/>
          </p:cNvPicPr>
          <p:nvPr/>
        </p:nvPicPr>
        <p:blipFill>
          <a:blip r:embed="rId28"/>
          <a:stretch>
            <a:fillRect/>
          </a:stretch>
        </p:blipFill>
        <p:spPr>
          <a:xfrm>
            <a:off x="8347174" y="4583906"/>
            <a:ext cx="342900" cy="342900"/>
          </a:xfrm>
          <a:prstGeom prst="rect">
            <a:avLst/>
          </a:prstGeom>
        </p:spPr>
      </p:pic>
      <p:pic>
        <p:nvPicPr>
          <p:cNvPr id="29" name="SK-27-img-28" descr="preencoded.png"/>
          <p:cNvPicPr>
            <a:picLocks noChangeAspect="1"/>
          </p:cNvPicPr>
          <p:nvPr/>
        </p:nvPicPr>
        <p:blipFill>
          <a:blip r:embed="rId29"/>
          <a:stretch>
            <a:fillRect/>
          </a:stretch>
        </p:blipFill>
        <p:spPr>
          <a:xfrm>
            <a:off x="8423374" y="4679156"/>
            <a:ext cx="190500" cy="152400"/>
          </a:xfrm>
          <a:prstGeom prst="rect">
            <a:avLst/>
          </a:prstGeom>
        </p:spPr>
      </p:pic>
      <p:sp>
        <p:nvSpPr>
          <p:cNvPr id="30" name="SK-27-text-29"/>
          <p:cNvSpPr/>
          <p:nvPr/>
        </p:nvSpPr>
        <p:spPr>
          <a:xfrm>
            <a:off x="428625" y="238125"/>
            <a:ext cx="65836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COMMON PITFALLS TO AVOID</a:t>
            </a:r>
            <a:endParaRPr lang="en-US" sz="1800" dirty="0"/>
          </a:p>
        </p:txBody>
      </p:sp>
      <p:sp>
        <p:nvSpPr>
          <p:cNvPr id="31" name="SK-27-text-30"/>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2" name="SK-27-text-31"/>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3" name="SK-27-text-32"/>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4" name="SK-27-text-33"/>
          <p:cNvSpPr/>
          <p:nvPr/>
        </p:nvSpPr>
        <p:spPr>
          <a:xfrm>
            <a:off x="607219" y="1428750"/>
            <a:ext cx="11584781" cy="442913"/>
          </a:xfrm>
          <a:prstGeom prst="rect">
            <a:avLst/>
          </a:prstGeom>
          <a:noFill/>
          <a:ln/>
        </p:spPr>
        <p:txBody>
          <a:bodyPr vert="horz" wrap="square" lIns="0" tIns="0" rIns="0" bIns="0" rtlCol="0" anchor="ctr"/>
          <a:lstStyle/>
          <a:p>
            <a:pPr marL="0" indent="0">
              <a:lnSpc>
                <a:spcPts val="1688"/>
              </a:lnSpc>
              <a:buNone/>
            </a:pPr>
            <a:r>
              <a:rPr lang="en-US" sz="1125" dirty="0">
                <a:solidFill>
                  <a:srgbClr val="84521D"/>
                </a:solidFill>
              </a:rPr>
              <a:t>   Identifying frequent clinical errors and misconceptions that compromise safety during the holy month.</a:t>
            </a:r>
            <a:endParaRPr lang="en-US" sz="1125" dirty="0"/>
          </a:p>
        </p:txBody>
      </p:sp>
      <p:sp>
        <p:nvSpPr>
          <p:cNvPr id="35" name="SK-27-text-34"/>
          <p:cNvSpPr/>
          <p:nvPr/>
        </p:nvSpPr>
        <p:spPr>
          <a:xfrm>
            <a:off x="866775" y="2283619"/>
            <a:ext cx="349758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Medication Inertia</a:t>
            </a:r>
            <a:endParaRPr lang="en-US" sz="1275" dirty="0"/>
          </a:p>
        </p:txBody>
      </p:sp>
      <p:sp>
        <p:nvSpPr>
          <p:cNvPr id="36" name="SK-27-text-35"/>
          <p:cNvSpPr/>
          <p:nvPr/>
        </p:nvSpPr>
        <p:spPr>
          <a:xfrm>
            <a:off x="409575" y="270986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37" name="SK-27-text-36"/>
          <p:cNvSpPr/>
          <p:nvPr/>
        </p:nvSpPr>
        <p:spPr>
          <a:xfrm>
            <a:off x="549325" y="269081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Leaving Sulfonylurea doses unchanged (high risk of fasting hypoglycaemia).</a:t>
            </a:r>
            <a:endParaRPr lang="en-US" sz="1050" dirty="0"/>
          </a:p>
        </p:txBody>
      </p:sp>
      <p:sp>
        <p:nvSpPr>
          <p:cNvPr id="38" name="SK-27-text-37"/>
          <p:cNvSpPr/>
          <p:nvPr/>
        </p:nvSpPr>
        <p:spPr>
          <a:xfrm>
            <a:off x="409575" y="315932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39" name="SK-27-text-38"/>
          <p:cNvSpPr/>
          <p:nvPr/>
        </p:nvSpPr>
        <p:spPr>
          <a:xfrm>
            <a:off x="549325" y="314027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Prescribing NSAIDs to dehydrated patients (Acute Kidney Injury risk).</a:t>
            </a:r>
            <a:endParaRPr lang="en-US" sz="1050" dirty="0"/>
          </a:p>
        </p:txBody>
      </p:sp>
      <p:sp>
        <p:nvSpPr>
          <p:cNvPr id="40" name="SK-27-text-39"/>
          <p:cNvSpPr/>
          <p:nvPr/>
        </p:nvSpPr>
        <p:spPr>
          <a:xfrm>
            <a:off x="723900" y="3726656"/>
            <a:ext cx="3883669" cy="323850"/>
          </a:xfrm>
          <a:prstGeom prst="rect">
            <a:avLst/>
          </a:prstGeom>
          <a:noFill/>
          <a:ln/>
        </p:spPr>
        <p:txBody>
          <a:bodyPr vert="horz" wrap="square" lIns="0" tIns="0" rIns="0" bIns="0" rtlCol="0" anchor="ctr"/>
          <a:lstStyle/>
          <a:p>
            <a:pPr marL="0" indent="0">
              <a:lnSpc>
                <a:spcPts val="1350"/>
              </a:lnSpc>
              <a:buNone/>
            </a:pPr>
            <a:r>
              <a:rPr lang="en-US" sz="900" b="1" dirty="0">
                <a:solidFill>
                  <a:srgbClr val="D63031"/>
                </a:solidFill>
              </a:rPr>
              <a:t>AKT: 50% SU reduction is key.</a:t>
            </a:r>
            <a:endParaRPr lang="en-US" sz="900" dirty="0"/>
          </a:p>
        </p:txBody>
      </p:sp>
      <p:sp>
        <p:nvSpPr>
          <p:cNvPr id="41" name="SK-27-text-40"/>
          <p:cNvSpPr/>
          <p:nvPr/>
        </p:nvSpPr>
        <p:spPr>
          <a:xfrm>
            <a:off x="866775" y="4633913"/>
            <a:ext cx="408051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Insulin Mismanagement</a:t>
            </a:r>
            <a:endParaRPr lang="en-US" sz="1275" dirty="0"/>
          </a:p>
        </p:txBody>
      </p:sp>
      <p:sp>
        <p:nvSpPr>
          <p:cNvPr id="42" name="SK-27-text-41"/>
          <p:cNvSpPr/>
          <p:nvPr/>
        </p:nvSpPr>
        <p:spPr>
          <a:xfrm>
            <a:off x="409575" y="5060156"/>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43" name="SK-27-text-42"/>
          <p:cNvSpPr/>
          <p:nvPr/>
        </p:nvSpPr>
        <p:spPr>
          <a:xfrm>
            <a:off x="549325" y="5041106"/>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Failing to switch pre-mixed insulins (Humulin M3) to safer regimens.</a:t>
            </a:r>
            <a:endParaRPr lang="en-US" sz="1050" dirty="0"/>
          </a:p>
        </p:txBody>
      </p:sp>
      <p:sp>
        <p:nvSpPr>
          <p:cNvPr id="44" name="SK-27-text-43"/>
          <p:cNvSpPr/>
          <p:nvPr/>
        </p:nvSpPr>
        <p:spPr>
          <a:xfrm>
            <a:off x="409575" y="5509617"/>
            <a:ext cx="16002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45" name="SK-27-text-44"/>
          <p:cNvSpPr/>
          <p:nvPr/>
        </p:nvSpPr>
        <p:spPr>
          <a:xfrm>
            <a:off x="549325" y="5490567"/>
            <a:ext cx="8747760" cy="205680"/>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Stopping basal insulin entirely (risk of DKA in T1DM).</a:t>
            </a:r>
            <a:endParaRPr lang="en-US" sz="1050" dirty="0"/>
          </a:p>
        </p:txBody>
      </p:sp>
      <p:sp>
        <p:nvSpPr>
          <p:cNvPr id="46" name="SK-27-text-45"/>
          <p:cNvSpPr/>
          <p:nvPr/>
        </p:nvSpPr>
        <p:spPr>
          <a:xfrm>
            <a:off x="4835575" y="2283619"/>
            <a:ext cx="310896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Process Failures</a:t>
            </a:r>
            <a:endParaRPr lang="en-US" sz="1275" dirty="0"/>
          </a:p>
        </p:txBody>
      </p:sp>
      <p:sp>
        <p:nvSpPr>
          <p:cNvPr id="47" name="SK-27-text-46"/>
          <p:cNvSpPr/>
          <p:nvPr/>
        </p:nvSpPr>
        <p:spPr>
          <a:xfrm>
            <a:off x="4378375" y="270986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48" name="SK-27-text-47"/>
          <p:cNvSpPr/>
          <p:nvPr/>
        </p:nvSpPr>
        <p:spPr>
          <a:xfrm>
            <a:off x="4518124" y="269081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Reactive management: waiting for the patient to initiate the review.</a:t>
            </a:r>
            <a:endParaRPr lang="en-US" sz="1050" dirty="0"/>
          </a:p>
        </p:txBody>
      </p:sp>
      <p:sp>
        <p:nvSpPr>
          <p:cNvPr id="49" name="SK-27-text-48"/>
          <p:cNvSpPr/>
          <p:nvPr/>
        </p:nvSpPr>
        <p:spPr>
          <a:xfrm>
            <a:off x="4378375" y="315932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50" name="SK-27-text-49"/>
          <p:cNvSpPr/>
          <p:nvPr/>
        </p:nvSpPr>
        <p:spPr>
          <a:xfrm>
            <a:off x="4518124" y="314027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Timing: holding the review too late (should be 6–8 weeks before).</a:t>
            </a:r>
            <a:endParaRPr lang="en-US" sz="1050" dirty="0"/>
          </a:p>
        </p:txBody>
      </p:sp>
      <p:sp>
        <p:nvSpPr>
          <p:cNvPr id="51" name="SK-27-text-50"/>
          <p:cNvSpPr/>
          <p:nvPr/>
        </p:nvSpPr>
        <p:spPr>
          <a:xfrm>
            <a:off x="4835575" y="4633913"/>
            <a:ext cx="388620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Cultural Assumptions</a:t>
            </a:r>
            <a:endParaRPr lang="en-US" sz="1275" dirty="0"/>
          </a:p>
        </p:txBody>
      </p:sp>
      <p:sp>
        <p:nvSpPr>
          <p:cNvPr id="52" name="SK-27-text-51"/>
          <p:cNvSpPr/>
          <p:nvPr/>
        </p:nvSpPr>
        <p:spPr>
          <a:xfrm>
            <a:off x="4378375" y="5060156"/>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53" name="SK-27-text-52"/>
          <p:cNvSpPr/>
          <p:nvPr/>
        </p:nvSpPr>
        <p:spPr>
          <a:xfrm>
            <a:off x="4518124" y="5041106"/>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Issuing a "directive" not to fast without exploring individual values.</a:t>
            </a:r>
            <a:endParaRPr lang="en-US" sz="1050" dirty="0"/>
          </a:p>
        </p:txBody>
      </p:sp>
      <p:sp>
        <p:nvSpPr>
          <p:cNvPr id="54" name="SK-27-text-53"/>
          <p:cNvSpPr/>
          <p:nvPr/>
        </p:nvSpPr>
        <p:spPr>
          <a:xfrm>
            <a:off x="4378375" y="5509617"/>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55" name="SK-27-text-54"/>
          <p:cNvSpPr/>
          <p:nvPr/>
        </p:nvSpPr>
        <p:spPr>
          <a:xfrm>
            <a:off x="4518124" y="5490567"/>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Assuming all South Asian patients are fasting or are Muslim.</a:t>
            </a:r>
            <a:endParaRPr lang="en-US" sz="1050" dirty="0"/>
          </a:p>
        </p:txBody>
      </p:sp>
      <p:sp>
        <p:nvSpPr>
          <p:cNvPr id="56" name="SK-27-text-55"/>
          <p:cNvSpPr/>
          <p:nvPr/>
        </p:nvSpPr>
        <p:spPr>
          <a:xfrm>
            <a:off x="4692700" y="6076950"/>
            <a:ext cx="4737222" cy="323850"/>
          </a:xfrm>
          <a:prstGeom prst="rect">
            <a:avLst/>
          </a:prstGeom>
          <a:noFill/>
          <a:ln/>
        </p:spPr>
        <p:txBody>
          <a:bodyPr vert="horz" wrap="square" lIns="0" tIns="0" rIns="0" bIns="0" rtlCol="0" anchor="ctr"/>
          <a:lstStyle/>
          <a:p>
            <a:pPr marL="0" indent="0">
              <a:lnSpc>
                <a:spcPts val="1350"/>
              </a:lnSpc>
              <a:buNone/>
            </a:pPr>
            <a:r>
              <a:rPr lang="en-US" sz="900" b="1" dirty="0">
                <a:solidFill>
                  <a:srgbClr val="D63031"/>
                </a:solidFill>
              </a:rPr>
              <a:t>SCA: Focus on shared decision-making.</a:t>
            </a:r>
            <a:endParaRPr lang="en-US" sz="900" dirty="0"/>
          </a:p>
        </p:txBody>
      </p:sp>
      <p:sp>
        <p:nvSpPr>
          <p:cNvPr id="57" name="SK-27-text-56"/>
          <p:cNvSpPr/>
          <p:nvPr/>
        </p:nvSpPr>
        <p:spPr>
          <a:xfrm>
            <a:off x="8804374" y="2283619"/>
            <a:ext cx="310896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Monitoring Myths</a:t>
            </a:r>
            <a:endParaRPr lang="en-US" sz="1275" dirty="0"/>
          </a:p>
        </p:txBody>
      </p:sp>
      <p:sp>
        <p:nvSpPr>
          <p:cNvPr id="58" name="SK-27-text-57"/>
          <p:cNvSpPr/>
          <p:nvPr/>
        </p:nvSpPr>
        <p:spPr>
          <a:xfrm>
            <a:off x="8347174" y="270986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59" name="SK-27-text-58"/>
          <p:cNvSpPr/>
          <p:nvPr/>
        </p:nvSpPr>
        <p:spPr>
          <a:xfrm>
            <a:off x="8486924" y="269081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Not clarifying that finger-prick blood glucose testing does NOT break the fast.</a:t>
            </a:r>
            <a:endParaRPr lang="en-US" sz="1050" dirty="0"/>
          </a:p>
        </p:txBody>
      </p:sp>
      <p:sp>
        <p:nvSpPr>
          <p:cNvPr id="60" name="SK-27-text-59"/>
          <p:cNvSpPr/>
          <p:nvPr/>
        </p:nvSpPr>
        <p:spPr>
          <a:xfrm>
            <a:off x="8347174" y="3159323"/>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61" name="SK-27-text-60"/>
          <p:cNvSpPr/>
          <p:nvPr/>
        </p:nvSpPr>
        <p:spPr>
          <a:xfrm>
            <a:off x="8486924" y="3140273"/>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Patient avoiding CGM/Libre due to perceived ritual impurity.</a:t>
            </a:r>
            <a:endParaRPr lang="en-US" sz="1050" dirty="0"/>
          </a:p>
        </p:txBody>
      </p:sp>
      <p:sp>
        <p:nvSpPr>
          <p:cNvPr id="62" name="SK-27-text-61"/>
          <p:cNvSpPr/>
          <p:nvPr/>
        </p:nvSpPr>
        <p:spPr>
          <a:xfrm>
            <a:off x="8804374" y="4633913"/>
            <a:ext cx="3387626"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Nutritional Neglect</a:t>
            </a:r>
            <a:endParaRPr lang="en-US" sz="1275" dirty="0"/>
          </a:p>
        </p:txBody>
      </p:sp>
      <p:sp>
        <p:nvSpPr>
          <p:cNvPr id="63" name="SK-27-text-62"/>
          <p:cNvSpPr/>
          <p:nvPr/>
        </p:nvSpPr>
        <p:spPr>
          <a:xfrm>
            <a:off x="8347174" y="5060156"/>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64" name="SK-27-text-63"/>
          <p:cNvSpPr/>
          <p:nvPr/>
        </p:nvSpPr>
        <p:spPr>
          <a:xfrm>
            <a:off x="8486924" y="5041106"/>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Skipping the Suhoor (pre-dawn) meal, causing severe daytime hypoglycaemia.</a:t>
            </a:r>
            <a:endParaRPr lang="en-US" sz="1050" dirty="0"/>
          </a:p>
        </p:txBody>
      </p:sp>
      <p:sp>
        <p:nvSpPr>
          <p:cNvPr id="65" name="SK-27-text-64"/>
          <p:cNvSpPr/>
          <p:nvPr/>
        </p:nvSpPr>
        <p:spPr>
          <a:xfrm>
            <a:off x="8347174" y="5509617"/>
            <a:ext cx="160020" cy="354211"/>
          </a:xfrm>
          <a:prstGeom prst="rect">
            <a:avLst/>
          </a:prstGeom>
          <a:noFill/>
          <a:ln/>
        </p:spPr>
        <p:txBody>
          <a:bodyPr vert="horz" wrap="square" lIns="0" tIns="0" rIns="0" bIns="0" rtlCol="0" anchor="ctr"/>
          <a:lstStyle/>
          <a:p>
            <a:pPr marL="0" indent="0" algn="l">
              <a:lnSpc>
                <a:spcPts val="1470"/>
              </a:lnSpc>
              <a:buNone/>
            </a:pPr>
            <a:r>
              <a:rPr lang="en-US" sz="1050" b="1" dirty="0">
                <a:solidFill>
                  <a:srgbClr val="D63031"/>
                </a:solidFill>
              </a:rPr>
              <a:t>!</a:t>
            </a:r>
            <a:endParaRPr lang="en-US" sz="1050" dirty="0"/>
          </a:p>
        </p:txBody>
      </p:sp>
      <p:sp>
        <p:nvSpPr>
          <p:cNvPr id="66" name="SK-27-text-65"/>
          <p:cNvSpPr/>
          <p:nvPr/>
        </p:nvSpPr>
        <p:spPr>
          <a:xfrm>
            <a:off x="8486924" y="5490567"/>
            <a:ext cx="3295650"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4A4A4A"/>
                </a:solidFill>
              </a:rPr>
              <a:t>Ignoring the hydration risk in SGLT2i users (Volume depletion).</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28-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28-img-5" descr="preencoded.png"/>
          <p:cNvPicPr>
            <a:picLocks noChangeAspect="1"/>
          </p:cNvPicPr>
          <p:nvPr/>
        </p:nvPicPr>
        <p:blipFill>
          <a:blip r:embed="rId6"/>
          <a:stretch>
            <a:fillRect/>
          </a:stretch>
        </p:blipFill>
        <p:spPr>
          <a:xfrm>
            <a:off x="238125" y="1333351"/>
            <a:ext cx="5762625" cy="965895"/>
          </a:xfrm>
          <a:prstGeom prst="rect">
            <a:avLst/>
          </a:prstGeom>
        </p:spPr>
      </p:pic>
      <p:pic>
        <p:nvPicPr>
          <p:cNvPr id="7" name="SK-28-img-6" descr="preencoded.png"/>
          <p:cNvPicPr>
            <a:picLocks noChangeAspect="1"/>
          </p:cNvPicPr>
          <p:nvPr/>
        </p:nvPicPr>
        <p:blipFill>
          <a:blip r:embed="rId7"/>
          <a:stretch>
            <a:fillRect/>
          </a:stretch>
        </p:blipFill>
        <p:spPr>
          <a:xfrm>
            <a:off x="381000" y="1447651"/>
            <a:ext cx="342900" cy="342900"/>
          </a:xfrm>
          <a:prstGeom prst="rect">
            <a:avLst/>
          </a:prstGeom>
        </p:spPr>
      </p:pic>
      <p:pic>
        <p:nvPicPr>
          <p:cNvPr id="8" name="SK-28-img-7" descr="preencoded.png"/>
          <p:cNvPicPr>
            <a:picLocks noChangeAspect="1"/>
          </p:cNvPicPr>
          <p:nvPr/>
        </p:nvPicPr>
        <p:blipFill>
          <a:blip r:embed="rId8"/>
          <a:stretch>
            <a:fillRect/>
          </a:stretch>
        </p:blipFill>
        <p:spPr>
          <a:xfrm>
            <a:off x="457200" y="1542901"/>
            <a:ext cx="190500" cy="152400"/>
          </a:xfrm>
          <a:prstGeom prst="rect">
            <a:avLst/>
          </a:prstGeom>
        </p:spPr>
      </p:pic>
      <p:pic>
        <p:nvPicPr>
          <p:cNvPr id="9" name="SK-28-img-8" descr="preencoded.png"/>
          <p:cNvPicPr>
            <a:picLocks noChangeAspect="1"/>
          </p:cNvPicPr>
          <p:nvPr/>
        </p:nvPicPr>
        <p:blipFill>
          <a:blip r:embed="rId6"/>
          <a:stretch>
            <a:fillRect/>
          </a:stretch>
        </p:blipFill>
        <p:spPr>
          <a:xfrm>
            <a:off x="238125" y="2413546"/>
            <a:ext cx="5762625" cy="965895"/>
          </a:xfrm>
          <a:prstGeom prst="rect">
            <a:avLst/>
          </a:prstGeom>
        </p:spPr>
      </p:pic>
      <p:pic>
        <p:nvPicPr>
          <p:cNvPr id="10" name="SK-28-img-9" descr="preencoded.png"/>
          <p:cNvPicPr>
            <a:picLocks noChangeAspect="1"/>
          </p:cNvPicPr>
          <p:nvPr/>
        </p:nvPicPr>
        <p:blipFill>
          <a:blip r:embed="rId9"/>
          <a:stretch>
            <a:fillRect/>
          </a:stretch>
        </p:blipFill>
        <p:spPr>
          <a:xfrm>
            <a:off x="381000" y="2527846"/>
            <a:ext cx="342900" cy="342900"/>
          </a:xfrm>
          <a:prstGeom prst="rect">
            <a:avLst/>
          </a:prstGeom>
        </p:spPr>
      </p:pic>
      <p:pic>
        <p:nvPicPr>
          <p:cNvPr id="11" name="SK-28-img-10" descr="preencoded.png"/>
          <p:cNvPicPr>
            <a:picLocks noChangeAspect="1"/>
          </p:cNvPicPr>
          <p:nvPr/>
        </p:nvPicPr>
        <p:blipFill>
          <a:blip r:embed="rId10"/>
          <a:stretch>
            <a:fillRect/>
          </a:stretch>
        </p:blipFill>
        <p:spPr>
          <a:xfrm>
            <a:off x="457200" y="2623096"/>
            <a:ext cx="190500" cy="152400"/>
          </a:xfrm>
          <a:prstGeom prst="rect">
            <a:avLst/>
          </a:prstGeom>
        </p:spPr>
      </p:pic>
      <p:pic>
        <p:nvPicPr>
          <p:cNvPr id="12" name="SK-28-img-11" descr="preencoded.png"/>
          <p:cNvPicPr>
            <a:picLocks noChangeAspect="1"/>
          </p:cNvPicPr>
          <p:nvPr/>
        </p:nvPicPr>
        <p:blipFill>
          <a:blip r:embed="rId11"/>
          <a:stretch>
            <a:fillRect/>
          </a:stretch>
        </p:blipFill>
        <p:spPr>
          <a:xfrm>
            <a:off x="238125" y="3493740"/>
            <a:ext cx="5762625" cy="965895"/>
          </a:xfrm>
          <a:prstGeom prst="rect">
            <a:avLst/>
          </a:prstGeom>
        </p:spPr>
      </p:pic>
      <p:pic>
        <p:nvPicPr>
          <p:cNvPr id="13" name="SK-28-img-12" descr="preencoded.png"/>
          <p:cNvPicPr>
            <a:picLocks noChangeAspect="1"/>
          </p:cNvPicPr>
          <p:nvPr/>
        </p:nvPicPr>
        <p:blipFill>
          <a:blip r:embed="rId12"/>
          <a:stretch>
            <a:fillRect/>
          </a:stretch>
        </p:blipFill>
        <p:spPr>
          <a:xfrm>
            <a:off x="381000" y="3608040"/>
            <a:ext cx="342900" cy="342900"/>
          </a:xfrm>
          <a:prstGeom prst="rect">
            <a:avLst/>
          </a:prstGeom>
        </p:spPr>
      </p:pic>
      <p:pic>
        <p:nvPicPr>
          <p:cNvPr id="14" name="SK-28-img-13" descr="preencoded.png"/>
          <p:cNvPicPr>
            <a:picLocks noChangeAspect="1"/>
          </p:cNvPicPr>
          <p:nvPr/>
        </p:nvPicPr>
        <p:blipFill>
          <a:blip r:embed="rId13"/>
          <a:stretch>
            <a:fillRect/>
          </a:stretch>
        </p:blipFill>
        <p:spPr>
          <a:xfrm>
            <a:off x="457200" y="3703290"/>
            <a:ext cx="190500" cy="152400"/>
          </a:xfrm>
          <a:prstGeom prst="rect">
            <a:avLst/>
          </a:prstGeom>
        </p:spPr>
      </p:pic>
      <p:pic>
        <p:nvPicPr>
          <p:cNvPr id="15" name="SK-28-img-14" descr="preencoded.png"/>
          <p:cNvPicPr>
            <a:picLocks noChangeAspect="1"/>
          </p:cNvPicPr>
          <p:nvPr/>
        </p:nvPicPr>
        <p:blipFill>
          <a:blip r:embed="rId6"/>
          <a:stretch>
            <a:fillRect/>
          </a:stretch>
        </p:blipFill>
        <p:spPr>
          <a:xfrm>
            <a:off x="238125" y="4573935"/>
            <a:ext cx="5762625" cy="965895"/>
          </a:xfrm>
          <a:prstGeom prst="rect">
            <a:avLst/>
          </a:prstGeom>
        </p:spPr>
      </p:pic>
      <p:pic>
        <p:nvPicPr>
          <p:cNvPr id="16" name="SK-28-img-15" descr="preencoded.png"/>
          <p:cNvPicPr>
            <a:picLocks noChangeAspect="1"/>
          </p:cNvPicPr>
          <p:nvPr/>
        </p:nvPicPr>
        <p:blipFill>
          <a:blip r:embed="rId14"/>
          <a:stretch>
            <a:fillRect/>
          </a:stretch>
        </p:blipFill>
        <p:spPr>
          <a:xfrm>
            <a:off x="381000" y="4688235"/>
            <a:ext cx="342900" cy="342900"/>
          </a:xfrm>
          <a:prstGeom prst="rect">
            <a:avLst/>
          </a:prstGeom>
        </p:spPr>
      </p:pic>
      <p:pic>
        <p:nvPicPr>
          <p:cNvPr id="17" name="SK-28-img-16" descr="preencoded.png"/>
          <p:cNvPicPr>
            <a:picLocks noChangeAspect="1"/>
          </p:cNvPicPr>
          <p:nvPr/>
        </p:nvPicPr>
        <p:blipFill>
          <a:blip r:embed="rId15"/>
          <a:stretch>
            <a:fillRect/>
          </a:stretch>
        </p:blipFill>
        <p:spPr>
          <a:xfrm>
            <a:off x="457200" y="4783485"/>
            <a:ext cx="190500" cy="152400"/>
          </a:xfrm>
          <a:prstGeom prst="rect">
            <a:avLst/>
          </a:prstGeom>
        </p:spPr>
      </p:pic>
      <p:pic>
        <p:nvPicPr>
          <p:cNvPr id="18" name="SK-28-img-17" descr="preencoded.png"/>
          <p:cNvPicPr>
            <a:picLocks noChangeAspect="1"/>
          </p:cNvPicPr>
          <p:nvPr/>
        </p:nvPicPr>
        <p:blipFill>
          <a:blip r:embed="rId11"/>
          <a:stretch>
            <a:fillRect/>
          </a:stretch>
        </p:blipFill>
        <p:spPr>
          <a:xfrm>
            <a:off x="238125" y="5654129"/>
            <a:ext cx="5762625" cy="965895"/>
          </a:xfrm>
          <a:prstGeom prst="rect">
            <a:avLst/>
          </a:prstGeom>
        </p:spPr>
      </p:pic>
      <p:pic>
        <p:nvPicPr>
          <p:cNvPr id="19" name="SK-28-img-18" descr="preencoded.png"/>
          <p:cNvPicPr>
            <a:picLocks noChangeAspect="1"/>
          </p:cNvPicPr>
          <p:nvPr/>
        </p:nvPicPr>
        <p:blipFill>
          <a:blip r:embed="rId12"/>
          <a:stretch>
            <a:fillRect/>
          </a:stretch>
        </p:blipFill>
        <p:spPr>
          <a:xfrm>
            <a:off x="381000" y="5768429"/>
            <a:ext cx="342900" cy="342900"/>
          </a:xfrm>
          <a:prstGeom prst="rect">
            <a:avLst/>
          </a:prstGeom>
        </p:spPr>
      </p:pic>
      <p:pic>
        <p:nvPicPr>
          <p:cNvPr id="20" name="SK-28-img-19" descr="preencoded.png"/>
          <p:cNvPicPr>
            <a:picLocks noChangeAspect="1"/>
          </p:cNvPicPr>
          <p:nvPr/>
        </p:nvPicPr>
        <p:blipFill>
          <a:blip r:embed="rId16"/>
          <a:stretch>
            <a:fillRect/>
          </a:stretch>
        </p:blipFill>
        <p:spPr>
          <a:xfrm>
            <a:off x="457200" y="5863679"/>
            <a:ext cx="190500" cy="152400"/>
          </a:xfrm>
          <a:prstGeom prst="rect">
            <a:avLst/>
          </a:prstGeom>
        </p:spPr>
      </p:pic>
      <p:pic>
        <p:nvPicPr>
          <p:cNvPr id="21" name="SK-28-img-20" descr="preencoded.png"/>
          <p:cNvPicPr>
            <a:picLocks noChangeAspect="1"/>
          </p:cNvPicPr>
          <p:nvPr/>
        </p:nvPicPr>
        <p:blipFill>
          <a:blip r:embed="rId6"/>
          <a:stretch>
            <a:fillRect/>
          </a:stretch>
        </p:blipFill>
        <p:spPr>
          <a:xfrm>
            <a:off x="6191250" y="1333351"/>
            <a:ext cx="5762625" cy="965895"/>
          </a:xfrm>
          <a:prstGeom prst="rect">
            <a:avLst/>
          </a:prstGeom>
        </p:spPr>
      </p:pic>
      <p:pic>
        <p:nvPicPr>
          <p:cNvPr id="22" name="SK-28-img-21" descr="preencoded.png"/>
          <p:cNvPicPr>
            <a:picLocks noChangeAspect="1"/>
          </p:cNvPicPr>
          <p:nvPr/>
        </p:nvPicPr>
        <p:blipFill>
          <a:blip r:embed="rId17"/>
          <a:stretch>
            <a:fillRect/>
          </a:stretch>
        </p:blipFill>
        <p:spPr>
          <a:xfrm>
            <a:off x="6334125" y="1447651"/>
            <a:ext cx="342900" cy="342900"/>
          </a:xfrm>
          <a:prstGeom prst="rect">
            <a:avLst/>
          </a:prstGeom>
        </p:spPr>
      </p:pic>
      <p:pic>
        <p:nvPicPr>
          <p:cNvPr id="23" name="SK-28-img-22" descr="preencoded.png"/>
          <p:cNvPicPr>
            <a:picLocks noChangeAspect="1"/>
          </p:cNvPicPr>
          <p:nvPr/>
        </p:nvPicPr>
        <p:blipFill>
          <a:blip r:embed="rId18"/>
          <a:stretch>
            <a:fillRect/>
          </a:stretch>
        </p:blipFill>
        <p:spPr>
          <a:xfrm>
            <a:off x="6410325" y="1542901"/>
            <a:ext cx="190500" cy="152400"/>
          </a:xfrm>
          <a:prstGeom prst="rect">
            <a:avLst/>
          </a:prstGeom>
        </p:spPr>
      </p:pic>
      <p:pic>
        <p:nvPicPr>
          <p:cNvPr id="24" name="SK-28-img-23" descr="preencoded.png"/>
          <p:cNvPicPr>
            <a:picLocks noChangeAspect="1"/>
          </p:cNvPicPr>
          <p:nvPr/>
        </p:nvPicPr>
        <p:blipFill>
          <a:blip r:embed="rId6"/>
          <a:stretch>
            <a:fillRect/>
          </a:stretch>
        </p:blipFill>
        <p:spPr>
          <a:xfrm>
            <a:off x="6191250" y="2413546"/>
            <a:ext cx="5762625" cy="965895"/>
          </a:xfrm>
          <a:prstGeom prst="rect">
            <a:avLst/>
          </a:prstGeom>
        </p:spPr>
      </p:pic>
      <p:pic>
        <p:nvPicPr>
          <p:cNvPr id="25" name="SK-28-img-24" descr="preencoded.png"/>
          <p:cNvPicPr>
            <a:picLocks noChangeAspect="1"/>
          </p:cNvPicPr>
          <p:nvPr/>
        </p:nvPicPr>
        <p:blipFill>
          <a:blip r:embed="rId19"/>
          <a:stretch>
            <a:fillRect/>
          </a:stretch>
        </p:blipFill>
        <p:spPr>
          <a:xfrm>
            <a:off x="6334125" y="2527846"/>
            <a:ext cx="342900" cy="342900"/>
          </a:xfrm>
          <a:prstGeom prst="rect">
            <a:avLst/>
          </a:prstGeom>
        </p:spPr>
      </p:pic>
      <p:pic>
        <p:nvPicPr>
          <p:cNvPr id="26" name="SK-28-img-25" descr="preencoded.png"/>
          <p:cNvPicPr>
            <a:picLocks noChangeAspect="1"/>
          </p:cNvPicPr>
          <p:nvPr/>
        </p:nvPicPr>
        <p:blipFill>
          <a:blip r:embed="rId20"/>
          <a:stretch>
            <a:fillRect/>
          </a:stretch>
        </p:blipFill>
        <p:spPr>
          <a:xfrm>
            <a:off x="6410325" y="2623096"/>
            <a:ext cx="190500" cy="152400"/>
          </a:xfrm>
          <a:prstGeom prst="rect">
            <a:avLst/>
          </a:prstGeom>
        </p:spPr>
      </p:pic>
      <p:pic>
        <p:nvPicPr>
          <p:cNvPr id="27" name="SK-28-img-26" descr="preencoded.png"/>
          <p:cNvPicPr>
            <a:picLocks noChangeAspect="1"/>
          </p:cNvPicPr>
          <p:nvPr/>
        </p:nvPicPr>
        <p:blipFill>
          <a:blip r:embed="rId11"/>
          <a:stretch>
            <a:fillRect/>
          </a:stretch>
        </p:blipFill>
        <p:spPr>
          <a:xfrm>
            <a:off x="6191250" y="3493740"/>
            <a:ext cx="5762625" cy="965895"/>
          </a:xfrm>
          <a:prstGeom prst="rect">
            <a:avLst/>
          </a:prstGeom>
        </p:spPr>
      </p:pic>
      <p:pic>
        <p:nvPicPr>
          <p:cNvPr id="28" name="SK-28-img-27" descr="preencoded.png"/>
          <p:cNvPicPr>
            <a:picLocks noChangeAspect="1"/>
          </p:cNvPicPr>
          <p:nvPr/>
        </p:nvPicPr>
        <p:blipFill>
          <a:blip r:embed="rId21"/>
          <a:stretch>
            <a:fillRect/>
          </a:stretch>
        </p:blipFill>
        <p:spPr>
          <a:xfrm>
            <a:off x="6334125" y="3608040"/>
            <a:ext cx="342900" cy="342900"/>
          </a:xfrm>
          <a:prstGeom prst="rect">
            <a:avLst/>
          </a:prstGeom>
        </p:spPr>
      </p:pic>
      <p:pic>
        <p:nvPicPr>
          <p:cNvPr id="29" name="SK-28-img-28" descr="preencoded.png"/>
          <p:cNvPicPr>
            <a:picLocks noChangeAspect="1"/>
          </p:cNvPicPr>
          <p:nvPr/>
        </p:nvPicPr>
        <p:blipFill>
          <a:blip r:embed="rId22"/>
          <a:stretch>
            <a:fillRect/>
          </a:stretch>
        </p:blipFill>
        <p:spPr>
          <a:xfrm>
            <a:off x="6410325" y="3703290"/>
            <a:ext cx="190500" cy="152400"/>
          </a:xfrm>
          <a:prstGeom prst="rect">
            <a:avLst/>
          </a:prstGeom>
        </p:spPr>
      </p:pic>
      <p:pic>
        <p:nvPicPr>
          <p:cNvPr id="30" name="SK-28-img-29" descr="preencoded.png"/>
          <p:cNvPicPr>
            <a:picLocks noChangeAspect="1"/>
          </p:cNvPicPr>
          <p:nvPr/>
        </p:nvPicPr>
        <p:blipFill>
          <a:blip r:embed="rId6"/>
          <a:stretch>
            <a:fillRect/>
          </a:stretch>
        </p:blipFill>
        <p:spPr>
          <a:xfrm>
            <a:off x="6191250" y="4573935"/>
            <a:ext cx="5762625" cy="965895"/>
          </a:xfrm>
          <a:prstGeom prst="rect">
            <a:avLst/>
          </a:prstGeom>
        </p:spPr>
      </p:pic>
      <p:pic>
        <p:nvPicPr>
          <p:cNvPr id="31" name="SK-28-img-30" descr="preencoded.png"/>
          <p:cNvPicPr>
            <a:picLocks noChangeAspect="1"/>
          </p:cNvPicPr>
          <p:nvPr/>
        </p:nvPicPr>
        <p:blipFill>
          <a:blip r:embed="rId23"/>
          <a:stretch>
            <a:fillRect/>
          </a:stretch>
        </p:blipFill>
        <p:spPr>
          <a:xfrm>
            <a:off x="6334125" y="4688235"/>
            <a:ext cx="342900" cy="342900"/>
          </a:xfrm>
          <a:prstGeom prst="rect">
            <a:avLst/>
          </a:prstGeom>
        </p:spPr>
      </p:pic>
      <p:pic>
        <p:nvPicPr>
          <p:cNvPr id="32" name="SK-28-img-31" descr="preencoded.png"/>
          <p:cNvPicPr>
            <a:picLocks noChangeAspect="1"/>
          </p:cNvPicPr>
          <p:nvPr/>
        </p:nvPicPr>
        <p:blipFill>
          <a:blip r:embed="rId24"/>
          <a:stretch>
            <a:fillRect/>
          </a:stretch>
        </p:blipFill>
        <p:spPr>
          <a:xfrm>
            <a:off x="6410325" y="4783485"/>
            <a:ext cx="190500" cy="152400"/>
          </a:xfrm>
          <a:prstGeom prst="rect">
            <a:avLst/>
          </a:prstGeom>
        </p:spPr>
      </p:pic>
      <p:pic>
        <p:nvPicPr>
          <p:cNvPr id="33" name="SK-28-img-32" descr="preencoded.png"/>
          <p:cNvPicPr>
            <a:picLocks noChangeAspect="1"/>
          </p:cNvPicPr>
          <p:nvPr/>
        </p:nvPicPr>
        <p:blipFill>
          <a:blip r:embed="rId11"/>
          <a:stretch>
            <a:fillRect/>
          </a:stretch>
        </p:blipFill>
        <p:spPr>
          <a:xfrm>
            <a:off x="6191250" y="5654129"/>
            <a:ext cx="5762625" cy="965895"/>
          </a:xfrm>
          <a:prstGeom prst="rect">
            <a:avLst/>
          </a:prstGeom>
        </p:spPr>
      </p:pic>
      <p:pic>
        <p:nvPicPr>
          <p:cNvPr id="34" name="SK-28-img-33" descr="preencoded.png"/>
          <p:cNvPicPr>
            <a:picLocks noChangeAspect="1"/>
          </p:cNvPicPr>
          <p:nvPr/>
        </p:nvPicPr>
        <p:blipFill>
          <a:blip r:embed="rId21"/>
          <a:stretch>
            <a:fillRect/>
          </a:stretch>
        </p:blipFill>
        <p:spPr>
          <a:xfrm>
            <a:off x="6334125" y="5768429"/>
            <a:ext cx="342900" cy="342900"/>
          </a:xfrm>
          <a:prstGeom prst="rect">
            <a:avLst/>
          </a:prstGeom>
        </p:spPr>
      </p:pic>
      <p:pic>
        <p:nvPicPr>
          <p:cNvPr id="35" name="SK-28-img-34" descr="preencoded.png"/>
          <p:cNvPicPr>
            <a:picLocks noChangeAspect="1"/>
          </p:cNvPicPr>
          <p:nvPr/>
        </p:nvPicPr>
        <p:blipFill>
          <a:blip r:embed="rId25"/>
          <a:stretch>
            <a:fillRect/>
          </a:stretch>
        </p:blipFill>
        <p:spPr>
          <a:xfrm>
            <a:off x="6410325" y="5863679"/>
            <a:ext cx="190500" cy="152400"/>
          </a:xfrm>
          <a:prstGeom prst="rect">
            <a:avLst/>
          </a:prstGeom>
        </p:spPr>
      </p:pic>
      <p:sp>
        <p:nvSpPr>
          <p:cNvPr id="36" name="SK-28-text-35"/>
          <p:cNvSpPr/>
          <p:nvPr/>
        </p:nvSpPr>
        <p:spPr>
          <a:xfrm>
            <a:off x="428625" y="238125"/>
            <a:ext cx="77724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TOP 10 TIPS FOR GP TRAINEES</a:t>
            </a:r>
            <a:endParaRPr lang="en-US" sz="1800" dirty="0"/>
          </a:p>
        </p:txBody>
      </p:sp>
      <p:sp>
        <p:nvSpPr>
          <p:cNvPr id="37" name="SK-28-text-36"/>
          <p:cNvSpPr/>
          <p:nvPr/>
        </p:nvSpPr>
        <p:spPr>
          <a:xfrm>
            <a:off x="10582275" y="361950"/>
            <a:ext cx="160972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8" name="SK-28-text-37"/>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9" name="SK-28-text-38"/>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40" name="SK-28-text-39"/>
          <p:cNvSpPr/>
          <p:nvPr/>
        </p:nvSpPr>
        <p:spPr>
          <a:xfrm>
            <a:off x="838200" y="1447651"/>
            <a:ext cx="48196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1. Proactive Review Timing</a:t>
            </a:r>
            <a:endParaRPr lang="en-US" sz="1125" dirty="0"/>
          </a:p>
        </p:txBody>
      </p:sp>
      <p:sp>
        <p:nvSpPr>
          <p:cNvPr id="41" name="SK-28-text-40"/>
          <p:cNvSpPr/>
          <p:nvPr/>
        </p:nvSpPr>
        <p:spPr>
          <a:xfrm>
            <a:off x="838200" y="1681014"/>
            <a:ext cx="11353800" cy="173236"/>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Schedule reviews </a:t>
            </a:r>
            <a:r>
              <a:rPr lang="en-US" sz="975" b="1" dirty="0">
                <a:solidFill>
                  <a:srgbClr val="E67E22"/>
                </a:solidFill>
              </a:rPr>
              <a:t>6–8 weeks before</a:t>
            </a:r>
            <a:r>
              <a:rPr lang="en-US" sz="975" dirty="0">
                <a:solidFill>
                  <a:srgbClr val="636E72"/>
                </a:solidFill>
              </a:rPr>
              <a:t> Ramadan starts to allow for medication stabilization.</a:t>
            </a:r>
            <a:endParaRPr lang="en-US" sz="975" dirty="0"/>
          </a:p>
        </p:txBody>
      </p:sp>
      <p:sp>
        <p:nvSpPr>
          <p:cNvPr id="42" name="SK-28-text-41"/>
          <p:cNvSpPr/>
          <p:nvPr/>
        </p:nvSpPr>
        <p:spPr>
          <a:xfrm>
            <a:off x="838200" y="2527846"/>
            <a:ext cx="49053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2. Use Risk Stratification</a:t>
            </a:r>
            <a:endParaRPr lang="en-US" sz="1125" dirty="0"/>
          </a:p>
        </p:txBody>
      </p:sp>
      <p:sp>
        <p:nvSpPr>
          <p:cNvPr id="43" name="SK-28-text-42"/>
          <p:cNvSpPr/>
          <p:nvPr/>
        </p:nvSpPr>
        <p:spPr>
          <a:xfrm>
            <a:off x="838200" y="2761208"/>
            <a:ext cx="11353800" cy="173236"/>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Apply the </a:t>
            </a:r>
            <a:r>
              <a:rPr lang="en-US" sz="975" b="1" dirty="0">
                <a:solidFill>
                  <a:srgbClr val="E67E22"/>
                </a:solidFill>
              </a:rPr>
              <a:t>IDF-DAR tool</a:t>
            </a:r>
            <a:r>
              <a:rPr lang="en-US" sz="975" dirty="0">
                <a:solidFill>
                  <a:srgbClr val="636E72"/>
                </a:solidFill>
              </a:rPr>
              <a:t> (High/Mod/Low) to guide safety advice rather than personal opinion.</a:t>
            </a:r>
            <a:endParaRPr lang="en-US" sz="975" dirty="0"/>
          </a:p>
        </p:txBody>
      </p:sp>
      <p:sp>
        <p:nvSpPr>
          <p:cNvPr id="44" name="SK-28-text-43"/>
          <p:cNvSpPr/>
          <p:nvPr/>
        </p:nvSpPr>
        <p:spPr>
          <a:xfrm>
            <a:off x="838200" y="3608040"/>
            <a:ext cx="47434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3. BG Testing is Permitted</a:t>
            </a:r>
            <a:endParaRPr lang="en-US" sz="1125" dirty="0"/>
          </a:p>
        </p:txBody>
      </p:sp>
      <p:sp>
        <p:nvSpPr>
          <p:cNvPr id="45" name="SK-28-text-44"/>
          <p:cNvSpPr/>
          <p:nvPr/>
        </p:nvSpPr>
        <p:spPr>
          <a:xfrm>
            <a:off x="838200" y="3841403"/>
            <a:ext cx="11353800" cy="173236"/>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Reassure patients that finger-prick testing </a:t>
            </a:r>
            <a:r>
              <a:rPr lang="en-US" sz="975" b="1" dirty="0">
                <a:solidFill>
                  <a:srgbClr val="E67E22"/>
                </a:solidFill>
              </a:rPr>
              <a:t>does NOT break the fast</a:t>
            </a:r>
            <a:r>
              <a:rPr lang="en-US" sz="975" dirty="0">
                <a:solidFill>
                  <a:srgbClr val="636E72"/>
                </a:solidFill>
              </a:rPr>
              <a:t> (Medical necessity).</a:t>
            </a:r>
            <a:endParaRPr lang="en-US" sz="975" dirty="0"/>
          </a:p>
        </p:txBody>
      </p:sp>
      <p:sp>
        <p:nvSpPr>
          <p:cNvPr id="46" name="SK-28-text-45"/>
          <p:cNvSpPr/>
          <p:nvPr/>
        </p:nvSpPr>
        <p:spPr>
          <a:xfrm>
            <a:off x="838200" y="4688235"/>
            <a:ext cx="50196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4. Sulfonylurea Safety</a:t>
            </a:r>
            <a:endParaRPr lang="en-US" sz="1125" dirty="0"/>
          </a:p>
        </p:txBody>
      </p:sp>
      <p:sp>
        <p:nvSpPr>
          <p:cNvPr id="47" name="SK-28-text-46"/>
          <p:cNvSpPr/>
          <p:nvPr/>
        </p:nvSpPr>
        <p:spPr>
          <a:xfrm>
            <a:off x="838200" y="4921597"/>
            <a:ext cx="5019675"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Reduce dose by </a:t>
            </a:r>
            <a:r>
              <a:rPr lang="en-US" sz="975" b="1" dirty="0">
                <a:solidFill>
                  <a:srgbClr val="E67E22"/>
                </a:solidFill>
              </a:rPr>
              <a:t>50%</a:t>
            </a:r>
            <a:r>
              <a:rPr lang="en-US" sz="975" dirty="0">
                <a:solidFill>
                  <a:srgbClr val="636E72"/>
                </a:solidFill>
              </a:rPr>
              <a:t> and move to Iftari. Completely </a:t>
            </a:r>
            <a:r>
              <a:rPr lang="en-US" sz="975" b="1" dirty="0">
                <a:solidFill>
                  <a:srgbClr val="D63031"/>
                </a:solidFill>
              </a:rPr>
              <a:t>avoid Glibenclamide</a:t>
            </a:r>
            <a:r>
              <a:rPr lang="en-US" sz="975" dirty="0">
                <a:solidFill>
                  <a:srgbClr val="636E72"/>
                </a:solidFill>
              </a:rPr>
              <a:t> due to high hypo risk.</a:t>
            </a:r>
            <a:endParaRPr lang="en-US" sz="975" dirty="0"/>
          </a:p>
        </p:txBody>
      </p:sp>
      <p:sp>
        <p:nvSpPr>
          <p:cNvPr id="48" name="SK-28-text-47"/>
          <p:cNvSpPr/>
          <p:nvPr/>
        </p:nvSpPr>
        <p:spPr>
          <a:xfrm>
            <a:off x="838200" y="5768429"/>
            <a:ext cx="50196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5. Insulin Red Flags</a:t>
            </a:r>
            <a:endParaRPr lang="en-US" sz="1125" dirty="0"/>
          </a:p>
        </p:txBody>
      </p:sp>
      <p:sp>
        <p:nvSpPr>
          <p:cNvPr id="49" name="SK-28-text-48"/>
          <p:cNvSpPr/>
          <p:nvPr/>
        </p:nvSpPr>
        <p:spPr>
          <a:xfrm>
            <a:off x="838200" y="6001792"/>
            <a:ext cx="5019675" cy="346472"/>
          </a:xfrm>
          <a:prstGeom prst="rect">
            <a:avLst/>
          </a:prstGeom>
          <a:noFill/>
          <a:ln/>
        </p:spPr>
        <p:txBody>
          <a:bodyPr vert="horz" wrap="square" lIns="0" tIns="0" rIns="0" bIns="0" rtlCol="0" anchor="ctr"/>
          <a:lstStyle/>
          <a:p>
            <a:pPr marL="0" indent="0">
              <a:lnSpc>
                <a:spcPts val="1365"/>
              </a:lnSpc>
              <a:buNone/>
            </a:pPr>
            <a:r>
              <a:rPr lang="en-US" sz="975" b="1" dirty="0">
                <a:solidFill>
                  <a:srgbClr val="D63031"/>
                </a:solidFill>
              </a:rPr>
              <a:t>Pre-mixed insulins</a:t>
            </a:r>
            <a:r>
              <a:rPr lang="en-US" sz="975" dirty="0">
                <a:solidFill>
                  <a:srgbClr val="636E72"/>
                </a:solidFill>
              </a:rPr>
              <a:t> (NovoMix/M3) are high risk; require specialist review or switch to basal-bolus.</a:t>
            </a:r>
            <a:endParaRPr lang="en-US" sz="975" dirty="0"/>
          </a:p>
        </p:txBody>
      </p:sp>
      <p:sp>
        <p:nvSpPr>
          <p:cNvPr id="50" name="SK-28-text-49"/>
          <p:cNvSpPr/>
          <p:nvPr/>
        </p:nvSpPr>
        <p:spPr>
          <a:xfrm>
            <a:off x="6791325" y="1447651"/>
            <a:ext cx="54006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6. Critical Break-Fast Threshold</a:t>
            </a:r>
            <a:endParaRPr lang="en-US" sz="1125" dirty="0"/>
          </a:p>
        </p:txBody>
      </p:sp>
      <p:sp>
        <p:nvSpPr>
          <p:cNvPr id="51" name="SK-28-text-50"/>
          <p:cNvSpPr/>
          <p:nvPr/>
        </p:nvSpPr>
        <p:spPr>
          <a:xfrm>
            <a:off x="6791325" y="1681014"/>
            <a:ext cx="5019675"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If BG </a:t>
            </a:r>
            <a:r>
              <a:rPr lang="en-US" sz="975" b="1" dirty="0">
                <a:solidFill>
                  <a:srgbClr val="D63031"/>
                </a:solidFill>
              </a:rPr>
              <a:t>&lt;3.9 mmol/L</a:t>
            </a:r>
            <a:r>
              <a:rPr lang="en-US" sz="975" dirty="0">
                <a:solidFill>
                  <a:srgbClr val="636E72"/>
                </a:solidFill>
              </a:rPr>
              <a:t> or patient is symptomatic, they </a:t>
            </a:r>
            <a:r>
              <a:rPr lang="en-US" sz="975" b="1" dirty="0">
                <a:solidFill>
                  <a:srgbClr val="D63031"/>
                </a:solidFill>
              </a:rPr>
              <a:t>MUST</a:t>
            </a:r>
            <a:r>
              <a:rPr lang="en-US" sz="975" dirty="0">
                <a:solidFill>
                  <a:srgbClr val="636E72"/>
                </a:solidFill>
              </a:rPr>
              <a:t> break the fast and treat immediately.</a:t>
            </a:r>
            <a:endParaRPr lang="en-US" sz="975" dirty="0"/>
          </a:p>
        </p:txBody>
      </p:sp>
      <p:sp>
        <p:nvSpPr>
          <p:cNvPr id="52" name="SK-28-text-51"/>
          <p:cNvSpPr/>
          <p:nvPr/>
        </p:nvSpPr>
        <p:spPr>
          <a:xfrm>
            <a:off x="6791325" y="2527846"/>
            <a:ext cx="45624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7. Dehydration &amp; SGLT2i</a:t>
            </a:r>
            <a:endParaRPr lang="en-US" sz="1125" dirty="0"/>
          </a:p>
        </p:txBody>
      </p:sp>
      <p:sp>
        <p:nvSpPr>
          <p:cNvPr id="53" name="SK-28-text-52"/>
          <p:cNvSpPr/>
          <p:nvPr/>
        </p:nvSpPr>
        <p:spPr>
          <a:xfrm>
            <a:off x="6791325" y="2761208"/>
            <a:ext cx="5400675" cy="173236"/>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Advise </a:t>
            </a:r>
            <a:r>
              <a:rPr lang="en-US" sz="975" b="1" dirty="0">
                <a:solidFill>
                  <a:srgbClr val="E67E22"/>
                </a:solidFill>
              </a:rPr>
              <a:t>2–3L of hydration</a:t>
            </a:r>
            <a:r>
              <a:rPr lang="en-US" sz="975" dirty="0">
                <a:solidFill>
                  <a:srgbClr val="636E72"/>
                </a:solidFill>
              </a:rPr>
              <a:t> during non-fasting hours to mitigate volume depletion risks.</a:t>
            </a:r>
            <a:endParaRPr lang="en-US" sz="975" dirty="0"/>
          </a:p>
        </p:txBody>
      </p:sp>
      <p:sp>
        <p:nvSpPr>
          <p:cNvPr id="54" name="SK-28-text-53"/>
          <p:cNvSpPr/>
          <p:nvPr/>
        </p:nvSpPr>
        <p:spPr>
          <a:xfrm>
            <a:off x="6791325" y="3608040"/>
            <a:ext cx="50196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8. Account for Taraweeh</a:t>
            </a:r>
            <a:endParaRPr lang="en-US" sz="1125" dirty="0"/>
          </a:p>
        </p:txBody>
      </p:sp>
      <p:sp>
        <p:nvSpPr>
          <p:cNvPr id="55" name="SK-28-text-54"/>
          <p:cNvSpPr/>
          <p:nvPr/>
        </p:nvSpPr>
        <p:spPr>
          <a:xfrm>
            <a:off x="6791325" y="3841403"/>
            <a:ext cx="5019675"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Evening prayers involve </a:t>
            </a:r>
            <a:r>
              <a:rPr lang="en-US" sz="975" b="1" dirty="0">
                <a:solidFill>
                  <a:srgbClr val="E67E22"/>
                </a:solidFill>
              </a:rPr>
              <a:t>1–2 hours of physical activity</a:t>
            </a:r>
            <a:r>
              <a:rPr lang="en-US" sz="975" dirty="0">
                <a:solidFill>
                  <a:srgbClr val="636E72"/>
                </a:solidFill>
              </a:rPr>
              <a:t>; consider this when titrating Iftari doses.</a:t>
            </a:r>
            <a:endParaRPr lang="en-US" sz="975" dirty="0"/>
          </a:p>
        </p:txBody>
      </p:sp>
      <p:sp>
        <p:nvSpPr>
          <p:cNvPr id="56" name="SK-28-text-55"/>
          <p:cNvSpPr/>
          <p:nvPr/>
        </p:nvSpPr>
        <p:spPr>
          <a:xfrm>
            <a:off x="6791325" y="4688235"/>
            <a:ext cx="49339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9. Never Skip Suhoor</a:t>
            </a:r>
            <a:endParaRPr lang="en-US" sz="1125" dirty="0"/>
          </a:p>
        </p:txBody>
      </p:sp>
      <p:sp>
        <p:nvSpPr>
          <p:cNvPr id="57" name="SK-28-text-56"/>
          <p:cNvSpPr/>
          <p:nvPr/>
        </p:nvSpPr>
        <p:spPr>
          <a:xfrm>
            <a:off x="6791325" y="4921597"/>
            <a:ext cx="5400675" cy="173236"/>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The pre-dawn meal is critical for preventing daytime hypoglycaemia. Focus on </a:t>
            </a:r>
            <a:r>
              <a:rPr lang="en-US" sz="975" b="1" dirty="0">
                <a:solidFill>
                  <a:srgbClr val="E67E22"/>
                </a:solidFill>
              </a:rPr>
              <a:t>low-GI carbs</a:t>
            </a:r>
            <a:r>
              <a:rPr lang="en-US" sz="975" dirty="0">
                <a:solidFill>
                  <a:srgbClr val="636E72"/>
                </a:solidFill>
              </a:rPr>
              <a:t>.</a:t>
            </a:r>
            <a:endParaRPr lang="en-US" sz="975" dirty="0"/>
          </a:p>
        </p:txBody>
      </p:sp>
      <p:sp>
        <p:nvSpPr>
          <p:cNvPr id="58" name="SK-28-text-57"/>
          <p:cNvSpPr/>
          <p:nvPr/>
        </p:nvSpPr>
        <p:spPr>
          <a:xfrm>
            <a:off x="6791325" y="5768429"/>
            <a:ext cx="5372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10. Health as a Trust (Amanah)</a:t>
            </a:r>
            <a:endParaRPr lang="en-US" sz="1125" dirty="0"/>
          </a:p>
        </p:txBody>
      </p:sp>
      <p:sp>
        <p:nvSpPr>
          <p:cNvPr id="59" name="SK-28-text-58"/>
          <p:cNvSpPr/>
          <p:nvPr/>
        </p:nvSpPr>
        <p:spPr>
          <a:xfrm>
            <a:off x="6791325" y="6001792"/>
            <a:ext cx="5019675"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Use religious context: Islam </a:t>
            </a:r>
            <a:r>
              <a:rPr lang="en-US" sz="975" b="1" dirty="0">
                <a:solidFill>
                  <a:srgbClr val="E67E22"/>
                </a:solidFill>
              </a:rPr>
              <a:t>permits breaking fast</a:t>
            </a:r>
            <a:r>
              <a:rPr lang="en-US" sz="975" dirty="0">
                <a:solidFill>
                  <a:srgbClr val="636E72"/>
                </a:solidFill>
              </a:rPr>
              <a:t> for health. Health is a sacred trust to be preserved.</a:t>
            </a:r>
            <a:endParaRPr lang="en-US" sz="97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190500" y="95250"/>
            <a:ext cx="11811000" cy="904875"/>
          </a:xfrm>
          <a:prstGeom prst="rect">
            <a:avLst/>
          </a:prstGeom>
        </p:spPr>
      </p:pic>
      <p:pic>
        <p:nvPicPr>
          <p:cNvPr id="4" name="SK-29-img-3"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5" name="SK-29-img-4" descr="preencoded.png"/>
          <p:cNvPicPr>
            <a:picLocks noChangeAspect="1"/>
          </p:cNvPicPr>
          <p:nvPr/>
        </p:nvPicPr>
        <p:blipFill>
          <a:blip r:embed="rId6"/>
          <a:stretch>
            <a:fillRect/>
          </a:stretch>
        </p:blipFill>
        <p:spPr>
          <a:xfrm>
            <a:off x="381000" y="1333500"/>
            <a:ext cx="5595938" cy="1393775"/>
          </a:xfrm>
          <a:prstGeom prst="rect">
            <a:avLst/>
          </a:prstGeom>
        </p:spPr>
      </p:pic>
      <p:pic>
        <p:nvPicPr>
          <p:cNvPr id="6" name="SK-29-img-5" descr="preencoded.png"/>
          <p:cNvPicPr>
            <a:picLocks noChangeAspect="1"/>
          </p:cNvPicPr>
          <p:nvPr/>
        </p:nvPicPr>
        <p:blipFill>
          <a:blip r:embed="rId7"/>
          <a:stretch>
            <a:fillRect/>
          </a:stretch>
        </p:blipFill>
        <p:spPr>
          <a:xfrm>
            <a:off x="571500" y="1530846"/>
            <a:ext cx="238125" cy="190500"/>
          </a:xfrm>
          <a:prstGeom prst="rect">
            <a:avLst/>
          </a:prstGeom>
        </p:spPr>
      </p:pic>
      <p:pic>
        <p:nvPicPr>
          <p:cNvPr id="7" name="SK-29-img-6" descr="preencoded.png"/>
          <p:cNvPicPr>
            <a:picLocks noChangeAspect="1"/>
          </p:cNvPicPr>
          <p:nvPr/>
        </p:nvPicPr>
        <p:blipFill>
          <a:blip r:embed="rId8"/>
          <a:stretch>
            <a:fillRect/>
          </a:stretch>
        </p:blipFill>
        <p:spPr>
          <a:xfrm>
            <a:off x="381000" y="2917775"/>
            <a:ext cx="5595938" cy="1393775"/>
          </a:xfrm>
          <a:prstGeom prst="rect">
            <a:avLst/>
          </a:prstGeom>
        </p:spPr>
      </p:pic>
      <p:pic>
        <p:nvPicPr>
          <p:cNvPr id="8" name="SK-29-img-7" descr="preencoded.png"/>
          <p:cNvPicPr>
            <a:picLocks noChangeAspect="1"/>
          </p:cNvPicPr>
          <p:nvPr/>
        </p:nvPicPr>
        <p:blipFill>
          <a:blip r:embed="rId9"/>
          <a:stretch>
            <a:fillRect/>
          </a:stretch>
        </p:blipFill>
        <p:spPr>
          <a:xfrm>
            <a:off x="571500" y="3115121"/>
            <a:ext cx="238125" cy="190500"/>
          </a:xfrm>
          <a:prstGeom prst="rect">
            <a:avLst/>
          </a:prstGeom>
        </p:spPr>
      </p:pic>
      <p:pic>
        <p:nvPicPr>
          <p:cNvPr id="9" name="SK-29-img-8" descr="preencoded.png"/>
          <p:cNvPicPr>
            <a:picLocks noChangeAspect="1"/>
          </p:cNvPicPr>
          <p:nvPr/>
        </p:nvPicPr>
        <p:blipFill>
          <a:blip r:embed="rId10"/>
          <a:stretch>
            <a:fillRect/>
          </a:stretch>
        </p:blipFill>
        <p:spPr>
          <a:xfrm>
            <a:off x="381000" y="4502051"/>
            <a:ext cx="5595938" cy="1393775"/>
          </a:xfrm>
          <a:prstGeom prst="rect">
            <a:avLst/>
          </a:prstGeom>
        </p:spPr>
      </p:pic>
      <p:pic>
        <p:nvPicPr>
          <p:cNvPr id="10" name="SK-29-img-9" descr="preencoded.png"/>
          <p:cNvPicPr>
            <a:picLocks noChangeAspect="1"/>
          </p:cNvPicPr>
          <p:nvPr/>
        </p:nvPicPr>
        <p:blipFill>
          <a:blip r:embed="rId11"/>
          <a:stretch>
            <a:fillRect/>
          </a:stretch>
        </p:blipFill>
        <p:spPr>
          <a:xfrm>
            <a:off x="571500" y="4699397"/>
            <a:ext cx="238125" cy="190500"/>
          </a:xfrm>
          <a:prstGeom prst="rect">
            <a:avLst/>
          </a:prstGeom>
        </p:spPr>
      </p:pic>
      <p:pic>
        <p:nvPicPr>
          <p:cNvPr id="11" name="SK-29-img-10" descr="preencoded.png"/>
          <p:cNvPicPr>
            <a:picLocks noChangeAspect="1"/>
          </p:cNvPicPr>
          <p:nvPr/>
        </p:nvPicPr>
        <p:blipFill>
          <a:blip r:embed="rId12"/>
          <a:stretch>
            <a:fillRect/>
          </a:stretch>
        </p:blipFill>
        <p:spPr>
          <a:xfrm>
            <a:off x="6215063" y="1333500"/>
            <a:ext cx="5595938" cy="1393775"/>
          </a:xfrm>
          <a:prstGeom prst="rect">
            <a:avLst/>
          </a:prstGeom>
        </p:spPr>
      </p:pic>
      <p:pic>
        <p:nvPicPr>
          <p:cNvPr id="12" name="SK-29-img-11" descr="preencoded.png"/>
          <p:cNvPicPr>
            <a:picLocks noChangeAspect="1"/>
          </p:cNvPicPr>
          <p:nvPr/>
        </p:nvPicPr>
        <p:blipFill>
          <a:blip r:embed="rId13"/>
          <a:stretch>
            <a:fillRect/>
          </a:stretch>
        </p:blipFill>
        <p:spPr>
          <a:xfrm>
            <a:off x="6405563" y="1530846"/>
            <a:ext cx="238125" cy="190500"/>
          </a:xfrm>
          <a:prstGeom prst="rect">
            <a:avLst/>
          </a:prstGeom>
        </p:spPr>
      </p:pic>
      <p:pic>
        <p:nvPicPr>
          <p:cNvPr id="13" name="SK-29-img-12" descr="preencoded.png"/>
          <p:cNvPicPr>
            <a:picLocks noChangeAspect="1"/>
          </p:cNvPicPr>
          <p:nvPr/>
        </p:nvPicPr>
        <p:blipFill>
          <a:blip r:embed="rId14"/>
          <a:stretch>
            <a:fillRect/>
          </a:stretch>
        </p:blipFill>
        <p:spPr>
          <a:xfrm>
            <a:off x="6215063" y="2917775"/>
            <a:ext cx="5595938" cy="1393775"/>
          </a:xfrm>
          <a:prstGeom prst="rect">
            <a:avLst/>
          </a:prstGeom>
        </p:spPr>
      </p:pic>
      <p:pic>
        <p:nvPicPr>
          <p:cNvPr id="14" name="SK-29-img-13" descr="preencoded.png"/>
          <p:cNvPicPr>
            <a:picLocks noChangeAspect="1"/>
          </p:cNvPicPr>
          <p:nvPr/>
        </p:nvPicPr>
        <p:blipFill>
          <a:blip r:embed="rId15"/>
          <a:stretch>
            <a:fillRect/>
          </a:stretch>
        </p:blipFill>
        <p:spPr>
          <a:xfrm>
            <a:off x="6405563" y="3115121"/>
            <a:ext cx="238125" cy="190500"/>
          </a:xfrm>
          <a:prstGeom prst="rect">
            <a:avLst/>
          </a:prstGeom>
        </p:spPr>
      </p:pic>
      <p:pic>
        <p:nvPicPr>
          <p:cNvPr id="15" name="SK-29-img-14" descr="preencoded.png"/>
          <p:cNvPicPr>
            <a:picLocks noChangeAspect="1"/>
          </p:cNvPicPr>
          <p:nvPr/>
        </p:nvPicPr>
        <p:blipFill>
          <a:blip r:embed="rId16"/>
          <a:stretch>
            <a:fillRect/>
          </a:stretch>
        </p:blipFill>
        <p:spPr>
          <a:xfrm>
            <a:off x="6215063" y="4502051"/>
            <a:ext cx="5595938" cy="1393775"/>
          </a:xfrm>
          <a:prstGeom prst="rect">
            <a:avLst/>
          </a:prstGeom>
        </p:spPr>
      </p:pic>
      <p:pic>
        <p:nvPicPr>
          <p:cNvPr id="16" name="SK-29-img-15" descr="preencoded.png"/>
          <p:cNvPicPr>
            <a:picLocks noChangeAspect="1"/>
          </p:cNvPicPr>
          <p:nvPr/>
        </p:nvPicPr>
        <p:blipFill>
          <a:blip r:embed="rId17"/>
          <a:stretch>
            <a:fillRect/>
          </a:stretch>
        </p:blipFill>
        <p:spPr>
          <a:xfrm>
            <a:off x="6405563" y="4699397"/>
            <a:ext cx="238125" cy="190500"/>
          </a:xfrm>
          <a:prstGeom prst="rect">
            <a:avLst/>
          </a:prstGeom>
        </p:spPr>
      </p:pic>
      <p:pic>
        <p:nvPicPr>
          <p:cNvPr id="17" name="SK-29-img-16" descr="preencoded.png"/>
          <p:cNvPicPr>
            <a:picLocks noChangeAspect="1"/>
          </p:cNvPicPr>
          <p:nvPr/>
        </p:nvPicPr>
        <p:blipFill>
          <a:blip r:embed="rId18"/>
          <a:stretch>
            <a:fillRect/>
          </a:stretch>
        </p:blipFill>
        <p:spPr>
          <a:xfrm>
            <a:off x="381000" y="6276975"/>
            <a:ext cx="11430000" cy="390525"/>
          </a:xfrm>
          <a:prstGeom prst="rect">
            <a:avLst/>
          </a:prstGeom>
        </p:spPr>
      </p:pic>
      <p:pic>
        <p:nvPicPr>
          <p:cNvPr id="18" name="SK-29-img-17" descr="preencoded.png"/>
          <p:cNvPicPr>
            <a:picLocks noChangeAspect="1"/>
          </p:cNvPicPr>
          <p:nvPr/>
        </p:nvPicPr>
        <p:blipFill>
          <a:blip r:embed="rId19"/>
          <a:stretch>
            <a:fillRect/>
          </a:stretch>
        </p:blipFill>
        <p:spPr>
          <a:xfrm>
            <a:off x="2770138" y="6411218"/>
            <a:ext cx="166688" cy="137220"/>
          </a:xfrm>
          <a:prstGeom prst="rect">
            <a:avLst/>
          </a:prstGeom>
        </p:spPr>
      </p:pic>
      <p:sp>
        <p:nvSpPr>
          <p:cNvPr id="19" name="SK-29-text-18"/>
          <p:cNvSpPr/>
          <p:nvPr/>
        </p:nvSpPr>
        <p:spPr>
          <a:xfrm>
            <a:off x="428625" y="238125"/>
            <a:ext cx="466344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QUICK RECALL QUIZ</a:t>
            </a:r>
            <a:endParaRPr lang="en-US" sz="1800" dirty="0"/>
          </a:p>
        </p:txBody>
      </p:sp>
      <p:sp>
        <p:nvSpPr>
          <p:cNvPr id="20" name="SK-29-text-19"/>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1" name="SK-29-text-20"/>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2" name="SK-29-text-21"/>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3" name="SK-29-text-22"/>
          <p:cNvSpPr/>
          <p:nvPr/>
        </p:nvSpPr>
        <p:spPr>
          <a:xfrm>
            <a:off x="923925" y="1490663"/>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Sulfonylurea Dose Adjustment?</a:t>
            </a:r>
            <a:endParaRPr lang="en-US" sz="1350" dirty="0"/>
          </a:p>
        </p:txBody>
      </p:sp>
      <p:sp>
        <p:nvSpPr>
          <p:cNvPr id="24" name="SK-29-text-23"/>
          <p:cNvSpPr/>
          <p:nvPr/>
        </p:nvSpPr>
        <p:spPr>
          <a:xfrm>
            <a:off x="923925" y="1838325"/>
            <a:ext cx="4862513" cy="42654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Reduce dose by </a:t>
            </a:r>
            <a:r>
              <a:rPr lang="en-US" sz="1200" b="1" dirty="0">
                <a:solidFill>
                  <a:srgbClr val="D35400"/>
                </a:solidFill>
              </a:rPr>
              <a:t>50%</a:t>
            </a:r>
            <a:r>
              <a:rPr lang="en-US" sz="1200" dirty="0">
                <a:solidFill>
                  <a:srgbClr val="636E72"/>
                </a:solidFill>
              </a:rPr>
              <a:t> and move timing to </a:t>
            </a:r>
            <a:r>
              <a:rPr lang="en-US" sz="1200" b="1" dirty="0">
                <a:solidFill>
                  <a:srgbClr val="D35400"/>
                </a:solidFill>
              </a:rPr>
              <a:t>Iftari</a:t>
            </a:r>
            <a:r>
              <a:rPr lang="en-US" sz="1200" dirty="0">
                <a:solidFill>
                  <a:srgbClr val="636E72"/>
                </a:solidFill>
              </a:rPr>
              <a:t> (sunset meal). Avoid Glibenclamide.</a:t>
            </a:r>
            <a:endParaRPr lang="en-US" sz="1200" dirty="0"/>
          </a:p>
        </p:txBody>
      </p:sp>
      <p:sp>
        <p:nvSpPr>
          <p:cNvPr id="25" name="SK-29-text-24"/>
          <p:cNvSpPr/>
          <p:nvPr/>
        </p:nvSpPr>
        <p:spPr>
          <a:xfrm>
            <a:off x="923925" y="3074938"/>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Does BG Testing Break the Fast?</a:t>
            </a:r>
            <a:endParaRPr lang="en-US" sz="1350" dirty="0"/>
          </a:p>
        </p:txBody>
      </p:sp>
      <p:sp>
        <p:nvSpPr>
          <p:cNvPr id="26" name="SK-29-text-25"/>
          <p:cNvSpPr/>
          <p:nvPr/>
        </p:nvSpPr>
        <p:spPr>
          <a:xfrm>
            <a:off x="923925" y="3422600"/>
            <a:ext cx="4862513"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5400"/>
                </a:solidFill>
              </a:rPr>
              <a:t>NO.</a:t>
            </a:r>
            <a:r>
              <a:rPr lang="en-US" sz="1200" dirty="0">
                <a:solidFill>
                  <a:srgbClr val="636E72"/>
                </a:solidFill>
              </a:rPr>
              <a:t> Finger-prick testing and CGM sensors are medically necessary and do not invalidate the fast.</a:t>
            </a:r>
            <a:endParaRPr lang="en-US" sz="1200" dirty="0"/>
          </a:p>
        </p:txBody>
      </p:sp>
      <p:sp>
        <p:nvSpPr>
          <p:cNvPr id="27" name="SK-29-text-26"/>
          <p:cNvSpPr/>
          <p:nvPr/>
        </p:nvSpPr>
        <p:spPr>
          <a:xfrm>
            <a:off x="923925" y="4659213"/>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Timing of Pre-Ramadan Review?</a:t>
            </a:r>
            <a:endParaRPr lang="en-US" sz="1350" dirty="0"/>
          </a:p>
        </p:txBody>
      </p:sp>
      <p:sp>
        <p:nvSpPr>
          <p:cNvPr id="28" name="SK-29-text-27"/>
          <p:cNvSpPr/>
          <p:nvPr/>
        </p:nvSpPr>
        <p:spPr>
          <a:xfrm>
            <a:off x="923925" y="5006876"/>
            <a:ext cx="4862513" cy="42654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Ideally </a:t>
            </a:r>
            <a:r>
              <a:rPr lang="en-US" sz="1200" b="1" dirty="0">
                <a:solidFill>
                  <a:srgbClr val="D35400"/>
                </a:solidFill>
              </a:rPr>
              <a:t>6–8 weeks before</a:t>
            </a:r>
            <a:r>
              <a:rPr lang="en-US" sz="1200" dirty="0">
                <a:solidFill>
                  <a:srgbClr val="636E72"/>
                </a:solidFill>
              </a:rPr>
              <a:t> the start of Ramadan to allow for medication titration and education.</a:t>
            </a:r>
            <a:endParaRPr lang="en-US" sz="1200" dirty="0"/>
          </a:p>
        </p:txBody>
      </p:sp>
      <p:sp>
        <p:nvSpPr>
          <p:cNvPr id="29" name="SK-29-text-28"/>
          <p:cNvSpPr/>
          <p:nvPr/>
        </p:nvSpPr>
        <p:spPr>
          <a:xfrm>
            <a:off x="6757988" y="1490663"/>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Hypoglycaemia Break Threshold?</a:t>
            </a:r>
            <a:endParaRPr lang="en-US" sz="1350" dirty="0"/>
          </a:p>
        </p:txBody>
      </p:sp>
      <p:sp>
        <p:nvSpPr>
          <p:cNvPr id="30" name="SK-29-text-29"/>
          <p:cNvSpPr/>
          <p:nvPr/>
        </p:nvSpPr>
        <p:spPr>
          <a:xfrm>
            <a:off x="6757988" y="1838325"/>
            <a:ext cx="4862513" cy="42654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The fast MUST be broken if blood glucose drops below </a:t>
            </a:r>
            <a:r>
              <a:rPr lang="en-US" sz="1200" b="1" dirty="0">
                <a:solidFill>
                  <a:srgbClr val="D35400"/>
                </a:solidFill>
              </a:rPr>
              <a:t>3.9 mmol/L</a:t>
            </a:r>
            <a:r>
              <a:rPr lang="en-US" sz="1200" dirty="0">
                <a:solidFill>
                  <a:srgbClr val="636E72"/>
                </a:solidFill>
              </a:rPr>
              <a:t>, regardless of symptoms.</a:t>
            </a:r>
            <a:endParaRPr lang="en-US" sz="1200" dirty="0"/>
          </a:p>
        </p:txBody>
      </p:sp>
      <p:sp>
        <p:nvSpPr>
          <p:cNvPr id="31" name="SK-29-text-30"/>
          <p:cNvSpPr/>
          <p:nvPr/>
        </p:nvSpPr>
        <p:spPr>
          <a:xfrm>
            <a:off x="6757988" y="3074938"/>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Hyperglycaemia Break Threshold?</a:t>
            </a:r>
            <a:endParaRPr lang="en-US" sz="1350" dirty="0"/>
          </a:p>
        </p:txBody>
      </p:sp>
      <p:sp>
        <p:nvSpPr>
          <p:cNvPr id="32" name="SK-29-text-31"/>
          <p:cNvSpPr/>
          <p:nvPr/>
        </p:nvSpPr>
        <p:spPr>
          <a:xfrm>
            <a:off x="6757988" y="3422600"/>
            <a:ext cx="4862513" cy="42654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The fast MUST be broken if blood glucose exceeds </a:t>
            </a:r>
            <a:r>
              <a:rPr lang="en-US" sz="1200" b="1" dirty="0">
                <a:solidFill>
                  <a:srgbClr val="D35400"/>
                </a:solidFill>
              </a:rPr>
              <a:t>16.6 mmol/L</a:t>
            </a:r>
            <a:r>
              <a:rPr lang="en-US" sz="1200" dirty="0">
                <a:solidFill>
                  <a:srgbClr val="636E72"/>
                </a:solidFill>
              </a:rPr>
              <a:t> to prevent DKA and dehydration.</a:t>
            </a:r>
            <a:endParaRPr lang="en-US" sz="1200" dirty="0"/>
          </a:p>
        </p:txBody>
      </p:sp>
      <p:sp>
        <p:nvSpPr>
          <p:cNvPr id="33" name="SK-29-text-32"/>
          <p:cNvSpPr/>
          <p:nvPr/>
        </p:nvSpPr>
        <p:spPr>
          <a:xfrm>
            <a:off x="6757988" y="4659213"/>
            <a:ext cx="54340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Which Insulin is "High Risk"?</a:t>
            </a:r>
            <a:endParaRPr lang="en-US" sz="1350" dirty="0"/>
          </a:p>
        </p:txBody>
      </p:sp>
      <p:sp>
        <p:nvSpPr>
          <p:cNvPr id="34" name="SK-29-text-33"/>
          <p:cNvSpPr/>
          <p:nvPr/>
        </p:nvSpPr>
        <p:spPr>
          <a:xfrm>
            <a:off x="6757988" y="5006876"/>
            <a:ext cx="4862513"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D35400"/>
                </a:solidFill>
              </a:rPr>
              <a:t>Pre-mixed insulins</a:t>
            </a:r>
            <a:r>
              <a:rPr lang="en-US" sz="1200" dirty="0">
                <a:solidFill>
                  <a:srgbClr val="636E72"/>
                </a:solidFill>
              </a:rPr>
              <a:t> (e.g., Humulin M3, NovoMix 30) carry the highest risk of unpredictable hypos.</a:t>
            </a:r>
            <a:endParaRPr lang="en-US" sz="1200" dirty="0"/>
          </a:p>
        </p:txBody>
      </p:sp>
      <p:sp>
        <p:nvSpPr>
          <p:cNvPr id="35" name="SK-29-text-34"/>
          <p:cNvSpPr/>
          <p:nvPr/>
        </p:nvSpPr>
        <p:spPr>
          <a:xfrm>
            <a:off x="3013025" y="6276975"/>
            <a:ext cx="8416975" cy="390525"/>
          </a:xfrm>
          <a:prstGeom prst="rect">
            <a:avLst/>
          </a:prstGeom>
          <a:noFill/>
          <a:ln/>
        </p:spPr>
        <p:txBody>
          <a:bodyPr vert="horz" wrap="square" lIns="0" tIns="0" rIns="0" bIns="0" rtlCol="0" anchor="ctr"/>
          <a:lstStyle/>
          <a:p>
            <a:pPr marL="0" indent="0" algn="ctr">
              <a:lnSpc>
                <a:spcPts val="1575"/>
              </a:lnSpc>
              <a:buNone/>
            </a:pPr>
            <a:r>
              <a:rPr lang="en-US" sz="1050" dirty="0">
                <a:solidFill>
                  <a:srgbClr val="2D3436"/>
                </a:solidFill>
              </a:rPr>
              <a:t> </a:t>
            </a:r>
            <a:r>
              <a:rPr lang="en-US" sz="1050" b="1" dirty="0">
                <a:solidFill>
                  <a:srgbClr val="2D3436"/>
                </a:solidFill>
              </a:rPr>
              <a:t>AKT Tip:</a:t>
            </a:r>
            <a:r>
              <a:rPr lang="en-US" sz="1050" dirty="0">
                <a:solidFill>
                  <a:srgbClr val="2D3436"/>
                </a:solidFill>
              </a:rPr>
              <a:t> Remember that Metformin generally requires no dose change, just a shift in timing to Iftari/Suhoor.</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4"/>
          <a:stretch>
            <a:fillRect/>
          </a:stretch>
        </p:blipFill>
        <p:spPr>
          <a:xfrm>
            <a:off x="190500" y="76200"/>
            <a:ext cx="11811000" cy="828675"/>
          </a:xfrm>
          <a:prstGeom prst="rect">
            <a:avLst/>
          </a:prstGeom>
        </p:spPr>
      </p:pic>
      <p:pic>
        <p:nvPicPr>
          <p:cNvPr id="5" name="SK-3-img-4" descr="preencoded.png"/>
          <p:cNvPicPr>
            <a:picLocks noChangeAspect="1"/>
          </p:cNvPicPr>
          <p:nvPr/>
        </p:nvPicPr>
        <p:blipFill>
          <a:blip r:embed="rId5"/>
          <a:stretch>
            <a:fillRect/>
          </a:stretch>
        </p:blipFill>
        <p:spPr>
          <a:xfrm>
            <a:off x="428625" y="561975"/>
            <a:ext cx="11334750" cy="228600"/>
          </a:xfrm>
          <a:prstGeom prst="rect">
            <a:avLst/>
          </a:prstGeom>
        </p:spPr>
      </p:pic>
      <p:pic>
        <p:nvPicPr>
          <p:cNvPr id="6" name="SK-3-img-5" descr="preencoded.png"/>
          <p:cNvPicPr>
            <a:picLocks noChangeAspect="1"/>
          </p:cNvPicPr>
          <p:nvPr/>
        </p:nvPicPr>
        <p:blipFill>
          <a:blip r:embed="rId6"/>
          <a:stretch>
            <a:fillRect/>
          </a:stretch>
        </p:blipFill>
        <p:spPr>
          <a:xfrm>
            <a:off x="238125" y="1200150"/>
            <a:ext cx="6858000" cy="2638425"/>
          </a:xfrm>
          <a:prstGeom prst="rect">
            <a:avLst/>
          </a:prstGeom>
        </p:spPr>
      </p:pic>
      <p:pic>
        <p:nvPicPr>
          <p:cNvPr id="7" name="SK-3-img-6" descr="preencoded.png"/>
          <p:cNvPicPr>
            <a:picLocks noChangeAspect="1"/>
          </p:cNvPicPr>
          <p:nvPr/>
        </p:nvPicPr>
        <p:blipFill>
          <a:blip r:embed="rId7"/>
          <a:stretch>
            <a:fillRect/>
          </a:stretch>
        </p:blipFill>
        <p:spPr>
          <a:xfrm>
            <a:off x="428625" y="1423988"/>
            <a:ext cx="228600" cy="190500"/>
          </a:xfrm>
          <a:prstGeom prst="rect">
            <a:avLst/>
          </a:prstGeom>
        </p:spPr>
      </p:pic>
      <p:pic>
        <p:nvPicPr>
          <p:cNvPr id="8" name="SK-3-img-7" descr="preencoded.png"/>
          <p:cNvPicPr>
            <a:picLocks noChangeAspect="1"/>
          </p:cNvPicPr>
          <p:nvPr/>
        </p:nvPicPr>
        <p:blipFill>
          <a:blip r:embed="rId8"/>
          <a:stretch>
            <a:fillRect/>
          </a:stretch>
        </p:blipFill>
        <p:spPr>
          <a:xfrm>
            <a:off x="428625" y="1809750"/>
            <a:ext cx="119063" cy="99120"/>
          </a:xfrm>
          <a:prstGeom prst="rect">
            <a:avLst/>
          </a:prstGeom>
        </p:spPr>
      </p:pic>
      <p:pic>
        <p:nvPicPr>
          <p:cNvPr id="9" name="SK-3-img-8" descr="preencoded.png"/>
          <p:cNvPicPr>
            <a:picLocks noChangeAspect="1"/>
          </p:cNvPicPr>
          <p:nvPr/>
        </p:nvPicPr>
        <p:blipFill>
          <a:blip r:embed="rId8"/>
          <a:stretch>
            <a:fillRect/>
          </a:stretch>
        </p:blipFill>
        <p:spPr>
          <a:xfrm>
            <a:off x="428625" y="2085975"/>
            <a:ext cx="119063" cy="99120"/>
          </a:xfrm>
          <a:prstGeom prst="rect">
            <a:avLst/>
          </a:prstGeom>
        </p:spPr>
      </p:pic>
      <p:pic>
        <p:nvPicPr>
          <p:cNvPr id="10" name="SK-3-img-9" descr="preencoded.png"/>
          <p:cNvPicPr>
            <a:picLocks noChangeAspect="1"/>
          </p:cNvPicPr>
          <p:nvPr/>
        </p:nvPicPr>
        <p:blipFill>
          <a:blip r:embed="rId8"/>
          <a:stretch>
            <a:fillRect/>
          </a:stretch>
        </p:blipFill>
        <p:spPr>
          <a:xfrm>
            <a:off x="428625" y="2362200"/>
            <a:ext cx="119063" cy="99120"/>
          </a:xfrm>
          <a:prstGeom prst="rect">
            <a:avLst/>
          </a:prstGeom>
        </p:spPr>
      </p:pic>
      <p:pic>
        <p:nvPicPr>
          <p:cNvPr id="11" name="SK-3-img-10" descr="preencoded.png"/>
          <p:cNvPicPr>
            <a:picLocks noChangeAspect="1"/>
          </p:cNvPicPr>
          <p:nvPr/>
        </p:nvPicPr>
        <p:blipFill>
          <a:blip r:embed="rId9"/>
          <a:stretch>
            <a:fillRect/>
          </a:stretch>
        </p:blipFill>
        <p:spPr>
          <a:xfrm>
            <a:off x="428625" y="2609850"/>
            <a:ext cx="6477000" cy="838200"/>
          </a:xfrm>
          <a:prstGeom prst="rect">
            <a:avLst/>
          </a:prstGeom>
        </p:spPr>
      </p:pic>
      <p:pic>
        <p:nvPicPr>
          <p:cNvPr id="12" name="SK-3-img-11" descr="preencoded.png"/>
          <p:cNvPicPr>
            <a:picLocks noChangeAspect="1"/>
          </p:cNvPicPr>
          <p:nvPr/>
        </p:nvPicPr>
        <p:blipFill>
          <a:blip r:embed="rId10"/>
          <a:stretch>
            <a:fillRect/>
          </a:stretch>
        </p:blipFill>
        <p:spPr>
          <a:xfrm>
            <a:off x="238125" y="4029075"/>
            <a:ext cx="6858000" cy="2638425"/>
          </a:xfrm>
          <a:prstGeom prst="rect">
            <a:avLst/>
          </a:prstGeom>
        </p:spPr>
      </p:pic>
      <p:pic>
        <p:nvPicPr>
          <p:cNvPr id="13" name="SK-3-img-12" descr="preencoded.png"/>
          <p:cNvPicPr>
            <a:picLocks noChangeAspect="1"/>
          </p:cNvPicPr>
          <p:nvPr/>
        </p:nvPicPr>
        <p:blipFill>
          <a:blip r:embed="rId11"/>
          <a:stretch>
            <a:fillRect/>
          </a:stretch>
        </p:blipFill>
        <p:spPr>
          <a:xfrm>
            <a:off x="428625" y="4252913"/>
            <a:ext cx="228600" cy="190500"/>
          </a:xfrm>
          <a:prstGeom prst="rect">
            <a:avLst/>
          </a:prstGeom>
        </p:spPr>
      </p:pic>
      <p:pic>
        <p:nvPicPr>
          <p:cNvPr id="14" name="SK-3-img-13" descr="preencoded.png"/>
          <p:cNvPicPr>
            <a:picLocks noChangeAspect="1"/>
          </p:cNvPicPr>
          <p:nvPr/>
        </p:nvPicPr>
        <p:blipFill>
          <a:blip r:embed="rId8"/>
          <a:stretch>
            <a:fillRect/>
          </a:stretch>
        </p:blipFill>
        <p:spPr>
          <a:xfrm>
            <a:off x="428625" y="4638675"/>
            <a:ext cx="119063" cy="99120"/>
          </a:xfrm>
          <a:prstGeom prst="rect">
            <a:avLst/>
          </a:prstGeom>
        </p:spPr>
      </p:pic>
      <p:pic>
        <p:nvPicPr>
          <p:cNvPr id="15" name="SK-3-img-14" descr="preencoded.png"/>
          <p:cNvPicPr>
            <a:picLocks noChangeAspect="1"/>
          </p:cNvPicPr>
          <p:nvPr/>
        </p:nvPicPr>
        <p:blipFill>
          <a:blip r:embed="rId8"/>
          <a:stretch>
            <a:fillRect/>
          </a:stretch>
        </p:blipFill>
        <p:spPr>
          <a:xfrm>
            <a:off x="428625" y="4914900"/>
            <a:ext cx="119063" cy="99120"/>
          </a:xfrm>
          <a:prstGeom prst="rect">
            <a:avLst/>
          </a:prstGeom>
        </p:spPr>
      </p:pic>
      <p:pic>
        <p:nvPicPr>
          <p:cNvPr id="16" name="SK-3-img-15" descr="preencoded.png"/>
          <p:cNvPicPr>
            <a:picLocks noChangeAspect="1"/>
          </p:cNvPicPr>
          <p:nvPr/>
        </p:nvPicPr>
        <p:blipFill>
          <a:blip r:embed="rId8"/>
          <a:stretch>
            <a:fillRect/>
          </a:stretch>
        </p:blipFill>
        <p:spPr>
          <a:xfrm>
            <a:off x="428625" y="5191125"/>
            <a:ext cx="119063" cy="99120"/>
          </a:xfrm>
          <a:prstGeom prst="rect">
            <a:avLst/>
          </a:prstGeom>
        </p:spPr>
      </p:pic>
      <p:pic>
        <p:nvPicPr>
          <p:cNvPr id="17" name="SK-3-img-16" descr="preencoded.png"/>
          <p:cNvPicPr>
            <a:picLocks noChangeAspect="1"/>
          </p:cNvPicPr>
          <p:nvPr/>
        </p:nvPicPr>
        <p:blipFill>
          <a:blip r:embed="rId12"/>
          <a:stretch>
            <a:fillRect/>
          </a:stretch>
        </p:blipFill>
        <p:spPr>
          <a:xfrm>
            <a:off x="7381875" y="1200150"/>
            <a:ext cx="4572000" cy="2895600"/>
          </a:xfrm>
          <a:prstGeom prst="rect">
            <a:avLst/>
          </a:prstGeom>
        </p:spPr>
      </p:pic>
      <p:pic>
        <p:nvPicPr>
          <p:cNvPr id="18" name="SK-3-img-17" descr="preencoded.png"/>
          <p:cNvPicPr>
            <a:picLocks noChangeAspect="1"/>
          </p:cNvPicPr>
          <p:nvPr/>
        </p:nvPicPr>
        <p:blipFill>
          <a:blip r:embed="rId13"/>
          <a:stretch>
            <a:fillRect/>
          </a:stretch>
        </p:blipFill>
        <p:spPr>
          <a:xfrm>
            <a:off x="7381875" y="4629150"/>
            <a:ext cx="4572000" cy="2038350"/>
          </a:xfrm>
          <a:prstGeom prst="rect">
            <a:avLst/>
          </a:prstGeom>
        </p:spPr>
      </p:pic>
      <p:pic>
        <p:nvPicPr>
          <p:cNvPr id="19" name="SK-3-img-18" descr="preencoded.png"/>
          <p:cNvPicPr>
            <a:picLocks noChangeAspect="1"/>
          </p:cNvPicPr>
          <p:nvPr/>
        </p:nvPicPr>
        <p:blipFill>
          <a:blip r:embed="rId14"/>
          <a:stretch>
            <a:fillRect/>
          </a:stretch>
        </p:blipFill>
        <p:spPr>
          <a:xfrm>
            <a:off x="7572375" y="4852988"/>
            <a:ext cx="228600" cy="190500"/>
          </a:xfrm>
          <a:prstGeom prst="rect">
            <a:avLst/>
          </a:prstGeom>
        </p:spPr>
      </p:pic>
      <p:pic>
        <p:nvPicPr>
          <p:cNvPr id="20" name="SK-3-img-19" descr="preencoded.png"/>
          <p:cNvPicPr>
            <a:picLocks noChangeAspect="1"/>
          </p:cNvPicPr>
          <p:nvPr/>
        </p:nvPicPr>
        <p:blipFill>
          <a:blip r:embed="rId15"/>
          <a:stretch>
            <a:fillRect/>
          </a:stretch>
        </p:blipFill>
        <p:spPr>
          <a:xfrm>
            <a:off x="7572375" y="5238750"/>
            <a:ext cx="119063" cy="99120"/>
          </a:xfrm>
          <a:prstGeom prst="rect">
            <a:avLst/>
          </a:prstGeom>
        </p:spPr>
      </p:pic>
      <p:pic>
        <p:nvPicPr>
          <p:cNvPr id="21" name="SK-3-img-20" descr="preencoded.png"/>
          <p:cNvPicPr>
            <a:picLocks noChangeAspect="1"/>
          </p:cNvPicPr>
          <p:nvPr/>
        </p:nvPicPr>
        <p:blipFill>
          <a:blip r:embed="rId16"/>
          <a:stretch>
            <a:fillRect/>
          </a:stretch>
        </p:blipFill>
        <p:spPr>
          <a:xfrm>
            <a:off x="7572375" y="5514975"/>
            <a:ext cx="119063" cy="99120"/>
          </a:xfrm>
          <a:prstGeom prst="rect">
            <a:avLst/>
          </a:prstGeom>
        </p:spPr>
      </p:pic>
      <p:pic>
        <p:nvPicPr>
          <p:cNvPr id="22" name="SK-3-img-21" descr="preencoded.png"/>
          <p:cNvPicPr>
            <a:picLocks noChangeAspect="1"/>
          </p:cNvPicPr>
          <p:nvPr/>
        </p:nvPicPr>
        <p:blipFill>
          <a:blip r:embed="rId17"/>
          <a:stretch>
            <a:fillRect/>
          </a:stretch>
        </p:blipFill>
        <p:spPr>
          <a:xfrm>
            <a:off x="7572375" y="5791200"/>
            <a:ext cx="119063" cy="119063"/>
          </a:xfrm>
          <a:prstGeom prst="rect">
            <a:avLst/>
          </a:prstGeom>
        </p:spPr>
      </p:pic>
      <p:sp>
        <p:nvSpPr>
          <p:cNvPr id="23" name="SK-3-text-22"/>
          <p:cNvSpPr/>
          <p:nvPr/>
        </p:nvSpPr>
        <p:spPr>
          <a:xfrm>
            <a:off x="428625" y="190500"/>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UNDERSTANDING RAMADAN AND THE ISLAMIC CONTEXT</a:t>
            </a:r>
            <a:endParaRPr lang="en-US" sz="1800" dirty="0"/>
          </a:p>
        </p:txBody>
      </p:sp>
      <p:sp>
        <p:nvSpPr>
          <p:cNvPr id="24" name="SK-3-text-23"/>
          <p:cNvSpPr/>
          <p:nvPr/>
        </p:nvSpPr>
        <p:spPr>
          <a:xfrm>
            <a:off x="10613529" y="304800"/>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5" name="SK-3-text-24"/>
          <p:cNvSpPr/>
          <p:nvPr/>
        </p:nvSpPr>
        <p:spPr>
          <a:xfrm>
            <a:off x="428625" y="561975"/>
            <a:ext cx="11334750"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6" name="SK-3-text-25"/>
          <p:cNvSpPr/>
          <p:nvPr/>
        </p:nvSpPr>
        <p:spPr>
          <a:xfrm>
            <a:off x="238125" y="9810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7" name="SK-3-text-26"/>
          <p:cNvSpPr/>
          <p:nvPr/>
        </p:nvSpPr>
        <p:spPr>
          <a:xfrm>
            <a:off x="771525" y="1390650"/>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Spiritual Significance</a:t>
            </a:r>
            <a:endParaRPr lang="en-US" sz="1350" dirty="0"/>
          </a:p>
        </p:txBody>
      </p:sp>
      <p:sp>
        <p:nvSpPr>
          <p:cNvPr id="28" name="SK-3-text-27"/>
          <p:cNvSpPr/>
          <p:nvPr/>
        </p:nvSpPr>
        <p:spPr>
          <a:xfrm>
            <a:off x="642938" y="1762125"/>
            <a:ext cx="11549063"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One of the </a:t>
            </a:r>
            <a:r>
              <a:rPr lang="en-US" sz="1125" b="1" dirty="0">
                <a:solidFill>
                  <a:srgbClr val="2D3436"/>
                </a:solidFill>
              </a:rPr>
              <a:t>Five Pillars of Islam</a:t>
            </a:r>
            <a:r>
              <a:rPr lang="en-US" sz="1125" dirty="0">
                <a:solidFill>
                  <a:srgbClr val="2D3436"/>
                </a:solidFill>
              </a:rPr>
              <a:t> — an obligatory act of worship for healthy adults.</a:t>
            </a:r>
            <a:endParaRPr lang="en-US" sz="1125" dirty="0"/>
          </a:p>
        </p:txBody>
      </p:sp>
      <p:sp>
        <p:nvSpPr>
          <p:cNvPr id="29" name="SK-3-text-28"/>
          <p:cNvSpPr/>
          <p:nvPr/>
        </p:nvSpPr>
        <p:spPr>
          <a:xfrm>
            <a:off x="642938" y="2038350"/>
            <a:ext cx="103441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The 9th month of the Islamic </a:t>
            </a:r>
            <a:r>
              <a:rPr lang="en-US" sz="1125" b="1" dirty="0">
                <a:solidFill>
                  <a:srgbClr val="2D3436"/>
                </a:solidFill>
              </a:rPr>
              <a:t>lunar calendar</a:t>
            </a:r>
            <a:r>
              <a:rPr lang="en-US" sz="1125" dirty="0">
                <a:solidFill>
                  <a:srgbClr val="2D3436"/>
                </a:solidFill>
              </a:rPr>
              <a:t> (29–30 days).</a:t>
            </a:r>
            <a:endParaRPr lang="en-US" sz="1125" dirty="0"/>
          </a:p>
        </p:txBody>
      </p:sp>
      <p:sp>
        <p:nvSpPr>
          <p:cNvPr id="30" name="SK-3-text-29"/>
          <p:cNvSpPr/>
          <p:nvPr/>
        </p:nvSpPr>
        <p:spPr>
          <a:xfrm>
            <a:off x="642938" y="2314575"/>
            <a:ext cx="11549063" cy="2000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A time for spiritual reflection, self-discipline, and increased charity.</a:t>
            </a:r>
            <a:endParaRPr lang="en-US" sz="1125" dirty="0"/>
          </a:p>
        </p:txBody>
      </p:sp>
      <p:sp>
        <p:nvSpPr>
          <p:cNvPr id="31" name="SK-3-text-30"/>
          <p:cNvSpPr/>
          <p:nvPr/>
        </p:nvSpPr>
        <p:spPr>
          <a:xfrm>
            <a:off x="542925" y="2724150"/>
            <a:ext cx="6248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rPr>
              <a:t>THE LUNAR CALENDAR IMPACT</a:t>
            </a:r>
            <a:endParaRPr lang="en-US" sz="1050" dirty="0"/>
          </a:p>
        </p:txBody>
      </p:sp>
      <p:sp>
        <p:nvSpPr>
          <p:cNvPr id="32" name="SK-3-text-31"/>
          <p:cNvSpPr/>
          <p:nvPr/>
        </p:nvSpPr>
        <p:spPr>
          <a:xfrm>
            <a:off x="542925" y="2962275"/>
            <a:ext cx="6248400" cy="371475"/>
          </a:xfrm>
          <a:prstGeom prst="rect">
            <a:avLst/>
          </a:prstGeom>
          <a:noFill/>
          <a:ln/>
        </p:spPr>
        <p:txBody>
          <a:bodyPr vert="horz" wrap="square" lIns="0" tIns="0" rIns="0" bIns="0" rtlCol="0" anchor="ctr"/>
          <a:lstStyle/>
          <a:p>
            <a:pPr marL="0" indent="0">
              <a:lnSpc>
                <a:spcPts val="1463"/>
              </a:lnSpc>
              <a:buNone/>
            </a:pPr>
            <a:r>
              <a:rPr lang="en-US" sz="975" dirty="0">
                <a:solidFill>
                  <a:srgbClr val="2D3436"/>
                </a:solidFill>
              </a:rPr>
              <a:t>Ramadan moves forward approx. 11 days each year. Daylight hours (and thus fast duration) vary significantly based on the season.</a:t>
            </a:r>
            <a:endParaRPr lang="en-US" sz="975" dirty="0"/>
          </a:p>
        </p:txBody>
      </p:sp>
      <p:sp>
        <p:nvSpPr>
          <p:cNvPr id="33" name="SK-3-text-32"/>
          <p:cNvSpPr/>
          <p:nvPr/>
        </p:nvSpPr>
        <p:spPr>
          <a:xfrm>
            <a:off x="771525" y="421957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Nature of the Fast</a:t>
            </a:r>
            <a:endParaRPr lang="en-US" sz="1350" dirty="0"/>
          </a:p>
        </p:txBody>
      </p:sp>
      <p:sp>
        <p:nvSpPr>
          <p:cNvPr id="34" name="SK-3-text-33"/>
          <p:cNvSpPr/>
          <p:nvPr/>
        </p:nvSpPr>
        <p:spPr>
          <a:xfrm>
            <a:off x="642938" y="4591050"/>
            <a:ext cx="1045845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Duration:</a:t>
            </a:r>
            <a:r>
              <a:rPr lang="en-US" sz="1125" dirty="0">
                <a:solidFill>
                  <a:srgbClr val="2D3436"/>
                </a:solidFill>
              </a:rPr>
              <a:t> From dawn (Fajr/Suhoor) to sunset (Maghrib/Iftari).</a:t>
            </a:r>
            <a:endParaRPr lang="en-US" sz="1125" dirty="0"/>
          </a:p>
        </p:txBody>
      </p:sp>
      <p:sp>
        <p:nvSpPr>
          <p:cNvPr id="35" name="SK-3-text-34"/>
          <p:cNvSpPr/>
          <p:nvPr/>
        </p:nvSpPr>
        <p:spPr>
          <a:xfrm>
            <a:off x="642938" y="4867275"/>
            <a:ext cx="11549063"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Abstinence:</a:t>
            </a:r>
            <a:r>
              <a:rPr lang="en-US" sz="1125" dirty="0">
                <a:solidFill>
                  <a:srgbClr val="2D3436"/>
                </a:solidFill>
              </a:rPr>
              <a:t> No food, no drink (including water), no smoking, and no sexual activity.</a:t>
            </a:r>
            <a:endParaRPr lang="en-US" sz="1125" dirty="0"/>
          </a:p>
        </p:txBody>
      </p:sp>
      <p:sp>
        <p:nvSpPr>
          <p:cNvPr id="36" name="SK-3-text-35"/>
          <p:cNvSpPr/>
          <p:nvPr/>
        </p:nvSpPr>
        <p:spPr>
          <a:xfrm>
            <a:off x="642938" y="5143500"/>
            <a:ext cx="11549063"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Medications:</a:t>
            </a:r>
            <a:r>
              <a:rPr lang="en-US" sz="1125" dirty="0">
                <a:solidFill>
                  <a:srgbClr val="2D3436"/>
                </a:solidFill>
              </a:rPr>
              <a:t> Oral, inhaled, and injected meds are traditionally avoided during daylight.</a:t>
            </a:r>
            <a:endParaRPr lang="en-US" sz="1125" dirty="0"/>
          </a:p>
        </p:txBody>
      </p:sp>
      <p:sp>
        <p:nvSpPr>
          <p:cNvPr id="37" name="SK-3-text-36"/>
          <p:cNvSpPr/>
          <p:nvPr/>
        </p:nvSpPr>
        <p:spPr>
          <a:xfrm>
            <a:off x="7381875" y="4305300"/>
            <a:ext cx="4572000" cy="171450"/>
          </a:xfrm>
          <a:prstGeom prst="rect">
            <a:avLst/>
          </a:prstGeom>
          <a:noFill/>
          <a:ln/>
        </p:spPr>
        <p:txBody>
          <a:bodyPr vert="horz" wrap="square" lIns="0" tIns="0" rIns="0" bIns="0" rtlCol="0" anchor="ctr"/>
          <a:lstStyle/>
          <a:p>
            <a:pPr marL="0" indent="0" algn="ctr">
              <a:lnSpc>
                <a:spcPts val="1350"/>
              </a:lnSpc>
              <a:buNone/>
            </a:pPr>
            <a:r>
              <a:rPr lang="en-US" sz="900" i="1" dirty="0">
                <a:solidFill>
                  <a:srgbClr val="636E72"/>
                </a:solidFill>
              </a:rPr>
              <a:t>Shared Iftar meal at sunset — a significant social and spiritual event.</a:t>
            </a:r>
            <a:endParaRPr lang="en-US" sz="900" dirty="0"/>
          </a:p>
        </p:txBody>
      </p:sp>
      <p:sp>
        <p:nvSpPr>
          <p:cNvPr id="38" name="SK-3-text-37"/>
          <p:cNvSpPr/>
          <p:nvPr/>
        </p:nvSpPr>
        <p:spPr>
          <a:xfrm>
            <a:off x="7915275" y="4819650"/>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Key Daily Events</a:t>
            </a:r>
            <a:endParaRPr lang="en-US" sz="1350" dirty="0"/>
          </a:p>
        </p:txBody>
      </p:sp>
      <p:sp>
        <p:nvSpPr>
          <p:cNvPr id="39" name="SK-3-text-38"/>
          <p:cNvSpPr/>
          <p:nvPr/>
        </p:nvSpPr>
        <p:spPr>
          <a:xfrm>
            <a:off x="7786688" y="5191125"/>
            <a:ext cx="4405313"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Suhoor/Sehri:</a:t>
            </a:r>
            <a:r>
              <a:rPr lang="en-US" sz="1125" dirty="0">
                <a:solidFill>
                  <a:srgbClr val="2D3436"/>
                </a:solidFill>
              </a:rPr>
              <a:t> Pre-dawn meal. Essential for glucose stability.</a:t>
            </a:r>
            <a:endParaRPr lang="en-US" sz="1125" dirty="0"/>
          </a:p>
        </p:txBody>
      </p:sp>
      <p:sp>
        <p:nvSpPr>
          <p:cNvPr id="40" name="SK-3-text-39"/>
          <p:cNvSpPr/>
          <p:nvPr/>
        </p:nvSpPr>
        <p:spPr>
          <a:xfrm>
            <a:off x="7786688" y="5467350"/>
            <a:ext cx="4405313"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Iftari:</a:t>
            </a:r>
            <a:r>
              <a:rPr lang="en-US" sz="1125" dirty="0">
                <a:solidFill>
                  <a:srgbClr val="2D3436"/>
                </a:solidFill>
              </a:rPr>
              <a:t> Fast-breaking meal at sunset. Often calorie-dense.</a:t>
            </a:r>
            <a:endParaRPr lang="en-US" sz="1125" dirty="0"/>
          </a:p>
        </p:txBody>
      </p:sp>
      <p:sp>
        <p:nvSpPr>
          <p:cNvPr id="41" name="SK-3-text-40"/>
          <p:cNvSpPr/>
          <p:nvPr/>
        </p:nvSpPr>
        <p:spPr>
          <a:xfrm>
            <a:off x="7786688" y="5743575"/>
            <a:ext cx="3976687"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Taraweeh:</a:t>
            </a:r>
            <a:r>
              <a:rPr lang="en-US" sz="1125" dirty="0">
                <a:solidFill>
                  <a:srgbClr val="2D3436"/>
                </a:solidFill>
              </a:rPr>
              <a:t> Extra evening prayers. 1–2 hours of </a:t>
            </a:r>
            <a:r>
              <a:rPr lang="en-US" sz="1125" b="1" dirty="0">
                <a:solidFill>
                  <a:srgbClr val="2D3436"/>
                </a:solidFill>
              </a:rPr>
              <a:t>significant physical activity</a:t>
            </a:r>
            <a:r>
              <a:rPr lang="en-US" sz="1125" dirty="0">
                <a:solidFill>
                  <a:srgbClr val="2D3436"/>
                </a:solidFill>
              </a:rPr>
              <a:t>.</a:t>
            </a:r>
            <a:endParaRPr lang="en-US" sz="11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30-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30-img-5" descr="preencoded.png"/>
          <p:cNvPicPr>
            <a:picLocks noChangeAspect="1"/>
          </p:cNvPicPr>
          <p:nvPr/>
        </p:nvPicPr>
        <p:blipFill>
          <a:blip r:embed="rId6"/>
          <a:stretch>
            <a:fillRect/>
          </a:stretch>
        </p:blipFill>
        <p:spPr>
          <a:xfrm>
            <a:off x="238125" y="1428750"/>
            <a:ext cx="5738813" cy="5143500"/>
          </a:xfrm>
          <a:prstGeom prst="rect">
            <a:avLst/>
          </a:prstGeom>
        </p:spPr>
      </p:pic>
      <p:pic>
        <p:nvPicPr>
          <p:cNvPr id="7" name="SK-30-img-6" descr="preencoded.png"/>
          <p:cNvPicPr>
            <a:picLocks noChangeAspect="1"/>
          </p:cNvPicPr>
          <p:nvPr/>
        </p:nvPicPr>
        <p:blipFill>
          <a:blip r:embed="rId7"/>
          <a:stretch>
            <a:fillRect/>
          </a:stretch>
        </p:blipFill>
        <p:spPr>
          <a:xfrm>
            <a:off x="428625" y="1669703"/>
            <a:ext cx="261937" cy="213420"/>
          </a:xfrm>
          <a:prstGeom prst="rect">
            <a:avLst/>
          </a:prstGeom>
        </p:spPr>
      </p:pic>
      <p:pic>
        <p:nvPicPr>
          <p:cNvPr id="8" name="SK-30-img-7" descr="preencoded.png"/>
          <p:cNvPicPr>
            <a:picLocks noChangeAspect="1"/>
          </p:cNvPicPr>
          <p:nvPr/>
        </p:nvPicPr>
        <p:blipFill>
          <a:blip r:embed="rId8"/>
          <a:stretch>
            <a:fillRect/>
          </a:stretch>
        </p:blipFill>
        <p:spPr>
          <a:xfrm>
            <a:off x="428625" y="2152650"/>
            <a:ext cx="214313" cy="203002"/>
          </a:xfrm>
          <a:prstGeom prst="rect">
            <a:avLst/>
          </a:prstGeom>
        </p:spPr>
      </p:pic>
      <p:pic>
        <p:nvPicPr>
          <p:cNvPr id="9" name="SK-30-img-8" descr="preencoded.png"/>
          <p:cNvPicPr>
            <a:picLocks noChangeAspect="1"/>
          </p:cNvPicPr>
          <p:nvPr/>
        </p:nvPicPr>
        <p:blipFill>
          <a:blip r:embed="rId9"/>
          <a:stretch>
            <a:fillRect/>
          </a:stretch>
        </p:blipFill>
        <p:spPr>
          <a:xfrm>
            <a:off x="428625" y="2722066"/>
            <a:ext cx="214313" cy="241102"/>
          </a:xfrm>
          <a:prstGeom prst="rect">
            <a:avLst/>
          </a:prstGeom>
        </p:spPr>
      </p:pic>
      <p:pic>
        <p:nvPicPr>
          <p:cNvPr id="10" name="SK-30-img-9" descr="preencoded.png"/>
          <p:cNvPicPr>
            <a:picLocks noChangeAspect="1"/>
          </p:cNvPicPr>
          <p:nvPr/>
        </p:nvPicPr>
        <p:blipFill>
          <a:blip r:embed="rId10"/>
          <a:stretch>
            <a:fillRect/>
          </a:stretch>
        </p:blipFill>
        <p:spPr>
          <a:xfrm>
            <a:off x="428625" y="3291483"/>
            <a:ext cx="214313" cy="192881"/>
          </a:xfrm>
          <a:prstGeom prst="rect">
            <a:avLst/>
          </a:prstGeom>
        </p:spPr>
      </p:pic>
      <p:pic>
        <p:nvPicPr>
          <p:cNvPr id="11" name="SK-30-img-10" descr="preencoded.png"/>
          <p:cNvPicPr>
            <a:picLocks noChangeAspect="1"/>
          </p:cNvPicPr>
          <p:nvPr/>
        </p:nvPicPr>
        <p:blipFill>
          <a:blip r:embed="rId11"/>
          <a:stretch>
            <a:fillRect/>
          </a:stretch>
        </p:blipFill>
        <p:spPr>
          <a:xfrm>
            <a:off x="428625" y="3860899"/>
            <a:ext cx="214313" cy="175320"/>
          </a:xfrm>
          <a:prstGeom prst="rect">
            <a:avLst/>
          </a:prstGeom>
        </p:spPr>
      </p:pic>
      <p:pic>
        <p:nvPicPr>
          <p:cNvPr id="12" name="SK-30-img-11" descr="preencoded.png"/>
          <p:cNvPicPr>
            <a:picLocks noChangeAspect="1"/>
          </p:cNvPicPr>
          <p:nvPr/>
        </p:nvPicPr>
        <p:blipFill>
          <a:blip r:embed="rId12"/>
          <a:stretch>
            <a:fillRect/>
          </a:stretch>
        </p:blipFill>
        <p:spPr>
          <a:xfrm>
            <a:off x="428625" y="4430316"/>
            <a:ext cx="214313" cy="175320"/>
          </a:xfrm>
          <a:prstGeom prst="rect">
            <a:avLst/>
          </a:prstGeom>
        </p:spPr>
      </p:pic>
      <p:pic>
        <p:nvPicPr>
          <p:cNvPr id="13" name="SK-30-img-12" descr="preencoded.png"/>
          <p:cNvPicPr>
            <a:picLocks noChangeAspect="1"/>
          </p:cNvPicPr>
          <p:nvPr/>
        </p:nvPicPr>
        <p:blipFill>
          <a:blip r:embed="rId13"/>
          <a:stretch>
            <a:fillRect/>
          </a:stretch>
        </p:blipFill>
        <p:spPr>
          <a:xfrm>
            <a:off x="6215063" y="1428750"/>
            <a:ext cx="5738813" cy="719138"/>
          </a:xfrm>
          <a:prstGeom prst="rect">
            <a:avLst/>
          </a:prstGeom>
        </p:spPr>
      </p:pic>
      <p:pic>
        <p:nvPicPr>
          <p:cNvPr id="14" name="SK-30-img-13" descr="preencoded.png"/>
          <p:cNvPicPr>
            <a:picLocks noChangeAspect="1"/>
          </p:cNvPicPr>
          <p:nvPr/>
        </p:nvPicPr>
        <p:blipFill>
          <a:blip r:embed="rId14"/>
          <a:stretch>
            <a:fillRect/>
          </a:stretch>
        </p:blipFill>
        <p:spPr>
          <a:xfrm>
            <a:off x="6405563" y="1574006"/>
            <a:ext cx="428625" cy="428625"/>
          </a:xfrm>
          <a:prstGeom prst="rect">
            <a:avLst/>
          </a:prstGeom>
        </p:spPr>
      </p:pic>
      <p:pic>
        <p:nvPicPr>
          <p:cNvPr id="15" name="SK-30-img-14" descr="preencoded.png"/>
          <p:cNvPicPr>
            <a:picLocks noChangeAspect="1"/>
          </p:cNvPicPr>
          <p:nvPr/>
        </p:nvPicPr>
        <p:blipFill>
          <a:blip r:embed="rId15"/>
          <a:stretch>
            <a:fillRect/>
          </a:stretch>
        </p:blipFill>
        <p:spPr>
          <a:xfrm>
            <a:off x="6500813" y="1693069"/>
            <a:ext cx="238125" cy="190500"/>
          </a:xfrm>
          <a:prstGeom prst="rect">
            <a:avLst/>
          </a:prstGeom>
        </p:spPr>
      </p:pic>
      <p:pic>
        <p:nvPicPr>
          <p:cNvPr id="16" name="SK-30-img-15" descr="preencoded.png"/>
          <p:cNvPicPr>
            <a:picLocks noChangeAspect="1"/>
          </p:cNvPicPr>
          <p:nvPr/>
        </p:nvPicPr>
        <p:blipFill>
          <a:blip r:embed="rId16"/>
          <a:stretch>
            <a:fillRect/>
          </a:stretch>
        </p:blipFill>
        <p:spPr>
          <a:xfrm>
            <a:off x="6215063" y="2338388"/>
            <a:ext cx="5738813" cy="719138"/>
          </a:xfrm>
          <a:prstGeom prst="rect">
            <a:avLst/>
          </a:prstGeom>
        </p:spPr>
      </p:pic>
      <p:pic>
        <p:nvPicPr>
          <p:cNvPr id="17" name="SK-30-img-16" descr="preencoded.png"/>
          <p:cNvPicPr>
            <a:picLocks noChangeAspect="1"/>
          </p:cNvPicPr>
          <p:nvPr/>
        </p:nvPicPr>
        <p:blipFill>
          <a:blip r:embed="rId17"/>
          <a:stretch>
            <a:fillRect/>
          </a:stretch>
        </p:blipFill>
        <p:spPr>
          <a:xfrm>
            <a:off x="6405563" y="2483644"/>
            <a:ext cx="428625" cy="428625"/>
          </a:xfrm>
          <a:prstGeom prst="rect">
            <a:avLst/>
          </a:prstGeom>
        </p:spPr>
      </p:pic>
      <p:pic>
        <p:nvPicPr>
          <p:cNvPr id="18" name="SK-30-img-17" descr="preencoded.png"/>
          <p:cNvPicPr>
            <a:picLocks noChangeAspect="1"/>
          </p:cNvPicPr>
          <p:nvPr/>
        </p:nvPicPr>
        <p:blipFill>
          <a:blip r:embed="rId18"/>
          <a:stretch>
            <a:fillRect/>
          </a:stretch>
        </p:blipFill>
        <p:spPr>
          <a:xfrm>
            <a:off x="6500813" y="2602706"/>
            <a:ext cx="238125" cy="190500"/>
          </a:xfrm>
          <a:prstGeom prst="rect">
            <a:avLst/>
          </a:prstGeom>
        </p:spPr>
      </p:pic>
      <p:pic>
        <p:nvPicPr>
          <p:cNvPr id="19" name="SK-30-img-18" descr="preencoded.png"/>
          <p:cNvPicPr>
            <a:picLocks noChangeAspect="1"/>
          </p:cNvPicPr>
          <p:nvPr/>
        </p:nvPicPr>
        <p:blipFill>
          <a:blip r:embed="rId13"/>
          <a:stretch>
            <a:fillRect/>
          </a:stretch>
        </p:blipFill>
        <p:spPr>
          <a:xfrm>
            <a:off x="6215063" y="3248025"/>
            <a:ext cx="5738813" cy="719138"/>
          </a:xfrm>
          <a:prstGeom prst="rect">
            <a:avLst/>
          </a:prstGeom>
        </p:spPr>
      </p:pic>
      <p:pic>
        <p:nvPicPr>
          <p:cNvPr id="20" name="SK-30-img-19" descr="preencoded.png"/>
          <p:cNvPicPr>
            <a:picLocks noChangeAspect="1"/>
          </p:cNvPicPr>
          <p:nvPr/>
        </p:nvPicPr>
        <p:blipFill>
          <a:blip r:embed="rId19"/>
          <a:stretch>
            <a:fillRect/>
          </a:stretch>
        </p:blipFill>
        <p:spPr>
          <a:xfrm>
            <a:off x="6405563" y="3393281"/>
            <a:ext cx="428625" cy="428625"/>
          </a:xfrm>
          <a:prstGeom prst="rect">
            <a:avLst/>
          </a:prstGeom>
        </p:spPr>
      </p:pic>
      <p:pic>
        <p:nvPicPr>
          <p:cNvPr id="21" name="SK-30-img-20" descr="preencoded.png"/>
          <p:cNvPicPr>
            <a:picLocks noChangeAspect="1"/>
          </p:cNvPicPr>
          <p:nvPr/>
        </p:nvPicPr>
        <p:blipFill>
          <a:blip r:embed="rId20"/>
          <a:stretch>
            <a:fillRect/>
          </a:stretch>
        </p:blipFill>
        <p:spPr>
          <a:xfrm>
            <a:off x="6500813" y="3512344"/>
            <a:ext cx="238125" cy="190500"/>
          </a:xfrm>
          <a:prstGeom prst="rect">
            <a:avLst/>
          </a:prstGeom>
        </p:spPr>
      </p:pic>
      <p:pic>
        <p:nvPicPr>
          <p:cNvPr id="22" name="SK-30-img-21" descr="preencoded.png"/>
          <p:cNvPicPr>
            <a:picLocks noChangeAspect="1"/>
          </p:cNvPicPr>
          <p:nvPr/>
        </p:nvPicPr>
        <p:blipFill>
          <a:blip r:embed="rId21"/>
          <a:stretch>
            <a:fillRect/>
          </a:stretch>
        </p:blipFill>
        <p:spPr>
          <a:xfrm>
            <a:off x="6215063" y="4157663"/>
            <a:ext cx="5738813" cy="1743075"/>
          </a:xfrm>
          <a:prstGeom prst="rect">
            <a:avLst/>
          </a:prstGeom>
        </p:spPr>
      </p:pic>
      <p:pic>
        <p:nvPicPr>
          <p:cNvPr id="23" name="SK-30-img-22" descr="preencoded.png"/>
          <p:cNvPicPr>
            <a:picLocks noChangeAspect="1"/>
          </p:cNvPicPr>
          <p:nvPr/>
        </p:nvPicPr>
        <p:blipFill>
          <a:blip r:embed="rId22"/>
          <a:stretch>
            <a:fillRect/>
          </a:stretch>
        </p:blipFill>
        <p:spPr>
          <a:xfrm>
            <a:off x="7857679" y="5310188"/>
            <a:ext cx="2453432" cy="352425"/>
          </a:xfrm>
          <a:prstGeom prst="rect">
            <a:avLst/>
          </a:prstGeom>
        </p:spPr>
      </p:pic>
      <p:sp>
        <p:nvSpPr>
          <p:cNvPr id="24" name="SK-30-text-23"/>
          <p:cNvSpPr/>
          <p:nvPr/>
        </p:nvSpPr>
        <p:spPr>
          <a:xfrm>
            <a:off x="428625" y="238125"/>
            <a:ext cx="932688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SUMMARY AND BRADFORD VTS RESOURCES</a:t>
            </a:r>
            <a:endParaRPr lang="en-US" sz="1800" dirty="0"/>
          </a:p>
        </p:txBody>
      </p:sp>
      <p:sp>
        <p:nvSpPr>
          <p:cNvPr id="25" name="SK-30-text-24"/>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6" name="SK-30-text-25"/>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7" name="SK-30-text-26"/>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8" name="SK-30-text-27"/>
          <p:cNvSpPr/>
          <p:nvPr/>
        </p:nvSpPr>
        <p:spPr>
          <a:xfrm>
            <a:off x="785813" y="1619250"/>
            <a:ext cx="90525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67E22"/>
                </a:solidFill>
              </a:rPr>
              <a:t>Ready for Ramadan: Closing Checklist</a:t>
            </a:r>
            <a:endParaRPr lang="en-US" sz="1650" dirty="0"/>
          </a:p>
        </p:txBody>
      </p:sp>
      <p:sp>
        <p:nvSpPr>
          <p:cNvPr id="29" name="SK-30-text-28"/>
          <p:cNvSpPr/>
          <p:nvPr/>
        </p:nvSpPr>
        <p:spPr>
          <a:xfrm>
            <a:off x="757238" y="2124075"/>
            <a:ext cx="50292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Schedule Early:</a:t>
            </a:r>
            <a:r>
              <a:rPr lang="en-US" sz="1200" dirty="0">
                <a:solidFill>
                  <a:srgbClr val="2D3436"/>
                </a:solidFill>
              </a:rPr>
              <a:t> Conduct pre-Ramadan reviews 6–8 weeks prior to the start of the fast.</a:t>
            </a:r>
            <a:endParaRPr lang="en-US" sz="1200" dirty="0"/>
          </a:p>
        </p:txBody>
      </p:sp>
      <p:sp>
        <p:nvSpPr>
          <p:cNvPr id="30" name="SK-30-text-29"/>
          <p:cNvSpPr/>
          <p:nvPr/>
        </p:nvSpPr>
        <p:spPr>
          <a:xfrm>
            <a:off x="757238" y="2693491"/>
            <a:ext cx="50292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Risk Stratify:</a:t>
            </a:r>
            <a:r>
              <a:rPr lang="en-US" sz="1200" dirty="0">
                <a:solidFill>
                  <a:srgbClr val="2D3436"/>
                </a:solidFill>
              </a:rPr>
              <a:t> Use the IDF-DAR tool to identify high-risk patients who should be advised against fasting.</a:t>
            </a:r>
            <a:endParaRPr lang="en-US" sz="1200" dirty="0"/>
          </a:p>
        </p:txBody>
      </p:sp>
      <p:sp>
        <p:nvSpPr>
          <p:cNvPr id="31" name="SK-30-text-30"/>
          <p:cNvSpPr/>
          <p:nvPr/>
        </p:nvSpPr>
        <p:spPr>
          <a:xfrm>
            <a:off x="757238" y="3262908"/>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Safety First: Reassure patients that BG testing does NOT break the fast and is essential for safety.</a:t>
            </a:r>
            <a:endParaRPr lang="en-US" sz="1200" dirty="0"/>
          </a:p>
        </p:txBody>
      </p:sp>
      <p:sp>
        <p:nvSpPr>
          <p:cNvPr id="32" name="SK-30-text-31"/>
          <p:cNvSpPr/>
          <p:nvPr/>
        </p:nvSpPr>
        <p:spPr>
          <a:xfrm>
            <a:off x="757238" y="3832324"/>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Clear Thresholds: Ensure patients know to break the fast if BG &lt;3.9 or &gt;16.6 mmol/L.</a:t>
            </a:r>
            <a:endParaRPr lang="en-US" sz="1200" dirty="0"/>
          </a:p>
        </p:txBody>
      </p:sp>
      <p:sp>
        <p:nvSpPr>
          <p:cNvPr id="33" name="SK-30-text-32"/>
          <p:cNvSpPr/>
          <p:nvPr/>
        </p:nvSpPr>
        <p:spPr>
          <a:xfrm>
            <a:off x="757238" y="4401741"/>
            <a:ext cx="50292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Shared Decisions: Respect the spiritual choice to fast while providing clinical safeguards.</a:t>
            </a:r>
            <a:endParaRPr lang="en-US" sz="1200" dirty="0"/>
          </a:p>
        </p:txBody>
      </p:sp>
      <p:sp>
        <p:nvSpPr>
          <p:cNvPr id="34" name="SK-30-text-33"/>
          <p:cNvSpPr/>
          <p:nvPr/>
        </p:nvSpPr>
        <p:spPr>
          <a:xfrm>
            <a:off x="6977063" y="1571625"/>
            <a:ext cx="4786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IDF-DAR Global Guidelines</a:t>
            </a:r>
            <a:endParaRPr lang="en-US" sz="1200" dirty="0"/>
          </a:p>
        </p:txBody>
      </p:sp>
      <p:sp>
        <p:nvSpPr>
          <p:cNvPr id="35" name="SK-30-text-34"/>
          <p:cNvSpPr/>
          <p:nvPr/>
        </p:nvSpPr>
        <p:spPr>
          <a:xfrm>
            <a:off x="6977063" y="1819275"/>
            <a:ext cx="5214938"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Full 2021 Practical Guidelines &amp; Risk Assessment Tool.</a:t>
            </a:r>
            <a:endParaRPr lang="en-US" sz="975" dirty="0"/>
          </a:p>
        </p:txBody>
      </p:sp>
      <p:sp>
        <p:nvSpPr>
          <p:cNvPr id="36" name="SK-30-text-35"/>
          <p:cNvSpPr/>
          <p:nvPr/>
        </p:nvSpPr>
        <p:spPr>
          <a:xfrm>
            <a:off x="6977063" y="2481263"/>
            <a:ext cx="4786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TREND-UK Patient Leaflets</a:t>
            </a:r>
            <a:endParaRPr lang="en-US" sz="1200" dirty="0"/>
          </a:p>
        </p:txBody>
      </p:sp>
      <p:sp>
        <p:nvSpPr>
          <p:cNvPr id="37" name="SK-30-text-36"/>
          <p:cNvSpPr/>
          <p:nvPr/>
        </p:nvSpPr>
        <p:spPr>
          <a:xfrm>
            <a:off x="6977063" y="2728913"/>
            <a:ext cx="5214938"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Multilingual resources for patients with Type 1 &amp; Type 2.</a:t>
            </a:r>
            <a:endParaRPr lang="en-US" sz="975" dirty="0"/>
          </a:p>
        </p:txBody>
      </p:sp>
      <p:sp>
        <p:nvSpPr>
          <p:cNvPr id="38" name="SK-30-text-37"/>
          <p:cNvSpPr/>
          <p:nvPr/>
        </p:nvSpPr>
        <p:spPr>
          <a:xfrm>
            <a:off x="6977063" y="3390900"/>
            <a:ext cx="4786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Bradford Diabetes Pathways</a:t>
            </a:r>
            <a:endParaRPr lang="en-US" sz="1200" dirty="0"/>
          </a:p>
        </p:txBody>
      </p:sp>
      <p:sp>
        <p:nvSpPr>
          <p:cNvPr id="39" name="SK-30-text-38"/>
          <p:cNvSpPr/>
          <p:nvPr/>
        </p:nvSpPr>
        <p:spPr>
          <a:xfrm>
            <a:off x="6977063" y="3638550"/>
            <a:ext cx="5214938" cy="185738"/>
          </a:xfrm>
          <a:prstGeom prst="rect">
            <a:avLst/>
          </a:prstGeom>
          <a:noFill/>
          <a:ln/>
        </p:spPr>
        <p:txBody>
          <a:bodyPr vert="horz" wrap="square" lIns="0" tIns="0" rIns="0" bIns="0" rtlCol="0" anchor="ctr"/>
          <a:lstStyle/>
          <a:p>
            <a:pPr marL="0" indent="0">
              <a:lnSpc>
                <a:spcPts val="1463"/>
              </a:lnSpc>
              <a:buNone/>
            </a:pPr>
            <a:r>
              <a:rPr lang="en-US" sz="975" dirty="0">
                <a:solidFill>
                  <a:srgbClr val="636E72"/>
                </a:solidFill>
              </a:rPr>
              <a:t>Local referral criteria for DSNs and specialist clinics.</a:t>
            </a:r>
            <a:endParaRPr lang="en-US" sz="975" dirty="0"/>
          </a:p>
        </p:txBody>
      </p:sp>
      <p:sp>
        <p:nvSpPr>
          <p:cNvPr id="40" name="SK-30-text-39"/>
          <p:cNvSpPr/>
          <p:nvPr/>
        </p:nvSpPr>
        <p:spPr>
          <a:xfrm>
            <a:off x="6453188" y="4395788"/>
            <a:ext cx="5262563"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rPr>
              <a:t>Access Teaching Materials &amp; Exam Prep</a:t>
            </a:r>
            <a:endParaRPr lang="en-US" sz="1500" dirty="0"/>
          </a:p>
        </p:txBody>
      </p:sp>
      <p:sp>
        <p:nvSpPr>
          <p:cNvPr id="41" name="SK-30-text-40"/>
          <p:cNvSpPr/>
          <p:nvPr/>
        </p:nvSpPr>
        <p:spPr>
          <a:xfrm>
            <a:off x="6453188" y="4757738"/>
            <a:ext cx="5262563" cy="457200"/>
          </a:xfrm>
          <a:prstGeom prst="rect">
            <a:avLst/>
          </a:prstGeom>
          <a:noFill/>
          <a:ln/>
        </p:spPr>
        <p:txBody>
          <a:bodyPr vert="horz" wrap="square" lIns="0" tIns="0" rIns="0" bIns="0" rtlCol="0" anchor="ctr"/>
          <a:lstStyle/>
          <a:p>
            <a:pPr marL="0" indent="0" algn="ctr">
              <a:lnSpc>
                <a:spcPts val="1800"/>
              </a:lnSpc>
              <a:buNone/>
            </a:pPr>
            <a:r>
              <a:rPr lang="en-US" sz="1200" dirty="0">
                <a:solidFill>
                  <a:srgbClr val="FFFFFF"/>
                </a:solidFill>
              </a:rPr>
              <a:t>Download the full Ramadan Slide Deck, AKT Flashcards, and SCA Case Scenarios on the Bradford VTS portal.</a:t>
            </a:r>
            <a:endParaRPr lang="en-US" sz="1200" dirty="0"/>
          </a:p>
        </p:txBody>
      </p:sp>
      <p:sp>
        <p:nvSpPr>
          <p:cNvPr id="42" name="SK-30-text-41"/>
          <p:cNvSpPr/>
          <p:nvPr/>
        </p:nvSpPr>
        <p:spPr>
          <a:xfrm>
            <a:off x="7857679" y="5310188"/>
            <a:ext cx="2167682" cy="352425"/>
          </a:xfrm>
          <a:prstGeom prst="rect">
            <a:avLst/>
          </a:prstGeom>
          <a:noFill/>
          <a:ln/>
        </p:spPr>
        <p:txBody>
          <a:bodyPr vert="horz" wrap="square" lIns="0" tIns="0" rIns="0" bIns="0" rtlCol="0" anchor="ctr"/>
          <a:lstStyle/>
          <a:p>
            <a:pPr marL="0" indent="0" algn="ctr">
              <a:lnSpc>
                <a:spcPts val="2025"/>
              </a:lnSpc>
              <a:buNone/>
            </a:pPr>
            <a:r>
              <a:rPr lang="en-US" sz="1350" dirty="0">
                <a:solidFill>
                  <a:srgbClr val="FFFFFF"/>
                </a:solidFill>
              </a:rPr>
              <a:t>www.bradfordvts.co.uk</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4-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4-img-5" descr="preencoded.png"/>
          <p:cNvPicPr>
            <a:picLocks noChangeAspect="1"/>
          </p:cNvPicPr>
          <p:nvPr/>
        </p:nvPicPr>
        <p:blipFill>
          <a:blip r:embed="rId6"/>
          <a:stretch>
            <a:fillRect/>
          </a:stretch>
        </p:blipFill>
        <p:spPr>
          <a:xfrm>
            <a:off x="381000" y="1428750"/>
            <a:ext cx="5524500" cy="2600325"/>
          </a:xfrm>
          <a:prstGeom prst="rect">
            <a:avLst/>
          </a:prstGeom>
        </p:spPr>
      </p:pic>
      <p:pic>
        <p:nvPicPr>
          <p:cNvPr id="7" name="SK-4-img-6" descr="preencoded.png"/>
          <p:cNvPicPr>
            <a:picLocks noChangeAspect="1"/>
          </p:cNvPicPr>
          <p:nvPr/>
        </p:nvPicPr>
        <p:blipFill>
          <a:blip r:embed="rId7"/>
          <a:stretch>
            <a:fillRect/>
          </a:stretch>
        </p:blipFill>
        <p:spPr>
          <a:xfrm>
            <a:off x="609600" y="1657350"/>
            <a:ext cx="428625" cy="428625"/>
          </a:xfrm>
          <a:prstGeom prst="rect">
            <a:avLst/>
          </a:prstGeom>
        </p:spPr>
      </p:pic>
      <p:pic>
        <p:nvPicPr>
          <p:cNvPr id="8" name="SK-4-img-7" descr="preencoded.png"/>
          <p:cNvPicPr>
            <a:picLocks noChangeAspect="1"/>
          </p:cNvPicPr>
          <p:nvPr/>
        </p:nvPicPr>
        <p:blipFill>
          <a:blip r:embed="rId8"/>
          <a:stretch>
            <a:fillRect/>
          </a:stretch>
        </p:blipFill>
        <p:spPr>
          <a:xfrm>
            <a:off x="704850" y="1776413"/>
            <a:ext cx="238125" cy="190500"/>
          </a:xfrm>
          <a:prstGeom prst="rect">
            <a:avLst/>
          </a:prstGeom>
        </p:spPr>
      </p:pic>
      <p:pic>
        <p:nvPicPr>
          <p:cNvPr id="9" name="SK-4-img-8" descr="preencoded.png"/>
          <p:cNvPicPr>
            <a:picLocks noChangeAspect="1"/>
          </p:cNvPicPr>
          <p:nvPr/>
        </p:nvPicPr>
        <p:blipFill>
          <a:blip r:embed="rId9"/>
          <a:stretch>
            <a:fillRect/>
          </a:stretch>
        </p:blipFill>
        <p:spPr>
          <a:xfrm>
            <a:off x="609600" y="2228850"/>
            <a:ext cx="178594" cy="178594"/>
          </a:xfrm>
          <a:prstGeom prst="rect">
            <a:avLst/>
          </a:prstGeom>
        </p:spPr>
      </p:pic>
      <p:pic>
        <p:nvPicPr>
          <p:cNvPr id="10" name="SK-4-img-9" descr="preencoded.png"/>
          <p:cNvPicPr>
            <a:picLocks noChangeAspect="1"/>
          </p:cNvPicPr>
          <p:nvPr/>
        </p:nvPicPr>
        <p:blipFill>
          <a:blip r:embed="rId10"/>
          <a:stretch>
            <a:fillRect/>
          </a:stretch>
        </p:blipFill>
        <p:spPr>
          <a:xfrm>
            <a:off x="609600" y="2800350"/>
            <a:ext cx="178594" cy="152995"/>
          </a:xfrm>
          <a:prstGeom prst="rect">
            <a:avLst/>
          </a:prstGeom>
        </p:spPr>
      </p:pic>
      <p:pic>
        <p:nvPicPr>
          <p:cNvPr id="11" name="SK-4-img-10" descr="preencoded.png"/>
          <p:cNvPicPr>
            <a:picLocks noChangeAspect="1"/>
          </p:cNvPicPr>
          <p:nvPr/>
        </p:nvPicPr>
        <p:blipFill>
          <a:blip r:embed="rId11"/>
          <a:stretch>
            <a:fillRect/>
          </a:stretch>
        </p:blipFill>
        <p:spPr>
          <a:xfrm>
            <a:off x="609600" y="3371850"/>
            <a:ext cx="178594" cy="178594"/>
          </a:xfrm>
          <a:prstGeom prst="rect">
            <a:avLst/>
          </a:prstGeom>
        </p:spPr>
      </p:pic>
      <p:pic>
        <p:nvPicPr>
          <p:cNvPr id="12" name="SK-4-img-11" descr="preencoded.png"/>
          <p:cNvPicPr>
            <a:picLocks noChangeAspect="1"/>
          </p:cNvPicPr>
          <p:nvPr/>
        </p:nvPicPr>
        <p:blipFill>
          <a:blip r:embed="rId12"/>
          <a:stretch>
            <a:fillRect/>
          </a:stretch>
        </p:blipFill>
        <p:spPr>
          <a:xfrm>
            <a:off x="381000" y="4267200"/>
            <a:ext cx="5524500" cy="2305050"/>
          </a:xfrm>
          <a:prstGeom prst="rect">
            <a:avLst/>
          </a:prstGeom>
        </p:spPr>
      </p:pic>
      <p:pic>
        <p:nvPicPr>
          <p:cNvPr id="13" name="SK-4-img-12" descr="preencoded.png"/>
          <p:cNvPicPr>
            <a:picLocks noChangeAspect="1"/>
          </p:cNvPicPr>
          <p:nvPr/>
        </p:nvPicPr>
        <p:blipFill>
          <a:blip r:embed="rId13"/>
          <a:stretch>
            <a:fillRect/>
          </a:stretch>
        </p:blipFill>
        <p:spPr>
          <a:xfrm>
            <a:off x="609600" y="4495800"/>
            <a:ext cx="428625" cy="428625"/>
          </a:xfrm>
          <a:prstGeom prst="rect">
            <a:avLst/>
          </a:prstGeom>
        </p:spPr>
      </p:pic>
      <p:pic>
        <p:nvPicPr>
          <p:cNvPr id="14" name="SK-4-img-13" descr="preencoded.png"/>
          <p:cNvPicPr>
            <a:picLocks noChangeAspect="1"/>
          </p:cNvPicPr>
          <p:nvPr/>
        </p:nvPicPr>
        <p:blipFill>
          <a:blip r:embed="rId14"/>
          <a:stretch>
            <a:fillRect/>
          </a:stretch>
        </p:blipFill>
        <p:spPr>
          <a:xfrm>
            <a:off x="704850" y="4614863"/>
            <a:ext cx="238125" cy="190500"/>
          </a:xfrm>
          <a:prstGeom prst="rect">
            <a:avLst/>
          </a:prstGeom>
        </p:spPr>
      </p:pic>
      <p:pic>
        <p:nvPicPr>
          <p:cNvPr id="15" name="SK-4-img-14" descr="preencoded.png"/>
          <p:cNvPicPr>
            <a:picLocks noChangeAspect="1"/>
          </p:cNvPicPr>
          <p:nvPr/>
        </p:nvPicPr>
        <p:blipFill>
          <a:blip r:embed="rId15"/>
          <a:stretch>
            <a:fillRect/>
          </a:stretch>
        </p:blipFill>
        <p:spPr>
          <a:xfrm>
            <a:off x="609600" y="5067300"/>
            <a:ext cx="178594" cy="152995"/>
          </a:xfrm>
          <a:prstGeom prst="rect">
            <a:avLst/>
          </a:prstGeom>
        </p:spPr>
      </p:pic>
      <p:pic>
        <p:nvPicPr>
          <p:cNvPr id="16" name="SK-4-img-15" descr="preencoded.png"/>
          <p:cNvPicPr>
            <a:picLocks noChangeAspect="1"/>
          </p:cNvPicPr>
          <p:nvPr/>
        </p:nvPicPr>
        <p:blipFill>
          <a:blip r:embed="rId16"/>
          <a:stretch>
            <a:fillRect/>
          </a:stretch>
        </p:blipFill>
        <p:spPr>
          <a:xfrm>
            <a:off x="609600" y="5638800"/>
            <a:ext cx="178594" cy="214313"/>
          </a:xfrm>
          <a:prstGeom prst="rect">
            <a:avLst/>
          </a:prstGeom>
        </p:spPr>
      </p:pic>
      <p:pic>
        <p:nvPicPr>
          <p:cNvPr id="17" name="SK-4-img-16" descr="preencoded.png"/>
          <p:cNvPicPr>
            <a:picLocks noChangeAspect="1"/>
          </p:cNvPicPr>
          <p:nvPr/>
        </p:nvPicPr>
        <p:blipFill>
          <a:blip r:embed="rId17"/>
          <a:stretch>
            <a:fillRect/>
          </a:stretch>
        </p:blipFill>
        <p:spPr>
          <a:xfrm>
            <a:off x="6286500" y="1428750"/>
            <a:ext cx="5524500" cy="5143500"/>
          </a:xfrm>
          <a:prstGeom prst="rect">
            <a:avLst/>
          </a:prstGeom>
        </p:spPr>
      </p:pic>
      <p:pic>
        <p:nvPicPr>
          <p:cNvPr id="18" name="SK-4-img-17" descr="preencoded.png"/>
          <p:cNvPicPr>
            <a:picLocks noChangeAspect="1"/>
          </p:cNvPicPr>
          <p:nvPr/>
        </p:nvPicPr>
        <p:blipFill>
          <a:blip r:embed="rId18"/>
          <a:stretch>
            <a:fillRect/>
          </a:stretch>
        </p:blipFill>
        <p:spPr>
          <a:xfrm>
            <a:off x="6515100" y="1657350"/>
            <a:ext cx="428625" cy="428625"/>
          </a:xfrm>
          <a:prstGeom prst="rect">
            <a:avLst/>
          </a:prstGeom>
        </p:spPr>
      </p:pic>
      <p:pic>
        <p:nvPicPr>
          <p:cNvPr id="19" name="SK-4-img-18" descr="preencoded.png"/>
          <p:cNvPicPr>
            <a:picLocks noChangeAspect="1"/>
          </p:cNvPicPr>
          <p:nvPr/>
        </p:nvPicPr>
        <p:blipFill>
          <a:blip r:embed="rId19"/>
          <a:stretch>
            <a:fillRect/>
          </a:stretch>
        </p:blipFill>
        <p:spPr>
          <a:xfrm>
            <a:off x="6610350" y="1776413"/>
            <a:ext cx="238125" cy="190500"/>
          </a:xfrm>
          <a:prstGeom prst="rect">
            <a:avLst/>
          </a:prstGeom>
        </p:spPr>
      </p:pic>
      <p:pic>
        <p:nvPicPr>
          <p:cNvPr id="20" name="SK-4-img-19" descr="preencoded.png"/>
          <p:cNvPicPr>
            <a:picLocks noChangeAspect="1"/>
          </p:cNvPicPr>
          <p:nvPr/>
        </p:nvPicPr>
        <p:blipFill>
          <a:blip r:embed="rId20"/>
          <a:stretch>
            <a:fillRect/>
          </a:stretch>
        </p:blipFill>
        <p:spPr>
          <a:xfrm>
            <a:off x="6515100" y="2228850"/>
            <a:ext cx="178594" cy="178594"/>
          </a:xfrm>
          <a:prstGeom prst="rect">
            <a:avLst/>
          </a:prstGeom>
        </p:spPr>
      </p:pic>
      <p:pic>
        <p:nvPicPr>
          <p:cNvPr id="21" name="SK-4-img-20" descr="preencoded.png"/>
          <p:cNvPicPr>
            <a:picLocks noChangeAspect="1"/>
          </p:cNvPicPr>
          <p:nvPr/>
        </p:nvPicPr>
        <p:blipFill>
          <a:blip r:embed="rId21"/>
          <a:stretch>
            <a:fillRect/>
          </a:stretch>
        </p:blipFill>
        <p:spPr>
          <a:xfrm>
            <a:off x="6515100" y="2771775"/>
            <a:ext cx="178594" cy="178594"/>
          </a:xfrm>
          <a:prstGeom prst="rect">
            <a:avLst/>
          </a:prstGeom>
        </p:spPr>
      </p:pic>
      <p:pic>
        <p:nvPicPr>
          <p:cNvPr id="22" name="SK-4-img-21" descr="preencoded.png"/>
          <p:cNvPicPr>
            <a:picLocks noChangeAspect="1"/>
          </p:cNvPicPr>
          <p:nvPr/>
        </p:nvPicPr>
        <p:blipFill>
          <a:blip r:embed="rId22"/>
          <a:stretch>
            <a:fillRect/>
          </a:stretch>
        </p:blipFill>
        <p:spPr>
          <a:xfrm>
            <a:off x="6515100" y="3343275"/>
            <a:ext cx="178594" cy="194816"/>
          </a:xfrm>
          <a:prstGeom prst="rect">
            <a:avLst/>
          </a:prstGeom>
        </p:spPr>
      </p:pic>
      <p:pic>
        <p:nvPicPr>
          <p:cNvPr id="23" name="SK-4-img-22" descr="preencoded.png"/>
          <p:cNvPicPr>
            <a:picLocks noChangeAspect="1"/>
          </p:cNvPicPr>
          <p:nvPr/>
        </p:nvPicPr>
        <p:blipFill>
          <a:blip r:embed="rId23"/>
          <a:stretch>
            <a:fillRect/>
          </a:stretch>
        </p:blipFill>
        <p:spPr>
          <a:xfrm>
            <a:off x="6515100" y="3962400"/>
            <a:ext cx="5067300" cy="659011"/>
          </a:xfrm>
          <a:prstGeom prst="rect">
            <a:avLst/>
          </a:prstGeom>
        </p:spPr>
      </p:pic>
      <p:pic>
        <p:nvPicPr>
          <p:cNvPr id="24" name="SK-4-img-23" descr="preencoded.png"/>
          <p:cNvPicPr>
            <a:picLocks noChangeAspect="1"/>
          </p:cNvPicPr>
          <p:nvPr/>
        </p:nvPicPr>
        <p:blipFill>
          <a:blip r:embed="rId24"/>
          <a:stretch>
            <a:fillRect/>
          </a:stretch>
        </p:blipFill>
        <p:spPr>
          <a:xfrm>
            <a:off x="6657975" y="4134743"/>
            <a:ext cx="166688" cy="137220"/>
          </a:xfrm>
          <a:prstGeom prst="rect">
            <a:avLst/>
          </a:prstGeom>
        </p:spPr>
      </p:pic>
      <p:sp>
        <p:nvSpPr>
          <p:cNvPr id="25" name="SK-4-text-24"/>
          <p:cNvSpPr/>
          <p:nvPr/>
        </p:nvSpPr>
        <p:spPr>
          <a:xfrm>
            <a:off x="428625" y="238125"/>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SCALE OF THE ISSUE IN BRADFORD AND PRIMARY CARE</a:t>
            </a:r>
            <a:endParaRPr lang="en-US" sz="1800" dirty="0"/>
          </a:p>
        </p:txBody>
      </p:sp>
      <p:sp>
        <p:nvSpPr>
          <p:cNvPr id="26" name="SK-4-text-25"/>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7" name="SK-4-text-26"/>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8" name="SK-4-text-27"/>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9" name="SK-4-text-28"/>
          <p:cNvSpPr/>
          <p:nvPr/>
        </p:nvSpPr>
        <p:spPr>
          <a:xfrm>
            <a:off x="1181100" y="1743075"/>
            <a:ext cx="7886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UK National Landscape (2021-2024)</a:t>
            </a:r>
            <a:endParaRPr lang="en-US" sz="1350" dirty="0"/>
          </a:p>
        </p:txBody>
      </p:sp>
      <p:sp>
        <p:nvSpPr>
          <p:cNvPr id="30" name="SK-4-text-29"/>
          <p:cNvSpPr/>
          <p:nvPr/>
        </p:nvSpPr>
        <p:spPr>
          <a:xfrm>
            <a:off x="883444" y="2228850"/>
            <a:ext cx="4793456" cy="457200"/>
          </a:xfrm>
          <a:prstGeom prst="rect">
            <a:avLst/>
          </a:prstGeom>
          <a:noFill/>
          <a:ln/>
        </p:spPr>
        <p:txBody>
          <a:bodyPr vert="horz" wrap="square" lIns="0" tIns="0" rIns="0" bIns="0" rtlCol="0" anchor="ctr"/>
          <a:lstStyle/>
          <a:p>
            <a:pPr marL="0" indent="0" algn="l">
              <a:lnSpc>
                <a:spcPts val="1913"/>
              </a:lnSpc>
              <a:buNone/>
            </a:pPr>
            <a:r>
              <a:rPr lang="en-US" sz="1275" b="1" dirty="0">
                <a:solidFill>
                  <a:srgbClr val="E67E22"/>
                </a:solidFill>
              </a:rPr>
              <a:t>3.9 Million Muslims</a:t>
            </a:r>
            <a:r>
              <a:rPr lang="en-US" sz="1125" dirty="0">
                <a:solidFill>
                  <a:srgbClr val="4A4A4A"/>
                </a:solidFill>
              </a:rPr>
              <a:t> in England and Wales (2021 Census), representing a significant patient cohort.</a:t>
            </a:r>
            <a:endParaRPr lang="en-US" sz="1125" dirty="0"/>
          </a:p>
        </p:txBody>
      </p:sp>
      <p:sp>
        <p:nvSpPr>
          <p:cNvPr id="31" name="SK-4-text-30"/>
          <p:cNvSpPr/>
          <p:nvPr/>
        </p:nvSpPr>
        <p:spPr>
          <a:xfrm>
            <a:off x="883444" y="2800350"/>
            <a:ext cx="4793456" cy="457200"/>
          </a:xfrm>
          <a:prstGeom prst="rect">
            <a:avLst/>
          </a:prstGeom>
          <a:noFill/>
          <a:ln/>
        </p:spPr>
        <p:txBody>
          <a:bodyPr vert="horz" wrap="square" lIns="0" tIns="0" rIns="0" bIns="0" rtlCol="0" anchor="ctr"/>
          <a:lstStyle/>
          <a:p>
            <a:pPr marL="0" indent="0" algn="l">
              <a:lnSpc>
                <a:spcPts val="1913"/>
              </a:lnSpc>
              <a:buNone/>
            </a:pPr>
            <a:r>
              <a:rPr lang="en-US" sz="1275" b="1" dirty="0">
                <a:solidFill>
                  <a:srgbClr val="E67E22"/>
                </a:solidFill>
              </a:rPr>
              <a:t>4.6 Million People</a:t>
            </a:r>
            <a:r>
              <a:rPr lang="en-US" sz="1125" dirty="0">
                <a:solidFill>
                  <a:srgbClr val="4A4A4A"/>
                </a:solidFill>
              </a:rPr>
              <a:t> diagnosed with diabetes in the UK (2024), with rising prevalence in ethnic minorities.</a:t>
            </a:r>
            <a:endParaRPr lang="en-US" sz="1125" dirty="0"/>
          </a:p>
        </p:txBody>
      </p:sp>
      <p:sp>
        <p:nvSpPr>
          <p:cNvPr id="32" name="SK-4-text-31"/>
          <p:cNvSpPr/>
          <p:nvPr/>
        </p:nvSpPr>
        <p:spPr>
          <a:xfrm>
            <a:off x="883444" y="3371850"/>
            <a:ext cx="4793456"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A large proportion of Muslim patients with diabetes will choose to fast, regardless of clinical risk or exemption status.</a:t>
            </a:r>
            <a:endParaRPr lang="en-US" sz="1125" dirty="0"/>
          </a:p>
        </p:txBody>
      </p:sp>
      <p:sp>
        <p:nvSpPr>
          <p:cNvPr id="33" name="SK-4-text-32"/>
          <p:cNvSpPr/>
          <p:nvPr/>
        </p:nvSpPr>
        <p:spPr>
          <a:xfrm>
            <a:off x="1181100" y="458152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Bradford Context</a:t>
            </a:r>
            <a:endParaRPr lang="en-US" sz="1350" dirty="0"/>
          </a:p>
        </p:txBody>
      </p:sp>
      <p:sp>
        <p:nvSpPr>
          <p:cNvPr id="34" name="SK-4-text-33"/>
          <p:cNvSpPr/>
          <p:nvPr/>
        </p:nvSpPr>
        <p:spPr>
          <a:xfrm>
            <a:off x="883444" y="5067300"/>
            <a:ext cx="4793456" cy="457200"/>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Bradford has one of the </a:t>
            </a:r>
            <a:r>
              <a:rPr lang="en-US" sz="1275" b="1" dirty="0">
                <a:solidFill>
                  <a:srgbClr val="E67E22"/>
                </a:solidFill>
              </a:rPr>
              <a:t>largest South Asian Muslim communities</a:t>
            </a:r>
            <a:r>
              <a:rPr lang="en-US" sz="1125" dirty="0">
                <a:solidFill>
                  <a:srgbClr val="4A4A4A"/>
                </a:solidFill>
              </a:rPr>
              <a:t> in England, where diabetes risk is significantly higher.</a:t>
            </a:r>
            <a:endParaRPr lang="en-US" sz="1125" dirty="0"/>
          </a:p>
        </p:txBody>
      </p:sp>
      <p:sp>
        <p:nvSpPr>
          <p:cNvPr id="35" name="SK-4-text-34"/>
          <p:cNvSpPr/>
          <p:nvPr/>
        </p:nvSpPr>
        <p:spPr>
          <a:xfrm>
            <a:off x="883444" y="5638800"/>
            <a:ext cx="4793456" cy="457200"/>
          </a:xfrm>
          <a:prstGeom prst="rect">
            <a:avLst/>
          </a:prstGeom>
          <a:noFill/>
          <a:ln/>
        </p:spPr>
        <p:txBody>
          <a:bodyPr vert="horz" wrap="square" lIns="0" tIns="0" rIns="0" bIns="0" rtlCol="0" anchor="ctr"/>
          <a:lstStyle/>
          <a:p>
            <a:pPr marL="0" indent="0" algn="l">
              <a:lnSpc>
                <a:spcPts val="1688"/>
              </a:lnSpc>
              <a:buNone/>
            </a:pPr>
            <a:r>
              <a:rPr lang="en-US" sz="1125" dirty="0">
                <a:solidFill>
                  <a:srgbClr val="4A4A4A"/>
                </a:solidFill>
              </a:rPr>
              <a:t>South Asian heritage is associated with a </a:t>
            </a:r>
            <a:r>
              <a:rPr lang="en-US" sz="1275" b="1" dirty="0">
                <a:solidFill>
                  <a:srgbClr val="E67E22"/>
                </a:solidFill>
              </a:rPr>
              <a:t>4-6x higher risk</a:t>
            </a:r>
            <a:r>
              <a:rPr lang="en-US" sz="1125" dirty="0">
                <a:solidFill>
                  <a:srgbClr val="4A4A4A"/>
                </a:solidFill>
              </a:rPr>
              <a:t> of developing Type 2 Diabetes at a lower BMI.</a:t>
            </a:r>
            <a:endParaRPr lang="en-US" sz="1125" dirty="0"/>
          </a:p>
        </p:txBody>
      </p:sp>
      <p:sp>
        <p:nvSpPr>
          <p:cNvPr id="36" name="SK-4-text-35"/>
          <p:cNvSpPr/>
          <p:nvPr/>
        </p:nvSpPr>
        <p:spPr>
          <a:xfrm>
            <a:off x="7086600" y="174307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GP's Management Role</a:t>
            </a:r>
            <a:endParaRPr lang="en-US" sz="1350" dirty="0"/>
          </a:p>
        </p:txBody>
      </p:sp>
      <p:sp>
        <p:nvSpPr>
          <p:cNvPr id="37" name="SK-4-text-36"/>
          <p:cNvSpPr/>
          <p:nvPr/>
        </p:nvSpPr>
        <p:spPr>
          <a:xfrm>
            <a:off x="6788944" y="2228850"/>
            <a:ext cx="47934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A"/>
                </a:solidFill>
              </a:rPr>
              <a:t>Core Competency:</a:t>
            </a:r>
            <a:r>
              <a:rPr lang="en-US" sz="1125" dirty="0">
                <a:solidFill>
                  <a:srgbClr val="4A4A4A"/>
                </a:solidFill>
              </a:rPr>
              <a:t> Managing patients who want to fast is a fundamental skill for GPs in diverse urban areas like Bradford.</a:t>
            </a:r>
            <a:endParaRPr lang="en-US" sz="1125" dirty="0"/>
          </a:p>
        </p:txBody>
      </p:sp>
      <p:sp>
        <p:nvSpPr>
          <p:cNvPr id="38" name="SK-4-text-37"/>
          <p:cNvSpPr/>
          <p:nvPr/>
        </p:nvSpPr>
        <p:spPr>
          <a:xfrm>
            <a:off x="6788944" y="2771775"/>
            <a:ext cx="4793456" cy="457200"/>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A"/>
                </a:solidFill>
              </a:rPr>
              <a:t>Clinical Goal:</a:t>
            </a:r>
            <a:r>
              <a:rPr lang="en-US" sz="1125" dirty="0">
                <a:solidFill>
                  <a:srgbClr val="4A4A4A"/>
                </a:solidFill>
              </a:rPr>
              <a:t> To enable </a:t>
            </a:r>
            <a:r>
              <a:rPr lang="en-US" sz="1275" b="1" dirty="0">
                <a:solidFill>
                  <a:srgbClr val="E67E22"/>
                </a:solidFill>
              </a:rPr>
              <a:t>safe fasting</a:t>
            </a:r>
            <a:r>
              <a:rPr lang="en-US" sz="1125" dirty="0">
                <a:solidFill>
                  <a:srgbClr val="4A4A4A"/>
                </a:solidFill>
              </a:rPr>
              <a:t> where possible through proactive risk stratification and education.</a:t>
            </a:r>
            <a:endParaRPr lang="en-US" sz="1125" dirty="0"/>
          </a:p>
        </p:txBody>
      </p:sp>
      <p:sp>
        <p:nvSpPr>
          <p:cNvPr id="39" name="SK-4-text-38"/>
          <p:cNvSpPr/>
          <p:nvPr/>
        </p:nvSpPr>
        <p:spPr>
          <a:xfrm>
            <a:off x="6788944" y="3343275"/>
            <a:ext cx="47934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A4A4A"/>
                </a:solidFill>
              </a:rPr>
              <a:t>Shared Decision-Making:</a:t>
            </a:r>
            <a:r>
              <a:rPr lang="en-US" sz="1125" dirty="0">
                <a:solidFill>
                  <a:srgbClr val="4A4A4A"/>
                </a:solidFill>
              </a:rPr>
              <a:t> The GP’s role is to provide medical evidence while respecting religious and spiritual autonomy.</a:t>
            </a:r>
            <a:endParaRPr lang="en-US" sz="1125" dirty="0"/>
          </a:p>
        </p:txBody>
      </p:sp>
      <p:sp>
        <p:nvSpPr>
          <p:cNvPr id="40" name="SK-4-text-39"/>
          <p:cNvSpPr/>
          <p:nvPr/>
        </p:nvSpPr>
        <p:spPr>
          <a:xfrm>
            <a:off x="6900863" y="4105275"/>
            <a:ext cx="4781550"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A0522D"/>
                </a:solidFill>
              </a:rPr>
              <a:t> AKT/SCA Tip: Do not simply "prohibit" fasting. The focus must be on harm reduction and patient safety within the context of their faith.</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5-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5-img-5" descr="preencoded.png"/>
          <p:cNvPicPr>
            <a:picLocks noChangeAspect="1"/>
          </p:cNvPicPr>
          <p:nvPr/>
        </p:nvPicPr>
        <p:blipFill>
          <a:blip r:embed="rId6"/>
          <a:stretch>
            <a:fillRect/>
          </a:stretch>
        </p:blipFill>
        <p:spPr>
          <a:xfrm>
            <a:off x="238125" y="1333500"/>
            <a:ext cx="5762625" cy="5286375"/>
          </a:xfrm>
          <a:prstGeom prst="rect">
            <a:avLst/>
          </a:prstGeom>
        </p:spPr>
      </p:pic>
      <p:pic>
        <p:nvPicPr>
          <p:cNvPr id="7" name="SK-5-img-6" descr="preencoded.png"/>
          <p:cNvPicPr>
            <a:picLocks noChangeAspect="1"/>
          </p:cNvPicPr>
          <p:nvPr/>
        </p:nvPicPr>
        <p:blipFill>
          <a:blip r:embed="rId7"/>
          <a:stretch>
            <a:fillRect/>
          </a:stretch>
        </p:blipFill>
        <p:spPr>
          <a:xfrm>
            <a:off x="428625" y="1564928"/>
            <a:ext cx="214313" cy="175320"/>
          </a:xfrm>
          <a:prstGeom prst="rect">
            <a:avLst/>
          </a:prstGeom>
        </p:spPr>
      </p:pic>
      <p:pic>
        <p:nvPicPr>
          <p:cNvPr id="8" name="SK-5-img-7" descr="preencoded.png"/>
          <p:cNvPicPr>
            <a:picLocks noChangeAspect="1"/>
          </p:cNvPicPr>
          <p:nvPr/>
        </p:nvPicPr>
        <p:blipFill>
          <a:blip r:embed="rId8"/>
          <a:stretch>
            <a:fillRect/>
          </a:stretch>
        </p:blipFill>
        <p:spPr>
          <a:xfrm>
            <a:off x="428625" y="1924050"/>
            <a:ext cx="190500" cy="203150"/>
          </a:xfrm>
          <a:prstGeom prst="rect">
            <a:avLst/>
          </a:prstGeom>
        </p:spPr>
      </p:pic>
      <p:pic>
        <p:nvPicPr>
          <p:cNvPr id="9" name="SK-5-img-8" descr="preencoded.png"/>
          <p:cNvPicPr>
            <a:picLocks noChangeAspect="1"/>
          </p:cNvPicPr>
          <p:nvPr/>
        </p:nvPicPr>
        <p:blipFill>
          <a:blip r:embed="rId9"/>
          <a:stretch>
            <a:fillRect/>
          </a:stretch>
        </p:blipFill>
        <p:spPr>
          <a:xfrm>
            <a:off x="428625" y="2464891"/>
            <a:ext cx="190500" cy="179189"/>
          </a:xfrm>
          <a:prstGeom prst="rect">
            <a:avLst/>
          </a:prstGeom>
        </p:spPr>
      </p:pic>
      <p:pic>
        <p:nvPicPr>
          <p:cNvPr id="10" name="SK-5-img-9" descr="preencoded.png"/>
          <p:cNvPicPr>
            <a:picLocks noChangeAspect="1"/>
          </p:cNvPicPr>
          <p:nvPr/>
        </p:nvPicPr>
        <p:blipFill>
          <a:blip r:embed="rId10"/>
          <a:stretch>
            <a:fillRect/>
          </a:stretch>
        </p:blipFill>
        <p:spPr>
          <a:xfrm>
            <a:off x="428625" y="3005733"/>
            <a:ext cx="190500" cy="152400"/>
          </a:xfrm>
          <a:prstGeom prst="rect">
            <a:avLst/>
          </a:prstGeom>
        </p:spPr>
      </p:pic>
      <p:pic>
        <p:nvPicPr>
          <p:cNvPr id="11" name="SK-5-img-10" descr="preencoded.png"/>
          <p:cNvPicPr>
            <a:picLocks noChangeAspect="1"/>
          </p:cNvPicPr>
          <p:nvPr/>
        </p:nvPicPr>
        <p:blipFill>
          <a:blip r:embed="rId11"/>
          <a:stretch>
            <a:fillRect/>
          </a:stretch>
        </p:blipFill>
        <p:spPr>
          <a:xfrm>
            <a:off x="428625" y="3333304"/>
            <a:ext cx="190500" cy="179189"/>
          </a:xfrm>
          <a:prstGeom prst="rect">
            <a:avLst/>
          </a:prstGeom>
        </p:spPr>
      </p:pic>
      <p:pic>
        <p:nvPicPr>
          <p:cNvPr id="12" name="SK-5-img-11" descr="preencoded.png"/>
          <p:cNvPicPr>
            <a:picLocks noChangeAspect="1"/>
          </p:cNvPicPr>
          <p:nvPr/>
        </p:nvPicPr>
        <p:blipFill>
          <a:blip r:embed="rId12"/>
          <a:stretch>
            <a:fillRect/>
          </a:stretch>
        </p:blipFill>
        <p:spPr>
          <a:xfrm>
            <a:off x="428625" y="3874145"/>
            <a:ext cx="190500" cy="152400"/>
          </a:xfrm>
          <a:prstGeom prst="rect">
            <a:avLst/>
          </a:prstGeom>
        </p:spPr>
      </p:pic>
      <p:pic>
        <p:nvPicPr>
          <p:cNvPr id="13" name="SK-5-img-12" descr="preencoded.png"/>
          <p:cNvPicPr>
            <a:picLocks noChangeAspect="1"/>
          </p:cNvPicPr>
          <p:nvPr/>
        </p:nvPicPr>
        <p:blipFill>
          <a:blip r:embed="rId13"/>
          <a:stretch>
            <a:fillRect/>
          </a:stretch>
        </p:blipFill>
        <p:spPr>
          <a:xfrm>
            <a:off x="428625" y="4201716"/>
            <a:ext cx="190500" cy="190500"/>
          </a:xfrm>
          <a:prstGeom prst="rect">
            <a:avLst/>
          </a:prstGeom>
        </p:spPr>
      </p:pic>
      <p:pic>
        <p:nvPicPr>
          <p:cNvPr id="14" name="SK-5-img-13" descr="preencoded.png"/>
          <p:cNvPicPr>
            <a:picLocks noChangeAspect="1"/>
          </p:cNvPicPr>
          <p:nvPr/>
        </p:nvPicPr>
        <p:blipFill>
          <a:blip r:embed="rId14"/>
          <a:stretch>
            <a:fillRect/>
          </a:stretch>
        </p:blipFill>
        <p:spPr>
          <a:xfrm>
            <a:off x="6191250" y="1333500"/>
            <a:ext cx="5762625" cy="2571750"/>
          </a:xfrm>
          <a:prstGeom prst="rect">
            <a:avLst/>
          </a:prstGeom>
        </p:spPr>
      </p:pic>
      <p:pic>
        <p:nvPicPr>
          <p:cNvPr id="15" name="SK-5-img-14" descr="preencoded.png"/>
          <p:cNvPicPr>
            <a:picLocks noChangeAspect="1"/>
          </p:cNvPicPr>
          <p:nvPr/>
        </p:nvPicPr>
        <p:blipFill>
          <a:blip r:embed="rId15"/>
          <a:stretch>
            <a:fillRect/>
          </a:stretch>
        </p:blipFill>
        <p:spPr>
          <a:xfrm>
            <a:off x="6381750" y="1564928"/>
            <a:ext cx="214313" cy="175320"/>
          </a:xfrm>
          <a:prstGeom prst="rect">
            <a:avLst/>
          </a:prstGeom>
        </p:spPr>
      </p:pic>
      <p:pic>
        <p:nvPicPr>
          <p:cNvPr id="16" name="SK-5-img-15" descr="preencoded.png"/>
          <p:cNvPicPr>
            <a:picLocks noChangeAspect="1"/>
          </p:cNvPicPr>
          <p:nvPr/>
        </p:nvPicPr>
        <p:blipFill>
          <a:blip r:embed="rId16"/>
          <a:stretch>
            <a:fillRect/>
          </a:stretch>
        </p:blipFill>
        <p:spPr>
          <a:xfrm>
            <a:off x="6191250" y="4048125"/>
            <a:ext cx="5762625" cy="2571750"/>
          </a:xfrm>
          <a:prstGeom prst="rect">
            <a:avLst/>
          </a:prstGeom>
        </p:spPr>
      </p:pic>
      <p:pic>
        <p:nvPicPr>
          <p:cNvPr id="17" name="SK-5-img-16" descr="preencoded.png"/>
          <p:cNvPicPr>
            <a:picLocks noChangeAspect="1"/>
          </p:cNvPicPr>
          <p:nvPr/>
        </p:nvPicPr>
        <p:blipFill>
          <a:blip r:embed="rId17"/>
          <a:stretch>
            <a:fillRect/>
          </a:stretch>
        </p:blipFill>
        <p:spPr>
          <a:xfrm>
            <a:off x="6381750" y="4279553"/>
            <a:ext cx="214313" cy="175320"/>
          </a:xfrm>
          <a:prstGeom prst="rect">
            <a:avLst/>
          </a:prstGeom>
        </p:spPr>
      </p:pic>
      <p:pic>
        <p:nvPicPr>
          <p:cNvPr id="18" name="SK-5-img-17" descr="preencoded.png"/>
          <p:cNvPicPr>
            <a:picLocks noChangeAspect="1"/>
          </p:cNvPicPr>
          <p:nvPr/>
        </p:nvPicPr>
        <p:blipFill>
          <a:blip r:embed="rId18"/>
          <a:stretch>
            <a:fillRect/>
          </a:stretch>
        </p:blipFill>
        <p:spPr>
          <a:xfrm>
            <a:off x="6381750" y="5191125"/>
            <a:ext cx="190500" cy="152400"/>
          </a:xfrm>
          <a:prstGeom prst="rect">
            <a:avLst/>
          </a:prstGeom>
        </p:spPr>
      </p:pic>
      <p:pic>
        <p:nvPicPr>
          <p:cNvPr id="19" name="SK-5-img-18" descr="preencoded.png"/>
          <p:cNvPicPr>
            <a:picLocks noChangeAspect="1"/>
          </p:cNvPicPr>
          <p:nvPr/>
        </p:nvPicPr>
        <p:blipFill>
          <a:blip r:embed="rId19"/>
          <a:stretch>
            <a:fillRect/>
          </a:stretch>
        </p:blipFill>
        <p:spPr>
          <a:xfrm>
            <a:off x="6381750" y="5518696"/>
            <a:ext cx="190500" cy="179189"/>
          </a:xfrm>
          <a:prstGeom prst="rect">
            <a:avLst/>
          </a:prstGeom>
        </p:spPr>
      </p:pic>
      <p:sp>
        <p:nvSpPr>
          <p:cNvPr id="20" name="SK-5-text-19"/>
          <p:cNvSpPr/>
          <p:nvPr/>
        </p:nvSpPr>
        <p:spPr>
          <a:xfrm>
            <a:off x="428625" y="238125"/>
            <a:ext cx="850392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ISLAMIC EXEMPTIONS FROM FASTING</a:t>
            </a:r>
            <a:endParaRPr lang="en-US" sz="1800" dirty="0"/>
          </a:p>
        </p:txBody>
      </p:sp>
      <p:sp>
        <p:nvSpPr>
          <p:cNvPr id="21" name="SK-5-text-20"/>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2" name="SK-5-text-21"/>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3" name="SK-5-text-22"/>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4" name="SK-5-text-23"/>
          <p:cNvSpPr/>
          <p:nvPr/>
        </p:nvSpPr>
        <p:spPr>
          <a:xfrm>
            <a:off x="738188" y="152400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7E22"/>
                </a:solidFill>
              </a:rPr>
              <a:t>Who is Exempt?</a:t>
            </a:r>
            <a:endParaRPr lang="en-US" sz="1350" dirty="0"/>
          </a:p>
        </p:txBody>
      </p:sp>
      <p:sp>
        <p:nvSpPr>
          <p:cNvPr id="25" name="SK-5-text-24"/>
          <p:cNvSpPr/>
          <p:nvPr/>
        </p:nvSpPr>
        <p:spPr>
          <a:xfrm>
            <a:off x="733425" y="1924050"/>
            <a:ext cx="50768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The Sick and Ill:</a:t>
            </a:r>
            <a:r>
              <a:rPr lang="en-US" sz="1200" dirty="0">
                <a:solidFill>
                  <a:srgbClr val="2D3436"/>
                </a:solidFill>
              </a:rPr>
              <a:t> Both acute and chronic conditions where fasting poses a significant health risk.</a:t>
            </a:r>
            <a:endParaRPr lang="en-US" sz="1200" dirty="0"/>
          </a:p>
        </p:txBody>
      </p:sp>
      <p:sp>
        <p:nvSpPr>
          <p:cNvPr id="26" name="SK-5-text-25"/>
          <p:cNvSpPr/>
          <p:nvPr/>
        </p:nvSpPr>
        <p:spPr>
          <a:xfrm>
            <a:off x="733425" y="2464891"/>
            <a:ext cx="50768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Pregnant/Breastfeeding Women:</a:t>
            </a:r>
            <a:r>
              <a:rPr lang="en-US" sz="1200" dirty="0">
                <a:solidFill>
                  <a:srgbClr val="2D3436"/>
                </a:solidFill>
              </a:rPr>
              <a:t> If they fear for their own health or that of the child.</a:t>
            </a:r>
            <a:endParaRPr lang="en-US" sz="1200" dirty="0"/>
          </a:p>
        </p:txBody>
      </p:sp>
      <p:sp>
        <p:nvSpPr>
          <p:cNvPr id="27" name="SK-5-text-26"/>
          <p:cNvSpPr/>
          <p:nvPr/>
        </p:nvSpPr>
        <p:spPr>
          <a:xfrm>
            <a:off x="733425" y="3005733"/>
            <a:ext cx="11458575"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Travelers:</a:t>
            </a:r>
            <a:r>
              <a:rPr lang="en-US" sz="1200" dirty="0">
                <a:solidFill>
                  <a:srgbClr val="2D3436"/>
                </a:solidFill>
              </a:rPr>
              <a:t> Those undertaking a journey (Musafir) over a specific distance.</a:t>
            </a:r>
            <a:endParaRPr lang="en-US" sz="1200" dirty="0"/>
          </a:p>
        </p:txBody>
      </p:sp>
      <p:sp>
        <p:nvSpPr>
          <p:cNvPr id="28" name="SK-5-text-27"/>
          <p:cNvSpPr/>
          <p:nvPr/>
        </p:nvSpPr>
        <p:spPr>
          <a:xfrm>
            <a:off x="733425" y="3333304"/>
            <a:ext cx="50768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Elderly and Frail:</a:t>
            </a:r>
            <a:r>
              <a:rPr lang="en-US" sz="1200" dirty="0">
                <a:solidFill>
                  <a:srgbClr val="2D3436"/>
                </a:solidFill>
              </a:rPr>
              <a:t> Those who find fasting excessively difficult due to age or weakness.</a:t>
            </a:r>
            <a:endParaRPr lang="en-US" sz="1200" dirty="0"/>
          </a:p>
        </p:txBody>
      </p:sp>
      <p:sp>
        <p:nvSpPr>
          <p:cNvPr id="29" name="SK-5-text-28"/>
          <p:cNvSpPr/>
          <p:nvPr/>
        </p:nvSpPr>
        <p:spPr>
          <a:xfrm>
            <a:off x="733425" y="3874145"/>
            <a:ext cx="11458575"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Children:</a:t>
            </a:r>
            <a:r>
              <a:rPr lang="en-US" sz="1200" dirty="0">
                <a:solidFill>
                  <a:srgbClr val="2D3436"/>
                </a:solidFill>
              </a:rPr>
              <a:t> Those who have not yet reached the age of puberty (Bulugh).</a:t>
            </a:r>
            <a:endParaRPr lang="en-US" sz="1200" dirty="0"/>
          </a:p>
        </p:txBody>
      </p:sp>
      <p:sp>
        <p:nvSpPr>
          <p:cNvPr id="30" name="SK-5-text-29"/>
          <p:cNvSpPr/>
          <p:nvPr/>
        </p:nvSpPr>
        <p:spPr>
          <a:xfrm>
            <a:off x="733425" y="4201716"/>
            <a:ext cx="50768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Harmful Conditions:</a:t>
            </a:r>
            <a:r>
              <a:rPr lang="en-US" sz="1200" dirty="0">
                <a:solidFill>
                  <a:srgbClr val="2D3436"/>
                </a:solidFill>
              </a:rPr>
              <a:t> Any medical state where fasting is likely to cause worsening or harm.</a:t>
            </a:r>
            <a:endParaRPr lang="en-US" sz="1200" dirty="0"/>
          </a:p>
        </p:txBody>
      </p:sp>
      <p:sp>
        <p:nvSpPr>
          <p:cNvPr id="31" name="SK-5-text-30"/>
          <p:cNvSpPr/>
          <p:nvPr/>
        </p:nvSpPr>
        <p:spPr>
          <a:xfrm>
            <a:off x="6691313" y="1524000"/>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Concept of</a:t>
            </a:r>
            <a:r>
              <a:rPr lang="en-US" sz="1350" b="1" i="1" dirty="0">
                <a:solidFill>
                  <a:srgbClr val="E67E22"/>
                </a:solidFill>
              </a:rPr>
              <a:t>Amanah</a:t>
            </a:r>
            <a:endParaRPr lang="en-US" sz="1350" dirty="0"/>
          </a:p>
        </p:txBody>
      </p:sp>
      <p:sp>
        <p:nvSpPr>
          <p:cNvPr id="32" name="SK-5-text-31"/>
          <p:cNvSpPr/>
          <p:nvPr/>
        </p:nvSpPr>
        <p:spPr>
          <a:xfrm>
            <a:off x="6381750" y="1924050"/>
            <a:ext cx="5381625" cy="457200"/>
          </a:xfrm>
          <a:prstGeom prst="rect">
            <a:avLst/>
          </a:prstGeom>
          <a:noFill/>
          <a:ln/>
        </p:spPr>
        <p:txBody>
          <a:bodyPr vert="horz" wrap="square" lIns="0" tIns="0" rIns="0" bIns="0" rtlCol="0" anchor="ctr"/>
          <a:lstStyle/>
          <a:p>
            <a:pPr marL="0" indent="0">
              <a:lnSpc>
                <a:spcPts val="1800"/>
              </a:lnSpc>
              <a:buNone/>
            </a:pPr>
            <a:r>
              <a:rPr lang="en-US" sz="1125" dirty="0">
                <a:solidFill>
                  <a:srgbClr val="2D3436"/>
                </a:solidFill>
              </a:rPr>
              <a:t>Islam teaches that health is a </a:t>
            </a:r>
            <a:r>
              <a:rPr lang="en-US" sz="1125" b="1" i="1" dirty="0">
                <a:solidFill>
                  <a:srgbClr val="E67E22"/>
                </a:solidFill>
              </a:rPr>
              <a:t>Sacred Trust (Amanah)</a:t>
            </a:r>
            <a:r>
              <a:rPr lang="en-US" sz="1125" dirty="0">
                <a:solidFill>
                  <a:srgbClr val="2D3436"/>
                </a:solidFill>
              </a:rPr>
              <a:t> from God. A person is required to protect their life and well-being.</a:t>
            </a:r>
            <a:endParaRPr lang="en-US" sz="1125" dirty="0"/>
          </a:p>
        </p:txBody>
      </p:sp>
      <p:sp>
        <p:nvSpPr>
          <p:cNvPr id="33" name="SK-5-text-32"/>
          <p:cNvSpPr/>
          <p:nvPr/>
        </p:nvSpPr>
        <p:spPr>
          <a:xfrm>
            <a:off x="6381750" y="2476500"/>
            <a:ext cx="5381625" cy="685800"/>
          </a:xfrm>
          <a:prstGeom prst="rect">
            <a:avLst/>
          </a:prstGeom>
          <a:noFill/>
          <a:ln/>
        </p:spPr>
        <p:txBody>
          <a:bodyPr vert="horz" wrap="square" lIns="0" tIns="0" rIns="0" bIns="0" rtlCol="0" anchor="ctr"/>
          <a:lstStyle/>
          <a:p>
            <a:pPr marL="0" indent="0">
              <a:lnSpc>
                <a:spcPts val="1800"/>
              </a:lnSpc>
              <a:buNone/>
            </a:pPr>
            <a:r>
              <a:rPr lang="en-US" sz="1125" dirty="0">
                <a:solidFill>
                  <a:srgbClr val="2D3436"/>
                </a:solidFill>
              </a:rPr>
              <a:t>Muslim scholars state it is </a:t>
            </a:r>
            <a:r>
              <a:rPr lang="en-US" sz="1125" b="1" dirty="0">
                <a:solidFill>
                  <a:srgbClr val="2D3436"/>
                </a:solidFill>
              </a:rPr>
              <a:t>not sinful (Haram)</a:t>
            </a:r>
            <a:r>
              <a:rPr lang="en-US" sz="1125" dirty="0">
                <a:solidFill>
                  <a:srgbClr val="2D3436"/>
                </a:solidFill>
              </a:rPr>
              <a:t> to skip the fast if a medical professional deems it dangerous. In fact, ignoring medical advice and causing self-harm is contrary to Islamic principles.</a:t>
            </a:r>
            <a:endParaRPr lang="en-US" sz="1125" dirty="0"/>
          </a:p>
        </p:txBody>
      </p:sp>
      <p:sp>
        <p:nvSpPr>
          <p:cNvPr id="34" name="SK-5-text-33"/>
          <p:cNvSpPr/>
          <p:nvPr/>
        </p:nvSpPr>
        <p:spPr>
          <a:xfrm>
            <a:off x="6691313" y="4238625"/>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The Clinical Reality</a:t>
            </a:r>
            <a:endParaRPr lang="en-US" sz="1350" dirty="0"/>
          </a:p>
        </p:txBody>
      </p:sp>
      <p:sp>
        <p:nvSpPr>
          <p:cNvPr id="35" name="SK-5-text-34"/>
          <p:cNvSpPr/>
          <p:nvPr/>
        </p:nvSpPr>
        <p:spPr>
          <a:xfrm>
            <a:off x="6381750" y="4638675"/>
            <a:ext cx="5381625" cy="457200"/>
          </a:xfrm>
          <a:prstGeom prst="rect">
            <a:avLst/>
          </a:prstGeom>
          <a:noFill/>
          <a:ln/>
        </p:spPr>
        <p:txBody>
          <a:bodyPr vert="horz" wrap="square" lIns="0" tIns="0" rIns="0" bIns="0" rtlCol="0" anchor="ctr"/>
          <a:lstStyle/>
          <a:p>
            <a:pPr marL="0" indent="0">
              <a:lnSpc>
                <a:spcPts val="1800"/>
              </a:lnSpc>
              <a:buNone/>
            </a:pPr>
            <a:r>
              <a:rPr lang="en-US" sz="1125" dirty="0">
                <a:solidFill>
                  <a:srgbClr val="2D3436"/>
                </a:solidFill>
              </a:rPr>
              <a:t>Despite valid exemptions, many Muslims with diabetes </a:t>
            </a:r>
            <a:r>
              <a:rPr lang="en-US" sz="1125" b="1" dirty="0">
                <a:solidFill>
                  <a:srgbClr val="2D3436"/>
                </a:solidFill>
              </a:rPr>
              <a:t>choose to fast</a:t>
            </a:r>
            <a:r>
              <a:rPr lang="en-US" sz="1125" dirty="0">
                <a:solidFill>
                  <a:srgbClr val="2D3436"/>
                </a:solidFill>
              </a:rPr>
              <a:t> for spiritual and communal reasons.</a:t>
            </a:r>
            <a:endParaRPr lang="en-US" sz="1125" dirty="0"/>
          </a:p>
        </p:txBody>
      </p:sp>
      <p:sp>
        <p:nvSpPr>
          <p:cNvPr id="36" name="SK-5-text-35"/>
          <p:cNvSpPr/>
          <p:nvPr/>
        </p:nvSpPr>
        <p:spPr>
          <a:xfrm>
            <a:off x="6686550" y="5191125"/>
            <a:ext cx="55054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GP Role:</a:t>
            </a:r>
            <a:r>
              <a:rPr lang="en-US" sz="1200" dirty="0">
                <a:solidFill>
                  <a:srgbClr val="2D3436"/>
                </a:solidFill>
              </a:rPr>
              <a:t> Enable safe fasting where possible; do not simply "forbid" it.</a:t>
            </a:r>
            <a:endParaRPr lang="en-US" sz="1200" dirty="0"/>
          </a:p>
        </p:txBody>
      </p:sp>
      <p:sp>
        <p:nvSpPr>
          <p:cNvPr id="37" name="SK-5-text-36"/>
          <p:cNvSpPr/>
          <p:nvPr/>
        </p:nvSpPr>
        <p:spPr>
          <a:xfrm>
            <a:off x="6686550" y="5518696"/>
            <a:ext cx="50768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Compensation:</a:t>
            </a:r>
            <a:r>
              <a:rPr lang="en-US" sz="1200" dirty="0">
                <a:solidFill>
                  <a:srgbClr val="2D3436"/>
                </a:solidFill>
              </a:rPr>
              <a:t> Fast can be made up later (</a:t>
            </a:r>
            <a:r>
              <a:rPr lang="en-US" sz="1200" b="1" i="1" dirty="0">
                <a:solidFill>
                  <a:srgbClr val="E67E22"/>
                </a:solidFill>
              </a:rPr>
              <a:t>Qadha</a:t>
            </a:r>
            <a:r>
              <a:rPr lang="en-US" sz="1200" dirty="0">
                <a:solidFill>
                  <a:srgbClr val="2D3436"/>
                </a:solidFill>
              </a:rPr>
              <a:t>) or compensated by charity (</a:t>
            </a:r>
            <a:r>
              <a:rPr lang="en-US" sz="1200" b="1" i="1" dirty="0">
                <a:solidFill>
                  <a:srgbClr val="E67E22"/>
                </a:solidFill>
              </a:rPr>
              <a:t>Fidya</a:t>
            </a:r>
            <a:r>
              <a:rPr lang="en-US" sz="1200" dirty="0">
                <a:solidFill>
                  <a:srgbClr val="2D3436"/>
                </a:solidFill>
              </a:rPr>
              <a:t>).</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6-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6-img-5" descr="preencoded.png"/>
          <p:cNvPicPr>
            <a:picLocks noChangeAspect="1"/>
          </p:cNvPicPr>
          <p:nvPr/>
        </p:nvPicPr>
        <p:blipFill>
          <a:blip r:embed="rId6"/>
          <a:stretch>
            <a:fillRect/>
          </a:stretch>
        </p:blipFill>
        <p:spPr>
          <a:xfrm>
            <a:off x="285750" y="1333500"/>
            <a:ext cx="5691188" cy="2286000"/>
          </a:xfrm>
          <a:prstGeom prst="rect">
            <a:avLst/>
          </a:prstGeom>
        </p:spPr>
      </p:pic>
      <p:pic>
        <p:nvPicPr>
          <p:cNvPr id="7" name="SK-6-img-6" descr="preencoded.png"/>
          <p:cNvPicPr>
            <a:picLocks noChangeAspect="1"/>
          </p:cNvPicPr>
          <p:nvPr/>
        </p:nvPicPr>
        <p:blipFill>
          <a:blip r:embed="rId7"/>
          <a:stretch>
            <a:fillRect/>
          </a:stretch>
        </p:blipFill>
        <p:spPr>
          <a:xfrm>
            <a:off x="476250" y="1564928"/>
            <a:ext cx="214313" cy="175320"/>
          </a:xfrm>
          <a:prstGeom prst="rect">
            <a:avLst/>
          </a:prstGeom>
        </p:spPr>
      </p:pic>
      <p:pic>
        <p:nvPicPr>
          <p:cNvPr id="8" name="SK-6-img-7" descr="preencoded.png"/>
          <p:cNvPicPr>
            <a:picLocks noChangeAspect="1"/>
          </p:cNvPicPr>
          <p:nvPr/>
        </p:nvPicPr>
        <p:blipFill>
          <a:blip r:embed="rId8"/>
          <a:stretch>
            <a:fillRect/>
          </a:stretch>
        </p:blipFill>
        <p:spPr>
          <a:xfrm>
            <a:off x="476250" y="1943100"/>
            <a:ext cx="178594" cy="142875"/>
          </a:xfrm>
          <a:prstGeom prst="rect">
            <a:avLst/>
          </a:prstGeom>
        </p:spPr>
      </p:pic>
      <p:pic>
        <p:nvPicPr>
          <p:cNvPr id="9" name="SK-6-img-8" descr="preencoded.png"/>
          <p:cNvPicPr>
            <a:picLocks noChangeAspect="1"/>
          </p:cNvPicPr>
          <p:nvPr/>
        </p:nvPicPr>
        <p:blipFill>
          <a:blip r:embed="rId8"/>
          <a:stretch>
            <a:fillRect/>
          </a:stretch>
        </p:blipFill>
        <p:spPr>
          <a:xfrm>
            <a:off x="476250" y="2238375"/>
            <a:ext cx="178594" cy="142875"/>
          </a:xfrm>
          <a:prstGeom prst="rect">
            <a:avLst/>
          </a:prstGeom>
        </p:spPr>
      </p:pic>
      <p:pic>
        <p:nvPicPr>
          <p:cNvPr id="10" name="SK-6-img-9" descr="preencoded.png"/>
          <p:cNvPicPr>
            <a:picLocks noChangeAspect="1"/>
          </p:cNvPicPr>
          <p:nvPr/>
        </p:nvPicPr>
        <p:blipFill>
          <a:blip r:embed="rId8"/>
          <a:stretch>
            <a:fillRect/>
          </a:stretch>
        </p:blipFill>
        <p:spPr>
          <a:xfrm>
            <a:off x="476250" y="2533650"/>
            <a:ext cx="178594" cy="142875"/>
          </a:xfrm>
          <a:prstGeom prst="rect">
            <a:avLst/>
          </a:prstGeom>
        </p:spPr>
      </p:pic>
      <p:pic>
        <p:nvPicPr>
          <p:cNvPr id="11" name="SK-6-img-10" descr="preencoded.png"/>
          <p:cNvPicPr>
            <a:picLocks noChangeAspect="1"/>
          </p:cNvPicPr>
          <p:nvPr/>
        </p:nvPicPr>
        <p:blipFill>
          <a:blip r:embed="rId6"/>
          <a:stretch>
            <a:fillRect/>
          </a:stretch>
        </p:blipFill>
        <p:spPr>
          <a:xfrm>
            <a:off x="285750" y="3810000"/>
            <a:ext cx="5691188" cy="2286000"/>
          </a:xfrm>
          <a:prstGeom prst="rect">
            <a:avLst/>
          </a:prstGeom>
        </p:spPr>
      </p:pic>
      <p:pic>
        <p:nvPicPr>
          <p:cNvPr id="12" name="SK-6-img-11" descr="preencoded.png"/>
          <p:cNvPicPr>
            <a:picLocks noChangeAspect="1"/>
          </p:cNvPicPr>
          <p:nvPr/>
        </p:nvPicPr>
        <p:blipFill>
          <a:blip r:embed="rId9"/>
          <a:stretch>
            <a:fillRect/>
          </a:stretch>
        </p:blipFill>
        <p:spPr>
          <a:xfrm>
            <a:off x="476250" y="4041428"/>
            <a:ext cx="214313" cy="175320"/>
          </a:xfrm>
          <a:prstGeom prst="rect">
            <a:avLst/>
          </a:prstGeom>
        </p:spPr>
      </p:pic>
      <p:pic>
        <p:nvPicPr>
          <p:cNvPr id="13" name="SK-6-img-12" descr="preencoded.png"/>
          <p:cNvPicPr>
            <a:picLocks noChangeAspect="1"/>
          </p:cNvPicPr>
          <p:nvPr/>
        </p:nvPicPr>
        <p:blipFill>
          <a:blip r:embed="rId8"/>
          <a:stretch>
            <a:fillRect/>
          </a:stretch>
        </p:blipFill>
        <p:spPr>
          <a:xfrm>
            <a:off x="476250" y="4419600"/>
            <a:ext cx="178594" cy="142875"/>
          </a:xfrm>
          <a:prstGeom prst="rect">
            <a:avLst/>
          </a:prstGeom>
        </p:spPr>
      </p:pic>
      <p:pic>
        <p:nvPicPr>
          <p:cNvPr id="14" name="SK-6-img-13" descr="preencoded.png"/>
          <p:cNvPicPr>
            <a:picLocks noChangeAspect="1"/>
          </p:cNvPicPr>
          <p:nvPr/>
        </p:nvPicPr>
        <p:blipFill>
          <a:blip r:embed="rId8"/>
          <a:stretch>
            <a:fillRect/>
          </a:stretch>
        </p:blipFill>
        <p:spPr>
          <a:xfrm>
            <a:off x="476250" y="4714875"/>
            <a:ext cx="178594" cy="142875"/>
          </a:xfrm>
          <a:prstGeom prst="rect">
            <a:avLst/>
          </a:prstGeom>
        </p:spPr>
      </p:pic>
      <p:pic>
        <p:nvPicPr>
          <p:cNvPr id="15" name="SK-6-img-14" descr="preencoded.png"/>
          <p:cNvPicPr>
            <a:picLocks noChangeAspect="1"/>
          </p:cNvPicPr>
          <p:nvPr/>
        </p:nvPicPr>
        <p:blipFill>
          <a:blip r:embed="rId8"/>
          <a:stretch>
            <a:fillRect/>
          </a:stretch>
        </p:blipFill>
        <p:spPr>
          <a:xfrm>
            <a:off x="476250" y="5010150"/>
            <a:ext cx="178594" cy="142875"/>
          </a:xfrm>
          <a:prstGeom prst="rect">
            <a:avLst/>
          </a:prstGeom>
        </p:spPr>
      </p:pic>
      <p:pic>
        <p:nvPicPr>
          <p:cNvPr id="16" name="SK-6-img-15" descr="preencoded.png"/>
          <p:cNvPicPr>
            <a:picLocks noChangeAspect="1"/>
          </p:cNvPicPr>
          <p:nvPr/>
        </p:nvPicPr>
        <p:blipFill>
          <a:blip r:embed="rId10"/>
          <a:stretch>
            <a:fillRect/>
          </a:stretch>
        </p:blipFill>
        <p:spPr>
          <a:xfrm>
            <a:off x="6215063" y="1333500"/>
            <a:ext cx="5691188" cy="2286000"/>
          </a:xfrm>
          <a:prstGeom prst="rect">
            <a:avLst/>
          </a:prstGeom>
        </p:spPr>
      </p:pic>
      <p:pic>
        <p:nvPicPr>
          <p:cNvPr id="17" name="SK-6-img-16" descr="preencoded.png"/>
          <p:cNvPicPr>
            <a:picLocks noChangeAspect="1"/>
          </p:cNvPicPr>
          <p:nvPr/>
        </p:nvPicPr>
        <p:blipFill>
          <a:blip r:embed="rId11"/>
          <a:stretch>
            <a:fillRect/>
          </a:stretch>
        </p:blipFill>
        <p:spPr>
          <a:xfrm>
            <a:off x="6405563" y="1564928"/>
            <a:ext cx="214313" cy="175320"/>
          </a:xfrm>
          <a:prstGeom prst="rect">
            <a:avLst/>
          </a:prstGeom>
        </p:spPr>
      </p:pic>
      <p:pic>
        <p:nvPicPr>
          <p:cNvPr id="18" name="SK-6-img-17" descr="preencoded.png"/>
          <p:cNvPicPr>
            <a:picLocks noChangeAspect="1"/>
          </p:cNvPicPr>
          <p:nvPr/>
        </p:nvPicPr>
        <p:blipFill>
          <a:blip r:embed="rId12"/>
          <a:stretch>
            <a:fillRect/>
          </a:stretch>
        </p:blipFill>
        <p:spPr>
          <a:xfrm>
            <a:off x="6405563" y="1943100"/>
            <a:ext cx="178594" cy="142875"/>
          </a:xfrm>
          <a:prstGeom prst="rect">
            <a:avLst/>
          </a:prstGeom>
        </p:spPr>
      </p:pic>
      <p:pic>
        <p:nvPicPr>
          <p:cNvPr id="19" name="SK-6-img-18" descr="preencoded.png"/>
          <p:cNvPicPr>
            <a:picLocks noChangeAspect="1"/>
          </p:cNvPicPr>
          <p:nvPr/>
        </p:nvPicPr>
        <p:blipFill>
          <a:blip r:embed="rId12"/>
          <a:stretch>
            <a:fillRect/>
          </a:stretch>
        </p:blipFill>
        <p:spPr>
          <a:xfrm>
            <a:off x="6405563" y="2238375"/>
            <a:ext cx="178594" cy="142875"/>
          </a:xfrm>
          <a:prstGeom prst="rect">
            <a:avLst/>
          </a:prstGeom>
        </p:spPr>
      </p:pic>
      <p:pic>
        <p:nvPicPr>
          <p:cNvPr id="20" name="SK-6-img-19" descr="preencoded.png"/>
          <p:cNvPicPr>
            <a:picLocks noChangeAspect="1"/>
          </p:cNvPicPr>
          <p:nvPr/>
        </p:nvPicPr>
        <p:blipFill>
          <a:blip r:embed="rId12"/>
          <a:stretch>
            <a:fillRect/>
          </a:stretch>
        </p:blipFill>
        <p:spPr>
          <a:xfrm>
            <a:off x="6405563" y="2533650"/>
            <a:ext cx="178594" cy="142875"/>
          </a:xfrm>
          <a:prstGeom prst="rect">
            <a:avLst/>
          </a:prstGeom>
        </p:spPr>
      </p:pic>
      <p:pic>
        <p:nvPicPr>
          <p:cNvPr id="21" name="SK-6-img-20" descr="preencoded.png"/>
          <p:cNvPicPr>
            <a:picLocks noChangeAspect="1"/>
          </p:cNvPicPr>
          <p:nvPr/>
        </p:nvPicPr>
        <p:blipFill>
          <a:blip r:embed="rId13"/>
          <a:stretch>
            <a:fillRect/>
          </a:stretch>
        </p:blipFill>
        <p:spPr>
          <a:xfrm>
            <a:off x="6215063" y="3810000"/>
            <a:ext cx="5691188" cy="2286000"/>
          </a:xfrm>
          <a:prstGeom prst="rect">
            <a:avLst/>
          </a:prstGeom>
        </p:spPr>
      </p:pic>
      <p:pic>
        <p:nvPicPr>
          <p:cNvPr id="22" name="SK-6-img-21" descr="preencoded.png"/>
          <p:cNvPicPr>
            <a:picLocks noChangeAspect="1"/>
          </p:cNvPicPr>
          <p:nvPr/>
        </p:nvPicPr>
        <p:blipFill>
          <a:blip r:embed="rId14"/>
          <a:stretch>
            <a:fillRect/>
          </a:stretch>
        </p:blipFill>
        <p:spPr>
          <a:xfrm>
            <a:off x="6405563" y="4041428"/>
            <a:ext cx="214313" cy="175320"/>
          </a:xfrm>
          <a:prstGeom prst="rect">
            <a:avLst/>
          </a:prstGeom>
        </p:spPr>
      </p:pic>
      <p:pic>
        <p:nvPicPr>
          <p:cNvPr id="23" name="SK-6-img-22" descr="preencoded.png"/>
          <p:cNvPicPr>
            <a:picLocks noChangeAspect="1"/>
          </p:cNvPicPr>
          <p:nvPr/>
        </p:nvPicPr>
        <p:blipFill>
          <a:blip r:embed="rId12"/>
          <a:stretch>
            <a:fillRect/>
          </a:stretch>
        </p:blipFill>
        <p:spPr>
          <a:xfrm>
            <a:off x="6405563" y="4419600"/>
            <a:ext cx="178594" cy="142875"/>
          </a:xfrm>
          <a:prstGeom prst="rect">
            <a:avLst/>
          </a:prstGeom>
        </p:spPr>
      </p:pic>
      <p:pic>
        <p:nvPicPr>
          <p:cNvPr id="24" name="SK-6-img-23" descr="preencoded.png"/>
          <p:cNvPicPr>
            <a:picLocks noChangeAspect="1"/>
          </p:cNvPicPr>
          <p:nvPr/>
        </p:nvPicPr>
        <p:blipFill>
          <a:blip r:embed="rId12"/>
          <a:stretch>
            <a:fillRect/>
          </a:stretch>
        </p:blipFill>
        <p:spPr>
          <a:xfrm>
            <a:off x="6405563" y="4714875"/>
            <a:ext cx="178594" cy="142875"/>
          </a:xfrm>
          <a:prstGeom prst="rect">
            <a:avLst/>
          </a:prstGeom>
        </p:spPr>
      </p:pic>
      <p:pic>
        <p:nvPicPr>
          <p:cNvPr id="25" name="SK-6-img-24" descr="preencoded.png"/>
          <p:cNvPicPr>
            <a:picLocks noChangeAspect="1"/>
          </p:cNvPicPr>
          <p:nvPr/>
        </p:nvPicPr>
        <p:blipFill>
          <a:blip r:embed="rId12"/>
          <a:stretch>
            <a:fillRect/>
          </a:stretch>
        </p:blipFill>
        <p:spPr>
          <a:xfrm>
            <a:off x="6405563" y="5010150"/>
            <a:ext cx="178594" cy="142875"/>
          </a:xfrm>
          <a:prstGeom prst="rect">
            <a:avLst/>
          </a:prstGeom>
        </p:spPr>
      </p:pic>
      <p:pic>
        <p:nvPicPr>
          <p:cNvPr id="26" name="SK-6-img-25" descr="preencoded.png"/>
          <p:cNvPicPr>
            <a:picLocks noChangeAspect="1"/>
          </p:cNvPicPr>
          <p:nvPr/>
        </p:nvPicPr>
        <p:blipFill>
          <a:blip r:embed="rId15"/>
          <a:stretch>
            <a:fillRect/>
          </a:stretch>
        </p:blipFill>
        <p:spPr>
          <a:xfrm>
            <a:off x="6405563" y="5467350"/>
            <a:ext cx="5310188" cy="428625"/>
          </a:xfrm>
          <a:prstGeom prst="rect">
            <a:avLst/>
          </a:prstGeom>
        </p:spPr>
      </p:pic>
      <p:pic>
        <p:nvPicPr>
          <p:cNvPr id="27" name="SK-6-img-26" descr="preencoded.png"/>
          <p:cNvPicPr>
            <a:picLocks noChangeAspect="1"/>
          </p:cNvPicPr>
          <p:nvPr/>
        </p:nvPicPr>
        <p:blipFill>
          <a:blip r:embed="rId16"/>
          <a:stretch>
            <a:fillRect/>
          </a:stretch>
        </p:blipFill>
        <p:spPr>
          <a:xfrm>
            <a:off x="7384405" y="5620643"/>
            <a:ext cx="166688" cy="137220"/>
          </a:xfrm>
          <a:prstGeom prst="rect">
            <a:avLst/>
          </a:prstGeom>
        </p:spPr>
      </p:pic>
      <p:pic>
        <p:nvPicPr>
          <p:cNvPr id="28" name="SK-6-img-27" descr="preencoded.png"/>
          <p:cNvPicPr>
            <a:picLocks noChangeAspect="1"/>
          </p:cNvPicPr>
          <p:nvPr/>
        </p:nvPicPr>
        <p:blipFill>
          <a:blip r:embed="rId17"/>
          <a:stretch>
            <a:fillRect/>
          </a:stretch>
        </p:blipFill>
        <p:spPr>
          <a:xfrm>
            <a:off x="0" y="6286500"/>
            <a:ext cx="12192000" cy="571500"/>
          </a:xfrm>
          <a:prstGeom prst="rect">
            <a:avLst/>
          </a:prstGeom>
        </p:spPr>
      </p:pic>
      <p:sp>
        <p:nvSpPr>
          <p:cNvPr id="29" name="SK-6-text-28"/>
          <p:cNvSpPr/>
          <p:nvPr/>
        </p:nvSpPr>
        <p:spPr>
          <a:xfrm>
            <a:off x="428625" y="238125"/>
            <a:ext cx="1042416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IDF-DAR RISK STRATIFICATION: HIGH RISK</a:t>
            </a:r>
            <a:endParaRPr lang="en-US" sz="1800" dirty="0"/>
          </a:p>
        </p:txBody>
      </p:sp>
      <p:sp>
        <p:nvSpPr>
          <p:cNvPr id="30" name="SK-6-text-29"/>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31" name="SK-6-text-30"/>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32" name="SK-6-text-31"/>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33" name="SK-6-text-32"/>
          <p:cNvSpPr/>
          <p:nvPr/>
        </p:nvSpPr>
        <p:spPr>
          <a:xfrm>
            <a:off x="804863" y="1524000"/>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Glycaemic &amp; Clinical Status</a:t>
            </a:r>
            <a:endParaRPr lang="en-US" sz="1350" dirty="0"/>
          </a:p>
        </p:txBody>
      </p:sp>
      <p:sp>
        <p:nvSpPr>
          <p:cNvPr id="34" name="SK-6-text-33"/>
          <p:cNvSpPr/>
          <p:nvPr/>
        </p:nvSpPr>
        <p:spPr>
          <a:xfrm>
            <a:off x="750094" y="1943100"/>
            <a:ext cx="11087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Type 1 Diabetes (especially poorly controlled or high hypo risk)</a:t>
            </a:r>
            <a:endParaRPr lang="en-US" sz="1125" dirty="0"/>
          </a:p>
        </p:txBody>
      </p:sp>
      <p:sp>
        <p:nvSpPr>
          <p:cNvPr id="35" name="SK-6-text-34"/>
          <p:cNvSpPr/>
          <p:nvPr/>
        </p:nvSpPr>
        <p:spPr>
          <a:xfrm>
            <a:off x="750094" y="2238375"/>
            <a:ext cx="8801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HbA1c &gt;10% (86 mmol/mol) at the start of Ramadan</a:t>
            </a:r>
            <a:endParaRPr lang="en-US" sz="1125" dirty="0"/>
          </a:p>
        </p:txBody>
      </p:sp>
      <p:sp>
        <p:nvSpPr>
          <p:cNvPr id="36" name="SK-6-text-35"/>
          <p:cNvSpPr/>
          <p:nvPr/>
        </p:nvSpPr>
        <p:spPr>
          <a:xfrm>
            <a:off x="750094" y="2533650"/>
            <a:ext cx="82296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History of recurrent Diabetic Ketoacidosis (DKA)</a:t>
            </a:r>
            <a:endParaRPr lang="en-US" sz="1125" dirty="0"/>
          </a:p>
        </p:txBody>
      </p:sp>
      <p:sp>
        <p:nvSpPr>
          <p:cNvPr id="37" name="SK-6-text-36"/>
          <p:cNvSpPr/>
          <p:nvPr/>
        </p:nvSpPr>
        <p:spPr>
          <a:xfrm>
            <a:off x="804863" y="400050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Pregnancy &amp; Acute Illness</a:t>
            </a:r>
            <a:endParaRPr lang="en-US" sz="1350" dirty="0"/>
          </a:p>
        </p:txBody>
      </p:sp>
      <p:sp>
        <p:nvSpPr>
          <p:cNvPr id="38" name="SK-6-text-37"/>
          <p:cNvSpPr/>
          <p:nvPr/>
        </p:nvSpPr>
        <p:spPr>
          <a:xfrm>
            <a:off x="750094" y="4419600"/>
            <a:ext cx="10287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Pregnancy with pre-existing Diabetes or Gestational Diabetes</a:t>
            </a:r>
            <a:endParaRPr lang="en-US" sz="1125" dirty="0"/>
          </a:p>
        </p:txBody>
      </p:sp>
      <p:sp>
        <p:nvSpPr>
          <p:cNvPr id="39" name="SK-6-text-38"/>
          <p:cNvSpPr/>
          <p:nvPr/>
        </p:nvSpPr>
        <p:spPr>
          <a:xfrm>
            <a:off x="750094" y="4714875"/>
            <a:ext cx="96012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Any acute illness or intercurrent illness during Ramadan</a:t>
            </a:r>
            <a:endParaRPr lang="en-US" sz="1125" dirty="0"/>
          </a:p>
        </p:txBody>
      </p:sp>
      <p:sp>
        <p:nvSpPr>
          <p:cNvPr id="40" name="SK-6-text-39"/>
          <p:cNvSpPr/>
          <p:nvPr/>
        </p:nvSpPr>
        <p:spPr>
          <a:xfrm>
            <a:off x="750094" y="5010150"/>
            <a:ext cx="98869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Severe hypoglycaemia or hypo unawareness in last 3 months</a:t>
            </a:r>
            <a:endParaRPr lang="en-US" sz="1125" dirty="0"/>
          </a:p>
        </p:txBody>
      </p:sp>
      <p:sp>
        <p:nvSpPr>
          <p:cNvPr id="41" name="SK-6-text-40"/>
          <p:cNvSpPr/>
          <p:nvPr/>
        </p:nvSpPr>
        <p:spPr>
          <a:xfrm>
            <a:off x="6734175" y="1524000"/>
            <a:ext cx="5457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Severe Chronic Complications</a:t>
            </a:r>
            <a:endParaRPr lang="en-US" sz="1350" dirty="0"/>
          </a:p>
        </p:txBody>
      </p:sp>
      <p:sp>
        <p:nvSpPr>
          <p:cNvPr id="42" name="SK-6-text-41"/>
          <p:cNvSpPr/>
          <p:nvPr/>
        </p:nvSpPr>
        <p:spPr>
          <a:xfrm>
            <a:off x="6679406" y="1943100"/>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Advanced CKD / ESRD or on Dialysis</a:t>
            </a:r>
            <a:endParaRPr lang="en-US" sz="1125" dirty="0"/>
          </a:p>
        </p:txBody>
      </p:sp>
      <p:sp>
        <p:nvSpPr>
          <p:cNvPr id="43" name="SK-6-text-42"/>
          <p:cNvSpPr/>
          <p:nvPr/>
        </p:nvSpPr>
        <p:spPr>
          <a:xfrm>
            <a:off x="6679406" y="2238375"/>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Unstable Angina or Active Cardiovascular Disease (CVD)</a:t>
            </a:r>
            <a:endParaRPr lang="en-US" sz="1125" dirty="0"/>
          </a:p>
        </p:txBody>
      </p:sp>
      <p:sp>
        <p:nvSpPr>
          <p:cNvPr id="44" name="SK-6-text-43"/>
          <p:cNvSpPr/>
          <p:nvPr/>
        </p:nvSpPr>
        <p:spPr>
          <a:xfrm>
            <a:off x="6679406" y="2533650"/>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Advanced Liver Disease or Cognitive Impairment</a:t>
            </a:r>
            <a:endParaRPr lang="en-US" sz="1125" dirty="0"/>
          </a:p>
        </p:txBody>
      </p:sp>
      <p:sp>
        <p:nvSpPr>
          <p:cNvPr id="45" name="SK-6-text-44"/>
          <p:cNvSpPr/>
          <p:nvPr/>
        </p:nvSpPr>
        <p:spPr>
          <a:xfrm>
            <a:off x="6734175" y="4000500"/>
            <a:ext cx="5457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Medication &amp; Frailty Profiles</a:t>
            </a:r>
            <a:endParaRPr lang="en-US" sz="1350" dirty="0"/>
          </a:p>
        </p:txBody>
      </p:sp>
      <p:sp>
        <p:nvSpPr>
          <p:cNvPr id="46" name="SK-6-text-45"/>
          <p:cNvSpPr/>
          <p:nvPr/>
        </p:nvSpPr>
        <p:spPr>
          <a:xfrm>
            <a:off x="6679406" y="4419600"/>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Type 2 on mixed insulins (e.g. Humulin M3, NovoMix 30)</a:t>
            </a:r>
            <a:endParaRPr lang="en-US" sz="1125" dirty="0"/>
          </a:p>
        </p:txBody>
      </p:sp>
      <p:sp>
        <p:nvSpPr>
          <p:cNvPr id="47" name="SK-6-text-46"/>
          <p:cNvSpPr/>
          <p:nvPr/>
        </p:nvSpPr>
        <p:spPr>
          <a:xfrm>
            <a:off x="6679406" y="4714875"/>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Elderly + Frail + on Insulin or Sulfonylurea</a:t>
            </a:r>
            <a:endParaRPr lang="en-US" sz="1125" dirty="0"/>
          </a:p>
        </p:txBody>
      </p:sp>
      <p:sp>
        <p:nvSpPr>
          <p:cNvPr id="48" name="SK-6-text-47"/>
          <p:cNvSpPr/>
          <p:nvPr/>
        </p:nvSpPr>
        <p:spPr>
          <a:xfrm>
            <a:off x="6679406" y="5010150"/>
            <a:ext cx="55125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3436"/>
                </a:solidFill>
              </a:rPr>
              <a:t>Very tight HbA1c control with high hypoglycaemia risk</a:t>
            </a:r>
            <a:endParaRPr lang="en-US" sz="1125" dirty="0"/>
          </a:p>
        </p:txBody>
      </p:sp>
      <p:sp>
        <p:nvSpPr>
          <p:cNvPr id="49" name="SK-6-text-48"/>
          <p:cNvSpPr/>
          <p:nvPr/>
        </p:nvSpPr>
        <p:spPr>
          <a:xfrm>
            <a:off x="7551093" y="5467350"/>
            <a:ext cx="3936057" cy="4286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D63031"/>
                </a:solidFill>
              </a:rPr>
              <a:t> ADVICE: STRONGLY RECOMMEND NOT TO FAST</a:t>
            </a:r>
            <a:endParaRPr lang="en-US" sz="1050" dirty="0"/>
          </a:p>
        </p:txBody>
      </p:sp>
      <p:sp>
        <p:nvSpPr>
          <p:cNvPr id="50" name="SK-6-text-49"/>
          <p:cNvSpPr/>
          <p:nvPr/>
        </p:nvSpPr>
        <p:spPr>
          <a:xfrm>
            <a:off x="285750" y="6286500"/>
            <a:ext cx="11620500" cy="571500"/>
          </a:xfrm>
          <a:prstGeom prst="rect">
            <a:avLst/>
          </a:prstGeom>
          <a:noFill/>
          <a:ln/>
        </p:spPr>
        <p:txBody>
          <a:bodyPr vert="horz" wrap="square" lIns="0" tIns="0" rIns="0" bIns="0" rtlCol="0" anchor="ctr"/>
          <a:lstStyle/>
          <a:p>
            <a:pPr marL="0" indent="0">
              <a:lnSpc>
                <a:spcPts val="1350"/>
              </a:lnSpc>
              <a:buNone/>
            </a:pPr>
            <a:r>
              <a:rPr lang="en-US" sz="900" b="1" dirty="0">
                <a:solidFill>
                  <a:srgbClr val="4A4A4A"/>
                </a:solidFill>
              </a:rPr>
              <a:t>Speaker Notes:</a:t>
            </a:r>
            <a:r>
              <a:rPr lang="en-US" sz="900" dirty="0">
                <a:solidFill>
                  <a:srgbClr val="4A4A4A"/>
                </a:solidFill>
              </a:rPr>
              <a:t>High-risk patients are those where fasting poses a significant threat to health. Per IDF-DAR 2021, we must strongly advise against fasting. If they insist, they require intensive education, CGM, and specialist review. Note that T1DM and Mixed Insulin users are high risk due to the mismatch between fixed insulin peaks and the long daylight fast.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7-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7-img-5" descr="preencoded.png"/>
          <p:cNvPicPr>
            <a:picLocks noChangeAspect="1"/>
          </p:cNvPicPr>
          <p:nvPr/>
        </p:nvPicPr>
        <p:blipFill>
          <a:blip r:embed="rId6"/>
          <a:stretch>
            <a:fillRect/>
          </a:stretch>
        </p:blipFill>
        <p:spPr>
          <a:xfrm>
            <a:off x="381000" y="1333500"/>
            <a:ext cx="5572125" cy="5238750"/>
          </a:xfrm>
          <a:prstGeom prst="rect">
            <a:avLst/>
          </a:prstGeom>
        </p:spPr>
      </p:pic>
      <p:pic>
        <p:nvPicPr>
          <p:cNvPr id="7" name="SK-7-img-6" descr="preencoded.png"/>
          <p:cNvPicPr>
            <a:picLocks noChangeAspect="1"/>
          </p:cNvPicPr>
          <p:nvPr/>
        </p:nvPicPr>
        <p:blipFill>
          <a:blip r:embed="rId7"/>
          <a:stretch>
            <a:fillRect/>
          </a:stretch>
        </p:blipFill>
        <p:spPr>
          <a:xfrm>
            <a:off x="666750" y="1619250"/>
            <a:ext cx="5000625" cy="552450"/>
          </a:xfrm>
          <a:prstGeom prst="rect">
            <a:avLst/>
          </a:prstGeom>
        </p:spPr>
      </p:pic>
      <p:pic>
        <p:nvPicPr>
          <p:cNvPr id="8" name="SK-7-img-7" descr="preencoded.png"/>
          <p:cNvPicPr>
            <a:picLocks noChangeAspect="1"/>
          </p:cNvPicPr>
          <p:nvPr/>
        </p:nvPicPr>
        <p:blipFill>
          <a:blip r:embed="rId8"/>
          <a:stretch>
            <a:fillRect/>
          </a:stretch>
        </p:blipFill>
        <p:spPr>
          <a:xfrm>
            <a:off x="714375" y="1719709"/>
            <a:ext cx="381000" cy="304800"/>
          </a:xfrm>
          <a:prstGeom prst="rect">
            <a:avLst/>
          </a:prstGeom>
        </p:spPr>
      </p:pic>
      <p:pic>
        <p:nvPicPr>
          <p:cNvPr id="9" name="SK-7-img-8" descr="preencoded.png"/>
          <p:cNvPicPr>
            <a:picLocks noChangeAspect="1"/>
          </p:cNvPicPr>
          <p:nvPr/>
        </p:nvPicPr>
        <p:blipFill>
          <a:blip r:embed="rId9"/>
          <a:stretch>
            <a:fillRect/>
          </a:stretch>
        </p:blipFill>
        <p:spPr>
          <a:xfrm>
            <a:off x="666750" y="2362200"/>
            <a:ext cx="5000625" cy="647700"/>
          </a:xfrm>
          <a:prstGeom prst="rect">
            <a:avLst/>
          </a:prstGeom>
        </p:spPr>
      </p:pic>
      <p:pic>
        <p:nvPicPr>
          <p:cNvPr id="10" name="SK-7-img-9" descr="preencoded.png"/>
          <p:cNvPicPr>
            <a:picLocks noChangeAspect="1"/>
          </p:cNvPicPr>
          <p:nvPr/>
        </p:nvPicPr>
        <p:blipFill>
          <a:blip r:embed="rId10"/>
          <a:stretch>
            <a:fillRect/>
          </a:stretch>
        </p:blipFill>
        <p:spPr>
          <a:xfrm>
            <a:off x="666750" y="3257550"/>
            <a:ext cx="166688" cy="137220"/>
          </a:xfrm>
          <a:prstGeom prst="rect">
            <a:avLst/>
          </a:prstGeom>
        </p:spPr>
      </p:pic>
      <p:pic>
        <p:nvPicPr>
          <p:cNvPr id="11" name="SK-7-img-10" descr="preencoded.png"/>
          <p:cNvPicPr>
            <a:picLocks noChangeAspect="1"/>
          </p:cNvPicPr>
          <p:nvPr/>
        </p:nvPicPr>
        <p:blipFill>
          <a:blip r:embed="rId11"/>
          <a:stretch>
            <a:fillRect/>
          </a:stretch>
        </p:blipFill>
        <p:spPr>
          <a:xfrm>
            <a:off x="666750" y="3640336"/>
            <a:ext cx="166688" cy="137220"/>
          </a:xfrm>
          <a:prstGeom prst="rect">
            <a:avLst/>
          </a:prstGeom>
        </p:spPr>
      </p:pic>
      <p:pic>
        <p:nvPicPr>
          <p:cNvPr id="12" name="SK-7-img-11" descr="preencoded.png"/>
          <p:cNvPicPr>
            <a:picLocks noChangeAspect="1"/>
          </p:cNvPicPr>
          <p:nvPr/>
        </p:nvPicPr>
        <p:blipFill>
          <a:blip r:embed="rId12"/>
          <a:stretch>
            <a:fillRect/>
          </a:stretch>
        </p:blipFill>
        <p:spPr>
          <a:xfrm>
            <a:off x="666750" y="4023122"/>
            <a:ext cx="166688" cy="145852"/>
          </a:xfrm>
          <a:prstGeom prst="rect">
            <a:avLst/>
          </a:prstGeom>
        </p:spPr>
      </p:pic>
      <p:pic>
        <p:nvPicPr>
          <p:cNvPr id="13" name="SK-7-img-12" descr="preencoded.png"/>
          <p:cNvPicPr>
            <a:picLocks noChangeAspect="1"/>
          </p:cNvPicPr>
          <p:nvPr/>
        </p:nvPicPr>
        <p:blipFill>
          <a:blip r:embed="rId13"/>
          <a:stretch>
            <a:fillRect/>
          </a:stretch>
        </p:blipFill>
        <p:spPr>
          <a:xfrm>
            <a:off x="666750" y="4645819"/>
            <a:ext cx="166688" cy="137220"/>
          </a:xfrm>
          <a:prstGeom prst="rect">
            <a:avLst/>
          </a:prstGeom>
        </p:spPr>
      </p:pic>
      <p:pic>
        <p:nvPicPr>
          <p:cNvPr id="14" name="SK-7-img-13" descr="preencoded.png"/>
          <p:cNvPicPr>
            <a:picLocks noChangeAspect="1"/>
          </p:cNvPicPr>
          <p:nvPr/>
        </p:nvPicPr>
        <p:blipFill>
          <a:blip r:embed="rId14"/>
          <a:stretch>
            <a:fillRect/>
          </a:stretch>
        </p:blipFill>
        <p:spPr>
          <a:xfrm>
            <a:off x="666750" y="5684639"/>
            <a:ext cx="5000625" cy="601861"/>
          </a:xfrm>
          <a:prstGeom prst="rect">
            <a:avLst/>
          </a:prstGeom>
        </p:spPr>
      </p:pic>
      <p:pic>
        <p:nvPicPr>
          <p:cNvPr id="15" name="SK-7-img-14" descr="preencoded.png"/>
          <p:cNvPicPr>
            <a:picLocks noChangeAspect="1"/>
          </p:cNvPicPr>
          <p:nvPr/>
        </p:nvPicPr>
        <p:blipFill>
          <a:blip r:embed="rId15"/>
          <a:stretch>
            <a:fillRect/>
          </a:stretch>
        </p:blipFill>
        <p:spPr>
          <a:xfrm>
            <a:off x="6238875" y="1333500"/>
            <a:ext cx="5572125" cy="5238750"/>
          </a:xfrm>
          <a:prstGeom prst="rect">
            <a:avLst/>
          </a:prstGeom>
        </p:spPr>
      </p:pic>
      <p:pic>
        <p:nvPicPr>
          <p:cNvPr id="16" name="SK-7-img-15" descr="preencoded.png"/>
          <p:cNvPicPr>
            <a:picLocks noChangeAspect="1"/>
          </p:cNvPicPr>
          <p:nvPr/>
        </p:nvPicPr>
        <p:blipFill>
          <a:blip r:embed="rId7"/>
          <a:stretch>
            <a:fillRect/>
          </a:stretch>
        </p:blipFill>
        <p:spPr>
          <a:xfrm>
            <a:off x="6524625" y="1619250"/>
            <a:ext cx="5000625" cy="552450"/>
          </a:xfrm>
          <a:prstGeom prst="rect">
            <a:avLst/>
          </a:prstGeom>
        </p:spPr>
      </p:pic>
      <p:pic>
        <p:nvPicPr>
          <p:cNvPr id="17" name="SK-7-img-16" descr="preencoded.png"/>
          <p:cNvPicPr>
            <a:picLocks noChangeAspect="1"/>
          </p:cNvPicPr>
          <p:nvPr/>
        </p:nvPicPr>
        <p:blipFill>
          <a:blip r:embed="rId16"/>
          <a:stretch>
            <a:fillRect/>
          </a:stretch>
        </p:blipFill>
        <p:spPr>
          <a:xfrm>
            <a:off x="6572250" y="1719709"/>
            <a:ext cx="381000" cy="304800"/>
          </a:xfrm>
          <a:prstGeom prst="rect">
            <a:avLst/>
          </a:prstGeom>
        </p:spPr>
      </p:pic>
      <p:pic>
        <p:nvPicPr>
          <p:cNvPr id="18" name="SK-7-img-17" descr="preencoded.png"/>
          <p:cNvPicPr>
            <a:picLocks noChangeAspect="1"/>
          </p:cNvPicPr>
          <p:nvPr/>
        </p:nvPicPr>
        <p:blipFill>
          <a:blip r:embed="rId17"/>
          <a:stretch>
            <a:fillRect/>
          </a:stretch>
        </p:blipFill>
        <p:spPr>
          <a:xfrm>
            <a:off x="6524625" y="2362200"/>
            <a:ext cx="5000625" cy="647700"/>
          </a:xfrm>
          <a:prstGeom prst="rect">
            <a:avLst/>
          </a:prstGeom>
        </p:spPr>
      </p:pic>
      <p:pic>
        <p:nvPicPr>
          <p:cNvPr id="19" name="SK-7-img-18" descr="preencoded.png"/>
          <p:cNvPicPr>
            <a:picLocks noChangeAspect="1"/>
          </p:cNvPicPr>
          <p:nvPr/>
        </p:nvPicPr>
        <p:blipFill>
          <a:blip r:embed="rId18"/>
          <a:stretch>
            <a:fillRect/>
          </a:stretch>
        </p:blipFill>
        <p:spPr>
          <a:xfrm>
            <a:off x="6524625" y="3200400"/>
            <a:ext cx="214313" cy="175320"/>
          </a:xfrm>
          <a:prstGeom prst="rect">
            <a:avLst/>
          </a:prstGeom>
        </p:spPr>
      </p:pic>
      <p:pic>
        <p:nvPicPr>
          <p:cNvPr id="20" name="SK-7-img-19" descr="preencoded.png"/>
          <p:cNvPicPr>
            <a:picLocks noChangeAspect="1"/>
          </p:cNvPicPr>
          <p:nvPr/>
        </p:nvPicPr>
        <p:blipFill>
          <a:blip r:embed="rId19"/>
          <a:stretch>
            <a:fillRect/>
          </a:stretch>
        </p:blipFill>
        <p:spPr>
          <a:xfrm>
            <a:off x="6524625" y="3583186"/>
            <a:ext cx="214313" cy="175320"/>
          </a:xfrm>
          <a:prstGeom prst="rect">
            <a:avLst/>
          </a:prstGeom>
        </p:spPr>
      </p:pic>
      <p:pic>
        <p:nvPicPr>
          <p:cNvPr id="21" name="SK-7-img-20" descr="preencoded.png"/>
          <p:cNvPicPr>
            <a:picLocks noChangeAspect="1"/>
          </p:cNvPicPr>
          <p:nvPr/>
        </p:nvPicPr>
        <p:blipFill>
          <a:blip r:embed="rId19"/>
          <a:stretch>
            <a:fillRect/>
          </a:stretch>
        </p:blipFill>
        <p:spPr>
          <a:xfrm>
            <a:off x="6524625" y="3965972"/>
            <a:ext cx="214313" cy="175320"/>
          </a:xfrm>
          <a:prstGeom prst="rect">
            <a:avLst/>
          </a:prstGeom>
        </p:spPr>
      </p:pic>
      <p:pic>
        <p:nvPicPr>
          <p:cNvPr id="22" name="SK-7-img-21" descr="preencoded.png"/>
          <p:cNvPicPr>
            <a:picLocks noChangeAspect="1"/>
          </p:cNvPicPr>
          <p:nvPr/>
        </p:nvPicPr>
        <p:blipFill>
          <a:blip r:embed="rId20"/>
          <a:stretch>
            <a:fillRect/>
          </a:stretch>
        </p:blipFill>
        <p:spPr>
          <a:xfrm>
            <a:off x="6524625" y="4348758"/>
            <a:ext cx="214313" cy="175320"/>
          </a:xfrm>
          <a:prstGeom prst="rect">
            <a:avLst/>
          </a:prstGeom>
        </p:spPr>
      </p:pic>
      <p:pic>
        <p:nvPicPr>
          <p:cNvPr id="23" name="SK-7-img-22" descr="preencoded.png"/>
          <p:cNvPicPr>
            <a:picLocks noChangeAspect="1"/>
          </p:cNvPicPr>
          <p:nvPr/>
        </p:nvPicPr>
        <p:blipFill>
          <a:blip r:embed="rId21"/>
          <a:stretch>
            <a:fillRect/>
          </a:stretch>
        </p:blipFill>
        <p:spPr>
          <a:xfrm>
            <a:off x="6524625" y="5684639"/>
            <a:ext cx="5000625" cy="601861"/>
          </a:xfrm>
          <a:prstGeom prst="rect">
            <a:avLst/>
          </a:prstGeom>
        </p:spPr>
      </p:pic>
      <p:sp>
        <p:nvSpPr>
          <p:cNvPr id="24" name="SK-7-text-23"/>
          <p:cNvSpPr/>
          <p:nvPr/>
        </p:nvSpPr>
        <p:spPr>
          <a:xfrm>
            <a:off x="428625" y="238125"/>
            <a:ext cx="11763375"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IDF-DAR RISK STRATIFICATION: MODERATE AND LOW RISK</a:t>
            </a:r>
            <a:endParaRPr lang="en-US" sz="1800" dirty="0"/>
          </a:p>
        </p:txBody>
      </p:sp>
      <p:sp>
        <p:nvSpPr>
          <p:cNvPr id="25" name="SK-7-text-24"/>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6" name="SK-7-text-25"/>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7" name="SK-7-text-26"/>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8" name="SK-7-text-27"/>
          <p:cNvSpPr/>
          <p:nvPr/>
        </p:nvSpPr>
        <p:spPr>
          <a:xfrm>
            <a:off x="1285875" y="1690688"/>
            <a:ext cx="32689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Moderate Risk</a:t>
            </a:r>
            <a:endParaRPr lang="en-US" sz="1650" dirty="0"/>
          </a:p>
        </p:txBody>
      </p:sp>
      <p:sp>
        <p:nvSpPr>
          <p:cNvPr id="29" name="SK-7-text-28"/>
          <p:cNvSpPr/>
          <p:nvPr/>
        </p:nvSpPr>
        <p:spPr>
          <a:xfrm>
            <a:off x="809625" y="2362200"/>
            <a:ext cx="4714875" cy="647700"/>
          </a:xfrm>
          <a:prstGeom prst="rect">
            <a:avLst/>
          </a:prstGeom>
          <a:noFill/>
          <a:ln/>
        </p:spPr>
        <p:txBody>
          <a:bodyPr vert="horz" wrap="square" lIns="0" tIns="0" rIns="0" bIns="0" rtlCol="0" anchor="ctr"/>
          <a:lstStyle/>
          <a:p>
            <a:pPr marL="0" indent="0">
              <a:lnSpc>
                <a:spcPts val="1800"/>
              </a:lnSpc>
              <a:buNone/>
            </a:pPr>
            <a:r>
              <a:rPr lang="en-US" sz="1200" b="1" i="1" dirty="0">
                <a:solidFill>
                  <a:srgbClr val="636E72"/>
                </a:solidFill>
              </a:rPr>
              <a:t>Advice: Consider fasting with adjusted medication and close monitoring.</a:t>
            </a:r>
            <a:endParaRPr lang="en-US" sz="1200" dirty="0"/>
          </a:p>
        </p:txBody>
      </p:sp>
      <p:sp>
        <p:nvSpPr>
          <p:cNvPr id="30" name="SK-7-text-29"/>
          <p:cNvSpPr/>
          <p:nvPr/>
        </p:nvSpPr>
        <p:spPr>
          <a:xfrm>
            <a:off x="947737" y="3200400"/>
            <a:ext cx="1021842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Sulfonylureas</a:t>
            </a:r>
            <a:r>
              <a:rPr lang="en-US" sz="1350" dirty="0">
                <a:solidFill>
                  <a:srgbClr val="2D3436"/>
                </a:solidFill>
              </a:rPr>
              <a:t> (Gliclazide, Glimepiride)</a:t>
            </a:r>
            <a:endParaRPr lang="en-US" sz="1350" dirty="0"/>
          </a:p>
        </p:txBody>
      </p:sp>
      <p:sp>
        <p:nvSpPr>
          <p:cNvPr id="31" name="SK-7-text-30"/>
          <p:cNvSpPr/>
          <p:nvPr/>
        </p:nvSpPr>
        <p:spPr>
          <a:xfrm>
            <a:off x="947737" y="3583186"/>
            <a:ext cx="9601200"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Basal Insulin</a:t>
            </a:r>
            <a:r>
              <a:rPr lang="en-US" sz="1350" dirty="0">
                <a:solidFill>
                  <a:srgbClr val="2D3436"/>
                </a:solidFill>
              </a:rPr>
              <a:t> only (Background dose)</a:t>
            </a:r>
            <a:endParaRPr lang="en-US" sz="1350" dirty="0"/>
          </a:p>
        </p:txBody>
      </p:sp>
      <p:sp>
        <p:nvSpPr>
          <p:cNvPr id="32" name="SK-7-text-31"/>
          <p:cNvSpPr/>
          <p:nvPr/>
        </p:nvSpPr>
        <p:spPr>
          <a:xfrm>
            <a:off x="947737" y="3965972"/>
            <a:ext cx="4719638" cy="479822"/>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Well-controlled T2DM (HbA1c &lt;7.5% / 58 mmol/mol) on the above</a:t>
            </a:r>
            <a:endParaRPr lang="en-US" sz="1350" dirty="0"/>
          </a:p>
        </p:txBody>
      </p:sp>
      <p:sp>
        <p:nvSpPr>
          <p:cNvPr id="33" name="SK-7-text-32"/>
          <p:cNvSpPr/>
          <p:nvPr/>
        </p:nvSpPr>
        <p:spPr>
          <a:xfrm>
            <a:off x="947737" y="4588669"/>
            <a:ext cx="1124426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Well-controlled T1DM on MDI + CGM (Strict case-by-case)</a:t>
            </a:r>
            <a:endParaRPr lang="en-US" sz="1350" dirty="0"/>
          </a:p>
        </p:txBody>
      </p:sp>
      <p:sp>
        <p:nvSpPr>
          <p:cNvPr id="34" name="SK-7-text-33"/>
          <p:cNvSpPr/>
          <p:nvPr/>
        </p:nvSpPr>
        <p:spPr>
          <a:xfrm>
            <a:off x="781050" y="5684639"/>
            <a:ext cx="4772025" cy="601861"/>
          </a:xfrm>
          <a:prstGeom prst="rect">
            <a:avLst/>
          </a:prstGeom>
          <a:noFill/>
          <a:ln/>
        </p:spPr>
        <p:txBody>
          <a:bodyPr vert="horz" wrap="square" lIns="0" tIns="0" rIns="0" bIns="0" rtlCol="0" anchor="ctr"/>
          <a:lstStyle/>
          <a:p>
            <a:pPr marL="0" indent="0">
              <a:lnSpc>
                <a:spcPts val="1470"/>
              </a:lnSpc>
              <a:buNone/>
            </a:pPr>
            <a:r>
              <a:rPr lang="en-US" sz="1050" b="1" dirty="0">
                <a:solidFill>
                  <a:srgbClr val="D35400"/>
                </a:solidFill>
              </a:rPr>
              <a:t>AKT Tip:</a:t>
            </a:r>
            <a:r>
              <a:rPr lang="en-US" sz="1050" dirty="0">
                <a:solidFill>
                  <a:srgbClr val="2D3436"/>
                </a:solidFill>
              </a:rPr>
              <a:t> Unlike high risk, these patients </a:t>
            </a:r>
            <a:r>
              <a:rPr lang="en-US" sz="1050" i="1" dirty="0">
                <a:solidFill>
                  <a:srgbClr val="2D3436"/>
                </a:solidFill>
              </a:rPr>
              <a:t>can</a:t>
            </a:r>
            <a:r>
              <a:rPr lang="en-US" sz="1050" dirty="0">
                <a:solidFill>
                  <a:srgbClr val="2D3436"/>
                </a:solidFill>
              </a:rPr>
              <a:t> often fast, but require active dose titration (usually 50% reduction for SUs).</a:t>
            </a:r>
            <a:endParaRPr lang="en-US" sz="1050" dirty="0"/>
          </a:p>
        </p:txBody>
      </p:sp>
      <p:sp>
        <p:nvSpPr>
          <p:cNvPr id="35" name="SK-7-text-34"/>
          <p:cNvSpPr/>
          <p:nvPr/>
        </p:nvSpPr>
        <p:spPr>
          <a:xfrm>
            <a:off x="7143750" y="1690688"/>
            <a:ext cx="20116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D3436"/>
                </a:solidFill>
              </a:rPr>
              <a:t>Low Risk</a:t>
            </a:r>
            <a:endParaRPr lang="en-US" sz="1650" dirty="0"/>
          </a:p>
        </p:txBody>
      </p:sp>
      <p:sp>
        <p:nvSpPr>
          <p:cNvPr id="36" name="SK-7-text-35"/>
          <p:cNvSpPr/>
          <p:nvPr/>
        </p:nvSpPr>
        <p:spPr>
          <a:xfrm>
            <a:off x="6667500" y="2362200"/>
            <a:ext cx="4714875" cy="647700"/>
          </a:xfrm>
          <a:prstGeom prst="rect">
            <a:avLst/>
          </a:prstGeom>
          <a:noFill/>
          <a:ln/>
        </p:spPr>
        <p:txBody>
          <a:bodyPr vert="horz" wrap="square" lIns="0" tIns="0" rIns="0" bIns="0" rtlCol="0" anchor="ctr"/>
          <a:lstStyle/>
          <a:p>
            <a:pPr marL="0" indent="0">
              <a:lnSpc>
                <a:spcPts val="1800"/>
              </a:lnSpc>
              <a:buNone/>
            </a:pPr>
            <a:r>
              <a:rPr lang="en-US" sz="1200" b="1" i="1" dirty="0">
                <a:solidFill>
                  <a:srgbClr val="636E72"/>
                </a:solidFill>
              </a:rPr>
              <a:t>Advice: Generally safe to fast with dietary and timing adjustments.</a:t>
            </a:r>
            <a:endParaRPr lang="en-US" sz="1200" dirty="0"/>
          </a:p>
        </p:txBody>
      </p:sp>
      <p:sp>
        <p:nvSpPr>
          <p:cNvPr id="37" name="SK-7-text-36"/>
          <p:cNvSpPr/>
          <p:nvPr/>
        </p:nvSpPr>
        <p:spPr>
          <a:xfrm>
            <a:off x="6853238" y="3200400"/>
            <a:ext cx="533876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Diet alone</a:t>
            </a:r>
            <a:r>
              <a:rPr lang="en-US" sz="1350" dirty="0">
                <a:solidFill>
                  <a:srgbClr val="2D3436"/>
                </a:solidFill>
              </a:rPr>
              <a:t> (Low hypo risk)</a:t>
            </a:r>
            <a:endParaRPr lang="en-US" sz="1350" dirty="0"/>
          </a:p>
        </p:txBody>
      </p:sp>
      <p:sp>
        <p:nvSpPr>
          <p:cNvPr id="38" name="SK-7-text-37"/>
          <p:cNvSpPr/>
          <p:nvPr/>
        </p:nvSpPr>
        <p:spPr>
          <a:xfrm>
            <a:off x="6853238" y="3583186"/>
            <a:ext cx="533876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Metformin</a:t>
            </a:r>
            <a:r>
              <a:rPr lang="en-US" sz="1350" dirty="0">
                <a:solidFill>
                  <a:srgbClr val="2D3436"/>
                </a:solidFill>
              </a:rPr>
              <a:t> alone (Adjust timing)</a:t>
            </a:r>
            <a:endParaRPr lang="en-US" sz="1350" dirty="0"/>
          </a:p>
        </p:txBody>
      </p:sp>
      <p:sp>
        <p:nvSpPr>
          <p:cNvPr id="39" name="SK-7-text-38"/>
          <p:cNvSpPr/>
          <p:nvPr/>
        </p:nvSpPr>
        <p:spPr>
          <a:xfrm>
            <a:off x="6853238" y="3965972"/>
            <a:ext cx="533876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SGLT2 inhibitors</a:t>
            </a:r>
            <a:r>
              <a:rPr lang="en-US" sz="1350" dirty="0">
                <a:solidFill>
                  <a:srgbClr val="2D3436"/>
                </a:solidFill>
              </a:rPr>
              <a:t> (Watch hydration)</a:t>
            </a:r>
            <a:endParaRPr lang="en-US" sz="1350" dirty="0"/>
          </a:p>
        </p:txBody>
      </p:sp>
      <p:sp>
        <p:nvSpPr>
          <p:cNvPr id="40" name="SK-7-text-39"/>
          <p:cNvSpPr/>
          <p:nvPr/>
        </p:nvSpPr>
        <p:spPr>
          <a:xfrm>
            <a:off x="6853238" y="4348758"/>
            <a:ext cx="5338763" cy="239911"/>
          </a:xfrm>
          <a:prstGeom prst="rect">
            <a:avLst/>
          </a:prstGeom>
          <a:noFill/>
          <a:ln/>
        </p:spPr>
        <p:txBody>
          <a:bodyPr vert="horz" wrap="square" lIns="0" tIns="0" rIns="0" bIns="0" rtlCol="0" anchor="ctr"/>
          <a:lstStyle/>
          <a:p>
            <a:pPr marL="0" indent="0" algn="l">
              <a:lnSpc>
                <a:spcPts val="1890"/>
              </a:lnSpc>
              <a:buNone/>
            </a:pPr>
            <a:r>
              <a:rPr lang="en-US" sz="1350" dirty="0">
                <a:solidFill>
                  <a:srgbClr val="2D3436"/>
                </a:solidFill>
              </a:rPr>
              <a:t>Type 2 on </a:t>
            </a:r>
            <a:r>
              <a:rPr lang="en-US" sz="1350" b="1" dirty="0">
                <a:solidFill>
                  <a:srgbClr val="2D3436"/>
                </a:solidFill>
              </a:rPr>
              <a:t>DPP-4 inhibitors</a:t>
            </a:r>
            <a:r>
              <a:rPr lang="en-US" sz="1350" dirty="0">
                <a:solidFill>
                  <a:srgbClr val="2D3436"/>
                </a:solidFill>
              </a:rPr>
              <a:t> or </a:t>
            </a:r>
            <a:r>
              <a:rPr lang="en-US" sz="1350" b="1" dirty="0">
                <a:solidFill>
                  <a:srgbClr val="2D3436"/>
                </a:solidFill>
              </a:rPr>
              <a:t>GLP-1 RAs</a:t>
            </a:r>
            <a:endParaRPr lang="en-US" sz="1350" dirty="0"/>
          </a:p>
        </p:txBody>
      </p:sp>
      <p:sp>
        <p:nvSpPr>
          <p:cNvPr id="41" name="SK-7-text-40"/>
          <p:cNvSpPr/>
          <p:nvPr/>
        </p:nvSpPr>
        <p:spPr>
          <a:xfrm>
            <a:off x="6638925" y="5684639"/>
            <a:ext cx="4772025" cy="601861"/>
          </a:xfrm>
          <a:prstGeom prst="rect">
            <a:avLst/>
          </a:prstGeom>
          <a:noFill/>
          <a:ln/>
        </p:spPr>
        <p:txBody>
          <a:bodyPr vert="horz" wrap="square" lIns="0" tIns="0" rIns="0" bIns="0" rtlCol="0" anchor="ctr"/>
          <a:lstStyle/>
          <a:p>
            <a:pPr marL="0" indent="0">
              <a:lnSpc>
                <a:spcPts val="1470"/>
              </a:lnSpc>
              <a:buNone/>
            </a:pPr>
            <a:r>
              <a:rPr lang="en-US" sz="1050" b="1" dirty="0">
                <a:solidFill>
                  <a:srgbClr val="D35400"/>
                </a:solidFill>
              </a:rPr>
              <a:t>SCA Tip:</a:t>
            </a:r>
            <a:r>
              <a:rPr lang="en-US" sz="1050" dirty="0">
                <a:solidFill>
                  <a:srgbClr val="2D3436"/>
                </a:solidFill>
              </a:rPr>
              <a:t> Focus on "Safe Fasting" education. Reassure that these meds have low hypoglycemia risk compared to SUs or Insulin.</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8-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8-img-5" descr="preencoded.png"/>
          <p:cNvPicPr>
            <a:picLocks noChangeAspect="1"/>
          </p:cNvPicPr>
          <p:nvPr/>
        </p:nvPicPr>
        <p:blipFill>
          <a:blip r:embed="rId6"/>
          <a:stretch>
            <a:fillRect/>
          </a:stretch>
        </p:blipFill>
        <p:spPr>
          <a:xfrm>
            <a:off x="238125" y="1333500"/>
            <a:ext cx="5762625" cy="828675"/>
          </a:xfrm>
          <a:prstGeom prst="rect">
            <a:avLst/>
          </a:prstGeom>
        </p:spPr>
      </p:pic>
      <p:pic>
        <p:nvPicPr>
          <p:cNvPr id="7" name="SK-8-img-6" descr="preencoded.png"/>
          <p:cNvPicPr>
            <a:picLocks noChangeAspect="1"/>
          </p:cNvPicPr>
          <p:nvPr/>
        </p:nvPicPr>
        <p:blipFill>
          <a:blip r:embed="rId7"/>
          <a:stretch>
            <a:fillRect/>
          </a:stretch>
        </p:blipFill>
        <p:spPr>
          <a:xfrm>
            <a:off x="238125" y="2447925"/>
            <a:ext cx="5762625" cy="4171950"/>
          </a:xfrm>
          <a:prstGeom prst="rect">
            <a:avLst/>
          </a:prstGeom>
        </p:spPr>
      </p:pic>
      <p:pic>
        <p:nvPicPr>
          <p:cNvPr id="8" name="SK-8-img-7" descr="preencoded.png"/>
          <p:cNvPicPr>
            <a:picLocks noChangeAspect="1"/>
          </p:cNvPicPr>
          <p:nvPr/>
        </p:nvPicPr>
        <p:blipFill>
          <a:blip r:embed="rId8"/>
          <a:stretch>
            <a:fillRect/>
          </a:stretch>
        </p:blipFill>
        <p:spPr>
          <a:xfrm>
            <a:off x="428625" y="2638425"/>
            <a:ext cx="381000" cy="381000"/>
          </a:xfrm>
          <a:prstGeom prst="rect">
            <a:avLst/>
          </a:prstGeom>
        </p:spPr>
      </p:pic>
      <p:pic>
        <p:nvPicPr>
          <p:cNvPr id="9" name="SK-8-img-8" descr="preencoded.png"/>
          <p:cNvPicPr>
            <a:picLocks noChangeAspect="1"/>
          </p:cNvPicPr>
          <p:nvPr/>
        </p:nvPicPr>
        <p:blipFill>
          <a:blip r:embed="rId9"/>
          <a:stretch>
            <a:fillRect/>
          </a:stretch>
        </p:blipFill>
        <p:spPr>
          <a:xfrm>
            <a:off x="511969" y="2741265"/>
            <a:ext cx="214313" cy="175320"/>
          </a:xfrm>
          <a:prstGeom prst="rect">
            <a:avLst/>
          </a:prstGeom>
        </p:spPr>
      </p:pic>
      <p:pic>
        <p:nvPicPr>
          <p:cNvPr id="10" name="SK-8-img-9" descr="preencoded.png"/>
          <p:cNvPicPr>
            <a:picLocks noChangeAspect="1"/>
          </p:cNvPicPr>
          <p:nvPr/>
        </p:nvPicPr>
        <p:blipFill>
          <a:blip r:embed="rId10"/>
          <a:stretch>
            <a:fillRect/>
          </a:stretch>
        </p:blipFill>
        <p:spPr>
          <a:xfrm>
            <a:off x="6191250" y="1333500"/>
            <a:ext cx="5762625" cy="3590925"/>
          </a:xfrm>
          <a:prstGeom prst="rect">
            <a:avLst/>
          </a:prstGeom>
        </p:spPr>
      </p:pic>
      <p:pic>
        <p:nvPicPr>
          <p:cNvPr id="11" name="SK-8-img-10" descr="preencoded.png"/>
          <p:cNvPicPr>
            <a:picLocks noChangeAspect="1"/>
          </p:cNvPicPr>
          <p:nvPr/>
        </p:nvPicPr>
        <p:blipFill>
          <a:blip r:embed="rId11"/>
          <a:stretch>
            <a:fillRect/>
          </a:stretch>
        </p:blipFill>
        <p:spPr>
          <a:xfrm>
            <a:off x="6381750" y="1524000"/>
            <a:ext cx="381000" cy="381000"/>
          </a:xfrm>
          <a:prstGeom prst="rect">
            <a:avLst/>
          </a:prstGeom>
        </p:spPr>
      </p:pic>
      <p:pic>
        <p:nvPicPr>
          <p:cNvPr id="12" name="SK-8-img-11" descr="preencoded.png"/>
          <p:cNvPicPr>
            <a:picLocks noChangeAspect="1"/>
          </p:cNvPicPr>
          <p:nvPr/>
        </p:nvPicPr>
        <p:blipFill>
          <a:blip r:embed="rId12"/>
          <a:stretch>
            <a:fillRect/>
          </a:stretch>
        </p:blipFill>
        <p:spPr>
          <a:xfrm>
            <a:off x="6465094" y="1626840"/>
            <a:ext cx="214313" cy="175320"/>
          </a:xfrm>
          <a:prstGeom prst="rect">
            <a:avLst/>
          </a:prstGeom>
        </p:spPr>
      </p:pic>
      <p:pic>
        <p:nvPicPr>
          <p:cNvPr id="13" name="SK-8-img-12" descr="preencoded.png"/>
          <p:cNvPicPr>
            <a:picLocks noChangeAspect="1"/>
          </p:cNvPicPr>
          <p:nvPr/>
        </p:nvPicPr>
        <p:blipFill>
          <a:blip r:embed="rId13"/>
          <a:stretch>
            <a:fillRect/>
          </a:stretch>
        </p:blipFill>
        <p:spPr>
          <a:xfrm>
            <a:off x="6381750" y="4171950"/>
            <a:ext cx="5381625" cy="561975"/>
          </a:xfrm>
          <a:prstGeom prst="rect">
            <a:avLst/>
          </a:prstGeom>
        </p:spPr>
      </p:pic>
      <p:pic>
        <p:nvPicPr>
          <p:cNvPr id="14" name="SK-8-img-13" descr="preencoded.png"/>
          <p:cNvPicPr>
            <a:picLocks noChangeAspect="1"/>
          </p:cNvPicPr>
          <p:nvPr/>
        </p:nvPicPr>
        <p:blipFill>
          <a:blip r:embed="rId14"/>
          <a:stretch>
            <a:fillRect/>
          </a:stretch>
        </p:blipFill>
        <p:spPr>
          <a:xfrm>
            <a:off x="6524625" y="4291013"/>
            <a:ext cx="596354" cy="323850"/>
          </a:xfrm>
          <a:prstGeom prst="rect">
            <a:avLst/>
          </a:prstGeom>
        </p:spPr>
      </p:pic>
      <p:pic>
        <p:nvPicPr>
          <p:cNvPr id="15" name="SK-8-img-14" descr="preencoded.png"/>
          <p:cNvPicPr>
            <a:picLocks noChangeAspect="1"/>
          </p:cNvPicPr>
          <p:nvPr/>
        </p:nvPicPr>
        <p:blipFill>
          <a:blip r:embed="rId15"/>
          <a:stretch>
            <a:fillRect/>
          </a:stretch>
        </p:blipFill>
        <p:spPr>
          <a:xfrm>
            <a:off x="6191250" y="5067300"/>
            <a:ext cx="5762625" cy="1552575"/>
          </a:xfrm>
          <a:prstGeom prst="rect">
            <a:avLst/>
          </a:prstGeom>
        </p:spPr>
      </p:pic>
      <p:pic>
        <p:nvPicPr>
          <p:cNvPr id="16" name="SK-8-img-15" descr="preencoded.png"/>
          <p:cNvPicPr>
            <a:picLocks noChangeAspect="1"/>
          </p:cNvPicPr>
          <p:nvPr/>
        </p:nvPicPr>
        <p:blipFill>
          <a:blip r:embed="rId16"/>
          <a:stretch>
            <a:fillRect/>
          </a:stretch>
        </p:blipFill>
        <p:spPr>
          <a:xfrm>
            <a:off x="6381750" y="5257800"/>
            <a:ext cx="381000" cy="381000"/>
          </a:xfrm>
          <a:prstGeom prst="rect">
            <a:avLst/>
          </a:prstGeom>
        </p:spPr>
      </p:pic>
      <p:pic>
        <p:nvPicPr>
          <p:cNvPr id="17" name="SK-8-img-16" descr="preencoded.png"/>
          <p:cNvPicPr>
            <a:picLocks noChangeAspect="1"/>
          </p:cNvPicPr>
          <p:nvPr/>
        </p:nvPicPr>
        <p:blipFill>
          <a:blip r:embed="rId17"/>
          <a:stretch>
            <a:fillRect/>
          </a:stretch>
        </p:blipFill>
        <p:spPr>
          <a:xfrm>
            <a:off x="6465094" y="5360640"/>
            <a:ext cx="214313" cy="175320"/>
          </a:xfrm>
          <a:prstGeom prst="rect">
            <a:avLst/>
          </a:prstGeom>
        </p:spPr>
      </p:pic>
      <p:sp>
        <p:nvSpPr>
          <p:cNvPr id="18" name="SK-8-text-17"/>
          <p:cNvSpPr/>
          <p:nvPr/>
        </p:nvSpPr>
        <p:spPr>
          <a:xfrm>
            <a:off x="428625" y="238125"/>
            <a:ext cx="109728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THE PRE-RAMADAN REVIEW: TIMING AND GOALS</a:t>
            </a:r>
            <a:endParaRPr lang="en-US" sz="1800" dirty="0"/>
          </a:p>
        </p:txBody>
      </p:sp>
      <p:sp>
        <p:nvSpPr>
          <p:cNvPr id="19" name="SK-8-text-18"/>
          <p:cNvSpPr/>
          <p:nvPr/>
        </p:nvSpPr>
        <p:spPr>
          <a:xfrm>
            <a:off x="10582275" y="361950"/>
            <a:ext cx="1609725"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0" name="SK-8-text-19"/>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1" name="SK-8-text-20"/>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2" name="SK-8-text-21"/>
          <p:cNvSpPr/>
          <p:nvPr/>
        </p:nvSpPr>
        <p:spPr>
          <a:xfrm>
            <a:off x="381000" y="1476375"/>
            <a:ext cx="5476875"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FFFFFF"/>
                </a:solidFill>
              </a:rPr>
              <a:t>6–8 Weeks Before</a:t>
            </a:r>
            <a:endParaRPr lang="en-US" sz="1650" dirty="0"/>
          </a:p>
        </p:txBody>
      </p:sp>
      <p:sp>
        <p:nvSpPr>
          <p:cNvPr id="23" name="SK-8-text-22"/>
          <p:cNvSpPr/>
          <p:nvPr/>
        </p:nvSpPr>
        <p:spPr>
          <a:xfrm>
            <a:off x="1771650" y="1828800"/>
            <a:ext cx="2695575" cy="152400"/>
          </a:xfrm>
          <a:prstGeom prst="rect">
            <a:avLst/>
          </a:prstGeom>
          <a:noFill/>
          <a:ln/>
        </p:spPr>
        <p:txBody>
          <a:bodyPr vert="horz" wrap="square" lIns="0" tIns="0" rIns="0" bIns="0" rtlCol="0" anchor="ctr"/>
          <a:lstStyle/>
          <a:p>
            <a:pPr marL="0" indent="0" algn="ctr">
              <a:lnSpc>
                <a:spcPts val="1575"/>
              </a:lnSpc>
              <a:buNone/>
            </a:pPr>
            <a:r>
              <a:rPr lang="en-US" sz="1050" dirty="0">
                <a:solidFill>
                  <a:srgbClr val="FFFFFF">
                    <a:alpha val="90000"/>
                  </a:srgbClr>
                </a:solidFill>
              </a:rPr>
              <a:t>The Gold Standard Timing for Clinical Success</a:t>
            </a:r>
            <a:endParaRPr lang="en-US" sz="1050" dirty="0"/>
          </a:p>
        </p:txBody>
      </p:sp>
      <p:sp>
        <p:nvSpPr>
          <p:cNvPr id="24" name="SK-8-text-23"/>
          <p:cNvSpPr/>
          <p:nvPr/>
        </p:nvSpPr>
        <p:spPr>
          <a:xfrm>
            <a:off x="923925" y="2700338"/>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Rationale for Early Review</a:t>
            </a:r>
            <a:endParaRPr lang="en-US" sz="1350" dirty="0"/>
          </a:p>
        </p:txBody>
      </p:sp>
      <p:sp>
        <p:nvSpPr>
          <p:cNvPr id="25" name="SK-8-text-24"/>
          <p:cNvSpPr/>
          <p:nvPr/>
        </p:nvSpPr>
        <p:spPr>
          <a:xfrm>
            <a:off x="666750" y="3133725"/>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Medication Stabilization:</a:t>
            </a:r>
            <a:r>
              <a:rPr lang="en-US" sz="1125" dirty="0">
                <a:solidFill>
                  <a:srgbClr val="2D3436"/>
                </a:solidFill>
              </a:rPr>
              <a:t> Allows dose adjustments (e.g., Metformin MR switch or SGLT2i timing) to settle before the fast begins.</a:t>
            </a:r>
            <a:endParaRPr lang="en-US" sz="1125" dirty="0"/>
          </a:p>
        </p:txBody>
      </p:sp>
      <p:sp>
        <p:nvSpPr>
          <p:cNvPr id="26" name="SK-8-text-25"/>
          <p:cNvSpPr/>
          <p:nvPr/>
        </p:nvSpPr>
        <p:spPr>
          <a:xfrm>
            <a:off x="666750" y="3648075"/>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Baseline Monitoring:</a:t>
            </a:r>
            <a:r>
              <a:rPr lang="en-US" sz="1125" dirty="0">
                <a:solidFill>
                  <a:srgbClr val="2D3436"/>
                </a:solidFill>
              </a:rPr>
              <a:t> Establishes a clear picture of current control (HbA1c, BP, UACR) to inform risk stratification.</a:t>
            </a:r>
            <a:endParaRPr lang="en-US" sz="1125" dirty="0"/>
          </a:p>
        </p:txBody>
      </p:sp>
      <p:sp>
        <p:nvSpPr>
          <p:cNvPr id="27" name="SK-8-text-26"/>
          <p:cNvSpPr/>
          <p:nvPr/>
        </p:nvSpPr>
        <p:spPr>
          <a:xfrm>
            <a:off x="666750" y="4162425"/>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Proactive Education:</a:t>
            </a:r>
            <a:r>
              <a:rPr lang="en-US" sz="1125" dirty="0">
                <a:solidFill>
                  <a:srgbClr val="2D3436"/>
                </a:solidFill>
              </a:rPr>
              <a:t> Gives the patient sufficient time to process nutritional changes and practice glucose monitoring routines.</a:t>
            </a:r>
            <a:endParaRPr lang="en-US" sz="1125" dirty="0"/>
          </a:p>
        </p:txBody>
      </p:sp>
      <p:sp>
        <p:nvSpPr>
          <p:cNvPr id="28" name="SK-8-text-27"/>
          <p:cNvSpPr/>
          <p:nvPr/>
        </p:nvSpPr>
        <p:spPr>
          <a:xfrm>
            <a:off x="666750" y="4676775"/>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Avoiding Crises:</a:t>
            </a:r>
            <a:r>
              <a:rPr lang="en-US" sz="1125" dirty="0">
                <a:solidFill>
                  <a:srgbClr val="2D3436"/>
                </a:solidFill>
              </a:rPr>
              <a:t> Prevents last-minute consultations where high-risk patients may fast without a safe plan.</a:t>
            </a:r>
            <a:endParaRPr lang="en-US" sz="1125" dirty="0"/>
          </a:p>
        </p:txBody>
      </p:sp>
      <p:sp>
        <p:nvSpPr>
          <p:cNvPr id="29" name="SK-8-text-28"/>
          <p:cNvSpPr/>
          <p:nvPr/>
        </p:nvSpPr>
        <p:spPr>
          <a:xfrm>
            <a:off x="6877050" y="158591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Core Consultation Goals</a:t>
            </a:r>
            <a:endParaRPr lang="en-US" sz="1350" dirty="0"/>
          </a:p>
        </p:txBody>
      </p:sp>
      <p:sp>
        <p:nvSpPr>
          <p:cNvPr id="30" name="SK-8-text-29"/>
          <p:cNvSpPr/>
          <p:nvPr/>
        </p:nvSpPr>
        <p:spPr>
          <a:xfrm>
            <a:off x="6619875" y="2019300"/>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Assess Risk:</a:t>
            </a:r>
            <a:r>
              <a:rPr lang="en-US" sz="1125" dirty="0">
                <a:solidFill>
                  <a:srgbClr val="2D3436"/>
                </a:solidFill>
              </a:rPr>
              <a:t> Use IDF-DAR tools to categorize as High, Moderate, or Low risk (Crucial AKT knowledge).</a:t>
            </a:r>
            <a:endParaRPr lang="en-US" sz="1125" dirty="0"/>
          </a:p>
        </p:txBody>
      </p:sp>
      <p:sp>
        <p:nvSpPr>
          <p:cNvPr id="31" name="SK-8-text-30"/>
          <p:cNvSpPr/>
          <p:nvPr/>
        </p:nvSpPr>
        <p:spPr>
          <a:xfrm>
            <a:off x="6619875" y="2533650"/>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Clarify Intention:</a:t>
            </a:r>
            <a:r>
              <a:rPr lang="en-US" sz="1125" dirty="0">
                <a:solidFill>
                  <a:srgbClr val="2D3436"/>
                </a:solidFill>
              </a:rPr>
              <a:t> Discuss the religious exemption and explore the patient's individual desire to fast.</a:t>
            </a:r>
            <a:endParaRPr lang="en-US" sz="1125" dirty="0"/>
          </a:p>
        </p:txBody>
      </p:sp>
      <p:sp>
        <p:nvSpPr>
          <p:cNvPr id="32" name="SK-8-text-31"/>
          <p:cNvSpPr/>
          <p:nvPr/>
        </p:nvSpPr>
        <p:spPr>
          <a:xfrm>
            <a:off x="6619875" y="3048000"/>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Monitoring Plan:</a:t>
            </a:r>
            <a:r>
              <a:rPr lang="en-US" sz="1125" dirty="0">
                <a:solidFill>
                  <a:srgbClr val="2D3436"/>
                </a:solidFill>
              </a:rPr>
              <a:t> Agree on frequency of BG checks and confirm that testing </a:t>
            </a:r>
            <a:r>
              <a:rPr lang="en-US" sz="1125" b="1" dirty="0">
                <a:solidFill>
                  <a:srgbClr val="2D3436"/>
                </a:solidFill>
              </a:rPr>
              <a:t>does not</a:t>
            </a:r>
            <a:r>
              <a:rPr lang="en-US" sz="1125" dirty="0">
                <a:solidFill>
                  <a:srgbClr val="2D3436"/>
                </a:solidFill>
              </a:rPr>
              <a:t> break the fast.</a:t>
            </a:r>
            <a:endParaRPr lang="en-US" sz="1125" dirty="0"/>
          </a:p>
        </p:txBody>
      </p:sp>
      <p:sp>
        <p:nvSpPr>
          <p:cNvPr id="33" name="SK-8-text-32"/>
          <p:cNvSpPr/>
          <p:nvPr/>
        </p:nvSpPr>
        <p:spPr>
          <a:xfrm>
            <a:off x="6619875" y="3562350"/>
            <a:ext cx="51435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"Break Fast" Thresholds:</a:t>
            </a:r>
            <a:r>
              <a:rPr lang="en-US" sz="1125" dirty="0">
                <a:solidFill>
                  <a:srgbClr val="2D3436"/>
                </a:solidFill>
              </a:rPr>
              <a:t> Define clear safety limits (BG &lt;3.9 or &gt;16.6 mmol/L) for immediate action.</a:t>
            </a:r>
            <a:endParaRPr lang="en-US" sz="1125" dirty="0"/>
          </a:p>
        </p:txBody>
      </p:sp>
      <p:sp>
        <p:nvSpPr>
          <p:cNvPr id="34" name="SK-8-text-33"/>
          <p:cNvSpPr/>
          <p:nvPr/>
        </p:nvSpPr>
        <p:spPr>
          <a:xfrm>
            <a:off x="6581775" y="4291013"/>
            <a:ext cx="482054" cy="323850"/>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AKT PEARL</a:t>
            </a:r>
            <a:endParaRPr lang="en-US" sz="750" dirty="0"/>
          </a:p>
        </p:txBody>
      </p:sp>
      <p:sp>
        <p:nvSpPr>
          <p:cNvPr id="35" name="SK-8-text-34"/>
          <p:cNvSpPr/>
          <p:nvPr/>
        </p:nvSpPr>
        <p:spPr>
          <a:xfrm>
            <a:off x="7216229" y="4267200"/>
            <a:ext cx="4404271" cy="371475"/>
          </a:xfrm>
          <a:prstGeom prst="rect">
            <a:avLst/>
          </a:prstGeom>
          <a:noFill/>
          <a:ln/>
        </p:spPr>
        <p:txBody>
          <a:bodyPr vert="horz" wrap="square" lIns="0" tIns="0" rIns="0" bIns="0" rtlCol="0" anchor="ctr"/>
          <a:lstStyle/>
          <a:p>
            <a:pPr marL="0" indent="0">
              <a:lnSpc>
                <a:spcPts val="1463"/>
              </a:lnSpc>
              <a:buNone/>
            </a:pPr>
            <a:r>
              <a:rPr lang="en-US" sz="975" dirty="0">
                <a:solidFill>
                  <a:srgbClr val="FFFFFF"/>
                </a:solidFill>
              </a:rPr>
              <a:t>The 6-8 week window is the standard guideline answer for pre-fasting intervention.</a:t>
            </a:r>
            <a:endParaRPr lang="en-US" sz="975" dirty="0"/>
          </a:p>
        </p:txBody>
      </p:sp>
      <p:sp>
        <p:nvSpPr>
          <p:cNvPr id="36" name="SK-8-text-35"/>
          <p:cNvSpPr/>
          <p:nvPr/>
        </p:nvSpPr>
        <p:spPr>
          <a:xfrm>
            <a:off x="6877050" y="5319713"/>
            <a:ext cx="53149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Tip: Shared Decision Making</a:t>
            </a:r>
            <a:endParaRPr lang="en-US" sz="1350" dirty="0"/>
          </a:p>
        </p:txBody>
      </p:sp>
      <p:sp>
        <p:nvSpPr>
          <p:cNvPr id="37" name="SK-8-text-36"/>
          <p:cNvSpPr/>
          <p:nvPr/>
        </p:nvSpPr>
        <p:spPr>
          <a:xfrm>
            <a:off x="6381750" y="5753100"/>
            <a:ext cx="5381625" cy="373261"/>
          </a:xfrm>
          <a:prstGeom prst="rect">
            <a:avLst/>
          </a:prstGeom>
          <a:noFill/>
          <a:ln/>
        </p:spPr>
        <p:txBody>
          <a:bodyPr vert="horz" wrap="square" lIns="0" tIns="0" rIns="0" bIns="0" rtlCol="0" anchor="ctr"/>
          <a:lstStyle/>
          <a:p>
            <a:pPr marL="0" indent="0">
              <a:lnSpc>
                <a:spcPts val="1470"/>
              </a:lnSpc>
              <a:buNone/>
            </a:pPr>
            <a:r>
              <a:rPr lang="en-US" sz="1050" dirty="0">
                <a:solidFill>
                  <a:srgbClr val="444444"/>
                </a:solidFill>
              </a:rPr>
              <a:t>"I want to support you to fast safely" is more effective than "You shouldn't fast." Use the 6-8 week review to build a partnership, not just to issue directives.</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4"/>
          <a:stretch>
            <a:fillRect/>
          </a:stretch>
        </p:blipFill>
        <p:spPr>
          <a:xfrm>
            <a:off x="190500" y="95250"/>
            <a:ext cx="11811000" cy="904875"/>
          </a:xfrm>
          <a:prstGeom prst="rect">
            <a:avLst/>
          </a:prstGeom>
        </p:spPr>
      </p:pic>
      <p:pic>
        <p:nvPicPr>
          <p:cNvPr id="5" name="SK-9-img-4" descr="preencoded.png"/>
          <p:cNvPicPr>
            <a:picLocks noChangeAspect="1"/>
          </p:cNvPicPr>
          <p:nvPr/>
        </p:nvPicPr>
        <p:blipFill>
          <a:blip r:embed="rId5"/>
          <a:stretch>
            <a:fillRect/>
          </a:stretch>
        </p:blipFill>
        <p:spPr>
          <a:xfrm>
            <a:off x="428625" y="619125"/>
            <a:ext cx="11334750" cy="238125"/>
          </a:xfrm>
          <a:prstGeom prst="rect">
            <a:avLst/>
          </a:prstGeom>
        </p:spPr>
      </p:pic>
      <p:pic>
        <p:nvPicPr>
          <p:cNvPr id="6" name="SK-9-img-5" descr="preencoded.png"/>
          <p:cNvPicPr>
            <a:picLocks noChangeAspect="1"/>
          </p:cNvPicPr>
          <p:nvPr/>
        </p:nvPicPr>
        <p:blipFill>
          <a:blip r:embed="rId6"/>
          <a:stretch>
            <a:fillRect/>
          </a:stretch>
        </p:blipFill>
        <p:spPr>
          <a:xfrm>
            <a:off x="190500" y="1333500"/>
            <a:ext cx="3810000" cy="1682800"/>
          </a:xfrm>
          <a:prstGeom prst="rect">
            <a:avLst/>
          </a:prstGeom>
        </p:spPr>
      </p:pic>
      <p:pic>
        <p:nvPicPr>
          <p:cNvPr id="7" name="SK-9-img-6" descr="preencoded.png"/>
          <p:cNvPicPr>
            <a:picLocks noChangeAspect="1"/>
          </p:cNvPicPr>
          <p:nvPr/>
        </p:nvPicPr>
        <p:blipFill>
          <a:blip r:embed="rId7"/>
          <a:stretch>
            <a:fillRect/>
          </a:stretch>
        </p:blipFill>
        <p:spPr>
          <a:xfrm>
            <a:off x="333375" y="1904107"/>
            <a:ext cx="190500" cy="152400"/>
          </a:xfrm>
          <a:prstGeom prst="rect">
            <a:avLst/>
          </a:prstGeom>
        </p:spPr>
      </p:pic>
      <p:pic>
        <p:nvPicPr>
          <p:cNvPr id="8" name="SK-9-img-7" descr="preencoded.png"/>
          <p:cNvPicPr>
            <a:picLocks noChangeAspect="1"/>
          </p:cNvPicPr>
          <p:nvPr/>
        </p:nvPicPr>
        <p:blipFill>
          <a:blip r:embed="rId8"/>
          <a:stretch>
            <a:fillRect/>
          </a:stretch>
        </p:blipFill>
        <p:spPr>
          <a:xfrm>
            <a:off x="190500" y="3159175"/>
            <a:ext cx="3810000" cy="1682800"/>
          </a:xfrm>
          <a:prstGeom prst="rect">
            <a:avLst/>
          </a:prstGeom>
        </p:spPr>
      </p:pic>
      <p:pic>
        <p:nvPicPr>
          <p:cNvPr id="9" name="SK-9-img-8" descr="preencoded.png"/>
          <p:cNvPicPr>
            <a:picLocks noChangeAspect="1"/>
          </p:cNvPicPr>
          <p:nvPr/>
        </p:nvPicPr>
        <p:blipFill>
          <a:blip r:embed="rId9"/>
          <a:stretch>
            <a:fillRect/>
          </a:stretch>
        </p:blipFill>
        <p:spPr>
          <a:xfrm>
            <a:off x="333375" y="3729782"/>
            <a:ext cx="190500" cy="152400"/>
          </a:xfrm>
          <a:prstGeom prst="rect">
            <a:avLst/>
          </a:prstGeom>
        </p:spPr>
      </p:pic>
      <p:pic>
        <p:nvPicPr>
          <p:cNvPr id="10" name="SK-9-img-9" descr="preencoded.png"/>
          <p:cNvPicPr>
            <a:picLocks noChangeAspect="1"/>
          </p:cNvPicPr>
          <p:nvPr/>
        </p:nvPicPr>
        <p:blipFill>
          <a:blip r:embed="rId10"/>
          <a:stretch>
            <a:fillRect/>
          </a:stretch>
        </p:blipFill>
        <p:spPr>
          <a:xfrm>
            <a:off x="190500" y="4984849"/>
            <a:ext cx="3810000" cy="1682800"/>
          </a:xfrm>
          <a:prstGeom prst="rect">
            <a:avLst/>
          </a:prstGeom>
        </p:spPr>
      </p:pic>
      <p:pic>
        <p:nvPicPr>
          <p:cNvPr id="11" name="SK-9-img-10" descr="preencoded.png"/>
          <p:cNvPicPr>
            <a:picLocks noChangeAspect="1"/>
          </p:cNvPicPr>
          <p:nvPr/>
        </p:nvPicPr>
        <p:blipFill>
          <a:blip r:embed="rId11"/>
          <a:stretch>
            <a:fillRect/>
          </a:stretch>
        </p:blipFill>
        <p:spPr>
          <a:xfrm>
            <a:off x="333375" y="5468838"/>
            <a:ext cx="190500" cy="152400"/>
          </a:xfrm>
          <a:prstGeom prst="rect">
            <a:avLst/>
          </a:prstGeom>
        </p:spPr>
      </p:pic>
      <p:pic>
        <p:nvPicPr>
          <p:cNvPr id="12" name="SK-9-img-11" descr="preencoded.png"/>
          <p:cNvPicPr>
            <a:picLocks noChangeAspect="1"/>
          </p:cNvPicPr>
          <p:nvPr/>
        </p:nvPicPr>
        <p:blipFill>
          <a:blip r:embed="rId6"/>
          <a:stretch>
            <a:fillRect/>
          </a:stretch>
        </p:blipFill>
        <p:spPr>
          <a:xfrm>
            <a:off x="4191000" y="1333500"/>
            <a:ext cx="3810000" cy="1682800"/>
          </a:xfrm>
          <a:prstGeom prst="rect">
            <a:avLst/>
          </a:prstGeom>
        </p:spPr>
      </p:pic>
      <p:pic>
        <p:nvPicPr>
          <p:cNvPr id="13" name="SK-9-img-12" descr="preencoded.png"/>
          <p:cNvPicPr>
            <a:picLocks noChangeAspect="1"/>
          </p:cNvPicPr>
          <p:nvPr/>
        </p:nvPicPr>
        <p:blipFill>
          <a:blip r:embed="rId12"/>
          <a:stretch>
            <a:fillRect/>
          </a:stretch>
        </p:blipFill>
        <p:spPr>
          <a:xfrm>
            <a:off x="4333875" y="1904107"/>
            <a:ext cx="190500" cy="152400"/>
          </a:xfrm>
          <a:prstGeom prst="rect">
            <a:avLst/>
          </a:prstGeom>
        </p:spPr>
      </p:pic>
      <p:pic>
        <p:nvPicPr>
          <p:cNvPr id="14" name="SK-9-img-13" descr="preencoded.png"/>
          <p:cNvPicPr>
            <a:picLocks noChangeAspect="1"/>
          </p:cNvPicPr>
          <p:nvPr/>
        </p:nvPicPr>
        <p:blipFill>
          <a:blip r:embed="rId8"/>
          <a:stretch>
            <a:fillRect/>
          </a:stretch>
        </p:blipFill>
        <p:spPr>
          <a:xfrm>
            <a:off x="4191000" y="3159175"/>
            <a:ext cx="3810000" cy="1682800"/>
          </a:xfrm>
          <a:prstGeom prst="rect">
            <a:avLst/>
          </a:prstGeom>
        </p:spPr>
      </p:pic>
      <p:pic>
        <p:nvPicPr>
          <p:cNvPr id="15" name="SK-9-img-14" descr="preencoded.png"/>
          <p:cNvPicPr>
            <a:picLocks noChangeAspect="1"/>
          </p:cNvPicPr>
          <p:nvPr/>
        </p:nvPicPr>
        <p:blipFill>
          <a:blip r:embed="rId13"/>
          <a:stretch>
            <a:fillRect/>
          </a:stretch>
        </p:blipFill>
        <p:spPr>
          <a:xfrm>
            <a:off x="4333875" y="3729782"/>
            <a:ext cx="190500" cy="152400"/>
          </a:xfrm>
          <a:prstGeom prst="rect">
            <a:avLst/>
          </a:prstGeom>
        </p:spPr>
      </p:pic>
      <p:pic>
        <p:nvPicPr>
          <p:cNvPr id="16" name="SK-9-img-15" descr="preencoded.png"/>
          <p:cNvPicPr>
            <a:picLocks noChangeAspect="1"/>
          </p:cNvPicPr>
          <p:nvPr/>
        </p:nvPicPr>
        <p:blipFill>
          <a:blip r:embed="rId10"/>
          <a:stretch>
            <a:fillRect/>
          </a:stretch>
        </p:blipFill>
        <p:spPr>
          <a:xfrm>
            <a:off x="4191000" y="4984849"/>
            <a:ext cx="3810000" cy="1682800"/>
          </a:xfrm>
          <a:prstGeom prst="rect">
            <a:avLst/>
          </a:prstGeom>
        </p:spPr>
      </p:pic>
      <p:pic>
        <p:nvPicPr>
          <p:cNvPr id="17" name="SK-9-img-16" descr="preencoded.png"/>
          <p:cNvPicPr>
            <a:picLocks noChangeAspect="1"/>
          </p:cNvPicPr>
          <p:nvPr/>
        </p:nvPicPr>
        <p:blipFill>
          <a:blip r:embed="rId14"/>
          <a:stretch>
            <a:fillRect/>
          </a:stretch>
        </p:blipFill>
        <p:spPr>
          <a:xfrm>
            <a:off x="4333875" y="5555456"/>
            <a:ext cx="190500" cy="152400"/>
          </a:xfrm>
          <a:prstGeom prst="rect">
            <a:avLst/>
          </a:prstGeom>
        </p:spPr>
      </p:pic>
      <p:pic>
        <p:nvPicPr>
          <p:cNvPr id="18" name="SK-9-img-17" descr="preencoded.png"/>
          <p:cNvPicPr>
            <a:picLocks noChangeAspect="1"/>
          </p:cNvPicPr>
          <p:nvPr/>
        </p:nvPicPr>
        <p:blipFill>
          <a:blip r:embed="rId6"/>
          <a:stretch>
            <a:fillRect/>
          </a:stretch>
        </p:blipFill>
        <p:spPr>
          <a:xfrm>
            <a:off x="8191500" y="1333500"/>
            <a:ext cx="3810000" cy="1682800"/>
          </a:xfrm>
          <a:prstGeom prst="rect">
            <a:avLst/>
          </a:prstGeom>
        </p:spPr>
      </p:pic>
      <p:pic>
        <p:nvPicPr>
          <p:cNvPr id="19" name="SK-9-img-18" descr="preencoded.png"/>
          <p:cNvPicPr>
            <a:picLocks noChangeAspect="1"/>
          </p:cNvPicPr>
          <p:nvPr/>
        </p:nvPicPr>
        <p:blipFill>
          <a:blip r:embed="rId15"/>
          <a:stretch>
            <a:fillRect/>
          </a:stretch>
        </p:blipFill>
        <p:spPr>
          <a:xfrm>
            <a:off x="8334375" y="1904107"/>
            <a:ext cx="190500" cy="152400"/>
          </a:xfrm>
          <a:prstGeom prst="rect">
            <a:avLst/>
          </a:prstGeom>
        </p:spPr>
      </p:pic>
      <p:pic>
        <p:nvPicPr>
          <p:cNvPr id="20" name="SK-9-img-19" descr="preencoded.png"/>
          <p:cNvPicPr>
            <a:picLocks noChangeAspect="1"/>
          </p:cNvPicPr>
          <p:nvPr/>
        </p:nvPicPr>
        <p:blipFill>
          <a:blip r:embed="rId8"/>
          <a:stretch>
            <a:fillRect/>
          </a:stretch>
        </p:blipFill>
        <p:spPr>
          <a:xfrm>
            <a:off x="8191500" y="3159175"/>
            <a:ext cx="3810000" cy="1682800"/>
          </a:xfrm>
          <a:prstGeom prst="rect">
            <a:avLst/>
          </a:prstGeom>
        </p:spPr>
      </p:pic>
      <p:pic>
        <p:nvPicPr>
          <p:cNvPr id="21" name="SK-9-img-20" descr="preencoded.png"/>
          <p:cNvPicPr>
            <a:picLocks noChangeAspect="1"/>
          </p:cNvPicPr>
          <p:nvPr/>
        </p:nvPicPr>
        <p:blipFill>
          <a:blip r:embed="rId16"/>
          <a:stretch>
            <a:fillRect/>
          </a:stretch>
        </p:blipFill>
        <p:spPr>
          <a:xfrm>
            <a:off x="8334375" y="3729782"/>
            <a:ext cx="190500" cy="152400"/>
          </a:xfrm>
          <a:prstGeom prst="rect">
            <a:avLst/>
          </a:prstGeom>
        </p:spPr>
      </p:pic>
      <p:pic>
        <p:nvPicPr>
          <p:cNvPr id="22" name="SK-9-img-21" descr="preencoded.png"/>
          <p:cNvPicPr>
            <a:picLocks noChangeAspect="1"/>
          </p:cNvPicPr>
          <p:nvPr/>
        </p:nvPicPr>
        <p:blipFill>
          <a:blip r:embed="rId10"/>
          <a:stretch>
            <a:fillRect/>
          </a:stretch>
        </p:blipFill>
        <p:spPr>
          <a:xfrm>
            <a:off x="8191500" y="4984849"/>
            <a:ext cx="3810000" cy="1682800"/>
          </a:xfrm>
          <a:prstGeom prst="rect">
            <a:avLst/>
          </a:prstGeom>
        </p:spPr>
      </p:pic>
      <p:pic>
        <p:nvPicPr>
          <p:cNvPr id="23" name="SK-9-img-22" descr="preencoded.png"/>
          <p:cNvPicPr>
            <a:picLocks noChangeAspect="1"/>
          </p:cNvPicPr>
          <p:nvPr/>
        </p:nvPicPr>
        <p:blipFill>
          <a:blip r:embed="rId17"/>
          <a:stretch>
            <a:fillRect/>
          </a:stretch>
        </p:blipFill>
        <p:spPr>
          <a:xfrm>
            <a:off x="8334375" y="5555456"/>
            <a:ext cx="190500" cy="152400"/>
          </a:xfrm>
          <a:prstGeom prst="rect">
            <a:avLst/>
          </a:prstGeom>
        </p:spPr>
      </p:pic>
      <p:sp>
        <p:nvSpPr>
          <p:cNvPr id="24" name="SK-9-text-23"/>
          <p:cNvSpPr/>
          <p:nvPr/>
        </p:nvSpPr>
        <p:spPr>
          <a:xfrm>
            <a:off x="428625" y="238125"/>
            <a:ext cx="768096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FFFFFF"/>
                </a:solidFill>
              </a:rPr>
              <a:t>PRE-RAMADAN REVIEW CHECKLIST</a:t>
            </a:r>
            <a:endParaRPr lang="en-US" sz="1800" dirty="0"/>
          </a:p>
        </p:txBody>
      </p:sp>
      <p:sp>
        <p:nvSpPr>
          <p:cNvPr id="25" name="SK-9-text-24"/>
          <p:cNvSpPr/>
          <p:nvPr/>
        </p:nvSpPr>
        <p:spPr>
          <a:xfrm>
            <a:off x="10613529" y="352425"/>
            <a:ext cx="157847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90000"/>
                  </a:srgbClr>
                </a:solidFill>
              </a:rPr>
              <a:t>www.bradfordvts.co.uk</a:t>
            </a:r>
            <a:endParaRPr lang="en-US" sz="900" dirty="0"/>
          </a:p>
        </p:txBody>
      </p:sp>
      <p:sp>
        <p:nvSpPr>
          <p:cNvPr id="26" name="SK-9-text-25"/>
          <p:cNvSpPr/>
          <p:nvPr/>
        </p:nvSpPr>
        <p:spPr>
          <a:xfrm>
            <a:off x="428625" y="619125"/>
            <a:ext cx="1133475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E0B2"/>
                </a:solidFill>
              </a:rPr>
              <a:t>Clinical Guide: Diabetes &amp; Ramadan (NICE NG28 / IDF-DAR 2021)</a:t>
            </a:r>
            <a:endParaRPr lang="en-US" sz="1050" dirty="0"/>
          </a:p>
        </p:txBody>
      </p:sp>
      <p:sp>
        <p:nvSpPr>
          <p:cNvPr id="27" name="SK-9-text-26"/>
          <p:cNvSpPr/>
          <p:nvPr/>
        </p:nvSpPr>
        <p:spPr>
          <a:xfrm>
            <a:off x="238125" y="1095375"/>
            <a:ext cx="11772900" cy="142875"/>
          </a:xfrm>
          <a:prstGeom prst="rect">
            <a:avLst/>
          </a:prstGeom>
          <a:noFill/>
          <a:ln/>
        </p:spPr>
        <p:txBody>
          <a:bodyPr vert="horz" wrap="square" lIns="0" tIns="0" rIns="0" bIns="0" rtlCol="0" anchor="ctr"/>
          <a:lstStyle/>
          <a:p>
            <a:pPr marL="0" indent="0">
              <a:lnSpc>
                <a:spcPts val="1125"/>
              </a:lnSpc>
              <a:buNone/>
            </a:pPr>
            <a:r>
              <a:rPr lang="en-US" sz="750" i="1" dirty="0">
                <a:solidFill>
                  <a:srgbClr val="636E72"/>
                </a:solidFill>
              </a:rPr>
              <a:t>Disclaimer: For educational use only. Clinical decisions remain the responsibility of the practitioner.</a:t>
            </a:r>
            <a:endParaRPr lang="en-US" sz="750" dirty="0"/>
          </a:p>
        </p:txBody>
      </p:sp>
      <p:sp>
        <p:nvSpPr>
          <p:cNvPr id="28" name="SK-9-text-27"/>
          <p:cNvSpPr/>
          <p:nvPr/>
        </p:nvSpPr>
        <p:spPr>
          <a:xfrm>
            <a:off x="619125" y="1868239"/>
            <a:ext cx="34137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1. Risk Assessment</a:t>
            </a:r>
            <a:endParaRPr lang="en-US" sz="1200" dirty="0"/>
          </a:p>
        </p:txBody>
      </p:sp>
      <p:sp>
        <p:nvSpPr>
          <p:cNvPr id="29" name="SK-9-text-28"/>
          <p:cNvSpPr/>
          <p:nvPr/>
        </p:nvSpPr>
        <p:spPr>
          <a:xfrm>
            <a:off x="619125" y="2134939"/>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Categorise using IDF-DAR tool: </a:t>
            </a:r>
            <a:r>
              <a:rPr lang="en-US" sz="975" b="1" dirty="0">
                <a:solidFill>
                  <a:srgbClr val="D63031"/>
                </a:solidFill>
              </a:rPr>
              <a:t>High / Moderate / Low</a:t>
            </a:r>
            <a:r>
              <a:rPr lang="en-US" sz="975" dirty="0">
                <a:solidFill>
                  <a:srgbClr val="636E72"/>
                </a:solidFill>
              </a:rPr>
              <a:t>. Identify those advised not to fast.</a:t>
            </a:r>
            <a:endParaRPr lang="en-US" sz="975" dirty="0"/>
          </a:p>
        </p:txBody>
      </p:sp>
      <p:sp>
        <p:nvSpPr>
          <p:cNvPr id="30" name="SK-9-text-29"/>
          <p:cNvSpPr/>
          <p:nvPr/>
        </p:nvSpPr>
        <p:spPr>
          <a:xfrm>
            <a:off x="619125" y="3693914"/>
            <a:ext cx="46939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2. Intention &amp; Exemptions</a:t>
            </a:r>
            <a:endParaRPr lang="en-US" sz="1200" dirty="0"/>
          </a:p>
        </p:txBody>
      </p:sp>
      <p:sp>
        <p:nvSpPr>
          <p:cNvPr id="31" name="SK-9-text-30"/>
          <p:cNvSpPr/>
          <p:nvPr/>
        </p:nvSpPr>
        <p:spPr>
          <a:xfrm>
            <a:off x="619125" y="3960614"/>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Clarify patient goals. Discuss Islamic exemptions (sick, frail, elderly) while respecting the final choice to fast.</a:t>
            </a:r>
            <a:endParaRPr lang="en-US" sz="975" dirty="0"/>
          </a:p>
        </p:txBody>
      </p:sp>
      <p:sp>
        <p:nvSpPr>
          <p:cNvPr id="32" name="SK-9-text-31"/>
          <p:cNvSpPr/>
          <p:nvPr/>
        </p:nvSpPr>
        <p:spPr>
          <a:xfrm>
            <a:off x="619125" y="5432971"/>
            <a:ext cx="3779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3. Medication Review</a:t>
            </a:r>
            <a:endParaRPr lang="en-US" sz="1200" dirty="0"/>
          </a:p>
        </p:txBody>
      </p:sp>
      <p:sp>
        <p:nvSpPr>
          <p:cNvPr id="33" name="SK-9-text-32"/>
          <p:cNvSpPr/>
          <p:nvPr/>
        </p:nvSpPr>
        <p:spPr>
          <a:xfrm>
            <a:off x="619125" y="5699671"/>
            <a:ext cx="3238500" cy="519708"/>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Adjust timings and doses (e.g., 50% SU reduction). Move most doses to Iftari. Switch to MR preparations where needed.</a:t>
            </a:r>
            <a:endParaRPr lang="en-US" sz="975" dirty="0"/>
          </a:p>
        </p:txBody>
      </p:sp>
      <p:sp>
        <p:nvSpPr>
          <p:cNvPr id="34" name="SK-9-text-33"/>
          <p:cNvSpPr/>
          <p:nvPr/>
        </p:nvSpPr>
        <p:spPr>
          <a:xfrm>
            <a:off x="4619625" y="1868239"/>
            <a:ext cx="41452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4. Dietary Counselling</a:t>
            </a:r>
            <a:endParaRPr lang="en-US" sz="1200" dirty="0"/>
          </a:p>
        </p:txBody>
      </p:sp>
      <p:sp>
        <p:nvSpPr>
          <p:cNvPr id="35" name="SK-9-text-34"/>
          <p:cNvSpPr/>
          <p:nvPr/>
        </p:nvSpPr>
        <p:spPr>
          <a:xfrm>
            <a:off x="4619625" y="2134939"/>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Emphasise Suhoor (complex carbs) and Iftari portion control. Advise 2–3L hydration during non-fasting hours.</a:t>
            </a:r>
            <a:endParaRPr lang="en-US" sz="975" dirty="0"/>
          </a:p>
        </p:txBody>
      </p:sp>
      <p:sp>
        <p:nvSpPr>
          <p:cNvPr id="36" name="SK-9-text-35"/>
          <p:cNvSpPr/>
          <p:nvPr/>
        </p:nvSpPr>
        <p:spPr>
          <a:xfrm>
            <a:off x="4619625" y="3693914"/>
            <a:ext cx="3962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5. Glucose Monitoring</a:t>
            </a:r>
            <a:endParaRPr lang="en-US" sz="1200" dirty="0"/>
          </a:p>
        </p:txBody>
      </p:sp>
      <p:sp>
        <p:nvSpPr>
          <p:cNvPr id="37" name="SK-9-text-36"/>
          <p:cNvSpPr/>
          <p:nvPr/>
        </p:nvSpPr>
        <p:spPr>
          <a:xfrm>
            <a:off x="4619625" y="3960614"/>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Reassure: </a:t>
            </a:r>
            <a:r>
              <a:rPr lang="en-US" sz="975" b="1" dirty="0">
                <a:solidFill>
                  <a:srgbClr val="D63031"/>
                </a:solidFill>
              </a:rPr>
              <a:t>Testing does NOT break the fast</a:t>
            </a:r>
            <a:r>
              <a:rPr lang="en-US" sz="975" dirty="0">
                <a:solidFill>
                  <a:srgbClr val="636E72"/>
                </a:solidFill>
              </a:rPr>
              <a:t>. Set frequency based on medication risk (e.g. insulin/SU).</a:t>
            </a:r>
            <a:endParaRPr lang="en-US" sz="975" dirty="0"/>
          </a:p>
        </p:txBody>
      </p:sp>
      <p:sp>
        <p:nvSpPr>
          <p:cNvPr id="38" name="SK-9-text-37"/>
          <p:cNvSpPr/>
          <p:nvPr/>
        </p:nvSpPr>
        <p:spPr>
          <a:xfrm>
            <a:off x="4619625" y="5519589"/>
            <a:ext cx="3779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6. Breaking the Fast</a:t>
            </a:r>
            <a:endParaRPr lang="en-US" sz="1200" dirty="0"/>
          </a:p>
        </p:txBody>
      </p:sp>
      <p:sp>
        <p:nvSpPr>
          <p:cNvPr id="39" name="SK-9-text-38"/>
          <p:cNvSpPr/>
          <p:nvPr/>
        </p:nvSpPr>
        <p:spPr>
          <a:xfrm>
            <a:off x="4619625" y="5786289"/>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Clear thresholds: </a:t>
            </a:r>
            <a:r>
              <a:rPr lang="en-US" sz="975" b="1" dirty="0">
                <a:solidFill>
                  <a:srgbClr val="D63031"/>
                </a:solidFill>
              </a:rPr>
              <a:t>&lt;3.9 mmol/L</a:t>
            </a:r>
            <a:r>
              <a:rPr lang="en-US" sz="975" dirty="0">
                <a:solidFill>
                  <a:srgbClr val="636E72"/>
                </a:solidFill>
              </a:rPr>
              <a:t> or </a:t>
            </a:r>
            <a:r>
              <a:rPr lang="en-US" sz="975" b="1" dirty="0">
                <a:solidFill>
                  <a:srgbClr val="D63031"/>
                </a:solidFill>
              </a:rPr>
              <a:t>&gt;16.6 mmol/L</a:t>
            </a:r>
            <a:r>
              <a:rPr lang="en-US" sz="975" dirty="0">
                <a:solidFill>
                  <a:srgbClr val="636E72"/>
                </a:solidFill>
              </a:rPr>
              <a:t>. Review hypo/hyper symptoms.</a:t>
            </a:r>
            <a:endParaRPr lang="en-US" sz="975" dirty="0"/>
          </a:p>
        </p:txBody>
      </p:sp>
      <p:sp>
        <p:nvSpPr>
          <p:cNvPr id="40" name="SK-9-text-39"/>
          <p:cNvSpPr/>
          <p:nvPr/>
        </p:nvSpPr>
        <p:spPr>
          <a:xfrm>
            <a:off x="8620125" y="1868239"/>
            <a:ext cx="32308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7. Sick Day Rules</a:t>
            </a:r>
            <a:endParaRPr lang="en-US" sz="1200" dirty="0"/>
          </a:p>
        </p:txBody>
      </p:sp>
      <p:sp>
        <p:nvSpPr>
          <p:cNvPr id="41" name="SK-9-text-40"/>
          <p:cNvSpPr/>
          <p:nvPr/>
        </p:nvSpPr>
        <p:spPr>
          <a:xfrm>
            <a:off x="8620125" y="2134939"/>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Specific context for Ramadan. Manage vomiting/diarrhoea. When to stop "SADMAN" drugs and seek medical help.</a:t>
            </a:r>
            <a:endParaRPr lang="en-US" sz="975" dirty="0"/>
          </a:p>
        </p:txBody>
      </p:sp>
      <p:sp>
        <p:nvSpPr>
          <p:cNvPr id="42" name="SK-9-text-41"/>
          <p:cNvSpPr/>
          <p:nvPr/>
        </p:nvSpPr>
        <p:spPr>
          <a:xfrm>
            <a:off x="8620125" y="3693914"/>
            <a:ext cx="3571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8. Emergency Contacts</a:t>
            </a:r>
            <a:endParaRPr lang="en-US" sz="1200" dirty="0"/>
          </a:p>
        </p:txBody>
      </p:sp>
      <p:sp>
        <p:nvSpPr>
          <p:cNvPr id="43" name="SK-9-text-42"/>
          <p:cNvSpPr/>
          <p:nvPr/>
        </p:nvSpPr>
        <p:spPr>
          <a:xfrm>
            <a:off x="8620125" y="3960614"/>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Provide contact details for the surgery, DSN, and Out-of-Hours. Ensure patient has hypo treatment ready.</a:t>
            </a:r>
            <a:endParaRPr lang="en-US" sz="975" dirty="0"/>
          </a:p>
        </p:txBody>
      </p:sp>
      <p:sp>
        <p:nvSpPr>
          <p:cNvPr id="44" name="SK-9-text-43"/>
          <p:cNvSpPr/>
          <p:nvPr/>
        </p:nvSpPr>
        <p:spPr>
          <a:xfrm>
            <a:off x="8620125" y="5519589"/>
            <a:ext cx="3571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9. Annual Review Items</a:t>
            </a:r>
            <a:endParaRPr lang="en-US" sz="1200" dirty="0"/>
          </a:p>
        </p:txBody>
      </p:sp>
      <p:sp>
        <p:nvSpPr>
          <p:cNvPr id="45" name="SK-9-text-44"/>
          <p:cNvSpPr/>
          <p:nvPr/>
        </p:nvSpPr>
        <p:spPr>
          <a:xfrm>
            <a:off x="8620125" y="5786289"/>
            <a:ext cx="3238500" cy="346472"/>
          </a:xfrm>
          <a:prstGeom prst="rect">
            <a:avLst/>
          </a:prstGeom>
          <a:noFill/>
          <a:ln/>
        </p:spPr>
        <p:txBody>
          <a:bodyPr vert="horz" wrap="square" lIns="0" tIns="0" rIns="0" bIns="0" rtlCol="0" anchor="ctr"/>
          <a:lstStyle/>
          <a:p>
            <a:pPr marL="0" indent="0">
              <a:lnSpc>
                <a:spcPts val="1365"/>
              </a:lnSpc>
              <a:buNone/>
            </a:pPr>
            <a:r>
              <a:rPr lang="en-US" sz="975" dirty="0">
                <a:solidFill>
                  <a:srgbClr val="636E72"/>
                </a:solidFill>
              </a:rPr>
              <a:t>Coincide annual check: HbA1c, BP, UACR, lipids, and foot check. Ensure clinical currency before the month starts.</a:t>
            </a:r>
            <a:endParaRPr lang="en-US" sz="9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6905</Words>
  <Application>Microsoft Office PowerPoint</Application>
  <PresentationFormat>Widescreen</PresentationFormat>
  <Paragraphs>638</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2026-05-08T14:01:48Z</dcterms:created>
  <dcterms:modified xsi:type="dcterms:W3CDTF">2026-05-08T14:18:23Z</dcterms:modified>
</cp:coreProperties>
</file>