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9466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18" Type="http://schemas.openxmlformats.org/officeDocument/2006/relationships/image" Target="../media/image160.png"/><Relationship Id="rId3" Type="http://schemas.openxmlformats.org/officeDocument/2006/relationships/image" Target="../media/image147.png"/><Relationship Id="rId21" Type="http://schemas.openxmlformats.org/officeDocument/2006/relationships/image" Target="../media/image163.png"/><Relationship Id="rId7" Type="http://schemas.openxmlformats.org/officeDocument/2006/relationships/image" Target="../media/image149.png"/><Relationship Id="rId12" Type="http://schemas.openxmlformats.org/officeDocument/2006/relationships/image" Target="../media/image154.png"/><Relationship Id="rId17" Type="http://schemas.openxmlformats.org/officeDocument/2006/relationships/image" Target="../media/image159.png"/><Relationship Id="rId2" Type="http://schemas.openxmlformats.org/officeDocument/2006/relationships/notesSlide" Target="../notesSlides/notesSlide10.xml"/><Relationship Id="rId16" Type="http://schemas.openxmlformats.org/officeDocument/2006/relationships/image" Target="../media/image158.png"/><Relationship Id="rId20" Type="http://schemas.openxmlformats.org/officeDocument/2006/relationships/image" Target="../media/image162.png"/><Relationship Id="rId1" Type="http://schemas.openxmlformats.org/officeDocument/2006/relationships/slideLayout" Target="../slideLayouts/slideLayout1.xml"/><Relationship Id="rId6" Type="http://schemas.openxmlformats.org/officeDocument/2006/relationships/image" Target="../media/image148.png"/><Relationship Id="rId11" Type="http://schemas.openxmlformats.org/officeDocument/2006/relationships/image" Target="../media/image153.png"/><Relationship Id="rId24" Type="http://schemas.openxmlformats.org/officeDocument/2006/relationships/image" Target="../media/image46.png"/><Relationship Id="rId5" Type="http://schemas.openxmlformats.org/officeDocument/2006/relationships/image" Target="../media/image8.png"/><Relationship Id="rId15" Type="http://schemas.openxmlformats.org/officeDocument/2006/relationships/image" Target="../media/image157.png"/><Relationship Id="rId23" Type="http://schemas.openxmlformats.org/officeDocument/2006/relationships/image" Target="../media/image165.png"/><Relationship Id="rId10" Type="http://schemas.openxmlformats.org/officeDocument/2006/relationships/image" Target="../media/image152.png"/><Relationship Id="rId19" Type="http://schemas.openxmlformats.org/officeDocument/2006/relationships/image" Target="../media/image161.png"/><Relationship Id="rId4" Type="http://schemas.openxmlformats.org/officeDocument/2006/relationships/image" Target="../media/image1.png"/><Relationship Id="rId9" Type="http://schemas.openxmlformats.org/officeDocument/2006/relationships/image" Target="../media/image151.png"/><Relationship Id="rId14" Type="http://schemas.openxmlformats.org/officeDocument/2006/relationships/image" Target="../media/image156.png"/><Relationship Id="rId22" Type="http://schemas.openxmlformats.org/officeDocument/2006/relationships/image" Target="../media/image164.png"/></Relationships>
</file>

<file path=ppt/slides/_rels/slide11.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174.png"/><Relationship Id="rId18" Type="http://schemas.openxmlformats.org/officeDocument/2006/relationships/image" Target="../media/image179.png"/><Relationship Id="rId3" Type="http://schemas.openxmlformats.org/officeDocument/2006/relationships/image" Target="../media/image1.png"/><Relationship Id="rId7" Type="http://schemas.openxmlformats.org/officeDocument/2006/relationships/image" Target="../media/image168.png"/><Relationship Id="rId12" Type="http://schemas.openxmlformats.org/officeDocument/2006/relationships/image" Target="../media/image173.png"/><Relationship Id="rId17" Type="http://schemas.openxmlformats.org/officeDocument/2006/relationships/image" Target="../media/image178.png"/><Relationship Id="rId2" Type="http://schemas.openxmlformats.org/officeDocument/2006/relationships/notesSlide" Target="../notesSlides/notesSlide11.xml"/><Relationship Id="rId16" Type="http://schemas.openxmlformats.org/officeDocument/2006/relationships/image" Target="../media/image177.png"/><Relationship Id="rId20" Type="http://schemas.openxmlformats.org/officeDocument/2006/relationships/image" Target="../media/image181.png"/><Relationship Id="rId1" Type="http://schemas.openxmlformats.org/officeDocument/2006/relationships/slideLayout" Target="../slideLayouts/slideLayout1.xml"/><Relationship Id="rId6" Type="http://schemas.openxmlformats.org/officeDocument/2006/relationships/image" Target="../media/image167.png"/><Relationship Id="rId11" Type="http://schemas.openxmlformats.org/officeDocument/2006/relationships/image" Target="../media/image172.png"/><Relationship Id="rId5" Type="http://schemas.openxmlformats.org/officeDocument/2006/relationships/image" Target="../media/image166.png"/><Relationship Id="rId15" Type="http://schemas.openxmlformats.org/officeDocument/2006/relationships/image" Target="../media/image176.png"/><Relationship Id="rId10" Type="http://schemas.openxmlformats.org/officeDocument/2006/relationships/image" Target="../media/image171.png"/><Relationship Id="rId19" Type="http://schemas.openxmlformats.org/officeDocument/2006/relationships/image" Target="../media/image180.png"/><Relationship Id="rId4" Type="http://schemas.openxmlformats.org/officeDocument/2006/relationships/image" Target="../media/image8.png"/><Relationship Id="rId9" Type="http://schemas.openxmlformats.org/officeDocument/2006/relationships/image" Target="../media/image170.png"/><Relationship Id="rId14" Type="http://schemas.openxmlformats.org/officeDocument/2006/relationships/image" Target="../media/image175.png"/></Relationships>
</file>

<file path=ppt/slides/_rels/slide12.xml.rels><?xml version="1.0" encoding="UTF-8" standalone="yes"?>
<Relationships xmlns="http://schemas.openxmlformats.org/package/2006/relationships"><Relationship Id="rId8" Type="http://schemas.openxmlformats.org/officeDocument/2006/relationships/image" Target="../media/image185.png"/><Relationship Id="rId13" Type="http://schemas.openxmlformats.org/officeDocument/2006/relationships/image" Target="../media/image190.png"/><Relationship Id="rId3" Type="http://schemas.openxmlformats.org/officeDocument/2006/relationships/image" Target="../media/image1.png"/><Relationship Id="rId7" Type="http://schemas.openxmlformats.org/officeDocument/2006/relationships/image" Target="../media/image184.png"/><Relationship Id="rId12" Type="http://schemas.openxmlformats.org/officeDocument/2006/relationships/image" Target="../media/image189.png"/><Relationship Id="rId17" Type="http://schemas.openxmlformats.org/officeDocument/2006/relationships/image" Target="../media/image194.png"/><Relationship Id="rId2" Type="http://schemas.openxmlformats.org/officeDocument/2006/relationships/notesSlide" Target="../notesSlides/notesSlide12.xml"/><Relationship Id="rId16" Type="http://schemas.openxmlformats.org/officeDocument/2006/relationships/image" Target="../media/image193.png"/><Relationship Id="rId1" Type="http://schemas.openxmlformats.org/officeDocument/2006/relationships/slideLayout" Target="../slideLayouts/slideLayout1.xml"/><Relationship Id="rId6" Type="http://schemas.openxmlformats.org/officeDocument/2006/relationships/image" Target="../media/image183.png"/><Relationship Id="rId11" Type="http://schemas.openxmlformats.org/officeDocument/2006/relationships/image" Target="../media/image188.png"/><Relationship Id="rId5" Type="http://schemas.openxmlformats.org/officeDocument/2006/relationships/image" Target="../media/image182.png"/><Relationship Id="rId15" Type="http://schemas.openxmlformats.org/officeDocument/2006/relationships/image" Target="../media/image192.png"/><Relationship Id="rId10" Type="http://schemas.openxmlformats.org/officeDocument/2006/relationships/image" Target="../media/image187.png"/><Relationship Id="rId4" Type="http://schemas.openxmlformats.org/officeDocument/2006/relationships/image" Target="../media/image8.png"/><Relationship Id="rId9" Type="http://schemas.openxmlformats.org/officeDocument/2006/relationships/image" Target="../media/image186.png"/><Relationship Id="rId14" Type="http://schemas.openxmlformats.org/officeDocument/2006/relationships/image" Target="../media/image191.png"/></Relationships>
</file>

<file path=ppt/slides/_rels/slide13.xml.rels><?xml version="1.0" encoding="UTF-8" standalone="yes"?>
<Relationships xmlns="http://schemas.openxmlformats.org/package/2006/relationships"><Relationship Id="rId8" Type="http://schemas.openxmlformats.org/officeDocument/2006/relationships/image" Target="../media/image198.png"/><Relationship Id="rId13" Type="http://schemas.openxmlformats.org/officeDocument/2006/relationships/image" Target="../media/image203.png"/><Relationship Id="rId3" Type="http://schemas.openxmlformats.org/officeDocument/2006/relationships/image" Target="../media/image1.png"/><Relationship Id="rId7" Type="http://schemas.openxmlformats.org/officeDocument/2006/relationships/image" Target="../media/image197.png"/><Relationship Id="rId12" Type="http://schemas.openxmlformats.org/officeDocument/2006/relationships/image" Target="../media/image202.png"/><Relationship Id="rId17" Type="http://schemas.openxmlformats.org/officeDocument/2006/relationships/image" Target="../media/image207.png"/><Relationship Id="rId2" Type="http://schemas.openxmlformats.org/officeDocument/2006/relationships/notesSlide" Target="../notesSlides/notesSlide13.xml"/><Relationship Id="rId16" Type="http://schemas.openxmlformats.org/officeDocument/2006/relationships/image" Target="../media/image206.png"/><Relationship Id="rId1" Type="http://schemas.openxmlformats.org/officeDocument/2006/relationships/slideLayout" Target="../slideLayouts/slideLayout1.xml"/><Relationship Id="rId6" Type="http://schemas.openxmlformats.org/officeDocument/2006/relationships/image" Target="../media/image196.png"/><Relationship Id="rId11" Type="http://schemas.openxmlformats.org/officeDocument/2006/relationships/image" Target="../media/image201.png"/><Relationship Id="rId5" Type="http://schemas.openxmlformats.org/officeDocument/2006/relationships/image" Target="../media/image195.png"/><Relationship Id="rId15" Type="http://schemas.openxmlformats.org/officeDocument/2006/relationships/image" Target="../media/image205.png"/><Relationship Id="rId10" Type="http://schemas.openxmlformats.org/officeDocument/2006/relationships/image" Target="../media/image200.png"/><Relationship Id="rId4" Type="http://schemas.openxmlformats.org/officeDocument/2006/relationships/image" Target="../media/image8.png"/><Relationship Id="rId9" Type="http://schemas.openxmlformats.org/officeDocument/2006/relationships/image" Target="../media/image199.png"/><Relationship Id="rId14" Type="http://schemas.openxmlformats.org/officeDocument/2006/relationships/image" Target="../media/image204.png"/></Relationships>
</file>

<file path=ppt/slides/_rels/slide14.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1.png"/><Relationship Id="rId7" Type="http://schemas.openxmlformats.org/officeDocument/2006/relationships/image" Target="../media/image2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09.png"/><Relationship Id="rId11" Type="http://schemas.openxmlformats.org/officeDocument/2006/relationships/image" Target="../media/image214.png"/><Relationship Id="rId5" Type="http://schemas.openxmlformats.org/officeDocument/2006/relationships/image" Target="../media/image208.png"/><Relationship Id="rId10" Type="http://schemas.openxmlformats.org/officeDocument/2006/relationships/image" Target="../media/image213.png"/><Relationship Id="rId4" Type="http://schemas.openxmlformats.org/officeDocument/2006/relationships/image" Target="../media/image8.png"/><Relationship Id="rId9" Type="http://schemas.openxmlformats.org/officeDocument/2006/relationships/image" Target="../media/image212.png"/></Relationships>
</file>

<file path=ppt/slides/_rels/slide15.xml.rels><?xml version="1.0" encoding="UTF-8" standalone="yes"?>
<Relationships xmlns="http://schemas.openxmlformats.org/package/2006/relationships"><Relationship Id="rId8" Type="http://schemas.openxmlformats.org/officeDocument/2006/relationships/image" Target="../media/image218.png"/><Relationship Id="rId13" Type="http://schemas.openxmlformats.org/officeDocument/2006/relationships/image" Target="../media/image222.png"/><Relationship Id="rId18" Type="http://schemas.openxmlformats.org/officeDocument/2006/relationships/image" Target="../media/image227.png"/><Relationship Id="rId3" Type="http://schemas.openxmlformats.org/officeDocument/2006/relationships/image" Target="../media/image1.png"/><Relationship Id="rId7" Type="http://schemas.openxmlformats.org/officeDocument/2006/relationships/image" Target="../media/image217.png"/><Relationship Id="rId12" Type="http://schemas.openxmlformats.org/officeDocument/2006/relationships/image" Target="../media/image177.png"/><Relationship Id="rId17" Type="http://schemas.openxmlformats.org/officeDocument/2006/relationships/image" Target="../media/image226.png"/><Relationship Id="rId2" Type="http://schemas.openxmlformats.org/officeDocument/2006/relationships/notesSlide" Target="../notesSlides/notesSlide15.xml"/><Relationship Id="rId16" Type="http://schemas.openxmlformats.org/officeDocument/2006/relationships/image" Target="../media/image225.png"/><Relationship Id="rId20" Type="http://schemas.openxmlformats.org/officeDocument/2006/relationships/image" Target="../media/image229.png"/><Relationship Id="rId1" Type="http://schemas.openxmlformats.org/officeDocument/2006/relationships/slideLayout" Target="../slideLayouts/slideLayout1.xml"/><Relationship Id="rId6" Type="http://schemas.openxmlformats.org/officeDocument/2006/relationships/image" Target="../media/image216.png"/><Relationship Id="rId11" Type="http://schemas.openxmlformats.org/officeDocument/2006/relationships/image" Target="../media/image221.png"/><Relationship Id="rId5" Type="http://schemas.openxmlformats.org/officeDocument/2006/relationships/image" Target="../media/image215.png"/><Relationship Id="rId15" Type="http://schemas.openxmlformats.org/officeDocument/2006/relationships/image" Target="../media/image224.png"/><Relationship Id="rId10" Type="http://schemas.openxmlformats.org/officeDocument/2006/relationships/image" Target="../media/image220.png"/><Relationship Id="rId19" Type="http://schemas.openxmlformats.org/officeDocument/2006/relationships/image" Target="../media/image228.png"/><Relationship Id="rId4" Type="http://schemas.openxmlformats.org/officeDocument/2006/relationships/image" Target="../media/image8.png"/><Relationship Id="rId9" Type="http://schemas.openxmlformats.org/officeDocument/2006/relationships/image" Target="../media/image219.png"/><Relationship Id="rId14" Type="http://schemas.openxmlformats.org/officeDocument/2006/relationships/image" Target="../media/image223.png"/></Relationships>
</file>

<file path=ppt/slides/_rels/slide16.xml.rels><?xml version="1.0" encoding="UTF-8" standalone="yes"?>
<Relationships xmlns="http://schemas.openxmlformats.org/package/2006/relationships"><Relationship Id="rId8" Type="http://schemas.openxmlformats.org/officeDocument/2006/relationships/image" Target="../media/image233.png"/><Relationship Id="rId13" Type="http://schemas.openxmlformats.org/officeDocument/2006/relationships/image" Target="../media/image156.png"/><Relationship Id="rId18" Type="http://schemas.openxmlformats.org/officeDocument/2006/relationships/image" Target="../media/image240.png"/><Relationship Id="rId3" Type="http://schemas.openxmlformats.org/officeDocument/2006/relationships/image" Target="../media/image1.png"/><Relationship Id="rId21" Type="http://schemas.openxmlformats.org/officeDocument/2006/relationships/image" Target="../media/image243.png"/><Relationship Id="rId7" Type="http://schemas.openxmlformats.org/officeDocument/2006/relationships/image" Target="../media/image232.png"/><Relationship Id="rId12" Type="http://schemas.openxmlformats.org/officeDocument/2006/relationships/image" Target="../media/image236.png"/><Relationship Id="rId17" Type="http://schemas.openxmlformats.org/officeDocument/2006/relationships/image" Target="../media/image239.png"/><Relationship Id="rId2" Type="http://schemas.openxmlformats.org/officeDocument/2006/relationships/notesSlide" Target="../notesSlides/notesSlide16.xml"/><Relationship Id="rId16" Type="http://schemas.openxmlformats.org/officeDocument/2006/relationships/image" Target="../media/image238.png"/><Relationship Id="rId20" Type="http://schemas.openxmlformats.org/officeDocument/2006/relationships/image" Target="../media/image242.png"/><Relationship Id="rId1" Type="http://schemas.openxmlformats.org/officeDocument/2006/relationships/slideLayout" Target="../slideLayouts/slideLayout1.xml"/><Relationship Id="rId6" Type="http://schemas.openxmlformats.org/officeDocument/2006/relationships/image" Target="../media/image231.png"/><Relationship Id="rId11" Type="http://schemas.openxmlformats.org/officeDocument/2006/relationships/image" Target="../media/image235.png"/><Relationship Id="rId24" Type="http://schemas.openxmlformats.org/officeDocument/2006/relationships/image" Target="../media/image246.png"/><Relationship Id="rId5" Type="http://schemas.openxmlformats.org/officeDocument/2006/relationships/image" Target="../media/image230.png"/><Relationship Id="rId15" Type="http://schemas.openxmlformats.org/officeDocument/2006/relationships/image" Target="../media/image237.png"/><Relationship Id="rId23" Type="http://schemas.openxmlformats.org/officeDocument/2006/relationships/image" Target="../media/image245.png"/><Relationship Id="rId10" Type="http://schemas.openxmlformats.org/officeDocument/2006/relationships/image" Target="../media/image234.png"/><Relationship Id="rId19" Type="http://schemas.openxmlformats.org/officeDocument/2006/relationships/image" Target="../media/image241.png"/><Relationship Id="rId4" Type="http://schemas.openxmlformats.org/officeDocument/2006/relationships/image" Target="../media/image8.png"/><Relationship Id="rId9" Type="http://schemas.openxmlformats.org/officeDocument/2006/relationships/image" Target="../media/image150.png"/><Relationship Id="rId14" Type="http://schemas.openxmlformats.org/officeDocument/2006/relationships/image" Target="../media/image54.png"/><Relationship Id="rId22" Type="http://schemas.openxmlformats.org/officeDocument/2006/relationships/image" Target="../media/image244.png"/></Relationships>
</file>

<file path=ppt/slides/_rels/slide17.xml.rels><?xml version="1.0" encoding="UTF-8" standalone="yes"?>
<Relationships xmlns="http://schemas.openxmlformats.org/package/2006/relationships"><Relationship Id="rId8" Type="http://schemas.openxmlformats.org/officeDocument/2006/relationships/image" Target="../media/image251.png"/><Relationship Id="rId13" Type="http://schemas.openxmlformats.org/officeDocument/2006/relationships/image" Target="../media/image256.png"/><Relationship Id="rId3" Type="http://schemas.openxmlformats.org/officeDocument/2006/relationships/image" Target="../media/image1.png"/><Relationship Id="rId7" Type="http://schemas.openxmlformats.org/officeDocument/2006/relationships/image" Target="../media/image250.png"/><Relationship Id="rId12" Type="http://schemas.openxmlformats.org/officeDocument/2006/relationships/image" Target="../media/image25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49.png"/><Relationship Id="rId11" Type="http://schemas.openxmlformats.org/officeDocument/2006/relationships/image" Target="../media/image254.png"/><Relationship Id="rId5" Type="http://schemas.openxmlformats.org/officeDocument/2006/relationships/image" Target="../media/image248.png"/><Relationship Id="rId15" Type="http://schemas.openxmlformats.org/officeDocument/2006/relationships/image" Target="../media/image258.png"/><Relationship Id="rId10" Type="http://schemas.openxmlformats.org/officeDocument/2006/relationships/image" Target="../media/image253.png"/><Relationship Id="rId4" Type="http://schemas.openxmlformats.org/officeDocument/2006/relationships/image" Target="../media/image247.png"/><Relationship Id="rId9" Type="http://schemas.openxmlformats.org/officeDocument/2006/relationships/image" Target="../media/image252.png"/><Relationship Id="rId14" Type="http://schemas.openxmlformats.org/officeDocument/2006/relationships/image" Target="../media/image257.png"/></Relationships>
</file>

<file path=ppt/slides/_rels/slide18.xml.rels><?xml version="1.0" encoding="UTF-8" standalone="yes"?>
<Relationships xmlns="http://schemas.openxmlformats.org/package/2006/relationships"><Relationship Id="rId8" Type="http://schemas.openxmlformats.org/officeDocument/2006/relationships/image" Target="../media/image262.png"/><Relationship Id="rId13" Type="http://schemas.openxmlformats.org/officeDocument/2006/relationships/image" Target="../media/image267.png"/><Relationship Id="rId3" Type="http://schemas.openxmlformats.org/officeDocument/2006/relationships/image" Target="../media/image1.png"/><Relationship Id="rId7" Type="http://schemas.openxmlformats.org/officeDocument/2006/relationships/image" Target="../media/image261.png"/><Relationship Id="rId12" Type="http://schemas.openxmlformats.org/officeDocument/2006/relationships/image" Target="../media/image266.png"/><Relationship Id="rId2" Type="http://schemas.openxmlformats.org/officeDocument/2006/relationships/notesSlide" Target="../notesSlides/notesSlide18.xml"/><Relationship Id="rId16" Type="http://schemas.openxmlformats.org/officeDocument/2006/relationships/image" Target="../media/image270.png"/><Relationship Id="rId1" Type="http://schemas.openxmlformats.org/officeDocument/2006/relationships/slideLayout" Target="../slideLayouts/slideLayout1.xml"/><Relationship Id="rId6" Type="http://schemas.openxmlformats.org/officeDocument/2006/relationships/image" Target="../media/image260.png"/><Relationship Id="rId11" Type="http://schemas.openxmlformats.org/officeDocument/2006/relationships/image" Target="../media/image265.png"/><Relationship Id="rId5" Type="http://schemas.openxmlformats.org/officeDocument/2006/relationships/image" Target="../media/image259.png"/><Relationship Id="rId15" Type="http://schemas.openxmlformats.org/officeDocument/2006/relationships/image" Target="../media/image269.png"/><Relationship Id="rId10" Type="http://schemas.openxmlformats.org/officeDocument/2006/relationships/image" Target="../media/image264.png"/><Relationship Id="rId4" Type="http://schemas.openxmlformats.org/officeDocument/2006/relationships/image" Target="../media/image8.png"/><Relationship Id="rId9" Type="http://schemas.openxmlformats.org/officeDocument/2006/relationships/image" Target="../media/image263.png"/><Relationship Id="rId14" Type="http://schemas.openxmlformats.org/officeDocument/2006/relationships/image" Target="../media/image268.png"/></Relationships>
</file>

<file path=ppt/slides/_rels/slide19.xml.rels><?xml version="1.0" encoding="UTF-8" standalone="yes"?>
<Relationships xmlns="http://schemas.openxmlformats.org/package/2006/relationships"><Relationship Id="rId8" Type="http://schemas.openxmlformats.org/officeDocument/2006/relationships/image" Target="../media/image274.png"/><Relationship Id="rId13" Type="http://schemas.openxmlformats.org/officeDocument/2006/relationships/image" Target="../media/image279.png"/><Relationship Id="rId3" Type="http://schemas.openxmlformats.org/officeDocument/2006/relationships/image" Target="../media/image1.png"/><Relationship Id="rId7" Type="http://schemas.openxmlformats.org/officeDocument/2006/relationships/image" Target="../media/image273.png"/><Relationship Id="rId12" Type="http://schemas.openxmlformats.org/officeDocument/2006/relationships/image" Target="../media/image27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72.png"/><Relationship Id="rId11" Type="http://schemas.openxmlformats.org/officeDocument/2006/relationships/image" Target="../media/image277.png"/><Relationship Id="rId5" Type="http://schemas.openxmlformats.org/officeDocument/2006/relationships/image" Target="../media/image271.png"/><Relationship Id="rId10" Type="http://schemas.openxmlformats.org/officeDocument/2006/relationships/image" Target="../media/image276.png"/><Relationship Id="rId4" Type="http://schemas.openxmlformats.org/officeDocument/2006/relationships/image" Target="../media/image8.png"/><Relationship Id="rId9" Type="http://schemas.openxmlformats.org/officeDocument/2006/relationships/image" Target="../media/image275.png"/><Relationship Id="rId14" Type="http://schemas.openxmlformats.org/officeDocument/2006/relationships/image" Target="../media/image280.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18" Type="http://schemas.openxmlformats.org/officeDocument/2006/relationships/image" Target="../media/image293.png"/><Relationship Id="rId3" Type="http://schemas.openxmlformats.org/officeDocument/2006/relationships/image" Target="../media/image1.png"/><Relationship Id="rId7" Type="http://schemas.openxmlformats.org/officeDocument/2006/relationships/image" Target="../media/image283.png"/><Relationship Id="rId12" Type="http://schemas.openxmlformats.org/officeDocument/2006/relationships/image" Target="../media/image288.png"/><Relationship Id="rId17" Type="http://schemas.openxmlformats.org/officeDocument/2006/relationships/image" Target="../media/image292.png"/><Relationship Id="rId2" Type="http://schemas.openxmlformats.org/officeDocument/2006/relationships/notesSlide" Target="../notesSlides/notesSlide20.xml"/><Relationship Id="rId16" Type="http://schemas.openxmlformats.org/officeDocument/2006/relationships/image" Target="../media/image149.png"/><Relationship Id="rId20" Type="http://schemas.openxmlformats.org/officeDocument/2006/relationships/image" Target="../media/image295.png"/><Relationship Id="rId1" Type="http://schemas.openxmlformats.org/officeDocument/2006/relationships/slideLayout" Target="../slideLayouts/slideLayout1.xml"/><Relationship Id="rId6" Type="http://schemas.openxmlformats.org/officeDocument/2006/relationships/image" Target="../media/image282.png"/><Relationship Id="rId11" Type="http://schemas.openxmlformats.org/officeDocument/2006/relationships/image" Target="../media/image287.png"/><Relationship Id="rId5" Type="http://schemas.openxmlformats.org/officeDocument/2006/relationships/image" Target="../media/image281.png"/><Relationship Id="rId15" Type="http://schemas.openxmlformats.org/officeDocument/2006/relationships/image" Target="../media/image291.png"/><Relationship Id="rId10" Type="http://schemas.openxmlformats.org/officeDocument/2006/relationships/image" Target="../media/image286.png"/><Relationship Id="rId19" Type="http://schemas.openxmlformats.org/officeDocument/2006/relationships/image" Target="../media/image294.png"/><Relationship Id="rId4" Type="http://schemas.openxmlformats.org/officeDocument/2006/relationships/image" Target="../media/image8.png"/><Relationship Id="rId9" Type="http://schemas.openxmlformats.org/officeDocument/2006/relationships/image" Target="../media/image285.png"/><Relationship Id="rId14" Type="http://schemas.openxmlformats.org/officeDocument/2006/relationships/image" Target="../media/image290.png"/></Relationships>
</file>

<file path=ppt/slides/_rels/slide21.xml.rels><?xml version="1.0" encoding="UTF-8" standalone="yes"?>
<Relationships xmlns="http://schemas.openxmlformats.org/package/2006/relationships"><Relationship Id="rId8" Type="http://schemas.openxmlformats.org/officeDocument/2006/relationships/image" Target="../media/image300.png"/><Relationship Id="rId13" Type="http://schemas.openxmlformats.org/officeDocument/2006/relationships/image" Target="../media/image303.png"/><Relationship Id="rId18" Type="http://schemas.openxmlformats.org/officeDocument/2006/relationships/image" Target="../media/image307.png"/><Relationship Id="rId3" Type="http://schemas.openxmlformats.org/officeDocument/2006/relationships/image" Target="../media/image1.png"/><Relationship Id="rId7" Type="http://schemas.openxmlformats.org/officeDocument/2006/relationships/image" Target="../media/image299.png"/><Relationship Id="rId12" Type="http://schemas.openxmlformats.org/officeDocument/2006/relationships/image" Target="../media/image233.png"/><Relationship Id="rId17" Type="http://schemas.openxmlformats.org/officeDocument/2006/relationships/image" Target="../media/image306.png"/><Relationship Id="rId2" Type="http://schemas.openxmlformats.org/officeDocument/2006/relationships/notesSlide" Target="../notesSlides/notesSlide21.xml"/><Relationship Id="rId16" Type="http://schemas.openxmlformats.org/officeDocument/2006/relationships/image" Target="../media/image305.png"/><Relationship Id="rId20" Type="http://schemas.openxmlformats.org/officeDocument/2006/relationships/image" Target="../media/image309.png"/><Relationship Id="rId1" Type="http://schemas.openxmlformats.org/officeDocument/2006/relationships/slideLayout" Target="../slideLayouts/slideLayout1.xml"/><Relationship Id="rId6" Type="http://schemas.openxmlformats.org/officeDocument/2006/relationships/image" Target="../media/image298.png"/><Relationship Id="rId11" Type="http://schemas.openxmlformats.org/officeDocument/2006/relationships/image" Target="../media/image184.png"/><Relationship Id="rId5" Type="http://schemas.openxmlformats.org/officeDocument/2006/relationships/image" Target="../media/image297.png"/><Relationship Id="rId15" Type="http://schemas.openxmlformats.org/officeDocument/2006/relationships/image" Target="../media/image304.png"/><Relationship Id="rId10" Type="http://schemas.openxmlformats.org/officeDocument/2006/relationships/image" Target="../media/image302.png"/><Relationship Id="rId19" Type="http://schemas.openxmlformats.org/officeDocument/2006/relationships/image" Target="../media/image308.png"/><Relationship Id="rId4" Type="http://schemas.openxmlformats.org/officeDocument/2006/relationships/image" Target="../media/image296.png"/><Relationship Id="rId9" Type="http://schemas.openxmlformats.org/officeDocument/2006/relationships/image" Target="../media/image301.png"/><Relationship Id="rId14" Type="http://schemas.openxmlformats.org/officeDocument/2006/relationships/image" Target="../media/image186.png"/></Relationships>
</file>

<file path=ppt/slides/_rels/slide22.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18" Type="http://schemas.openxmlformats.org/officeDocument/2006/relationships/image" Target="../media/image323.png"/><Relationship Id="rId3" Type="http://schemas.openxmlformats.org/officeDocument/2006/relationships/image" Target="../media/image1.png"/><Relationship Id="rId21" Type="http://schemas.openxmlformats.org/officeDocument/2006/relationships/image" Target="../media/image326.png"/><Relationship Id="rId7" Type="http://schemas.openxmlformats.org/officeDocument/2006/relationships/image" Target="../media/image312.png"/><Relationship Id="rId12" Type="http://schemas.openxmlformats.org/officeDocument/2006/relationships/image" Target="../media/image317.png"/><Relationship Id="rId17" Type="http://schemas.openxmlformats.org/officeDocument/2006/relationships/image" Target="../media/image322.png"/><Relationship Id="rId2" Type="http://schemas.openxmlformats.org/officeDocument/2006/relationships/notesSlide" Target="../notesSlides/notesSlide22.xml"/><Relationship Id="rId16" Type="http://schemas.openxmlformats.org/officeDocument/2006/relationships/image" Target="../media/image321.png"/><Relationship Id="rId20" Type="http://schemas.openxmlformats.org/officeDocument/2006/relationships/image" Target="../media/image325.png"/><Relationship Id="rId1" Type="http://schemas.openxmlformats.org/officeDocument/2006/relationships/slideLayout" Target="../slideLayouts/slideLayout1.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5" Type="http://schemas.openxmlformats.org/officeDocument/2006/relationships/image" Target="../media/image320.png"/><Relationship Id="rId23" Type="http://schemas.openxmlformats.org/officeDocument/2006/relationships/image" Target="../media/image328.png"/><Relationship Id="rId10" Type="http://schemas.openxmlformats.org/officeDocument/2006/relationships/image" Target="../media/image315.png"/><Relationship Id="rId19" Type="http://schemas.openxmlformats.org/officeDocument/2006/relationships/image" Target="../media/image324.png"/><Relationship Id="rId4" Type="http://schemas.openxmlformats.org/officeDocument/2006/relationships/image" Target="../media/image8.png"/><Relationship Id="rId9" Type="http://schemas.openxmlformats.org/officeDocument/2006/relationships/image" Target="../media/image314.png"/><Relationship Id="rId14" Type="http://schemas.openxmlformats.org/officeDocument/2006/relationships/image" Target="../media/image319.png"/><Relationship Id="rId22" Type="http://schemas.openxmlformats.org/officeDocument/2006/relationships/image" Target="../media/image327.png"/></Relationships>
</file>

<file path=ppt/slides/_rels/slide23.xml.rels><?xml version="1.0" encoding="UTF-8" standalone="yes"?>
<Relationships xmlns="http://schemas.openxmlformats.org/package/2006/relationships"><Relationship Id="rId8" Type="http://schemas.openxmlformats.org/officeDocument/2006/relationships/image" Target="../media/image332.png"/><Relationship Id="rId13" Type="http://schemas.openxmlformats.org/officeDocument/2006/relationships/image" Target="../media/image337.png"/><Relationship Id="rId3" Type="http://schemas.openxmlformats.org/officeDocument/2006/relationships/image" Target="../media/image1.png"/><Relationship Id="rId7" Type="http://schemas.openxmlformats.org/officeDocument/2006/relationships/image" Target="../media/image331.png"/><Relationship Id="rId12" Type="http://schemas.openxmlformats.org/officeDocument/2006/relationships/image" Target="../media/image336.png"/><Relationship Id="rId17" Type="http://schemas.openxmlformats.org/officeDocument/2006/relationships/image" Target="../media/image341.png"/><Relationship Id="rId2" Type="http://schemas.openxmlformats.org/officeDocument/2006/relationships/notesSlide" Target="../notesSlides/notesSlide23.xml"/><Relationship Id="rId16" Type="http://schemas.openxmlformats.org/officeDocument/2006/relationships/image" Target="../media/image340.png"/><Relationship Id="rId1" Type="http://schemas.openxmlformats.org/officeDocument/2006/relationships/slideLayout" Target="../slideLayouts/slideLayout1.xml"/><Relationship Id="rId6" Type="http://schemas.openxmlformats.org/officeDocument/2006/relationships/image" Target="../media/image330.png"/><Relationship Id="rId11" Type="http://schemas.openxmlformats.org/officeDocument/2006/relationships/image" Target="../media/image335.png"/><Relationship Id="rId5" Type="http://schemas.openxmlformats.org/officeDocument/2006/relationships/image" Target="../media/image329.png"/><Relationship Id="rId15" Type="http://schemas.openxmlformats.org/officeDocument/2006/relationships/image" Target="../media/image339.png"/><Relationship Id="rId10" Type="http://schemas.openxmlformats.org/officeDocument/2006/relationships/image" Target="../media/image334.png"/><Relationship Id="rId4" Type="http://schemas.openxmlformats.org/officeDocument/2006/relationships/image" Target="../media/image8.png"/><Relationship Id="rId9" Type="http://schemas.openxmlformats.org/officeDocument/2006/relationships/image" Target="../media/image333.png"/><Relationship Id="rId14" Type="http://schemas.openxmlformats.org/officeDocument/2006/relationships/image" Target="../media/image338.png"/></Relationships>
</file>

<file path=ppt/slides/_rels/slide24.xml.rels><?xml version="1.0" encoding="UTF-8" standalone="yes"?>
<Relationships xmlns="http://schemas.openxmlformats.org/package/2006/relationships"><Relationship Id="rId8" Type="http://schemas.openxmlformats.org/officeDocument/2006/relationships/image" Target="../media/image345.png"/><Relationship Id="rId13" Type="http://schemas.openxmlformats.org/officeDocument/2006/relationships/image" Target="../media/image350.png"/><Relationship Id="rId18" Type="http://schemas.openxmlformats.org/officeDocument/2006/relationships/image" Target="../media/image355.png"/><Relationship Id="rId3" Type="http://schemas.openxmlformats.org/officeDocument/2006/relationships/image" Target="../media/image1.png"/><Relationship Id="rId7" Type="http://schemas.openxmlformats.org/officeDocument/2006/relationships/image" Target="../media/image344.png"/><Relationship Id="rId12" Type="http://schemas.openxmlformats.org/officeDocument/2006/relationships/image" Target="../media/image349.png"/><Relationship Id="rId17" Type="http://schemas.openxmlformats.org/officeDocument/2006/relationships/image" Target="../media/image354.png"/><Relationship Id="rId2" Type="http://schemas.openxmlformats.org/officeDocument/2006/relationships/notesSlide" Target="../notesSlides/notesSlide24.xml"/><Relationship Id="rId16" Type="http://schemas.openxmlformats.org/officeDocument/2006/relationships/image" Target="../media/image353.png"/><Relationship Id="rId1" Type="http://schemas.openxmlformats.org/officeDocument/2006/relationships/slideLayout" Target="../slideLayouts/slideLayout1.xml"/><Relationship Id="rId6" Type="http://schemas.openxmlformats.org/officeDocument/2006/relationships/image" Target="../media/image343.png"/><Relationship Id="rId11" Type="http://schemas.openxmlformats.org/officeDocument/2006/relationships/image" Target="../media/image348.png"/><Relationship Id="rId5" Type="http://schemas.openxmlformats.org/officeDocument/2006/relationships/image" Target="../media/image342.png"/><Relationship Id="rId15" Type="http://schemas.openxmlformats.org/officeDocument/2006/relationships/image" Target="../media/image352.png"/><Relationship Id="rId10" Type="http://schemas.openxmlformats.org/officeDocument/2006/relationships/image" Target="../media/image347.png"/><Relationship Id="rId19" Type="http://schemas.openxmlformats.org/officeDocument/2006/relationships/image" Target="../media/image356.png"/><Relationship Id="rId4" Type="http://schemas.openxmlformats.org/officeDocument/2006/relationships/image" Target="../media/image8.png"/><Relationship Id="rId9" Type="http://schemas.openxmlformats.org/officeDocument/2006/relationships/image" Target="../media/image346.png"/><Relationship Id="rId14" Type="http://schemas.openxmlformats.org/officeDocument/2006/relationships/image" Target="../media/image351.png"/></Relationships>
</file>

<file path=ppt/slides/_rels/slide25.xml.rels><?xml version="1.0" encoding="UTF-8" standalone="yes"?>
<Relationships xmlns="http://schemas.openxmlformats.org/package/2006/relationships"><Relationship Id="rId8" Type="http://schemas.openxmlformats.org/officeDocument/2006/relationships/image" Target="../media/image360.png"/><Relationship Id="rId13" Type="http://schemas.openxmlformats.org/officeDocument/2006/relationships/image" Target="../media/image365.png"/><Relationship Id="rId3" Type="http://schemas.openxmlformats.org/officeDocument/2006/relationships/image" Target="../media/image1.png"/><Relationship Id="rId7" Type="http://schemas.openxmlformats.org/officeDocument/2006/relationships/image" Target="../media/image359.png"/><Relationship Id="rId12" Type="http://schemas.openxmlformats.org/officeDocument/2006/relationships/image" Target="../media/image364.png"/><Relationship Id="rId2" Type="http://schemas.openxmlformats.org/officeDocument/2006/relationships/notesSlide" Target="../notesSlides/notesSlide25.xml"/><Relationship Id="rId16" Type="http://schemas.openxmlformats.org/officeDocument/2006/relationships/image" Target="../media/image368.png"/><Relationship Id="rId1" Type="http://schemas.openxmlformats.org/officeDocument/2006/relationships/slideLayout" Target="../slideLayouts/slideLayout1.xml"/><Relationship Id="rId6" Type="http://schemas.openxmlformats.org/officeDocument/2006/relationships/image" Target="../media/image358.png"/><Relationship Id="rId11" Type="http://schemas.openxmlformats.org/officeDocument/2006/relationships/image" Target="../media/image363.png"/><Relationship Id="rId5" Type="http://schemas.openxmlformats.org/officeDocument/2006/relationships/image" Target="../media/image357.png"/><Relationship Id="rId15" Type="http://schemas.openxmlformats.org/officeDocument/2006/relationships/image" Target="../media/image367.png"/><Relationship Id="rId10" Type="http://schemas.openxmlformats.org/officeDocument/2006/relationships/image" Target="../media/image362.png"/><Relationship Id="rId4" Type="http://schemas.openxmlformats.org/officeDocument/2006/relationships/image" Target="../media/image8.png"/><Relationship Id="rId9" Type="http://schemas.openxmlformats.org/officeDocument/2006/relationships/image" Target="../media/image361.png"/><Relationship Id="rId14" Type="http://schemas.openxmlformats.org/officeDocument/2006/relationships/image" Target="../media/image366.png"/></Relationships>
</file>

<file path=ppt/slides/_rels/slide26.xml.rels><?xml version="1.0" encoding="UTF-8" standalone="yes"?>
<Relationships xmlns="http://schemas.openxmlformats.org/package/2006/relationships"><Relationship Id="rId8" Type="http://schemas.openxmlformats.org/officeDocument/2006/relationships/image" Target="../media/image372.png"/><Relationship Id="rId13" Type="http://schemas.openxmlformats.org/officeDocument/2006/relationships/image" Target="../media/image376.png"/><Relationship Id="rId18" Type="http://schemas.openxmlformats.org/officeDocument/2006/relationships/image" Target="../media/image380.png"/><Relationship Id="rId3" Type="http://schemas.openxmlformats.org/officeDocument/2006/relationships/image" Target="../media/image1.png"/><Relationship Id="rId7" Type="http://schemas.openxmlformats.org/officeDocument/2006/relationships/image" Target="../media/image371.png"/><Relationship Id="rId12" Type="http://schemas.openxmlformats.org/officeDocument/2006/relationships/image" Target="../media/image375.png"/><Relationship Id="rId17" Type="http://schemas.openxmlformats.org/officeDocument/2006/relationships/image" Target="../media/image379.png"/><Relationship Id="rId2" Type="http://schemas.openxmlformats.org/officeDocument/2006/relationships/notesSlide" Target="../notesSlides/notesSlide26.xml"/><Relationship Id="rId16" Type="http://schemas.openxmlformats.org/officeDocument/2006/relationships/image" Target="../media/image378.png"/><Relationship Id="rId1" Type="http://schemas.openxmlformats.org/officeDocument/2006/relationships/slideLayout" Target="../slideLayouts/slideLayout1.xml"/><Relationship Id="rId6" Type="http://schemas.openxmlformats.org/officeDocument/2006/relationships/image" Target="../media/image370.png"/><Relationship Id="rId11" Type="http://schemas.openxmlformats.org/officeDocument/2006/relationships/image" Target="../media/image374.png"/><Relationship Id="rId5" Type="http://schemas.openxmlformats.org/officeDocument/2006/relationships/image" Target="../media/image369.png"/><Relationship Id="rId15" Type="http://schemas.openxmlformats.org/officeDocument/2006/relationships/image" Target="../media/image285.png"/><Relationship Id="rId10" Type="http://schemas.openxmlformats.org/officeDocument/2006/relationships/image" Target="../media/image292.png"/><Relationship Id="rId19" Type="http://schemas.openxmlformats.org/officeDocument/2006/relationships/image" Target="../media/image381.png"/><Relationship Id="rId4" Type="http://schemas.openxmlformats.org/officeDocument/2006/relationships/image" Target="../media/image8.png"/><Relationship Id="rId9" Type="http://schemas.openxmlformats.org/officeDocument/2006/relationships/image" Target="../media/image373.png"/><Relationship Id="rId14" Type="http://schemas.openxmlformats.org/officeDocument/2006/relationships/image" Target="../media/image377.png"/></Relationships>
</file>

<file path=ppt/slides/_rels/slide27.xml.rels><?xml version="1.0" encoding="UTF-8" standalone="yes"?>
<Relationships xmlns="http://schemas.openxmlformats.org/package/2006/relationships"><Relationship Id="rId8" Type="http://schemas.openxmlformats.org/officeDocument/2006/relationships/image" Target="../media/image384.png"/><Relationship Id="rId13" Type="http://schemas.openxmlformats.org/officeDocument/2006/relationships/image" Target="../media/image389.png"/><Relationship Id="rId3" Type="http://schemas.openxmlformats.org/officeDocument/2006/relationships/image" Target="../media/image1.png"/><Relationship Id="rId7" Type="http://schemas.openxmlformats.org/officeDocument/2006/relationships/image" Target="../media/image59.png"/><Relationship Id="rId12" Type="http://schemas.openxmlformats.org/officeDocument/2006/relationships/image" Target="../media/image388.png"/><Relationship Id="rId2" Type="http://schemas.openxmlformats.org/officeDocument/2006/relationships/notesSlide" Target="../notesSlides/notesSlide27.xml"/><Relationship Id="rId16" Type="http://schemas.openxmlformats.org/officeDocument/2006/relationships/image" Target="../media/image392.png"/><Relationship Id="rId1" Type="http://schemas.openxmlformats.org/officeDocument/2006/relationships/slideLayout" Target="../slideLayouts/slideLayout1.xml"/><Relationship Id="rId6" Type="http://schemas.openxmlformats.org/officeDocument/2006/relationships/image" Target="../media/image383.png"/><Relationship Id="rId11" Type="http://schemas.openxmlformats.org/officeDocument/2006/relationships/image" Target="../media/image387.png"/><Relationship Id="rId5" Type="http://schemas.openxmlformats.org/officeDocument/2006/relationships/image" Target="../media/image382.png"/><Relationship Id="rId15" Type="http://schemas.openxmlformats.org/officeDocument/2006/relationships/image" Target="../media/image391.png"/><Relationship Id="rId10" Type="http://schemas.openxmlformats.org/officeDocument/2006/relationships/image" Target="../media/image386.png"/><Relationship Id="rId4" Type="http://schemas.openxmlformats.org/officeDocument/2006/relationships/image" Target="../media/image8.png"/><Relationship Id="rId9" Type="http://schemas.openxmlformats.org/officeDocument/2006/relationships/image" Target="../media/image385.png"/><Relationship Id="rId14" Type="http://schemas.openxmlformats.org/officeDocument/2006/relationships/image" Target="../media/image390.png"/></Relationships>
</file>

<file path=ppt/slides/_rels/slide28.xml.rels><?xml version="1.0" encoding="UTF-8" standalone="yes"?>
<Relationships xmlns="http://schemas.openxmlformats.org/package/2006/relationships"><Relationship Id="rId8" Type="http://schemas.openxmlformats.org/officeDocument/2006/relationships/image" Target="../media/image396.png"/><Relationship Id="rId13" Type="http://schemas.openxmlformats.org/officeDocument/2006/relationships/image" Target="../media/image401.png"/><Relationship Id="rId18" Type="http://schemas.openxmlformats.org/officeDocument/2006/relationships/image" Target="../media/image406.png"/><Relationship Id="rId3" Type="http://schemas.openxmlformats.org/officeDocument/2006/relationships/image" Target="../media/image1.png"/><Relationship Id="rId21" Type="http://schemas.openxmlformats.org/officeDocument/2006/relationships/image" Target="../media/image409.png"/><Relationship Id="rId7" Type="http://schemas.openxmlformats.org/officeDocument/2006/relationships/image" Target="../media/image395.png"/><Relationship Id="rId12" Type="http://schemas.openxmlformats.org/officeDocument/2006/relationships/image" Target="../media/image400.png"/><Relationship Id="rId17" Type="http://schemas.openxmlformats.org/officeDocument/2006/relationships/image" Target="../media/image405.png"/><Relationship Id="rId25" Type="http://schemas.openxmlformats.org/officeDocument/2006/relationships/image" Target="../media/image413.png"/><Relationship Id="rId2" Type="http://schemas.openxmlformats.org/officeDocument/2006/relationships/notesSlide" Target="../notesSlides/notesSlide28.xml"/><Relationship Id="rId16" Type="http://schemas.openxmlformats.org/officeDocument/2006/relationships/image" Target="../media/image404.png"/><Relationship Id="rId20" Type="http://schemas.openxmlformats.org/officeDocument/2006/relationships/image" Target="../media/image408.png"/><Relationship Id="rId1" Type="http://schemas.openxmlformats.org/officeDocument/2006/relationships/slideLayout" Target="../slideLayouts/slideLayout1.xml"/><Relationship Id="rId6" Type="http://schemas.openxmlformats.org/officeDocument/2006/relationships/image" Target="../media/image394.png"/><Relationship Id="rId11" Type="http://schemas.openxmlformats.org/officeDocument/2006/relationships/image" Target="../media/image399.png"/><Relationship Id="rId24" Type="http://schemas.openxmlformats.org/officeDocument/2006/relationships/image" Target="../media/image412.png"/><Relationship Id="rId5" Type="http://schemas.openxmlformats.org/officeDocument/2006/relationships/image" Target="../media/image393.png"/><Relationship Id="rId15" Type="http://schemas.openxmlformats.org/officeDocument/2006/relationships/image" Target="../media/image403.png"/><Relationship Id="rId23" Type="http://schemas.openxmlformats.org/officeDocument/2006/relationships/image" Target="../media/image411.png"/><Relationship Id="rId10" Type="http://schemas.openxmlformats.org/officeDocument/2006/relationships/image" Target="../media/image398.png"/><Relationship Id="rId19" Type="http://schemas.openxmlformats.org/officeDocument/2006/relationships/image" Target="../media/image407.png"/><Relationship Id="rId4" Type="http://schemas.openxmlformats.org/officeDocument/2006/relationships/image" Target="../media/image8.png"/><Relationship Id="rId9" Type="http://schemas.openxmlformats.org/officeDocument/2006/relationships/image" Target="../media/image397.png"/><Relationship Id="rId14" Type="http://schemas.openxmlformats.org/officeDocument/2006/relationships/image" Target="../media/image402.png"/><Relationship Id="rId22" Type="http://schemas.openxmlformats.org/officeDocument/2006/relationships/image" Target="../media/image410.png"/></Relationships>
</file>

<file path=ppt/slides/_rels/slide29.xml.rels><?xml version="1.0" encoding="UTF-8" standalone="yes"?>
<Relationships xmlns="http://schemas.openxmlformats.org/package/2006/relationships"><Relationship Id="rId8" Type="http://schemas.openxmlformats.org/officeDocument/2006/relationships/image" Target="../media/image418.png"/><Relationship Id="rId13" Type="http://schemas.openxmlformats.org/officeDocument/2006/relationships/image" Target="../media/image423.png"/><Relationship Id="rId18" Type="http://schemas.openxmlformats.org/officeDocument/2006/relationships/image" Target="../media/image427.png"/><Relationship Id="rId3" Type="http://schemas.openxmlformats.org/officeDocument/2006/relationships/image" Target="../media/image1.png"/><Relationship Id="rId21" Type="http://schemas.openxmlformats.org/officeDocument/2006/relationships/image" Target="../media/image430.png"/><Relationship Id="rId7" Type="http://schemas.openxmlformats.org/officeDocument/2006/relationships/image" Target="../media/image417.png"/><Relationship Id="rId12" Type="http://schemas.openxmlformats.org/officeDocument/2006/relationships/image" Target="../media/image422.png"/><Relationship Id="rId17" Type="http://schemas.openxmlformats.org/officeDocument/2006/relationships/image" Target="../media/image426.png"/><Relationship Id="rId2" Type="http://schemas.openxmlformats.org/officeDocument/2006/relationships/notesSlide" Target="../notesSlides/notesSlide29.xml"/><Relationship Id="rId16" Type="http://schemas.openxmlformats.org/officeDocument/2006/relationships/image" Target="../media/image425.png"/><Relationship Id="rId20" Type="http://schemas.openxmlformats.org/officeDocument/2006/relationships/image" Target="../media/image429.png"/><Relationship Id="rId1" Type="http://schemas.openxmlformats.org/officeDocument/2006/relationships/slideLayout" Target="../slideLayouts/slideLayout1.xml"/><Relationship Id="rId6" Type="http://schemas.openxmlformats.org/officeDocument/2006/relationships/image" Target="../media/image416.png"/><Relationship Id="rId11" Type="http://schemas.openxmlformats.org/officeDocument/2006/relationships/image" Target="../media/image421.png"/><Relationship Id="rId5" Type="http://schemas.openxmlformats.org/officeDocument/2006/relationships/image" Target="../media/image415.png"/><Relationship Id="rId15" Type="http://schemas.openxmlformats.org/officeDocument/2006/relationships/image" Target="../media/image192.png"/><Relationship Id="rId10" Type="http://schemas.openxmlformats.org/officeDocument/2006/relationships/image" Target="../media/image420.png"/><Relationship Id="rId19" Type="http://schemas.openxmlformats.org/officeDocument/2006/relationships/image" Target="../media/image428.png"/><Relationship Id="rId4" Type="http://schemas.openxmlformats.org/officeDocument/2006/relationships/image" Target="../media/image414.png"/><Relationship Id="rId9" Type="http://schemas.openxmlformats.org/officeDocument/2006/relationships/image" Target="../media/image419.png"/><Relationship Id="rId14" Type="http://schemas.openxmlformats.org/officeDocument/2006/relationships/image" Target="../media/image424.png"/><Relationship Id="rId22" Type="http://schemas.openxmlformats.org/officeDocument/2006/relationships/image" Target="../media/image431.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3.xml"/><Relationship Id="rId16"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8.png"/><Relationship Id="rId9" Type="http://schemas.openxmlformats.org/officeDocument/2006/relationships/image" Target="../media/image24.png"/><Relationship Id="rId14" Type="http://schemas.openxmlformats.org/officeDocument/2006/relationships/image" Target="../media/image29.png"/></Relationships>
</file>

<file path=ppt/slides/_rels/slide30.xml.rels><?xml version="1.0" encoding="UTF-8" standalone="yes"?>
<Relationships xmlns="http://schemas.openxmlformats.org/package/2006/relationships"><Relationship Id="rId8" Type="http://schemas.openxmlformats.org/officeDocument/2006/relationships/image" Target="../media/image435.png"/><Relationship Id="rId13" Type="http://schemas.openxmlformats.org/officeDocument/2006/relationships/image" Target="../media/image439.png"/><Relationship Id="rId18" Type="http://schemas.openxmlformats.org/officeDocument/2006/relationships/image" Target="../media/image444.png"/><Relationship Id="rId3" Type="http://schemas.openxmlformats.org/officeDocument/2006/relationships/image" Target="../media/image1.png"/><Relationship Id="rId7" Type="http://schemas.openxmlformats.org/officeDocument/2006/relationships/image" Target="../media/image434.png"/><Relationship Id="rId12" Type="http://schemas.openxmlformats.org/officeDocument/2006/relationships/image" Target="../media/image438.png"/><Relationship Id="rId17" Type="http://schemas.openxmlformats.org/officeDocument/2006/relationships/image" Target="../media/image443.png"/><Relationship Id="rId2" Type="http://schemas.openxmlformats.org/officeDocument/2006/relationships/notesSlide" Target="../notesSlides/notesSlide30.xml"/><Relationship Id="rId16" Type="http://schemas.openxmlformats.org/officeDocument/2006/relationships/image" Target="../media/image442.png"/><Relationship Id="rId1" Type="http://schemas.openxmlformats.org/officeDocument/2006/relationships/slideLayout" Target="../slideLayouts/slideLayout1.xml"/><Relationship Id="rId6" Type="http://schemas.openxmlformats.org/officeDocument/2006/relationships/image" Target="../media/image433.png"/><Relationship Id="rId11" Type="http://schemas.openxmlformats.org/officeDocument/2006/relationships/image" Target="../media/image138.png"/><Relationship Id="rId5" Type="http://schemas.openxmlformats.org/officeDocument/2006/relationships/image" Target="../media/image432.png"/><Relationship Id="rId15" Type="http://schemas.openxmlformats.org/officeDocument/2006/relationships/image" Target="../media/image441.png"/><Relationship Id="rId10" Type="http://schemas.openxmlformats.org/officeDocument/2006/relationships/image" Target="../media/image437.png"/><Relationship Id="rId4" Type="http://schemas.openxmlformats.org/officeDocument/2006/relationships/image" Target="../media/image8.png"/><Relationship Id="rId9" Type="http://schemas.openxmlformats.org/officeDocument/2006/relationships/image" Target="../media/image436.png"/><Relationship Id="rId14" Type="http://schemas.openxmlformats.org/officeDocument/2006/relationships/image" Target="../media/image440.png"/></Relationships>
</file>

<file path=ppt/slides/_rels/slide31.xml.rels><?xml version="1.0" encoding="UTF-8" standalone="yes"?>
<Relationships xmlns="http://schemas.openxmlformats.org/package/2006/relationships"><Relationship Id="rId8" Type="http://schemas.openxmlformats.org/officeDocument/2006/relationships/image" Target="../media/image447.png"/><Relationship Id="rId13" Type="http://schemas.openxmlformats.org/officeDocument/2006/relationships/image" Target="../media/image452.png"/><Relationship Id="rId18" Type="http://schemas.openxmlformats.org/officeDocument/2006/relationships/image" Target="../media/image457.png"/><Relationship Id="rId3" Type="http://schemas.openxmlformats.org/officeDocument/2006/relationships/image" Target="../media/image1.png"/><Relationship Id="rId21" Type="http://schemas.openxmlformats.org/officeDocument/2006/relationships/image" Target="../media/image460.png"/><Relationship Id="rId7" Type="http://schemas.openxmlformats.org/officeDocument/2006/relationships/image" Target="../media/image61.png"/><Relationship Id="rId12" Type="http://schemas.openxmlformats.org/officeDocument/2006/relationships/image" Target="../media/image451.png"/><Relationship Id="rId17" Type="http://schemas.openxmlformats.org/officeDocument/2006/relationships/image" Target="../media/image456.png"/><Relationship Id="rId2" Type="http://schemas.openxmlformats.org/officeDocument/2006/relationships/notesSlide" Target="../notesSlides/notesSlide31.xml"/><Relationship Id="rId16" Type="http://schemas.openxmlformats.org/officeDocument/2006/relationships/image" Target="../media/image455.png"/><Relationship Id="rId20" Type="http://schemas.openxmlformats.org/officeDocument/2006/relationships/image" Target="../media/image459.png"/><Relationship Id="rId1" Type="http://schemas.openxmlformats.org/officeDocument/2006/relationships/slideLayout" Target="../slideLayouts/slideLayout1.xml"/><Relationship Id="rId6" Type="http://schemas.openxmlformats.org/officeDocument/2006/relationships/image" Target="../media/image446.png"/><Relationship Id="rId11" Type="http://schemas.openxmlformats.org/officeDocument/2006/relationships/image" Target="../media/image450.png"/><Relationship Id="rId24" Type="http://schemas.openxmlformats.org/officeDocument/2006/relationships/image" Target="../media/image462.png"/><Relationship Id="rId5" Type="http://schemas.openxmlformats.org/officeDocument/2006/relationships/image" Target="../media/image445.png"/><Relationship Id="rId15" Type="http://schemas.openxmlformats.org/officeDocument/2006/relationships/image" Target="../media/image454.png"/><Relationship Id="rId23" Type="http://schemas.openxmlformats.org/officeDocument/2006/relationships/image" Target="../media/image461.png"/><Relationship Id="rId10" Type="http://schemas.openxmlformats.org/officeDocument/2006/relationships/image" Target="../media/image449.png"/><Relationship Id="rId19" Type="http://schemas.openxmlformats.org/officeDocument/2006/relationships/image" Target="../media/image458.png"/><Relationship Id="rId4" Type="http://schemas.openxmlformats.org/officeDocument/2006/relationships/image" Target="../media/image8.png"/><Relationship Id="rId9" Type="http://schemas.openxmlformats.org/officeDocument/2006/relationships/image" Target="../media/image448.png"/><Relationship Id="rId14" Type="http://schemas.openxmlformats.org/officeDocument/2006/relationships/image" Target="../media/image453.png"/><Relationship Id="rId22" Type="http://schemas.openxmlformats.org/officeDocument/2006/relationships/image" Target="../media/image217.png"/></Relationships>
</file>

<file path=ppt/slides/_rels/slide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1.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notesSlide" Target="../notesSlides/notesSlide4.xml"/><Relationship Id="rId16"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8.png"/><Relationship Id="rId9" Type="http://schemas.openxmlformats.org/officeDocument/2006/relationships/image" Target="../media/image38.png"/><Relationship Id="rId14" Type="http://schemas.openxmlformats.org/officeDocument/2006/relationships/image" Target="../media/image43.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1.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8.png"/><Relationship Id="rId9" Type="http://schemas.openxmlformats.org/officeDocument/2006/relationships/image" Target="../media/image51.png"/><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image" Target="../media/image1.png"/><Relationship Id="rId21" Type="http://schemas.openxmlformats.org/officeDocument/2006/relationships/image" Target="../media/image74.png"/><Relationship Id="rId7" Type="http://schemas.openxmlformats.org/officeDocument/2006/relationships/image" Target="../media/image60.png"/><Relationship Id="rId12" Type="http://schemas.openxmlformats.org/officeDocument/2006/relationships/image" Target="../media/image65.png"/><Relationship Id="rId17" Type="http://schemas.openxmlformats.org/officeDocument/2006/relationships/image" Target="../media/image70.png"/><Relationship Id="rId2" Type="http://schemas.openxmlformats.org/officeDocument/2006/relationships/notesSlide" Target="../notesSlides/notesSlide6.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5" Type="http://schemas.openxmlformats.org/officeDocument/2006/relationships/image" Target="../media/image68.png"/><Relationship Id="rId23" Type="http://schemas.openxmlformats.org/officeDocument/2006/relationships/image" Target="../media/image76.png"/><Relationship Id="rId10" Type="http://schemas.openxmlformats.org/officeDocument/2006/relationships/image" Target="../media/image63.png"/><Relationship Id="rId19" Type="http://schemas.openxmlformats.org/officeDocument/2006/relationships/image" Target="../media/image72.png"/><Relationship Id="rId4" Type="http://schemas.openxmlformats.org/officeDocument/2006/relationships/image" Target="../media/image8.png"/><Relationship Id="rId9" Type="http://schemas.openxmlformats.org/officeDocument/2006/relationships/image" Target="../media/image62.png"/><Relationship Id="rId14" Type="http://schemas.openxmlformats.org/officeDocument/2006/relationships/image" Target="../media/image67.png"/><Relationship Id="rId22" Type="http://schemas.openxmlformats.org/officeDocument/2006/relationships/image" Target="../media/image75.png"/></Relationships>
</file>

<file path=ppt/slides/_rels/slide7.xml.rels><?xml version="1.0" encoding="UTF-8" standalone="yes"?>
<Relationships xmlns="http://schemas.openxmlformats.org/package/2006/relationships"><Relationship Id="rId13" Type="http://schemas.openxmlformats.org/officeDocument/2006/relationships/image" Target="../media/image85.png"/><Relationship Id="rId18" Type="http://schemas.openxmlformats.org/officeDocument/2006/relationships/image" Target="../media/image90.png"/><Relationship Id="rId26" Type="http://schemas.openxmlformats.org/officeDocument/2006/relationships/image" Target="../media/image98.png"/><Relationship Id="rId39" Type="http://schemas.openxmlformats.org/officeDocument/2006/relationships/image" Target="../media/image111.png"/><Relationship Id="rId21" Type="http://schemas.openxmlformats.org/officeDocument/2006/relationships/image" Target="../media/image93.png"/><Relationship Id="rId34" Type="http://schemas.openxmlformats.org/officeDocument/2006/relationships/image" Target="../media/image106.pn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png"/><Relationship Id="rId25" Type="http://schemas.openxmlformats.org/officeDocument/2006/relationships/image" Target="../media/image97.png"/><Relationship Id="rId33" Type="http://schemas.openxmlformats.org/officeDocument/2006/relationships/image" Target="../media/image105.png"/><Relationship Id="rId38" Type="http://schemas.openxmlformats.org/officeDocument/2006/relationships/image" Target="../media/image110.png"/><Relationship Id="rId2" Type="http://schemas.openxmlformats.org/officeDocument/2006/relationships/notesSlide" Target="../notesSlides/notesSlide7.xml"/><Relationship Id="rId16" Type="http://schemas.openxmlformats.org/officeDocument/2006/relationships/image" Target="../media/image88.png"/><Relationship Id="rId20" Type="http://schemas.openxmlformats.org/officeDocument/2006/relationships/image" Target="../media/image92.png"/><Relationship Id="rId29" Type="http://schemas.openxmlformats.org/officeDocument/2006/relationships/image" Target="../media/image101.png"/><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24" Type="http://schemas.openxmlformats.org/officeDocument/2006/relationships/image" Target="../media/image96.png"/><Relationship Id="rId32" Type="http://schemas.openxmlformats.org/officeDocument/2006/relationships/image" Target="../media/image104.png"/><Relationship Id="rId37" Type="http://schemas.openxmlformats.org/officeDocument/2006/relationships/image" Target="../media/image109.png"/><Relationship Id="rId40" Type="http://schemas.openxmlformats.org/officeDocument/2006/relationships/image" Target="../media/image112.png"/><Relationship Id="rId5" Type="http://schemas.openxmlformats.org/officeDocument/2006/relationships/image" Target="../media/image77.png"/><Relationship Id="rId15" Type="http://schemas.openxmlformats.org/officeDocument/2006/relationships/image" Target="../media/image87.png"/><Relationship Id="rId23" Type="http://schemas.openxmlformats.org/officeDocument/2006/relationships/image" Target="../media/image95.png"/><Relationship Id="rId28" Type="http://schemas.openxmlformats.org/officeDocument/2006/relationships/image" Target="../media/image100.png"/><Relationship Id="rId36" Type="http://schemas.openxmlformats.org/officeDocument/2006/relationships/image" Target="../media/image108.png"/><Relationship Id="rId10" Type="http://schemas.openxmlformats.org/officeDocument/2006/relationships/image" Target="../media/image82.png"/><Relationship Id="rId19" Type="http://schemas.openxmlformats.org/officeDocument/2006/relationships/image" Target="../media/image91.png"/><Relationship Id="rId31" Type="http://schemas.openxmlformats.org/officeDocument/2006/relationships/image" Target="../media/image103.png"/><Relationship Id="rId4" Type="http://schemas.openxmlformats.org/officeDocument/2006/relationships/image" Target="../media/image8.png"/><Relationship Id="rId9" Type="http://schemas.openxmlformats.org/officeDocument/2006/relationships/image" Target="../media/image81.png"/><Relationship Id="rId14" Type="http://schemas.openxmlformats.org/officeDocument/2006/relationships/image" Target="../media/image86.png"/><Relationship Id="rId22" Type="http://schemas.openxmlformats.org/officeDocument/2006/relationships/image" Target="../media/image94.png"/><Relationship Id="rId27" Type="http://schemas.openxmlformats.org/officeDocument/2006/relationships/image" Target="../media/image99.png"/><Relationship Id="rId30" Type="http://schemas.openxmlformats.org/officeDocument/2006/relationships/image" Target="../media/image102.png"/><Relationship Id="rId35" Type="http://schemas.openxmlformats.org/officeDocument/2006/relationships/image" Target="../media/image107.png"/><Relationship Id="rId8" Type="http://schemas.openxmlformats.org/officeDocument/2006/relationships/image" Target="../media/image80.png"/><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1.png"/><Relationship Id="rId18" Type="http://schemas.openxmlformats.org/officeDocument/2006/relationships/image" Target="../media/image126.png"/><Relationship Id="rId3" Type="http://schemas.openxmlformats.org/officeDocument/2006/relationships/image" Target="../media/image1.png"/><Relationship Id="rId7" Type="http://schemas.openxmlformats.org/officeDocument/2006/relationships/image" Target="../media/image115.png"/><Relationship Id="rId12" Type="http://schemas.openxmlformats.org/officeDocument/2006/relationships/image" Target="../media/image120.png"/><Relationship Id="rId17" Type="http://schemas.openxmlformats.org/officeDocument/2006/relationships/image" Target="../media/image125.png"/><Relationship Id="rId2" Type="http://schemas.openxmlformats.org/officeDocument/2006/relationships/notesSlide" Target="../notesSlides/notesSlide8.xml"/><Relationship Id="rId16" Type="http://schemas.openxmlformats.org/officeDocument/2006/relationships/image" Target="../media/image124.png"/><Relationship Id="rId20" Type="http://schemas.openxmlformats.org/officeDocument/2006/relationships/image" Target="../media/image128.png"/><Relationship Id="rId1" Type="http://schemas.openxmlformats.org/officeDocument/2006/relationships/slideLayout" Target="../slideLayouts/slideLayout1.xml"/><Relationship Id="rId6" Type="http://schemas.openxmlformats.org/officeDocument/2006/relationships/image" Target="../media/image114.png"/><Relationship Id="rId11" Type="http://schemas.openxmlformats.org/officeDocument/2006/relationships/image" Target="../media/image119.png"/><Relationship Id="rId5" Type="http://schemas.openxmlformats.org/officeDocument/2006/relationships/image" Target="../media/image113.png"/><Relationship Id="rId15" Type="http://schemas.openxmlformats.org/officeDocument/2006/relationships/image" Target="../media/image123.png"/><Relationship Id="rId10" Type="http://schemas.openxmlformats.org/officeDocument/2006/relationships/image" Target="../media/image118.png"/><Relationship Id="rId19" Type="http://schemas.openxmlformats.org/officeDocument/2006/relationships/image" Target="../media/image127.png"/><Relationship Id="rId4" Type="http://schemas.openxmlformats.org/officeDocument/2006/relationships/image" Target="../media/image8.png"/><Relationship Id="rId9" Type="http://schemas.openxmlformats.org/officeDocument/2006/relationships/image" Target="../media/image117.png"/><Relationship Id="rId14" Type="http://schemas.openxmlformats.org/officeDocument/2006/relationships/image" Target="../media/image122.png"/></Relationships>
</file>

<file path=ppt/slides/_rels/slide9.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png"/><Relationship Id="rId18" Type="http://schemas.openxmlformats.org/officeDocument/2006/relationships/image" Target="../media/image142.png"/><Relationship Id="rId3" Type="http://schemas.openxmlformats.org/officeDocument/2006/relationships/image" Target="../media/image1.png"/><Relationship Id="rId21" Type="http://schemas.openxmlformats.org/officeDocument/2006/relationships/image" Target="../media/image145.png"/><Relationship Id="rId7" Type="http://schemas.openxmlformats.org/officeDocument/2006/relationships/image" Target="../media/image131.png"/><Relationship Id="rId12" Type="http://schemas.openxmlformats.org/officeDocument/2006/relationships/image" Target="../media/image136.png"/><Relationship Id="rId17" Type="http://schemas.openxmlformats.org/officeDocument/2006/relationships/image" Target="../media/image141.png"/><Relationship Id="rId2" Type="http://schemas.openxmlformats.org/officeDocument/2006/relationships/notesSlide" Target="../notesSlides/notesSlide9.xml"/><Relationship Id="rId16" Type="http://schemas.openxmlformats.org/officeDocument/2006/relationships/image" Target="../media/image140.png"/><Relationship Id="rId20" Type="http://schemas.openxmlformats.org/officeDocument/2006/relationships/image" Target="../media/image144.png"/><Relationship Id="rId1" Type="http://schemas.openxmlformats.org/officeDocument/2006/relationships/slideLayout" Target="../slideLayouts/slideLayout1.xml"/><Relationship Id="rId6" Type="http://schemas.openxmlformats.org/officeDocument/2006/relationships/image" Target="../media/image130.png"/><Relationship Id="rId11" Type="http://schemas.openxmlformats.org/officeDocument/2006/relationships/image" Target="../media/image135.png"/><Relationship Id="rId5" Type="http://schemas.openxmlformats.org/officeDocument/2006/relationships/image" Target="../media/image129.png"/><Relationship Id="rId15" Type="http://schemas.openxmlformats.org/officeDocument/2006/relationships/image" Target="../media/image139.png"/><Relationship Id="rId10" Type="http://schemas.openxmlformats.org/officeDocument/2006/relationships/image" Target="../media/image134.png"/><Relationship Id="rId19" Type="http://schemas.openxmlformats.org/officeDocument/2006/relationships/image" Target="../media/image143.png"/><Relationship Id="rId4" Type="http://schemas.openxmlformats.org/officeDocument/2006/relationships/image" Target="../media/image8.png"/><Relationship Id="rId9" Type="http://schemas.openxmlformats.org/officeDocument/2006/relationships/image" Target="../media/image133.png"/><Relationship Id="rId14" Type="http://schemas.openxmlformats.org/officeDocument/2006/relationships/image" Target="../media/image138.png"/><Relationship Id="rId22" Type="http://schemas.openxmlformats.org/officeDocument/2006/relationships/image" Target="../media/image14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3"/>
          <a:stretch>
            <a:fillRect/>
          </a:stretch>
        </p:blipFill>
        <p:spPr>
          <a:xfrm>
            <a:off x="0" y="20241"/>
            <a:ext cx="12192000" cy="6858000"/>
          </a:xfrm>
          <a:prstGeom prst="rect">
            <a:avLst/>
          </a:prstGeom>
        </p:spPr>
      </p:pic>
      <p:pic>
        <p:nvPicPr>
          <p:cNvPr id="4" name="SK-1-img-3" descr="preencoded.png"/>
          <p:cNvPicPr>
            <a:picLocks noChangeAspect="1"/>
          </p:cNvPicPr>
          <p:nvPr/>
        </p:nvPicPr>
        <p:blipFill>
          <a:blip r:embed="rId4"/>
          <a:stretch>
            <a:fillRect/>
          </a:stretch>
        </p:blipFill>
        <p:spPr>
          <a:xfrm>
            <a:off x="285750" y="190500"/>
            <a:ext cx="11620500" cy="830461"/>
          </a:xfrm>
          <a:prstGeom prst="rect">
            <a:avLst/>
          </a:prstGeom>
        </p:spPr>
      </p:pic>
      <p:pic>
        <p:nvPicPr>
          <p:cNvPr id="5" name="SK-1-img-4" descr="preencoded.png"/>
          <p:cNvPicPr>
            <a:picLocks noChangeAspect="1"/>
          </p:cNvPicPr>
          <p:nvPr/>
        </p:nvPicPr>
        <p:blipFill>
          <a:blip r:embed="rId5"/>
          <a:stretch>
            <a:fillRect/>
          </a:stretch>
        </p:blipFill>
        <p:spPr>
          <a:xfrm>
            <a:off x="285750" y="2049066"/>
            <a:ext cx="5667375" cy="981075"/>
          </a:xfrm>
          <a:prstGeom prst="rect">
            <a:avLst/>
          </a:prstGeom>
        </p:spPr>
      </p:pic>
      <p:pic>
        <p:nvPicPr>
          <p:cNvPr id="6" name="SK-1-img-5" descr="preencoded.png"/>
          <p:cNvPicPr>
            <a:picLocks noChangeAspect="1"/>
          </p:cNvPicPr>
          <p:nvPr/>
        </p:nvPicPr>
        <p:blipFill>
          <a:blip r:embed="rId6"/>
          <a:stretch>
            <a:fillRect/>
          </a:stretch>
        </p:blipFill>
        <p:spPr>
          <a:xfrm>
            <a:off x="285750" y="3258741"/>
            <a:ext cx="5667375" cy="1923455"/>
          </a:xfrm>
          <a:prstGeom prst="rect">
            <a:avLst/>
          </a:prstGeom>
        </p:spPr>
      </p:pic>
      <p:pic>
        <p:nvPicPr>
          <p:cNvPr id="7" name="SK-1-img-6" descr="preencoded.png"/>
          <p:cNvPicPr>
            <a:picLocks noChangeAspect="1"/>
          </p:cNvPicPr>
          <p:nvPr/>
        </p:nvPicPr>
        <p:blipFill>
          <a:blip r:embed="rId7"/>
          <a:stretch>
            <a:fillRect/>
          </a:stretch>
        </p:blipFill>
        <p:spPr>
          <a:xfrm>
            <a:off x="476250" y="3449241"/>
            <a:ext cx="5286375" cy="276225"/>
          </a:xfrm>
          <a:prstGeom prst="rect">
            <a:avLst/>
          </a:prstGeom>
        </p:spPr>
      </p:pic>
      <p:pic>
        <p:nvPicPr>
          <p:cNvPr id="8" name="SK-1-img-7" descr="preencoded.png"/>
          <p:cNvPicPr>
            <a:picLocks noChangeAspect="1"/>
          </p:cNvPicPr>
          <p:nvPr/>
        </p:nvPicPr>
        <p:blipFill>
          <a:blip r:embed="rId8"/>
          <a:stretch>
            <a:fillRect/>
          </a:stretch>
        </p:blipFill>
        <p:spPr>
          <a:xfrm>
            <a:off x="6238875" y="1329630"/>
            <a:ext cx="5667375" cy="4572000"/>
          </a:xfrm>
          <a:prstGeom prst="rect">
            <a:avLst/>
          </a:prstGeom>
        </p:spPr>
      </p:pic>
      <p:pic>
        <p:nvPicPr>
          <p:cNvPr id="9" name="SK-1-img-8" descr="preencoded.png"/>
          <p:cNvPicPr>
            <a:picLocks noChangeAspect="1"/>
          </p:cNvPicPr>
          <p:nvPr/>
        </p:nvPicPr>
        <p:blipFill>
          <a:blip r:embed="rId9"/>
          <a:stretch>
            <a:fillRect/>
          </a:stretch>
        </p:blipFill>
        <p:spPr>
          <a:xfrm>
            <a:off x="285750" y="6210300"/>
            <a:ext cx="11620500" cy="457200"/>
          </a:xfrm>
          <a:prstGeom prst="rect">
            <a:avLst/>
          </a:prstGeom>
        </p:spPr>
      </p:pic>
      <p:sp>
        <p:nvSpPr>
          <p:cNvPr id="10" name="SK-1-text-9"/>
          <p:cNvSpPr/>
          <p:nvPr/>
        </p:nvSpPr>
        <p:spPr>
          <a:xfrm>
            <a:off x="285750" y="1324825"/>
            <a:ext cx="2517321" cy="275674"/>
          </a:xfrm>
          <a:prstGeom prst="rect">
            <a:avLst/>
          </a:prstGeom>
          <a:solidFill>
            <a:schemeClr val="accent2"/>
          </a:solidFill>
          <a:ln/>
        </p:spPr>
        <p:txBody>
          <a:bodyPr vert="horz" wrap="square" lIns="0" tIns="0" rIns="0" bIns="0" rtlCol="0" anchor="ctr"/>
          <a:lstStyle/>
          <a:p>
            <a:pPr marL="0" indent="0">
              <a:lnSpc>
                <a:spcPts val="1350"/>
              </a:lnSpc>
              <a:buNone/>
            </a:pPr>
            <a:r>
              <a:rPr lang="en-US" sz="1200" b="1" kern="0" spc="90" dirty="0">
                <a:solidFill>
                  <a:srgbClr val="FFFFFF"/>
                </a:solidFill>
              </a:rPr>
              <a:t>  BRADFORD VTS TEACHING DECK</a:t>
            </a:r>
            <a:endParaRPr lang="en-US" sz="1200" dirty="0"/>
          </a:p>
        </p:txBody>
      </p:sp>
      <p:sp>
        <p:nvSpPr>
          <p:cNvPr id="11" name="SK-1-text-10"/>
          <p:cNvSpPr/>
          <p:nvPr/>
        </p:nvSpPr>
        <p:spPr>
          <a:xfrm>
            <a:off x="514350" y="533400"/>
            <a:ext cx="9509760" cy="335161"/>
          </a:xfrm>
          <a:prstGeom prst="rect">
            <a:avLst/>
          </a:prstGeom>
          <a:noFill/>
          <a:ln/>
        </p:spPr>
        <p:txBody>
          <a:bodyPr vert="horz" wrap="square" lIns="0" tIns="0" rIns="0" bIns="0" rtlCol="0" anchor="ctr"/>
          <a:lstStyle/>
          <a:p>
            <a:pPr marL="0" indent="0">
              <a:lnSpc>
                <a:spcPts val="2640"/>
              </a:lnSpc>
              <a:buNone/>
            </a:pPr>
            <a:r>
              <a:rPr lang="en-US" sz="2400" b="1" dirty="0">
                <a:solidFill>
                  <a:srgbClr val="FFFFFF"/>
                </a:solidFill>
              </a:rPr>
              <a:t>Diabetes and Renal Disease</a:t>
            </a:r>
            <a:endParaRPr lang="en-US" sz="2400" dirty="0"/>
          </a:p>
        </p:txBody>
      </p:sp>
      <p:sp>
        <p:nvSpPr>
          <p:cNvPr id="12" name="SK-1-text-11"/>
          <p:cNvSpPr/>
          <p:nvPr/>
        </p:nvSpPr>
        <p:spPr>
          <a:xfrm>
            <a:off x="9952881" y="477143"/>
            <a:ext cx="2239119" cy="257175"/>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www.bradfordvts.co.uk</a:t>
            </a:r>
            <a:endParaRPr lang="en-US" sz="1350" dirty="0"/>
          </a:p>
        </p:txBody>
      </p:sp>
      <p:sp>
        <p:nvSpPr>
          <p:cNvPr id="13" name="SK-1-text-12"/>
          <p:cNvSpPr/>
          <p:nvPr/>
        </p:nvSpPr>
        <p:spPr>
          <a:xfrm>
            <a:off x="476250" y="2163366"/>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High-Yield Exam Focus</a:t>
            </a:r>
            <a:endParaRPr lang="en-US" sz="1350" dirty="0"/>
          </a:p>
        </p:txBody>
      </p:sp>
      <p:sp>
        <p:nvSpPr>
          <p:cNvPr id="14" name="SK-1-text-13"/>
          <p:cNvSpPr/>
          <p:nvPr/>
        </p:nvSpPr>
        <p:spPr>
          <a:xfrm>
            <a:off x="476250" y="2487216"/>
            <a:ext cx="5087541" cy="381000"/>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Comprehensive preparation for RCGP AKT and SCA exams, bridging pathophysiology with frontline primary care management.</a:t>
            </a:r>
            <a:endParaRPr lang="en-US" sz="1050" dirty="0"/>
          </a:p>
        </p:txBody>
      </p:sp>
      <p:sp>
        <p:nvSpPr>
          <p:cNvPr id="15" name="SK-1-text-14"/>
          <p:cNvSpPr/>
          <p:nvPr/>
        </p:nvSpPr>
        <p:spPr>
          <a:xfrm>
            <a:off x="476250" y="3449241"/>
            <a:ext cx="5286375"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CLINICAL CURRENCY &amp; GUIDELINES</a:t>
            </a:r>
            <a:endParaRPr lang="en-US" sz="1050" dirty="0"/>
          </a:p>
        </p:txBody>
      </p:sp>
      <p:sp>
        <p:nvSpPr>
          <p:cNvPr id="16" name="SK-1-text-15"/>
          <p:cNvSpPr/>
          <p:nvPr/>
        </p:nvSpPr>
        <p:spPr>
          <a:xfrm>
            <a:off x="476250" y="3839766"/>
            <a:ext cx="8865870" cy="173236"/>
          </a:xfrm>
          <a:prstGeom prst="rect">
            <a:avLst/>
          </a:prstGeom>
          <a:noFill/>
          <a:ln/>
        </p:spPr>
        <p:txBody>
          <a:bodyPr vert="horz" wrap="square" lIns="0" tIns="0" rIns="0" bIns="0" rtlCol="0" anchor="ctr"/>
          <a:lstStyle/>
          <a:p>
            <a:pPr marL="0" indent="0" algn="l">
              <a:lnSpc>
                <a:spcPts val="1365"/>
              </a:lnSpc>
              <a:buNone/>
            </a:pPr>
            <a:r>
              <a:rPr lang="en-US" sz="975" b="1" dirty="0">
                <a:solidFill>
                  <a:srgbClr val="2D2D2D"/>
                </a:solidFill>
              </a:rPr>
              <a:t>NICE NG28:</a:t>
            </a:r>
            <a:r>
              <a:rPr lang="en-US" sz="975" dirty="0">
                <a:solidFill>
                  <a:srgbClr val="666666"/>
                </a:solidFill>
              </a:rPr>
              <a:t> Type 2 Diabetes Management (Feb 2026 Update)</a:t>
            </a:r>
            <a:endParaRPr lang="en-US" sz="975" dirty="0"/>
          </a:p>
        </p:txBody>
      </p:sp>
      <p:sp>
        <p:nvSpPr>
          <p:cNvPr id="17" name="SK-1-text-16"/>
          <p:cNvSpPr/>
          <p:nvPr/>
        </p:nvSpPr>
        <p:spPr>
          <a:xfrm>
            <a:off x="476250" y="4070152"/>
            <a:ext cx="8420100" cy="173236"/>
          </a:xfrm>
          <a:prstGeom prst="rect">
            <a:avLst/>
          </a:prstGeom>
          <a:noFill/>
          <a:ln/>
        </p:spPr>
        <p:txBody>
          <a:bodyPr vert="horz" wrap="square" lIns="0" tIns="0" rIns="0" bIns="0" rtlCol="0" anchor="ctr"/>
          <a:lstStyle/>
          <a:p>
            <a:pPr marL="0" indent="0" algn="l">
              <a:lnSpc>
                <a:spcPts val="1365"/>
              </a:lnSpc>
              <a:buNone/>
            </a:pPr>
            <a:r>
              <a:rPr lang="en-US" sz="975" b="1" dirty="0">
                <a:solidFill>
                  <a:srgbClr val="2D2D2D"/>
                </a:solidFill>
              </a:rPr>
              <a:t>NICE NG203:</a:t>
            </a:r>
            <a:r>
              <a:rPr lang="en-US" sz="975" dirty="0">
                <a:solidFill>
                  <a:srgbClr val="666666"/>
                </a:solidFill>
              </a:rPr>
              <a:t> Chronic Kidney Disease Assessment (2021)</a:t>
            </a:r>
            <a:endParaRPr lang="en-US" sz="975" dirty="0"/>
          </a:p>
        </p:txBody>
      </p:sp>
      <p:sp>
        <p:nvSpPr>
          <p:cNvPr id="18" name="SK-1-text-17"/>
          <p:cNvSpPr/>
          <p:nvPr/>
        </p:nvSpPr>
        <p:spPr>
          <a:xfrm>
            <a:off x="476250" y="4300538"/>
            <a:ext cx="7082790" cy="173236"/>
          </a:xfrm>
          <a:prstGeom prst="rect">
            <a:avLst/>
          </a:prstGeom>
          <a:noFill/>
          <a:ln/>
        </p:spPr>
        <p:txBody>
          <a:bodyPr vert="horz" wrap="square" lIns="0" tIns="0" rIns="0" bIns="0" rtlCol="0" anchor="ctr"/>
          <a:lstStyle/>
          <a:p>
            <a:pPr marL="0" indent="0" algn="l">
              <a:lnSpc>
                <a:spcPts val="1365"/>
              </a:lnSpc>
              <a:buNone/>
            </a:pPr>
            <a:r>
              <a:rPr lang="en-US" sz="975" b="1" dirty="0">
                <a:solidFill>
                  <a:srgbClr val="2D2D2D"/>
                </a:solidFill>
              </a:rPr>
              <a:t>NICE TA877:</a:t>
            </a:r>
            <a:r>
              <a:rPr lang="en-US" sz="975" dirty="0">
                <a:solidFill>
                  <a:srgbClr val="666666"/>
                </a:solidFill>
              </a:rPr>
              <a:t> Finerenone for DKD (March 2023)</a:t>
            </a:r>
            <a:endParaRPr lang="en-US" sz="975" dirty="0"/>
          </a:p>
        </p:txBody>
      </p:sp>
      <p:sp>
        <p:nvSpPr>
          <p:cNvPr id="19" name="SK-1-text-18"/>
          <p:cNvSpPr/>
          <p:nvPr/>
        </p:nvSpPr>
        <p:spPr>
          <a:xfrm>
            <a:off x="476250" y="4530923"/>
            <a:ext cx="7825740" cy="173236"/>
          </a:xfrm>
          <a:prstGeom prst="rect">
            <a:avLst/>
          </a:prstGeom>
          <a:noFill/>
          <a:ln/>
        </p:spPr>
        <p:txBody>
          <a:bodyPr vert="horz" wrap="square" lIns="0" tIns="0" rIns="0" bIns="0" rtlCol="0" anchor="ctr"/>
          <a:lstStyle/>
          <a:p>
            <a:pPr marL="0" indent="0" algn="l">
              <a:lnSpc>
                <a:spcPts val="1365"/>
              </a:lnSpc>
              <a:buNone/>
            </a:pPr>
            <a:r>
              <a:rPr lang="en-US" sz="975" b="1" dirty="0">
                <a:solidFill>
                  <a:srgbClr val="2D2D2D"/>
                </a:solidFill>
              </a:rPr>
              <a:t>NICE TA775/942:</a:t>
            </a:r>
            <a:r>
              <a:rPr lang="en-US" sz="975" dirty="0">
                <a:solidFill>
                  <a:srgbClr val="666666"/>
                </a:solidFill>
              </a:rPr>
              <a:t> SGLT2i in Chronic Kidney Disease</a:t>
            </a:r>
            <a:endParaRPr lang="en-US" sz="975" dirty="0"/>
          </a:p>
        </p:txBody>
      </p:sp>
      <p:sp>
        <p:nvSpPr>
          <p:cNvPr id="20" name="SK-1-text-19"/>
          <p:cNvSpPr/>
          <p:nvPr/>
        </p:nvSpPr>
        <p:spPr>
          <a:xfrm>
            <a:off x="476250" y="4761309"/>
            <a:ext cx="6934200" cy="173236"/>
          </a:xfrm>
          <a:prstGeom prst="rect">
            <a:avLst/>
          </a:prstGeom>
          <a:noFill/>
          <a:ln/>
        </p:spPr>
        <p:txBody>
          <a:bodyPr vert="horz" wrap="square" lIns="0" tIns="0" rIns="0" bIns="0" rtlCol="0" anchor="ctr"/>
          <a:lstStyle/>
          <a:p>
            <a:pPr marL="0" indent="0" algn="l">
              <a:lnSpc>
                <a:spcPts val="1365"/>
              </a:lnSpc>
              <a:buNone/>
            </a:pPr>
            <a:r>
              <a:rPr lang="en-US" sz="975" b="1" dirty="0">
                <a:solidFill>
                  <a:srgbClr val="2D2D2D"/>
                </a:solidFill>
              </a:rPr>
              <a:t>BNF 2026:</a:t>
            </a:r>
            <a:r>
              <a:rPr lang="en-US" sz="975" dirty="0">
                <a:solidFill>
                  <a:srgbClr val="666666"/>
                </a:solidFill>
              </a:rPr>
              <a:t> Current Pharmacological Thresholds</a:t>
            </a:r>
            <a:endParaRPr lang="en-US" sz="975" dirty="0"/>
          </a:p>
        </p:txBody>
      </p:sp>
      <p:sp>
        <p:nvSpPr>
          <p:cNvPr id="21" name="SK-1-text-20"/>
          <p:cNvSpPr/>
          <p:nvPr/>
        </p:nvSpPr>
        <p:spPr>
          <a:xfrm>
            <a:off x="333375" y="6305550"/>
            <a:ext cx="8067675" cy="266700"/>
          </a:xfrm>
          <a:prstGeom prst="rect">
            <a:avLst/>
          </a:prstGeom>
          <a:noFill/>
          <a:ln/>
        </p:spPr>
        <p:txBody>
          <a:bodyPr vert="horz" wrap="square" lIns="0" tIns="0" rIns="0" bIns="0" rtlCol="0" anchor="ctr"/>
          <a:lstStyle/>
          <a:p>
            <a:pPr marL="0" indent="0">
              <a:lnSpc>
                <a:spcPts val="1050"/>
              </a:lnSpc>
              <a:buNone/>
            </a:pPr>
            <a:r>
              <a:rPr lang="en-US" sz="750" b="1" dirty="0">
                <a:solidFill>
                  <a:srgbClr val="666666"/>
                </a:solidFill>
              </a:rPr>
              <a:t>Disclaimer:</a:t>
            </a:r>
            <a:r>
              <a:rPr lang="en-US" sz="750" dirty="0">
                <a:solidFill>
                  <a:srgbClr val="666666"/>
                </a:solidFill>
              </a:rPr>
              <a:t> This teaching deck is an educational resource for GP trainees. Clinical decisions must be based on the most recent NICE, local guidelines, and BNF data at the time of patient contact. Ensure you verify eGFR thresholds for SGLT2i and Metformin prior to prescribing.</a:t>
            </a:r>
            <a:endParaRPr lang="en-US" sz="750" dirty="0"/>
          </a:p>
        </p:txBody>
      </p:sp>
      <p:sp>
        <p:nvSpPr>
          <p:cNvPr id="22" name="SK-1-text-21"/>
          <p:cNvSpPr/>
          <p:nvPr/>
        </p:nvSpPr>
        <p:spPr>
          <a:xfrm>
            <a:off x="10293995" y="6400800"/>
            <a:ext cx="1898005" cy="171450"/>
          </a:xfrm>
          <a:prstGeom prst="rect">
            <a:avLst/>
          </a:prstGeom>
          <a:noFill/>
          <a:ln/>
        </p:spPr>
        <p:txBody>
          <a:bodyPr vert="horz" wrap="square" lIns="0" tIns="0" rIns="0" bIns="0" rtlCol="0" anchor="ctr"/>
          <a:lstStyle/>
          <a:p>
            <a:pPr marL="0" indent="0">
              <a:lnSpc>
                <a:spcPts val="1350"/>
              </a:lnSpc>
              <a:buNone/>
            </a:pPr>
            <a:r>
              <a:rPr lang="en-US" sz="900" b="1" dirty="0">
                <a:solidFill>
                  <a:srgbClr val="EF7D00"/>
                </a:solidFill>
              </a:rPr>
              <a:t>GPST Curriculum • May 2026</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190500" y="95250"/>
            <a:ext cx="11811000" cy="641896"/>
          </a:xfrm>
          <a:prstGeom prst="rect">
            <a:avLst/>
          </a:prstGeom>
        </p:spPr>
      </p:pic>
      <p:pic>
        <p:nvPicPr>
          <p:cNvPr id="5" name="SK-10-img-4" descr="preencoded.png"/>
          <p:cNvPicPr>
            <a:picLocks noChangeAspect="1"/>
          </p:cNvPicPr>
          <p:nvPr/>
        </p:nvPicPr>
        <p:blipFill>
          <a:blip r:embed="rId6"/>
          <a:stretch>
            <a:fillRect/>
          </a:stretch>
        </p:blipFill>
        <p:spPr>
          <a:xfrm>
            <a:off x="285750" y="1161008"/>
            <a:ext cx="5691188" cy="2329458"/>
          </a:xfrm>
          <a:prstGeom prst="rect">
            <a:avLst/>
          </a:prstGeom>
        </p:spPr>
      </p:pic>
      <p:pic>
        <p:nvPicPr>
          <p:cNvPr id="6" name="SK-10-img-5" descr="preencoded.png"/>
          <p:cNvPicPr>
            <a:picLocks noChangeAspect="1"/>
          </p:cNvPicPr>
          <p:nvPr/>
        </p:nvPicPr>
        <p:blipFill>
          <a:blip r:embed="rId7"/>
          <a:stretch>
            <a:fillRect/>
          </a:stretch>
        </p:blipFill>
        <p:spPr>
          <a:xfrm>
            <a:off x="514350" y="1430536"/>
            <a:ext cx="214313" cy="175320"/>
          </a:xfrm>
          <a:prstGeom prst="rect">
            <a:avLst/>
          </a:prstGeom>
        </p:spPr>
      </p:pic>
      <p:pic>
        <p:nvPicPr>
          <p:cNvPr id="7" name="SK-10-img-6" descr="preencoded.png"/>
          <p:cNvPicPr>
            <a:picLocks noChangeAspect="1"/>
          </p:cNvPicPr>
          <p:nvPr/>
        </p:nvPicPr>
        <p:blipFill>
          <a:blip r:embed="rId8"/>
          <a:stretch>
            <a:fillRect/>
          </a:stretch>
        </p:blipFill>
        <p:spPr>
          <a:xfrm>
            <a:off x="514350" y="1761083"/>
            <a:ext cx="190500" cy="190500"/>
          </a:xfrm>
          <a:prstGeom prst="rect">
            <a:avLst/>
          </a:prstGeom>
        </p:spPr>
      </p:pic>
      <p:pic>
        <p:nvPicPr>
          <p:cNvPr id="8" name="SK-10-img-7" descr="preencoded.png"/>
          <p:cNvPicPr>
            <a:picLocks noChangeAspect="1"/>
          </p:cNvPicPr>
          <p:nvPr/>
        </p:nvPicPr>
        <p:blipFill>
          <a:blip r:embed="rId9"/>
          <a:stretch>
            <a:fillRect/>
          </a:stretch>
        </p:blipFill>
        <p:spPr>
          <a:xfrm>
            <a:off x="514350" y="2282875"/>
            <a:ext cx="190500" cy="166688"/>
          </a:xfrm>
          <a:prstGeom prst="rect">
            <a:avLst/>
          </a:prstGeom>
        </p:spPr>
      </p:pic>
      <p:pic>
        <p:nvPicPr>
          <p:cNvPr id="9" name="SK-10-img-8" descr="preencoded.png"/>
          <p:cNvPicPr>
            <a:picLocks noChangeAspect="1"/>
          </p:cNvPicPr>
          <p:nvPr/>
        </p:nvPicPr>
        <p:blipFill>
          <a:blip r:embed="rId10"/>
          <a:stretch>
            <a:fillRect/>
          </a:stretch>
        </p:blipFill>
        <p:spPr>
          <a:xfrm>
            <a:off x="514350" y="2804666"/>
            <a:ext cx="5233988" cy="457200"/>
          </a:xfrm>
          <a:prstGeom prst="rect">
            <a:avLst/>
          </a:prstGeom>
        </p:spPr>
      </p:pic>
      <p:pic>
        <p:nvPicPr>
          <p:cNvPr id="10" name="SK-10-img-9" descr="preencoded.png"/>
          <p:cNvPicPr>
            <a:picLocks noChangeAspect="1"/>
          </p:cNvPicPr>
          <p:nvPr/>
        </p:nvPicPr>
        <p:blipFill>
          <a:blip r:embed="rId11"/>
          <a:stretch>
            <a:fillRect/>
          </a:stretch>
        </p:blipFill>
        <p:spPr>
          <a:xfrm>
            <a:off x="285750" y="3680966"/>
            <a:ext cx="5691188" cy="2129284"/>
          </a:xfrm>
          <a:prstGeom prst="rect">
            <a:avLst/>
          </a:prstGeom>
        </p:spPr>
      </p:pic>
      <p:pic>
        <p:nvPicPr>
          <p:cNvPr id="11" name="SK-10-img-10" descr="preencoded.png"/>
          <p:cNvPicPr>
            <a:picLocks noChangeAspect="1"/>
          </p:cNvPicPr>
          <p:nvPr/>
        </p:nvPicPr>
        <p:blipFill>
          <a:blip r:embed="rId12"/>
          <a:stretch>
            <a:fillRect/>
          </a:stretch>
        </p:blipFill>
        <p:spPr>
          <a:xfrm>
            <a:off x="514350" y="3950494"/>
            <a:ext cx="214313" cy="175320"/>
          </a:xfrm>
          <a:prstGeom prst="rect">
            <a:avLst/>
          </a:prstGeom>
        </p:spPr>
      </p:pic>
      <p:pic>
        <p:nvPicPr>
          <p:cNvPr id="12" name="SK-10-img-11" descr="preencoded.png"/>
          <p:cNvPicPr>
            <a:picLocks noChangeAspect="1"/>
          </p:cNvPicPr>
          <p:nvPr/>
        </p:nvPicPr>
        <p:blipFill>
          <a:blip r:embed="rId13"/>
          <a:stretch>
            <a:fillRect/>
          </a:stretch>
        </p:blipFill>
        <p:spPr>
          <a:xfrm>
            <a:off x="514350" y="4281041"/>
            <a:ext cx="190500" cy="177701"/>
          </a:xfrm>
          <a:prstGeom prst="rect">
            <a:avLst/>
          </a:prstGeom>
        </p:spPr>
      </p:pic>
      <p:pic>
        <p:nvPicPr>
          <p:cNvPr id="13" name="SK-10-img-12" descr="preencoded.png"/>
          <p:cNvPicPr>
            <a:picLocks noChangeAspect="1"/>
          </p:cNvPicPr>
          <p:nvPr/>
        </p:nvPicPr>
        <p:blipFill>
          <a:blip r:embed="rId14"/>
          <a:stretch>
            <a:fillRect/>
          </a:stretch>
        </p:blipFill>
        <p:spPr>
          <a:xfrm>
            <a:off x="514350" y="4802832"/>
            <a:ext cx="190500" cy="156865"/>
          </a:xfrm>
          <a:prstGeom prst="rect">
            <a:avLst/>
          </a:prstGeom>
        </p:spPr>
      </p:pic>
      <p:pic>
        <p:nvPicPr>
          <p:cNvPr id="14" name="SK-10-img-13" descr="preencoded.png"/>
          <p:cNvPicPr>
            <a:picLocks noChangeAspect="1"/>
          </p:cNvPicPr>
          <p:nvPr/>
        </p:nvPicPr>
        <p:blipFill>
          <a:blip r:embed="rId15"/>
          <a:stretch>
            <a:fillRect/>
          </a:stretch>
        </p:blipFill>
        <p:spPr>
          <a:xfrm>
            <a:off x="6215063" y="1161008"/>
            <a:ext cx="5691188" cy="2229445"/>
          </a:xfrm>
          <a:prstGeom prst="rect">
            <a:avLst/>
          </a:prstGeom>
        </p:spPr>
      </p:pic>
      <p:pic>
        <p:nvPicPr>
          <p:cNvPr id="15" name="SK-10-img-14" descr="preencoded.png"/>
          <p:cNvPicPr>
            <a:picLocks noChangeAspect="1"/>
          </p:cNvPicPr>
          <p:nvPr/>
        </p:nvPicPr>
        <p:blipFill>
          <a:blip r:embed="rId16"/>
          <a:stretch>
            <a:fillRect/>
          </a:stretch>
        </p:blipFill>
        <p:spPr>
          <a:xfrm>
            <a:off x="6443663" y="1430536"/>
            <a:ext cx="214313" cy="175320"/>
          </a:xfrm>
          <a:prstGeom prst="rect">
            <a:avLst/>
          </a:prstGeom>
        </p:spPr>
      </p:pic>
      <p:pic>
        <p:nvPicPr>
          <p:cNvPr id="16" name="SK-10-img-15" descr="preencoded.png"/>
          <p:cNvPicPr>
            <a:picLocks noChangeAspect="1"/>
          </p:cNvPicPr>
          <p:nvPr/>
        </p:nvPicPr>
        <p:blipFill>
          <a:blip r:embed="rId17"/>
          <a:stretch>
            <a:fillRect/>
          </a:stretch>
        </p:blipFill>
        <p:spPr>
          <a:xfrm>
            <a:off x="6443663" y="1761083"/>
            <a:ext cx="190500" cy="156865"/>
          </a:xfrm>
          <a:prstGeom prst="rect">
            <a:avLst/>
          </a:prstGeom>
        </p:spPr>
      </p:pic>
      <p:pic>
        <p:nvPicPr>
          <p:cNvPr id="17" name="SK-10-img-16" descr="preencoded.png"/>
          <p:cNvPicPr>
            <a:picLocks noChangeAspect="1"/>
          </p:cNvPicPr>
          <p:nvPr/>
        </p:nvPicPr>
        <p:blipFill>
          <a:blip r:embed="rId18"/>
          <a:stretch>
            <a:fillRect/>
          </a:stretch>
        </p:blipFill>
        <p:spPr>
          <a:xfrm>
            <a:off x="6443663" y="2069604"/>
            <a:ext cx="190500" cy="156865"/>
          </a:xfrm>
          <a:prstGeom prst="rect">
            <a:avLst/>
          </a:prstGeom>
        </p:spPr>
      </p:pic>
      <p:pic>
        <p:nvPicPr>
          <p:cNvPr id="18" name="SK-10-img-17" descr="preencoded.png"/>
          <p:cNvPicPr>
            <a:picLocks noChangeAspect="1"/>
          </p:cNvPicPr>
          <p:nvPr/>
        </p:nvPicPr>
        <p:blipFill>
          <a:blip r:embed="rId19"/>
          <a:stretch>
            <a:fillRect/>
          </a:stretch>
        </p:blipFill>
        <p:spPr>
          <a:xfrm>
            <a:off x="6443663" y="2378125"/>
            <a:ext cx="5233988" cy="428625"/>
          </a:xfrm>
          <a:prstGeom prst="rect">
            <a:avLst/>
          </a:prstGeom>
        </p:spPr>
      </p:pic>
      <p:pic>
        <p:nvPicPr>
          <p:cNvPr id="19" name="SK-10-img-18" descr="preencoded.png"/>
          <p:cNvPicPr>
            <a:picLocks noChangeAspect="1"/>
          </p:cNvPicPr>
          <p:nvPr/>
        </p:nvPicPr>
        <p:blipFill>
          <a:blip r:embed="rId15"/>
          <a:stretch>
            <a:fillRect/>
          </a:stretch>
        </p:blipFill>
        <p:spPr>
          <a:xfrm>
            <a:off x="6215063" y="3580954"/>
            <a:ext cx="5691188" cy="2229445"/>
          </a:xfrm>
          <a:prstGeom prst="rect">
            <a:avLst/>
          </a:prstGeom>
        </p:spPr>
      </p:pic>
      <p:pic>
        <p:nvPicPr>
          <p:cNvPr id="20" name="SK-10-img-19" descr="preencoded.png"/>
          <p:cNvPicPr>
            <a:picLocks noChangeAspect="1"/>
          </p:cNvPicPr>
          <p:nvPr/>
        </p:nvPicPr>
        <p:blipFill>
          <a:blip r:embed="rId20"/>
          <a:stretch>
            <a:fillRect/>
          </a:stretch>
        </p:blipFill>
        <p:spPr>
          <a:xfrm>
            <a:off x="6443663" y="3850481"/>
            <a:ext cx="214313" cy="175320"/>
          </a:xfrm>
          <a:prstGeom prst="rect">
            <a:avLst/>
          </a:prstGeom>
        </p:spPr>
      </p:pic>
      <p:pic>
        <p:nvPicPr>
          <p:cNvPr id="21" name="SK-10-img-20" descr="preencoded.png"/>
          <p:cNvPicPr>
            <a:picLocks noChangeAspect="1"/>
          </p:cNvPicPr>
          <p:nvPr/>
        </p:nvPicPr>
        <p:blipFill>
          <a:blip r:embed="rId21"/>
          <a:stretch>
            <a:fillRect/>
          </a:stretch>
        </p:blipFill>
        <p:spPr>
          <a:xfrm>
            <a:off x="6443663" y="4181029"/>
            <a:ext cx="190500" cy="166688"/>
          </a:xfrm>
          <a:prstGeom prst="rect">
            <a:avLst/>
          </a:prstGeom>
        </p:spPr>
      </p:pic>
      <p:pic>
        <p:nvPicPr>
          <p:cNvPr id="22" name="SK-10-img-21" descr="preencoded.png"/>
          <p:cNvPicPr>
            <a:picLocks noChangeAspect="1"/>
          </p:cNvPicPr>
          <p:nvPr/>
        </p:nvPicPr>
        <p:blipFill>
          <a:blip r:embed="rId22"/>
          <a:stretch>
            <a:fillRect/>
          </a:stretch>
        </p:blipFill>
        <p:spPr>
          <a:xfrm>
            <a:off x="6443663" y="4702820"/>
            <a:ext cx="190500" cy="166688"/>
          </a:xfrm>
          <a:prstGeom prst="rect">
            <a:avLst/>
          </a:prstGeom>
        </p:spPr>
      </p:pic>
      <p:pic>
        <p:nvPicPr>
          <p:cNvPr id="23" name="SK-10-img-22" descr="preencoded.png"/>
          <p:cNvPicPr>
            <a:picLocks noChangeAspect="1"/>
          </p:cNvPicPr>
          <p:nvPr/>
        </p:nvPicPr>
        <p:blipFill>
          <a:blip r:embed="rId23"/>
          <a:stretch>
            <a:fillRect/>
          </a:stretch>
        </p:blipFill>
        <p:spPr>
          <a:xfrm>
            <a:off x="285750" y="6096000"/>
            <a:ext cx="11620500" cy="571500"/>
          </a:xfrm>
          <a:prstGeom prst="rect">
            <a:avLst/>
          </a:prstGeom>
        </p:spPr>
      </p:pic>
      <p:pic>
        <p:nvPicPr>
          <p:cNvPr id="24" name="SK-10-img-23" descr="preencoded.png"/>
          <p:cNvPicPr>
            <a:picLocks noChangeAspect="1"/>
          </p:cNvPicPr>
          <p:nvPr/>
        </p:nvPicPr>
        <p:blipFill>
          <a:blip r:embed="rId24"/>
          <a:stretch>
            <a:fillRect/>
          </a:stretch>
        </p:blipFill>
        <p:spPr>
          <a:xfrm>
            <a:off x="476250" y="6302425"/>
            <a:ext cx="190500" cy="158651"/>
          </a:xfrm>
          <a:prstGeom prst="rect">
            <a:avLst/>
          </a:prstGeom>
        </p:spPr>
      </p:pic>
      <p:sp>
        <p:nvSpPr>
          <p:cNvPr id="25" name="SK-10-text-24"/>
          <p:cNvSpPr/>
          <p:nvPr/>
        </p:nvSpPr>
        <p:spPr>
          <a:xfrm>
            <a:off x="381000" y="209550"/>
            <a:ext cx="4141291"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6" name="SK-10-text-25"/>
          <p:cNvSpPr/>
          <p:nvPr/>
        </p:nvSpPr>
        <p:spPr>
          <a:xfrm>
            <a:off x="381000" y="371475"/>
            <a:ext cx="969264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Management for eGFR Over 30 ml/min</a:t>
            </a:r>
            <a:endParaRPr lang="en-US" sz="1800" dirty="0"/>
          </a:p>
        </p:txBody>
      </p:sp>
      <p:sp>
        <p:nvSpPr>
          <p:cNvPr id="27" name="SK-10-text-26"/>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8" name="SK-10-text-27"/>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9" name="SK-10-text-28"/>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0" name="SK-10-text-29"/>
          <p:cNvSpPr/>
          <p:nvPr/>
        </p:nvSpPr>
        <p:spPr>
          <a:xfrm>
            <a:off x="823913" y="1389608"/>
            <a:ext cx="64465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First-Line Therapy (NICE NG28)</a:t>
            </a:r>
            <a:endParaRPr lang="en-US" sz="1350" dirty="0"/>
          </a:p>
        </p:txBody>
      </p:sp>
      <p:sp>
        <p:nvSpPr>
          <p:cNvPr id="31" name="SK-10-text-30"/>
          <p:cNvSpPr/>
          <p:nvPr/>
        </p:nvSpPr>
        <p:spPr>
          <a:xfrm>
            <a:off x="800100" y="1761083"/>
            <a:ext cx="49482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Metformin MR + SGLT2 Inhibitor:</a:t>
            </a:r>
            <a:r>
              <a:rPr lang="en-US" sz="1200" dirty="0">
                <a:solidFill>
                  <a:srgbClr val="2D2D2D"/>
                </a:solidFill>
              </a:rPr>
              <a:t> Now dual first-line therapy for patients with CKD and T2DM.</a:t>
            </a:r>
            <a:endParaRPr lang="en-US" sz="1200" dirty="0"/>
          </a:p>
        </p:txBody>
      </p:sp>
      <p:sp>
        <p:nvSpPr>
          <p:cNvPr id="32" name="SK-10-text-31"/>
          <p:cNvSpPr/>
          <p:nvPr/>
        </p:nvSpPr>
        <p:spPr>
          <a:xfrm>
            <a:off x="800100" y="2282875"/>
            <a:ext cx="494823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Initiate both simultaneously if tolerated to maximize early cardiorenal protection.</a:t>
            </a:r>
            <a:endParaRPr lang="en-US" sz="1200" dirty="0"/>
          </a:p>
        </p:txBody>
      </p:sp>
      <p:sp>
        <p:nvSpPr>
          <p:cNvPr id="33" name="SK-10-text-32"/>
          <p:cNvSpPr/>
          <p:nvPr/>
        </p:nvSpPr>
        <p:spPr>
          <a:xfrm>
            <a:off x="628650" y="2804666"/>
            <a:ext cx="8278246"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000000"/>
                </a:solidFill>
              </a:rPr>
              <a:t>Standard approach for eGFR &gt;30 ml/min/1.73m²</a:t>
            </a:r>
            <a:endParaRPr lang="en-US" sz="1200" dirty="0"/>
          </a:p>
        </p:txBody>
      </p:sp>
      <p:sp>
        <p:nvSpPr>
          <p:cNvPr id="34" name="SK-10-text-33"/>
          <p:cNvSpPr/>
          <p:nvPr/>
        </p:nvSpPr>
        <p:spPr>
          <a:xfrm>
            <a:off x="823913" y="3909566"/>
            <a:ext cx="52339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Contraindication Handling</a:t>
            </a:r>
            <a:endParaRPr lang="en-US" sz="1350" dirty="0"/>
          </a:p>
        </p:txBody>
      </p:sp>
      <p:sp>
        <p:nvSpPr>
          <p:cNvPr id="35" name="SK-10-text-34"/>
          <p:cNvSpPr/>
          <p:nvPr/>
        </p:nvSpPr>
        <p:spPr>
          <a:xfrm>
            <a:off x="800100" y="4281041"/>
            <a:ext cx="494823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If Metformin is contraindicated or not tolerated: Offer </a:t>
            </a:r>
            <a:r>
              <a:rPr lang="en-US" sz="1200" b="1" dirty="0">
                <a:solidFill>
                  <a:srgbClr val="2D2D2D"/>
                </a:solidFill>
              </a:rPr>
              <a:t>SGLT2 inhibitor monotherapy</a:t>
            </a:r>
            <a:r>
              <a:rPr lang="en-US" sz="1200" dirty="0">
                <a:solidFill>
                  <a:srgbClr val="2D2D2D"/>
                </a:solidFill>
              </a:rPr>
              <a:t>.</a:t>
            </a:r>
            <a:endParaRPr lang="en-US" sz="1200" dirty="0"/>
          </a:p>
        </p:txBody>
      </p:sp>
      <p:sp>
        <p:nvSpPr>
          <p:cNvPr id="36" name="SK-10-text-35"/>
          <p:cNvSpPr/>
          <p:nvPr/>
        </p:nvSpPr>
        <p:spPr>
          <a:xfrm>
            <a:off x="800100" y="4802832"/>
            <a:ext cx="113919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Ensure patient is counselled on "Sick Day Rules" before starting SGLT2i.</a:t>
            </a:r>
            <a:endParaRPr lang="en-US" sz="1200" dirty="0"/>
          </a:p>
        </p:txBody>
      </p:sp>
      <p:sp>
        <p:nvSpPr>
          <p:cNvPr id="37" name="SK-10-text-36"/>
          <p:cNvSpPr/>
          <p:nvPr/>
        </p:nvSpPr>
        <p:spPr>
          <a:xfrm>
            <a:off x="6753225" y="1389608"/>
            <a:ext cx="54387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Metformin Dosing Thresholds</a:t>
            </a:r>
            <a:endParaRPr lang="en-US" sz="1350" dirty="0"/>
          </a:p>
        </p:txBody>
      </p:sp>
      <p:sp>
        <p:nvSpPr>
          <p:cNvPr id="38" name="SK-10-text-37"/>
          <p:cNvSpPr/>
          <p:nvPr/>
        </p:nvSpPr>
        <p:spPr>
          <a:xfrm>
            <a:off x="6729413" y="1761083"/>
            <a:ext cx="546258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eGFR 45–90:</a:t>
            </a:r>
            <a:r>
              <a:rPr lang="en-US" sz="1200" dirty="0">
                <a:solidFill>
                  <a:srgbClr val="2D2D2D"/>
                </a:solidFill>
              </a:rPr>
              <a:t> Full dose (typically 2g daily) is generally acceptable.</a:t>
            </a:r>
            <a:endParaRPr lang="en-US" sz="1200" dirty="0"/>
          </a:p>
        </p:txBody>
      </p:sp>
      <p:sp>
        <p:nvSpPr>
          <p:cNvPr id="39" name="SK-10-text-38"/>
          <p:cNvSpPr/>
          <p:nvPr/>
        </p:nvSpPr>
        <p:spPr>
          <a:xfrm>
            <a:off x="6729413" y="2069604"/>
            <a:ext cx="546258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eGFR 30–45:</a:t>
            </a:r>
            <a:r>
              <a:rPr lang="en-US" sz="1200" dirty="0">
                <a:solidFill>
                  <a:srgbClr val="2D2D2D"/>
                </a:solidFill>
              </a:rPr>
              <a:t> Review dose; maximum </a:t>
            </a:r>
            <a:r>
              <a:rPr lang="en-US" sz="1200" b="1" dirty="0">
                <a:solidFill>
                  <a:srgbClr val="2D2D2D"/>
                </a:solidFill>
              </a:rPr>
              <a:t>1g daily</a:t>
            </a:r>
            <a:r>
              <a:rPr lang="en-US" sz="1200" dirty="0">
                <a:solidFill>
                  <a:srgbClr val="2D2D2D"/>
                </a:solidFill>
              </a:rPr>
              <a:t> (split dose).</a:t>
            </a:r>
            <a:endParaRPr lang="en-US" sz="1200" dirty="0"/>
          </a:p>
        </p:txBody>
      </p:sp>
      <p:sp>
        <p:nvSpPr>
          <p:cNvPr id="40" name="SK-10-text-39"/>
          <p:cNvSpPr/>
          <p:nvPr/>
        </p:nvSpPr>
        <p:spPr>
          <a:xfrm>
            <a:off x="6557963" y="2378125"/>
            <a:ext cx="5634038" cy="428625"/>
          </a:xfrm>
          <a:prstGeom prst="rect">
            <a:avLst/>
          </a:prstGeom>
          <a:noFill/>
          <a:ln/>
        </p:spPr>
        <p:txBody>
          <a:bodyPr vert="horz" wrap="square" lIns="0" tIns="0" rIns="0" bIns="0" rtlCol="0" anchor="ctr"/>
          <a:lstStyle/>
          <a:p>
            <a:pPr marL="0" indent="0">
              <a:lnSpc>
                <a:spcPts val="1575"/>
              </a:lnSpc>
              <a:buNone/>
            </a:pPr>
            <a:r>
              <a:rPr lang="en-US" sz="1050" b="1" dirty="0">
                <a:solidFill>
                  <a:srgbClr val="000000"/>
                </a:solidFill>
              </a:rPr>
              <a:t>STOP Metformin</a:t>
            </a:r>
            <a:r>
              <a:rPr lang="en-US" sz="1050" dirty="0">
                <a:solidFill>
                  <a:srgbClr val="000000"/>
                </a:solidFill>
              </a:rPr>
              <a:t> if eGFR falls below 30 due to lactic acidosis risk.</a:t>
            </a:r>
            <a:endParaRPr lang="en-US" sz="1050" dirty="0"/>
          </a:p>
        </p:txBody>
      </p:sp>
      <p:sp>
        <p:nvSpPr>
          <p:cNvPr id="41" name="SK-10-text-40"/>
          <p:cNvSpPr/>
          <p:nvPr/>
        </p:nvSpPr>
        <p:spPr>
          <a:xfrm>
            <a:off x="6753225" y="3809554"/>
            <a:ext cx="52806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SGLT2i Continuation Logic</a:t>
            </a:r>
            <a:endParaRPr lang="en-US" sz="1350" dirty="0"/>
          </a:p>
        </p:txBody>
      </p:sp>
      <p:sp>
        <p:nvSpPr>
          <p:cNvPr id="42" name="SK-10-text-41"/>
          <p:cNvSpPr/>
          <p:nvPr/>
        </p:nvSpPr>
        <p:spPr>
          <a:xfrm>
            <a:off x="6729413" y="4181029"/>
            <a:ext cx="494823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Glycaemic efficacy (HbA1c lowering) diminishes as eGFR falls below 45–60.</a:t>
            </a:r>
            <a:endParaRPr lang="en-US" sz="1200" dirty="0"/>
          </a:p>
        </p:txBody>
      </p:sp>
      <p:sp>
        <p:nvSpPr>
          <p:cNvPr id="43" name="SK-10-text-42"/>
          <p:cNvSpPr/>
          <p:nvPr/>
        </p:nvSpPr>
        <p:spPr>
          <a:xfrm>
            <a:off x="6729413" y="4702820"/>
            <a:ext cx="49482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Crucial:</a:t>
            </a:r>
            <a:r>
              <a:rPr lang="en-US" sz="1200" dirty="0">
                <a:solidFill>
                  <a:srgbClr val="2D2D2D"/>
                </a:solidFill>
              </a:rPr>
              <a:t> Continue SGLT2i for cardiorenal benefit even if HbA1c benefit is low.</a:t>
            </a:r>
            <a:endParaRPr lang="en-US" sz="1200" dirty="0"/>
          </a:p>
        </p:txBody>
      </p:sp>
      <p:sp>
        <p:nvSpPr>
          <p:cNvPr id="44" name="SK-10-text-43"/>
          <p:cNvSpPr/>
          <p:nvPr/>
        </p:nvSpPr>
        <p:spPr>
          <a:xfrm>
            <a:off x="809625" y="6210300"/>
            <a:ext cx="10906125" cy="342900"/>
          </a:xfrm>
          <a:prstGeom prst="rect">
            <a:avLst/>
          </a:prstGeom>
          <a:noFill/>
          <a:ln/>
        </p:spPr>
        <p:txBody>
          <a:bodyPr vert="horz" wrap="square" lIns="0" tIns="0" rIns="0" bIns="0" rtlCol="0" anchor="ctr"/>
          <a:lstStyle/>
          <a:p>
            <a:pPr marL="0" indent="0">
              <a:lnSpc>
                <a:spcPts val="1350"/>
              </a:lnSpc>
              <a:buNone/>
            </a:pPr>
            <a:r>
              <a:rPr lang="en-US" sz="1125" b="1" dirty="0">
                <a:solidFill>
                  <a:srgbClr val="FFFFFF"/>
                </a:solidFill>
              </a:rPr>
              <a:t>AKT Tip:</a:t>
            </a:r>
            <a:r>
              <a:rPr lang="en-US" sz="1125" dirty="0">
                <a:solidFill>
                  <a:srgbClr val="FFFFFF"/>
                </a:solidFill>
              </a:rPr>
              <a:t> In the 2026 NICE update, SGLT2i are no longer just "add-ons" for DKD; they are part of the primary first-line strategy alongside Metformin for those with eGFR &gt;30.</a:t>
            </a:r>
            <a:endParaRPr lang="en-US" sz="11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11-img-4" descr="preencoded.png"/>
          <p:cNvPicPr>
            <a:picLocks noChangeAspect="1"/>
          </p:cNvPicPr>
          <p:nvPr/>
        </p:nvPicPr>
        <p:blipFill>
          <a:blip r:embed="rId5"/>
          <a:stretch>
            <a:fillRect/>
          </a:stretch>
        </p:blipFill>
        <p:spPr>
          <a:xfrm>
            <a:off x="190500" y="1161008"/>
            <a:ext cx="5810250" cy="2610445"/>
          </a:xfrm>
          <a:prstGeom prst="rect">
            <a:avLst/>
          </a:prstGeom>
        </p:spPr>
      </p:pic>
      <p:pic>
        <p:nvPicPr>
          <p:cNvPr id="6" name="SK-11-img-5" descr="preencoded.png"/>
          <p:cNvPicPr>
            <a:picLocks noChangeAspect="1"/>
          </p:cNvPicPr>
          <p:nvPr/>
        </p:nvPicPr>
        <p:blipFill>
          <a:blip r:embed="rId6"/>
          <a:stretch>
            <a:fillRect/>
          </a:stretch>
        </p:blipFill>
        <p:spPr>
          <a:xfrm>
            <a:off x="419100" y="1403896"/>
            <a:ext cx="285750" cy="228600"/>
          </a:xfrm>
          <a:prstGeom prst="rect">
            <a:avLst/>
          </a:prstGeom>
        </p:spPr>
      </p:pic>
      <p:pic>
        <p:nvPicPr>
          <p:cNvPr id="7" name="SK-11-img-6" descr="preencoded.png"/>
          <p:cNvPicPr>
            <a:picLocks noChangeAspect="1"/>
          </p:cNvPicPr>
          <p:nvPr/>
        </p:nvPicPr>
        <p:blipFill>
          <a:blip r:embed="rId7"/>
          <a:stretch>
            <a:fillRect/>
          </a:stretch>
        </p:blipFill>
        <p:spPr>
          <a:xfrm>
            <a:off x="419100" y="1827758"/>
            <a:ext cx="142875" cy="114300"/>
          </a:xfrm>
          <a:prstGeom prst="rect">
            <a:avLst/>
          </a:prstGeom>
        </p:spPr>
      </p:pic>
      <p:pic>
        <p:nvPicPr>
          <p:cNvPr id="8" name="SK-11-img-7" descr="preencoded.png"/>
          <p:cNvPicPr>
            <a:picLocks noChangeAspect="1"/>
          </p:cNvPicPr>
          <p:nvPr/>
        </p:nvPicPr>
        <p:blipFill>
          <a:blip r:embed="rId8"/>
          <a:stretch>
            <a:fillRect/>
          </a:stretch>
        </p:blipFill>
        <p:spPr>
          <a:xfrm>
            <a:off x="419100" y="2170658"/>
            <a:ext cx="142875" cy="131862"/>
          </a:xfrm>
          <a:prstGeom prst="rect">
            <a:avLst/>
          </a:prstGeom>
        </p:spPr>
      </p:pic>
      <p:pic>
        <p:nvPicPr>
          <p:cNvPr id="9" name="SK-11-img-8" descr="preencoded.png"/>
          <p:cNvPicPr>
            <a:picLocks noChangeAspect="1"/>
          </p:cNvPicPr>
          <p:nvPr/>
        </p:nvPicPr>
        <p:blipFill>
          <a:blip r:embed="rId9"/>
          <a:stretch>
            <a:fillRect/>
          </a:stretch>
        </p:blipFill>
        <p:spPr>
          <a:xfrm>
            <a:off x="419100" y="3114229"/>
            <a:ext cx="5353050" cy="428625"/>
          </a:xfrm>
          <a:prstGeom prst="rect">
            <a:avLst/>
          </a:prstGeom>
        </p:spPr>
      </p:pic>
      <p:pic>
        <p:nvPicPr>
          <p:cNvPr id="10" name="SK-11-img-9" descr="preencoded.png"/>
          <p:cNvPicPr>
            <a:picLocks noChangeAspect="1"/>
          </p:cNvPicPr>
          <p:nvPr/>
        </p:nvPicPr>
        <p:blipFill>
          <a:blip r:embed="rId10"/>
          <a:stretch>
            <a:fillRect/>
          </a:stretch>
        </p:blipFill>
        <p:spPr>
          <a:xfrm>
            <a:off x="533400" y="3259931"/>
            <a:ext cx="166688" cy="137220"/>
          </a:xfrm>
          <a:prstGeom prst="rect">
            <a:avLst/>
          </a:prstGeom>
        </p:spPr>
      </p:pic>
      <p:pic>
        <p:nvPicPr>
          <p:cNvPr id="11" name="SK-11-img-10" descr="preencoded.png"/>
          <p:cNvPicPr>
            <a:picLocks noChangeAspect="1"/>
          </p:cNvPicPr>
          <p:nvPr/>
        </p:nvPicPr>
        <p:blipFill>
          <a:blip r:embed="rId11"/>
          <a:stretch>
            <a:fillRect/>
          </a:stretch>
        </p:blipFill>
        <p:spPr>
          <a:xfrm>
            <a:off x="190500" y="3961954"/>
            <a:ext cx="5810250" cy="2610445"/>
          </a:xfrm>
          <a:prstGeom prst="rect">
            <a:avLst/>
          </a:prstGeom>
        </p:spPr>
      </p:pic>
      <p:pic>
        <p:nvPicPr>
          <p:cNvPr id="12" name="SK-11-img-11" descr="preencoded.png"/>
          <p:cNvPicPr>
            <a:picLocks noChangeAspect="1"/>
          </p:cNvPicPr>
          <p:nvPr/>
        </p:nvPicPr>
        <p:blipFill>
          <a:blip r:embed="rId12"/>
          <a:stretch>
            <a:fillRect/>
          </a:stretch>
        </p:blipFill>
        <p:spPr>
          <a:xfrm>
            <a:off x="419100" y="4204841"/>
            <a:ext cx="285750" cy="228600"/>
          </a:xfrm>
          <a:prstGeom prst="rect">
            <a:avLst/>
          </a:prstGeom>
        </p:spPr>
      </p:pic>
      <p:pic>
        <p:nvPicPr>
          <p:cNvPr id="13" name="SK-11-img-12" descr="preencoded.png"/>
          <p:cNvPicPr>
            <a:picLocks noChangeAspect="1"/>
          </p:cNvPicPr>
          <p:nvPr/>
        </p:nvPicPr>
        <p:blipFill>
          <a:blip r:embed="rId13"/>
          <a:stretch>
            <a:fillRect/>
          </a:stretch>
        </p:blipFill>
        <p:spPr>
          <a:xfrm>
            <a:off x="419100" y="4628704"/>
            <a:ext cx="142875" cy="122337"/>
          </a:xfrm>
          <a:prstGeom prst="rect">
            <a:avLst/>
          </a:prstGeom>
        </p:spPr>
      </p:pic>
      <p:pic>
        <p:nvPicPr>
          <p:cNvPr id="14" name="SK-11-img-13" descr="preencoded.png"/>
          <p:cNvPicPr>
            <a:picLocks noChangeAspect="1"/>
          </p:cNvPicPr>
          <p:nvPr/>
        </p:nvPicPr>
        <p:blipFill>
          <a:blip r:embed="rId14"/>
          <a:stretch>
            <a:fillRect/>
          </a:stretch>
        </p:blipFill>
        <p:spPr>
          <a:xfrm>
            <a:off x="419100" y="5200204"/>
            <a:ext cx="142875" cy="155823"/>
          </a:xfrm>
          <a:prstGeom prst="rect">
            <a:avLst/>
          </a:prstGeom>
        </p:spPr>
      </p:pic>
      <p:pic>
        <p:nvPicPr>
          <p:cNvPr id="15" name="SK-11-img-14" descr="preencoded.png"/>
          <p:cNvPicPr>
            <a:picLocks noChangeAspect="1"/>
          </p:cNvPicPr>
          <p:nvPr/>
        </p:nvPicPr>
        <p:blipFill>
          <a:blip r:embed="rId5"/>
          <a:stretch>
            <a:fillRect/>
          </a:stretch>
        </p:blipFill>
        <p:spPr>
          <a:xfrm>
            <a:off x="6191250" y="1161008"/>
            <a:ext cx="5810250" cy="2610445"/>
          </a:xfrm>
          <a:prstGeom prst="rect">
            <a:avLst/>
          </a:prstGeom>
        </p:spPr>
      </p:pic>
      <p:pic>
        <p:nvPicPr>
          <p:cNvPr id="16" name="SK-11-img-15" descr="preencoded.png"/>
          <p:cNvPicPr>
            <a:picLocks noChangeAspect="1"/>
          </p:cNvPicPr>
          <p:nvPr/>
        </p:nvPicPr>
        <p:blipFill>
          <a:blip r:embed="rId15"/>
          <a:stretch>
            <a:fillRect/>
          </a:stretch>
        </p:blipFill>
        <p:spPr>
          <a:xfrm>
            <a:off x="6419850" y="1403896"/>
            <a:ext cx="285750" cy="228600"/>
          </a:xfrm>
          <a:prstGeom prst="rect">
            <a:avLst/>
          </a:prstGeom>
        </p:spPr>
      </p:pic>
      <p:pic>
        <p:nvPicPr>
          <p:cNvPr id="17" name="SK-11-img-16" descr="preencoded.png"/>
          <p:cNvPicPr>
            <a:picLocks noChangeAspect="1"/>
          </p:cNvPicPr>
          <p:nvPr/>
        </p:nvPicPr>
        <p:blipFill>
          <a:blip r:embed="rId7"/>
          <a:stretch>
            <a:fillRect/>
          </a:stretch>
        </p:blipFill>
        <p:spPr>
          <a:xfrm>
            <a:off x="6419850" y="1827758"/>
            <a:ext cx="142875" cy="114300"/>
          </a:xfrm>
          <a:prstGeom prst="rect">
            <a:avLst/>
          </a:prstGeom>
        </p:spPr>
      </p:pic>
      <p:pic>
        <p:nvPicPr>
          <p:cNvPr id="18" name="SK-11-img-17" descr="preencoded.png"/>
          <p:cNvPicPr>
            <a:picLocks noChangeAspect="1"/>
          </p:cNvPicPr>
          <p:nvPr/>
        </p:nvPicPr>
        <p:blipFill>
          <a:blip r:embed="rId16"/>
          <a:stretch>
            <a:fillRect/>
          </a:stretch>
        </p:blipFill>
        <p:spPr>
          <a:xfrm>
            <a:off x="6419850" y="2170658"/>
            <a:ext cx="142875" cy="142875"/>
          </a:xfrm>
          <a:prstGeom prst="rect">
            <a:avLst/>
          </a:prstGeom>
        </p:spPr>
      </p:pic>
      <p:pic>
        <p:nvPicPr>
          <p:cNvPr id="19" name="SK-11-img-18" descr="preencoded.png"/>
          <p:cNvPicPr>
            <a:picLocks noChangeAspect="1"/>
          </p:cNvPicPr>
          <p:nvPr/>
        </p:nvPicPr>
        <p:blipFill>
          <a:blip r:embed="rId17"/>
          <a:stretch>
            <a:fillRect/>
          </a:stretch>
        </p:blipFill>
        <p:spPr>
          <a:xfrm>
            <a:off x="6419850" y="2742158"/>
            <a:ext cx="142875" cy="155823"/>
          </a:xfrm>
          <a:prstGeom prst="rect">
            <a:avLst/>
          </a:prstGeom>
        </p:spPr>
      </p:pic>
      <p:pic>
        <p:nvPicPr>
          <p:cNvPr id="20" name="SK-11-img-19" descr="preencoded.png"/>
          <p:cNvPicPr>
            <a:picLocks noChangeAspect="1"/>
          </p:cNvPicPr>
          <p:nvPr/>
        </p:nvPicPr>
        <p:blipFill>
          <a:blip r:embed="rId11"/>
          <a:stretch>
            <a:fillRect/>
          </a:stretch>
        </p:blipFill>
        <p:spPr>
          <a:xfrm>
            <a:off x="6191250" y="3961954"/>
            <a:ext cx="5810250" cy="2610445"/>
          </a:xfrm>
          <a:prstGeom prst="rect">
            <a:avLst/>
          </a:prstGeom>
        </p:spPr>
      </p:pic>
      <p:pic>
        <p:nvPicPr>
          <p:cNvPr id="21" name="SK-11-img-20" descr="preencoded.png"/>
          <p:cNvPicPr>
            <a:picLocks noChangeAspect="1"/>
          </p:cNvPicPr>
          <p:nvPr/>
        </p:nvPicPr>
        <p:blipFill>
          <a:blip r:embed="rId18"/>
          <a:stretch>
            <a:fillRect/>
          </a:stretch>
        </p:blipFill>
        <p:spPr>
          <a:xfrm>
            <a:off x="6419850" y="4204841"/>
            <a:ext cx="285750" cy="228600"/>
          </a:xfrm>
          <a:prstGeom prst="rect">
            <a:avLst/>
          </a:prstGeom>
        </p:spPr>
      </p:pic>
      <p:pic>
        <p:nvPicPr>
          <p:cNvPr id="22" name="SK-11-img-21" descr="preencoded.png"/>
          <p:cNvPicPr>
            <a:picLocks noChangeAspect="1"/>
          </p:cNvPicPr>
          <p:nvPr/>
        </p:nvPicPr>
        <p:blipFill>
          <a:blip r:embed="rId8"/>
          <a:stretch>
            <a:fillRect/>
          </a:stretch>
        </p:blipFill>
        <p:spPr>
          <a:xfrm>
            <a:off x="6419850" y="4628704"/>
            <a:ext cx="142875" cy="131862"/>
          </a:xfrm>
          <a:prstGeom prst="rect">
            <a:avLst/>
          </a:prstGeom>
        </p:spPr>
      </p:pic>
      <p:pic>
        <p:nvPicPr>
          <p:cNvPr id="23" name="SK-11-img-22" descr="preencoded.png"/>
          <p:cNvPicPr>
            <a:picLocks noChangeAspect="1"/>
          </p:cNvPicPr>
          <p:nvPr/>
        </p:nvPicPr>
        <p:blipFill>
          <a:blip r:embed="rId8"/>
          <a:stretch>
            <a:fillRect/>
          </a:stretch>
        </p:blipFill>
        <p:spPr>
          <a:xfrm>
            <a:off x="6419850" y="5200204"/>
            <a:ext cx="142875" cy="131862"/>
          </a:xfrm>
          <a:prstGeom prst="rect">
            <a:avLst/>
          </a:prstGeom>
        </p:spPr>
      </p:pic>
      <p:pic>
        <p:nvPicPr>
          <p:cNvPr id="24" name="SK-11-img-23" descr="preencoded.png"/>
          <p:cNvPicPr>
            <a:picLocks noChangeAspect="1"/>
          </p:cNvPicPr>
          <p:nvPr/>
        </p:nvPicPr>
        <p:blipFill>
          <a:blip r:embed="rId19"/>
          <a:stretch>
            <a:fillRect/>
          </a:stretch>
        </p:blipFill>
        <p:spPr>
          <a:xfrm>
            <a:off x="6419850" y="5828854"/>
            <a:ext cx="1131689" cy="247650"/>
          </a:xfrm>
          <a:prstGeom prst="rect">
            <a:avLst/>
          </a:prstGeom>
        </p:spPr>
      </p:pic>
      <p:pic>
        <p:nvPicPr>
          <p:cNvPr id="25" name="SK-11-img-24" descr="preencoded.png"/>
          <p:cNvPicPr>
            <a:picLocks noChangeAspect="1"/>
          </p:cNvPicPr>
          <p:nvPr/>
        </p:nvPicPr>
        <p:blipFill>
          <a:blip r:embed="rId20"/>
          <a:stretch>
            <a:fillRect/>
          </a:stretch>
        </p:blipFill>
        <p:spPr>
          <a:xfrm>
            <a:off x="7646789" y="5828854"/>
            <a:ext cx="1138089" cy="247650"/>
          </a:xfrm>
          <a:prstGeom prst="rect">
            <a:avLst/>
          </a:prstGeom>
        </p:spPr>
      </p:pic>
      <p:sp>
        <p:nvSpPr>
          <p:cNvPr id="26" name="SK-11-text-25"/>
          <p:cNvSpPr/>
          <p:nvPr/>
        </p:nvSpPr>
        <p:spPr>
          <a:xfrm>
            <a:off x="381000" y="209550"/>
            <a:ext cx="4153793"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7" name="SK-11-text-26"/>
          <p:cNvSpPr/>
          <p:nvPr/>
        </p:nvSpPr>
        <p:spPr>
          <a:xfrm>
            <a:off x="381000" y="371475"/>
            <a:ext cx="1033272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Management for eGFR 20 to 30 ml/min</a:t>
            </a:r>
            <a:endParaRPr lang="en-US" sz="1800" dirty="0"/>
          </a:p>
        </p:txBody>
      </p:sp>
      <p:sp>
        <p:nvSpPr>
          <p:cNvPr id="28" name="SK-11-text-27"/>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9" name="SK-11-text-28"/>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0" name="SK-11-text-29"/>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1" name="SK-11-text-30"/>
          <p:cNvSpPr/>
          <p:nvPr/>
        </p:nvSpPr>
        <p:spPr>
          <a:xfrm>
            <a:off x="819150" y="1389608"/>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Metformin Protocol</a:t>
            </a:r>
            <a:endParaRPr lang="en-US" sz="1350" dirty="0"/>
          </a:p>
        </p:txBody>
      </p:sp>
      <p:sp>
        <p:nvSpPr>
          <p:cNvPr id="32" name="SK-11-text-31"/>
          <p:cNvSpPr/>
          <p:nvPr/>
        </p:nvSpPr>
        <p:spPr>
          <a:xfrm>
            <a:off x="657225" y="1789658"/>
            <a:ext cx="115347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eGFR 30–45:</a:t>
            </a:r>
            <a:r>
              <a:rPr lang="en-US" sz="1200" dirty="0">
                <a:solidFill>
                  <a:srgbClr val="2D2D2D"/>
                </a:solidFill>
              </a:rPr>
              <a:t> Maximum dose 1g per day (Metformin MR preferred).</a:t>
            </a:r>
            <a:endParaRPr lang="en-US" sz="1200" dirty="0"/>
          </a:p>
        </p:txBody>
      </p:sp>
      <p:sp>
        <p:nvSpPr>
          <p:cNvPr id="33" name="SK-11-text-32"/>
          <p:cNvSpPr/>
          <p:nvPr/>
        </p:nvSpPr>
        <p:spPr>
          <a:xfrm>
            <a:off x="657225" y="2132558"/>
            <a:ext cx="5114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eGFR &lt; 30:</a:t>
            </a:r>
            <a:r>
              <a:rPr lang="en-US" sz="1200" dirty="0">
                <a:solidFill>
                  <a:srgbClr val="2D2D2D"/>
                </a:solidFill>
              </a:rPr>
              <a:t> Must STOP Metformin immediately due to increased risk of lactic acidosis.</a:t>
            </a:r>
            <a:endParaRPr lang="en-US" sz="1200" dirty="0"/>
          </a:p>
        </p:txBody>
      </p:sp>
      <p:sp>
        <p:nvSpPr>
          <p:cNvPr id="34" name="SK-11-text-33"/>
          <p:cNvSpPr/>
          <p:nvPr/>
        </p:nvSpPr>
        <p:spPr>
          <a:xfrm>
            <a:off x="776288" y="3228529"/>
            <a:ext cx="70942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Mandatory cessation if eGFR falls below 30.</a:t>
            </a:r>
            <a:endParaRPr lang="en-US" sz="1050" dirty="0"/>
          </a:p>
        </p:txBody>
      </p:sp>
      <p:sp>
        <p:nvSpPr>
          <p:cNvPr id="35" name="SK-11-text-34"/>
          <p:cNvSpPr/>
          <p:nvPr/>
        </p:nvSpPr>
        <p:spPr>
          <a:xfrm>
            <a:off x="819150" y="4190554"/>
            <a:ext cx="50749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SGLT2 Inhibitor Strategy</a:t>
            </a:r>
            <a:endParaRPr lang="en-US" sz="1350" dirty="0"/>
          </a:p>
        </p:txBody>
      </p:sp>
      <p:sp>
        <p:nvSpPr>
          <p:cNvPr id="36" name="SK-11-text-35"/>
          <p:cNvSpPr/>
          <p:nvPr/>
        </p:nvSpPr>
        <p:spPr>
          <a:xfrm>
            <a:off x="657225" y="4590604"/>
            <a:ext cx="5114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Continue Therapy:</a:t>
            </a:r>
            <a:r>
              <a:rPr lang="en-US" sz="1200" dirty="0">
                <a:solidFill>
                  <a:srgbClr val="2D2D2D"/>
                </a:solidFill>
              </a:rPr>
              <a:t> Do not stop SGLT2i solely because eGFR falls to this range.</a:t>
            </a:r>
            <a:endParaRPr lang="en-US" sz="1200" dirty="0"/>
          </a:p>
        </p:txBody>
      </p:sp>
      <p:sp>
        <p:nvSpPr>
          <p:cNvPr id="37" name="SK-11-text-36"/>
          <p:cNvSpPr/>
          <p:nvPr/>
        </p:nvSpPr>
        <p:spPr>
          <a:xfrm>
            <a:off x="657225" y="5162104"/>
            <a:ext cx="5114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Cardiorenal Benefit:</a:t>
            </a:r>
            <a:r>
              <a:rPr lang="en-US" sz="1200" dirty="0">
                <a:solidFill>
                  <a:srgbClr val="2D2D2D"/>
                </a:solidFill>
              </a:rPr>
              <a:t> Protection persists even when glycaemic effect (glucose lowering) diminishes.</a:t>
            </a:r>
            <a:endParaRPr lang="en-US" sz="1200" dirty="0"/>
          </a:p>
        </p:txBody>
      </p:sp>
      <p:sp>
        <p:nvSpPr>
          <p:cNvPr id="38" name="SK-11-text-37"/>
          <p:cNvSpPr/>
          <p:nvPr/>
        </p:nvSpPr>
        <p:spPr>
          <a:xfrm>
            <a:off x="6819900" y="1389608"/>
            <a:ext cx="5372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Alternative Glycaemic Control</a:t>
            </a:r>
            <a:endParaRPr lang="en-US" sz="1350" dirty="0"/>
          </a:p>
        </p:txBody>
      </p:sp>
      <p:sp>
        <p:nvSpPr>
          <p:cNvPr id="39" name="SK-11-text-38"/>
          <p:cNvSpPr/>
          <p:nvPr/>
        </p:nvSpPr>
        <p:spPr>
          <a:xfrm>
            <a:off x="6657975" y="1789658"/>
            <a:ext cx="55340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DPP-4 Inhibitors:</a:t>
            </a:r>
            <a:r>
              <a:rPr lang="en-US" sz="1200" dirty="0">
                <a:solidFill>
                  <a:srgbClr val="2D2D2D"/>
                </a:solidFill>
              </a:rPr>
              <a:t> Often added to SGLT2i as metformin is withdrawn.</a:t>
            </a:r>
            <a:endParaRPr lang="en-US" sz="1200" dirty="0"/>
          </a:p>
        </p:txBody>
      </p:sp>
      <p:sp>
        <p:nvSpPr>
          <p:cNvPr id="40" name="SK-11-text-39"/>
          <p:cNvSpPr/>
          <p:nvPr/>
        </p:nvSpPr>
        <p:spPr>
          <a:xfrm>
            <a:off x="6657975" y="2132558"/>
            <a:ext cx="5114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Linagliptin:</a:t>
            </a:r>
            <a:r>
              <a:rPr lang="en-US" sz="1200" dirty="0">
                <a:solidFill>
                  <a:srgbClr val="2D2D2D"/>
                </a:solidFill>
              </a:rPr>
              <a:t> The "gold standard" DPP-4i for CKD; requires no dose adjustment in any stage.</a:t>
            </a:r>
            <a:endParaRPr lang="en-US" sz="1200" dirty="0"/>
          </a:p>
        </p:txBody>
      </p:sp>
      <p:sp>
        <p:nvSpPr>
          <p:cNvPr id="41" name="SK-11-text-40"/>
          <p:cNvSpPr/>
          <p:nvPr/>
        </p:nvSpPr>
        <p:spPr>
          <a:xfrm>
            <a:off x="6657975" y="2704058"/>
            <a:ext cx="5114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Avoid:</a:t>
            </a:r>
            <a:r>
              <a:rPr lang="en-US" sz="1200" dirty="0">
                <a:solidFill>
                  <a:srgbClr val="2D2D2D"/>
                </a:solidFill>
              </a:rPr>
              <a:t> Most Sulfonylureas (hypoglycaemia risk) and GLP-1 RA (check specific eGFR thresholds).</a:t>
            </a:r>
            <a:endParaRPr lang="en-US" sz="1200" dirty="0"/>
          </a:p>
        </p:txBody>
      </p:sp>
      <p:sp>
        <p:nvSpPr>
          <p:cNvPr id="42" name="SK-11-text-41"/>
          <p:cNvSpPr/>
          <p:nvPr/>
        </p:nvSpPr>
        <p:spPr>
          <a:xfrm>
            <a:off x="6819900" y="4190554"/>
            <a:ext cx="5372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Licensing &amp; Initiation Cut-offs</a:t>
            </a:r>
            <a:endParaRPr lang="en-US" sz="1350" dirty="0"/>
          </a:p>
        </p:txBody>
      </p:sp>
      <p:sp>
        <p:nvSpPr>
          <p:cNvPr id="43" name="SK-11-text-42"/>
          <p:cNvSpPr/>
          <p:nvPr/>
        </p:nvSpPr>
        <p:spPr>
          <a:xfrm>
            <a:off x="6657975" y="4590604"/>
            <a:ext cx="5114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Dapagliflozin (NICE TA775):</a:t>
            </a:r>
            <a:r>
              <a:rPr lang="en-US" sz="1200" dirty="0">
                <a:solidFill>
                  <a:srgbClr val="2D2D2D"/>
                </a:solidFill>
              </a:rPr>
              <a:t> Can be  down to eGFR 25 for CKD indication.</a:t>
            </a:r>
            <a:endParaRPr lang="en-US" sz="1200" dirty="0"/>
          </a:p>
        </p:txBody>
      </p:sp>
      <p:sp>
        <p:nvSpPr>
          <p:cNvPr id="44" name="SK-11-text-43"/>
          <p:cNvSpPr/>
          <p:nvPr/>
        </p:nvSpPr>
        <p:spPr>
          <a:xfrm>
            <a:off x="6657975" y="5162104"/>
            <a:ext cx="5114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Empagliflozin (NICE TA942):</a:t>
            </a:r>
            <a:r>
              <a:rPr lang="en-US" sz="1200" dirty="0">
                <a:solidFill>
                  <a:srgbClr val="2D2D2D"/>
                </a:solidFill>
              </a:rPr>
              <a:t> Can be  down to eGFR 20 for CKD indication.</a:t>
            </a:r>
            <a:endParaRPr lang="en-US" sz="1200" dirty="0"/>
          </a:p>
        </p:txBody>
      </p:sp>
      <p:sp>
        <p:nvSpPr>
          <p:cNvPr id="45" name="SK-11-text-44"/>
          <p:cNvSpPr/>
          <p:nvPr/>
        </p:nvSpPr>
        <p:spPr>
          <a:xfrm>
            <a:off x="6515100" y="5828854"/>
            <a:ext cx="2091311" cy="247650"/>
          </a:xfrm>
          <a:prstGeom prst="rect">
            <a:avLst/>
          </a:prstGeom>
          <a:noFill/>
          <a:ln/>
        </p:spPr>
        <p:txBody>
          <a:bodyPr vert="horz" wrap="square" lIns="0" tIns="0" rIns="0" bIns="0" rtlCol="0" anchor="ctr"/>
          <a:lstStyle/>
          <a:p>
            <a:pPr marL="0" indent="0">
              <a:lnSpc>
                <a:spcPts val="1350"/>
              </a:lnSpc>
              <a:buNone/>
            </a:pPr>
            <a:r>
              <a:rPr lang="en-US" sz="900" b="1" dirty="0">
                <a:solidFill>
                  <a:srgbClr val="C05621"/>
                </a:solidFill>
              </a:rPr>
              <a:t>TA775: DAPA 25+</a:t>
            </a:r>
            <a:endParaRPr lang="en-US" sz="900" dirty="0"/>
          </a:p>
        </p:txBody>
      </p:sp>
      <p:sp>
        <p:nvSpPr>
          <p:cNvPr id="46" name="SK-11-text-45"/>
          <p:cNvSpPr/>
          <p:nvPr/>
        </p:nvSpPr>
        <p:spPr>
          <a:xfrm>
            <a:off x="7742039" y="5828854"/>
            <a:ext cx="2093691" cy="247650"/>
          </a:xfrm>
          <a:prstGeom prst="rect">
            <a:avLst/>
          </a:prstGeom>
          <a:noFill/>
          <a:ln/>
        </p:spPr>
        <p:txBody>
          <a:bodyPr vert="horz" wrap="square" lIns="0" tIns="0" rIns="0" bIns="0" rtlCol="0" anchor="ctr"/>
          <a:lstStyle/>
          <a:p>
            <a:pPr marL="0" indent="0">
              <a:lnSpc>
                <a:spcPts val="1350"/>
              </a:lnSpc>
              <a:buNone/>
            </a:pPr>
            <a:r>
              <a:rPr lang="en-US" sz="900" b="1" dirty="0">
                <a:solidFill>
                  <a:srgbClr val="C05621"/>
                </a:solidFill>
              </a:rPr>
              <a:t>TA942: EMPA 20+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12-img-4" descr="preencoded.png"/>
          <p:cNvPicPr>
            <a:picLocks noChangeAspect="1"/>
          </p:cNvPicPr>
          <p:nvPr/>
        </p:nvPicPr>
        <p:blipFill>
          <a:blip r:embed="rId5"/>
          <a:stretch>
            <a:fillRect/>
          </a:stretch>
        </p:blipFill>
        <p:spPr>
          <a:xfrm>
            <a:off x="285750" y="1351062"/>
            <a:ext cx="5667375" cy="4181475"/>
          </a:xfrm>
          <a:prstGeom prst="rect">
            <a:avLst/>
          </a:prstGeom>
        </p:spPr>
      </p:pic>
      <p:pic>
        <p:nvPicPr>
          <p:cNvPr id="6" name="SK-12-img-5" descr="preencoded.png"/>
          <p:cNvPicPr>
            <a:picLocks noChangeAspect="1"/>
          </p:cNvPicPr>
          <p:nvPr/>
        </p:nvPicPr>
        <p:blipFill>
          <a:blip r:embed="rId6"/>
          <a:stretch>
            <a:fillRect/>
          </a:stretch>
        </p:blipFill>
        <p:spPr>
          <a:xfrm>
            <a:off x="523875" y="1617762"/>
            <a:ext cx="285750" cy="228600"/>
          </a:xfrm>
          <a:prstGeom prst="rect">
            <a:avLst/>
          </a:prstGeom>
        </p:spPr>
      </p:pic>
      <p:pic>
        <p:nvPicPr>
          <p:cNvPr id="7" name="SK-12-img-6" descr="preencoded.png"/>
          <p:cNvPicPr>
            <a:picLocks noChangeAspect="1"/>
          </p:cNvPicPr>
          <p:nvPr/>
        </p:nvPicPr>
        <p:blipFill>
          <a:blip r:embed="rId7"/>
          <a:stretch>
            <a:fillRect/>
          </a:stretch>
        </p:blipFill>
        <p:spPr>
          <a:xfrm>
            <a:off x="523875" y="2189262"/>
            <a:ext cx="214313" cy="175320"/>
          </a:xfrm>
          <a:prstGeom prst="rect">
            <a:avLst/>
          </a:prstGeom>
        </p:spPr>
      </p:pic>
      <p:pic>
        <p:nvPicPr>
          <p:cNvPr id="8" name="SK-12-img-7" descr="preencoded.png"/>
          <p:cNvPicPr>
            <a:picLocks noChangeAspect="1"/>
          </p:cNvPicPr>
          <p:nvPr/>
        </p:nvPicPr>
        <p:blipFill>
          <a:blip r:embed="rId8"/>
          <a:stretch>
            <a:fillRect/>
          </a:stretch>
        </p:blipFill>
        <p:spPr>
          <a:xfrm>
            <a:off x="857250" y="2932212"/>
            <a:ext cx="4857750" cy="628650"/>
          </a:xfrm>
          <a:prstGeom prst="rect">
            <a:avLst/>
          </a:prstGeom>
        </p:spPr>
      </p:pic>
      <p:pic>
        <p:nvPicPr>
          <p:cNvPr id="9" name="SK-12-img-8" descr="preencoded.png"/>
          <p:cNvPicPr>
            <a:picLocks noChangeAspect="1"/>
          </p:cNvPicPr>
          <p:nvPr/>
        </p:nvPicPr>
        <p:blipFill>
          <a:blip r:embed="rId9"/>
          <a:stretch>
            <a:fillRect/>
          </a:stretch>
        </p:blipFill>
        <p:spPr>
          <a:xfrm>
            <a:off x="523875" y="3732312"/>
            <a:ext cx="214313" cy="175320"/>
          </a:xfrm>
          <a:prstGeom prst="rect">
            <a:avLst/>
          </a:prstGeom>
        </p:spPr>
      </p:pic>
      <p:pic>
        <p:nvPicPr>
          <p:cNvPr id="10" name="SK-12-img-9" descr="preencoded.png"/>
          <p:cNvPicPr>
            <a:picLocks noChangeAspect="1"/>
          </p:cNvPicPr>
          <p:nvPr/>
        </p:nvPicPr>
        <p:blipFill>
          <a:blip r:embed="rId10"/>
          <a:stretch>
            <a:fillRect/>
          </a:stretch>
        </p:blipFill>
        <p:spPr>
          <a:xfrm>
            <a:off x="523875" y="4599087"/>
            <a:ext cx="214313" cy="175320"/>
          </a:xfrm>
          <a:prstGeom prst="rect">
            <a:avLst/>
          </a:prstGeom>
        </p:spPr>
      </p:pic>
      <p:pic>
        <p:nvPicPr>
          <p:cNvPr id="11" name="SK-12-img-10" descr="preencoded.png"/>
          <p:cNvPicPr>
            <a:picLocks noChangeAspect="1"/>
          </p:cNvPicPr>
          <p:nvPr/>
        </p:nvPicPr>
        <p:blipFill>
          <a:blip r:embed="rId11"/>
          <a:stretch>
            <a:fillRect/>
          </a:stretch>
        </p:blipFill>
        <p:spPr>
          <a:xfrm>
            <a:off x="6238875" y="1689199"/>
            <a:ext cx="5667375" cy="3505200"/>
          </a:xfrm>
          <a:prstGeom prst="rect">
            <a:avLst/>
          </a:prstGeom>
        </p:spPr>
      </p:pic>
      <p:pic>
        <p:nvPicPr>
          <p:cNvPr id="12" name="SK-12-img-11" descr="preencoded.png"/>
          <p:cNvPicPr>
            <a:picLocks noChangeAspect="1"/>
          </p:cNvPicPr>
          <p:nvPr/>
        </p:nvPicPr>
        <p:blipFill>
          <a:blip r:embed="rId12"/>
          <a:stretch>
            <a:fillRect/>
          </a:stretch>
        </p:blipFill>
        <p:spPr>
          <a:xfrm>
            <a:off x="6477000" y="1955899"/>
            <a:ext cx="285750" cy="228600"/>
          </a:xfrm>
          <a:prstGeom prst="rect">
            <a:avLst/>
          </a:prstGeom>
        </p:spPr>
      </p:pic>
      <p:pic>
        <p:nvPicPr>
          <p:cNvPr id="13" name="SK-12-img-12" descr="preencoded.png"/>
          <p:cNvPicPr>
            <a:picLocks noChangeAspect="1"/>
          </p:cNvPicPr>
          <p:nvPr/>
        </p:nvPicPr>
        <p:blipFill>
          <a:blip r:embed="rId13"/>
          <a:stretch>
            <a:fillRect/>
          </a:stretch>
        </p:blipFill>
        <p:spPr>
          <a:xfrm>
            <a:off x="6477000" y="2527399"/>
            <a:ext cx="214313" cy="175320"/>
          </a:xfrm>
          <a:prstGeom prst="rect">
            <a:avLst/>
          </a:prstGeom>
        </p:spPr>
      </p:pic>
      <p:pic>
        <p:nvPicPr>
          <p:cNvPr id="14" name="SK-12-img-13" descr="preencoded.png"/>
          <p:cNvPicPr>
            <a:picLocks noChangeAspect="1"/>
          </p:cNvPicPr>
          <p:nvPr/>
        </p:nvPicPr>
        <p:blipFill>
          <a:blip r:embed="rId14"/>
          <a:stretch>
            <a:fillRect/>
          </a:stretch>
        </p:blipFill>
        <p:spPr>
          <a:xfrm>
            <a:off x="6477000" y="3394174"/>
            <a:ext cx="214313" cy="175320"/>
          </a:xfrm>
          <a:prstGeom prst="rect">
            <a:avLst/>
          </a:prstGeom>
        </p:spPr>
      </p:pic>
      <p:pic>
        <p:nvPicPr>
          <p:cNvPr id="15" name="SK-12-img-14" descr="preencoded.png"/>
          <p:cNvPicPr>
            <a:picLocks noChangeAspect="1"/>
          </p:cNvPicPr>
          <p:nvPr/>
        </p:nvPicPr>
        <p:blipFill>
          <a:blip r:embed="rId15"/>
          <a:stretch>
            <a:fillRect/>
          </a:stretch>
        </p:blipFill>
        <p:spPr>
          <a:xfrm>
            <a:off x="6477000" y="4260949"/>
            <a:ext cx="214313" cy="175320"/>
          </a:xfrm>
          <a:prstGeom prst="rect">
            <a:avLst/>
          </a:prstGeom>
        </p:spPr>
      </p:pic>
      <p:pic>
        <p:nvPicPr>
          <p:cNvPr id="16" name="SK-12-img-15" descr="preencoded.png"/>
          <p:cNvPicPr>
            <a:picLocks noChangeAspect="1"/>
          </p:cNvPicPr>
          <p:nvPr/>
        </p:nvPicPr>
        <p:blipFill>
          <a:blip r:embed="rId16"/>
          <a:stretch>
            <a:fillRect/>
          </a:stretch>
        </p:blipFill>
        <p:spPr>
          <a:xfrm>
            <a:off x="285750" y="6008489"/>
            <a:ext cx="11620500" cy="659011"/>
          </a:xfrm>
          <a:prstGeom prst="rect">
            <a:avLst/>
          </a:prstGeom>
        </p:spPr>
      </p:pic>
      <p:pic>
        <p:nvPicPr>
          <p:cNvPr id="17" name="SK-12-img-16" descr="preencoded.png"/>
          <p:cNvPicPr>
            <a:picLocks noChangeAspect="1"/>
          </p:cNvPicPr>
          <p:nvPr/>
        </p:nvPicPr>
        <p:blipFill>
          <a:blip r:embed="rId17"/>
          <a:stretch>
            <a:fillRect/>
          </a:stretch>
        </p:blipFill>
        <p:spPr>
          <a:xfrm>
            <a:off x="476250" y="6205686"/>
            <a:ext cx="238125" cy="264468"/>
          </a:xfrm>
          <a:prstGeom prst="rect">
            <a:avLst/>
          </a:prstGeom>
        </p:spPr>
      </p:pic>
      <p:sp>
        <p:nvSpPr>
          <p:cNvPr id="18" name="SK-12-text-17"/>
          <p:cNvSpPr/>
          <p:nvPr/>
        </p:nvSpPr>
        <p:spPr>
          <a:xfrm>
            <a:off x="381000" y="209550"/>
            <a:ext cx="4280743"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19" name="SK-12-text-18"/>
          <p:cNvSpPr/>
          <p:nvPr/>
        </p:nvSpPr>
        <p:spPr>
          <a:xfrm>
            <a:off x="381000" y="371475"/>
            <a:ext cx="996696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Management for eGFR Under 20 ml/min</a:t>
            </a:r>
            <a:endParaRPr lang="en-US" sz="1800" dirty="0"/>
          </a:p>
        </p:txBody>
      </p:sp>
      <p:sp>
        <p:nvSpPr>
          <p:cNvPr id="20" name="SK-12-text-19"/>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1" name="SK-12-text-20"/>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2" name="SK-12-text-21"/>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3" name="SK-12-text-22"/>
          <p:cNvSpPr/>
          <p:nvPr/>
        </p:nvSpPr>
        <p:spPr>
          <a:xfrm>
            <a:off x="923925" y="1589187"/>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Preferred Management</a:t>
            </a:r>
            <a:endParaRPr lang="en-US" sz="1500" dirty="0"/>
          </a:p>
        </p:txBody>
      </p:sp>
      <p:sp>
        <p:nvSpPr>
          <p:cNvPr id="24" name="SK-12-text-23"/>
          <p:cNvSpPr/>
          <p:nvPr/>
        </p:nvSpPr>
        <p:spPr>
          <a:xfrm>
            <a:off x="857250" y="2160687"/>
            <a:ext cx="505968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DPP-4 Inhibitors (Gliptins)</a:t>
            </a:r>
            <a:endParaRPr lang="en-US" sz="1200" dirty="0"/>
          </a:p>
        </p:txBody>
      </p:sp>
      <p:sp>
        <p:nvSpPr>
          <p:cNvPr id="25" name="SK-12-text-24"/>
          <p:cNvSpPr/>
          <p:nvPr/>
        </p:nvSpPr>
        <p:spPr>
          <a:xfrm>
            <a:off x="857250" y="2455962"/>
            <a:ext cx="4788098" cy="381000"/>
          </a:xfrm>
          <a:prstGeom prst="rect">
            <a:avLst/>
          </a:prstGeom>
          <a:noFill/>
          <a:ln/>
        </p:spPr>
        <p:txBody>
          <a:bodyPr vert="horz" wrap="square" lIns="0" tIns="0" rIns="0" bIns="0" rtlCol="0" anchor="ctr"/>
          <a:lstStyle/>
          <a:p>
            <a:pPr marL="0" indent="0" algn="l">
              <a:lnSpc>
                <a:spcPts val="1470"/>
              </a:lnSpc>
              <a:buNone/>
            </a:pPr>
            <a:r>
              <a:rPr lang="en-US" sz="1050" b="1" dirty="0">
                <a:solidFill>
                  <a:srgbClr val="555555"/>
                </a:solidFill>
              </a:rPr>
              <a:t>Linagliptin</a:t>
            </a:r>
            <a:r>
              <a:rPr lang="en-US" sz="1050" dirty="0">
                <a:solidFill>
                  <a:srgbClr val="555555"/>
                </a:solidFill>
              </a:rPr>
              <a:t> is the preferred choice as it requires no dose adjustment in any stage of CKD.</a:t>
            </a:r>
            <a:endParaRPr lang="en-US" sz="1050" dirty="0"/>
          </a:p>
        </p:txBody>
      </p:sp>
      <p:sp>
        <p:nvSpPr>
          <p:cNvPr id="26" name="SK-12-text-25"/>
          <p:cNvSpPr/>
          <p:nvPr/>
        </p:nvSpPr>
        <p:spPr>
          <a:xfrm>
            <a:off x="971550" y="2932212"/>
            <a:ext cx="4629150" cy="628650"/>
          </a:xfrm>
          <a:prstGeom prst="rect">
            <a:avLst/>
          </a:prstGeom>
          <a:noFill/>
          <a:ln/>
        </p:spPr>
        <p:txBody>
          <a:bodyPr vert="horz" wrap="square" lIns="0" tIns="0" rIns="0" bIns="0" rtlCol="0" anchor="ctr"/>
          <a:lstStyle/>
          <a:p>
            <a:pPr marL="0" indent="0" algn="l">
              <a:lnSpc>
                <a:spcPts val="1575"/>
              </a:lnSpc>
              <a:buNone/>
            </a:pPr>
            <a:r>
              <a:rPr lang="en-US" sz="1050" i="1" dirty="0">
                <a:solidFill>
                  <a:srgbClr val="2D2D2D"/>
                </a:solidFill>
              </a:rPr>
              <a:t>High-yield AKT fact: Linagliptin is the only DPP-4i that doesn't need dose reduction.</a:t>
            </a:r>
            <a:endParaRPr lang="en-US" sz="1050" dirty="0"/>
          </a:p>
        </p:txBody>
      </p:sp>
      <p:sp>
        <p:nvSpPr>
          <p:cNvPr id="27" name="SK-12-text-26"/>
          <p:cNvSpPr/>
          <p:nvPr/>
        </p:nvSpPr>
        <p:spPr>
          <a:xfrm>
            <a:off x="857250" y="3703737"/>
            <a:ext cx="4857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Insulin-Based Treatment</a:t>
            </a:r>
            <a:endParaRPr lang="en-US" sz="1200" dirty="0"/>
          </a:p>
        </p:txBody>
      </p:sp>
      <p:sp>
        <p:nvSpPr>
          <p:cNvPr id="28" name="SK-12-text-27"/>
          <p:cNvSpPr/>
          <p:nvPr/>
        </p:nvSpPr>
        <p:spPr>
          <a:xfrm>
            <a:off x="857250" y="3999012"/>
            <a:ext cx="4756398" cy="381000"/>
          </a:xfrm>
          <a:prstGeom prst="rect">
            <a:avLst/>
          </a:prstGeom>
          <a:noFill/>
          <a:ln/>
        </p:spPr>
        <p:txBody>
          <a:bodyPr vert="horz" wrap="square" lIns="0" tIns="0" rIns="0" bIns="0" rtlCol="0" anchor="ctr"/>
          <a:lstStyle/>
          <a:p>
            <a:pPr marL="0" indent="0" algn="l">
              <a:lnSpc>
                <a:spcPts val="1470"/>
              </a:lnSpc>
              <a:buNone/>
            </a:pPr>
            <a:r>
              <a:rPr lang="en-US" sz="1050" dirty="0">
                <a:solidFill>
                  <a:srgbClr val="555555"/>
                </a:solidFill>
              </a:rPr>
              <a:t>Often the safest and most effective option as renal function declines towards G5. Note: insulin requirements may decrease as eGFR falls (reduced clearance).</a:t>
            </a:r>
            <a:endParaRPr lang="en-US" sz="1050" dirty="0"/>
          </a:p>
        </p:txBody>
      </p:sp>
      <p:sp>
        <p:nvSpPr>
          <p:cNvPr id="29" name="SK-12-text-28"/>
          <p:cNvSpPr/>
          <p:nvPr/>
        </p:nvSpPr>
        <p:spPr>
          <a:xfrm>
            <a:off x="857250" y="4570512"/>
            <a:ext cx="4857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Pioglitazone</a:t>
            </a:r>
            <a:endParaRPr lang="en-US" sz="1200" dirty="0"/>
          </a:p>
        </p:txBody>
      </p:sp>
      <p:sp>
        <p:nvSpPr>
          <p:cNvPr id="30" name="SK-12-text-29"/>
          <p:cNvSpPr/>
          <p:nvPr/>
        </p:nvSpPr>
        <p:spPr>
          <a:xfrm>
            <a:off x="857250" y="4865787"/>
            <a:ext cx="4632871" cy="381000"/>
          </a:xfrm>
          <a:prstGeom prst="rect">
            <a:avLst/>
          </a:prstGeom>
          <a:noFill/>
          <a:ln/>
        </p:spPr>
        <p:txBody>
          <a:bodyPr vert="horz" wrap="square" lIns="0" tIns="0" rIns="0" bIns="0" rtlCol="0" anchor="ctr"/>
          <a:lstStyle/>
          <a:p>
            <a:pPr marL="0" indent="0" algn="l">
              <a:lnSpc>
                <a:spcPts val="1470"/>
              </a:lnSpc>
              <a:buNone/>
            </a:pPr>
            <a:r>
              <a:rPr lang="en-US" sz="1050" dirty="0">
                <a:solidFill>
                  <a:srgbClr val="555555"/>
                </a:solidFill>
              </a:rPr>
              <a:t>Can be used as it is metabolized by the liver. However, use with caution due to risk of fluid retention/heart failure in CKD.</a:t>
            </a:r>
            <a:endParaRPr lang="en-US" sz="1050" dirty="0"/>
          </a:p>
        </p:txBody>
      </p:sp>
      <p:sp>
        <p:nvSpPr>
          <p:cNvPr id="31" name="SK-12-text-30"/>
          <p:cNvSpPr/>
          <p:nvPr/>
        </p:nvSpPr>
        <p:spPr>
          <a:xfrm>
            <a:off x="6877050" y="1927324"/>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Avoid or Review</a:t>
            </a:r>
            <a:endParaRPr lang="en-US" sz="1500" dirty="0"/>
          </a:p>
        </p:txBody>
      </p:sp>
      <p:sp>
        <p:nvSpPr>
          <p:cNvPr id="32" name="SK-12-text-31"/>
          <p:cNvSpPr/>
          <p:nvPr/>
        </p:nvSpPr>
        <p:spPr>
          <a:xfrm>
            <a:off x="6810375" y="2498824"/>
            <a:ext cx="4857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Metformin</a:t>
            </a:r>
            <a:endParaRPr lang="en-US" sz="1200" dirty="0"/>
          </a:p>
        </p:txBody>
      </p:sp>
      <p:sp>
        <p:nvSpPr>
          <p:cNvPr id="33" name="SK-12-text-32"/>
          <p:cNvSpPr/>
          <p:nvPr/>
        </p:nvSpPr>
        <p:spPr>
          <a:xfrm>
            <a:off x="6810375" y="2794099"/>
            <a:ext cx="4847034" cy="381000"/>
          </a:xfrm>
          <a:prstGeom prst="rect">
            <a:avLst/>
          </a:prstGeom>
          <a:noFill/>
          <a:ln/>
        </p:spPr>
        <p:txBody>
          <a:bodyPr vert="horz" wrap="square" lIns="0" tIns="0" rIns="0" bIns="0" rtlCol="0" anchor="ctr"/>
          <a:lstStyle/>
          <a:p>
            <a:pPr marL="0" indent="0" algn="l">
              <a:lnSpc>
                <a:spcPts val="1470"/>
              </a:lnSpc>
              <a:buNone/>
            </a:pPr>
            <a:r>
              <a:rPr lang="en-US" sz="1050" b="1" dirty="0">
                <a:solidFill>
                  <a:srgbClr val="555555"/>
                </a:solidFill>
              </a:rPr>
              <a:t>Must be stopped</a:t>
            </a:r>
            <a:r>
              <a:rPr lang="en-US" sz="1050" dirty="0">
                <a:solidFill>
                  <a:srgbClr val="555555"/>
                </a:solidFill>
              </a:rPr>
              <a:t> when eGFR falls below 30 ml/min/1.73m² due to the high risk of lactic acidosis.</a:t>
            </a:r>
            <a:endParaRPr lang="en-US" sz="1050" dirty="0"/>
          </a:p>
        </p:txBody>
      </p:sp>
      <p:sp>
        <p:nvSpPr>
          <p:cNvPr id="34" name="SK-12-text-33"/>
          <p:cNvSpPr/>
          <p:nvPr/>
        </p:nvSpPr>
        <p:spPr>
          <a:xfrm>
            <a:off x="6810375" y="3365599"/>
            <a:ext cx="4857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SGLT2 Inhibitors</a:t>
            </a:r>
            <a:endParaRPr lang="en-US" sz="1200" dirty="0"/>
          </a:p>
        </p:txBody>
      </p:sp>
      <p:sp>
        <p:nvSpPr>
          <p:cNvPr id="35" name="SK-12-text-34"/>
          <p:cNvSpPr/>
          <p:nvPr/>
        </p:nvSpPr>
        <p:spPr>
          <a:xfrm>
            <a:off x="6810375" y="3660874"/>
            <a:ext cx="4368403" cy="381000"/>
          </a:xfrm>
          <a:prstGeom prst="rect">
            <a:avLst/>
          </a:prstGeom>
          <a:noFill/>
          <a:ln/>
        </p:spPr>
        <p:txBody>
          <a:bodyPr vert="horz" wrap="square" lIns="0" tIns="0" rIns="0" bIns="0" rtlCol="0" anchor="ctr"/>
          <a:lstStyle/>
          <a:p>
            <a:pPr marL="0" indent="0" algn="l">
              <a:lnSpc>
                <a:spcPts val="1470"/>
              </a:lnSpc>
              <a:buNone/>
            </a:pPr>
            <a:r>
              <a:rPr lang="en-US" sz="1050" dirty="0">
                <a:solidFill>
                  <a:srgbClr val="555555"/>
                </a:solidFill>
              </a:rPr>
              <a:t>Insufficient glucose-lowering effect at this level. Specialist nephrology may continue for renal protection, but GPs should not initiate.</a:t>
            </a:r>
            <a:endParaRPr lang="en-US" sz="1050" dirty="0"/>
          </a:p>
        </p:txBody>
      </p:sp>
      <p:sp>
        <p:nvSpPr>
          <p:cNvPr id="36" name="SK-12-text-35"/>
          <p:cNvSpPr/>
          <p:nvPr/>
        </p:nvSpPr>
        <p:spPr>
          <a:xfrm>
            <a:off x="6810375" y="4232374"/>
            <a:ext cx="4857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Sulfonylureas (SUs)</a:t>
            </a:r>
            <a:endParaRPr lang="en-US" sz="1200" dirty="0"/>
          </a:p>
        </p:txBody>
      </p:sp>
      <p:sp>
        <p:nvSpPr>
          <p:cNvPr id="37" name="SK-12-text-36"/>
          <p:cNvSpPr/>
          <p:nvPr/>
        </p:nvSpPr>
        <p:spPr>
          <a:xfrm>
            <a:off x="6810375" y="4527649"/>
            <a:ext cx="4630341" cy="381000"/>
          </a:xfrm>
          <a:prstGeom prst="rect">
            <a:avLst/>
          </a:prstGeom>
          <a:noFill/>
          <a:ln/>
        </p:spPr>
        <p:txBody>
          <a:bodyPr vert="horz" wrap="square" lIns="0" tIns="0" rIns="0" bIns="0" rtlCol="0" anchor="ctr"/>
          <a:lstStyle/>
          <a:p>
            <a:pPr marL="0" indent="0" algn="l">
              <a:lnSpc>
                <a:spcPts val="1470"/>
              </a:lnSpc>
              <a:buNone/>
            </a:pPr>
            <a:r>
              <a:rPr lang="en-US" sz="1050" dirty="0">
                <a:solidFill>
                  <a:srgbClr val="555555"/>
                </a:solidFill>
              </a:rPr>
              <a:t>Most require dose reduction or cessation. Avoid </a:t>
            </a:r>
            <a:r>
              <a:rPr lang="en-US" sz="1050" b="1" dirty="0">
                <a:solidFill>
                  <a:srgbClr val="555555"/>
                </a:solidFill>
              </a:rPr>
              <a:t>Glibenclamide</a:t>
            </a:r>
            <a:r>
              <a:rPr lang="en-US" sz="1050" dirty="0">
                <a:solidFill>
                  <a:srgbClr val="555555"/>
                </a:solidFill>
              </a:rPr>
              <a:t> entirely due to risk of severe, prolonged hypoglycemia.</a:t>
            </a:r>
            <a:endParaRPr lang="en-US" sz="1050" dirty="0"/>
          </a:p>
        </p:txBody>
      </p:sp>
      <p:sp>
        <p:nvSpPr>
          <p:cNvPr id="38" name="SK-12-text-37"/>
          <p:cNvSpPr/>
          <p:nvPr/>
        </p:nvSpPr>
        <p:spPr>
          <a:xfrm>
            <a:off x="857250" y="6151364"/>
            <a:ext cx="10858500"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EF7D00"/>
                </a:solidFill>
              </a:rPr>
              <a:t>Clinical Safety:</a:t>
            </a:r>
            <a:r>
              <a:rPr lang="en-US" sz="1050" dirty="0">
                <a:solidFill>
                  <a:srgbClr val="FFFFFF"/>
                </a:solidFill>
              </a:rPr>
              <a:t> As patients approach eGFR &lt;20, the focus shifts from tight glycaemic control to </a:t>
            </a:r>
            <a:r>
              <a:rPr lang="en-US" sz="1050" b="1" dirty="0">
                <a:solidFill>
                  <a:srgbClr val="EF7D00"/>
                </a:solidFill>
              </a:rPr>
              <a:t>safety and avoidance of hypoglycaemia</a:t>
            </a:r>
            <a:r>
              <a:rPr lang="en-US" sz="1050" dirty="0">
                <a:solidFill>
                  <a:srgbClr val="FFFFFF"/>
                </a:solidFill>
              </a:rPr>
              <a:t>. Always review the patient's entire "SADMAN" list and ensure nephrology referral is in progress if eGFR &lt;30.</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13-img-4" descr="preencoded.png"/>
          <p:cNvPicPr>
            <a:picLocks noChangeAspect="1"/>
          </p:cNvPicPr>
          <p:nvPr/>
        </p:nvPicPr>
        <p:blipFill>
          <a:blip r:embed="rId5"/>
          <a:stretch>
            <a:fillRect/>
          </a:stretch>
        </p:blipFill>
        <p:spPr>
          <a:xfrm>
            <a:off x="190500" y="1151483"/>
            <a:ext cx="190500" cy="152400"/>
          </a:xfrm>
          <a:prstGeom prst="rect">
            <a:avLst/>
          </a:prstGeom>
        </p:spPr>
      </p:pic>
      <p:pic>
        <p:nvPicPr>
          <p:cNvPr id="6" name="SK-13-img-5" descr="preencoded.png"/>
          <p:cNvPicPr>
            <a:picLocks noChangeAspect="1"/>
          </p:cNvPicPr>
          <p:nvPr/>
        </p:nvPicPr>
        <p:blipFill>
          <a:blip r:embed="rId6"/>
          <a:stretch>
            <a:fillRect/>
          </a:stretch>
        </p:blipFill>
        <p:spPr>
          <a:xfrm>
            <a:off x="190500" y="1580108"/>
            <a:ext cx="4648200" cy="5087392"/>
          </a:xfrm>
          <a:prstGeom prst="rect">
            <a:avLst/>
          </a:prstGeom>
        </p:spPr>
      </p:pic>
      <p:pic>
        <p:nvPicPr>
          <p:cNvPr id="7" name="SK-13-img-6" descr="preencoded.png"/>
          <p:cNvPicPr>
            <a:picLocks noChangeAspect="1"/>
          </p:cNvPicPr>
          <p:nvPr/>
        </p:nvPicPr>
        <p:blipFill>
          <a:blip r:embed="rId7"/>
          <a:stretch>
            <a:fillRect/>
          </a:stretch>
        </p:blipFill>
        <p:spPr>
          <a:xfrm>
            <a:off x="381000" y="1799183"/>
            <a:ext cx="228600" cy="228600"/>
          </a:xfrm>
          <a:prstGeom prst="rect">
            <a:avLst/>
          </a:prstGeom>
        </p:spPr>
      </p:pic>
      <p:pic>
        <p:nvPicPr>
          <p:cNvPr id="8" name="SK-13-img-7" descr="preencoded.png"/>
          <p:cNvPicPr>
            <a:picLocks noChangeAspect="1"/>
          </p:cNvPicPr>
          <p:nvPr/>
        </p:nvPicPr>
        <p:blipFill>
          <a:blip r:embed="rId8"/>
          <a:stretch>
            <a:fillRect/>
          </a:stretch>
        </p:blipFill>
        <p:spPr>
          <a:xfrm>
            <a:off x="381000" y="2313533"/>
            <a:ext cx="228600" cy="171450"/>
          </a:xfrm>
          <a:prstGeom prst="rect">
            <a:avLst/>
          </a:prstGeom>
        </p:spPr>
      </p:pic>
      <p:pic>
        <p:nvPicPr>
          <p:cNvPr id="9" name="SK-13-img-8" descr="preencoded.png"/>
          <p:cNvPicPr>
            <a:picLocks noChangeAspect="1"/>
          </p:cNvPicPr>
          <p:nvPr/>
        </p:nvPicPr>
        <p:blipFill>
          <a:blip r:embed="rId9"/>
          <a:stretch>
            <a:fillRect/>
          </a:stretch>
        </p:blipFill>
        <p:spPr>
          <a:xfrm>
            <a:off x="381000" y="2627858"/>
            <a:ext cx="228600" cy="171450"/>
          </a:xfrm>
          <a:prstGeom prst="rect">
            <a:avLst/>
          </a:prstGeom>
        </p:spPr>
      </p:pic>
      <p:pic>
        <p:nvPicPr>
          <p:cNvPr id="10" name="SK-13-img-9" descr="preencoded.png"/>
          <p:cNvPicPr>
            <a:picLocks noChangeAspect="1"/>
          </p:cNvPicPr>
          <p:nvPr/>
        </p:nvPicPr>
        <p:blipFill>
          <a:blip r:embed="rId10"/>
          <a:stretch>
            <a:fillRect/>
          </a:stretch>
        </p:blipFill>
        <p:spPr>
          <a:xfrm>
            <a:off x="381000" y="2942183"/>
            <a:ext cx="228600" cy="228600"/>
          </a:xfrm>
          <a:prstGeom prst="rect">
            <a:avLst/>
          </a:prstGeom>
        </p:spPr>
      </p:pic>
      <p:pic>
        <p:nvPicPr>
          <p:cNvPr id="11" name="SK-13-img-10" descr="preencoded.png"/>
          <p:cNvPicPr>
            <a:picLocks noChangeAspect="1"/>
          </p:cNvPicPr>
          <p:nvPr/>
        </p:nvPicPr>
        <p:blipFill>
          <a:blip r:embed="rId11"/>
          <a:stretch>
            <a:fillRect/>
          </a:stretch>
        </p:blipFill>
        <p:spPr>
          <a:xfrm>
            <a:off x="381000" y="3456533"/>
            <a:ext cx="228600" cy="171450"/>
          </a:xfrm>
          <a:prstGeom prst="rect">
            <a:avLst/>
          </a:prstGeom>
        </p:spPr>
      </p:pic>
      <p:pic>
        <p:nvPicPr>
          <p:cNvPr id="12" name="SK-13-img-11" descr="preencoded.png"/>
          <p:cNvPicPr>
            <a:picLocks noChangeAspect="1"/>
          </p:cNvPicPr>
          <p:nvPr/>
        </p:nvPicPr>
        <p:blipFill>
          <a:blip r:embed="rId12"/>
          <a:stretch>
            <a:fillRect/>
          </a:stretch>
        </p:blipFill>
        <p:spPr>
          <a:xfrm>
            <a:off x="5029200" y="1151483"/>
            <a:ext cx="190500" cy="152400"/>
          </a:xfrm>
          <a:prstGeom prst="rect">
            <a:avLst/>
          </a:prstGeom>
        </p:spPr>
      </p:pic>
      <p:pic>
        <p:nvPicPr>
          <p:cNvPr id="13" name="SK-13-img-12" descr="preencoded.png"/>
          <p:cNvPicPr>
            <a:picLocks noChangeAspect="1"/>
          </p:cNvPicPr>
          <p:nvPr/>
        </p:nvPicPr>
        <p:blipFill>
          <a:blip r:embed="rId13"/>
          <a:stretch>
            <a:fillRect/>
          </a:stretch>
        </p:blipFill>
        <p:spPr>
          <a:xfrm>
            <a:off x="5029200" y="1580108"/>
            <a:ext cx="6972300" cy="1229023"/>
          </a:xfrm>
          <a:prstGeom prst="rect">
            <a:avLst/>
          </a:prstGeom>
        </p:spPr>
      </p:pic>
      <p:pic>
        <p:nvPicPr>
          <p:cNvPr id="14" name="SK-13-img-13" descr="preencoded.png"/>
          <p:cNvPicPr>
            <a:picLocks noChangeAspect="1"/>
          </p:cNvPicPr>
          <p:nvPr/>
        </p:nvPicPr>
        <p:blipFill>
          <a:blip r:embed="rId14"/>
          <a:stretch>
            <a:fillRect/>
          </a:stretch>
        </p:blipFill>
        <p:spPr>
          <a:xfrm>
            <a:off x="5219700" y="2070795"/>
            <a:ext cx="952500" cy="247650"/>
          </a:xfrm>
          <a:prstGeom prst="rect">
            <a:avLst/>
          </a:prstGeom>
        </p:spPr>
      </p:pic>
      <p:pic>
        <p:nvPicPr>
          <p:cNvPr id="15" name="SK-13-img-14" descr="preencoded.png"/>
          <p:cNvPicPr>
            <a:picLocks noChangeAspect="1"/>
          </p:cNvPicPr>
          <p:nvPr/>
        </p:nvPicPr>
        <p:blipFill>
          <a:blip r:embed="rId15"/>
          <a:stretch>
            <a:fillRect/>
          </a:stretch>
        </p:blipFill>
        <p:spPr>
          <a:xfrm>
            <a:off x="5029200" y="2923431"/>
            <a:ext cx="6972300" cy="1229023"/>
          </a:xfrm>
          <a:prstGeom prst="rect">
            <a:avLst/>
          </a:prstGeom>
        </p:spPr>
      </p:pic>
      <p:pic>
        <p:nvPicPr>
          <p:cNvPr id="16" name="SK-13-img-15" descr="preencoded.png"/>
          <p:cNvPicPr>
            <a:picLocks noChangeAspect="1"/>
          </p:cNvPicPr>
          <p:nvPr/>
        </p:nvPicPr>
        <p:blipFill>
          <a:blip r:embed="rId14"/>
          <a:stretch>
            <a:fillRect/>
          </a:stretch>
        </p:blipFill>
        <p:spPr>
          <a:xfrm>
            <a:off x="5219700" y="3414117"/>
            <a:ext cx="952500" cy="247650"/>
          </a:xfrm>
          <a:prstGeom prst="rect">
            <a:avLst/>
          </a:prstGeom>
        </p:spPr>
      </p:pic>
      <p:pic>
        <p:nvPicPr>
          <p:cNvPr id="17" name="SK-13-img-16" descr="preencoded.png"/>
          <p:cNvPicPr>
            <a:picLocks noChangeAspect="1"/>
          </p:cNvPicPr>
          <p:nvPr/>
        </p:nvPicPr>
        <p:blipFill>
          <a:blip r:embed="rId15"/>
          <a:stretch>
            <a:fillRect/>
          </a:stretch>
        </p:blipFill>
        <p:spPr>
          <a:xfrm>
            <a:off x="5029200" y="4266754"/>
            <a:ext cx="6972300" cy="1229023"/>
          </a:xfrm>
          <a:prstGeom prst="rect">
            <a:avLst/>
          </a:prstGeom>
        </p:spPr>
      </p:pic>
      <p:pic>
        <p:nvPicPr>
          <p:cNvPr id="18" name="SK-13-img-17" descr="preencoded.png"/>
          <p:cNvPicPr>
            <a:picLocks noChangeAspect="1"/>
          </p:cNvPicPr>
          <p:nvPr/>
        </p:nvPicPr>
        <p:blipFill>
          <a:blip r:embed="rId16"/>
          <a:stretch>
            <a:fillRect/>
          </a:stretch>
        </p:blipFill>
        <p:spPr>
          <a:xfrm>
            <a:off x="5219700" y="4671715"/>
            <a:ext cx="980331" cy="419100"/>
          </a:xfrm>
          <a:prstGeom prst="rect">
            <a:avLst/>
          </a:prstGeom>
        </p:spPr>
      </p:pic>
      <p:pic>
        <p:nvPicPr>
          <p:cNvPr id="19" name="SK-13-img-18" descr="preencoded.png"/>
          <p:cNvPicPr>
            <a:picLocks noChangeAspect="1"/>
          </p:cNvPicPr>
          <p:nvPr/>
        </p:nvPicPr>
        <p:blipFill>
          <a:blip r:embed="rId17"/>
          <a:stretch>
            <a:fillRect/>
          </a:stretch>
        </p:blipFill>
        <p:spPr>
          <a:xfrm>
            <a:off x="5029200" y="5734050"/>
            <a:ext cx="6972300" cy="933450"/>
          </a:xfrm>
          <a:prstGeom prst="rect">
            <a:avLst/>
          </a:prstGeom>
        </p:spPr>
      </p:pic>
      <p:sp>
        <p:nvSpPr>
          <p:cNvPr id="20" name="SK-13-text-19"/>
          <p:cNvSpPr/>
          <p:nvPr/>
        </p:nvSpPr>
        <p:spPr>
          <a:xfrm>
            <a:off x="381000" y="209550"/>
            <a:ext cx="5483126"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1" name="SK-13-text-20"/>
          <p:cNvSpPr/>
          <p:nvPr/>
        </p:nvSpPr>
        <p:spPr>
          <a:xfrm>
            <a:off x="381000" y="371475"/>
            <a:ext cx="118110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SGLT2 Inhibitors: Transformative Renal Protection</a:t>
            </a:r>
            <a:endParaRPr lang="en-US" sz="1800" dirty="0"/>
          </a:p>
        </p:txBody>
      </p:sp>
      <p:sp>
        <p:nvSpPr>
          <p:cNvPr id="22" name="SK-13-text-21"/>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3" name="SK-13-text-22"/>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4" name="SK-13-text-23"/>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5" name="SK-13-text-24"/>
          <p:cNvSpPr/>
          <p:nvPr/>
        </p:nvSpPr>
        <p:spPr>
          <a:xfrm>
            <a:off x="457200" y="1113383"/>
            <a:ext cx="53035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Mechanism of Nephroprotection</a:t>
            </a:r>
            <a:endParaRPr lang="en-US" sz="1200" dirty="0"/>
          </a:p>
        </p:txBody>
      </p:sp>
      <p:sp>
        <p:nvSpPr>
          <p:cNvPr id="26" name="SK-13-text-25"/>
          <p:cNvSpPr/>
          <p:nvPr/>
        </p:nvSpPr>
        <p:spPr>
          <a:xfrm>
            <a:off x="723900" y="1770608"/>
            <a:ext cx="39243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EF7D00"/>
                </a:solidFill>
              </a:rPr>
              <a:t>Tubuloglomerular Feedback:</a:t>
            </a:r>
            <a:r>
              <a:rPr lang="en-US" sz="1125" dirty="0">
                <a:solidFill>
                  <a:srgbClr val="2D2D2D"/>
                </a:solidFill>
              </a:rPr>
              <a:t> SGLT2i block sodium reabsorption in the proximal tubule.</a:t>
            </a:r>
            <a:endParaRPr lang="en-US" sz="1125" dirty="0"/>
          </a:p>
        </p:txBody>
      </p:sp>
      <p:sp>
        <p:nvSpPr>
          <p:cNvPr id="27" name="SK-13-text-26"/>
          <p:cNvSpPr/>
          <p:nvPr/>
        </p:nvSpPr>
        <p:spPr>
          <a:xfrm>
            <a:off x="723900" y="2284958"/>
            <a:ext cx="7886700"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Increased sodium delivery to the </a:t>
            </a:r>
            <a:r>
              <a:rPr lang="en-US" sz="1125" b="1" dirty="0">
                <a:solidFill>
                  <a:srgbClr val="EF7D00"/>
                </a:solidFill>
              </a:rPr>
              <a:t>Macula Densa</a:t>
            </a:r>
            <a:r>
              <a:rPr lang="en-US" sz="1125" dirty="0">
                <a:solidFill>
                  <a:srgbClr val="2D2D2D"/>
                </a:solidFill>
              </a:rPr>
              <a:t>.</a:t>
            </a:r>
            <a:endParaRPr lang="en-US" sz="1125" dirty="0"/>
          </a:p>
        </p:txBody>
      </p:sp>
      <p:sp>
        <p:nvSpPr>
          <p:cNvPr id="28" name="SK-13-text-27"/>
          <p:cNvSpPr/>
          <p:nvPr/>
        </p:nvSpPr>
        <p:spPr>
          <a:xfrm>
            <a:off x="723900" y="2599283"/>
            <a:ext cx="8915400"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Triggers </a:t>
            </a:r>
            <a:r>
              <a:rPr lang="en-US" sz="1125" b="1" dirty="0">
                <a:solidFill>
                  <a:srgbClr val="EF7D00"/>
                </a:solidFill>
              </a:rPr>
              <a:t>vasoconstriction of the afferent arteriole</a:t>
            </a:r>
            <a:r>
              <a:rPr lang="en-US" sz="1125" dirty="0">
                <a:solidFill>
                  <a:srgbClr val="2D2D2D"/>
                </a:solidFill>
              </a:rPr>
              <a:t>.</a:t>
            </a:r>
            <a:endParaRPr lang="en-US" sz="1125" dirty="0"/>
          </a:p>
        </p:txBody>
      </p:sp>
      <p:sp>
        <p:nvSpPr>
          <p:cNvPr id="29" name="SK-13-text-28"/>
          <p:cNvSpPr/>
          <p:nvPr/>
        </p:nvSpPr>
        <p:spPr>
          <a:xfrm>
            <a:off x="723900" y="2913608"/>
            <a:ext cx="3924300" cy="400050"/>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Reduces </a:t>
            </a:r>
            <a:r>
              <a:rPr lang="en-US" sz="1125" b="1" dirty="0">
                <a:solidFill>
                  <a:srgbClr val="EF7D00"/>
                </a:solidFill>
              </a:rPr>
              <a:t>intragiomerular hypertension</a:t>
            </a:r>
            <a:r>
              <a:rPr lang="en-US" sz="1125" dirty="0">
                <a:solidFill>
                  <a:srgbClr val="2D2D2D"/>
                </a:solidFill>
              </a:rPr>
              <a:t> and hyperfiltration, slowing structural damage.</a:t>
            </a:r>
            <a:endParaRPr lang="en-US" sz="1125" dirty="0"/>
          </a:p>
        </p:txBody>
      </p:sp>
      <p:sp>
        <p:nvSpPr>
          <p:cNvPr id="30" name="SK-13-text-29"/>
          <p:cNvSpPr/>
          <p:nvPr/>
        </p:nvSpPr>
        <p:spPr>
          <a:xfrm>
            <a:off x="723900" y="3427958"/>
            <a:ext cx="8515350"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Effect is </a:t>
            </a:r>
            <a:r>
              <a:rPr lang="en-US" sz="1125" b="1" dirty="0">
                <a:solidFill>
                  <a:srgbClr val="EF7D00"/>
                </a:solidFill>
              </a:rPr>
              <a:t>independent</a:t>
            </a:r>
            <a:r>
              <a:rPr lang="en-US" sz="1125" dirty="0">
                <a:solidFill>
                  <a:srgbClr val="2D2D2D"/>
                </a:solidFill>
              </a:rPr>
              <a:t> of HbA1c lowering efficacy.</a:t>
            </a:r>
            <a:endParaRPr lang="en-US" sz="1125" dirty="0"/>
          </a:p>
        </p:txBody>
      </p:sp>
      <p:sp>
        <p:nvSpPr>
          <p:cNvPr id="31" name="SK-13-text-30"/>
          <p:cNvSpPr/>
          <p:nvPr/>
        </p:nvSpPr>
        <p:spPr>
          <a:xfrm>
            <a:off x="5295900" y="1113383"/>
            <a:ext cx="6400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Key Clinical Trials (The Big Three)</a:t>
            </a:r>
            <a:endParaRPr lang="en-US" sz="1200" dirty="0"/>
          </a:p>
        </p:txBody>
      </p:sp>
      <p:sp>
        <p:nvSpPr>
          <p:cNvPr id="32" name="SK-13-text-31"/>
          <p:cNvSpPr/>
          <p:nvPr/>
        </p:nvSpPr>
        <p:spPr>
          <a:xfrm>
            <a:off x="5219700" y="2070795"/>
            <a:ext cx="762000" cy="2476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FFFFFF"/>
                </a:solidFill>
              </a:rPr>
              <a:t>CREDENCE</a:t>
            </a:r>
            <a:endParaRPr lang="en-US" sz="900" dirty="0"/>
          </a:p>
        </p:txBody>
      </p:sp>
      <p:sp>
        <p:nvSpPr>
          <p:cNvPr id="33" name="SK-13-text-32"/>
          <p:cNvSpPr/>
          <p:nvPr/>
        </p:nvSpPr>
        <p:spPr>
          <a:xfrm>
            <a:off x="6362700" y="2074664"/>
            <a:ext cx="5829300" cy="239911"/>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Canagliflozin: </a:t>
            </a:r>
            <a:r>
              <a:rPr lang="en-US" sz="1350" b="1" dirty="0">
                <a:solidFill>
                  <a:srgbClr val="EF7D00"/>
                </a:solidFill>
              </a:rPr>
              <a:t>34%</a:t>
            </a:r>
            <a:r>
              <a:rPr lang="en-US" sz="1125" dirty="0">
                <a:solidFill>
                  <a:srgbClr val="2D2D2D"/>
                </a:solidFill>
              </a:rPr>
              <a:t> RRR in renal failure/death in DKD (UACR &gt;30).</a:t>
            </a:r>
            <a:endParaRPr lang="en-US" sz="1125" dirty="0"/>
          </a:p>
        </p:txBody>
      </p:sp>
      <p:sp>
        <p:nvSpPr>
          <p:cNvPr id="34" name="SK-13-text-33"/>
          <p:cNvSpPr/>
          <p:nvPr/>
        </p:nvSpPr>
        <p:spPr>
          <a:xfrm>
            <a:off x="5219700" y="3414117"/>
            <a:ext cx="762000" cy="2476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FFFFFF"/>
                </a:solidFill>
              </a:rPr>
              <a:t>DAPA-CKD</a:t>
            </a:r>
            <a:endParaRPr lang="en-US" sz="900" dirty="0"/>
          </a:p>
        </p:txBody>
      </p:sp>
      <p:sp>
        <p:nvSpPr>
          <p:cNvPr id="35" name="SK-13-text-34"/>
          <p:cNvSpPr/>
          <p:nvPr/>
        </p:nvSpPr>
        <p:spPr>
          <a:xfrm>
            <a:off x="6362700" y="3317974"/>
            <a:ext cx="5448300" cy="439936"/>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Dapagliflozin: </a:t>
            </a:r>
            <a:r>
              <a:rPr lang="en-US" sz="1350" b="1" dirty="0">
                <a:solidFill>
                  <a:srgbClr val="EF7D00"/>
                </a:solidFill>
              </a:rPr>
              <a:t>39%</a:t>
            </a:r>
            <a:r>
              <a:rPr lang="en-US" sz="1125" dirty="0">
                <a:solidFill>
                  <a:srgbClr val="2D2D2D"/>
                </a:solidFill>
              </a:rPr>
              <a:t> RRR in eGFR decline/ESRD. Benefit seen in </a:t>
            </a:r>
            <a:r>
              <a:rPr lang="en-US" sz="1350" b="1" dirty="0">
                <a:solidFill>
                  <a:srgbClr val="EF7D00"/>
                </a:solidFill>
              </a:rPr>
              <a:t>non-diabetics</a:t>
            </a:r>
            <a:r>
              <a:rPr lang="en-US" sz="1125" dirty="0">
                <a:solidFill>
                  <a:srgbClr val="2D2D2D"/>
                </a:solidFill>
              </a:rPr>
              <a:t> too.</a:t>
            </a:r>
            <a:endParaRPr lang="en-US" sz="1125" dirty="0"/>
          </a:p>
        </p:txBody>
      </p:sp>
      <p:sp>
        <p:nvSpPr>
          <p:cNvPr id="36" name="SK-13-text-35"/>
          <p:cNvSpPr/>
          <p:nvPr/>
        </p:nvSpPr>
        <p:spPr>
          <a:xfrm>
            <a:off x="5219700" y="4671715"/>
            <a:ext cx="789831" cy="419100"/>
          </a:xfrm>
          <a:prstGeom prst="rect">
            <a:avLst/>
          </a:prstGeom>
          <a:noFill/>
          <a:ln/>
        </p:spPr>
        <p:txBody>
          <a:bodyPr vert="horz" wrap="square" lIns="0" tIns="0" rIns="0" bIns="0" rtlCol="0" anchor="ctr"/>
          <a:lstStyle/>
          <a:p>
            <a:pPr marL="0" indent="0" algn="ctr">
              <a:lnSpc>
                <a:spcPts val="1350"/>
              </a:lnSpc>
              <a:buNone/>
            </a:pPr>
            <a:r>
              <a:rPr lang="en-US" sz="900" b="1" dirty="0">
                <a:solidFill>
                  <a:srgbClr val="FFFFFF"/>
                </a:solidFill>
              </a:rPr>
              <a:t>EMPA-KIDNEY</a:t>
            </a:r>
            <a:endParaRPr lang="en-US" sz="900" dirty="0"/>
          </a:p>
        </p:txBody>
      </p:sp>
      <p:sp>
        <p:nvSpPr>
          <p:cNvPr id="37" name="SK-13-text-36"/>
          <p:cNvSpPr/>
          <p:nvPr/>
        </p:nvSpPr>
        <p:spPr>
          <a:xfrm>
            <a:off x="6390531" y="4661297"/>
            <a:ext cx="5420469" cy="439936"/>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Empagliflozin: </a:t>
            </a:r>
            <a:r>
              <a:rPr lang="en-US" sz="1350" b="1" dirty="0">
                <a:solidFill>
                  <a:srgbClr val="EF7D00"/>
                </a:solidFill>
              </a:rPr>
              <a:t>28%</a:t>
            </a:r>
            <a:r>
              <a:rPr lang="en-US" sz="1125" dirty="0">
                <a:solidFill>
                  <a:srgbClr val="2D2D2D"/>
                </a:solidFill>
              </a:rPr>
              <a:t> RRR in CKD progression or CV death across wide eGFR ranges.</a:t>
            </a:r>
            <a:endParaRPr lang="en-US" sz="1125" dirty="0"/>
          </a:p>
        </p:txBody>
      </p:sp>
      <p:sp>
        <p:nvSpPr>
          <p:cNvPr id="38" name="SK-13-text-37"/>
          <p:cNvSpPr/>
          <p:nvPr/>
        </p:nvSpPr>
        <p:spPr>
          <a:xfrm>
            <a:off x="5267325" y="5876925"/>
            <a:ext cx="64960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F7D00"/>
                </a:solidFill>
              </a:rPr>
              <a:t>CLINICAL BOTTOM LINE</a:t>
            </a:r>
            <a:endParaRPr lang="en-US" sz="1050" dirty="0"/>
          </a:p>
        </p:txBody>
      </p:sp>
      <p:sp>
        <p:nvSpPr>
          <p:cNvPr id="39" name="SK-13-text-38"/>
          <p:cNvSpPr/>
          <p:nvPr/>
        </p:nvSpPr>
        <p:spPr>
          <a:xfrm>
            <a:off x="5267325" y="6124575"/>
            <a:ext cx="6496050" cy="40005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SGLT2 inhibitors are no longer just "diabetes drugs." They are </a:t>
            </a:r>
            <a:r>
              <a:rPr lang="en-US" sz="1050" b="1" dirty="0">
                <a:solidFill>
                  <a:srgbClr val="FFFFFF"/>
                </a:solidFill>
              </a:rPr>
              <a:t>disease-modifying renal agents</a:t>
            </a:r>
            <a:r>
              <a:rPr lang="en-US" sz="1050" dirty="0">
                <a:solidFill>
                  <a:srgbClr val="FFFFFF"/>
                </a:solidFill>
              </a:rPr>
              <a:t>. The renal protection persists even as eGFR falls below 45, where glucose-lowering efficacy becomes minimal.</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14-img-4" descr="preencoded.png"/>
          <p:cNvPicPr>
            <a:picLocks noChangeAspect="1"/>
          </p:cNvPicPr>
          <p:nvPr/>
        </p:nvPicPr>
        <p:blipFill>
          <a:blip r:embed="rId5"/>
          <a:stretch>
            <a:fillRect/>
          </a:stretch>
        </p:blipFill>
        <p:spPr>
          <a:xfrm>
            <a:off x="381000" y="1161008"/>
            <a:ext cx="5572125" cy="2519363"/>
          </a:xfrm>
          <a:prstGeom prst="rect">
            <a:avLst/>
          </a:prstGeom>
        </p:spPr>
      </p:pic>
      <p:pic>
        <p:nvPicPr>
          <p:cNvPr id="6" name="SK-14-img-5" descr="preencoded.png"/>
          <p:cNvPicPr>
            <a:picLocks noChangeAspect="1"/>
          </p:cNvPicPr>
          <p:nvPr/>
        </p:nvPicPr>
        <p:blipFill>
          <a:blip r:embed="rId6"/>
          <a:stretch>
            <a:fillRect/>
          </a:stretch>
        </p:blipFill>
        <p:spPr>
          <a:xfrm>
            <a:off x="609600" y="1399133"/>
            <a:ext cx="333375" cy="266700"/>
          </a:xfrm>
          <a:prstGeom prst="rect">
            <a:avLst/>
          </a:prstGeom>
        </p:spPr>
      </p:pic>
      <p:pic>
        <p:nvPicPr>
          <p:cNvPr id="7" name="SK-14-img-6" descr="preencoded.png"/>
          <p:cNvPicPr>
            <a:picLocks noChangeAspect="1"/>
          </p:cNvPicPr>
          <p:nvPr/>
        </p:nvPicPr>
        <p:blipFill>
          <a:blip r:embed="rId5"/>
          <a:stretch>
            <a:fillRect/>
          </a:stretch>
        </p:blipFill>
        <p:spPr>
          <a:xfrm>
            <a:off x="6238875" y="1161008"/>
            <a:ext cx="5572125" cy="2519363"/>
          </a:xfrm>
          <a:prstGeom prst="rect">
            <a:avLst/>
          </a:prstGeom>
        </p:spPr>
      </p:pic>
      <p:pic>
        <p:nvPicPr>
          <p:cNvPr id="8" name="SK-14-img-7" descr="preencoded.png"/>
          <p:cNvPicPr>
            <a:picLocks noChangeAspect="1"/>
          </p:cNvPicPr>
          <p:nvPr/>
        </p:nvPicPr>
        <p:blipFill>
          <a:blip r:embed="rId7"/>
          <a:stretch>
            <a:fillRect/>
          </a:stretch>
        </p:blipFill>
        <p:spPr>
          <a:xfrm>
            <a:off x="6467475" y="1399133"/>
            <a:ext cx="333375" cy="266700"/>
          </a:xfrm>
          <a:prstGeom prst="rect">
            <a:avLst/>
          </a:prstGeom>
        </p:spPr>
      </p:pic>
      <p:pic>
        <p:nvPicPr>
          <p:cNvPr id="9" name="SK-14-img-8" descr="preencoded.png"/>
          <p:cNvPicPr>
            <a:picLocks noChangeAspect="1"/>
          </p:cNvPicPr>
          <p:nvPr/>
        </p:nvPicPr>
        <p:blipFill>
          <a:blip r:embed="rId8"/>
          <a:stretch>
            <a:fillRect/>
          </a:stretch>
        </p:blipFill>
        <p:spPr>
          <a:xfrm>
            <a:off x="381000" y="3870871"/>
            <a:ext cx="11430000" cy="1671638"/>
          </a:xfrm>
          <a:prstGeom prst="rect">
            <a:avLst/>
          </a:prstGeom>
        </p:spPr>
      </p:pic>
      <p:pic>
        <p:nvPicPr>
          <p:cNvPr id="10" name="SK-14-img-9" descr="preencoded.png"/>
          <p:cNvPicPr>
            <a:picLocks noChangeAspect="1"/>
          </p:cNvPicPr>
          <p:nvPr/>
        </p:nvPicPr>
        <p:blipFill>
          <a:blip r:embed="rId9"/>
          <a:stretch>
            <a:fillRect/>
          </a:stretch>
        </p:blipFill>
        <p:spPr>
          <a:xfrm>
            <a:off x="571500" y="4099471"/>
            <a:ext cx="190500" cy="152400"/>
          </a:xfrm>
          <a:prstGeom prst="rect">
            <a:avLst/>
          </a:prstGeom>
        </p:spPr>
      </p:pic>
      <p:pic>
        <p:nvPicPr>
          <p:cNvPr id="11" name="SK-14-img-10" descr="preencoded.png"/>
          <p:cNvPicPr>
            <a:picLocks noChangeAspect="1"/>
          </p:cNvPicPr>
          <p:nvPr/>
        </p:nvPicPr>
        <p:blipFill>
          <a:blip r:embed="rId10"/>
          <a:stretch>
            <a:fillRect/>
          </a:stretch>
        </p:blipFill>
        <p:spPr>
          <a:xfrm>
            <a:off x="571500" y="4937671"/>
            <a:ext cx="11049000" cy="414338"/>
          </a:xfrm>
          <a:prstGeom prst="rect">
            <a:avLst/>
          </a:prstGeom>
        </p:spPr>
      </p:pic>
      <p:pic>
        <p:nvPicPr>
          <p:cNvPr id="12" name="SK-14-img-11" descr="preencoded.png"/>
          <p:cNvPicPr>
            <a:picLocks noChangeAspect="1"/>
          </p:cNvPicPr>
          <p:nvPr/>
        </p:nvPicPr>
        <p:blipFill>
          <a:blip r:embed="rId11"/>
          <a:stretch>
            <a:fillRect/>
          </a:stretch>
        </p:blipFill>
        <p:spPr>
          <a:xfrm>
            <a:off x="714375" y="5068639"/>
            <a:ext cx="190500" cy="152400"/>
          </a:xfrm>
          <a:prstGeom prst="rect">
            <a:avLst/>
          </a:prstGeom>
        </p:spPr>
      </p:pic>
      <p:sp>
        <p:nvSpPr>
          <p:cNvPr id="13" name="SK-14-text-12"/>
          <p:cNvSpPr/>
          <p:nvPr/>
        </p:nvSpPr>
        <p:spPr>
          <a:xfrm>
            <a:off x="381000" y="209550"/>
            <a:ext cx="5622727"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14" name="SK-14-text-13"/>
          <p:cNvSpPr/>
          <p:nvPr/>
        </p:nvSpPr>
        <p:spPr>
          <a:xfrm>
            <a:off x="381000" y="371475"/>
            <a:ext cx="118110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SGLT2i: NICE Technology Appraisals and Licensing</a:t>
            </a:r>
            <a:endParaRPr lang="en-US" sz="1800" dirty="0"/>
          </a:p>
        </p:txBody>
      </p:sp>
      <p:sp>
        <p:nvSpPr>
          <p:cNvPr id="15" name="SK-14-text-14"/>
          <p:cNvSpPr/>
          <p:nvPr/>
        </p:nvSpPr>
        <p:spPr>
          <a:xfrm>
            <a:off x="10469463" y="330398"/>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16" name="SK-14-text-15"/>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17" name="SK-14-text-16"/>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18" name="SK-14-text-17"/>
          <p:cNvSpPr/>
          <p:nvPr/>
        </p:nvSpPr>
        <p:spPr>
          <a:xfrm>
            <a:off x="1057275" y="1389608"/>
            <a:ext cx="297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Dapagliflozin</a:t>
            </a:r>
            <a:endParaRPr lang="en-US" sz="1500" dirty="0"/>
          </a:p>
        </p:txBody>
      </p:sp>
      <p:sp>
        <p:nvSpPr>
          <p:cNvPr id="19" name="SK-14-text-18"/>
          <p:cNvSpPr/>
          <p:nvPr/>
        </p:nvSpPr>
        <p:spPr>
          <a:xfrm>
            <a:off x="609600" y="1722983"/>
            <a:ext cx="51149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F7D00"/>
                </a:solidFill>
              </a:rPr>
              <a:t>NICE TA775</a:t>
            </a:r>
            <a:endParaRPr lang="en-US" sz="1050" dirty="0"/>
          </a:p>
        </p:txBody>
      </p:sp>
      <p:sp>
        <p:nvSpPr>
          <p:cNvPr id="20" name="SK-14-text-19"/>
          <p:cNvSpPr/>
          <p:nvPr/>
        </p:nvSpPr>
        <p:spPr>
          <a:xfrm>
            <a:off x="838200" y="2113508"/>
            <a:ext cx="1015482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Indicated for Chronic Kidney Disease with or without diabetes.</a:t>
            </a:r>
            <a:endParaRPr lang="en-US" sz="1125" dirty="0"/>
          </a:p>
        </p:txBody>
      </p:sp>
      <p:sp>
        <p:nvSpPr>
          <p:cNvPr id="21" name="SK-14-text-20"/>
          <p:cNvSpPr/>
          <p:nvPr/>
        </p:nvSpPr>
        <p:spPr>
          <a:xfrm>
            <a:off x="838200" y="2442121"/>
            <a:ext cx="1031860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Reduces the risk of sustained eGFR decline, ESRD, and CV death.</a:t>
            </a:r>
            <a:endParaRPr lang="en-US" sz="1125" dirty="0"/>
          </a:p>
        </p:txBody>
      </p:sp>
      <p:sp>
        <p:nvSpPr>
          <p:cNvPr id="22" name="SK-14-text-21"/>
          <p:cNvSpPr/>
          <p:nvPr/>
        </p:nvSpPr>
        <p:spPr>
          <a:xfrm>
            <a:off x="838200" y="2770733"/>
            <a:ext cx="4886325" cy="566738"/>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Licensed for initiation for renal protection down to:
</a:t>
            </a:r>
            <a:r>
              <a:rPr lang="en-US" sz="1050" b="1" dirty="0">
                <a:solidFill>
                  <a:srgbClr val="E65100"/>
                </a:solidFill>
                <a:highlight>
                  <a:srgbClr val="FFF3E0"/>
                </a:highlight>
              </a:rPr>
              <a:t>eGFR ≥ 25 ml/min/1.73m²</a:t>
            </a:r>
            <a:endParaRPr lang="en-US" sz="1125" dirty="0"/>
          </a:p>
        </p:txBody>
      </p:sp>
      <p:sp>
        <p:nvSpPr>
          <p:cNvPr id="23" name="SK-14-text-22"/>
          <p:cNvSpPr/>
          <p:nvPr/>
        </p:nvSpPr>
        <p:spPr>
          <a:xfrm>
            <a:off x="6915150" y="1389608"/>
            <a:ext cx="297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Empagliflozin</a:t>
            </a:r>
            <a:endParaRPr lang="en-US" sz="1500" dirty="0"/>
          </a:p>
        </p:txBody>
      </p:sp>
      <p:sp>
        <p:nvSpPr>
          <p:cNvPr id="24" name="SK-14-text-23"/>
          <p:cNvSpPr/>
          <p:nvPr/>
        </p:nvSpPr>
        <p:spPr>
          <a:xfrm>
            <a:off x="6467475" y="1722983"/>
            <a:ext cx="51149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F7D00"/>
                </a:solidFill>
              </a:rPr>
              <a:t>NICE TA942</a:t>
            </a:r>
            <a:endParaRPr lang="en-US" sz="1050" dirty="0"/>
          </a:p>
        </p:txBody>
      </p:sp>
      <p:sp>
        <p:nvSpPr>
          <p:cNvPr id="25" name="SK-14-text-24"/>
          <p:cNvSpPr/>
          <p:nvPr/>
        </p:nvSpPr>
        <p:spPr>
          <a:xfrm>
            <a:off x="6696075" y="2113508"/>
            <a:ext cx="549592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Indicated for Chronic Kidney Disease in adults.</a:t>
            </a:r>
            <a:endParaRPr lang="en-US" sz="1125" dirty="0"/>
          </a:p>
        </p:txBody>
      </p:sp>
      <p:sp>
        <p:nvSpPr>
          <p:cNvPr id="26" name="SK-14-text-25"/>
          <p:cNvSpPr/>
          <p:nvPr/>
        </p:nvSpPr>
        <p:spPr>
          <a:xfrm>
            <a:off x="6696075" y="2442121"/>
            <a:ext cx="549592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Recommended as an option for treating symptomatic CKD.</a:t>
            </a:r>
            <a:endParaRPr lang="en-US" sz="1125" dirty="0"/>
          </a:p>
        </p:txBody>
      </p:sp>
      <p:sp>
        <p:nvSpPr>
          <p:cNvPr id="27" name="SK-14-text-26"/>
          <p:cNvSpPr/>
          <p:nvPr/>
        </p:nvSpPr>
        <p:spPr>
          <a:xfrm>
            <a:off x="6696075" y="2770733"/>
            <a:ext cx="4886325" cy="566738"/>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Licensed for initiation for renal protection down to:
</a:t>
            </a:r>
            <a:r>
              <a:rPr lang="en-US" sz="1050" b="1" dirty="0">
                <a:solidFill>
                  <a:srgbClr val="E65100"/>
                </a:solidFill>
                <a:highlight>
                  <a:srgbClr val="FFF3E0"/>
                </a:highlight>
              </a:rPr>
              <a:t>eGFR ≥ 20 ml/min/1.73m²</a:t>
            </a:r>
            <a:endParaRPr lang="en-US" sz="1125" dirty="0"/>
          </a:p>
        </p:txBody>
      </p:sp>
      <p:sp>
        <p:nvSpPr>
          <p:cNvPr id="28" name="SK-14-text-27"/>
          <p:cNvSpPr/>
          <p:nvPr/>
        </p:nvSpPr>
        <p:spPr>
          <a:xfrm>
            <a:off x="838200" y="4061371"/>
            <a:ext cx="11049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F7D00"/>
                </a:solidFill>
              </a:rPr>
              <a:t>Core Prescribing Principle</a:t>
            </a:r>
            <a:endParaRPr lang="en-US" sz="1200" dirty="0"/>
          </a:p>
        </p:txBody>
      </p:sp>
      <p:sp>
        <p:nvSpPr>
          <p:cNvPr id="29" name="SK-14-text-28"/>
          <p:cNvSpPr/>
          <p:nvPr/>
        </p:nvSpPr>
        <p:spPr>
          <a:xfrm>
            <a:off x="571500" y="4366171"/>
            <a:ext cx="11049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44444"/>
                </a:solidFill>
              </a:rPr>
              <a:t>Initiate SGLT2i when the eGFR is above the license threshold. Once therapy is established, it should be </a:t>
            </a:r>
            <a:r>
              <a:rPr lang="en-US" sz="1125" b="1" dirty="0">
                <a:solidFill>
                  <a:srgbClr val="444444"/>
                </a:solidFill>
              </a:rPr>
              <a:t>continued</a:t>
            </a:r>
            <a:r>
              <a:rPr lang="en-US" sz="1125" dirty="0">
                <a:solidFill>
                  <a:srgbClr val="444444"/>
                </a:solidFill>
              </a:rPr>
              <a:t> even if the eGFR falls below the initiation threshold to maintain renal and cardiovascular protection. For blood glucose management, the effect diminishes at lower eGFR, but the </a:t>
            </a:r>
            <a:r>
              <a:rPr lang="en-US" sz="1125" b="1" dirty="0">
                <a:solidFill>
                  <a:srgbClr val="444444"/>
                </a:solidFill>
              </a:rPr>
              <a:t>nephroprotective benefit persists</a:t>
            </a:r>
            <a:r>
              <a:rPr lang="en-US" sz="1125" dirty="0">
                <a:solidFill>
                  <a:srgbClr val="444444"/>
                </a:solidFill>
              </a:rPr>
              <a:t>.</a:t>
            </a:r>
            <a:endParaRPr lang="en-US" sz="1125" dirty="0"/>
          </a:p>
        </p:txBody>
      </p:sp>
      <p:sp>
        <p:nvSpPr>
          <p:cNvPr id="30" name="SK-14-text-29"/>
          <p:cNvSpPr/>
          <p:nvPr/>
        </p:nvSpPr>
        <p:spPr>
          <a:xfrm>
            <a:off x="1019175" y="5051971"/>
            <a:ext cx="1117282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1565C0"/>
                </a:solidFill>
              </a:rPr>
              <a:t>AKT RECALL: Dapagliflozin threshold is 25, Empagliflozin is 20 for CKD indication. Do not confuse with Metformin (Stop &lt; 30).</a:t>
            </a:r>
            <a:endParaRPr lang="en-US" sz="97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15-img-4" descr="preencoded.png"/>
          <p:cNvPicPr>
            <a:picLocks noChangeAspect="1"/>
          </p:cNvPicPr>
          <p:nvPr/>
        </p:nvPicPr>
        <p:blipFill>
          <a:blip r:embed="rId5"/>
          <a:stretch>
            <a:fillRect/>
          </a:stretch>
        </p:blipFill>
        <p:spPr>
          <a:xfrm>
            <a:off x="190500" y="1161008"/>
            <a:ext cx="5810250" cy="2658070"/>
          </a:xfrm>
          <a:prstGeom prst="rect">
            <a:avLst/>
          </a:prstGeom>
        </p:spPr>
      </p:pic>
      <p:pic>
        <p:nvPicPr>
          <p:cNvPr id="6" name="SK-15-img-5" descr="preencoded.png"/>
          <p:cNvPicPr>
            <a:picLocks noChangeAspect="1"/>
          </p:cNvPicPr>
          <p:nvPr/>
        </p:nvPicPr>
        <p:blipFill>
          <a:blip r:embed="rId6"/>
          <a:stretch>
            <a:fillRect/>
          </a:stretch>
        </p:blipFill>
        <p:spPr>
          <a:xfrm>
            <a:off x="381000" y="1351508"/>
            <a:ext cx="342900" cy="342900"/>
          </a:xfrm>
          <a:prstGeom prst="rect">
            <a:avLst/>
          </a:prstGeom>
        </p:spPr>
      </p:pic>
      <p:pic>
        <p:nvPicPr>
          <p:cNvPr id="7" name="SK-15-img-6" descr="preencoded.png"/>
          <p:cNvPicPr>
            <a:picLocks noChangeAspect="1"/>
          </p:cNvPicPr>
          <p:nvPr/>
        </p:nvPicPr>
        <p:blipFill>
          <a:blip r:embed="rId7"/>
          <a:stretch>
            <a:fillRect/>
          </a:stretch>
        </p:blipFill>
        <p:spPr>
          <a:xfrm>
            <a:off x="445294" y="1435298"/>
            <a:ext cx="214313" cy="175320"/>
          </a:xfrm>
          <a:prstGeom prst="rect">
            <a:avLst/>
          </a:prstGeom>
        </p:spPr>
      </p:pic>
      <p:pic>
        <p:nvPicPr>
          <p:cNvPr id="8" name="SK-15-img-7" descr="preencoded.png"/>
          <p:cNvPicPr>
            <a:picLocks noChangeAspect="1"/>
          </p:cNvPicPr>
          <p:nvPr/>
        </p:nvPicPr>
        <p:blipFill>
          <a:blip r:embed="rId8"/>
          <a:stretch>
            <a:fillRect/>
          </a:stretch>
        </p:blipFill>
        <p:spPr>
          <a:xfrm>
            <a:off x="381000" y="1875383"/>
            <a:ext cx="142875" cy="122337"/>
          </a:xfrm>
          <a:prstGeom prst="rect">
            <a:avLst/>
          </a:prstGeom>
        </p:spPr>
      </p:pic>
      <p:pic>
        <p:nvPicPr>
          <p:cNvPr id="9" name="SK-15-img-8" descr="preencoded.png"/>
          <p:cNvPicPr>
            <a:picLocks noChangeAspect="1"/>
          </p:cNvPicPr>
          <p:nvPr/>
        </p:nvPicPr>
        <p:blipFill>
          <a:blip r:embed="rId8"/>
          <a:stretch>
            <a:fillRect/>
          </a:stretch>
        </p:blipFill>
        <p:spPr>
          <a:xfrm>
            <a:off x="381000" y="2389733"/>
            <a:ext cx="142875" cy="122337"/>
          </a:xfrm>
          <a:prstGeom prst="rect">
            <a:avLst/>
          </a:prstGeom>
        </p:spPr>
      </p:pic>
      <p:pic>
        <p:nvPicPr>
          <p:cNvPr id="10" name="SK-15-img-9" descr="preencoded.png"/>
          <p:cNvPicPr>
            <a:picLocks noChangeAspect="1"/>
          </p:cNvPicPr>
          <p:nvPr/>
        </p:nvPicPr>
        <p:blipFill>
          <a:blip r:embed="rId8"/>
          <a:stretch>
            <a:fillRect/>
          </a:stretch>
        </p:blipFill>
        <p:spPr>
          <a:xfrm>
            <a:off x="381000" y="2904083"/>
            <a:ext cx="142875" cy="122337"/>
          </a:xfrm>
          <a:prstGeom prst="rect">
            <a:avLst/>
          </a:prstGeom>
        </p:spPr>
      </p:pic>
      <p:pic>
        <p:nvPicPr>
          <p:cNvPr id="11" name="SK-15-img-10" descr="preencoded.png"/>
          <p:cNvPicPr>
            <a:picLocks noChangeAspect="1"/>
          </p:cNvPicPr>
          <p:nvPr/>
        </p:nvPicPr>
        <p:blipFill>
          <a:blip r:embed="rId9"/>
          <a:stretch>
            <a:fillRect/>
          </a:stretch>
        </p:blipFill>
        <p:spPr>
          <a:xfrm>
            <a:off x="190500" y="4009579"/>
            <a:ext cx="5810250" cy="2658070"/>
          </a:xfrm>
          <a:prstGeom prst="rect">
            <a:avLst/>
          </a:prstGeom>
        </p:spPr>
      </p:pic>
      <p:pic>
        <p:nvPicPr>
          <p:cNvPr id="12" name="SK-15-img-11" descr="preencoded.png"/>
          <p:cNvPicPr>
            <a:picLocks noChangeAspect="1"/>
          </p:cNvPicPr>
          <p:nvPr/>
        </p:nvPicPr>
        <p:blipFill>
          <a:blip r:embed="rId10"/>
          <a:stretch>
            <a:fillRect/>
          </a:stretch>
        </p:blipFill>
        <p:spPr>
          <a:xfrm>
            <a:off x="381000" y="4200079"/>
            <a:ext cx="342900" cy="342900"/>
          </a:xfrm>
          <a:prstGeom prst="rect">
            <a:avLst/>
          </a:prstGeom>
        </p:spPr>
      </p:pic>
      <p:pic>
        <p:nvPicPr>
          <p:cNvPr id="13" name="SK-15-img-12" descr="preencoded.png"/>
          <p:cNvPicPr>
            <a:picLocks noChangeAspect="1"/>
          </p:cNvPicPr>
          <p:nvPr/>
        </p:nvPicPr>
        <p:blipFill>
          <a:blip r:embed="rId11"/>
          <a:stretch>
            <a:fillRect/>
          </a:stretch>
        </p:blipFill>
        <p:spPr>
          <a:xfrm>
            <a:off x="445294" y="4283869"/>
            <a:ext cx="214313" cy="175320"/>
          </a:xfrm>
          <a:prstGeom prst="rect">
            <a:avLst/>
          </a:prstGeom>
        </p:spPr>
      </p:pic>
      <p:pic>
        <p:nvPicPr>
          <p:cNvPr id="14" name="SK-15-img-13" descr="preencoded.png"/>
          <p:cNvPicPr>
            <a:picLocks noChangeAspect="1"/>
          </p:cNvPicPr>
          <p:nvPr/>
        </p:nvPicPr>
        <p:blipFill>
          <a:blip r:embed="rId12"/>
          <a:stretch>
            <a:fillRect/>
          </a:stretch>
        </p:blipFill>
        <p:spPr>
          <a:xfrm>
            <a:off x="381000" y="4723954"/>
            <a:ext cx="142875" cy="142875"/>
          </a:xfrm>
          <a:prstGeom prst="rect">
            <a:avLst/>
          </a:prstGeom>
        </p:spPr>
      </p:pic>
      <p:pic>
        <p:nvPicPr>
          <p:cNvPr id="15" name="SK-15-img-14" descr="preencoded.png"/>
          <p:cNvPicPr>
            <a:picLocks noChangeAspect="1"/>
          </p:cNvPicPr>
          <p:nvPr/>
        </p:nvPicPr>
        <p:blipFill>
          <a:blip r:embed="rId12"/>
          <a:stretch>
            <a:fillRect/>
          </a:stretch>
        </p:blipFill>
        <p:spPr>
          <a:xfrm>
            <a:off x="381000" y="5238304"/>
            <a:ext cx="142875" cy="142875"/>
          </a:xfrm>
          <a:prstGeom prst="rect">
            <a:avLst/>
          </a:prstGeom>
        </p:spPr>
      </p:pic>
      <p:pic>
        <p:nvPicPr>
          <p:cNvPr id="16" name="SK-15-img-15" descr="preencoded.png"/>
          <p:cNvPicPr>
            <a:picLocks noChangeAspect="1"/>
          </p:cNvPicPr>
          <p:nvPr/>
        </p:nvPicPr>
        <p:blipFill>
          <a:blip r:embed="rId13"/>
          <a:stretch>
            <a:fillRect/>
          </a:stretch>
        </p:blipFill>
        <p:spPr>
          <a:xfrm>
            <a:off x="6191250" y="1161008"/>
            <a:ext cx="5810250" cy="2658070"/>
          </a:xfrm>
          <a:prstGeom prst="rect">
            <a:avLst/>
          </a:prstGeom>
        </p:spPr>
      </p:pic>
      <p:pic>
        <p:nvPicPr>
          <p:cNvPr id="17" name="SK-15-img-16" descr="preencoded.png"/>
          <p:cNvPicPr>
            <a:picLocks noChangeAspect="1"/>
          </p:cNvPicPr>
          <p:nvPr/>
        </p:nvPicPr>
        <p:blipFill>
          <a:blip r:embed="rId14"/>
          <a:stretch>
            <a:fillRect/>
          </a:stretch>
        </p:blipFill>
        <p:spPr>
          <a:xfrm>
            <a:off x="6381750" y="1351508"/>
            <a:ext cx="342900" cy="342900"/>
          </a:xfrm>
          <a:prstGeom prst="rect">
            <a:avLst/>
          </a:prstGeom>
        </p:spPr>
      </p:pic>
      <p:pic>
        <p:nvPicPr>
          <p:cNvPr id="18" name="SK-15-img-17" descr="preencoded.png"/>
          <p:cNvPicPr>
            <a:picLocks noChangeAspect="1"/>
          </p:cNvPicPr>
          <p:nvPr/>
        </p:nvPicPr>
        <p:blipFill>
          <a:blip r:embed="rId15"/>
          <a:stretch>
            <a:fillRect/>
          </a:stretch>
        </p:blipFill>
        <p:spPr>
          <a:xfrm>
            <a:off x="6446044" y="1435298"/>
            <a:ext cx="214313" cy="175320"/>
          </a:xfrm>
          <a:prstGeom prst="rect">
            <a:avLst/>
          </a:prstGeom>
        </p:spPr>
      </p:pic>
      <p:pic>
        <p:nvPicPr>
          <p:cNvPr id="19" name="SK-15-img-18" descr="preencoded.png"/>
          <p:cNvPicPr>
            <a:picLocks noChangeAspect="1"/>
          </p:cNvPicPr>
          <p:nvPr/>
        </p:nvPicPr>
        <p:blipFill>
          <a:blip r:embed="rId16"/>
          <a:stretch>
            <a:fillRect/>
          </a:stretch>
        </p:blipFill>
        <p:spPr>
          <a:xfrm>
            <a:off x="6381750" y="1875383"/>
            <a:ext cx="142875" cy="142875"/>
          </a:xfrm>
          <a:prstGeom prst="rect">
            <a:avLst/>
          </a:prstGeom>
        </p:spPr>
      </p:pic>
      <p:pic>
        <p:nvPicPr>
          <p:cNvPr id="20" name="SK-15-img-19" descr="preencoded.png"/>
          <p:cNvPicPr>
            <a:picLocks noChangeAspect="1"/>
          </p:cNvPicPr>
          <p:nvPr/>
        </p:nvPicPr>
        <p:blipFill>
          <a:blip r:embed="rId16"/>
          <a:stretch>
            <a:fillRect/>
          </a:stretch>
        </p:blipFill>
        <p:spPr>
          <a:xfrm>
            <a:off x="6381750" y="2389733"/>
            <a:ext cx="142875" cy="142875"/>
          </a:xfrm>
          <a:prstGeom prst="rect">
            <a:avLst/>
          </a:prstGeom>
        </p:spPr>
      </p:pic>
      <p:pic>
        <p:nvPicPr>
          <p:cNvPr id="21" name="SK-15-img-20" descr="preencoded.png"/>
          <p:cNvPicPr>
            <a:picLocks noChangeAspect="1"/>
          </p:cNvPicPr>
          <p:nvPr/>
        </p:nvPicPr>
        <p:blipFill>
          <a:blip r:embed="rId16"/>
          <a:stretch>
            <a:fillRect/>
          </a:stretch>
        </p:blipFill>
        <p:spPr>
          <a:xfrm>
            <a:off x="6381750" y="2904083"/>
            <a:ext cx="142875" cy="142875"/>
          </a:xfrm>
          <a:prstGeom prst="rect">
            <a:avLst/>
          </a:prstGeom>
        </p:spPr>
      </p:pic>
      <p:pic>
        <p:nvPicPr>
          <p:cNvPr id="22" name="SK-15-img-21" descr="preencoded.png"/>
          <p:cNvPicPr>
            <a:picLocks noChangeAspect="1"/>
          </p:cNvPicPr>
          <p:nvPr/>
        </p:nvPicPr>
        <p:blipFill>
          <a:blip r:embed="rId9"/>
          <a:stretch>
            <a:fillRect/>
          </a:stretch>
        </p:blipFill>
        <p:spPr>
          <a:xfrm>
            <a:off x="6191250" y="4009579"/>
            <a:ext cx="5810250" cy="2658070"/>
          </a:xfrm>
          <a:prstGeom prst="rect">
            <a:avLst/>
          </a:prstGeom>
        </p:spPr>
      </p:pic>
      <p:pic>
        <p:nvPicPr>
          <p:cNvPr id="23" name="SK-15-img-22" descr="preencoded.png"/>
          <p:cNvPicPr>
            <a:picLocks noChangeAspect="1"/>
          </p:cNvPicPr>
          <p:nvPr/>
        </p:nvPicPr>
        <p:blipFill>
          <a:blip r:embed="rId17"/>
          <a:stretch>
            <a:fillRect/>
          </a:stretch>
        </p:blipFill>
        <p:spPr>
          <a:xfrm>
            <a:off x="6381750" y="4200079"/>
            <a:ext cx="342900" cy="342900"/>
          </a:xfrm>
          <a:prstGeom prst="rect">
            <a:avLst/>
          </a:prstGeom>
        </p:spPr>
      </p:pic>
      <p:pic>
        <p:nvPicPr>
          <p:cNvPr id="24" name="SK-15-img-23" descr="preencoded.png"/>
          <p:cNvPicPr>
            <a:picLocks noChangeAspect="1"/>
          </p:cNvPicPr>
          <p:nvPr/>
        </p:nvPicPr>
        <p:blipFill>
          <a:blip r:embed="rId18"/>
          <a:stretch>
            <a:fillRect/>
          </a:stretch>
        </p:blipFill>
        <p:spPr>
          <a:xfrm>
            <a:off x="6446044" y="4283869"/>
            <a:ext cx="214313" cy="175320"/>
          </a:xfrm>
          <a:prstGeom prst="rect">
            <a:avLst/>
          </a:prstGeom>
        </p:spPr>
      </p:pic>
      <p:pic>
        <p:nvPicPr>
          <p:cNvPr id="25" name="SK-15-img-24" descr="preencoded.png"/>
          <p:cNvPicPr>
            <a:picLocks noChangeAspect="1"/>
          </p:cNvPicPr>
          <p:nvPr/>
        </p:nvPicPr>
        <p:blipFill>
          <a:blip r:embed="rId19"/>
          <a:stretch>
            <a:fillRect/>
          </a:stretch>
        </p:blipFill>
        <p:spPr>
          <a:xfrm>
            <a:off x="6381750" y="4685854"/>
            <a:ext cx="5429250" cy="1222772"/>
          </a:xfrm>
          <a:prstGeom prst="rect">
            <a:avLst/>
          </a:prstGeom>
        </p:spPr>
      </p:pic>
      <p:pic>
        <p:nvPicPr>
          <p:cNvPr id="26" name="SK-15-img-25" descr="preencoded.png"/>
          <p:cNvPicPr>
            <a:picLocks noChangeAspect="1"/>
          </p:cNvPicPr>
          <p:nvPr/>
        </p:nvPicPr>
        <p:blipFill>
          <a:blip r:embed="rId20"/>
          <a:stretch>
            <a:fillRect/>
          </a:stretch>
        </p:blipFill>
        <p:spPr>
          <a:xfrm>
            <a:off x="6496050" y="4831556"/>
            <a:ext cx="166688" cy="137220"/>
          </a:xfrm>
          <a:prstGeom prst="rect">
            <a:avLst/>
          </a:prstGeom>
        </p:spPr>
      </p:pic>
      <p:sp>
        <p:nvSpPr>
          <p:cNvPr id="27" name="SK-15-text-26"/>
          <p:cNvSpPr/>
          <p:nvPr/>
        </p:nvSpPr>
        <p:spPr>
          <a:xfrm>
            <a:off x="381000" y="209550"/>
            <a:ext cx="4086225"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8" name="SK-15-text-27"/>
          <p:cNvSpPr/>
          <p:nvPr/>
        </p:nvSpPr>
        <p:spPr>
          <a:xfrm>
            <a:off x="381000" y="371475"/>
            <a:ext cx="100584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SGLT2i: Prescribing Rules and Safety</a:t>
            </a:r>
            <a:endParaRPr lang="en-US" sz="1800" dirty="0"/>
          </a:p>
        </p:txBody>
      </p:sp>
      <p:sp>
        <p:nvSpPr>
          <p:cNvPr id="29" name="SK-15-text-28"/>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30" name="SK-15-text-29"/>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1" name="SK-15-text-30"/>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2" name="SK-15-text-31"/>
          <p:cNvSpPr/>
          <p:nvPr/>
        </p:nvSpPr>
        <p:spPr>
          <a:xfrm>
            <a:off x="838200" y="1394371"/>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Initiation Thresholds</a:t>
            </a:r>
            <a:endParaRPr lang="en-US" sz="1350" dirty="0"/>
          </a:p>
        </p:txBody>
      </p:sp>
      <p:sp>
        <p:nvSpPr>
          <p:cNvPr id="33" name="SK-15-text-32"/>
          <p:cNvSpPr/>
          <p:nvPr/>
        </p:nvSpPr>
        <p:spPr>
          <a:xfrm>
            <a:off x="619125" y="1837283"/>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EF7D00"/>
                </a:solidFill>
              </a:rPr>
              <a:t>Dapagliflozin:</a:t>
            </a:r>
            <a:r>
              <a:rPr lang="en-US" sz="1125" dirty="0">
                <a:solidFill>
                  <a:srgbClr val="2D2D2D"/>
                </a:solidFill>
              </a:rPr>
              <a:t> Licensed for CKD initiation down to </a:t>
            </a:r>
            <a:r>
              <a:rPr lang="en-US" sz="1125" b="1" dirty="0">
                <a:solidFill>
                  <a:srgbClr val="EF7D00"/>
                </a:solidFill>
              </a:rPr>
              <a:t>eGFR 25 ml/min</a:t>
            </a:r>
            <a:r>
              <a:rPr lang="en-US" sz="1125" dirty="0">
                <a:solidFill>
                  <a:srgbClr val="2D2D2D"/>
                </a:solidFill>
              </a:rPr>
              <a:t> (NICE TA775).</a:t>
            </a:r>
            <a:endParaRPr lang="en-US" sz="1125" dirty="0"/>
          </a:p>
        </p:txBody>
      </p:sp>
      <p:sp>
        <p:nvSpPr>
          <p:cNvPr id="34" name="SK-15-text-33"/>
          <p:cNvSpPr/>
          <p:nvPr/>
        </p:nvSpPr>
        <p:spPr>
          <a:xfrm>
            <a:off x="619125" y="2351633"/>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EF7D00"/>
                </a:solidFill>
              </a:rPr>
              <a:t>Empagliflozin:</a:t>
            </a:r>
            <a:r>
              <a:rPr lang="en-US" sz="1125" dirty="0">
                <a:solidFill>
                  <a:srgbClr val="2D2D2D"/>
                </a:solidFill>
              </a:rPr>
              <a:t> Licensed for CKD initiation down to </a:t>
            </a:r>
            <a:r>
              <a:rPr lang="en-US" sz="1125" b="1" dirty="0">
                <a:solidFill>
                  <a:srgbClr val="EF7D00"/>
                </a:solidFill>
              </a:rPr>
              <a:t>eGFR 20 ml/min</a:t>
            </a:r>
            <a:r>
              <a:rPr lang="en-US" sz="1125" dirty="0">
                <a:solidFill>
                  <a:srgbClr val="2D2D2D"/>
                </a:solidFill>
              </a:rPr>
              <a:t> (NICE TA942).</a:t>
            </a:r>
            <a:endParaRPr lang="en-US" sz="1125" dirty="0"/>
          </a:p>
        </p:txBody>
      </p:sp>
      <p:sp>
        <p:nvSpPr>
          <p:cNvPr id="35" name="SK-15-text-34"/>
          <p:cNvSpPr/>
          <p:nvPr/>
        </p:nvSpPr>
        <p:spPr>
          <a:xfrm>
            <a:off x="619125" y="2865983"/>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EF7D00"/>
                </a:solidFill>
              </a:rPr>
              <a:t>Canagliflozin:</a:t>
            </a:r>
            <a:r>
              <a:rPr lang="en-US" sz="1125" dirty="0">
                <a:solidFill>
                  <a:srgbClr val="2D2D2D"/>
                </a:solidFill>
              </a:rPr>
              <a:t> Initiate if eGFR &gt;30 with UACR &gt;30 mg/mmol (CREDENCE criteria).</a:t>
            </a:r>
            <a:endParaRPr lang="en-US" sz="1125" dirty="0"/>
          </a:p>
        </p:txBody>
      </p:sp>
      <p:sp>
        <p:nvSpPr>
          <p:cNvPr id="36" name="SK-15-text-35"/>
          <p:cNvSpPr/>
          <p:nvPr/>
        </p:nvSpPr>
        <p:spPr>
          <a:xfrm>
            <a:off x="838200" y="4242941"/>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Continuation Logic</a:t>
            </a:r>
            <a:endParaRPr lang="en-US" sz="1350" dirty="0"/>
          </a:p>
        </p:txBody>
      </p:sp>
      <p:sp>
        <p:nvSpPr>
          <p:cNvPr id="37" name="SK-15-text-36"/>
          <p:cNvSpPr/>
          <p:nvPr/>
        </p:nvSpPr>
        <p:spPr>
          <a:xfrm>
            <a:off x="619125" y="4685854"/>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EF7D00"/>
                </a:solidFill>
              </a:rPr>
              <a:t>Cardiorenal Protection:</a:t>
            </a:r>
            <a:r>
              <a:rPr lang="en-US" sz="1125" dirty="0">
                <a:solidFill>
                  <a:srgbClr val="2D2D2D"/>
                </a:solidFill>
              </a:rPr>
              <a:t> Benefits persist even when glycaemic effect diminishes (below eGFR 45).</a:t>
            </a:r>
            <a:endParaRPr lang="en-US" sz="1125" dirty="0"/>
          </a:p>
        </p:txBody>
      </p:sp>
      <p:sp>
        <p:nvSpPr>
          <p:cNvPr id="38" name="SK-15-text-37"/>
          <p:cNvSpPr/>
          <p:nvPr/>
        </p:nvSpPr>
        <p:spPr>
          <a:xfrm>
            <a:off x="619125" y="5200204"/>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EF7D00"/>
                </a:solidFill>
              </a:rPr>
              <a:t>Falling eGFR:</a:t>
            </a:r>
            <a:r>
              <a:rPr lang="en-US" sz="1125" dirty="0">
                <a:solidFill>
                  <a:srgbClr val="2D2D2D"/>
                </a:solidFill>
              </a:rPr>
              <a:t> Continue therapy as eGFR falls; only stop if starting dialysis or per specialist advice.</a:t>
            </a:r>
            <a:endParaRPr lang="en-US" sz="1125" dirty="0"/>
          </a:p>
        </p:txBody>
      </p:sp>
      <p:sp>
        <p:nvSpPr>
          <p:cNvPr id="39" name="SK-15-text-38"/>
          <p:cNvSpPr/>
          <p:nvPr/>
        </p:nvSpPr>
        <p:spPr>
          <a:xfrm>
            <a:off x="6838950" y="1394371"/>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Key Safety Monitoring</a:t>
            </a:r>
            <a:endParaRPr lang="en-US" sz="1350" dirty="0"/>
          </a:p>
        </p:txBody>
      </p:sp>
      <p:sp>
        <p:nvSpPr>
          <p:cNvPr id="40" name="SK-15-text-39"/>
          <p:cNvSpPr/>
          <p:nvPr/>
        </p:nvSpPr>
        <p:spPr>
          <a:xfrm>
            <a:off x="6619875" y="1837283"/>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DKA Risk:</a:t>
            </a:r>
            <a:r>
              <a:rPr lang="en-US" sz="1125" dirty="0">
                <a:solidFill>
                  <a:srgbClr val="2D2D2D"/>
                </a:solidFill>
              </a:rPr>
              <a:t> Can occur with near-normal glucose (</a:t>
            </a:r>
            <a:r>
              <a:rPr lang="en-US" sz="1125" b="1" dirty="0">
                <a:solidFill>
                  <a:srgbClr val="D32F2F"/>
                </a:solidFill>
              </a:rPr>
              <a:t>Euglycaemic DKA</a:t>
            </a:r>
            <a:r>
              <a:rPr lang="en-US" sz="1125" dirty="0">
                <a:solidFill>
                  <a:srgbClr val="2D2D2D"/>
                </a:solidFill>
              </a:rPr>
              <a:t>). Check blood ketones if patient is unwell.</a:t>
            </a:r>
            <a:endParaRPr lang="en-US" sz="1125" dirty="0"/>
          </a:p>
        </p:txBody>
      </p:sp>
      <p:sp>
        <p:nvSpPr>
          <p:cNvPr id="41" name="SK-15-text-40"/>
          <p:cNvSpPr/>
          <p:nvPr/>
        </p:nvSpPr>
        <p:spPr>
          <a:xfrm>
            <a:off x="6619875" y="2351633"/>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Fournier's Gangrene:</a:t>
            </a:r>
            <a:r>
              <a:rPr lang="en-US" sz="1125" dirty="0">
                <a:solidFill>
                  <a:srgbClr val="2D2D2D"/>
                </a:solidFill>
              </a:rPr>
              <a:t> Rare necrotising fasciitis of the genitalia; advise urgent review for pain, erythema, or swelling.</a:t>
            </a:r>
            <a:endParaRPr lang="en-US" sz="1125" dirty="0"/>
          </a:p>
        </p:txBody>
      </p:sp>
      <p:sp>
        <p:nvSpPr>
          <p:cNvPr id="42" name="SK-15-text-41"/>
          <p:cNvSpPr/>
          <p:nvPr/>
        </p:nvSpPr>
        <p:spPr>
          <a:xfrm>
            <a:off x="6619875" y="2865983"/>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Genital Infection:</a:t>
            </a:r>
            <a:r>
              <a:rPr lang="en-US" sz="1125" dirty="0">
                <a:solidFill>
                  <a:srgbClr val="2D2D2D"/>
                </a:solidFill>
              </a:rPr>
              <a:t> Advise on hygiene; treat thrush promptly. Volume depletion risk in elderly/diuretic users.</a:t>
            </a:r>
            <a:endParaRPr lang="en-US" sz="1125" dirty="0"/>
          </a:p>
        </p:txBody>
      </p:sp>
      <p:sp>
        <p:nvSpPr>
          <p:cNvPr id="43" name="SK-15-text-42"/>
          <p:cNvSpPr/>
          <p:nvPr/>
        </p:nvSpPr>
        <p:spPr>
          <a:xfrm>
            <a:off x="6838950" y="4242941"/>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"S" in SADMAN</a:t>
            </a:r>
            <a:endParaRPr lang="en-US" sz="1350" dirty="0"/>
          </a:p>
        </p:txBody>
      </p:sp>
      <p:sp>
        <p:nvSpPr>
          <p:cNvPr id="44" name="SK-15-text-43"/>
          <p:cNvSpPr/>
          <p:nvPr/>
        </p:nvSpPr>
        <p:spPr>
          <a:xfrm>
            <a:off x="6738938" y="4800154"/>
            <a:ext cx="520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F7D00"/>
                </a:solidFill>
              </a:rPr>
              <a:t>SICK DAY RULES</a:t>
            </a:r>
            <a:endParaRPr lang="en-US" sz="1050" dirty="0"/>
          </a:p>
        </p:txBody>
      </p:sp>
      <p:sp>
        <p:nvSpPr>
          <p:cNvPr id="45" name="SK-15-text-44"/>
          <p:cNvSpPr/>
          <p:nvPr/>
        </p:nvSpPr>
        <p:spPr>
          <a:xfrm>
            <a:off x="6496050" y="5047804"/>
            <a:ext cx="5200650" cy="746522"/>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STOP SGLT2i temporarily</a:t>
            </a:r>
            <a:r>
              <a:rPr lang="en-US" sz="1050" dirty="0">
                <a:solidFill>
                  <a:srgbClr val="2D2D2D"/>
                </a:solidFill>
              </a:rPr>
              <a:t> during acute intercurrent illness, dehydration (vomiting/diarrhoea), or major surgery to prevent AKI and DKA.
</a:t>
            </a:r>
            <a:r>
              <a:rPr lang="en-US" sz="1050" i="1" dirty="0">
                <a:solidFill>
                  <a:srgbClr val="2D2D2D"/>
                </a:solidFill>
              </a:rPr>
              <a:t>Restart when eating/drinking normally for 24-48 hours.</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16-img-4" descr="preencoded.png"/>
          <p:cNvPicPr>
            <a:picLocks noChangeAspect="1"/>
          </p:cNvPicPr>
          <p:nvPr/>
        </p:nvPicPr>
        <p:blipFill>
          <a:blip r:embed="rId5"/>
          <a:stretch>
            <a:fillRect/>
          </a:stretch>
        </p:blipFill>
        <p:spPr>
          <a:xfrm>
            <a:off x="190500" y="1161008"/>
            <a:ext cx="5810250" cy="2956322"/>
          </a:xfrm>
          <a:prstGeom prst="rect">
            <a:avLst/>
          </a:prstGeom>
        </p:spPr>
      </p:pic>
      <p:pic>
        <p:nvPicPr>
          <p:cNvPr id="6" name="SK-16-img-5" descr="preencoded.png"/>
          <p:cNvPicPr>
            <a:picLocks noChangeAspect="1"/>
          </p:cNvPicPr>
          <p:nvPr/>
        </p:nvPicPr>
        <p:blipFill>
          <a:blip r:embed="rId6"/>
          <a:stretch>
            <a:fillRect/>
          </a:stretch>
        </p:blipFill>
        <p:spPr>
          <a:xfrm>
            <a:off x="419100" y="1437233"/>
            <a:ext cx="238125" cy="190500"/>
          </a:xfrm>
          <a:prstGeom prst="rect">
            <a:avLst/>
          </a:prstGeom>
        </p:spPr>
      </p:pic>
      <p:pic>
        <p:nvPicPr>
          <p:cNvPr id="7" name="SK-16-img-6" descr="preencoded.png"/>
          <p:cNvPicPr>
            <a:picLocks noChangeAspect="1"/>
          </p:cNvPicPr>
          <p:nvPr/>
        </p:nvPicPr>
        <p:blipFill>
          <a:blip r:embed="rId7"/>
          <a:stretch>
            <a:fillRect/>
          </a:stretch>
        </p:blipFill>
        <p:spPr>
          <a:xfrm>
            <a:off x="419100" y="1865858"/>
            <a:ext cx="166688" cy="137220"/>
          </a:xfrm>
          <a:prstGeom prst="rect">
            <a:avLst/>
          </a:prstGeom>
        </p:spPr>
      </p:pic>
      <p:pic>
        <p:nvPicPr>
          <p:cNvPr id="8" name="SK-16-img-7" descr="preencoded.png"/>
          <p:cNvPicPr>
            <a:picLocks noChangeAspect="1"/>
          </p:cNvPicPr>
          <p:nvPr/>
        </p:nvPicPr>
        <p:blipFill>
          <a:blip r:embed="rId8"/>
          <a:stretch>
            <a:fillRect/>
          </a:stretch>
        </p:blipFill>
        <p:spPr>
          <a:xfrm>
            <a:off x="419100" y="2223939"/>
            <a:ext cx="166688" cy="137220"/>
          </a:xfrm>
          <a:prstGeom prst="rect">
            <a:avLst/>
          </a:prstGeom>
        </p:spPr>
      </p:pic>
      <p:pic>
        <p:nvPicPr>
          <p:cNvPr id="9" name="SK-16-img-8" descr="preencoded.png"/>
          <p:cNvPicPr>
            <a:picLocks noChangeAspect="1"/>
          </p:cNvPicPr>
          <p:nvPr/>
        </p:nvPicPr>
        <p:blipFill>
          <a:blip r:embed="rId9"/>
          <a:stretch>
            <a:fillRect/>
          </a:stretch>
        </p:blipFill>
        <p:spPr>
          <a:xfrm>
            <a:off x="419100" y="2582019"/>
            <a:ext cx="166688" cy="166688"/>
          </a:xfrm>
          <a:prstGeom prst="rect">
            <a:avLst/>
          </a:prstGeom>
        </p:spPr>
      </p:pic>
      <p:pic>
        <p:nvPicPr>
          <p:cNvPr id="10" name="SK-16-img-9" descr="preencoded.png"/>
          <p:cNvPicPr>
            <a:picLocks noChangeAspect="1"/>
          </p:cNvPicPr>
          <p:nvPr/>
        </p:nvPicPr>
        <p:blipFill>
          <a:blip r:embed="rId10"/>
          <a:stretch>
            <a:fillRect/>
          </a:stretch>
        </p:blipFill>
        <p:spPr>
          <a:xfrm>
            <a:off x="419100" y="3145780"/>
            <a:ext cx="5353050" cy="742950"/>
          </a:xfrm>
          <a:prstGeom prst="rect">
            <a:avLst/>
          </a:prstGeom>
        </p:spPr>
      </p:pic>
      <p:pic>
        <p:nvPicPr>
          <p:cNvPr id="11" name="SK-16-img-10" descr="preencoded.png"/>
          <p:cNvPicPr>
            <a:picLocks noChangeAspect="1"/>
          </p:cNvPicPr>
          <p:nvPr/>
        </p:nvPicPr>
        <p:blipFill>
          <a:blip r:embed="rId11"/>
          <a:stretch>
            <a:fillRect/>
          </a:stretch>
        </p:blipFill>
        <p:spPr>
          <a:xfrm>
            <a:off x="190500" y="4307830"/>
            <a:ext cx="5810250" cy="2359670"/>
          </a:xfrm>
          <a:prstGeom prst="rect">
            <a:avLst/>
          </a:prstGeom>
        </p:spPr>
      </p:pic>
      <p:pic>
        <p:nvPicPr>
          <p:cNvPr id="12" name="SK-16-img-11" descr="preencoded.png"/>
          <p:cNvPicPr>
            <a:picLocks noChangeAspect="1"/>
          </p:cNvPicPr>
          <p:nvPr/>
        </p:nvPicPr>
        <p:blipFill>
          <a:blip r:embed="rId12"/>
          <a:stretch>
            <a:fillRect/>
          </a:stretch>
        </p:blipFill>
        <p:spPr>
          <a:xfrm>
            <a:off x="419100" y="4584055"/>
            <a:ext cx="238125" cy="190500"/>
          </a:xfrm>
          <a:prstGeom prst="rect">
            <a:avLst/>
          </a:prstGeom>
        </p:spPr>
      </p:pic>
      <p:pic>
        <p:nvPicPr>
          <p:cNvPr id="13" name="SK-16-img-12" descr="preencoded.png"/>
          <p:cNvPicPr>
            <a:picLocks noChangeAspect="1"/>
          </p:cNvPicPr>
          <p:nvPr/>
        </p:nvPicPr>
        <p:blipFill>
          <a:blip r:embed="rId13"/>
          <a:stretch>
            <a:fillRect/>
          </a:stretch>
        </p:blipFill>
        <p:spPr>
          <a:xfrm>
            <a:off x="419100" y="5012680"/>
            <a:ext cx="166688" cy="137220"/>
          </a:xfrm>
          <a:prstGeom prst="rect">
            <a:avLst/>
          </a:prstGeom>
        </p:spPr>
      </p:pic>
      <p:pic>
        <p:nvPicPr>
          <p:cNvPr id="14" name="SK-16-img-13" descr="preencoded.png"/>
          <p:cNvPicPr>
            <a:picLocks noChangeAspect="1"/>
          </p:cNvPicPr>
          <p:nvPr/>
        </p:nvPicPr>
        <p:blipFill>
          <a:blip r:embed="rId14"/>
          <a:stretch>
            <a:fillRect/>
          </a:stretch>
        </p:blipFill>
        <p:spPr>
          <a:xfrm>
            <a:off x="419100" y="5370761"/>
            <a:ext cx="166688" cy="137220"/>
          </a:xfrm>
          <a:prstGeom prst="rect">
            <a:avLst/>
          </a:prstGeom>
        </p:spPr>
      </p:pic>
      <p:pic>
        <p:nvPicPr>
          <p:cNvPr id="15" name="SK-16-img-14" descr="preencoded.png"/>
          <p:cNvPicPr>
            <a:picLocks noChangeAspect="1"/>
          </p:cNvPicPr>
          <p:nvPr/>
        </p:nvPicPr>
        <p:blipFill>
          <a:blip r:embed="rId15"/>
          <a:stretch>
            <a:fillRect/>
          </a:stretch>
        </p:blipFill>
        <p:spPr>
          <a:xfrm>
            <a:off x="6191250" y="1161008"/>
            <a:ext cx="5810250" cy="2658070"/>
          </a:xfrm>
          <a:prstGeom prst="rect">
            <a:avLst/>
          </a:prstGeom>
        </p:spPr>
      </p:pic>
      <p:pic>
        <p:nvPicPr>
          <p:cNvPr id="16" name="SK-16-img-15" descr="preencoded.png"/>
          <p:cNvPicPr>
            <a:picLocks noChangeAspect="1"/>
          </p:cNvPicPr>
          <p:nvPr/>
        </p:nvPicPr>
        <p:blipFill>
          <a:blip r:embed="rId16"/>
          <a:stretch>
            <a:fillRect/>
          </a:stretch>
        </p:blipFill>
        <p:spPr>
          <a:xfrm>
            <a:off x="6419850" y="1437233"/>
            <a:ext cx="238125" cy="190500"/>
          </a:xfrm>
          <a:prstGeom prst="rect">
            <a:avLst/>
          </a:prstGeom>
        </p:spPr>
      </p:pic>
      <p:pic>
        <p:nvPicPr>
          <p:cNvPr id="17" name="SK-16-img-16" descr="preencoded.png"/>
          <p:cNvPicPr>
            <a:picLocks noChangeAspect="1"/>
          </p:cNvPicPr>
          <p:nvPr/>
        </p:nvPicPr>
        <p:blipFill>
          <a:blip r:embed="rId17"/>
          <a:stretch>
            <a:fillRect/>
          </a:stretch>
        </p:blipFill>
        <p:spPr>
          <a:xfrm>
            <a:off x="6419850" y="1865858"/>
            <a:ext cx="166688" cy="145852"/>
          </a:xfrm>
          <a:prstGeom prst="rect">
            <a:avLst/>
          </a:prstGeom>
        </p:spPr>
      </p:pic>
      <p:pic>
        <p:nvPicPr>
          <p:cNvPr id="18" name="SK-16-img-17" descr="preencoded.png"/>
          <p:cNvPicPr>
            <a:picLocks noChangeAspect="1"/>
          </p:cNvPicPr>
          <p:nvPr/>
        </p:nvPicPr>
        <p:blipFill>
          <a:blip r:embed="rId17"/>
          <a:stretch>
            <a:fillRect/>
          </a:stretch>
        </p:blipFill>
        <p:spPr>
          <a:xfrm>
            <a:off x="6419850" y="2467719"/>
            <a:ext cx="166688" cy="145852"/>
          </a:xfrm>
          <a:prstGeom prst="rect">
            <a:avLst/>
          </a:prstGeom>
        </p:spPr>
      </p:pic>
      <p:pic>
        <p:nvPicPr>
          <p:cNvPr id="19" name="SK-16-img-18" descr="preencoded.png"/>
          <p:cNvPicPr>
            <a:picLocks noChangeAspect="1"/>
          </p:cNvPicPr>
          <p:nvPr/>
        </p:nvPicPr>
        <p:blipFill>
          <a:blip r:embed="rId18"/>
          <a:stretch>
            <a:fillRect/>
          </a:stretch>
        </p:blipFill>
        <p:spPr>
          <a:xfrm>
            <a:off x="6419850" y="3069580"/>
            <a:ext cx="166688" cy="137220"/>
          </a:xfrm>
          <a:prstGeom prst="rect">
            <a:avLst/>
          </a:prstGeom>
        </p:spPr>
      </p:pic>
      <p:pic>
        <p:nvPicPr>
          <p:cNvPr id="20" name="SK-16-img-19" descr="preencoded.png"/>
          <p:cNvPicPr>
            <a:picLocks noChangeAspect="1"/>
          </p:cNvPicPr>
          <p:nvPr/>
        </p:nvPicPr>
        <p:blipFill>
          <a:blip r:embed="rId19"/>
          <a:stretch>
            <a:fillRect/>
          </a:stretch>
        </p:blipFill>
        <p:spPr>
          <a:xfrm>
            <a:off x="6191250" y="4009579"/>
            <a:ext cx="5810250" cy="2658070"/>
          </a:xfrm>
          <a:prstGeom prst="rect">
            <a:avLst/>
          </a:prstGeom>
        </p:spPr>
      </p:pic>
      <p:pic>
        <p:nvPicPr>
          <p:cNvPr id="21" name="SK-16-img-20" descr="preencoded.png"/>
          <p:cNvPicPr>
            <a:picLocks noChangeAspect="1"/>
          </p:cNvPicPr>
          <p:nvPr/>
        </p:nvPicPr>
        <p:blipFill>
          <a:blip r:embed="rId20"/>
          <a:stretch>
            <a:fillRect/>
          </a:stretch>
        </p:blipFill>
        <p:spPr>
          <a:xfrm>
            <a:off x="6419850" y="4285804"/>
            <a:ext cx="238125" cy="190500"/>
          </a:xfrm>
          <a:prstGeom prst="rect">
            <a:avLst/>
          </a:prstGeom>
        </p:spPr>
      </p:pic>
      <p:pic>
        <p:nvPicPr>
          <p:cNvPr id="22" name="SK-16-img-21" descr="preencoded.png"/>
          <p:cNvPicPr>
            <a:picLocks noChangeAspect="1"/>
          </p:cNvPicPr>
          <p:nvPr/>
        </p:nvPicPr>
        <p:blipFill>
          <a:blip r:embed="rId21"/>
          <a:stretch>
            <a:fillRect/>
          </a:stretch>
        </p:blipFill>
        <p:spPr>
          <a:xfrm>
            <a:off x="6419850" y="4714429"/>
            <a:ext cx="166688" cy="137220"/>
          </a:xfrm>
          <a:prstGeom prst="rect">
            <a:avLst/>
          </a:prstGeom>
        </p:spPr>
      </p:pic>
      <p:pic>
        <p:nvPicPr>
          <p:cNvPr id="23" name="SK-16-img-22" descr="preencoded.png"/>
          <p:cNvPicPr>
            <a:picLocks noChangeAspect="1"/>
          </p:cNvPicPr>
          <p:nvPr/>
        </p:nvPicPr>
        <p:blipFill>
          <a:blip r:embed="rId22"/>
          <a:stretch>
            <a:fillRect/>
          </a:stretch>
        </p:blipFill>
        <p:spPr>
          <a:xfrm>
            <a:off x="6419850" y="5072509"/>
            <a:ext cx="166688" cy="145852"/>
          </a:xfrm>
          <a:prstGeom prst="rect">
            <a:avLst/>
          </a:prstGeom>
        </p:spPr>
      </p:pic>
      <p:pic>
        <p:nvPicPr>
          <p:cNvPr id="24" name="SK-16-img-23" descr="preencoded.png"/>
          <p:cNvPicPr>
            <a:picLocks noChangeAspect="1"/>
          </p:cNvPicPr>
          <p:nvPr/>
        </p:nvPicPr>
        <p:blipFill>
          <a:blip r:embed="rId23"/>
          <a:stretch>
            <a:fillRect/>
          </a:stretch>
        </p:blipFill>
        <p:spPr>
          <a:xfrm>
            <a:off x="6419850" y="5636270"/>
            <a:ext cx="5353050" cy="742950"/>
          </a:xfrm>
          <a:prstGeom prst="rect">
            <a:avLst/>
          </a:prstGeom>
        </p:spPr>
      </p:pic>
      <p:pic>
        <p:nvPicPr>
          <p:cNvPr id="25" name="SK-16-img-24" descr="preencoded.png"/>
          <p:cNvPicPr>
            <a:picLocks noChangeAspect="1"/>
          </p:cNvPicPr>
          <p:nvPr/>
        </p:nvPicPr>
        <p:blipFill>
          <a:blip r:embed="rId24"/>
          <a:stretch>
            <a:fillRect/>
          </a:stretch>
        </p:blipFill>
        <p:spPr>
          <a:xfrm>
            <a:off x="6562725" y="5827663"/>
            <a:ext cx="166688" cy="137220"/>
          </a:xfrm>
          <a:prstGeom prst="rect">
            <a:avLst/>
          </a:prstGeom>
        </p:spPr>
      </p:pic>
      <p:sp>
        <p:nvSpPr>
          <p:cNvPr id="26" name="SK-16-text-25"/>
          <p:cNvSpPr/>
          <p:nvPr/>
        </p:nvSpPr>
        <p:spPr>
          <a:xfrm>
            <a:off x="381000" y="209550"/>
            <a:ext cx="4111675"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7" name="SK-16-text-26"/>
          <p:cNvSpPr/>
          <p:nvPr/>
        </p:nvSpPr>
        <p:spPr>
          <a:xfrm>
            <a:off x="381000" y="371475"/>
            <a:ext cx="1088136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Finerenone: NICE TA877 (March 2023)</a:t>
            </a:r>
            <a:endParaRPr lang="en-US" sz="1800" dirty="0"/>
          </a:p>
        </p:txBody>
      </p:sp>
      <p:sp>
        <p:nvSpPr>
          <p:cNvPr id="28" name="SK-16-text-27"/>
          <p:cNvSpPr/>
          <p:nvPr/>
        </p:nvSpPr>
        <p:spPr>
          <a:xfrm>
            <a:off x="10469463" y="330398"/>
            <a:ext cx="1341537" cy="152400"/>
          </a:xfrm>
          <a:prstGeom prst="rect">
            <a:avLst/>
          </a:prstGeom>
          <a:noFill/>
          <a:ln/>
        </p:spPr>
        <p:txBody>
          <a:bodyPr vert="horz" wrap="square" lIns="0" tIns="0" rIns="0" bIns="0" rtlCol="0" anchor="ctr"/>
          <a:lstStyle/>
          <a:p>
            <a:pPr marL="0" indent="0" algn="r">
              <a:lnSpc>
                <a:spcPts val="1575"/>
              </a:lnSpc>
              <a:buNone/>
            </a:pPr>
            <a:r>
              <a:rPr lang="en-US" sz="1050" dirty="0">
                <a:solidFill>
                  <a:srgbClr val="FFFFFF"/>
                </a:solidFill>
              </a:rPr>
              <a:t>www.bradfordvts.co.uk</a:t>
            </a:r>
            <a:endParaRPr lang="en-US" sz="1050" dirty="0"/>
          </a:p>
        </p:txBody>
      </p:sp>
      <p:sp>
        <p:nvSpPr>
          <p:cNvPr id="29" name="SK-16-text-28"/>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0" name="SK-16-text-29"/>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1" name="SK-16-text-30"/>
          <p:cNvSpPr/>
          <p:nvPr/>
        </p:nvSpPr>
        <p:spPr>
          <a:xfrm>
            <a:off x="771525" y="1389608"/>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What is Finerenone?</a:t>
            </a:r>
            <a:endParaRPr lang="en-US" sz="1500" dirty="0"/>
          </a:p>
        </p:txBody>
      </p:sp>
      <p:sp>
        <p:nvSpPr>
          <p:cNvPr id="32" name="SK-16-text-31"/>
          <p:cNvSpPr/>
          <p:nvPr/>
        </p:nvSpPr>
        <p:spPr>
          <a:xfrm>
            <a:off x="681038" y="1827758"/>
            <a:ext cx="1060704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Non-steroidal</a:t>
            </a:r>
            <a:r>
              <a:rPr lang="en-US" sz="1200" dirty="0">
                <a:solidFill>
                  <a:srgbClr val="2D2D2D"/>
                </a:solidFill>
              </a:rPr>
              <a:t> mineralocorticoid receptor antagonist (MRA).</a:t>
            </a:r>
            <a:endParaRPr lang="en-US" sz="1200" dirty="0"/>
          </a:p>
        </p:txBody>
      </p:sp>
      <p:sp>
        <p:nvSpPr>
          <p:cNvPr id="33" name="SK-16-text-32"/>
          <p:cNvSpPr/>
          <p:nvPr/>
        </p:nvSpPr>
        <p:spPr>
          <a:xfrm>
            <a:off x="681038" y="2185839"/>
            <a:ext cx="1097280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Higher selectivity for MR than spironolactone or eplerenone.</a:t>
            </a:r>
            <a:endParaRPr lang="en-US" sz="1200" dirty="0"/>
          </a:p>
        </p:txBody>
      </p:sp>
      <p:sp>
        <p:nvSpPr>
          <p:cNvPr id="34" name="SK-16-text-33"/>
          <p:cNvSpPr/>
          <p:nvPr/>
        </p:nvSpPr>
        <p:spPr>
          <a:xfrm>
            <a:off x="681038" y="2543919"/>
            <a:ext cx="5091113"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Mechanism:</a:t>
            </a:r>
            <a:r>
              <a:rPr lang="en-US" sz="1200" dirty="0">
                <a:solidFill>
                  <a:srgbClr val="2D2D2D"/>
                </a:solidFill>
              </a:rPr>
              <a:t> Reduces fibrosis, inflammation, and proteinuria by blocking overactivation of the MR in heart and kidneys.</a:t>
            </a:r>
            <a:endParaRPr lang="en-US" sz="1200" dirty="0"/>
          </a:p>
        </p:txBody>
      </p:sp>
      <p:sp>
        <p:nvSpPr>
          <p:cNvPr id="35" name="SK-16-text-34"/>
          <p:cNvSpPr/>
          <p:nvPr/>
        </p:nvSpPr>
        <p:spPr>
          <a:xfrm>
            <a:off x="561975" y="3317230"/>
            <a:ext cx="4483745" cy="381000"/>
          </a:xfrm>
          <a:prstGeom prst="rect">
            <a:avLst/>
          </a:prstGeom>
          <a:noFill/>
          <a:ln/>
        </p:spPr>
        <p:txBody>
          <a:bodyPr vert="horz" wrap="square" lIns="0" tIns="0" rIns="0" bIns="0" rtlCol="0" anchor="ctr"/>
          <a:lstStyle/>
          <a:p>
            <a:pPr marL="0" indent="0">
              <a:lnSpc>
                <a:spcPts val="1575"/>
              </a:lnSpc>
              <a:buNone/>
            </a:pPr>
            <a:r>
              <a:rPr lang="en-US" sz="1050" b="1" dirty="0">
                <a:solidFill>
                  <a:srgbClr val="555555"/>
                </a:solidFill>
              </a:rPr>
              <a:t>Benefit over steroidal MRAs:</a:t>
            </a:r>
            <a:r>
              <a:rPr lang="en-US" sz="1050" dirty="0">
                <a:solidFill>
                  <a:srgbClr val="555555"/>
                </a:solidFill>
              </a:rPr>
              <a:t> Significantly lower risk of hyperkalaemia and gynaecomastia.</a:t>
            </a:r>
            <a:endParaRPr lang="en-US" sz="1050" dirty="0"/>
          </a:p>
        </p:txBody>
      </p:sp>
      <p:sp>
        <p:nvSpPr>
          <p:cNvPr id="36" name="SK-16-text-35"/>
          <p:cNvSpPr/>
          <p:nvPr/>
        </p:nvSpPr>
        <p:spPr>
          <a:xfrm>
            <a:off x="771525" y="4536430"/>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Pathophysiological Role</a:t>
            </a:r>
            <a:endParaRPr lang="en-US" sz="1500" dirty="0"/>
          </a:p>
        </p:txBody>
      </p:sp>
      <p:sp>
        <p:nvSpPr>
          <p:cNvPr id="37" name="SK-16-text-36"/>
          <p:cNvSpPr/>
          <p:nvPr/>
        </p:nvSpPr>
        <p:spPr>
          <a:xfrm>
            <a:off x="681038" y="4974580"/>
            <a:ext cx="1042416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Targets </a:t>
            </a:r>
            <a:r>
              <a:rPr lang="en-US" sz="1200" b="1" dirty="0">
                <a:solidFill>
                  <a:srgbClr val="2D2D2D"/>
                </a:solidFill>
              </a:rPr>
              <a:t>structural damage</a:t>
            </a:r>
            <a:r>
              <a:rPr lang="en-US" sz="1200" dirty="0">
                <a:solidFill>
                  <a:srgbClr val="2D2D2D"/>
                </a:solidFill>
              </a:rPr>
              <a:t> rather than just haemodynamics.</a:t>
            </a:r>
            <a:endParaRPr lang="en-US" sz="1200" dirty="0"/>
          </a:p>
        </p:txBody>
      </p:sp>
      <p:sp>
        <p:nvSpPr>
          <p:cNvPr id="38" name="SK-16-text-37"/>
          <p:cNvSpPr/>
          <p:nvPr/>
        </p:nvSpPr>
        <p:spPr>
          <a:xfrm>
            <a:off x="681038" y="5332661"/>
            <a:ext cx="859536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Reduces mesangial expansion and tubular injury.</a:t>
            </a:r>
            <a:endParaRPr lang="en-US" sz="1200" dirty="0"/>
          </a:p>
        </p:txBody>
      </p:sp>
      <p:sp>
        <p:nvSpPr>
          <p:cNvPr id="39" name="SK-16-text-38"/>
          <p:cNvSpPr/>
          <p:nvPr/>
        </p:nvSpPr>
        <p:spPr>
          <a:xfrm>
            <a:off x="6772275" y="1389608"/>
            <a:ext cx="54197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NICE TA877 Recommendations</a:t>
            </a:r>
            <a:endParaRPr lang="en-US" sz="1500" dirty="0"/>
          </a:p>
        </p:txBody>
      </p:sp>
      <p:sp>
        <p:nvSpPr>
          <p:cNvPr id="40" name="SK-16-text-39"/>
          <p:cNvSpPr/>
          <p:nvPr/>
        </p:nvSpPr>
        <p:spPr>
          <a:xfrm>
            <a:off x="6681788" y="1827758"/>
            <a:ext cx="5091113"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Indication:</a:t>
            </a:r>
            <a:r>
              <a:rPr lang="en-US" sz="1200" dirty="0">
                <a:solidFill>
                  <a:srgbClr val="2D2D2D"/>
                </a:solidFill>
              </a:rPr>
              <a:t> Stage 3 or 4 CKD with albuminuria associated with Type 2 Diabetes.</a:t>
            </a:r>
            <a:endParaRPr lang="en-US" sz="1200" dirty="0"/>
          </a:p>
        </p:txBody>
      </p:sp>
      <p:sp>
        <p:nvSpPr>
          <p:cNvPr id="41" name="SK-16-text-40"/>
          <p:cNvSpPr/>
          <p:nvPr/>
        </p:nvSpPr>
        <p:spPr>
          <a:xfrm>
            <a:off x="6681788" y="2429619"/>
            <a:ext cx="5091113"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Add-on therapy:</a:t>
            </a:r>
            <a:r>
              <a:rPr lang="en-US" sz="1200" dirty="0">
                <a:solidFill>
                  <a:srgbClr val="2D2D2D"/>
                </a:solidFill>
              </a:rPr>
              <a:t> Only after optimizing ACEi or ARB to maximum tolerated dose.</a:t>
            </a:r>
            <a:endParaRPr lang="en-US" sz="1200" dirty="0"/>
          </a:p>
        </p:txBody>
      </p:sp>
      <p:sp>
        <p:nvSpPr>
          <p:cNvPr id="42" name="SK-16-text-41"/>
          <p:cNvSpPr/>
          <p:nvPr/>
        </p:nvSpPr>
        <p:spPr>
          <a:xfrm>
            <a:off x="6681788" y="3031480"/>
            <a:ext cx="551021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Standard of care (including SGLT2i) should be in place first.</a:t>
            </a:r>
            <a:endParaRPr lang="en-US" sz="1200" dirty="0"/>
          </a:p>
        </p:txBody>
      </p:sp>
      <p:sp>
        <p:nvSpPr>
          <p:cNvPr id="43" name="SK-16-text-42"/>
          <p:cNvSpPr/>
          <p:nvPr/>
        </p:nvSpPr>
        <p:spPr>
          <a:xfrm>
            <a:off x="6772275" y="4238179"/>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Initiation Requirements</a:t>
            </a:r>
            <a:endParaRPr lang="en-US" sz="1500" dirty="0"/>
          </a:p>
        </p:txBody>
      </p:sp>
      <p:sp>
        <p:nvSpPr>
          <p:cNvPr id="44" name="SK-16-text-43"/>
          <p:cNvSpPr/>
          <p:nvPr/>
        </p:nvSpPr>
        <p:spPr>
          <a:xfrm>
            <a:off x="6681788" y="4676329"/>
            <a:ext cx="5510213"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eGFR:</a:t>
            </a:r>
            <a:r>
              <a:rPr lang="en-US" sz="1200" dirty="0">
                <a:solidFill>
                  <a:srgbClr val="2D2D2D"/>
                </a:solidFill>
              </a:rPr>
              <a:t> Must be ≥25 ml/min/1.73m² at start.</a:t>
            </a:r>
            <a:endParaRPr lang="en-US" sz="1200" dirty="0"/>
          </a:p>
        </p:txBody>
      </p:sp>
      <p:sp>
        <p:nvSpPr>
          <p:cNvPr id="45" name="SK-16-text-44"/>
          <p:cNvSpPr/>
          <p:nvPr/>
        </p:nvSpPr>
        <p:spPr>
          <a:xfrm>
            <a:off x="6681788" y="5034409"/>
            <a:ext cx="5091113"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Potassium:</a:t>
            </a:r>
            <a:r>
              <a:rPr lang="en-US" sz="1200" dirty="0">
                <a:solidFill>
                  <a:srgbClr val="2D2D2D"/>
                </a:solidFill>
              </a:rPr>
              <a:t> Must be ≤4.8 mmol/L (up to 5.0 in some local guidelines with caution).</a:t>
            </a:r>
            <a:endParaRPr lang="en-US" sz="1200" dirty="0"/>
          </a:p>
        </p:txBody>
      </p:sp>
      <p:sp>
        <p:nvSpPr>
          <p:cNvPr id="46" name="SK-16-text-45"/>
          <p:cNvSpPr/>
          <p:nvPr/>
        </p:nvSpPr>
        <p:spPr>
          <a:xfrm>
            <a:off x="6729413" y="5807720"/>
            <a:ext cx="4419898" cy="381000"/>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 DO NOT initiate if patient is on dual RAAS blockade or has adrenal insufficiency.</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4"/>
          <a:stretch>
            <a:fillRect/>
          </a:stretch>
        </p:blipFill>
        <p:spPr>
          <a:xfrm>
            <a:off x="190500" y="95250"/>
            <a:ext cx="11811000" cy="708571"/>
          </a:xfrm>
          <a:prstGeom prst="rect">
            <a:avLst/>
          </a:prstGeom>
        </p:spPr>
      </p:pic>
      <p:pic>
        <p:nvPicPr>
          <p:cNvPr id="5" name="SK-17-img-4" descr="preencoded.png"/>
          <p:cNvPicPr>
            <a:picLocks noChangeAspect="1"/>
          </p:cNvPicPr>
          <p:nvPr/>
        </p:nvPicPr>
        <p:blipFill>
          <a:blip r:embed="rId5"/>
          <a:stretch>
            <a:fillRect/>
          </a:stretch>
        </p:blipFill>
        <p:spPr>
          <a:xfrm>
            <a:off x="190500" y="1227683"/>
            <a:ext cx="5810250" cy="5439817"/>
          </a:xfrm>
          <a:prstGeom prst="rect">
            <a:avLst/>
          </a:prstGeom>
        </p:spPr>
      </p:pic>
      <p:pic>
        <p:nvPicPr>
          <p:cNvPr id="6" name="SK-17-img-5" descr="preencoded.png"/>
          <p:cNvPicPr>
            <a:picLocks noChangeAspect="1"/>
          </p:cNvPicPr>
          <p:nvPr/>
        </p:nvPicPr>
        <p:blipFill>
          <a:blip r:embed="rId6"/>
          <a:stretch>
            <a:fillRect/>
          </a:stretch>
        </p:blipFill>
        <p:spPr>
          <a:xfrm>
            <a:off x="419100" y="1503908"/>
            <a:ext cx="238125" cy="190500"/>
          </a:xfrm>
          <a:prstGeom prst="rect">
            <a:avLst/>
          </a:prstGeom>
        </p:spPr>
      </p:pic>
      <p:pic>
        <p:nvPicPr>
          <p:cNvPr id="7" name="SK-17-img-6" descr="preencoded.png"/>
          <p:cNvPicPr>
            <a:picLocks noChangeAspect="1"/>
          </p:cNvPicPr>
          <p:nvPr/>
        </p:nvPicPr>
        <p:blipFill>
          <a:blip r:embed="rId7"/>
          <a:stretch>
            <a:fillRect/>
          </a:stretch>
        </p:blipFill>
        <p:spPr>
          <a:xfrm>
            <a:off x="419100" y="3557141"/>
            <a:ext cx="2605088" cy="885825"/>
          </a:xfrm>
          <a:prstGeom prst="rect">
            <a:avLst/>
          </a:prstGeom>
        </p:spPr>
      </p:pic>
      <p:pic>
        <p:nvPicPr>
          <p:cNvPr id="8" name="SK-17-img-7" descr="preencoded.png"/>
          <p:cNvPicPr>
            <a:picLocks noChangeAspect="1"/>
          </p:cNvPicPr>
          <p:nvPr/>
        </p:nvPicPr>
        <p:blipFill>
          <a:blip r:embed="rId8"/>
          <a:stretch>
            <a:fillRect/>
          </a:stretch>
        </p:blipFill>
        <p:spPr>
          <a:xfrm>
            <a:off x="3167063" y="3557141"/>
            <a:ext cx="2605088" cy="885825"/>
          </a:xfrm>
          <a:prstGeom prst="rect">
            <a:avLst/>
          </a:prstGeom>
        </p:spPr>
      </p:pic>
      <p:pic>
        <p:nvPicPr>
          <p:cNvPr id="9" name="SK-17-img-8" descr="preencoded.png"/>
          <p:cNvPicPr>
            <a:picLocks noChangeAspect="1"/>
          </p:cNvPicPr>
          <p:nvPr/>
        </p:nvPicPr>
        <p:blipFill>
          <a:blip r:embed="rId9"/>
          <a:stretch>
            <a:fillRect/>
          </a:stretch>
        </p:blipFill>
        <p:spPr>
          <a:xfrm>
            <a:off x="6191250" y="1227683"/>
            <a:ext cx="5810250" cy="5439817"/>
          </a:xfrm>
          <a:prstGeom prst="rect">
            <a:avLst/>
          </a:prstGeom>
        </p:spPr>
      </p:pic>
      <p:pic>
        <p:nvPicPr>
          <p:cNvPr id="10" name="SK-17-img-9" descr="preencoded.png"/>
          <p:cNvPicPr>
            <a:picLocks noChangeAspect="1"/>
          </p:cNvPicPr>
          <p:nvPr/>
        </p:nvPicPr>
        <p:blipFill>
          <a:blip r:embed="rId10"/>
          <a:stretch>
            <a:fillRect/>
          </a:stretch>
        </p:blipFill>
        <p:spPr>
          <a:xfrm>
            <a:off x="6419850" y="1503908"/>
            <a:ext cx="238125" cy="190500"/>
          </a:xfrm>
          <a:prstGeom prst="rect">
            <a:avLst/>
          </a:prstGeom>
        </p:spPr>
      </p:pic>
      <p:pic>
        <p:nvPicPr>
          <p:cNvPr id="11" name="SK-17-img-10" descr="preencoded.png"/>
          <p:cNvPicPr>
            <a:picLocks noChangeAspect="1"/>
          </p:cNvPicPr>
          <p:nvPr/>
        </p:nvPicPr>
        <p:blipFill>
          <a:blip r:embed="rId11"/>
          <a:stretch>
            <a:fillRect/>
          </a:stretch>
        </p:blipFill>
        <p:spPr>
          <a:xfrm>
            <a:off x="6419850" y="1894433"/>
            <a:ext cx="342900" cy="342900"/>
          </a:xfrm>
          <a:prstGeom prst="rect">
            <a:avLst/>
          </a:prstGeom>
        </p:spPr>
      </p:pic>
      <p:pic>
        <p:nvPicPr>
          <p:cNvPr id="12" name="SK-17-img-11" descr="preencoded.png"/>
          <p:cNvPicPr>
            <a:picLocks noChangeAspect="1"/>
          </p:cNvPicPr>
          <p:nvPr/>
        </p:nvPicPr>
        <p:blipFill>
          <a:blip r:embed="rId11"/>
          <a:stretch>
            <a:fillRect/>
          </a:stretch>
        </p:blipFill>
        <p:spPr>
          <a:xfrm>
            <a:off x="6419850" y="2523083"/>
            <a:ext cx="342900" cy="342900"/>
          </a:xfrm>
          <a:prstGeom prst="rect">
            <a:avLst/>
          </a:prstGeom>
        </p:spPr>
      </p:pic>
      <p:pic>
        <p:nvPicPr>
          <p:cNvPr id="13" name="SK-17-img-12" descr="preencoded.png"/>
          <p:cNvPicPr>
            <a:picLocks noChangeAspect="1"/>
          </p:cNvPicPr>
          <p:nvPr/>
        </p:nvPicPr>
        <p:blipFill>
          <a:blip r:embed="rId12"/>
          <a:stretch>
            <a:fillRect/>
          </a:stretch>
        </p:blipFill>
        <p:spPr>
          <a:xfrm>
            <a:off x="6419850" y="3151733"/>
            <a:ext cx="342900" cy="342900"/>
          </a:xfrm>
          <a:prstGeom prst="rect">
            <a:avLst/>
          </a:prstGeom>
        </p:spPr>
      </p:pic>
      <p:pic>
        <p:nvPicPr>
          <p:cNvPr id="14" name="SK-17-img-13" descr="preencoded.png"/>
          <p:cNvPicPr>
            <a:picLocks noChangeAspect="1"/>
          </p:cNvPicPr>
          <p:nvPr/>
        </p:nvPicPr>
        <p:blipFill>
          <a:blip r:embed="rId13"/>
          <a:stretch>
            <a:fillRect/>
          </a:stretch>
        </p:blipFill>
        <p:spPr>
          <a:xfrm>
            <a:off x="6419850" y="3780383"/>
            <a:ext cx="5353050" cy="428625"/>
          </a:xfrm>
          <a:prstGeom prst="rect">
            <a:avLst/>
          </a:prstGeom>
        </p:spPr>
      </p:pic>
      <p:pic>
        <p:nvPicPr>
          <p:cNvPr id="15" name="SK-17-img-14" descr="preencoded.png"/>
          <p:cNvPicPr>
            <a:picLocks noChangeAspect="1"/>
          </p:cNvPicPr>
          <p:nvPr/>
        </p:nvPicPr>
        <p:blipFill>
          <a:blip r:embed="rId14"/>
          <a:stretch>
            <a:fillRect/>
          </a:stretch>
        </p:blipFill>
        <p:spPr>
          <a:xfrm>
            <a:off x="6534150" y="3926086"/>
            <a:ext cx="166688" cy="137220"/>
          </a:xfrm>
          <a:prstGeom prst="rect">
            <a:avLst/>
          </a:prstGeom>
        </p:spPr>
      </p:pic>
      <p:pic>
        <p:nvPicPr>
          <p:cNvPr id="16" name="SK-17-img-15" descr="preencoded.png"/>
          <p:cNvPicPr>
            <a:picLocks noChangeAspect="1"/>
          </p:cNvPicPr>
          <p:nvPr/>
        </p:nvPicPr>
        <p:blipFill>
          <a:blip r:embed="rId15"/>
          <a:stretch>
            <a:fillRect/>
          </a:stretch>
        </p:blipFill>
        <p:spPr>
          <a:xfrm>
            <a:off x="6419850" y="4381351"/>
            <a:ext cx="166688" cy="137220"/>
          </a:xfrm>
          <a:prstGeom prst="rect">
            <a:avLst/>
          </a:prstGeom>
        </p:spPr>
      </p:pic>
      <p:sp>
        <p:nvSpPr>
          <p:cNvPr id="17" name="SK-17-text-16"/>
          <p:cNvSpPr/>
          <p:nvPr/>
        </p:nvSpPr>
        <p:spPr>
          <a:xfrm>
            <a:off x="381000" y="285750"/>
            <a:ext cx="2400300" cy="1047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18" name="SK-17-text-17"/>
          <p:cNvSpPr/>
          <p:nvPr/>
        </p:nvSpPr>
        <p:spPr>
          <a:xfrm>
            <a:off x="381000" y="438150"/>
            <a:ext cx="118110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Finerenone: Clinical Evidence and Monitoring</a:t>
            </a:r>
            <a:endParaRPr lang="en-US" sz="1800" dirty="0"/>
          </a:p>
        </p:txBody>
      </p:sp>
      <p:sp>
        <p:nvSpPr>
          <p:cNvPr id="19" name="SK-17-text-18"/>
          <p:cNvSpPr/>
          <p:nvPr/>
        </p:nvSpPr>
        <p:spPr>
          <a:xfrm>
            <a:off x="10469463" y="363736"/>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0" name="SK-17-text-19"/>
          <p:cNvSpPr/>
          <p:nvPr/>
        </p:nvSpPr>
        <p:spPr>
          <a:xfrm>
            <a:off x="238125" y="880021"/>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1" name="SK-17-text-20"/>
          <p:cNvSpPr/>
          <p:nvPr/>
        </p:nvSpPr>
        <p:spPr>
          <a:xfrm>
            <a:off x="10897939" y="880021"/>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2" name="SK-17-text-21"/>
          <p:cNvSpPr/>
          <p:nvPr/>
        </p:nvSpPr>
        <p:spPr>
          <a:xfrm>
            <a:off x="771525" y="1456283"/>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Landmark Trial Evidence</a:t>
            </a:r>
            <a:endParaRPr lang="en-US" sz="1500" dirty="0"/>
          </a:p>
        </p:txBody>
      </p:sp>
      <p:sp>
        <p:nvSpPr>
          <p:cNvPr id="23" name="SK-17-text-22"/>
          <p:cNvSpPr/>
          <p:nvPr/>
        </p:nvSpPr>
        <p:spPr>
          <a:xfrm>
            <a:off x="419100" y="1894433"/>
            <a:ext cx="53530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EF7D00"/>
                </a:solidFill>
              </a:rPr>
              <a:t>FIDELIO-DKD Trial</a:t>
            </a:r>
            <a:endParaRPr lang="en-US" sz="1125" dirty="0"/>
          </a:p>
        </p:txBody>
      </p:sp>
      <p:sp>
        <p:nvSpPr>
          <p:cNvPr id="24" name="SK-17-text-23"/>
          <p:cNvSpPr/>
          <p:nvPr/>
        </p:nvSpPr>
        <p:spPr>
          <a:xfrm>
            <a:off x="419100" y="2146846"/>
            <a:ext cx="53530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Focused on CKD progression and kidney failure in patients with Type 2 Diabetes.</a:t>
            </a:r>
            <a:endParaRPr lang="en-US" sz="1200" dirty="0"/>
          </a:p>
        </p:txBody>
      </p:sp>
      <p:sp>
        <p:nvSpPr>
          <p:cNvPr id="25" name="SK-17-text-24"/>
          <p:cNvSpPr/>
          <p:nvPr/>
        </p:nvSpPr>
        <p:spPr>
          <a:xfrm>
            <a:off x="419100" y="2725787"/>
            <a:ext cx="53530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EF7D00"/>
                </a:solidFill>
              </a:rPr>
              <a:t>FIGARO-DKD Trial</a:t>
            </a:r>
            <a:endParaRPr lang="en-US" sz="1125" dirty="0"/>
          </a:p>
        </p:txBody>
      </p:sp>
      <p:sp>
        <p:nvSpPr>
          <p:cNvPr id="26" name="SK-17-text-25"/>
          <p:cNvSpPr/>
          <p:nvPr/>
        </p:nvSpPr>
        <p:spPr>
          <a:xfrm>
            <a:off x="419100" y="2978200"/>
            <a:ext cx="53530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Focused on Cardiovascular outcomes in T2DM patients across CKD stages 1-4.</a:t>
            </a:r>
            <a:endParaRPr lang="en-US" sz="1200" dirty="0"/>
          </a:p>
        </p:txBody>
      </p:sp>
      <p:sp>
        <p:nvSpPr>
          <p:cNvPr id="27" name="SK-17-text-26"/>
          <p:cNvSpPr/>
          <p:nvPr/>
        </p:nvSpPr>
        <p:spPr>
          <a:xfrm>
            <a:off x="561975" y="3700016"/>
            <a:ext cx="2319338" cy="371475"/>
          </a:xfrm>
          <a:prstGeom prst="rect">
            <a:avLst/>
          </a:prstGeom>
          <a:noFill/>
          <a:ln/>
        </p:spPr>
        <p:txBody>
          <a:bodyPr vert="horz" wrap="square" lIns="0" tIns="0" rIns="0" bIns="0" rtlCol="0" anchor="ctr"/>
          <a:lstStyle/>
          <a:p>
            <a:pPr marL="0" indent="0" algn="ctr">
              <a:lnSpc>
                <a:spcPts val="2925"/>
              </a:lnSpc>
              <a:buNone/>
            </a:pPr>
            <a:r>
              <a:rPr lang="en-US" sz="1950" b="1" dirty="0">
                <a:solidFill>
                  <a:srgbClr val="EF7D00"/>
                </a:solidFill>
              </a:rPr>
              <a:t>~18%</a:t>
            </a:r>
            <a:endParaRPr lang="en-US" sz="1950" dirty="0"/>
          </a:p>
        </p:txBody>
      </p:sp>
      <p:sp>
        <p:nvSpPr>
          <p:cNvPr id="28" name="SK-17-text-27"/>
          <p:cNvSpPr/>
          <p:nvPr/>
        </p:nvSpPr>
        <p:spPr>
          <a:xfrm>
            <a:off x="1085106" y="4109591"/>
            <a:ext cx="1272927" cy="142875"/>
          </a:xfrm>
          <a:prstGeom prst="rect">
            <a:avLst/>
          </a:prstGeom>
          <a:noFill/>
          <a:ln/>
        </p:spPr>
        <p:txBody>
          <a:bodyPr vert="horz" wrap="square" lIns="0" tIns="0" rIns="0" bIns="0" rtlCol="0" anchor="ctr"/>
          <a:lstStyle/>
          <a:p>
            <a:pPr marL="0" indent="0" algn="ctr">
              <a:lnSpc>
                <a:spcPts val="1463"/>
              </a:lnSpc>
              <a:buNone/>
            </a:pPr>
            <a:r>
              <a:rPr lang="en-US" sz="975" b="1" dirty="0">
                <a:solidFill>
                  <a:srgbClr val="666666"/>
                </a:solidFill>
              </a:rPr>
              <a:t>Renal Risk Reduction</a:t>
            </a:r>
            <a:endParaRPr lang="en-US" sz="975" dirty="0"/>
          </a:p>
        </p:txBody>
      </p:sp>
      <p:sp>
        <p:nvSpPr>
          <p:cNvPr id="29" name="SK-17-text-28"/>
          <p:cNvSpPr/>
          <p:nvPr/>
        </p:nvSpPr>
        <p:spPr>
          <a:xfrm>
            <a:off x="3309938" y="3700016"/>
            <a:ext cx="2319338" cy="371475"/>
          </a:xfrm>
          <a:prstGeom prst="rect">
            <a:avLst/>
          </a:prstGeom>
          <a:noFill/>
          <a:ln/>
        </p:spPr>
        <p:txBody>
          <a:bodyPr vert="horz" wrap="square" lIns="0" tIns="0" rIns="0" bIns="0" rtlCol="0" anchor="ctr"/>
          <a:lstStyle/>
          <a:p>
            <a:pPr marL="0" indent="0" algn="ctr">
              <a:lnSpc>
                <a:spcPts val="2925"/>
              </a:lnSpc>
              <a:buNone/>
            </a:pPr>
            <a:r>
              <a:rPr lang="en-US" sz="1950" b="1" dirty="0">
                <a:solidFill>
                  <a:srgbClr val="EF7D00"/>
                </a:solidFill>
              </a:rPr>
              <a:t>~13%</a:t>
            </a:r>
            <a:endParaRPr lang="en-US" sz="1950" dirty="0"/>
          </a:p>
        </p:txBody>
      </p:sp>
      <p:sp>
        <p:nvSpPr>
          <p:cNvPr id="30" name="SK-17-text-29"/>
          <p:cNvSpPr/>
          <p:nvPr/>
        </p:nvSpPr>
        <p:spPr>
          <a:xfrm>
            <a:off x="3877866" y="4109591"/>
            <a:ext cx="1183481" cy="142875"/>
          </a:xfrm>
          <a:prstGeom prst="rect">
            <a:avLst/>
          </a:prstGeom>
          <a:noFill/>
          <a:ln/>
        </p:spPr>
        <p:txBody>
          <a:bodyPr vert="horz" wrap="square" lIns="0" tIns="0" rIns="0" bIns="0" rtlCol="0" anchor="ctr"/>
          <a:lstStyle/>
          <a:p>
            <a:pPr marL="0" indent="0" algn="ctr">
              <a:lnSpc>
                <a:spcPts val="1463"/>
              </a:lnSpc>
              <a:buNone/>
            </a:pPr>
            <a:r>
              <a:rPr lang="en-US" sz="975" b="1" dirty="0">
                <a:solidFill>
                  <a:srgbClr val="666666"/>
                </a:solidFill>
              </a:rPr>
              <a:t>CV Event Reduction</a:t>
            </a:r>
            <a:endParaRPr lang="en-US" sz="975" dirty="0"/>
          </a:p>
        </p:txBody>
      </p:sp>
      <p:sp>
        <p:nvSpPr>
          <p:cNvPr id="31" name="SK-17-text-30"/>
          <p:cNvSpPr/>
          <p:nvPr/>
        </p:nvSpPr>
        <p:spPr>
          <a:xfrm>
            <a:off x="419100" y="4633466"/>
            <a:ext cx="1177290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66666"/>
                </a:solidFill>
              </a:rPr>
              <a:t>*Renal outcomes include ESRD, sustained eGFR decline ≥40%, or renal death.</a:t>
            </a:r>
            <a:endParaRPr lang="en-US" sz="1050" dirty="0"/>
          </a:p>
        </p:txBody>
      </p:sp>
      <p:sp>
        <p:nvSpPr>
          <p:cNvPr id="32" name="SK-17-text-31"/>
          <p:cNvSpPr/>
          <p:nvPr/>
        </p:nvSpPr>
        <p:spPr>
          <a:xfrm>
            <a:off x="6772275" y="1456283"/>
            <a:ext cx="54197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Mandatory Safety Monitoring</a:t>
            </a:r>
            <a:endParaRPr lang="en-US" sz="1500" dirty="0"/>
          </a:p>
        </p:txBody>
      </p:sp>
      <p:sp>
        <p:nvSpPr>
          <p:cNvPr id="33" name="SK-17-text-32"/>
          <p:cNvSpPr/>
          <p:nvPr/>
        </p:nvSpPr>
        <p:spPr>
          <a:xfrm>
            <a:off x="6548884" y="1894433"/>
            <a:ext cx="342900" cy="3429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1</a:t>
            </a:r>
            <a:endParaRPr lang="en-US" sz="1200" dirty="0"/>
          </a:p>
        </p:txBody>
      </p:sp>
      <p:sp>
        <p:nvSpPr>
          <p:cNvPr id="34" name="SK-17-text-33"/>
          <p:cNvSpPr/>
          <p:nvPr/>
        </p:nvSpPr>
        <p:spPr>
          <a:xfrm>
            <a:off x="6905625" y="1894433"/>
            <a:ext cx="242247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4 Weeks Post-Initiation:</a:t>
            </a:r>
            <a:r>
              <a:rPr lang="en-US" sz="1200" dirty="0">
                <a:solidFill>
                  <a:srgbClr val="2D2D2D"/>
                </a:solidFill>
              </a:rPr>
              <a:t>
Check serum potassium and eGFR.</a:t>
            </a:r>
            <a:endParaRPr lang="en-US" sz="1200" dirty="0"/>
          </a:p>
        </p:txBody>
      </p:sp>
      <p:sp>
        <p:nvSpPr>
          <p:cNvPr id="35" name="SK-17-text-34"/>
          <p:cNvSpPr/>
          <p:nvPr/>
        </p:nvSpPr>
        <p:spPr>
          <a:xfrm>
            <a:off x="6548884" y="2523083"/>
            <a:ext cx="342900" cy="3429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2</a:t>
            </a:r>
            <a:endParaRPr lang="en-US" sz="1200" dirty="0"/>
          </a:p>
        </p:txBody>
      </p:sp>
      <p:sp>
        <p:nvSpPr>
          <p:cNvPr id="36" name="SK-17-text-35"/>
          <p:cNvSpPr/>
          <p:nvPr/>
        </p:nvSpPr>
        <p:spPr>
          <a:xfrm>
            <a:off x="6905625" y="2523083"/>
            <a:ext cx="3201442"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At 3 Months:</a:t>
            </a:r>
            <a:r>
              <a:rPr lang="en-US" sz="1200" dirty="0">
                <a:solidFill>
                  <a:srgbClr val="2D2D2D"/>
                </a:solidFill>
              </a:rPr>
              <a:t>
Repeat U&amp;Es (Potassium monitoring is critical).</a:t>
            </a:r>
            <a:endParaRPr lang="en-US" sz="1200" dirty="0"/>
          </a:p>
        </p:txBody>
      </p:sp>
      <p:sp>
        <p:nvSpPr>
          <p:cNvPr id="37" name="SK-17-text-36"/>
          <p:cNvSpPr/>
          <p:nvPr/>
        </p:nvSpPr>
        <p:spPr>
          <a:xfrm>
            <a:off x="6548884" y="3151733"/>
            <a:ext cx="342900" cy="3429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3</a:t>
            </a:r>
            <a:endParaRPr lang="en-US" sz="1200" dirty="0"/>
          </a:p>
        </p:txBody>
      </p:sp>
      <p:sp>
        <p:nvSpPr>
          <p:cNvPr id="38" name="SK-17-text-37"/>
          <p:cNvSpPr/>
          <p:nvPr/>
        </p:nvSpPr>
        <p:spPr>
          <a:xfrm>
            <a:off x="6905625" y="3151733"/>
            <a:ext cx="3201739"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Ongoing Surveillance:</a:t>
            </a:r>
            <a:r>
              <a:rPr lang="en-US" sz="1200" dirty="0">
                <a:solidFill>
                  <a:srgbClr val="2D2D2D"/>
                </a:solidFill>
              </a:rPr>
              <a:t>
Every 6 months thereafter (or more if unstable).</a:t>
            </a:r>
            <a:endParaRPr lang="en-US" sz="1200" dirty="0"/>
          </a:p>
        </p:txBody>
      </p:sp>
      <p:sp>
        <p:nvSpPr>
          <p:cNvPr id="39" name="SK-17-text-38"/>
          <p:cNvSpPr/>
          <p:nvPr/>
        </p:nvSpPr>
        <p:spPr>
          <a:xfrm>
            <a:off x="6796088" y="3894683"/>
            <a:ext cx="539591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C53030"/>
                </a:solidFill>
              </a:rPr>
              <a:t>STOP Finerenone if Potassium &gt; 5.5 mmol/L</a:t>
            </a:r>
            <a:endParaRPr lang="en-US" sz="1050" dirty="0"/>
          </a:p>
        </p:txBody>
      </p:sp>
      <p:sp>
        <p:nvSpPr>
          <p:cNvPr id="40" name="SK-17-text-39"/>
          <p:cNvSpPr/>
          <p:nvPr/>
        </p:nvSpPr>
        <p:spPr>
          <a:xfrm>
            <a:off x="6623596" y="4351883"/>
            <a:ext cx="53530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 </a:t>
            </a:r>
            <a:r>
              <a:rPr lang="en-US" sz="1050" b="1" dirty="0">
                <a:solidFill>
                  <a:srgbClr val="444444"/>
                </a:solidFill>
              </a:rPr>
              <a:t>Note:</a:t>
            </a:r>
            <a:r>
              <a:rPr lang="en-US" sz="1050" dirty="0">
                <a:solidFill>
                  <a:srgbClr val="444444"/>
                </a:solidFill>
              </a:rPr>
              <a:t> Avoid in adrenal insufficiency or severe hepatic impairment. Not suitable for patients currently on dialysis.</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18-img-4" descr="preencoded.png"/>
          <p:cNvPicPr>
            <a:picLocks noChangeAspect="1"/>
          </p:cNvPicPr>
          <p:nvPr/>
        </p:nvPicPr>
        <p:blipFill>
          <a:blip r:embed="rId5"/>
          <a:stretch>
            <a:fillRect/>
          </a:stretch>
        </p:blipFill>
        <p:spPr>
          <a:xfrm>
            <a:off x="285750" y="1161008"/>
            <a:ext cx="5667375" cy="5411242"/>
          </a:xfrm>
          <a:prstGeom prst="rect">
            <a:avLst/>
          </a:prstGeom>
        </p:spPr>
      </p:pic>
      <p:pic>
        <p:nvPicPr>
          <p:cNvPr id="6" name="SK-18-img-5" descr="preencoded.png"/>
          <p:cNvPicPr>
            <a:picLocks noChangeAspect="1"/>
          </p:cNvPicPr>
          <p:nvPr/>
        </p:nvPicPr>
        <p:blipFill>
          <a:blip r:embed="rId6"/>
          <a:stretch>
            <a:fillRect/>
          </a:stretch>
        </p:blipFill>
        <p:spPr>
          <a:xfrm>
            <a:off x="514350" y="1437233"/>
            <a:ext cx="238125" cy="190500"/>
          </a:xfrm>
          <a:prstGeom prst="rect">
            <a:avLst/>
          </a:prstGeom>
        </p:spPr>
      </p:pic>
      <p:pic>
        <p:nvPicPr>
          <p:cNvPr id="7" name="SK-18-img-6" descr="preencoded.png"/>
          <p:cNvPicPr>
            <a:picLocks noChangeAspect="1"/>
          </p:cNvPicPr>
          <p:nvPr/>
        </p:nvPicPr>
        <p:blipFill>
          <a:blip r:embed="rId7"/>
          <a:stretch>
            <a:fillRect/>
          </a:stretch>
        </p:blipFill>
        <p:spPr>
          <a:xfrm>
            <a:off x="514350" y="1818233"/>
            <a:ext cx="202406" cy="177105"/>
          </a:xfrm>
          <a:prstGeom prst="rect">
            <a:avLst/>
          </a:prstGeom>
        </p:spPr>
      </p:pic>
      <p:pic>
        <p:nvPicPr>
          <p:cNvPr id="8" name="SK-18-img-7" descr="preencoded.png"/>
          <p:cNvPicPr>
            <a:picLocks noChangeAspect="1"/>
          </p:cNvPicPr>
          <p:nvPr/>
        </p:nvPicPr>
        <p:blipFill>
          <a:blip r:embed="rId8"/>
          <a:stretch>
            <a:fillRect/>
          </a:stretch>
        </p:blipFill>
        <p:spPr>
          <a:xfrm>
            <a:off x="514350" y="2418308"/>
            <a:ext cx="202406" cy="202406"/>
          </a:xfrm>
          <a:prstGeom prst="rect">
            <a:avLst/>
          </a:prstGeom>
        </p:spPr>
      </p:pic>
      <p:pic>
        <p:nvPicPr>
          <p:cNvPr id="9" name="SK-18-img-8" descr="preencoded.png"/>
          <p:cNvPicPr>
            <a:picLocks noChangeAspect="1"/>
          </p:cNvPicPr>
          <p:nvPr/>
        </p:nvPicPr>
        <p:blipFill>
          <a:blip r:embed="rId9"/>
          <a:stretch>
            <a:fillRect/>
          </a:stretch>
        </p:blipFill>
        <p:spPr>
          <a:xfrm>
            <a:off x="514350" y="3018383"/>
            <a:ext cx="202406" cy="188863"/>
          </a:xfrm>
          <a:prstGeom prst="rect">
            <a:avLst/>
          </a:prstGeom>
        </p:spPr>
      </p:pic>
      <p:pic>
        <p:nvPicPr>
          <p:cNvPr id="10" name="SK-18-img-9" descr="preencoded.png"/>
          <p:cNvPicPr>
            <a:picLocks noChangeAspect="1"/>
          </p:cNvPicPr>
          <p:nvPr/>
        </p:nvPicPr>
        <p:blipFill>
          <a:blip r:embed="rId10"/>
          <a:stretch>
            <a:fillRect/>
          </a:stretch>
        </p:blipFill>
        <p:spPr>
          <a:xfrm>
            <a:off x="514350" y="3647033"/>
            <a:ext cx="5210175" cy="447675"/>
          </a:xfrm>
          <a:prstGeom prst="rect">
            <a:avLst/>
          </a:prstGeom>
        </p:spPr>
      </p:pic>
      <p:pic>
        <p:nvPicPr>
          <p:cNvPr id="11" name="SK-18-img-10" descr="preencoded.png"/>
          <p:cNvPicPr>
            <a:picLocks noChangeAspect="1"/>
          </p:cNvPicPr>
          <p:nvPr/>
        </p:nvPicPr>
        <p:blipFill>
          <a:blip r:embed="rId5"/>
          <a:stretch>
            <a:fillRect/>
          </a:stretch>
        </p:blipFill>
        <p:spPr>
          <a:xfrm>
            <a:off x="6238875" y="1161008"/>
            <a:ext cx="5667375" cy="5411242"/>
          </a:xfrm>
          <a:prstGeom prst="rect">
            <a:avLst/>
          </a:prstGeom>
        </p:spPr>
      </p:pic>
      <p:pic>
        <p:nvPicPr>
          <p:cNvPr id="12" name="SK-18-img-11" descr="preencoded.png"/>
          <p:cNvPicPr>
            <a:picLocks noChangeAspect="1"/>
          </p:cNvPicPr>
          <p:nvPr/>
        </p:nvPicPr>
        <p:blipFill>
          <a:blip r:embed="rId11"/>
          <a:stretch>
            <a:fillRect/>
          </a:stretch>
        </p:blipFill>
        <p:spPr>
          <a:xfrm>
            <a:off x="6467475" y="1437233"/>
            <a:ext cx="238125" cy="190500"/>
          </a:xfrm>
          <a:prstGeom prst="rect">
            <a:avLst/>
          </a:prstGeom>
        </p:spPr>
      </p:pic>
      <p:pic>
        <p:nvPicPr>
          <p:cNvPr id="13" name="SK-18-img-12" descr="preencoded.png"/>
          <p:cNvPicPr>
            <a:picLocks noChangeAspect="1"/>
          </p:cNvPicPr>
          <p:nvPr/>
        </p:nvPicPr>
        <p:blipFill>
          <a:blip r:embed="rId12"/>
          <a:stretch>
            <a:fillRect/>
          </a:stretch>
        </p:blipFill>
        <p:spPr>
          <a:xfrm>
            <a:off x="6467475" y="1818233"/>
            <a:ext cx="202406" cy="202406"/>
          </a:xfrm>
          <a:prstGeom prst="rect">
            <a:avLst/>
          </a:prstGeom>
        </p:spPr>
      </p:pic>
      <p:pic>
        <p:nvPicPr>
          <p:cNvPr id="14" name="SK-18-img-13" descr="preencoded.png"/>
          <p:cNvPicPr>
            <a:picLocks noChangeAspect="1"/>
          </p:cNvPicPr>
          <p:nvPr/>
        </p:nvPicPr>
        <p:blipFill>
          <a:blip r:embed="rId13"/>
          <a:stretch>
            <a:fillRect/>
          </a:stretch>
        </p:blipFill>
        <p:spPr>
          <a:xfrm>
            <a:off x="6467475" y="2418308"/>
            <a:ext cx="202406" cy="202406"/>
          </a:xfrm>
          <a:prstGeom prst="rect">
            <a:avLst/>
          </a:prstGeom>
        </p:spPr>
      </p:pic>
      <p:pic>
        <p:nvPicPr>
          <p:cNvPr id="15" name="SK-18-img-14" descr="preencoded.png"/>
          <p:cNvPicPr>
            <a:picLocks noChangeAspect="1"/>
          </p:cNvPicPr>
          <p:nvPr/>
        </p:nvPicPr>
        <p:blipFill>
          <a:blip r:embed="rId14"/>
          <a:stretch>
            <a:fillRect/>
          </a:stretch>
        </p:blipFill>
        <p:spPr>
          <a:xfrm>
            <a:off x="6467475" y="3018383"/>
            <a:ext cx="5210175" cy="2229296"/>
          </a:xfrm>
          <a:prstGeom prst="rect">
            <a:avLst/>
          </a:prstGeom>
        </p:spPr>
      </p:pic>
      <p:pic>
        <p:nvPicPr>
          <p:cNvPr id="16" name="SK-18-img-15" descr="preencoded.png"/>
          <p:cNvPicPr>
            <a:picLocks noChangeAspect="1"/>
          </p:cNvPicPr>
          <p:nvPr/>
        </p:nvPicPr>
        <p:blipFill>
          <a:blip r:embed="rId15"/>
          <a:stretch>
            <a:fillRect/>
          </a:stretch>
        </p:blipFill>
        <p:spPr>
          <a:xfrm>
            <a:off x="6657975" y="3251150"/>
            <a:ext cx="226219" cy="186779"/>
          </a:xfrm>
          <a:prstGeom prst="rect">
            <a:avLst/>
          </a:prstGeom>
        </p:spPr>
      </p:pic>
      <p:pic>
        <p:nvPicPr>
          <p:cNvPr id="17" name="SK-18-img-16" descr="preencoded.png"/>
          <p:cNvPicPr>
            <a:picLocks noChangeAspect="1"/>
          </p:cNvPicPr>
          <p:nvPr/>
        </p:nvPicPr>
        <p:blipFill>
          <a:blip r:embed="rId16"/>
          <a:stretch>
            <a:fillRect/>
          </a:stretch>
        </p:blipFill>
        <p:spPr>
          <a:xfrm>
            <a:off x="6657975" y="4813399"/>
            <a:ext cx="1393180" cy="243780"/>
          </a:xfrm>
          <a:prstGeom prst="rect">
            <a:avLst/>
          </a:prstGeom>
        </p:spPr>
      </p:pic>
      <p:sp>
        <p:nvSpPr>
          <p:cNvPr id="18" name="SK-18-text-17"/>
          <p:cNvSpPr/>
          <p:nvPr/>
        </p:nvSpPr>
        <p:spPr>
          <a:xfrm>
            <a:off x="381000" y="209550"/>
            <a:ext cx="4378077"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19" name="SK-18-text-18"/>
          <p:cNvSpPr/>
          <p:nvPr/>
        </p:nvSpPr>
        <p:spPr>
          <a:xfrm>
            <a:off x="381000" y="371475"/>
            <a:ext cx="96012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RAAS Blockade: ACEi and ARB Therapy</a:t>
            </a:r>
            <a:endParaRPr lang="en-US" sz="1800" dirty="0"/>
          </a:p>
        </p:txBody>
      </p:sp>
      <p:sp>
        <p:nvSpPr>
          <p:cNvPr id="20" name="SK-18-text-19"/>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1" name="SK-18-text-20"/>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2" name="SK-18-text-21"/>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3" name="SK-18-text-22"/>
          <p:cNvSpPr/>
          <p:nvPr/>
        </p:nvSpPr>
        <p:spPr>
          <a:xfrm>
            <a:off x="866775" y="1389608"/>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Mechanism &amp; Clinical Role</a:t>
            </a:r>
            <a:endParaRPr lang="en-US" sz="1500" dirty="0"/>
          </a:p>
        </p:txBody>
      </p:sp>
      <p:sp>
        <p:nvSpPr>
          <p:cNvPr id="24" name="SK-18-text-23"/>
          <p:cNvSpPr/>
          <p:nvPr/>
        </p:nvSpPr>
        <p:spPr>
          <a:xfrm>
            <a:off x="831056" y="1818233"/>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Reduce Intraglomerular Pressure:</a:t>
            </a:r>
            <a:r>
              <a:rPr lang="en-US" sz="1275" dirty="0">
                <a:solidFill>
                  <a:srgbClr val="2D2D2D"/>
                </a:solidFill>
              </a:rPr>
              <a:t> Dilates the efferent arteriole to relieve hyperfiltration stress.</a:t>
            </a:r>
            <a:endParaRPr lang="en-US" sz="1275" dirty="0"/>
          </a:p>
        </p:txBody>
      </p:sp>
      <p:sp>
        <p:nvSpPr>
          <p:cNvPr id="25" name="SK-18-text-24"/>
          <p:cNvSpPr/>
          <p:nvPr/>
        </p:nvSpPr>
        <p:spPr>
          <a:xfrm>
            <a:off x="831056" y="2418308"/>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Nephroprotection:</a:t>
            </a:r>
            <a:r>
              <a:rPr lang="en-US" sz="1275" dirty="0">
                <a:solidFill>
                  <a:srgbClr val="2D2D2D"/>
                </a:solidFill>
              </a:rPr>
              <a:t> Significantly slows the progression of albuminuria and eGFR decline.</a:t>
            </a:r>
            <a:endParaRPr lang="en-US" sz="1275" dirty="0"/>
          </a:p>
        </p:txBody>
      </p:sp>
      <p:sp>
        <p:nvSpPr>
          <p:cNvPr id="26" name="SK-18-text-25"/>
          <p:cNvSpPr/>
          <p:nvPr/>
        </p:nvSpPr>
        <p:spPr>
          <a:xfrm>
            <a:off x="831056" y="3018383"/>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Standard of Care:</a:t>
            </a:r>
            <a:r>
              <a:rPr lang="en-US" sz="1275" dirty="0">
                <a:solidFill>
                  <a:srgbClr val="2D2D2D"/>
                </a:solidFill>
              </a:rPr>
              <a:t> Essential for ALL people with diabetes + microalbuminuria.</a:t>
            </a:r>
            <a:endParaRPr lang="en-US" sz="1275" dirty="0"/>
          </a:p>
        </p:txBody>
      </p:sp>
      <p:sp>
        <p:nvSpPr>
          <p:cNvPr id="27" name="SK-18-text-26"/>
          <p:cNvSpPr/>
          <p:nvPr/>
        </p:nvSpPr>
        <p:spPr>
          <a:xfrm>
            <a:off x="514350" y="3647033"/>
            <a:ext cx="4924425" cy="4476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7B341E"/>
                </a:solidFill>
              </a:rPr>
              <a:t>Indication: UACR ≥ 3 mg/mmol</a:t>
            </a:r>
            <a:endParaRPr lang="en-US" sz="1350" dirty="0"/>
          </a:p>
        </p:txBody>
      </p:sp>
      <p:sp>
        <p:nvSpPr>
          <p:cNvPr id="28" name="SK-18-text-27"/>
          <p:cNvSpPr/>
          <p:nvPr/>
        </p:nvSpPr>
        <p:spPr>
          <a:xfrm>
            <a:off x="6819900" y="1389608"/>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Prescribing Principles</a:t>
            </a:r>
            <a:endParaRPr lang="en-US" sz="1500" dirty="0"/>
          </a:p>
        </p:txBody>
      </p:sp>
      <p:sp>
        <p:nvSpPr>
          <p:cNvPr id="29" name="SK-18-text-28"/>
          <p:cNvSpPr/>
          <p:nvPr/>
        </p:nvSpPr>
        <p:spPr>
          <a:xfrm>
            <a:off x="6784181" y="1818233"/>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Intolerance:</a:t>
            </a:r>
            <a:r>
              <a:rPr lang="en-US" sz="1275" dirty="0">
                <a:solidFill>
                  <a:srgbClr val="2D2D2D"/>
                </a:solidFill>
              </a:rPr>
              <a:t> If ACEi causes dry cough, switch to an ARB. Both provide equal renal benefit.</a:t>
            </a:r>
            <a:endParaRPr lang="en-US" sz="1275" dirty="0"/>
          </a:p>
        </p:txBody>
      </p:sp>
      <p:sp>
        <p:nvSpPr>
          <p:cNvPr id="30" name="SK-18-text-29"/>
          <p:cNvSpPr/>
          <p:nvPr/>
        </p:nvSpPr>
        <p:spPr>
          <a:xfrm>
            <a:off x="6784181" y="2418308"/>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Titration:</a:t>
            </a:r>
            <a:r>
              <a:rPr lang="en-US" sz="1275" dirty="0">
                <a:solidFill>
                  <a:srgbClr val="2D2D2D"/>
                </a:solidFill>
              </a:rPr>
              <a:t> Start low and titrate to the maximum tolerated dose for optimal protein reduction.</a:t>
            </a:r>
            <a:endParaRPr lang="en-US" sz="1275" dirty="0"/>
          </a:p>
        </p:txBody>
      </p:sp>
      <p:sp>
        <p:nvSpPr>
          <p:cNvPr id="31" name="SK-18-text-30"/>
          <p:cNvSpPr/>
          <p:nvPr/>
        </p:nvSpPr>
        <p:spPr>
          <a:xfrm>
            <a:off x="6979444" y="3208883"/>
            <a:ext cx="5212556"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D32F2F"/>
                </a:solidFill>
              </a:rPr>
              <a:t>DANGER: Dual RAAS Blockade</a:t>
            </a:r>
            <a:endParaRPr lang="en-US" sz="1425" dirty="0"/>
          </a:p>
        </p:txBody>
      </p:sp>
      <p:sp>
        <p:nvSpPr>
          <p:cNvPr id="32" name="SK-18-text-31"/>
          <p:cNvSpPr/>
          <p:nvPr/>
        </p:nvSpPr>
        <p:spPr>
          <a:xfrm>
            <a:off x="6657975" y="3575596"/>
            <a:ext cx="4829175" cy="1481584"/>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DO NOT combine ACEi + ARB.</a:t>
            </a:r>
            <a:r>
              <a:rPr lang="en-US" sz="1200" dirty="0">
                <a:solidFill>
                  <a:srgbClr val="2D2D2D"/>
                </a:solidFill>
              </a:rPr>
              <a:t>
Evidence from the </a:t>
            </a:r>
            <a:r>
              <a:rPr lang="en-US" sz="1200" i="1" dirty="0">
                <a:solidFill>
                  <a:srgbClr val="2D2D2D"/>
                </a:solidFill>
              </a:rPr>
              <a:t>ONTARGET trial</a:t>
            </a:r>
            <a:r>
              <a:rPr lang="en-US" sz="1200" dirty="0">
                <a:solidFill>
                  <a:srgbClr val="2D2D2D"/>
                </a:solidFill>
              </a:rPr>
              <a:t> shows no extra benefit but significantly increased risk of:</a:t>
            </a:r>
            <a:r>
              <a:rPr lang="en-US" sz="1050" b="1" dirty="0">
                <a:solidFill>
                  <a:srgbClr val="FFFFFF"/>
                </a:solidFill>
              </a:rPr>
              <a:t>Common AKT Trap</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190500" y="95250"/>
            <a:ext cx="11811000" cy="641896"/>
          </a:xfrm>
          <a:prstGeom prst="rect">
            <a:avLst/>
          </a:prstGeom>
        </p:spPr>
      </p:pic>
      <p:pic>
        <p:nvPicPr>
          <p:cNvPr id="4" name="SK-19-img-3" descr="preencoded.png"/>
          <p:cNvPicPr>
            <a:picLocks noChangeAspect="1"/>
          </p:cNvPicPr>
          <p:nvPr/>
        </p:nvPicPr>
        <p:blipFill>
          <a:blip r:embed="rId5"/>
          <a:stretch>
            <a:fillRect/>
          </a:stretch>
        </p:blipFill>
        <p:spPr>
          <a:xfrm>
            <a:off x="190500" y="1065758"/>
            <a:ext cx="4648200" cy="2095500"/>
          </a:xfrm>
          <a:prstGeom prst="rect">
            <a:avLst/>
          </a:prstGeom>
        </p:spPr>
      </p:pic>
      <p:pic>
        <p:nvPicPr>
          <p:cNvPr id="5" name="SK-19-img-4" descr="preencoded.png"/>
          <p:cNvPicPr>
            <a:picLocks noChangeAspect="1"/>
          </p:cNvPicPr>
          <p:nvPr/>
        </p:nvPicPr>
        <p:blipFill>
          <a:blip r:embed="rId6"/>
          <a:stretch>
            <a:fillRect/>
          </a:stretch>
        </p:blipFill>
        <p:spPr>
          <a:xfrm>
            <a:off x="190500" y="1065758"/>
            <a:ext cx="4648200" cy="2095500"/>
          </a:xfrm>
          <a:prstGeom prst="rect">
            <a:avLst/>
          </a:prstGeom>
        </p:spPr>
      </p:pic>
      <p:pic>
        <p:nvPicPr>
          <p:cNvPr id="6" name="SK-19-img-5" descr="preencoded.png"/>
          <p:cNvPicPr>
            <a:picLocks noChangeAspect="1"/>
          </p:cNvPicPr>
          <p:nvPr/>
        </p:nvPicPr>
        <p:blipFill>
          <a:blip r:embed="rId7"/>
          <a:stretch>
            <a:fillRect/>
          </a:stretch>
        </p:blipFill>
        <p:spPr>
          <a:xfrm>
            <a:off x="190500" y="3304133"/>
            <a:ext cx="4648200" cy="3363367"/>
          </a:xfrm>
          <a:prstGeom prst="rect">
            <a:avLst/>
          </a:prstGeom>
        </p:spPr>
      </p:pic>
      <p:pic>
        <p:nvPicPr>
          <p:cNvPr id="7" name="SK-19-img-6" descr="preencoded.png"/>
          <p:cNvPicPr>
            <a:picLocks noChangeAspect="1"/>
          </p:cNvPicPr>
          <p:nvPr/>
        </p:nvPicPr>
        <p:blipFill>
          <a:blip r:embed="rId8"/>
          <a:stretch>
            <a:fillRect/>
          </a:stretch>
        </p:blipFill>
        <p:spPr>
          <a:xfrm>
            <a:off x="381000" y="3535561"/>
            <a:ext cx="214313" cy="175320"/>
          </a:xfrm>
          <a:prstGeom prst="rect">
            <a:avLst/>
          </a:prstGeom>
        </p:spPr>
      </p:pic>
      <p:pic>
        <p:nvPicPr>
          <p:cNvPr id="8" name="SK-19-img-7" descr="preencoded.png"/>
          <p:cNvPicPr>
            <a:picLocks noChangeAspect="1"/>
          </p:cNvPicPr>
          <p:nvPr/>
        </p:nvPicPr>
        <p:blipFill>
          <a:blip r:embed="rId9"/>
          <a:stretch>
            <a:fillRect/>
          </a:stretch>
        </p:blipFill>
        <p:spPr>
          <a:xfrm>
            <a:off x="381000" y="3866108"/>
            <a:ext cx="4267200" cy="438150"/>
          </a:xfrm>
          <a:prstGeom prst="rect">
            <a:avLst/>
          </a:prstGeom>
        </p:spPr>
      </p:pic>
      <p:pic>
        <p:nvPicPr>
          <p:cNvPr id="9" name="SK-19-img-8" descr="preencoded.png"/>
          <p:cNvPicPr>
            <a:picLocks noChangeAspect="1"/>
          </p:cNvPicPr>
          <p:nvPr/>
        </p:nvPicPr>
        <p:blipFill>
          <a:blip r:embed="rId9"/>
          <a:stretch>
            <a:fillRect/>
          </a:stretch>
        </p:blipFill>
        <p:spPr>
          <a:xfrm>
            <a:off x="381000" y="4399508"/>
            <a:ext cx="4267200" cy="438150"/>
          </a:xfrm>
          <a:prstGeom prst="rect">
            <a:avLst/>
          </a:prstGeom>
        </p:spPr>
      </p:pic>
      <p:pic>
        <p:nvPicPr>
          <p:cNvPr id="10" name="SK-19-img-9" descr="preencoded.png"/>
          <p:cNvPicPr>
            <a:picLocks noChangeAspect="1"/>
          </p:cNvPicPr>
          <p:nvPr/>
        </p:nvPicPr>
        <p:blipFill>
          <a:blip r:embed="rId10"/>
          <a:stretch>
            <a:fillRect/>
          </a:stretch>
        </p:blipFill>
        <p:spPr>
          <a:xfrm>
            <a:off x="5029200" y="1065758"/>
            <a:ext cx="6972300" cy="3978920"/>
          </a:xfrm>
          <a:prstGeom prst="rect">
            <a:avLst/>
          </a:prstGeom>
        </p:spPr>
      </p:pic>
      <p:pic>
        <p:nvPicPr>
          <p:cNvPr id="11" name="SK-19-img-10" descr="preencoded.png"/>
          <p:cNvPicPr>
            <a:picLocks noChangeAspect="1"/>
          </p:cNvPicPr>
          <p:nvPr/>
        </p:nvPicPr>
        <p:blipFill>
          <a:blip r:embed="rId11"/>
          <a:stretch>
            <a:fillRect/>
          </a:stretch>
        </p:blipFill>
        <p:spPr>
          <a:xfrm>
            <a:off x="5257800" y="1335286"/>
            <a:ext cx="214313" cy="175320"/>
          </a:xfrm>
          <a:prstGeom prst="rect">
            <a:avLst/>
          </a:prstGeom>
        </p:spPr>
      </p:pic>
      <p:pic>
        <p:nvPicPr>
          <p:cNvPr id="12" name="SK-19-img-11" descr="preencoded.png"/>
          <p:cNvPicPr>
            <a:picLocks noChangeAspect="1"/>
          </p:cNvPicPr>
          <p:nvPr/>
        </p:nvPicPr>
        <p:blipFill>
          <a:blip r:embed="rId12"/>
          <a:stretch>
            <a:fillRect/>
          </a:stretch>
        </p:blipFill>
        <p:spPr>
          <a:xfrm>
            <a:off x="5257800" y="1665833"/>
            <a:ext cx="266700" cy="266700"/>
          </a:xfrm>
          <a:prstGeom prst="rect">
            <a:avLst/>
          </a:prstGeom>
        </p:spPr>
      </p:pic>
      <p:pic>
        <p:nvPicPr>
          <p:cNvPr id="13" name="SK-19-img-12" descr="preencoded.png"/>
          <p:cNvPicPr>
            <a:picLocks noChangeAspect="1"/>
          </p:cNvPicPr>
          <p:nvPr/>
        </p:nvPicPr>
        <p:blipFill>
          <a:blip r:embed="rId12"/>
          <a:stretch>
            <a:fillRect/>
          </a:stretch>
        </p:blipFill>
        <p:spPr>
          <a:xfrm>
            <a:off x="5257800" y="2075408"/>
            <a:ext cx="266700" cy="266700"/>
          </a:xfrm>
          <a:prstGeom prst="rect">
            <a:avLst/>
          </a:prstGeom>
        </p:spPr>
      </p:pic>
      <p:pic>
        <p:nvPicPr>
          <p:cNvPr id="14" name="SK-19-img-13" descr="preencoded.png"/>
          <p:cNvPicPr>
            <a:picLocks noChangeAspect="1"/>
          </p:cNvPicPr>
          <p:nvPr/>
        </p:nvPicPr>
        <p:blipFill>
          <a:blip r:embed="rId12"/>
          <a:stretch>
            <a:fillRect/>
          </a:stretch>
        </p:blipFill>
        <p:spPr>
          <a:xfrm>
            <a:off x="5257800" y="2484983"/>
            <a:ext cx="266700" cy="266700"/>
          </a:xfrm>
          <a:prstGeom prst="rect">
            <a:avLst/>
          </a:prstGeom>
        </p:spPr>
      </p:pic>
      <p:pic>
        <p:nvPicPr>
          <p:cNvPr id="15" name="SK-19-img-14" descr="preencoded.png"/>
          <p:cNvPicPr>
            <a:picLocks noChangeAspect="1"/>
          </p:cNvPicPr>
          <p:nvPr/>
        </p:nvPicPr>
        <p:blipFill>
          <a:blip r:embed="rId13"/>
          <a:stretch>
            <a:fillRect/>
          </a:stretch>
        </p:blipFill>
        <p:spPr>
          <a:xfrm>
            <a:off x="5029200" y="5187553"/>
            <a:ext cx="6972300" cy="1479947"/>
          </a:xfrm>
          <a:prstGeom prst="rect">
            <a:avLst/>
          </a:prstGeom>
        </p:spPr>
      </p:pic>
      <p:pic>
        <p:nvPicPr>
          <p:cNvPr id="16" name="SK-19-img-15" descr="preencoded.png"/>
          <p:cNvPicPr>
            <a:picLocks noChangeAspect="1"/>
          </p:cNvPicPr>
          <p:nvPr/>
        </p:nvPicPr>
        <p:blipFill>
          <a:blip r:embed="rId14"/>
          <a:stretch>
            <a:fillRect/>
          </a:stretch>
        </p:blipFill>
        <p:spPr>
          <a:xfrm>
            <a:off x="5219700" y="5413921"/>
            <a:ext cx="190500" cy="152400"/>
          </a:xfrm>
          <a:prstGeom prst="rect">
            <a:avLst/>
          </a:prstGeom>
        </p:spPr>
      </p:pic>
      <p:sp>
        <p:nvSpPr>
          <p:cNvPr id="17" name="SK-19-text-16"/>
          <p:cNvSpPr/>
          <p:nvPr/>
        </p:nvSpPr>
        <p:spPr>
          <a:xfrm>
            <a:off x="381000" y="209550"/>
            <a:ext cx="4648349"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18" name="SK-19-text-17"/>
          <p:cNvSpPr/>
          <p:nvPr/>
        </p:nvSpPr>
        <p:spPr>
          <a:xfrm>
            <a:off x="381000" y="371475"/>
            <a:ext cx="1014984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BP Management and Monitoring ACEi/ARB</a:t>
            </a:r>
            <a:endParaRPr lang="en-US" sz="1800" dirty="0"/>
          </a:p>
        </p:txBody>
      </p:sp>
      <p:sp>
        <p:nvSpPr>
          <p:cNvPr id="19" name="SK-19-text-18"/>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0" name="SK-19-text-19"/>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1" name="SK-19-text-20"/>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2" name="SK-19-text-21"/>
          <p:cNvSpPr/>
          <p:nvPr/>
        </p:nvSpPr>
        <p:spPr>
          <a:xfrm>
            <a:off x="690563" y="3494633"/>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Blood Pressure Targets</a:t>
            </a:r>
            <a:endParaRPr lang="en-US" sz="1350" dirty="0"/>
          </a:p>
        </p:txBody>
      </p:sp>
      <p:sp>
        <p:nvSpPr>
          <p:cNvPr id="23" name="SK-19-text-22"/>
          <p:cNvSpPr/>
          <p:nvPr/>
        </p:nvSpPr>
        <p:spPr>
          <a:xfrm>
            <a:off x="381000" y="3978027"/>
            <a:ext cx="29146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4A4A4A"/>
                </a:solidFill>
              </a:rPr>
              <a:t>CKD + Proteinuria</a:t>
            </a:r>
            <a:endParaRPr lang="en-US" sz="1125" dirty="0"/>
          </a:p>
        </p:txBody>
      </p:sp>
      <p:sp>
        <p:nvSpPr>
          <p:cNvPr id="24" name="SK-19-text-23"/>
          <p:cNvSpPr/>
          <p:nvPr/>
        </p:nvSpPr>
        <p:spPr>
          <a:xfrm>
            <a:off x="3308598" y="3942308"/>
            <a:ext cx="3505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&lt;130/80 mmHg</a:t>
            </a:r>
            <a:endParaRPr lang="en-US" sz="1500" dirty="0"/>
          </a:p>
        </p:txBody>
      </p:sp>
      <p:sp>
        <p:nvSpPr>
          <p:cNvPr id="25" name="SK-19-text-24"/>
          <p:cNvSpPr/>
          <p:nvPr/>
        </p:nvSpPr>
        <p:spPr>
          <a:xfrm>
            <a:off x="381000" y="4511427"/>
            <a:ext cx="23431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4A4A4A"/>
                </a:solidFill>
              </a:rPr>
              <a:t>T2DM (No CKD)</a:t>
            </a:r>
            <a:endParaRPr lang="en-US" sz="1125" dirty="0"/>
          </a:p>
        </p:txBody>
      </p:sp>
      <p:sp>
        <p:nvSpPr>
          <p:cNvPr id="26" name="SK-19-text-25"/>
          <p:cNvSpPr/>
          <p:nvPr/>
        </p:nvSpPr>
        <p:spPr>
          <a:xfrm>
            <a:off x="3308598" y="4475708"/>
            <a:ext cx="3505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&lt;140/90 mmHg</a:t>
            </a:r>
            <a:endParaRPr lang="en-US" sz="1500" dirty="0"/>
          </a:p>
        </p:txBody>
      </p:sp>
      <p:sp>
        <p:nvSpPr>
          <p:cNvPr id="27" name="SK-19-text-26"/>
          <p:cNvSpPr/>
          <p:nvPr/>
        </p:nvSpPr>
        <p:spPr>
          <a:xfrm>
            <a:off x="381000" y="4932908"/>
            <a:ext cx="995553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Add CCB or thiazide-like diuretic if targets not met with ACEi/ARB.</a:t>
            </a:r>
            <a:endParaRPr lang="en-US" sz="975" dirty="0"/>
          </a:p>
        </p:txBody>
      </p:sp>
      <p:sp>
        <p:nvSpPr>
          <p:cNvPr id="28" name="SK-19-text-27"/>
          <p:cNvSpPr/>
          <p:nvPr/>
        </p:nvSpPr>
        <p:spPr>
          <a:xfrm>
            <a:off x="5567363" y="1294358"/>
            <a:ext cx="66246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RAAS Blockade Monitoring Protocol</a:t>
            </a:r>
            <a:endParaRPr lang="en-US" sz="1350" dirty="0"/>
          </a:p>
        </p:txBody>
      </p:sp>
      <p:sp>
        <p:nvSpPr>
          <p:cNvPr id="29" name="SK-19-text-28"/>
          <p:cNvSpPr/>
          <p:nvPr/>
        </p:nvSpPr>
        <p:spPr>
          <a:xfrm>
            <a:off x="5353943" y="1665833"/>
            <a:ext cx="2667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1</a:t>
            </a:r>
            <a:endParaRPr lang="en-US" sz="1050" dirty="0"/>
          </a:p>
        </p:txBody>
      </p:sp>
      <p:sp>
        <p:nvSpPr>
          <p:cNvPr id="30" name="SK-19-text-29"/>
          <p:cNvSpPr/>
          <p:nvPr/>
        </p:nvSpPr>
        <p:spPr>
          <a:xfrm>
            <a:off x="5667375" y="1665833"/>
            <a:ext cx="6524625" cy="266700"/>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Baseline Assessment:</a:t>
            </a:r>
            <a:r>
              <a:rPr lang="en-US" sz="1125" dirty="0">
                <a:solidFill>
                  <a:srgbClr val="2D2D2D"/>
                </a:solidFill>
              </a:rPr>
              <a:t> Check U&amp;Es (K+ and eGFR) before starting ACE inhibitor or ARB.</a:t>
            </a:r>
            <a:endParaRPr lang="en-US" sz="1125" dirty="0"/>
          </a:p>
        </p:txBody>
      </p:sp>
      <p:sp>
        <p:nvSpPr>
          <p:cNvPr id="31" name="SK-19-text-30"/>
          <p:cNvSpPr/>
          <p:nvPr/>
        </p:nvSpPr>
        <p:spPr>
          <a:xfrm>
            <a:off x="5353943" y="2075408"/>
            <a:ext cx="2667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2</a:t>
            </a:r>
            <a:endParaRPr lang="en-US" sz="1050" dirty="0"/>
          </a:p>
        </p:txBody>
      </p:sp>
      <p:sp>
        <p:nvSpPr>
          <p:cNvPr id="32" name="SK-19-text-31"/>
          <p:cNvSpPr/>
          <p:nvPr/>
        </p:nvSpPr>
        <p:spPr>
          <a:xfrm>
            <a:off x="5667375" y="2075408"/>
            <a:ext cx="6524625" cy="266700"/>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Post-Initiation:</a:t>
            </a:r>
            <a:r>
              <a:rPr lang="en-US" sz="1125" dirty="0">
                <a:solidFill>
                  <a:srgbClr val="2D2D2D"/>
                </a:solidFill>
              </a:rPr>
              <a:t> Recheck U&amp;Es and eGFR </a:t>
            </a:r>
            <a:r>
              <a:rPr lang="en-US" sz="1125" b="1" dirty="0">
                <a:solidFill>
                  <a:srgbClr val="2D2D2D"/>
                </a:solidFill>
              </a:rPr>
              <a:t>1–2 weeks</a:t>
            </a:r>
            <a:r>
              <a:rPr lang="en-US" sz="1125" dirty="0">
                <a:solidFill>
                  <a:srgbClr val="2D2D2D"/>
                </a:solidFill>
              </a:rPr>
              <a:t> after starting or any dose increase.</a:t>
            </a:r>
            <a:endParaRPr lang="en-US" sz="1125" dirty="0"/>
          </a:p>
        </p:txBody>
      </p:sp>
      <p:sp>
        <p:nvSpPr>
          <p:cNvPr id="33" name="SK-19-text-32"/>
          <p:cNvSpPr/>
          <p:nvPr/>
        </p:nvSpPr>
        <p:spPr>
          <a:xfrm>
            <a:off x="5353943" y="2484983"/>
            <a:ext cx="2667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3</a:t>
            </a:r>
            <a:endParaRPr lang="en-US" sz="1050" dirty="0"/>
          </a:p>
        </p:txBody>
      </p:sp>
      <p:sp>
        <p:nvSpPr>
          <p:cNvPr id="34" name="SK-19-text-33"/>
          <p:cNvSpPr/>
          <p:nvPr/>
        </p:nvSpPr>
        <p:spPr>
          <a:xfrm>
            <a:off x="5667375" y="2484983"/>
            <a:ext cx="6105525"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Acceptable Change:</a:t>
            </a:r>
            <a:r>
              <a:rPr lang="en-US" sz="1125" dirty="0">
                <a:solidFill>
                  <a:srgbClr val="2D2D2D"/>
                </a:solidFill>
              </a:rPr>
              <a:t> A fall in eGFR of </a:t>
            </a:r>
            <a:r>
              <a:rPr lang="en-US" sz="1125" b="1" dirty="0">
                <a:solidFill>
                  <a:srgbClr val="2D2D2D"/>
                </a:solidFill>
              </a:rPr>
              <a:t>up to 25%</a:t>
            </a:r>
            <a:r>
              <a:rPr lang="en-US" sz="1125" dirty="0">
                <a:solidFill>
                  <a:srgbClr val="2D2D2D"/>
                </a:solidFill>
              </a:rPr>
              <a:t> is expected and acceptable (haemodynamic effect).</a:t>
            </a:r>
            <a:endParaRPr lang="en-US" sz="1125" dirty="0"/>
          </a:p>
        </p:txBody>
      </p:sp>
      <p:sp>
        <p:nvSpPr>
          <p:cNvPr id="35" name="SK-19-text-34"/>
          <p:cNvSpPr/>
          <p:nvPr/>
        </p:nvSpPr>
        <p:spPr>
          <a:xfrm>
            <a:off x="5410200" y="5378053"/>
            <a:ext cx="65913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 RED FLAG: When to Hold</a:t>
            </a:r>
            <a:endParaRPr lang="en-US" sz="1200" dirty="0"/>
          </a:p>
        </p:txBody>
      </p:sp>
      <p:sp>
        <p:nvSpPr>
          <p:cNvPr id="36" name="SK-19-text-35"/>
          <p:cNvSpPr/>
          <p:nvPr/>
        </p:nvSpPr>
        <p:spPr>
          <a:xfrm>
            <a:off x="5219700" y="5682853"/>
            <a:ext cx="6591300" cy="794147"/>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If </a:t>
            </a:r>
            <a:r>
              <a:rPr lang="en-US" sz="1050" b="1" dirty="0">
                <a:solidFill>
                  <a:srgbClr val="444444"/>
                </a:solidFill>
              </a:rPr>
              <a:t>eGFR falls &gt;25%</a:t>
            </a:r>
            <a:r>
              <a:rPr lang="en-US" sz="1050" dirty="0">
                <a:solidFill>
                  <a:srgbClr val="444444"/>
                </a:solidFill>
              </a:rPr>
              <a:t> or </a:t>
            </a:r>
            <a:r>
              <a:rPr lang="en-US" sz="1050" b="1" dirty="0">
                <a:solidFill>
                  <a:srgbClr val="444444"/>
                </a:solidFill>
              </a:rPr>
              <a:t>serum K+ rises &gt;5.5 mmol/L</a:t>
            </a:r>
            <a:r>
              <a:rPr lang="en-US" sz="1050" dirty="0">
                <a:solidFill>
                  <a:srgbClr val="444444"/>
                </a:solidFill>
              </a:rPr>
              <a:t>:</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2-img-4" descr="preencoded.png"/>
          <p:cNvPicPr>
            <a:picLocks noChangeAspect="1"/>
          </p:cNvPicPr>
          <p:nvPr/>
        </p:nvPicPr>
        <p:blipFill>
          <a:blip r:embed="rId5"/>
          <a:stretch>
            <a:fillRect/>
          </a:stretch>
        </p:blipFill>
        <p:spPr>
          <a:xfrm>
            <a:off x="285750" y="1854398"/>
            <a:ext cx="6800850" cy="4024313"/>
          </a:xfrm>
          <a:prstGeom prst="rect">
            <a:avLst/>
          </a:prstGeom>
        </p:spPr>
      </p:pic>
      <p:pic>
        <p:nvPicPr>
          <p:cNvPr id="6" name="SK-2-img-5" descr="preencoded.png"/>
          <p:cNvPicPr>
            <a:picLocks noChangeAspect="1"/>
          </p:cNvPicPr>
          <p:nvPr/>
        </p:nvPicPr>
        <p:blipFill>
          <a:blip r:embed="rId6"/>
          <a:stretch>
            <a:fillRect/>
          </a:stretch>
        </p:blipFill>
        <p:spPr>
          <a:xfrm>
            <a:off x="571500" y="2140148"/>
            <a:ext cx="6229350" cy="381000"/>
          </a:xfrm>
          <a:prstGeom prst="rect">
            <a:avLst/>
          </a:prstGeom>
        </p:spPr>
      </p:pic>
      <p:pic>
        <p:nvPicPr>
          <p:cNvPr id="7" name="SK-2-img-6" descr="preencoded.png"/>
          <p:cNvPicPr>
            <a:picLocks noChangeAspect="1"/>
          </p:cNvPicPr>
          <p:nvPr/>
        </p:nvPicPr>
        <p:blipFill>
          <a:blip r:embed="rId7"/>
          <a:stretch>
            <a:fillRect/>
          </a:stretch>
        </p:blipFill>
        <p:spPr>
          <a:xfrm>
            <a:off x="571500" y="2187773"/>
            <a:ext cx="238125" cy="190500"/>
          </a:xfrm>
          <a:prstGeom prst="rect">
            <a:avLst/>
          </a:prstGeom>
        </p:spPr>
      </p:pic>
      <p:pic>
        <p:nvPicPr>
          <p:cNvPr id="8" name="SK-2-img-7" descr="preencoded.png"/>
          <p:cNvPicPr>
            <a:picLocks noChangeAspect="1"/>
          </p:cNvPicPr>
          <p:nvPr/>
        </p:nvPicPr>
        <p:blipFill>
          <a:blip r:embed="rId8"/>
          <a:stretch>
            <a:fillRect/>
          </a:stretch>
        </p:blipFill>
        <p:spPr>
          <a:xfrm>
            <a:off x="578644" y="2788295"/>
            <a:ext cx="214313" cy="175320"/>
          </a:xfrm>
          <a:prstGeom prst="rect">
            <a:avLst/>
          </a:prstGeom>
        </p:spPr>
      </p:pic>
      <p:pic>
        <p:nvPicPr>
          <p:cNvPr id="9" name="SK-2-img-8" descr="preencoded.png"/>
          <p:cNvPicPr>
            <a:picLocks noChangeAspect="1"/>
          </p:cNvPicPr>
          <p:nvPr/>
        </p:nvPicPr>
        <p:blipFill>
          <a:blip r:embed="rId9"/>
          <a:stretch>
            <a:fillRect/>
          </a:stretch>
        </p:blipFill>
        <p:spPr>
          <a:xfrm>
            <a:off x="578644" y="3393132"/>
            <a:ext cx="214313" cy="175320"/>
          </a:xfrm>
          <a:prstGeom prst="rect">
            <a:avLst/>
          </a:prstGeom>
        </p:spPr>
      </p:pic>
      <p:pic>
        <p:nvPicPr>
          <p:cNvPr id="10" name="SK-2-img-9" descr="preencoded.png"/>
          <p:cNvPicPr>
            <a:picLocks noChangeAspect="1"/>
          </p:cNvPicPr>
          <p:nvPr/>
        </p:nvPicPr>
        <p:blipFill>
          <a:blip r:embed="rId10"/>
          <a:stretch>
            <a:fillRect/>
          </a:stretch>
        </p:blipFill>
        <p:spPr>
          <a:xfrm>
            <a:off x="578644" y="3997970"/>
            <a:ext cx="214313" cy="175320"/>
          </a:xfrm>
          <a:prstGeom prst="rect">
            <a:avLst/>
          </a:prstGeom>
        </p:spPr>
      </p:pic>
      <p:pic>
        <p:nvPicPr>
          <p:cNvPr id="11" name="SK-2-img-10" descr="preencoded.png"/>
          <p:cNvPicPr>
            <a:picLocks noChangeAspect="1"/>
          </p:cNvPicPr>
          <p:nvPr/>
        </p:nvPicPr>
        <p:blipFill>
          <a:blip r:embed="rId11"/>
          <a:stretch>
            <a:fillRect/>
          </a:stretch>
        </p:blipFill>
        <p:spPr>
          <a:xfrm>
            <a:off x="578644" y="4602807"/>
            <a:ext cx="214313" cy="175320"/>
          </a:xfrm>
          <a:prstGeom prst="rect">
            <a:avLst/>
          </a:prstGeom>
        </p:spPr>
      </p:pic>
      <p:pic>
        <p:nvPicPr>
          <p:cNvPr id="12" name="SK-2-img-11" descr="preencoded.png"/>
          <p:cNvPicPr>
            <a:picLocks noChangeAspect="1"/>
          </p:cNvPicPr>
          <p:nvPr/>
        </p:nvPicPr>
        <p:blipFill>
          <a:blip r:embed="rId12"/>
          <a:stretch>
            <a:fillRect/>
          </a:stretch>
        </p:blipFill>
        <p:spPr>
          <a:xfrm>
            <a:off x="578644" y="5207645"/>
            <a:ext cx="214313" cy="175320"/>
          </a:xfrm>
          <a:prstGeom prst="rect">
            <a:avLst/>
          </a:prstGeom>
        </p:spPr>
      </p:pic>
      <p:pic>
        <p:nvPicPr>
          <p:cNvPr id="13" name="SK-2-img-12" descr="preencoded.png"/>
          <p:cNvPicPr>
            <a:picLocks noChangeAspect="1"/>
          </p:cNvPicPr>
          <p:nvPr/>
        </p:nvPicPr>
        <p:blipFill>
          <a:blip r:embed="rId13"/>
          <a:stretch>
            <a:fillRect/>
          </a:stretch>
        </p:blipFill>
        <p:spPr>
          <a:xfrm>
            <a:off x="7372350" y="2221855"/>
            <a:ext cx="4533900" cy="3289399"/>
          </a:xfrm>
          <a:prstGeom prst="rect">
            <a:avLst/>
          </a:prstGeom>
        </p:spPr>
      </p:pic>
      <p:pic>
        <p:nvPicPr>
          <p:cNvPr id="14" name="SK-2-img-13" descr="preencoded.png"/>
          <p:cNvPicPr>
            <a:picLocks noChangeAspect="1"/>
          </p:cNvPicPr>
          <p:nvPr/>
        </p:nvPicPr>
        <p:blipFill>
          <a:blip r:embed="rId14"/>
          <a:stretch>
            <a:fillRect/>
          </a:stretch>
        </p:blipFill>
        <p:spPr>
          <a:xfrm>
            <a:off x="7658100" y="2507605"/>
            <a:ext cx="3962400" cy="381000"/>
          </a:xfrm>
          <a:prstGeom prst="rect">
            <a:avLst/>
          </a:prstGeom>
        </p:spPr>
      </p:pic>
      <p:pic>
        <p:nvPicPr>
          <p:cNvPr id="15" name="SK-2-img-14" descr="preencoded.png"/>
          <p:cNvPicPr>
            <a:picLocks noChangeAspect="1"/>
          </p:cNvPicPr>
          <p:nvPr/>
        </p:nvPicPr>
        <p:blipFill>
          <a:blip r:embed="rId15"/>
          <a:stretch>
            <a:fillRect/>
          </a:stretch>
        </p:blipFill>
        <p:spPr>
          <a:xfrm>
            <a:off x="7658100" y="2555230"/>
            <a:ext cx="238125" cy="190500"/>
          </a:xfrm>
          <a:prstGeom prst="rect">
            <a:avLst/>
          </a:prstGeom>
        </p:spPr>
      </p:pic>
      <p:sp>
        <p:nvSpPr>
          <p:cNvPr id="16" name="SK-2-text-15"/>
          <p:cNvSpPr/>
          <p:nvPr/>
        </p:nvSpPr>
        <p:spPr>
          <a:xfrm>
            <a:off x="381000" y="209550"/>
            <a:ext cx="3570089"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17" name="SK-2-text-16"/>
          <p:cNvSpPr/>
          <p:nvPr/>
        </p:nvSpPr>
        <p:spPr>
          <a:xfrm>
            <a:off x="381000" y="371475"/>
            <a:ext cx="877824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Disclaimer and Clinical Currency</a:t>
            </a:r>
            <a:endParaRPr lang="en-US" sz="1800" dirty="0"/>
          </a:p>
        </p:txBody>
      </p:sp>
      <p:sp>
        <p:nvSpPr>
          <p:cNvPr id="18" name="SK-2-text-17"/>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19" name="SK-2-text-18"/>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0" name="SK-2-text-19"/>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1" name="SK-2-text-20"/>
          <p:cNvSpPr/>
          <p:nvPr/>
        </p:nvSpPr>
        <p:spPr>
          <a:xfrm>
            <a:off x="923925" y="2140148"/>
            <a:ext cx="6858000" cy="38100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Clinical Currency &amp; References</a:t>
            </a:r>
            <a:endParaRPr lang="en-US" sz="1500" dirty="0"/>
          </a:p>
        </p:txBody>
      </p:sp>
      <p:sp>
        <p:nvSpPr>
          <p:cNvPr id="22" name="SK-2-text-21"/>
          <p:cNvSpPr/>
          <p:nvPr/>
        </p:nvSpPr>
        <p:spPr>
          <a:xfrm>
            <a:off x="942975" y="2711648"/>
            <a:ext cx="718947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NICE NG28 (Updated February 2026)</a:t>
            </a:r>
            <a:endParaRPr lang="en-US" sz="1275" dirty="0"/>
          </a:p>
        </p:txBody>
      </p:sp>
      <p:sp>
        <p:nvSpPr>
          <p:cNvPr id="23" name="SK-2-text-22"/>
          <p:cNvSpPr/>
          <p:nvPr/>
        </p:nvSpPr>
        <p:spPr>
          <a:xfrm>
            <a:off x="942975" y="2973586"/>
            <a:ext cx="714756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666666"/>
                </a:solidFill>
              </a:rPr>
              <a:t>Type 2 Diabetes Management &amp; New CKD Pathway</a:t>
            </a:r>
            <a:endParaRPr lang="en-US" sz="1050" dirty="0"/>
          </a:p>
        </p:txBody>
      </p:sp>
      <p:sp>
        <p:nvSpPr>
          <p:cNvPr id="24" name="SK-2-text-23"/>
          <p:cNvSpPr/>
          <p:nvPr/>
        </p:nvSpPr>
        <p:spPr>
          <a:xfrm>
            <a:off x="942975" y="3316486"/>
            <a:ext cx="893826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NICE NG203 (2021 + SGLT2i 2023 Update)</a:t>
            </a:r>
            <a:endParaRPr lang="en-US" sz="1275" dirty="0"/>
          </a:p>
        </p:txBody>
      </p:sp>
      <p:sp>
        <p:nvSpPr>
          <p:cNvPr id="25" name="SK-2-text-24"/>
          <p:cNvSpPr/>
          <p:nvPr/>
        </p:nvSpPr>
        <p:spPr>
          <a:xfrm>
            <a:off x="942975" y="3578423"/>
            <a:ext cx="784098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666666"/>
                </a:solidFill>
              </a:rPr>
              <a:t>Chronic Kidney Disease: Assessment and Management</a:t>
            </a:r>
            <a:endParaRPr lang="en-US" sz="1050" dirty="0"/>
          </a:p>
        </p:txBody>
      </p:sp>
      <p:sp>
        <p:nvSpPr>
          <p:cNvPr id="26" name="SK-2-text-25"/>
          <p:cNvSpPr/>
          <p:nvPr/>
        </p:nvSpPr>
        <p:spPr>
          <a:xfrm>
            <a:off x="942975" y="3921323"/>
            <a:ext cx="537591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NICE TA877 (March 2023)</a:t>
            </a:r>
            <a:endParaRPr lang="en-US" sz="1275" dirty="0"/>
          </a:p>
        </p:txBody>
      </p:sp>
      <p:sp>
        <p:nvSpPr>
          <p:cNvPr id="27" name="SK-2-text-26"/>
          <p:cNvSpPr/>
          <p:nvPr/>
        </p:nvSpPr>
        <p:spPr>
          <a:xfrm>
            <a:off x="942975" y="4183261"/>
            <a:ext cx="746760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666666"/>
                </a:solidFill>
              </a:rPr>
              <a:t>Finerenone for treating CKD in Type 2 Diabetes</a:t>
            </a:r>
            <a:endParaRPr lang="en-US" sz="1050" dirty="0"/>
          </a:p>
        </p:txBody>
      </p:sp>
      <p:sp>
        <p:nvSpPr>
          <p:cNvPr id="28" name="SK-2-text-27"/>
          <p:cNvSpPr/>
          <p:nvPr/>
        </p:nvSpPr>
        <p:spPr>
          <a:xfrm>
            <a:off x="942975" y="4526161"/>
            <a:ext cx="362712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BNF 2026 Edition</a:t>
            </a:r>
            <a:endParaRPr lang="en-US" sz="1275" dirty="0"/>
          </a:p>
        </p:txBody>
      </p:sp>
      <p:sp>
        <p:nvSpPr>
          <p:cNvPr id="29" name="SK-2-text-28"/>
          <p:cNvSpPr/>
          <p:nvPr/>
        </p:nvSpPr>
        <p:spPr>
          <a:xfrm>
            <a:off x="942975" y="4788098"/>
            <a:ext cx="768096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666666"/>
                </a:solidFill>
              </a:rPr>
              <a:t>Current Pharmacological Dosing &amp; eGFR Thresholds</a:t>
            </a:r>
            <a:endParaRPr lang="en-US" sz="1050" dirty="0"/>
          </a:p>
        </p:txBody>
      </p:sp>
      <p:sp>
        <p:nvSpPr>
          <p:cNvPr id="30" name="SK-2-text-29"/>
          <p:cNvSpPr/>
          <p:nvPr/>
        </p:nvSpPr>
        <p:spPr>
          <a:xfrm>
            <a:off x="942975" y="5130998"/>
            <a:ext cx="848487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West Yorkshire CKD Guidelines (July 2025)</a:t>
            </a:r>
            <a:endParaRPr lang="en-US" sz="1275" dirty="0"/>
          </a:p>
        </p:txBody>
      </p:sp>
      <p:sp>
        <p:nvSpPr>
          <p:cNvPr id="31" name="SK-2-text-30"/>
          <p:cNvSpPr/>
          <p:nvPr/>
        </p:nvSpPr>
        <p:spPr>
          <a:xfrm>
            <a:off x="942975" y="5392936"/>
            <a:ext cx="688086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666666"/>
                </a:solidFill>
              </a:rPr>
              <a:t>Regional Shared Care &amp; Initiation Protocols</a:t>
            </a:r>
            <a:endParaRPr lang="en-US" sz="1050" dirty="0"/>
          </a:p>
        </p:txBody>
      </p:sp>
      <p:sp>
        <p:nvSpPr>
          <p:cNvPr id="32" name="SK-2-text-31"/>
          <p:cNvSpPr/>
          <p:nvPr/>
        </p:nvSpPr>
        <p:spPr>
          <a:xfrm>
            <a:off x="8010525" y="2507605"/>
            <a:ext cx="3962400" cy="38100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Important Note</a:t>
            </a:r>
            <a:endParaRPr lang="en-US" sz="1500" dirty="0"/>
          </a:p>
        </p:txBody>
      </p:sp>
      <p:sp>
        <p:nvSpPr>
          <p:cNvPr id="33" name="SK-2-text-32"/>
          <p:cNvSpPr/>
          <p:nvPr/>
        </p:nvSpPr>
        <p:spPr>
          <a:xfrm>
            <a:off x="7658100" y="3031480"/>
            <a:ext cx="3962400" cy="2194024"/>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This deck is specifically designed for </a:t>
            </a:r>
            <a:r>
              <a:rPr lang="en-US" sz="1200" b="1" dirty="0">
                <a:solidFill>
                  <a:srgbClr val="EF7D00"/>
                </a:solidFill>
              </a:rPr>
              <a:t>AKT/SCA Exam Preparation</a:t>
            </a:r>
            <a:r>
              <a:rPr lang="en-US" sz="1200" dirty="0">
                <a:solidFill>
                  <a:srgbClr val="2D2D2D"/>
                </a:solidFill>
              </a:rPr>
              <a:t>.
While current as of </a:t>
            </a:r>
            <a:r>
              <a:rPr lang="en-US" sz="1200" b="1" dirty="0">
                <a:solidFill>
                  <a:srgbClr val="EF7D00"/>
                </a:solidFill>
              </a:rPr>
              <a:t>May 2026</a:t>
            </a:r>
            <a:r>
              <a:rPr lang="en-US" sz="1200" dirty="0">
                <a:solidFill>
                  <a:srgbClr val="2D2D2D"/>
                </a:solidFill>
              </a:rPr>
              <a:t>, clinical guidelines are subject to rapid change.
</a:t>
            </a:r>
            <a:r>
              <a:rPr lang="en-US" sz="1200" b="1" dirty="0">
                <a:solidFill>
                  <a:srgbClr val="D32F2F"/>
                </a:solidFill>
              </a:rPr>
              <a:t>Clinical Practice:</a:t>
            </a:r>
            <a:r>
              <a:rPr lang="en-US" sz="1200" dirty="0">
                <a:solidFill>
                  <a:srgbClr val="2D2D2D"/>
                </a:solidFill>
              </a:rPr>
              <a:t> Always cross-reference with the live </a:t>
            </a:r>
            <a:r>
              <a:rPr lang="en-US" sz="1200" b="1" dirty="0">
                <a:solidFill>
                  <a:srgbClr val="EF7D00"/>
                </a:solidFill>
              </a:rPr>
              <a:t>NICE Pathways</a:t>
            </a:r>
            <a:r>
              <a:rPr lang="en-US" sz="1200" dirty="0">
                <a:solidFill>
                  <a:srgbClr val="2D2D2D"/>
                </a:solidFill>
              </a:rPr>
              <a:t> and local </a:t>
            </a:r>
            <a:r>
              <a:rPr lang="en-US" sz="1200" b="1" dirty="0">
                <a:solidFill>
                  <a:srgbClr val="EF7D00"/>
                </a:solidFill>
              </a:rPr>
              <a:t>Bradford/West Yorks Formularies</a:t>
            </a:r>
            <a:r>
              <a:rPr lang="en-US" sz="1200" dirty="0">
                <a:solidFill>
                  <a:srgbClr val="2D2D2D"/>
                </a:solidFill>
              </a:rPr>
              <a:t> during patient consultations.</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190500" y="95250"/>
            <a:ext cx="11811000" cy="641896"/>
          </a:xfrm>
          <a:prstGeom prst="rect">
            <a:avLst/>
          </a:prstGeom>
        </p:spPr>
      </p:pic>
      <p:pic>
        <p:nvPicPr>
          <p:cNvPr id="4" name="SK-20-img-3" descr="preencoded.png"/>
          <p:cNvPicPr>
            <a:picLocks noChangeAspect="1"/>
          </p:cNvPicPr>
          <p:nvPr/>
        </p:nvPicPr>
        <p:blipFill>
          <a:blip r:embed="rId5"/>
          <a:stretch>
            <a:fillRect/>
          </a:stretch>
        </p:blipFill>
        <p:spPr>
          <a:xfrm>
            <a:off x="381000" y="1680567"/>
            <a:ext cx="5572125" cy="2581275"/>
          </a:xfrm>
          <a:prstGeom prst="rect">
            <a:avLst/>
          </a:prstGeom>
        </p:spPr>
      </p:pic>
      <p:pic>
        <p:nvPicPr>
          <p:cNvPr id="5" name="SK-20-img-4" descr="preencoded.png"/>
          <p:cNvPicPr>
            <a:picLocks noChangeAspect="1"/>
          </p:cNvPicPr>
          <p:nvPr/>
        </p:nvPicPr>
        <p:blipFill>
          <a:blip r:embed="rId6"/>
          <a:stretch>
            <a:fillRect/>
          </a:stretch>
        </p:blipFill>
        <p:spPr>
          <a:xfrm>
            <a:off x="609600" y="1909167"/>
            <a:ext cx="5114925" cy="352425"/>
          </a:xfrm>
          <a:prstGeom prst="rect">
            <a:avLst/>
          </a:prstGeom>
        </p:spPr>
      </p:pic>
      <p:pic>
        <p:nvPicPr>
          <p:cNvPr id="6" name="SK-20-img-5" descr="preencoded.png"/>
          <p:cNvPicPr>
            <a:picLocks noChangeAspect="1"/>
          </p:cNvPicPr>
          <p:nvPr/>
        </p:nvPicPr>
        <p:blipFill>
          <a:blip r:embed="rId7"/>
          <a:stretch>
            <a:fillRect/>
          </a:stretch>
        </p:blipFill>
        <p:spPr>
          <a:xfrm>
            <a:off x="609600" y="1950095"/>
            <a:ext cx="214313" cy="175320"/>
          </a:xfrm>
          <a:prstGeom prst="rect">
            <a:avLst/>
          </a:prstGeom>
        </p:spPr>
      </p:pic>
      <p:pic>
        <p:nvPicPr>
          <p:cNvPr id="7" name="SK-20-img-6" descr="preencoded.png"/>
          <p:cNvPicPr>
            <a:picLocks noChangeAspect="1"/>
          </p:cNvPicPr>
          <p:nvPr/>
        </p:nvPicPr>
        <p:blipFill>
          <a:blip r:embed="rId8"/>
          <a:stretch>
            <a:fillRect/>
          </a:stretch>
        </p:blipFill>
        <p:spPr>
          <a:xfrm>
            <a:off x="609600" y="2404467"/>
            <a:ext cx="5114925" cy="971550"/>
          </a:xfrm>
          <a:prstGeom prst="rect">
            <a:avLst/>
          </a:prstGeom>
        </p:spPr>
      </p:pic>
      <p:pic>
        <p:nvPicPr>
          <p:cNvPr id="8" name="SK-20-img-7" descr="preencoded.png"/>
          <p:cNvPicPr>
            <a:picLocks noChangeAspect="1"/>
          </p:cNvPicPr>
          <p:nvPr/>
        </p:nvPicPr>
        <p:blipFill>
          <a:blip r:embed="rId9"/>
          <a:stretch>
            <a:fillRect/>
          </a:stretch>
        </p:blipFill>
        <p:spPr>
          <a:xfrm>
            <a:off x="609600" y="3556992"/>
            <a:ext cx="95250" cy="76200"/>
          </a:xfrm>
          <a:prstGeom prst="rect">
            <a:avLst/>
          </a:prstGeom>
        </p:spPr>
      </p:pic>
      <p:pic>
        <p:nvPicPr>
          <p:cNvPr id="9" name="SK-20-img-8" descr="preencoded.png"/>
          <p:cNvPicPr>
            <a:picLocks noChangeAspect="1"/>
          </p:cNvPicPr>
          <p:nvPr/>
        </p:nvPicPr>
        <p:blipFill>
          <a:blip r:embed="rId9"/>
          <a:stretch>
            <a:fillRect/>
          </a:stretch>
        </p:blipFill>
        <p:spPr>
          <a:xfrm>
            <a:off x="609600" y="3871317"/>
            <a:ext cx="95250" cy="76200"/>
          </a:xfrm>
          <a:prstGeom prst="rect">
            <a:avLst/>
          </a:prstGeom>
        </p:spPr>
      </p:pic>
      <p:pic>
        <p:nvPicPr>
          <p:cNvPr id="10" name="SK-20-img-9" descr="preencoded.png"/>
          <p:cNvPicPr>
            <a:picLocks noChangeAspect="1"/>
          </p:cNvPicPr>
          <p:nvPr/>
        </p:nvPicPr>
        <p:blipFill>
          <a:blip r:embed="rId10"/>
          <a:stretch>
            <a:fillRect/>
          </a:stretch>
        </p:blipFill>
        <p:spPr>
          <a:xfrm>
            <a:off x="381000" y="4452342"/>
            <a:ext cx="5572125" cy="1504950"/>
          </a:xfrm>
          <a:prstGeom prst="rect">
            <a:avLst/>
          </a:prstGeom>
        </p:spPr>
      </p:pic>
      <p:pic>
        <p:nvPicPr>
          <p:cNvPr id="11" name="SK-20-img-10" descr="preencoded.png"/>
          <p:cNvPicPr>
            <a:picLocks noChangeAspect="1"/>
          </p:cNvPicPr>
          <p:nvPr/>
        </p:nvPicPr>
        <p:blipFill>
          <a:blip r:embed="rId11"/>
          <a:stretch>
            <a:fillRect/>
          </a:stretch>
        </p:blipFill>
        <p:spPr>
          <a:xfrm>
            <a:off x="571500" y="4938117"/>
            <a:ext cx="178594" cy="148828"/>
          </a:xfrm>
          <a:prstGeom prst="rect">
            <a:avLst/>
          </a:prstGeom>
        </p:spPr>
      </p:pic>
      <p:pic>
        <p:nvPicPr>
          <p:cNvPr id="12" name="SK-20-img-11" descr="preencoded.png"/>
          <p:cNvPicPr>
            <a:picLocks noChangeAspect="1"/>
          </p:cNvPicPr>
          <p:nvPr/>
        </p:nvPicPr>
        <p:blipFill>
          <a:blip r:embed="rId12"/>
          <a:stretch>
            <a:fillRect/>
          </a:stretch>
        </p:blipFill>
        <p:spPr>
          <a:xfrm>
            <a:off x="571500" y="5252442"/>
            <a:ext cx="178594" cy="148828"/>
          </a:xfrm>
          <a:prstGeom prst="rect">
            <a:avLst/>
          </a:prstGeom>
        </p:spPr>
      </p:pic>
      <p:pic>
        <p:nvPicPr>
          <p:cNvPr id="13" name="SK-20-img-12" descr="preencoded.png"/>
          <p:cNvPicPr>
            <a:picLocks noChangeAspect="1"/>
          </p:cNvPicPr>
          <p:nvPr/>
        </p:nvPicPr>
        <p:blipFill>
          <a:blip r:embed="rId13"/>
          <a:stretch>
            <a:fillRect/>
          </a:stretch>
        </p:blipFill>
        <p:spPr>
          <a:xfrm>
            <a:off x="571500" y="5566767"/>
            <a:ext cx="178594" cy="148828"/>
          </a:xfrm>
          <a:prstGeom prst="rect">
            <a:avLst/>
          </a:prstGeom>
        </p:spPr>
      </p:pic>
      <p:pic>
        <p:nvPicPr>
          <p:cNvPr id="14" name="SK-20-img-13" descr="preencoded.png"/>
          <p:cNvPicPr>
            <a:picLocks noChangeAspect="1"/>
          </p:cNvPicPr>
          <p:nvPr/>
        </p:nvPicPr>
        <p:blipFill>
          <a:blip r:embed="rId14"/>
          <a:stretch>
            <a:fillRect/>
          </a:stretch>
        </p:blipFill>
        <p:spPr>
          <a:xfrm>
            <a:off x="6238875" y="1902023"/>
            <a:ext cx="5572125" cy="1781175"/>
          </a:xfrm>
          <a:prstGeom prst="rect">
            <a:avLst/>
          </a:prstGeom>
        </p:spPr>
      </p:pic>
      <p:pic>
        <p:nvPicPr>
          <p:cNvPr id="15" name="SK-20-img-14" descr="preencoded.png"/>
          <p:cNvPicPr>
            <a:picLocks noChangeAspect="1"/>
          </p:cNvPicPr>
          <p:nvPr/>
        </p:nvPicPr>
        <p:blipFill>
          <a:blip r:embed="rId15"/>
          <a:stretch>
            <a:fillRect/>
          </a:stretch>
        </p:blipFill>
        <p:spPr>
          <a:xfrm>
            <a:off x="6467475" y="2130623"/>
            <a:ext cx="5114925" cy="352425"/>
          </a:xfrm>
          <a:prstGeom prst="rect">
            <a:avLst/>
          </a:prstGeom>
        </p:spPr>
      </p:pic>
      <p:pic>
        <p:nvPicPr>
          <p:cNvPr id="16" name="SK-20-img-15" descr="preencoded.png"/>
          <p:cNvPicPr>
            <a:picLocks noChangeAspect="1"/>
          </p:cNvPicPr>
          <p:nvPr/>
        </p:nvPicPr>
        <p:blipFill>
          <a:blip r:embed="rId16"/>
          <a:stretch>
            <a:fillRect/>
          </a:stretch>
        </p:blipFill>
        <p:spPr>
          <a:xfrm>
            <a:off x="6467475" y="2171551"/>
            <a:ext cx="214313" cy="175320"/>
          </a:xfrm>
          <a:prstGeom prst="rect">
            <a:avLst/>
          </a:prstGeom>
        </p:spPr>
      </p:pic>
      <p:pic>
        <p:nvPicPr>
          <p:cNvPr id="17" name="SK-20-img-16" descr="preencoded.png"/>
          <p:cNvPicPr>
            <a:picLocks noChangeAspect="1"/>
          </p:cNvPicPr>
          <p:nvPr/>
        </p:nvPicPr>
        <p:blipFill>
          <a:blip r:embed="rId17"/>
          <a:stretch>
            <a:fillRect/>
          </a:stretch>
        </p:blipFill>
        <p:spPr>
          <a:xfrm>
            <a:off x="6467475" y="2664023"/>
            <a:ext cx="95250" cy="76200"/>
          </a:xfrm>
          <a:prstGeom prst="rect">
            <a:avLst/>
          </a:prstGeom>
        </p:spPr>
      </p:pic>
      <p:pic>
        <p:nvPicPr>
          <p:cNvPr id="18" name="SK-20-img-17" descr="preencoded.png"/>
          <p:cNvPicPr>
            <a:picLocks noChangeAspect="1"/>
          </p:cNvPicPr>
          <p:nvPr/>
        </p:nvPicPr>
        <p:blipFill>
          <a:blip r:embed="rId17"/>
          <a:stretch>
            <a:fillRect/>
          </a:stretch>
        </p:blipFill>
        <p:spPr>
          <a:xfrm>
            <a:off x="6467475" y="2978348"/>
            <a:ext cx="95250" cy="76200"/>
          </a:xfrm>
          <a:prstGeom prst="rect">
            <a:avLst/>
          </a:prstGeom>
        </p:spPr>
      </p:pic>
      <p:pic>
        <p:nvPicPr>
          <p:cNvPr id="19" name="SK-20-img-18" descr="preencoded.png"/>
          <p:cNvPicPr>
            <a:picLocks noChangeAspect="1"/>
          </p:cNvPicPr>
          <p:nvPr/>
        </p:nvPicPr>
        <p:blipFill>
          <a:blip r:embed="rId17"/>
          <a:stretch>
            <a:fillRect/>
          </a:stretch>
        </p:blipFill>
        <p:spPr>
          <a:xfrm>
            <a:off x="6467475" y="3292673"/>
            <a:ext cx="95250" cy="76200"/>
          </a:xfrm>
          <a:prstGeom prst="rect">
            <a:avLst/>
          </a:prstGeom>
        </p:spPr>
      </p:pic>
      <p:pic>
        <p:nvPicPr>
          <p:cNvPr id="20" name="SK-20-img-19" descr="preencoded.png"/>
          <p:cNvPicPr>
            <a:picLocks noChangeAspect="1"/>
          </p:cNvPicPr>
          <p:nvPr/>
        </p:nvPicPr>
        <p:blipFill>
          <a:blip r:embed="rId18"/>
          <a:stretch>
            <a:fillRect/>
          </a:stretch>
        </p:blipFill>
        <p:spPr>
          <a:xfrm>
            <a:off x="6238875" y="3873698"/>
            <a:ext cx="5572125" cy="1862138"/>
          </a:xfrm>
          <a:prstGeom prst="rect">
            <a:avLst/>
          </a:prstGeom>
        </p:spPr>
      </p:pic>
      <p:pic>
        <p:nvPicPr>
          <p:cNvPr id="21" name="SK-20-img-20" descr="preencoded.png"/>
          <p:cNvPicPr>
            <a:picLocks noChangeAspect="1"/>
          </p:cNvPicPr>
          <p:nvPr/>
        </p:nvPicPr>
        <p:blipFill>
          <a:blip r:embed="rId19"/>
          <a:stretch>
            <a:fillRect/>
          </a:stretch>
        </p:blipFill>
        <p:spPr>
          <a:xfrm>
            <a:off x="6429375" y="4359473"/>
            <a:ext cx="2524125" cy="671513"/>
          </a:xfrm>
          <a:prstGeom prst="rect">
            <a:avLst/>
          </a:prstGeom>
        </p:spPr>
      </p:pic>
      <p:pic>
        <p:nvPicPr>
          <p:cNvPr id="22" name="SK-20-img-21" descr="preencoded.png"/>
          <p:cNvPicPr>
            <a:picLocks noChangeAspect="1"/>
          </p:cNvPicPr>
          <p:nvPr/>
        </p:nvPicPr>
        <p:blipFill>
          <a:blip r:embed="rId20"/>
          <a:stretch>
            <a:fillRect/>
          </a:stretch>
        </p:blipFill>
        <p:spPr>
          <a:xfrm>
            <a:off x="9096375" y="4359473"/>
            <a:ext cx="2524125" cy="671513"/>
          </a:xfrm>
          <a:prstGeom prst="rect">
            <a:avLst/>
          </a:prstGeom>
        </p:spPr>
      </p:pic>
      <p:sp>
        <p:nvSpPr>
          <p:cNvPr id="23" name="SK-20-text-22"/>
          <p:cNvSpPr/>
          <p:nvPr/>
        </p:nvSpPr>
        <p:spPr>
          <a:xfrm>
            <a:off x="381000" y="209550"/>
            <a:ext cx="3641378"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4" name="SK-20-text-23"/>
          <p:cNvSpPr/>
          <p:nvPr/>
        </p:nvSpPr>
        <p:spPr>
          <a:xfrm>
            <a:off x="381000" y="371475"/>
            <a:ext cx="877824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Blood Pressure and Lipid Targets</a:t>
            </a:r>
            <a:endParaRPr lang="en-US" sz="1800" dirty="0"/>
          </a:p>
        </p:txBody>
      </p:sp>
      <p:sp>
        <p:nvSpPr>
          <p:cNvPr id="25" name="SK-20-text-24"/>
          <p:cNvSpPr/>
          <p:nvPr/>
        </p:nvSpPr>
        <p:spPr>
          <a:xfrm>
            <a:off x="10469463" y="335161"/>
            <a:ext cx="1341537" cy="152400"/>
          </a:xfrm>
          <a:prstGeom prst="rect">
            <a:avLst/>
          </a:prstGeom>
          <a:noFill/>
          <a:ln/>
        </p:spPr>
        <p:txBody>
          <a:bodyPr vert="horz" wrap="square" lIns="0" tIns="0" rIns="0" bIns="0" rtlCol="0" anchor="ctr"/>
          <a:lstStyle/>
          <a:p>
            <a:pPr marL="0" indent="0" algn="r">
              <a:lnSpc>
                <a:spcPts val="1575"/>
              </a:lnSpc>
              <a:buNone/>
            </a:pPr>
            <a:r>
              <a:rPr lang="en-US" sz="1050" dirty="0">
                <a:solidFill>
                  <a:srgbClr val="FFFFFF"/>
                </a:solidFill>
              </a:rPr>
              <a:t>www.bradfordvts.co.uk</a:t>
            </a:r>
            <a:endParaRPr lang="en-US" sz="1050" dirty="0"/>
          </a:p>
        </p:txBody>
      </p:sp>
      <p:sp>
        <p:nvSpPr>
          <p:cNvPr id="26" name="SK-20-text-25"/>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7" name="SK-20-text-26"/>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8" name="SK-20-text-27"/>
          <p:cNvSpPr/>
          <p:nvPr/>
        </p:nvSpPr>
        <p:spPr>
          <a:xfrm>
            <a:off x="938213" y="1909167"/>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BP Target: CKD + Proteinuria</a:t>
            </a:r>
            <a:endParaRPr lang="en-US" sz="1350" dirty="0"/>
          </a:p>
        </p:txBody>
      </p:sp>
      <p:sp>
        <p:nvSpPr>
          <p:cNvPr id="29" name="SK-20-text-28"/>
          <p:cNvSpPr/>
          <p:nvPr/>
        </p:nvSpPr>
        <p:spPr>
          <a:xfrm>
            <a:off x="752475" y="2547342"/>
            <a:ext cx="4829175" cy="457200"/>
          </a:xfrm>
          <a:prstGeom prst="rect">
            <a:avLst/>
          </a:prstGeom>
          <a:noFill/>
          <a:ln/>
        </p:spPr>
        <p:txBody>
          <a:bodyPr vert="horz" wrap="square" lIns="0" tIns="0" rIns="0" bIns="0" rtlCol="0" anchor="ctr"/>
          <a:lstStyle/>
          <a:p>
            <a:pPr marL="0" indent="0" algn="ctr">
              <a:lnSpc>
                <a:spcPts val="3600"/>
              </a:lnSpc>
              <a:buNone/>
            </a:pPr>
            <a:r>
              <a:rPr lang="en-US" sz="2400" b="1" dirty="0">
                <a:solidFill>
                  <a:srgbClr val="EF7D00"/>
                </a:solidFill>
              </a:rPr>
              <a:t>&lt;130/80 mmHg</a:t>
            </a:r>
            <a:endParaRPr lang="en-US" sz="2400" dirty="0"/>
          </a:p>
        </p:txBody>
      </p:sp>
      <p:sp>
        <p:nvSpPr>
          <p:cNvPr id="30" name="SK-20-text-29"/>
          <p:cNvSpPr/>
          <p:nvPr/>
        </p:nvSpPr>
        <p:spPr>
          <a:xfrm>
            <a:off x="2440632" y="3033117"/>
            <a:ext cx="1452860" cy="152400"/>
          </a:xfrm>
          <a:prstGeom prst="rect">
            <a:avLst/>
          </a:prstGeom>
          <a:noFill/>
          <a:ln/>
        </p:spPr>
        <p:txBody>
          <a:bodyPr vert="horz" wrap="square" lIns="0" tIns="0" rIns="0" bIns="0" rtlCol="0" anchor="ctr"/>
          <a:lstStyle/>
          <a:p>
            <a:pPr marL="0" indent="0" algn="ctr">
              <a:lnSpc>
                <a:spcPts val="1575"/>
              </a:lnSpc>
              <a:buNone/>
            </a:pPr>
            <a:r>
              <a:rPr lang="en-US" sz="1050" b="1" dirty="0">
                <a:solidFill>
                  <a:srgbClr val="666666"/>
                </a:solidFill>
              </a:rPr>
              <a:t>Per NICE NG203 (2021)</a:t>
            </a:r>
            <a:endParaRPr lang="en-US" sz="1050" dirty="0"/>
          </a:p>
        </p:txBody>
      </p:sp>
      <p:sp>
        <p:nvSpPr>
          <p:cNvPr id="31" name="SK-20-text-30"/>
          <p:cNvSpPr/>
          <p:nvPr/>
        </p:nvSpPr>
        <p:spPr>
          <a:xfrm>
            <a:off x="800100" y="3518892"/>
            <a:ext cx="9429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Standard T2DM target (no CKD) remains &lt;140/90 mmHg.</a:t>
            </a:r>
            <a:endParaRPr lang="en-US" sz="1125" dirty="0"/>
          </a:p>
        </p:txBody>
      </p:sp>
      <p:sp>
        <p:nvSpPr>
          <p:cNvPr id="32" name="SK-20-text-31"/>
          <p:cNvSpPr/>
          <p:nvPr/>
        </p:nvSpPr>
        <p:spPr>
          <a:xfrm>
            <a:off x="800100" y="3833217"/>
            <a:ext cx="68008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Proteinuria defined as UACR ≥3 mg/mmol.</a:t>
            </a:r>
            <a:endParaRPr lang="en-US" sz="1125" dirty="0"/>
          </a:p>
        </p:txBody>
      </p:sp>
      <p:sp>
        <p:nvSpPr>
          <p:cNvPr id="33" name="SK-20-text-32"/>
          <p:cNvSpPr/>
          <p:nvPr/>
        </p:nvSpPr>
        <p:spPr>
          <a:xfrm>
            <a:off x="571500" y="4642842"/>
            <a:ext cx="5191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PHARMACOLOGICAL HIERARCHY</a:t>
            </a:r>
            <a:endParaRPr lang="en-US" sz="1050" dirty="0"/>
          </a:p>
        </p:txBody>
      </p:sp>
      <p:sp>
        <p:nvSpPr>
          <p:cNvPr id="34" name="SK-20-text-33"/>
          <p:cNvSpPr/>
          <p:nvPr/>
        </p:nvSpPr>
        <p:spPr>
          <a:xfrm>
            <a:off x="845344" y="4938117"/>
            <a:ext cx="81724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1st Line: ACEi or ARB (Protective for kidneys).</a:t>
            </a:r>
            <a:endParaRPr lang="en-US" sz="1125" dirty="0"/>
          </a:p>
        </p:txBody>
      </p:sp>
      <p:sp>
        <p:nvSpPr>
          <p:cNvPr id="35" name="SK-20-text-34"/>
          <p:cNvSpPr/>
          <p:nvPr/>
        </p:nvSpPr>
        <p:spPr>
          <a:xfrm>
            <a:off x="845344" y="5252442"/>
            <a:ext cx="80581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Add CCB (Amlodipine) or Thiazide-like diuretic.</a:t>
            </a:r>
            <a:endParaRPr lang="en-US" sz="1125" dirty="0"/>
          </a:p>
        </p:txBody>
      </p:sp>
      <p:sp>
        <p:nvSpPr>
          <p:cNvPr id="36" name="SK-20-text-35"/>
          <p:cNvSpPr/>
          <p:nvPr/>
        </p:nvSpPr>
        <p:spPr>
          <a:xfrm>
            <a:off x="845344" y="5566767"/>
            <a:ext cx="78867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NEVER combine ACEi + ARB (Dual Blockade Risk).</a:t>
            </a:r>
            <a:endParaRPr lang="en-US" sz="1125" dirty="0"/>
          </a:p>
        </p:txBody>
      </p:sp>
      <p:sp>
        <p:nvSpPr>
          <p:cNvPr id="37" name="SK-20-text-36"/>
          <p:cNvSpPr/>
          <p:nvPr/>
        </p:nvSpPr>
        <p:spPr>
          <a:xfrm>
            <a:off x="6796088" y="2130623"/>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Lipid Management in CKD</a:t>
            </a:r>
            <a:endParaRPr lang="en-US" sz="1350" dirty="0"/>
          </a:p>
        </p:txBody>
      </p:sp>
      <p:sp>
        <p:nvSpPr>
          <p:cNvPr id="38" name="SK-20-text-37"/>
          <p:cNvSpPr/>
          <p:nvPr/>
        </p:nvSpPr>
        <p:spPr>
          <a:xfrm>
            <a:off x="6657975" y="2625923"/>
            <a:ext cx="55340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Offer </a:t>
            </a:r>
            <a:r>
              <a:rPr lang="en-US" sz="1125" b="1" dirty="0">
                <a:solidFill>
                  <a:srgbClr val="2D2D2D"/>
                </a:solidFill>
              </a:rPr>
              <a:t>High-Intensity Statin</a:t>
            </a:r>
            <a:r>
              <a:rPr lang="en-US" sz="1125" dirty="0">
                <a:solidFill>
                  <a:srgbClr val="2D2D2D"/>
                </a:solidFill>
              </a:rPr>
              <a:t> to ALL with T2DM + CKD.</a:t>
            </a:r>
            <a:endParaRPr lang="en-US" sz="1125" dirty="0"/>
          </a:p>
        </p:txBody>
      </p:sp>
      <p:sp>
        <p:nvSpPr>
          <p:cNvPr id="39" name="SK-20-text-38"/>
          <p:cNvSpPr/>
          <p:nvPr/>
        </p:nvSpPr>
        <p:spPr>
          <a:xfrm>
            <a:off x="6657975" y="2940248"/>
            <a:ext cx="55340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Preferred: </a:t>
            </a:r>
            <a:r>
              <a:rPr lang="en-US" sz="1125" b="1" dirty="0">
                <a:solidFill>
                  <a:srgbClr val="2D2D2D"/>
                </a:solidFill>
              </a:rPr>
              <a:t>Atorvastatin 20mg</a:t>
            </a:r>
            <a:r>
              <a:rPr lang="en-US" sz="1125" dirty="0">
                <a:solidFill>
                  <a:srgbClr val="2D2D2D"/>
                </a:solidFill>
              </a:rPr>
              <a:t> (minimum initial dose).</a:t>
            </a:r>
            <a:endParaRPr lang="en-US" sz="1125" dirty="0"/>
          </a:p>
        </p:txBody>
      </p:sp>
      <p:sp>
        <p:nvSpPr>
          <p:cNvPr id="40" name="SK-20-text-39"/>
          <p:cNvSpPr/>
          <p:nvPr/>
        </p:nvSpPr>
        <p:spPr>
          <a:xfrm>
            <a:off x="6657975" y="3254573"/>
            <a:ext cx="55340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Titrate up to 80mg if needed to reach targets.</a:t>
            </a:r>
            <a:endParaRPr lang="en-US" sz="1125" dirty="0"/>
          </a:p>
        </p:txBody>
      </p:sp>
      <p:sp>
        <p:nvSpPr>
          <p:cNvPr id="41" name="SK-20-text-40"/>
          <p:cNvSpPr/>
          <p:nvPr/>
        </p:nvSpPr>
        <p:spPr>
          <a:xfrm>
            <a:off x="6429375" y="4064198"/>
            <a:ext cx="5191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CV RISK REDUCTION TARGETS</a:t>
            </a:r>
            <a:endParaRPr lang="en-US" sz="1050" dirty="0"/>
          </a:p>
        </p:txBody>
      </p:sp>
      <p:sp>
        <p:nvSpPr>
          <p:cNvPr id="42" name="SK-20-text-41"/>
          <p:cNvSpPr/>
          <p:nvPr/>
        </p:nvSpPr>
        <p:spPr>
          <a:xfrm>
            <a:off x="6543675" y="4473773"/>
            <a:ext cx="2295525"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D2D2D"/>
                </a:solidFill>
              </a:rPr>
              <a:t>&lt;2.0</a:t>
            </a:r>
            <a:endParaRPr lang="en-US" sz="1500" dirty="0"/>
          </a:p>
        </p:txBody>
      </p:sp>
      <p:sp>
        <p:nvSpPr>
          <p:cNvPr id="43" name="SK-20-text-42"/>
          <p:cNvSpPr/>
          <p:nvPr/>
        </p:nvSpPr>
        <p:spPr>
          <a:xfrm>
            <a:off x="6543675" y="4759523"/>
            <a:ext cx="2295525" cy="157163"/>
          </a:xfrm>
          <a:prstGeom prst="rect">
            <a:avLst/>
          </a:prstGeom>
          <a:noFill/>
          <a:ln/>
        </p:spPr>
        <p:txBody>
          <a:bodyPr vert="horz" wrap="square" lIns="0" tIns="0" rIns="0" bIns="0" rtlCol="0" anchor="ctr"/>
          <a:lstStyle/>
          <a:p>
            <a:pPr marL="0" indent="0" algn="ctr">
              <a:lnSpc>
                <a:spcPts val="1238"/>
              </a:lnSpc>
              <a:buNone/>
            </a:pPr>
            <a:r>
              <a:rPr lang="en-US" sz="825" dirty="0">
                <a:solidFill>
                  <a:srgbClr val="666666"/>
                </a:solidFill>
              </a:rPr>
              <a:t>LDL-C (mmol/L)</a:t>
            </a:r>
            <a:endParaRPr lang="en-US" sz="825" dirty="0"/>
          </a:p>
        </p:txBody>
      </p:sp>
      <p:sp>
        <p:nvSpPr>
          <p:cNvPr id="44" name="SK-20-text-43"/>
          <p:cNvSpPr/>
          <p:nvPr/>
        </p:nvSpPr>
        <p:spPr>
          <a:xfrm>
            <a:off x="9210675" y="4473773"/>
            <a:ext cx="2295525"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D2D2D"/>
                </a:solidFill>
              </a:rPr>
              <a:t>&lt;1.8</a:t>
            </a:r>
            <a:endParaRPr lang="en-US" sz="1500" dirty="0"/>
          </a:p>
        </p:txBody>
      </p:sp>
      <p:sp>
        <p:nvSpPr>
          <p:cNvPr id="45" name="SK-20-text-44"/>
          <p:cNvSpPr/>
          <p:nvPr/>
        </p:nvSpPr>
        <p:spPr>
          <a:xfrm>
            <a:off x="9210675" y="4759523"/>
            <a:ext cx="2295525" cy="157163"/>
          </a:xfrm>
          <a:prstGeom prst="rect">
            <a:avLst/>
          </a:prstGeom>
          <a:noFill/>
          <a:ln/>
        </p:spPr>
        <p:txBody>
          <a:bodyPr vert="horz" wrap="square" lIns="0" tIns="0" rIns="0" bIns="0" rtlCol="0" anchor="ctr"/>
          <a:lstStyle/>
          <a:p>
            <a:pPr marL="0" indent="0" algn="ctr">
              <a:lnSpc>
                <a:spcPts val="1238"/>
              </a:lnSpc>
              <a:buNone/>
            </a:pPr>
            <a:r>
              <a:rPr lang="en-US" sz="825" dirty="0">
                <a:solidFill>
                  <a:srgbClr val="666666"/>
                </a:solidFill>
              </a:rPr>
              <a:t>If Established CVD</a:t>
            </a:r>
            <a:endParaRPr lang="en-US" sz="825" dirty="0"/>
          </a:p>
        </p:txBody>
      </p:sp>
      <p:sp>
        <p:nvSpPr>
          <p:cNvPr id="46" name="SK-20-text-45"/>
          <p:cNvSpPr/>
          <p:nvPr/>
        </p:nvSpPr>
        <p:spPr>
          <a:xfrm>
            <a:off x="6429375" y="5173861"/>
            <a:ext cx="5191125" cy="371475"/>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Note: Statins may not reduce proteinuria directly, but significantly reduce the 20x higher CV risk in this cohort.</a:t>
            </a:r>
            <a:endParaRPr lang="en-US" sz="97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190500" y="57150"/>
            <a:ext cx="11811000" cy="565696"/>
          </a:xfrm>
          <a:prstGeom prst="rect">
            <a:avLst/>
          </a:prstGeom>
        </p:spPr>
      </p:pic>
      <p:pic>
        <p:nvPicPr>
          <p:cNvPr id="4" name="SK-21-img-3" descr="preencoded.png"/>
          <p:cNvPicPr>
            <a:picLocks noChangeAspect="1"/>
          </p:cNvPicPr>
          <p:nvPr/>
        </p:nvPicPr>
        <p:blipFill>
          <a:blip r:embed="rId5"/>
          <a:stretch>
            <a:fillRect/>
          </a:stretch>
        </p:blipFill>
        <p:spPr>
          <a:xfrm>
            <a:off x="285750" y="1594842"/>
            <a:ext cx="5667375" cy="2257425"/>
          </a:xfrm>
          <a:prstGeom prst="rect">
            <a:avLst/>
          </a:prstGeom>
        </p:spPr>
      </p:pic>
      <p:pic>
        <p:nvPicPr>
          <p:cNvPr id="5" name="SK-21-img-4" descr="preencoded.png"/>
          <p:cNvPicPr>
            <a:picLocks noChangeAspect="1"/>
          </p:cNvPicPr>
          <p:nvPr/>
        </p:nvPicPr>
        <p:blipFill>
          <a:blip r:embed="rId6"/>
          <a:stretch>
            <a:fillRect/>
          </a:stretch>
        </p:blipFill>
        <p:spPr>
          <a:xfrm>
            <a:off x="476250" y="1788170"/>
            <a:ext cx="214313" cy="175320"/>
          </a:xfrm>
          <a:prstGeom prst="rect">
            <a:avLst/>
          </a:prstGeom>
        </p:spPr>
      </p:pic>
      <p:pic>
        <p:nvPicPr>
          <p:cNvPr id="6" name="SK-21-img-5" descr="preencoded.png"/>
          <p:cNvPicPr>
            <a:picLocks noChangeAspect="1"/>
          </p:cNvPicPr>
          <p:nvPr/>
        </p:nvPicPr>
        <p:blipFill>
          <a:blip r:embed="rId7"/>
          <a:stretch>
            <a:fillRect/>
          </a:stretch>
        </p:blipFill>
        <p:spPr>
          <a:xfrm>
            <a:off x="476250" y="2099667"/>
            <a:ext cx="190500" cy="190500"/>
          </a:xfrm>
          <a:prstGeom prst="rect">
            <a:avLst/>
          </a:prstGeom>
        </p:spPr>
      </p:pic>
      <p:pic>
        <p:nvPicPr>
          <p:cNvPr id="7" name="SK-21-img-6" descr="preencoded.png"/>
          <p:cNvPicPr>
            <a:picLocks noChangeAspect="1"/>
          </p:cNvPicPr>
          <p:nvPr/>
        </p:nvPicPr>
        <p:blipFill>
          <a:blip r:embed="rId8"/>
          <a:stretch>
            <a:fillRect/>
          </a:stretch>
        </p:blipFill>
        <p:spPr>
          <a:xfrm>
            <a:off x="476250" y="2633067"/>
            <a:ext cx="190500" cy="166688"/>
          </a:xfrm>
          <a:prstGeom prst="rect">
            <a:avLst/>
          </a:prstGeom>
        </p:spPr>
      </p:pic>
      <p:pic>
        <p:nvPicPr>
          <p:cNvPr id="8" name="SK-21-img-7" descr="preencoded.png"/>
          <p:cNvPicPr>
            <a:picLocks noChangeAspect="1"/>
          </p:cNvPicPr>
          <p:nvPr/>
        </p:nvPicPr>
        <p:blipFill>
          <a:blip r:embed="rId9"/>
          <a:stretch>
            <a:fillRect/>
          </a:stretch>
        </p:blipFill>
        <p:spPr>
          <a:xfrm>
            <a:off x="476250" y="3166467"/>
            <a:ext cx="190500" cy="166688"/>
          </a:xfrm>
          <a:prstGeom prst="rect">
            <a:avLst/>
          </a:prstGeom>
        </p:spPr>
      </p:pic>
      <p:pic>
        <p:nvPicPr>
          <p:cNvPr id="9" name="SK-21-img-8" descr="preencoded.png"/>
          <p:cNvPicPr>
            <a:picLocks noChangeAspect="1"/>
          </p:cNvPicPr>
          <p:nvPr/>
        </p:nvPicPr>
        <p:blipFill>
          <a:blip r:embed="rId10"/>
          <a:stretch>
            <a:fillRect/>
          </a:stretch>
        </p:blipFill>
        <p:spPr>
          <a:xfrm>
            <a:off x="285750" y="4004667"/>
            <a:ext cx="5667375" cy="2028825"/>
          </a:xfrm>
          <a:prstGeom prst="rect">
            <a:avLst/>
          </a:prstGeom>
        </p:spPr>
      </p:pic>
      <p:pic>
        <p:nvPicPr>
          <p:cNvPr id="10" name="SK-21-img-9" descr="preencoded.png"/>
          <p:cNvPicPr>
            <a:picLocks noChangeAspect="1"/>
          </p:cNvPicPr>
          <p:nvPr/>
        </p:nvPicPr>
        <p:blipFill>
          <a:blip r:embed="rId11"/>
          <a:stretch>
            <a:fillRect/>
          </a:stretch>
        </p:blipFill>
        <p:spPr>
          <a:xfrm>
            <a:off x="476250" y="4197995"/>
            <a:ext cx="214313" cy="175320"/>
          </a:xfrm>
          <a:prstGeom prst="rect">
            <a:avLst/>
          </a:prstGeom>
        </p:spPr>
      </p:pic>
      <p:pic>
        <p:nvPicPr>
          <p:cNvPr id="11" name="SK-21-img-10" descr="preencoded.png"/>
          <p:cNvPicPr>
            <a:picLocks noChangeAspect="1"/>
          </p:cNvPicPr>
          <p:nvPr/>
        </p:nvPicPr>
        <p:blipFill>
          <a:blip r:embed="rId7"/>
          <a:stretch>
            <a:fillRect/>
          </a:stretch>
        </p:blipFill>
        <p:spPr>
          <a:xfrm>
            <a:off x="476250" y="4509492"/>
            <a:ext cx="190500" cy="190500"/>
          </a:xfrm>
          <a:prstGeom prst="rect">
            <a:avLst/>
          </a:prstGeom>
        </p:spPr>
      </p:pic>
      <p:pic>
        <p:nvPicPr>
          <p:cNvPr id="12" name="SK-21-img-11" descr="preencoded.png"/>
          <p:cNvPicPr>
            <a:picLocks noChangeAspect="1"/>
          </p:cNvPicPr>
          <p:nvPr/>
        </p:nvPicPr>
        <p:blipFill>
          <a:blip r:embed="rId12"/>
          <a:stretch>
            <a:fillRect/>
          </a:stretch>
        </p:blipFill>
        <p:spPr>
          <a:xfrm>
            <a:off x="476250" y="5042892"/>
            <a:ext cx="190500" cy="156865"/>
          </a:xfrm>
          <a:prstGeom prst="rect">
            <a:avLst/>
          </a:prstGeom>
        </p:spPr>
      </p:pic>
      <p:pic>
        <p:nvPicPr>
          <p:cNvPr id="13" name="SK-21-img-12" descr="preencoded.png"/>
          <p:cNvPicPr>
            <a:picLocks noChangeAspect="1"/>
          </p:cNvPicPr>
          <p:nvPr/>
        </p:nvPicPr>
        <p:blipFill>
          <a:blip r:embed="rId9"/>
          <a:stretch>
            <a:fillRect/>
          </a:stretch>
        </p:blipFill>
        <p:spPr>
          <a:xfrm>
            <a:off x="476250" y="5347692"/>
            <a:ext cx="190500" cy="166688"/>
          </a:xfrm>
          <a:prstGeom prst="rect">
            <a:avLst/>
          </a:prstGeom>
        </p:spPr>
      </p:pic>
      <p:pic>
        <p:nvPicPr>
          <p:cNvPr id="14" name="SK-21-img-13" descr="preencoded.png"/>
          <p:cNvPicPr>
            <a:picLocks noChangeAspect="1"/>
          </p:cNvPicPr>
          <p:nvPr/>
        </p:nvPicPr>
        <p:blipFill>
          <a:blip r:embed="rId13"/>
          <a:stretch>
            <a:fillRect/>
          </a:stretch>
        </p:blipFill>
        <p:spPr>
          <a:xfrm>
            <a:off x="6238875" y="1090017"/>
            <a:ext cx="5667375" cy="2257425"/>
          </a:xfrm>
          <a:prstGeom prst="rect">
            <a:avLst/>
          </a:prstGeom>
        </p:spPr>
      </p:pic>
      <p:pic>
        <p:nvPicPr>
          <p:cNvPr id="15" name="SK-21-img-14" descr="preencoded.png"/>
          <p:cNvPicPr>
            <a:picLocks noChangeAspect="1"/>
          </p:cNvPicPr>
          <p:nvPr/>
        </p:nvPicPr>
        <p:blipFill>
          <a:blip r:embed="rId14"/>
          <a:stretch>
            <a:fillRect/>
          </a:stretch>
        </p:blipFill>
        <p:spPr>
          <a:xfrm>
            <a:off x="6429375" y="1283345"/>
            <a:ext cx="214313" cy="175320"/>
          </a:xfrm>
          <a:prstGeom prst="rect">
            <a:avLst/>
          </a:prstGeom>
        </p:spPr>
      </p:pic>
      <p:pic>
        <p:nvPicPr>
          <p:cNvPr id="16" name="SK-21-img-15" descr="preencoded.png"/>
          <p:cNvPicPr>
            <a:picLocks noChangeAspect="1"/>
          </p:cNvPicPr>
          <p:nvPr/>
        </p:nvPicPr>
        <p:blipFill>
          <a:blip r:embed="rId7"/>
          <a:stretch>
            <a:fillRect/>
          </a:stretch>
        </p:blipFill>
        <p:spPr>
          <a:xfrm>
            <a:off x="6429375" y="1594842"/>
            <a:ext cx="190500" cy="190500"/>
          </a:xfrm>
          <a:prstGeom prst="rect">
            <a:avLst/>
          </a:prstGeom>
        </p:spPr>
      </p:pic>
      <p:pic>
        <p:nvPicPr>
          <p:cNvPr id="17" name="SK-21-img-16" descr="preencoded.png"/>
          <p:cNvPicPr>
            <a:picLocks noChangeAspect="1"/>
          </p:cNvPicPr>
          <p:nvPr/>
        </p:nvPicPr>
        <p:blipFill>
          <a:blip r:embed="rId12"/>
          <a:stretch>
            <a:fillRect/>
          </a:stretch>
        </p:blipFill>
        <p:spPr>
          <a:xfrm>
            <a:off x="6429375" y="2128242"/>
            <a:ext cx="190500" cy="156865"/>
          </a:xfrm>
          <a:prstGeom prst="rect">
            <a:avLst/>
          </a:prstGeom>
        </p:spPr>
      </p:pic>
      <p:pic>
        <p:nvPicPr>
          <p:cNvPr id="18" name="SK-21-img-17" descr="preencoded.png"/>
          <p:cNvPicPr>
            <a:picLocks noChangeAspect="1"/>
          </p:cNvPicPr>
          <p:nvPr/>
        </p:nvPicPr>
        <p:blipFill>
          <a:blip r:embed="rId15"/>
          <a:stretch>
            <a:fillRect/>
          </a:stretch>
        </p:blipFill>
        <p:spPr>
          <a:xfrm>
            <a:off x="6429375" y="2661642"/>
            <a:ext cx="190500" cy="177701"/>
          </a:xfrm>
          <a:prstGeom prst="rect">
            <a:avLst/>
          </a:prstGeom>
        </p:spPr>
      </p:pic>
      <p:pic>
        <p:nvPicPr>
          <p:cNvPr id="19" name="SK-21-img-18" descr="preencoded.png"/>
          <p:cNvPicPr>
            <a:picLocks noChangeAspect="1"/>
          </p:cNvPicPr>
          <p:nvPr/>
        </p:nvPicPr>
        <p:blipFill>
          <a:blip r:embed="rId16"/>
          <a:stretch>
            <a:fillRect/>
          </a:stretch>
        </p:blipFill>
        <p:spPr>
          <a:xfrm>
            <a:off x="6238875" y="3471267"/>
            <a:ext cx="5667375" cy="3067050"/>
          </a:xfrm>
          <a:prstGeom prst="rect">
            <a:avLst/>
          </a:prstGeom>
        </p:spPr>
      </p:pic>
      <p:pic>
        <p:nvPicPr>
          <p:cNvPr id="20" name="SK-21-img-19" descr="preencoded.png"/>
          <p:cNvPicPr>
            <a:picLocks noChangeAspect="1"/>
          </p:cNvPicPr>
          <p:nvPr/>
        </p:nvPicPr>
        <p:blipFill>
          <a:blip r:embed="rId17"/>
          <a:stretch>
            <a:fillRect/>
          </a:stretch>
        </p:blipFill>
        <p:spPr>
          <a:xfrm>
            <a:off x="6429375" y="3664595"/>
            <a:ext cx="214313" cy="175320"/>
          </a:xfrm>
          <a:prstGeom prst="rect">
            <a:avLst/>
          </a:prstGeom>
        </p:spPr>
      </p:pic>
      <p:pic>
        <p:nvPicPr>
          <p:cNvPr id="21" name="SK-21-img-20" descr="preencoded.png"/>
          <p:cNvPicPr>
            <a:picLocks noChangeAspect="1"/>
          </p:cNvPicPr>
          <p:nvPr/>
        </p:nvPicPr>
        <p:blipFill>
          <a:blip r:embed="rId18"/>
          <a:stretch>
            <a:fillRect/>
          </a:stretch>
        </p:blipFill>
        <p:spPr>
          <a:xfrm>
            <a:off x="6429375" y="3976092"/>
            <a:ext cx="5238750" cy="1543050"/>
          </a:xfrm>
          <a:prstGeom prst="rect">
            <a:avLst/>
          </a:prstGeom>
        </p:spPr>
      </p:pic>
      <p:pic>
        <p:nvPicPr>
          <p:cNvPr id="22" name="SK-21-img-21" descr="preencoded.png"/>
          <p:cNvPicPr>
            <a:picLocks noChangeAspect="1"/>
          </p:cNvPicPr>
          <p:nvPr/>
        </p:nvPicPr>
        <p:blipFill>
          <a:blip r:embed="rId19"/>
          <a:stretch>
            <a:fillRect/>
          </a:stretch>
        </p:blipFill>
        <p:spPr>
          <a:xfrm>
            <a:off x="6429375" y="5519142"/>
            <a:ext cx="5286375" cy="866775"/>
          </a:xfrm>
          <a:prstGeom prst="rect">
            <a:avLst/>
          </a:prstGeom>
        </p:spPr>
      </p:pic>
      <p:pic>
        <p:nvPicPr>
          <p:cNvPr id="23" name="SK-21-img-22" descr="preencoded.png"/>
          <p:cNvPicPr>
            <a:picLocks noChangeAspect="1"/>
          </p:cNvPicPr>
          <p:nvPr/>
        </p:nvPicPr>
        <p:blipFill>
          <a:blip r:embed="rId20"/>
          <a:stretch>
            <a:fillRect/>
          </a:stretch>
        </p:blipFill>
        <p:spPr>
          <a:xfrm>
            <a:off x="6572250" y="5650260"/>
            <a:ext cx="190500" cy="152400"/>
          </a:xfrm>
          <a:prstGeom prst="rect">
            <a:avLst/>
          </a:prstGeom>
        </p:spPr>
      </p:pic>
      <p:sp>
        <p:nvSpPr>
          <p:cNvPr id="24" name="SK-21-text-23"/>
          <p:cNvSpPr/>
          <p:nvPr/>
        </p:nvSpPr>
        <p:spPr>
          <a:xfrm>
            <a:off x="381000" y="133350"/>
            <a:ext cx="3925937"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5" name="SK-21-text-24"/>
          <p:cNvSpPr/>
          <p:nvPr/>
        </p:nvSpPr>
        <p:spPr>
          <a:xfrm>
            <a:off x="381000" y="295275"/>
            <a:ext cx="932688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Anaemia in Diabetic Kidney Disease</a:t>
            </a:r>
            <a:endParaRPr lang="en-US" sz="1800" dirty="0"/>
          </a:p>
        </p:txBody>
      </p:sp>
      <p:sp>
        <p:nvSpPr>
          <p:cNvPr id="26" name="SK-21-text-25"/>
          <p:cNvSpPr/>
          <p:nvPr/>
        </p:nvSpPr>
        <p:spPr>
          <a:xfrm>
            <a:off x="10469463" y="2589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7" name="SK-21-text-26"/>
          <p:cNvSpPr/>
          <p:nvPr/>
        </p:nvSpPr>
        <p:spPr>
          <a:xfrm>
            <a:off x="238125" y="670471"/>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8" name="SK-21-text-27"/>
          <p:cNvSpPr/>
          <p:nvPr/>
        </p:nvSpPr>
        <p:spPr>
          <a:xfrm>
            <a:off x="10897939" y="670471"/>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9" name="SK-21-text-28"/>
          <p:cNvSpPr/>
          <p:nvPr/>
        </p:nvSpPr>
        <p:spPr>
          <a:xfrm>
            <a:off x="785813" y="1747242"/>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Pathophysiology &amp; Screening</a:t>
            </a:r>
            <a:endParaRPr lang="en-US" sz="1350" dirty="0"/>
          </a:p>
        </p:txBody>
      </p:sp>
      <p:sp>
        <p:nvSpPr>
          <p:cNvPr id="30" name="SK-21-text-29"/>
          <p:cNvSpPr/>
          <p:nvPr/>
        </p:nvSpPr>
        <p:spPr>
          <a:xfrm>
            <a:off x="781050" y="2099667"/>
            <a:ext cx="4981575"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CKD causes </a:t>
            </a:r>
            <a:r>
              <a:rPr lang="en-US" sz="1200" b="1" dirty="0">
                <a:solidFill>
                  <a:srgbClr val="EF7D00"/>
                </a:solidFill>
              </a:rPr>
              <a:t>reduced erythropoietin (EPO)</a:t>
            </a:r>
            <a:r>
              <a:rPr lang="en-US" sz="1200" dirty="0">
                <a:solidFill>
                  <a:srgbClr val="2D2D2D"/>
                </a:solidFill>
              </a:rPr>
              <a:t> production, leading to normocytic normochromic anaemia.</a:t>
            </a:r>
            <a:endParaRPr lang="en-US" sz="1200" dirty="0"/>
          </a:p>
        </p:txBody>
      </p:sp>
      <p:sp>
        <p:nvSpPr>
          <p:cNvPr id="31" name="SK-21-text-30"/>
          <p:cNvSpPr/>
          <p:nvPr/>
        </p:nvSpPr>
        <p:spPr>
          <a:xfrm>
            <a:off x="781050" y="2633067"/>
            <a:ext cx="498157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EF7D00"/>
                </a:solidFill>
              </a:rPr>
              <a:t>Screening Trigger:</a:t>
            </a:r>
            <a:r>
              <a:rPr lang="en-US" sz="1200" dirty="0">
                <a:solidFill>
                  <a:srgbClr val="2D2D2D"/>
                </a:solidFill>
              </a:rPr>
              <a:t> Measure Hb if eGFR &lt;45 ml/min/1.73m² (CKD Stage G3b+).</a:t>
            </a:r>
            <a:endParaRPr lang="en-US" sz="1200" dirty="0"/>
          </a:p>
        </p:txBody>
      </p:sp>
      <p:sp>
        <p:nvSpPr>
          <p:cNvPr id="32" name="SK-21-text-31"/>
          <p:cNvSpPr/>
          <p:nvPr/>
        </p:nvSpPr>
        <p:spPr>
          <a:xfrm>
            <a:off x="781050" y="3166467"/>
            <a:ext cx="498157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EF7D00"/>
                </a:solidFill>
              </a:rPr>
              <a:t>Assessment:</a:t>
            </a:r>
            <a:r>
              <a:rPr lang="en-US" sz="1200" dirty="0">
                <a:solidFill>
                  <a:srgbClr val="2D2D2D"/>
                </a:solidFill>
              </a:rPr>
              <a:t> FBC, Ferritin, and Iron studies (TSAT) to exclude other causes.</a:t>
            </a:r>
            <a:endParaRPr lang="en-US" sz="1200" dirty="0"/>
          </a:p>
        </p:txBody>
      </p:sp>
      <p:sp>
        <p:nvSpPr>
          <p:cNvPr id="33" name="SK-21-text-32"/>
          <p:cNvSpPr/>
          <p:nvPr/>
        </p:nvSpPr>
        <p:spPr>
          <a:xfrm>
            <a:off x="785813" y="4157067"/>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Iron Management</a:t>
            </a:r>
            <a:endParaRPr lang="en-US" sz="1350" dirty="0"/>
          </a:p>
        </p:txBody>
      </p:sp>
      <p:sp>
        <p:nvSpPr>
          <p:cNvPr id="34" name="SK-21-text-33"/>
          <p:cNvSpPr/>
          <p:nvPr/>
        </p:nvSpPr>
        <p:spPr>
          <a:xfrm>
            <a:off x="781050" y="4509492"/>
            <a:ext cx="4981575"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Address iron deficiency first: Ferritin &lt;100 µg/L or TSAT &lt;20% indicates need for replacement.</a:t>
            </a:r>
            <a:endParaRPr lang="en-US" sz="1200" dirty="0"/>
          </a:p>
        </p:txBody>
      </p:sp>
      <p:sp>
        <p:nvSpPr>
          <p:cNvPr id="35" name="SK-21-text-34"/>
          <p:cNvSpPr/>
          <p:nvPr/>
        </p:nvSpPr>
        <p:spPr>
          <a:xfrm>
            <a:off x="781050" y="5042892"/>
            <a:ext cx="114109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F7D00"/>
                </a:solidFill>
              </a:rPr>
              <a:t>Oral Iron:</a:t>
            </a:r>
            <a:r>
              <a:rPr lang="en-US" sz="1200" dirty="0">
                <a:solidFill>
                  <a:srgbClr val="2D2D2D"/>
                </a:solidFill>
              </a:rPr>
              <a:t> Ferrous sulfate/fumarate; monitor for GI intolerance.</a:t>
            </a:r>
            <a:endParaRPr lang="en-US" sz="1200" dirty="0"/>
          </a:p>
        </p:txBody>
      </p:sp>
      <p:sp>
        <p:nvSpPr>
          <p:cNvPr id="36" name="SK-21-text-35"/>
          <p:cNvSpPr/>
          <p:nvPr/>
        </p:nvSpPr>
        <p:spPr>
          <a:xfrm>
            <a:off x="781050" y="5347692"/>
            <a:ext cx="498157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EF7D00"/>
                </a:solidFill>
              </a:rPr>
              <a:t>IV Iron:</a:t>
            </a:r>
            <a:r>
              <a:rPr lang="en-US" sz="1200" dirty="0">
                <a:solidFill>
                  <a:srgbClr val="2D2D2D"/>
                </a:solidFill>
              </a:rPr>
              <a:t> If oral therapy is ineffective, not tolerated, or rapid correction is needed.</a:t>
            </a:r>
            <a:endParaRPr lang="en-US" sz="1200" dirty="0"/>
          </a:p>
        </p:txBody>
      </p:sp>
      <p:sp>
        <p:nvSpPr>
          <p:cNvPr id="37" name="SK-21-text-36"/>
          <p:cNvSpPr/>
          <p:nvPr/>
        </p:nvSpPr>
        <p:spPr>
          <a:xfrm>
            <a:off x="6738938" y="1242417"/>
            <a:ext cx="54530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ESA Therapy (Nephrology Led)</a:t>
            </a:r>
            <a:endParaRPr lang="en-US" sz="1350" dirty="0"/>
          </a:p>
        </p:txBody>
      </p:sp>
      <p:sp>
        <p:nvSpPr>
          <p:cNvPr id="38" name="SK-21-text-37"/>
          <p:cNvSpPr/>
          <p:nvPr/>
        </p:nvSpPr>
        <p:spPr>
          <a:xfrm>
            <a:off x="6734175" y="1594842"/>
            <a:ext cx="4981575"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Erythropoiesis-stimulating agents (ESAs) are initiated if Hb remains low despite iron replete status.</a:t>
            </a:r>
            <a:endParaRPr lang="en-US" sz="1200" dirty="0"/>
          </a:p>
        </p:txBody>
      </p:sp>
      <p:sp>
        <p:nvSpPr>
          <p:cNvPr id="39" name="SK-21-text-38"/>
          <p:cNvSpPr/>
          <p:nvPr/>
        </p:nvSpPr>
        <p:spPr>
          <a:xfrm>
            <a:off x="6734175" y="2128242"/>
            <a:ext cx="4981575"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Requires regular monitoring of BP and Hb; ESAs can worsen hypertension.</a:t>
            </a:r>
            <a:endParaRPr lang="en-US" sz="1200" dirty="0"/>
          </a:p>
        </p:txBody>
      </p:sp>
      <p:sp>
        <p:nvSpPr>
          <p:cNvPr id="40" name="SK-21-text-39"/>
          <p:cNvSpPr/>
          <p:nvPr/>
        </p:nvSpPr>
        <p:spPr>
          <a:xfrm>
            <a:off x="6734175" y="2661642"/>
            <a:ext cx="4981575"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Ensure adequate iron stores are maintained during ESA therapy to optimize response.</a:t>
            </a:r>
            <a:endParaRPr lang="en-US" sz="1200" dirty="0"/>
          </a:p>
        </p:txBody>
      </p:sp>
      <p:sp>
        <p:nvSpPr>
          <p:cNvPr id="41" name="SK-21-text-40"/>
          <p:cNvSpPr/>
          <p:nvPr/>
        </p:nvSpPr>
        <p:spPr>
          <a:xfrm>
            <a:off x="6738938" y="3623667"/>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Hb Targets &amp; Visualization</a:t>
            </a:r>
            <a:endParaRPr lang="en-US" sz="1350" dirty="0"/>
          </a:p>
        </p:txBody>
      </p:sp>
      <p:sp>
        <p:nvSpPr>
          <p:cNvPr id="42" name="SK-21-text-41"/>
          <p:cNvSpPr/>
          <p:nvPr/>
        </p:nvSpPr>
        <p:spPr>
          <a:xfrm>
            <a:off x="6762750" y="5614392"/>
            <a:ext cx="50006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 AKT/SCA Safety Warning</a:t>
            </a:r>
            <a:endParaRPr lang="en-US" sz="1200" dirty="0"/>
          </a:p>
        </p:txBody>
      </p:sp>
      <p:sp>
        <p:nvSpPr>
          <p:cNvPr id="43" name="SK-21-text-42"/>
          <p:cNvSpPr/>
          <p:nvPr/>
        </p:nvSpPr>
        <p:spPr>
          <a:xfrm>
            <a:off x="6572250" y="5890617"/>
            <a:ext cx="5000625"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Avoid overtreating anaemia. </a:t>
            </a:r>
            <a:r>
              <a:rPr lang="en-US" sz="1050" b="1" dirty="0">
                <a:solidFill>
                  <a:srgbClr val="EF7D00"/>
                </a:solidFill>
              </a:rPr>
              <a:t>Hb &gt;13 g/dL</a:t>
            </a:r>
            <a:r>
              <a:rPr lang="en-US" sz="1050" dirty="0">
                <a:solidFill>
                  <a:srgbClr val="2D2D2D"/>
                </a:solidFill>
              </a:rPr>
              <a:t> is associated with increased risk of cardiovascular events, stroke, and thrombosis.</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2-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22-img-4" descr="preencoded.png"/>
          <p:cNvPicPr>
            <a:picLocks noChangeAspect="1"/>
          </p:cNvPicPr>
          <p:nvPr/>
        </p:nvPicPr>
        <p:blipFill>
          <a:blip r:embed="rId5"/>
          <a:stretch>
            <a:fillRect/>
          </a:stretch>
        </p:blipFill>
        <p:spPr>
          <a:xfrm>
            <a:off x="238125" y="1113383"/>
            <a:ext cx="5762625" cy="5506492"/>
          </a:xfrm>
          <a:prstGeom prst="rect">
            <a:avLst/>
          </a:prstGeom>
        </p:spPr>
      </p:pic>
      <p:pic>
        <p:nvPicPr>
          <p:cNvPr id="6" name="SK-22-img-5" descr="preencoded.png"/>
          <p:cNvPicPr>
            <a:picLocks noChangeAspect="1"/>
          </p:cNvPicPr>
          <p:nvPr/>
        </p:nvPicPr>
        <p:blipFill>
          <a:blip r:embed="rId6"/>
          <a:stretch>
            <a:fillRect/>
          </a:stretch>
        </p:blipFill>
        <p:spPr>
          <a:xfrm>
            <a:off x="466725" y="1389608"/>
            <a:ext cx="238125" cy="190500"/>
          </a:xfrm>
          <a:prstGeom prst="rect">
            <a:avLst/>
          </a:prstGeom>
        </p:spPr>
      </p:pic>
      <p:pic>
        <p:nvPicPr>
          <p:cNvPr id="7" name="SK-22-img-6" descr="preencoded.png"/>
          <p:cNvPicPr>
            <a:picLocks noChangeAspect="1"/>
          </p:cNvPicPr>
          <p:nvPr/>
        </p:nvPicPr>
        <p:blipFill>
          <a:blip r:embed="rId7"/>
          <a:stretch>
            <a:fillRect/>
          </a:stretch>
        </p:blipFill>
        <p:spPr>
          <a:xfrm>
            <a:off x="466725" y="1832967"/>
            <a:ext cx="156121" cy="128439"/>
          </a:xfrm>
          <a:prstGeom prst="rect">
            <a:avLst/>
          </a:prstGeom>
        </p:spPr>
      </p:pic>
      <p:pic>
        <p:nvPicPr>
          <p:cNvPr id="8" name="SK-22-img-7" descr="preencoded.png"/>
          <p:cNvPicPr>
            <a:picLocks noChangeAspect="1"/>
          </p:cNvPicPr>
          <p:nvPr/>
        </p:nvPicPr>
        <p:blipFill>
          <a:blip r:embed="rId8"/>
          <a:stretch>
            <a:fillRect/>
          </a:stretch>
        </p:blipFill>
        <p:spPr>
          <a:xfrm>
            <a:off x="466725" y="2363391"/>
            <a:ext cx="117277" cy="96441"/>
          </a:xfrm>
          <a:prstGeom prst="rect">
            <a:avLst/>
          </a:prstGeom>
        </p:spPr>
      </p:pic>
      <p:pic>
        <p:nvPicPr>
          <p:cNvPr id="9" name="SK-22-img-8" descr="preencoded.png"/>
          <p:cNvPicPr>
            <a:picLocks noChangeAspect="1"/>
          </p:cNvPicPr>
          <p:nvPr/>
        </p:nvPicPr>
        <p:blipFill>
          <a:blip r:embed="rId9"/>
          <a:stretch>
            <a:fillRect/>
          </a:stretch>
        </p:blipFill>
        <p:spPr>
          <a:xfrm>
            <a:off x="466725" y="2880420"/>
            <a:ext cx="110728" cy="91083"/>
          </a:xfrm>
          <a:prstGeom prst="rect">
            <a:avLst/>
          </a:prstGeom>
        </p:spPr>
      </p:pic>
      <p:pic>
        <p:nvPicPr>
          <p:cNvPr id="10" name="SK-22-img-9" descr="preencoded.png"/>
          <p:cNvPicPr>
            <a:picLocks noChangeAspect="1"/>
          </p:cNvPicPr>
          <p:nvPr/>
        </p:nvPicPr>
        <p:blipFill>
          <a:blip r:embed="rId10"/>
          <a:stretch>
            <a:fillRect/>
          </a:stretch>
        </p:blipFill>
        <p:spPr>
          <a:xfrm>
            <a:off x="466725" y="3408908"/>
            <a:ext cx="5305425" cy="600075"/>
          </a:xfrm>
          <a:prstGeom prst="rect">
            <a:avLst/>
          </a:prstGeom>
        </p:spPr>
      </p:pic>
      <p:pic>
        <p:nvPicPr>
          <p:cNvPr id="11" name="SK-22-img-10" descr="preencoded.png"/>
          <p:cNvPicPr>
            <a:picLocks noChangeAspect="1"/>
          </p:cNvPicPr>
          <p:nvPr/>
        </p:nvPicPr>
        <p:blipFill>
          <a:blip r:embed="rId11"/>
          <a:stretch>
            <a:fillRect/>
          </a:stretch>
        </p:blipFill>
        <p:spPr>
          <a:xfrm>
            <a:off x="581025" y="3560862"/>
            <a:ext cx="154781" cy="125760"/>
          </a:xfrm>
          <a:prstGeom prst="rect">
            <a:avLst/>
          </a:prstGeom>
        </p:spPr>
      </p:pic>
      <p:pic>
        <p:nvPicPr>
          <p:cNvPr id="12" name="SK-22-img-11" descr="preencoded.png"/>
          <p:cNvPicPr>
            <a:picLocks noChangeAspect="1"/>
          </p:cNvPicPr>
          <p:nvPr/>
        </p:nvPicPr>
        <p:blipFill>
          <a:blip r:embed="rId12"/>
          <a:stretch>
            <a:fillRect/>
          </a:stretch>
        </p:blipFill>
        <p:spPr>
          <a:xfrm>
            <a:off x="466725" y="4151858"/>
            <a:ext cx="2605088" cy="585788"/>
          </a:xfrm>
          <a:prstGeom prst="rect">
            <a:avLst/>
          </a:prstGeom>
        </p:spPr>
      </p:pic>
      <p:pic>
        <p:nvPicPr>
          <p:cNvPr id="13" name="SK-22-img-12" descr="preencoded.png"/>
          <p:cNvPicPr>
            <a:picLocks noChangeAspect="1"/>
          </p:cNvPicPr>
          <p:nvPr/>
        </p:nvPicPr>
        <p:blipFill>
          <a:blip r:embed="rId13"/>
          <a:stretch>
            <a:fillRect/>
          </a:stretch>
        </p:blipFill>
        <p:spPr>
          <a:xfrm>
            <a:off x="3167063" y="4151858"/>
            <a:ext cx="2605088" cy="585788"/>
          </a:xfrm>
          <a:prstGeom prst="rect">
            <a:avLst/>
          </a:prstGeom>
        </p:spPr>
      </p:pic>
      <p:pic>
        <p:nvPicPr>
          <p:cNvPr id="14" name="SK-22-img-13" descr="preencoded.png"/>
          <p:cNvPicPr>
            <a:picLocks noChangeAspect="1"/>
          </p:cNvPicPr>
          <p:nvPr/>
        </p:nvPicPr>
        <p:blipFill>
          <a:blip r:embed="rId5"/>
          <a:stretch>
            <a:fillRect/>
          </a:stretch>
        </p:blipFill>
        <p:spPr>
          <a:xfrm>
            <a:off x="6191250" y="1113383"/>
            <a:ext cx="5762625" cy="5506492"/>
          </a:xfrm>
          <a:prstGeom prst="rect">
            <a:avLst/>
          </a:prstGeom>
        </p:spPr>
      </p:pic>
      <p:pic>
        <p:nvPicPr>
          <p:cNvPr id="15" name="SK-22-img-14" descr="preencoded.png"/>
          <p:cNvPicPr>
            <a:picLocks noChangeAspect="1"/>
          </p:cNvPicPr>
          <p:nvPr/>
        </p:nvPicPr>
        <p:blipFill>
          <a:blip r:embed="rId14"/>
          <a:stretch>
            <a:fillRect/>
          </a:stretch>
        </p:blipFill>
        <p:spPr>
          <a:xfrm>
            <a:off x="6419850" y="1389608"/>
            <a:ext cx="238125" cy="190500"/>
          </a:xfrm>
          <a:prstGeom prst="rect">
            <a:avLst/>
          </a:prstGeom>
        </p:spPr>
      </p:pic>
      <p:pic>
        <p:nvPicPr>
          <p:cNvPr id="16" name="SK-22-img-15" descr="preencoded.png"/>
          <p:cNvPicPr>
            <a:picLocks noChangeAspect="1"/>
          </p:cNvPicPr>
          <p:nvPr/>
        </p:nvPicPr>
        <p:blipFill>
          <a:blip r:embed="rId15"/>
          <a:stretch>
            <a:fillRect/>
          </a:stretch>
        </p:blipFill>
        <p:spPr>
          <a:xfrm>
            <a:off x="6419850" y="1845915"/>
            <a:ext cx="124718" cy="102691"/>
          </a:xfrm>
          <a:prstGeom prst="rect">
            <a:avLst/>
          </a:prstGeom>
        </p:spPr>
      </p:pic>
      <p:pic>
        <p:nvPicPr>
          <p:cNvPr id="17" name="SK-22-img-16" descr="preencoded.png"/>
          <p:cNvPicPr>
            <a:picLocks noChangeAspect="1"/>
          </p:cNvPicPr>
          <p:nvPr/>
        </p:nvPicPr>
        <p:blipFill>
          <a:blip r:embed="rId16"/>
          <a:stretch>
            <a:fillRect/>
          </a:stretch>
        </p:blipFill>
        <p:spPr>
          <a:xfrm>
            <a:off x="6419850" y="2351782"/>
            <a:ext cx="145405" cy="119658"/>
          </a:xfrm>
          <a:prstGeom prst="rect">
            <a:avLst/>
          </a:prstGeom>
        </p:spPr>
      </p:pic>
      <p:pic>
        <p:nvPicPr>
          <p:cNvPr id="18" name="SK-22-img-17" descr="preencoded.png"/>
          <p:cNvPicPr>
            <a:picLocks noChangeAspect="1"/>
          </p:cNvPicPr>
          <p:nvPr/>
        </p:nvPicPr>
        <p:blipFill>
          <a:blip r:embed="rId17"/>
          <a:stretch>
            <a:fillRect/>
          </a:stretch>
        </p:blipFill>
        <p:spPr>
          <a:xfrm>
            <a:off x="6419850" y="2859881"/>
            <a:ext cx="160437" cy="132011"/>
          </a:xfrm>
          <a:prstGeom prst="rect">
            <a:avLst/>
          </a:prstGeom>
        </p:spPr>
      </p:pic>
      <p:pic>
        <p:nvPicPr>
          <p:cNvPr id="19" name="SK-22-img-18" descr="preencoded.png"/>
          <p:cNvPicPr>
            <a:picLocks noChangeAspect="1"/>
          </p:cNvPicPr>
          <p:nvPr/>
        </p:nvPicPr>
        <p:blipFill>
          <a:blip r:embed="rId18"/>
          <a:stretch>
            <a:fillRect/>
          </a:stretch>
        </p:blipFill>
        <p:spPr>
          <a:xfrm>
            <a:off x="6419850" y="3408908"/>
            <a:ext cx="1166664" cy="247650"/>
          </a:xfrm>
          <a:prstGeom prst="rect">
            <a:avLst/>
          </a:prstGeom>
        </p:spPr>
      </p:pic>
      <p:pic>
        <p:nvPicPr>
          <p:cNvPr id="20" name="SK-22-img-19" descr="preencoded.png"/>
          <p:cNvPicPr>
            <a:picLocks noChangeAspect="1"/>
          </p:cNvPicPr>
          <p:nvPr/>
        </p:nvPicPr>
        <p:blipFill>
          <a:blip r:embed="rId19"/>
          <a:stretch>
            <a:fillRect/>
          </a:stretch>
        </p:blipFill>
        <p:spPr>
          <a:xfrm>
            <a:off x="7662714" y="3408908"/>
            <a:ext cx="2366963" cy="247650"/>
          </a:xfrm>
          <a:prstGeom prst="rect">
            <a:avLst/>
          </a:prstGeom>
        </p:spPr>
      </p:pic>
      <p:pic>
        <p:nvPicPr>
          <p:cNvPr id="21" name="SK-22-img-20" descr="preencoded.png"/>
          <p:cNvPicPr>
            <a:picLocks noChangeAspect="1"/>
          </p:cNvPicPr>
          <p:nvPr/>
        </p:nvPicPr>
        <p:blipFill>
          <a:blip r:embed="rId20"/>
          <a:stretch>
            <a:fillRect/>
          </a:stretch>
        </p:blipFill>
        <p:spPr>
          <a:xfrm>
            <a:off x="6419850" y="3799433"/>
            <a:ext cx="5305425" cy="600075"/>
          </a:xfrm>
          <a:prstGeom prst="rect">
            <a:avLst/>
          </a:prstGeom>
        </p:spPr>
      </p:pic>
      <p:pic>
        <p:nvPicPr>
          <p:cNvPr id="22" name="SK-22-img-21" descr="preencoded.png"/>
          <p:cNvPicPr>
            <a:picLocks noChangeAspect="1"/>
          </p:cNvPicPr>
          <p:nvPr/>
        </p:nvPicPr>
        <p:blipFill>
          <a:blip r:embed="rId21"/>
          <a:stretch>
            <a:fillRect/>
          </a:stretch>
        </p:blipFill>
        <p:spPr>
          <a:xfrm>
            <a:off x="6534150" y="3951387"/>
            <a:ext cx="154781" cy="125760"/>
          </a:xfrm>
          <a:prstGeom prst="rect">
            <a:avLst/>
          </a:prstGeom>
        </p:spPr>
      </p:pic>
      <p:pic>
        <p:nvPicPr>
          <p:cNvPr id="23" name="SK-22-img-22" descr="preencoded.png"/>
          <p:cNvPicPr>
            <a:picLocks noChangeAspect="1"/>
          </p:cNvPicPr>
          <p:nvPr/>
        </p:nvPicPr>
        <p:blipFill>
          <a:blip r:embed="rId22"/>
          <a:stretch>
            <a:fillRect/>
          </a:stretch>
        </p:blipFill>
        <p:spPr>
          <a:xfrm>
            <a:off x="6419850" y="4542383"/>
            <a:ext cx="5305425" cy="600075"/>
          </a:xfrm>
          <a:prstGeom prst="rect">
            <a:avLst/>
          </a:prstGeom>
        </p:spPr>
      </p:pic>
      <p:pic>
        <p:nvPicPr>
          <p:cNvPr id="24" name="SK-22-img-23" descr="preencoded.png"/>
          <p:cNvPicPr>
            <a:picLocks noChangeAspect="1"/>
          </p:cNvPicPr>
          <p:nvPr/>
        </p:nvPicPr>
        <p:blipFill>
          <a:blip r:embed="rId23"/>
          <a:stretch>
            <a:fillRect/>
          </a:stretch>
        </p:blipFill>
        <p:spPr>
          <a:xfrm>
            <a:off x="6534150" y="4694337"/>
            <a:ext cx="154781" cy="125760"/>
          </a:xfrm>
          <a:prstGeom prst="rect">
            <a:avLst/>
          </a:prstGeom>
        </p:spPr>
      </p:pic>
      <p:sp>
        <p:nvSpPr>
          <p:cNvPr id="25" name="SK-22-text-24"/>
          <p:cNvSpPr/>
          <p:nvPr/>
        </p:nvSpPr>
        <p:spPr>
          <a:xfrm>
            <a:off x="381000" y="209550"/>
            <a:ext cx="5678835"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6" name="SK-22-text-25"/>
          <p:cNvSpPr/>
          <p:nvPr/>
        </p:nvSpPr>
        <p:spPr>
          <a:xfrm>
            <a:off x="381000" y="371475"/>
            <a:ext cx="118110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CKD Complications: Bone Disease &amp; Hyperkalaemia</a:t>
            </a:r>
            <a:endParaRPr lang="en-US" sz="1800" dirty="0"/>
          </a:p>
        </p:txBody>
      </p:sp>
      <p:sp>
        <p:nvSpPr>
          <p:cNvPr id="27" name="SK-22-text-26"/>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8" name="SK-22-text-27"/>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9" name="SK-22-text-28"/>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0" name="SK-22-text-29"/>
          <p:cNvSpPr/>
          <p:nvPr/>
        </p:nvSpPr>
        <p:spPr>
          <a:xfrm>
            <a:off x="800100" y="1341983"/>
            <a:ext cx="6858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Mineral Bone Disease (CKD-MBD)</a:t>
            </a:r>
            <a:endParaRPr lang="en-US" sz="1500" dirty="0"/>
          </a:p>
        </p:txBody>
      </p:sp>
      <p:sp>
        <p:nvSpPr>
          <p:cNvPr id="31" name="SK-22-text-30"/>
          <p:cNvSpPr/>
          <p:nvPr/>
        </p:nvSpPr>
        <p:spPr>
          <a:xfrm>
            <a:off x="737146" y="1770608"/>
            <a:ext cx="503500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Screening:</a:t>
            </a:r>
            <a:r>
              <a:rPr lang="en-US" sz="1125" dirty="0">
                <a:solidFill>
                  <a:srgbClr val="2D2D2D"/>
                </a:solidFill>
              </a:rPr>
              <a:t> Monitor Calcium, Phosphate, and PTH in all patients with CKD G3b–G5 (eGFR &lt;45).</a:t>
            </a:r>
            <a:endParaRPr lang="en-US" sz="1125" dirty="0"/>
          </a:p>
        </p:txBody>
      </p:sp>
      <p:sp>
        <p:nvSpPr>
          <p:cNvPr id="32" name="SK-22-text-31"/>
          <p:cNvSpPr/>
          <p:nvPr/>
        </p:nvSpPr>
        <p:spPr>
          <a:xfrm>
            <a:off x="698302" y="2284958"/>
            <a:ext cx="507384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Phosphate Control:</a:t>
            </a:r>
            <a:r>
              <a:rPr lang="en-US" sz="1125" dirty="0">
                <a:solidFill>
                  <a:srgbClr val="2D2D2D"/>
                </a:solidFill>
              </a:rPr>
              <a:t> Dietary restriction (avoid processed foods/colas) + Phosphate binders (e.g., Calcium Carbonate, Sevelamer).</a:t>
            </a:r>
            <a:endParaRPr lang="en-US" sz="1125" dirty="0"/>
          </a:p>
        </p:txBody>
      </p:sp>
      <p:sp>
        <p:nvSpPr>
          <p:cNvPr id="33" name="SK-22-text-32"/>
          <p:cNvSpPr/>
          <p:nvPr/>
        </p:nvSpPr>
        <p:spPr>
          <a:xfrm>
            <a:off x="691753" y="2799308"/>
            <a:ext cx="5080397"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Vitamin D Strategy:</a:t>
            </a:r>
            <a:r>
              <a:rPr lang="en-US" sz="1125" dirty="0">
                <a:solidFill>
                  <a:srgbClr val="2D2D2D"/>
                </a:solidFill>
              </a:rPr>
              <a:t> Advanced CKD requires </a:t>
            </a:r>
            <a:r>
              <a:rPr lang="en-US" sz="1125" b="1" dirty="0">
                <a:solidFill>
                  <a:srgbClr val="2D2D2D"/>
                </a:solidFill>
              </a:rPr>
              <a:t>activated</a:t>
            </a:r>
            <a:r>
              <a:rPr lang="en-US" sz="1125" dirty="0">
                <a:solidFill>
                  <a:srgbClr val="2D2D2D"/>
                </a:solidFill>
              </a:rPr>
              <a:t> Vitamin D (Alfacalcidol or Calcitriol) as kidneys cannot hydroxylate standard Vit D.</a:t>
            </a:r>
            <a:endParaRPr lang="en-US" sz="1125" dirty="0"/>
          </a:p>
        </p:txBody>
      </p:sp>
      <p:sp>
        <p:nvSpPr>
          <p:cNvPr id="34" name="SK-22-text-33"/>
          <p:cNvSpPr/>
          <p:nvPr/>
        </p:nvSpPr>
        <p:spPr>
          <a:xfrm>
            <a:off x="783431" y="3523208"/>
            <a:ext cx="5076825" cy="371475"/>
          </a:xfrm>
          <a:prstGeom prst="rect">
            <a:avLst/>
          </a:prstGeom>
          <a:noFill/>
          <a:ln/>
        </p:spPr>
        <p:txBody>
          <a:bodyPr vert="horz" wrap="square" lIns="0" tIns="0" rIns="0" bIns="0" rtlCol="0" anchor="ctr"/>
          <a:lstStyle/>
          <a:p>
            <a:pPr marL="0" indent="0">
              <a:lnSpc>
                <a:spcPts val="1463"/>
              </a:lnSpc>
              <a:buNone/>
            </a:pPr>
            <a:r>
              <a:rPr lang="en-US" sz="975" dirty="0">
                <a:solidFill>
                  <a:srgbClr val="444444"/>
                </a:solidFill>
              </a:rPr>
              <a:t> Secondary Hyperparathyroidism: If PTH remains high despite phosphate/Vit D control, nephrologists may add </a:t>
            </a:r>
            <a:r>
              <a:rPr lang="en-US" sz="975" b="1" dirty="0">
                <a:solidFill>
                  <a:srgbClr val="444444"/>
                </a:solidFill>
              </a:rPr>
              <a:t>Cinacalcet</a:t>
            </a:r>
            <a:r>
              <a:rPr lang="en-US" sz="975" dirty="0">
                <a:solidFill>
                  <a:srgbClr val="444444"/>
                </a:solidFill>
              </a:rPr>
              <a:t> (calcimimetic).</a:t>
            </a:r>
            <a:endParaRPr lang="en-US" sz="975" dirty="0"/>
          </a:p>
        </p:txBody>
      </p:sp>
      <p:sp>
        <p:nvSpPr>
          <p:cNvPr id="35" name="SK-22-text-34"/>
          <p:cNvSpPr/>
          <p:nvPr/>
        </p:nvSpPr>
        <p:spPr>
          <a:xfrm>
            <a:off x="561975" y="4247108"/>
            <a:ext cx="2414588"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666666"/>
                </a:solidFill>
              </a:rPr>
              <a:t>MONITOR FROM</a:t>
            </a:r>
            <a:endParaRPr lang="en-US" sz="825" dirty="0"/>
          </a:p>
        </p:txBody>
      </p:sp>
      <p:sp>
        <p:nvSpPr>
          <p:cNvPr id="36" name="SK-22-text-35"/>
          <p:cNvSpPr/>
          <p:nvPr/>
        </p:nvSpPr>
        <p:spPr>
          <a:xfrm>
            <a:off x="561975" y="4442371"/>
            <a:ext cx="2414588"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eGFR &lt;45 (G3b)</a:t>
            </a:r>
            <a:endParaRPr lang="en-US" sz="1050" dirty="0"/>
          </a:p>
        </p:txBody>
      </p:sp>
      <p:sp>
        <p:nvSpPr>
          <p:cNvPr id="37" name="SK-22-text-36"/>
          <p:cNvSpPr/>
          <p:nvPr/>
        </p:nvSpPr>
        <p:spPr>
          <a:xfrm>
            <a:off x="3262313" y="4247108"/>
            <a:ext cx="2414588"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666666"/>
                </a:solidFill>
              </a:rPr>
              <a:t>KEY MARKERS</a:t>
            </a:r>
            <a:endParaRPr lang="en-US" sz="825" dirty="0"/>
          </a:p>
        </p:txBody>
      </p:sp>
      <p:sp>
        <p:nvSpPr>
          <p:cNvPr id="38" name="SK-22-text-37"/>
          <p:cNvSpPr/>
          <p:nvPr/>
        </p:nvSpPr>
        <p:spPr>
          <a:xfrm>
            <a:off x="3262313" y="4442371"/>
            <a:ext cx="2414588"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Ca / PO4 / PTH</a:t>
            </a:r>
            <a:endParaRPr lang="en-US" sz="1050" dirty="0"/>
          </a:p>
        </p:txBody>
      </p:sp>
      <p:sp>
        <p:nvSpPr>
          <p:cNvPr id="39" name="SK-22-text-38"/>
          <p:cNvSpPr/>
          <p:nvPr/>
        </p:nvSpPr>
        <p:spPr>
          <a:xfrm>
            <a:off x="6753225" y="1341983"/>
            <a:ext cx="54387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Hyperkalaemia Management</a:t>
            </a:r>
            <a:endParaRPr lang="en-US" sz="1500" dirty="0"/>
          </a:p>
        </p:txBody>
      </p:sp>
      <p:sp>
        <p:nvSpPr>
          <p:cNvPr id="40" name="SK-22-text-39"/>
          <p:cNvSpPr/>
          <p:nvPr/>
        </p:nvSpPr>
        <p:spPr>
          <a:xfrm>
            <a:off x="6658868" y="1770608"/>
            <a:ext cx="5066407"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Common Triggers:</a:t>
            </a:r>
            <a:r>
              <a:rPr lang="en-US" sz="1125" dirty="0">
                <a:solidFill>
                  <a:srgbClr val="2D2D2D"/>
                </a:solidFill>
              </a:rPr>
              <a:t> ACEi/ARB therapy, Finerenone, SGLT2i (mild), and low eGFR. Worsened by intercurrent illness (AKI).</a:t>
            </a:r>
            <a:endParaRPr lang="en-US" sz="1125" dirty="0"/>
          </a:p>
        </p:txBody>
      </p:sp>
      <p:sp>
        <p:nvSpPr>
          <p:cNvPr id="41" name="SK-22-text-40"/>
          <p:cNvSpPr/>
          <p:nvPr/>
        </p:nvSpPr>
        <p:spPr>
          <a:xfrm>
            <a:off x="6679555" y="2284958"/>
            <a:ext cx="504572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Dietary Advice:</a:t>
            </a:r>
            <a:r>
              <a:rPr lang="en-US" sz="1125" dirty="0">
                <a:solidFill>
                  <a:srgbClr val="2D2D2D"/>
                </a:solidFill>
              </a:rPr>
              <a:t> Low potassium diet—limit bananas, tomatoes, potatoes, and "salt substitutes" (Lo-Salt).</a:t>
            </a:r>
            <a:endParaRPr lang="en-US" sz="1125" dirty="0"/>
          </a:p>
        </p:txBody>
      </p:sp>
      <p:sp>
        <p:nvSpPr>
          <p:cNvPr id="42" name="SK-22-text-41"/>
          <p:cNvSpPr/>
          <p:nvPr/>
        </p:nvSpPr>
        <p:spPr>
          <a:xfrm>
            <a:off x="6694587" y="2799308"/>
            <a:ext cx="5030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Potassium Binders:</a:t>
            </a:r>
            <a:r>
              <a:rPr lang="en-US" sz="1125" dirty="0">
                <a:solidFill>
                  <a:srgbClr val="2D2D2D"/>
                </a:solidFill>
              </a:rPr>
              <a:t> NICE-approved agents allow continued RAAS blockade in CKD patients.</a:t>
            </a:r>
            <a:endParaRPr lang="en-US" sz="1125" dirty="0"/>
          </a:p>
        </p:txBody>
      </p:sp>
      <p:sp>
        <p:nvSpPr>
          <p:cNvPr id="43" name="SK-22-text-42"/>
          <p:cNvSpPr/>
          <p:nvPr/>
        </p:nvSpPr>
        <p:spPr>
          <a:xfrm>
            <a:off x="6515100" y="3408908"/>
            <a:ext cx="2180510" cy="247650"/>
          </a:xfrm>
          <a:prstGeom prst="rect">
            <a:avLst/>
          </a:prstGeom>
          <a:noFill/>
          <a:ln/>
        </p:spPr>
        <p:txBody>
          <a:bodyPr vert="horz" wrap="square" lIns="0" tIns="0" rIns="0" bIns="0" rtlCol="0" anchor="ctr"/>
          <a:lstStyle/>
          <a:p>
            <a:pPr marL="0" indent="0">
              <a:lnSpc>
                <a:spcPts val="1350"/>
              </a:lnSpc>
              <a:buNone/>
            </a:pPr>
            <a:r>
              <a:rPr lang="en-US" sz="900" b="1" dirty="0">
                <a:solidFill>
                  <a:srgbClr val="2D2D2D"/>
                </a:solidFill>
              </a:rPr>
              <a:t>Patiromer (TA623)</a:t>
            </a:r>
            <a:endParaRPr lang="en-US" sz="900" dirty="0"/>
          </a:p>
        </p:txBody>
      </p:sp>
      <p:sp>
        <p:nvSpPr>
          <p:cNvPr id="44" name="SK-22-text-43"/>
          <p:cNvSpPr/>
          <p:nvPr/>
        </p:nvSpPr>
        <p:spPr>
          <a:xfrm>
            <a:off x="7757964" y="3408908"/>
            <a:ext cx="4434036" cy="247650"/>
          </a:xfrm>
          <a:prstGeom prst="rect">
            <a:avLst/>
          </a:prstGeom>
          <a:noFill/>
          <a:ln/>
        </p:spPr>
        <p:txBody>
          <a:bodyPr vert="horz" wrap="square" lIns="0" tIns="0" rIns="0" bIns="0" rtlCol="0" anchor="ctr"/>
          <a:lstStyle/>
          <a:p>
            <a:pPr marL="0" indent="0">
              <a:lnSpc>
                <a:spcPts val="1350"/>
              </a:lnSpc>
              <a:buNone/>
            </a:pPr>
            <a:r>
              <a:rPr lang="en-US" sz="900" b="1" dirty="0">
                <a:solidFill>
                  <a:srgbClr val="2D2D2D"/>
                </a:solidFill>
              </a:rPr>
              <a:t>Sodium Zirconium Cyclosilicate (TA599)</a:t>
            </a:r>
            <a:endParaRPr lang="en-US" sz="900" dirty="0"/>
          </a:p>
        </p:txBody>
      </p:sp>
      <p:sp>
        <p:nvSpPr>
          <p:cNvPr id="45" name="SK-22-text-44"/>
          <p:cNvSpPr/>
          <p:nvPr/>
        </p:nvSpPr>
        <p:spPr>
          <a:xfrm>
            <a:off x="6736556" y="3913733"/>
            <a:ext cx="5076825" cy="371475"/>
          </a:xfrm>
          <a:prstGeom prst="rect">
            <a:avLst/>
          </a:prstGeom>
          <a:noFill/>
          <a:ln/>
        </p:spPr>
        <p:txBody>
          <a:bodyPr vert="horz" wrap="square" lIns="0" tIns="0" rIns="0" bIns="0" rtlCol="0" anchor="ctr"/>
          <a:lstStyle/>
          <a:p>
            <a:pPr marL="0" indent="0">
              <a:lnSpc>
                <a:spcPts val="1463"/>
              </a:lnSpc>
              <a:buNone/>
            </a:pPr>
            <a:r>
              <a:rPr lang="en-US" sz="975" b="1" dirty="0">
                <a:solidFill>
                  <a:srgbClr val="B71C1C"/>
                </a:solidFill>
              </a:rPr>
              <a:t> Safety Threshold: Stop ACEi/ARB or Finerenone if K+ &gt;5.5 mmol/L. Urgent review required.</a:t>
            </a:r>
            <a:endParaRPr lang="en-US" sz="975" dirty="0"/>
          </a:p>
        </p:txBody>
      </p:sp>
      <p:sp>
        <p:nvSpPr>
          <p:cNvPr id="46" name="SK-22-text-45"/>
          <p:cNvSpPr/>
          <p:nvPr/>
        </p:nvSpPr>
        <p:spPr>
          <a:xfrm>
            <a:off x="6736556" y="4656683"/>
            <a:ext cx="507682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 Metabolic Acidosis:</a:t>
            </a:r>
            <a:endParaRPr lang="en-US" sz="975" dirty="0"/>
          </a:p>
        </p:txBody>
      </p:sp>
      <p:sp>
        <p:nvSpPr>
          <p:cNvPr id="47" name="SK-22-text-46"/>
          <p:cNvSpPr/>
          <p:nvPr/>
        </p:nvSpPr>
        <p:spPr>
          <a:xfrm>
            <a:off x="6534150" y="4842421"/>
            <a:ext cx="5657850" cy="185738"/>
          </a:xfrm>
          <a:prstGeom prst="rect">
            <a:avLst/>
          </a:prstGeom>
          <a:noFill/>
          <a:ln/>
        </p:spPr>
        <p:txBody>
          <a:bodyPr vert="horz" wrap="square" lIns="0" tIns="0" rIns="0" bIns="0" rtlCol="0" anchor="ctr"/>
          <a:lstStyle/>
          <a:p>
            <a:pPr marL="0" indent="0">
              <a:lnSpc>
                <a:spcPts val="1463"/>
              </a:lnSpc>
              <a:buNone/>
            </a:pPr>
            <a:r>
              <a:rPr lang="en-US" sz="975" dirty="0">
                <a:solidFill>
                  <a:srgbClr val="444444"/>
                </a:solidFill>
              </a:rPr>
              <a:t>If Bicarbonate &lt;22 mmol/L (G4-G5), consider Sodium Bicarbonate to slow CKD progression.</a:t>
            </a:r>
            <a:endParaRPr lang="en-US" sz="97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23-img-4" descr="preencoded.png"/>
          <p:cNvPicPr>
            <a:picLocks noChangeAspect="1"/>
          </p:cNvPicPr>
          <p:nvPr/>
        </p:nvPicPr>
        <p:blipFill>
          <a:blip r:embed="rId5"/>
          <a:stretch>
            <a:fillRect/>
          </a:stretch>
        </p:blipFill>
        <p:spPr>
          <a:xfrm>
            <a:off x="381000" y="2023467"/>
            <a:ext cx="5572125" cy="3638550"/>
          </a:xfrm>
          <a:prstGeom prst="rect">
            <a:avLst/>
          </a:prstGeom>
        </p:spPr>
      </p:pic>
      <p:pic>
        <p:nvPicPr>
          <p:cNvPr id="6" name="SK-23-img-5" descr="preencoded.png"/>
          <p:cNvPicPr>
            <a:picLocks noChangeAspect="1"/>
          </p:cNvPicPr>
          <p:nvPr/>
        </p:nvPicPr>
        <p:blipFill>
          <a:blip r:embed="rId6"/>
          <a:stretch>
            <a:fillRect/>
          </a:stretch>
        </p:blipFill>
        <p:spPr>
          <a:xfrm>
            <a:off x="619125" y="2261592"/>
            <a:ext cx="381000" cy="381000"/>
          </a:xfrm>
          <a:prstGeom prst="rect">
            <a:avLst/>
          </a:prstGeom>
        </p:spPr>
      </p:pic>
      <p:pic>
        <p:nvPicPr>
          <p:cNvPr id="7" name="SK-23-img-6" descr="preencoded.png"/>
          <p:cNvPicPr>
            <a:picLocks noChangeAspect="1"/>
          </p:cNvPicPr>
          <p:nvPr/>
        </p:nvPicPr>
        <p:blipFill>
          <a:blip r:embed="rId7"/>
          <a:stretch>
            <a:fillRect/>
          </a:stretch>
        </p:blipFill>
        <p:spPr>
          <a:xfrm>
            <a:off x="690563" y="2356842"/>
            <a:ext cx="238125" cy="190500"/>
          </a:xfrm>
          <a:prstGeom prst="rect">
            <a:avLst/>
          </a:prstGeom>
        </p:spPr>
      </p:pic>
      <p:pic>
        <p:nvPicPr>
          <p:cNvPr id="8" name="SK-23-img-7" descr="preencoded.png"/>
          <p:cNvPicPr>
            <a:picLocks noChangeAspect="1"/>
          </p:cNvPicPr>
          <p:nvPr/>
        </p:nvPicPr>
        <p:blipFill>
          <a:blip r:embed="rId8"/>
          <a:stretch>
            <a:fillRect/>
          </a:stretch>
        </p:blipFill>
        <p:spPr>
          <a:xfrm>
            <a:off x="619125" y="2928342"/>
            <a:ext cx="142875" cy="171450"/>
          </a:xfrm>
          <a:prstGeom prst="rect">
            <a:avLst/>
          </a:prstGeom>
        </p:spPr>
      </p:pic>
      <p:pic>
        <p:nvPicPr>
          <p:cNvPr id="9" name="SK-23-img-8" descr="preencoded.png"/>
          <p:cNvPicPr>
            <a:picLocks noChangeAspect="1"/>
          </p:cNvPicPr>
          <p:nvPr/>
        </p:nvPicPr>
        <p:blipFill>
          <a:blip r:embed="rId9"/>
          <a:stretch>
            <a:fillRect/>
          </a:stretch>
        </p:blipFill>
        <p:spPr>
          <a:xfrm>
            <a:off x="619125" y="3471267"/>
            <a:ext cx="142875" cy="155823"/>
          </a:xfrm>
          <a:prstGeom prst="rect">
            <a:avLst/>
          </a:prstGeom>
        </p:spPr>
      </p:pic>
      <p:pic>
        <p:nvPicPr>
          <p:cNvPr id="10" name="SK-23-img-9" descr="preencoded.png"/>
          <p:cNvPicPr>
            <a:picLocks noChangeAspect="1"/>
          </p:cNvPicPr>
          <p:nvPr/>
        </p:nvPicPr>
        <p:blipFill>
          <a:blip r:embed="rId8"/>
          <a:stretch>
            <a:fillRect/>
          </a:stretch>
        </p:blipFill>
        <p:spPr>
          <a:xfrm>
            <a:off x="619125" y="4014192"/>
            <a:ext cx="142875" cy="171450"/>
          </a:xfrm>
          <a:prstGeom prst="rect">
            <a:avLst/>
          </a:prstGeom>
        </p:spPr>
      </p:pic>
      <p:pic>
        <p:nvPicPr>
          <p:cNvPr id="11" name="SK-23-img-10" descr="preencoded.png"/>
          <p:cNvPicPr>
            <a:picLocks noChangeAspect="1"/>
          </p:cNvPicPr>
          <p:nvPr/>
        </p:nvPicPr>
        <p:blipFill>
          <a:blip r:embed="rId10"/>
          <a:stretch>
            <a:fillRect/>
          </a:stretch>
        </p:blipFill>
        <p:spPr>
          <a:xfrm>
            <a:off x="619125" y="4795242"/>
            <a:ext cx="5095875" cy="628650"/>
          </a:xfrm>
          <a:prstGeom prst="rect">
            <a:avLst/>
          </a:prstGeom>
        </p:spPr>
      </p:pic>
      <p:pic>
        <p:nvPicPr>
          <p:cNvPr id="12" name="SK-23-img-11" descr="preencoded.png"/>
          <p:cNvPicPr>
            <a:picLocks noChangeAspect="1"/>
          </p:cNvPicPr>
          <p:nvPr/>
        </p:nvPicPr>
        <p:blipFill>
          <a:blip r:embed="rId11"/>
          <a:stretch>
            <a:fillRect/>
          </a:stretch>
        </p:blipFill>
        <p:spPr>
          <a:xfrm>
            <a:off x="733425" y="5026223"/>
            <a:ext cx="166688" cy="166688"/>
          </a:xfrm>
          <a:prstGeom prst="rect">
            <a:avLst/>
          </a:prstGeom>
        </p:spPr>
      </p:pic>
      <p:pic>
        <p:nvPicPr>
          <p:cNvPr id="13" name="SK-23-img-12" descr="preencoded.png"/>
          <p:cNvPicPr>
            <a:picLocks noChangeAspect="1"/>
          </p:cNvPicPr>
          <p:nvPr/>
        </p:nvPicPr>
        <p:blipFill>
          <a:blip r:embed="rId12"/>
          <a:stretch>
            <a:fillRect/>
          </a:stretch>
        </p:blipFill>
        <p:spPr>
          <a:xfrm>
            <a:off x="6238875" y="1867793"/>
            <a:ext cx="5572125" cy="3949898"/>
          </a:xfrm>
          <a:prstGeom prst="rect">
            <a:avLst/>
          </a:prstGeom>
        </p:spPr>
      </p:pic>
      <p:pic>
        <p:nvPicPr>
          <p:cNvPr id="14" name="SK-23-img-13" descr="preencoded.png"/>
          <p:cNvPicPr>
            <a:picLocks noChangeAspect="1"/>
          </p:cNvPicPr>
          <p:nvPr/>
        </p:nvPicPr>
        <p:blipFill>
          <a:blip r:embed="rId13"/>
          <a:stretch>
            <a:fillRect/>
          </a:stretch>
        </p:blipFill>
        <p:spPr>
          <a:xfrm>
            <a:off x="6477000" y="2105918"/>
            <a:ext cx="381000" cy="381000"/>
          </a:xfrm>
          <a:prstGeom prst="rect">
            <a:avLst/>
          </a:prstGeom>
        </p:spPr>
      </p:pic>
      <p:pic>
        <p:nvPicPr>
          <p:cNvPr id="15" name="SK-23-img-14" descr="preencoded.png"/>
          <p:cNvPicPr>
            <a:picLocks noChangeAspect="1"/>
          </p:cNvPicPr>
          <p:nvPr/>
        </p:nvPicPr>
        <p:blipFill>
          <a:blip r:embed="rId14"/>
          <a:stretch>
            <a:fillRect/>
          </a:stretch>
        </p:blipFill>
        <p:spPr>
          <a:xfrm>
            <a:off x="6548438" y="2201168"/>
            <a:ext cx="238125" cy="190500"/>
          </a:xfrm>
          <a:prstGeom prst="rect">
            <a:avLst/>
          </a:prstGeom>
        </p:spPr>
      </p:pic>
      <p:pic>
        <p:nvPicPr>
          <p:cNvPr id="16" name="SK-23-img-15" descr="preencoded.png"/>
          <p:cNvPicPr>
            <a:picLocks noChangeAspect="1"/>
          </p:cNvPicPr>
          <p:nvPr/>
        </p:nvPicPr>
        <p:blipFill>
          <a:blip r:embed="rId15"/>
          <a:stretch>
            <a:fillRect/>
          </a:stretch>
        </p:blipFill>
        <p:spPr>
          <a:xfrm>
            <a:off x="6477000" y="2772668"/>
            <a:ext cx="142875" cy="171450"/>
          </a:xfrm>
          <a:prstGeom prst="rect">
            <a:avLst/>
          </a:prstGeom>
        </p:spPr>
      </p:pic>
      <p:pic>
        <p:nvPicPr>
          <p:cNvPr id="17" name="SK-23-img-16" descr="preencoded.png"/>
          <p:cNvPicPr>
            <a:picLocks noChangeAspect="1"/>
          </p:cNvPicPr>
          <p:nvPr/>
        </p:nvPicPr>
        <p:blipFill>
          <a:blip r:embed="rId15"/>
          <a:stretch>
            <a:fillRect/>
          </a:stretch>
        </p:blipFill>
        <p:spPr>
          <a:xfrm>
            <a:off x="6477000" y="3315593"/>
            <a:ext cx="142875" cy="171450"/>
          </a:xfrm>
          <a:prstGeom prst="rect">
            <a:avLst/>
          </a:prstGeom>
        </p:spPr>
      </p:pic>
      <p:pic>
        <p:nvPicPr>
          <p:cNvPr id="18" name="SK-23-img-17" descr="preencoded.png"/>
          <p:cNvPicPr>
            <a:picLocks noChangeAspect="1"/>
          </p:cNvPicPr>
          <p:nvPr/>
        </p:nvPicPr>
        <p:blipFill>
          <a:blip r:embed="rId16"/>
          <a:stretch>
            <a:fillRect/>
          </a:stretch>
        </p:blipFill>
        <p:spPr>
          <a:xfrm>
            <a:off x="6477000" y="3858518"/>
            <a:ext cx="142875" cy="190500"/>
          </a:xfrm>
          <a:prstGeom prst="rect">
            <a:avLst/>
          </a:prstGeom>
        </p:spPr>
      </p:pic>
      <p:pic>
        <p:nvPicPr>
          <p:cNvPr id="19" name="SK-23-img-18" descr="preencoded.png"/>
          <p:cNvPicPr>
            <a:picLocks noChangeAspect="1"/>
          </p:cNvPicPr>
          <p:nvPr/>
        </p:nvPicPr>
        <p:blipFill>
          <a:blip r:embed="rId17"/>
          <a:stretch>
            <a:fillRect/>
          </a:stretch>
        </p:blipFill>
        <p:spPr>
          <a:xfrm>
            <a:off x="6477000" y="4687193"/>
            <a:ext cx="5095875" cy="892373"/>
          </a:xfrm>
          <a:prstGeom prst="rect">
            <a:avLst/>
          </a:prstGeom>
        </p:spPr>
      </p:pic>
      <p:sp>
        <p:nvSpPr>
          <p:cNvPr id="20" name="SK-23-text-19"/>
          <p:cNvSpPr/>
          <p:nvPr/>
        </p:nvSpPr>
        <p:spPr>
          <a:xfrm>
            <a:off x="381000" y="209550"/>
            <a:ext cx="5047357"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1" name="SK-23-text-20"/>
          <p:cNvSpPr/>
          <p:nvPr/>
        </p:nvSpPr>
        <p:spPr>
          <a:xfrm>
            <a:off x="381000" y="371475"/>
            <a:ext cx="118110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Metabolic Acidosis and Peripheral Neuropathy</a:t>
            </a:r>
            <a:endParaRPr lang="en-US" sz="1800" dirty="0"/>
          </a:p>
        </p:txBody>
      </p:sp>
      <p:sp>
        <p:nvSpPr>
          <p:cNvPr id="22" name="SK-23-text-21"/>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3" name="SK-23-text-22"/>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4" name="SK-23-text-23"/>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5" name="SK-23-text-24"/>
          <p:cNvSpPr/>
          <p:nvPr/>
        </p:nvSpPr>
        <p:spPr>
          <a:xfrm>
            <a:off x="1114425" y="2309217"/>
            <a:ext cx="6248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Metabolic Acidosis (G4–G5)</a:t>
            </a:r>
            <a:endParaRPr lang="en-US" sz="1500" dirty="0"/>
          </a:p>
        </p:txBody>
      </p:sp>
      <p:sp>
        <p:nvSpPr>
          <p:cNvPr id="26" name="SK-23-text-25"/>
          <p:cNvSpPr/>
          <p:nvPr/>
        </p:nvSpPr>
        <p:spPr>
          <a:xfrm>
            <a:off x="857250" y="2880717"/>
            <a:ext cx="485775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Common in advanced CKD due to reduced renal excretion of hydrogen ions and reduced bicarbonate production.</a:t>
            </a:r>
            <a:endParaRPr lang="en-US" sz="1125" dirty="0"/>
          </a:p>
        </p:txBody>
      </p:sp>
      <p:sp>
        <p:nvSpPr>
          <p:cNvPr id="27" name="SK-23-text-26"/>
          <p:cNvSpPr/>
          <p:nvPr/>
        </p:nvSpPr>
        <p:spPr>
          <a:xfrm>
            <a:off x="857250" y="3423642"/>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Diagnostic Threshold:</a:t>
            </a:r>
            <a:r>
              <a:rPr lang="en-US" sz="1125" dirty="0">
                <a:solidFill>
                  <a:srgbClr val="2D2D2D"/>
                </a:solidFill>
              </a:rPr>
              <a:t> Serum bicarbonate &lt; 22 mmol/L in patients with eGFR &lt; 30 (CKD Stage 4–5).</a:t>
            </a:r>
            <a:endParaRPr lang="en-US" sz="1125" dirty="0"/>
          </a:p>
        </p:txBody>
      </p:sp>
      <p:sp>
        <p:nvSpPr>
          <p:cNvPr id="28" name="SK-23-text-27"/>
          <p:cNvSpPr/>
          <p:nvPr/>
        </p:nvSpPr>
        <p:spPr>
          <a:xfrm>
            <a:off x="857250" y="3966567"/>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Management:</a:t>
            </a:r>
            <a:r>
              <a:rPr lang="en-US" sz="1125" dirty="0">
                <a:solidFill>
                  <a:srgbClr val="2D2D2D"/>
                </a:solidFill>
              </a:rPr>
              <a:t> Oral sodium bicarbonate supplementation is recommended to maintain levels within normal range.</a:t>
            </a:r>
            <a:endParaRPr lang="en-US" sz="1125" dirty="0"/>
          </a:p>
        </p:txBody>
      </p:sp>
      <p:sp>
        <p:nvSpPr>
          <p:cNvPr id="29" name="SK-23-text-28"/>
          <p:cNvSpPr/>
          <p:nvPr/>
        </p:nvSpPr>
        <p:spPr>
          <a:xfrm>
            <a:off x="976312" y="4909542"/>
            <a:ext cx="4624388"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Treating acidosis slows the rate of eGFR decline and preserves muscle mass/bone health.</a:t>
            </a:r>
            <a:endParaRPr lang="en-US" sz="1050" dirty="0"/>
          </a:p>
        </p:txBody>
      </p:sp>
      <p:sp>
        <p:nvSpPr>
          <p:cNvPr id="30" name="SK-23-text-29"/>
          <p:cNvSpPr/>
          <p:nvPr/>
        </p:nvSpPr>
        <p:spPr>
          <a:xfrm>
            <a:off x="6972300" y="2153543"/>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Peripheral Neuropathy</a:t>
            </a:r>
            <a:endParaRPr lang="en-US" sz="1500" dirty="0"/>
          </a:p>
        </p:txBody>
      </p:sp>
      <p:sp>
        <p:nvSpPr>
          <p:cNvPr id="31" name="SK-23-text-30"/>
          <p:cNvSpPr/>
          <p:nvPr/>
        </p:nvSpPr>
        <p:spPr>
          <a:xfrm>
            <a:off x="6715125" y="2725043"/>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Increased Prevalence:</a:t>
            </a:r>
            <a:r>
              <a:rPr lang="en-US" sz="1125" dirty="0">
                <a:solidFill>
                  <a:srgbClr val="2D2D2D"/>
                </a:solidFill>
              </a:rPr>
              <a:t> CKD significantly worsens the severity and progression of pre-existing diabetic neuropathy.</a:t>
            </a:r>
            <a:endParaRPr lang="en-US" sz="1125" dirty="0"/>
          </a:p>
        </p:txBody>
      </p:sp>
      <p:sp>
        <p:nvSpPr>
          <p:cNvPr id="32" name="SK-23-text-31"/>
          <p:cNvSpPr/>
          <p:nvPr/>
        </p:nvSpPr>
        <p:spPr>
          <a:xfrm>
            <a:off x="6715125" y="3267968"/>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The "Double Hit":</a:t>
            </a:r>
            <a:r>
              <a:rPr lang="en-US" sz="1125" dirty="0">
                <a:solidFill>
                  <a:srgbClr val="2D2D2D"/>
                </a:solidFill>
              </a:rPr>
              <a:t> Patients suffer from both </a:t>
            </a:r>
            <a:r>
              <a:rPr lang="en-US" sz="1125" i="1" dirty="0">
                <a:solidFill>
                  <a:srgbClr val="2D2D2D"/>
                </a:solidFill>
              </a:rPr>
              <a:t>Diabetic</a:t>
            </a:r>
            <a:r>
              <a:rPr lang="en-US" sz="1125" dirty="0">
                <a:solidFill>
                  <a:srgbClr val="2D2D2D"/>
                </a:solidFill>
              </a:rPr>
              <a:t> (microvascular) and </a:t>
            </a:r>
            <a:r>
              <a:rPr lang="en-US" sz="1125" i="1" dirty="0">
                <a:solidFill>
                  <a:srgbClr val="2D2D2D"/>
                </a:solidFill>
              </a:rPr>
              <a:t>Uraemic</a:t>
            </a:r>
            <a:r>
              <a:rPr lang="en-US" sz="1125" dirty="0">
                <a:solidFill>
                  <a:srgbClr val="2D2D2D"/>
                </a:solidFill>
              </a:rPr>
              <a:t> (toxin-related) nerve damage.</a:t>
            </a:r>
            <a:endParaRPr lang="en-US" sz="1125" dirty="0"/>
          </a:p>
        </p:txBody>
      </p:sp>
      <p:sp>
        <p:nvSpPr>
          <p:cNvPr id="33" name="SK-23-text-32"/>
          <p:cNvSpPr/>
          <p:nvPr/>
        </p:nvSpPr>
        <p:spPr>
          <a:xfrm>
            <a:off x="6715125" y="3810893"/>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Masking Effect:</a:t>
            </a:r>
            <a:r>
              <a:rPr lang="en-US" sz="1125" dirty="0">
                <a:solidFill>
                  <a:srgbClr val="2D2D2D"/>
                </a:solidFill>
              </a:rPr>
              <a:t> Uraemic symptoms (restless legs, cramps) can often mask or be confused with typical neuropathic pain.</a:t>
            </a:r>
            <a:endParaRPr lang="en-US" sz="1125" dirty="0"/>
          </a:p>
        </p:txBody>
      </p:sp>
      <p:sp>
        <p:nvSpPr>
          <p:cNvPr id="34" name="SK-23-text-33"/>
          <p:cNvSpPr/>
          <p:nvPr/>
        </p:nvSpPr>
        <p:spPr>
          <a:xfrm>
            <a:off x="6619875" y="4830068"/>
            <a:ext cx="481012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AKT/SCA CLINICAL FOCUS</a:t>
            </a:r>
            <a:endParaRPr lang="en-US" sz="975" dirty="0"/>
          </a:p>
        </p:txBody>
      </p:sp>
      <p:sp>
        <p:nvSpPr>
          <p:cNvPr id="35" name="SK-23-text-34"/>
          <p:cNvSpPr/>
          <p:nvPr/>
        </p:nvSpPr>
        <p:spPr>
          <a:xfrm>
            <a:off x="6619875" y="5063430"/>
            <a:ext cx="4810125"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Always screen for foot risk. CKD + Diabetes = High Risk. Uraemic neuropathy may improve with dialysis, whereas diabetic neuropathy is often irreversible.</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190500" y="95250"/>
            <a:ext cx="11811000" cy="641896"/>
          </a:xfrm>
          <a:prstGeom prst="rect">
            <a:avLst/>
          </a:prstGeom>
        </p:spPr>
      </p:pic>
      <p:pic>
        <p:nvPicPr>
          <p:cNvPr id="4" name="SK-24-img-3" descr="preencoded.png"/>
          <p:cNvPicPr>
            <a:picLocks noChangeAspect="1"/>
          </p:cNvPicPr>
          <p:nvPr/>
        </p:nvPicPr>
        <p:blipFill>
          <a:blip r:embed="rId5"/>
          <a:stretch>
            <a:fillRect/>
          </a:stretch>
        </p:blipFill>
        <p:spPr>
          <a:xfrm>
            <a:off x="381000" y="1161008"/>
            <a:ext cx="5572125" cy="1676698"/>
          </a:xfrm>
          <a:prstGeom prst="rect">
            <a:avLst/>
          </a:prstGeom>
        </p:spPr>
      </p:pic>
      <p:pic>
        <p:nvPicPr>
          <p:cNvPr id="5" name="SK-24-img-4" descr="preencoded.png"/>
          <p:cNvPicPr>
            <a:picLocks noChangeAspect="1"/>
          </p:cNvPicPr>
          <p:nvPr/>
        </p:nvPicPr>
        <p:blipFill>
          <a:blip r:embed="rId6"/>
          <a:stretch>
            <a:fillRect/>
          </a:stretch>
        </p:blipFill>
        <p:spPr>
          <a:xfrm>
            <a:off x="571500" y="1351508"/>
            <a:ext cx="476250" cy="476250"/>
          </a:xfrm>
          <a:prstGeom prst="rect">
            <a:avLst/>
          </a:prstGeom>
        </p:spPr>
      </p:pic>
      <p:pic>
        <p:nvPicPr>
          <p:cNvPr id="6" name="SK-24-img-5" descr="preencoded.png"/>
          <p:cNvPicPr>
            <a:picLocks noChangeAspect="1"/>
          </p:cNvPicPr>
          <p:nvPr/>
        </p:nvPicPr>
        <p:blipFill>
          <a:blip r:embed="rId7"/>
          <a:stretch>
            <a:fillRect/>
          </a:stretch>
        </p:blipFill>
        <p:spPr>
          <a:xfrm>
            <a:off x="714375" y="1513433"/>
            <a:ext cx="190500" cy="152400"/>
          </a:xfrm>
          <a:prstGeom prst="rect">
            <a:avLst/>
          </a:prstGeom>
        </p:spPr>
      </p:pic>
      <p:pic>
        <p:nvPicPr>
          <p:cNvPr id="7" name="SK-24-img-6" descr="preencoded.png"/>
          <p:cNvPicPr>
            <a:picLocks noChangeAspect="1"/>
          </p:cNvPicPr>
          <p:nvPr/>
        </p:nvPicPr>
        <p:blipFill>
          <a:blip r:embed="rId5"/>
          <a:stretch>
            <a:fillRect/>
          </a:stretch>
        </p:blipFill>
        <p:spPr>
          <a:xfrm>
            <a:off x="381000" y="3028206"/>
            <a:ext cx="5572125" cy="1676698"/>
          </a:xfrm>
          <a:prstGeom prst="rect">
            <a:avLst/>
          </a:prstGeom>
        </p:spPr>
      </p:pic>
      <p:pic>
        <p:nvPicPr>
          <p:cNvPr id="8" name="SK-24-img-7" descr="preencoded.png"/>
          <p:cNvPicPr>
            <a:picLocks noChangeAspect="1"/>
          </p:cNvPicPr>
          <p:nvPr/>
        </p:nvPicPr>
        <p:blipFill>
          <a:blip r:embed="rId8"/>
          <a:stretch>
            <a:fillRect/>
          </a:stretch>
        </p:blipFill>
        <p:spPr>
          <a:xfrm>
            <a:off x="571500" y="3218706"/>
            <a:ext cx="476250" cy="476250"/>
          </a:xfrm>
          <a:prstGeom prst="rect">
            <a:avLst/>
          </a:prstGeom>
        </p:spPr>
      </p:pic>
      <p:pic>
        <p:nvPicPr>
          <p:cNvPr id="9" name="SK-24-img-8" descr="preencoded.png"/>
          <p:cNvPicPr>
            <a:picLocks noChangeAspect="1"/>
          </p:cNvPicPr>
          <p:nvPr/>
        </p:nvPicPr>
        <p:blipFill>
          <a:blip r:embed="rId9"/>
          <a:stretch>
            <a:fillRect/>
          </a:stretch>
        </p:blipFill>
        <p:spPr>
          <a:xfrm>
            <a:off x="714375" y="3380631"/>
            <a:ext cx="190500" cy="152400"/>
          </a:xfrm>
          <a:prstGeom prst="rect">
            <a:avLst/>
          </a:prstGeom>
        </p:spPr>
      </p:pic>
      <p:pic>
        <p:nvPicPr>
          <p:cNvPr id="10" name="SK-24-img-9" descr="preencoded.png"/>
          <p:cNvPicPr>
            <a:picLocks noChangeAspect="1"/>
          </p:cNvPicPr>
          <p:nvPr/>
        </p:nvPicPr>
        <p:blipFill>
          <a:blip r:embed="rId5"/>
          <a:stretch>
            <a:fillRect/>
          </a:stretch>
        </p:blipFill>
        <p:spPr>
          <a:xfrm>
            <a:off x="381000" y="4895404"/>
            <a:ext cx="5572125" cy="1676698"/>
          </a:xfrm>
          <a:prstGeom prst="rect">
            <a:avLst/>
          </a:prstGeom>
        </p:spPr>
      </p:pic>
      <p:pic>
        <p:nvPicPr>
          <p:cNvPr id="11" name="SK-24-img-10" descr="preencoded.png"/>
          <p:cNvPicPr>
            <a:picLocks noChangeAspect="1"/>
          </p:cNvPicPr>
          <p:nvPr/>
        </p:nvPicPr>
        <p:blipFill>
          <a:blip r:embed="rId10"/>
          <a:stretch>
            <a:fillRect/>
          </a:stretch>
        </p:blipFill>
        <p:spPr>
          <a:xfrm>
            <a:off x="571500" y="5085904"/>
            <a:ext cx="476250" cy="476250"/>
          </a:xfrm>
          <a:prstGeom prst="rect">
            <a:avLst/>
          </a:prstGeom>
        </p:spPr>
      </p:pic>
      <p:pic>
        <p:nvPicPr>
          <p:cNvPr id="12" name="SK-24-img-11" descr="preencoded.png"/>
          <p:cNvPicPr>
            <a:picLocks noChangeAspect="1"/>
          </p:cNvPicPr>
          <p:nvPr/>
        </p:nvPicPr>
        <p:blipFill>
          <a:blip r:embed="rId11"/>
          <a:stretch>
            <a:fillRect/>
          </a:stretch>
        </p:blipFill>
        <p:spPr>
          <a:xfrm>
            <a:off x="714375" y="5247829"/>
            <a:ext cx="190500" cy="152400"/>
          </a:xfrm>
          <a:prstGeom prst="rect">
            <a:avLst/>
          </a:prstGeom>
        </p:spPr>
      </p:pic>
      <p:pic>
        <p:nvPicPr>
          <p:cNvPr id="13" name="SK-24-img-12" descr="preencoded.png"/>
          <p:cNvPicPr>
            <a:picLocks noChangeAspect="1"/>
          </p:cNvPicPr>
          <p:nvPr/>
        </p:nvPicPr>
        <p:blipFill>
          <a:blip r:embed="rId12"/>
          <a:stretch>
            <a:fillRect/>
          </a:stretch>
        </p:blipFill>
        <p:spPr>
          <a:xfrm>
            <a:off x="6238875" y="1161008"/>
            <a:ext cx="5572125" cy="1922264"/>
          </a:xfrm>
          <a:prstGeom prst="rect">
            <a:avLst/>
          </a:prstGeom>
        </p:spPr>
      </p:pic>
      <p:pic>
        <p:nvPicPr>
          <p:cNvPr id="14" name="SK-24-img-13" descr="preencoded.png"/>
          <p:cNvPicPr>
            <a:picLocks noChangeAspect="1"/>
          </p:cNvPicPr>
          <p:nvPr/>
        </p:nvPicPr>
        <p:blipFill>
          <a:blip r:embed="rId13"/>
          <a:stretch>
            <a:fillRect/>
          </a:stretch>
        </p:blipFill>
        <p:spPr>
          <a:xfrm>
            <a:off x="6429375" y="1351508"/>
            <a:ext cx="476250" cy="476250"/>
          </a:xfrm>
          <a:prstGeom prst="rect">
            <a:avLst/>
          </a:prstGeom>
        </p:spPr>
      </p:pic>
      <p:pic>
        <p:nvPicPr>
          <p:cNvPr id="15" name="SK-24-img-14" descr="preencoded.png"/>
          <p:cNvPicPr>
            <a:picLocks noChangeAspect="1"/>
          </p:cNvPicPr>
          <p:nvPr/>
        </p:nvPicPr>
        <p:blipFill>
          <a:blip r:embed="rId14"/>
          <a:stretch>
            <a:fillRect/>
          </a:stretch>
        </p:blipFill>
        <p:spPr>
          <a:xfrm>
            <a:off x="6572250" y="1513433"/>
            <a:ext cx="190500" cy="152400"/>
          </a:xfrm>
          <a:prstGeom prst="rect">
            <a:avLst/>
          </a:prstGeom>
        </p:spPr>
      </p:pic>
      <p:pic>
        <p:nvPicPr>
          <p:cNvPr id="16" name="SK-24-img-15" descr="preencoded.png"/>
          <p:cNvPicPr>
            <a:picLocks noChangeAspect="1"/>
          </p:cNvPicPr>
          <p:nvPr/>
        </p:nvPicPr>
        <p:blipFill>
          <a:blip r:embed="rId15"/>
          <a:stretch>
            <a:fillRect/>
          </a:stretch>
        </p:blipFill>
        <p:spPr>
          <a:xfrm>
            <a:off x="6238875" y="3273772"/>
            <a:ext cx="5572125" cy="1922264"/>
          </a:xfrm>
          <a:prstGeom prst="rect">
            <a:avLst/>
          </a:prstGeom>
        </p:spPr>
      </p:pic>
      <p:pic>
        <p:nvPicPr>
          <p:cNvPr id="17" name="SK-24-img-16" descr="preencoded.png"/>
          <p:cNvPicPr>
            <a:picLocks noChangeAspect="1"/>
          </p:cNvPicPr>
          <p:nvPr/>
        </p:nvPicPr>
        <p:blipFill>
          <a:blip r:embed="rId16"/>
          <a:stretch>
            <a:fillRect/>
          </a:stretch>
        </p:blipFill>
        <p:spPr>
          <a:xfrm>
            <a:off x="6429375" y="3464272"/>
            <a:ext cx="476250" cy="476250"/>
          </a:xfrm>
          <a:prstGeom prst="rect">
            <a:avLst/>
          </a:prstGeom>
        </p:spPr>
      </p:pic>
      <p:pic>
        <p:nvPicPr>
          <p:cNvPr id="18" name="SK-24-img-17" descr="preencoded.png"/>
          <p:cNvPicPr>
            <a:picLocks noChangeAspect="1"/>
          </p:cNvPicPr>
          <p:nvPr/>
        </p:nvPicPr>
        <p:blipFill>
          <a:blip r:embed="rId17"/>
          <a:stretch>
            <a:fillRect/>
          </a:stretch>
        </p:blipFill>
        <p:spPr>
          <a:xfrm>
            <a:off x="6572250" y="3626197"/>
            <a:ext cx="190500" cy="152400"/>
          </a:xfrm>
          <a:prstGeom prst="rect">
            <a:avLst/>
          </a:prstGeom>
        </p:spPr>
      </p:pic>
      <p:pic>
        <p:nvPicPr>
          <p:cNvPr id="19" name="SK-24-img-18" descr="preencoded.png"/>
          <p:cNvPicPr>
            <a:picLocks noChangeAspect="1"/>
          </p:cNvPicPr>
          <p:nvPr/>
        </p:nvPicPr>
        <p:blipFill>
          <a:blip r:embed="rId18"/>
          <a:stretch>
            <a:fillRect/>
          </a:stretch>
        </p:blipFill>
        <p:spPr>
          <a:xfrm>
            <a:off x="6238875" y="5481786"/>
            <a:ext cx="5572125" cy="1090613"/>
          </a:xfrm>
          <a:prstGeom prst="rect">
            <a:avLst/>
          </a:prstGeom>
        </p:spPr>
      </p:pic>
      <p:pic>
        <p:nvPicPr>
          <p:cNvPr id="20" name="SK-24-img-19" descr="preencoded.png"/>
          <p:cNvPicPr>
            <a:picLocks noChangeAspect="1"/>
          </p:cNvPicPr>
          <p:nvPr/>
        </p:nvPicPr>
        <p:blipFill>
          <a:blip r:embed="rId19"/>
          <a:stretch>
            <a:fillRect/>
          </a:stretch>
        </p:blipFill>
        <p:spPr>
          <a:xfrm>
            <a:off x="6381750" y="5663654"/>
            <a:ext cx="166688" cy="137220"/>
          </a:xfrm>
          <a:prstGeom prst="rect">
            <a:avLst/>
          </a:prstGeom>
        </p:spPr>
      </p:pic>
      <p:sp>
        <p:nvSpPr>
          <p:cNvPr id="21" name="SK-24-text-20"/>
          <p:cNvSpPr/>
          <p:nvPr/>
        </p:nvSpPr>
        <p:spPr>
          <a:xfrm>
            <a:off x="381000" y="209550"/>
            <a:ext cx="3340894"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2" name="SK-24-text-21"/>
          <p:cNvSpPr/>
          <p:nvPr/>
        </p:nvSpPr>
        <p:spPr>
          <a:xfrm>
            <a:off x="381000" y="371475"/>
            <a:ext cx="850392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Referral Criteria to Nephrology</a:t>
            </a:r>
            <a:endParaRPr lang="en-US" sz="1800" dirty="0"/>
          </a:p>
        </p:txBody>
      </p:sp>
      <p:sp>
        <p:nvSpPr>
          <p:cNvPr id="23" name="SK-24-text-22"/>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4" name="SK-24-text-23"/>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5" name="SK-24-text-24"/>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6" name="SK-24-text-25"/>
          <p:cNvSpPr/>
          <p:nvPr/>
        </p:nvSpPr>
        <p:spPr>
          <a:xfrm>
            <a:off x="1190625" y="1351508"/>
            <a:ext cx="4572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eGFR Threshold</a:t>
            </a:r>
            <a:endParaRPr lang="en-US" sz="1350" dirty="0"/>
          </a:p>
        </p:txBody>
      </p:sp>
      <p:sp>
        <p:nvSpPr>
          <p:cNvPr id="27" name="SK-24-text-26"/>
          <p:cNvSpPr/>
          <p:nvPr/>
        </p:nvSpPr>
        <p:spPr>
          <a:xfrm>
            <a:off x="1190625" y="1656308"/>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Refer all patients with </a:t>
            </a:r>
            <a:r>
              <a:rPr lang="en-US" sz="1125" b="1" dirty="0">
                <a:solidFill>
                  <a:srgbClr val="444444"/>
                </a:solidFill>
              </a:rPr>
              <a:t>eGFR &lt;30 ml/min/1.73m²</a:t>
            </a:r>
            <a:r>
              <a:rPr lang="en-US" sz="1125" dirty="0">
                <a:solidFill>
                  <a:srgbClr val="444444"/>
                </a:solidFill>
              </a:rPr>
              <a:t> (CKD Stage G4 or G5) for specialist management and RRT planning.</a:t>
            </a:r>
            <a:endParaRPr lang="en-US" sz="1125" dirty="0"/>
          </a:p>
        </p:txBody>
      </p:sp>
      <p:sp>
        <p:nvSpPr>
          <p:cNvPr id="28" name="SK-24-text-27"/>
          <p:cNvSpPr/>
          <p:nvPr/>
        </p:nvSpPr>
        <p:spPr>
          <a:xfrm>
            <a:off x="1190625" y="3218706"/>
            <a:ext cx="4572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Rapid Progression</a:t>
            </a:r>
            <a:endParaRPr lang="en-US" sz="1350" dirty="0"/>
          </a:p>
        </p:txBody>
      </p:sp>
      <p:sp>
        <p:nvSpPr>
          <p:cNvPr id="29" name="SK-24-text-28"/>
          <p:cNvSpPr/>
          <p:nvPr/>
        </p:nvSpPr>
        <p:spPr>
          <a:xfrm>
            <a:off x="1190625" y="3523506"/>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A sustained decrease in eGFR of </a:t>
            </a:r>
            <a:r>
              <a:rPr lang="en-US" sz="1125" b="1" dirty="0">
                <a:solidFill>
                  <a:srgbClr val="444444"/>
                </a:solidFill>
              </a:rPr>
              <a:t>&gt;5 ml/min/year</a:t>
            </a:r>
            <a:r>
              <a:rPr lang="en-US" sz="1125" dirty="0">
                <a:solidFill>
                  <a:srgbClr val="444444"/>
                </a:solidFill>
              </a:rPr>
              <a:t> or &gt;10 ml/min within 5 years requires urgent review.</a:t>
            </a:r>
            <a:endParaRPr lang="en-US" sz="1125" dirty="0"/>
          </a:p>
        </p:txBody>
      </p:sp>
      <p:sp>
        <p:nvSpPr>
          <p:cNvPr id="30" name="SK-24-text-29"/>
          <p:cNvSpPr/>
          <p:nvPr/>
        </p:nvSpPr>
        <p:spPr>
          <a:xfrm>
            <a:off x="1190625" y="5085904"/>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Significant Proteinuria</a:t>
            </a:r>
            <a:endParaRPr lang="en-US" sz="1350" dirty="0"/>
          </a:p>
        </p:txBody>
      </p:sp>
      <p:sp>
        <p:nvSpPr>
          <p:cNvPr id="31" name="SK-24-text-30"/>
          <p:cNvSpPr/>
          <p:nvPr/>
        </p:nvSpPr>
        <p:spPr>
          <a:xfrm>
            <a:off x="1190625" y="5390704"/>
            <a:ext cx="45720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UACR &gt;70 mg/mmol</a:t>
            </a:r>
            <a:r>
              <a:rPr lang="en-US" sz="1125" dirty="0">
                <a:solidFill>
                  <a:srgbClr val="444444"/>
                </a:solidFill>
              </a:rPr>
              <a:t> despite optimized ACEi/ARB and SGLT2i therapy (unless known to be diabetic and already managed).</a:t>
            </a:r>
            <a:endParaRPr lang="en-US" sz="1125" dirty="0"/>
          </a:p>
        </p:txBody>
      </p:sp>
      <p:sp>
        <p:nvSpPr>
          <p:cNvPr id="32" name="SK-24-text-31"/>
          <p:cNvSpPr/>
          <p:nvPr/>
        </p:nvSpPr>
        <p:spPr>
          <a:xfrm>
            <a:off x="7048500" y="1351508"/>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Suspected Non-Diabetic CKD</a:t>
            </a:r>
            <a:endParaRPr lang="en-US" sz="1350" dirty="0"/>
          </a:p>
        </p:txBody>
      </p:sp>
      <p:sp>
        <p:nvSpPr>
          <p:cNvPr id="33" name="SK-24-text-32"/>
          <p:cNvSpPr/>
          <p:nvPr/>
        </p:nvSpPr>
        <p:spPr>
          <a:xfrm>
            <a:off x="7048500" y="1656308"/>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Haematuria + proteinuria, short diabetes duration (&lt;5 yrs), or significant proteinuria without retinopathy.</a:t>
            </a:r>
            <a:endParaRPr lang="en-US" sz="1125" dirty="0"/>
          </a:p>
        </p:txBody>
      </p:sp>
      <p:sp>
        <p:nvSpPr>
          <p:cNvPr id="34" name="SK-24-text-33"/>
          <p:cNvSpPr/>
          <p:nvPr/>
        </p:nvSpPr>
        <p:spPr>
          <a:xfrm>
            <a:off x="7048500" y="3464272"/>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Resistant Complications</a:t>
            </a:r>
            <a:endParaRPr lang="en-US" sz="1350" dirty="0"/>
          </a:p>
        </p:txBody>
      </p:sp>
      <p:sp>
        <p:nvSpPr>
          <p:cNvPr id="35" name="SK-24-text-34"/>
          <p:cNvSpPr/>
          <p:nvPr/>
        </p:nvSpPr>
        <p:spPr>
          <a:xfrm>
            <a:off x="7048500" y="3769072"/>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Difficult to control hypertension (on 4+ agents) or persistent hyperkalaemia (&gt;5.5 mmol/L) despite primary care measures.</a:t>
            </a:r>
            <a:endParaRPr lang="en-US" sz="1125" dirty="0"/>
          </a:p>
        </p:txBody>
      </p:sp>
      <p:sp>
        <p:nvSpPr>
          <p:cNvPr id="36" name="SK-24-text-35"/>
          <p:cNvSpPr/>
          <p:nvPr/>
        </p:nvSpPr>
        <p:spPr>
          <a:xfrm>
            <a:off x="6548438" y="5624661"/>
            <a:ext cx="5286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C05621"/>
                </a:solidFill>
              </a:rPr>
              <a:t> AKT Exam Fact:</a:t>
            </a:r>
            <a:endParaRPr lang="en-US" sz="1050" dirty="0"/>
          </a:p>
        </p:txBody>
      </p:sp>
      <p:sp>
        <p:nvSpPr>
          <p:cNvPr id="37" name="SK-24-text-36"/>
          <p:cNvSpPr/>
          <p:nvPr/>
        </p:nvSpPr>
        <p:spPr>
          <a:xfrm>
            <a:off x="6381750" y="5872311"/>
            <a:ext cx="5286375" cy="557213"/>
          </a:xfrm>
          <a:prstGeom prst="rect">
            <a:avLst/>
          </a:prstGeom>
          <a:noFill/>
          <a:ln/>
        </p:spPr>
        <p:txBody>
          <a:bodyPr vert="horz" wrap="square" lIns="0" tIns="0" rIns="0" bIns="0" rtlCol="0" anchor="ctr"/>
          <a:lstStyle/>
          <a:p>
            <a:pPr marL="0" indent="0">
              <a:lnSpc>
                <a:spcPts val="1463"/>
              </a:lnSpc>
              <a:buNone/>
            </a:pPr>
            <a:r>
              <a:rPr lang="en-US" sz="975" dirty="0">
                <a:solidFill>
                  <a:srgbClr val="744210"/>
                </a:solidFill>
              </a:rPr>
              <a:t>NICE NG203 specifically highlights </a:t>
            </a:r>
            <a:r>
              <a:rPr lang="en-US" sz="975" b="1" dirty="0">
                <a:solidFill>
                  <a:srgbClr val="744210"/>
                </a:solidFill>
              </a:rPr>
              <a:t>UACR &gt;70 mg/mmol</a:t>
            </a:r>
            <a:r>
              <a:rPr lang="en-US" sz="975" dirty="0">
                <a:solidFill>
                  <a:srgbClr val="744210"/>
                </a:solidFill>
              </a:rPr>
              <a:t> as a referral threshold unless the patient has a known diagnosis and is already under specialist care. For the SCA, emphasize </a:t>
            </a:r>
            <a:r>
              <a:rPr lang="en-US" sz="975" b="1" dirty="0">
                <a:solidFill>
                  <a:srgbClr val="744210"/>
                </a:solidFill>
              </a:rPr>
              <a:t>safety-netting</a:t>
            </a:r>
            <a:r>
              <a:rPr lang="en-US" sz="975" dirty="0">
                <a:solidFill>
                  <a:srgbClr val="744210"/>
                </a:solidFill>
              </a:rPr>
              <a:t> for rapid decline.</a:t>
            </a:r>
            <a:endParaRPr lang="en-US" sz="97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25-img-4" descr="preencoded.png"/>
          <p:cNvPicPr>
            <a:picLocks noChangeAspect="1"/>
          </p:cNvPicPr>
          <p:nvPr/>
        </p:nvPicPr>
        <p:blipFill>
          <a:blip r:embed="rId5"/>
          <a:stretch>
            <a:fillRect/>
          </a:stretch>
        </p:blipFill>
        <p:spPr>
          <a:xfrm>
            <a:off x="190500" y="1161008"/>
            <a:ext cx="11811000" cy="742950"/>
          </a:xfrm>
          <a:prstGeom prst="rect">
            <a:avLst/>
          </a:prstGeom>
        </p:spPr>
      </p:pic>
      <p:pic>
        <p:nvPicPr>
          <p:cNvPr id="6" name="SK-25-img-5" descr="preencoded.png"/>
          <p:cNvPicPr>
            <a:picLocks noChangeAspect="1"/>
          </p:cNvPicPr>
          <p:nvPr/>
        </p:nvPicPr>
        <p:blipFill>
          <a:blip r:embed="rId6"/>
          <a:stretch>
            <a:fillRect/>
          </a:stretch>
        </p:blipFill>
        <p:spPr>
          <a:xfrm>
            <a:off x="428625" y="1451967"/>
            <a:ext cx="214313" cy="175320"/>
          </a:xfrm>
          <a:prstGeom prst="rect">
            <a:avLst/>
          </a:prstGeom>
        </p:spPr>
      </p:pic>
      <p:pic>
        <p:nvPicPr>
          <p:cNvPr id="7" name="SK-25-img-6" descr="preencoded.png"/>
          <p:cNvPicPr>
            <a:picLocks noChangeAspect="1"/>
          </p:cNvPicPr>
          <p:nvPr/>
        </p:nvPicPr>
        <p:blipFill>
          <a:blip r:embed="rId7"/>
          <a:stretch>
            <a:fillRect/>
          </a:stretch>
        </p:blipFill>
        <p:spPr>
          <a:xfrm>
            <a:off x="190500" y="2094458"/>
            <a:ext cx="3810000" cy="1874490"/>
          </a:xfrm>
          <a:prstGeom prst="rect">
            <a:avLst/>
          </a:prstGeom>
        </p:spPr>
      </p:pic>
      <p:pic>
        <p:nvPicPr>
          <p:cNvPr id="8" name="SK-25-img-7" descr="preencoded.png"/>
          <p:cNvPicPr>
            <a:picLocks noChangeAspect="1"/>
          </p:cNvPicPr>
          <p:nvPr/>
        </p:nvPicPr>
        <p:blipFill>
          <a:blip r:embed="rId8"/>
          <a:stretch>
            <a:fillRect/>
          </a:stretch>
        </p:blipFill>
        <p:spPr>
          <a:xfrm>
            <a:off x="828824" y="2454473"/>
            <a:ext cx="285750" cy="228600"/>
          </a:xfrm>
          <a:prstGeom prst="rect">
            <a:avLst/>
          </a:prstGeom>
        </p:spPr>
      </p:pic>
      <p:pic>
        <p:nvPicPr>
          <p:cNvPr id="9" name="SK-25-img-8" descr="preencoded.png"/>
          <p:cNvPicPr>
            <a:picLocks noChangeAspect="1"/>
          </p:cNvPicPr>
          <p:nvPr/>
        </p:nvPicPr>
        <p:blipFill>
          <a:blip r:embed="rId7"/>
          <a:stretch>
            <a:fillRect/>
          </a:stretch>
        </p:blipFill>
        <p:spPr>
          <a:xfrm>
            <a:off x="4191000" y="2094458"/>
            <a:ext cx="3810000" cy="1874490"/>
          </a:xfrm>
          <a:prstGeom prst="rect">
            <a:avLst/>
          </a:prstGeom>
        </p:spPr>
      </p:pic>
      <p:pic>
        <p:nvPicPr>
          <p:cNvPr id="10" name="SK-25-img-9" descr="preencoded.png"/>
          <p:cNvPicPr>
            <a:picLocks noChangeAspect="1"/>
          </p:cNvPicPr>
          <p:nvPr/>
        </p:nvPicPr>
        <p:blipFill>
          <a:blip r:embed="rId9"/>
          <a:stretch>
            <a:fillRect/>
          </a:stretch>
        </p:blipFill>
        <p:spPr>
          <a:xfrm>
            <a:off x="4854625" y="2454473"/>
            <a:ext cx="285750" cy="228600"/>
          </a:xfrm>
          <a:prstGeom prst="rect">
            <a:avLst/>
          </a:prstGeom>
        </p:spPr>
      </p:pic>
      <p:pic>
        <p:nvPicPr>
          <p:cNvPr id="11" name="SK-25-img-10" descr="preencoded.png"/>
          <p:cNvPicPr>
            <a:picLocks noChangeAspect="1"/>
          </p:cNvPicPr>
          <p:nvPr/>
        </p:nvPicPr>
        <p:blipFill>
          <a:blip r:embed="rId7"/>
          <a:stretch>
            <a:fillRect/>
          </a:stretch>
        </p:blipFill>
        <p:spPr>
          <a:xfrm>
            <a:off x="8191500" y="2094458"/>
            <a:ext cx="3810000" cy="1874490"/>
          </a:xfrm>
          <a:prstGeom prst="rect">
            <a:avLst/>
          </a:prstGeom>
        </p:spPr>
      </p:pic>
      <p:pic>
        <p:nvPicPr>
          <p:cNvPr id="12" name="SK-25-img-11" descr="preencoded.png"/>
          <p:cNvPicPr>
            <a:picLocks noChangeAspect="1"/>
          </p:cNvPicPr>
          <p:nvPr/>
        </p:nvPicPr>
        <p:blipFill>
          <a:blip r:embed="rId10"/>
          <a:stretch>
            <a:fillRect/>
          </a:stretch>
        </p:blipFill>
        <p:spPr>
          <a:xfrm>
            <a:off x="8855125" y="2454473"/>
            <a:ext cx="285750" cy="228600"/>
          </a:xfrm>
          <a:prstGeom prst="rect">
            <a:avLst/>
          </a:prstGeom>
        </p:spPr>
      </p:pic>
      <p:pic>
        <p:nvPicPr>
          <p:cNvPr id="13" name="SK-25-img-12" descr="preencoded.png"/>
          <p:cNvPicPr>
            <a:picLocks noChangeAspect="1"/>
          </p:cNvPicPr>
          <p:nvPr/>
        </p:nvPicPr>
        <p:blipFill>
          <a:blip r:embed="rId11"/>
          <a:stretch>
            <a:fillRect/>
          </a:stretch>
        </p:blipFill>
        <p:spPr>
          <a:xfrm>
            <a:off x="190500" y="4159448"/>
            <a:ext cx="3810000" cy="1874639"/>
          </a:xfrm>
          <a:prstGeom prst="rect">
            <a:avLst/>
          </a:prstGeom>
        </p:spPr>
      </p:pic>
      <p:pic>
        <p:nvPicPr>
          <p:cNvPr id="14" name="SK-25-img-13" descr="preencoded.png"/>
          <p:cNvPicPr>
            <a:picLocks noChangeAspect="1"/>
          </p:cNvPicPr>
          <p:nvPr/>
        </p:nvPicPr>
        <p:blipFill>
          <a:blip r:embed="rId12"/>
          <a:stretch>
            <a:fillRect/>
          </a:stretch>
        </p:blipFill>
        <p:spPr>
          <a:xfrm>
            <a:off x="904726" y="4519613"/>
            <a:ext cx="285750" cy="228600"/>
          </a:xfrm>
          <a:prstGeom prst="rect">
            <a:avLst/>
          </a:prstGeom>
        </p:spPr>
      </p:pic>
      <p:pic>
        <p:nvPicPr>
          <p:cNvPr id="15" name="SK-25-img-14" descr="preencoded.png"/>
          <p:cNvPicPr>
            <a:picLocks noChangeAspect="1"/>
          </p:cNvPicPr>
          <p:nvPr/>
        </p:nvPicPr>
        <p:blipFill>
          <a:blip r:embed="rId11"/>
          <a:stretch>
            <a:fillRect/>
          </a:stretch>
        </p:blipFill>
        <p:spPr>
          <a:xfrm>
            <a:off x="4191000" y="4159448"/>
            <a:ext cx="3810000" cy="1874639"/>
          </a:xfrm>
          <a:prstGeom prst="rect">
            <a:avLst/>
          </a:prstGeom>
        </p:spPr>
      </p:pic>
      <p:pic>
        <p:nvPicPr>
          <p:cNvPr id="16" name="SK-25-img-15" descr="preencoded.png"/>
          <p:cNvPicPr>
            <a:picLocks noChangeAspect="1"/>
          </p:cNvPicPr>
          <p:nvPr/>
        </p:nvPicPr>
        <p:blipFill>
          <a:blip r:embed="rId13"/>
          <a:stretch>
            <a:fillRect/>
          </a:stretch>
        </p:blipFill>
        <p:spPr>
          <a:xfrm>
            <a:off x="4854625" y="4519613"/>
            <a:ext cx="285750" cy="228600"/>
          </a:xfrm>
          <a:prstGeom prst="rect">
            <a:avLst/>
          </a:prstGeom>
        </p:spPr>
      </p:pic>
      <p:pic>
        <p:nvPicPr>
          <p:cNvPr id="17" name="SK-25-img-16" descr="preencoded.png"/>
          <p:cNvPicPr>
            <a:picLocks noChangeAspect="1"/>
          </p:cNvPicPr>
          <p:nvPr/>
        </p:nvPicPr>
        <p:blipFill>
          <a:blip r:embed="rId11"/>
          <a:stretch>
            <a:fillRect/>
          </a:stretch>
        </p:blipFill>
        <p:spPr>
          <a:xfrm>
            <a:off x="8191500" y="4159448"/>
            <a:ext cx="3810000" cy="1874639"/>
          </a:xfrm>
          <a:prstGeom prst="rect">
            <a:avLst/>
          </a:prstGeom>
        </p:spPr>
      </p:pic>
      <p:pic>
        <p:nvPicPr>
          <p:cNvPr id="18" name="SK-25-img-17" descr="preencoded.png"/>
          <p:cNvPicPr>
            <a:picLocks noChangeAspect="1"/>
          </p:cNvPicPr>
          <p:nvPr/>
        </p:nvPicPr>
        <p:blipFill>
          <a:blip r:embed="rId14"/>
          <a:stretch>
            <a:fillRect/>
          </a:stretch>
        </p:blipFill>
        <p:spPr>
          <a:xfrm>
            <a:off x="8855125" y="4519613"/>
            <a:ext cx="285750" cy="228600"/>
          </a:xfrm>
          <a:prstGeom prst="rect">
            <a:avLst/>
          </a:prstGeom>
        </p:spPr>
      </p:pic>
      <p:pic>
        <p:nvPicPr>
          <p:cNvPr id="19" name="SK-25-img-18" descr="preencoded.png"/>
          <p:cNvPicPr>
            <a:picLocks noChangeAspect="1"/>
          </p:cNvPicPr>
          <p:nvPr/>
        </p:nvPicPr>
        <p:blipFill>
          <a:blip r:embed="rId15"/>
          <a:stretch>
            <a:fillRect/>
          </a:stretch>
        </p:blipFill>
        <p:spPr>
          <a:xfrm>
            <a:off x="190500" y="6224588"/>
            <a:ext cx="11811000" cy="442913"/>
          </a:xfrm>
          <a:prstGeom prst="rect">
            <a:avLst/>
          </a:prstGeom>
        </p:spPr>
      </p:pic>
      <p:pic>
        <p:nvPicPr>
          <p:cNvPr id="20" name="SK-25-img-19" descr="preencoded.png"/>
          <p:cNvPicPr>
            <a:picLocks noChangeAspect="1"/>
          </p:cNvPicPr>
          <p:nvPr/>
        </p:nvPicPr>
        <p:blipFill>
          <a:blip r:embed="rId16"/>
          <a:stretch>
            <a:fillRect/>
          </a:stretch>
        </p:blipFill>
        <p:spPr>
          <a:xfrm>
            <a:off x="428625" y="6369546"/>
            <a:ext cx="178594" cy="148828"/>
          </a:xfrm>
          <a:prstGeom prst="rect">
            <a:avLst/>
          </a:prstGeom>
        </p:spPr>
      </p:pic>
      <p:sp>
        <p:nvSpPr>
          <p:cNvPr id="21" name="SK-25-text-20"/>
          <p:cNvSpPr/>
          <p:nvPr/>
        </p:nvSpPr>
        <p:spPr>
          <a:xfrm>
            <a:off x="381000" y="209550"/>
            <a:ext cx="4297859"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2" name="SK-25-text-21"/>
          <p:cNvSpPr/>
          <p:nvPr/>
        </p:nvSpPr>
        <p:spPr>
          <a:xfrm>
            <a:off x="381000" y="371475"/>
            <a:ext cx="932688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Sick Day Rules: The SADMAN Acronym</a:t>
            </a:r>
            <a:endParaRPr lang="en-US" sz="1800" dirty="0"/>
          </a:p>
        </p:txBody>
      </p:sp>
      <p:sp>
        <p:nvSpPr>
          <p:cNvPr id="23" name="SK-25-text-22"/>
          <p:cNvSpPr/>
          <p:nvPr/>
        </p:nvSpPr>
        <p:spPr>
          <a:xfrm>
            <a:off x="10469463" y="330398"/>
            <a:ext cx="1341537" cy="152400"/>
          </a:xfrm>
          <a:prstGeom prst="rect">
            <a:avLst/>
          </a:prstGeom>
          <a:noFill/>
          <a:ln/>
        </p:spPr>
        <p:txBody>
          <a:bodyPr vert="horz" wrap="square" lIns="0" tIns="0" rIns="0" bIns="0" rtlCol="0" anchor="ctr"/>
          <a:lstStyle/>
          <a:p>
            <a:pPr marL="0" indent="0" algn="r">
              <a:lnSpc>
                <a:spcPts val="1575"/>
              </a:lnSpc>
              <a:buNone/>
            </a:pPr>
            <a:r>
              <a:rPr lang="en-US" sz="1050" dirty="0">
                <a:solidFill>
                  <a:srgbClr val="FFFFFF"/>
                </a:solidFill>
              </a:rPr>
              <a:t>www.bradfordvts.co.uk</a:t>
            </a:r>
            <a:endParaRPr lang="en-US" sz="1050" dirty="0"/>
          </a:p>
        </p:txBody>
      </p:sp>
      <p:sp>
        <p:nvSpPr>
          <p:cNvPr id="24" name="SK-25-text-23"/>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5" name="SK-25-text-24"/>
          <p:cNvSpPr/>
          <p:nvPr/>
        </p:nvSpPr>
        <p:spPr>
          <a:xfrm>
            <a:off x="10487025" y="813346"/>
            <a:ext cx="170497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SCA Patient Counselling Tool</a:t>
            </a:r>
            <a:endParaRPr lang="en-US" sz="825" dirty="0"/>
          </a:p>
        </p:txBody>
      </p:sp>
      <p:sp>
        <p:nvSpPr>
          <p:cNvPr id="26" name="SK-25-text-25"/>
          <p:cNvSpPr/>
          <p:nvPr/>
        </p:nvSpPr>
        <p:spPr>
          <a:xfrm>
            <a:off x="719138" y="1403896"/>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When to Stop?</a:t>
            </a:r>
            <a:endParaRPr lang="en-US" sz="1350" dirty="0"/>
          </a:p>
        </p:txBody>
      </p:sp>
      <p:sp>
        <p:nvSpPr>
          <p:cNvPr id="27" name="SK-25-text-26"/>
          <p:cNvSpPr/>
          <p:nvPr/>
        </p:nvSpPr>
        <p:spPr>
          <a:xfrm>
            <a:off x="2333625" y="1303883"/>
            <a:ext cx="9429750"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Temporarily stop these medications if you develop </a:t>
            </a:r>
            <a:r>
              <a:rPr lang="en-US" sz="1200" b="1" dirty="0">
                <a:solidFill>
                  <a:srgbClr val="2D2D2D"/>
                </a:solidFill>
              </a:rPr>
              <a:t>fever, sweats, vomiting, diarrhoea, or dehydration</a:t>
            </a:r>
            <a:r>
              <a:rPr lang="en-US" sz="1200" dirty="0">
                <a:solidFill>
                  <a:srgbClr val="2D2D2D"/>
                </a:solidFill>
              </a:rPr>
              <a:t> to prevent serious complications like AKI or Lactic Acidosis.</a:t>
            </a:r>
            <a:endParaRPr lang="en-US" sz="1200" dirty="0"/>
          </a:p>
        </p:txBody>
      </p:sp>
      <p:sp>
        <p:nvSpPr>
          <p:cNvPr id="28" name="SK-25-text-27"/>
          <p:cNvSpPr/>
          <p:nvPr/>
        </p:nvSpPr>
        <p:spPr>
          <a:xfrm>
            <a:off x="381000" y="2333923"/>
            <a:ext cx="5486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F7D00"/>
                </a:solidFill>
              </a:rPr>
              <a:t>S</a:t>
            </a:r>
            <a:endParaRPr lang="en-US" sz="3600" dirty="0"/>
          </a:p>
        </p:txBody>
      </p:sp>
      <p:sp>
        <p:nvSpPr>
          <p:cNvPr id="29" name="SK-25-text-28"/>
          <p:cNvSpPr/>
          <p:nvPr/>
        </p:nvSpPr>
        <p:spPr>
          <a:xfrm>
            <a:off x="381000" y="2905423"/>
            <a:ext cx="342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SGLT2 Inhibitors</a:t>
            </a:r>
            <a:endParaRPr lang="en-US" sz="1350" dirty="0"/>
          </a:p>
        </p:txBody>
      </p:sp>
      <p:sp>
        <p:nvSpPr>
          <p:cNvPr id="30" name="SK-25-text-29"/>
          <p:cNvSpPr/>
          <p:nvPr/>
        </p:nvSpPr>
        <p:spPr>
          <a:xfrm>
            <a:off x="457200" y="3219748"/>
            <a:ext cx="1909953" cy="2238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highlight>
                  <a:srgbClr val="FFEBEE"/>
                </a:highlight>
              </a:rPr>
              <a:t>Risk: DKA / AKI</a:t>
            </a:r>
            <a:endParaRPr lang="en-US" sz="975" dirty="0"/>
          </a:p>
        </p:txBody>
      </p:sp>
      <p:sp>
        <p:nvSpPr>
          <p:cNvPr id="31" name="SK-25-text-30"/>
          <p:cNvSpPr/>
          <p:nvPr/>
        </p:nvSpPr>
        <p:spPr>
          <a:xfrm>
            <a:off x="381000" y="3543598"/>
            <a:ext cx="638937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Dapagliflozin, Empagliflozin, Canagliflozin</a:t>
            </a:r>
            <a:endParaRPr lang="en-US" sz="975" dirty="0"/>
          </a:p>
        </p:txBody>
      </p:sp>
      <p:sp>
        <p:nvSpPr>
          <p:cNvPr id="32" name="SK-25-text-31"/>
          <p:cNvSpPr/>
          <p:nvPr/>
        </p:nvSpPr>
        <p:spPr>
          <a:xfrm>
            <a:off x="4381500" y="2333923"/>
            <a:ext cx="5486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F7D00"/>
                </a:solidFill>
              </a:rPr>
              <a:t>A</a:t>
            </a:r>
            <a:endParaRPr lang="en-US" sz="3600" dirty="0"/>
          </a:p>
        </p:txBody>
      </p:sp>
      <p:sp>
        <p:nvSpPr>
          <p:cNvPr id="33" name="SK-25-text-32"/>
          <p:cNvSpPr/>
          <p:nvPr/>
        </p:nvSpPr>
        <p:spPr>
          <a:xfrm>
            <a:off x="4381500" y="2905423"/>
            <a:ext cx="342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ACE Inhibitors</a:t>
            </a:r>
            <a:endParaRPr lang="en-US" sz="1350" dirty="0"/>
          </a:p>
        </p:txBody>
      </p:sp>
      <p:sp>
        <p:nvSpPr>
          <p:cNvPr id="34" name="SK-25-text-33"/>
          <p:cNvSpPr/>
          <p:nvPr/>
        </p:nvSpPr>
        <p:spPr>
          <a:xfrm>
            <a:off x="4457700" y="3219748"/>
            <a:ext cx="1045450" cy="2238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highlight>
                  <a:srgbClr val="FFEBEE"/>
                </a:highlight>
              </a:rPr>
              <a:t>Risk: AKI</a:t>
            </a:r>
            <a:endParaRPr lang="en-US" sz="975" dirty="0"/>
          </a:p>
        </p:txBody>
      </p:sp>
      <p:sp>
        <p:nvSpPr>
          <p:cNvPr id="35" name="SK-25-text-34"/>
          <p:cNvSpPr/>
          <p:nvPr/>
        </p:nvSpPr>
        <p:spPr>
          <a:xfrm>
            <a:off x="4381500" y="3543598"/>
            <a:ext cx="460629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Ramipril, Lisinopril, Enalapril</a:t>
            </a:r>
            <a:endParaRPr lang="en-US" sz="975" dirty="0"/>
          </a:p>
        </p:txBody>
      </p:sp>
      <p:sp>
        <p:nvSpPr>
          <p:cNvPr id="36" name="SK-25-text-35"/>
          <p:cNvSpPr/>
          <p:nvPr/>
        </p:nvSpPr>
        <p:spPr>
          <a:xfrm>
            <a:off x="8382000" y="2333923"/>
            <a:ext cx="5486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F7D00"/>
                </a:solidFill>
              </a:rPr>
              <a:t>D</a:t>
            </a:r>
            <a:endParaRPr lang="en-US" sz="3600" dirty="0"/>
          </a:p>
        </p:txBody>
      </p:sp>
      <p:sp>
        <p:nvSpPr>
          <p:cNvPr id="37" name="SK-25-text-36"/>
          <p:cNvSpPr/>
          <p:nvPr/>
        </p:nvSpPr>
        <p:spPr>
          <a:xfrm>
            <a:off x="8382000" y="2905423"/>
            <a:ext cx="342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Diuretics</a:t>
            </a:r>
            <a:endParaRPr lang="en-US" sz="1350" dirty="0"/>
          </a:p>
        </p:txBody>
      </p:sp>
      <p:sp>
        <p:nvSpPr>
          <p:cNvPr id="38" name="SK-25-text-37"/>
          <p:cNvSpPr/>
          <p:nvPr/>
        </p:nvSpPr>
        <p:spPr>
          <a:xfrm>
            <a:off x="8458200" y="3219748"/>
            <a:ext cx="3075780" cy="2238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highlight>
                  <a:srgbClr val="FFEBEE"/>
                </a:highlight>
              </a:rPr>
              <a:t>Risk: Dehydration / AKI</a:t>
            </a:r>
            <a:endParaRPr lang="en-US" sz="975" dirty="0"/>
          </a:p>
        </p:txBody>
      </p:sp>
      <p:sp>
        <p:nvSpPr>
          <p:cNvPr id="39" name="SK-25-text-38"/>
          <p:cNvSpPr/>
          <p:nvPr/>
        </p:nvSpPr>
        <p:spPr>
          <a:xfrm>
            <a:off x="8382000" y="3543598"/>
            <a:ext cx="381000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Furosemide, Bendroflumethiazide, Indapamide</a:t>
            </a:r>
            <a:endParaRPr lang="en-US" sz="975" dirty="0"/>
          </a:p>
        </p:txBody>
      </p:sp>
      <p:sp>
        <p:nvSpPr>
          <p:cNvPr id="40" name="SK-25-text-39"/>
          <p:cNvSpPr/>
          <p:nvPr/>
        </p:nvSpPr>
        <p:spPr>
          <a:xfrm>
            <a:off x="381000" y="4399062"/>
            <a:ext cx="5486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F7D00"/>
                </a:solidFill>
              </a:rPr>
              <a:t>M</a:t>
            </a:r>
            <a:endParaRPr lang="en-US" sz="3600" dirty="0"/>
          </a:p>
        </p:txBody>
      </p:sp>
      <p:sp>
        <p:nvSpPr>
          <p:cNvPr id="41" name="SK-25-text-40"/>
          <p:cNvSpPr/>
          <p:nvPr/>
        </p:nvSpPr>
        <p:spPr>
          <a:xfrm>
            <a:off x="381000" y="4970562"/>
            <a:ext cx="342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Metformin</a:t>
            </a:r>
            <a:endParaRPr lang="en-US" sz="1350" dirty="0"/>
          </a:p>
        </p:txBody>
      </p:sp>
      <p:sp>
        <p:nvSpPr>
          <p:cNvPr id="42" name="SK-25-text-41"/>
          <p:cNvSpPr/>
          <p:nvPr/>
        </p:nvSpPr>
        <p:spPr>
          <a:xfrm>
            <a:off x="457200" y="5284887"/>
            <a:ext cx="2779123" cy="2238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highlight>
                  <a:srgbClr val="FFEBEE"/>
                </a:highlight>
              </a:rPr>
              <a:t>Risk: Lactic Acidosis</a:t>
            </a:r>
            <a:endParaRPr lang="en-US" sz="975" dirty="0"/>
          </a:p>
        </p:txBody>
      </p:sp>
      <p:sp>
        <p:nvSpPr>
          <p:cNvPr id="43" name="SK-25-text-42"/>
          <p:cNvSpPr/>
          <p:nvPr/>
        </p:nvSpPr>
        <p:spPr>
          <a:xfrm>
            <a:off x="381000" y="5608737"/>
            <a:ext cx="673608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Stop if eGFR &lt;45 or significantly dehydrated</a:t>
            </a:r>
            <a:endParaRPr lang="en-US" sz="975" dirty="0"/>
          </a:p>
        </p:txBody>
      </p:sp>
      <p:sp>
        <p:nvSpPr>
          <p:cNvPr id="44" name="SK-25-text-43"/>
          <p:cNvSpPr/>
          <p:nvPr/>
        </p:nvSpPr>
        <p:spPr>
          <a:xfrm>
            <a:off x="4381500" y="4399062"/>
            <a:ext cx="5486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F7D00"/>
                </a:solidFill>
              </a:rPr>
              <a:t>A</a:t>
            </a:r>
            <a:endParaRPr lang="en-US" sz="3600" dirty="0"/>
          </a:p>
        </p:txBody>
      </p:sp>
      <p:sp>
        <p:nvSpPr>
          <p:cNvPr id="45" name="SK-25-text-44"/>
          <p:cNvSpPr/>
          <p:nvPr/>
        </p:nvSpPr>
        <p:spPr>
          <a:xfrm>
            <a:off x="4381500" y="4970562"/>
            <a:ext cx="342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ARBs</a:t>
            </a:r>
            <a:endParaRPr lang="en-US" sz="1350" dirty="0"/>
          </a:p>
        </p:txBody>
      </p:sp>
      <p:sp>
        <p:nvSpPr>
          <p:cNvPr id="46" name="SK-25-text-45"/>
          <p:cNvSpPr/>
          <p:nvPr/>
        </p:nvSpPr>
        <p:spPr>
          <a:xfrm>
            <a:off x="4457700" y="5284887"/>
            <a:ext cx="1045450" cy="2238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highlight>
                  <a:srgbClr val="FFEBEE"/>
                </a:highlight>
              </a:rPr>
              <a:t>Risk: AKI</a:t>
            </a:r>
            <a:endParaRPr lang="en-US" sz="975" dirty="0"/>
          </a:p>
        </p:txBody>
      </p:sp>
      <p:sp>
        <p:nvSpPr>
          <p:cNvPr id="47" name="SK-25-text-46"/>
          <p:cNvSpPr/>
          <p:nvPr/>
        </p:nvSpPr>
        <p:spPr>
          <a:xfrm>
            <a:off x="4381500" y="5608737"/>
            <a:ext cx="490347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Losartan, Candesartan, Irbesartan</a:t>
            </a:r>
            <a:endParaRPr lang="en-US" sz="975" dirty="0"/>
          </a:p>
        </p:txBody>
      </p:sp>
      <p:sp>
        <p:nvSpPr>
          <p:cNvPr id="48" name="SK-25-text-47"/>
          <p:cNvSpPr/>
          <p:nvPr/>
        </p:nvSpPr>
        <p:spPr>
          <a:xfrm>
            <a:off x="8382000" y="4399062"/>
            <a:ext cx="5486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F7D00"/>
                </a:solidFill>
              </a:rPr>
              <a:t>N</a:t>
            </a:r>
            <a:endParaRPr lang="en-US" sz="3600" dirty="0"/>
          </a:p>
        </p:txBody>
      </p:sp>
      <p:sp>
        <p:nvSpPr>
          <p:cNvPr id="49" name="SK-25-text-48"/>
          <p:cNvSpPr/>
          <p:nvPr/>
        </p:nvSpPr>
        <p:spPr>
          <a:xfrm>
            <a:off x="8382000" y="4970562"/>
            <a:ext cx="342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NSAIDs</a:t>
            </a:r>
            <a:endParaRPr lang="en-US" sz="1350" dirty="0"/>
          </a:p>
        </p:txBody>
      </p:sp>
      <p:sp>
        <p:nvSpPr>
          <p:cNvPr id="50" name="SK-25-text-49"/>
          <p:cNvSpPr/>
          <p:nvPr/>
        </p:nvSpPr>
        <p:spPr>
          <a:xfrm>
            <a:off x="8458200" y="5284887"/>
            <a:ext cx="2059330" cy="2238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highlight>
                  <a:srgbClr val="FFEBEE"/>
                </a:highlight>
              </a:rPr>
              <a:t>Risk: Severe AKI</a:t>
            </a:r>
            <a:endParaRPr lang="en-US" sz="975" dirty="0"/>
          </a:p>
        </p:txBody>
      </p:sp>
      <p:sp>
        <p:nvSpPr>
          <p:cNvPr id="51" name="SK-25-text-50"/>
          <p:cNvSpPr/>
          <p:nvPr/>
        </p:nvSpPr>
        <p:spPr>
          <a:xfrm>
            <a:off x="8382000" y="5608737"/>
            <a:ext cx="381000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Ibuprofen, Naproxen, Diclofenac</a:t>
            </a:r>
            <a:endParaRPr lang="en-US" sz="975" dirty="0"/>
          </a:p>
        </p:txBody>
      </p:sp>
      <p:sp>
        <p:nvSpPr>
          <p:cNvPr id="52" name="SK-25-text-51"/>
          <p:cNvSpPr/>
          <p:nvPr/>
        </p:nvSpPr>
        <p:spPr>
          <a:xfrm>
            <a:off x="683419" y="6338888"/>
            <a:ext cx="11508581"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FFFFFF"/>
                </a:solidFill>
              </a:rPr>
              <a:t> When to Restart? </a:t>
            </a:r>
            <a:r>
              <a:rPr lang="en-US" sz="1125" b="1" dirty="0">
                <a:solidFill>
                  <a:srgbClr val="EF7D00"/>
                </a:solidFill>
              </a:rPr>
              <a:t>Only when eating and drinking normally for 24 to 48 hours.</a:t>
            </a:r>
            <a:endParaRPr lang="en-US" sz="1125" dirty="0"/>
          </a:p>
        </p:txBody>
      </p:sp>
      <p:sp>
        <p:nvSpPr>
          <p:cNvPr id="53" name="SK-25-text-52"/>
          <p:cNvSpPr/>
          <p:nvPr/>
        </p:nvSpPr>
        <p:spPr>
          <a:xfrm>
            <a:off x="8896945" y="6353175"/>
            <a:ext cx="3295055" cy="185738"/>
          </a:xfrm>
          <a:prstGeom prst="rect">
            <a:avLst/>
          </a:prstGeom>
          <a:noFill/>
          <a:ln/>
        </p:spPr>
        <p:txBody>
          <a:bodyPr vert="horz" wrap="square" lIns="0" tIns="0" rIns="0" bIns="0" rtlCol="0" anchor="ctr"/>
          <a:lstStyle/>
          <a:p>
            <a:pPr marL="0" indent="0">
              <a:lnSpc>
                <a:spcPts val="1463"/>
              </a:lnSpc>
              <a:buNone/>
            </a:pPr>
            <a:r>
              <a:rPr lang="en-US" sz="975" dirty="0">
                <a:solidFill>
                  <a:srgbClr val="FFFFFF">
                    <a:alpha val="80000"/>
                  </a:srgbClr>
                </a:solidFill>
              </a:rPr>
              <a:t>*Seek medical advice if symptoms persist &gt;48 hours</a:t>
            </a:r>
            <a:endParaRPr lang="en-US" sz="97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26-img-4" descr="preencoded.png"/>
          <p:cNvPicPr>
            <a:picLocks noChangeAspect="1"/>
          </p:cNvPicPr>
          <p:nvPr/>
        </p:nvPicPr>
        <p:blipFill>
          <a:blip r:embed="rId5"/>
          <a:stretch>
            <a:fillRect/>
          </a:stretch>
        </p:blipFill>
        <p:spPr>
          <a:xfrm>
            <a:off x="285750" y="1161008"/>
            <a:ext cx="5695950" cy="1603772"/>
          </a:xfrm>
          <a:prstGeom prst="rect">
            <a:avLst/>
          </a:prstGeom>
        </p:spPr>
      </p:pic>
      <p:pic>
        <p:nvPicPr>
          <p:cNvPr id="6" name="SK-26-img-5" descr="preencoded.png"/>
          <p:cNvPicPr>
            <a:picLocks noChangeAspect="1"/>
          </p:cNvPicPr>
          <p:nvPr/>
        </p:nvPicPr>
        <p:blipFill>
          <a:blip r:embed="rId6"/>
          <a:stretch>
            <a:fillRect/>
          </a:stretch>
        </p:blipFill>
        <p:spPr>
          <a:xfrm>
            <a:off x="438150" y="1313408"/>
            <a:ext cx="5391150" cy="304800"/>
          </a:xfrm>
          <a:prstGeom prst="rect">
            <a:avLst/>
          </a:prstGeom>
        </p:spPr>
      </p:pic>
      <p:pic>
        <p:nvPicPr>
          <p:cNvPr id="7" name="SK-26-img-6" descr="preencoded.png"/>
          <p:cNvPicPr>
            <a:picLocks noChangeAspect="1"/>
          </p:cNvPicPr>
          <p:nvPr/>
        </p:nvPicPr>
        <p:blipFill>
          <a:blip r:embed="rId7"/>
          <a:stretch>
            <a:fillRect/>
          </a:stretch>
        </p:blipFill>
        <p:spPr>
          <a:xfrm>
            <a:off x="438150" y="1341983"/>
            <a:ext cx="228600" cy="171450"/>
          </a:xfrm>
          <a:prstGeom prst="rect">
            <a:avLst/>
          </a:prstGeom>
        </p:spPr>
      </p:pic>
      <p:pic>
        <p:nvPicPr>
          <p:cNvPr id="8" name="SK-26-img-7" descr="preencoded.png"/>
          <p:cNvPicPr>
            <a:picLocks noChangeAspect="1"/>
          </p:cNvPicPr>
          <p:nvPr/>
        </p:nvPicPr>
        <p:blipFill>
          <a:blip r:embed="rId8"/>
          <a:stretch>
            <a:fillRect/>
          </a:stretch>
        </p:blipFill>
        <p:spPr>
          <a:xfrm>
            <a:off x="438150" y="1751558"/>
            <a:ext cx="95250" cy="95250"/>
          </a:xfrm>
          <a:prstGeom prst="rect">
            <a:avLst/>
          </a:prstGeom>
        </p:spPr>
      </p:pic>
      <p:pic>
        <p:nvPicPr>
          <p:cNvPr id="9" name="SK-26-img-8" descr="preencoded.png"/>
          <p:cNvPicPr>
            <a:picLocks noChangeAspect="1"/>
          </p:cNvPicPr>
          <p:nvPr/>
        </p:nvPicPr>
        <p:blipFill>
          <a:blip r:embed="rId9"/>
          <a:stretch>
            <a:fillRect/>
          </a:stretch>
        </p:blipFill>
        <p:spPr>
          <a:xfrm>
            <a:off x="438150" y="2201019"/>
            <a:ext cx="95250" cy="76200"/>
          </a:xfrm>
          <a:prstGeom prst="rect">
            <a:avLst/>
          </a:prstGeom>
        </p:spPr>
      </p:pic>
      <p:pic>
        <p:nvPicPr>
          <p:cNvPr id="10" name="SK-26-img-9" descr="preencoded.png"/>
          <p:cNvPicPr>
            <a:picLocks noChangeAspect="1"/>
          </p:cNvPicPr>
          <p:nvPr/>
        </p:nvPicPr>
        <p:blipFill>
          <a:blip r:embed="rId10"/>
          <a:stretch>
            <a:fillRect/>
          </a:stretch>
        </p:blipFill>
        <p:spPr>
          <a:xfrm>
            <a:off x="438150" y="2463850"/>
            <a:ext cx="95250" cy="76200"/>
          </a:xfrm>
          <a:prstGeom prst="rect">
            <a:avLst/>
          </a:prstGeom>
        </p:spPr>
      </p:pic>
      <p:pic>
        <p:nvPicPr>
          <p:cNvPr id="11" name="SK-26-img-10" descr="preencoded.png"/>
          <p:cNvPicPr>
            <a:picLocks noChangeAspect="1"/>
          </p:cNvPicPr>
          <p:nvPr/>
        </p:nvPicPr>
        <p:blipFill>
          <a:blip r:embed="rId11"/>
          <a:stretch>
            <a:fillRect/>
          </a:stretch>
        </p:blipFill>
        <p:spPr>
          <a:xfrm>
            <a:off x="285750" y="2917180"/>
            <a:ext cx="5695950" cy="1603772"/>
          </a:xfrm>
          <a:prstGeom prst="rect">
            <a:avLst/>
          </a:prstGeom>
        </p:spPr>
      </p:pic>
      <p:pic>
        <p:nvPicPr>
          <p:cNvPr id="12" name="SK-26-img-11" descr="preencoded.png"/>
          <p:cNvPicPr>
            <a:picLocks noChangeAspect="1"/>
          </p:cNvPicPr>
          <p:nvPr/>
        </p:nvPicPr>
        <p:blipFill>
          <a:blip r:embed="rId12"/>
          <a:stretch>
            <a:fillRect/>
          </a:stretch>
        </p:blipFill>
        <p:spPr>
          <a:xfrm>
            <a:off x="438150" y="3069580"/>
            <a:ext cx="5391150" cy="304800"/>
          </a:xfrm>
          <a:prstGeom prst="rect">
            <a:avLst/>
          </a:prstGeom>
        </p:spPr>
      </p:pic>
      <p:pic>
        <p:nvPicPr>
          <p:cNvPr id="13" name="SK-26-img-12" descr="preencoded.png"/>
          <p:cNvPicPr>
            <a:picLocks noChangeAspect="1"/>
          </p:cNvPicPr>
          <p:nvPr/>
        </p:nvPicPr>
        <p:blipFill>
          <a:blip r:embed="rId13"/>
          <a:stretch>
            <a:fillRect/>
          </a:stretch>
        </p:blipFill>
        <p:spPr>
          <a:xfrm>
            <a:off x="438150" y="3098155"/>
            <a:ext cx="228600" cy="171450"/>
          </a:xfrm>
          <a:prstGeom prst="rect">
            <a:avLst/>
          </a:prstGeom>
        </p:spPr>
      </p:pic>
      <p:pic>
        <p:nvPicPr>
          <p:cNvPr id="14" name="SK-26-img-13" descr="preencoded.png"/>
          <p:cNvPicPr>
            <a:picLocks noChangeAspect="1"/>
          </p:cNvPicPr>
          <p:nvPr/>
        </p:nvPicPr>
        <p:blipFill>
          <a:blip r:embed="rId14"/>
          <a:stretch>
            <a:fillRect/>
          </a:stretch>
        </p:blipFill>
        <p:spPr>
          <a:xfrm>
            <a:off x="438150" y="3507730"/>
            <a:ext cx="95250" cy="84534"/>
          </a:xfrm>
          <a:prstGeom prst="rect">
            <a:avLst/>
          </a:prstGeom>
        </p:spPr>
      </p:pic>
      <p:pic>
        <p:nvPicPr>
          <p:cNvPr id="15" name="SK-26-img-14" descr="preencoded.png"/>
          <p:cNvPicPr>
            <a:picLocks noChangeAspect="1"/>
          </p:cNvPicPr>
          <p:nvPr/>
        </p:nvPicPr>
        <p:blipFill>
          <a:blip r:embed="rId15"/>
          <a:stretch>
            <a:fillRect/>
          </a:stretch>
        </p:blipFill>
        <p:spPr>
          <a:xfrm>
            <a:off x="438150" y="3957191"/>
            <a:ext cx="95250" cy="76200"/>
          </a:xfrm>
          <a:prstGeom prst="rect">
            <a:avLst/>
          </a:prstGeom>
        </p:spPr>
      </p:pic>
      <p:pic>
        <p:nvPicPr>
          <p:cNvPr id="16" name="SK-26-img-15" descr="preencoded.png"/>
          <p:cNvPicPr>
            <a:picLocks noChangeAspect="1"/>
          </p:cNvPicPr>
          <p:nvPr/>
        </p:nvPicPr>
        <p:blipFill>
          <a:blip r:embed="rId9"/>
          <a:stretch>
            <a:fillRect/>
          </a:stretch>
        </p:blipFill>
        <p:spPr>
          <a:xfrm>
            <a:off x="438150" y="4220021"/>
            <a:ext cx="95250" cy="76200"/>
          </a:xfrm>
          <a:prstGeom prst="rect">
            <a:avLst/>
          </a:prstGeom>
        </p:spPr>
      </p:pic>
      <p:pic>
        <p:nvPicPr>
          <p:cNvPr id="17" name="SK-26-img-16" descr="preencoded.png"/>
          <p:cNvPicPr>
            <a:picLocks noChangeAspect="1"/>
          </p:cNvPicPr>
          <p:nvPr/>
        </p:nvPicPr>
        <p:blipFill>
          <a:blip r:embed="rId16"/>
          <a:stretch>
            <a:fillRect/>
          </a:stretch>
        </p:blipFill>
        <p:spPr>
          <a:xfrm>
            <a:off x="6210300" y="1161008"/>
            <a:ext cx="5695950" cy="1790402"/>
          </a:xfrm>
          <a:prstGeom prst="rect">
            <a:avLst/>
          </a:prstGeom>
        </p:spPr>
      </p:pic>
      <p:pic>
        <p:nvPicPr>
          <p:cNvPr id="18" name="SK-26-img-17" descr="preencoded.png"/>
          <p:cNvPicPr>
            <a:picLocks noChangeAspect="1"/>
          </p:cNvPicPr>
          <p:nvPr/>
        </p:nvPicPr>
        <p:blipFill>
          <a:blip r:embed="rId6"/>
          <a:stretch>
            <a:fillRect/>
          </a:stretch>
        </p:blipFill>
        <p:spPr>
          <a:xfrm>
            <a:off x="6362700" y="1313408"/>
            <a:ext cx="5391150" cy="304800"/>
          </a:xfrm>
          <a:prstGeom prst="rect">
            <a:avLst/>
          </a:prstGeom>
        </p:spPr>
      </p:pic>
      <p:pic>
        <p:nvPicPr>
          <p:cNvPr id="19" name="SK-26-img-18" descr="preencoded.png"/>
          <p:cNvPicPr>
            <a:picLocks noChangeAspect="1"/>
          </p:cNvPicPr>
          <p:nvPr/>
        </p:nvPicPr>
        <p:blipFill>
          <a:blip r:embed="rId17"/>
          <a:stretch>
            <a:fillRect/>
          </a:stretch>
        </p:blipFill>
        <p:spPr>
          <a:xfrm>
            <a:off x="6362700" y="1341983"/>
            <a:ext cx="228600" cy="171450"/>
          </a:xfrm>
          <a:prstGeom prst="rect">
            <a:avLst/>
          </a:prstGeom>
        </p:spPr>
      </p:pic>
      <p:pic>
        <p:nvPicPr>
          <p:cNvPr id="20" name="SK-26-img-19" descr="preencoded.png"/>
          <p:cNvPicPr>
            <a:picLocks noChangeAspect="1"/>
          </p:cNvPicPr>
          <p:nvPr/>
        </p:nvPicPr>
        <p:blipFill>
          <a:blip r:embed="rId18"/>
          <a:stretch>
            <a:fillRect/>
          </a:stretch>
        </p:blipFill>
        <p:spPr>
          <a:xfrm>
            <a:off x="6362700" y="1751558"/>
            <a:ext cx="95250" cy="95250"/>
          </a:xfrm>
          <a:prstGeom prst="rect">
            <a:avLst/>
          </a:prstGeom>
        </p:spPr>
      </p:pic>
      <p:pic>
        <p:nvPicPr>
          <p:cNvPr id="21" name="SK-26-img-20" descr="preencoded.png"/>
          <p:cNvPicPr>
            <a:picLocks noChangeAspect="1"/>
          </p:cNvPicPr>
          <p:nvPr/>
        </p:nvPicPr>
        <p:blipFill>
          <a:blip r:embed="rId18"/>
          <a:stretch>
            <a:fillRect/>
          </a:stretch>
        </p:blipFill>
        <p:spPr>
          <a:xfrm>
            <a:off x="6362700" y="2201019"/>
            <a:ext cx="95250" cy="95250"/>
          </a:xfrm>
          <a:prstGeom prst="rect">
            <a:avLst/>
          </a:prstGeom>
        </p:spPr>
      </p:pic>
      <p:pic>
        <p:nvPicPr>
          <p:cNvPr id="22" name="SK-26-img-21" descr="preencoded.png"/>
          <p:cNvPicPr>
            <a:picLocks noChangeAspect="1"/>
          </p:cNvPicPr>
          <p:nvPr/>
        </p:nvPicPr>
        <p:blipFill>
          <a:blip r:embed="rId15"/>
          <a:stretch>
            <a:fillRect/>
          </a:stretch>
        </p:blipFill>
        <p:spPr>
          <a:xfrm>
            <a:off x="6362700" y="2650480"/>
            <a:ext cx="95250" cy="76200"/>
          </a:xfrm>
          <a:prstGeom prst="rect">
            <a:avLst/>
          </a:prstGeom>
        </p:spPr>
      </p:pic>
      <p:pic>
        <p:nvPicPr>
          <p:cNvPr id="23" name="SK-26-img-22" descr="preencoded.png"/>
          <p:cNvPicPr>
            <a:picLocks noChangeAspect="1"/>
          </p:cNvPicPr>
          <p:nvPr/>
        </p:nvPicPr>
        <p:blipFill>
          <a:blip r:embed="rId16"/>
          <a:stretch>
            <a:fillRect/>
          </a:stretch>
        </p:blipFill>
        <p:spPr>
          <a:xfrm>
            <a:off x="6210300" y="3103811"/>
            <a:ext cx="5695950" cy="1790402"/>
          </a:xfrm>
          <a:prstGeom prst="rect">
            <a:avLst/>
          </a:prstGeom>
        </p:spPr>
      </p:pic>
      <p:pic>
        <p:nvPicPr>
          <p:cNvPr id="24" name="SK-26-img-23" descr="preencoded.png"/>
          <p:cNvPicPr>
            <a:picLocks noChangeAspect="1"/>
          </p:cNvPicPr>
          <p:nvPr/>
        </p:nvPicPr>
        <p:blipFill>
          <a:blip r:embed="rId6"/>
          <a:stretch>
            <a:fillRect/>
          </a:stretch>
        </p:blipFill>
        <p:spPr>
          <a:xfrm>
            <a:off x="6362700" y="3256211"/>
            <a:ext cx="5391150" cy="304800"/>
          </a:xfrm>
          <a:prstGeom prst="rect">
            <a:avLst/>
          </a:prstGeom>
        </p:spPr>
      </p:pic>
      <p:pic>
        <p:nvPicPr>
          <p:cNvPr id="25" name="SK-26-img-24" descr="preencoded.png"/>
          <p:cNvPicPr>
            <a:picLocks noChangeAspect="1"/>
          </p:cNvPicPr>
          <p:nvPr/>
        </p:nvPicPr>
        <p:blipFill>
          <a:blip r:embed="rId19"/>
          <a:stretch>
            <a:fillRect/>
          </a:stretch>
        </p:blipFill>
        <p:spPr>
          <a:xfrm>
            <a:off x="6362700" y="3284786"/>
            <a:ext cx="228600" cy="171450"/>
          </a:xfrm>
          <a:prstGeom prst="rect">
            <a:avLst/>
          </a:prstGeom>
        </p:spPr>
      </p:pic>
      <p:pic>
        <p:nvPicPr>
          <p:cNvPr id="26" name="SK-26-img-25" descr="preencoded.png"/>
          <p:cNvPicPr>
            <a:picLocks noChangeAspect="1"/>
          </p:cNvPicPr>
          <p:nvPr/>
        </p:nvPicPr>
        <p:blipFill>
          <a:blip r:embed="rId8"/>
          <a:stretch>
            <a:fillRect/>
          </a:stretch>
        </p:blipFill>
        <p:spPr>
          <a:xfrm>
            <a:off x="6362700" y="3694361"/>
            <a:ext cx="95250" cy="95250"/>
          </a:xfrm>
          <a:prstGeom prst="rect">
            <a:avLst/>
          </a:prstGeom>
        </p:spPr>
      </p:pic>
      <p:pic>
        <p:nvPicPr>
          <p:cNvPr id="27" name="SK-26-img-26" descr="preencoded.png"/>
          <p:cNvPicPr>
            <a:picLocks noChangeAspect="1"/>
          </p:cNvPicPr>
          <p:nvPr/>
        </p:nvPicPr>
        <p:blipFill>
          <a:blip r:embed="rId18"/>
          <a:stretch>
            <a:fillRect/>
          </a:stretch>
        </p:blipFill>
        <p:spPr>
          <a:xfrm>
            <a:off x="6362700" y="4143821"/>
            <a:ext cx="95250" cy="95250"/>
          </a:xfrm>
          <a:prstGeom prst="rect">
            <a:avLst/>
          </a:prstGeom>
        </p:spPr>
      </p:pic>
      <p:pic>
        <p:nvPicPr>
          <p:cNvPr id="28" name="SK-26-img-27" descr="preencoded.png"/>
          <p:cNvPicPr>
            <a:picLocks noChangeAspect="1"/>
          </p:cNvPicPr>
          <p:nvPr/>
        </p:nvPicPr>
        <p:blipFill>
          <a:blip r:embed="rId15"/>
          <a:stretch>
            <a:fillRect/>
          </a:stretch>
        </p:blipFill>
        <p:spPr>
          <a:xfrm>
            <a:off x="6362700" y="4593282"/>
            <a:ext cx="95250" cy="76200"/>
          </a:xfrm>
          <a:prstGeom prst="rect">
            <a:avLst/>
          </a:prstGeom>
        </p:spPr>
      </p:pic>
      <p:sp>
        <p:nvSpPr>
          <p:cNvPr id="29" name="SK-26-text-28"/>
          <p:cNvSpPr/>
          <p:nvPr/>
        </p:nvSpPr>
        <p:spPr>
          <a:xfrm>
            <a:off x="381000" y="209550"/>
            <a:ext cx="2680395"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30" name="SK-26-text-29"/>
          <p:cNvSpPr/>
          <p:nvPr/>
        </p:nvSpPr>
        <p:spPr>
          <a:xfrm>
            <a:off x="381000" y="371475"/>
            <a:ext cx="658368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Top Tips for GP Trainees</a:t>
            </a:r>
            <a:endParaRPr lang="en-US" sz="1800" dirty="0"/>
          </a:p>
        </p:txBody>
      </p:sp>
      <p:sp>
        <p:nvSpPr>
          <p:cNvPr id="31" name="SK-26-text-30"/>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32" name="SK-26-text-31"/>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3" name="SK-26-text-32"/>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4" name="SK-26-text-33"/>
          <p:cNvSpPr/>
          <p:nvPr/>
        </p:nvSpPr>
        <p:spPr>
          <a:xfrm>
            <a:off x="781050" y="1313408"/>
            <a:ext cx="31089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SCREENING MASTERY</a:t>
            </a:r>
            <a:endParaRPr lang="en-US" sz="1200" dirty="0"/>
          </a:p>
        </p:txBody>
      </p:sp>
      <p:sp>
        <p:nvSpPr>
          <p:cNvPr id="35" name="SK-26-text-34"/>
          <p:cNvSpPr/>
          <p:nvPr/>
        </p:nvSpPr>
        <p:spPr>
          <a:xfrm>
            <a:off x="628650" y="1713458"/>
            <a:ext cx="52006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Screen </a:t>
            </a:r>
            <a:r>
              <a:rPr lang="en-US" sz="1050" b="1" dirty="0">
                <a:solidFill>
                  <a:srgbClr val="444444"/>
                </a:solidFill>
              </a:rPr>
              <a:t>ALL</a:t>
            </a:r>
            <a:r>
              <a:rPr lang="en-US" sz="1050" dirty="0">
                <a:solidFill>
                  <a:srgbClr val="444444"/>
                </a:solidFill>
              </a:rPr>
              <a:t> patients with diabetes annually with </a:t>
            </a:r>
            <a:r>
              <a:rPr lang="en-US" sz="1050" b="1" dirty="0">
                <a:solidFill>
                  <a:srgbClr val="EF7D00"/>
                </a:solidFill>
              </a:rPr>
              <a:t>eGFR AND UACR</a:t>
            </a:r>
            <a:r>
              <a:rPr lang="en-US" sz="1050" dirty="0">
                <a:solidFill>
                  <a:srgbClr val="444444"/>
                </a:solidFill>
              </a:rPr>
              <a:t>. HbA1c alone misses kidney disease.</a:t>
            </a:r>
            <a:endParaRPr lang="en-US" sz="1050" dirty="0"/>
          </a:p>
        </p:txBody>
      </p:sp>
      <p:sp>
        <p:nvSpPr>
          <p:cNvPr id="36" name="SK-26-text-35"/>
          <p:cNvSpPr/>
          <p:nvPr/>
        </p:nvSpPr>
        <p:spPr>
          <a:xfrm>
            <a:off x="628650" y="2162919"/>
            <a:ext cx="9761220" cy="186630"/>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Use </a:t>
            </a:r>
            <a:r>
              <a:rPr lang="en-US" sz="1050" b="1" dirty="0">
                <a:solidFill>
                  <a:srgbClr val="444444"/>
                </a:solidFill>
              </a:rPr>
              <a:t>first morning urine</a:t>
            </a:r>
            <a:r>
              <a:rPr lang="en-US" sz="1050" dirty="0">
                <a:solidFill>
                  <a:srgbClr val="444444"/>
                </a:solidFill>
              </a:rPr>
              <a:t> for UACR; it's the most reproducible.</a:t>
            </a:r>
            <a:endParaRPr lang="en-US" sz="1050" dirty="0"/>
          </a:p>
        </p:txBody>
      </p:sp>
      <p:sp>
        <p:nvSpPr>
          <p:cNvPr id="37" name="SK-26-text-36"/>
          <p:cNvSpPr/>
          <p:nvPr/>
        </p:nvSpPr>
        <p:spPr>
          <a:xfrm>
            <a:off x="628650" y="2425750"/>
            <a:ext cx="11563350" cy="186630"/>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Confirm raised UACR (3–30) on </a:t>
            </a:r>
            <a:r>
              <a:rPr lang="en-US" sz="1050" b="1" dirty="0">
                <a:solidFill>
                  <a:srgbClr val="444444"/>
                </a:solidFill>
              </a:rPr>
              <a:t>2 of 3 samples</a:t>
            </a:r>
            <a:r>
              <a:rPr lang="en-US" sz="1050" dirty="0">
                <a:solidFill>
                  <a:srgbClr val="444444"/>
                </a:solidFill>
              </a:rPr>
              <a:t> over 3–6 months after excluding UTI.</a:t>
            </a:r>
            <a:endParaRPr lang="en-US" sz="1050" dirty="0"/>
          </a:p>
        </p:txBody>
      </p:sp>
      <p:sp>
        <p:nvSpPr>
          <p:cNvPr id="38" name="SK-26-text-37"/>
          <p:cNvSpPr/>
          <p:nvPr/>
        </p:nvSpPr>
        <p:spPr>
          <a:xfrm>
            <a:off x="781050" y="3069580"/>
            <a:ext cx="38404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MEDICATION THRESHOLDS</a:t>
            </a:r>
            <a:endParaRPr lang="en-US" sz="1200" dirty="0"/>
          </a:p>
        </p:txBody>
      </p:sp>
      <p:sp>
        <p:nvSpPr>
          <p:cNvPr id="39" name="SK-26-text-38"/>
          <p:cNvSpPr/>
          <p:nvPr/>
        </p:nvSpPr>
        <p:spPr>
          <a:xfrm>
            <a:off x="628650" y="3469630"/>
            <a:ext cx="5200650"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444444"/>
                </a:solidFill>
              </a:rPr>
              <a:t>Metformin:</a:t>
            </a:r>
            <a:r>
              <a:rPr lang="en-US" sz="1050" dirty="0">
                <a:solidFill>
                  <a:srgbClr val="444444"/>
                </a:solidFill>
              </a:rPr>
              <a:t> Reduce to max 1g/day if eGFR &lt;45. </a:t>
            </a:r>
            <a:r>
              <a:rPr lang="en-US" sz="1050" b="1" dirty="0">
                <a:solidFill>
                  <a:srgbClr val="D32F2F"/>
                </a:solidFill>
              </a:rPr>
              <a:t>STOP if eGFR &lt;30</a:t>
            </a:r>
            <a:r>
              <a:rPr lang="en-US" sz="1050" dirty="0">
                <a:solidFill>
                  <a:srgbClr val="444444"/>
                </a:solidFill>
              </a:rPr>
              <a:t> due to lactic acidosis risk.</a:t>
            </a:r>
            <a:endParaRPr lang="en-US" sz="1050" dirty="0"/>
          </a:p>
        </p:txBody>
      </p:sp>
      <p:sp>
        <p:nvSpPr>
          <p:cNvPr id="40" name="SK-26-text-39"/>
          <p:cNvSpPr/>
          <p:nvPr/>
        </p:nvSpPr>
        <p:spPr>
          <a:xfrm>
            <a:off x="628650" y="3919091"/>
            <a:ext cx="1156335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444444"/>
                </a:solidFill>
              </a:rPr>
              <a:t>Linagliptin:</a:t>
            </a:r>
            <a:r>
              <a:rPr lang="en-US" sz="1050" dirty="0">
                <a:solidFill>
                  <a:srgbClr val="444444"/>
                </a:solidFill>
              </a:rPr>
              <a:t> The "go-to" DPP-4i; no renal dose adjustment required even in ESRD.</a:t>
            </a:r>
            <a:endParaRPr lang="en-US" sz="1050" dirty="0"/>
          </a:p>
        </p:txBody>
      </p:sp>
      <p:sp>
        <p:nvSpPr>
          <p:cNvPr id="41" name="SK-26-text-40"/>
          <p:cNvSpPr/>
          <p:nvPr/>
        </p:nvSpPr>
        <p:spPr>
          <a:xfrm>
            <a:off x="628650" y="4181921"/>
            <a:ext cx="11563350" cy="186630"/>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Avoid Glibenclamide in CKD due to high risk of severe, prolonged hypoglycaemia.</a:t>
            </a:r>
            <a:endParaRPr lang="en-US" sz="1050" dirty="0"/>
          </a:p>
        </p:txBody>
      </p:sp>
      <p:sp>
        <p:nvSpPr>
          <p:cNvPr id="42" name="SK-26-text-41"/>
          <p:cNvSpPr/>
          <p:nvPr/>
        </p:nvSpPr>
        <p:spPr>
          <a:xfrm>
            <a:off x="6705600" y="1313408"/>
            <a:ext cx="43891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THE NEW STANDARD OF CARE</a:t>
            </a:r>
            <a:endParaRPr lang="en-US" sz="1200" dirty="0"/>
          </a:p>
        </p:txBody>
      </p:sp>
      <p:sp>
        <p:nvSpPr>
          <p:cNvPr id="43" name="SK-26-text-42"/>
          <p:cNvSpPr/>
          <p:nvPr/>
        </p:nvSpPr>
        <p:spPr>
          <a:xfrm>
            <a:off x="6553200" y="1713458"/>
            <a:ext cx="5200650"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444444"/>
                </a:solidFill>
              </a:rPr>
              <a:t>SGLT2i:</a:t>
            </a:r>
            <a:r>
              <a:rPr lang="en-US" sz="1050" dirty="0">
                <a:solidFill>
                  <a:srgbClr val="444444"/>
                </a:solidFill>
              </a:rPr>
              <a:t> Now first-line for DKD (NICE NG28). Continue for renal benefit even as eGFR falls; stop only at </a:t>
            </a:r>
            <a:r>
              <a:rPr lang="en-US" sz="1050" b="1" dirty="0">
                <a:solidFill>
                  <a:srgbClr val="EF7D00"/>
                </a:solidFill>
              </a:rPr>
              <a:t>eGFR &lt;25 (Dapa)</a:t>
            </a:r>
            <a:r>
              <a:rPr lang="en-US" sz="1050" dirty="0">
                <a:solidFill>
                  <a:srgbClr val="444444"/>
                </a:solidFill>
              </a:rPr>
              <a:t>.</a:t>
            </a:r>
            <a:endParaRPr lang="en-US" sz="1050" dirty="0"/>
          </a:p>
        </p:txBody>
      </p:sp>
      <p:sp>
        <p:nvSpPr>
          <p:cNvPr id="44" name="SK-26-text-43"/>
          <p:cNvSpPr/>
          <p:nvPr/>
        </p:nvSpPr>
        <p:spPr>
          <a:xfrm>
            <a:off x="6553200" y="2162919"/>
            <a:ext cx="5200650"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444444"/>
                </a:solidFill>
              </a:rPr>
              <a:t>Finerenone:</a:t>
            </a:r>
            <a:r>
              <a:rPr lang="en-US" sz="1050" dirty="0">
                <a:solidFill>
                  <a:srgbClr val="444444"/>
                </a:solidFill>
              </a:rPr>
              <a:t> Add to max ACEi/ARB in Stage 3–4 CKD with albuminuria. Always check potassium and eGFR first!</a:t>
            </a:r>
            <a:endParaRPr lang="en-US" sz="1050" dirty="0"/>
          </a:p>
        </p:txBody>
      </p:sp>
      <p:sp>
        <p:nvSpPr>
          <p:cNvPr id="45" name="SK-26-text-44"/>
          <p:cNvSpPr/>
          <p:nvPr/>
        </p:nvSpPr>
        <p:spPr>
          <a:xfrm>
            <a:off x="6553200" y="2612380"/>
            <a:ext cx="5638800" cy="186630"/>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ACEi/ARB are mandatory for </a:t>
            </a:r>
            <a:r>
              <a:rPr lang="en-US" sz="1050" b="1" dirty="0">
                <a:solidFill>
                  <a:srgbClr val="444444"/>
                </a:solidFill>
              </a:rPr>
              <a:t>UACR ≥3 mg/mmol</a:t>
            </a:r>
            <a:r>
              <a:rPr lang="en-US" sz="1050" dirty="0">
                <a:solidFill>
                  <a:srgbClr val="444444"/>
                </a:solidFill>
              </a:rPr>
              <a:t> regardless of BP.</a:t>
            </a:r>
            <a:endParaRPr lang="en-US" sz="1050" dirty="0"/>
          </a:p>
        </p:txBody>
      </p:sp>
      <p:sp>
        <p:nvSpPr>
          <p:cNvPr id="46" name="SK-26-text-45"/>
          <p:cNvSpPr/>
          <p:nvPr/>
        </p:nvSpPr>
        <p:spPr>
          <a:xfrm>
            <a:off x="6705600" y="3256211"/>
            <a:ext cx="49377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SAFETY &amp; REFERRAL RED FLAGS</a:t>
            </a:r>
            <a:endParaRPr lang="en-US" sz="1200" dirty="0"/>
          </a:p>
        </p:txBody>
      </p:sp>
      <p:sp>
        <p:nvSpPr>
          <p:cNvPr id="47" name="SK-26-text-46"/>
          <p:cNvSpPr/>
          <p:nvPr/>
        </p:nvSpPr>
        <p:spPr>
          <a:xfrm>
            <a:off x="6553200" y="3656261"/>
            <a:ext cx="5200650"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D32F2F"/>
                </a:solidFill>
              </a:rPr>
              <a:t>NEVER combine ACEi + ARB</a:t>
            </a:r>
            <a:r>
              <a:rPr lang="en-US" sz="1050" dirty="0">
                <a:solidFill>
                  <a:srgbClr val="444444"/>
                </a:solidFill>
              </a:rPr>
              <a:t>. Dual blockade increases AKI and hyperkalaemia risk (ONTARGET trial).</a:t>
            </a:r>
            <a:endParaRPr lang="en-US" sz="1050" dirty="0"/>
          </a:p>
        </p:txBody>
      </p:sp>
      <p:sp>
        <p:nvSpPr>
          <p:cNvPr id="48" name="SK-26-text-47"/>
          <p:cNvSpPr/>
          <p:nvPr/>
        </p:nvSpPr>
        <p:spPr>
          <a:xfrm>
            <a:off x="6553200" y="4105721"/>
            <a:ext cx="5200650"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444444"/>
                </a:solidFill>
              </a:rPr>
              <a:t>Non-diabetic CKD?</a:t>
            </a:r>
            <a:r>
              <a:rPr lang="en-US" sz="1050" dirty="0">
                <a:solidFill>
                  <a:srgbClr val="444444"/>
                </a:solidFill>
              </a:rPr>
              <a:t> Suspect if: Haematuria, rapid eGFR drop (&gt;5/yr), or no retinopathy. </a:t>
            </a:r>
            <a:r>
              <a:rPr lang="en-US" sz="1050" b="1" dirty="0">
                <a:solidFill>
                  <a:srgbClr val="EF7D00"/>
                </a:solidFill>
              </a:rPr>
              <a:t>Refer to Nephrology.</a:t>
            </a:r>
            <a:endParaRPr lang="en-US" sz="1050" dirty="0"/>
          </a:p>
        </p:txBody>
      </p:sp>
      <p:sp>
        <p:nvSpPr>
          <p:cNvPr id="49" name="SK-26-text-48"/>
          <p:cNvSpPr/>
          <p:nvPr/>
        </p:nvSpPr>
        <p:spPr>
          <a:xfrm>
            <a:off x="6553200" y="4555182"/>
            <a:ext cx="5638800" cy="186630"/>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ACEi Initiation: An eGFR dip of </a:t>
            </a:r>
            <a:r>
              <a:rPr lang="en-US" sz="1050" b="1" dirty="0">
                <a:solidFill>
                  <a:srgbClr val="444444"/>
                </a:solidFill>
              </a:rPr>
              <a:t>up to 25%</a:t>
            </a:r>
            <a:r>
              <a:rPr lang="en-US" sz="1050" dirty="0">
                <a:solidFill>
                  <a:srgbClr val="444444"/>
                </a:solidFill>
              </a:rPr>
              <a:t> is expected and acceptable.</a:t>
            </a:r>
            <a:endParaRPr lang="en-US" sz="10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27-img-4" descr="preencoded.png"/>
          <p:cNvPicPr>
            <a:picLocks noChangeAspect="1"/>
          </p:cNvPicPr>
          <p:nvPr/>
        </p:nvPicPr>
        <p:blipFill>
          <a:blip r:embed="rId5"/>
          <a:stretch>
            <a:fillRect/>
          </a:stretch>
        </p:blipFill>
        <p:spPr>
          <a:xfrm>
            <a:off x="381000" y="1161008"/>
            <a:ext cx="5572125" cy="2610445"/>
          </a:xfrm>
          <a:prstGeom prst="rect">
            <a:avLst/>
          </a:prstGeom>
        </p:spPr>
      </p:pic>
      <p:pic>
        <p:nvPicPr>
          <p:cNvPr id="6" name="SK-27-img-5" descr="preencoded.png"/>
          <p:cNvPicPr>
            <a:picLocks noChangeAspect="1"/>
          </p:cNvPicPr>
          <p:nvPr/>
        </p:nvPicPr>
        <p:blipFill>
          <a:blip r:embed="rId6"/>
          <a:stretch>
            <a:fillRect/>
          </a:stretch>
        </p:blipFill>
        <p:spPr>
          <a:xfrm>
            <a:off x="609600" y="1389608"/>
            <a:ext cx="5114925" cy="352425"/>
          </a:xfrm>
          <a:prstGeom prst="rect">
            <a:avLst/>
          </a:prstGeom>
        </p:spPr>
      </p:pic>
      <p:pic>
        <p:nvPicPr>
          <p:cNvPr id="7" name="SK-27-img-6" descr="preencoded.png"/>
          <p:cNvPicPr>
            <a:picLocks noChangeAspect="1"/>
          </p:cNvPicPr>
          <p:nvPr/>
        </p:nvPicPr>
        <p:blipFill>
          <a:blip r:embed="rId7"/>
          <a:stretch>
            <a:fillRect/>
          </a:stretch>
        </p:blipFill>
        <p:spPr>
          <a:xfrm>
            <a:off x="609600" y="1422946"/>
            <a:ext cx="238125" cy="190500"/>
          </a:xfrm>
          <a:prstGeom prst="rect">
            <a:avLst/>
          </a:prstGeom>
        </p:spPr>
      </p:pic>
      <p:pic>
        <p:nvPicPr>
          <p:cNvPr id="8" name="SK-27-img-7" descr="preencoded.png"/>
          <p:cNvPicPr>
            <a:picLocks noChangeAspect="1"/>
          </p:cNvPicPr>
          <p:nvPr/>
        </p:nvPicPr>
        <p:blipFill>
          <a:blip r:embed="rId8"/>
          <a:stretch>
            <a:fillRect/>
          </a:stretch>
        </p:blipFill>
        <p:spPr>
          <a:xfrm>
            <a:off x="609600" y="1942058"/>
            <a:ext cx="119063" cy="99120"/>
          </a:xfrm>
          <a:prstGeom prst="rect">
            <a:avLst/>
          </a:prstGeom>
        </p:spPr>
      </p:pic>
      <p:pic>
        <p:nvPicPr>
          <p:cNvPr id="9" name="SK-27-img-8" descr="preencoded.png"/>
          <p:cNvPicPr>
            <a:picLocks noChangeAspect="1"/>
          </p:cNvPicPr>
          <p:nvPr/>
        </p:nvPicPr>
        <p:blipFill>
          <a:blip r:embed="rId9"/>
          <a:stretch>
            <a:fillRect/>
          </a:stretch>
        </p:blipFill>
        <p:spPr>
          <a:xfrm>
            <a:off x="609600" y="2456408"/>
            <a:ext cx="119063" cy="99120"/>
          </a:xfrm>
          <a:prstGeom prst="rect">
            <a:avLst/>
          </a:prstGeom>
        </p:spPr>
      </p:pic>
      <p:pic>
        <p:nvPicPr>
          <p:cNvPr id="10" name="SK-27-img-9" descr="preencoded.png"/>
          <p:cNvPicPr>
            <a:picLocks noChangeAspect="1"/>
          </p:cNvPicPr>
          <p:nvPr/>
        </p:nvPicPr>
        <p:blipFill>
          <a:blip r:embed="rId10"/>
          <a:stretch>
            <a:fillRect/>
          </a:stretch>
        </p:blipFill>
        <p:spPr>
          <a:xfrm>
            <a:off x="609600" y="2770733"/>
            <a:ext cx="119063" cy="108198"/>
          </a:xfrm>
          <a:prstGeom prst="rect">
            <a:avLst/>
          </a:prstGeom>
        </p:spPr>
      </p:pic>
      <p:pic>
        <p:nvPicPr>
          <p:cNvPr id="11" name="SK-27-img-10" descr="preencoded.png"/>
          <p:cNvPicPr>
            <a:picLocks noChangeAspect="1"/>
          </p:cNvPicPr>
          <p:nvPr/>
        </p:nvPicPr>
        <p:blipFill>
          <a:blip r:embed="rId11"/>
          <a:stretch>
            <a:fillRect/>
          </a:stretch>
        </p:blipFill>
        <p:spPr>
          <a:xfrm>
            <a:off x="381000" y="3961954"/>
            <a:ext cx="5572125" cy="2610445"/>
          </a:xfrm>
          <a:prstGeom prst="rect">
            <a:avLst/>
          </a:prstGeom>
        </p:spPr>
      </p:pic>
      <p:pic>
        <p:nvPicPr>
          <p:cNvPr id="12" name="SK-27-img-11" descr="preencoded.png"/>
          <p:cNvPicPr>
            <a:picLocks noChangeAspect="1"/>
          </p:cNvPicPr>
          <p:nvPr/>
        </p:nvPicPr>
        <p:blipFill>
          <a:blip r:embed="rId6"/>
          <a:stretch>
            <a:fillRect/>
          </a:stretch>
        </p:blipFill>
        <p:spPr>
          <a:xfrm>
            <a:off x="609600" y="4190554"/>
            <a:ext cx="5114925" cy="352425"/>
          </a:xfrm>
          <a:prstGeom prst="rect">
            <a:avLst/>
          </a:prstGeom>
        </p:spPr>
      </p:pic>
      <p:pic>
        <p:nvPicPr>
          <p:cNvPr id="13" name="SK-27-img-12" descr="preencoded.png"/>
          <p:cNvPicPr>
            <a:picLocks noChangeAspect="1"/>
          </p:cNvPicPr>
          <p:nvPr/>
        </p:nvPicPr>
        <p:blipFill>
          <a:blip r:embed="rId12"/>
          <a:stretch>
            <a:fillRect/>
          </a:stretch>
        </p:blipFill>
        <p:spPr>
          <a:xfrm>
            <a:off x="609600" y="4223891"/>
            <a:ext cx="238125" cy="190500"/>
          </a:xfrm>
          <a:prstGeom prst="rect">
            <a:avLst/>
          </a:prstGeom>
        </p:spPr>
      </p:pic>
      <p:pic>
        <p:nvPicPr>
          <p:cNvPr id="14" name="SK-27-img-13" descr="preencoded.png"/>
          <p:cNvPicPr>
            <a:picLocks noChangeAspect="1"/>
          </p:cNvPicPr>
          <p:nvPr/>
        </p:nvPicPr>
        <p:blipFill>
          <a:blip r:embed="rId9"/>
          <a:stretch>
            <a:fillRect/>
          </a:stretch>
        </p:blipFill>
        <p:spPr>
          <a:xfrm>
            <a:off x="609600" y="4743004"/>
            <a:ext cx="119063" cy="99120"/>
          </a:xfrm>
          <a:prstGeom prst="rect">
            <a:avLst/>
          </a:prstGeom>
        </p:spPr>
      </p:pic>
      <p:pic>
        <p:nvPicPr>
          <p:cNvPr id="15" name="SK-27-img-14" descr="preencoded.png"/>
          <p:cNvPicPr>
            <a:picLocks noChangeAspect="1"/>
          </p:cNvPicPr>
          <p:nvPr/>
        </p:nvPicPr>
        <p:blipFill>
          <a:blip r:embed="rId9"/>
          <a:stretch>
            <a:fillRect/>
          </a:stretch>
        </p:blipFill>
        <p:spPr>
          <a:xfrm>
            <a:off x="609600" y="5057329"/>
            <a:ext cx="119063" cy="99120"/>
          </a:xfrm>
          <a:prstGeom prst="rect">
            <a:avLst/>
          </a:prstGeom>
        </p:spPr>
      </p:pic>
      <p:pic>
        <p:nvPicPr>
          <p:cNvPr id="16" name="SK-27-img-15" descr="preencoded.png"/>
          <p:cNvPicPr>
            <a:picLocks noChangeAspect="1"/>
          </p:cNvPicPr>
          <p:nvPr/>
        </p:nvPicPr>
        <p:blipFill>
          <a:blip r:embed="rId9"/>
          <a:stretch>
            <a:fillRect/>
          </a:stretch>
        </p:blipFill>
        <p:spPr>
          <a:xfrm>
            <a:off x="609600" y="5371654"/>
            <a:ext cx="119063" cy="99120"/>
          </a:xfrm>
          <a:prstGeom prst="rect">
            <a:avLst/>
          </a:prstGeom>
        </p:spPr>
      </p:pic>
      <p:pic>
        <p:nvPicPr>
          <p:cNvPr id="17" name="SK-27-img-16" descr="preencoded.png"/>
          <p:cNvPicPr>
            <a:picLocks noChangeAspect="1"/>
          </p:cNvPicPr>
          <p:nvPr/>
        </p:nvPicPr>
        <p:blipFill>
          <a:blip r:embed="rId5"/>
          <a:stretch>
            <a:fillRect/>
          </a:stretch>
        </p:blipFill>
        <p:spPr>
          <a:xfrm>
            <a:off x="6238875" y="1161008"/>
            <a:ext cx="5572125" cy="2610445"/>
          </a:xfrm>
          <a:prstGeom prst="rect">
            <a:avLst/>
          </a:prstGeom>
        </p:spPr>
      </p:pic>
      <p:pic>
        <p:nvPicPr>
          <p:cNvPr id="18" name="SK-27-img-17" descr="preencoded.png"/>
          <p:cNvPicPr>
            <a:picLocks noChangeAspect="1"/>
          </p:cNvPicPr>
          <p:nvPr/>
        </p:nvPicPr>
        <p:blipFill>
          <a:blip r:embed="rId6"/>
          <a:stretch>
            <a:fillRect/>
          </a:stretch>
        </p:blipFill>
        <p:spPr>
          <a:xfrm>
            <a:off x="6467475" y="1389608"/>
            <a:ext cx="5114925" cy="352425"/>
          </a:xfrm>
          <a:prstGeom prst="rect">
            <a:avLst/>
          </a:prstGeom>
        </p:spPr>
      </p:pic>
      <p:pic>
        <p:nvPicPr>
          <p:cNvPr id="19" name="SK-27-img-18" descr="preencoded.png"/>
          <p:cNvPicPr>
            <a:picLocks noChangeAspect="1"/>
          </p:cNvPicPr>
          <p:nvPr/>
        </p:nvPicPr>
        <p:blipFill>
          <a:blip r:embed="rId13"/>
          <a:stretch>
            <a:fillRect/>
          </a:stretch>
        </p:blipFill>
        <p:spPr>
          <a:xfrm>
            <a:off x="6467475" y="1422946"/>
            <a:ext cx="238125" cy="190500"/>
          </a:xfrm>
          <a:prstGeom prst="rect">
            <a:avLst/>
          </a:prstGeom>
        </p:spPr>
      </p:pic>
      <p:pic>
        <p:nvPicPr>
          <p:cNvPr id="20" name="SK-27-img-19" descr="preencoded.png"/>
          <p:cNvPicPr>
            <a:picLocks noChangeAspect="1"/>
          </p:cNvPicPr>
          <p:nvPr/>
        </p:nvPicPr>
        <p:blipFill>
          <a:blip r:embed="rId9"/>
          <a:stretch>
            <a:fillRect/>
          </a:stretch>
        </p:blipFill>
        <p:spPr>
          <a:xfrm>
            <a:off x="6467475" y="1942058"/>
            <a:ext cx="119063" cy="99120"/>
          </a:xfrm>
          <a:prstGeom prst="rect">
            <a:avLst/>
          </a:prstGeom>
        </p:spPr>
      </p:pic>
      <p:pic>
        <p:nvPicPr>
          <p:cNvPr id="21" name="SK-27-img-20" descr="preencoded.png"/>
          <p:cNvPicPr>
            <a:picLocks noChangeAspect="1"/>
          </p:cNvPicPr>
          <p:nvPr/>
        </p:nvPicPr>
        <p:blipFill>
          <a:blip r:embed="rId9"/>
          <a:stretch>
            <a:fillRect/>
          </a:stretch>
        </p:blipFill>
        <p:spPr>
          <a:xfrm>
            <a:off x="6467475" y="2256383"/>
            <a:ext cx="119063" cy="99120"/>
          </a:xfrm>
          <a:prstGeom prst="rect">
            <a:avLst/>
          </a:prstGeom>
        </p:spPr>
      </p:pic>
      <p:pic>
        <p:nvPicPr>
          <p:cNvPr id="22" name="SK-27-img-21" descr="preencoded.png"/>
          <p:cNvPicPr>
            <a:picLocks noChangeAspect="1"/>
          </p:cNvPicPr>
          <p:nvPr/>
        </p:nvPicPr>
        <p:blipFill>
          <a:blip r:embed="rId9"/>
          <a:stretch>
            <a:fillRect/>
          </a:stretch>
        </p:blipFill>
        <p:spPr>
          <a:xfrm>
            <a:off x="6467475" y="2570708"/>
            <a:ext cx="119063" cy="99120"/>
          </a:xfrm>
          <a:prstGeom prst="rect">
            <a:avLst/>
          </a:prstGeom>
        </p:spPr>
      </p:pic>
      <p:pic>
        <p:nvPicPr>
          <p:cNvPr id="23" name="SK-27-img-22" descr="preencoded.png"/>
          <p:cNvPicPr>
            <a:picLocks noChangeAspect="1"/>
          </p:cNvPicPr>
          <p:nvPr/>
        </p:nvPicPr>
        <p:blipFill>
          <a:blip r:embed="rId11"/>
          <a:stretch>
            <a:fillRect/>
          </a:stretch>
        </p:blipFill>
        <p:spPr>
          <a:xfrm>
            <a:off x="6238875" y="3961954"/>
            <a:ext cx="5572125" cy="2610445"/>
          </a:xfrm>
          <a:prstGeom prst="rect">
            <a:avLst/>
          </a:prstGeom>
        </p:spPr>
      </p:pic>
      <p:pic>
        <p:nvPicPr>
          <p:cNvPr id="24" name="SK-27-img-23" descr="preencoded.png"/>
          <p:cNvPicPr>
            <a:picLocks noChangeAspect="1"/>
          </p:cNvPicPr>
          <p:nvPr/>
        </p:nvPicPr>
        <p:blipFill>
          <a:blip r:embed="rId6"/>
          <a:stretch>
            <a:fillRect/>
          </a:stretch>
        </p:blipFill>
        <p:spPr>
          <a:xfrm>
            <a:off x="6467475" y="4190554"/>
            <a:ext cx="5114925" cy="352425"/>
          </a:xfrm>
          <a:prstGeom prst="rect">
            <a:avLst/>
          </a:prstGeom>
        </p:spPr>
      </p:pic>
      <p:pic>
        <p:nvPicPr>
          <p:cNvPr id="25" name="SK-27-img-24" descr="preencoded.png"/>
          <p:cNvPicPr>
            <a:picLocks noChangeAspect="1"/>
          </p:cNvPicPr>
          <p:nvPr/>
        </p:nvPicPr>
        <p:blipFill>
          <a:blip r:embed="rId14"/>
          <a:stretch>
            <a:fillRect/>
          </a:stretch>
        </p:blipFill>
        <p:spPr>
          <a:xfrm>
            <a:off x="6467475" y="4223891"/>
            <a:ext cx="238125" cy="190500"/>
          </a:xfrm>
          <a:prstGeom prst="rect">
            <a:avLst/>
          </a:prstGeom>
        </p:spPr>
      </p:pic>
      <p:pic>
        <p:nvPicPr>
          <p:cNvPr id="26" name="SK-27-img-25" descr="preencoded.png"/>
          <p:cNvPicPr>
            <a:picLocks noChangeAspect="1"/>
          </p:cNvPicPr>
          <p:nvPr/>
        </p:nvPicPr>
        <p:blipFill>
          <a:blip r:embed="rId8"/>
          <a:stretch>
            <a:fillRect/>
          </a:stretch>
        </p:blipFill>
        <p:spPr>
          <a:xfrm>
            <a:off x="6467475" y="4743004"/>
            <a:ext cx="119063" cy="99120"/>
          </a:xfrm>
          <a:prstGeom prst="rect">
            <a:avLst/>
          </a:prstGeom>
        </p:spPr>
      </p:pic>
      <p:pic>
        <p:nvPicPr>
          <p:cNvPr id="27" name="SK-27-img-26" descr="preencoded.png"/>
          <p:cNvPicPr>
            <a:picLocks noChangeAspect="1"/>
          </p:cNvPicPr>
          <p:nvPr/>
        </p:nvPicPr>
        <p:blipFill>
          <a:blip r:embed="rId15"/>
          <a:stretch>
            <a:fillRect/>
          </a:stretch>
        </p:blipFill>
        <p:spPr>
          <a:xfrm>
            <a:off x="6467475" y="5257354"/>
            <a:ext cx="119063" cy="99120"/>
          </a:xfrm>
          <a:prstGeom prst="rect">
            <a:avLst/>
          </a:prstGeom>
        </p:spPr>
      </p:pic>
      <p:pic>
        <p:nvPicPr>
          <p:cNvPr id="28" name="SK-27-img-27" descr="preencoded.png"/>
          <p:cNvPicPr>
            <a:picLocks noChangeAspect="1"/>
          </p:cNvPicPr>
          <p:nvPr/>
        </p:nvPicPr>
        <p:blipFill>
          <a:blip r:embed="rId16"/>
          <a:stretch>
            <a:fillRect/>
          </a:stretch>
        </p:blipFill>
        <p:spPr>
          <a:xfrm>
            <a:off x="6467475" y="5514529"/>
            <a:ext cx="5114925" cy="381000"/>
          </a:xfrm>
          <a:prstGeom prst="rect">
            <a:avLst/>
          </a:prstGeom>
        </p:spPr>
      </p:pic>
      <p:sp>
        <p:nvSpPr>
          <p:cNvPr id="29" name="SK-27-text-28"/>
          <p:cNvSpPr/>
          <p:nvPr/>
        </p:nvSpPr>
        <p:spPr>
          <a:xfrm>
            <a:off x="381000" y="209550"/>
            <a:ext cx="3815358"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30" name="SK-27-text-29"/>
          <p:cNvSpPr/>
          <p:nvPr/>
        </p:nvSpPr>
        <p:spPr>
          <a:xfrm>
            <a:off x="381000" y="371475"/>
            <a:ext cx="905256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AKT Exam Pearls: High-Yield Facts</a:t>
            </a:r>
            <a:endParaRPr lang="en-US" sz="1800" dirty="0"/>
          </a:p>
        </p:txBody>
      </p:sp>
      <p:sp>
        <p:nvSpPr>
          <p:cNvPr id="31" name="SK-27-text-30"/>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32" name="SK-27-text-31"/>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3" name="SK-27-text-32"/>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4" name="SK-27-text-33"/>
          <p:cNvSpPr/>
          <p:nvPr/>
        </p:nvSpPr>
        <p:spPr>
          <a:xfrm>
            <a:off x="962025" y="138960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Thresholds &amp; Staging</a:t>
            </a:r>
            <a:endParaRPr lang="en-US" sz="1350" dirty="0"/>
          </a:p>
        </p:txBody>
      </p:sp>
      <p:sp>
        <p:nvSpPr>
          <p:cNvPr id="35" name="SK-27-text-34"/>
          <p:cNvSpPr/>
          <p:nvPr/>
        </p:nvSpPr>
        <p:spPr>
          <a:xfrm>
            <a:off x="823913" y="1884908"/>
            <a:ext cx="49006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UACR 3–30 mg/mmol (A2):</a:t>
            </a:r>
            <a:r>
              <a:rPr lang="en-US" sz="1125" dirty="0">
                <a:solidFill>
                  <a:srgbClr val="2D2D2D"/>
                </a:solidFill>
              </a:rPr>
              <a:t> Microalbuminuria. Trigger for ACEi/ARB </a:t>
            </a:r>
            <a:r>
              <a:rPr lang="en-US" sz="1125" b="1" dirty="0">
                <a:solidFill>
                  <a:srgbClr val="2D2D2D"/>
                </a:solidFill>
              </a:rPr>
              <a:t>+</a:t>
            </a:r>
            <a:r>
              <a:rPr lang="en-US" sz="1125" dirty="0">
                <a:solidFill>
                  <a:srgbClr val="2D2D2D"/>
                </a:solidFill>
              </a:rPr>
              <a:t> SGLT2i.</a:t>
            </a:r>
            <a:endParaRPr lang="en-US" sz="1125" dirty="0"/>
          </a:p>
        </p:txBody>
      </p:sp>
      <p:sp>
        <p:nvSpPr>
          <p:cNvPr id="36" name="SK-27-text-35"/>
          <p:cNvSpPr/>
          <p:nvPr/>
        </p:nvSpPr>
        <p:spPr>
          <a:xfrm>
            <a:off x="823913" y="2399258"/>
            <a:ext cx="1136808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CKD G3b:</a:t>
            </a:r>
            <a:r>
              <a:rPr lang="en-US" sz="1125" dirty="0">
                <a:solidFill>
                  <a:srgbClr val="2D2D2D"/>
                </a:solidFill>
              </a:rPr>
              <a:t> eGFR </a:t>
            </a:r>
            <a:r>
              <a:rPr lang="en-US" sz="1125" b="1" dirty="0">
                <a:solidFill>
                  <a:srgbClr val="2D2D2D"/>
                </a:solidFill>
              </a:rPr>
              <a:t>30–44</a:t>
            </a:r>
            <a:r>
              <a:rPr lang="en-US" sz="1125" dirty="0">
                <a:solidFill>
                  <a:srgbClr val="2D2D2D"/>
                </a:solidFill>
              </a:rPr>
              <a:t> ml/min/1.73m². Increased monitoring required.</a:t>
            </a:r>
            <a:endParaRPr lang="en-US" sz="1125" dirty="0"/>
          </a:p>
        </p:txBody>
      </p:sp>
      <p:sp>
        <p:nvSpPr>
          <p:cNvPr id="37" name="SK-27-text-36"/>
          <p:cNvSpPr/>
          <p:nvPr/>
        </p:nvSpPr>
        <p:spPr>
          <a:xfrm>
            <a:off x="823913" y="2713583"/>
            <a:ext cx="49006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UACR &gt;70 mg/mmol:</a:t>
            </a:r>
            <a:r>
              <a:rPr lang="en-US" sz="1125" dirty="0">
                <a:solidFill>
                  <a:srgbClr val="2D2D2D"/>
                </a:solidFill>
              </a:rPr>
              <a:t> Consider nephrology referral (unless known DKD and stable).</a:t>
            </a:r>
            <a:endParaRPr lang="en-US" sz="1125" dirty="0"/>
          </a:p>
        </p:txBody>
      </p:sp>
      <p:sp>
        <p:nvSpPr>
          <p:cNvPr id="38" name="SK-27-text-37"/>
          <p:cNvSpPr/>
          <p:nvPr/>
        </p:nvSpPr>
        <p:spPr>
          <a:xfrm>
            <a:off x="962025" y="4190554"/>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When to Refer</a:t>
            </a:r>
            <a:endParaRPr lang="en-US" sz="1350" dirty="0"/>
          </a:p>
        </p:txBody>
      </p:sp>
      <p:sp>
        <p:nvSpPr>
          <p:cNvPr id="39" name="SK-27-text-38"/>
          <p:cNvSpPr/>
          <p:nvPr/>
        </p:nvSpPr>
        <p:spPr>
          <a:xfrm>
            <a:off x="823913" y="4685854"/>
            <a:ext cx="101155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eGFR &lt;30 (Stage G4):</a:t>
            </a:r>
            <a:r>
              <a:rPr lang="en-US" sz="1125" dirty="0">
                <a:solidFill>
                  <a:srgbClr val="2D2D2D"/>
                </a:solidFill>
              </a:rPr>
              <a:t> Mandatory referral for all patients.</a:t>
            </a:r>
            <a:endParaRPr lang="en-US" sz="1125" dirty="0"/>
          </a:p>
        </p:txBody>
      </p:sp>
      <p:sp>
        <p:nvSpPr>
          <p:cNvPr id="40" name="SK-27-text-39"/>
          <p:cNvSpPr/>
          <p:nvPr/>
        </p:nvSpPr>
        <p:spPr>
          <a:xfrm>
            <a:off x="823913" y="5000179"/>
            <a:ext cx="109156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Rapid Decline:</a:t>
            </a:r>
            <a:r>
              <a:rPr lang="en-US" sz="1125" dirty="0">
                <a:solidFill>
                  <a:srgbClr val="2D2D2D"/>
                </a:solidFill>
              </a:rPr>
              <a:t> eGFR drop of </a:t>
            </a:r>
            <a:r>
              <a:rPr lang="en-US" sz="1125" b="1" dirty="0">
                <a:solidFill>
                  <a:srgbClr val="2D2D2D"/>
                </a:solidFill>
              </a:rPr>
              <a:t>&gt;5 ml/min/year</a:t>
            </a:r>
            <a:r>
              <a:rPr lang="en-US" sz="1125" dirty="0">
                <a:solidFill>
                  <a:srgbClr val="2D2D2D"/>
                </a:solidFill>
              </a:rPr>
              <a:t> or &gt;10 in 5 years.</a:t>
            </a:r>
            <a:endParaRPr lang="en-US" sz="1125" dirty="0"/>
          </a:p>
        </p:txBody>
      </p:sp>
      <p:sp>
        <p:nvSpPr>
          <p:cNvPr id="41" name="SK-27-text-40"/>
          <p:cNvSpPr/>
          <p:nvPr/>
        </p:nvSpPr>
        <p:spPr>
          <a:xfrm>
            <a:off x="823913" y="5314504"/>
            <a:ext cx="106299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Hematuria:</a:t>
            </a:r>
            <a:r>
              <a:rPr lang="en-US" sz="1125" dirty="0">
                <a:solidFill>
                  <a:srgbClr val="2D2D2D"/>
                </a:solidFill>
              </a:rPr>
              <a:t> Visible or persistent non-visible with proteinuria.</a:t>
            </a:r>
            <a:endParaRPr lang="en-US" sz="1125" dirty="0"/>
          </a:p>
        </p:txBody>
      </p:sp>
      <p:sp>
        <p:nvSpPr>
          <p:cNvPr id="42" name="SK-27-text-41"/>
          <p:cNvSpPr/>
          <p:nvPr/>
        </p:nvSpPr>
        <p:spPr>
          <a:xfrm>
            <a:off x="6819900" y="1389608"/>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Pharmacology Cut-offs</a:t>
            </a:r>
            <a:endParaRPr lang="en-US" sz="1350" dirty="0"/>
          </a:p>
        </p:txBody>
      </p:sp>
      <p:sp>
        <p:nvSpPr>
          <p:cNvPr id="43" name="SK-27-text-42"/>
          <p:cNvSpPr/>
          <p:nvPr/>
        </p:nvSpPr>
        <p:spPr>
          <a:xfrm>
            <a:off x="6681788" y="1884908"/>
            <a:ext cx="55102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Metformin:</a:t>
            </a:r>
            <a:r>
              <a:rPr lang="en-US" sz="1125" dirty="0">
                <a:solidFill>
                  <a:srgbClr val="2D2D2D"/>
                </a:solidFill>
              </a:rPr>
              <a:t> Review at </a:t>
            </a:r>
            <a:r>
              <a:rPr lang="en-US" sz="1125" b="1" dirty="0">
                <a:solidFill>
                  <a:srgbClr val="2D2D2D"/>
                </a:solidFill>
              </a:rPr>
              <a:t>45</a:t>
            </a:r>
            <a:r>
              <a:rPr lang="en-US" sz="1125" dirty="0">
                <a:solidFill>
                  <a:srgbClr val="2D2D2D"/>
                </a:solidFill>
              </a:rPr>
              <a:t> (max 1g/day); Stop if </a:t>
            </a:r>
            <a:r>
              <a:rPr lang="en-US" sz="1125" b="1" dirty="0">
                <a:solidFill>
                  <a:srgbClr val="2D2D2D"/>
                </a:solidFill>
              </a:rPr>
              <a:t>&lt;30</a:t>
            </a:r>
            <a:r>
              <a:rPr lang="en-US" sz="1125" dirty="0">
                <a:solidFill>
                  <a:srgbClr val="2D2D2D"/>
                </a:solidFill>
              </a:rPr>
              <a:t>.</a:t>
            </a:r>
            <a:endParaRPr lang="en-US" sz="1125" dirty="0"/>
          </a:p>
        </p:txBody>
      </p:sp>
      <p:sp>
        <p:nvSpPr>
          <p:cNvPr id="44" name="SK-27-text-43"/>
          <p:cNvSpPr/>
          <p:nvPr/>
        </p:nvSpPr>
        <p:spPr>
          <a:xfrm>
            <a:off x="6681788" y="2199233"/>
            <a:ext cx="55102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SGLT2i:</a:t>
            </a:r>
            <a:r>
              <a:rPr lang="en-US" sz="1125" dirty="0">
                <a:solidFill>
                  <a:srgbClr val="2D2D2D"/>
                </a:solidFill>
              </a:rPr>
              <a:t> Initiate Dapa down to </a:t>
            </a:r>
            <a:r>
              <a:rPr lang="en-US" sz="1125" b="1" dirty="0">
                <a:solidFill>
                  <a:srgbClr val="2D2D2D"/>
                </a:solidFill>
              </a:rPr>
              <a:t>25</a:t>
            </a:r>
            <a:r>
              <a:rPr lang="en-US" sz="1125" dirty="0">
                <a:solidFill>
                  <a:srgbClr val="2D2D2D"/>
                </a:solidFill>
              </a:rPr>
              <a:t>; Empa down to </a:t>
            </a:r>
            <a:r>
              <a:rPr lang="en-US" sz="1125" b="1" dirty="0">
                <a:solidFill>
                  <a:srgbClr val="2D2D2D"/>
                </a:solidFill>
              </a:rPr>
              <a:t>20</a:t>
            </a:r>
            <a:r>
              <a:rPr lang="en-US" sz="1125" dirty="0">
                <a:solidFill>
                  <a:srgbClr val="2D2D2D"/>
                </a:solidFill>
              </a:rPr>
              <a:t>.</a:t>
            </a:r>
            <a:endParaRPr lang="en-US" sz="1125" dirty="0"/>
          </a:p>
        </p:txBody>
      </p:sp>
      <p:sp>
        <p:nvSpPr>
          <p:cNvPr id="45" name="SK-27-text-44"/>
          <p:cNvSpPr/>
          <p:nvPr/>
        </p:nvSpPr>
        <p:spPr>
          <a:xfrm>
            <a:off x="6681788" y="2513558"/>
            <a:ext cx="55102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Linagliptin:</a:t>
            </a:r>
            <a:r>
              <a:rPr lang="en-US" sz="1125" dirty="0">
                <a:solidFill>
                  <a:srgbClr val="2D2D2D"/>
                </a:solidFill>
              </a:rPr>
              <a:t> No dose adjustment needed at any GFR.</a:t>
            </a:r>
            <a:endParaRPr lang="en-US" sz="1125" dirty="0"/>
          </a:p>
        </p:txBody>
      </p:sp>
      <p:sp>
        <p:nvSpPr>
          <p:cNvPr id="46" name="SK-27-text-45"/>
          <p:cNvSpPr/>
          <p:nvPr/>
        </p:nvSpPr>
        <p:spPr>
          <a:xfrm>
            <a:off x="6819900" y="4190554"/>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NICE Add-ons &amp; Safety</a:t>
            </a:r>
            <a:endParaRPr lang="en-US" sz="1350" dirty="0"/>
          </a:p>
        </p:txBody>
      </p:sp>
      <p:sp>
        <p:nvSpPr>
          <p:cNvPr id="47" name="SK-27-text-46"/>
          <p:cNvSpPr/>
          <p:nvPr/>
        </p:nvSpPr>
        <p:spPr>
          <a:xfrm>
            <a:off x="6681788" y="4685854"/>
            <a:ext cx="49006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Finerenone (TA877):</a:t>
            </a:r>
            <a:r>
              <a:rPr lang="en-US" sz="1125" dirty="0">
                <a:solidFill>
                  <a:srgbClr val="2D2D2D"/>
                </a:solidFill>
              </a:rPr>
              <a:t> Add to max ACEi/ARB for </a:t>
            </a:r>
            <a:r>
              <a:rPr lang="en-US" sz="1125" b="1" dirty="0">
                <a:solidFill>
                  <a:srgbClr val="2D2D2D"/>
                </a:solidFill>
              </a:rPr>
              <a:t>Stage 3–4</a:t>
            </a:r>
            <a:r>
              <a:rPr lang="en-US" sz="1125" dirty="0">
                <a:solidFill>
                  <a:srgbClr val="2D2D2D"/>
                </a:solidFill>
              </a:rPr>
              <a:t> CKD + Albuminuria.</a:t>
            </a:r>
            <a:endParaRPr lang="en-US" sz="1125" dirty="0"/>
          </a:p>
        </p:txBody>
      </p:sp>
      <p:sp>
        <p:nvSpPr>
          <p:cNvPr id="48" name="SK-27-text-47"/>
          <p:cNvSpPr/>
          <p:nvPr/>
        </p:nvSpPr>
        <p:spPr>
          <a:xfrm>
            <a:off x="6681788" y="5200204"/>
            <a:ext cx="55102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Dual RAAS Blockade:</a:t>
            </a:r>
            <a:r>
              <a:rPr lang="en-US" sz="1125" dirty="0">
                <a:solidFill>
                  <a:srgbClr val="2D2D2D"/>
                </a:solidFill>
              </a:rPr>
              <a:t> Never combine ACEi + ARB (High AKI/K+ risk).</a:t>
            </a:r>
            <a:endParaRPr lang="en-US" sz="1125" dirty="0"/>
          </a:p>
        </p:txBody>
      </p:sp>
      <p:sp>
        <p:nvSpPr>
          <p:cNvPr id="49" name="SK-27-text-48"/>
          <p:cNvSpPr/>
          <p:nvPr/>
        </p:nvSpPr>
        <p:spPr>
          <a:xfrm>
            <a:off x="6581775" y="5628829"/>
            <a:ext cx="1188720" cy="142875"/>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Pro Tip:</a:t>
            </a:r>
            <a:endParaRPr lang="en-US" sz="975" dirty="0"/>
          </a:p>
        </p:txBody>
      </p:sp>
      <p:sp>
        <p:nvSpPr>
          <p:cNvPr id="50" name="SK-27-text-49"/>
          <p:cNvSpPr/>
          <p:nvPr/>
        </p:nvSpPr>
        <p:spPr>
          <a:xfrm>
            <a:off x="7089725" y="5628829"/>
            <a:ext cx="5102275" cy="142875"/>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eGFR dip &lt;25% after ACEi start is acceptable &amp; expected.</a:t>
            </a:r>
            <a:endParaRPr lang="en-US" sz="97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28-img-4" descr="preencoded.png"/>
          <p:cNvPicPr>
            <a:picLocks noChangeAspect="1"/>
          </p:cNvPicPr>
          <p:nvPr/>
        </p:nvPicPr>
        <p:blipFill>
          <a:blip r:embed="rId5"/>
          <a:stretch>
            <a:fillRect/>
          </a:stretch>
        </p:blipFill>
        <p:spPr>
          <a:xfrm>
            <a:off x="190500" y="1945035"/>
            <a:ext cx="5810250" cy="2322909"/>
          </a:xfrm>
          <a:prstGeom prst="rect">
            <a:avLst/>
          </a:prstGeom>
        </p:spPr>
      </p:pic>
      <p:pic>
        <p:nvPicPr>
          <p:cNvPr id="6" name="SK-28-img-5" descr="preencoded.png"/>
          <p:cNvPicPr>
            <a:picLocks noChangeAspect="1"/>
          </p:cNvPicPr>
          <p:nvPr/>
        </p:nvPicPr>
        <p:blipFill>
          <a:blip r:embed="rId6"/>
          <a:stretch>
            <a:fillRect/>
          </a:stretch>
        </p:blipFill>
        <p:spPr>
          <a:xfrm>
            <a:off x="381000" y="2149822"/>
            <a:ext cx="285750" cy="228600"/>
          </a:xfrm>
          <a:prstGeom prst="rect">
            <a:avLst/>
          </a:prstGeom>
        </p:spPr>
      </p:pic>
      <p:pic>
        <p:nvPicPr>
          <p:cNvPr id="7" name="SK-28-img-6" descr="preencoded.png"/>
          <p:cNvPicPr>
            <a:picLocks noChangeAspect="1"/>
          </p:cNvPicPr>
          <p:nvPr/>
        </p:nvPicPr>
        <p:blipFill>
          <a:blip r:embed="rId7"/>
          <a:stretch>
            <a:fillRect/>
          </a:stretch>
        </p:blipFill>
        <p:spPr>
          <a:xfrm>
            <a:off x="381000" y="2507010"/>
            <a:ext cx="5429250" cy="614363"/>
          </a:xfrm>
          <a:prstGeom prst="rect">
            <a:avLst/>
          </a:prstGeom>
        </p:spPr>
      </p:pic>
      <p:pic>
        <p:nvPicPr>
          <p:cNvPr id="8" name="SK-28-img-7" descr="preencoded.png"/>
          <p:cNvPicPr>
            <a:picLocks noChangeAspect="1"/>
          </p:cNvPicPr>
          <p:nvPr/>
        </p:nvPicPr>
        <p:blipFill>
          <a:blip r:embed="rId8"/>
          <a:stretch>
            <a:fillRect/>
          </a:stretch>
        </p:blipFill>
        <p:spPr>
          <a:xfrm>
            <a:off x="381000" y="3273772"/>
            <a:ext cx="142875" cy="131862"/>
          </a:xfrm>
          <a:prstGeom prst="rect">
            <a:avLst/>
          </a:prstGeom>
        </p:spPr>
      </p:pic>
      <p:pic>
        <p:nvPicPr>
          <p:cNvPr id="9" name="SK-28-img-8" descr="preencoded.png"/>
          <p:cNvPicPr>
            <a:picLocks noChangeAspect="1"/>
          </p:cNvPicPr>
          <p:nvPr/>
        </p:nvPicPr>
        <p:blipFill>
          <a:blip r:embed="rId9"/>
          <a:stretch>
            <a:fillRect/>
          </a:stretch>
        </p:blipFill>
        <p:spPr>
          <a:xfrm>
            <a:off x="381000" y="3742283"/>
            <a:ext cx="142875" cy="142875"/>
          </a:xfrm>
          <a:prstGeom prst="rect">
            <a:avLst/>
          </a:prstGeom>
        </p:spPr>
      </p:pic>
      <p:pic>
        <p:nvPicPr>
          <p:cNvPr id="10" name="SK-28-img-9" descr="preencoded.png"/>
          <p:cNvPicPr>
            <a:picLocks noChangeAspect="1"/>
          </p:cNvPicPr>
          <p:nvPr/>
        </p:nvPicPr>
        <p:blipFill>
          <a:blip r:embed="rId10"/>
          <a:stretch>
            <a:fillRect/>
          </a:stretch>
        </p:blipFill>
        <p:spPr>
          <a:xfrm>
            <a:off x="190500" y="4458444"/>
            <a:ext cx="5810250" cy="1329630"/>
          </a:xfrm>
          <a:prstGeom prst="rect">
            <a:avLst/>
          </a:prstGeom>
        </p:spPr>
      </p:pic>
      <p:pic>
        <p:nvPicPr>
          <p:cNvPr id="11" name="SK-28-img-10" descr="preencoded.png"/>
          <p:cNvPicPr>
            <a:picLocks noChangeAspect="1"/>
          </p:cNvPicPr>
          <p:nvPr/>
        </p:nvPicPr>
        <p:blipFill>
          <a:blip r:embed="rId11"/>
          <a:stretch>
            <a:fillRect/>
          </a:stretch>
        </p:blipFill>
        <p:spPr>
          <a:xfrm>
            <a:off x="381000" y="4663232"/>
            <a:ext cx="285750" cy="228600"/>
          </a:xfrm>
          <a:prstGeom prst="rect">
            <a:avLst/>
          </a:prstGeom>
        </p:spPr>
      </p:pic>
      <p:pic>
        <p:nvPicPr>
          <p:cNvPr id="12" name="SK-28-img-11" descr="preencoded.png"/>
          <p:cNvPicPr>
            <a:picLocks noChangeAspect="1"/>
          </p:cNvPicPr>
          <p:nvPr/>
        </p:nvPicPr>
        <p:blipFill>
          <a:blip r:embed="rId12"/>
          <a:stretch>
            <a:fillRect/>
          </a:stretch>
        </p:blipFill>
        <p:spPr>
          <a:xfrm>
            <a:off x="381000" y="5058519"/>
            <a:ext cx="142875" cy="114300"/>
          </a:xfrm>
          <a:prstGeom prst="rect">
            <a:avLst/>
          </a:prstGeom>
        </p:spPr>
      </p:pic>
      <p:pic>
        <p:nvPicPr>
          <p:cNvPr id="13" name="SK-28-img-12" descr="preencoded.png"/>
          <p:cNvPicPr>
            <a:picLocks noChangeAspect="1"/>
          </p:cNvPicPr>
          <p:nvPr/>
        </p:nvPicPr>
        <p:blipFill>
          <a:blip r:embed="rId13"/>
          <a:stretch>
            <a:fillRect/>
          </a:stretch>
        </p:blipFill>
        <p:spPr>
          <a:xfrm>
            <a:off x="381000" y="5368975"/>
            <a:ext cx="228600" cy="228600"/>
          </a:xfrm>
          <a:prstGeom prst="rect">
            <a:avLst/>
          </a:prstGeom>
        </p:spPr>
      </p:pic>
      <p:pic>
        <p:nvPicPr>
          <p:cNvPr id="14" name="SK-28-img-13" descr="preencoded.png"/>
          <p:cNvPicPr>
            <a:picLocks noChangeAspect="1"/>
          </p:cNvPicPr>
          <p:nvPr/>
        </p:nvPicPr>
        <p:blipFill>
          <a:blip r:embed="rId14"/>
          <a:stretch>
            <a:fillRect/>
          </a:stretch>
        </p:blipFill>
        <p:spPr>
          <a:xfrm>
            <a:off x="647700" y="5368975"/>
            <a:ext cx="228600" cy="228600"/>
          </a:xfrm>
          <a:prstGeom prst="rect">
            <a:avLst/>
          </a:prstGeom>
        </p:spPr>
      </p:pic>
      <p:pic>
        <p:nvPicPr>
          <p:cNvPr id="15" name="SK-28-img-14" descr="preencoded.png"/>
          <p:cNvPicPr>
            <a:picLocks noChangeAspect="1"/>
          </p:cNvPicPr>
          <p:nvPr/>
        </p:nvPicPr>
        <p:blipFill>
          <a:blip r:embed="rId13"/>
          <a:stretch>
            <a:fillRect/>
          </a:stretch>
        </p:blipFill>
        <p:spPr>
          <a:xfrm>
            <a:off x="914400" y="5368975"/>
            <a:ext cx="228600" cy="228600"/>
          </a:xfrm>
          <a:prstGeom prst="rect">
            <a:avLst/>
          </a:prstGeom>
        </p:spPr>
      </p:pic>
      <p:pic>
        <p:nvPicPr>
          <p:cNvPr id="16" name="SK-28-img-15" descr="preencoded.png"/>
          <p:cNvPicPr>
            <a:picLocks noChangeAspect="1"/>
          </p:cNvPicPr>
          <p:nvPr/>
        </p:nvPicPr>
        <p:blipFill>
          <a:blip r:embed="rId13"/>
          <a:stretch>
            <a:fillRect/>
          </a:stretch>
        </p:blipFill>
        <p:spPr>
          <a:xfrm>
            <a:off x="1181100" y="5368975"/>
            <a:ext cx="228600" cy="228600"/>
          </a:xfrm>
          <a:prstGeom prst="rect">
            <a:avLst/>
          </a:prstGeom>
        </p:spPr>
      </p:pic>
      <p:pic>
        <p:nvPicPr>
          <p:cNvPr id="17" name="SK-28-img-16" descr="preencoded.png"/>
          <p:cNvPicPr>
            <a:picLocks noChangeAspect="1"/>
          </p:cNvPicPr>
          <p:nvPr/>
        </p:nvPicPr>
        <p:blipFill>
          <a:blip r:embed="rId15"/>
          <a:stretch>
            <a:fillRect/>
          </a:stretch>
        </p:blipFill>
        <p:spPr>
          <a:xfrm>
            <a:off x="1447800" y="5368975"/>
            <a:ext cx="228600" cy="228600"/>
          </a:xfrm>
          <a:prstGeom prst="rect">
            <a:avLst/>
          </a:prstGeom>
        </p:spPr>
      </p:pic>
      <p:pic>
        <p:nvPicPr>
          <p:cNvPr id="18" name="SK-28-img-17" descr="preencoded.png"/>
          <p:cNvPicPr>
            <a:picLocks noChangeAspect="1"/>
          </p:cNvPicPr>
          <p:nvPr/>
        </p:nvPicPr>
        <p:blipFill>
          <a:blip r:embed="rId13"/>
          <a:stretch>
            <a:fillRect/>
          </a:stretch>
        </p:blipFill>
        <p:spPr>
          <a:xfrm>
            <a:off x="1714500" y="5368975"/>
            <a:ext cx="228600" cy="228600"/>
          </a:xfrm>
          <a:prstGeom prst="rect">
            <a:avLst/>
          </a:prstGeom>
        </p:spPr>
      </p:pic>
      <p:pic>
        <p:nvPicPr>
          <p:cNvPr id="19" name="SK-28-img-18" descr="preencoded.png"/>
          <p:cNvPicPr>
            <a:picLocks noChangeAspect="1"/>
          </p:cNvPicPr>
          <p:nvPr/>
        </p:nvPicPr>
        <p:blipFill>
          <a:blip r:embed="rId16"/>
          <a:stretch>
            <a:fillRect/>
          </a:stretch>
        </p:blipFill>
        <p:spPr>
          <a:xfrm>
            <a:off x="6191250" y="1988493"/>
            <a:ext cx="5810250" cy="1689497"/>
          </a:xfrm>
          <a:prstGeom prst="rect">
            <a:avLst/>
          </a:prstGeom>
        </p:spPr>
      </p:pic>
      <p:pic>
        <p:nvPicPr>
          <p:cNvPr id="20" name="SK-28-img-19" descr="preencoded.png"/>
          <p:cNvPicPr>
            <a:picLocks noChangeAspect="1"/>
          </p:cNvPicPr>
          <p:nvPr/>
        </p:nvPicPr>
        <p:blipFill>
          <a:blip r:embed="rId17"/>
          <a:stretch>
            <a:fillRect/>
          </a:stretch>
        </p:blipFill>
        <p:spPr>
          <a:xfrm>
            <a:off x="6381750" y="2193280"/>
            <a:ext cx="285750" cy="228600"/>
          </a:xfrm>
          <a:prstGeom prst="rect">
            <a:avLst/>
          </a:prstGeom>
        </p:spPr>
      </p:pic>
      <p:pic>
        <p:nvPicPr>
          <p:cNvPr id="21" name="SK-28-img-20" descr="preencoded.png"/>
          <p:cNvPicPr>
            <a:picLocks noChangeAspect="1"/>
          </p:cNvPicPr>
          <p:nvPr/>
        </p:nvPicPr>
        <p:blipFill>
          <a:blip r:embed="rId18"/>
          <a:stretch>
            <a:fillRect/>
          </a:stretch>
        </p:blipFill>
        <p:spPr>
          <a:xfrm>
            <a:off x="6381750" y="2588568"/>
            <a:ext cx="142875" cy="142875"/>
          </a:xfrm>
          <a:prstGeom prst="rect">
            <a:avLst/>
          </a:prstGeom>
        </p:spPr>
      </p:pic>
      <p:pic>
        <p:nvPicPr>
          <p:cNvPr id="22" name="SK-28-img-21" descr="preencoded.png"/>
          <p:cNvPicPr>
            <a:picLocks noChangeAspect="1"/>
          </p:cNvPicPr>
          <p:nvPr/>
        </p:nvPicPr>
        <p:blipFill>
          <a:blip r:embed="rId19"/>
          <a:stretch>
            <a:fillRect/>
          </a:stretch>
        </p:blipFill>
        <p:spPr>
          <a:xfrm>
            <a:off x="6381750" y="3057079"/>
            <a:ext cx="142875" cy="114300"/>
          </a:xfrm>
          <a:prstGeom prst="rect">
            <a:avLst/>
          </a:prstGeom>
        </p:spPr>
      </p:pic>
      <p:pic>
        <p:nvPicPr>
          <p:cNvPr id="23" name="SK-28-img-22" descr="preencoded.png"/>
          <p:cNvPicPr>
            <a:picLocks noChangeAspect="1"/>
          </p:cNvPicPr>
          <p:nvPr/>
        </p:nvPicPr>
        <p:blipFill>
          <a:blip r:embed="rId20"/>
          <a:stretch>
            <a:fillRect/>
          </a:stretch>
        </p:blipFill>
        <p:spPr>
          <a:xfrm>
            <a:off x="6381750" y="3338959"/>
            <a:ext cx="142875" cy="114300"/>
          </a:xfrm>
          <a:prstGeom prst="rect">
            <a:avLst/>
          </a:prstGeom>
        </p:spPr>
      </p:pic>
      <p:pic>
        <p:nvPicPr>
          <p:cNvPr id="24" name="SK-28-img-23" descr="preencoded.png"/>
          <p:cNvPicPr>
            <a:picLocks noChangeAspect="1"/>
          </p:cNvPicPr>
          <p:nvPr/>
        </p:nvPicPr>
        <p:blipFill>
          <a:blip r:embed="rId21"/>
          <a:stretch>
            <a:fillRect/>
          </a:stretch>
        </p:blipFill>
        <p:spPr>
          <a:xfrm>
            <a:off x="6191250" y="3868489"/>
            <a:ext cx="5810250" cy="1876127"/>
          </a:xfrm>
          <a:prstGeom prst="rect">
            <a:avLst/>
          </a:prstGeom>
        </p:spPr>
      </p:pic>
      <p:pic>
        <p:nvPicPr>
          <p:cNvPr id="25" name="SK-28-img-24" descr="preencoded.png"/>
          <p:cNvPicPr>
            <a:picLocks noChangeAspect="1"/>
          </p:cNvPicPr>
          <p:nvPr/>
        </p:nvPicPr>
        <p:blipFill>
          <a:blip r:embed="rId22"/>
          <a:stretch>
            <a:fillRect/>
          </a:stretch>
        </p:blipFill>
        <p:spPr>
          <a:xfrm>
            <a:off x="6381750" y="4073277"/>
            <a:ext cx="285750" cy="228600"/>
          </a:xfrm>
          <a:prstGeom prst="rect">
            <a:avLst/>
          </a:prstGeom>
        </p:spPr>
      </p:pic>
      <p:pic>
        <p:nvPicPr>
          <p:cNvPr id="26" name="SK-28-img-25" descr="preencoded.png"/>
          <p:cNvPicPr>
            <a:picLocks noChangeAspect="1"/>
          </p:cNvPicPr>
          <p:nvPr/>
        </p:nvPicPr>
        <p:blipFill>
          <a:blip r:embed="rId23"/>
          <a:stretch>
            <a:fillRect/>
          </a:stretch>
        </p:blipFill>
        <p:spPr>
          <a:xfrm>
            <a:off x="6381750" y="4468564"/>
            <a:ext cx="142875" cy="122337"/>
          </a:xfrm>
          <a:prstGeom prst="rect">
            <a:avLst/>
          </a:prstGeom>
        </p:spPr>
      </p:pic>
      <p:pic>
        <p:nvPicPr>
          <p:cNvPr id="27" name="SK-28-img-26" descr="preencoded.png"/>
          <p:cNvPicPr>
            <a:picLocks noChangeAspect="1"/>
          </p:cNvPicPr>
          <p:nvPr/>
        </p:nvPicPr>
        <p:blipFill>
          <a:blip r:embed="rId24"/>
          <a:stretch>
            <a:fillRect/>
          </a:stretch>
        </p:blipFill>
        <p:spPr>
          <a:xfrm>
            <a:off x="6381750" y="4937075"/>
            <a:ext cx="142875" cy="122337"/>
          </a:xfrm>
          <a:prstGeom prst="rect">
            <a:avLst/>
          </a:prstGeom>
        </p:spPr>
      </p:pic>
      <p:pic>
        <p:nvPicPr>
          <p:cNvPr id="28" name="SK-28-img-27" descr="preencoded.png"/>
          <p:cNvPicPr>
            <a:picLocks noChangeAspect="1"/>
          </p:cNvPicPr>
          <p:nvPr/>
        </p:nvPicPr>
        <p:blipFill>
          <a:blip r:embed="rId25"/>
          <a:stretch>
            <a:fillRect/>
          </a:stretch>
        </p:blipFill>
        <p:spPr>
          <a:xfrm>
            <a:off x="6381750" y="5405586"/>
            <a:ext cx="142875" cy="114300"/>
          </a:xfrm>
          <a:prstGeom prst="rect">
            <a:avLst/>
          </a:prstGeom>
        </p:spPr>
      </p:pic>
      <p:sp>
        <p:nvSpPr>
          <p:cNvPr id="29" name="SK-28-text-28"/>
          <p:cNvSpPr/>
          <p:nvPr/>
        </p:nvSpPr>
        <p:spPr>
          <a:xfrm>
            <a:off x="381000" y="209550"/>
            <a:ext cx="4984105"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30" name="SK-28-text-29"/>
          <p:cNvSpPr/>
          <p:nvPr/>
        </p:nvSpPr>
        <p:spPr>
          <a:xfrm>
            <a:off x="381000" y="371475"/>
            <a:ext cx="1124712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SCA Exam Pearls: Communication and Safety</a:t>
            </a:r>
            <a:endParaRPr lang="en-US" sz="1800" dirty="0"/>
          </a:p>
        </p:txBody>
      </p:sp>
      <p:sp>
        <p:nvSpPr>
          <p:cNvPr id="31" name="SK-28-text-30"/>
          <p:cNvSpPr/>
          <p:nvPr/>
        </p:nvSpPr>
        <p:spPr>
          <a:xfrm>
            <a:off x="10469463" y="316111"/>
            <a:ext cx="1722537"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32" name="SK-28-text-31"/>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3" name="SK-28-text-32"/>
          <p:cNvSpPr/>
          <p:nvPr/>
        </p:nvSpPr>
        <p:spPr>
          <a:xfrm>
            <a:off x="11142315" y="813346"/>
            <a:ext cx="104968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SCA Exam Pearl</a:t>
            </a:r>
            <a:endParaRPr lang="en-US" sz="825" dirty="0"/>
          </a:p>
        </p:txBody>
      </p:sp>
      <p:sp>
        <p:nvSpPr>
          <p:cNvPr id="34" name="SK-28-text-33"/>
          <p:cNvSpPr/>
          <p:nvPr/>
        </p:nvSpPr>
        <p:spPr>
          <a:xfrm>
            <a:off x="781050" y="2135535"/>
            <a:ext cx="6720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Counselling: The SGLT2i "Shield"</a:t>
            </a:r>
            <a:endParaRPr lang="en-US" sz="1350" dirty="0"/>
          </a:p>
        </p:txBody>
      </p:sp>
      <p:sp>
        <p:nvSpPr>
          <p:cNvPr id="35" name="SK-28-text-34"/>
          <p:cNvSpPr/>
          <p:nvPr/>
        </p:nvSpPr>
        <p:spPr>
          <a:xfrm>
            <a:off x="495300" y="2507010"/>
            <a:ext cx="5200650" cy="614363"/>
          </a:xfrm>
          <a:prstGeom prst="rect">
            <a:avLst/>
          </a:prstGeom>
          <a:noFill/>
          <a:ln/>
        </p:spPr>
        <p:txBody>
          <a:bodyPr vert="horz" wrap="square" lIns="0" tIns="0" rIns="0" bIns="0" rtlCol="0" anchor="ctr"/>
          <a:lstStyle/>
          <a:p>
            <a:pPr marL="0" indent="0">
              <a:lnSpc>
                <a:spcPts val="1519"/>
              </a:lnSpc>
              <a:buNone/>
            </a:pPr>
            <a:r>
              <a:rPr lang="en-US" sz="1013" i="1" dirty="0">
                <a:solidFill>
                  <a:srgbClr val="555555"/>
                </a:solidFill>
              </a:rPr>
              <a:t>"Think of this tablet as a shield for your kidneys. It reduces the internal pressure, preventing the wear and tear that leads to dialysis."</a:t>
            </a:r>
            <a:endParaRPr lang="en-US" sz="1013" dirty="0"/>
          </a:p>
        </p:txBody>
      </p:sp>
      <p:sp>
        <p:nvSpPr>
          <p:cNvPr id="36" name="SK-28-text-35"/>
          <p:cNvSpPr/>
          <p:nvPr/>
        </p:nvSpPr>
        <p:spPr>
          <a:xfrm>
            <a:off x="619125" y="3235672"/>
            <a:ext cx="5191125"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EF7D00"/>
                </a:solidFill>
              </a:rPr>
              <a:t>Side Effects:</a:t>
            </a:r>
            <a:r>
              <a:rPr lang="en-US" sz="1050" dirty="0">
                <a:solidFill>
                  <a:srgbClr val="2D2D2D"/>
                </a:solidFill>
              </a:rPr>
              <a:t> Discuss thrush/UTI hygiene and "sugar in the urine" as a normal finding on this drug.</a:t>
            </a:r>
            <a:endParaRPr lang="en-US" sz="1050" dirty="0"/>
          </a:p>
        </p:txBody>
      </p:sp>
      <p:sp>
        <p:nvSpPr>
          <p:cNvPr id="37" name="SK-28-text-36"/>
          <p:cNvSpPr/>
          <p:nvPr/>
        </p:nvSpPr>
        <p:spPr>
          <a:xfrm>
            <a:off x="619125" y="3704183"/>
            <a:ext cx="5191125"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EF7D00"/>
                </a:solidFill>
              </a:rPr>
              <a:t>DKA Awareness:</a:t>
            </a:r>
            <a:r>
              <a:rPr lang="en-US" sz="1050" dirty="0">
                <a:solidFill>
                  <a:srgbClr val="2D2D2D"/>
                </a:solidFill>
              </a:rPr>
              <a:t> Warn about "Euglycaemic DKA" — feeling very unwell even if blood sugars are normal.</a:t>
            </a:r>
            <a:endParaRPr lang="en-US" sz="1050" dirty="0"/>
          </a:p>
        </p:txBody>
      </p:sp>
      <p:sp>
        <p:nvSpPr>
          <p:cNvPr id="38" name="SK-28-text-37"/>
          <p:cNvSpPr/>
          <p:nvPr/>
        </p:nvSpPr>
        <p:spPr>
          <a:xfrm>
            <a:off x="781050" y="4648944"/>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Sick Day Rules (Safety-Netting)</a:t>
            </a:r>
            <a:endParaRPr lang="en-US" sz="1350" dirty="0"/>
          </a:p>
        </p:txBody>
      </p:sp>
      <p:sp>
        <p:nvSpPr>
          <p:cNvPr id="39" name="SK-28-text-38"/>
          <p:cNvSpPr/>
          <p:nvPr/>
        </p:nvSpPr>
        <p:spPr>
          <a:xfrm>
            <a:off x="619125" y="5020419"/>
            <a:ext cx="11572875"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D2D2D"/>
                </a:solidFill>
              </a:rPr>
              <a:t>Stop these drugs during </a:t>
            </a:r>
            <a:r>
              <a:rPr lang="en-US" sz="1050" b="1" dirty="0">
                <a:solidFill>
                  <a:srgbClr val="EF7D00"/>
                </a:solidFill>
              </a:rPr>
              <a:t>Dehydration, Vomiting, or Diarrhoea</a:t>
            </a:r>
            <a:r>
              <a:rPr lang="en-US" sz="1050" dirty="0">
                <a:solidFill>
                  <a:srgbClr val="2D2D2D"/>
                </a:solidFill>
              </a:rPr>
              <a:t> to prevent AKI.</a:t>
            </a:r>
            <a:endParaRPr lang="en-US" sz="1050" dirty="0"/>
          </a:p>
        </p:txBody>
      </p:sp>
      <p:sp>
        <p:nvSpPr>
          <p:cNvPr id="40" name="SK-28-text-39"/>
          <p:cNvSpPr/>
          <p:nvPr/>
        </p:nvSpPr>
        <p:spPr>
          <a:xfrm>
            <a:off x="457051" y="536897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a:t>
            </a:r>
            <a:endParaRPr lang="en-US" sz="900" dirty="0"/>
          </a:p>
        </p:txBody>
      </p:sp>
      <p:sp>
        <p:nvSpPr>
          <p:cNvPr id="41" name="SK-28-text-40"/>
          <p:cNvSpPr/>
          <p:nvPr/>
        </p:nvSpPr>
        <p:spPr>
          <a:xfrm>
            <a:off x="720626" y="536897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a:t>
            </a:r>
            <a:endParaRPr lang="en-US" sz="900" dirty="0"/>
          </a:p>
        </p:txBody>
      </p:sp>
      <p:sp>
        <p:nvSpPr>
          <p:cNvPr id="42" name="SK-28-text-41"/>
          <p:cNvSpPr/>
          <p:nvPr/>
        </p:nvSpPr>
        <p:spPr>
          <a:xfrm>
            <a:off x="987326" y="536897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D</a:t>
            </a:r>
            <a:endParaRPr lang="en-US" sz="900" dirty="0"/>
          </a:p>
        </p:txBody>
      </p:sp>
      <p:sp>
        <p:nvSpPr>
          <p:cNvPr id="43" name="SK-28-text-42"/>
          <p:cNvSpPr/>
          <p:nvPr/>
        </p:nvSpPr>
        <p:spPr>
          <a:xfrm>
            <a:off x="1247775" y="536897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M</a:t>
            </a:r>
            <a:endParaRPr lang="en-US" sz="900" dirty="0"/>
          </a:p>
        </p:txBody>
      </p:sp>
      <p:sp>
        <p:nvSpPr>
          <p:cNvPr id="44" name="SK-28-text-43"/>
          <p:cNvSpPr/>
          <p:nvPr/>
        </p:nvSpPr>
        <p:spPr>
          <a:xfrm>
            <a:off x="1520726" y="536897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a:t>
            </a:r>
            <a:endParaRPr lang="en-US" sz="900" dirty="0"/>
          </a:p>
        </p:txBody>
      </p:sp>
      <p:sp>
        <p:nvSpPr>
          <p:cNvPr id="45" name="SK-28-text-44"/>
          <p:cNvSpPr/>
          <p:nvPr/>
        </p:nvSpPr>
        <p:spPr>
          <a:xfrm>
            <a:off x="1787426" y="536897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N</a:t>
            </a:r>
            <a:endParaRPr lang="en-US" sz="900" dirty="0"/>
          </a:p>
        </p:txBody>
      </p:sp>
      <p:sp>
        <p:nvSpPr>
          <p:cNvPr id="46" name="SK-28-text-45"/>
          <p:cNvSpPr/>
          <p:nvPr/>
        </p:nvSpPr>
        <p:spPr>
          <a:xfrm>
            <a:off x="2028825" y="5404693"/>
            <a:ext cx="6244590" cy="157163"/>
          </a:xfrm>
          <a:prstGeom prst="rect">
            <a:avLst/>
          </a:prstGeom>
          <a:noFill/>
          <a:ln/>
        </p:spPr>
        <p:txBody>
          <a:bodyPr vert="horz" wrap="square" lIns="0" tIns="0" rIns="0" bIns="0" rtlCol="0" anchor="ctr"/>
          <a:lstStyle/>
          <a:p>
            <a:pPr marL="0" indent="0">
              <a:lnSpc>
                <a:spcPts val="1238"/>
              </a:lnSpc>
              <a:buNone/>
            </a:pPr>
            <a:r>
              <a:rPr lang="en-US" sz="825" dirty="0">
                <a:solidFill>
                  <a:srgbClr val="666666"/>
                </a:solidFill>
              </a:rPr>
              <a:t>(SGLT2i, ACEi, Diuretics, Metformin, ARB, NSAIDs)</a:t>
            </a:r>
            <a:endParaRPr lang="en-US" sz="825" dirty="0"/>
          </a:p>
        </p:txBody>
      </p:sp>
      <p:sp>
        <p:nvSpPr>
          <p:cNvPr id="47" name="SK-28-text-46"/>
          <p:cNvSpPr/>
          <p:nvPr/>
        </p:nvSpPr>
        <p:spPr>
          <a:xfrm>
            <a:off x="6781800" y="2178993"/>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Explaining the eGFR "Dip"</a:t>
            </a:r>
            <a:endParaRPr lang="en-US" sz="1350" dirty="0"/>
          </a:p>
        </p:txBody>
      </p:sp>
      <p:sp>
        <p:nvSpPr>
          <p:cNvPr id="48" name="SK-28-text-47"/>
          <p:cNvSpPr/>
          <p:nvPr/>
        </p:nvSpPr>
        <p:spPr>
          <a:xfrm>
            <a:off x="6619875" y="2550468"/>
            <a:ext cx="5191125"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EF7D00"/>
                </a:solidFill>
              </a:rPr>
              <a:t>The Analogy:</a:t>
            </a:r>
            <a:r>
              <a:rPr lang="en-US" sz="1050" dirty="0">
                <a:solidFill>
                  <a:srgbClr val="2D2D2D"/>
                </a:solidFill>
              </a:rPr>
              <a:t> "It’s like turning down a high-pressure hose. The flow (eGFR) drops slightly, but the pipes (kidneys) last much longer."</a:t>
            </a:r>
            <a:endParaRPr lang="en-US" sz="1050" dirty="0"/>
          </a:p>
        </p:txBody>
      </p:sp>
      <p:sp>
        <p:nvSpPr>
          <p:cNvPr id="49" name="SK-28-text-48"/>
          <p:cNvSpPr/>
          <p:nvPr/>
        </p:nvSpPr>
        <p:spPr>
          <a:xfrm>
            <a:off x="6619875" y="3018979"/>
            <a:ext cx="5572125"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EF7D00"/>
                </a:solidFill>
              </a:rPr>
              <a:t>Expectation:</a:t>
            </a:r>
            <a:r>
              <a:rPr lang="en-US" sz="1050" dirty="0">
                <a:solidFill>
                  <a:srgbClr val="2D2D2D"/>
                </a:solidFill>
              </a:rPr>
              <a:t> Advise the patient a fall of </a:t>
            </a:r>
            <a:r>
              <a:rPr lang="en-US" sz="1050" b="1" dirty="0">
                <a:solidFill>
                  <a:srgbClr val="EF7D00"/>
                </a:solidFill>
              </a:rPr>
              <a:t>up to 25%</a:t>
            </a:r>
            <a:r>
              <a:rPr lang="en-US" sz="1050" dirty="0">
                <a:solidFill>
                  <a:srgbClr val="2D2D2D"/>
                </a:solidFill>
              </a:rPr>
              <a:t> is a sign the drug is working.</a:t>
            </a:r>
            <a:endParaRPr lang="en-US" sz="1050" dirty="0"/>
          </a:p>
        </p:txBody>
      </p:sp>
      <p:sp>
        <p:nvSpPr>
          <p:cNvPr id="50" name="SK-28-text-49"/>
          <p:cNvSpPr/>
          <p:nvPr/>
        </p:nvSpPr>
        <p:spPr>
          <a:xfrm>
            <a:off x="6619875" y="3300859"/>
            <a:ext cx="5572125"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EF7D00"/>
                </a:solidFill>
              </a:rPr>
              <a:t>Follow-up:</a:t>
            </a:r>
            <a:r>
              <a:rPr lang="en-US" sz="1050" dirty="0">
                <a:solidFill>
                  <a:srgbClr val="2D2D2D"/>
                </a:solidFill>
              </a:rPr>
              <a:t> Mandatory blood test in 1–2 weeks to ensure stability.</a:t>
            </a:r>
            <a:endParaRPr lang="en-US" sz="1050" dirty="0"/>
          </a:p>
        </p:txBody>
      </p:sp>
      <p:sp>
        <p:nvSpPr>
          <p:cNvPr id="51" name="SK-28-text-50"/>
          <p:cNvSpPr/>
          <p:nvPr/>
        </p:nvSpPr>
        <p:spPr>
          <a:xfrm>
            <a:off x="6781800" y="4058989"/>
            <a:ext cx="5410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SCA Strategy: Chunk &amp; Check</a:t>
            </a:r>
            <a:endParaRPr lang="en-US" sz="1350" dirty="0"/>
          </a:p>
        </p:txBody>
      </p:sp>
      <p:sp>
        <p:nvSpPr>
          <p:cNvPr id="52" name="SK-28-text-51"/>
          <p:cNvSpPr/>
          <p:nvPr/>
        </p:nvSpPr>
        <p:spPr>
          <a:xfrm>
            <a:off x="6619875" y="4430464"/>
            <a:ext cx="5191125"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EF7D00"/>
                </a:solidFill>
              </a:rPr>
              <a:t>Shared Decisions:</a:t>
            </a:r>
            <a:r>
              <a:rPr lang="en-US" sz="1050" dirty="0">
                <a:solidFill>
                  <a:srgbClr val="2D2D2D"/>
                </a:solidFill>
              </a:rPr>
              <a:t> "Would you like to start this now to protect your kidneys, or would you prefer more time to read the leaflet?"</a:t>
            </a:r>
            <a:endParaRPr lang="en-US" sz="1050" dirty="0"/>
          </a:p>
        </p:txBody>
      </p:sp>
      <p:sp>
        <p:nvSpPr>
          <p:cNvPr id="53" name="SK-28-text-52"/>
          <p:cNvSpPr/>
          <p:nvPr/>
        </p:nvSpPr>
        <p:spPr>
          <a:xfrm>
            <a:off x="6619875" y="4898975"/>
            <a:ext cx="5191125"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EF7D00"/>
                </a:solidFill>
              </a:rPr>
              <a:t>Avoid Jargon:</a:t>
            </a:r>
            <a:r>
              <a:rPr lang="en-US" sz="1050" dirty="0">
                <a:solidFill>
                  <a:srgbClr val="2D2D2D"/>
                </a:solidFill>
              </a:rPr>
              <a:t> Use "kidney filtering rate" instead of "eGFR" and "protein leak" instead of "albuminuria."</a:t>
            </a:r>
            <a:endParaRPr lang="en-US" sz="1050" dirty="0"/>
          </a:p>
        </p:txBody>
      </p:sp>
      <p:sp>
        <p:nvSpPr>
          <p:cNvPr id="54" name="SK-28-text-53"/>
          <p:cNvSpPr/>
          <p:nvPr/>
        </p:nvSpPr>
        <p:spPr>
          <a:xfrm>
            <a:off x="6619875" y="5367486"/>
            <a:ext cx="5572125"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EF7D00"/>
                </a:solidFill>
              </a:rPr>
              <a:t>ICE:</a:t>
            </a:r>
            <a:r>
              <a:rPr lang="en-US" sz="1050" dirty="0">
                <a:solidFill>
                  <a:srgbClr val="2D2D2D"/>
                </a:solidFill>
              </a:rPr>
              <a:t> Explore the patient's concerns about dialysis or "starting yet another tablet."</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9-img-3" descr="preencoded.png"/>
          <p:cNvPicPr>
            <a:picLocks noChangeAspect="1"/>
          </p:cNvPicPr>
          <p:nvPr/>
        </p:nvPicPr>
        <p:blipFill>
          <a:blip r:embed="rId4"/>
          <a:stretch>
            <a:fillRect/>
          </a:stretch>
        </p:blipFill>
        <p:spPr>
          <a:xfrm>
            <a:off x="285750" y="190500"/>
            <a:ext cx="11620500" cy="698153"/>
          </a:xfrm>
          <a:prstGeom prst="rect">
            <a:avLst/>
          </a:prstGeom>
        </p:spPr>
      </p:pic>
      <p:pic>
        <p:nvPicPr>
          <p:cNvPr id="5" name="SK-29-img-4" descr="preencoded.png"/>
          <p:cNvPicPr>
            <a:picLocks noChangeAspect="1"/>
          </p:cNvPicPr>
          <p:nvPr/>
        </p:nvPicPr>
        <p:blipFill>
          <a:blip r:embed="rId5"/>
          <a:stretch>
            <a:fillRect/>
          </a:stretch>
        </p:blipFill>
        <p:spPr>
          <a:xfrm>
            <a:off x="285750" y="1326803"/>
            <a:ext cx="5691188" cy="1415058"/>
          </a:xfrm>
          <a:prstGeom prst="rect">
            <a:avLst/>
          </a:prstGeom>
        </p:spPr>
      </p:pic>
      <p:pic>
        <p:nvPicPr>
          <p:cNvPr id="6" name="SK-29-img-5" descr="preencoded.png"/>
          <p:cNvPicPr>
            <a:picLocks noChangeAspect="1"/>
          </p:cNvPicPr>
          <p:nvPr/>
        </p:nvPicPr>
        <p:blipFill>
          <a:blip r:embed="rId6"/>
          <a:stretch>
            <a:fillRect/>
          </a:stretch>
        </p:blipFill>
        <p:spPr>
          <a:xfrm>
            <a:off x="523875" y="1517303"/>
            <a:ext cx="342900" cy="342900"/>
          </a:xfrm>
          <a:prstGeom prst="rect">
            <a:avLst/>
          </a:prstGeom>
        </p:spPr>
      </p:pic>
      <p:pic>
        <p:nvPicPr>
          <p:cNvPr id="7" name="SK-29-img-6" descr="preencoded.png"/>
          <p:cNvPicPr>
            <a:picLocks noChangeAspect="1"/>
          </p:cNvPicPr>
          <p:nvPr/>
        </p:nvPicPr>
        <p:blipFill>
          <a:blip r:embed="rId7"/>
          <a:stretch>
            <a:fillRect/>
          </a:stretch>
        </p:blipFill>
        <p:spPr>
          <a:xfrm>
            <a:off x="588169" y="1601093"/>
            <a:ext cx="214313" cy="175320"/>
          </a:xfrm>
          <a:prstGeom prst="rect">
            <a:avLst/>
          </a:prstGeom>
        </p:spPr>
      </p:pic>
      <p:pic>
        <p:nvPicPr>
          <p:cNvPr id="8" name="SK-29-img-7" descr="preencoded.png"/>
          <p:cNvPicPr>
            <a:picLocks noChangeAspect="1"/>
          </p:cNvPicPr>
          <p:nvPr/>
        </p:nvPicPr>
        <p:blipFill>
          <a:blip r:embed="rId8"/>
          <a:stretch>
            <a:fillRect/>
          </a:stretch>
        </p:blipFill>
        <p:spPr>
          <a:xfrm>
            <a:off x="285750" y="2932361"/>
            <a:ext cx="5691188" cy="1415058"/>
          </a:xfrm>
          <a:prstGeom prst="rect">
            <a:avLst/>
          </a:prstGeom>
        </p:spPr>
      </p:pic>
      <p:pic>
        <p:nvPicPr>
          <p:cNvPr id="9" name="SK-29-img-8" descr="preencoded.png"/>
          <p:cNvPicPr>
            <a:picLocks noChangeAspect="1"/>
          </p:cNvPicPr>
          <p:nvPr/>
        </p:nvPicPr>
        <p:blipFill>
          <a:blip r:embed="rId9"/>
          <a:stretch>
            <a:fillRect/>
          </a:stretch>
        </p:blipFill>
        <p:spPr>
          <a:xfrm>
            <a:off x="523875" y="3122861"/>
            <a:ext cx="342900" cy="342900"/>
          </a:xfrm>
          <a:prstGeom prst="rect">
            <a:avLst/>
          </a:prstGeom>
        </p:spPr>
      </p:pic>
      <p:pic>
        <p:nvPicPr>
          <p:cNvPr id="10" name="SK-29-img-9" descr="preencoded.png"/>
          <p:cNvPicPr>
            <a:picLocks noChangeAspect="1"/>
          </p:cNvPicPr>
          <p:nvPr/>
        </p:nvPicPr>
        <p:blipFill>
          <a:blip r:embed="rId10"/>
          <a:stretch>
            <a:fillRect/>
          </a:stretch>
        </p:blipFill>
        <p:spPr>
          <a:xfrm>
            <a:off x="588169" y="3206651"/>
            <a:ext cx="214313" cy="175320"/>
          </a:xfrm>
          <a:prstGeom prst="rect">
            <a:avLst/>
          </a:prstGeom>
        </p:spPr>
      </p:pic>
      <p:pic>
        <p:nvPicPr>
          <p:cNvPr id="11" name="SK-29-img-10" descr="preencoded.png"/>
          <p:cNvPicPr>
            <a:picLocks noChangeAspect="1"/>
          </p:cNvPicPr>
          <p:nvPr/>
        </p:nvPicPr>
        <p:blipFill>
          <a:blip r:embed="rId5"/>
          <a:stretch>
            <a:fillRect/>
          </a:stretch>
        </p:blipFill>
        <p:spPr>
          <a:xfrm>
            <a:off x="285750" y="4537918"/>
            <a:ext cx="5691188" cy="1415058"/>
          </a:xfrm>
          <a:prstGeom prst="rect">
            <a:avLst/>
          </a:prstGeom>
        </p:spPr>
      </p:pic>
      <p:pic>
        <p:nvPicPr>
          <p:cNvPr id="12" name="SK-29-img-11" descr="preencoded.png"/>
          <p:cNvPicPr>
            <a:picLocks noChangeAspect="1"/>
          </p:cNvPicPr>
          <p:nvPr/>
        </p:nvPicPr>
        <p:blipFill>
          <a:blip r:embed="rId11"/>
          <a:stretch>
            <a:fillRect/>
          </a:stretch>
        </p:blipFill>
        <p:spPr>
          <a:xfrm>
            <a:off x="523875" y="4728418"/>
            <a:ext cx="342900" cy="342900"/>
          </a:xfrm>
          <a:prstGeom prst="rect">
            <a:avLst/>
          </a:prstGeom>
        </p:spPr>
      </p:pic>
      <p:pic>
        <p:nvPicPr>
          <p:cNvPr id="13" name="SK-29-img-12" descr="preencoded.png"/>
          <p:cNvPicPr>
            <a:picLocks noChangeAspect="1"/>
          </p:cNvPicPr>
          <p:nvPr/>
        </p:nvPicPr>
        <p:blipFill>
          <a:blip r:embed="rId12"/>
          <a:stretch>
            <a:fillRect/>
          </a:stretch>
        </p:blipFill>
        <p:spPr>
          <a:xfrm>
            <a:off x="588169" y="4812209"/>
            <a:ext cx="214313" cy="175320"/>
          </a:xfrm>
          <a:prstGeom prst="rect">
            <a:avLst/>
          </a:prstGeom>
        </p:spPr>
      </p:pic>
      <p:pic>
        <p:nvPicPr>
          <p:cNvPr id="14" name="SK-29-img-13" descr="preencoded.png"/>
          <p:cNvPicPr>
            <a:picLocks noChangeAspect="1"/>
          </p:cNvPicPr>
          <p:nvPr/>
        </p:nvPicPr>
        <p:blipFill>
          <a:blip r:embed="rId13"/>
          <a:stretch>
            <a:fillRect/>
          </a:stretch>
        </p:blipFill>
        <p:spPr>
          <a:xfrm>
            <a:off x="6215063" y="1326803"/>
            <a:ext cx="5691188" cy="1415058"/>
          </a:xfrm>
          <a:prstGeom prst="rect">
            <a:avLst/>
          </a:prstGeom>
        </p:spPr>
      </p:pic>
      <p:pic>
        <p:nvPicPr>
          <p:cNvPr id="15" name="SK-29-img-14" descr="preencoded.png"/>
          <p:cNvPicPr>
            <a:picLocks noChangeAspect="1"/>
          </p:cNvPicPr>
          <p:nvPr/>
        </p:nvPicPr>
        <p:blipFill>
          <a:blip r:embed="rId14"/>
          <a:stretch>
            <a:fillRect/>
          </a:stretch>
        </p:blipFill>
        <p:spPr>
          <a:xfrm>
            <a:off x="6453188" y="1517303"/>
            <a:ext cx="342900" cy="342900"/>
          </a:xfrm>
          <a:prstGeom prst="rect">
            <a:avLst/>
          </a:prstGeom>
        </p:spPr>
      </p:pic>
      <p:pic>
        <p:nvPicPr>
          <p:cNvPr id="16" name="SK-29-img-15" descr="preencoded.png"/>
          <p:cNvPicPr>
            <a:picLocks noChangeAspect="1"/>
          </p:cNvPicPr>
          <p:nvPr/>
        </p:nvPicPr>
        <p:blipFill>
          <a:blip r:embed="rId15"/>
          <a:stretch>
            <a:fillRect/>
          </a:stretch>
        </p:blipFill>
        <p:spPr>
          <a:xfrm>
            <a:off x="6517481" y="1601093"/>
            <a:ext cx="214313" cy="175320"/>
          </a:xfrm>
          <a:prstGeom prst="rect">
            <a:avLst/>
          </a:prstGeom>
        </p:spPr>
      </p:pic>
      <p:pic>
        <p:nvPicPr>
          <p:cNvPr id="17" name="SK-29-img-16" descr="preencoded.png"/>
          <p:cNvPicPr>
            <a:picLocks noChangeAspect="1"/>
          </p:cNvPicPr>
          <p:nvPr/>
        </p:nvPicPr>
        <p:blipFill>
          <a:blip r:embed="rId16"/>
          <a:stretch>
            <a:fillRect/>
          </a:stretch>
        </p:blipFill>
        <p:spPr>
          <a:xfrm>
            <a:off x="6215063" y="2932361"/>
            <a:ext cx="5691188" cy="1415058"/>
          </a:xfrm>
          <a:prstGeom prst="rect">
            <a:avLst/>
          </a:prstGeom>
        </p:spPr>
      </p:pic>
      <p:pic>
        <p:nvPicPr>
          <p:cNvPr id="18" name="SK-29-img-17" descr="preencoded.png"/>
          <p:cNvPicPr>
            <a:picLocks noChangeAspect="1"/>
          </p:cNvPicPr>
          <p:nvPr/>
        </p:nvPicPr>
        <p:blipFill>
          <a:blip r:embed="rId17"/>
          <a:stretch>
            <a:fillRect/>
          </a:stretch>
        </p:blipFill>
        <p:spPr>
          <a:xfrm>
            <a:off x="6453188" y="3122861"/>
            <a:ext cx="342900" cy="342900"/>
          </a:xfrm>
          <a:prstGeom prst="rect">
            <a:avLst/>
          </a:prstGeom>
        </p:spPr>
      </p:pic>
      <p:pic>
        <p:nvPicPr>
          <p:cNvPr id="19" name="SK-29-img-18" descr="preencoded.png"/>
          <p:cNvPicPr>
            <a:picLocks noChangeAspect="1"/>
          </p:cNvPicPr>
          <p:nvPr/>
        </p:nvPicPr>
        <p:blipFill>
          <a:blip r:embed="rId18"/>
          <a:stretch>
            <a:fillRect/>
          </a:stretch>
        </p:blipFill>
        <p:spPr>
          <a:xfrm>
            <a:off x="6517481" y="3206651"/>
            <a:ext cx="214313" cy="175320"/>
          </a:xfrm>
          <a:prstGeom prst="rect">
            <a:avLst/>
          </a:prstGeom>
        </p:spPr>
      </p:pic>
      <p:pic>
        <p:nvPicPr>
          <p:cNvPr id="20" name="SK-29-img-19" descr="preencoded.png"/>
          <p:cNvPicPr>
            <a:picLocks noChangeAspect="1"/>
          </p:cNvPicPr>
          <p:nvPr/>
        </p:nvPicPr>
        <p:blipFill>
          <a:blip r:embed="rId13"/>
          <a:stretch>
            <a:fillRect/>
          </a:stretch>
        </p:blipFill>
        <p:spPr>
          <a:xfrm>
            <a:off x="6215063" y="4537918"/>
            <a:ext cx="5691188" cy="1415058"/>
          </a:xfrm>
          <a:prstGeom prst="rect">
            <a:avLst/>
          </a:prstGeom>
        </p:spPr>
      </p:pic>
      <p:pic>
        <p:nvPicPr>
          <p:cNvPr id="21" name="SK-29-img-20" descr="preencoded.png"/>
          <p:cNvPicPr>
            <a:picLocks noChangeAspect="1"/>
          </p:cNvPicPr>
          <p:nvPr/>
        </p:nvPicPr>
        <p:blipFill>
          <a:blip r:embed="rId19"/>
          <a:stretch>
            <a:fillRect/>
          </a:stretch>
        </p:blipFill>
        <p:spPr>
          <a:xfrm>
            <a:off x="6453188" y="4728418"/>
            <a:ext cx="342900" cy="342900"/>
          </a:xfrm>
          <a:prstGeom prst="rect">
            <a:avLst/>
          </a:prstGeom>
        </p:spPr>
      </p:pic>
      <p:pic>
        <p:nvPicPr>
          <p:cNvPr id="22" name="SK-29-img-21" descr="preencoded.png"/>
          <p:cNvPicPr>
            <a:picLocks noChangeAspect="1"/>
          </p:cNvPicPr>
          <p:nvPr/>
        </p:nvPicPr>
        <p:blipFill>
          <a:blip r:embed="rId20"/>
          <a:stretch>
            <a:fillRect/>
          </a:stretch>
        </p:blipFill>
        <p:spPr>
          <a:xfrm>
            <a:off x="6517481" y="4812209"/>
            <a:ext cx="214313" cy="175320"/>
          </a:xfrm>
          <a:prstGeom prst="rect">
            <a:avLst/>
          </a:prstGeom>
        </p:spPr>
      </p:pic>
      <p:pic>
        <p:nvPicPr>
          <p:cNvPr id="23" name="SK-29-img-22" descr="preencoded.png"/>
          <p:cNvPicPr>
            <a:picLocks noChangeAspect="1"/>
          </p:cNvPicPr>
          <p:nvPr/>
        </p:nvPicPr>
        <p:blipFill>
          <a:blip r:embed="rId21"/>
          <a:stretch>
            <a:fillRect/>
          </a:stretch>
        </p:blipFill>
        <p:spPr>
          <a:xfrm>
            <a:off x="285750" y="6238875"/>
            <a:ext cx="11620500" cy="428625"/>
          </a:xfrm>
          <a:prstGeom prst="rect">
            <a:avLst/>
          </a:prstGeom>
        </p:spPr>
      </p:pic>
      <p:pic>
        <p:nvPicPr>
          <p:cNvPr id="24" name="SK-29-img-23" descr="preencoded.png"/>
          <p:cNvPicPr>
            <a:picLocks noChangeAspect="1"/>
          </p:cNvPicPr>
          <p:nvPr/>
        </p:nvPicPr>
        <p:blipFill>
          <a:blip r:embed="rId22"/>
          <a:stretch>
            <a:fillRect/>
          </a:stretch>
        </p:blipFill>
        <p:spPr>
          <a:xfrm>
            <a:off x="571500" y="6357938"/>
            <a:ext cx="238125" cy="190500"/>
          </a:xfrm>
          <a:prstGeom prst="rect">
            <a:avLst/>
          </a:prstGeom>
        </p:spPr>
      </p:pic>
      <p:sp>
        <p:nvSpPr>
          <p:cNvPr id="25" name="SK-29-text-24"/>
          <p:cNvSpPr/>
          <p:nvPr/>
        </p:nvSpPr>
        <p:spPr>
          <a:xfrm>
            <a:off x="523875" y="304800"/>
            <a:ext cx="4743004" cy="157163"/>
          </a:xfrm>
          <a:prstGeom prst="rect">
            <a:avLst/>
          </a:prstGeom>
          <a:noFill/>
          <a:ln/>
        </p:spPr>
        <p:txBody>
          <a:bodyPr vert="horz" wrap="square" lIns="0" tIns="0" rIns="0" bIns="0" rtlCol="0" anchor="ctr"/>
          <a:lstStyle/>
          <a:p>
            <a:pPr marL="0" indent="0">
              <a:lnSpc>
                <a:spcPts val="1238"/>
              </a:lnSpc>
              <a:buNone/>
            </a:pPr>
            <a:r>
              <a:rPr lang="en-US" sz="825" b="1" kern="0" spc="90" dirty="0">
                <a:solidFill>
                  <a:srgbClr val="FFFFFF"/>
                </a:solidFill>
              </a:rPr>
              <a:t>BRADFORD VTS TEACHING</a:t>
            </a:r>
            <a:endParaRPr lang="en-US" sz="825" dirty="0"/>
          </a:p>
        </p:txBody>
      </p:sp>
      <p:sp>
        <p:nvSpPr>
          <p:cNvPr id="26" name="SK-29-text-25"/>
          <p:cNvSpPr/>
          <p:nvPr/>
        </p:nvSpPr>
        <p:spPr>
          <a:xfrm>
            <a:off x="523875" y="481012"/>
            <a:ext cx="11521440" cy="293340"/>
          </a:xfrm>
          <a:prstGeom prst="rect">
            <a:avLst/>
          </a:prstGeom>
          <a:noFill/>
          <a:ln/>
        </p:spPr>
        <p:txBody>
          <a:bodyPr vert="horz" wrap="square" lIns="0" tIns="0" rIns="0" bIns="0" rtlCol="0" anchor="ctr"/>
          <a:lstStyle/>
          <a:p>
            <a:pPr marL="0" indent="0">
              <a:lnSpc>
                <a:spcPts val="2310"/>
              </a:lnSpc>
              <a:buNone/>
            </a:pPr>
            <a:r>
              <a:rPr lang="en-US" sz="2100" b="1" dirty="0">
                <a:solidFill>
                  <a:srgbClr val="FFFFFF"/>
                </a:solidFill>
              </a:rPr>
              <a:t>Red Flags in Diabetic Kidney Disease</a:t>
            </a:r>
            <a:endParaRPr lang="en-US" sz="2100" dirty="0"/>
          </a:p>
        </p:txBody>
      </p:sp>
      <p:sp>
        <p:nvSpPr>
          <p:cNvPr id="27" name="SK-29-text-26"/>
          <p:cNvSpPr/>
          <p:nvPr/>
        </p:nvSpPr>
        <p:spPr>
          <a:xfrm>
            <a:off x="10135046" y="453777"/>
            <a:ext cx="1533079" cy="161925"/>
          </a:xfrm>
          <a:prstGeom prst="rect">
            <a:avLst/>
          </a:prstGeom>
          <a:noFill/>
          <a:ln/>
        </p:spPr>
        <p:txBody>
          <a:bodyPr vert="horz" wrap="square" lIns="0" tIns="0" rIns="0" bIns="0" rtlCol="0" anchor="ctr"/>
          <a:lstStyle/>
          <a:p>
            <a:pPr marL="0" indent="0" algn="r">
              <a:lnSpc>
                <a:spcPts val="1800"/>
              </a:lnSpc>
              <a:buNone/>
            </a:pPr>
            <a:r>
              <a:rPr lang="en-US" sz="1200" dirty="0">
                <a:solidFill>
                  <a:srgbClr val="FFFFFF"/>
                </a:solidFill>
              </a:rPr>
              <a:t>www.bradfordvts.co.uk</a:t>
            </a:r>
            <a:endParaRPr lang="en-US" sz="1200" dirty="0"/>
          </a:p>
        </p:txBody>
      </p:sp>
      <p:sp>
        <p:nvSpPr>
          <p:cNvPr id="28" name="SK-29-text-27"/>
          <p:cNvSpPr/>
          <p:nvPr/>
        </p:nvSpPr>
        <p:spPr>
          <a:xfrm>
            <a:off x="333375" y="964853"/>
            <a:ext cx="11858625" cy="133350"/>
          </a:xfrm>
          <a:prstGeom prst="rect">
            <a:avLst/>
          </a:prstGeom>
          <a:noFill/>
          <a:ln/>
        </p:spPr>
        <p:txBody>
          <a:bodyPr vert="horz" wrap="square" lIns="0" tIns="0" rIns="0" bIns="0" rtlCol="0" anchor="ctr"/>
          <a:lstStyle/>
          <a:p>
            <a:pPr marL="0" indent="0">
              <a:lnSpc>
                <a:spcPts val="1050"/>
              </a:lnSpc>
              <a:buNone/>
            </a:pPr>
            <a:r>
              <a:rPr lang="en-US" sz="750" b="1" dirty="0">
                <a:solidFill>
                  <a:srgbClr val="666666"/>
                </a:solidFill>
              </a:rPr>
              <a:t>Disclaimer:</a:t>
            </a:r>
            <a:r>
              <a:rPr lang="en-US" sz="750" dirty="0">
                <a:solidFill>
                  <a:srgbClr val="666666"/>
                </a:solidFill>
              </a:rPr>
              <a:t> Educational resource for GP trainees. Clinical decisions must be based on the most recent NICE/local guidelines at the time of patient contact.</a:t>
            </a:r>
            <a:endParaRPr lang="en-US" sz="750" dirty="0"/>
          </a:p>
        </p:txBody>
      </p:sp>
      <p:sp>
        <p:nvSpPr>
          <p:cNvPr id="29" name="SK-29-text-28"/>
          <p:cNvSpPr/>
          <p:nvPr/>
        </p:nvSpPr>
        <p:spPr>
          <a:xfrm>
            <a:off x="10573643" y="964853"/>
            <a:ext cx="1618357" cy="171450"/>
          </a:xfrm>
          <a:prstGeom prst="rect">
            <a:avLst/>
          </a:prstGeom>
          <a:noFill/>
          <a:ln/>
        </p:spPr>
        <p:txBody>
          <a:bodyPr vert="horz" wrap="square" lIns="0" tIns="0" rIns="0" bIns="0" rtlCol="0" anchor="ctr"/>
          <a:lstStyle/>
          <a:p>
            <a:pPr marL="0" indent="0">
              <a:lnSpc>
                <a:spcPts val="1350"/>
              </a:lnSpc>
              <a:buNone/>
            </a:pPr>
            <a:r>
              <a:rPr lang="en-US" sz="900" b="1" dirty="0">
                <a:solidFill>
                  <a:srgbClr val="EF7D00"/>
                </a:solidFill>
              </a:rPr>
              <a:t>AKT/SCA EXAM PEARL</a:t>
            </a:r>
            <a:endParaRPr lang="en-US" sz="900" dirty="0"/>
          </a:p>
        </p:txBody>
      </p:sp>
      <p:sp>
        <p:nvSpPr>
          <p:cNvPr id="30" name="SK-29-text-29"/>
          <p:cNvSpPr/>
          <p:nvPr/>
        </p:nvSpPr>
        <p:spPr>
          <a:xfrm>
            <a:off x="1009650" y="156016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Non-Diabetic CKD</a:t>
            </a:r>
            <a:endParaRPr lang="en-US" sz="1350" dirty="0"/>
          </a:p>
        </p:txBody>
      </p:sp>
      <p:sp>
        <p:nvSpPr>
          <p:cNvPr id="31" name="SK-29-text-30"/>
          <p:cNvSpPr/>
          <p:nvPr/>
        </p:nvSpPr>
        <p:spPr>
          <a:xfrm>
            <a:off x="523875" y="1955453"/>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444"/>
                </a:solidFill>
              </a:rPr>
              <a:t>Haematuria + significant proteinuria: </a:t>
            </a:r>
            <a:r>
              <a:rPr lang="en-US" sz="1200" b="1" dirty="0">
                <a:solidFill>
                  <a:srgbClr val="2D2D2D"/>
                </a:solidFill>
              </a:rPr>
              <a:t>Refer Nephrology urgently</a:t>
            </a:r>
            <a:r>
              <a:rPr lang="en-US" sz="1200" dirty="0">
                <a:solidFill>
                  <a:srgbClr val="444444"/>
                </a:solidFill>
              </a:rPr>
              <a:t> to rule out glomerulonephritis or malignancy.</a:t>
            </a:r>
            <a:endParaRPr lang="en-US" sz="1200" dirty="0"/>
          </a:p>
        </p:txBody>
      </p:sp>
      <p:sp>
        <p:nvSpPr>
          <p:cNvPr id="32" name="SK-29-text-31"/>
          <p:cNvSpPr/>
          <p:nvPr/>
        </p:nvSpPr>
        <p:spPr>
          <a:xfrm>
            <a:off x="1009650" y="3165723"/>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RAAS Blockade Response</a:t>
            </a:r>
            <a:endParaRPr lang="en-US" sz="1350" dirty="0"/>
          </a:p>
        </p:txBody>
      </p:sp>
      <p:sp>
        <p:nvSpPr>
          <p:cNvPr id="33" name="SK-29-text-32"/>
          <p:cNvSpPr/>
          <p:nvPr/>
        </p:nvSpPr>
        <p:spPr>
          <a:xfrm>
            <a:off x="523875" y="3561011"/>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444"/>
                </a:solidFill>
              </a:rPr>
              <a:t>eGFR fall &gt;25% after starting ACEi/ARB: </a:t>
            </a:r>
            <a:r>
              <a:rPr lang="en-US" sz="1200" b="1" dirty="0">
                <a:solidFill>
                  <a:srgbClr val="2D2D2D"/>
                </a:solidFill>
              </a:rPr>
              <a:t>Hold dose, recheck</a:t>
            </a:r>
            <a:r>
              <a:rPr lang="en-US" sz="1200" dirty="0">
                <a:solidFill>
                  <a:srgbClr val="444444"/>
                </a:solidFill>
              </a:rPr>
              <a:t>, and investigate for potential renal artery stenosis.</a:t>
            </a:r>
            <a:endParaRPr lang="en-US" sz="1200" dirty="0"/>
          </a:p>
        </p:txBody>
      </p:sp>
      <p:sp>
        <p:nvSpPr>
          <p:cNvPr id="34" name="SK-29-text-33"/>
          <p:cNvSpPr/>
          <p:nvPr/>
        </p:nvSpPr>
        <p:spPr>
          <a:xfrm>
            <a:off x="1009650" y="4771281"/>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Severe Hyperkalaemia</a:t>
            </a:r>
            <a:endParaRPr lang="en-US" sz="1350" dirty="0"/>
          </a:p>
        </p:txBody>
      </p:sp>
      <p:sp>
        <p:nvSpPr>
          <p:cNvPr id="35" name="SK-29-text-34"/>
          <p:cNvSpPr/>
          <p:nvPr/>
        </p:nvSpPr>
        <p:spPr>
          <a:xfrm>
            <a:off x="523875" y="5166568"/>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444"/>
                </a:solidFill>
              </a:rPr>
              <a:t>Potassium &gt;5.5 mmol/L on finerenone/ACEi: </a:t>
            </a:r>
            <a:r>
              <a:rPr lang="en-US" sz="1200" b="1" dirty="0">
                <a:solidFill>
                  <a:srgbClr val="2D2D2D"/>
                </a:solidFill>
              </a:rPr>
              <a:t>STOP medication immediately</a:t>
            </a:r>
            <a:r>
              <a:rPr lang="en-US" sz="1200" dirty="0">
                <a:solidFill>
                  <a:srgbClr val="444444"/>
                </a:solidFill>
              </a:rPr>
              <a:t> and conduct an urgent clinical review.</a:t>
            </a:r>
            <a:endParaRPr lang="en-US" sz="1200" dirty="0"/>
          </a:p>
        </p:txBody>
      </p:sp>
      <p:sp>
        <p:nvSpPr>
          <p:cNvPr id="36" name="SK-29-text-35"/>
          <p:cNvSpPr/>
          <p:nvPr/>
        </p:nvSpPr>
        <p:spPr>
          <a:xfrm>
            <a:off x="6938963" y="1560165"/>
            <a:ext cx="30175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End-Stage (G5)</a:t>
            </a:r>
            <a:endParaRPr lang="en-US" sz="1350" dirty="0"/>
          </a:p>
        </p:txBody>
      </p:sp>
      <p:sp>
        <p:nvSpPr>
          <p:cNvPr id="37" name="SK-29-text-36"/>
          <p:cNvSpPr/>
          <p:nvPr/>
        </p:nvSpPr>
        <p:spPr>
          <a:xfrm>
            <a:off x="6453188" y="1955453"/>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444"/>
                </a:solidFill>
              </a:rPr>
              <a:t>eGFR &lt;15 ml/min/1.73m²: </a:t>
            </a:r>
            <a:r>
              <a:rPr lang="en-US" sz="1200" b="1" dirty="0">
                <a:solidFill>
                  <a:srgbClr val="2D2D2D"/>
                </a:solidFill>
              </a:rPr>
              <a:t>Urgent specialist referral</a:t>
            </a:r>
            <a:r>
              <a:rPr lang="en-US" sz="1200" dirty="0">
                <a:solidFill>
                  <a:srgbClr val="444444"/>
                </a:solidFill>
              </a:rPr>
              <a:t> for imminent dialysis or renal transplant planning.</a:t>
            </a:r>
            <a:endParaRPr lang="en-US" sz="1200" dirty="0"/>
          </a:p>
        </p:txBody>
      </p:sp>
      <p:sp>
        <p:nvSpPr>
          <p:cNvPr id="38" name="SK-29-text-37"/>
          <p:cNvSpPr/>
          <p:nvPr/>
        </p:nvSpPr>
        <p:spPr>
          <a:xfrm>
            <a:off x="6938963" y="3165723"/>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AKI &amp; SADMAN Drugs</a:t>
            </a:r>
            <a:endParaRPr lang="en-US" sz="1350" dirty="0"/>
          </a:p>
        </p:txBody>
      </p:sp>
      <p:sp>
        <p:nvSpPr>
          <p:cNvPr id="39" name="SK-29-text-38"/>
          <p:cNvSpPr/>
          <p:nvPr/>
        </p:nvSpPr>
        <p:spPr>
          <a:xfrm>
            <a:off x="6453188" y="3561011"/>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444"/>
                </a:solidFill>
              </a:rPr>
              <a:t>Acute illness + SADMAN meds: </a:t>
            </a:r>
            <a:r>
              <a:rPr lang="en-US" sz="1200" b="1" dirty="0">
                <a:solidFill>
                  <a:srgbClr val="2D2D2D"/>
                </a:solidFill>
              </a:rPr>
              <a:t>Stop all, hydrate aggressively</a:t>
            </a:r>
            <a:r>
              <a:rPr lang="en-US" sz="1200" dirty="0">
                <a:solidFill>
                  <a:srgbClr val="444444"/>
                </a:solidFill>
              </a:rPr>
              <a:t>, and hospitalise if severe or if eGFR drops sharply.</a:t>
            </a:r>
            <a:endParaRPr lang="en-US" sz="1200" dirty="0"/>
          </a:p>
        </p:txBody>
      </p:sp>
      <p:sp>
        <p:nvSpPr>
          <p:cNvPr id="40" name="SK-29-text-39"/>
          <p:cNvSpPr/>
          <p:nvPr/>
        </p:nvSpPr>
        <p:spPr>
          <a:xfrm>
            <a:off x="6938963" y="4771281"/>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Severe Anaemia</a:t>
            </a:r>
            <a:endParaRPr lang="en-US" sz="1350" dirty="0"/>
          </a:p>
        </p:txBody>
      </p:sp>
      <p:sp>
        <p:nvSpPr>
          <p:cNvPr id="41" name="SK-29-text-40"/>
          <p:cNvSpPr/>
          <p:nvPr/>
        </p:nvSpPr>
        <p:spPr>
          <a:xfrm>
            <a:off x="6453188" y="5166568"/>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444"/>
                </a:solidFill>
              </a:rPr>
              <a:t>Hb &lt;8 g/dL in the context of CKD: </a:t>
            </a:r>
            <a:r>
              <a:rPr lang="en-US" sz="1200" b="1" dirty="0">
                <a:solidFill>
                  <a:srgbClr val="2D2D2D"/>
                </a:solidFill>
              </a:rPr>
              <a:t>Urgent assessment</a:t>
            </a:r>
            <a:r>
              <a:rPr lang="en-US" sz="1200" dirty="0">
                <a:solidFill>
                  <a:srgbClr val="444444"/>
                </a:solidFill>
              </a:rPr>
              <a:t> for occult bleeding or erythropoietin deficiency.</a:t>
            </a:r>
            <a:endParaRPr lang="en-US" sz="1200" dirty="0"/>
          </a:p>
        </p:txBody>
      </p:sp>
      <p:sp>
        <p:nvSpPr>
          <p:cNvPr id="42" name="SK-29-text-41"/>
          <p:cNvSpPr/>
          <p:nvPr/>
        </p:nvSpPr>
        <p:spPr>
          <a:xfrm>
            <a:off x="952500" y="6353175"/>
            <a:ext cx="11239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SCA Tip:</a:t>
            </a:r>
            <a:r>
              <a:rPr lang="en-US" sz="1050" dirty="0">
                <a:solidFill>
                  <a:srgbClr val="FFFFFF"/>
                </a:solidFill>
              </a:rPr>
              <a:t> If you identify a red flag during a consultation, communicate the urgency clearly and explain the next steps (e.g., immediate cessation of medication or hospital referral).</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3-img-4" descr="preencoded.png"/>
          <p:cNvPicPr>
            <a:picLocks noChangeAspect="1"/>
          </p:cNvPicPr>
          <p:nvPr/>
        </p:nvPicPr>
        <p:blipFill>
          <a:blip r:embed="rId5"/>
          <a:stretch>
            <a:fillRect/>
          </a:stretch>
        </p:blipFill>
        <p:spPr>
          <a:xfrm>
            <a:off x="285750" y="1616869"/>
            <a:ext cx="5667375" cy="2491680"/>
          </a:xfrm>
          <a:prstGeom prst="rect">
            <a:avLst/>
          </a:prstGeom>
        </p:spPr>
      </p:pic>
      <p:pic>
        <p:nvPicPr>
          <p:cNvPr id="6" name="SK-3-img-5" descr="preencoded.png"/>
          <p:cNvPicPr>
            <a:picLocks noChangeAspect="1"/>
          </p:cNvPicPr>
          <p:nvPr/>
        </p:nvPicPr>
        <p:blipFill>
          <a:blip r:embed="rId6"/>
          <a:stretch>
            <a:fillRect/>
          </a:stretch>
        </p:blipFill>
        <p:spPr>
          <a:xfrm>
            <a:off x="514350" y="1845469"/>
            <a:ext cx="381000" cy="266700"/>
          </a:xfrm>
          <a:prstGeom prst="rect">
            <a:avLst/>
          </a:prstGeom>
        </p:spPr>
      </p:pic>
      <p:pic>
        <p:nvPicPr>
          <p:cNvPr id="7" name="SK-3-img-6" descr="preencoded.png"/>
          <p:cNvPicPr>
            <a:picLocks noChangeAspect="1"/>
          </p:cNvPicPr>
          <p:nvPr/>
        </p:nvPicPr>
        <p:blipFill>
          <a:blip r:embed="rId7"/>
          <a:stretch>
            <a:fillRect/>
          </a:stretch>
        </p:blipFill>
        <p:spPr>
          <a:xfrm>
            <a:off x="514350" y="2889349"/>
            <a:ext cx="119063" cy="99120"/>
          </a:xfrm>
          <a:prstGeom prst="rect">
            <a:avLst/>
          </a:prstGeom>
        </p:spPr>
      </p:pic>
      <p:pic>
        <p:nvPicPr>
          <p:cNvPr id="8" name="SK-3-img-7" descr="preencoded.png"/>
          <p:cNvPicPr>
            <a:picLocks noChangeAspect="1"/>
          </p:cNvPicPr>
          <p:nvPr/>
        </p:nvPicPr>
        <p:blipFill>
          <a:blip r:embed="rId7"/>
          <a:stretch>
            <a:fillRect/>
          </a:stretch>
        </p:blipFill>
        <p:spPr>
          <a:xfrm>
            <a:off x="514350" y="3413224"/>
            <a:ext cx="119063" cy="99120"/>
          </a:xfrm>
          <a:prstGeom prst="rect">
            <a:avLst/>
          </a:prstGeom>
        </p:spPr>
      </p:pic>
      <p:pic>
        <p:nvPicPr>
          <p:cNvPr id="9" name="SK-3-img-8" descr="preencoded.png"/>
          <p:cNvPicPr>
            <a:picLocks noChangeAspect="1"/>
          </p:cNvPicPr>
          <p:nvPr/>
        </p:nvPicPr>
        <p:blipFill>
          <a:blip r:embed="rId8"/>
          <a:stretch>
            <a:fillRect/>
          </a:stretch>
        </p:blipFill>
        <p:spPr>
          <a:xfrm>
            <a:off x="285750" y="4299049"/>
            <a:ext cx="5667375" cy="1817191"/>
          </a:xfrm>
          <a:prstGeom prst="rect">
            <a:avLst/>
          </a:prstGeom>
        </p:spPr>
      </p:pic>
      <p:pic>
        <p:nvPicPr>
          <p:cNvPr id="10" name="SK-3-img-9" descr="preencoded.png"/>
          <p:cNvPicPr>
            <a:picLocks noChangeAspect="1"/>
          </p:cNvPicPr>
          <p:nvPr/>
        </p:nvPicPr>
        <p:blipFill>
          <a:blip r:embed="rId9"/>
          <a:stretch>
            <a:fillRect/>
          </a:stretch>
        </p:blipFill>
        <p:spPr>
          <a:xfrm>
            <a:off x="514350" y="4527649"/>
            <a:ext cx="381000" cy="266700"/>
          </a:xfrm>
          <a:prstGeom prst="rect">
            <a:avLst/>
          </a:prstGeom>
        </p:spPr>
      </p:pic>
      <p:pic>
        <p:nvPicPr>
          <p:cNvPr id="11" name="SK-3-img-10" descr="preencoded.png"/>
          <p:cNvPicPr>
            <a:picLocks noChangeAspect="1"/>
          </p:cNvPicPr>
          <p:nvPr/>
        </p:nvPicPr>
        <p:blipFill>
          <a:blip r:embed="rId10"/>
          <a:stretch>
            <a:fillRect/>
          </a:stretch>
        </p:blipFill>
        <p:spPr>
          <a:xfrm>
            <a:off x="6238875" y="1282898"/>
            <a:ext cx="5667375" cy="3209925"/>
          </a:xfrm>
          <a:prstGeom prst="rect">
            <a:avLst/>
          </a:prstGeom>
        </p:spPr>
      </p:pic>
      <p:pic>
        <p:nvPicPr>
          <p:cNvPr id="12" name="SK-3-img-11" descr="preencoded.png"/>
          <p:cNvPicPr>
            <a:picLocks noChangeAspect="1"/>
          </p:cNvPicPr>
          <p:nvPr/>
        </p:nvPicPr>
        <p:blipFill>
          <a:blip r:embed="rId11"/>
          <a:stretch>
            <a:fillRect/>
          </a:stretch>
        </p:blipFill>
        <p:spPr>
          <a:xfrm>
            <a:off x="6467475" y="1511498"/>
            <a:ext cx="381000" cy="266700"/>
          </a:xfrm>
          <a:prstGeom prst="rect">
            <a:avLst/>
          </a:prstGeom>
        </p:spPr>
      </p:pic>
      <p:pic>
        <p:nvPicPr>
          <p:cNvPr id="13" name="SK-3-img-12" descr="preencoded.png"/>
          <p:cNvPicPr>
            <a:picLocks noChangeAspect="1"/>
          </p:cNvPicPr>
          <p:nvPr/>
        </p:nvPicPr>
        <p:blipFill>
          <a:blip r:embed="rId12"/>
          <a:stretch>
            <a:fillRect/>
          </a:stretch>
        </p:blipFill>
        <p:spPr>
          <a:xfrm>
            <a:off x="6467475" y="1949648"/>
            <a:ext cx="119063" cy="108198"/>
          </a:xfrm>
          <a:prstGeom prst="rect">
            <a:avLst/>
          </a:prstGeom>
        </p:spPr>
      </p:pic>
      <p:pic>
        <p:nvPicPr>
          <p:cNvPr id="14" name="SK-3-img-13" descr="preencoded.png"/>
          <p:cNvPicPr>
            <a:picLocks noChangeAspect="1"/>
          </p:cNvPicPr>
          <p:nvPr/>
        </p:nvPicPr>
        <p:blipFill>
          <a:blip r:embed="rId13"/>
          <a:stretch>
            <a:fillRect/>
          </a:stretch>
        </p:blipFill>
        <p:spPr>
          <a:xfrm>
            <a:off x="6467475" y="2473523"/>
            <a:ext cx="119063" cy="119063"/>
          </a:xfrm>
          <a:prstGeom prst="rect">
            <a:avLst/>
          </a:prstGeom>
        </p:spPr>
      </p:pic>
      <p:pic>
        <p:nvPicPr>
          <p:cNvPr id="15" name="SK-3-img-14" descr="preencoded.png"/>
          <p:cNvPicPr>
            <a:picLocks noChangeAspect="1"/>
          </p:cNvPicPr>
          <p:nvPr/>
        </p:nvPicPr>
        <p:blipFill>
          <a:blip r:embed="rId12"/>
          <a:stretch>
            <a:fillRect/>
          </a:stretch>
        </p:blipFill>
        <p:spPr>
          <a:xfrm>
            <a:off x="6467475" y="2997398"/>
            <a:ext cx="119063" cy="108198"/>
          </a:xfrm>
          <a:prstGeom prst="rect">
            <a:avLst/>
          </a:prstGeom>
        </p:spPr>
      </p:pic>
      <p:pic>
        <p:nvPicPr>
          <p:cNvPr id="16" name="SK-3-img-15" descr="preencoded.png"/>
          <p:cNvPicPr>
            <a:picLocks noChangeAspect="1"/>
          </p:cNvPicPr>
          <p:nvPr/>
        </p:nvPicPr>
        <p:blipFill>
          <a:blip r:embed="rId14"/>
          <a:stretch>
            <a:fillRect/>
          </a:stretch>
        </p:blipFill>
        <p:spPr>
          <a:xfrm>
            <a:off x="6467475" y="3578423"/>
            <a:ext cx="5210175" cy="685800"/>
          </a:xfrm>
          <a:prstGeom prst="rect">
            <a:avLst/>
          </a:prstGeom>
        </p:spPr>
      </p:pic>
      <p:pic>
        <p:nvPicPr>
          <p:cNvPr id="17" name="SK-3-img-16" descr="preencoded.png"/>
          <p:cNvPicPr>
            <a:picLocks noChangeAspect="1"/>
          </p:cNvPicPr>
          <p:nvPr/>
        </p:nvPicPr>
        <p:blipFill>
          <a:blip r:embed="rId15"/>
          <a:stretch>
            <a:fillRect/>
          </a:stretch>
        </p:blipFill>
        <p:spPr>
          <a:xfrm>
            <a:off x="6238875" y="4683323"/>
            <a:ext cx="5667375" cy="1766888"/>
          </a:xfrm>
          <a:prstGeom prst="rect">
            <a:avLst/>
          </a:prstGeom>
        </p:spPr>
      </p:pic>
      <p:pic>
        <p:nvPicPr>
          <p:cNvPr id="18" name="SK-3-img-17" descr="preencoded.png"/>
          <p:cNvPicPr>
            <a:picLocks noChangeAspect="1"/>
          </p:cNvPicPr>
          <p:nvPr/>
        </p:nvPicPr>
        <p:blipFill>
          <a:blip r:embed="rId16"/>
          <a:stretch>
            <a:fillRect/>
          </a:stretch>
        </p:blipFill>
        <p:spPr>
          <a:xfrm>
            <a:off x="6467475" y="4911923"/>
            <a:ext cx="381000" cy="266700"/>
          </a:xfrm>
          <a:prstGeom prst="rect">
            <a:avLst/>
          </a:prstGeom>
        </p:spPr>
      </p:pic>
      <p:pic>
        <p:nvPicPr>
          <p:cNvPr id="19" name="SK-3-img-18" descr="preencoded.png"/>
          <p:cNvPicPr>
            <a:picLocks noChangeAspect="1"/>
          </p:cNvPicPr>
          <p:nvPr/>
        </p:nvPicPr>
        <p:blipFill>
          <a:blip r:embed="rId17"/>
          <a:stretch>
            <a:fillRect/>
          </a:stretch>
        </p:blipFill>
        <p:spPr>
          <a:xfrm>
            <a:off x="6467475" y="5350073"/>
            <a:ext cx="119063" cy="99120"/>
          </a:xfrm>
          <a:prstGeom prst="rect">
            <a:avLst/>
          </a:prstGeom>
        </p:spPr>
      </p:pic>
      <p:pic>
        <p:nvPicPr>
          <p:cNvPr id="20" name="SK-3-img-19" descr="preencoded.png"/>
          <p:cNvPicPr>
            <a:picLocks noChangeAspect="1"/>
          </p:cNvPicPr>
          <p:nvPr/>
        </p:nvPicPr>
        <p:blipFill>
          <a:blip r:embed="rId18"/>
          <a:stretch>
            <a:fillRect/>
          </a:stretch>
        </p:blipFill>
        <p:spPr>
          <a:xfrm>
            <a:off x="6467475" y="5659636"/>
            <a:ext cx="119063" cy="99120"/>
          </a:xfrm>
          <a:prstGeom prst="rect">
            <a:avLst/>
          </a:prstGeom>
        </p:spPr>
      </p:pic>
      <p:pic>
        <p:nvPicPr>
          <p:cNvPr id="21" name="SK-3-img-20" descr="preencoded.png"/>
          <p:cNvPicPr>
            <a:picLocks noChangeAspect="1"/>
          </p:cNvPicPr>
          <p:nvPr/>
        </p:nvPicPr>
        <p:blipFill>
          <a:blip r:embed="rId17"/>
          <a:stretch>
            <a:fillRect/>
          </a:stretch>
        </p:blipFill>
        <p:spPr>
          <a:xfrm>
            <a:off x="6467475" y="5969198"/>
            <a:ext cx="119063" cy="99120"/>
          </a:xfrm>
          <a:prstGeom prst="rect">
            <a:avLst/>
          </a:prstGeom>
        </p:spPr>
      </p:pic>
      <p:sp>
        <p:nvSpPr>
          <p:cNvPr id="22" name="SK-3-text-21"/>
          <p:cNvSpPr/>
          <p:nvPr/>
        </p:nvSpPr>
        <p:spPr>
          <a:xfrm>
            <a:off x="381000" y="209550"/>
            <a:ext cx="4484340"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3" name="SK-3-text-22"/>
          <p:cNvSpPr/>
          <p:nvPr/>
        </p:nvSpPr>
        <p:spPr>
          <a:xfrm>
            <a:off x="381000" y="371475"/>
            <a:ext cx="1069848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Epidemiology of Diabetic Kidney Disease</a:t>
            </a:r>
            <a:endParaRPr lang="en-US" sz="1800" dirty="0"/>
          </a:p>
        </p:txBody>
      </p:sp>
      <p:sp>
        <p:nvSpPr>
          <p:cNvPr id="24" name="SK-3-text-23"/>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5" name="SK-3-text-24"/>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6" name="SK-3-text-25"/>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7" name="SK-3-text-26"/>
          <p:cNvSpPr/>
          <p:nvPr/>
        </p:nvSpPr>
        <p:spPr>
          <a:xfrm>
            <a:off x="1038225" y="1850231"/>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Scale of the Problem</a:t>
            </a:r>
            <a:endParaRPr lang="en-US" sz="1350" dirty="0"/>
          </a:p>
        </p:txBody>
      </p:sp>
      <p:sp>
        <p:nvSpPr>
          <p:cNvPr id="28" name="SK-3-text-27"/>
          <p:cNvSpPr/>
          <p:nvPr/>
        </p:nvSpPr>
        <p:spPr>
          <a:xfrm>
            <a:off x="514350" y="2226469"/>
            <a:ext cx="316992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F7D00"/>
                </a:solidFill>
              </a:rPr>
              <a:t>20-40%</a:t>
            </a:r>
            <a:endParaRPr lang="en-US" sz="2400" dirty="0"/>
          </a:p>
        </p:txBody>
      </p:sp>
      <p:sp>
        <p:nvSpPr>
          <p:cNvPr id="29" name="SK-3-text-28"/>
          <p:cNvSpPr/>
          <p:nvPr/>
        </p:nvSpPr>
        <p:spPr>
          <a:xfrm>
            <a:off x="514350" y="2569369"/>
            <a:ext cx="4259580" cy="148530"/>
          </a:xfrm>
          <a:prstGeom prst="rect">
            <a:avLst/>
          </a:prstGeom>
          <a:noFill/>
          <a:ln/>
        </p:spPr>
        <p:txBody>
          <a:bodyPr vert="horz" wrap="square" lIns="0" tIns="0" rIns="0" bIns="0" rtlCol="0" anchor="ctr"/>
          <a:lstStyle/>
          <a:p>
            <a:pPr marL="0" indent="0">
              <a:lnSpc>
                <a:spcPts val="1170"/>
              </a:lnSpc>
              <a:buNone/>
            </a:pPr>
            <a:r>
              <a:rPr lang="en-US" sz="975" dirty="0">
                <a:solidFill>
                  <a:srgbClr val="666666"/>
                </a:solidFill>
              </a:rPr>
              <a:t>of T2DM patients develop DKD</a:t>
            </a:r>
            <a:endParaRPr lang="en-US" sz="975" dirty="0"/>
          </a:p>
        </p:txBody>
      </p:sp>
      <p:sp>
        <p:nvSpPr>
          <p:cNvPr id="30" name="SK-3-text-29"/>
          <p:cNvSpPr/>
          <p:nvPr/>
        </p:nvSpPr>
        <p:spPr>
          <a:xfrm>
            <a:off x="3190875" y="2226469"/>
            <a:ext cx="253365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F7D00"/>
                </a:solidFill>
              </a:rPr>
              <a:t>40%</a:t>
            </a:r>
            <a:endParaRPr lang="en-US" sz="2400" dirty="0"/>
          </a:p>
        </p:txBody>
      </p:sp>
      <p:sp>
        <p:nvSpPr>
          <p:cNvPr id="31" name="SK-3-text-30"/>
          <p:cNvSpPr/>
          <p:nvPr/>
        </p:nvSpPr>
        <p:spPr>
          <a:xfrm>
            <a:off x="3190875" y="2569369"/>
            <a:ext cx="4160520" cy="148530"/>
          </a:xfrm>
          <a:prstGeom prst="rect">
            <a:avLst/>
          </a:prstGeom>
          <a:noFill/>
          <a:ln/>
        </p:spPr>
        <p:txBody>
          <a:bodyPr vert="horz" wrap="square" lIns="0" tIns="0" rIns="0" bIns="0" rtlCol="0" anchor="ctr"/>
          <a:lstStyle/>
          <a:p>
            <a:pPr marL="0" indent="0">
              <a:lnSpc>
                <a:spcPts val="1170"/>
              </a:lnSpc>
              <a:buNone/>
            </a:pPr>
            <a:r>
              <a:rPr lang="en-US" sz="975" dirty="0">
                <a:solidFill>
                  <a:srgbClr val="666666"/>
                </a:solidFill>
              </a:rPr>
              <a:t>of all new dialysis patients</a:t>
            </a:r>
            <a:endParaRPr lang="en-US" sz="975" dirty="0"/>
          </a:p>
        </p:txBody>
      </p:sp>
      <p:sp>
        <p:nvSpPr>
          <p:cNvPr id="32" name="SK-3-text-31"/>
          <p:cNvSpPr/>
          <p:nvPr/>
        </p:nvSpPr>
        <p:spPr>
          <a:xfrm>
            <a:off x="728663" y="2832199"/>
            <a:ext cx="499586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DKD is the </a:t>
            </a:r>
            <a:r>
              <a:rPr lang="en-US" sz="1125" b="1" dirty="0">
                <a:solidFill>
                  <a:srgbClr val="2D2D2D"/>
                </a:solidFill>
              </a:rPr>
              <a:t>most common cause</a:t>
            </a:r>
            <a:r>
              <a:rPr lang="en-US" sz="1125" dirty="0">
                <a:solidFill>
                  <a:srgbClr val="2D2D2D"/>
                </a:solidFill>
              </a:rPr>
              <a:t> of end-stage renal disease (ESRD) in the UK.</a:t>
            </a:r>
            <a:endParaRPr lang="en-US" sz="1125" dirty="0"/>
          </a:p>
        </p:txBody>
      </p:sp>
      <p:sp>
        <p:nvSpPr>
          <p:cNvPr id="33" name="SK-3-text-32"/>
          <p:cNvSpPr/>
          <p:nvPr/>
        </p:nvSpPr>
        <p:spPr>
          <a:xfrm>
            <a:off x="728663" y="3356074"/>
            <a:ext cx="499586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Significant burden on primary care screening and secondary care renal services.</a:t>
            </a:r>
            <a:endParaRPr lang="en-US" sz="1125" dirty="0"/>
          </a:p>
        </p:txBody>
      </p:sp>
      <p:sp>
        <p:nvSpPr>
          <p:cNvPr id="34" name="SK-3-text-33"/>
          <p:cNvSpPr/>
          <p:nvPr/>
        </p:nvSpPr>
        <p:spPr>
          <a:xfrm>
            <a:off x="1038225" y="4532412"/>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Cardiovascular Connection</a:t>
            </a:r>
            <a:endParaRPr lang="en-US" sz="1350" dirty="0"/>
          </a:p>
        </p:txBody>
      </p:sp>
      <p:sp>
        <p:nvSpPr>
          <p:cNvPr id="35" name="SK-3-text-34"/>
          <p:cNvSpPr/>
          <p:nvPr/>
        </p:nvSpPr>
        <p:spPr>
          <a:xfrm>
            <a:off x="514350" y="4908649"/>
            <a:ext cx="5210175"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D32F2F"/>
                </a:solidFill>
              </a:rPr>
              <a:t>Up to 20×</a:t>
            </a:r>
            <a:endParaRPr lang="en-US" sz="2400" dirty="0"/>
          </a:p>
        </p:txBody>
      </p:sp>
      <p:sp>
        <p:nvSpPr>
          <p:cNvPr id="36" name="SK-3-text-35"/>
          <p:cNvSpPr/>
          <p:nvPr/>
        </p:nvSpPr>
        <p:spPr>
          <a:xfrm>
            <a:off x="514350" y="5251549"/>
            <a:ext cx="7132320" cy="148530"/>
          </a:xfrm>
          <a:prstGeom prst="rect">
            <a:avLst/>
          </a:prstGeom>
          <a:noFill/>
          <a:ln/>
        </p:spPr>
        <p:txBody>
          <a:bodyPr vert="horz" wrap="square" lIns="0" tIns="0" rIns="0" bIns="0" rtlCol="0" anchor="ctr"/>
          <a:lstStyle/>
          <a:p>
            <a:pPr marL="0" indent="0">
              <a:lnSpc>
                <a:spcPts val="1170"/>
              </a:lnSpc>
              <a:buNone/>
            </a:pPr>
            <a:r>
              <a:rPr lang="en-US" sz="975" dirty="0">
                <a:solidFill>
                  <a:srgbClr val="666666"/>
                </a:solidFill>
              </a:rPr>
              <a:t>Increased CV risk compared to general population</a:t>
            </a:r>
            <a:endParaRPr lang="en-US" sz="975" dirty="0"/>
          </a:p>
        </p:txBody>
      </p:sp>
      <p:sp>
        <p:nvSpPr>
          <p:cNvPr id="37" name="SK-3-text-36"/>
          <p:cNvSpPr/>
          <p:nvPr/>
        </p:nvSpPr>
        <p:spPr>
          <a:xfrm>
            <a:off x="514350" y="5514380"/>
            <a:ext cx="5210175" cy="373261"/>
          </a:xfrm>
          <a:prstGeom prst="rect">
            <a:avLst/>
          </a:prstGeom>
          <a:noFill/>
          <a:ln/>
        </p:spPr>
        <p:txBody>
          <a:bodyPr vert="horz" wrap="square" lIns="0" tIns="0" rIns="0" bIns="0" rtlCol="0" anchor="ctr"/>
          <a:lstStyle/>
          <a:p>
            <a:pPr marL="0" indent="0">
              <a:lnSpc>
                <a:spcPts val="1470"/>
              </a:lnSpc>
              <a:buNone/>
            </a:pPr>
            <a:r>
              <a:rPr lang="en-US" sz="1050" dirty="0">
                <a:solidFill>
                  <a:srgbClr val="2D2D2D"/>
                </a:solidFill>
              </a:rPr>
              <a:t>Patients with T2DM and CKD are more likely to die from </a:t>
            </a:r>
            <a:r>
              <a:rPr lang="en-US" sz="1050" b="1" dirty="0">
                <a:solidFill>
                  <a:srgbClr val="2D2D2D"/>
                </a:solidFill>
              </a:rPr>
              <a:t>cardiovascular events</a:t>
            </a:r>
            <a:r>
              <a:rPr lang="en-US" sz="1050" dirty="0">
                <a:solidFill>
                  <a:srgbClr val="2D2D2D"/>
                </a:solidFill>
              </a:rPr>
              <a:t> than to reach end-stage renal failure.</a:t>
            </a:r>
            <a:endParaRPr lang="en-US" sz="1050" dirty="0"/>
          </a:p>
        </p:txBody>
      </p:sp>
      <p:sp>
        <p:nvSpPr>
          <p:cNvPr id="38" name="SK-3-text-37"/>
          <p:cNvSpPr/>
          <p:nvPr/>
        </p:nvSpPr>
        <p:spPr>
          <a:xfrm>
            <a:off x="6991350" y="1516261"/>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Bradford Context</a:t>
            </a:r>
            <a:endParaRPr lang="en-US" sz="1350" dirty="0"/>
          </a:p>
        </p:txBody>
      </p:sp>
      <p:sp>
        <p:nvSpPr>
          <p:cNvPr id="39" name="SK-3-text-38"/>
          <p:cNvSpPr/>
          <p:nvPr/>
        </p:nvSpPr>
        <p:spPr>
          <a:xfrm>
            <a:off x="6681788" y="1892498"/>
            <a:ext cx="499586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Bradford has a significantly high </a:t>
            </a:r>
            <a:r>
              <a:rPr lang="en-US" sz="1125" b="1" dirty="0">
                <a:solidFill>
                  <a:srgbClr val="2D2D2D"/>
                </a:solidFill>
              </a:rPr>
              <a:t>South Asian population</a:t>
            </a:r>
            <a:r>
              <a:rPr lang="en-US" sz="1125" dirty="0">
                <a:solidFill>
                  <a:srgbClr val="2D2D2D"/>
                </a:solidFill>
              </a:rPr>
              <a:t> compared to the UK average.</a:t>
            </a:r>
            <a:endParaRPr lang="en-US" sz="1125" dirty="0"/>
          </a:p>
        </p:txBody>
      </p:sp>
      <p:sp>
        <p:nvSpPr>
          <p:cNvPr id="40" name="SK-3-text-39"/>
          <p:cNvSpPr/>
          <p:nvPr/>
        </p:nvSpPr>
        <p:spPr>
          <a:xfrm>
            <a:off x="6681788" y="2416373"/>
            <a:ext cx="499586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T2DM and CKD disproportionately affect South Asian communities (earlier onset and faster progression).</a:t>
            </a:r>
            <a:endParaRPr lang="en-US" sz="1125" dirty="0"/>
          </a:p>
        </p:txBody>
      </p:sp>
      <p:sp>
        <p:nvSpPr>
          <p:cNvPr id="41" name="SK-3-text-40"/>
          <p:cNvSpPr/>
          <p:nvPr/>
        </p:nvSpPr>
        <p:spPr>
          <a:xfrm>
            <a:off x="6681788" y="2940248"/>
            <a:ext cx="499586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Health inequalities: Higher prevalence of metabolic syndrome and genetic predisposition.</a:t>
            </a:r>
            <a:endParaRPr lang="en-US" sz="1125" dirty="0"/>
          </a:p>
        </p:txBody>
      </p:sp>
      <p:sp>
        <p:nvSpPr>
          <p:cNvPr id="42" name="SK-3-text-41"/>
          <p:cNvSpPr/>
          <p:nvPr/>
        </p:nvSpPr>
        <p:spPr>
          <a:xfrm>
            <a:off x="6610350" y="3721298"/>
            <a:ext cx="4924425" cy="400050"/>
          </a:xfrm>
          <a:prstGeom prst="rect">
            <a:avLst/>
          </a:prstGeom>
          <a:noFill/>
          <a:ln/>
        </p:spPr>
        <p:txBody>
          <a:bodyPr vert="horz" wrap="square" lIns="0" tIns="0" rIns="0" bIns="0" rtlCol="0" anchor="ctr"/>
          <a:lstStyle/>
          <a:p>
            <a:pPr marL="0" indent="0">
              <a:lnSpc>
                <a:spcPts val="1575"/>
              </a:lnSpc>
              <a:buNone/>
            </a:pPr>
            <a:r>
              <a:rPr lang="en-US" sz="1050" b="1" i="1" dirty="0">
                <a:solidFill>
                  <a:srgbClr val="5D4037"/>
                </a:solidFill>
              </a:rPr>
              <a:t>SCA Tip:</a:t>
            </a:r>
            <a:r>
              <a:rPr lang="en-US" sz="1050" i="1" dirty="0">
                <a:solidFill>
                  <a:srgbClr val="5D4037"/>
                </a:solidFill>
              </a:rPr>
              <a:t> When discussing management in Bradford, consider cultural dietary habits and the importance of early aggressive screening in high-risk ethnic groups.</a:t>
            </a:r>
            <a:endParaRPr lang="en-US" sz="1050" dirty="0"/>
          </a:p>
        </p:txBody>
      </p:sp>
      <p:sp>
        <p:nvSpPr>
          <p:cNvPr id="43" name="SK-3-text-42"/>
          <p:cNvSpPr/>
          <p:nvPr/>
        </p:nvSpPr>
        <p:spPr>
          <a:xfrm>
            <a:off x="6991350" y="4916686"/>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AKT Knowledge Focus</a:t>
            </a:r>
            <a:endParaRPr lang="en-US" sz="1350" dirty="0"/>
          </a:p>
        </p:txBody>
      </p:sp>
      <p:sp>
        <p:nvSpPr>
          <p:cNvPr id="44" name="SK-3-text-43"/>
          <p:cNvSpPr/>
          <p:nvPr/>
        </p:nvSpPr>
        <p:spPr>
          <a:xfrm>
            <a:off x="6681788" y="5292923"/>
            <a:ext cx="5510213"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Understand that DKD = Albuminuria + Declining eGFR.</a:t>
            </a:r>
            <a:endParaRPr lang="en-US" sz="1125" dirty="0"/>
          </a:p>
        </p:txBody>
      </p:sp>
      <p:sp>
        <p:nvSpPr>
          <p:cNvPr id="45" name="SK-3-text-44"/>
          <p:cNvSpPr/>
          <p:nvPr/>
        </p:nvSpPr>
        <p:spPr>
          <a:xfrm>
            <a:off x="6681788" y="5602486"/>
            <a:ext cx="5510213"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Recognize mortality risk is driven by CV disease.</a:t>
            </a:r>
            <a:endParaRPr lang="en-US" sz="1125" dirty="0"/>
          </a:p>
        </p:txBody>
      </p:sp>
      <p:sp>
        <p:nvSpPr>
          <p:cNvPr id="46" name="SK-3-text-45"/>
          <p:cNvSpPr/>
          <p:nvPr/>
        </p:nvSpPr>
        <p:spPr>
          <a:xfrm>
            <a:off x="6681788" y="5912048"/>
            <a:ext cx="5510213"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Recall: 40% of dialysis patients have diabetes.</a:t>
            </a:r>
            <a:endParaRPr lang="en-US" sz="1125"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30-img-4" descr="preencoded.png"/>
          <p:cNvPicPr>
            <a:picLocks noChangeAspect="1"/>
          </p:cNvPicPr>
          <p:nvPr/>
        </p:nvPicPr>
        <p:blipFill>
          <a:blip r:embed="rId5"/>
          <a:stretch>
            <a:fillRect/>
          </a:stretch>
        </p:blipFill>
        <p:spPr>
          <a:xfrm>
            <a:off x="381000" y="1161008"/>
            <a:ext cx="5572125" cy="2539008"/>
          </a:xfrm>
          <a:prstGeom prst="rect">
            <a:avLst/>
          </a:prstGeom>
        </p:spPr>
      </p:pic>
      <p:pic>
        <p:nvPicPr>
          <p:cNvPr id="6" name="SK-30-img-5" descr="preencoded.png"/>
          <p:cNvPicPr>
            <a:picLocks noChangeAspect="1"/>
          </p:cNvPicPr>
          <p:nvPr/>
        </p:nvPicPr>
        <p:blipFill>
          <a:blip r:embed="rId6"/>
          <a:stretch>
            <a:fillRect/>
          </a:stretch>
        </p:blipFill>
        <p:spPr>
          <a:xfrm>
            <a:off x="609600" y="1389608"/>
            <a:ext cx="342900" cy="342900"/>
          </a:xfrm>
          <a:prstGeom prst="rect">
            <a:avLst/>
          </a:prstGeom>
        </p:spPr>
      </p:pic>
      <p:pic>
        <p:nvPicPr>
          <p:cNvPr id="7" name="SK-30-img-6" descr="preencoded.png"/>
          <p:cNvPicPr>
            <a:picLocks noChangeAspect="1"/>
          </p:cNvPicPr>
          <p:nvPr/>
        </p:nvPicPr>
        <p:blipFill>
          <a:blip r:embed="rId7"/>
          <a:stretch>
            <a:fillRect/>
          </a:stretch>
        </p:blipFill>
        <p:spPr>
          <a:xfrm>
            <a:off x="685800" y="1484858"/>
            <a:ext cx="190500" cy="152400"/>
          </a:xfrm>
          <a:prstGeom prst="rect">
            <a:avLst/>
          </a:prstGeom>
        </p:spPr>
      </p:pic>
      <p:pic>
        <p:nvPicPr>
          <p:cNvPr id="8" name="SK-30-img-7" descr="preencoded.png"/>
          <p:cNvPicPr>
            <a:picLocks noChangeAspect="1"/>
          </p:cNvPicPr>
          <p:nvPr/>
        </p:nvPicPr>
        <p:blipFill>
          <a:blip r:embed="rId8"/>
          <a:stretch>
            <a:fillRect/>
          </a:stretch>
        </p:blipFill>
        <p:spPr>
          <a:xfrm>
            <a:off x="609600" y="1951583"/>
            <a:ext cx="166688" cy="166688"/>
          </a:xfrm>
          <a:prstGeom prst="rect">
            <a:avLst/>
          </a:prstGeom>
        </p:spPr>
      </p:pic>
      <p:pic>
        <p:nvPicPr>
          <p:cNvPr id="9" name="SK-30-img-8" descr="preencoded.png"/>
          <p:cNvPicPr>
            <a:picLocks noChangeAspect="1"/>
          </p:cNvPicPr>
          <p:nvPr/>
        </p:nvPicPr>
        <p:blipFill>
          <a:blip r:embed="rId8"/>
          <a:stretch>
            <a:fillRect/>
          </a:stretch>
        </p:blipFill>
        <p:spPr>
          <a:xfrm>
            <a:off x="609600" y="2465933"/>
            <a:ext cx="166688" cy="166688"/>
          </a:xfrm>
          <a:prstGeom prst="rect">
            <a:avLst/>
          </a:prstGeom>
        </p:spPr>
      </p:pic>
      <p:pic>
        <p:nvPicPr>
          <p:cNvPr id="10" name="SK-30-img-9" descr="preencoded.png"/>
          <p:cNvPicPr>
            <a:picLocks noChangeAspect="1"/>
          </p:cNvPicPr>
          <p:nvPr/>
        </p:nvPicPr>
        <p:blipFill>
          <a:blip r:embed="rId9"/>
          <a:stretch>
            <a:fillRect/>
          </a:stretch>
        </p:blipFill>
        <p:spPr>
          <a:xfrm>
            <a:off x="381000" y="3938141"/>
            <a:ext cx="5572125" cy="2539008"/>
          </a:xfrm>
          <a:prstGeom prst="rect">
            <a:avLst/>
          </a:prstGeom>
        </p:spPr>
      </p:pic>
      <p:pic>
        <p:nvPicPr>
          <p:cNvPr id="11" name="SK-30-img-10" descr="preencoded.png"/>
          <p:cNvPicPr>
            <a:picLocks noChangeAspect="1"/>
          </p:cNvPicPr>
          <p:nvPr/>
        </p:nvPicPr>
        <p:blipFill>
          <a:blip r:embed="rId10"/>
          <a:stretch>
            <a:fillRect/>
          </a:stretch>
        </p:blipFill>
        <p:spPr>
          <a:xfrm>
            <a:off x="609600" y="4166741"/>
            <a:ext cx="342900" cy="342900"/>
          </a:xfrm>
          <a:prstGeom prst="rect">
            <a:avLst/>
          </a:prstGeom>
        </p:spPr>
      </p:pic>
      <p:pic>
        <p:nvPicPr>
          <p:cNvPr id="12" name="SK-30-img-11" descr="preencoded.png"/>
          <p:cNvPicPr>
            <a:picLocks noChangeAspect="1"/>
          </p:cNvPicPr>
          <p:nvPr/>
        </p:nvPicPr>
        <p:blipFill>
          <a:blip r:embed="rId11"/>
          <a:stretch>
            <a:fillRect/>
          </a:stretch>
        </p:blipFill>
        <p:spPr>
          <a:xfrm>
            <a:off x="685800" y="4261991"/>
            <a:ext cx="190500" cy="152400"/>
          </a:xfrm>
          <a:prstGeom prst="rect">
            <a:avLst/>
          </a:prstGeom>
        </p:spPr>
      </p:pic>
      <p:pic>
        <p:nvPicPr>
          <p:cNvPr id="13" name="SK-30-img-12" descr="preencoded.png"/>
          <p:cNvPicPr>
            <a:picLocks noChangeAspect="1"/>
          </p:cNvPicPr>
          <p:nvPr/>
        </p:nvPicPr>
        <p:blipFill>
          <a:blip r:embed="rId12"/>
          <a:stretch>
            <a:fillRect/>
          </a:stretch>
        </p:blipFill>
        <p:spPr>
          <a:xfrm>
            <a:off x="609600" y="4728716"/>
            <a:ext cx="166688" cy="166688"/>
          </a:xfrm>
          <a:prstGeom prst="rect">
            <a:avLst/>
          </a:prstGeom>
        </p:spPr>
      </p:pic>
      <p:pic>
        <p:nvPicPr>
          <p:cNvPr id="14" name="SK-30-img-13" descr="preencoded.png"/>
          <p:cNvPicPr>
            <a:picLocks noChangeAspect="1"/>
          </p:cNvPicPr>
          <p:nvPr/>
        </p:nvPicPr>
        <p:blipFill>
          <a:blip r:embed="rId12"/>
          <a:stretch>
            <a:fillRect/>
          </a:stretch>
        </p:blipFill>
        <p:spPr>
          <a:xfrm>
            <a:off x="609600" y="5243066"/>
            <a:ext cx="166688" cy="166688"/>
          </a:xfrm>
          <a:prstGeom prst="rect">
            <a:avLst/>
          </a:prstGeom>
        </p:spPr>
      </p:pic>
      <p:pic>
        <p:nvPicPr>
          <p:cNvPr id="15" name="SK-30-img-14" descr="preencoded.png"/>
          <p:cNvPicPr>
            <a:picLocks noChangeAspect="1"/>
          </p:cNvPicPr>
          <p:nvPr/>
        </p:nvPicPr>
        <p:blipFill>
          <a:blip r:embed="rId5"/>
          <a:stretch>
            <a:fillRect/>
          </a:stretch>
        </p:blipFill>
        <p:spPr>
          <a:xfrm>
            <a:off x="6238875" y="1161008"/>
            <a:ext cx="5572125" cy="2539008"/>
          </a:xfrm>
          <a:prstGeom prst="rect">
            <a:avLst/>
          </a:prstGeom>
        </p:spPr>
      </p:pic>
      <p:pic>
        <p:nvPicPr>
          <p:cNvPr id="16" name="SK-30-img-15" descr="preencoded.png"/>
          <p:cNvPicPr>
            <a:picLocks noChangeAspect="1"/>
          </p:cNvPicPr>
          <p:nvPr/>
        </p:nvPicPr>
        <p:blipFill>
          <a:blip r:embed="rId13"/>
          <a:stretch>
            <a:fillRect/>
          </a:stretch>
        </p:blipFill>
        <p:spPr>
          <a:xfrm>
            <a:off x="6467475" y="1389608"/>
            <a:ext cx="342900" cy="342900"/>
          </a:xfrm>
          <a:prstGeom prst="rect">
            <a:avLst/>
          </a:prstGeom>
        </p:spPr>
      </p:pic>
      <p:pic>
        <p:nvPicPr>
          <p:cNvPr id="17" name="SK-30-img-16" descr="preencoded.png"/>
          <p:cNvPicPr>
            <a:picLocks noChangeAspect="1"/>
          </p:cNvPicPr>
          <p:nvPr/>
        </p:nvPicPr>
        <p:blipFill>
          <a:blip r:embed="rId14"/>
          <a:stretch>
            <a:fillRect/>
          </a:stretch>
        </p:blipFill>
        <p:spPr>
          <a:xfrm>
            <a:off x="6543675" y="1484858"/>
            <a:ext cx="190500" cy="152400"/>
          </a:xfrm>
          <a:prstGeom prst="rect">
            <a:avLst/>
          </a:prstGeom>
        </p:spPr>
      </p:pic>
      <p:pic>
        <p:nvPicPr>
          <p:cNvPr id="18" name="SK-30-img-17" descr="preencoded.png"/>
          <p:cNvPicPr>
            <a:picLocks noChangeAspect="1"/>
          </p:cNvPicPr>
          <p:nvPr/>
        </p:nvPicPr>
        <p:blipFill>
          <a:blip r:embed="rId8"/>
          <a:stretch>
            <a:fillRect/>
          </a:stretch>
        </p:blipFill>
        <p:spPr>
          <a:xfrm>
            <a:off x="6467475" y="1951583"/>
            <a:ext cx="166688" cy="166688"/>
          </a:xfrm>
          <a:prstGeom prst="rect">
            <a:avLst/>
          </a:prstGeom>
        </p:spPr>
      </p:pic>
      <p:pic>
        <p:nvPicPr>
          <p:cNvPr id="19" name="SK-30-img-18" descr="preencoded.png"/>
          <p:cNvPicPr>
            <a:picLocks noChangeAspect="1"/>
          </p:cNvPicPr>
          <p:nvPr/>
        </p:nvPicPr>
        <p:blipFill>
          <a:blip r:embed="rId8"/>
          <a:stretch>
            <a:fillRect/>
          </a:stretch>
        </p:blipFill>
        <p:spPr>
          <a:xfrm>
            <a:off x="6467475" y="2465933"/>
            <a:ext cx="166688" cy="166688"/>
          </a:xfrm>
          <a:prstGeom prst="rect">
            <a:avLst/>
          </a:prstGeom>
        </p:spPr>
      </p:pic>
      <p:pic>
        <p:nvPicPr>
          <p:cNvPr id="20" name="SK-30-img-19" descr="preencoded.png"/>
          <p:cNvPicPr>
            <a:picLocks noChangeAspect="1"/>
          </p:cNvPicPr>
          <p:nvPr/>
        </p:nvPicPr>
        <p:blipFill>
          <a:blip r:embed="rId9"/>
          <a:stretch>
            <a:fillRect/>
          </a:stretch>
        </p:blipFill>
        <p:spPr>
          <a:xfrm>
            <a:off x="6238875" y="3938141"/>
            <a:ext cx="5572125" cy="2539008"/>
          </a:xfrm>
          <a:prstGeom prst="rect">
            <a:avLst/>
          </a:prstGeom>
        </p:spPr>
      </p:pic>
      <p:pic>
        <p:nvPicPr>
          <p:cNvPr id="21" name="SK-30-img-20" descr="preencoded.png"/>
          <p:cNvPicPr>
            <a:picLocks noChangeAspect="1"/>
          </p:cNvPicPr>
          <p:nvPr/>
        </p:nvPicPr>
        <p:blipFill>
          <a:blip r:embed="rId15"/>
          <a:stretch>
            <a:fillRect/>
          </a:stretch>
        </p:blipFill>
        <p:spPr>
          <a:xfrm>
            <a:off x="6467475" y="4166741"/>
            <a:ext cx="342900" cy="342900"/>
          </a:xfrm>
          <a:prstGeom prst="rect">
            <a:avLst/>
          </a:prstGeom>
        </p:spPr>
      </p:pic>
      <p:pic>
        <p:nvPicPr>
          <p:cNvPr id="22" name="SK-30-img-21" descr="preencoded.png"/>
          <p:cNvPicPr>
            <a:picLocks noChangeAspect="1"/>
          </p:cNvPicPr>
          <p:nvPr/>
        </p:nvPicPr>
        <p:blipFill>
          <a:blip r:embed="rId16"/>
          <a:stretch>
            <a:fillRect/>
          </a:stretch>
        </p:blipFill>
        <p:spPr>
          <a:xfrm>
            <a:off x="6543675" y="4261991"/>
            <a:ext cx="190500" cy="152400"/>
          </a:xfrm>
          <a:prstGeom prst="rect">
            <a:avLst/>
          </a:prstGeom>
        </p:spPr>
      </p:pic>
      <p:pic>
        <p:nvPicPr>
          <p:cNvPr id="23" name="SK-30-img-22" descr="preencoded.png"/>
          <p:cNvPicPr>
            <a:picLocks noChangeAspect="1"/>
          </p:cNvPicPr>
          <p:nvPr/>
        </p:nvPicPr>
        <p:blipFill>
          <a:blip r:embed="rId12"/>
          <a:stretch>
            <a:fillRect/>
          </a:stretch>
        </p:blipFill>
        <p:spPr>
          <a:xfrm>
            <a:off x="6467475" y="4728716"/>
            <a:ext cx="166688" cy="166688"/>
          </a:xfrm>
          <a:prstGeom prst="rect">
            <a:avLst/>
          </a:prstGeom>
        </p:spPr>
      </p:pic>
      <p:pic>
        <p:nvPicPr>
          <p:cNvPr id="24" name="SK-30-img-23" descr="preencoded.png"/>
          <p:cNvPicPr>
            <a:picLocks noChangeAspect="1"/>
          </p:cNvPicPr>
          <p:nvPr/>
        </p:nvPicPr>
        <p:blipFill>
          <a:blip r:embed="rId12"/>
          <a:stretch>
            <a:fillRect/>
          </a:stretch>
        </p:blipFill>
        <p:spPr>
          <a:xfrm>
            <a:off x="6467475" y="5243066"/>
            <a:ext cx="166688" cy="166688"/>
          </a:xfrm>
          <a:prstGeom prst="rect">
            <a:avLst/>
          </a:prstGeom>
        </p:spPr>
      </p:pic>
      <p:pic>
        <p:nvPicPr>
          <p:cNvPr id="25" name="SK-30-img-24" descr="preencoded.png"/>
          <p:cNvPicPr>
            <a:picLocks noChangeAspect="1"/>
          </p:cNvPicPr>
          <p:nvPr/>
        </p:nvPicPr>
        <p:blipFill>
          <a:blip r:embed="rId17"/>
          <a:stretch>
            <a:fillRect/>
          </a:stretch>
        </p:blipFill>
        <p:spPr>
          <a:xfrm>
            <a:off x="6467475" y="5872311"/>
            <a:ext cx="5114925" cy="376238"/>
          </a:xfrm>
          <a:prstGeom prst="rect">
            <a:avLst/>
          </a:prstGeom>
        </p:spPr>
      </p:pic>
      <p:pic>
        <p:nvPicPr>
          <p:cNvPr id="26" name="SK-30-img-25" descr="preencoded.png"/>
          <p:cNvPicPr>
            <a:picLocks noChangeAspect="1"/>
          </p:cNvPicPr>
          <p:nvPr/>
        </p:nvPicPr>
        <p:blipFill>
          <a:blip r:embed="rId18"/>
          <a:stretch>
            <a:fillRect/>
          </a:stretch>
        </p:blipFill>
        <p:spPr>
          <a:xfrm>
            <a:off x="7579370" y="6005215"/>
            <a:ext cx="154781" cy="125760"/>
          </a:xfrm>
          <a:prstGeom prst="rect">
            <a:avLst/>
          </a:prstGeom>
        </p:spPr>
      </p:pic>
      <p:sp>
        <p:nvSpPr>
          <p:cNvPr id="27" name="SK-30-text-26"/>
          <p:cNvSpPr/>
          <p:nvPr/>
        </p:nvSpPr>
        <p:spPr>
          <a:xfrm>
            <a:off x="381000" y="209550"/>
            <a:ext cx="2764482"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8" name="SK-30-text-27"/>
          <p:cNvSpPr/>
          <p:nvPr/>
        </p:nvSpPr>
        <p:spPr>
          <a:xfrm>
            <a:off x="381000" y="371475"/>
            <a:ext cx="658368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Common Pitfalls to Avoid</a:t>
            </a:r>
            <a:endParaRPr lang="en-US" sz="1800" dirty="0"/>
          </a:p>
        </p:txBody>
      </p:sp>
      <p:sp>
        <p:nvSpPr>
          <p:cNvPr id="29" name="SK-30-text-28"/>
          <p:cNvSpPr/>
          <p:nvPr/>
        </p:nvSpPr>
        <p:spPr>
          <a:xfrm>
            <a:off x="10469463" y="335161"/>
            <a:ext cx="1341537" cy="152400"/>
          </a:xfrm>
          <a:prstGeom prst="rect">
            <a:avLst/>
          </a:prstGeom>
          <a:noFill/>
          <a:ln/>
        </p:spPr>
        <p:txBody>
          <a:bodyPr vert="horz" wrap="square" lIns="0" tIns="0" rIns="0" bIns="0" rtlCol="0" anchor="ctr"/>
          <a:lstStyle/>
          <a:p>
            <a:pPr marL="0" indent="0" algn="r">
              <a:lnSpc>
                <a:spcPts val="1575"/>
              </a:lnSpc>
              <a:buNone/>
            </a:pPr>
            <a:r>
              <a:rPr lang="en-US" sz="1050" dirty="0">
                <a:solidFill>
                  <a:srgbClr val="FFFFFF"/>
                </a:solidFill>
              </a:rPr>
              <a:t>www.bradfordvts.co.uk</a:t>
            </a:r>
            <a:endParaRPr lang="en-US" sz="1050" dirty="0"/>
          </a:p>
        </p:txBody>
      </p:sp>
      <p:sp>
        <p:nvSpPr>
          <p:cNvPr id="30" name="SK-30-text-29"/>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1" name="SK-30-text-30"/>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2" name="SK-30-text-31"/>
          <p:cNvSpPr/>
          <p:nvPr/>
        </p:nvSpPr>
        <p:spPr>
          <a:xfrm>
            <a:off x="1066800" y="1432471"/>
            <a:ext cx="45262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EF7D00"/>
                </a:solidFill>
              </a:rPr>
              <a:t>SCREENING &amp; MONITORING</a:t>
            </a:r>
            <a:endParaRPr lang="en-US" sz="1350" dirty="0"/>
          </a:p>
        </p:txBody>
      </p:sp>
      <p:sp>
        <p:nvSpPr>
          <p:cNvPr id="33" name="SK-30-text-32"/>
          <p:cNvSpPr/>
          <p:nvPr/>
        </p:nvSpPr>
        <p:spPr>
          <a:xfrm>
            <a:off x="871538" y="1923008"/>
            <a:ext cx="48529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Relying on HbA1c alone:</a:t>
            </a:r>
            <a:r>
              <a:rPr lang="en-US" sz="1125" dirty="0">
                <a:solidFill>
                  <a:srgbClr val="444444"/>
                </a:solidFill>
              </a:rPr>
              <a:t> Omitting annual UACR means early-stage DKD (A2/microalbuminuria) is missed.</a:t>
            </a:r>
            <a:endParaRPr lang="en-US" sz="1125" dirty="0"/>
          </a:p>
        </p:txBody>
      </p:sp>
      <p:sp>
        <p:nvSpPr>
          <p:cNvPr id="34" name="SK-30-text-33"/>
          <p:cNvSpPr/>
          <p:nvPr/>
        </p:nvSpPr>
        <p:spPr>
          <a:xfrm>
            <a:off x="871538" y="2437358"/>
            <a:ext cx="48529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Ignoring UACR for staging:</a:t>
            </a:r>
            <a:r>
              <a:rPr lang="en-US" sz="1125" dirty="0">
                <a:solidFill>
                  <a:srgbClr val="444444"/>
                </a:solidFill>
              </a:rPr>
              <a:t> CKD staging is incomplete without the 'A' category; UACR determines RAAS blockade.</a:t>
            </a:r>
            <a:endParaRPr lang="en-US" sz="1125" dirty="0"/>
          </a:p>
        </p:txBody>
      </p:sp>
      <p:sp>
        <p:nvSpPr>
          <p:cNvPr id="35" name="SK-30-text-34"/>
          <p:cNvSpPr/>
          <p:nvPr/>
        </p:nvSpPr>
        <p:spPr>
          <a:xfrm>
            <a:off x="1066800" y="4209604"/>
            <a:ext cx="45262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EF7D00"/>
                </a:solidFill>
              </a:rPr>
              <a:t>DANGEROUS COMBINATIONS</a:t>
            </a:r>
            <a:endParaRPr lang="en-US" sz="1350" dirty="0"/>
          </a:p>
        </p:txBody>
      </p:sp>
      <p:sp>
        <p:nvSpPr>
          <p:cNvPr id="36" name="SK-30-text-35"/>
          <p:cNvSpPr/>
          <p:nvPr/>
        </p:nvSpPr>
        <p:spPr>
          <a:xfrm>
            <a:off x="871538" y="4700141"/>
            <a:ext cx="48529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Dual RAAS Blockade:</a:t>
            </a:r>
            <a:r>
              <a:rPr lang="en-US" sz="1125" dirty="0">
                <a:solidFill>
                  <a:srgbClr val="444444"/>
                </a:solidFill>
              </a:rPr>
              <a:t> Prescribing ACEi and ARB together increases risks of hyperkalaemia and AKI significantly.</a:t>
            </a:r>
            <a:endParaRPr lang="en-US" sz="1125" dirty="0"/>
          </a:p>
        </p:txBody>
      </p:sp>
      <p:sp>
        <p:nvSpPr>
          <p:cNvPr id="37" name="SK-30-text-36"/>
          <p:cNvSpPr/>
          <p:nvPr/>
        </p:nvSpPr>
        <p:spPr>
          <a:xfrm>
            <a:off x="871538" y="5214491"/>
            <a:ext cx="48529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NSAIDs in CKD:</a:t>
            </a:r>
            <a:r>
              <a:rPr lang="en-US" sz="1125" dirty="0">
                <a:solidFill>
                  <a:srgbClr val="444444"/>
                </a:solidFill>
              </a:rPr>
              <a:t> Major cause of avoidable AKI. Often missed if patients buy over-the-counter (Ibuprofen).</a:t>
            </a:r>
            <a:endParaRPr lang="en-US" sz="1125" dirty="0"/>
          </a:p>
        </p:txBody>
      </p:sp>
      <p:sp>
        <p:nvSpPr>
          <p:cNvPr id="38" name="SK-30-text-37"/>
          <p:cNvSpPr/>
          <p:nvPr/>
        </p:nvSpPr>
        <p:spPr>
          <a:xfrm>
            <a:off x="6924675" y="1432471"/>
            <a:ext cx="39090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EF7D00"/>
                </a:solidFill>
              </a:rPr>
              <a:t>DOSING &amp; THRESHOLDS</a:t>
            </a:r>
            <a:endParaRPr lang="en-US" sz="1350" dirty="0"/>
          </a:p>
        </p:txBody>
      </p:sp>
      <p:sp>
        <p:nvSpPr>
          <p:cNvPr id="39" name="SK-30-text-38"/>
          <p:cNvSpPr/>
          <p:nvPr/>
        </p:nvSpPr>
        <p:spPr>
          <a:xfrm>
            <a:off x="6729413" y="1923008"/>
            <a:ext cx="48529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Metformin Overuse:</a:t>
            </a:r>
            <a:r>
              <a:rPr lang="en-US" sz="1125" dirty="0">
                <a:solidFill>
                  <a:srgbClr val="444444"/>
                </a:solidFill>
              </a:rPr>
              <a:t> Failing to STOP metformin when eGFR falls below 30 (Lactic Acidosis risk).</a:t>
            </a:r>
            <a:endParaRPr lang="en-US" sz="1125" dirty="0"/>
          </a:p>
        </p:txBody>
      </p:sp>
      <p:sp>
        <p:nvSpPr>
          <p:cNvPr id="40" name="SK-30-text-39"/>
          <p:cNvSpPr/>
          <p:nvPr/>
        </p:nvSpPr>
        <p:spPr>
          <a:xfrm>
            <a:off x="6729413" y="2437358"/>
            <a:ext cx="48529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Glibenclamide in CKD:</a:t>
            </a:r>
            <a:r>
              <a:rPr lang="en-US" sz="1125" dirty="0">
                <a:solidFill>
                  <a:srgbClr val="444444"/>
                </a:solidFill>
              </a:rPr>
              <a:t> Use of long-acting sulfonylureas leads to severe, prolonged hypoglycaemia.</a:t>
            </a:r>
            <a:endParaRPr lang="en-US" sz="1125" dirty="0"/>
          </a:p>
        </p:txBody>
      </p:sp>
      <p:sp>
        <p:nvSpPr>
          <p:cNvPr id="41" name="SK-30-text-40"/>
          <p:cNvSpPr/>
          <p:nvPr/>
        </p:nvSpPr>
        <p:spPr>
          <a:xfrm>
            <a:off x="6924675" y="4209604"/>
            <a:ext cx="37033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EF7D00"/>
                </a:solidFill>
              </a:rPr>
              <a:t>ADVANCED THERAPIES</a:t>
            </a:r>
            <a:endParaRPr lang="en-US" sz="1350" dirty="0"/>
          </a:p>
        </p:txBody>
      </p:sp>
      <p:sp>
        <p:nvSpPr>
          <p:cNvPr id="42" name="SK-30-text-41"/>
          <p:cNvSpPr/>
          <p:nvPr/>
        </p:nvSpPr>
        <p:spPr>
          <a:xfrm>
            <a:off x="6729413" y="4700141"/>
            <a:ext cx="48529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Stopping SGLT2i prematurely:</a:t>
            </a:r>
            <a:r>
              <a:rPr lang="en-US" sz="1125" dirty="0">
                <a:solidFill>
                  <a:srgbClr val="444444"/>
                </a:solidFill>
              </a:rPr>
              <a:t> Benefit persists even as eGFR falls; don't stop unless eGFR &lt;25/20.</a:t>
            </a:r>
            <a:endParaRPr lang="en-US" sz="1125" dirty="0"/>
          </a:p>
        </p:txBody>
      </p:sp>
      <p:sp>
        <p:nvSpPr>
          <p:cNvPr id="43" name="SK-30-text-42"/>
          <p:cNvSpPr/>
          <p:nvPr/>
        </p:nvSpPr>
        <p:spPr>
          <a:xfrm>
            <a:off x="6729413" y="5214491"/>
            <a:ext cx="48529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Finerenone Monitoring:</a:t>
            </a:r>
            <a:r>
              <a:rPr lang="en-US" sz="1125" dirty="0">
                <a:solidFill>
                  <a:srgbClr val="444444"/>
                </a:solidFill>
              </a:rPr>
              <a:t> Starting without a baseline potassium or failing to monitor at 4 weeks.</a:t>
            </a:r>
            <a:endParaRPr lang="en-US" sz="1125" dirty="0"/>
          </a:p>
        </p:txBody>
      </p:sp>
      <p:sp>
        <p:nvSpPr>
          <p:cNvPr id="44" name="SK-30-text-43"/>
          <p:cNvSpPr/>
          <p:nvPr/>
        </p:nvSpPr>
        <p:spPr>
          <a:xfrm>
            <a:off x="7734151" y="5967561"/>
            <a:ext cx="3705374" cy="185738"/>
          </a:xfrm>
          <a:prstGeom prst="rect">
            <a:avLst/>
          </a:prstGeom>
          <a:noFill/>
          <a:ln/>
        </p:spPr>
        <p:txBody>
          <a:bodyPr vert="horz" wrap="square" lIns="0" tIns="0" rIns="0" bIns="0" rtlCol="0" anchor="ctr"/>
          <a:lstStyle/>
          <a:p>
            <a:pPr marL="0" indent="0" algn="ctr">
              <a:lnSpc>
                <a:spcPts val="1463"/>
              </a:lnSpc>
              <a:buNone/>
            </a:pPr>
            <a:r>
              <a:rPr lang="en-US" sz="975" b="1" dirty="0">
                <a:solidFill>
                  <a:srgbClr val="B71C1C"/>
                </a:solidFill>
              </a:rPr>
              <a:t> ALWAYS check potassium before Finerenone!</a:t>
            </a:r>
            <a:endParaRPr lang="en-US" sz="97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4"/>
          <a:stretch>
            <a:fillRect/>
          </a:stretch>
        </p:blipFill>
        <p:spPr>
          <a:xfrm>
            <a:off x="190500" y="95250"/>
            <a:ext cx="11811000" cy="641896"/>
          </a:xfrm>
          <a:prstGeom prst="rect">
            <a:avLst/>
          </a:prstGeom>
        </p:spPr>
      </p:pic>
      <p:pic>
        <p:nvPicPr>
          <p:cNvPr id="4" name="SK-31-img-3" descr="preencoded.png"/>
          <p:cNvPicPr>
            <a:picLocks noChangeAspect="1"/>
          </p:cNvPicPr>
          <p:nvPr/>
        </p:nvPicPr>
        <p:blipFill>
          <a:blip r:embed="rId5"/>
          <a:stretch>
            <a:fillRect/>
          </a:stretch>
        </p:blipFill>
        <p:spPr>
          <a:xfrm>
            <a:off x="190500" y="1065758"/>
            <a:ext cx="6391275" cy="2024062"/>
          </a:xfrm>
          <a:prstGeom prst="rect">
            <a:avLst/>
          </a:prstGeom>
        </p:spPr>
      </p:pic>
      <p:pic>
        <p:nvPicPr>
          <p:cNvPr id="5" name="SK-31-img-4" descr="preencoded.png"/>
          <p:cNvPicPr>
            <a:picLocks noChangeAspect="1"/>
          </p:cNvPicPr>
          <p:nvPr/>
        </p:nvPicPr>
        <p:blipFill>
          <a:blip r:embed="rId6"/>
          <a:stretch>
            <a:fillRect/>
          </a:stretch>
        </p:blipFill>
        <p:spPr>
          <a:xfrm>
            <a:off x="361950" y="1278136"/>
            <a:ext cx="214313" cy="175320"/>
          </a:xfrm>
          <a:prstGeom prst="rect">
            <a:avLst/>
          </a:prstGeom>
        </p:spPr>
      </p:pic>
      <p:pic>
        <p:nvPicPr>
          <p:cNvPr id="6" name="SK-31-img-5" descr="preencoded.png"/>
          <p:cNvPicPr>
            <a:picLocks noChangeAspect="1"/>
          </p:cNvPicPr>
          <p:nvPr/>
        </p:nvPicPr>
        <p:blipFill>
          <a:blip r:embed="rId7"/>
          <a:stretch>
            <a:fillRect/>
          </a:stretch>
        </p:blipFill>
        <p:spPr>
          <a:xfrm>
            <a:off x="361950" y="1637258"/>
            <a:ext cx="142875" cy="114300"/>
          </a:xfrm>
          <a:prstGeom prst="rect">
            <a:avLst/>
          </a:prstGeom>
        </p:spPr>
      </p:pic>
      <p:pic>
        <p:nvPicPr>
          <p:cNvPr id="7" name="SK-31-img-6" descr="preencoded.png"/>
          <p:cNvPicPr>
            <a:picLocks noChangeAspect="1"/>
          </p:cNvPicPr>
          <p:nvPr/>
        </p:nvPicPr>
        <p:blipFill>
          <a:blip r:embed="rId8"/>
          <a:stretch>
            <a:fillRect/>
          </a:stretch>
        </p:blipFill>
        <p:spPr>
          <a:xfrm>
            <a:off x="361950" y="1919139"/>
            <a:ext cx="142875" cy="114300"/>
          </a:xfrm>
          <a:prstGeom prst="rect">
            <a:avLst/>
          </a:prstGeom>
        </p:spPr>
      </p:pic>
      <p:pic>
        <p:nvPicPr>
          <p:cNvPr id="8" name="SK-31-img-7" descr="preencoded.png"/>
          <p:cNvPicPr>
            <a:picLocks noChangeAspect="1"/>
          </p:cNvPicPr>
          <p:nvPr/>
        </p:nvPicPr>
        <p:blipFill>
          <a:blip r:embed="rId7"/>
          <a:stretch>
            <a:fillRect/>
          </a:stretch>
        </p:blipFill>
        <p:spPr>
          <a:xfrm>
            <a:off x="361950" y="2201019"/>
            <a:ext cx="142875" cy="114300"/>
          </a:xfrm>
          <a:prstGeom prst="rect">
            <a:avLst/>
          </a:prstGeom>
        </p:spPr>
      </p:pic>
      <p:pic>
        <p:nvPicPr>
          <p:cNvPr id="9" name="SK-31-img-8" descr="preencoded.png"/>
          <p:cNvPicPr>
            <a:picLocks noChangeAspect="1"/>
          </p:cNvPicPr>
          <p:nvPr/>
        </p:nvPicPr>
        <p:blipFill>
          <a:blip r:embed="rId9"/>
          <a:stretch>
            <a:fillRect/>
          </a:stretch>
        </p:blipFill>
        <p:spPr>
          <a:xfrm>
            <a:off x="361950" y="2482900"/>
            <a:ext cx="142875" cy="114300"/>
          </a:xfrm>
          <a:prstGeom prst="rect">
            <a:avLst/>
          </a:prstGeom>
        </p:spPr>
      </p:pic>
      <p:pic>
        <p:nvPicPr>
          <p:cNvPr id="10" name="SK-31-img-9" descr="preencoded.png"/>
          <p:cNvPicPr>
            <a:picLocks noChangeAspect="1"/>
          </p:cNvPicPr>
          <p:nvPr/>
        </p:nvPicPr>
        <p:blipFill>
          <a:blip r:embed="rId10"/>
          <a:stretch>
            <a:fillRect/>
          </a:stretch>
        </p:blipFill>
        <p:spPr>
          <a:xfrm>
            <a:off x="190500" y="3232696"/>
            <a:ext cx="6391275" cy="2024062"/>
          </a:xfrm>
          <a:prstGeom prst="rect">
            <a:avLst/>
          </a:prstGeom>
        </p:spPr>
      </p:pic>
      <p:pic>
        <p:nvPicPr>
          <p:cNvPr id="11" name="SK-31-img-10" descr="preencoded.png"/>
          <p:cNvPicPr>
            <a:picLocks noChangeAspect="1"/>
          </p:cNvPicPr>
          <p:nvPr/>
        </p:nvPicPr>
        <p:blipFill>
          <a:blip r:embed="rId11"/>
          <a:stretch>
            <a:fillRect/>
          </a:stretch>
        </p:blipFill>
        <p:spPr>
          <a:xfrm>
            <a:off x="361950" y="3445073"/>
            <a:ext cx="214313" cy="175320"/>
          </a:xfrm>
          <a:prstGeom prst="rect">
            <a:avLst/>
          </a:prstGeom>
        </p:spPr>
      </p:pic>
      <p:pic>
        <p:nvPicPr>
          <p:cNvPr id="12" name="SK-31-img-11" descr="preencoded.png"/>
          <p:cNvPicPr>
            <a:picLocks noChangeAspect="1"/>
          </p:cNvPicPr>
          <p:nvPr/>
        </p:nvPicPr>
        <p:blipFill>
          <a:blip r:embed="rId12"/>
          <a:stretch>
            <a:fillRect/>
          </a:stretch>
        </p:blipFill>
        <p:spPr>
          <a:xfrm>
            <a:off x="361950" y="3804196"/>
            <a:ext cx="142875" cy="114300"/>
          </a:xfrm>
          <a:prstGeom prst="rect">
            <a:avLst/>
          </a:prstGeom>
        </p:spPr>
      </p:pic>
      <p:pic>
        <p:nvPicPr>
          <p:cNvPr id="13" name="SK-31-img-12" descr="preencoded.png"/>
          <p:cNvPicPr>
            <a:picLocks noChangeAspect="1"/>
          </p:cNvPicPr>
          <p:nvPr/>
        </p:nvPicPr>
        <p:blipFill>
          <a:blip r:embed="rId13"/>
          <a:stretch>
            <a:fillRect/>
          </a:stretch>
        </p:blipFill>
        <p:spPr>
          <a:xfrm>
            <a:off x="361950" y="4086076"/>
            <a:ext cx="142875" cy="114300"/>
          </a:xfrm>
          <a:prstGeom prst="rect">
            <a:avLst/>
          </a:prstGeom>
        </p:spPr>
      </p:pic>
      <p:pic>
        <p:nvPicPr>
          <p:cNvPr id="14" name="SK-31-img-13" descr="preencoded.png"/>
          <p:cNvPicPr>
            <a:picLocks noChangeAspect="1"/>
          </p:cNvPicPr>
          <p:nvPr/>
        </p:nvPicPr>
        <p:blipFill>
          <a:blip r:embed="rId14"/>
          <a:stretch>
            <a:fillRect/>
          </a:stretch>
        </p:blipFill>
        <p:spPr>
          <a:xfrm>
            <a:off x="361950" y="4367957"/>
            <a:ext cx="142875" cy="114300"/>
          </a:xfrm>
          <a:prstGeom prst="rect">
            <a:avLst/>
          </a:prstGeom>
        </p:spPr>
      </p:pic>
      <p:pic>
        <p:nvPicPr>
          <p:cNvPr id="15" name="SK-31-img-14" descr="preencoded.png"/>
          <p:cNvPicPr>
            <a:picLocks noChangeAspect="1"/>
          </p:cNvPicPr>
          <p:nvPr/>
        </p:nvPicPr>
        <p:blipFill>
          <a:blip r:embed="rId12"/>
          <a:stretch>
            <a:fillRect/>
          </a:stretch>
        </p:blipFill>
        <p:spPr>
          <a:xfrm>
            <a:off x="361950" y="4649837"/>
            <a:ext cx="142875" cy="114300"/>
          </a:xfrm>
          <a:prstGeom prst="rect">
            <a:avLst/>
          </a:prstGeom>
        </p:spPr>
      </p:pic>
      <p:pic>
        <p:nvPicPr>
          <p:cNvPr id="16" name="SK-31-img-15" descr="preencoded.png"/>
          <p:cNvPicPr>
            <a:picLocks noChangeAspect="1"/>
          </p:cNvPicPr>
          <p:nvPr/>
        </p:nvPicPr>
        <p:blipFill>
          <a:blip r:embed="rId15"/>
          <a:stretch>
            <a:fillRect/>
          </a:stretch>
        </p:blipFill>
        <p:spPr>
          <a:xfrm>
            <a:off x="6772275" y="1065758"/>
            <a:ext cx="5229225" cy="2024062"/>
          </a:xfrm>
          <a:prstGeom prst="rect">
            <a:avLst/>
          </a:prstGeom>
        </p:spPr>
      </p:pic>
      <p:pic>
        <p:nvPicPr>
          <p:cNvPr id="17" name="SK-31-img-16" descr="preencoded.png"/>
          <p:cNvPicPr>
            <a:picLocks noChangeAspect="1"/>
          </p:cNvPicPr>
          <p:nvPr/>
        </p:nvPicPr>
        <p:blipFill>
          <a:blip r:embed="rId16"/>
          <a:stretch>
            <a:fillRect/>
          </a:stretch>
        </p:blipFill>
        <p:spPr>
          <a:xfrm>
            <a:off x="6943725" y="1278136"/>
            <a:ext cx="214313" cy="175320"/>
          </a:xfrm>
          <a:prstGeom prst="rect">
            <a:avLst/>
          </a:prstGeom>
        </p:spPr>
      </p:pic>
      <p:pic>
        <p:nvPicPr>
          <p:cNvPr id="18" name="SK-31-img-17" descr="preencoded.png"/>
          <p:cNvPicPr>
            <a:picLocks noChangeAspect="1"/>
          </p:cNvPicPr>
          <p:nvPr/>
        </p:nvPicPr>
        <p:blipFill>
          <a:blip r:embed="rId17"/>
          <a:stretch>
            <a:fillRect/>
          </a:stretch>
        </p:blipFill>
        <p:spPr>
          <a:xfrm>
            <a:off x="6943725" y="1608683"/>
            <a:ext cx="342007" cy="180975"/>
          </a:xfrm>
          <a:prstGeom prst="rect">
            <a:avLst/>
          </a:prstGeom>
        </p:spPr>
      </p:pic>
      <p:pic>
        <p:nvPicPr>
          <p:cNvPr id="19" name="SK-31-img-18" descr="preencoded.png"/>
          <p:cNvPicPr>
            <a:picLocks noChangeAspect="1"/>
          </p:cNvPicPr>
          <p:nvPr/>
        </p:nvPicPr>
        <p:blipFill>
          <a:blip r:embed="rId18"/>
          <a:stretch>
            <a:fillRect/>
          </a:stretch>
        </p:blipFill>
        <p:spPr>
          <a:xfrm>
            <a:off x="6943725" y="1870621"/>
            <a:ext cx="342007" cy="180975"/>
          </a:xfrm>
          <a:prstGeom prst="rect">
            <a:avLst/>
          </a:prstGeom>
        </p:spPr>
      </p:pic>
      <p:pic>
        <p:nvPicPr>
          <p:cNvPr id="20" name="SK-31-img-19" descr="preencoded.png"/>
          <p:cNvPicPr>
            <a:picLocks noChangeAspect="1"/>
          </p:cNvPicPr>
          <p:nvPr/>
        </p:nvPicPr>
        <p:blipFill>
          <a:blip r:embed="rId19"/>
          <a:stretch>
            <a:fillRect/>
          </a:stretch>
        </p:blipFill>
        <p:spPr>
          <a:xfrm>
            <a:off x="6943725" y="2132558"/>
            <a:ext cx="342007" cy="180975"/>
          </a:xfrm>
          <a:prstGeom prst="rect">
            <a:avLst/>
          </a:prstGeom>
        </p:spPr>
      </p:pic>
      <p:pic>
        <p:nvPicPr>
          <p:cNvPr id="21" name="SK-31-img-20" descr="preencoded.png"/>
          <p:cNvPicPr>
            <a:picLocks noChangeAspect="1"/>
          </p:cNvPicPr>
          <p:nvPr/>
        </p:nvPicPr>
        <p:blipFill>
          <a:blip r:embed="rId18"/>
          <a:stretch>
            <a:fillRect/>
          </a:stretch>
        </p:blipFill>
        <p:spPr>
          <a:xfrm>
            <a:off x="6943725" y="2394496"/>
            <a:ext cx="342007" cy="180975"/>
          </a:xfrm>
          <a:prstGeom prst="rect">
            <a:avLst/>
          </a:prstGeom>
        </p:spPr>
      </p:pic>
      <p:pic>
        <p:nvPicPr>
          <p:cNvPr id="22" name="SK-31-img-21" descr="preencoded.png"/>
          <p:cNvPicPr>
            <a:picLocks noChangeAspect="1"/>
          </p:cNvPicPr>
          <p:nvPr/>
        </p:nvPicPr>
        <p:blipFill>
          <a:blip r:embed="rId20"/>
          <a:stretch>
            <a:fillRect/>
          </a:stretch>
        </p:blipFill>
        <p:spPr>
          <a:xfrm>
            <a:off x="6943725" y="2656433"/>
            <a:ext cx="310158" cy="180975"/>
          </a:xfrm>
          <a:prstGeom prst="rect">
            <a:avLst/>
          </a:prstGeom>
        </p:spPr>
      </p:pic>
      <p:pic>
        <p:nvPicPr>
          <p:cNvPr id="23" name="SK-31-img-22" descr="preencoded.png"/>
          <p:cNvPicPr>
            <a:picLocks noChangeAspect="1"/>
          </p:cNvPicPr>
          <p:nvPr/>
        </p:nvPicPr>
        <p:blipFill>
          <a:blip r:embed="rId21"/>
          <a:stretch>
            <a:fillRect/>
          </a:stretch>
        </p:blipFill>
        <p:spPr>
          <a:xfrm>
            <a:off x="6772275" y="3232696"/>
            <a:ext cx="5229225" cy="2024062"/>
          </a:xfrm>
          <a:prstGeom prst="rect">
            <a:avLst/>
          </a:prstGeom>
        </p:spPr>
      </p:pic>
      <p:pic>
        <p:nvPicPr>
          <p:cNvPr id="24" name="SK-31-img-23" descr="preencoded.png"/>
          <p:cNvPicPr>
            <a:picLocks noChangeAspect="1"/>
          </p:cNvPicPr>
          <p:nvPr/>
        </p:nvPicPr>
        <p:blipFill>
          <a:blip r:embed="rId22"/>
          <a:stretch>
            <a:fillRect/>
          </a:stretch>
        </p:blipFill>
        <p:spPr>
          <a:xfrm>
            <a:off x="6943725" y="3445073"/>
            <a:ext cx="214313" cy="175320"/>
          </a:xfrm>
          <a:prstGeom prst="rect">
            <a:avLst/>
          </a:prstGeom>
        </p:spPr>
      </p:pic>
      <p:pic>
        <p:nvPicPr>
          <p:cNvPr id="25" name="SK-31-img-24" descr="preencoded.png"/>
          <p:cNvPicPr>
            <a:picLocks noChangeAspect="1"/>
          </p:cNvPicPr>
          <p:nvPr/>
        </p:nvPicPr>
        <p:blipFill>
          <a:blip r:embed="rId23"/>
          <a:stretch>
            <a:fillRect/>
          </a:stretch>
        </p:blipFill>
        <p:spPr>
          <a:xfrm>
            <a:off x="6943725" y="3804196"/>
            <a:ext cx="142875" cy="114300"/>
          </a:xfrm>
          <a:prstGeom prst="rect">
            <a:avLst/>
          </a:prstGeom>
        </p:spPr>
      </p:pic>
      <p:pic>
        <p:nvPicPr>
          <p:cNvPr id="26" name="SK-31-img-25" descr="preencoded.png"/>
          <p:cNvPicPr>
            <a:picLocks noChangeAspect="1"/>
          </p:cNvPicPr>
          <p:nvPr/>
        </p:nvPicPr>
        <p:blipFill>
          <a:blip r:embed="rId24"/>
          <a:stretch>
            <a:fillRect/>
          </a:stretch>
        </p:blipFill>
        <p:spPr>
          <a:xfrm>
            <a:off x="6943725" y="4066133"/>
            <a:ext cx="142875" cy="114300"/>
          </a:xfrm>
          <a:prstGeom prst="rect">
            <a:avLst/>
          </a:prstGeom>
        </p:spPr>
      </p:pic>
      <p:pic>
        <p:nvPicPr>
          <p:cNvPr id="27" name="SK-31-img-26" descr="preencoded.png"/>
          <p:cNvPicPr>
            <a:picLocks noChangeAspect="1"/>
          </p:cNvPicPr>
          <p:nvPr/>
        </p:nvPicPr>
        <p:blipFill>
          <a:blip r:embed="rId23"/>
          <a:stretch>
            <a:fillRect/>
          </a:stretch>
        </p:blipFill>
        <p:spPr>
          <a:xfrm>
            <a:off x="6943725" y="4328071"/>
            <a:ext cx="142875" cy="114300"/>
          </a:xfrm>
          <a:prstGeom prst="rect">
            <a:avLst/>
          </a:prstGeom>
        </p:spPr>
      </p:pic>
      <p:pic>
        <p:nvPicPr>
          <p:cNvPr id="28" name="SK-31-img-27" descr="preencoded.png"/>
          <p:cNvPicPr>
            <a:picLocks noChangeAspect="1"/>
          </p:cNvPicPr>
          <p:nvPr/>
        </p:nvPicPr>
        <p:blipFill>
          <a:blip r:embed="rId24"/>
          <a:stretch>
            <a:fillRect/>
          </a:stretch>
        </p:blipFill>
        <p:spPr>
          <a:xfrm>
            <a:off x="6943725" y="4590008"/>
            <a:ext cx="142875" cy="114300"/>
          </a:xfrm>
          <a:prstGeom prst="rect">
            <a:avLst/>
          </a:prstGeom>
        </p:spPr>
      </p:pic>
      <p:pic>
        <p:nvPicPr>
          <p:cNvPr id="29" name="SK-31-img-28" descr="preencoded.png"/>
          <p:cNvPicPr>
            <a:picLocks noChangeAspect="1"/>
          </p:cNvPicPr>
          <p:nvPr/>
        </p:nvPicPr>
        <p:blipFill>
          <a:blip r:embed="rId23"/>
          <a:stretch>
            <a:fillRect/>
          </a:stretch>
        </p:blipFill>
        <p:spPr>
          <a:xfrm>
            <a:off x="6943725" y="4851946"/>
            <a:ext cx="142875" cy="114300"/>
          </a:xfrm>
          <a:prstGeom prst="rect">
            <a:avLst/>
          </a:prstGeom>
        </p:spPr>
      </p:pic>
      <p:sp>
        <p:nvSpPr>
          <p:cNvPr id="30" name="SK-31-text-29"/>
          <p:cNvSpPr/>
          <p:nvPr/>
        </p:nvSpPr>
        <p:spPr>
          <a:xfrm>
            <a:off x="381000" y="209550"/>
            <a:ext cx="2807940"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31" name="SK-31-text-30"/>
          <p:cNvSpPr/>
          <p:nvPr/>
        </p:nvSpPr>
        <p:spPr>
          <a:xfrm>
            <a:off x="381000" y="371475"/>
            <a:ext cx="658368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Quick Recall and Sources</a:t>
            </a:r>
            <a:endParaRPr lang="en-US" sz="1800" dirty="0"/>
          </a:p>
        </p:txBody>
      </p:sp>
      <p:sp>
        <p:nvSpPr>
          <p:cNvPr id="32" name="SK-31-text-31"/>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33" name="SK-31-text-32"/>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4" name="SK-31-text-33"/>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5" name="SK-31-text-34"/>
          <p:cNvSpPr/>
          <p:nvPr/>
        </p:nvSpPr>
        <p:spPr>
          <a:xfrm>
            <a:off x="671513" y="1237208"/>
            <a:ext cx="6048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AKT Fast Facts</a:t>
            </a:r>
            <a:endParaRPr lang="en-US" sz="1350" dirty="0"/>
          </a:p>
        </p:txBody>
      </p:sp>
      <p:sp>
        <p:nvSpPr>
          <p:cNvPr id="36" name="SK-31-text-35"/>
          <p:cNvSpPr/>
          <p:nvPr/>
        </p:nvSpPr>
        <p:spPr>
          <a:xfrm>
            <a:off x="581025" y="1608683"/>
            <a:ext cx="11468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UACR 3–30:</a:t>
            </a:r>
            <a:r>
              <a:rPr lang="en-US" sz="1050" dirty="0">
                <a:solidFill>
                  <a:srgbClr val="2D2D2D"/>
                </a:solidFill>
              </a:rPr>
              <a:t> Start ACEi/ARB + SGLT2i regardless of HbA1c (NICE NG28).</a:t>
            </a:r>
            <a:endParaRPr lang="en-US" sz="1050" dirty="0"/>
          </a:p>
        </p:txBody>
      </p:sp>
      <p:sp>
        <p:nvSpPr>
          <p:cNvPr id="37" name="SK-31-text-36"/>
          <p:cNvSpPr/>
          <p:nvPr/>
        </p:nvSpPr>
        <p:spPr>
          <a:xfrm>
            <a:off x="581025" y="1890564"/>
            <a:ext cx="949452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Metformin:</a:t>
            </a:r>
            <a:r>
              <a:rPr lang="en-US" sz="1050" dirty="0">
                <a:solidFill>
                  <a:srgbClr val="2D2D2D"/>
                </a:solidFill>
              </a:rPr>
              <a:t> Review at eGFR 45 (max 1g); STOP if </a:t>
            </a:r>
            <a:r>
              <a:rPr lang="en-US" sz="1050" b="1" dirty="0">
                <a:solidFill>
                  <a:srgbClr val="D32F2F"/>
                </a:solidFill>
              </a:rPr>
              <a:t>eGFR &lt;30</a:t>
            </a:r>
            <a:r>
              <a:rPr lang="en-US" sz="1050" dirty="0">
                <a:solidFill>
                  <a:srgbClr val="2D2D2D"/>
                </a:solidFill>
              </a:rPr>
              <a:t>.</a:t>
            </a:r>
            <a:endParaRPr lang="en-US" sz="1050" dirty="0"/>
          </a:p>
        </p:txBody>
      </p:sp>
      <p:sp>
        <p:nvSpPr>
          <p:cNvPr id="38" name="SK-31-text-37"/>
          <p:cNvSpPr/>
          <p:nvPr/>
        </p:nvSpPr>
        <p:spPr>
          <a:xfrm>
            <a:off x="581025" y="2172444"/>
            <a:ext cx="1050798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Linagliptin:</a:t>
            </a:r>
            <a:r>
              <a:rPr lang="en-US" sz="1050" dirty="0">
                <a:solidFill>
                  <a:srgbClr val="2D2D2D"/>
                </a:solidFill>
              </a:rPr>
              <a:t> The only DPP-4i requiring NO dose adjustment in CKD.</a:t>
            </a:r>
            <a:endParaRPr lang="en-US" sz="1050" dirty="0"/>
          </a:p>
        </p:txBody>
      </p:sp>
      <p:sp>
        <p:nvSpPr>
          <p:cNvPr id="39" name="SK-31-text-38"/>
          <p:cNvSpPr/>
          <p:nvPr/>
        </p:nvSpPr>
        <p:spPr>
          <a:xfrm>
            <a:off x="581025" y="2454325"/>
            <a:ext cx="1125474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ACEi Dip:</a:t>
            </a:r>
            <a:r>
              <a:rPr lang="en-US" sz="1050" dirty="0">
                <a:solidFill>
                  <a:srgbClr val="2D2D2D"/>
                </a:solidFill>
              </a:rPr>
              <a:t> eGFR fall up to 25% is expected and protective; don't stop!</a:t>
            </a:r>
            <a:endParaRPr lang="en-US" sz="1050" dirty="0"/>
          </a:p>
        </p:txBody>
      </p:sp>
      <p:sp>
        <p:nvSpPr>
          <p:cNvPr id="40" name="SK-31-text-39"/>
          <p:cNvSpPr/>
          <p:nvPr/>
        </p:nvSpPr>
        <p:spPr>
          <a:xfrm>
            <a:off x="671513" y="3404146"/>
            <a:ext cx="6048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Management Triggers</a:t>
            </a:r>
            <a:endParaRPr lang="en-US" sz="1350" dirty="0"/>
          </a:p>
        </p:txBody>
      </p:sp>
      <p:sp>
        <p:nvSpPr>
          <p:cNvPr id="41" name="SK-31-text-40"/>
          <p:cNvSpPr/>
          <p:nvPr/>
        </p:nvSpPr>
        <p:spPr>
          <a:xfrm>
            <a:off x="581025" y="3775621"/>
            <a:ext cx="944118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BP Target:</a:t>
            </a:r>
            <a:r>
              <a:rPr lang="en-US" sz="1050" dirty="0">
                <a:solidFill>
                  <a:srgbClr val="2D2D2D"/>
                </a:solidFill>
              </a:rPr>
              <a:t> &lt;130/80 mmHg if CKD + proteinuria (UACR ≥3).</a:t>
            </a:r>
            <a:endParaRPr lang="en-US" sz="1050" dirty="0"/>
          </a:p>
        </p:txBody>
      </p:sp>
      <p:sp>
        <p:nvSpPr>
          <p:cNvPr id="42" name="SK-31-text-41"/>
          <p:cNvSpPr/>
          <p:nvPr/>
        </p:nvSpPr>
        <p:spPr>
          <a:xfrm>
            <a:off x="581025" y="4057501"/>
            <a:ext cx="1034796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Finerenone:</a:t>
            </a:r>
            <a:r>
              <a:rPr lang="en-US" sz="1050" dirty="0">
                <a:solidFill>
                  <a:srgbClr val="2D2D2D"/>
                </a:solidFill>
              </a:rPr>
              <a:t> Add-on for Stage 3-4 CKD + albuminuria if K+ ≤4.8.</a:t>
            </a:r>
            <a:endParaRPr lang="en-US" sz="1050" dirty="0"/>
          </a:p>
        </p:txBody>
      </p:sp>
      <p:sp>
        <p:nvSpPr>
          <p:cNvPr id="43" name="SK-31-text-42"/>
          <p:cNvSpPr/>
          <p:nvPr/>
        </p:nvSpPr>
        <p:spPr>
          <a:xfrm>
            <a:off x="581025" y="4339382"/>
            <a:ext cx="11610975"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SADMAN:</a:t>
            </a:r>
            <a:r>
              <a:rPr lang="en-US" sz="1050" dirty="0">
                <a:solidFill>
                  <a:srgbClr val="2D2D2D"/>
                </a:solidFill>
              </a:rPr>
              <a:t> Sick day rules for SGLT2i, ACEi, Diuretics, Metformin, ARBs, NSAIDs.</a:t>
            </a:r>
            <a:endParaRPr lang="en-US" sz="1050" dirty="0"/>
          </a:p>
        </p:txBody>
      </p:sp>
      <p:sp>
        <p:nvSpPr>
          <p:cNvPr id="44" name="SK-31-text-43"/>
          <p:cNvSpPr/>
          <p:nvPr/>
        </p:nvSpPr>
        <p:spPr>
          <a:xfrm>
            <a:off x="581025" y="4621262"/>
            <a:ext cx="101346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Referral:</a:t>
            </a:r>
            <a:r>
              <a:rPr lang="en-US" sz="1050" dirty="0">
                <a:solidFill>
                  <a:srgbClr val="2D2D2D"/>
                </a:solidFill>
              </a:rPr>
              <a:t> eGFR &lt;30, decline &gt;5/yr, or UACR &gt;70 despite meds.</a:t>
            </a:r>
            <a:endParaRPr lang="en-US" sz="1050" dirty="0"/>
          </a:p>
        </p:txBody>
      </p:sp>
      <p:sp>
        <p:nvSpPr>
          <p:cNvPr id="45" name="SK-31-text-44"/>
          <p:cNvSpPr/>
          <p:nvPr/>
        </p:nvSpPr>
        <p:spPr>
          <a:xfrm>
            <a:off x="7253288" y="1237208"/>
            <a:ext cx="48863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Primary Guidelines</a:t>
            </a:r>
            <a:endParaRPr lang="en-US" sz="1350" dirty="0"/>
          </a:p>
        </p:txBody>
      </p:sp>
      <p:sp>
        <p:nvSpPr>
          <p:cNvPr id="46" name="SK-31-text-45"/>
          <p:cNvSpPr/>
          <p:nvPr/>
        </p:nvSpPr>
        <p:spPr>
          <a:xfrm>
            <a:off x="7000875" y="1608683"/>
            <a:ext cx="304402" cy="180975"/>
          </a:xfrm>
          <a:prstGeom prst="rect">
            <a:avLst/>
          </a:prstGeom>
          <a:noFill/>
          <a:ln/>
        </p:spPr>
        <p:txBody>
          <a:bodyPr vert="horz" wrap="none" lIns="0" tIns="0" rIns="0" bIns="0" rtlCol="0" anchor="ctr"/>
          <a:lstStyle/>
          <a:p>
            <a:pPr marL="0" indent="0">
              <a:lnSpc>
                <a:spcPts val="1125"/>
              </a:lnSpc>
              <a:buNone/>
            </a:pPr>
            <a:r>
              <a:rPr lang="en-US" sz="750" b="1" dirty="0">
                <a:solidFill>
                  <a:srgbClr val="EF7D00"/>
                </a:solidFill>
              </a:rPr>
              <a:t>NICE</a:t>
            </a:r>
            <a:endParaRPr lang="en-US" sz="750" dirty="0"/>
          </a:p>
        </p:txBody>
      </p:sp>
      <p:sp>
        <p:nvSpPr>
          <p:cNvPr id="47" name="SK-31-text-46"/>
          <p:cNvSpPr/>
          <p:nvPr/>
        </p:nvSpPr>
        <p:spPr>
          <a:xfrm>
            <a:off x="7361932" y="1608683"/>
            <a:ext cx="4830068" cy="185738"/>
          </a:xfrm>
          <a:prstGeom prst="rect">
            <a:avLst/>
          </a:prstGeom>
          <a:noFill/>
          <a:ln/>
        </p:spPr>
        <p:txBody>
          <a:bodyPr vert="horz" wrap="square" lIns="0" tIns="0" rIns="0" bIns="0" rtlCol="0" anchor="ctr"/>
          <a:lstStyle/>
          <a:p>
            <a:pPr marL="0" indent="0">
              <a:lnSpc>
                <a:spcPts val="1463"/>
              </a:lnSpc>
              <a:buNone/>
            </a:pPr>
            <a:r>
              <a:rPr lang="en-US" sz="975" dirty="0">
                <a:solidFill>
                  <a:srgbClr val="444444"/>
                </a:solidFill>
              </a:rPr>
              <a:t>NG28: Type 2 Diabetes (Updated Feb 2026)</a:t>
            </a:r>
            <a:endParaRPr lang="en-US" sz="975" dirty="0"/>
          </a:p>
        </p:txBody>
      </p:sp>
      <p:sp>
        <p:nvSpPr>
          <p:cNvPr id="48" name="SK-31-text-47"/>
          <p:cNvSpPr/>
          <p:nvPr/>
        </p:nvSpPr>
        <p:spPr>
          <a:xfrm>
            <a:off x="7000875" y="1870621"/>
            <a:ext cx="304402" cy="180975"/>
          </a:xfrm>
          <a:prstGeom prst="rect">
            <a:avLst/>
          </a:prstGeom>
          <a:noFill/>
          <a:ln/>
        </p:spPr>
        <p:txBody>
          <a:bodyPr vert="horz" wrap="none" lIns="0" tIns="0" rIns="0" bIns="0" rtlCol="0" anchor="ctr"/>
          <a:lstStyle/>
          <a:p>
            <a:pPr marL="0" indent="0">
              <a:lnSpc>
                <a:spcPts val="1125"/>
              </a:lnSpc>
              <a:buNone/>
            </a:pPr>
            <a:r>
              <a:rPr lang="en-US" sz="750" b="1" dirty="0">
                <a:solidFill>
                  <a:srgbClr val="EF7D00"/>
                </a:solidFill>
              </a:rPr>
              <a:t>NICE</a:t>
            </a:r>
            <a:endParaRPr lang="en-US" sz="750" dirty="0"/>
          </a:p>
        </p:txBody>
      </p:sp>
      <p:sp>
        <p:nvSpPr>
          <p:cNvPr id="49" name="SK-31-text-48"/>
          <p:cNvSpPr/>
          <p:nvPr/>
        </p:nvSpPr>
        <p:spPr>
          <a:xfrm>
            <a:off x="7361932" y="1870621"/>
            <a:ext cx="4830068" cy="185738"/>
          </a:xfrm>
          <a:prstGeom prst="rect">
            <a:avLst/>
          </a:prstGeom>
          <a:noFill/>
          <a:ln/>
        </p:spPr>
        <p:txBody>
          <a:bodyPr vert="horz" wrap="square" lIns="0" tIns="0" rIns="0" bIns="0" rtlCol="0" anchor="ctr"/>
          <a:lstStyle/>
          <a:p>
            <a:pPr marL="0" indent="0">
              <a:lnSpc>
                <a:spcPts val="1463"/>
              </a:lnSpc>
              <a:buNone/>
            </a:pPr>
            <a:r>
              <a:rPr lang="en-US" sz="975" dirty="0">
                <a:solidFill>
                  <a:srgbClr val="444444"/>
                </a:solidFill>
              </a:rPr>
              <a:t>NG203: Chronic Kidney Disease (Updated 2021)</a:t>
            </a:r>
            <a:endParaRPr lang="en-US" sz="975" dirty="0"/>
          </a:p>
        </p:txBody>
      </p:sp>
      <p:sp>
        <p:nvSpPr>
          <p:cNvPr id="50" name="SK-31-text-49"/>
          <p:cNvSpPr/>
          <p:nvPr/>
        </p:nvSpPr>
        <p:spPr>
          <a:xfrm>
            <a:off x="7000875" y="2132558"/>
            <a:ext cx="304402" cy="180975"/>
          </a:xfrm>
          <a:prstGeom prst="rect">
            <a:avLst/>
          </a:prstGeom>
          <a:noFill/>
          <a:ln/>
        </p:spPr>
        <p:txBody>
          <a:bodyPr vert="horz" wrap="none" lIns="0" tIns="0" rIns="0" bIns="0" rtlCol="0" anchor="ctr"/>
          <a:lstStyle/>
          <a:p>
            <a:pPr marL="0" indent="0">
              <a:lnSpc>
                <a:spcPts val="1125"/>
              </a:lnSpc>
              <a:buNone/>
            </a:pPr>
            <a:r>
              <a:rPr lang="en-US" sz="750" b="1" dirty="0">
                <a:solidFill>
                  <a:srgbClr val="EF7D00"/>
                </a:solidFill>
              </a:rPr>
              <a:t>NICE</a:t>
            </a:r>
            <a:endParaRPr lang="en-US" sz="750" dirty="0"/>
          </a:p>
        </p:txBody>
      </p:sp>
      <p:sp>
        <p:nvSpPr>
          <p:cNvPr id="51" name="SK-31-text-50"/>
          <p:cNvSpPr/>
          <p:nvPr/>
        </p:nvSpPr>
        <p:spPr>
          <a:xfrm>
            <a:off x="7361932" y="2132558"/>
            <a:ext cx="4830068" cy="185738"/>
          </a:xfrm>
          <a:prstGeom prst="rect">
            <a:avLst/>
          </a:prstGeom>
          <a:noFill/>
          <a:ln/>
        </p:spPr>
        <p:txBody>
          <a:bodyPr vert="horz" wrap="square" lIns="0" tIns="0" rIns="0" bIns="0" rtlCol="0" anchor="ctr"/>
          <a:lstStyle/>
          <a:p>
            <a:pPr marL="0" indent="0">
              <a:lnSpc>
                <a:spcPts val="1463"/>
              </a:lnSpc>
              <a:buNone/>
            </a:pPr>
            <a:r>
              <a:rPr lang="en-US" sz="975" dirty="0">
                <a:solidFill>
                  <a:srgbClr val="444444"/>
                </a:solidFill>
              </a:rPr>
              <a:t>TA877: Finerenone for T2DM (March 2023)</a:t>
            </a:r>
            <a:endParaRPr lang="en-US" sz="975" dirty="0"/>
          </a:p>
        </p:txBody>
      </p:sp>
      <p:sp>
        <p:nvSpPr>
          <p:cNvPr id="52" name="SK-31-text-51"/>
          <p:cNvSpPr/>
          <p:nvPr/>
        </p:nvSpPr>
        <p:spPr>
          <a:xfrm>
            <a:off x="7000875" y="2394496"/>
            <a:ext cx="304402" cy="180975"/>
          </a:xfrm>
          <a:prstGeom prst="rect">
            <a:avLst/>
          </a:prstGeom>
          <a:noFill/>
          <a:ln/>
        </p:spPr>
        <p:txBody>
          <a:bodyPr vert="horz" wrap="none" lIns="0" tIns="0" rIns="0" bIns="0" rtlCol="0" anchor="ctr"/>
          <a:lstStyle/>
          <a:p>
            <a:pPr marL="0" indent="0">
              <a:lnSpc>
                <a:spcPts val="1125"/>
              </a:lnSpc>
              <a:buNone/>
            </a:pPr>
            <a:r>
              <a:rPr lang="en-US" sz="750" b="1" dirty="0">
                <a:solidFill>
                  <a:srgbClr val="EF7D00"/>
                </a:solidFill>
              </a:rPr>
              <a:t>NICE</a:t>
            </a:r>
            <a:endParaRPr lang="en-US" sz="750" dirty="0"/>
          </a:p>
        </p:txBody>
      </p:sp>
      <p:sp>
        <p:nvSpPr>
          <p:cNvPr id="53" name="SK-31-text-52"/>
          <p:cNvSpPr/>
          <p:nvPr/>
        </p:nvSpPr>
        <p:spPr>
          <a:xfrm>
            <a:off x="7361932" y="2394496"/>
            <a:ext cx="4830068" cy="185738"/>
          </a:xfrm>
          <a:prstGeom prst="rect">
            <a:avLst/>
          </a:prstGeom>
          <a:noFill/>
          <a:ln/>
        </p:spPr>
        <p:txBody>
          <a:bodyPr vert="horz" wrap="square" lIns="0" tIns="0" rIns="0" bIns="0" rtlCol="0" anchor="ctr"/>
          <a:lstStyle/>
          <a:p>
            <a:pPr marL="0" indent="0">
              <a:lnSpc>
                <a:spcPts val="1463"/>
              </a:lnSpc>
              <a:buNone/>
            </a:pPr>
            <a:r>
              <a:rPr lang="en-US" sz="975" dirty="0">
                <a:solidFill>
                  <a:srgbClr val="444444"/>
                </a:solidFill>
              </a:rPr>
              <a:t>TA775/TA942: Dapagliflozin &amp; Empagliflozin</a:t>
            </a:r>
            <a:endParaRPr lang="en-US" sz="975" dirty="0"/>
          </a:p>
        </p:txBody>
      </p:sp>
      <p:sp>
        <p:nvSpPr>
          <p:cNvPr id="54" name="SK-31-text-53"/>
          <p:cNvSpPr/>
          <p:nvPr/>
        </p:nvSpPr>
        <p:spPr>
          <a:xfrm>
            <a:off x="7000875" y="2656433"/>
            <a:ext cx="216534" cy="180975"/>
          </a:xfrm>
          <a:prstGeom prst="rect">
            <a:avLst/>
          </a:prstGeom>
          <a:noFill/>
          <a:ln/>
        </p:spPr>
        <p:txBody>
          <a:bodyPr vert="horz" wrap="none" lIns="0" tIns="0" rIns="0" bIns="0" rtlCol="0" anchor="ctr"/>
          <a:lstStyle/>
          <a:p>
            <a:pPr marL="0" indent="0">
              <a:lnSpc>
                <a:spcPts val="1125"/>
              </a:lnSpc>
              <a:buNone/>
            </a:pPr>
            <a:r>
              <a:rPr lang="en-US" sz="750" b="1" dirty="0">
                <a:solidFill>
                  <a:srgbClr val="EF7D00"/>
                </a:solidFill>
              </a:rPr>
              <a:t>BNF</a:t>
            </a:r>
            <a:endParaRPr lang="en-US" sz="750" dirty="0"/>
          </a:p>
        </p:txBody>
      </p:sp>
      <p:sp>
        <p:nvSpPr>
          <p:cNvPr id="55" name="SK-31-text-54"/>
          <p:cNvSpPr/>
          <p:nvPr/>
        </p:nvSpPr>
        <p:spPr>
          <a:xfrm>
            <a:off x="7330083" y="2656433"/>
            <a:ext cx="4861917" cy="185738"/>
          </a:xfrm>
          <a:prstGeom prst="rect">
            <a:avLst/>
          </a:prstGeom>
          <a:noFill/>
          <a:ln/>
        </p:spPr>
        <p:txBody>
          <a:bodyPr vert="horz" wrap="square" lIns="0" tIns="0" rIns="0" bIns="0" rtlCol="0" anchor="ctr"/>
          <a:lstStyle/>
          <a:p>
            <a:pPr marL="0" indent="0">
              <a:lnSpc>
                <a:spcPts val="1463"/>
              </a:lnSpc>
              <a:buNone/>
            </a:pPr>
            <a:r>
              <a:rPr lang="en-US" sz="975" dirty="0">
                <a:solidFill>
                  <a:srgbClr val="444444"/>
                </a:solidFill>
              </a:rPr>
              <a:t>British National Formulary (Current 2026 Edition)</a:t>
            </a:r>
            <a:endParaRPr lang="en-US" sz="975" dirty="0"/>
          </a:p>
        </p:txBody>
      </p:sp>
      <p:sp>
        <p:nvSpPr>
          <p:cNvPr id="56" name="SK-31-text-55"/>
          <p:cNvSpPr/>
          <p:nvPr/>
        </p:nvSpPr>
        <p:spPr>
          <a:xfrm>
            <a:off x="7253288" y="3404146"/>
            <a:ext cx="48863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Key Evidence &amp; Trials</a:t>
            </a:r>
            <a:endParaRPr lang="en-US" sz="1350" dirty="0"/>
          </a:p>
        </p:txBody>
      </p:sp>
      <p:sp>
        <p:nvSpPr>
          <p:cNvPr id="57" name="SK-31-text-56"/>
          <p:cNvSpPr/>
          <p:nvPr/>
        </p:nvSpPr>
        <p:spPr>
          <a:xfrm>
            <a:off x="7162800" y="3775621"/>
            <a:ext cx="50292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CREDENCE:</a:t>
            </a:r>
            <a:r>
              <a:rPr lang="en-US" sz="975" dirty="0">
                <a:solidFill>
                  <a:srgbClr val="444444"/>
                </a:solidFill>
              </a:rPr>
              <a:t> Canagliflozin renal benefits in DKD.</a:t>
            </a:r>
            <a:endParaRPr lang="en-US" sz="975" dirty="0"/>
          </a:p>
        </p:txBody>
      </p:sp>
      <p:sp>
        <p:nvSpPr>
          <p:cNvPr id="58" name="SK-31-text-57"/>
          <p:cNvSpPr/>
          <p:nvPr/>
        </p:nvSpPr>
        <p:spPr>
          <a:xfrm>
            <a:off x="7162800" y="4037558"/>
            <a:ext cx="50292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DAPA-CKD:</a:t>
            </a:r>
            <a:r>
              <a:rPr lang="en-US" sz="975" dirty="0">
                <a:solidFill>
                  <a:srgbClr val="444444"/>
                </a:solidFill>
              </a:rPr>
              <a:t> Dapagliflozin in CKD (+/- diabetes).</a:t>
            </a:r>
            <a:endParaRPr lang="en-US" sz="975" dirty="0"/>
          </a:p>
        </p:txBody>
      </p:sp>
      <p:sp>
        <p:nvSpPr>
          <p:cNvPr id="59" name="SK-31-text-58"/>
          <p:cNvSpPr/>
          <p:nvPr/>
        </p:nvSpPr>
        <p:spPr>
          <a:xfrm>
            <a:off x="7162800" y="4299496"/>
            <a:ext cx="50292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EMPA-KIDNEY:</a:t>
            </a:r>
            <a:r>
              <a:rPr lang="en-US" sz="975" dirty="0">
                <a:solidFill>
                  <a:srgbClr val="444444"/>
                </a:solidFill>
              </a:rPr>
              <a:t> Breadth of empagliflozin renal benefit.</a:t>
            </a:r>
            <a:endParaRPr lang="en-US" sz="975" dirty="0"/>
          </a:p>
        </p:txBody>
      </p:sp>
      <p:sp>
        <p:nvSpPr>
          <p:cNvPr id="60" name="SK-31-text-59"/>
          <p:cNvSpPr/>
          <p:nvPr/>
        </p:nvSpPr>
        <p:spPr>
          <a:xfrm>
            <a:off x="7162800" y="4561433"/>
            <a:ext cx="50292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FLOW:</a:t>
            </a:r>
            <a:r>
              <a:rPr lang="en-US" sz="975" dirty="0">
                <a:solidFill>
                  <a:srgbClr val="444444"/>
                </a:solidFill>
              </a:rPr>
              <a:t> Semaglutide (GLP-1 RA) renal outcomes (2024).</a:t>
            </a:r>
            <a:endParaRPr lang="en-US" sz="975" dirty="0"/>
          </a:p>
        </p:txBody>
      </p:sp>
      <p:sp>
        <p:nvSpPr>
          <p:cNvPr id="61" name="SK-31-text-60"/>
          <p:cNvSpPr/>
          <p:nvPr/>
        </p:nvSpPr>
        <p:spPr>
          <a:xfrm>
            <a:off x="7162800" y="4823371"/>
            <a:ext cx="50292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FIDELIO/FIGARO:</a:t>
            </a:r>
            <a:r>
              <a:rPr lang="en-US" sz="975" dirty="0">
                <a:solidFill>
                  <a:srgbClr val="444444"/>
                </a:solidFill>
              </a:rPr>
              <a:t> Finerenone CV/Renal data.</a:t>
            </a:r>
            <a:endParaRPr lang="en-US" sz="97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190500" y="95250"/>
            <a:ext cx="11811000" cy="641896"/>
          </a:xfrm>
          <a:prstGeom prst="rect">
            <a:avLst/>
          </a:prstGeom>
        </p:spPr>
      </p:pic>
      <p:pic>
        <p:nvPicPr>
          <p:cNvPr id="4" name="SK-4-img-3" descr="preencoded.png"/>
          <p:cNvPicPr>
            <a:picLocks noChangeAspect="1"/>
          </p:cNvPicPr>
          <p:nvPr/>
        </p:nvPicPr>
        <p:blipFill>
          <a:blip r:embed="rId5"/>
          <a:stretch>
            <a:fillRect/>
          </a:stretch>
        </p:blipFill>
        <p:spPr>
          <a:xfrm>
            <a:off x="381000" y="1328142"/>
            <a:ext cx="5572125" cy="1957388"/>
          </a:xfrm>
          <a:prstGeom prst="rect">
            <a:avLst/>
          </a:prstGeom>
        </p:spPr>
      </p:pic>
      <p:pic>
        <p:nvPicPr>
          <p:cNvPr id="5" name="SK-4-img-4" descr="preencoded.png"/>
          <p:cNvPicPr>
            <a:picLocks noChangeAspect="1"/>
          </p:cNvPicPr>
          <p:nvPr/>
        </p:nvPicPr>
        <p:blipFill>
          <a:blip r:embed="rId6"/>
          <a:stretch>
            <a:fillRect/>
          </a:stretch>
        </p:blipFill>
        <p:spPr>
          <a:xfrm>
            <a:off x="609600" y="1556742"/>
            <a:ext cx="381000" cy="266700"/>
          </a:xfrm>
          <a:prstGeom prst="rect">
            <a:avLst/>
          </a:prstGeom>
        </p:spPr>
      </p:pic>
      <p:pic>
        <p:nvPicPr>
          <p:cNvPr id="6" name="SK-4-img-5" descr="preencoded.png"/>
          <p:cNvPicPr>
            <a:picLocks noChangeAspect="1"/>
          </p:cNvPicPr>
          <p:nvPr/>
        </p:nvPicPr>
        <p:blipFill>
          <a:blip r:embed="rId7"/>
          <a:stretch>
            <a:fillRect/>
          </a:stretch>
        </p:blipFill>
        <p:spPr>
          <a:xfrm>
            <a:off x="609600" y="1937742"/>
            <a:ext cx="178594" cy="162223"/>
          </a:xfrm>
          <a:prstGeom prst="rect">
            <a:avLst/>
          </a:prstGeom>
        </p:spPr>
      </p:pic>
      <p:pic>
        <p:nvPicPr>
          <p:cNvPr id="7" name="SK-4-img-6" descr="preencoded.png"/>
          <p:cNvPicPr>
            <a:picLocks noChangeAspect="1"/>
          </p:cNvPicPr>
          <p:nvPr/>
        </p:nvPicPr>
        <p:blipFill>
          <a:blip r:embed="rId8"/>
          <a:stretch>
            <a:fillRect/>
          </a:stretch>
        </p:blipFill>
        <p:spPr>
          <a:xfrm>
            <a:off x="609600" y="2413992"/>
            <a:ext cx="178594" cy="148828"/>
          </a:xfrm>
          <a:prstGeom prst="rect">
            <a:avLst/>
          </a:prstGeom>
        </p:spPr>
      </p:pic>
      <p:pic>
        <p:nvPicPr>
          <p:cNvPr id="8" name="SK-4-img-7" descr="preencoded.png"/>
          <p:cNvPicPr>
            <a:picLocks noChangeAspect="1"/>
          </p:cNvPicPr>
          <p:nvPr/>
        </p:nvPicPr>
        <p:blipFill>
          <a:blip r:embed="rId9"/>
          <a:stretch>
            <a:fillRect/>
          </a:stretch>
        </p:blipFill>
        <p:spPr>
          <a:xfrm>
            <a:off x="609600" y="2775942"/>
            <a:ext cx="5114925" cy="280988"/>
          </a:xfrm>
          <a:prstGeom prst="rect">
            <a:avLst/>
          </a:prstGeom>
        </p:spPr>
      </p:pic>
      <p:pic>
        <p:nvPicPr>
          <p:cNvPr id="9" name="SK-4-img-8" descr="preencoded.png"/>
          <p:cNvPicPr>
            <a:picLocks noChangeAspect="1"/>
          </p:cNvPicPr>
          <p:nvPr/>
        </p:nvPicPr>
        <p:blipFill>
          <a:blip r:embed="rId5"/>
          <a:stretch>
            <a:fillRect/>
          </a:stretch>
        </p:blipFill>
        <p:spPr>
          <a:xfrm>
            <a:off x="6238875" y="1328142"/>
            <a:ext cx="5572125" cy="1957388"/>
          </a:xfrm>
          <a:prstGeom prst="rect">
            <a:avLst/>
          </a:prstGeom>
        </p:spPr>
      </p:pic>
      <p:pic>
        <p:nvPicPr>
          <p:cNvPr id="10" name="SK-4-img-9" descr="preencoded.png"/>
          <p:cNvPicPr>
            <a:picLocks noChangeAspect="1"/>
          </p:cNvPicPr>
          <p:nvPr/>
        </p:nvPicPr>
        <p:blipFill>
          <a:blip r:embed="rId10"/>
          <a:stretch>
            <a:fillRect/>
          </a:stretch>
        </p:blipFill>
        <p:spPr>
          <a:xfrm>
            <a:off x="6467475" y="1556742"/>
            <a:ext cx="381000" cy="266700"/>
          </a:xfrm>
          <a:prstGeom prst="rect">
            <a:avLst/>
          </a:prstGeom>
        </p:spPr>
      </p:pic>
      <p:pic>
        <p:nvPicPr>
          <p:cNvPr id="11" name="SK-4-img-10" descr="preencoded.png"/>
          <p:cNvPicPr>
            <a:picLocks noChangeAspect="1"/>
          </p:cNvPicPr>
          <p:nvPr/>
        </p:nvPicPr>
        <p:blipFill>
          <a:blip r:embed="rId7"/>
          <a:stretch>
            <a:fillRect/>
          </a:stretch>
        </p:blipFill>
        <p:spPr>
          <a:xfrm>
            <a:off x="6467475" y="1937742"/>
            <a:ext cx="178594" cy="162223"/>
          </a:xfrm>
          <a:prstGeom prst="rect">
            <a:avLst/>
          </a:prstGeom>
        </p:spPr>
      </p:pic>
      <p:pic>
        <p:nvPicPr>
          <p:cNvPr id="12" name="SK-4-img-11" descr="preencoded.png"/>
          <p:cNvPicPr>
            <a:picLocks noChangeAspect="1"/>
          </p:cNvPicPr>
          <p:nvPr/>
        </p:nvPicPr>
        <p:blipFill>
          <a:blip r:embed="rId8"/>
          <a:stretch>
            <a:fillRect/>
          </a:stretch>
        </p:blipFill>
        <p:spPr>
          <a:xfrm>
            <a:off x="6467475" y="2413992"/>
            <a:ext cx="178594" cy="148828"/>
          </a:xfrm>
          <a:prstGeom prst="rect">
            <a:avLst/>
          </a:prstGeom>
        </p:spPr>
      </p:pic>
      <p:pic>
        <p:nvPicPr>
          <p:cNvPr id="13" name="SK-4-img-12" descr="preencoded.png"/>
          <p:cNvPicPr>
            <a:picLocks noChangeAspect="1"/>
          </p:cNvPicPr>
          <p:nvPr/>
        </p:nvPicPr>
        <p:blipFill>
          <a:blip r:embed="rId9"/>
          <a:stretch>
            <a:fillRect/>
          </a:stretch>
        </p:blipFill>
        <p:spPr>
          <a:xfrm>
            <a:off x="6467475" y="2775942"/>
            <a:ext cx="5114925" cy="280988"/>
          </a:xfrm>
          <a:prstGeom prst="rect">
            <a:avLst/>
          </a:prstGeom>
        </p:spPr>
      </p:pic>
      <p:pic>
        <p:nvPicPr>
          <p:cNvPr id="14" name="SK-4-img-13" descr="preencoded.png"/>
          <p:cNvPicPr>
            <a:picLocks noChangeAspect="1"/>
          </p:cNvPicPr>
          <p:nvPr/>
        </p:nvPicPr>
        <p:blipFill>
          <a:blip r:embed="rId11"/>
          <a:stretch>
            <a:fillRect/>
          </a:stretch>
        </p:blipFill>
        <p:spPr>
          <a:xfrm>
            <a:off x="381000" y="3571280"/>
            <a:ext cx="5572125" cy="1957388"/>
          </a:xfrm>
          <a:prstGeom prst="rect">
            <a:avLst/>
          </a:prstGeom>
        </p:spPr>
      </p:pic>
      <p:pic>
        <p:nvPicPr>
          <p:cNvPr id="15" name="SK-4-img-14" descr="preencoded.png"/>
          <p:cNvPicPr>
            <a:picLocks noChangeAspect="1"/>
          </p:cNvPicPr>
          <p:nvPr/>
        </p:nvPicPr>
        <p:blipFill>
          <a:blip r:embed="rId12"/>
          <a:stretch>
            <a:fillRect/>
          </a:stretch>
        </p:blipFill>
        <p:spPr>
          <a:xfrm>
            <a:off x="609600" y="3799880"/>
            <a:ext cx="381000" cy="266700"/>
          </a:xfrm>
          <a:prstGeom prst="rect">
            <a:avLst/>
          </a:prstGeom>
        </p:spPr>
      </p:pic>
      <p:pic>
        <p:nvPicPr>
          <p:cNvPr id="16" name="SK-4-img-15" descr="preencoded.png"/>
          <p:cNvPicPr>
            <a:picLocks noChangeAspect="1"/>
          </p:cNvPicPr>
          <p:nvPr/>
        </p:nvPicPr>
        <p:blipFill>
          <a:blip r:embed="rId13"/>
          <a:stretch>
            <a:fillRect/>
          </a:stretch>
        </p:blipFill>
        <p:spPr>
          <a:xfrm>
            <a:off x="609600" y="4180880"/>
            <a:ext cx="178594" cy="148828"/>
          </a:xfrm>
          <a:prstGeom prst="rect">
            <a:avLst/>
          </a:prstGeom>
        </p:spPr>
      </p:pic>
      <p:pic>
        <p:nvPicPr>
          <p:cNvPr id="17" name="SK-4-img-16" descr="preencoded.png"/>
          <p:cNvPicPr>
            <a:picLocks noChangeAspect="1"/>
          </p:cNvPicPr>
          <p:nvPr/>
        </p:nvPicPr>
        <p:blipFill>
          <a:blip r:embed="rId13"/>
          <a:stretch>
            <a:fillRect/>
          </a:stretch>
        </p:blipFill>
        <p:spPr>
          <a:xfrm>
            <a:off x="609600" y="4457105"/>
            <a:ext cx="178594" cy="148828"/>
          </a:xfrm>
          <a:prstGeom prst="rect">
            <a:avLst/>
          </a:prstGeom>
        </p:spPr>
      </p:pic>
      <p:pic>
        <p:nvPicPr>
          <p:cNvPr id="18" name="SK-4-img-17" descr="preencoded.png"/>
          <p:cNvPicPr>
            <a:picLocks noChangeAspect="1"/>
          </p:cNvPicPr>
          <p:nvPr/>
        </p:nvPicPr>
        <p:blipFill>
          <a:blip r:embed="rId14"/>
          <a:stretch>
            <a:fillRect/>
          </a:stretch>
        </p:blipFill>
        <p:spPr>
          <a:xfrm>
            <a:off x="609600" y="4819055"/>
            <a:ext cx="5114925" cy="280988"/>
          </a:xfrm>
          <a:prstGeom prst="rect">
            <a:avLst/>
          </a:prstGeom>
        </p:spPr>
      </p:pic>
      <p:pic>
        <p:nvPicPr>
          <p:cNvPr id="19" name="SK-4-img-18" descr="preencoded.png"/>
          <p:cNvPicPr>
            <a:picLocks noChangeAspect="1"/>
          </p:cNvPicPr>
          <p:nvPr/>
        </p:nvPicPr>
        <p:blipFill>
          <a:blip r:embed="rId11"/>
          <a:stretch>
            <a:fillRect/>
          </a:stretch>
        </p:blipFill>
        <p:spPr>
          <a:xfrm>
            <a:off x="6238875" y="3571280"/>
            <a:ext cx="5572125" cy="1957388"/>
          </a:xfrm>
          <a:prstGeom prst="rect">
            <a:avLst/>
          </a:prstGeom>
        </p:spPr>
      </p:pic>
      <p:pic>
        <p:nvPicPr>
          <p:cNvPr id="20" name="SK-4-img-19" descr="preencoded.png"/>
          <p:cNvPicPr>
            <a:picLocks noChangeAspect="1"/>
          </p:cNvPicPr>
          <p:nvPr/>
        </p:nvPicPr>
        <p:blipFill>
          <a:blip r:embed="rId15"/>
          <a:stretch>
            <a:fillRect/>
          </a:stretch>
        </p:blipFill>
        <p:spPr>
          <a:xfrm>
            <a:off x="6467475" y="3799880"/>
            <a:ext cx="381000" cy="266700"/>
          </a:xfrm>
          <a:prstGeom prst="rect">
            <a:avLst/>
          </a:prstGeom>
        </p:spPr>
      </p:pic>
      <p:pic>
        <p:nvPicPr>
          <p:cNvPr id="21" name="SK-4-img-20" descr="preencoded.png"/>
          <p:cNvPicPr>
            <a:picLocks noChangeAspect="1"/>
          </p:cNvPicPr>
          <p:nvPr/>
        </p:nvPicPr>
        <p:blipFill>
          <a:blip r:embed="rId13"/>
          <a:stretch>
            <a:fillRect/>
          </a:stretch>
        </p:blipFill>
        <p:spPr>
          <a:xfrm>
            <a:off x="6467475" y="4180880"/>
            <a:ext cx="178594" cy="148828"/>
          </a:xfrm>
          <a:prstGeom prst="rect">
            <a:avLst/>
          </a:prstGeom>
        </p:spPr>
      </p:pic>
      <p:pic>
        <p:nvPicPr>
          <p:cNvPr id="22" name="SK-4-img-21" descr="preencoded.png"/>
          <p:cNvPicPr>
            <a:picLocks noChangeAspect="1"/>
          </p:cNvPicPr>
          <p:nvPr/>
        </p:nvPicPr>
        <p:blipFill>
          <a:blip r:embed="rId13"/>
          <a:stretch>
            <a:fillRect/>
          </a:stretch>
        </p:blipFill>
        <p:spPr>
          <a:xfrm>
            <a:off x="6467475" y="4457105"/>
            <a:ext cx="178594" cy="148828"/>
          </a:xfrm>
          <a:prstGeom prst="rect">
            <a:avLst/>
          </a:prstGeom>
        </p:spPr>
      </p:pic>
      <p:pic>
        <p:nvPicPr>
          <p:cNvPr id="23" name="SK-4-img-22" descr="preencoded.png"/>
          <p:cNvPicPr>
            <a:picLocks noChangeAspect="1"/>
          </p:cNvPicPr>
          <p:nvPr/>
        </p:nvPicPr>
        <p:blipFill>
          <a:blip r:embed="rId14"/>
          <a:stretch>
            <a:fillRect/>
          </a:stretch>
        </p:blipFill>
        <p:spPr>
          <a:xfrm>
            <a:off x="6467475" y="4819055"/>
            <a:ext cx="5114925" cy="280988"/>
          </a:xfrm>
          <a:prstGeom prst="rect">
            <a:avLst/>
          </a:prstGeom>
        </p:spPr>
      </p:pic>
      <p:pic>
        <p:nvPicPr>
          <p:cNvPr id="24" name="SK-4-img-23" descr="preencoded.png"/>
          <p:cNvPicPr>
            <a:picLocks noChangeAspect="1"/>
          </p:cNvPicPr>
          <p:nvPr/>
        </p:nvPicPr>
        <p:blipFill>
          <a:blip r:embed="rId16"/>
          <a:stretch>
            <a:fillRect/>
          </a:stretch>
        </p:blipFill>
        <p:spPr>
          <a:xfrm>
            <a:off x="381000" y="5981700"/>
            <a:ext cx="11430000" cy="685800"/>
          </a:xfrm>
          <a:prstGeom prst="rect">
            <a:avLst/>
          </a:prstGeom>
        </p:spPr>
      </p:pic>
      <p:pic>
        <p:nvPicPr>
          <p:cNvPr id="25" name="SK-4-img-24" descr="preencoded.png"/>
          <p:cNvPicPr>
            <a:picLocks noChangeAspect="1"/>
          </p:cNvPicPr>
          <p:nvPr/>
        </p:nvPicPr>
        <p:blipFill>
          <a:blip r:embed="rId17"/>
          <a:stretch>
            <a:fillRect/>
          </a:stretch>
        </p:blipFill>
        <p:spPr>
          <a:xfrm>
            <a:off x="571500" y="6225332"/>
            <a:ext cx="238125" cy="198388"/>
          </a:xfrm>
          <a:prstGeom prst="rect">
            <a:avLst/>
          </a:prstGeom>
        </p:spPr>
      </p:pic>
      <p:sp>
        <p:nvSpPr>
          <p:cNvPr id="26" name="SK-4-text-25"/>
          <p:cNvSpPr/>
          <p:nvPr/>
        </p:nvSpPr>
        <p:spPr>
          <a:xfrm>
            <a:off x="381000" y="209550"/>
            <a:ext cx="5919490"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7" name="SK-4-text-26"/>
          <p:cNvSpPr/>
          <p:nvPr/>
        </p:nvSpPr>
        <p:spPr>
          <a:xfrm>
            <a:off x="381000" y="371475"/>
            <a:ext cx="118110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Pathophysiology: How Diabetes Damages the Kidneys</a:t>
            </a:r>
            <a:endParaRPr lang="en-US" sz="1800" dirty="0"/>
          </a:p>
        </p:txBody>
      </p:sp>
      <p:sp>
        <p:nvSpPr>
          <p:cNvPr id="28" name="SK-4-text-27"/>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9" name="SK-4-text-28"/>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0" name="SK-4-text-29"/>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1" name="SK-4-text-30"/>
          <p:cNvSpPr/>
          <p:nvPr/>
        </p:nvSpPr>
        <p:spPr>
          <a:xfrm>
            <a:off x="1133475" y="1561505"/>
            <a:ext cx="40462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1. METABOLIC INSULT</a:t>
            </a:r>
            <a:endParaRPr lang="en-US" sz="1350" dirty="0"/>
          </a:p>
        </p:txBody>
      </p:sp>
      <p:sp>
        <p:nvSpPr>
          <p:cNvPr id="32" name="SK-4-text-31"/>
          <p:cNvSpPr/>
          <p:nvPr/>
        </p:nvSpPr>
        <p:spPr>
          <a:xfrm>
            <a:off x="883444" y="1937742"/>
            <a:ext cx="4841081"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Chronic Hyperglycaemia:</a:t>
            </a:r>
            <a:r>
              <a:rPr lang="en-US" sz="1125" dirty="0">
                <a:solidFill>
                  <a:srgbClr val="2D2D2D"/>
                </a:solidFill>
              </a:rPr>
              <a:t> Non-enzymatic glycation of basement membrane proteins.</a:t>
            </a:r>
            <a:endParaRPr lang="en-US" sz="1125" dirty="0"/>
          </a:p>
        </p:txBody>
      </p:sp>
      <p:sp>
        <p:nvSpPr>
          <p:cNvPr id="33" name="SK-4-text-32"/>
          <p:cNvSpPr/>
          <p:nvPr/>
        </p:nvSpPr>
        <p:spPr>
          <a:xfrm>
            <a:off x="883444" y="2413992"/>
            <a:ext cx="99441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AGEs:</a:t>
            </a:r>
            <a:r>
              <a:rPr lang="en-US" sz="1125" dirty="0">
                <a:solidFill>
                  <a:srgbClr val="2D2D2D"/>
                </a:solidFill>
              </a:rPr>
              <a:t> Formation of Advanced Glycation End-products (AGEs).</a:t>
            </a:r>
            <a:endParaRPr lang="en-US" sz="1125" dirty="0"/>
          </a:p>
        </p:txBody>
      </p:sp>
      <p:sp>
        <p:nvSpPr>
          <p:cNvPr id="34" name="SK-4-text-33"/>
          <p:cNvSpPr/>
          <p:nvPr/>
        </p:nvSpPr>
        <p:spPr>
          <a:xfrm>
            <a:off x="609600" y="2775942"/>
            <a:ext cx="10401300" cy="28098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Result: Increased basement membrane permeability and oxidative stress.</a:t>
            </a:r>
            <a:endParaRPr lang="en-US" sz="975" dirty="0"/>
          </a:p>
        </p:txBody>
      </p:sp>
      <p:sp>
        <p:nvSpPr>
          <p:cNvPr id="35" name="SK-4-text-34"/>
          <p:cNvSpPr/>
          <p:nvPr/>
        </p:nvSpPr>
        <p:spPr>
          <a:xfrm>
            <a:off x="6991350" y="1561505"/>
            <a:ext cx="46634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2. HAEMODYNAMIC STRESS</a:t>
            </a:r>
            <a:endParaRPr lang="en-US" sz="1350" dirty="0"/>
          </a:p>
        </p:txBody>
      </p:sp>
      <p:sp>
        <p:nvSpPr>
          <p:cNvPr id="36" name="SK-4-text-35"/>
          <p:cNvSpPr/>
          <p:nvPr/>
        </p:nvSpPr>
        <p:spPr>
          <a:xfrm>
            <a:off x="6741319" y="1937742"/>
            <a:ext cx="4841081"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Hyperfiltration:</a:t>
            </a:r>
            <a:r>
              <a:rPr lang="en-US" sz="1125" dirty="0">
                <a:solidFill>
                  <a:srgbClr val="2D2D2D"/>
                </a:solidFill>
              </a:rPr>
              <a:t> Early GFR increase due to afferent dilatation and efferent constriction.</a:t>
            </a:r>
            <a:endParaRPr lang="en-US" sz="1125" dirty="0"/>
          </a:p>
        </p:txBody>
      </p:sp>
      <p:sp>
        <p:nvSpPr>
          <p:cNvPr id="37" name="SK-4-text-36"/>
          <p:cNvSpPr/>
          <p:nvPr/>
        </p:nvSpPr>
        <p:spPr>
          <a:xfrm>
            <a:off x="6741319" y="2413992"/>
            <a:ext cx="5450681"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RAAS Activation:</a:t>
            </a:r>
            <a:r>
              <a:rPr lang="en-US" sz="1125" dirty="0">
                <a:solidFill>
                  <a:srgbClr val="2D2D2D"/>
                </a:solidFill>
              </a:rPr>
              <a:t> Local Angiotensin II increases intraglomerular pressure.</a:t>
            </a:r>
            <a:endParaRPr lang="en-US" sz="1125" dirty="0"/>
          </a:p>
        </p:txBody>
      </p:sp>
      <p:sp>
        <p:nvSpPr>
          <p:cNvPr id="38" name="SK-4-text-37"/>
          <p:cNvSpPr/>
          <p:nvPr/>
        </p:nvSpPr>
        <p:spPr>
          <a:xfrm>
            <a:off x="6467475" y="2775942"/>
            <a:ext cx="5724525" cy="28098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Key: This pressure leads to mechanical stretching and mesangial expansion.</a:t>
            </a:r>
            <a:endParaRPr lang="en-US" sz="975" dirty="0"/>
          </a:p>
        </p:txBody>
      </p:sp>
      <p:sp>
        <p:nvSpPr>
          <p:cNvPr id="39" name="SK-4-text-38"/>
          <p:cNvSpPr/>
          <p:nvPr/>
        </p:nvSpPr>
        <p:spPr>
          <a:xfrm>
            <a:off x="1133475" y="3804642"/>
            <a:ext cx="42519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3. STRUCTURAL DAMAGE</a:t>
            </a:r>
            <a:endParaRPr lang="en-US" sz="1350" dirty="0"/>
          </a:p>
        </p:txBody>
      </p:sp>
      <p:sp>
        <p:nvSpPr>
          <p:cNvPr id="40" name="SK-4-text-39"/>
          <p:cNvSpPr/>
          <p:nvPr/>
        </p:nvSpPr>
        <p:spPr>
          <a:xfrm>
            <a:off x="883444" y="4180880"/>
            <a:ext cx="11308556"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Podocyte Loss:</a:t>
            </a:r>
            <a:r>
              <a:rPr lang="en-US" sz="1125" dirty="0">
                <a:solidFill>
                  <a:srgbClr val="2D2D2D"/>
                </a:solidFill>
              </a:rPr>
              <a:t> Effacement and detachment of glomerular epithelial cells.</a:t>
            </a:r>
            <a:endParaRPr lang="en-US" sz="1125" dirty="0"/>
          </a:p>
        </p:txBody>
      </p:sp>
      <p:sp>
        <p:nvSpPr>
          <p:cNvPr id="41" name="SK-4-text-40"/>
          <p:cNvSpPr/>
          <p:nvPr/>
        </p:nvSpPr>
        <p:spPr>
          <a:xfrm>
            <a:off x="883444" y="4457105"/>
            <a:ext cx="99441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Basement Membrane:</a:t>
            </a:r>
            <a:r>
              <a:rPr lang="en-US" sz="1125" dirty="0">
                <a:solidFill>
                  <a:srgbClr val="2D2D2D"/>
                </a:solidFill>
              </a:rPr>
              <a:t> Thickening and loss of negative charge.</a:t>
            </a:r>
            <a:endParaRPr lang="en-US" sz="1125" dirty="0"/>
          </a:p>
        </p:txBody>
      </p:sp>
      <p:sp>
        <p:nvSpPr>
          <p:cNvPr id="42" name="SK-4-text-41"/>
          <p:cNvSpPr/>
          <p:nvPr/>
        </p:nvSpPr>
        <p:spPr>
          <a:xfrm>
            <a:off x="609600" y="4819055"/>
            <a:ext cx="8469630" cy="28098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Clinical Sign: Albuminuria (protein leakage) begins here.</a:t>
            </a:r>
            <a:endParaRPr lang="en-US" sz="975" dirty="0"/>
          </a:p>
        </p:txBody>
      </p:sp>
      <p:sp>
        <p:nvSpPr>
          <p:cNvPr id="43" name="SK-4-text-42"/>
          <p:cNvSpPr/>
          <p:nvPr/>
        </p:nvSpPr>
        <p:spPr>
          <a:xfrm>
            <a:off x="6991350" y="3804642"/>
            <a:ext cx="46634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4. CHRONIC PROGRESSION</a:t>
            </a:r>
            <a:endParaRPr lang="en-US" sz="1350" dirty="0"/>
          </a:p>
        </p:txBody>
      </p:sp>
      <p:sp>
        <p:nvSpPr>
          <p:cNvPr id="44" name="SK-4-text-43"/>
          <p:cNvSpPr/>
          <p:nvPr/>
        </p:nvSpPr>
        <p:spPr>
          <a:xfrm>
            <a:off x="6741319" y="4180880"/>
            <a:ext cx="5450681"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Tubular Injury:</a:t>
            </a:r>
            <a:r>
              <a:rPr lang="en-US" sz="1125" dirty="0">
                <a:solidFill>
                  <a:srgbClr val="2D2D2D"/>
                </a:solidFill>
              </a:rPr>
              <a:t> Proteinuria triggers inflammatory pathways in renal tubules.</a:t>
            </a:r>
            <a:endParaRPr lang="en-US" sz="1125" dirty="0"/>
          </a:p>
        </p:txBody>
      </p:sp>
      <p:sp>
        <p:nvSpPr>
          <p:cNvPr id="45" name="SK-4-text-44"/>
          <p:cNvSpPr/>
          <p:nvPr/>
        </p:nvSpPr>
        <p:spPr>
          <a:xfrm>
            <a:off x="6741319" y="4457105"/>
            <a:ext cx="5450681"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Interstitial Fibrosis:</a:t>
            </a:r>
            <a:r>
              <a:rPr lang="en-US" sz="1125" dirty="0">
                <a:solidFill>
                  <a:srgbClr val="2D2D2D"/>
                </a:solidFill>
              </a:rPr>
              <a:t> Progressive scarring and irreversible nephron loss.</a:t>
            </a:r>
            <a:endParaRPr lang="en-US" sz="1125" dirty="0"/>
          </a:p>
        </p:txBody>
      </p:sp>
      <p:sp>
        <p:nvSpPr>
          <p:cNvPr id="46" name="SK-4-text-45"/>
          <p:cNvSpPr/>
          <p:nvPr/>
        </p:nvSpPr>
        <p:spPr>
          <a:xfrm>
            <a:off x="6467475" y="4819055"/>
            <a:ext cx="5724525" cy="28098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Final Stage: Declining eGFR and eventually End-Stage Renal Disease.</a:t>
            </a:r>
            <a:endParaRPr lang="en-US" sz="975" dirty="0"/>
          </a:p>
        </p:txBody>
      </p:sp>
      <p:sp>
        <p:nvSpPr>
          <p:cNvPr id="47" name="SK-4-text-46"/>
          <p:cNvSpPr/>
          <p:nvPr/>
        </p:nvSpPr>
        <p:spPr>
          <a:xfrm>
            <a:off x="952500" y="6124575"/>
            <a:ext cx="1066800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AKT Tip:</a:t>
            </a:r>
            <a:r>
              <a:rPr lang="en-US" sz="1050" dirty="0">
                <a:solidFill>
                  <a:srgbClr val="2D2D2D"/>
                </a:solidFill>
              </a:rPr>
              <a:t> Remember that </a:t>
            </a:r>
            <a:r>
              <a:rPr lang="en-US" sz="1050" b="1" dirty="0">
                <a:solidFill>
                  <a:srgbClr val="2D2D2D"/>
                </a:solidFill>
              </a:rPr>
              <a:t>Hyperfiltration</a:t>
            </a:r>
            <a:r>
              <a:rPr lang="en-US" sz="1050" dirty="0">
                <a:solidFill>
                  <a:srgbClr val="2D2D2D"/>
                </a:solidFill>
              </a:rPr>
              <a:t> is an early feature—a high eGFR in a newly diagnosed diabetic is </a:t>
            </a:r>
            <a:r>
              <a:rPr lang="en-US" sz="1050" i="1" dirty="0">
                <a:solidFill>
                  <a:srgbClr val="2D2D2D"/>
                </a:solidFill>
              </a:rPr>
              <a:t>not</a:t>
            </a:r>
            <a:r>
              <a:rPr lang="en-US" sz="1050" dirty="0">
                <a:solidFill>
                  <a:srgbClr val="2D2D2D"/>
                </a:solidFill>
              </a:rPr>
              <a:t> necessarily "good" kidneys; it may be the start of the damage process.</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5-img-4" descr="preencoded.png"/>
          <p:cNvPicPr>
            <a:picLocks noChangeAspect="1"/>
          </p:cNvPicPr>
          <p:nvPr/>
        </p:nvPicPr>
        <p:blipFill>
          <a:blip r:embed="rId5"/>
          <a:stretch>
            <a:fillRect/>
          </a:stretch>
        </p:blipFill>
        <p:spPr>
          <a:xfrm>
            <a:off x="190500" y="2039838"/>
            <a:ext cx="5810250" cy="3748683"/>
          </a:xfrm>
          <a:prstGeom prst="rect">
            <a:avLst/>
          </a:prstGeom>
        </p:spPr>
      </p:pic>
      <p:pic>
        <p:nvPicPr>
          <p:cNvPr id="6" name="SK-5-img-5" descr="preencoded.png"/>
          <p:cNvPicPr>
            <a:picLocks noChangeAspect="1"/>
          </p:cNvPicPr>
          <p:nvPr/>
        </p:nvPicPr>
        <p:blipFill>
          <a:blip r:embed="rId6"/>
          <a:stretch>
            <a:fillRect/>
          </a:stretch>
        </p:blipFill>
        <p:spPr>
          <a:xfrm>
            <a:off x="476250" y="2354163"/>
            <a:ext cx="285750" cy="228600"/>
          </a:xfrm>
          <a:prstGeom prst="rect">
            <a:avLst/>
          </a:prstGeom>
        </p:spPr>
      </p:pic>
      <p:pic>
        <p:nvPicPr>
          <p:cNvPr id="7" name="SK-5-img-6" descr="preencoded.png"/>
          <p:cNvPicPr>
            <a:picLocks noChangeAspect="1"/>
          </p:cNvPicPr>
          <p:nvPr/>
        </p:nvPicPr>
        <p:blipFill>
          <a:blip r:embed="rId7"/>
          <a:stretch>
            <a:fillRect/>
          </a:stretch>
        </p:blipFill>
        <p:spPr>
          <a:xfrm>
            <a:off x="523875" y="3721596"/>
            <a:ext cx="166688" cy="166688"/>
          </a:xfrm>
          <a:prstGeom prst="rect">
            <a:avLst/>
          </a:prstGeom>
        </p:spPr>
      </p:pic>
      <p:pic>
        <p:nvPicPr>
          <p:cNvPr id="8" name="SK-5-img-7" descr="preencoded.png"/>
          <p:cNvPicPr>
            <a:picLocks noChangeAspect="1"/>
          </p:cNvPicPr>
          <p:nvPr/>
        </p:nvPicPr>
        <p:blipFill>
          <a:blip r:embed="rId8"/>
          <a:stretch>
            <a:fillRect/>
          </a:stretch>
        </p:blipFill>
        <p:spPr>
          <a:xfrm>
            <a:off x="523875" y="4293096"/>
            <a:ext cx="166688" cy="137220"/>
          </a:xfrm>
          <a:prstGeom prst="rect">
            <a:avLst/>
          </a:prstGeom>
        </p:spPr>
      </p:pic>
      <p:pic>
        <p:nvPicPr>
          <p:cNvPr id="9" name="SK-5-img-8" descr="preencoded.png"/>
          <p:cNvPicPr>
            <a:picLocks noChangeAspect="1"/>
          </p:cNvPicPr>
          <p:nvPr/>
        </p:nvPicPr>
        <p:blipFill>
          <a:blip r:embed="rId8"/>
          <a:stretch>
            <a:fillRect/>
          </a:stretch>
        </p:blipFill>
        <p:spPr>
          <a:xfrm>
            <a:off x="523875" y="4635996"/>
            <a:ext cx="166688" cy="137220"/>
          </a:xfrm>
          <a:prstGeom prst="rect">
            <a:avLst/>
          </a:prstGeom>
        </p:spPr>
      </p:pic>
      <p:pic>
        <p:nvPicPr>
          <p:cNvPr id="10" name="SK-5-img-9" descr="preencoded.png"/>
          <p:cNvPicPr>
            <a:picLocks noChangeAspect="1"/>
          </p:cNvPicPr>
          <p:nvPr/>
        </p:nvPicPr>
        <p:blipFill>
          <a:blip r:embed="rId9"/>
          <a:stretch>
            <a:fillRect/>
          </a:stretch>
        </p:blipFill>
        <p:spPr>
          <a:xfrm>
            <a:off x="476250" y="4959846"/>
            <a:ext cx="5238750" cy="542925"/>
          </a:xfrm>
          <a:prstGeom prst="rect">
            <a:avLst/>
          </a:prstGeom>
        </p:spPr>
      </p:pic>
      <p:pic>
        <p:nvPicPr>
          <p:cNvPr id="11" name="SK-5-img-10" descr="preencoded.png"/>
          <p:cNvPicPr>
            <a:picLocks noChangeAspect="1"/>
          </p:cNvPicPr>
          <p:nvPr/>
        </p:nvPicPr>
        <p:blipFill>
          <a:blip r:embed="rId10"/>
          <a:stretch>
            <a:fillRect/>
          </a:stretch>
        </p:blipFill>
        <p:spPr>
          <a:xfrm>
            <a:off x="6191250" y="1674019"/>
            <a:ext cx="5810250" cy="2803922"/>
          </a:xfrm>
          <a:prstGeom prst="rect">
            <a:avLst/>
          </a:prstGeom>
        </p:spPr>
      </p:pic>
      <p:pic>
        <p:nvPicPr>
          <p:cNvPr id="12" name="SK-5-img-11" descr="preencoded.png"/>
          <p:cNvPicPr>
            <a:picLocks noChangeAspect="1"/>
          </p:cNvPicPr>
          <p:nvPr/>
        </p:nvPicPr>
        <p:blipFill>
          <a:blip r:embed="rId11"/>
          <a:stretch>
            <a:fillRect/>
          </a:stretch>
        </p:blipFill>
        <p:spPr>
          <a:xfrm>
            <a:off x="6477000" y="1988344"/>
            <a:ext cx="285750" cy="228600"/>
          </a:xfrm>
          <a:prstGeom prst="rect">
            <a:avLst/>
          </a:prstGeom>
        </p:spPr>
      </p:pic>
      <p:pic>
        <p:nvPicPr>
          <p:cNvPr id="13" name="SK-5-img-12" descr="preencoded.png"/>
          <p:cNvPicPr>
            <a:picLocks noChangeAspect="1"/>
          </p:cNvPicPr>
          <p:nvPr/>
        </p:nvPicPr>
        <p:blipFill>
          <a:blip r:embed="rId12"/>
          <a:stretch>
            <a:fillRect/>
          </a:stretch>
        </p:blipFill>
        <p:spPr>
          <a:xfrm>
            <a:off x="6524625" y="3096816"/>
            <a:ext cx="166688" cy="137220"/>
          </a:xfrm>
          <a:prstGeom prst="rect">
            <a:avLst/>
          </a:prstGeom>
        </p:spPr>
      </p:pic>
      <p:pic>
        <p:nvPicPr>
          <p:cNvPr id="14" name="SK-5-img-13" descr="preencoded.png"/>
          <p:cNvPicPr>
            <a:picLocks noChangeAspect="1"/>
          </p:cNvPicPr>
          <p:nvPr/>
        </p:nvPicPr>
        <p:blipFill>
          <a:blip r:embed="rId13"/>
          <a:stretch>
            <a:fillRect/>
          </a:stretch>
        </p:blipFill>
        <p:spPr>
          <a:xfrm>
            <a:off x="6524625" y="3439716"/>
            <a:ext cx="166688" cy="145852"/>
          </a:xfrm>
          <a:prstGeom prst="rect">
            <a:avLst/>
          </a:prstGeom>
        </p:spPr>
      </p:pic>
      <p:pic>
        <p:nvPicPr>
          <p:cNvPr id="15" name="SK-5-img-14" descr="preencoded.png"/>
          <p:cNvPicPr>
            <a:picLocks noChangeAspect="1"/>
          </p:cNvPicPr>
          <p:nvPr/>
        </p:nvPicPr>
        <p:blipFill>
          <a:blip r:embed="rId12"/>
          <a:stretch>
            <a:fillRect/>
          </a:stretch>
        </p:blipFill>
        <p:spPr>
          <a:xfrm>
            <a:off x="6524625" y="4011216"/>
            <a:ext cx="166688" cy="137220"/>
          </a:xfrm>
          <a:prstGeom prst="rect">
            <a:avLst/>
          </a:prstGeom>
        </p:spPr>
      </p:pic>
      <p:pic>
        <p:nvPicPr>
          <p:cNvPr id="16" name="SK-5-img-15" descr="preencoded.png"/>
          <p:cNvPicPr>
            <a:picLocks noChangeAspect="1"/>
          </p:cNvPicPr>
          <p:nvPr/>
        </p:nvPicPr>
        <p:blipFill>
          <a:blip r:embed="rId14"/>
          <a:stretch>
            <a:fillRect/>
          </a:stretch>
        </p:blipFill>
        <p:spPr>
          <a:xfrm>
            <a:off x="6191250" y="4668441"/>
            <a:ext cx="5810250" cy="1485900"/>
          </a:xfrm>
          <a:prstGeom prst="rect">
            <a:avLst/>
          </a:prstGeom>
        </p:spPr>
      </p:pic>
      <p:pic>
        <p:nvPicPr>
          <p:cNvPr id="17" name="SK-5-img-16" descr="preencoded.png"/>
          <p:cNvPicPr>
            <a:picLocks noChangeAspect="1"/>
          </p:cNvPicPr>
          <p:nvPr/>
        </p:nvPicPr>
        <p:blipFill>
          <a:blip r:embed="rId15"/>
          <a:stretch>
            <a:fillRect/>
          </a:stretch>
        </p:blipFill>
        <p:spPr>
          <a:xfrm>
            <a:off x="6381750" y="4894808"/>
            <a:ext cx="190500" cy="152400"/>
          </a:xfrm>
          <a:prstGeom prst="rect">
            <a:avLst/>
          </a:prstGeom>
        </p:spPr>
      </p:pic>
      <p:sp>
        <p:nvSpPr>
          <p:cNvPr id="18" name="SK-5-text-17"/>
          <p:cNvSpPr/>
          <p:nvPr/>
        </p:nvSpPr>
        <p:spPr>
          <a:xfrm>
            <a:off x="381000" y="209550"/>
            <a:ext cx="5865912"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19" name="SK-5-text-18"/>
          <p:cNvSpPr/>
          <p:nvPr/>
        </p:nvSpPr>
        <p:spPr>
          <a:xfrm>
            <a:off x="381000" y="371475"/>
            <a:ext cx="118110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Pathognomonic Lesions: Kimmelstiel-Wilson Nodules</a:t>
            </a:r>
            <a:endParaRPr lang="en-US" sz="1800" dirty="0"/>
          </a:p>
        </p:txBody>
      </p:sp>
      <p:sp>
        <p:nvSpPr>
          <p:cNvPr id="20" name="SK-5-text-19"/>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1" name="SK-5-text-20"/>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2" name="SK-5-text-21"/>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3" name="SK-5-text-22"/>
          <p:cNvSpPr/>
          <p:nvPr/>
        </p:nvSpPr>
        <p:spPr>
          <a:xfrm>
            <a:off x="876300" y="2325588"/>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Histological Hallmark</a:t>
            </a:r>
            <a:endParaRPr lang="en-US" sz="1500" dirty="0"/>
          </a:p>
        </p:txBody>
      </p:sp>
      <p:sp>
        <p:nvSpPr>
          <p:cNvPr id="24" name="SK-5-text-23"/>
          <p:cNvSpPr/>
          <p:nvPr/>
        </p:nvSpPr>
        <p:spPr>
          <a:xfrm>
            <a:off x="476250" y="2754213"/>
            <a:ext cx="5238750" cy="776883"/>
          </a:xfrm>
          <a:prstGeom prst="rect">
            <a:avLst/>
          </a:prstGeom>
          <a:noFill/>
          <a:ln/>
        </p:spPr>
        <p:txBody>
          <a:bodyPr vert="horz" wrap="square" lIns="0" tIns="0" rIns="0" bIns="0" rtlCol="0" anchor="ctr"/>
          <a:lstStyle/>
          <a:p>
            <a:pPr marL="0" indent="0">
              <a:lnSpc>
                <a:spcPts val="2040"/>
              </a:lnSpc>
              <a:buNone/>
            </a:pPr>
            <a:r>
              <a:rPr lang="en-US" sz="1275" dirty="0">
                <a:solidFill>
                  <a:srgbClr val="2D2D2D"/>
                </a:solidFill>
              </a:rPr>
              <a:t>Kimmelstiel-Wilson (KW) nodules are the pathognomonic histological finding in **Diabetic Nephropathy** (specifically Diabetic Glomerulosclerosis).</a:t>
            </a:r>
            <a:endParaRPr lang="en-US" sz="1275" dirty="0"/>
          </a:p>
        </p:txBody>
      </p:sp>
      <p:sp>
        <p:nvSpPr>
          <p:cNvPr id="25" name="SK-5-text-24"/>
          <p:cNvSpPr/>
          <p:nvPr/>
        </p:nvSpPr>
        <p:spPr>
          <a:xfrm>
            <a:off x="804863" y="3673971"/>
            <a:ext cx="49101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Nodular Mesangial Expansion:</a:t>
            </a:r>
            <a:r>
              <a:rPr lang="en-US" sz="1200" dirty="0">
                <a:solidFill>
                  <a:srgbClr val="2D2D2D"/>
                </a:solidFill>
              </a:rPr>
              <a:t> Spherical, laminated ovoid hyaline masses in the periphery of the glomerulus.</a:t>
            </a:r>
            <a:endParaRPr lang="en-US" sz="1200" dirty="0"/>
          </a:p>
        </p:txBody>
      </p:sp>
      <p:sp>
        <p:nvSpPr>
          <p:cNvPr id="26" name="SK-5-text-25"/>
          <p:cNvSpPr/>
          <p:nvPr/>
        </p:nvSpPr>
        <p:spPr>
          <a:xfrm>
            <a:off x="804863" y="4245471"/>
            <a:ext cx="113871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Location:</a:t>
            </a:r>
            <a:r>
              <a:rPr lang="en-US" sz="1200" dirty="0">
                <a:solidFill>
                  <a:srgbClr val="2D2D2D"/>
                </a:solidFill>
              </a:rPr>
              <a:t> Within the mesangium of the glomerular capillary loops.</a:t>
            </a:r>
            <a:endParaRPr lang="en-US" sz="1200" dirty="0"/>
          </a:p>
        </p:txBody>
      </p:sp>
      <p:sp>
        <p:nvSpPr>
          <p:cNvPr id="27" name="SK-5-text-26"/>
          <p:cNvSpPr/>
          <p:nvPr/>
        </p:nvSpPr>
        <p:spPr>
          <a:xfrm>
            <a:off x="804863" y="4588371"/>
            <a:ext cx="987552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Staining:</a:t>
            </a:r>
            <a:r>
              <a:rPr lang="en-US" sz="1200" dirty="0">
                <a:solidFill>
                  <a:srgbClr val="2D2D2D"/>
                </a:solidFill>
              </a:rPr>
              <a:t> PAS-positive (Periodic Acid-Schiff) nodules.</a:t>
            </a:r>
            <a:endParaRPr lang="en-US" sz="1200" dirty="0"/>
          </a:p>
        </p:txBody>
      </p:sp>
      <p:sp>
        <p:nvSpPr>
          <p:cNvPr id="28" name="SK-5-text-27"/>
          <p:cNvSpPr/>
          <p:nvPr/>
        </p:nvSpPr>
        <p:spPr>
          <a:xfrm>
            <a:off x="476250" y="4959846"/>
            <a:ext cx="4953000" cy="5429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D2D2D"/>
                </a:solidFill>
              </a:rPr>
              <a:t>"Nodular Glomerulosclerosis"</a:t>
            </a:r>
            <a:endParaRPr lang="en-US" sz="1350" dirty="0"/>
          </a:p>
        </p:txBody>
      </p:sp>
      <p:sp>
        <p:nvSpPr>
          <p:cNvPr id="29" name="SK-5-text-28"/>
          <p:cNvSpPr/>
          <p:nvPr/>
        </p:nvSpPr>
        <p:spPr>
          <a:xfrm>
            <a:off x="6877050" y="1959769"/>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F7D00"/>
                </a:solidFill>
              </a:rPr>
              <a:t>Mechanism of Formation</a:t>
            </a:r>
            <a:endParaRPr lang="en-US" sz="1500" dirty="0"/>
          </a:p>
        </p:txBody>
      </p:sp>
      <p:sp>
        <p:nvSpPr>
          <p:cNvPr id="30" name="SK-5-text-29"/>
          <p:cNvSpPr/>
          <p:nvPr/>
        </p:nvSpPr>
        <p:spPr>
          <a:xfrm>
            <a:off x="6477000" y="2388394"/>
            <a:ext cx="5238750" cy="517922"/>
          </a:xfrm>
          <a:prstGeom prst="rect">
            <a:avLst/>
          </a:prstGeom>
          <a:noFill/>
          <a:ln/>
        </p:spPr>
        <p:txBody>
          <a:bodyPr vert="horz" wrap="square" lIns="0" tIns="0" rIns="0" bIns="0" rtlCol="0" anchor="ctr"/>
          <a:lstStyle/>
          <a:p>
            <a:pPr marL="0" indent="0">
              <a:lnSpc>
                <a:spcPts val="2040"/>
              </a:lnSpc>
              <a:buNone/>
            </a:pPr>
            <a:r>
              <a:rPr lang="en-US" sz="1275" dirty="0">
                <a:solidFill>
                  <a:srgbClr val="2D2D2D"/>
                </a:solidFill>
              </a:rPr>
              <a:t>The nodules result from long-term metabolic and haemodynamic stress on the renal microvasculature:</a:t>
            </a:r>
            <a:endParaRPr lang="en-US" sz="1275" dirty="0"/>
          </a:p>
        </p:txBody>
      </p:sp>
      <p:sp>
        <p:nvSpPr>
          <p:cNvPr id="31" name="SK-5-text-30"/>
          <p:cNvSpPr/>
          <p:nvPr/>
        </p:nvSpPr>
        <p:spPr>
          <a:xfrm>
            <a:off x="6805613" y="3049191"/>
            <a:ext cx="538638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Chronic Hyperglycaemia → Glycation of basement membrane proteins.</a:t>
            </a:r>
            <a:endParaRPr lang="en-US" sz="1200" dirty="0"/>
          </a:p>
        </p:txBody>
      </p:sp>
      <p:sp>
        <p:nvSpPr>
          <p:cNvPr id="32" name="SK-5-text-31"/>
          <p:cNvSpPr/>
          <p:nvPr/>
        </p:nvSpPr>
        <p:spPr>
          <a:xfrm>
            <a:off x="6805613" y="3392091"/>
            <a:ext cx="49101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Increased mesangial matrix production and basement membrane thickening.</a:t>
            </a:r>
            <a:endParaRPr lang="en-US" sz="1200" dirty="0"/>
          </a:p>
        </p:txBody>
      </p:sp>
      <p:sp>
        <p:nvSpPr>
          <p:cNvPr id="33" name="SK-5-text-32"/>
          <p:cNvSpPr/>
          <p:nvPr/>
        </p:nvSpPr>
        <p:spPr>
          <a:xfrm>
            <a:off x="6805613" y="3963591"/>
            <a:ext cx="538638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Leads to progressive compression of glomerular capillaries.</a:t>
            </a:r>
            <a:endParaRPr lang="en-US" sz="1200" dirty="0"/>
          </a:p>
        </p:txBody>
      </p:sp>
      <p:sp>
        <p:nvSpPr>
          <p:cNvPr id="34" name="SK-5-text-33"/>
          <p:cNvSpPr/>
          <p:nvPr/>
        </p:nvSpPr>
        <p:spPr>
          <a:xfrm>
            <a:off x="6572250" y="4858941"/>
            <a:ext cx="5429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 AKT EXAM RECALL</a:t>
            </a:r>
            <a:endParaRPr lang="en-US" sz="1200" dirty="0"/>
          </a:p>
        </p:txBody>
      </p:sp>
      <p:sp>
        <p:nvSpPr>
          <p:cNvPr id="35" name="SK-5-text-34"/>
          <p:cNvSpPr/>
          <p:nvPr/>
        </p:nvSpPr>
        <p:spPr>
          <a:xfrm>
            <a:off x="6381750" y="5163741"/>
            <a:ext cx="5429250" cy="80010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If a question mentions </a:t>
            </a:r>
            <a:r>
              <a:rPr lang="en-US" sz="1125" b="1" dirty="0">
                <a:solidFill>
                  <a:srgbClr val="444444"/>
                </a:solidFill>
              </a:rPr>
              <a:t>"nodular mesangial expansion"</a:t>
            </a:r>
            <a:r>
              <a:rPr lang="en-US" sz="1125" dirty="0">
                <a:solidFill>
                  <a:srgbClr val="444444"/>
                </a:solidFill>
              </a:rPr>
              <a:t> or </a:t>
            </a:r>
            <a:r>
              <a:rPr lang="en-US" sz="1125" b="1" dirty="0">
                <a:solidFill>
                  <a:srgbClr val="444444"/>
                </a:solidFill>
              </a:rPr>
              <a:t>"Kimmelstiel-Wilson nodules"</a:t>
            </a:r>
            <a:r>
              <a:rPr lang="en-US" sz="1125" dirty="0">
                <a:solidFill>
                  <a:srgbClr val="444444"/>
                </a:solidFill>
              </a:rPr>
              <a:t> on a renal biopsy, the diagnosis is always </a:t>
            </a:r>
            <a:r>
              <a:rPr lang="en-US" sz="1125" b="1" dirty="0">
                <a:solidFill>
                  <a:srgbClr val="444444"/>
                </a:solidFill>
              </a:rPr>
              <a:t>Diabetic Nephropathy</a:t>
            </a:r>
            <a:r>
              <a:rPr lang="en-US" sz="1125" dirty="0">
                <a:solidFill>
                  <a:srgbClr val="444444"/>
                </a:solidFill>
              </a:rPr>
              <a:t>. It is rarely seen in other conditions (though occasionally mimicked by light-chain deposition disease).</a:t>
            </a:r>
            <a:endParaRPr lang="en-US" sz="11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6-img-4" descr="preencoded.png"/>
          <p:cNvPicPr>
            <a:picLocks noChangeAspect="1"/>
          </p:cNvPicPr>
          <p:nvPr/>
        </p:nvPicPr>
        <p:blipFill>
          <a:blip r:embed="rId5"/>
          <a:stretch>
            <a:fillRect/>
          </a:stretch>
        </p:blipFill>
        <p:spPr>
          <a:xfrm>
            <a:off x="285750" y="1065758"/>
            <a:ext cx="5691188" cy="2495550"/>
          </a:xfrm>
          <a:prstGeom prst="rect">
            <a:avLst/>
          </a:prstGeom>
        </p:spPr>
      </p:pic>
      <p:pic>
        <p:nvPicPr>
          <p:cNvPr id="6" name="SK-6-img-5" descr="preencoded.png"/>
          <p:cNvPicPr>
            <a:picLocks noChangeAspect="1"/>
          </p:cNvPicPr>
          <p:nvPr/>
        </p:nvPicPr>
        <p:blipFill>
          <a:blip r:embed="rId6"/>
          <a:stretch>
            <a:fillRect/>
          </a:stretch>
        </p:blipFill>
        <p:spPr>
          <a:xfrm>
            <a:off x="476250" y="1299121"/>
            <a:ext cx="214313" cy="171450"/>
          </a:xfrm>
          <a:prstGeom prst="rect">
            <a:avLst/>
          </a:prstGeom>
        </p:spPr>
      </p:pic>
      <p:pic>
        <p:nvPicPr>
          <p:cNvPr id="7" name="SK-6-img-6" descr="preencoded.png"/>
          <p:cNvPicPr>
            <a:picLocks noChangeAspect="1"/>
          </p:cNvPicPr>
          <p:nvPr/>
        </p:nvPicPr>
        <p:blipFill>
          <a:blip r:embed="rId7"/>
          <a:stretch>
            <a:fillRect/>
          </a:stretch>
        </p:blipFill>
        <p:spPr>
          <a:xfrm>
            <a:off x="476250" y="1627733"/>
            <a:ext cx="5310188" cy="328613"/>
          </a:xfrm>
          <a:prstGeom prst="rect">
            <a:avLst/>
          </a:prstGeom>
        </p:spPr>
      </p:pic>
      <p:pic>
        <p:nvPicPr>
          <p:cNvPr id="8" name="SK-6-img-7" descr="preencoded.png"/>
          <p:cNvPicPr>
            <a:picLocks noChangeAspect="1"/>
          </p:cNvPicPr>
          <p:nvPr/>
        </p:nvPicPr>
        <p:blipFill>
          <a:blip r:embed="rId8"/>
          <a:stretch>
            <a:fillRect/>
          </a:stretch>
        </p:blipFill>
        <p:spPr>
          <a:xfrm>
            <a:off x="476250" y="1684883"/>
            <a:ext cx="178594" cy="142875"/>
          </a:xfrm>
          <a:prstGeom prst="rect">
            <a:avLst/>
          </a:prstGeom>
        </p:spPr>
      </p:pic>
      <p:pic>
        <p:nvPicPr>
          <p:cNvPr id="9" name="SK-6-img-8" descr="preencoded.png"/>
          <p:cNvPicPr>
            <a:picLocks noChangeAspect="1"/>
          </p:cNvPicPr>
          <p:nvPr/>
        </p:nvPicPr>
        <p:blipFill>
          <a:blip r:embed="rId9"/>
          <a:stretch>
            <a:fillRect/>
          </a:stretch>
        </p:blipFill>
        <p:spPr>
          <a:xfrm>
            <a:off x="476250" y="1956346"/>
            <a:ext cx="5310188" cy="328613"/>
          </a:xfrm>
          <a:prstGeom prst="rect">
            <a:avLst/>
          </a:prstGeom>
        </p:spPr>
      </p:pic>
      <p:pic>
        <p:nvPicPr>
          <p:cNvPr id="10" name="SK-6-img-9" descr="preencoded.png"/>
          <p:cNvPicPr>
            <a:picLocks noChangeAspect="1"/>
          </p:cNvPicPr>
          <p:nvPr/>
        </p:nvPicPr>
        <p:blipFill>
          <a:blip r:embed="rId10"/>
          <a:stretch>
            <a:fillRect/>
          </a:stretch>
        </p:blipFill>
        <p:spPr>
          <a:xfrm>
            <a:off x="476250" y="2013496"/>
            <a:ext cx="178594" cy="142875"/>
          </a:xfrm>
          <a:prstGeom prst="rect">
            <a:avLst/>
          </a:prstGeom>
        </p:spPr>
      </p:pic>
      <p:pic>
        <p:nvPicPr>
          <p:cNvPr id="11" name="SK-6-img-10" descr="preencoded.png"/>
          <p:cNvPicPr>
            <a:picLocks noChangeAspect="1"/>
          </p:cNvPicPr>
          <p:nvPr/>
        </p:nvPicPr>
        <p:blipFill>
          <a:blip r:embed="rId11"/>
          <a:stretch>
            <a:fillRect/>
          </a:stretch>
        </p:blipFill>
        <p:spPr>
          <a:xfrm>
            <a:off x="476250" y="2284958"/>
            <a:ext cx="5310188" cy="542925"/>
          </a:xfrm>
          <a:prstGeom prst="rect">
            <a:avLst/>
          </a:prstGeom>
        </p:spPr>
      </p:pic>
      <p:pic>
        <p:nvPicPr>
          <p:cNvPr id="12" name="SK-6-img-11" descr="preencoded.png"/>
          <p:cNvPicPr>
            <a:picLocks noChangeAspect="1"/>
          </p:cNvPicPr>
          <p:nvPr/>
        </p:nvPicPr>
        <p:blipFill>
          <a:blip r:embed="rId12"/>
          <a:stretch>
            <a:fillRect/>
          </a:stretch>
        </p:blipFill>
        <p:spPr>
          <a:xfrm>
            <a:off x="476250" y="2342108"/>
            <a:ext cx="178594" cy="152995"/>
          </a:xfrm>
          <a:prstGeom prst="rect">
            <a:avLst/>
          </a:prstGeom>
        </p:spPr>
      </p:pic>
      <p:pic>
        <p:nvPicPr>
          <p:cNvPr id="13" name="SK-6-img-12" descr="preencoded.png"/>
          <p:cNvPicPr>
            <a:picLocks noChangeAspect="1"/>
          </p:cNvPicPr>
          <p:nvPr/>
        </p:nvPicPr>
        <p:blipFill>
          <a:blip r:embed="rId13"/>
          <a:stretch>
            <a:fillRect/>
          </a:stretch>
        </p:blipFill>
        <p:spPr>
          <a:xfrm>
            <a:off x="476250" y="2885033"/>
            <a:ext cx="178594" cy="142875"/>
          </a:xfrm>
          <a:prstGeom prst="rect">
            <a:avLst/>
          </a:prstGeom>
        </p:spPr>
      </p:pic>
      <p:pic>
        <p:nvPicPr>
          <p:cNvPr id="14" name="SK-6-img-13" descr="preencoded.png"/>
          <p:cNvPicPr>
            <a:picLocks noChangeAspect="1"/>
          </p:cNvPicPr>
          <p:nvPr/>
        </p:nvPicPr>
        <p:blipFill>
          <a:blip r:embed="rId14"/>
          <a:stretch>
            <a:fillRect/>
          </a:stretch>
        </p:blipFill>
        <p:spPr>
          <a:xfrm>
            <a:off x="6215063" y="1065758"/>
            <a:ext cx="5691188" cy="2624138"/>
          </a:xfrm>
          <a:prstGeom prst="rect">
            <a:avLst/>
          </a:prstGeom>
        </p:spPr>
      </p:pic>
      <p:pic>
        <p:nvPicPr>
          <p:cNvPr id="15" name="SK-6-img-14" descr="preencoded.png"/>
          <p:cNvPicPr>
            <a:picLocks noChangeAspect="1"/>
          </p:cNvPicPr>
          <p:nvPr/>
        </p:nvPicPr>
        <p:blipFill>
          <a:blip r:embed="rId15"/>
          <a:stretch>
            <a:fillRect/>
          </a:stretch>
        </p:blipFill>
        <p:spPr>
          <a:xfrm>
            <a:off x="6405563" y="1299121"/>
            <a:ext cx="214313" cy="171450"/>
          </a:xfrm>
          <a:prstGeom prst="rect">
            <a:avLst/>
          </a:prstGeom>
        </p:spPr>
      </p:pic>
      <p:pic>
        <p:nvPicPr>
          <p:cNvPr id="16" name="SK-6-img-15" descr="preencoded.png"/>
          <p:cNvPicPr>
            <a:picLocks noChangeAspect="1"/>
          </p:cNvPicPr>
          <p:nvPr/>
        </p:nvPicPr>
        <p:blipFill>
          <a:blip r:embed="rId16"/>
          <a:stretch>
            <a:fillRect/>
          </a:stretch>
        </p:blipFill>
        <p:spPr>
          <a:xfrm>
            <a:off x="6405563" y="1989683"/>
            <a:ext cx="945207" cy="338138"/>
          </a:xfrm>
          <a:prstGeom prst="rect">
            <a:avLst/>
          </a:prstGeom>
        </p:spPr>
      </p:pic>
      <p:pic>
        <p:nvPicPr>
          <p:cNvPr id="17" name="SK-6-img-16" descr="preencoded.png"/>
          <p:cNvPicPr>
            <a:picLocks noChangeAspect="1"/>
          </p:cNvPicPr>
          <p:nvPr/>
        </p:nvPicPr>
        <p:blipFill>
          <a:blip r:embed="rId17"/>
          <a:stretch>
            <a:fillRect/>
          </a:stretch>
        </p:blipFill>
        <p:spPr>
          <a:xfrm>
            <a:off x="7350770" y="1989683"/>
            <a:ext cx="1614785" cy="338138"/>
          </a:xfrm>
          <a:prstGeom prst="rect">
            <a:avLst/>
          </a:prstGeom>
        </p:spPr>
      </p:pic>
      <p:pic>
        <p:nvPicPr>
          <p:cNvPr id="18" name="SK-6-img-17" descr="preencoded.png"/>
          <p:cNvPicPr>
            <a:picLocks noChangeAspect="1"/>
          </p:cNvPicPr>
          <p:nvPr/>
        </p:nvPicPr>
        <p:blipFill>
          <a:blip r:embed="rId18"/>
          <a:stretch>
            <a:fillRect/>
          </a:stretch>
        </p:blipFill>
        <p:spPr>
          <a:xfrm>
            <a:off x="8965555" y="1989683"/>
            <a:ext cx="2750195" cy="338138"/>
          </a:xfrm>
          <a:prstGeom prst="rect">
            <a:avLst/>
          </a:prstGeom>
        </p:spPr>
      </p:pic>
      <p:pic>
        <p:nvPicPr>
          <p:cNvPr id="19" name="SK-6-img-18" descr="preencoded.png"/>
          <p:cNvPicPr>
            <a:picLocks noChangeAspect="1"/>
          </p:cNvPicPr>
          <p:nvPr/>
        </p:nvPicPr>
        <p:blipFill>
          <a:blip r:embed="rId19"/>
          <a:stretch>
            <a:fillRect/>
          </a:stretch>
        </p:blipFill>
        <p:spPr>
          <a:xfrm>
            <a:off x="6405563" y="2327821"/>
            <a:ext cx="945207" cy="390525"/>
          </a:xfrm>
          <a:prstGeom prst="rect">
            <a:avLst/>
          </a:prstGeom>
        </p:spPr>
      </p:pic>
      <p:pic>
        <p:nvPicPr>
          <p:cNvPr id="20" name="SK-6-img-19" descr="preencoded.png"/>
          <p:cNvPicPr>
            <a:picLocks noChangeAspect="1"/>
          </p:cNvPicPr>
          <p:nvPr/>
        </p:nvPicPr>
        <p:blipFill>
          <a:blip r:embed="rId20"/>
          <a:stretch>
            <a:fillRect/>
          </a:stretch>
        </p:blipFill>
        <p:spPr>
          <a:xfrm>
            <a:off x="7350770" y="2327821"/>
            <a:ext cx="1614785" cy="390525"/>
          </a:xfrm>
          <a:prstGeom prst="rect">
            <a:avLst/>
          </a:prstGeom>
        </p:spPr>
      </p:pic>
      <p:pic>
        <p:nvPicPr>
          <p:cNvPr id="21" name="SK-6-img-20" descr="preencoded.png"/>
          <p:cNvPicPr>
            <a:picLocks noChangeAspect="1"/>
          </p:cNvPicPr>
          <p:nvPr/>
        </p:nvPicPr>
        <p:blipFill>
          <a:blip r:embed="rId21"/>
          <a:stretch>
            <a:fillRect/>
          </a:stretch>
        </p:blipFill>
        <p:spPr>
          <a:xfrm>
            <a:off x="8965555" y="2327821"/>
            <a:ext cx="2750195" cy="390525"/>
          </a:xfrm>
          <a:prstGeom prst="rect">
            <a:avLst/>
          </a:prstGeom>
        </p:spPr>
      </p:pic>
      <p:pic>
        <p:nvPicPr>
          <p:cNvPr id="22" name="SK-6-img-21" descr="preencoded.png"/>
          <p:cNvPicPr>
            <a:picLocks noChangeAspect="1"/>
          </p:cNvPicPr>
          <p:nvPr/>
        </p:nvPicPr>
        <p:blipFill>
          <a:blip r:embed="rId19"/>
          <a:stretch>
            <a:fillRect/>
          </a:stretch>
        </p:blipFill>
        <p:spPr>
          <a:xfrm>
            <a:off x="6405563" y="2718346"/>
            <a:ext cx="945207" cy="390525"/>
          </a:xfrm>
          <a:prstGeom prst="rect">
            <a:avLst/>
          </a:prstGeom>
        </p:spPr>
      </p:pic>
      <p:pic>
        <p:nvPicPr>
          <p:cNvPr id="23" name="SK-6-img-22" descr="preencoded.png"/>
          <p:cNvPicPr>
            <a:picLocks noChangeAspect="1"/>
          </p:cNvPicPr>
          <p:nvPr/>
        </p:nvPicPr>
        <p:blipFill>
          <a:blip r:embed="rId20"/>
          <a:stretch>
            <a:fillRect/>
          </a:stretch>
        </p:blipFill>
        <p:spPr>
          <a:xfrm>
            <a:off x="7350770" y="2718346"/>
            <a:ext cx="1614785" cy="390525"/>
          </a:xfrm>
          <a:prstGeom prst="rect">
            <a:avLst/>
          </a:prstGeom>
        </p:spPr>
      </p:pic>
      <p:pic>
        <p:nvPicPr>
          <p:cNvPr id="24" name="SK-6-img-23" descr="preencoded.png"/>
          <p:cNvPicPr>
            <a:picLocks noChangeAspect="1"/>
          </p:cNvPicPr>
          <p:nvPr/>
        </p:nvPicPr>
        <p:blipFill>
          <a:blip r:embed="rId21"/>
          <a:stretch>
            <a:fillRect/>
          </a:stretch>
        </p:blipFill>
        <p:spPr>
          <a:xfrm>
            <a:off x="8965555" y="2718346"/>
            <a:ext cx="2750195" cy="390525"/>
          </a:xfrm>
          <a:prstGeom prst="rect">
            <a:avLst/>
          </a:prstGeom>
        </p:spPr>
      </p:pic>
      <p:pic>
        <p:nvPicPr>
          <p:cNvPr id="25" name="SK-6-img-24" descr="preencoded.png"/>
          <p:cNvPicPr>
            <a:picLocks noChangeAspect="1"/>
          </p:cNvPicPr>
          <p:nvPr/>
        </p:nvPicPr>
        <p:blipFill>
          <a:blip r:embed="rId19"/>
          <a:stretch>
            <a:fillRect/>
          </a:stretch>
        </p:blipFill>
        <p:spPr>
          <a:xfrm>
            <a:off x="6405563" y="3108871"/>
            <a:ext cx="945207" cy="390525"/>
          </a:xfrm>
          <a:prstGeom prst="rect">
            <a:avLst/>
          </a:prstGeom>
        </p:spPr>
      </p:pic>
      <p:pic>
        <p:nvPicPr>
          <p:cNvPr id="26" name="SK-6-img-25" descr="preencoded.png"/>
          <p:cNvPicPr>
            <a:picLocks noChangeAspect="1"/>
          </p:cNvPicPr>
          <p:nvPr/>
        </p:nvPicPr>
        <p:blipFill>
          <a:blip r:embed="rId20"/>
          <a:stretch>
            <a:fillRect/>
          </a:stretch>
        </p:blipFill>
        <p:spPr>
          <a:xfrm>
            <a:off x="7350770" y="3108871"/>
            <a:ext cx="1614785" cy="390525"/>
          </a:xfrm>
          <a:prstGeom prst="rect">
            <a:avLst/>
          </a:prstGeom>
        </p:spPr>
      </p:pic>
      <p:pic>
        <p:nvPicPr>
          <p:cNvPr id="27" name="SK-6-img-26" descr="preencoded.png"/>
          <p:cNvPicPr>
            <a:picLocks noChangeAspect="1"/>
          </p:cNvPicPr>
          <p:nvPr/>
        </p:nvPicPr>
        <p:blipFill>
          <a:blip r:embed="rId21"/>
          <a:stretch>
            <a:fillRect/>
          </a:stretch>
        </p:blipFill>
        <p:spPr>
          <a:xfrm>
            <a:off x="8965555" y="3108871"/>
            <a:ext cx="2750195" cy="390525"/>
          </a:xfrm>
          <a:prstGeom prst="rect">
            <a:avLst/>
          </a:prstGeom>
        </p:spPr>
      </p:pic>
      <p:pic>
        <p:nvPicPr>
          <p:cNvPr id="28" name="SK-6-img-27" descr="preencoded.png"/>
          <p:cNvPicPr>
            <a:picLocks noChangeAspect="1"/>
          </p:cNvPicPr>
          <p:nvPr/>
        </p:nvPicPr>
        <p:blipFill>
          <a:blip r:embed="rId22"/>
          <a:stretch>
            <a:fillRect/>
          </a:stretch>
        </p:blipFill>
        <p:spPr>
          <a:xfrm>
            <a:off x="285750" y="3880396"/>
            <a:ext cx="11620500" cy="952500"/>
          </a:xfrm>
          <a:prstGeom prst="rect">
            <a:avLst/>
          </a:prstGeom>
        </p:spPr>
      </p:pic>
      <p:pic>
        <p:nvPicPr>
          <p:cNvPr id="29" name="SK-6-img-28" descr="preencoded.png"/>
          <p:cNvPicPr>
            <a:picLocks noChangeAspect="1"/>
          </p:cNvPicPr>
          <p:nvPr/>
        </p:nvPicPr>
        <p:blipFill>
          <a:blip r:embed="rId23"/>
          <a:stretch>
            <a:fillRect/>
          </a:stretch>
        </p:blipFill>
        <p:spPr>
          <a:xfrm>
            <a:off x="476250" y="4228505"/>
            <a:ext cx="381000" cy="304800"/>
          </a:xfrm>
          <a:prstGeom prst="rect">
            <a:avLst/>
          </a:prstGeom>
        </p:spPr>
      </p:pic>
      <p:sp>
        <p:nvSpPr>
          <p:cNvPr id="30" name="SK-6-text-29"/>
          <p:cNvSpPr/>
          <p:nvPr/>
        </p:nvSpPr>
        <p:spPr>
          <a:xfrm>
            <a:off x="381000" y="209550"/>
            <a:ext cx="3886646"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31" name="SK-6-text-30"/>
          <p:cNvSpPr/>
          <p:nvPr/>
        </p:nvSpPr>
        <p:spPr>
          <a:xfrm>
            <a:off x="381000" y="371475"/>
            <a:ext cx="850392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Annual Screening: eGFR and UACR</a:t>
            </a:r>
            <a:endParaRPr lang="en-US" sz="1800" dirty="0"/>
          </a:p>
        </p:txBody>
      </p:sp>
      <p:sp>
        <p:nvSpPr>
          <p:cNvPr id="32" name="SK-6-text-31"/>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33" name="SK-6-text-32"/>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34" name="SK-6-text-33"/>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35" name="SK-6-text-34"/>
          <p:cNvSpPr/>
          <p:nvPr/>
        </p:nvSpPr>
        <p:spPr>
          <a:xfrm>
            <a:off x="785813" y="1256258"/>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Serum eGFR Screening</a:t>
            </a:r>
            <a:endParaRPr lang="en-US" sz="1350" dirty="0"/>
          </a:p>
        </p:txBody>
      </p:sp>
      <p:sp>
        <p:nvSpPr>
          <p:cNvPr id="36" name="SK-6-text-35"/>
          <p:cNvSpPr/>
          <p:nvPr/>
        </p:nvSpPr>
        <p:spPr>
          <a:xfrm>
            <a:off x="750094" y="1684883"/>
            <a:ext cx="1144190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Frequency:</a:t>
            </a:r>
            <a:r>
              <a:rPr lang="en-US" sz="1125" dirty="0">
                <a:solidFill>
                  <a:srgbClr val="2D2D2D"/>
                </a:solidFill>
              </a:rPr>
              <a:t> At least annually for ALL people with Type 1 and Type 2 Diabetes.</a:t>
            </a:r>
            <a:endParaRPr lang="en-US" sz="1125" dirty="0"/>
          </a:p>
        </p:txBody>
      </p:sp>
      <p:sp>
        <p:nvSpPr>
          <p:cNvPr id="37" name="SK-6-text-36"/>
          <p:cNvSpPr/>
          <p:nvPr/>
        </p:nvSpPr>
        <p:spPr>
          <a:xfrm>
            <a:off x="750094" y="2013496"/>
            <a:ext cx="1144190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Equation:</a:t>
            </a:r>
            <a:r>
              <a:rPr lang="en-US" sz="1125" dirty="0">
                <a:solidFill>
                  <a:srgbClr val="2D2D2D"/>
                </a:solidFill>
              </a:rPr>
              <a:t> Use the </a:t>
            </a:r>
            <a:r>
              <a:rPr lang="en-US" sz="1125" b="1" dirty="0">
                <a:solidFill>
                  <a:srgbClr val="2D2D2D"/>
                </a:solidFill>
              </a:rPr>
              <a:t>CKD-EPI</a:t>
            </a:r>
            <a:r>
              <a:rPr lang="en-US" sz="1125" dirty="0">
                <a:solidFill>
                  <a:srgbClr val="2D2D2D"/>
                </a:solidFill>
              </a:rPr>
              <a:t> creatinine-based equation (standard in UK labs).</a:t>
            </a:r>
            <a:endParaRPr lang="en-US" sz="1125" dirty="0"/>
          </a:p>
        </p:txBody>
      </p:sp>
      <p:sp>
        <p:nvSpPr>
          <p:cNvPr id="38" name="SK-6-text-37"/>
          <p:cNvSpPr/>
          <p:nvPr/>
        </p:nvSpPr>
        <p:spPr>
          <a:xfrm>
            <a:off x="750094" y="2342108"/>
            <a:ext cx="5036344"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Stability:</a:t>
            </a:r>
            <a:r>
              <a:rPr lang="en-US" sz="1125" dirty="0">
                <a:solidFill>
                  <a:srgbClr val="2D2D2D"/>
                </a:solidFill>
              </a:rPr>
              <a:t> CKD is defined as eGFR &lt;60 ml/min/1.73m² persistent for </a:t>
            </a:r>
            <a:r>
              <a:rPr lang="en-US" sz="1125" b="1" dirty="0">
                <a:solidFill>
                  <a:srgbClr val="2D2D2D"/>
                </a:solidFill>
              </a:rPr>
              <a:t>&gt;3 months</a:t>
            </a:r>
            <a:r>
              <a:rPr lang="en-US" sz="1125" dirty="0">
                <a:solidFill>
                  <a:srgbClr val="2D2D2D"/>
                </a:solidFill>
              </a:rPr>
              <a:t>.</a:t>
            </a:r>
            <a:endParaRPr lang="en-US" sz="1125" dirty="0"/>
          </a:p>
        </p:txBody>
      </p:sp>
      <p:sp>
        <p:nvSpPr>
          <p:cNvPr id="39" name="SK-6-text-38"/>
          <p:cNvSpPr/>
          <p:nvPr/>
        </p:nvSpPr>
        <p:spPr>
          <a:xfrm>
            <a:off x="750094" y="2885033"/>
            <a:ext cx="5036344"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Variables:</a:t>
            </a:r>
            <a:r>
              <a:rPr lang="en-US" sz="1125" dirty="0">
                <a:solidFill>
                  <a:srgbClr val="2D2D2D"/>
                </a:solidFill>
              </a:rPr>
              <a:t> Be aware of factors affecting creatinine (muscle mass, diet, certain drugs).</a:t>
            </a:r>
            <a:endParaRPr lang="en-US" sz="1125" dirty="0"/>
          </a:p>
        </p:txBody>
      </p:sp>
      <p:sp>
        <p:nvSpPr>
          <p:cNvPr id="40" name="SK-6-text-39"/>
          <p:cNvSpPr/>
          <p:nvPr/>
        </p:nvSpPr>
        <p:spPr>
          <a:xfrm>
            <a:off x="6715125" y="1256258"/>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Urine ACR Screening</a:t>
            </a:r>
            <a:endParaRPr lang="en-US" sz="1350" dirty="0"/>
          </a:p>
        </p:txBody>
      </p:sp>
      <p:sp>
        <p:nvSpPr>
          <p:cNvPr id="41" name="SK-6-text-40"/>
          <p:cNvSpPr/>
          <p:nvPr/>
        </p:nvSpPr>
        <p:spPr>
          <a:xfrm>
            <a:off x="6405563" y="1627733"/>
            <a:ext cx="5786438" cy="200025"/>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Use </a:t>
            </a:r>
            <a:r>
              <a:rPr lang="en-US" sz="1050" b="1" dirty="0">
                <a:solidFill>
                  <a:srgbClr val="666666"/>
                </a:solidFill>
              </a:rPr>
              <a:t>first morning urine</a:t>
            </a:r>
            <a:r>
              <a:rPr lang="en-US" sz="1050" dirty="0">
                <a:solidFill>
                  <a:srgbClr val="666666"/>
                </a:solidFill>
              </a:rPr>
              <a:t> (most reproducible/concentrated).</a:t>
            </a:r>
            <a:endParaRPr lang="en-US" sz="1050" dirty="0"/>
          </a:p>
        </p:txBody>
      </p:sp>
      <p:sp>
        <p:nvSpPr>
          <p:cNvPr id="42" name="SK-6-text-41"/>
          <p:cNvSpPr/>
          <p:nvPr/>
        </p:nvSpPr>
        <p:spPr>
          <a:xfrm>
            <a:off x="6481763" y="1989683"/>
            <a:ext cx="997057"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EF7D00"/>
                </a:solidFill>
              </a:rPr>
              <a:t>Category</a:t>
            </a:r>
            <a:endParaRPr lang="en-US" sz="975" dirty="0"/>
          </a:p>
        </p:txBody>
      </p:sp>
      <p:sp>
        <p:nvSpPr>
          <p:cNvPr id="43" name="SK-6-text-42"/>
          <p:cNvSpPr/>
          <p:nvPr/>
        </p:nvSpPr>
        <p:spPr>
          <a:xfrm>
            <a:off x="7426970" y="1989683"/>
            <a:ext cx="1883929"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EF7D00"/>
                </a:solidFill>
              </a:rPr>
              <a:t>UACR (mg/mmol)</a:t>
            </a:r>
            <a:endParaRPr lang="en-US" sz="975" dirty="0"/>
          </a:p>
        </p:txBody>
      </p:sp>
      <p:sp>
        <p:nvSpPr>
          <p:cNvPr id="44" name="SK-6-text-43"/>
          <p:cNvSpPr/>
          <p:nvPr/>
        </p:nvSpPr>
        <p:spPr>
          <a:xfrm>
            <a:off x="9041755" y="1989683"/>
            <a:ext cx="2597795"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EF7D00"/>
                </a:solidFill>
              </a:rPr>
              <a:t>Clinical Status</a:t>
            </a:r>
            <a:endParaRPr lang="en-US" sz="975" dirty="0"/>
          </a:p>
        </p:txBody>
      </p:sp>
      <p:sp>
        <p:nvSpPr>
          <p:cNvPr id="45" name="SK-6-text-44"/>
          <p:cNvSpPr/>
          <p:nvPr/>
        </p:nvSpPr>
        <p:spPr>
          <a:xfrm>
            <a:off x="6481763" y="2442121"/>
            <a:ext cx="42672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A1</a:t>
            </a:r>
            <a:endParaRPr lang="en-US" sz="1050" dirty="0"/>
          </a:p>
        </p:txBody>
      </p:sp>
      <p:sp>
        <p:nvSpPr>
          <p:cNvPr id="46" name="SK-6-text-45"/>
          <p:cNvSpPr/>
          <p:nvPr/>
        </p:nvSpPr>
        <p:spPr>
          <a:xfrm>
            <a:off x="7426970" y="2327821"/>
            <a:ext cx="1462385" cy="3905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&lt; 3</a:t>
            </a:r>
            <a:endParaRPr lang="en-US" sz="1050" dirty="0"/>
          </a:p>
        </p:txBody>
      </p:sp>
      <p:sp>
        <p:nvSpPr>
          <p:cNvPr id="47" name="SK-6-text-46"/>
          <p:cNvSpPr/>
          <p:nvPr/>
        </p:nvSpPr>
        <p:spPr>
          <a:xfrm>
            <a:off x="9041755" y="2327821"/>
            <a:ext cx="3150245" cy="3905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Normal to mildly increased</a:t>
            </a:r>
            <a:endParaRPr lang="en-US" sz="1050" dirty="0"/>
          </a:p>
        </p:txBody>
      </p:sp>
      <p:sp>
        <p:nvSpPr>
          <p:cNvPr id="48" name="SK-6-text-47"/>
          <p:cNvSpPr/>
          <p:nvPr/>
        </p:nvSpPr>
        <p:spPr>
          <a:xfrm>
            <a:off x="6481763" y="2832646"/>
            <a:ext cx="42672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A2</a:t>
            </a:r>
            <a:endParaRPr lang="en-US" sz="1050" dirty="0"/>
          </a:p>
        </p:txBody>
      </p:sp>
      <p:sp>
        <p:nvSpPr>
          <p:cNvPr id="49" name="SK-6-text-48"/>
          <p:cNvSpPr/>
          <p:nvPr/>
        </p:nvSpPr>
        <p:spPr>
          <a:xfrm>
            <a:off x="7426970" y="2832646"/>
            <a:ext cx="128016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3 – 30</a:t>
            </a:r>
            <a:endParaRPr lang="en-US" sz="1050" dirty="0"/>
          </a:p>
        </p:txBody>
      </p:sp>
      <p:sp>
        <p:nvSpPr>
          <p:cNvPr id="50" name="SK-6-text-49"/>
          <p:cNvSpPr/>
          <p:nvPr/>
        </p:nvSpPr>
        <p:spPr>
          <a:xfrm>
            <a:off x="9041755" y="2718346"/>
            <a:ext cx="3150245" cy="3905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Microalbuminuria</a:t>
            </a:r>
            <a:r>
              <a:rPr lang="en-US" sz="1050" dirty="0">
                <a:solidFill>
                  <a:srgbClr val="2D2D2D"/>
                </a:solidFill>
              </a:rPr>
              <a:t> (Significant)</a:t>
            </a:r>
            <a:endParaRPr lang="en-US" sz="1050" dirty="0"/>
          </a:p>
        </p:txBody>
      </p:sp>
      <p:sp>
        <p:nvSpPr>
          <p:cNvPr id="51" name="SK-6-text-50"/>
          <p:cNvSpPr/>
          <p:nvPr/>
        </p:nvSpPr>
        <p:spPr>
          <a:xfrm>
            <a:off x="6481763" y="3223171"/>
            <a:ext cx="42672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A3</a:t>
            </a:r>
            <a:endParaRPr lang="en-US" sz="1050" dirty="0"/>
          </a:p>
        </p:txBody>
      </p:sp>
      <p:sp>
        <p:nvSpPr>
          <p:cNvPr id="52" name="SK-6-text-51"/>
          <p:cNvSpPr/>
          <p:nvPr/>
        </p:nvSpPr>
        <p:spPr>
          <a:xfrm>
            <a:off x="7426970" y="3223171"/>
            <a:ext cx="85344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&gt; 30</a:t>
            </a:r>
            <a:endParaRPr lang="en-US" sz="1050" dirty="0"/>
          </a:p>
        </p:txBody>
      </p:sp>
      <p:sp>
        <p:nvSpPr>
          <p:cNvPr id="53" name="SK-6-text-52"/>
          <p:cNvSpPr/>
          <p:nvPr/>
        </p:nvSpPr>
        <p:spPr>
          <a:xfrm>
            <a:off x="9041755" y="3108871"/>
            <a:ext cx="3150245" cy="3905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Macroalbuminuria</a:t>
            </a:r>
            <a:r>
              <a:rPr lang="en-US" sz="1050" dirty="0">
                <a:solidFill>
                  <a:srgbClr val="2D2D2D"/>
                </a:solidFill>
              </a:rPr>
              <a:t> (Severe)</a:t>
            </a:r>
            <a:endParaRPr lang="en-US" sz="1050" dirty="0"/>
          </a:p>
        </p:txBody>
      </p:sp>
      <p:sp>
        <p:nvSpPr>
          <p:cNvPr id="54" name="SK-6-text-53"/>
          <p:cNvSpPr/>
          <p:nvPr/>
        </p:nvSpPr>
        <p:spPr>
          <a:xfrm>
            <a:off x="1047750" y="4023271"/>
            <a:ext cx="7485757"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Confirmation Protocol (AKT High-Yield)</a:t>
            </a:r>
            <a:endParaRPr lang="en-US" sz="1200" dirty="0"/>
          </a:p>
        </p:txBody>
      </p:sp>
      <p:sp>
        <p:nvSpPr>
          <p:cNvPr id="55" name="SK-6-text-54"/>
          <p:cNvSpPr/>
          <p:nvPr/>
        </p:nvSpPr>
        <p:spPr>
          <a:xfrm>
            <a:off x="1047750" y="4289971"/>
            <a:ext cx="7485757" cy="400050"/>
          </a:xfrm>
          <a:prstGeom prst="rect">
            <a:avLst/>
          </a:prstGeom>
          <a:noFill/>
          <a:ln/>
        </p:spPr>
        <p:txBody>
          <a:bodyPr vert="horz" wrap="square" lIns="0" tIns="0" rIns="0" bIns="0" rtlCol="0" anchor="ctr"/>
          <a:lstStyle/>
          <a:p>
            <a:pPr marL="0" indent="0">
              <a:lnSpc>
                <a:spcPts val="1575"/>
              </a:lnSpc>
              <a:buNone/>
            </a:pPr>
            <a:r>
              <a:rPr lang="en-US" sz="1050" dirty="0">
                <a:solidFill>
                  <a:srgbClr val="555555"/>
                </a:solidFill>
              </a:rPr>
              <a:t>If UACR is ≥3 mg/mmol: </a:t>
            </a:r>
            <a:r>
              <a:rPr lang="en-US" sz="1050" b="1" dirty="0">
                <a:solidFill>
                  <a:srgbClr val="555555"/>
                </a:solidFill>
              </a:rPr>
              <a:t>Confirm on two of three samples</a:t>
            </a:r>
            <a:r>
              <a:rPr lang="en-US" sz="1050" dirty="0">
                <a:solidFill>
                  <a:srgbClr val="555555"/>
                </a:solidFill>
              </a:rPr>
              <a:t> over 3–6 months.
</a:t>
            </a:r>
            <a:r>
              <a:rPr lang="en-US" sz="1050" b="1" dirty="0">
                <a:solidFill>
                  <a:srgbClr val="555555"/>
                </a:solidFill>
              </a:rPr>
              <a:t>Crucial:</a:t>
            </a:r>
            <a:r>
              <a:rPr lang="en-US" sz="1050" dirty="0">
                <a:solidFill>
                  <a:srgbClr val="555555"/>
                </a:solidFill>
              </a:rPr>
              <a:t> Always exclude Urinary Tract Infection (UTI) or other transient causes (exercise, fever) before diagnosing albuminuria.</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7-img-4" descr="preencoded.png"/>
          <p:cNvPicPr>
            <a:picLocks noChangeAspect="1"/>
          </p:cNvPicPr>
          <p:nvPr/>
        </p:nvPicPr>
        <p:blipFill>
          <a:blip r:embed="rId5"/>
          <a:stretch>
            <a:fillRect/>
          </a:stretch>
        </p:blipFill>
        <p:spPr>
          <a:xfrm>
            <a:off x="285750" y="1065758"/>
            <a:ext cx="11620500" cy="428625"/>
          </a:xfrm>
          <a:prstGeom prst="rect">
            <a:avLst/>
          </a:prstGeom>
        </p:spPr>
      </p:pic>
      <p:pic>
        <p:nvPicPr>
          <p:cNvPr id="6" name="SK-7-img-5" descr="preencoded.png"/>
          <p:cNvPicPr>
            <a:picLocks noChangeAspect="1"/>
          </p:cNvPicPr>
          <p:nvPr/>
        </p:nvPicPr>
        <p:blipFill>
          <a:blip r:embed="rId6"/>
          <a:stretch>
            <a:fillRect/>
          </a:stretch>
        </p:blipFill>
        <p:spPr>
          <a:xfrm>
            <a:off x="476250" y="1219051"/>
            <a:ext cx="166688" cy="137220"/>
          </a:xfrm>
          <a:prstGeom prst="rect">
            <a:avLst/>
          </a:prstGeom>
        </p:spPr>
      </p:pic>
      <p:pic>
        <p:nvPicPr>
          <p:cNvPr id="7" name="SK-7-img-6" descr="preencoded.png"/>
          <p:cNvPicPr>
            <a:picLocks noChangeAspect="1"/>
          </p:cNvPicPr>
          <p:nvPr/>
        </p:nvPicPr>
        <p:blipFill>
          <a:blip r:embed="rId7"/>
          <a:stretch>
            <a:fillRect/>
          </a:stretch>
        </p:blipFill>
        <p:spPr>
          <a:xfrm>
            <a:off x="285750" y="2173486"/>
            <a:ext cx="5667375" cy="3657600"/>
          </a:xfrm>
          <a:prstGeom prst="rect">
            <a:avLst/>
          </a:prstGeom>
        </p:spPr>
      </p:pic>
      <p:pic>
        <p:nvPicPr>
          <p:cNvPr id="8" name="SK-7-img-7" descr="preencoded.png"/>
          <p:cNvPicPr>
            <a:picLocks noChangeAspect="1"/>
          </p:cNvPicPr>
          <p:nvPr/>
        </p:nvPicPr>
        <p:blipFill>
          <a:blip r:embed="rId8"/>
          <a:stretch>
            <a:fillRect/>
          </a:stretch>
        </p:blipFill>
        <p:spPr>
          <a:xfrm>
            <a:off x="285750" y="2173486"/>
            <a:ext cx="5667375" cy="514350"/>
          </a:xfrm>
          <a:prstGeom prst="rect">
            <a:avLst/>
          </a:prstGeom>
        </p:spPr>
      </p:pic>
      <p:pic>
        <p:nvPicPr>
          <p:cNvPr id="9" name="SK-7-img-8" descr="preencoded.png"/>
          <p:cNvPicPr>
            <a:picLocks noChangeAspect="1"/>
          </p:cNvPicPr>
          <p:nvPr/>
        </p:nvPicPr>
        <p:blipFill>
          <a:blip r:embed="rId9"/>
          <a:stretch>
            <a:fillRect/>
          </a:stretch>
        </p:blipFill>
        <p:spPr>
          <a:xfrm>
            <a:off x="428625" y="2352229"/>
            <a:ext cx="190500" cy="152400"/>
          </a:xfrm>
          <a:prstGeom prst="rect">
            <a:avLst/>
          </a:prstGeom>
        </p:spPr>
      </p:pic>
      <p:pic>
        <p:nvPicPr>
          <p:cNvPr id="10" name="SK-7-img-9" descr="preencoded.png"/>
          <p:cNvPicPr>
            <a:picLocks noChangeAspect="1"/>
          </p:cNvPicPr>
          <p:nvPr/>
        </p:nvPicPr>
        <p:blipFill>
          <a:blip r:embed="rId10"/>
          <a:stretch>
            <a:fillRect/>
          </a:stretch>
        </p:blipFill>
        <p:spPr>
          <a:xfrm>
            <a:off x="285750" y="2687836"/>
            <a:ext cx="859929" cy="485775"/>
          </a:xfrm>
          <a:prstGeom prst="rect">
            <a:avLst/>
          </a:prstGeom>
        </p:spPr>
      </p:pic>
      <p:pic>
        <p:nvPicPr>
          <p:cNvPr id="11" name="SK-7-img-10" descr="preencoded.png"/>
          <p:cNvPicPr>
            <a:picLocks noChangeAspect="1"/>
          </p:cNvPicPr>
          <p:nvPr/>
        </p:nvPicPr>
        <p:blipFill>
          <a:blip r:embed="rId11"/>
          <a:stretch>
            <a:fillRect/>
          </a:stretch>
        </p:blipFill>
        <p:spPr>
          <a:xfrm>
            <a:off x="1145679" y="2687836"/>
            <a:ext cx="1586508" cy="485775"/>
          </a:xfrm>
          <a:prstGeom prst="rect">
            <a:avLst/>
          </a:prstGeom>
        </p:spPr>
      </p:pic>
      <p:pic>
        <p:nvPicPr>
          <p:cNvPr id="12" name="SK-7-img-11" descr="preencoded.png"/>
          <p:cNvPicPr>
            <a:picLocks noChangeAspect="1"/>
          </p:cNvPicPr>
          <p:nvPr/>
        </p:nvPicPr>
        <p:blipFill>
          <a:blip r:embed="rId12"/>
          <a:stretch>
            <a:fillRect/>
          </a:stretch>
        </p:blipFill>
        <p:spPr>
          <a:xfrm>
            <a:off x="2732187" y="2687836"/>
            <a:ext cx="3220938" cy="485775"/>
          </a:xfrm>
          <a:prstGeom prst="rect">
            <a:avLst/>
          </a:prstGeom>
        </p:spPr>
      </p:pic>
      <p:pic>
        <p:nvPicPr>
          <p:cNvPr id="13" name="SK-7-img-12" descr="preencoded.png"/>
          <p:cNvPicPr>
            <a:picLocks noChangeAspect="1"/>
          </p:cNvPicPr>
          <p:nvPr/>
        </p:nvPicPr>
        <p:blipFill>
          <a:blip r:embed="rId13"/>
          <a:stretch>
            <a:fillRect/>
          </a:stretch>
        </p:blipFill>
        <p:spPr>
          <a:xfrm>
            <a:off x="285750" y="3173611"/>
            <a:ext cx="5667375" cy="442913"/>
          </a:xfrm>
          <a:prstGeom prst="rect">
            <a:avLst/>
          </a:prstGeom>
        </p:spPr>
      </p:pic>
      <p:pic>
        <p:nvPicPr>
          <p:cNvPr id="14" name="SK-7-img-13" descr="preencoded.png"/>
          <p:cNvPicPr>
            <a:picLocks noChangeAspect="1"/>
          </p:cNvPicPr>
          <p:nvPr/>
        </p:nvPicPr>
        <p:blipFill>
          <a:blip r:embed="rId14"/>
          <a:stretch>
            <a:fillRect/>
          </a:stretch>
        </p:blipFill>
        <p:spPr>
          <a:xfrm>
            <a:off x="285750" y="3173611"/>
            <a:ext cx="859929" cy="442913"/>
          </a:xfrm>
          <a:prstGeom prst="rect">
            <a:avLst/>
          </a:prstGeom>
        </p:spPr>
      </p:pic>
      <p:pic>
        <p:nvPicPr>
          <p:cNvPr id="15" name="SK-7-img-14" descr="preencoded.png"/>
          <p:cNvPicPr>
            <a:picLocks noChangeAspect="1"/>
          </p:cNvPicPr>
          <p:nvPr/>
        </p:nvPicPr>
        <p:blipFill>
          <a:blip r:embed="rId15"/>
          <a:stretch>
            <a:fillRect/>
          </a:stretch>
        </p:blipFill>
        <p:spPr>
          <a:xfrm>
            <a:off x="1145679" y="3173611"/>
            <a:ext cx="1586508" cy="442913"/>
          </a:xfrm>
          <a:prstGeom prst="rect">
            <a:avLst/>
          </a:prstGeom>
        </p:spPr>
      </p:pic>
      <p:pic>
        <p:nvPicPr>
          <p:cNvPr id="16" name="SK-7-img-15" descr="preencoded.png"/>
          <p:cNvPicPr>
            <a:picLocks noChangeAspect="1"/>
          </p:cNvPicPr>
          <p:nvPr/>
        </p:nvPicPr>
        <p:blipFill>
          <a:blip r:embed="rId16"/>
          <a:stretch>
            <a:fillRect/>
          </a:stretch>
        </p:blipFill>
        <p:spPr>
          <a:xfrm>
            <a:off x="2732187" y="3173611"/>
            <a:ext cx="3220938" cy="442913"/>
          </a:xfrm>
          <a:prstGeom prst="rect">
            <a:avLst/>
          </a:prstGeom>
        </p:spPr>
      </p:pic>
      <p:pic>
        <p:nvPicPr>
          <p:cNvPr id="17" name="SK-7-img-16" descr="preencoded.png"/>
          <p:cNvPicPr>
            <a:picLocks noChangeAspect="1"/>
          </p:cNvPicPr>
          <p:nvPr/>
        </p:nvPicPr>
        <p:blipFill>
          <a:blip r:embed="rId13"/>
          <a:stretch>
            <a:fillRect/>
          </a:stretch>
        </p:blipFill>
        <p:spPr>
          <a:xfrm>
            <a:off x="285750" y="3616523"/>
            <a:ext cx="5667375" cy="442913"/>
          </a:xfrm>
          <a:prstGeom prst="rect">
            <a:avLst/>
          </a:prstGeom>
        </p:spPr>
      </p:pic>
      <p:pic>
        <p:nvPicPr>
          <p:cNvPr id="18" name="SK-7-img-17" descr="preencoded.png"/>
          <p:cNvPicPr>
            <a:picLocks noChangeAspect="1"/>
          </p:cNvPicPr>
          <p:nvPr/>
        </p:nvPicPr>
        <p:blipFill>
          <a:blip r:embed="rId17"/>
          <a:stretch>
            <a:fillRect/>
          </a:stretch>
        </p:blipFill>
        <p:spPr>
          <a:xfrm>
            <a:off x="285750" y="3616523"/>
            <a:ext cx="859929" cy="442913"/>
          </a:xfrm>
          <a:prstGeom prst="rect">
            <a:avLst/>
          </a:prstGeom>
        </p:spPr>
      </p:pic>
      <p:pic>
        <p:nvPicPr>
          <p:cNvPr id="19" name="SK-7-img-18" descr="preencoded.png"/>
          <p:cNvPicPr>
            <a:picLocks noChangeAspect="1"/>
          </p:cNvPicPr>
          <p:nvPr/>
        </p:nvPicPr>
        <p:blipFill>
          <a:blip r:embed="rId15"/>
          <a:stretch>
            <a:fillRect/>
          </a:stretch>
        </p:blipFill>
        <p:spPr>
          <a:xfrm>
            <a:off x="1145679" y="3616523"/>
            <a:ext cx="1586508" cy="442913"/>
          </a:xfrm>
          <a:prstGeom prst="rect">
            <a:avLst/>
          </a:prstGeom>
        </p:spPr>
      </p:pic>
      <p:pic>
        <p:nvPicPr>
          <p:cNvPr id="20" name="SK-7-img-19" descr="preencoded.png"/>
          <p:cNvPicPr>
            <a:picLocks noChangeAspect="1"/>
          </p:cNvPicPr>
          <p:nvPr/>
        </p:nvPicPr>
        <p:blipFill>
          <a:blip r:embed="rId16"/>
          <a:stretch>
            <a:fillRect/>
          </a:stretch>
        </p:blipFill>
        <p:spPr>
          <a:xfrm>
            <a:off x="2732187" y="3616523"/>
            <a:ext cx="3220938" cy="442913"/>
          </a:xfrm>
          <a:prstGeom prst="rect">
            <a:avLst/>
          </a:prstGeom>
        </p:spPr>
      </p:pic>
      <p:pic>
        <p:nvPicPr>
          <p:cNvPr id="21" name="SK-7-img-20" descr="preencoded.png"/>
          <p:cNvPicPr>
            <a:picLocks noChangeAspect="1"/>
          </p:cNvPicPr>
          <p:nvPr/>
        </p:nvPicPr>
        <p:blipFill>
          <a:blip r:embed="rId18"/>
          <a:stretch>
            <a:fillRect/>
          </a:stretch>
        </p:blipFill>
        <p:spPr>
          <a:xfrm>
            <a:off x="285750" y="4059436"/>
            <a:ext cx="5667375" cy="442913"/>
          </a:xfrm>
          <a:prstGeom prst="rect">
            <a:avLst/>
          </a:prstGeom>
        </p:spPr>
      </p:pic>
      <p:pic>
        <p:nvPicPr>
          <p:cNvPr id="22" name="SK-7-img-21" descr="preencoded.png"/>
          <p:cNvPicPr>
            <a:picLocks noChangeAspect="1"/>
          </p:cNvPicPr>
          <p:nvPr/>
        </p:nvPicPr>
        <p:blipFill>
          <a:blip r:embed="rId19"/>
          <a:stretch>
            <a:fillRect/>
          </a:stretch>
        </p:blipFill>
        <p:spPr>
          <a:xfrm>
            <a:off x="285750" y="4059436"/>
            <a:ext cx="859929" cy="442913"/>
          </a:xfrm>
          <a:prstGeom prst="rect">
            <a:avLst/>
          </a:prstGeom>
        </p:spPr>
      </p:pic>
      <p:pic>
        <p:nvPicPr>
          <p:cNvPr id="23" name="SK-7-img-22" descr="preencoded.png"/>
          <p:cNvPicPr>
            <a:picLocks noChangeAspect="1"/>
          </p:cNvPicPr>
          <p:nvPr/>
        </p:nvPicPr>
        <p:blipFill>
          <a:blip r:embed="rId15"/>
          <a:stretch>
            <a:fillRect/>
          </a:stretch>
        </p:blipFill>
        <p:spPr>
          <a:xfrm>
            <a:off x="1145679" y="4059436"/>
            <a:ext cx="1586508" cy="442913"/>
          </a:xfrm>
          <a:prstGeom prst="rect">
            <a:avLst/>
          </a:prstGeom>
        </p:spPr>
      </p:pic>
      <p:pic>
        <p:nvPicPr>
          <p:cNvPr id="24" name="SK-7-img-23" descr="preencoded.png"/>
          <p:cNvPicPr>
            <a:picLocks noChangeAspect="1"/>
          </p:cNvPicPr>
          <p:nvPr/>
        </p:nvPicPr>
        <p:blipFill>
          <a:blip r:embed="rId16"/>
          <a:stretch>
            <a:fillRect/>
          </a:stretch>
        </p:blipFill>
        <p:spPr>
          <a:xfrm>
            <a:off x="2732187" y="4059436"/>
            <a:ext cx="3220938" cy="442913"/>
          </a:xfrm>
          <a:prstGeom prst="rect">
            <a:avLst/>
          </a:prstGeom>
        </p:spPr>
      </p:pic>
      <p:pic>
        <p:nvPicPr>
          <p:cNvPr id="25" name="SK-7-img-24" descr="preencoded.png"/>
          <p:cNvPicPr>
            <a:picLocks noChangeAspect="1"/>
          </p:cNvPicPr>
          <p:nvPr/>
        </p:nvPicPr>
        <p:blipFill>
          <a:blip r:embed="rId20"/>
          <a:stretch>
            <a:fillRect/>
          </a:stretch>
        </p:blipFill>
        <p:spPr>
          <a:xfrm>
            <a:off x="285750" y="4502348"/>
            <a:ext cx="5667375" cy="442913"/>
          </a:xfrm>
          <a:prstGeom prst="rect">
            <a:avLst/>
          </a:prstGeom>
        </p:spPr>
      </p:pic>
      <p:pic>
        <p:nvPicPr>
          <p:cNvPr id="26" name="SK-7-img-25" descr="preencoded.png"/>
          <p:cNvPicPr>
            <a:picLocks noChangeAspect="1"/>
          </p:cNvPicPr>
          <p:nvPr/>
        </p:nvPicPr>
        <p:blipFill>
          <a:blip r:embed="rId21"/>
          <a:stretch>
            <a:fillRect/>
          </a:stretch>
        </p:blipFill>
        <p:spPr>
          <a:xfrm>
            <a:off x="285750" y="4502348"/>
            <a:ext cx="859929" cy="442913"/>
          </a:xfrm>
          <a:prstGeom prst="rect">
            <a:avLst/>
          </a:prstGeom>
        </p:spPr>
      </p:pic>
      <p:pic>
        <p:nvPicPr>
          <p:cNvPr id="27" name="SK-7-img-26" descr="preencoded.png"/>
          <p:cNvPicPr>
            <a:picLocks noChangeAspect="1"/>
          </p:cNvPicPr>
          <p:nvPr/>
        </p:nvPicPr>
        <p:blipFill>
          <a:blip r:embed="rId15"/>
          <a:stretch>
            <a:fillRect/>
          </a:stretch>
        </p:blipFill>
        <p:spPr>
          <a:xfrm>
            <a:off x="1145679" y="4502348"/>
            <a:ext cx="1586508" cy="442913"/>
          </a:xfrm>
          <a:prstGeom prst="rect">
            <a:avLst/>
          </a:prstGeom>
        </p:spPr>
      </p:pic>
      <p:pic>
        <p:nvPicPr>
          <p:cNvPr id="28" name="SK-7-img-27" descr="preencoded.png"/>
          <p:cNvPicPr>
            <a:picLocks noChangeAspect="1"/>
          </p:cNvPicPr>
          <p:nvPr/>
        </p:nvPicPr>
        <p:blipFill>
          <a:blip r:embed="rId16"/>
          <a:stretch>
            <a:fillRect/>
          </a:stretch>
        </p:blipFill>
        <p:spPr>
          <a:xfrm>
            <a:off x="2732187" y="4502348"/>
            <a:ext cx="3220938" cy="442913"/>
          </a:xfrm>
          <a:prstGeom prst="rect">
            <a:avLst/>
          </a:prstGeom>
        </p:spPr>
      </p:pic>
      <p:pic>
        <p:nvPicPr>
          <p:cNvPr id="29" name="SK-7-img-28" descr="preencoded.png"/>
          <p:cNvPicPr>
            <a:picLocks noChangeAspect="1"/>
          </p:cNvPicPr>
          <p:nvPr/>
        </p:nvPicPr>
        <p:blipFill>
          <a:blip r:embed="rId22"/>
          <a:stretch>
            <a:fillRect/>
          </a:stretch>
        </p:blipFill>
        <p:spPr>
          <a:xfrm>
            <a:off x="285750" y="4945261"/>
            <a:ext cx="5667375" cy="442913"/>
          </a:xfrm>
          <a:prstGeom prst="rect">
            <a:avLst/>
          </a:prstGeom>
        </p:spPr>
      </p:pic>
      <p:pic>
        <p:nvPicPr>
          <p:cNvPr id="30" name="SK-7-img-29" descr="preencoded.png"/>
          <p:cNvPicPr>
            <a:picLocks noChangeAspect="1"/>
          </p:cNvPicPr>
          <p:nvPr/>
        </p:nvPicPr>
        <p:blipFill>
          <a:blip r:embed="rId23"/>
          <a:stretch>
            <a:fillRect/>
          </a:stretch>
        </p:blipFill>
        <p:spPr>
          <a:xfrm>
            <a:off x="285750" y="4945261"/>
            <a:ext cx="859929" cy="442913"/>
          </a:xfrm>
          <a:prstGeom prst="rect">
            <a:avLst/>
          </a:prstGeom>
        </p:spPr>
      </p:pic>
      <p:pic>
        <p:nvPicPr>
          <p:cNvPr id="31" name="SK-7-img-30" descr="preencoded.png"/>
          <p:cNvPicPr>
            <a:picLocks noChangeAspect="1"/>
          </p:cNvPicPr>
          <p:nvPr/>
        </p:nvPicPr>
        <p:blipFill>
          <a:blip r:embed="rId15"/>
          <a:stretch>
            <a:fillRect/>
          </a:stretch>
        </p:blipFill>
        <p:spPr>
          <a:xfrm>
            <a:off x="1145679" y="4945261"/>
            <a:ext cx="1586508" cy="442913"/>
          </a:xfrm>
          <a:prstGeom prst="rect">
            <a:avLst/>
          </a:prstGeom>
        </p:spPr>
      </p:pic>
      <p:pic>
        <p:nvPicPr>
          <p:cNvPr id="32" name="SK-7-img-31" descr="preencoded.png"/>
          <p:cNvPicPr>
            <a:picLocks noChangeAspect="1"/>
          </p:cNvPicPr>
          <p:nvPr/>
        </p:nvPicPr>
        <p:blipFill>
          <a:blip r:embed="rId16"/>
          <a:stretch>
            <a:fillRect/>
          </a:stretch>
        </p:blipFill>
        <p:spPr>
          <a:xfrm>
            <a:off x="2732187" y="4945261"/>
            <a:ext cx="3220938" cy="442913"/>
          </a:xfrm>
          <a:prstGeom prst="rect">
            <a:avLst/>
          </a:prstGeom>
        </p:spPr>
      </p:pic>
      <p:pic>
        <p:nvPicPr>
          <p:cNvPr id="33" name="SK-7-img-32" descr="preencoded.png"/>
          <p:cNvPicPr>
            <a:picLocks noChangeAspect="1"/>
          </p:cNvPicPr>
          <p:nvPr/>
        </p:nvPicPr>
        <p:blipFill>
          <a:blip r:embed="rId24"/>
          <a:stretch>
            <a:fillRect/>
          </a:stretch>
        </p:blipFill>
        <p:spPr>
          <a:xfrm>
            <a:off x="285750" y="5388173"/>
            <a:ext cx="5667375" cy="442913"/>
          </a:xfrm>
          <a:prstGeom prst="rect">
            <a:avLst/>
          </a:prstGeom>
        </p:spPr>
      </p:pic>
      <p:pic>
        <p:nvPicPr>
          <p:cNvPr id="34" name="SK-7-img-33" descr="preencoded.png"/>
          <p:cNvPicPr>
            <a:picLocks noChangeAspect="1"/>
          </p:cNvPicPr>
          <p:nvPr/>
        </p:nvPicPr>
        <p:blipFill>
          <a:blip r:embed="rId25"/>
          <a:stretch>
            <a:fillRect/>
          </a:stretch>
        </p:blipFill>
        <p:spPr>
          <a:xfrm>
            <a:off x="285750" y="5388173"/>
            <a:ext cx="859929" cy="442913"/>
          </a:xfrm>
          <a:prstGeom prst="rect">
            <a:avLst/>
          </a:prstGeom>
        </p:spPr>
      </p:pic>
      <p:pic>
        <p:nvPicPr>
          <p:cNvPr id="35" name="SK-7-img-34" descr="preencoded.png"/>
          <p:cNvPicPr>
            <a:picLocks noChangeAspect="1"/>
          </p:cNvPicPr>
          <p:nvPr/>
        </p:nvPicPr>
        <p:blipFill>
          <a:blip r:embed="rId26"/>
          <a:stretch>
            <a:fillRect/>
          </a:stretch>
        </p:blipFill>
        <p:spPr>
          <a:xfrm>
            <a:off x="1145679" y="5388173"/>
            <a:ext cx="1586508" cy="442913"/>
          </a:xfrm>
          <a:prstGeom prst="rect">
            <a:avLst/>
          </a:prstGeom>
        </p:spPr>
      </p:pic>
      <p:pic>
        <p:nvPicPr>
          <p:cNvPr id="36" name="SK-7-img-35" descr="preencoded.png"/>
          <p:cNvPicPr>
            <a:picLocks noChangeAspect="1"/>
          </p:cNvPicPr>
          <p:nvPr/>
        </p:nvPicPr>
        <p:blipFill>
          <a:blip r:embed="rId27"/>
          <a:stretch>
            <a:fillRect/>
          </a:stretch>
        </p:blipFill>
        <p:spPr>
          <a:xfrm>
            <a:off x="2732187" y="5388173"/>
            <a:ext cx="3220938" cy="442913"/>
          </a:xfrm>
          <a:prstGeom prst="rect">
            <a:avLst/>
          </a:prstGeom>
        </p:spPr>
      </p:pic>
      <p:pic>
        <p:nvPicPr>
          <p:cNvPr id="37" name="SK-7-img-36" descr="preencoded.png"/>
          <p:cNvPicPr>
            <a:picLocks noChangeAspect="1"/>
          </p:cNvPicPr>
          <p:nvPr/>
        </p:nvPicPr>
        <p:blipFill>
          <a:blip r:embed="rId28"/>
          <a:stretch>
            <a:fillRect/>
          </a:stretch>
        </p:blipFill>
        <p:spPr>
          <a:xfrm>
            <a:off x="6238875" y="1806773"/>
            <a:ext cx="5667375" cy="2328863"/>
          </a:xfrm>
          <a:prstGeom prst="rect">
            <a:avLst/>
          </a:prstGeom>
        </p:spPr>
      </p:pic>
      <p:pic>
        <p:nvPicPr>
          <p:cNvPr id="38" name="SK-7-img-37" descr="preencoded.png"/>
          <p:cNvPicPr>
            <a:picLocks noChangeAspect="1"/>
          </p:cNvPicPr>
          <p:nvPr/>
        </p:nvPicPr>
        <p:blipFill>
          <a:blip r:embed="rId8"/>
          <a:stretch>
            <a:fillRect/>
          </a:stretch>
        </p:blipFill>
        <p:spPr>
          <a:xfrm>
            <a:off x="6238875" y="1806773"/>
            <a:ext cx="5667375" cy="514350"/>
          </a:xfrm>
          <a:prstGeom prst="rect">
            <a:avLst/>
          </a:prstGeom>
        </p:spPr>
      </p:pic>
      <p:pic>
        <p:nvPicPr>
          <p:cNvPr id="39" name="SK-7-img-38" descr="preencoded.png"/>
          <p:cNvPicPr>
            <a:picLocks noChangeAspect="1"/>
          </p:cNvPicPr>
          <p:nvPr/>
        </p:nvPicPr>
        <p:blipFill>
          <a:blip r:embed="rId29"/>
          <a:stretch>
            <a:fillRect/>
          </a:stretch>
        </p:blipFill>
        <p:spPr>
          <a:xfrm>
            <a:off x="6381750" y="1985516"/>
            <a:ext cx="190500" cy="152400"/>
          </a:xfrm>
          <a:prstGeom prst="rect">
            <a:avLst/>
          </a:prstGeom>
        </p:spPr>
      </p:pic>
      <p:pic>
        <p:nvPicPr>
          <p:cNvPr id="40" name="SK-7-img-39" descr="preencoded.png"/>
          <p:cNvPicPr>
            <a:picLocks noChangeAspect="1"/>
          </p:cNvPicPr>
          <p:nvPr/>
        </p:nvPicPr>
        <p:blipFill>
          <a:blip r:embed="rId30"/>
          <a:stretch>
            <a:fillRect/>
          </a:stretch>
        </p:blipFill>
        <p:spPr>
          <a:xfrm>
            <a:off x="6238875" y="2321123"/>
            <a:ext cx="954584" cy="485775"/>
          </a:xfrm>
          <a:prstGeom prst="rect">
            <a:avLst/>
          </a:prstGeom>
        </p:spPr>
      </p:pic>
      <p:pic>
        <p:nvPicPr>
          <p:cNvPr id="41" name="SK-7-img-40" descr="preencoded.png"/>
          <p:cNvPicPr>
            <a:picLocks noChangeAspect="1"/>
          </p:cNvPicPr>
          <p:nvPr/>
        </p:nvPicPr>
        <p:blipFill>
          <a:blip r:embed="rId31"/>
          <a:stretch>
            <a:fillRect/>
          </a:stretch>
        </p:blipFill>
        <p:spPr>
          <a:xfrm>
            <a:off x="7193459" y="2321123"/>
            <a:ext cx="1535757" cy="485775"/>
          </a:xfrm>
          <a:prstGeom prst="rect">
            <a:avLst/>
          </a:prstGeom>
        </p:spPr>
      </p:pic>
      <p:pic>
        <p:nvPicPr>
          <p:cNvPr id="42" name="SK-7-img-41" descr="preencoded.png"/>
          <p:cNvPicPr>
            <a:picLocks noChangeAspect="1"/>
          </p:cNvPicPr>
          <p:nvPr/>
        </p:nvPicPr>
        <p:blipFill>
          <a:blip r:embed="rId32"/>
          <a:stretch>
            <a:fillRect/>
          </a:stretch>
        </p:blipFill>
        <p:spPr>
          <a:xfrm>
            <a:off x="8729216" y="2321123"/>
            <a:ext cx="3177034" cy="485775"/>
          </a:xfrm>
          <a:prstGeom prst="rect">
            <a:avLst/>
          </a:prstGeom>
        </p:spPr>
      </p:pic>
      <p:pic>
        <p:nvPicPr>
          <p:cNvPr id="43" name="SK-7-img-42" descr="preencoded.png"/>
          <p:cNvPicPr>
            <a:picLocks noChangeAspect="1"/>
          </p:cNvPicPr>
          <p:nvPr/>
        </p:nvPicPr>
        <p:blipFill>
          <a:blip r:embed="rId13"/>
          <a:stretch>
            <a:fillRect/>
          </a:stretch>
        </p:blipFill>
        <p:spPr>
          <a:xfrm>
            <a:off x="6238875" y="2806898"/>
            <a:ext cx="5667375" cy="442913"/>
          </a:xfrm>
          <a:prstGeom prst="rect">
            <a:avLst/>
          </a:prstGeom>
        </p:spPr>
      </p:pic>
      <p:pic>
        <p:nvPicPr>
          <p:cNvPr id="44" name="SK-7-img-43" descr="preencoded.png"/>
          <p:cNvPicPr>
            <a:picLocks noChangeAspect="1"/>
          </p:cNvPicPr>
          <p:nvPr/>
        </p:nvPicPr>
        <p:blipFill>
          <a:blip r:embed="rId33"/>
          <a:stretch>
            <a:fillRect/>
          </a:stretch>
        </p:blipFill>
        <p:spPr>
          <a:xfrm>
            <a:off x="6238875" y="2806898"/>
            <a:ext cx="954584" cy="442913"/>
          </a:xfrm>
          <a:prstGeom prst="rect">
            <a:avLst/>
          </a:prstGeom>
        </p:spPr>
      </p:pic>
      <p:pic>
        <p:nvPicPr>
          <p:cNvPr id="45" name="SK-7-img-44" descr="preencoded.png"/>
          <p:cNvPicPr>
            <a:picLocks noChangeAspect="1"/>
          </p:cNvPicPr>
          <p:nvPr/>
        </p:nvPicPr>
        <p:blipFill>
          <a:blip r:embed="rId34"/>
          <a:stretch>
            <a:fillRect/>
          </a:stretch>
        </p:blipFill>
        <p:spPr>
          <a:xfrm>
            <a:off x="7193459" y="2806898"/>
            <a:ext cx="1535757" cy="442913"/>
          </a:xfrm>
          <a:prstGeom prst="rect">
            <a:avLst/>
          </a:prstGeom>
        </p:spPr>
      </p:pic>
      <p:pic>
        <p:nvPicPr>
          <p:cNvPr id="46" name="SK-7-img-45" descr="preencoded.png"/>
          <p:cNvPicPr>
            <a:picLocks noChangeAspect="1"/>
          </p:cNvPicPr>
          <p:nvPr/>
        </p:nvPicPr>
        <p:blipFill>
          <a:blip r:embed="rId35"/>
          <a:stretch>
            <a:fillRect/>
          </a:stretch>
        </p:blipFill>
        <p:spPr>
          <a:xfrm>
            <a:off x="8729216" y="2806898"/>
            <a:ext cx="3177034" cy="442913"/>
          </a:xfrm>
          <a:prstGeom prst="rect">
            <a:avLst/>
          </a:prstGeom>
        </p:spPr>
      </p:pic>
      <p:pic>
        <p:nvPicPr>
          <p:cNvPr id="47" name="SK-7-img-46" descr="preencoded.png"/>
          <p:cNvPicPr>
            <a:picLocks noChangeAspect="1"/>
          </p:cNvPicPr>
          <p:nvPr/>
        </p:nvPicPr>
        <p:blipFill>
          <a:blip r:embed="rId20"/>
          <a:stretch>
            <a:fillRect/>
          </a:stretch>
        </p:blipFill>
        <p:spPr>
          <a:xfrm>
            <a:off x="6238875" y="3249811"/>
            <a:ext cx="5667375" cy="442913"/>
          </a:xfrm>
          <a:prstGeom prst="rect">
            <a:avLst/>
          </a:prstGeom>
        </p:spPr>
      </p:pic>
      <p:pic>
        <p:nvPicPr>
          <p:cNvPr id="48" name="SK-7-img-47" descr="preencoded.png"/>
          <p:cNvPicPr>
            <a:picLocks noChangeAspect="1"/>
          </p:cNvPicPr>
          <p:nvPr/>
        </p:nvPicPr>
        <p:blipFill>
          <a:blip r:embed="rId36"/>
          <a:stretch>
            <a:fillRect/>
          </a:stretch>
        </p:blipFill>
        <p:spPr>
          <a:xfrm>
            <a:off x="6238875" y="3249811"/>
            <a:ext cx="954584" cy="442913"/>
          </a:xfrm>
          <a:prstGeom prst="rect">
            <a:avLst/>
          </a:prstGeom>
        </p:spPr>
      </p:pic>
      <p:pic>
        <p:nvPicPr>
          <p:cNvPr id="49" name="SK-7-img-48" descr="preencoded.png"/>
          <p:cNvPicPr>
            <a:picLocks noChangeAspect="1"/>
          </p:cNvPicPr>
          <p:nvPr/>
        </p:nvPicPr>
        <p:blipFill>
          <a:blip r:embed="rId34"/>
          <a:stretch>
            <a:fillRect/>
          </a:stretch>
        </p:blipFill>
        <p:spPr>
          <a:xfrm>
            <a:off x="7193459" y="3249811"/>
            <a:ext cx="1535757" cy="442913"/>
          </a:xfrm>
          <a:prstGeom prst="rect">
            <a:avLst/>
          </a:prstGeom>
        </p:spPr>
      </p:pic>
      <p:pic>
        <p:nvPicPr>
          <p:cNvPr id="50" name="SK-7-img-49" descr="preencoded.png"/>
          <p:cNvPicPr>
            <a:picLocks noChangeAspect="1"/>
          </p:cNvPicPr>
          <p:nvPr/>
        </p:nvPicPr>
        <p:blipFill>
          <a:blip r:embed="rId35"/>
          <a:stretch>
            <a:fillRect/>
          </a:stretch>
        </p:blipFill>
        <p:spPr>
          <a:xfrm>
            <a:off x="8729216" y="3249811"/>
            <a:ext cx="3177034" cy="442913"/>
          </a:xfrm>
          <a:prstGeom prst="rect">
            <a:avLst/>
          </a:prstGeom>
        </p:spPr>
      </p:pic>
      <p:pic>
        <p:nvPicPr>
          <p:cNvPr id="51" name="SK-7-img-50" descr="preencoded.png"/>
          <p:cNvPicPr>
            <a:picLocks noChangeAspect="1"/>
          </p:cNvPicPr>
          <p:nvPr/>
        </p:nvPicPr>
        <p:blipFill>
          <a:blip r:embed="rId22"/>
          <a:stretch>
            <a:fillRect/>
          </a:stretch>
        </p:blipFill>
        <p:spPr>
          <a:xfrm>
            <a:off x="6238875" y="3692723"/>
            <a:ext cx="5667375" cy="442913"/>
          </a:xfrm>
          <a:prstGeom prst="rect">
            <a:avLst/>
          </a:prstGeom>
        </p:spPr>
      </p:pic>
      <p:pic>
        <p:nvPicPr>
          <p:cNvPr id="52" name="SK-7-img-51" descr="preencoded.png"/>
          <p:cNvPicPr>
            <a:picLocks noChangeAspect="1"/>
          </p:cNvPicPr>
          <p:nvPr/>
        </p:nvPicPr>
        <p:blipFill>
          <a:blip r:embed="rId37"/>
          <a:stretch>
            <a:fillRect/>
          </a:stretch>
        </p:blipFill>
        <p:spPr>
          <a:xfrm>
            <a:off x="6238875" y="3692723"/>
            <a:ext cx="954584" cy="442913"/>
          </a:xfrm>
          <a:prstGeom prst="rect">
            <a:avLst/>
          </a:prstGeom>
        </p:spPr>
      </p:pic>
      <p:pic>
        <p:nvPicPr>
          <p:cNvPr id="53" name="SK-7-img-52" descr="preencoded.png"/>
          <p:cNvPicPr>
            <a:picLocks noChangeAspect="1"/>
          </p:cNvPicPr>
          <p:nvPr/>
        </p:nvPicPr>
        <p:blipFill>
          <a:blip r:embed="rId38"/>
          <a:stretch>
            <a:fillRect/>
          </a:stretch>
        </p:blipFill>
        <p:spPr>
          <a:xfrm>
            <a:off x="7193459" y="3692723"/>
            <a:ext cx="1535757" cy="442913"/>
          </a:xfrm>
          <a:prstGeom prst="rect">
            <a:avLst/>
          </a:prstGeom>
        </p:spPr>
      </p:pic>
      <p:pic>
        <p:nvPicPr>
          <p:cNvPr id="54" name="SK-7-img-53" descr="preencoded.png"/>
          <p:cNvPicPr>
            <a:picLocks noChangeAspect="1"/>
          </p:cNvPicPr>
          <p:nvPr/>
        </p:nvPicPr>
        <p:blipFill>
          <a:blip r:embed="rId39"/>
          <a:stretch>
            <a:fillRect/>
          </a:stretch>
        </p:blipFill>
        <p:spPr>
          <a:xfrm>
            <a:off x="8729216" y="3692723"/>
            <a:ext cx="3177034" cy="442913"/>
          </a:xfrm>
          <a:prstGeom prst="rect">
            <a:avLst/>
          </a:prstGeom>
        </p:spPr>
      </p:pic>
      <p:pic>
        <p:nvPicPr>
          <p:cNvPr id="55" name="SK-7-img-54" descr="preencoded.png"/>
          <p:cNvPicPr>
            <a:picLocks noChangeAspect="1"/>
          </p:cNvPicPr>
          <p:nvPr/>
        </p:nvPicPr>
        <p:blipFill>
          <a:blip r:embed="rId40"/>
          <a:stretch>
            <a:fillRect/>
          </a:stretch>
        </p:blipFill>
        <p:spPr>
          <a:xfrm>
            <a:off x="6238875" y="4421386"/>
            <a:ext cx="5667375" cy="2028825"/>
          </a:xfrm>
          <a:prstGeom prst="rect">
            <a:avLst/>
          </a:prstGeom>
        </p:spPr>
      </p:pic>
      <p:sp>
        <p:nvSpPr>
          <p:cNvPr id="56" name="SK-7-text-55"/>
          <p:cNvSpPr/>
          <p:nvPr/>
        </p:nvSpPr>
        <p:spPr>
          <a:xfrm>
            <a:off x="381000" y="209550"/>
            <a:ext cx="4500563"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57" name="SK-7-text-56"/>
          <p:cNvSpPr/>
          <p:nvPr/>
        </p:nvSpPr>
        <p:spPr>
          <a:xfrm>
            <a:off x="381000" y="371475"/>
            <a:ext cx="1042416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CKD Staging and Albuminuria Categories</a:t>
            </a:r>
            <a:endParaRPr lang="en-US" sz="1800" dirty="0"/>
          </a:p>
        </p:txBody>
      </p:sp>
      <p:sp>
        <p:nvSpPr>
          <p:cNvPr id="58" name="SK-7-text-57"/>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59" name="SK-7-text-58"/>
          <p:cNvSpPr/>
          <p:nvPr/>
        </p:nvSpPr>
        <p:spPr>
          <a:xfrm>
            <a:off x="238125" y="813346"/>
            <a:ext cx="11953875" cy="123825"/>
          </a:xfrm>
          <a:prstGeom prst="rect">
            <a:avLst/>
          </a:prstGeom>
          <a:noFill/>
          <a:ln/>
        </p:spPr>
        <p:txBody>
          <a:bodyPr vert="horz" wrap="square" lIns="0" tIns="0" rIns="0" bIns="0" rtlCol="0" anchor="ctr"/>
          <a:lstStyle/>
          <a:p>
            <a:pPr marL="0" indent="0">
              <a:lnSpc>
                <a:spcPts val="975"/>
              </a:lnSpc>
              <a:buNone/>
            </a:pPr>
            <a:r>
              <a:rPr lang="en-US" sz="750" b="1" dirty="0">
                <a:solidFill>
                  <a:srgbClr val="666666"/>
                </a:solidFill>
              </a:rPr>
              <a:t>Disclaimer:</a:t>
            </a:r>
            <a:r>
              <a:rPr lang="en-US" sz="750" dirty="0">
                <a:solidFill>
                  <a:srgbClr val="666666"/>
                </a:solidFill>
              </a:rPr>
              <a:t> Educational resource for GP trainees. Clinical decisions must be based on the most recent NICE/local guidelines at the time of patient contact.</a:t>
            </a:r>
            <a:endParaRPr lang="en-US" sz="750" dirty="0"/>
          </a:p>
        </p:txBody>
      </p:sp>
      <p:sp>
        <p:nvSpPr>
          <p:cNvPr id="60" name="SK-7-text-59"/>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61" name="SK-7-text-60"/>
          <p:cNvSpPr/>
          <p:nvPr/>
        </p:nvSpPr>
        <p:spPr>
          <a:xfrm>
            <a:off x="756196" y="1180058"/>
            <a:ext cx="1143580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 Diagnostic Criteria: CKD = eGFR &lt;60 ml/min OR Albuminuria (UACR ≥3 mg/mmol) sustained for &gt;3 months.</a:t>
            </a:r>
            <a:endParaRPr lang="en-US" sz="1050" dirty="0"/>
          </a:p>
        </p:txBody>
      </p:sp>
      <p:sp>
        <p:nvSpPr>
          <p:cNvPr id="62" name="SK-7-text-61"/>
          <p:cNvSpPr/>
          <p:nvPr/>
        </p:nvSpPr>
        <p:spPr>
          <a:xfrm>
            <a:off x="695325" y="2173486"/>
            <a:ext cx="5381625"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 eGFR Staging (G-Categories)</a:t>
            </a:r>
            <a:endParaRPr lang="en-US" sz="1200" dirty="0"/>
          </a:p>
        </p:txBody>
      </p:sp>
      <p:sp>
        <p:nvSpPr>
          <p:cNvPr id="63" name="SK-7-text-62"/>
          <p:cNvSpPr/>
          <p:nvPr/>
        </p:nvSpPr>
        <p:spPr>
          <a:xfrm>
            <a:off x="428625" y="2687836"/>
            <a:ext cx="574179" cy="48577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Stage</a:t>
            </a:r>
            <a:endParaRPr lang="en-US" sz="1050" dirty="0"/>
          </a:p>
        </p:txBody>
      </p:sp>
      <p:sp>
        <p:nvSpPr>
          <p:cNvPr id="64" name="SK-7-text-63"/>
          <p:cNvSpPr/>
          <p:nvPr/>
        </p:nvSpPr>
        <p:spPr>
          <a:xfrm>
            <a:off x="1288554" y="2687836"/>
            <a:ext cx="1705579" cy="48577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eGFR (ml/min)</a:t>
            </a:r>
            <a:endParaRPr lang="en-US" sz="1050" dirty="0"/>
          </a:p>
        </p:txBody>
      </p:sp>
      <p:sp>
        <p:nvSpPr>
          <p:cNvPr id="65" name="SK-7-text-64"/>
          <p:cNvSpPr/>
          <p:nvPr/>
        </p:nvSpPr>
        <p:spPr>
          <a:xfrm>
            <a:off x="2875062" y="2687836"/>
            <a:ext cx="2935188" cy="48577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Description</a:t>
            </a:r>
            <a:endParaRPr lang="en-US" sz="1050" dirty="0"/>
          </a:p>
        </p:txBody>
      </p:sp>
      <p:sp>
        <p:nvSpPr>
          <p:cNvPr id="66" name="SK-7-text-65"/>
          <p:cNvSpPr/>
          <p:nvPr/>
        </p:nvSpPr>
        <p:spPr>
          <a:xfrm>
            <a:off x="428625" y="3306961"/>
            <a:ext cx="4572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G1</a:t>
            </a:r>
            <a:endParaRPr lang="en-US" sz="1125" dirty="0"/>
          </a:p>
        </p:txBody>
      </p:sp>
      <p:sp>
        <p:nvSpPr>
          <p:cNvPr id="67" name="SK-7-text-66"/>
          <p:cNvSpPr/>
          <p:nvPr/>
        </p:nvSpPr>
        <p:spPr>
          <a:xfrm>
            <a:off x="1288554" y="3173611"/>
            <a:ext cx="130075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≥90</a:t>
            </a:r>
            <a:endParaRPr lang="en-US" sz="1125" dirty="0"/>
          </a:p>
        </p:txBody>
      </p:sp>
      <p:sp>
        <p:nvSpPr>
          <p:cNvPr id="68" name="SK-7-text-67"/>
          <p:cNvSpPr/>
          <p:nvPr/>
        </p:nvSpPr>
        <p:spPr>
          <a:xfrm>
            <a:off x="2875062" y="3173611"/>
            <a:ext cx="293518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Normal or high*</a:t>
            </a:r>
            <a:endParaRPr lang="en-US" sz="1125" dirty="0"/>
          </a:p>
        </p:txBody>
      </p:sp>
      <p:sp>
        <p:nvSpPr>
          <p:cNvPr id="69" name="SK-7-text-68"/>
          <p:cNvSpPr/>
          <p:nvPr/>
        </p:nvSpPr>
        <p:spPr>
          <a:xfrm>
            <a:off x="428625" y="3749873"/>
            <a:ext cx="4572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G2</a:t>
            </a:r>
            <a:endParaRPr lang="en-US" sz="1125" dirty="0"/>
          </a:p>
        </p:txBody>
      </p:sp>
      <p:sp>
        <p:nvSpPr>
          <p:cNvPr id="70" name="SK-7-text-69"/>
          <p:cNvSpPr/>
          <p:nvPr/>
        </p:nvSpPr>
        <p:spPr>
          <a:xfrm>
            <a:off x="1288554" y="3616523"/>
            <a:ext cx="130075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60–89</a:t>
            </a:r>
            <a:endParaRPr lang="en-US" sz="1125" dirty="0"/>
          </a:p>
        </p:txBody>
      </p:sp>
      <p:sp>
        <p:nvSpPr>
          <p:cNvPr id="71" name="SK-7-text-70"/>
          <p:cNvSpPr/>
          <p:nvPr/>
        </p:nvSpPr>
        <p:spPr>
          <a:xfrm>
            <a:off x="2875062" y="3616523"/>
            <a:ext cx="293518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Mildly decreased*</a:t>
            </a:r>
            <a:endParaRPr lang="en-US" sz="1125" dirty="0"/>
          </a:p>
        </p:txBody>
      </p:sp>
      <p:sp>
        <p:nvSpPr>
          <p:cNvPr id="72" name="SK-7-text-71"/>
          <p:cNvSpPr/>
          <p:nvPr/>
        </p:nvSpPr>
        <p:spPr>
          <a:xfrm>
            <a:off x="428625" y="4192786"/>
            <a:ext cx="62865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G3a</a:t>
            </a:r>
            <a:endParaRPr lang="en-US" sz="1125" dirty="0"/>
          </a:p>
        </p:txBody>
      </p:sp>
      <p:sp>
        <p:nvSpPr>
          <p:cNvPr id="73" name="SK-7-text-72"/>
          <p:cNvSpPr/>
          <p:nvPr/>
        </p:nvSpPr>
        <p:spPr>
          <a:xfrm>
            <a:off x="1288554" y="4059436"/>
            <a:ext cx="130075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45–59</a:t>
            </a:r>
            <a:endParaRPr lang="en-US" sz="1125" dirty="0"/>
          </a:p>
        </p:txBody>
      </p:sp>
      <p:sp>
        <p:nvSpPr>
          <p:cNvPr id="74" name="SK-7-text-73"/>
          <p:cNvSpPr/>
          <p:nvPr/>
        </p:nvSpPr>
        <p:spPr>
          <a:xfrm>
            <a:off x="2875062" y="4059436"/>
            <a:ext cx="4687187"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Mildly to moderately decreased</a:t>
            </a:r>
            <a:endParaRPr lang="en-US" sz="1125" dirty="0"/>
          </a:p>
        </p:txBody>
      </p:sp>
      <p:sp>
        <p:nvSpPr>
          <p:cNvPr id="75" name="SK-7-text-74"/>
          <p:cNvSpPr/>
          <p:nvPr/>
        </p:nvSpPr>
        <p:spPr>
          <a:xfrm>
            <a:off x="428625" y="4635698"/>
            <a:ext cx="62865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G3b</a:t>
            </a:r>
            <a:endParaRPr lang="en-US" sz="1125" dirty="0"/>
          </a:p>
        </p:txBody>
      </p:sp>
      <p:sp>
        <p:nvSpPr>
          <p:cNvPr id="76" name="SK-7-text-75"/>
          <p:cNvSpPr/>
          <p:nvPr/>
        </p:nvSpPr>
        <p:spPr>
          <a:xfrm>
            <a:off x="1288554" y="4502348"/>
            <a:ext cx="130075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30–44</a:t>
            </a:r>
            <a:endParaRPr lang="en-US" sz="1125" dirty="0"/>
          </a:p>
        </p:txBody>
      </p:sp>
      <p:sp>
        <p:nvSpPr>
          <p:cNvPr id="77" name="SK-7-text-76"/>
          <p:cNvSpPr/>
          <p:nvPr/>
        </p:nvSpPr>
        <p:spPr>
          <a:xfrm>
            <a:off x="2875062" y="4502348"/>
            <a:ext cx="4999666"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Moderately to severely decreased</a:t>
            </a:r>
            <a:endParaRPr lang="en-US" sz="1125" dirty="0"/>
          </a:p>
        </p:txBody>
      </p:sp>
      <p:sp>
        <p:nvSpPr>
          <p:cNvPr id="78" name="SK-7-text-77"/>
          <p:cNvSpPr/>
          <p:nvPr/>
        </p:nvSpPr>
        <p:spPr>
          <a:xfrm>
            <a:off x="428625" y="5078611"/>
            <a:ext cx="4572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G4</a:t>
            </a:r>
            <a:endParaRPr lang="en-US" sz="1125" dirty="0"/>
          </a:p>
        </p:txBody>
      </p:sp>
      <p:sp>
        <p:nvSpPr>
          <p:cNvPr id="79" name="SK-7-text-78"/>
          <p:cNvSpPr/>
          <p:nvPr/>
        </p:nvSpPr>
        <p:spPr>
          <a:xfrm>
            <a:off x="1288554" y="4945261"/>
            <a:ext cx="130075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15–29</a:t>
            </a:r>
            <a:endParaRPr lang="en-US" sz="1125" dirty="0"/>
          </a:p>
        </p:txBody>
      </p:sp>
      <p:sp>
        <p:nvSpPr>
          <p:cNvPr id="80" name="SK-7-text-79"/>
          <p:cNvSpPr/>
          <p:nvPr/>
        </p:nvSpPr>
        <p:spPr>
          <a:xfrm>
            <a:off x="2875062" y="4945261"/>
            <a:ext cx="293518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Severely decreased</a:t>
            </a:r>
            <a:endParaRPr lang="en-US" sz="1125" dirty="0"/>
          </a:p>
        </p:txBody>
      </p:sp>
      <p:sp>
        <p:nvSpPr>
          <p:cNvPr id="81" name="SK-7-text-80"/>
          <p:cNvSpPr/>
          <p:nvPr/>
        </p:nvSpPr>
        <p:spPr>
          <a:xfrm>
            <a:off x="428625" y="5521523"/>
            <a:ext cx="4572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G5</a:t>
            </a:r>
            <a:endParaRPr lang="en-US" sz="1125" dirty="0"/>
          </a:p>
        </p:txBody>
      </p:sp>
      <p:sp>
        <p:nvSpPr>
          <p:cNvPr id="82" name="SK-7-text-81"/>
          <p:cNvSpPr/>
          <p:nvPr/>
        </p:nvSpPr>
        <p:spPr>
          <a:xfrm>
            <a:off x="1288554" y="5388173"/>
            <a:ext cx="130075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&lt;15</a:t>
            </a:r>
            <a:endParaRPr lang="en-US" sz="1125" dirty="0"/>
          </a:p>
        </p:txBody>
      </p:sp>
      <p:sp>
        <p:nvSpPr>
          <p:cNvPr id="83" name="SK-7-text-82"/>
          <p:cNvSpPr/>
          <p:nvPr/>
        </p:nvSpPr>
        <p:spPr>
          <a:xfrm>
            <a:off x="2875062" y="5388173"/>
            <a:ext cx="3281031"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Kidney failure (ESRD)</a:t>
            </a:r>
            <a:endParaRPr lang="en-US" sz="1125" dirty="0"/>
          </a:p>
        </p:txBody>
      </p:sp>
      <p:sp>
        <p:nvSpPr>
          <p:cNvPr id="84" name="SK-7-text-83"/>
          <p:cNvSpPr/>
          <p:nvPr/>
        </p:nvSpPr>
        <p:spPr>
          <a:xfrm>
            <a:off x="285750" y="5926336"/>
            <a:ext cx="9890760" cy="157163"/>
          </a:xfrm>
          <a:prstGeom prst="rect">
            <a:avLst/>
          </a:prstGeom>
          <a:noFill/>
          <a:ln/>
        </p:spPr>
        <p:txBody>
          <a:bodyPr vert="horz" wrap="square" lIns="0" tIns="0" rIns="0" bIns="0" rtlCol="0" anchor="ctr"/>
          <a:lstStyle/>
          <a:p>
            <a:pPr marL="0" indent="0">
              <a:lnSpc>
                <a:spcPts val="1238"/>
              </a:lnSpc>
              <a:buNone/>
            </a:pPr>
            <a:r>
              <a:rPr lang="en-US" sz="825" i="1" dirty="0">
                <a:solidFill>
                  <a:srgbClr val="888888"/>
                </a:solidFill>
              </a:rPr>
              <a:t>*G1 and G2 require markers of kidney damage (e.g., UACR ≥3) to diagnose CKD.</a:t>
            </a:r>
            <a:endParaRPr lang="en-US" sz="825" dirty="0"/>
          </a:p>
        </p:txBody>
      </p:sp>
      <p:sp>
        <p:nvSpPr>
          <p:cNvPr id="85" name="SK-7-text-84"/>
          <p:cNvSpPr/>
          <p:nvPr/>
        </p:nvSpPr>
        <p:spPr>
          <a:xfrm>
            <a:off x="6648450" y="1806773"/>
            <a:ext cx="5381625"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 Albuminuria (A-Categories)</a:t>
            </a:r>
            <a:endParaRPr lang="en-US" sz="1200" dirty="0"/>
          </a:p>
        </p:txBody>
      </p:sp>
      <p:sp>
        <p:nvSpPr>
          <p:cNvPr id="86" name="SK-7-text-85"/>
          <p:cNvSpPr/>
          <p:nvPr/>
        </p:nvSpPr>
        <p:spPr>
          <a:xfrm>
            <a:off x="6381750" y="2321123"/>
            <a:ext cx="896950" cy="48577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Category</a:t>
            </a:r>
            <a:endParaRPr lang="en-US" sz="1050" dirty="0"/>
          </a:p>
        </p:txBody>
      </p:sp>
      <p:sp>
        <p:nvSpPr>
          <p:cNvPr id="87" name="SK-7-text-86"/>
          <p:cNvSpPr/>
          <p:nvPr/>
        </p:nvSpPr>
        <p:spPr>
          <a:xfrm>
            <a:off x="7336334" y="2321123"/>
            <a:ext cx="1823443" cy="48577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UACR (mg/mmol)</a:t>
            </a:r>
            <a:endParaRPr lang="en-US" sz="1050" dirty="0"/>
          </a:p>
        </p:txBody>
      </p:sp>
      <p:sp>
        <p:nvSpPr>
          <p:cNvPr id="88" name="SK-7-text-87"/>
          <p:cNvSpPr/>
          <p:nvPr/>
        </p:nvSpPr>
        <p:spPr>
          <a:xfrm>
            <a:off x="8872091" y="2321123"/>
            <a:ext cx="2891284" cy="48577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Description</a:t>
            </a:r>
            <a:endParaRPr lang="en-US" sz="1050" dirty="0"/>
          </a:p>
        </p:txBody>
      </p:sp>
      <p:sp>
        <p:nvSpPr>
          <p:cNvPr id="89" name="SK-7-text-88"/>
          <p:cNvSpPr/>
          <p:nvPr/>
        </p:nvSpPr>
        <p:spPr>
          <a:xfrm>
            <a:off x="6381750" y="2940248"/>
            <a:ext cx="4572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A1</a:t>
            </a:r>
            <a:endParaRPr lang="en-US" sz="1125" dirty="0"/>
          </a:p>
        </p:txBody>
      </p:sp>
      <p:sp>
        <p:nvSpPr>
          <p:cNvPr id="90" name="SK-7-text-89"/>
          <p:cNvSpPr/>
          <p:nvPr/>
        </p:nvSpPr>
        <p:spPr>
          <a:xfrm>
            <a:off x="7336334" y="2806898"/>
            <a:ext cx="1250007"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&lt;3</a:t>
            </a:r>
            <a:endParaRPr lang="en-US" sz="1125" dirty="0"/>
          </a:p>
        </p:txBody>
      </p:sp>
      <p:sp>
        <p:nvSpPr>
          <p:cNvPr id="91" name="SK-7-text-90"/>
          <p:cNvSpPr/>
          <p:nvPr/>
        </p:nvSpPr>
        <p:spPr>
          <a:xfrm>
            <a:off x="8872091" y="2806898"/>
            <a:ext cx="3319909"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Normal to mildly increased</a:t>
            </a:r>
            <a:endParaRPr lang="en-US" sz="1125" dirty="0"/>
          </a:p>
        </p:txBody>
      </p:sp>
      <p:sp>
        <p:nvSpPr>
          <p:cNvPr id="92" name="SK-7-text-91"/>
          <p:cNvSpPr/>
          <p:nvPr/>
        </p:nvSpPr>
        <p:spPr>
          <a:xfrm>
            <a:off x="6381750" y="3383161"/>
            <a:ext cx="4572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A2</a:t>
            </a:r>
            <a:endParaRPr lang="en-US" sz="1125" dirty="0"/>
          </a:p>
        </p:txBody>
      </p:sp>
      <p:sp>
        <p:nvSpPr>
          <p:cNvPr id="93" name="SK-7-text-92"/>
          <p:cNvSpPr/>
          <p:nvPr/>
        </p:nvSpPr>
        <p:spPr>
          <a:xfrm>
            <a:off x="7336334" y="3249811"/>
            <a:ext cx="1250007"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3–30</a:t>
            </a:r>
            <a:endParaRPr lang="en-US" sz="1125" dirty="0"/>
          </a:p>
        </p:txBody>
      </p:sp>
      <p:sp>
        <p:nvSpPr>
          <p:cNvPr id="94" name="SK-7-text-93"/>
          <p:cNvSpPr/>
          <p:nvPr/>
        </p:nvSpPr>
        <p:spPr>
          <a:xfrm>
            <a:off x="8872091" y="3249811"/>
            <a:ext cx="3319909"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Moderately increased (Microalbuminuria)</a:t>
            </a:r>
            <a:endParaRPr lang="en-US" sz="1125" dirty="0"/>
          </a:p>
        </p:txBody>
      </p:sp>
      <p:sp>
        <p:nvSpPr>
          <p:cNvPr id="95" name="SK-7-text-94"/>
          <p:cNvSpPr/>
          <p:nvPr/>
        </p:nvSpPr>
        <p:spPr>
          <a:xfrm>
            <a:off x="6381750" y="3826073"/>
            <a:ext cx="4572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A3</a:t>
            </a:r>
            <a:endParaRPr lang="en-US" sz="1125" dirty="0"/>
          </a:p>
        </p:txBody>
      </p:sp>
      <p:sp>
        <p:nvSpPr>
          <p:cNvPr id="96" name="SK-7-text-95"/>
          <p:cNvSpPr/>
          <p:nvPr/>
        </p:nvSpPr>
        <p:spPr>
          <a:xfrm>
            <a:off x="7336334" y="3692723"/>
            <a:ext cx="1250007"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&gt;30</a:t>
            </a:r>
            <a:endParaRPr lang="en-US" sz="1125" dirty="0"/>
          </a:p>
        </p:txBody>
      </p:sp>
      <p:sp>
        <p:nvSpPr>
          <p:cNvPr id="97" name="SK-7-text-96"/>
          <p:cNvSpPr/>
          <p:nvPr/>
        </p:nvSpPr>
        <p:spPr>
          <a:xfrm>
            <a:off x="8872091" y="3692723"/>
            <a:ext cx="3319909"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Severely increased (Macroalbuminuria)</a:t>
            </a:r>
            <a:endParaRPr lang="en-US" sz="1125" dirty="0"/>
          </a:p>
        </p:txBody>
      </p:sp>
      <p:sp>
        <p:nvSpPr>
          <p:cNvPr id="98" name="SK-7-text-97"/>
          <p:cNvSpPr/>
          <p:nvPr/>
        </p:nvSpPr>
        <p:spPr>
          <a:xfrm>
            <a:off x="6429375" y="4611886"/>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7D00"/>
                </a:solidFill>
              </a:rPr>
              <a:t>Risk Progression Logic</a:t>
            </a:r>
            <a:endParaRPr lang="en-US" sz="1350" dirty="0"/>
          </a:p>
        </p:txBody>
      </p:sp>
      <p:sp>
        <p:nvSpPr>
          <p:cNvPr id="99" name="SK-7-text-98"/>
          <p:cNvSpPr/>
          <p:nvPr/>
        </p:nvSpPr>
        <p:spPr>
          <a:xfrm>
            <a:off x="6619875" y="4964311"/>
            <a:ext cx="5095875"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444444"/>
                </a:solidFill>
              </a:rPr>
              <a:t>Risk of </a:t>
            </a:r>
            <a:r>
              <a:rPr lang="en-US" sz="1125" b="1" dirty="0">
                <a:solidFill>
                  <a:srgbClr val="444444"/>
                </a:solidFill>
              </a:rPr>
              <a:t>CVD, AKI, and ESRD</a:t>
            </a:r>
            <a:r>
              <a:rPr lang="en-US" sz="1125" dirty="0">
                <a:solidFill>
                  <a:srgbClr val="444444"/>
                </a:solidFill>
              </a:rPr>
              <a:t> increases as G-stage rises (1→5) AND as A-category rises (1→3).</a:t>
            </a:r>
            <a:endParaRPr lang="en-US" sz="1125" dirty="0"/>
          </a:p>
        </p:txBody>
      </p:sp>
      <p:sp>
        <p:nvSpPr>
          <p:cNvPr id="100" name="SK-7-text-99"/>
          <p:cNvSpPr/>
          <p:nvPr/>
        </p:nvSpPr>
        <p:spPr>
          <a:xfrm>
            <a:off x="6619875" y="5497711"/>
            <a:ext cx="5572125" cy="228600"/>
          </a:xfrm>
          <a:prstGeom prst="rect">
            <a:avLst/>
          </a:prstGeom>
          <a:noFill/>
          <a:ln/>
        </p:spPr>
        <p:txBody>
          <a:bodyPr vert="horz" wrap="square" lIns="0" tIns="0" rIns="0" bIns="0" rtlCol="0" anchor="ctr"/>
          <a:lstStyle/>
          <a:p>
            <a:pPr marL="0" indent="0" algn="l">
              <a:lnSpc>
                <a:spcPts val="1800"/>
              </a:lnSpc>
              <a:buNone/>
            </a:pPr>
            <a:r>
              <a:rPr lang="en-US" sz="1125" dirty="0">
                <a:solidFill>
                  <a:srgbClr val="444444"/>
                </a:solidFill>
              </a:rPr>
              <a:t>A patient with </a:t>
            </a:r>
            <a:r>
              <a:rPr lang="en-US" sz="1125" b="1" dirty="0">
                <a:solidFill>
                  <a:srgbClr val="444444"/>
                </a:solidFill>
              </a:rPr>
              <a:t>G2 A3</a:t>
            </a:r>
            <a:r>
              <a:rPr lang="en-US" sz="1125" dirty="0">
                <a:solidFill>
                  <a:srgbClr val="444444"/>
                </a:solidFill>
              </a:rPr>
              <a:t> is at higher risk than </a:t>
            </a:r>
            <a:r>
              <a:rPr lang="en-US" sz="1125" b="1" dirty="0">
                <a:solidFill>
                  <a:srgbClr val="444444"/>
                </a:solidFill>
              </a:rPr>
              <a:t>G3a A1</a:t>
            </a:r>
            <a:r>
              <a:rPr lang="en-US" sz="1125" dirty="0">
                <a:solidFill>
                  <a:srgbClr val="444444"/>
                </a:solidFill>
              </a:rPr>
              <a:t>.</a:t>
            </a:r>
            <a:endParaRPr lang="en-US" sz="1125" dirty="0"/>
          </a:p>
        </p:txBody>
      </p:sp>
      <p:sp>
        <p:nvSpPr>
          <p:cNvPr id="101" name="SK-7-text-100"/>
          <p:cNvSpPr/>
          <p:nvPr/>
        </p:nvSpPr>
        <p:spPr>
          <a:xfrm>
            <a:off x="6619875" y="5802511"/>
            <a:ext cx="5095875"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444444"/>
                </a:solidFill>
              </a:rPr>
              <a:t>AKT Pearl:</a:t>
            </a:r>
            <a:r>
              <a:rPr lang="en-US" sz="1125" dirty="0">
                <a:solidFill>
                  <a:srgbClr val="444444"/>
                </a:solidFill>
              </a:rPr>
              <a:t> Always confirm UACR on 2 of 3 samples (first morning urine preferred) to exclude transient proteinuria.</a:t>
            </a:r>
            <a:endParaRPr lang="en-US" sz="11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8-img-4" descr="preencoded.png"/>
          <p:cNvPicPr>
            <a:picLocks noChangeAspect="1"/>
          </p:cNvPicPr>
          <p:nvPr/>
        </p:nvPicPr>
        <p:blipFill>
          <a:blip r:embed="rId5"/>
          <a:stretch>
            <a:fillRect/>
          </a:stretch>
        </p:blipFill>
        <p:spPr>
          <a:xfrm>
            <a:off x="238125" y="1113383"/>
            <a:ext cx="5738813" cy="4422725"/>
          </a:xfrm>
          <a:prstGeom prst="rect">
            <a:avLst/>
          </a:prstGeom>
        </p:spPr>
      </p:pic>
      <p:pic>
        <p:nvPicPr>
          <p:cNvPr id="6" name="SK-8-img-5" descr="preencoded.png"/>
          <p:cNvPicPr>
            <a:picLocks noChangeAspect="1"/>
          </p:cNvPicPr>
          <p:nvPr/>
        </p:nvPicPr>
        <p:blipFill>
          <a:blip r:embed="rId6"/>
          <a:stretch>
            <a:fillRect/>
          </a:stretch>
        </p:blipFill>
        <p:spPr>
          <a:xfrm>
            <a:off x="466725" y="1370558"/>
            <a:ext cx="285750" cy="228600"/>
          </a:xfrm>
          <a:prstGeom prst="rect">
            <a:avLst/>
          </a:prstGeom>
        </p:spPr>
      </p:pic>
      <p:pic>
        <p:nvPicPr>
          <p:cNvPr id="7" name="SK-8-img-6" descr="preencoded.png"/>
          <p:cNvPicPr>
            <a:picLocks noChangeAspect="1"/>
          </p:cNvPicPr>
          <p:nvPr/>
        </p:nvPicPr>
        <p:blipFill>
          <a:blip r:embed="rId7"/>
          <a:stretch>
            <a:fillRect/>
          </a:stretch>
        </p:blipFill>
        <p:spPr>
          <a:xfrm>
            <a:off x="466725" y="1865858"/>
            <a:ext cx="119063" cy="119063"/>
          </a:xfrm>
          <a:prstGeom prst="rect">
            <a:avLst/>
          </a:prstGeom>
        </p:spPr>
      </p:pic>
      <p:pic>
        <p:nvPicPr>
          <p:cNvPr id="8" name="SK-8-img-7" descr="preencoded.png"/>
          <p:cNvPicPr>
            <a:picLocks noChangeAspect="1"/>
          </p:cNvPicPr>
          <p:nvPr/>
        </p:nvPicPr>
        <p:blipFill>
          <a:blip r:embed="rId8"/>
          <a:stretch>
            <a:fillRect/>
          </a:stretch>
        </p:blipFill>
        <p:spPr>
          <a:xfrm>
            <a:off x="466725" y="2435275"/>
            <a:ext cx="119063" cy="119063"/>
          </a:xfrm>
          <a:prstGeom prst="rect">
            <a:avLst/>
          </a:prstGeom>
        </p:spPr>
      </p:pic>
      <p:pic>
        <p:nvPicPr>
          <p:cNvPr id="9" name="SK-8-img-8" descr="preencoded.png"/>
          <p:cNvPicPr>
            <a:picLocks noChangeAspect="1"/>
          </p:cNvPicPr>
          <p:nvPr/>
        </p:nvPicPr>
        <p:blipFill>
          <a:blip r:embed="rId9"/>
          <a:stretch>
            <a:fillRect/>
          </a:stretch>
        </p:blipFill>
        <p:spPr>
          <a:xfrm>
            <a:off x="466725" y="3004691"/>
            <a:ext cx="119063" cy="119063"/>
          </a:xfrm>
          <a:prstGeom prst="rect">
            <a:avLst/>
          </a:prstGeom>
        </p:spPr>
      </p:pic>
      <p:pic>
        <p:nvPicPr>
          <p:cNvPr id="10" name="SK-8-img-9" descr="preencoded.png"/>
          <p:cNvPicPr>
            <a:picLocks noChangeAspect="1"/>
          </p:cNvPicPr>
          <p:nvPr/>
        </p:nvPicPr>
        <p:blipFill>
          <a:blip r:embed="rId10"/>
          <a:stretch>
            <a:fillRect/>
          </a:stretch>
        </p:blipFill>
        <p:spPr>
          <a:xfrm>
            <a:off x="238125" y="5726609"/>
            <a:ext cx="5738813" cy="845641"/>
          </a:xfrm>
          <a:prstGeom prst="rect">
            <a:avLst/>
          </a:prstGeom>
        </p:spPr>
      </p:pic>
      <p:pic>
        <p:nvPicPr>
          <p:cNvPr id="11" name="SK-8-img-10" descr="preencoded.png"/>
          <p:cNvPicPr>
            <a:picLocks noChangeAspect="1"/>
          </p:cNvPicPr>
          <p:nvPr/>
        </p:nvPicPr>
        <p:blipFill>
          <a:blip r:embed="rId11"/>
          <a:stretch>
            <a:fillRect/>
          </a:stretch>
        </p:blipFill>
        <p:spPr>
          <a:xfrm>
            <a:off x="381000" y="5990630"/>
            <a:ext cx="238125" cy="317450"/>
          </a:xfrm>
          <a:prstGeom prst="rect">
            <a:avLst/>
          </a:prstGeom>
        </p:spPr>
      </p:pic>
      <p:pic>
        <p:nvPicPr>
          <p:cNvPr id="12" name="SK-8-img-11" descr="preencoded.png"/>
          <p:cNvPicPr>
            <a:picLocks noChangeAspect="1"/>
          </p:cNvPicPr>
          <p:nvPr/>
        </p:nvPicPr>
        <p:blipFill>
          <a:blip r:embed="rId12"/>
          <a:stretch>
            <a:fillRect/>
          </a:stretch>
        </p:blipFill>
        <p:spPr>
          <a:xfrm>
            <a:off x="6215063" y="1113383"/>
            <a:ext cx="5738813" cy="3178373"/>
          </a:xfrm>
          <a:prstGeom prst="rect">
            <a:avLst/>
          </a:prstGeom>
        </p:spPr>
      </p:pic>
      <p:pic>
        <p:nvPicPr>
          <p:cNvPr id="13" name="SK-8-img-12" descr="preencoded.png"/>
          <p:cNvPicPr>
            <a:picLocks noChangeAspect="1"/>
          </p:cNvPicPr>
          <p:nvPr/>
        </p:nvPicPr>
        <p:blipFill>
          <a:blip r:embed="rId13"/>
          <a:stretch>
            <a:fillRect/>
          </a:stretch>
        </p:blipFill>
        <p:spPr>
          <a:xfrm>
            <a:off x="6443663" y="1370558"/>
            <a:ext cx="285750" cy="228600"/>
          </a:xfrm>
          <a:prstGeom prst="rect">
            <a:avLst/>
          </a:prstGeom>
        </p:spPr>
      </p:pic>
      <p:pic>
        <p:nvPicPr>
          <p:cNvPr id="14" name="SK-8-img-13" descr="preencoded.png"/>
          <p:cNvPicPr>
            <a:picLocks noChangeAspect="1"/>
          </p:cNvPicPr>
          <p:nvPr/>
        </p:nvPicPr>
        <p:blipFill>
          <a:blip r:embed="rId14"/>
          <a:stretch>
            <a:fillRect/>
          </a:stretch>
        </p:blipFill>
        <p:spPr>
          <a:xfrm>
            <a:off x="6443663" y="1865858"/>
            <a:ext cx="119063" cy="119063"/>
          </a:xfrm>
          <a:prstGeom prst="rect">
            <a:avLst/>
          </a:prstGeom>
        </p:spPr>
      </p:pic>
      <p:pic>
        <p:nvPicPr>
          <p:cNvPr id="15" name="SK-8-img-14" descr="preencoded.png"/>
          <p:cNvPicPr>
            <a:picLocks noChangeAspect="1"/>
          </p:cNvPicPr>
          <p:nvPr/>
        </p:nvPicPr>
        <p:blipFill>
          <a:blip r:embed="rId15"/>
          <a:stretch>
            <a:fillRect/>
          </a:stretch>
        </p:blipFill>
        <p:spPr>
          <a:xfrm>
            <a:off x="6443663" y="2435275"/>
            <a:ext cx="119063" cy="119063"/>
          </a:xfrm>
          <a:prstGeom prst="rect">
            <a:avLst/>
          </a:prstGeom>
        </p:spPr>
      </p:pic>
      <p:pic>
        <p:nvPicPr>
          <p:cNvPr id="16" name="SK-8-img-15" descr="preencoded.png"/>
          <p:cNvPicPr>
            <a:picLocks noChangeAspect="1"/>
          </p:cNvPicPr>
          <p:nvPr/>
        </p:nvPicPr>
        <p:blipFill>
          <a:blip r:embed="rId16"/>
          <a:stretch>
            <a:fillRect/>
          </a:stretch>
        </p:blipFill>
        <p:spPr>
          <a:xfrm>
            <a:off x="6443663" y="3004691"/>
            <a:ext cx="119063" cy="119063"/>
          </a:xfrm>
          <a:prstGeom prst="rect">
            <a:avLst/>
          </a:prstGeom>
        </p:spPr>
      </p:pic>
      <p:pic>
        <p:nvPicPr>
          <p:cNvPr id="17" name="SK-8-img-16" descr="preencoded.png"/>
          <p:cNvPicPr>
            <a:picLocks noChangeAspect="1"/>
          </p:cNvPicPr>
          <p:nvPr/>
        </p:nvPicPr>
        <p:blipFill>
          <a:blip r:embed="rId17"/>
          <a:stretch>
            <a:fillRect/>
          </a:stretch>
        </p:blipFill>
        <p:spPr>
          <a:xfrm>
            <a:off x="6215063" y="4482257"/>
            <a:ext cx="5738813" cy="2089993"/>
          </a:xfrm>
          <a:prstGeom prst="rect">
            <a:avLst/>
          </a:prstGeom>
        </p:spPr>
      </p:pic>
      <p:pic>
        <p:nvPicPr>
          <p:cNvPr id="18" name="SK-8-img-17" descr="preencoded.png"/>
          <p:cNvPicPr>
            <a:picLocks noChangeAspect="1"/>
          </p:cNvPicPr>
          <p:nvPr/>
        </p:nvPicPr>
        <p:blipFill>
          <a:blip r:embed="rId18"/>
          <a:stretch>
            <a:fillRect/>
          </a:stretch>
        </p:blipFill>
        <p:spPr>
          <a:xfrm>
            <a:off x="6443663" y="4739432"/>
            <a:ext cx="285750" cy="228600"/>
          </a:xfrm>
          <a:prstGeom prst="rect">
            <a:avLst/>
          </a:prstGeom>
        </p:spPr>
      </p:pic>
      <p:pic>
        <p:nvPicPr>
          <p:cNvPr id="19" name="SK-8-img-18" descr="preencoded.png"/>
          <p:cNvPicPr>
            <a:picLocks noChangeAspect="1"/>
          </p:cNvPicPr>
          <p:nvPr/>
        </p:nvPicPr>
        <p:blipFill>
          <a:blip r:embed="rId19"/>
          <a:stretch>
            <a:fillRect/>
          </a:stretch>
        </p:blipFill>
        <p:spPr>
          <a:xfrm>
            <a:off x="6491288" y="5543252"/>
            <a:ext cx="119063" cy="99120"/>
          </a:xfrm>
          <a:prstGeom prst="rect">
            <a:avLst/>
          </a:prstGeom>
        </p:spPr>
      </p:pic>
      <p:pic>
        <p:nvPicPr>
          <p:cNvPr id="20" name="SK-8-img-19" descr="preencoded.png"/>
          <p:cNvPicPr>
            <a:picLocks noChangeAspect="1"/>
          </p:cNvPicPr>
          <p:nvPr/>
        </p:nvPicPr>
        <p:blipFill>
          <a:blip r:embed="rId20"/>
          <a:stretch>
            <a:fillRect/>
          </a:stretch>
        </p:blipFill>
        <p:spPr>
          <a:xfrm>
            <a:off x="6491288" y="5899398"/>
            <a:ext cx="119063" cy="99120"/>
          </a:xfrm>
          <a:prstGeom prst="rect">
            <a:avLst/>
          </a:prstGeom>
        </p:spPr>
      </p:pic>
      <p:sp>
        <p:nvSpPr>
          <p:cNvPr id="21" name="SK-8-text-20"/>
          <p:cNvSpPr/>
          <p:nvPr/>
        </p:nvSpPr>
        <p:spPr>
          <a:xfrm>
            <a:off x="381000" y="209550"/>
            <a:ext cx="3187750"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2" name="SK-8-text-21"/>
          <p:cNvSpPr/>
          <p:nvPr/>
        </p:nvSpPr>
        <p:spPr>
          <a:xfrm>
            <a:off x="381000" y="371475"/>
            <a:ext cx="768096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Identifying Non-Diabetic CKD</a:t>
            </a:r>
            <a:endParaRPr lang="en-US" sz="1800" dirty="0"/>
          </a:p>
        </p:txBody>
      </p:sp>
      <p:sp>
        <p:nvSpPr>
          <p:cNvPr id="23" name="SK-8-text-22"/>
          <p:cNvSpPr/>
          <p:nvPr/>
        </p:nvSpPr>
        <p:spPr>
          <a:xfrm>
            <a:off x="10469463" y="335161"/>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4" name="SK-8-text-23"/>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5" name="SK-8-text-24"/>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6" name="SK-8-text-25"/>
          <p:cNvSpPr/>
          <p:nvPr/>
        </p:nvSpPr>
        <p:spPr>
          <a:xfrm>
            <a:off x="866775" y="1341983"/>
            <a:ext cx="6400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When to Suspect Other Causes</a:t>
            </a:r>
            <a:endParaRPr lang="en-US" sz="1500" dirty="0"/>
          </a:p>
        </p:txBody>
      </p:sp>
      <p:sp>
        <p:nvSpPr>
          <p:cNvPr id="27" name="SK-8-text-26"/>
          <p:cNvSpPr/>
          <p:nvPr/>
        </p:nvSpPr>
        <p:spPr>
          <a:xfrm>
            <a:off x="700088" y="1818233"/>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F7D00"/>
                </a:solidFill>
              </a:rPr>
              <a:t>Significant Haematuria:</a:t>
            </a:r>
            <a:r>
              <a:rPr lang="en-US" sz="1200" dirty="0">
                <a:solidFill>
                  <a:srgbClr val="2D2D2D"/>
                </a:solidFill>
              </a:rPr>
              <a:t> Microscopic or macroscopic haematuria in the absence of significant proteinuria.</a:t>
            </a:r>
            <a:endParaRPr lang="en-US" sz="1200" dirty="0"/>
          </a:p>
        </p:txBody>
      </p:sp>
      <p:sp>
        <p:nvSpPr>
          <p:cNvPr id="28" name="SK-8-text-27"/>
          <p:cNvSpPr/>
          <p:nvPr/>
        </p:nvSpPr>
        <p:spPr>
          <a:xfrm>
            <a:off x="700088" y="2387650"/>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F7D00"/>
                </a:solidFill>
              </a:rPr>
              <a:t>Mismatch with Retinopathy:</a:t>
            </a:r>
            <a:r>
              <a:rPr lang="en-US" sz="1200" dirty="0">
                <a:solidFill>
                  <a:srgbClr val="2D2D2D"/>
                </a:solidFill>
              </a:rPr>
              <a:t> Heavy proteinuria (Nephrotic range) but </a:t>
            </a:r>
            <a:r>
              <a:rPr lang="en-US" sz="1200" b="1" dirty="0">
                <a:solidFill>
                  <a:srgbClr val="EF7D00"/>
                </a:solidFill>
              </a:rPr>
              <a:t>no diabetic retinopathy</a:t>
            </a:r>
            <a:r>
              <a:rPr lang="en-US" sz="1200" dirty="0">
                <a:solidFill>
                  <a:srgbClr val="2D2D2D"/>
                </a:solidFill>
              </a:rPr>
              <a:t> (DKD usually co-exists with eye disease).</a:t>
            </a:r>
            <a:endParaRPr lang="en-US" sz="1200" dirty="0"/>
          </a:p>
        </p:txBody>
      </p:sp>
      <p:sp>
        <p:nvSpPr>
          <p:cNvPr id="29" name="SK-8-text-28"/>
          <p:cNvSpPr/>
          <p:nvPr/>
        </p:nvSpPr>
        <p:spPr>
          <a:xfrm>
            <a:off x="700088" y="2957066"/>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F7D00"/>
                </a:solidFill>
              </a:rPr>
              <a:t>Atypical Onset:</a:t>
            </a:r>
            <a:r>
              <a:rPr lang="en-US" sz="1200" dirty="0">
                <a:solidFill>
                  <a:srgbClr val="2D2D2D"/>
                </a:solidFill>
              </a:rPr>
              <a:t> Significant proteinuria within </a:t>
            </a:r>
            <a:r>
              <a:rPr lang="en-US" sz="1200" b="1" dirty="0">
                <a:solidFill>
                  <a:srgbClr val="EF7D00"/>
                </a:solidFill>
              </a:rPr>
              <a:t>&lt;5 years</a:t>
            </a:r>
            <a:r>
              <a:rPr lang="en-US" sz="1200" dirty="0">
                <a:solidFill>
                  <a:srgbClr val="2D2D2D"/>
                </a:solidFill>
              </a:rPr>
              <a:t> of diabetes diagnosis (especially in Type 1 DM).</a:t>
            </a:r>
            <a:endParaRPr lang="en-US" sz="1200" dirty="0"/>
          </a:p>
        </p:txBody>
      </p:sp>
      <p:sp>
        <p:nvSpPr>
          <p:cNvPr id="30" name="SK-8-text-29"/>
          <p:cNvSpPr/>
          <p:nvPr/>
        </p:nvSpPr>
        <p:spPr>
          <a:xfrm>
            <a:off x="762000" y="5869484"/>
            <a:ext cx="5072063" cy="559891"/>
          </a:xfrm>
          <a:prstGeom prst="rect">
            <a:avLst/>
          </a:prstGeom>
          <a:noFill/>
          <a:ln/>
        </p:spPr>
        <p:txBody>
          <a:bodyPr vert="horz" wrap="square" lIns="0" tIns="0" rIns="0" bIns="0" rtlCol="0" anchor="ctr"/>
          <a:lstStyle/>
          <a:p>
            <a:pPr marL="0" indent="0">
              <a:lnSpc>
                <a:spcPts val="1470"/>
              </a:lnSpc>
              <a:buNone/>
            </a:pPr>
            <a:r>
              <a:rPr lang="en-US" sz="1050" b="1" i="1" dirty="0">
                <a:solidFill>
                  <a:srgbClr val="444444"/>
                </a:solidFill>
              </a:rPr>
              <a:t>AKT Recall:</a:t>
            </a:r>
            <a:r>
              <a:rPr lang="en-US" sz="1050" i="1" dirty="0">
                <a:solidFill>
                  <a:srgbClr val="444444"/>
                </a:solidFill>
              </a:rPr>
              <a:t> Diabetic Kidney Disease (DKD) is a microvascular complication. If a patient has advanced CKD but </a:t>
            </a:r>
            <a:r>
              <a:rPr lang="en-US" sz="1050" b="1" i="1" dirty="0">
                <a:solidFill>
                  <a:srgbClr val="444444"/>
                </a:solidFill>
              </a:rPr>
              <a:t>perfectly clear fundi</a:t>
            </a:r>
            <a:r>
              <a:rPr lang="en-US" sz="1050" i="1" dirty="0">
                <a:solidFill>
                  <a:srgbClr val="444444"/>
                </a:solidFill>
              </a:rPr>
              <a:t>, your "non-diabetic" alarm should be ringing!</a:t>
            </a:r>
            <a:endParaRPr lang="en-US" sz="1050" dirty="0"/>
          </a:p>
        </p:txBody>
      </p:sp>
      <p:sp>
        <p:nvSpPr>
          <p:cNvPr id="31" name="SK-8-text-30"/>
          <p:cNvSpPr/>
          <p:nvPr/>
        </p:nvSpPr>
        <p:spPr>
          <a:xfrm>
            <a:off x="6843713" y="1341983"/>
            <a:ext cx="53482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Rapid Decline &amp; Referral</a:t>
            </a:r>
            <a:endParaRPr lang="en-US" sz="1500" dirty="0"/>
          </a:p>
        </p:txBody>
      </p:sp>
      <p:sp>
        <p:nvSpPr>
          <p:cNvPr id="32" name="SK-8-text-31"/>
          <p:cNvSpPr/>
          <p:nvPr/>
        </p:nvSpPr>
        <p:spPr>
          <a:xfrm>
            <a:off x="6677025" y="1818233"/>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Rapid eGFR Fall:</a:t>
            </a:r>
            <a:r>
              <a:rPr lang="en-US" sz="1200" dirty="0">
                <a:solidFill>
                  <a:srgbClr val="2D2D2D"/>
                </a:solidFill>
              </a:rPr>
              <a:t> Decline of </a:t>
            </a:r>
            <a:r>
              <a:rPr lang="en-US" sz="1200" b="1" dirty="0">
                <a:solidFill>
                  <a:srgbClr val="D32F2F"/>
                </a:solidFill>
              </a:rPr>
              <a:t>&gt;5 ml/min/1.73m²</a:t>
            </a:r>
            <a:r>
              <a:rPr lang="en-US" sz="1200" dirty="0">
                <a:solidFill>
                  <a:srgbClr val="2D2D2D"/>
                </a:solidFill>
              </a:rPr>
              <a:t> within 1 year or &gt;10 ml/min within 5 years.</a:t>
            </a:r>
            <a:endParaRPr lang="en-US" sz="1200" dirty="0"/>
          </a:p>
        </p:txBody>
      </p:sp>
      <p:sp>
        <p:nvSpPr>
          <p:cNvPr id="33" name="SK-8-text-32"/>
          <p:cNvSpPr/>
          <p:nvPr/>
        </p:nvSpPr>
        <p:spPr>
          <a:xfrm>
            <a:off x="6677025" y="2387650"/>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Primary Care Action:</a:t>
            </a:r>
            <a:r>
              <a:rPr lang="en-US" sz="1200" dirty="0">
                <a:solidFill>
                  <a:srgbClr val="2D2D2D"/>
                </a:solidFill>
              </a:rPr>
              <a:t> Refer to Nephrology for specialist assessment and consideration of </a:t>
            </a:r>
            <a:r>
              <a:rPr lang="en-US" sz="1200" b="1" dirty="0">
                <a:solidFill>
                  <a:srgbClr val="EF7D00"/>
                </a:solidFill>
              </a:rPr>
              <a:t>Renal Biopsy</a:t>
            </a:r>
            <a:r>
              <a:rPr lang="en-US" sz="1200" dirty="0">
                <a:solidFill>
                  <a:srgbClr val="2D2D2D"/>
                </a:solidFill>
              </a:rPr>
              <a:t>.</a:t>
            </a:r>
            <a:endParaRPr lang="en-US" sz="1200" dirty="0"/>
          </a:p>
        </p:txBody>
      </p:sp>
      <p:sp>
        <p:nvSpPr>
          <p:cNvPr id="34" name="SK-8-text-33"/>
          <p:cNvSpPr/>
          <p:nvPr/>
        </p:nvSpPr>
        <p:spPr>
          <a:xfrm>
            <a:off x="6677025" y="2957066"/>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Systemic Symptoms:</a:t>
            </a:r>
            <a:r>
              <a:rPr lang="en-US" sz="1200" dirty="0">
                <a:solidFill>
                  <a:srgbClr val="2D2D2D"/>
                </a:solidFill>
              </a:rPr>
              <a:t> Fever, rash, or joint pains suggesting vasculitis or systemic lupus erythematosus (SLE).</a:t>
            </a:r>
            <a:endParaRPr lang="en-US" sz="1200" dirty="0"/>
          </a:p>
        </p:txBody>
      </p:sp>
      <p:sp>
        <p:nvSpPr>
          <p:cNvPr id="35" name="SK-8-text-34"/>
          <p:cNvSpPr/>
          <p:nvPr/>
        </p:nvSpPr>
        <p:spPr>
          <a:xfrm>
            <a:off x="6843713" y="4710857"/>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Management Strategy</a:t>
            </a:r>
            <a:endParaRPr lang="en-US" sz="1500" dirty="0"/>
          </a:p>
        </p:txBody>
      </p:sp>
      <p:sp>
        <p:nvSpPr>
          <p:cNvPr id="36" name="SK-8-text-35"/>
          <p:cNvSpPr/>
          <p:nvPr/>
        </p:nvSpPr>
        <p:spPr>
          <a:xfrm>
            <a:off x="6491288" y="5187107"/>
            <a:ext cx="5700713" cy="21327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If non-diabetic CKD is suspected:</a:t>
            </a:r>
            <a:endParaRPr lang="en-US" sz="1200" dirty="0"/>
          </a:p>
        </p:txBody>
      </p:sp>
      <p:sp>
        <p:nvSpPr>
          <p:cNvPr id="37" name="SK-8-text-36"/>
          <p:cNvSpPr/>
          <p:nvPr/>
        </p:nvSpPr>
        <p:spPr>
          <a:xfrm>
            <a:off x="6724650" y="5495627"/>
            <a:ext cx="54673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Exclude UTI and heart failure first.</a:t>
            </a:r>
            <a:endParaRPr lang="en-US" sz="1200" dirty="0"/>
          </a:p>
        </p:txBody>
      </p:sp>
      <p:sp>
        <p:nvSpPr>
          <p:cNvPr id="38" name="SK-8-text-37"/>
          <p:cNvSpPr/>
          <p:nvPr/>
        </p:nvSpPr>
        <p:spPr>
          <a:xfrm>
            <a:off x="6724650" y="5851773"/>
            <a:ext cx="54673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Perform Immunology screen (ANA, ANCA, Complement).</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4"/>
          <a:stretch>
            <a:fillRect/>
          </a:stretch>
        </p:blipFill>
        <p:spPr>
          <a:xfrm>
            <a:off x="190500" y="95250"/>
            <a:ext cx="11811000" cy="641896"/>
          </a:xfrm>
          <a:prstGeom prst="rect">
            <a:avLst/>
          </a:prstGeom>
        </p:spPr>
      </p:pic>
      <p:pic>
        <p:nvPicPr>
          <p:cNvPr id="5" name="SK-9-img-4" descr="preencoded.png"/>
          <p:cNvPicPr>
            <a:picLocks noChangeAspect="1"/>
          </p:cNvPicPr>
          <p:nvPr/>
        </p:nvPicPr>
        <p:blipFill>
          <a:blip r:embed="rId5"/>
          <a:stretch>
            <a:fillRect/>
          </a:stretch>
        </p:blipFill>
        <p:spPr>
          <a:xfrm>
            <a:off x="381000" y="1256258"/>
            <a:ext cx="11430000" cy="542925"/>
          </a:xfrm>
          <a:prstGeom prst="rect">
            <a:avLst/>
          </a:prstGeom>
        </p:spPr>
      </p:pic>
      <p:pic>
        <p:nvPicPr>
          <p:cNvPr id="6" name="SK-9-img-5" descr="preencoded.png"/>
          <p:cNvPicPr>
            <a:picLocks noChangeAspect="1"/>
          </p:cNvPicPr>
          <p:nvPr/>
        </p:nvPicPr>
        <p:blipFill>
          <a:blip r:embed="rId6"/>
          <a:stretch>
            <a:fillRect/>
          </a:stretch>
        </p:blipFill>
        <p:spPr>
          <a:xfrm>
            <a:off x="381000" y="1989683"/>
            <a:ext cx="3651200" cy="3868192"/>
          </a:xfrm>
          <a:prstGeom prst="rect">
            <a:avLst/>
          </a:prstGeom>
        </p:spPr>
      </p:pic>
      <p:pic>
        <p:nvPicPr>
          <p:cNvPr id="7" name="SK-9-img-6" descr="preencoded.png"/>
          <p:cNvPicPr>
            <a:picLocks noChangeAspect="1"/>
          </p:cNvPicPr>
          <p:nvPr/>
        </p:nvPicPr>
        <p:blipFill>
          <a:blip r:embed="rId7"/>
          <a:stretch>
            <a:fillRect/>
          </a:stretch>
        </p:blipFill>
        <p:spPr>
          <a:xfrm>
            <a:off x="381000" y="1989683"/>
            <a:ext cx="3651200" cy="776288"/>
          </a:xfrm>
          <a:prstGeom prst="rect">
            <a:avLst/>
          </a:prstGeom>
        </p:spPr>
      </p:pic>
      <p:pic>
        <p:nvPicPr>
          <p:cNvPr id="8" name="SK-9-img-7" descr="preencoded.png"/>
          <p:cNvPicPr>
            <a:picLocks noChangeAspect="1"/>
          </p:cNvPicPr>
          <p:nvPr/>
        </p:nvPicPr>
        <p:blipFill>
          <a:blip r:embed="rId8"/>
          <a:stretch>
            <a:fillRect/>
          </a:stretch>
        </p:blipFill>
        <p:spPr>
          <a:xfrm>
            <a:off x="571500" y="2985046"/>
            <a:ext cx="190500" cy="152400"/>
          </a:xfrm>
          <a:prstGeom prst="rect">
            <a:avLst/>
          </a:prstGeom>
        </p:spPr>
      </p:pic>
      <p:pic>
        <p:nvPicPr>
          <p:cNvPr id="9" name="SK-9-img-8" descr="preencoded.png"/>
          <p:cNvPicPr>
            <a:picLocks noChangeAspect="1"/>
          </p:cNvPicPr>
          <p:nvPr/>
        </p:nvPicPr>
        <p:blipFill>
          <a:blip r:embed="rId9"/>
          <a:stretch>
            <a:fillRect/>
          </a:stretch>
        </p:blipFill>
        <p:spPr>
          <a:xfrm>
            <a:off x="571500" y="3726805"/>
            <a:ext cx="190500" cy="152400"/>
          </a:xfrm>
          <a:prstGeom prst="rect">
            <a:avLst/>
          </a:prstGeom>
        </p:spPr>
      </p:pic>
      <p:pic>
        <p:nvPicPr>
          <p:cNvPr id="10" name="SK-9-img-9" descr="preencoded.png"/>
          <p:cNvPicPr>
            <a:picLocks noChangeAspect="1"/>
          </p:cNvPicPr>
          <p:nvPr/>
        </p:nvPicPr>
        <p:blipFill>
          <a:blip r:embed="rId10"/>
          <a:stretch>
            <a:fillRect/>
          </a:stretch>
        </p:blipFill>
        <p:spPr>
          <a:xfrm>
            <a:off x="571500" y="4295329"/>
            <a:ext cx="190500" cy="152400"/>
          </a:xfrm>
          <a:prstGeom prst="rect">
            <a:avLst/>
          </a:prstGeom>
        </p:spPr>
      </p:pic>
      <p:pic>
        <p:nvPicPr>
          <p:cNvPr id="11" name="SK-9-img-10" descr="preencoded.png"/>
          <p:cNvPicPr>
            <a:picLocks noChangeAspect="1"/>
          </p:cNvPicPr>
          <p:nvPr/>
        </p:nvPicPr>
        <p:blipFill>
          <a:blip r:embed="rId11"/>
          <a:stretch>
            <a:fillRect/>
          </a:stretch>
        </p:blipFill>
        <p:spPr>
          <a:xfrm>
            <a:off x="4270325" y="1989683"/>
            <a:ext cx="3651200" cy="3868192"/>
          </a:xfrm>
          <a:prstGeom prst="rect">
            <a:avLst/>
          </a:prstGeom>
        </p:spPr>
      </p:pic>
      <p:pic>
        <p:nvPicPr>
          <p:cNvPr id="12" name="SK-9-img-11" descr="preencoded.png"/>
          <p:cNvPicPr>
            <a:picLocks noChangeAspect="1"/>
          </p:cNvPicPr>
          <p:nvPr/>
        </p:nvPicPr>
        <p:blipFill>
          <a:blip r:embed="rId12"/>
          <a:stretch>
            <a:fillRect/>
          </a:stretch>
        </p:blipFill>
        <p:spPr>
          <a:xfrm>
            <a:off x="4270325" y="1989683"/>
            <a:ext cx="3651200" cy="776288"/>
          </a:xfrm>
          <a:prstGeom prst="rect">
            <a:avLst/>
          </a:prstGeom>
        </p:spPr>
      </p:pic>
      <p:pic>
        <p:nvPicPr>
          <p:cNvPr id="13" name="SK-9-img-12" descr="preencoded.png"/>
          <p:cNvPicPr>
            <a:picLocks noChangeAspect="1"/>
          </p:cNvPicPr>
          <p:nvPr/>
        </p:nvPicPr>
        <p:blipFill>
          <a:blip r:embed="rId13"/>
          <a:stretch>
            <a:fillRect/>
          </a:stretch>
        </p:blipFill>
        <p:spPr>
          <a:xfrm>
            <a:off x="4460825" y="2985046"/>
            <a:ext cx="190500" cy="152400"/>
          </a:xfrm>
          <a:prstGeom prst="rect">
            <a:avLst/>
          </a:prstGeom>
        </p:spPr>
      </p:pic>
      <p:pic>
        <p:nvPicPr>
          <p:cNvPr id="14" name="SK-9-img-13" descr="preencoded.png"/>
          <p:cNvPicPr>
            <a:picLocks noChangeAspect="1"/>
          </p:cNvPicPr>
          <p:nvPr/>
        </p:nvPicPr>
        <p:blipFill>
          <a:blip r:embed="rId14"/>
          <a:stretch>
            <a:fillRect/>
          </a:stretch>
        </p:blipFill>
        <p:spPr>
          <a:xfrm>
            <a:off x="4460825" y="3726805"/>
            <a:ext cx="190500" cy="152400"/>
          </a:xfrm>
          <a:prstGeom prst="rect">
            <a:avLst/>
          </a:prstGeom>
        </p:spPr>
      </p:pic>
      <p:pic>
        <p:nvPicPr>
          <p:cNvPr id="15" name="SK-9-img-14" descr="preencoded.png"/>
          <p:cNvPicPr>
            <a:picLocks noChangeAspect="1"/>
          </p:cNvPicPr>
          <p:nvPr/>
        </p:nvPicPr>
        <p:blipFill>
          <a:blip r:embed="rId15"/>
          <a:stretch>
            <a:fillRect/>
          </a:stretch>
        </p:blipFill>
        <p:spPr>
          <a:xfrm>
            <a:off x="4765625" y="4171504"/>
            <a:ext cx="2965400" cy="419100"/>
          </a:xfrm>
          <a:prstGeom prst="rect">
            <a:avLst/>
          </a:prstGeom>
        </p:spPr>
      </p:pic>
      <p:pic>
        <p:nvPicPr>
          <p:cNvPr id="16" name="SK-9-img-15" descr="preencoded.png"/>
          <p:cNvPicPr>
            <a:picLocks noChangeAspect="1"/>
          </p:cNvPicPr>
          <p:nvPr/>
        </p:nvPicPr>
        <p:blipFill>
          <a:blip r:embed="rId16"/>
          <a:stretch>
            <a:fillRect/>
          </a:stretch>
        </p:blipFill>
        <p:spPr>
          <a:xfrm>
            <a:off x="8159651" y="1989683"/>
            <a:ext cx="3651200" cy="3868192"/>
          </a:xfrm>
          <a:prstGeom prst="rect">
            <a:avLst/>
          </a:prstGeom>
        </p:spPr>
      </p:pic>
      <p:pic>
        <p:nvPicPr>
          <p:cNvPr id="17" name="SK-9-img-16" descr="preencoded.png"/>
          <p:cNvPicPr>
            <a:picLocks noChangeAspect="1"/>
          </p:cNvPicPr>
          <p:nvPr/>
        </p:nvPicPr>
        <p:blipFill>
          <a:blip r:embed="rId17"/>
          <a:stretch>
            <a:fillRect/>
          </a:stretch>
        </p:blipFill>
        <p:spPr>
          <a:xfrm>
            <a:off x="8159651" y="1989683"/>
            <a:ext cx="3651200" cy="776288"/>
          </a:xfrm>
          <a:prstGeom prst="rect">
            <a:avLst/>
          </a:prstGeom>
        </p:spPr>
      </p:pic>
      <p:pic>
        <p:nvPicPr>
          <p:cNvPr id="18" name="SK-9-img-17" descr="preencoded.png"/>
          <p:cNvPicPr>
            <a:picLocks noChangeAspect="1"/>
          </p:cNvPicPr>
          <p:nvPr/>
        </p:nvPicPr>
        <p:blipFill>
          <a:blip r:embed="rId18"/>
          <a:stretch>
            <a:fillRect/>
          </a:stretch>
        </p:blipFill>
        <p:spPr>
          <a:xfrm>
            <a:off x="8350151" y="2985046"/>
            <a:ext cx="190500" cy="152400"/>
          </a:xfrm>
          <a:prstGeom prst="rect">
            <a:avLst/>
          </a:prstGeom>
        </p:spPr>
      </p:pic>
      <p:pic>
        <p:nvPicPr>
          <p:cNvPr id="19" name="SK-9-img-18" descr="preencoded.png"/>
          <p:cNvPicPr>
            <a:picLocks noChangeAspect="1"/>
          </p:cNvPicPr>
          <p:nvPr/>
        </p:nvPicPr>
        <p:blipFill>
          <a:blip r:embed="rId19"/>
          <a:stretch>
            <a:fillRect/>
          </a:stretch>
        </p:blipFill>
        <p:spPr>
          <a:xfrm>
            <a:off x="8350151" y="3726805"/>
            <a:ext cx="190500" cy="152400"/>
          </a:xfrm>
          <a:prstGeom prst="rect">
            <a:avLst/>
          </a:prstGeom>
        </p:spPr>
      </p:pic>
      <p:pic>
        <p:nvPicPr>
          <p:cNvPr id="20" name="SK-9-img-19" descr="preencoded.png"/>
          <p:cNvPicPr>
            <a:picLocks noChangeAspect="1"/>
          </p:cNvPicPr>
          <p:nvPr/>
        </p:nvPicPr>
        <p:blipFill>
          <a:blip r:embed="rId20"/>
          <a:stretch>
            <a:fillRect/>
          </a:stretch>
        </p:blipFill>
        <p:spPr>
          <a:xfrm>
            <a:off x="8350151" y="4487614"/>
            <a:ext cx="3270200" cy="647700"/>
          </a:xfrm>
          <a:prstGeom prst="rect">
            <a:avLst/>
          </a:prstGeom>
        </p:spPr>
      </p:pic>
      <p:pic>
        <p:nvPicPr>
          <p:cNvPr id="21" name="SK-9-img-20" descr="preencoded.png"/>
          <p:cNvPicPr>
            <a:picLocks noChangeAspect="1"/>
          </p:cNvPicPr>
          <p:nvPr/>
        </p:nvPicPr>
        <p:blipFill>
          <a:blip r:embed="rId21"/>
          <a:stretch>
            <a:fillRect/>
          </a:stretch>
        </p:blipFill>
        <p:spPr>
          <a:xfrm>
            <a:off x="381000" y="6238875"/>
            <a:ext cx="11430000" cy="428625"/>
          </a:xfrm>
          <a:prstGeom prst="rect">
            <a:avLst/>
          </a:prstGeom>
        </p:spPr>
      </p:pic>
      <p:pic>
        <p:nvPicPr>
          <p:cNvPr id="22" name="SK-9-img-21" descr="preencoded.png"/>
          <p:cNvPicPr>
            <a:picLocks noChangeAspect="1"/>
          </p:cNvPicPr>
          <p:nvPr/>
        </p:nvPicPr>
        <p:blipFill>
          <a:blip r:embed="rId22"/>
          <a:stretch>
            <a:fillRect/>
          </a:stretch>
        </p:blipFill>
        <p:spPr>
          <a:xfrm>
            <a:off x="571500" y="6357938"/>
            <a:ext cx="238125" cy="190500"/>
          </a:xfrm>
          <a:prstGeom prst="rect">
            <a:avLst/>
          </a:prstGeom>
        </p:spPr>
      </p:pic>
      <p:sp>
        <p:nvSpPr>
          <p:cNvPr id="23" name="SK-9-text-22"/>
          <p:cNvSpPr/>
          <p:nvPr/>
        </p:nvSpPr>
        <p:spPr>
          <a:xfrm>
            <a:off x="381000" y="209550"/>
            <a:ext cx="5945386" cy="142875"/>
          </a:xfrm>
          <a:prstGeom prst="rect">
            <a:avLst/>
          </a:prstGeom>
          <a:noFill/>
          <a:ln/>
        </p:spPr>
        <p:txBody>
          <a:bodyPr vert="horz" wrap="square" lIns="0" tIns="0" rIns="0" bIns="0" rtlCol="0" anchor="ctr"/>
          <a:lstStyle/>
          <a:p>
            <a:pPr marL="0" indent="0">
              <a:lnSpc>
                <a:spcPts val="1125"/>
              </a:lnSpc>
              <a:buNone/>
            </a:pPr>
            <a:r>
              <a:rPr lang="en-US" sz="750" b="1" kern="0" spc="60" dirty="0">
                <a:solidFill>
                  <a:srgbClr val="FFFFFF"/>
                </a:solidFill>
              </a:rPr>
              <a:t>BRADFORD VTS TEACHING</a:t>
            </a:r>
            <a:endParaRPr lang="en-US" sz="750" dirty="0"/>
          </a:p>
        </p:txBody>
      </p:sp>
      <p:sp>
        <p:nvSpPr>
          <p:cNvPr id="24" name="SK-9-text-23"/>
          <p:cNvSpPr/>
          <p:nvPr/>
        </p:nvSpPr>
        <p:spPr>
          <a:xfrm>
            <a:off x="381000" y="371475"/>
            <a:ext cx="11811000" cy="251371"/>
          </a:xfrm>
          <a:prstGeom prst="rect">
            <a:avLst/>
          </a:prstGeom>
          <a:noFill/>
          <a:ln/>
        </p:spPr>
        <p:txBody>
          <a:bodyPr vert="horz" wrap="square" lIns="0" tIns="0" rIns="0" bIns="0" rtlCol="0" anchor="ctr"/>
          <a:lstStyle/>
          <a:p>
            <a:pPr marL="0" indent="0">
              <a:lnSpc>
                <a:spcPts val="1980"/>
              </a:lnSpc>
              <a:buNone/>
            </a:pPr>
            <a:r>
              <a:rPr lang="en-US" sz="1800" b="1" dirty="0">
                <a:solidFill>
                  <a:srgbClr val="FFFFFF"/>
                </a:solidFill>
              </a:rPr>
              <a:t>Drug Management: NICE NG28 February 2026 Pathway</a:t>
            </a:r>
            <a:endParaRPr lang="en-US" sz="1800" dirty="0"/>
          </a:p>
        </p:txBody>
      </p:sp>
      <p:sp>
        <p:nvSpPr>
          <p:cNvPr id="25" name="SK-9-text-24"/>
          <p:cNvSpPr/>
          <p:nvPr/>
        </p:nvSpPr>
        <p:spPr>
          <a:xfrm>
            <a:off x="10469463" y="330398"/>
            <a:ext cx="1722537" cy="1524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
        <p:nvSpPr>
          <p:cNvPr id="26" name="SK-9-text-25"/>
          <p:cNvSpPr/>
          <p:nvPr/>
        </p:nvSpPr>
        <p:spPr>
          <a:xfrm>
            <a:off x="238125" y="813346"/>
            <a:ext cx="11953875" cy="111323"/>
          </a:xfrm>
          <a:prstGeom prst="rect">
            <a:avLst/>
          </a:prstGeom>
          <a:noFill/>
          <a:ln/>
        </p:spPr>
        <p:txBody>
          <a:bodyPr vert="horz" wrap="square" lIns="0" tIns="0" rIns="0" bIns="0" rtlCol="0" anchor="ctr"/>
          <a:lstStyle/>
          <a:p>
            <a:pPr marL="0" indent="0">
              <a:lnSpc>
                <a:spcPts val="877"/>
              </a:lnSpc>
              <a:buNone/>
            </a:pPr>
            <a:r>
              <a:rPr lang="en-US" sz="675" b="1" dirty="0">
                <a:solidFill>
                  <a:srgbClr val="666666"/>
                </a:solidFill>
              </a:rPr>
              <a:t>Disclaimer:</a:t>
            </a:r>
            <a:r>
              <a:rPr lang="en-US" sz="675" dirty="0">
                <a:solidFill>
                  <a:srgbClr val="666666"/>
                </a:solidFill>
              </a:rPr>
              <a:t> Educational resource for GP trainees. Clinical decisions must be based on the most recent NICE/local guidelines at the time of patient contact.</a:t>
            </a:r>
            <a:endParaRPr lang="en-US" sz="675" dirty="0"/>
          </a:p>
        </p:txBody>
      </p:sp>
      <p:sp>
        <p:nvSpPr>
          <p:cNvPr id="27" name="SK-9-text-26"/>
          <p:cNvSpPr/>
          <p:nvPr/>
        </p:nvSpPr>
        <p:spPr>
          <a:xfrm>
            <a:off x="10897939" y="813346"/>
            <a:ext cx="1294061" cy="157163"/>
          </a:xfrm>
          <a:prstGeom prst="rect">
            <a:avLst/>
          </a:prstGeom>
          <a:noFill/>
          <a:ln/>
        </p:spPr>
        <p:txBody>
          <a:bodyPr vert="horz" wrap="square" lIns="0" tIns="0" rIns="0" bIns="0" rtlCol="0" anchor="ctr"/>
          <a:lstStyle/>
          <a:p>
            <a:pPr marL="0" indent="0">
              <a:lnSpc>
                <a:spcPts val="1238"/>
              </a:lnSpc>
              <a:buNone/>
            </a:pPr>
            <a:r>
              <a:rPr lang="en-US" sz="825" b="1" dirty="0">
                <a:solidFill>
                  <a:srgbClr val="EF7D00"/>
                </a:solidFill>
              </a:rPr>
              <a:t>AKT/SCA Exam Pearl</a:t>
            </a:r>
            <a:endParaRPr lang="en-US" sz="825" dirty="0"/>
          </a:p>
        </p:txBody>
      </p:sp>
      <p:sp>
        <p:nvSpPr>
          <p:cNvPr id="28" name="SK-9-text-27"/>
          <p:cNvSpPr/>
          <p:nvPr/>
        </p:nvSpPr>
        <p:spPr>
          <a:xfrm>
            <a:off x="571500" y="1399133"/>
            <a:ext cx="11620500" cy="25717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Management of Type 2 Diabetes with CKD is now stratified by renal function thresholds (eGFR).</a:t>
            </a:r>
            <a:endParaRPr lang="en-US" sz="1350" dirty="0"/>
          </a:p>
        </p:txBody>
      </p:sp>
      <p:sp>
        <p:nvSpPr>
          <p:cNvPr id="29" name="SK-9-text-28"/>
          <p:cNvSpPr/>
          <p:nvPr/>
        </p:nvSpPr>
        <p:spPr>
          <a:xfrm>
            <a:off x="523875" y="2132558"/>
            <a:ext cx="336545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EF7D00"/>
                </a:solidFill>
              </a:rPr>
              <a:t>eGFR &gt; 30 ml/min</a:t>
            </a:r>
            <a:endParaRPr lang="en-US" sz="1350" dirty="0"/>
          </a:p>
        </p:txBody>
      </p:sp>
      <p:sp>
        <p:nvSpPr>
          <p:cNvPr id="30" name="SK-9-text-29"/>
          <p:cNvSpPr/>
          <p:nvPr/>
        </p:nvSpPr>
        <p:spPr>
          <a:xfrm>
            <a:off x="523875" y="2437358"/>
            <a:ext cx="3365450" cy="185738"/>
          </a:xfrm>
          <a:prstGeom prst="rect">
            <a:avLst/>
          </a:prstGeom>
          <a:noFill/>
          <a:ln/>
        </p:spPr>
        <p:txBody>
          <a:bodyPr vert="horz" wrap="square" lIns="0" tIns="0" rIns="0" bIns="0" rtlCol="0" anchor="ctr"/>
          <a:lstStyle/>
          <a:p>
            <a:pPr marL="0" indent="0" algn="ctr">
              <a:lnSpc>
                <a:spcPts val="1463"/>
              </a:lnSpc>
              <a:buNone/>
            </a:pPr>
            <a:r>
              <a:rPr lang="en-US" sz="975" dirty="0">
                <a:solidFill>
                  <a:srgbClr val="666666"/>
                </a:solidFill>
              </a:rPr>
              <a:t>First-line Standard Care</a:t>
            </a:r>
            <a:endParaRPr lang="en-US" sz="975" dirty="0"/>
          </a:p>
        </p:txBody>
      </p:sp>
      <p:sp>
        <p:nvSpPr>
          <p:cNvPr id="31" name="SK-9-text-30"/>
          <p:cNvSpPr/>
          <p:nvPr/>
        </p:nvSpPr>
        <p:spPr>
          <a:xfrm>
            <a:off x="876300" y="2956471"/>
            <a:ext cx="37147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Metformin MR + SGLT2i</a:t>
            </a:r>
            <a:endParaRPr lang="en-US" sz="1125" dirty="0"/>
          </a:p>
        </p:txBody>
      </p:sp>
      <p:sp>
        <p:nvSpPr>
          <p:cNvPr id="32" name="SK-9-text-31"/>
          <p:cNvSpPr/>
          <p:nvPr/>
        </p:nvSpPr>
        <p:spPr>
          <a:xfrm>
            <a:off x="876300" y="3208883"/>
            <a:ext cx="2965400" cy="346472"/>
          </a:xfrm>
          <a:prstGeom prst="rect">
            <a:avLst/>
          </a:prstGeom>
          <a:noFill/>
          <a:ln/>
        </p:spPr>
        <p:txBody>
          <a:bodyPr vert="horz" wrap="square" lIns="0" tIns="0" rIns="0" bIns="0" rtlCol="0" anchor="ctr"/>
          <a:lstStyle/>
          <a:p>
            <a:pPr marL="0" indent="0">
              <a:lnSpc>
                <a:spcPts val="1365"/>
              </a:lnSpc>
              <a:buNone/>
            </a:pPr>
            <a:r>
              <a:rPr lang="en-US" sz="975" dirty="0">
                <a:solidFill>
                  <a:srgbClr val="555555"/>
                </a:solidFill>
              </a:rPr>
              <a:t>Dual first-line therapy for cardiorenal protection and glycaemic control.</a:t>
            </a:r>
            <a:endParaRPr lang="en-US" sz="975" dirty="0"/>
          </a:p>
        </p:txBody>
      </p:sp>
      <p:sp>
        <p:nvSpPr>
          <p:cNvPr id="33" name="SK-9-text-32"/>
          <p:cNvSpPr/>
          <p:nvPr/>
        </p:nvSpPr>
        <p:spPr>
          <a:xfrm>
            <a:off x="876300" y="3698230"/>
            <a:ext cx="3200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SGLT2i Monotherapy</a:t>
            </a:r>
            <a:endParaRPr lang="en-US" sz="1125" dirty="0"/>
          </a:p>
        </p:txBody>
      </p:sp>
      <p:sp>
        <p:nvSpPr>
          <p:cNvPr id="34" name="SK-9-text-33"/>
          <p:cNvSpPr/>
          <p:nvPr/>
        </p:nvSpPr>
        <p:spPr>
          <a:xfrm>
            <a:off x="876300" y="3950643"/>
            <a:ext cx="7280910" cy="173236"/>
          </a:xfrm>
          <a:prstGeom prst="rect">
            <a:avLst/>
          </a:prstGeom>
          <a:noFill/>
          <a:ln/>
        </p:spPr>
        <p:txBody>
          <a:bodyPr vert="horz" wrap="square" lIns="0" tIns="0" rIns="0" bIns="0" rtlCol="0" anchor="ctr"/>
          <a:lstStyle/>
          <a:p>
            <a:pPr marL="0" indent="0">
              <a:lnSpc>
                <a:spcPts val="1365"/>
              </a:lnSpc>
              <a:buNone/>
            </a:pPr>
            <a:r>
              <a:rPr lang="en-US" sz="975" dirty="0">
                <a:solidFill>
                  <a:srgbClr val="555555"/>
                </a:solidFill>
              </a:rPr>
              <a:t>If Metformin is contraindicated or not tolerated.</a:t>
            </a:r>
            <a:endParaRPr lang="en-US" sz="975" dirty="0"/>
          </a:p>
        </p:txBody>
      </p:sp>
      <p:sp>
        <p:nvSpPr>
          <p:cNvPr id="35" name="SK-9-text-34"/>
          <p:cNvSpPr/>
          <p:nvPr/>
        </p:nvSpPr>
        <p:spPr>
          <a:xfrm>
            <a:off x="876300" y="4266754"/>
            <a:ext cx="2965400" cy="346472"/>
          </a:xfrm>
          <a:prstGeom prst="rect">
            <a:avLst/>
          </a:prstGeom>
          <a:noFill/>
          <a:ln/>
        </p:spPr>
        <p:txBody>
          <a:bodyPr vert="horz" wrap="square" lIns="0" tIns="0" rIns="0" bIns="0" rtlCol="0" anchor="ctr"/>
          <a:lstStyle/>
          <a:p>
            <a:pPr marL="0" indent="0">
              <a:lnSpc>
                <a:spcPts val="1365"/>
              </a:lnSpc>
              <a:buNone/>
            </a:pPr>
            <a:r>
              <a:rPr lang="en-US" sz="975" dirty="0">
                <a:solidFill>
                  <a:srgbClr val="555555"/>
                </a:solidFill>
              </a:rPr>
              <a:t>Continue SGLT2i even if glycaemic effect diminishes as eGFR falls below 45.</a:t>
            </a:r>
            <a:endParaRPr lang="en-US" sz="975" dirty="0"/>
          </a:p>
        </p:txBody>
      </p:sp>
      <p:sp>
        <p:nvSpPr>
          <p:cNvPr id="36" name="SK-9-text-35"/>
          <p:cNvSpPr/>
          <p:nvPr/>
        </p:nvSpPr>
        <p:spPr>
          <a:xfrm>
            <a:off x="4413200" y="2132558"/>
            <a:ext cx="336545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EF7D00"/>
                </a:solidFill>
              </a:rPr>
              <a:t>eGFR 20 – 30 ml/min</a:t>
            </a:r>
            <a:endParaRPr lang="en-US" sz="1350" dirty="0"/>
          </a:p>
        </p:txBody>
      </p:sp>
      <p:sp>
        <p:nvSpPr>
          <p:cNvPr id="37" name="SK-9-text-36"/>
          <p:cNvSpPr/>
          <p:nvPr/>
        </p:nvSpPr>
        <p:spPr>
          <a:xfrm>
            <a:off x="4413200" y="2437358"/>
            <a:ext cx="3365450" cy="185738"/>
          </a:xfrm>
          <a:prstGeom prst="rect">
            <a:avLst/>
          </a:prstGeom>
          <a:noFill/>
          <a:ln/>
        </p:spPr>
        <p:txBody>
          <a:bodyPr vert="horz" wrap="square" lIns="0" tIns="0" rIns="0" bIns="0" rtlCol="0" anchor="ctr"/>
          <a:lstStyle/>
          <a:p>
            <a:pPr marL="0" indent="0" algn="ctr">
              <a:lnSpc>
                <a:spcPts val="1463"/>
              </a:lnSpc>
              <a:buNone/>
            </a:pPr>
            <a:r>
              <a:rPr lang="en-US" sz="975" dirty="0">
                <a:solidFill>
                  <a:srgbClr val="666666"/>
                </a:solidFill>
              </a:rPr>
              <a:t>Modified Therapy</a:t>
            </a:r>
            <a:endParaRPr lang="en-US" sz="975" dirty="0"/>
          </a:p>
        </p:txBody>
      </p:sp>
      <p:sp>
        <p:nvSpPr>
          <p:cNvPr id="38" name="SK-9-text-37"/>
          <p:cNvSpPr/>
          <p:nvPr/>
        </p:nvSpPr>
        <p:spPr>
          <a:xfrm>
            <a:off x="4765625" y="2956471"/>
            <a:ext cx="4343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SGLT2i + DPP-4 Inhibitor</a:t>
            </a:r>
            <a:endParaRPr lang="en-US" sz="1125" dirty="0"/>
          </a:p>
        </p:txBody>
      </p:sp>
      <p:sp>
        <p:nvSpPr>
          <p:cNvPr id="39" name="SK-9-text-38"/>
          <p:cNvSpPr/>
          <p:nvPr/>
        </p:nvSpPr>
        <p:spPr>
          <a:xfrm>
            <a:off x="4765625" y="3208883"/>
            <a:ext cx="2965400" cy="346472"/>
          </a:xfrm>
          <a:prstGeom prst="rect">
            <a:avLst/>
          </a:prstGeom>
          <a:noFill/>
          <a:ln/>
        </p:spPr>
        <p:txBody>
          <a:bodyPr vert="horz" wrap="square" lIns="0" tIns="0" rIns="0" bIns="0" rtlCol="0" anchor="ctr"/>
          <a:lstStyle/>
          <a:p>
            <a:pPr marL="0" indent="0">
              <a:lnSpc>
                <a:spcPts val="1365"/>
              </a:lnSpc>
              <a:buNone/>
            </a:pPr>
            <a:r>
              <a:rPr lang="en-US" sz="975" dirty="0">
                <a:solidFill>
                  <a:srgbClr val="555555"/>
                </a:solidFill>
              </a:rPr>
              <a:t>Dapagliflozin or Empagliflozin preferred for renal protection.</a:t>
            </a:r>
            <a:endParaRPr lang="en-US" sz="975" dirty="0"/>
          </a:p>
        </p:txBody>
      </p:sp>
      <p:sp>
        <p:nvSpPr>
          <p:cNvPr id="40" name="SK-9-text-39"/>
          <p:cNvSpPr/>
          <p:nvPr/>
        </p:nvSpPr>
        <p:spPr>
          <a:xfrm>
            <a:off x="4765625" y="3698230"/>
            <a:ext cx="34290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Metformin Adjustment</a:t>
            </a:r>
            <a:endParaRPr lang="en-US" sz="1125" dirty="0"/>
          </a:p>
        </p:txBody>
      </p:sp>
      <p:sp>
        <p:nvSpPr>
          <p:cNvPr id="41" name="SK-9-text-40"/>
          <p:cNvSpPr/>
          <p:nvPr/>
        </p:nvSpPr>
        <p:spPr>
          <a:xfrm>
            <a:off x="4765625" y="3950643"/>
            <a:ext cx="4210050" cy="173236"/>
          </a:xfrm>
          <a:prstGeom prst="rect">
            <a:avLst/>
          </a:prstGeom>
          <a:noFill/>
          <a:ln/>
        </p:spPr>
        <p:txBody>
          <a:bodyPr vert="horz" wrap="square" lIns="0" tIns="0" rIns="0" bIns="0" rtlCol="0" anchor="ctr"/>
          <a:lstStyle/>
          <a:p>
            <a:pPr marL="0" indent="0">
              <a:lnSpc>
                <a:spcPts val="1365"/>
              </a:lnSpc>
              <a:buNone/>
            </a:pPr>
            <a:r>
              <a:rPr lang="en-US" sz="975" dirty="0">
                <a:solidFill>
                  <a:srgbClr val="555555"/>
                </a:solidFill>
              </a:rPr>
              <a:t>Max 1g/day if eGFR 30–45.</a:t>
            </a:r>
            <a:endParaRPr lang="en-US" sz="975" dirty="0"/>
          </a:p>
        </p:txBody>
      </p:sp>
      <p:sp>
        <p:nvSpPr>
          <p:cNvPr id="42" name="SK-9-text-41"/>
          <p:cNvSpPr/>
          <p:nvPr/>
        </p:nvSpPr>
        <p:spPr>
          <a:xfrm>
            <a:off x="4860875" y="4314379"/>
            <a:ext cx="3886200" cy="133350"/>
          </a:xfrm>
          <a:prstGeom prst="rect">
            <a:avLst/>
          </a:prstGeom>
          <a:noFill/>
          <a:ln/>
        </p:spPr>
        <p:txBody>
          <a:bodyPr vert="horz" wrap="square" lIns="0" tIns="0" rIns="0" bIns="0" rtlCol="0" anchor="ctr"/>
          <a:lstStyle/>
          <a:p>
            <a:pPr marL="0" indent="0">
              <a:lnSpc>
                <a:spcPts val="1350"/>
              </a:lnSpc>
              <a:buNone/>
            </a:pPr>
            <a:r>
              <a:rPr lang="en-US" sz="900" dirty="0">
                <a:solidFill>
                  <a:srgbClr val="D32F2F"/>
                </a:solidFill>
              </a:rPr>
              <a:t>STOP Metformin if eGFR &lt; 30</a:t>
            </a:r>
            <a:endParaRPr lang="en-US" sz="900" dirty="0"/>
          </a:p>
        </p:txBody>
      </p:sp>
      <p:sp>
        <p:nvSpPr>
          <p:cNvPr id="43" name="SK-9-text-42"/>
          <p:cNvSpPr/>
          <p:nvPr/>
        </p:nvSpPr>
        <p:spPr>
          <a:xfrm>
            <a:off x="8302526" y="2132558"/>
            <a:ext cx="336545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EF7D00"/>
                </a:solidFill>
              </a:rPr>
              <a:t>eGFR &lt; 20 ml/min</a:t>
            </a:r>
            <a:endParaRPr lang="en-US" sz="1350" dirty="0"/>
          </a:p>
        </p:txBody>
      </p:sp>
      <p:sp>
        <p:nvSpPr>
          <p:cNvPr id="44" name="SK-9-text-43"/>
          <p:cNvSpPr/>
          <p:nvPr/>
        </p:nvSpPr>
        <p:spPr>
          <a:xfrm>
            <a:off x="8302526" y="2437358"/>
            <a:ext cx="3365450" cy="185738"/>
          </a:xfrm>
          <a:prstGeom prst="rect">
            <a:avLst/>
          </a:prstGeom>
          <a:noFill/>
          <a:ln/>
        </p:spPr>
        <p:txBody>
          <a:bodyPr vert="horz" wrap="square" lIns="0" tIns="0" rIns="0" bIns="0" rtlCol="0" anchor="ctr"/>
          <a:lstStyle/>
          <a:p>
            <a:pPr marL="0" indent="0" algn="ctr">
              <a:lnSpc>
                <a:spcPts val="1463"/>
              </a:lnSpc>
              <a:buNone/>
            </a:pPr>
            <a:r>
              <a:rPr lang="en-US" sz="975" dirty="0">
                <a:solidFill>
                  <a:srgbClr val="666666"/>
                </a:solidFill>
              </a:rPr>
              <a:t>Specialist &amp; Conservative</a:t>
            </a:r>
            <a:endParaRPr lang="en-US" sz="975" dirty="0"/>
          </a:p>
        </p:txBody>
      </p:sp>
      <p:sp>
        <p:nvSpPr>
          <p:cNvPr id="45" name="SK-9-text-44"/>
          <p:cNvSpPr/>
          <p:nvPr/>
        </p:nvSpPr>
        <p:spPr>
          <a:xfrm>
            <a:off x="8654951" y="2956471"/>
            <a:ext cx="2965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DPP-4 Inhibitors</a:t>
            </a:r>
            <a:endParaRPr lang="en-US" sz="1125" dirty="0"/>
          </a:p>
        </p:txBody>
      </p:sp>
      <p:sp>
        <p:nvSpPr>
          <p:cNvPr id="46" name="SK-9-text-45"/>
          <p:cNvSpPr/>
          <p:nvPr/>
        </p:nvSpPr>
        <p:spPr>
          <a:xfrm>
            <a:off x="8654951" y="3208883"/>
            <a:ext cx="2965400" cy="346472"/>
          </a:xfrm>
          <a:prstGeom prst="rect">
            <a:avLst/>
          </a:prstGeom>
          <a:noFill/>
          <a:ln/>
        </p:spPr>
        <p:txBody>
          <a:bodyPr vert="horz" wrap="square" lIns="0" tIns="0" rIns="0" bIns="0" rtlCol="0" anchor="ctr"/>
          <a:lstStyle/>
          <a:p>
            <a:pPr marL="0" indent="0">
              <a:lnSpc>
                <a:spcPts val="1365"/>
              </a:lnSpc>
              <a:buNone/>
            </a:pPr>
            <a:r>
              <a:rPr lang="en-US" sz="975" b="1" dirty="0">
                <a:solidFill>
                  <a:srgbClr val="555555"/>
                </a:solidFill>
              </a:rPr>
              <a:t>Linagliptin</a:t>
            </a:r>
            <a:r>
              <a:rPr lang="en-US" sz="975" dirty="0">
                <a:solidFill>
                  <a:srgbClr val="555555"/>
                </a:solidFill>
              </a:rPr>
              <a:t> is preferred (no dose adjustment required in any eGFR).</a:t>
            </a:r>
            <a:endParaRPr lang="en-US" sz="975" dirty="0"/>
          </a:p>
        </p:txBody>
      </p:sp>
      <p:sp>
        <p:nvSpPr>
          <p:cNvPr id="47" name="SK-9-text-46"/>
          <p:cNvSpPr/>
          <p:nvPr/>
        </p:nvSpPr>
        <p:spPr>
          <a:xfrm>
            <a:off x="8654951" y="3698230"/>
            <a:ext cx="3537049"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Pioglitazone or Insulin</a:t>
            </a:r>
            <a:endParaRPr lang="en-US" sz="1125" dirty="0"/>
          </a:p>
        </p:txBody>
      </p:sp>
      <p:sp>
        <p:nvSpPr>
          <p:cNvPr id="48" name="SK-9-text-47"/>
          <p:cNvSpPr/>
          <p:nvPr/>
        </p:nvSpPr>
        <p:spPr>
          <a:xfrm>
            <a:off x="8654951" y="3950643"/>
            <a:ext cx="2965400" cy="346472"/>
          </a:xfrm>
          <a:prstGeom prst="rect">
            <a:avLst/>
          </a:prstGeom>
          <a:noFill/>
          <a:ln/>
        </p:spPr>
        <p:txBody>
          <a:bodyPr vert="horz" wrap="square" lIns="0" tIns="0" rIns="0" bIns="0" rtlCol="0" anchor="ctr"/>
          <a:lstStyle/>
          <a:p>
            <a:pPr marL="0" indent="0">
              <a:lnSpc>
                <a:spcPts val="1365"/>
              </a:lnSpc>
              <a:buNone/>
            </a:pPr>
            <a:r>
              <a:rPr lang="en-US" sz="975" dirty="0">
                <a:solidFill>
                  <a:srgbClr val="555555"/>
                </a:solidFill>
              </a:rPr>
              <a:t>Standard alternatives when oral agents are insufficient or contraindicated.</a:t>
            </a:r>
            <a:endParaRPr lang="en-US" sz="975" dirty="0"/>
          </a:p>
        </p:txBody>
      </p:sp>
      <p:sp>
        <p:nvSpPr>
          <p:cNvPr id="49" name="SK-9-text-48"/>
          <p:cNvSpPr/>
          <p:nvPr/>
        </p:nvSpPr>
        <p:spPr>
          <a:xfrm>
            <a:off x="8445401" y="4630489"/>
            <a:ext cx="2593925" cy="361950"/>
          </a:xfrm>
          <a:prstGeom prst="rect">
            <a:avLst/>
          </a:prstGeom>
          <a:noFill/>
          <a:ln/>
        </p:spPr>
        <p:txBody>
          <a:bodyPr vert="horz" wrap="square" lIns="0" tIns="0" rIns="0" bIns="0" rtlCol="0" anchor="ctr"/>
          <a:lstStyle/>
          <a:p>
            <a:pPr marL="0" indent="0">
              <a:lnSpc>
                <a:spcPts val="1350"/>
              </a:lnSpc>
              <a:buNone/>
            </a:pPr>
            <a:r>
              <a:rPr lang="en-US" sz="900" dirty="0">
                <a:solidFill>
                  <a:srgbClr val="D32F2F"/>
                </a:solidFill>
              </a:rPr>
              <a:t>AVOID: SGLT2i initiation, Sulfonylureas (hypo risk), Metformin.</a:t>
            </a:r>
            <a:endParaRPr lang="en-US" sz="900" dirty="0"/>
          </a:p>
        </p:txBody>
      </p:sp>
      <p:sp>
        <p:nvSpPr>
          <p:cNvPr id="50" name="SK-9-text-49"/>
          <p:cNvSpPr/>
          <p:nvPr/>
        </p:nvSpPr>
        <p:spPr>
          <a:xfrm>
            <a:off x="952500" y="6353175"/>
            <a:ext cx="11239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2026 UPDATE: SGLT2 inhibitors are now initiated ALONGSIDE Metformin as first-line therapy for DKD.</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6885</Words>
  <Application>Microsoft Office PowerPoint</Application>
  <PresentationFormat>Widescreen</PresentationFormat>
  <Paragraphs>714</Paragraphs>
  <Slides>31</Slides>
  <Notes>31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31</vt:i4>
      </vt:variant>
    </vt:vector>
  </HeadingPairs>
  <TitlesOfParts>
    <vt:vector size="33"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2026-05-08T13:57:56Z</dcterms:created>
  <dcterms:modified xsi:type="dcterms:W3CDTF">2026-05-08T14:34:41Z</dcterms:modified>
</cp:coreProperties>
</file>