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9144000" cy="5143500"/>
  <p:notesSz cx="5143500" cy="9144000"/>
  <p:embeddedFontLst>
    <p:embeddedFont>
      <p:font typeface="Brygada 1918 Semi Bold"/>
      <p:regular r:id="rId17"/>
    </p:embeddedFont>
    <p:embeddedFont>
      <p:font typeface="Brygada 1918 Semi Bold"/>
      <p:regular r:id="rId18"/>
    </p:embeddedFont>
    <p:embeddedFont>
      <p:font typeface="Brygada 1918 Semi Bold"/>
      <p:regular r:id="rId19"/>
    </p:embeddedFont>
    <p:embeddedFont>
      <p:font typeface="Brygada 1918 Semi Bold"/>
      <p:regular r:id="rId20"/>
    </p:embeddedFont>
    <p:embeddedFont>
      <p:font typeface="Brygada 1918"/>
      <p:regular r:id="rId21"/>
    </p:embeddedFont>
    <p:embeddedFont>
      <p:font typeface="Brygada 1918"/>
      <p:regular r:id="rId22"/>
    </p:embeddedFont>
    <p:embeddedFont>
      <p:font typeface="Brygada 1918"/>
      <p:regular r:id="rId23"/>
    </p:embeddedFont>
    <p:embeddedFont>
      <p:font typeface="Brygada 1918"/>
      <p:regular r:id="rId24"/>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7" Type="http://schemas.openxmlformats.org/officeDocument/2006/relationships/font" Target="fonts/font1.fntdata"/><Relationship Id="rId18" Type="http://schemas.openxmlformats.org/officeDocument/2006/relationships/font" Target="fonts/font2.fntdata"/><Relationship Id="rId19" Type="http://schemas.openxmlformats.org/officeDocument/2006/relationships/font" Target="fonts/font3.fntdata"/><Relationship Id="rId20" Type="http://schemas.openxmlformats.org/officeDocument/2006/relationships/font" Target="fonts/font4.fntdata"/><Relationship Id="rId21" Type="http://schemas.openxmlformats.org/officeDocument/2006/relationships/font" Target="fonts/font5.fntdata"/><Relationship Id="rId22" Type="http://schemas.openxmlformats.org/officeDocument/2006/relationships/font" Target="fonts/font6.fntdata"/><Relationship Id="rId23" Type="http://schemas.openxmlformats.org/officeDocument/2006/relationships/font" Target="fonts/font7.fntdata"/><Relationship Id="rId24" Type="http://schemas.openxmlformats.org/officeDocument/2006/relationships/font" Target="fonts/font8.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1C064"/>
          </a:solidFill>
          <a:ln/>
        </p:spPr>
      </p:sp>
      <p:sp>
        <p:nvSpPr>
          <p:cNvPr id="3" name="Shape 1"/>
          <p:cNvSpPr/>
          <p:nvPr/>
        </p:nvSpPr>
        <p:spPr>
          <a:xfrm>
            <a:off x="0" y="0"/>
            <a:ext cx="9144000" cy="5143500"/>
          </a:xfrm>
          <a:prstGeom prst="rect">
            <a:avLst/>
          </a:prstGeom>
          <a:solidFill>
            <a:srgbClr val="F6EBD4"/>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1C064"/>
          </a:solidFill>
          <a:ln/>
        </p:spPr>
      </p:sp>
      <p:sp>
        <p:nvSpPr>
          <p:cNvPr id="3" name="Shape 1"/>
          <p:cNvSpPr/>
          <p:nvPr/>
        </p:nvSpPr>
        <p:spPr>
          <a:xfrm>
            <a:off x="0" y="0"/>
            <a:ext cx="9144000" cy="5143500"/>
          </a:xfrm>
          <a:prstGeom prst="rect">
            <a:avLst/>
          </a:prstGeom>
          <a:solidFill>
            <a:srgbClr val="F6EBD4"/>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1C064"/>
          </a:solidFill>
          <a:ln/>
        </p:spPr>
      </p:sp>
      <p:sp>
        <p:nvSpPr>
          <p:cNvPr id="3" name="Shape 1"/>
          <p:cNvSpPr/>
          <p:nvPr/>
        </p:nvSpPr>
        <p:spPr>
          <a:xfrm>
            <a:off x="0" y="0"/>
            <a:ext cx="9144000" cy="5143500"/>
          </a:xfrm>
          <a:prstGeom prst="rect">
            <a:avLst/>
          </a:prstGeom>
          <a:solidFill>
            <a:srgbClr val="F6EBD4"/>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1C064"/>
          </a:solidFill>
          <a:ln/>
        </p:spPr>
      </p:sp>
      <p:sp>
        <p:nvSpPr>
          <p:cNvPr id="3" name="Shape 1"/>
          <p:cNvSpPr/>
          <p:nvPr/>
        </p:nvSpPr>
        <p:spPr>
          <a:xfrm>
            <a:off x="0" y="0"/>
            <a:ext cx="9144000" cy="5143500"/>
          </a:xfrm>
          <a:prstGeom prst="rect">
            <a:avLst/>
          </a:prstGeom>
          <a:solidFill>
            <a:srgbClr val="F6EBD4"/>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1C064"/>
          </a:solidFill>
          <a:ln/>
        </p:spPr>
      </p:sp>
      <p:sp>
        <p:nvSpPr>
          <p:cNvPr id="3" name="Shape 1"/>
          <p:cNvSpPr/>
          <p:nvPr/>
        </p:nvSpPr>
        <p:spPr>
          <a:xfrm>
            <a:off x="0" y="0"/>
            <a:ext cx="9144000" cy="5143500"/>
          </a:xfrm>
          <a:prstGeom prst="rect">
            <a:avLst/>
          </a:prstGeom>
          <a:solidFill>
            <a:srgbClr val="F6EBD4"/>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1C064"/>
          </a:solidFill>
          <a:ln/>
        </p:spPr>
      </p:sp>
      <p:sp>
        <p:nvSpPr>
          <p:cNvPr id="3" name="Shape 1"/>
          <p:cNvSpPr/>
          <p:nvPr/>
        </p:nvSpPr>
        <p:spPr>
          <a:xfrm>
            <a:off x="0" y="0"/>
            <a:ext cx="9144000" cy="5143500"/>
          </a:xfrm>
          <a:prstGeom prst="rect">
            <a:avLst/>
          </a:prstGeom>
          <a:solidFill>
            <a:srgbClr val="F6EBD4"/>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1C064"/>
          </a:solidFill>
          <a:ln/>
        </p:spPr>
      </p:sp>
      <p:sp>
        <p:nvSpPr>
          <p:cNvPr id="3" name="Shape 1"/>
          <p:cNvSpPr/>
          <p:nvPr/>
        </p:nvSpPr>
        <p:spPr>
          <a:xfrm>
            <a:off x="0" y="0"/>
            <a:ext cx="9144000" cy="5143500"/>
          </a:xfrm>
          <a:prstGeom prst="rect">
            <a:avLst/>
          </a:prstGeom>
          <a:solidFill>
            <a:srgbClr val="F6EBD4"/>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1C064"/>
          </a:solidFill>
          <a:ln/>
        </p:spPr>
      </p:sp>
      <p:sp>
        <p:nvSpPr>
          <p:cNvPr id="3" name="Shape 1"/>
          <p:cNvSpPr/>
          <p:nvPr/>
        </p:nvSpPr>
        <p:spPr>
          <a:xfrm>
            <a:off x="0" y="0"/>
            <a:ext cx="9144000" cy="5143500"/>
          </a:xfrm>
          <a:prstGeom prst="rect">
            <a:avLst/>
          </a:prstGeom>
          <a:solidFill>
            <a:srgbClr val="F6EBD4"/>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1C064"/>
          </a:solidFill>
          <a:ln/>
        </p:spPr>
      </p:sp>
      <p:sp>
        <p:nvSpPr>
          <p:cNvPr id="3" name="Shape 1"/>
          <p:cNvSpPr/>
          <p:nvPr/>
        </p:nvSpPr>
        <p:spPr>
          <a:xfrm>
            <a:off x="0" y="0"/>
            <a:ext cx="9144000" cy="5143500"/>
          </a:xfrm>
          <a:prstGeom prst="rect">
            <a:avLst/>
          </a:prstGeom>
          <a:solidFill>
            <a:srgbClr val="F6EBD4"/>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1C064"/>
          </a:solidFill>
          <a:ln/>
        </p:spPr>
      </p:sp>
      <p:sp>
        <p:nvSpPr>
          <p:cNvPr id="3" name="Shape 1"/>
          <p:cNvSpPr/>
          <p:nvPr/>
        </p:nvSpPr>
        <p:spPr>
          <a:xfrm>
            <a:off x="0" y="0"/>
            <a:ext cx="9144000" cy="5143500"/>
          </a:xfrm>
          <a:prstGeom prst="rect">
            <a:avLst/>
          </a:prstGeom>
          <a:solidFill>
            <a:srgbClr val="F6EBD4"/>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4.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5.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6.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slideLayout" Target="../slideLayouts/slideLayout7.xml"/><Relationship Id="rId10"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slideLayout" Target="../slideLayouts/slideLayout8.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9.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600450" cy="5143500"/>
          </a:xfrm>
          <a:prstGeom prst="rect">
            <a:avLst/>
          </a:prstGeom>
        </p:spPr>
      </p:pic>
      <p:pic>
        <p:nvPicPr>
          <p:cNvPr id="3" name="Image 1" descr="preencoded.png">    </p:cNvPr>
          <p:cNvPicPr>
            <a:picLocks noChangeAspect="1"/>
          </p:cNvPicPr>
          <p:nvPr/>
        </p:nvPicPr>
        <p:blipFill>
          <a:blip r:embed="rId2"/>
          <a:stretch>
            <a:fillRect/>
          </a:stretch>
        </p:blipFill>
        <p:spPr>
          <a:xfrm>
            <a:off x="61987" y="1249710"/>
            <a:ext cx="2644006" cy="2644006"/>
          </a:xfrm>
          <a:prstGeom prst="rect">
            <a:avLst/>
          </a:prstGeom>
        </p:spPr>
      </p:pic>
      <p:sp>
        <p:nvSpPr>
          <p:cNvPr id="4" name="Text 0"/>
          <p:cNvSpPr/>
          <p:nvPr/>
        </p:nvSpPr>
        <p:spPr>
          <a:xfrm>
            <a:off x="3925119" y="1479500"/>
            <a:ext cx="3101132" cy="387548"/>
          </a:xfrm>
          <a:prstGeom prst="rect">
            <a:avLst/>
          </a:prstGeom>
          <a:noFill/>
          <a:ln/>
        </p:spPr>
        <p:txBody>
          <a:bodyPr wrap="none" lIns="0" tIns="0" rIns="0" bIns="0" rtlCol="0" anchor="t"/>
          <a:lstStyle/>
          <a:p>
            <a:pPr algn="l" indent="0" marL="0">
              <a:lnSpc>
                <a:spcPts val="3050"/>
              </a:lnSpc>
              <a:buNone/>
            </a:pPr>
            <a:r>
              <a:rPr lang="en-US" sz="2400" dirty="0">
                <a:solidFill>
                  <a:srgbClr val="403011"/>
                </a:solidFill>
                <a:latin typeface="Brygada 1918 Semi Bold" pitchFamily="34" charset="0"/>
                <a:ea typeface="Brygada 1918 Semi Bold" pitchFamily="34" charset="-122"/>
                <a:cs typeface="Brygada 1918 Semi Bold" pitchFamily="34" charset="-120"/>
              </a:rPr>
              <a:t>Diabetes in 10 Steps</a:t>
            </a:r>
            <a:endParaRPr lang="en-US" sz="2400" dirty="0"/>
          </a:p>
        </p:txBody>
      </p:sp>
      <p:sp>
        <p:nvSpPr>
          <p:cNvPr id="5" name="Text 1"/>
          <p:cNvSpPr/>
          <p:nvPr/>
        </p:nvSpPr>
        <p:spPr>
          <a:xfrm>
            <a:off x="3925119" y="2053084"/>
            <a:ext cx="4722763" cy="595387"/>
          </a:xfrm>
          <a:prstGeom prst="rect">
            <a:avLst/>
          </a:prstGeom>
          <a:noFill/>
          <a:ln/>
        </p:spPr>
        <p:txBody>
          <a:bodyPr wrap="square" lIns="0" tIns="0" rIns="0" bIns="0" rtlCol="0" anchor="t"/>
          <a:lstStyle/>
          <a:p>
            <a:pPr algn="l" indent="0" marL="0">
              <a:lnSpc>
                <a:spcPts val="1550"/>
              </a:lnSpc>
              <a:buNone/>
            </a:pPr>
            <a:r>
              <a:rPr lang="en-US" sz="950" dirty="0">
                <a:solidFill>
                  <a:srgbClr val="403011"/>
                </a:solidFill>
                <a:latin typeface="Brygada 1918" pitchFamily="34" charset="0"/>
                <a:ea typeface="Brygada 1918" pitchFamily="34" charset="-122"/>
                <a:cs typeface="Brygada 1918" pitchFamily="34" charset="-120"/>
              </a:rPr>
              <a:t>A practical guide for primary care clinicians managing type 2 diabetes — covering diagnosis, medications, complications, and when specialist referral is truly needed.</a:t>
            </a:r>
            <a:endParaRPr lang="en-US" sz="950" dirty="0"/>
          </a:p>
        </p:txBody>
      </p:sp>
      <p:sp>
        <p:nvSpPr>
          <p:cNvPr id="6" name="Text 2"/>
          <p:cNvSpPr/>
          <p:nvPr/>
        </p:nvSpPr>
        <p:spPr>
          <a:xfrm>
            <a:off x="3925119" y="2787997"/>
            <a:ext cx="4722763" cy="198462"/>
          </a:xfrm>
          <a:prstGeom prst="rect">
            <a:avLst/>
          </a:prstGeom>
          <a:noFill/>
          <a:ln/>
        </p:spPr>
        <p:txBody>
          <a:bodyPr wrap="none" lIns="0" tIns="0" rIns="0" bIns="0" rtlCol="0" anchor="t"/>
          <a:lstStyle/>
          <a:p>
            <a:pPr algn="l" indent="0" marL="0">
              <a:lnSpc>
                <a:spcPts val="1550"/>
              </a:lnSpc>
              <a:buNone/>
            </a:pPr>
            <a:r>
              <a:rPr lang="en-US" sz="950" dirty="0">
                <a:solidFill>
                  <a:srgbClr val="403011"/>
                </a:solidFill>
                <a:latin typeface="Brygada 1918" pitchFamily="34" charset="0"/>
                <a:ea typeface="Brygada 1918" pitchFamily="34" charset="-122"/>
                <a:cs typeface="Brygada 1918" pitchFamily="34" charset="-120"/>
              </a:rPr>
              <a:t>Based on an article by…</a:t>
            </a:r>
            <a:endParaRPr lang="en-US" sz="950" dirty="0"/>
          </a:p>
        </p:txBody>
      </p:sp>
      <p:sp>
        <p:nvSpPr>
          <p:cNvPr id="7" name="Shape 3"/>
          <p:cNvSpPr/>
          <p:nvPr/>
        </p:nvSpPr>
        <p:spPr>
          <a:xfrm>
            <a:off x="3925119" y="3125986"/>
            <a:ext cx="2907060" cy="233214"/>
          </a:xfrm>
          <a:prstGeom prst="roundRect">
            <a:avLst>
              <a:gd name="adj" fmla="val 63828"/>
            </a:avLst>
          </a:prstGeom>
          <a:solidFill>
            <a:srgbClr val="EAEDDE"/>
          </a:solidFill>
          <a:ln/>
        </p:spPr>
      </p:sp>
      <p:sp>
        <p:nvSpPr>
          <p:cNvPr id="8" name="Text 4"/>
          <p:cNvSpPr/>
          <p:nvPr/>
        </p:nvSpPr>
        <p:spPr>
          <a:xfrm>
            <a:off x="3999533" y="3163193"/>
            <a:ext cx="2758232" cy="158800"/>
          </a:xfrm>
          <a:prstGeom prst="rect">
            <a:avLst/>
          </a:prstGeom>
          <a:noFill/>
          <a:ln/>
        </p:spPr>
        <p:txBody>
          <a:bodyPr wrap="none" lIns="0" tIns="0" rIns="0" bIns="0" rtlCol="0" anchor="t"/>
          <a:lstStyle/>
          <a:p>
            <a:pPr algn="l" indent="0" marL="0">
              <a:lnSpc>
                <a:spcPts val="1250"/>
              </a:lnSpc>
              <a:buNone/>
            </a:pPr>
            <a:r>
              <a:rPr lang="en-US" sz="750" dirty="0">
                <a:solidFill>
                  <a:srgbClr val="403011"/>
                </a:solidFill>
                <a:latin typeface="Brygada 1918" pitchFamily="34" charset="0"/>
                <a:ea typeface="Brygada 1918" pitchFamily="34" charset="-122"/>
                <a:cs typeface="Brygada 1918" pitchFamily="34" charset="-120"/>
              </a:rPr>
              <a:t>BRIAN KARET, GP &amp; RCGP CLINICAL LEAD FOR DIABETES</a:t>
            </a:r>
            <a:endParaRPr lang="en-US" sz="750" dirty="0"/>
          </a:p>
        </p:txBody>
      </p:sp>
      <p:sp>
        <p:nvSpPr>
          <p:cNvPr id="9" name="Shape 5"/>
          <p:cNvSpPr/>
          <p:nvPr/>
        </p:nvSpPr>
        <p:spPr>
          <a:xfrm>
            <a:off x="3925119" y="3421187"/>
            <a:ext cx="3791471" cy="242739"/>
          </a:xfrm>
          <a:prstGeom prst="roundRect">
            <a:avLst>
              <a:gd name="adj" fmla="val 61323"/>
            </a:avLst>
          </a:prstGeom>
          <a:noFill/>
          <a:ln w="4763">
            <a:solidFill>
              <a:srgbClr val="626C3B"/>
            </a:solidFill>
            <a:prstDash val="solid"/>
          </a:ln>
        </p:spPr>
      </p:sp>
      <p:sp>
        <p:nvSpPr>
          <p:cNvPr id="10" name="Text 6"/>
          <p:cNvSpPr/>
          <p:nvPr/>
        </p:nvSpPr>
        <p:spPr>
          <a:xfrm>
            <a:off x="4004295" y="3463156"/>
            <a:ext cx="3633118" cy="158800"/>
          </a:xfrm>
          <a:prstGeom prst="rect">
            <a:avLst/>
          </a:prstGeom>
          <a:noFill/>
          <a:ln/>
        </p:spPr>
        <p:txBody>
          <a:bodyPr wrap="none" lIns="0" tIns="0" rIns="0" bIns="0" rtlCol="0" anchor="t"/>
          <a:lstStyle/>
          <a:p>
            <a:pPr algn="l" indent="0" marL="0">
              <a:lnSpc>
                <a:spcPts val="1250"/>
              </a:lnSpc>
              <a:buNone/>
            </a:pPr>
            <a:r>
              <a:rPr lang="en-US" sz="750" dirty="0">
                <a:solidFill>
                  <a:srgbClr val="626C3B"/>
                </a:solidFill>
                <a:latin typeface="Brygada 1918" pitchFamily="34" charset="0"/>
                <a:ea typeface="Brygada 1918" pitchFamily="34" charset="-122"/>
                <a:cs typeface="Brygada 1918" pitchFamily="34" charset="-120"/>
              </a:rPr>
              <a:t>ANDREW PETTIT, CONSULTANT PHYSICIAN, AIREDALE GENERAL HOSPITAL</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34132" y="308446"/>
            <a:ext cx="4458519" cy="339179"/>
          </a:xfrm>
          <a:prstGeom prst="rect">
            <a:avLst/>
          </a:prstGeom>
          <a:noFill/>
          <a:ln/>
        </p:spPr>
        <p:txBody>
          <a:bodyPr wrap="none" lIns="0" tIns="0" rIns="0" bIns="0" rtlCol="0" anchor="t"/>
          <a:lstStyle/>
          <a:p>
            <a:pPr algn="l" indent="0" marL="0">
              <a:lnSpc>
                <a:spcPts val="2650"/>
              </a:lnSpc>
              <a:buNone/>
            </a:pPr>
            <a:r>
              <a:rPr lang="en-US" sz="2100" dirty="0">
                <a:solidFill>
                  <a:srgbClr val="403011"/>
                </a:solidFill>
                <a:latin typeface="Brygada 1918 Semi Bold" pitchFamily="34" charset="0"/>
                <a:ea typeface="Brygada 1918 Semi Bold" pitchFamily="34" charset="-122"/>
                <a:cs typeface="Brygada 1918 Semi Bold" pitchFamily="34" charset="-120"/>
              </a:rPr>
              <a:t>Summary: The 10 Steps at a Glance</a:t>
            </a:r>
            <a:endParaRPr lang="en-US" sz="2100" dirty="0"/>
          </a:p>
        </p:txBody>
      </p:sp>
      <p:sp>
        <p:nvSpPr>
          <p:cNvPr id="3" name="Text 1"/>
          <p:cNvSpPr/>
          <p:nvPr/>
        </p:nvSpPr>
        <p:spPr>
          <a:xfrm>
            <a:off x="434132" y="837530"/>
            <a:ext cx="217066" cy="135657"/>
          </a:xfrm>
          <a:prstGeom prst="rect">
            <a:avLst/>
          </a:prstGeom>
          <a:noFill/>
          <a:ln/>
        </p:spPr>
        <p:txBody>
          <a:bodyPr wrap="none" lIns="0" tIns="0" rIns="0" bIns="0" rtlCol="0" anchor="ctr"/>
          <a:lstStyle/>
          <a:p>
            <a:pPr algn="l" indent="0" marL="0">
              <a:lnSpc>
                <a:spcPct val="100000"/>
              </a:lnSpc>
              <a:buNone/>
            </a:pPr>
            <a:r>
              <a:rPr lang="en-US" sz="850" dirty="0">
                <a:solidFill>
                  <a:srgbClr val="403011"/>
                </a:solidFill>
                <a:latin typeface="Brygada 1918 Light" pitchFamily="34" charset="0"/>
                <a:ea typeface="Brygada 1918 Light" pitchFamily="34" charset="-122"/>
                <a:cs typeface="Brygada 1918 Light" pitchFamily="34" charset="-120"/>
              </a:rPr>
              <a:t>01</a:t>
            </a:r>
            <a:endParaRPr lang="en-US" sz="850" dirty="0"/>
          </a:p>
        </p:txBody>
      </p:sp>
      <p:sp>
        <p:nvSpPr>
          <p:cNvPr id="4" name="Shape 2"/>
          <p:cNvSpPr/>
          <p:nvPr/>
        </p:nvSpPr>
        <p:spPr>
          <a:xfrm>
            <a:off x="434132" y="1007641"/>
            <a:ext cx="4090392" cy="14288"/>
          </a:xfrm>
          <a:prstGeom prst="rect">
            <a:avLst/>
          </a:prstGeom>
          <a:solidFill>
            <a:srgbClr val="626C3B"/>
          </a:solidFill>
          <a:ln/>
        </p:spPr>
      </p:sp>
      <p:sp>
        <p:nvSpPr>
          <p:cNvPr id="5" name="Text 3"/>
          <p:cNvSpPr/>
          <p:nvPr/>
        </p:nvSpPr>
        <p:spPr>
          <a:xfrm>
            <a:off x="434132" y="1090464"/>
            <a:ext cx="1891680" cy="169515"/>
          </a:xfrm>
          <a:prstGeom prst="rect">
            <a:avLst/>
          </a:prstGeom>
          <a:noFill/>
          <a:ln/>
        </p:spPr>
        <p:txBody>
          <a:bodyPr wrap="none" lIns="0" tIns="0" rIns="0" bIns="0" rtlCol="0" anchor="t"/>
          <a:lstStyle/>
          <a:p>
            <a:pPr algn="l" indent="0" marL="0">
              <a:lnSpc>
                <a:spcPts val="1300"/>
              </a:lnSpc>
              <a:buNone/>
            </a:pPr>
            <a:r>
              <a:rPr lang="en-US" sz="1050" dirty="0">
                <a:solidFill>
                  <a:srgbClr val="403011"/>
                </a:solidFill>
                <a:latin typeface="Brygada 1918 Semi Bold" pitchFamily="34" charset="0"/>
                <a:ea typeface="Brygada 1918 Semi Bold" pitchFamily="34" charset="-122"/>
                <a:cs typeface="Brygada 1918 Semi Bold" pitchFamily="34" charset="-120"/>
              </a:rPr>
              <a:t>Are you sure of the diagnosis?</a:t>
            </a:r>
            <a:endParaRPr lang="en-US" sz="1050" dirty="0"/>
          </a:p>
        </p:txBody>
      </p:sp>
      <p:sp>
        <p:nvSpPr>
          <p:cNvPr id="6" name="Text 4"/>
          <p:cNvSpPr/>
          <p:nvPr/>
        </p:nvSpPr>
        <p:spPr>
          <a:xfrm>
            <a:off x="434132" y="1316906"/>
            <a:ext cx="4090392" cy="162818"/>
          </a:xfrm>
          <a:prstGeom prst="rect">
            <a:avLst/>
          </a:prstGeom>
          <a:noFill/>
          <a:ln/>
        </p:spPr>
        <p:txBody>
          <a:bodyPr wrap="none" lIns="0" tIns="0" rIns="0" bIns="0" rtlCol="0" anchor="t"/>
          <a:lstStyle/>
          <a:p>
            <a:pPr algn="l" indent="0" marL="0">
              <a:lnSpc>
                <a:spcPts val="1250"/>
              </a:lnSpc>
              <a:buNone/>
            </a:pPr>
            <a:r>
              <a:rPr lang="en-US" sz="850" dirty="0">
                <a:solidFill>
                  <a:srgbClr val="403011"/>
                </a:solidFill>
                <a:latin typeface="Brygada 1918" pitchFamily="34" charset="0"/>
                <a:ea typeface="Brygada 1918" pitchFamily="34" charset="-122"/>
                <a:cs typeface="Brygada 1918" pitchFamily="34" charset="-120"/>
              </a:rPr>
              <a:t>Confirm type; consider MODY and other rare forms.</a:t>
            </a:r>
            <a:endParaRPr lang="en-US" sz="850" dirty="0"/>
          </a:p>
        </p:txBody>
      </p:sp>
      <p:sp>
        <p:nvSpPr>
          <p:cNvPr id="7" name="Text 5"/>
          <p:cNvSpPr/>
          <p:nvPr/>
        </p:nvSpPr>
        <p:spPr>
          <a:xfrm>
            <a:off x="4619476" y="837530"/>
            <a:ext cx="217066" cy="135657"/>
          </a:xfrm>
          <a:prstGeom prst="rect">
            <a:avLst/>
          </a:prstGeom>
          <a:noFill/>
          <a:ln/>
        </p:spPr>
        <p:txBody>
          <a:bodyPr wrap="none" lIns="0" tIns="0" rIns="0" bIns="0" rtlCol="0" anchor="ctr"/>
          <a:lstStyle/>
          <a:p>
            <a:pPr algn="l" indent="0" marL="0">
              <a:lnSpc>
                <a:spcPct val="100000"/>
              </a:lnSpc>
              <a:buNone/>
            </a:pPr>
            <a:r>
              <a:rPr lang="en-US" sz="850" dirty="0">
                <a:solidFill>
                  <a:srgbClr val="403011"/>
                </a:solidFill>
                <a:latin typeface="Brygada 1918 Light" pitchFamily="34" charset="0"/>
                <a:ea typeface="Brygada 1918 Light" pitchFamily="34" charset="-122"/>
                <a:cs typeface="Brygada 1918 Light" pitchFamily="34" charset="-120"/>
              </a:rPr>
              <a:t>02</a:t>
            </a:r>
            <a:endParaRPr lang="en-US" sz="850" dirty="0"/>
          </a:p>
        </p:txBody>
      </p:sp>
      <p:sp>
        <p:nvSpPr>
          <p:cNvPr id="8" name="Shape 6"/>
          <p:cNvSpPr/>
          <p:nvPr/>
        </p:nvSpPr>
        <p:spPr>
          <a:xfrm>
            <a:off x="4619476" y="1007641"/>
            <a:ext cx="4090392" cy="14288"/>
          </a:xfrm>
          <a:prstGeom prst="rect">
            <a:avLst/>
          </a:prstGeom>
          <a:solidFill>
            <a:srgbClr val="83792E"/>
          </a:solidFill>
          <a:ln/>
        </p:spPr>
      </p:sp>
      <p:sp>
        <p:nvSpPr>
          <p:cNvPr id="9" name="Text 7"/>
          <p:cNvSpPr/>
          <p:nvPr/>
        </p:nvSpPr>
        <p:spPr>
          <a:xfrm>
            <a:off x="4619476" y="1090464"/>
            <a:ext cx="2047354" cy="169515"/>
          </a:xfrm>
          <a:prstGeom prst="rect">
            <a:avLst/>
          </a:prstGeom>
          <a:noFill/>
          <a:ln/>
        </p:spPr>
        <p:txBody>
          <a:bodyPr wrap="none" lIns="0" tIns="0" rIns="0" bIns="0" rtlCol="0" anchor="t"/>
          <a:lstStyle/>
          <a:p>
            <a:pPr algn="l" indent="0" marL="0">
              <a:lnSpc>
                <a:spcPts val="1300"/>
              </a:lnSpc>
              <a:buNone/>
            </a:pPr>
            <a:r>
              <a:rPr lang="en-US" sz="1050" dirty="0">
                <a:solidFill>
                  <a:srgbClr val="403011"/>
                </a:solidFill>
                <a:latin typeface="Brygada 1918 Semi Bold" pitchFamily="34" charset="0"/>
                <a:ea typeface="Brygada 1918 Semi Bold" pitchFamily="34" charset="-122"/>
                <a:cs typeface="Brygada 1918 Semi Bold" pitchFamily="34" charset="-120"/>
              </a:rPr>
              <a:t>Is this an unusual presentation?</a:t>
            </a:r>
            <a:endParaRPr lang="en-US" sz="1050" dirty="0"/>
          </a:p>
        </p:txBody>
      </p:sp>
      <p:sp>
        <p:nvSpPr>
          <p:cNvPr id="10" name="Text 8"/>
          <p:cNvSpPr/>
          <p:nvPr/>
        </p:nvSpPr>
        <p:spPr>
          <a:xfrm>
            <a:off x="4619476" y="1316906"/>
            <a:ext cx="4090392" cy="162818"/>
          </a:xfrm>
          <a:prstGeom prst="rect">
            <a:avLst/>
          </a:prstGeom>
          <a:noFill/>
          <a:ln/>
        </p:spPr>
        <p:txBody>
          <a:bodyPr wrap="none" lIns="0" tIns="0" rIns="0" bIns="0" rtlCol="0" anchor="t"/>
          <a:lstStyle/>
          <a:p>
            <a:pPr algn="l" indent="0" marL="0">
              <a:lnSpc>
                <a:spcPts val="1250"/>
              </a:lnSpc>
              <a:buNone/>
            </a:pPr>
            <a:r>
              <a:rPr lang="en-US" sz="850" dirty="0">
                <a:solidFill>
                  <a:srgbClr val="403011"/>
                </a:solidFill>
                <a:latin typeface="Brygada 1918" pitchFamily="34" charset="0"/>
                <a:ea typeface="Brygada 1918" pitchFamily="34" charset="-122"/>
                <a:cs typeface="Brygada 1918" pitchFamily="34" charset="-120"/>
              </a:rPr>
              <a:t>Look beyond classic symptoms — confusion, candidiasis, sexual dysfunction.</a:t>
            </a:r>
            <a:endParaRPr lang="en-US" sz="850" dirty="0"/>
          </a:p>
        </p:txBody>
      </p:sp>
      <p:sp>
        <p:nvSpPr>
          <p:cNvPr id="11" name="Text 9"/>
          <p:cNvSpPr/>
          <p:nvPr/>
        </p:nvSpPr>
        <p:spPr>
          <a:xfrm>
            <a:off x="434132" y="1656011"/>
            <a:ext cx="217066" cy="135657"/>
          </a:xfrm>
          <a:prstGeom prst="rect">
            <a:avLst/>
          </a:prstGeom>
          <a:noFill/>
          <a:ln/>
        </p:spPr>
        <p:txBody>
          <a:bodyPr wrap="none" lIns="0" tIns="0" rIns="0" bIns="0" rtlCol="0" anchor="ctr"/>
          <a:lstStyle/>
          <a:p>
            <a:pPr algn="l" indent="0" marL="0">
              <a:lnSpc>
                <a:spcPct val="100000"/>
              </a:lnSpc>
              <a:buNone/>
            </a:pPr>
            <a:r>
              <a:rPr lang="en-US" sz="850" dirty="0">
                <a:solidFill>
                  <a:srgbClr val="403011"/>
                </a:solidFill>
                <a:latin typeface="Brygada 1918 Light" pitchFamily="34" charset="0"/>
                <a:ea typeface="Brygada 1918 Light" pitchFamily="34" charset="-122"/>
                <a:cs typeface="Brygada 1918 Light" pitchFamily="34" charset="-120"/>
              </a:rPr>
              <a:t>03</a:t>
            </a:r>
            <a:endParaRPr lang="en-US" sz="850" dirty="0"/>
          </a:p>
        </p:txBody>
      </p:sp>
      <p:sp>
        <p:nvSpPr>
          <p:cNvPr id="12" name="Shape 10"/>
          <p:cNvSpPr/>
          <p:nvPr/>
        </p:nvSpPr>
        <p:spPr>
          <a:xfrm>
            <a:off x="434132" y="1826121"/>
            <a:ext cx="4090392" cy="14288"/>
          </a:xfrm>
          <a:prstGeom prst="rect">
            <a:avLst/>
          </a:prstGeom>
          <a:solidFill>
            <a:srgbClr val="E8AF3B"/>
          </a:solidFill>
          <a:ln/>
        </p:spPr>
      </p:sp>
      <p:sp>
        <p:nvSpPr>
          <p:cNvPr id="13" name="Text 11"/>
          <p:cNvSpPr/>
          <p:nvPr/>
        </p:nvSpPr>
        <p:spPr>
          <a:xfrm>
            <a:off x="434132" y="1908944"/>
            <a:ext cx="2525911" cy="169515"/>
          </a:xfrm>
          <a:prstGeom prst="rect">
            <a:avLst/>
          </a:prstGeom>
          <a:noFill/>
          <a:ln/>
        </p:spPr>
        <p:txBody>
          <a:bodyPr wrap="none" lIns="0" tIns="0" rIns="0" bIns="0" rtlCol="0" anchor="t"/>
          <a:lstStyle/>
          <a:p>
            <a:pPr algn="l" indent="0" marL="0">
              <a:lnSpc>
                <a:spcPts val="1300"/>
              </a:lnSpc>
              <a:buNone/>
            </a:pPr>
            <a:r>
              <a:rPr lang="en-US" sz="1050" dirty="0">
                <a:solidFill>
                  <a:srgbClr val="403011"/>
                </a:solidFill>
                <a:latin typeface="Brygada 1918 Semi Bold" pitchFamily="34" charset="0"/>
                <a:ea typeface="Brygada 1918 Semi Bold" pitchFamily="34" charset="-122"/>
                <a:cs typeface="Brygada 1918 Semi Bold" pitchFamily="34" charset="-120"/>
              </a:rPr>
              <a:t>Has the patient accepted the diagnosis?</a:t>
            </a:r>
            <a:endParaRPr lang="en-US" sz="1050" dirty="0"/>
          </a:p>
        </p:txBody>
      </p:sp>
      <p:sp>
        <p:nvSpPr>
          <p:cNvPr id="14" name="Text 12"/>
          <p:cNvSpPr/>
          <p:nvPr/>
        </p:nvSpPr>
        <p:spPr>
          <a:xfrm>
            <a:off x="434132" y="2135386"/>
            <a:ext cx="4090392" cy="162818"/>
          </a:xfrm>
          <a:prstGeom prst="rect">
            <a:avLst/>
          </a:prstGeom>
          <a:noFill/>
          <a:ln/>
        </p:spPr>
        <p:txBody>
          <a:bodyPr wrap="none" lIns="0" tIns="0" rIns="0" bIns="0" rtlCol="0" anchor="t"/>
          <a:lstStyle/>
          <a:p>
            <a:pPr algn="l" indent="0" marL="0">
              <a:lnSpc>
                <a:spcPts val="1250"/>
              </a:lnSpc>
              <a:buNone/>
            </a:pPr>
            <a:r>
              <a:rPr lang="en-US" sz="850" dirty="0">
                <a:solidFill>
                  <a:srgbClr val="403011"/>
                </a:solidFill>
                <a:latin typeface="Brygada 1918" pitchFamily="34" charset="0"/>
                <a:ea typeface="Brygada 1918" pitchFamily="34" charset="-122"/>
                <a:cs typeface="Brygada 1918" pitchFamily="34" charset="-120"/>
              </a:rPr>
              <a:t>Address denial, depression, and concordance issues.</a:t>
            </a:r>
            <a:endParaRPr lang="en-US" sz="850" dirty="0"/>
          </a:p>
        </p:txBody>
      </p:sp>
      <p:sp>
        <p:nvSpPr>
          <p:cNvPr id="15" name="Text 13"/>
          <p:cNvSpPr/>
          <p:nvPr/>
        </p:nvSpPr>
        <p:spPr>
          <a:xfrm>
            <a:off x="4619476" y="1656011"/>
            <a:ext cx="217066" cy="135657"/>
          </a:xfrm>
          <a:prstGeom prst="rect">
            <a:avLst/>
          </a:prstGeom>
          <a:noFill/>
          <a:ln/>
        </p:spPr>
        <p:txBody>
          <a:bodyPr wrap="none" lIns="0" tIns="0" rIns="0" bIns="0" rtlCol="0" anchor="ctr"/>
          <a:lstStyle/>
          <a:p>
            <a:pPr algn="l" indent="0" marL="0">
              <a:lnSpc>
                <a:spcPct val="100000"/>
              </a:lnSpc>
              <a:buNone/>
            </a:pPr>
            <a:r>
              <a:rPr lang="en-US" sz="850" dirty="0">
                <a:solidFill>
                  <a:srgbClr val="403011"/>
                </a:solidFill>
                <a:latin typeface="Brygada 1918 Light" pitchFamily="34" charset="0"/>
                <a:ea typeface="Brygada 1918 Light" pitchFamily="34" charset="-122"/>
                <a:cs typeface="Brygada 1918 Light" pitchFamily="34" charset="-120"/>
              </a:rPr>
              <a:t>04</a:t>
            </a:r>
            <a:endParaRPr lang="en-US" sz="850" dirty="0"/>
          </a:p>
        </p:txBody>
      </p:sp>
      <p:sp>
        <p:nvSpPr>
          <p:cNvPr id="16" name="Shape 14"/>
          <p:cNvSpPr/>
          <p:nvPr/>
        </p:nvSpPr>
        <p:spPr>
          <a:xfrm>
            <a:off x="4619476" y="1826121"/>
            <a:ext cx="4090392" cy="14288"/>
          </a:xfrm>
          <a:prstGeom prst="rect">
            <a:avLst/>
          </a:prstGeom>
          <a:solidFill>
            <a:srgbClr val="CC914D"/>
          </a:solidFill>
          <a:ln/>
        </p:spPr>
      </p:sp>
      <p:sp>
        <p:nvSpPr>
          <p:cNvPr id="17" name="Text 15"/>
          <p:cNvSpPr/>
          <p:nvPr/>
        </p:nvSpPr>
        <p:spPr>
          <a:xfrm>
            <a:off x="4619476" y="1908944"/>
            <a:ext cx="2430214" cy="169515"/>
          </a:xfrm>
          <a:prstGeom prst="rect">
            <a:avLst/>
          </a:prstGeom>
          <a:noFill/>
          <a:ln/>
        </p:spPr>
        <p:txBody>
          <a:bodyPr wrap="none" lIns="0" tIns="0" rIns="0" bIns="0" rtlCol="0" anchor="t"/>
          <a:lstStyle/>
          <a:p>
            <a:pPr algn="l" indent="0" marL="0">
              <a:lnSpc>
                <a:spcPts val="1300"/>
              </a:lnSpc>
              <a:buNone/>
            </a:pPr>
            <a:r>
              <a:rPr lang="en-US" sz="1050" dirty="0">
                <a:solidFill>
                  <a:srgbClr val="403011"/>
                </a:solidFill>
                <a:latin typeface="Brygada 1918 Semi Bold" pitchFamily="34" charset="0"/>
                <a:ea typeface="Brygada 1918 Semi Bold" pitchFamily="34" charset="-122"/>
                <a:cs typeface="Brygada 1918 Semi Bold" pitchFamily="34" charset="-120"/>
              </a:rPr>
              <a:t>Have we mixed the right medications?</a:t>
            </a:r>
            <a:endParaRPr lang="en-US" sz="1050" dirty="0"/>
          </a:p>
        </p:txBody>
      </p:sp>
      <p:sp>
        <p:nvSpPr>
          <p:cNvPr id="18" name="Text 16"/>
          <p:cNvSpPr/>
          <p:nvPr/>
        </p:nvSpPr>
        <p:spPr>
          <a:xfrm>
            <a:off x="4619476" y="2135386"/>
            <a:ext cx="4090392" cy="162818"/>
          </a:xfrm>
          <a:prstGeom prst="rect">
            <a:avLst/>
          </a:prstGeom>
          <a:noFill/>
          <a:ln/>
        </p:spPr>
        <p:txBody>
          <a:bodyPr wrap="none" lIns="0" tIns="0" rIns="0" bIns="0" rtlCol="0" anchor="t"/>
          <a:lstStyle/>
          <a:p>
            <a:pPr algn="l" indent="0" marL="0">
              <a:lnSpc>
                <a:spcPts val="1250"/>
              </a:lnSpc>
              <a:buNone/>
            </a:pPr>
            <a:r>
              <a:rPr lang="en-US" sz="850" dirty="0">
                <a:solidFill>
                  <a:srgbClr val="403011"/>
                </a:solidFill>
                <a:latin typeface="Brygada 1918" pitchFamily="34" charset="0"/>
                <a:ea typeface="Brygada 1918" pitchFamily="34" charset="-122"/>
                <a:cs typeface="Brygada 1918" pitchFamily="34" charset="-120"/>
              </a:rPr>
              <a:t>Escalate per NICE guidance; consider insulin and bariatric surgery.</a:t>
            </a:r>
            <a:endParaRPr lang="en-US" sz="850" dirty="0"/>
          </a:p>
        </p:txBody>
      </p:sp>
      <p:sp>
        <p:nvSpPr>
          <p:cNvPr id="19" name="Text 17"/>
          <p:cNvSpPr/>
          <p:nvPr/>
        </p:nvSpPr>
        <p:spPr>
          <a:xfrm>
            <a:off x="434132" y="2474491"/>
            <a:ext cx="217066" cy="135657"/>
          </a:xfrm>
          <a:prstGeom prst="rect">
            <a:avLst/>
          </a:prstGeom>
          <a:noFill/>
          <a:ln/>
        </p:spPr>
        <p:txBody>
          <a:bodyPr wrap="none" lIns="0" tIns="0" rIns="0" bIns="0" rtlCol="0" anchor="ctr"/>
          <a:lstStyle/>
          <a:p>
            <a:pPr algn="l" indent="0" marL="0">
              <a:lnSpc>
                <a:spcPct val="100000"/>
              </a:lnSpc>
              <a:buNone/>
            </a:pPr>
            <a:r>
              <a:rPr lang="en-US" sz="850" dirty="0">
                <a:solidFill>
                  <a:srgbClr val="403011"/>
                </a:solidFill>
                <a:latin typeface="Brygada 1918 Light" pitchFamily="34" charset="0"/>
                <a:ea typeface="Brygada 1918 Light" pitchFamily="34" charset="-122"/>
                <a:cs typeface="Brygada 1918 Light" pitchFamily="34" charset="-120"/>
              </a:rPr>
              <a:t>05</a:t>
            </a:r>
            <a:endParaRPr lang="en-US" sz="850" dirty="0"/>
          </a:p>
        </p:txBody>
      </p:sp>
      <p:sp>
        <p:nvSpPr>
          <p:cNvPr id="20" name="Shape 18"/>
          <p:cNvSpPr/>
          <p:nvPr/>
        </p:nvSpPr>
        <p:spPr>
          <a:xfrm>
            <a:off x="434132" y="2644601"/>
            <a:ext cx="4090392" cy="14288"/>
          </a:xfrm>
          <a:prstGeom prst="rect">
            <a:avLst/>
          </a:prstGeom>
          <a:solidFill>
            <a:srgbClr val="626C3B"/>
          </a:solidFill>
          <a:ln/>
        </p:spPr>
      </p:sp>
      <p:sp>
        <p:nvSpPr>
          <p:cNvPr id="21" name="Text 19"/>
          <p:cNvSpPr/>
          <p:nvPr/>
        </p:nvSpPr>
        <p:spPr>
          <a:xfrm>
            <a:off x="434132" y="2727424"/>
            <a:ext cx="2506861" cy="169515"/>
          </a:xfrm>
          <a:prstGeom prst="rect">
            <a:avLst/>
          </a:prstGeom>
          <a:noFill/>
          <a:ln/>
        </p:spPr>
        <p:txBody>
          <a:bodyPr wrap="none" lIns="0" tIns="0" rIns="0" bIns="0" rtlCol="0" anchor="t"/>
          <a:lstStyle/>
          <a:p>
            <a:pPr algn="l" indent="0" marL="0">
              <a:lnSpc>
                <a:spcPts val="1300"/>
              </a:lnSpc>
              <a:buNone/>
            </a:pPr>
            <a:r>
              <a:rPr lang="en-US" sz="1050" dirty="0">
                <a:solidFill>
                  <a:srgbClr val="403011"/>
                </a:solidFill>
                <a:latin typeface="Brygada 1918 Semi Bold" pitchFamily="34" charset="0"/>
                <a:ea typeface="Brygada 1918 Semi Bold" pitchFamily="34" charset="-122"/>
                <a:cs typeface="Brygada 1918 Semi Bold" pitchFamily="34" charset="-120"/>
              </a:rPr>
              <a:t>Have we considered contraindications?</a:t>
            </a:r>
            <a:endParaRPr lang="en-US" sz="1050" dirty="0"/>
          </a:p>
        </p:txBody>
      </p:sp>
      <p:sp>
        <p:nvSpPr>
          <p:cNvPr id="22" name="Text 20"/>
          <p:cNvSpPr/>
          <p:nvPr/>
        </p:nvSpPr>
        <p:spPr>
          <a:xfrm>
            <a:off x="434132" y="2953866"/>
            <a:ext cx="4090392" cy="162818"/>
          </a:xfrm>
          <a:prstGeom prst="rect">
            <a:avLst/>
          </a:prstGeom>
          <a:noFill/>
          <a:ln/>
        </p:spPr>
        <p:txBody>
          <a:bodyPr wrap="none" lIns="0" tIns="0" rIns="0" bIns="0" rtlCol="0" anchor="t"/>
          <a:lstStyle/>
          <a:p>
            <a:pPr algn="l" indent="0" marL="0">
              <a:lnSpc>
                <a:spcPts val="1250"/>
              </a:lnSpc>
              <a:buNone/>
            </a:pPr>
            <a:r>
              <a:rPr lang="en-US" sz="850" dirty="0">
                <a:solidFill>
                  <a:srgbClr val="403011"/>
                </a:solidFill>
                <a:latin typeface="Brygada 1918" pitchFamily="34" charset="0"/>
                <a:ea typeface="Brygada 1918" pitchFamily="34" charset="-122"/>
                <a:cs typeface="Brygada 1918" pitchFamily="34" charset="-120"/>
              </a:rPr>
              <a:t>Metformin, glitazones, sulphonylureas — know the risks.</a:t>
            </a:r>
            <a:endParaRPr lang="en-US" sz="850" dirty="0"/>
          </a:p>
        </p:txBody>
      </p:sp>
      <p:sp>
        <p:nvSpPr>
          <p:cNvPr id="23" name="Text 21"/>
          <p:cNvSpPr/>
          <p:nvPr/>
        </p:nvSpPr>
        <p:spPr>
          <a:xfrm>
            <a:off x="4619476" y="2474491"/>
            <a:ext cx="217066" cy="135657"/>
          </a:xfrm>
          <a:prstGeom prst="rect">
            <a:avLst/>
          </a:prstGeom>
          <a:noFill/>
          <a:ln/>
        </p:spPr>
        <p:txBody>
          <a:bodyPr wrap="none" lIns="0" tIns="0" rIns="0" bIns="0" rtlCol="0" anchor="ctr"/>
          <a:lstStyle/>
          <a:p>
            <a:pPr algn="l" indent="0" marL="0">
              <a:lnSpc>
                <a:spcPct val="100000"/>
              </a:lnSpc>
              <a:buNone/>
            </a:pPr>
            <a:r>
              <a:rPr lang="en-US" sz="850" dirty="0">
                <a:solidFill>
                  <a:srgbClr val="403011"/>
                </a:solidFill>
                <a:latin typeface="Brygada 1918 Light" pitchFamily="34" charset="0"/>
                <a:ea typeface="Brygada 1918 Light" pitchFamily="34" charset="-122"/>
                <a:cs typeface="Brygada 1918 Light" pitchFamily="34" charset="-120"/>
              </a:rPr>
              <a:t>06</a:t>
            </a:r>
            <a:endParaRPr lang="en-US" sz="850" dirty="0"/>
          </a:p>
        </p:txBody>
      </p:sp>
      <p:sp>
        <p:nvSpPr>
          <p:cNvPr id="24" name="Shape 22"/>
          <p:cNvSpPr/>
          <p:nvPr/>
        </p:nvSpPr>
        <p:spPr>
          <a:xfrm>
            <a:off x="4619476" y="2644601"/>
            <a:ext cx="4090392" cy="14288"/>
          </a:xfrm>
          <a:prstGeom prst="rect">
            <a:avLst/>
          </a:prstGeom>
          <a:solidFill>
            <a:srgbClr val="83792E"/>
          </a:solidFill>
          <a:ln/>
        </p:spPr>
      </p:sp>
      <p:sp>
        <p:nvSpPr>
          <p:cNvPr id="25" name="Text 23"/>
          <p:cNvSpPr/>
          <p:nvPr/>
        </p:nvSpPr>
        <p:spPr>
          <a:xfrm>
            <a:off x="4619476" y="2727424"/>
            <a:ext cx="2205558" cy="169515"/>
          </a:xfrm>
          <a:prstGeom prst="rect">
            <a:avLst/>
          </a:prstGeom>
          <a:noFill/>
          <a:ln/>
        </p:spPr>
        <p:txBody>
          <a:bodyPr wrap="none" lIns="0" tIns="0" rIns="0" bIns="0" rtlCol="0" anchor="t"/>
          <a:lstStyle/>
          <a:p>
            <a:pPr algn="l" indent="0" marL="0">
              <a:lnSpc>
                <a:spcPts val="1300"/>
              </a:lnSpc>
              <a:buNone/>
            </a:pPr>
            <a:r>
              <a:rPr lang="en-US" sz="1050" dirty="0">
                <a:solidFill>
                  <a:srgbClr val="403011"/>
                </a:solidFill>
                <a:latin typeface="Brygada 1918 Semi Bold" pitchFamily="34" charset="0"/>
                <a:ea typeface="Brygada 1918 Semi Bold" pitchFamily="34" charset="-122"/>
                <a:cs typeface="Brygada 1918 Semi Bold" pitchFamily="34" charset="-120"/>
              </a:rPr>
              <a:t>Have we looked for complications?</a:t>
            </a:r>
            <a:endParaRPr lang="en-US" sz="1050" dirty="0"/>
          </a:p>
        </p:txBody>
      </p:sp>
      <p:sp>
        <p:nvSpPr>
          <p:cNvPr id="26" name="Text 24"/>
          <p:cNvSpPr/>
          <p:nvPr/>
        </p:nvSpPr>
        <p:spPr>
          <a:xfrm>
            <a:off x="4619476" y="2953866"/>
            <a:ext cx="4090392" cy="162818"/>
          </a:xfrm>
          <a:prstGeom prst="rect">
            <a:avLst/>
          </a:prstGeom>
          <a:noFill/>
          <a:ln/>
        </p:spPr>
        <p:txBody>
          <a:bodyPr wrap="none" lIns="0" tIns="0" rIns="0" bIns="0" rtlCol="0" anchor="t"/>
          <a:lstStyle/>
          <a:p>
            <a:pPr algn="l" indent="0" marL="0">
              <a:lnSpc>
                <a:spcPts val="1250"/>
              </a:lnSpc>
              <a:buNone/>
            </a:pPr>
            <a:r>
              <a:rPr lang="en-US" sz="850" dirty="0">
                <a:solidFill>
                  <a:srgbClr val="403011"/>
                </a:solidFill>
                <a:latin typeface="Brygada 1918" pitchFamily="34" charset="0"/>
                <a:ea typeface="Brygada 1918" pitchFamily="34" charset="-122"/>
                <a:cs typeface="Brygada 1918" pitchFamily="34" charset="-120"/>
              </a:rPr>
              <a:t>Screen for retinopathy, nephropathy, foot disease, and autonomic neuropathy.</a:t>
            </a:r>
            <a:endParaRPr lang="en-US" sz="850" dirty="0"/>
          </a:p>
        </p:txBody>
      </p:sp>
      <p:sp>
        <p:nvSpPr>
          <p:cNvPr id="27" name="Text 25"/>
          <p:cNvSpPr/>
          <p:nvPr/>
        </p:nvSpPr>
        <p:spPr>
          <a:xfrm>
            <a:off x="434132" y="3292971"/>
            <a:ext cx="217066" cy="135657"/>
          </a:xfrm>
          <a:prstGeom prst="rect">
            <a:avLst/>
          </a:prstGeom>
          <a:noFill/>
          <a:ln/>
        </p:spPr>
        <p:txBody>
          <a:bodyPr wrap="none" lIns="0" tIns="0" rIns="0" bIns="0" rtlCol="0" anchor="ctr"/>
          <a:lstStyle/>
          <a:p>
            <a:pPr algn="l" indent="0" marL="0">
              <a:lnSpc>
                <a:spcPct val="100000"/>
              </a:lnSpc>
              <a:buNone/>
            </a:pPr>
            <a:r>
              <a:rPr lang="en-US" sz="850" dirty="0">
                <a:solidFill>
                  <a:srgbClr val="403011"/>
                </a:solidFill>
                <a:latin typeface="Brygada 1918 Light" pitchFamily="34" charset="0"/>
                <a:ea typeface="Brygada 1918 Light" pitchFamily="34" charset="-122"/>
                <a:cs typeface="Brygada 1918 Light" pitchFamily="34" charset="-120"/>
              </a:rPr>
              <a:t>07</a:t>
            </a:r>
            <a:endParaRPr lang="en-US" sz="850" dirty="0"/>
          </a:p>
        </p:txBody>
      </p:sp>
      <p:sp>
        <p:nvSpPr>
          <p:cNvPr id="28" name="Shape 26"/>
          <p:cNvSpPr/>
          <p:nvPr/>
        </p:nvSpPr>
        <p:spPr>
          <a:xfrm>
            <a:off x="434132" y="3463082"/>
            <a:ext cx="4090392" cy="14288"/>
          </a:xfrm>
          <a:prstGeom prst="rect">
            <a:avLst/>
          </a:prstGeom>
          <a:solidFill>
            <a:srgbClr val="E8AF3B"/>
          </a:solidFill>
          <a:ln/>
        </p:spPr>
      </p:sp>
      <p:sp>
        <p:nvSpPr>
          <p:cNvPr id="29" name="Text 27"/>
          <p:cNvSpPr/>
          <p:nvPr/>
        </p:nvSpPr>
        <p:spPr>
          <a:xfrm>
            <a:off x="434132" y="3545904"/>
            <a:ext cx="2454622" cy="169515"/>
          </a:xfrm>
          <a:prstGeom prst="rect">
            <a:avLst/>
          </a:prstGeom>
          <a:noFill/>
          <a:ln/>
        </p:spPr>
        <p:txBody>
          <a:bodyPr wrap="none" lIns="0" tIns="0" rIns="0" bIns="0" rtlCol="0" anchor="t"/>
          <a:lstStyle/>
          <a:p>
            <a:pPr algn="l" indent="0" marL="0">
              <a:lnSpc>
                <a:spcPts val="1300"/>
              </a:lnSpc>
              <a:buNone/>
            </a:pPr>
            <a:r>
              <a:rPr lang="en-US" sz="1050" dirty="0">
                <a:solidFill>
                  <a:srgbClr val="403011"/>
                </a:solidFill>
                <a:latin typeface="Brygada 1918 Semi Bold" pitchFamily="34" charset="0"/>
                <a:ea typeface="Brygada 1918 Semi Bold" pitchFamily="34" charset="-122"/>
                <a:cs typeface="Brygada 1918 Semi Bold" pitchFamily="34" charset="-120"/>
              </a:rPr>
              <a:t>Have we considered work and driving?</a:t>
            </a:r>
            <a:endParaRPr lang="en-US" sz="1050" dirty="0"/>
          </a:p>
        </p:txBody>
      </p:sp>
      <p:sp>
        <p:nvSpPr>
          <p:cNvPr id="30" name="Text 28"/>
          <p:cNvSpPr/>
          <p:nvPr/>
        </p:nvSpPr>
        <p:spPr>
          <a:xfrm>
            <a:off x="434132" y="3772346"/>
            <a:ext cx="4090392" cy="162818"/>
          </a:xfrm>
          <a:prstGeom prst="rect">
            <a:avLst/>
          </a:prstGeom>
          <a:noFill/>
          <a:ln/>
        </p:spPr>
        <p:txBody>
          <a:bodyPr wrap="none" lIns="0" tIns="0" rIns="0" bIns="0" rtlCol="0" anchor="t"/>
          <a:lstStyle/>
          <a:p>
            <a:pPr algn="l" indent="0" marL="0">
              <a:lnSpc>
                <a:spcPts val="1250"/>
              </a:lnSpc>
              <a:buNone/>
            </a:pPr>
            <a:r>
              <a:rPr lang="en-US" sz="850" dirty="0">
                <a:solidFill>
                  <a:srgbClr val="403011"/>
                </a:solidFill>
                <a:latin typeface="Brygada 1918" pitchFamily="34" charset="0"/>
                <a:ea typeface="Brygada 1918" pitchFamily="34" charset="-122"/>
                <a:cs typeface="Brygada 1918" pitchFamily="34" charset="-120"/>
              </a:rPr>
              <a:t>Hypoglycaemia risk guides treatment in hazardous occupations.</a:t>
            </a:r>
            <a:endParaRPr lang="en-US" sz="850" dirty="0"/>
          </a:p>
        </p:txBody>
      </p:sp>
      <p:sp>
        <p:nvSpPr>
          <p:cNvPr id="31" name="Text 29"/>
          <p:cNvSpPr/>
          <p:nvPr/>
        </p:nvSpPr>
        <p:spPr>
          <a:xfrm>
            <a:off x="4619476" y="3292971"/>
            <a:ext cx="217066" cy="135657"/>
          </a:xfrm>
          <a:prstGeom prst="rect">
            <a:avLst/>
          </a:prstGeom>
          <a:noFill/>
          <a:ln/>
        </p:spPr>
        <p:txBody>
          <a:bodyPr wrap="none" lIns="0" tIns="0" rIns="0" bIns="0" rtlCol="0" anchor="ctr"/>
          <a:lstStyle/>
          <a:p>
            <a:pPr algn="l" indent="0" marL="0">
              <a:lnSpc>
                <a:spcPct val="100000"/>
              </a:lnSpc>
              <a:buNone/>
            </a:pPr>
            <a:r>
              <a:rPr lang="en-US" sz="850" dirty="0">
                <a:solidFill>
                  <a:srgbClr val="403011"/>
                </a:solidFill>
                <a:latin typeface="Brygada 1918 Light" pitchFamily="34" charset="0"/>
                <a:ea typeface="Brygada 1918 Light" pitchFamily="34" charset="-122"/>
                <a:cs typeface="Brygada 1918 Light" pitchFamily="34" charset="-120"/>
              </a:rPr>
              <a:t>08</a:t>
            </a:r>
            <a:endParaRPr lang="en-US" sz="850" dirty="0"/>
          </a:p>
        </p:txBody>
      </p:sp>
      <p:sp>
        <p:nvSpPr>
          <p:cNvPr id="32" name="Shape 30"/>
          <p:cNvSpPr/>
          <p:nvPr/>
        </p:nvSpPr>
        <p:spPr>
          <a:xfrm>
            <a:off x="4619476" y="3463082"/>
            <a:ext cx="4090392" cy="14288"/>
          </a:xfrm>
          <a:prstGeom prst="rect">
            <a:avLst/>
          </a:prstGeom>
          <a:solidFill>
            <a:srgbClr val="CC914D"/>
          </a:solidFill>
          <a:ln/>
        </p:spPr>
      </p:sp>
      <p:sp>
        <p:nvSpPr>
          <p:cNvPr id="33" name="Text 31"/>
          <p:cNvSpPr/>
          <p:nvPr/>
        </p:nvSpPr>
        <p:spPr>
          <a:xfrm>
            <a:off x="4619476" y="3545904"/>
            <a:ext cx="2596158" cy="169515"/>
          </a:xfrm>
          <a:prstGeom prst="rect">
            <a:avLst/>
          </a:prstGeom>
          <a:noFill/>
          <a:ln/>
        </p:spPr>
        <p:txBody>
          <a:bodyPr wrap="none" lIns="0" tIns="0" rIns="0" bIns="0" rtlCol="0" anchor="t"/>
          <a:lstStyle/>
          <a:p>
            <a:pPr algn="l" indent="0" marL="0">
              <a:lnSpc>
                <a:spcPts val="1300"/>
              </a:lnSpc>
              <a:buNone/>
            </a:pPr>
            <a:r>
              <a:rPr lang="en-US" sz="1050" dirty="0">
                <a:solidFill>
                  <a:srgbClr val="403011"/>
                </a:solidFill>
                <a:latin typeface="Brygada 1918 Semi Bold" pitchFamily="34" charset="0"/>
                <a:ea typeface="Brygada 1918 Semi Bold" pitchFamily="34" charset="-122"/>
                <a:cs typeface="Brygada 1918 Semi Bold" pitchFamily="34" charset="-120"/>
              </a:rPr>
              <a:t>Have we considered technical problems?</a:t>
            </a:r>
            <a:endParaRPr lang="en-US" sz="1050" dirty="0"/>
          </a:p>
        </p:txBody>
      </p:sp>
      <p:sp>
        <p:nvSpPr>
          <p:cNvPr id="34" name="Text 32"/>
          <p:cNvSpPr/>
          <p:nvPr/>
        </p:nvSpPr>
        <p:spPr>
          <a:xfrm>
            <a:off x="4619476" y="3772346"/>
            <a:ext cx="4090392" cy="162818"/>
          </a:xfrm>
          <a:prstGeom prst="rect">
            <a:avLst/>
          </a:prstGeom>
          <a:noFill/>
          <a:ln/>
        </p:spPr>
        <p:txBody>
          <a:bodyPr wrap="none" lIns="0" tIns="0" rIns="0" bIns="0" rtlCol="0" anchor="t"/>
          <a:lstStyle/>
          <a:p>
            <a:pPr algn="l" indent="0" marL="0">
              <a:lnSpc>
                <a:spcPts val="1250"/>
              </a:lnSpc>
              <a:buNone/>
            </a:pPr>
            <a:r>
              <a:rPr lang="en-US" sz="850" dirty="0">
                <a:solidFill>
                  <a:srgbClr val="403011"/>
                </a:solidFill>
                <a:latin typeface="Brygada 1918" pitchFamily="34" charset="0"/>
                <a:ea typeface="Brygada 1918" pitchFamily="34" charset="-122"/>
                <a:cs typeface="Brygada 1918" pitchFamily="34" charset="-120"/>
              </a:rPr>
              <a:t>Devices, storage, and travel insulin risks all matter.</a:t>
            </a:r>
            <a:endParaRPr lang="en-US" sz="850" dirty="0"/>
          </a:p>
        </p:txBody>
      </p:sp>
      <p:sp>
        <p:nvSpPr>
          <p:cNvPr id="35" name="Text 33"/>
          <p:cNvSpPr/>
          <p:nvPr/>
        </p:nvSpPr>
        <p:spPr>
          <a:xfrm>
            <a:off x="434132" y="4111451"/>
            <a:ext cx="217066" cy="135657"/>
          </a:xfrm>
          <a:prstGeom prst="rect">
            <a:avLst/>
          </a:prstGeom>
          <a:noFill/>
          <a:ln/>
        </p:spPr>
        <p:txBody>
          <a:bodyPr wrap="none" lIns="0" tIns="0" rIns="0" bIns="0" rtlCol="0" anchor="ctr"/>
          <a:lstStyle/>
          <a:p>
            <a:pPr algn="l" indent="0" marL="0">
              <a:lnSpc>
                <a:spcPct val="100000"/>
              </a:lnSpc>
              <a:buNone/>
            </a:pPr>
            <a:r>
              <a:rPr lang="en-US" sz="850" dirty="0">
                <a:solidFill>
                  <a:srgbClr val="403011"/>
                </a:solidFill>
                <a:latin typeface="Brygada 1918 Light" pitchFamily="34" charset="0"/>
                <a:ea typeface="Brygada 1918 Light" pitchFamily="34" charset="-122"/>
                <a:cs typeface="Brygada 1918 Light" pitchFamily="34" charset="-120"/>
              </a:rPr>
              <a:t>09</a:t>
            </a:r>
            <a:endParaRPr lang="en-US" sz="850" dirty="0"/>
          </a:p>
        </p:txBody>
      </p:sp>
      <p:sp>
        <p:nvSpPr>
          <p:cNvPr id="36" name="Shape 34"/>
          <p:cNvSpPr/>
          <p:nvPr/>
        </p:nvSpPr>
        <p:spPr>
          <a:xfrm>
            <a:off x="434132" y="4281562"/>
            <a:ext cx="4090392" cy="14288"/>
          </a:xfrm>
          <a:prstGeom prst="rect">
            <a:avLst/>
          </a:prstGeom>
          <a:solidFill>
            <a:srgbClr val="626C3B"/>
          </a:solidFill>
          <a:ln/>
        </p:spPr>
      </p:sp>
      <p:sp>
        <p:nvSpPr>
          <p:cNvPr id="37" name="Text 35"/>
          <p:cNvSpPr/>
          <p:nvPr/>
        </p:nvSpPr>
        <p:spPr>
          <a:xfrm>
            <a:off x="434132" y="4364385"/>
            <a:ext cx="1356717" cy="169515"/>
          </a:xfrm>
          <a:prstGeom prst="rect">
            <a:avLst/>
          </a:prstGeom>
          <a:noFill/>
          <a:ln/>
        </p:spPr>
        <p:txBody>
          <a:bodyPr wrap="none" lIns="0" tIns="0" rIns="0" bIns="0" rtlCol="0" anchor="t"/>
          <a:lstStyle/>
          <a:p>
            <a:pPr algn="l" indent="0" marL="0">
              <a:lnSpc>
                <a:spcPts val="1300"/>
              </a:lnSpc>
              <a:buNone/>
            </a:pPr>
            <a:r>
              <a:rPr lang="en-US" sz="1050" dirty="0">
                <a:solidFill>
                  <a:srgbClr val="403011"/>
                </a:solidFill>
                <a:latin typeface="Brygada 1918 Semi Bold" pitchFamily="34" charset="0"/>
                <a:ea typeface="Brygada 1918 Semi Bold" pitchFamily="34" charset="-122"/>
                <a:cs typeface="Brygada 1918 Semi Bold" pitchFamily="34" charset="-120"/>
              </a:rPr>
              <a:t>Who do we refer to?</a:t>
            </a:r>
            <a:endParaRPr lang="en-US" sz="1050" dirty="0"/>
          </a:p>
        </p:txBody>
      </p:sp>
      <p:sp>
        <p:nvSpPr>
          <p:cNvPr id="38" name="Text 36"/>
          <p:cNvSpPr/>
          <p:nvPr/>
        </p:nvSpPr>
        <p:spPr>
          <a:xfrm>
            <a:off x="434132" y="4590827"/>
            <a:ext cx="4090392" cy="162818"/>
          </a:xfrm>
          <a:prstGeom prst="rect">
            <a:avLst/>
          </a:prstGeom>
          <a:noFill/>
          <a:ln/>
        </p:spPr>
        <p:txBody>
          <a:bodyPr wrap="none" lIns="0" tIns="0" rIns="0" bIns="0" rtlCol="0" anchor="t"/>
          <a:lstStyle/>
          <a:p>
            <a:pPr algn="l" indent="0" marL="0">
              <a:lnSpc>
                <a:spcPts val="1250"/>
              </a:lnSpc>
              <a:buNone/>
            </a:pPr>
            <a:r>
              <a:rPr lang="en-US" sz="850" dirty="0">
                <a:solidFill>
                  <a:srgbClr val="403011"/>
                </a:solidFill>
                <a:latin typeface="Brygada 1918" pitchFamily="34" charset="0"/>
                <a:ea typeface="Brygada 1918" pitchFamily="34" charset="-122"/>
                <a:cs typeface="Brygada 1918" pitchFamily="34" charset="-120"/>
              </a:rPr>
              <a:t>Specialist nurse first; virtual consultant referral where needed.</a:t>
            </a:r>
            <a:endParaRPr lang="en-US" sz="850" dirty="0"/>
          </a:p>
        </p:txBody>
      </p:sp>
      <p:sp>
        <p:nvSpPr>
          <p:cNvPr id="39" name="Text 37"/>
          <p:cNvSpPr/>
          <p:nvPr/>
        </p:nvSpPr>
        <p:spPr>
          <a:xfrm>
            <a:off x="4619476" y="4111451"/>
            <a:ext cx="217066" cy="135657"/>
          </a:xfrm>
          <a:prstGeom prst="rect">
            <a:avLst/>
          </a:prstGeom>
          <a:noFill/>
          <a:ln/>
        </p:spPr>
        <p:txBody>
          <a:bodyPr wrap="none" lIns="0" tIns="0" rIns="0" bIns="0" rtlCol="0" anchor="ctr"/>
          <a:lstStyle/>
          <a:p>
            <a:pPr algn="l" indent="0" marL="0">
              <a:lnSpc>
                <a:spcPct val="100000"/>
              </a:lnSpc>
              <a:buNone/>
            </a:pPr>
            <a:r>
              <a:rPr lang="en-US" sz="850" dirty="0">
                <a:solidFill>
                  <a:srgbClr val="403011"/>
                </a:solidFill>
                <a:latin typeface="Brygada 1918 Light" pitchFamily="34" charset="0"/>
                <a:ea typeface="Brygada 1918 Light" pitchFamily="34" charset="-122"/>
                <a:cs typeface="Brygada 1918 Light" pitchFamily="34" charset="-120"/>
              </a:rPr>
              <a:t>10</a:t>
            </a:r>
            <a:endParaRPr lang="en-US" sz="850" dirty="0"/>
          </a:p>
        </p:txBody>
      </p:sp>
      <p:sp>
        <p:nvSpPr>
          <p:cNvPr id="40" name="Shape 38"/>
          <p:cNvSpPr/>
          <p:nvPr/>
        </p:nvSpPr>
        <p:spPr>
          <a:xfrm>
            <a:off x="4619476" y="4281562"/>
            <a:ext cx="4090392" cy="14288"/>
          </a:xfrm>
          <a:prstGeom prst="rect">
            <a:avLst/>
          </a:prstGeom>
          <a:solidFill>
            <a:srgbClr val="83792E"/>
          </a:solidFill>
          <a:ln/>
        </p:spPr>
      </p:sp>
      <p:sp>
        <p:nvSpPr>
          <p:cNvPr id="41" name="Text 39"/>
          <p:cNvSpPr/>
          <p:nvPr/>
        </p:nvSpPr>
        <p:spPr>
          <a:xfrm>
            <a:off x="4619476" y="4364385"/>
            <a:ext cx="2246933" cy="169515"/>
          </a:xfrm>
          <a:prstGeom prst="rect">
            <a:avLst/>
          </a:prstGeom>
          <a:noFill/>
          <a:ln/>
        </p:spPr>
        <p:txBody>
          <a:bodyPr wrap="none" lIns="0" tIns="0" rIns="0" bIns="0" rtlCol="0" anchor="t"/>
          <a:lstStyle/>
          <a:p>
            <a:pPr algn="l" indent="0" marL="0">
              <a:lnSpc>
                <a:spcPts val="1300"/>
              </a:lnSpc>
              <a:buNone/>
            </a:pPr>
            <a:r>
              <a:rPr lang="en-US" sz="1050" dirty="0">
                <a:solidFill>
                  <a:srgbClr val="403011"/>
                </a:solidFill>
                <a:latin typeface="Brygada 1918 Semi Bold" pitchFamily="34" charset="0"/>
                <a:ea typeface="Brygada 1918 Semi Bold" pitchFamily="34" charset="-122"/>
                <a:cs typeface="Brygada 1918 Semi Bold" pitchFamily="34" charset="-120"/>
              </a:rPr>
              <a:t>Have we considered other support?</a:t>
            </a:r>
            <a:endParaRPr lang="en-US" sz="1050" dirty="0"/>
          </a:p>
        </p:txBody>
      </p:sp>
      <p:sp>
        <p:nvSpPr>
          <p:cNvPr id="42" name="Text 40"/>
          <p:cNvSpPr/>
          <p:nvPr/>
        </p:nvSpPr>
        <p:spPr>
          <a:xfrm>
            <a:off x="4619476" y="4590827"/>
            <a:ext cx="4090392" cy="162818"/>
          </a:xfrm>
          <a:prstGeom prst="rect">
            <a:avLst/>
          </a:prstGeom>
          <a:noFill/>
          <a:ln/>
        </p:spPr>
        <p:txBody>
          <a:bodyPr wrap="none" lIns="0" tIns="0" rIns="0" bIns="0" rtlCol="0" anchor="t"/>
          <a:lstStyle/>
          <a:p>
            <a:pPr algn="l" indent="0" marL="0">
              <a:lnSpc>
                <a:spcPts val="1250"/>
              </a:lnSpc>
              <a:buNone/>
            </a:pPr>
            <a:r>
              <a:rPr lang="en-US" sz="850" dirty="0">
                <a:solidFill>
                  <a:srgbClr val="403011"/>
                </a:solidFill>
                <a:latin typeface="Brygada 1918" pitchFamily="34" charset="0"/>
                <a:ea typeface="Brygada 1918" pitchFamily="34" charset="-122"/>
                <a:cs typeface="Brygada 1918" pitchFamily="34" charset="-120"/>
              </a:rPr>
              <a:t>Diabetes UK and allied organisations provide vital patient resources.</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96119" y="1588815"/>
            <a:ext cx="6148685" cy="387548"/>
          </a:xfrm>
          <a:prstGeom prst="rect">
            <a:avLst/>
          </a:prstGeom>
          <a:noFill/>
          <a:ln/>
        </p:spPr>
        <p:txBody>
          <a:bodyPr wrap="none" lIns="0" tIns="0" rIns="0" bIns="0" rtlCol="0" anchor="t"/>
          <a:lstStyle/>
          <a:p>
            <a:pPr algn="l" indent="0" marL="0">
              <a:lnSpc>
                <a:spcPts val="3050"/>
              </a:lnSpc>
              <a:buNone/>
            </a:pPr>
            <a:r>
              <a:rPr lang="en-US" sz="2400" dirty="0">
                <a:solidFill>
                  <a:srgbClr val="403011"/>
                </a:solidFill>
                <a:latin typeface="Brygada 1918 Semi Bold" pitchFamily="34" charset="0"/>
                <a:ea typeface="Brygada 1918 Semi Bold" pitchFamily="34" charset="-122"/>
                <a:cs typeface="Brygada 1918 Semi Bold" pitchFamily="34" charset="-120"/>
              </a:rPr>
              <a:t>Introduction: The Primary Care Challenge</a:t>
            </a:r>
            <a:endParaRPr lang="en-US" sz="2400" dirty="0"/>
          </a:p>
        </p:txBody>
      </p:sp>
      <p:sp>
        <p:nvSpPr>
          <p:cNvPr id="3" name="Text 1"/>
          <p:cNvSpPr/>
          <p:nvPr/>
        </p:nvSpPr>
        <p:spPr>
          <a:xfrm>
            <a:off x="496119" y="2224385"/>
            <a:ext cx="8151763" cy="595387"/>
          </a:xfrm>
          <a:prstGeom prst="rect">
            <a:avLst/>
          </a:prstGeom>
          <a:noFill/>
          <a:ln/>
        </p:spPr>
        <p:txBody>
          <a:bodyPr wrap="square" lIns="0" tIns="0" rIns="0" bIns="0" rtlCol="0" anchor="t"/>
          <a:lstStyle/>
          <a:p>
            <a:pPr algn="l" indent="0" marL="0">
              <a:lnSpc>
                <a:spcPts val="1550"/>
              </a:lnSpc>
              <a:buNone/>
            </a:pPr>
            <a:r>
              <a:rPr lang="en-US" sz="950" dirty="0">
                <a:solidFill>
                  <a:srgbClr val="403011"/>
                </a:solidFill>
                <a:latin typeface="Brygada 1918" pitchFamily="34" charset="0"/>
                <a:ea typeface="Brygada 1918" pitchFamily="34" charset="-122"/>
                <a:cs typeface="Brygada 1918" pitchFamily="34" charset="-120"/>
              </a:rPr>
              <a:t>Type 2 diabetes is not primarily about sugar — it is about moderating the vascular and neurological damage from chronic hyperglycaemia. Many patients also have components of the metabolic syndrome: hypertension, dyslipidaemia, and obesity, all requiring separate interventions.</a:t>
            </a:r>
            <a:endParaRPr lang="en-US" sz="950" dirty="0"/>
          </a:p>
        </p:txBody>
      </p:sp>
      <p:sp>
        <p:nvSpPr>
          <p:cNvPr id="4" name="Text 2"/>
          <p:cNvSpPr/>
          <p:nvPr/>
        </p:nvSpPr>
        <p:spPr>
          <a:xfrm>
            <a:off x="496119" y="2959298"/>
            <a:ext cx="8151763" cy="595387"/>
          </a:xfrm>
          <a:prstGeom prst="rect">
            <a:avLst/>
          </a:prstGeom>
          <a:noFill/>
          <a:ln/>
        </p:spPr>
        <p:txBody>
          <a:bodyPr wrap="square" lIns="0" tIns="0" rIns="0" bIns="0" rtlCol="0" anchor="t"/>
          <a:lstStyle/>
          <a:p>
            <a:pPr algn="l" indent="0" marL="0">
              <a:lnSpc>
                <a:spcPts val="1550"/>
              </a:lnSpc>
              <a:buNone/>
            </a:pPr>
            <a:r>
              <a:rPr lang="en-US" sz="950" dirty="0">
                <a:solidFill>
                  <a:srgbClr val="403011"/>
                </a:solidFill>
                <a:latin typeface="Brygada 1918" pitchFamily="34" charset="0"/>
                <a:ea typeface="Brygada 1918" pitchFamily="34" charset="-122"/>
                <a:cs typeface="Brygada 1918" pitchFamily="34" charset="-120"/>
              </a:rPr>
              <a:t>Most interventions that affect outcomes are in the hands of the patient. The key to success is educating and engaging the person with diabetes in a self-management collaboration, drawing on the combined skills of nurses, GPs, podiatrists, dietitians, and psychologists. The "Commissioning Diabetes Without Walls" ethos holds that it is the </a:t>
            </a:r>
            <a:pPr algn="l" indent="0" marL="0">
              <a:lnSpc>
                <a:spcPts val="1550"/>
              </a:lnSpc>
              <a:buNone/>
            </a:pPr>
            <a:r>
              <a:rPr lang="en-US" sz="950" i="1" dirty="0">
                <a:solidFill>
                  <a:srgbClr val="403011"/>
                </a:solidFill>
                <a:latin typeface="Brygada 1918" pitchFamily="34" charset="0"/>
                <a:ea typeface="Brygada 1918" pitchFamily="34" charset="-122"/>
                <a:cs typeface="Brygada 1918" pitchFamily="34" charset="-120"/>
              </a:rPr>
              <a:t>skills</a:t>
            </a:r>
            <a:pPr algn="l" indent="0" marL="0">
              <a:lnSpc>
                <a:spcPts val="1550"/>
              </a:lnSpc>
              <a:buNone/>
            </a:pPr>
            <a:r>
              <a:rPr lang="en-US" sz="950" dirty="0">
                <a:solidFill>
                  <a:srgbClr val="403011"/>
                </a:solidFill>
                <a:latin typeface="Brygada 1918" pitchFamily="34" charset="0"/>
                <a:ea typeface="Brygada 1918" pitchFamily="34" charset="-122"/>
                <a:cs typeface="Brygada 1918" pitchFamily="34" charset="-120"/>
              </a:rPr>
              <a:t> of healthcare professionals that matter — not where they are based.</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1209452" y="286420"/>
            <a:ext cx="3942159" cy="266477"/>
          </a:xfrm>
          <a:prstGeom prst="rect">
            <a:avLst/>
          </a:prstGeom>
          <a:noFill/>
          <a:ln/>
        </p:spPr>
        <p:txBody>
          <a:bodyPr wrap="none" lIns="0" tIns="0" rIns="0" bIns="0" rtlCol="0" anchor="t"/>
          <a:lstStyle/>
          <a:p>
            <a:pPr algn="l" indent="0" marL="0">
              <a:lnSpc>
                <a:spcPts val="2050"/>
              </a:lnSpc>
              <a:buNone/>
            </a:pPr>
            <a:r>
              <a:rPr lang="en-US" sz="1650" dirty="0">
                <a:solidFill>
                  <a:srgbClr val="403011"/>
                </a:solidFill>
                <a:latin typeface="Brygada 1918 Semi Bold" pitchFamily="34" charset="0"/>
                <a:ea typeface="Brygada 1918 Semi Bold" pitchFamily="34" charset="-122"/>
                <a:cs typeface="Brygada 1918 Semi Bold" pitchFamily="34" charset="-120"/>
              </a:rPr>
              <a:t>Steps 1 &amp; 2: Diagnosis and Presentation</a:t>
            </a:r>
            <a:endParaRPr lang="en-US" sz="1650" dirty="0"/>
          </a:p>
        </p:txBody>
      </p:sp>
      <p:sp>
        <p:nvSpPr>
          <p:cNvPr id="3" name="Shape 1"/>
          <p:cNvSpPr/>
          <p:nvPr/>
        </p:nvSpPr>
        <p:spPr>
          <a:xfrm>
            <a:off x="1148060" y="640779"/>
            <a:ext cx="3381226" cy="4216301"/>
          </a:xfrm>
          <a:prstGeom prst="roundRect">
            <a:avLst>
              <a:gd name="adj" fmla="val 6053"/>
            </a:avLst>
          </a:prstGeom>
          <a:solidFill>
            <a:srgbClr val="626C3B"/>
          </a:solidFill>
          <a:ln/>
        </p:spPr>
      </p:sp>
      <p:sp>
        <p:nvSpPr>
          <p:cNvPr id="4" name="Text 2"/>
          <p:cNvSpPr/>
          <p:nvPr/>
        </p:nvSpPr>
        <p:spPr>
          <a:xfrm>
            <a:off x="1233339" y="699343"/>
            <a:ext cx="1873523" cy="133276"/>
          </a:xfrm>
          <a:prstGeom prst="rect">
            <a:avLst/>
          </a:prstGeom>
          <a:noFill/>
          <a:ln/>
        </p:spPr>
        <p:txBody>
          <a:bodyPr wrap="none" lIns="0" tIns="0" rIns="0" bIns="0" rtlCol="0" anchor="t"/>
          <a:lstStyle/>
          <a:p>
            <a:pPr algn="l" indent="0" marL="0">
              <a:lnSpc>
                <a:spcPts val="1000"/>
              </a:lnSpc>
              <a:buNone/>
            </a:pPr>
            <a:r>
              <a:rPr lang="en-US" sz="800" dirty="0">
                <a:solidFill>
                  <a:srgbClr val="FFFFFF"/>
                </a:solidFill>
                <a:latin typeface="Brygada 1918 Semi Bold" pitchFamily="34" charset="0"/>
                <a:ea typeface="Brygada 1918 Semi Bold" pitchFamily="34" charset="-122"/>
                <a:cs typeface="Brygada 1918 Semi Bold" pitchFamily="34" charset="-120"/>
              </a:rPr>
              <a:t>Step 1: Are You Sure of the Diagnosis?</a:t>
            </a:r>
            <a:endParaRPr lang="en-US" sz="800" dirty="0"/>
          </a:p>
        </p:txBody>
      </p:sp>
      <p:sp>
        <p:nvSpPr>
          <p:cNvPr id="5" name="Text 3"/>
          <p:cNvSpPr/>
          <p:nvPr/>
        </p:nvSpPr>
        <p:spPr>
          <a:xfrm>
            <a:off x="1233339" y="891183"/>
            <a:ext cx="3210669" cy="460474"/>
          </a:xfrm>
          <a:prstGeom prst="rect">
            <a:avLst/>
          </a:prstGeom>
          <a:noFill/>
          <a:ln/>
        </p:spPr>
        <p:txBody>
          <a:bodyPr wrap="square" lIns="0" tIns="0" rIns="0" bIns="0" rtlCol="0" anchor="t"/>
          <a:lstStyle/>
          <a:p>
            <a:pPr algn="l" indent="0" marL="0">
              <a:lnSpc>
                <a:spcPts val="900"/>
              </a:lnSpc>
              <a:buNone/>
            </a:pPr>
            <a:r>
              <a:rPr lang="en-US" sz="650" dirty="0">
                <a:solidFill>
                  <a:srgbClr val="FFFFFF"/>
                </a:solidFill>
                <a:latin typeface="Brygada 1918" pitchFamily="34" charset="0"/>
                <a:ea typeface="Brygada 1918" pitchFamily="34" charset="-122"/>
                <a:cs typeface="Brygada 1918" pitchFamily="34" charset="-120"/>
              </a:rPr>
              <a:t>QOF coding forced a binary type 1/type 2 classification, leading to significant misclassification. Type 1 can present at any age; weight loss and ketones strongly suggest it. Rarer forms — including MODY — are frequently missed. If in doubt, discuss with an expert; GAD antibodies or a therapeutic trial may clarify.</a:t>
            </a:r>
            <a:endParaRPr lang="en-US" sz="650" dirty="0"/>
          </a:p>
        </p:txBody>
      </p:sp>
      <p:sp>
        <p:nvSpPr>
          <p:cNvPr id="6" name="Text 4"/>
          <p:cNvSpPr/>
          <p:nvPr/>
        </p:nvSpPr>
        <p:spPr>
          <a:xfrm>
            <a:off x="4680719" y="699343"/>
            <a:ext cx="2003822" cy="133276"/>
          </a:xfrm>
          <a:prstGeom prst="rect">
            <a:avLst/>
          </a:prstGeom>
          <a:noFill/>
          <a:ln/>
        </p:spPr>
        <p:txBody>
          <a:bodyPr wrap="none" lIns="0" tIns="0" rIns="0" bIns="0" rtlCol="0" anchor="t"/>
          <a:lstStyle/>
          <a:p>
            <a:pPr algn="l" indent="0" marL="0">
              <a:lnSpc>
                <a:spcPts val="1000"/>
              </a:lnSpc>
              <a:buNone/>
            </a:pPr>
            <a:r>
              <a:rPr lang="en-US" sz="800" dirty="0">
                <a:solidFill>
                  <a:srgbClr val="403011"/>
                </a:solidFill>
                <a:latin typeface="Brygada 1918 Semi Bold" pitchFamily="34" charset="0"/>
                <a:ea typeface="Brygada 1918 Semi Bold" pitchFamily="34" charset="-122"/>
                <a:cs typeface="Brygada 1918 Semi Bold" pitchFamily="34" charset="-120"/>
              </a:rPr>
              <a:t>Step 2: Is This an Unusual Presentation?</a:t>
            </a:r>
            <a:endParaRPr lang="en-US" sz="800" dirty="0"/>
          </a:p>
        </p:txBody>
      </p:sp>
      <p:sp>
        <p:nvSpPr>
          <p:cNvPr id="7" name="Text 5"/>
          <p:cNvSpPr/>
          <p:nvPr/>
        </p:nvSpPr>
        <p:spPr>
          <a:xfrm>
            <a:off x="4680719" y="891183"/>
            <a:ext cx="3258443" cy="575593"/>
          </a:xfrm>
          <a:prstGeom prst="rect">
            <a:avLst/>
          </a:prstGeom>
          <a:noFill/>
          <a:ln/>
        </p:spPr>
        <p:txBody>
          <a:bodyPr wrap="square" lIns="0" tIns="0" rIns="0" bIns="0" rtlCol="0" anchor="t"/>
          <a:lstStyle/>
          <a:p>
            <a:pPr algn="l" indent="0" marL="0">
              <a:lnSpc>
                <a:spcPts val="900"/>
              </a:lnSpc>
              <a:buNone/>
            </a:pPr>
            <a:r>
              <a:rPr lang="en-US" sz="650" dirty="0">
                <a:solidFill>
                  <a:srgbClr val="403011"/>
                </a:solidFill>
                <a:latin typeface="Brygada 1918" pitchFamily="34" charset="0"/>
                <a:ea typeface="Brygada 1918" pitchFamily="34" charset="-122"/>
                <a:cs typeface="Brygada 1918" pitchFamily="34" charset="-120"/>
              </a:rPr>
              <a:t>Beyond classic thirst and polyuria, diabetes may present with confusion, memory loss, paraesthesia, mood changes, or recurrent infections such as vaginal candidiasis. Persistent diarrhoea or vomiting may signal early autonomic neuropathy. Sexual dysfunction in both men and women is an increasingly recognised presenting symptom.</a:t>
            </a:r>
            <a:endParaRPr lang="en-US" sz="650" dirty="0"/>
          </a:p>
        </p:txBody>
      </p:sp>
      <p:pic>
        <p:nvPicPr>
          <p:cNvPr id="8" name="Image 0" descr="preencoded.png">    </p:cNvPr>
          <p:cNvPicPr>
            <a:picLocks noChangeAspect="1"/>
          </p:cNvPicPr>
          <p:nvPr/>
        </p:nvPicPr>
        <p:blipFill>
          <a:blip r:embed="rId1"/>
          <a:stretch>
            <a:fillRect/>
          </a:stretch>
        </p:blipFill>
        <p:spPr>
          <a:xfrm>
            <a:off x="4680719" y="1532706"/>
            <a:ext cx="3258443" cy="325844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3600450" cy="5143500"/>
          </a:xfrm>
          <a:prstGeom prst="rect">
            <a:avLst/>
          </a:prstGeom>
        </p:spPr>
      </p:pic>
      <p:sp>
        <p:nvSpPr>
          <p:cNvPr id="3" name="Text 0"/>
          <p:cNvSpPr/>
          <p:nvPr/>
        </p:nvSpPr>
        <p:spPr>
          <a:xfrm>
            <a:off x="3901901" y="334863"/>
            <a:ext cx="4769197" cy="738932"/>
          </a:xfrm>
          <a:prstGeom prst="rect">
            <a:avLst/>
          </a:prstGeom>
          <a:noFill/>
          <a:ln/>
        </p:spPr>
        <p:txBody>
          <a:bodyPr wrap="square" lIns="0" tIns="0" rIns="0" bIns="0" rtlCol="0" anchor="t"/>
          <a:lstStyle/>
          <a:p>
            <a:pPr algn="l" indent="0" marL="0">
              <a:lnSpc>
                <a:spcPts val="2900"/>
              </a:lnSpc>
              <a:buNone/>
            </a:pPr>
            <a:r>
              <a:rPr lang="en-US" sz="2300" dirty="0">
                <a:solidFill>
                  <a:srgbClr val="403011"/>
                </a:solidFill>
                <a:latin typeface="Brygada 1918 Semi Bold" pitchFamily="34" charset="0"/>
                <a:ea typeface="Brygada 1918 Semi Bold" pitchFamily="34" charset="-122"/>
                <a:cs typeface="Brygada 1918 Semi Bold" pitchFamily="34" charset="-120"/>
              </a:rPr>
              <a:t>Step 3: Has the Patient Accepted the Diagnosis?</a:t>
            </a:r>
            <a:endParaRPr lang="en-US" sz="2300" dirty="0"/>
          </a:p>
        </p:txBody>
      </p:sp>
      <p:sp>
        <p:nvSpPr>
          <p:cNvPr id="4" name="Text 1"/>
          <p:cNvSpPr/>
          <p:nvPr/>
        </p:nvSpPr>
        <p:spPr>
          <a:xfrm>
            <a:off x="3901901" y="1242789"/>
            <a:ext cx="4769197" cy="554087"/>
          </a:xfrm>
          <a:prstGeom prst="rect">
            <a:avLst/>
          </a:prstGeom>
          <a:noFill/>
          <a:ln/>
        </p:spPr>
        <p:txBody>
          <a:bodyPr wrap="square" lIns="0" tIns="0" rIns="0" bIns="0" rtlCol="0" anchor="t"/>
          <a:lstStyle/>
          <a:p>
            <a:pPr algn="l" indent="0" marL="0">
              <a:lnSpc>
                <a:spcPts val="1450"/>
              </a:lnSpc>
              <a:buNone/>
            </a:pPr>
            <a:r>
              <a:rPr lang="en-US" sz="900" dirty="0">
                <a:solidFill>
                  <a:srgbClr val="403011"/>
                </a:solidFill>
                <a:latin typeface="Brygada 1918" pitchFamily="34" charset="0"/>
                <a:ea typeface="Brygada 1918" pitchFamily="34" charset="-122"/>
                <a:cs typeface="Brygada 1918" pitchFamily="34" charset="-120"/>
              </a:rPr>
              <a:t>Failure of therapeutic effect is often due to non-compliance, and denial is common following a diabetes diagnosis — mirroring a grief reaction with stages of denial, anger, bargaining, depression, and acceptance.</a:t>
            </a:r>
            <a:endParaRPr lang="en-US" sz="900" dirty="0"/>
          </a:p>
        </p:txBody>
      </p:sp>
      <p:sp>
        <p:nvSpPr>
          <p:cNvPr id="5" name="Shape 2"/>
          <p:cNvSpPr/>
          <p:nvPr/>
        </p:nvSpPr>
        <p:spPr>
          <a:xfrm>
            <a:off x="3901901" y="1923604"/>
            <a:ext cx="4769197" cy="886569"/>
          </a:xfrm>
          <a:prstGeom prst="roundRect">
            <a:avLst>
              <a:gd name="adj" fmla="val 7735"/>
            </a:avLst>
          </a:prstGeom>
          <a:solidFill>
            <a:srgbClr val="F6EBD4"/>
          </a:solidFill>
          <a:ln w="14288">
            <a:solidFill>
              <a:srgbClr val="626C3B"/>
            </a:solidFill>
            <a:prstDash val="solid"/>
          </a:ln>
        </p:spPr>
      </p:sp>
      <p:sp>
        <p:nvSpPr>
          <p:cNvPr id="6" name="Shape 3"/>
          <p:cNvSpPr/>
          <p:nvPr/>
        </p:nvSpPr>
        <p:spPr>
          <a:xfrm>
            <a:off x="3887614" y="1923604"/>
            <a:ext cx="57150" cy="886569"/>
          </a:xfrm>
          <a:prstGeom prst="roundRect">
            <a:avLst>
              <a:gd name="adj" fmla="val 310320"/>
            </a:avLst>
          </a:prstGeom>
          <a:solidFill>
            <a:srgbClr val="626C3B"/>
          </a:solidFill>
          <a:ln/>
        </p:spPr>
      </p:sp>
      <p:sp>
        <p:nvSpPr>
          <p:cNvPr id="7" name="Text 4"/>
          <p:cNvSpPr/>
          <p:nvPr/>
        </p:nvSpPr>
        <p:spPr>
          <a:xfrm>
            <a:off x="4077221" y="2056061"/>
            <a:ext cx="2166789" cy="184696"/>
          </a:xfrm>
          <a:prstGeom prst="rect">
            <a:avLst/>
          </a:prstGeom>
          <a:noFill/>
          <a:ln/>
        </p:spPr>
        <p:txBody>
          <a:bodyPr wrap="none" lIns="0" tIns="0" rIns="0" bIns="0" rtlCol="0" anchor="t"/>
          <a:lstStyle/>
          <a:p>
            <a:pPr algn="l" indent="0" marL="0">
              <a:lnSpc>
                <a:spcPts val="1450"/>
              </a:lnSpc>
              <a:buNone/>
            </a:pPr>
            <a:r>
              <a:rPr lang="en-US" sz="1150" dirty="0">
                <a:solidFill>
                  <a:srgbClr val="403011"/>
                </a:solidFill>
                <a:latin typeface="Brygada 1918 Semi Bold" pitchFamily="34" charset="0"/>
                <a:ea typeface="Brygada 1918 Semi Bold" pitchFamily="34" charset="-122"/>
                <a:cs typeface="Brygada 1918 Semi Bold" pitchFamily="34" charset="-120"/>
              </a:rPr>
              <a:t>Watch for Erratic Concordance</a:t>
            </a:r>
            <a:endParaRPr lang="en-US" sz="1150" dirty="0"/>
          </a:p>
        </p:txBody>
      </p:sp>
      <p:sp>
        <p:nvSpPr>
          <p:cNvPr id="8" name="Text 5"/>
          <p:cNvSpPr/>
          <p:nvPr/>
        </p:nvSpPr>
        <p:spPr>
          <a:xfrm>
            <a:off x="4077221" y="2308324"/>
            <a:ext cx="4461421" cy="369391"/>
          </a:xfrm>
          <a:prstGeom prst="rect">
            <a:avLst/>
          </a:prstGeom>
          <a:noFill/>
          <a:ln/>
        </p:spPr>
        <p:txBody>
          <a:bodyPr wrap="square" lIns="0" tIns="0" rIns="0" bIns="0" rtlCol="0" anchor="t"/>
          <a:lstStyle/>
          <a:p>
            <a:pPr algn="l" indent="0" marL="0">
              <a:lnSpc>
                <a:spcPts val="1450"/>
              </a:lnSpc>
              <a:buNone/>
            </a:pPr>
            <a:r>
              <a:rPr lang="en-US" sz="900" dirty="0">
                <a:solidFill>
                  <a:srgbClr val="403011"/>
                </a:solidFill>
                <a:latin typeface="Brygada 1918" pitchFamily="34" charset="0"/>
                <a:ea typeface="Brygada 1918" pitchFamily="34" charset="-122"/>
                <a:cs typeface="Brygada 1918" pitchFamily="34" charset="-120"/>
              </a:rPr>
              <a:t>Irregular medication use or apparent disengagement may signal a stage of denial rather than indifference.</a:t>
            </a:r>
            <a:endParaRPr lang="en-US" sz="900" dirty="0"/>
          </a:p>
        </p:txBody>
      </p:sp>
      <p:sp>
        <p:nvSpPr>
          <p:cNvPr id="9" name="Shape 6"/>
          <p:cNvSpPr/>
          <p:nvPr/>
        </p:nvSpPr>
        <p:spPr>
          <a:xfrm>
            <a:off x="3901901" y="2922836"/>
            <a:ext cx="4769197" cy="886569"/>
          </a:xfrm>
          <a:prstGeom prst="roundRect">
            <a:avLst>
              <a:gd name="adj" fmla="val 7735"/>
            </a:avLst>
          </a:prstGeom>
          <a:solidFill>
            <a:srgbClr val="F6EBD4"/>
          </a:solidFill>
          <a:ln w="14288">
            <a:solidFill>
              <a:srgbClr val="83792E"/>
            </a:solidFill>
            <a:prstDash val="solid"/>
          </a:ln>
        </p:spPr>
      </p:sp>
      <p:sp>
        <p:nvSpPr>
          <p:cNvPr id="10" name="Shape 7"/>
          <p:cNvSpPr/>
          <p:nvPr/>
        </p:nvSpPr>
        <p:spPr>
          <a:xfrm>
            <a:off x="3887614" y="2922836"/>
            <a:ext cx="57150" cy="886569"/>
          </a:xfrm>
          <a:prstGeom prst="roundRect">
            <a:avLst>
              <a:gd name="adj" fmla="val 310320"/>
            </a:avLst>
          </a:prstGeom>
          <a:solidFill>
            <a:srgbClr val="83792E"/>
          </a:solidFill>
          <a:ln/>
        </p:spPr>
      </p:sp>
      <p:sp>
        <p:nvSpPr>
          <p:cNvPr id="11" name="Text 8"/>
          <p:cNvSpPr/>
          <p:nvPr/>
        </p:nvSpPr>
        <p:spPr>
          <a:xfrm>
            <a:off x="4077221" y="3055293"/>
            <a:ext cx="2240533" cy="184696"/>
          </a:xfrm>
          <a:prstGeom prst="rect">
            <a:avLst/>
          </a:prstGeom>
          <a:noFill/>
          <a:ln/>
        </p:spPr>
        <p:txBody>
          <a:bodyPr wrap="none" lIns="0" tIns="0" rIns="0" bIns="0" rtlCol="0" anchor="t"/>
          <a:lstStyle/>
          <a:p>
            <a:pPr algn="l" indent="0" marL="0">
              <a:lnSpc>
                <a:spcPts val="1450"/>
              </a:lnSpc>
              <a:buNone/>
            </a:pPr>
            <a:r>
              <a:rPr lang="en-US" sz="1150" dirty="0">
                <a:solidFill>
                  <a:srgbClr val="403011"/>
                </a:solidFill>
                <a:latin typeface="Brygada 1918 Semi Bold" pitchFamily="34" charset="0"/>
                <a:ea typeface="Brygada 1918 Semi Bold" pitchFamily="34" charset="-122"/>
                <a:cs typeface="Brygada 1918 Semi Bold" pitchFamily="34" charset="-120"/>
              </a:rPr>
              <a:t>Depression Is Twice as Common</a:t>
            </a:r>
            <a:endParaRPr lang="en-US" sz="1150" dirty="0"/>
          </a:p>
        </p:txBody>
      </p:sp>
      <p:sp>
        <p:nvSpPr>
          <p:cNvPr id="12" name="Text 9"/>
          <p:cNvSpPr/>
          <p:nvPr/>
        </p:nvSpPr>
        <p:spPr>
          <a:xfrm>
            <a:off x="4077221" y="3307556"/>
            <a:ext cx="4461421" cy="369391"/>
          </a:xfrm>
          <a:prstGeom prst="rect">
            <a:avLst/>
          </a:prstGeom>
          <a:noFill/>
          <a:ln/>
        </p:spPr>
        <p:txBody>
          <a:bodyPr wrap="square" lIns="0" tIns="0" rIns="0" bIns="0" rtlCol="0" anchor="t"/>
          <a:lstStyle/>
          <a:p>
            <a:pPr algn="l" indent="0" marL="0">
              <a:lnSpc>
                <a:spcPts val="1450"/>
              </a:lnSpc>
              <a:buNone/>
            </a:pPr>
            <a:r>
              <a:rPr lang="en-US" sz="900" dirty="0">
                <a:solidFill>
                  <a:srgbClr val="403011"/>
                </a:solidFill>
                <a:latin typeface="Brygada 1918" pitchFamily="34" charset="0"/>
                <a:ea typeface="Brygada 1918" pitchFamily="34" charset="-122"/>
                <a:cs typeface="Brygada 1918" pitchFamily="34" charset="-120"/>
              </a:rPr>
              <a:t>Depression affects people with diabetes at twice the background rate, impairing self-care ability.</a:t>
            </a:r>
            <a:endParaRPr lang="en-US" sz="900" dirty="0"/>
          </a:p>
        </p:txBody>
      </p:sp>
      <p:sp>
        <p:nvSpPr>
          <p:cNvPr id="13" name="Shape 10"/>
          <p:cNvSpPr/>
          <p:nvPr/>
        </p:nvSpPr>
        <p:spPr>
          <a:xfrm>
            <a:off x="3901901" y="3922068"/>
            <a:ext cx="4769197" cy="886569"/>
          </a:xfrm>
          <a:prstGeom prst="roundRect">
            <a:avLst>
              <a:gd name="adj" fmla="val 7735"/>
            </a:avLst>
          </a:prstGeom>
          <a:solidFill>
            <a:srgbClr val="F6EBD4"/>
          </a:solidFill>
          <a:ln w="14288">
            <a:solidFill>
              <a:srgbClr val="E8AF3B"/>
            </a:solidFill>
            <a:prstDash val="solid"/>
          </a:ln>
        </p:spPr>
      </p:sp>
      <p:sp>
        <p:nvSpPr>
          <p:cNvPr id="14" name="Shape 11"/>
          <p:cNvSpPr/>
          <p:nvPr/>
        </p:nvSpPr>
        <p:spPr>
          <a:xfrm>
            <a:off x="3887614" y="3922068"/>
            <a:ext cx="57150" cy="886569"/>
          </a:xfrm>
          <a:prstGeom prst="roundRect">
            <a:avLst>
              <a:gd name="adj" fmla="val 310320"/>
            </a:avLst>
          </a:prstGeom>
          <a:solidFill>
            <a:srgbClr val="E8AF3B"/>
          </a:solidFill>
          <a:ln/>
        </p:spPr>
      </p:sp>
      <p:sp>
        <p:nvSpPr>
          <p:cNvPr id="15" name="Text 12"/>
          <p:cNvSpPr/>
          <p:nvPr/>
        </p:nvSpPr>
        <p:spPr>
          <a:xfrm>
            <a:off x="4077221" y="4054525"/>
            <a:ext cx="1808038" cy="184696"/>
          </a:xfrm>
          <a:prstGeom prst="rect">
            <a:avLst/>
          </a:prstGeom>
          <a:noFill/>
          <a:ln/>
        </p:spPr>
        <p:txBody>
          <a:bodyPr wrap="none" lIns="0" tIns="0" rIns="0" bIns="0" rtlCol="0" anchor="t"/>
          <a:lstStyle/>
          <a:p>
            <a:pPr algn="l" indent="0" marL="0">
              <a:lnSpc>
                <a:spcPts val="1450"/>
              </a:lnSpc>
              <a:buNone/>
            </a:pPr>
            <a:r>
              <a:rPr lang="en-US" sz="1150" dirty="0">
                <a:solidFill>
                  <a:srgbClr val="403011"/>
                </a:solidFill>
                <a:latin typeface="Brygada 1918 Semi Bold" pitchFamily="34" charset="0"/>
                <a:ea typeface="Brygada 1918 Semi Bold" pitchFamily="34" charset="-122"/>
                <a:cs typeface="Brygada 1918 Semi Bold" pitchFamily="34" charset="-120"/>
              </a:rPr>
              <a:t>Involve Family and Carers</a:t>
            </a:r>
            <a:endParaRPr lang="en-US" sz="1150" dirty="0"/>
          </a:p>
        </p:txBody>
      </p:sp>
      <p:sp>
        <p:nvSpPr>
          <p:cNvPr id="16" name="Text 13"/>
          <p:cNvSpPr/>
          <p:nvPr/>
        </p:nvSpPr>
        <p:spPr>
          <a:xfrm>
            <a:off x="4077221" y="4306788"/>
            <a:ext cx="4461421" cy="369391"/>
          </a:xfrm>
          <a:prstGeom prst="rect">
            <a:avLst/>
          </a:prstGeom>
          <a:noFill/>
          <a:ln/>
        </p:spPr>
        <p:txBody>
          <a:bodyPr wrap="square" lIns="0" tIns="0" rIns="0" bIns="0" rtlCol="0" anchor="t"/>
          <a:lstStyle/>
          <a:p>
            <a:pPr algn="l" indent="0" marL="0">
              <a:lnSpc>
                <a:spcPts val="1450"/>
              </a:lnSpc>
              <a:buNone/>
            </a:pPr>
            <a:r>
              <a:rPr lang="en-US" sz="900" dirty="0">
                <a:solidFill>
                  <a:srgbClr val="403011"/>
                </a:solidFill>
                <a:latin typeface="Brygada 1918" pitchFamily="34" charset="0"/>
                <a:ea typeface="Brygada 1918" pitchFamily="34" charset="-122"/>
                <a:cs typeface="Brygada 1918" pitchFamily="34" charset="-120"/>
              </a:rPr>
              <a:t>Encouraging attendance of family members or carers at diabetes clinics can shed valuable light on the patient's situation.</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1133029" y="252338"/>
            <a:ext cx="5533579" cy="272504"/>
          </a:xfrm>
          <a:prstGeom prst="rect">
            <a:avLst/>
          </a:prstGeom>
          <a:noFill/>
          <a:ln/>
        </p:spPr>
        <p:txBody>
          <a:bodyPr wrap="none" lIns="0" tIns="0" rIns="0" bIns="0" rtlCol="0" anchor="t"/>
          <a:lstStyle/>
          <a:p>
            <a:pPr algn="l" indent="0" marL="0">
              <a:lnSpc>
                <a:spcPts val="2100"/>
              </a:lnSpc>
              <a:buNone/>
            </a:pPr>
            <a:r>
              <a:rPr lang="en-US" sz="1700" dirty="0">
                <a:solidFill>
                  <a:srgbClr val="403011"/>
                </a:solidFill>
                <a:latin typeface="Brygada 1918 Semi Bold" pitchFamily="34" charset="0"/>
                <a:ea typeface="Brygada 1918 Semi Bold" pitchFamily="34" charset="-122"/>
                <a:cs typeface="Brygada 1918 Semi Bold" pitchFamily="34" charset="-120"/>
              </a:rPr>
              <a:t>Steps 4 &amp; 5: Medications — Mix and Contraindications</a:t>
            </a:r>
            <a:endParaRPr lang="en-US" sz="1700" dirty="0"/>
          </a:p>
        </p:txBody>
      </p:sp>
      <p:sp>
        <p:nvSpPr>
          <p:cNvPr id="3" name="Shape 1"/>
          <p:cNvSpPr/>
          <p:nvPr/>
        </p:nvSpPr>
        <p:spPr>
          <a:xfrm>
            <a:off x="1070297" y="616818"/>
            <a:ext cx="3458021" cy="4274269"/>
          </a:xfrm>
          <a:prstGeom prst="roundRect">
            <a:avLst>
              <a:gd name="adj" fmla="val 6053"/>
            </a:avLst>
          </a:prstGeom>
          <a:solidFill>
            <a:srgbClr val="626C3B"/>
          </a:solidFill>
          <a:ln/>
        </p:spPr>
      </p:sp>
      <p:sp>
        <p:nvSpPr>
          <p:cNvPr id="4" name="Text 2"/>
          <p:cNvSpPr/>
          <p:nvPr/>
        </p:nvSpPr>
        <p:spPr>
          <a:xfrm>
            <a:off x="1157511" y="678135"/>
            <a:ext cx="2363242" cy="136252"/>
          </a:xfrm>
          <a:prstGeom prst="rect">
            <a:avLst/>
          </a:prstGeom>
          <a:noFill/>
          <a:ln/>
        </p:spPr>
        <p:txBody>
          <a:bodyPr wrap="none" lIns="0" tIns="0" rIns="0" bIns="0" rtlCol="0" anchor="t"/>
          <a:lstStyle/>
          <a:p>
            <a:pPr algn="l" indent="0" marL="0">
              <a:lnSpc>
                <a:spcPts val="1050"/>
              </a:lnSpc>
              <a:buNone/>
            </a:pPr>
            <a:r>
              <a:rPr lang="en-US" sz="850" dirty="0">
                <a:solidFill>
                  <a:srgbClr val="FFFFFF"/>
                </a:solidFill>
                <a:latin typeface="Brygada 1918 Semi Bold" pitchFamily="34" charset="0"/>
                <a:ea typeface="Brygada 1918 Semi Bold" pitchFamily="34" charset="-122"/>
                <a:cs typeface="Brygada 1918 Semi Bold" pitchFamily="34" charset="-120"/>
              </a:rPr>
              <a:t>Step 4: Have We Mixed the Right Medications?</a:t>
            </a:r>
            <a:endParaRPr lang="en-US" sz="850" dirty="0"/>
          </a:p>
        </p:txBody>
      </p:sp>
      <p:sp>
        <p:nvSpPr>
          <p:cNvPr id="5" name="Text 3"/>
          <p:cNvSpPr/>
          <p:nvPr/>
        </p:nvSpPr>
        <p:spPr>
          <a:xfrm>
            <a:off x="1157511" y="875705"/>
            <a:ext cx="3283595" cy="593824"/>
          </a:xfrm>
          <a:prstGeom prst="rect">
            <a:avLst/>
          </a:prstGeom>
          <a:noFill/>
          <a:ln/>
        </p:spPr>
        <p:txBody>
          <a:bodyPr wrap="square" lIns="0" tIns="0" rIns="0" bIns="0" rtlCol="0" anchor="t"/>
          <a:lstStyle/>
          <a:p>
            <a:pPr algn="l" indent="0" marL="0">
              <a:lnSpc>
                <a:spcPts val="900"/>
              </a:lnSpc>
              <a:buNone/>
            </a:pPr>
            <a:r>
              <a:rPr lang="en-US" sz="650" dirty="0">
                <a:solidFill>
                  <a:srgbClr val="FFFFFF"/>
                </a:solidFill>
                <a:latin typeface="Brygada 1918" pitchFamily="34" charset="0"/>
                <a:ea typeface="Brygada 1918" pitchFamily="34" charset="-122"/>
                <a:cs typeface="Brygada 1918" pitchFamily="34" charset="-120"/>
              </a:rPr>
              <a:t>All newly diagnosed patients should receive structured education and weight management support. NICE guidance (CG66/CG87) supports escalating therapy including triple therapy with metformin, a sulphonylurea, and a glitazone or gliptin. Insulin regimens are increasingly used in primary care. Bariatric surgery achieves normoglycaemia in over 50% of cases.</a:t>
            </a:r>
            <a:endParaRPr lang="en-US" sz="650" dirty="0"/>
          </a:p>
        </p:txBody>
      </p:sp>
      <p:pic>
        <p:nvPicPr>
          <p:cNvPr id="6" name="Image 0" descr="preencoded.png">    </p:cNvPr>
          <p:cNvPicPr>
            <a:picLocks noChangeAspect="1"/>
          </p:cNvPicPr>
          <p:nvPr/>
        </p:nvPicPr>
        <p:blipFill>
          <a:blip r:embed="rId1"/>
          <a:stretch>
            <a:fillRect/>
          </a:stretch>
        </p:blipFill>
        <p:spPr>
          <a:xfrm>
            <a:off x="1157511" y="1538511"/>
            <a:ext cx="3283595" cy="3283595"/>
          </a:xfrm>
          <a:prstGeom prst="rect">
            <a:avLst/>
          </a:prstGeom>
        </p:spPr>
      </p:pic>
      <p:sp>
        <p:nvSpPr>
          <p:cNvPr id="7" name="Text 4"/>
          <p:cNvSpPr/>
          <p:nvPr/>
        </p:nvSpPr>
        <p:spPr>
          <a:xfrm>
            <a:off x="4683026" y="678135"/>
            <a:ext cx="2438623" cy="136252"/>
          </a:xfrm>
          <a:prstGeom prst="rect">
            <a:avLst/>
          </a:prstGeom>
          <a:noFill/>
          <a:ln/>
        </p:spPr>
        <p:txBody>
          <a:bodyPr wrap="none" lIns="0" tIns="0" rIns="0" bIns="0" rtlCol="0" anchor="t"/>
          <a:lstStyle/>
          <a:p>
            <a:pPr algn="l" indent="0" marL="0">
              <a:lnSpc>
                <a:spcPts val="1050"/>
              </a:lnSpc>
              <a:buNone/>
            </a:pPr>
            <a:r>
              <a:rPr lang="en-US" sz="850" dirty="0">
                <a:solidFill>
                  <a:srgbClr val="403011"/>
                </a:solidFill>
                <a:latin typeface="Brygada 1918 Semi Bold" pitchFamily="34" charset="0"/>
                <a:ea typeface="Brygada 1918 Semi Bold" pitchFamily="34" charset="-122"/>
                <a:cs typeface="Brygada 1918 Semi Bold" pitchFamily="34" charset="-120"/>
              </a:rPr>
              <a:t>Step 5: Have We Considered Contraindications?</a:t>
            </a:r>
            <a:endParaRPr lang="en-US" sz="850" dirty="0"/>
          </a:p>
        </p:txBody>
      </p:sp>
      <p:sp>
        <p:nvSpPr>
          <p:cNvPr id="8" name="Text 5"/>
          <p:cNvSpPr/>
          <p:nvPr/>
        </p:nvSpPr>
        <p:spPr>
          <a:xfrm>
            <a:off x="4683026" y="875705"/>
            <a:ext cx="3332559" cy="593824"/>
          </a:xfrm>
          <a:prstGeom prst="rect">
            <a:avLst/>
          </a:prstGeom>
          <a:noFill/>
          <a:ln/>
        </p:spPr>
        <p:txBody>
          <a:bodyPr wrap="square" lIns="0" tIns="0" rIns="0" bIns="0" rtlCol="0" anchor="t"/>
          <a:lstStyle/>
          <a:p>
            <a:pPr algn="l" indent="0" marL="0">
              <a:lnSpc>
                <a:spcPts val="900"/>
              </a:lnSpc>
              <a:buNone/>
            </a:pPr>
            <a:r>
              <a:rPr lang="en-US" sz="650" dirty="0">
                <a:solidFill>
                  <a:srgbClr val="403011"/>
                </a:solidFill>
                <a:latin typeface="Brygada 1918" pitchFamily="34" charset="0"/>
                <a:ea typeface="Brygada 1918" pitchFamily="34" charset="-122"/>
                <a:cs typeface="Brygada 1918" pitchFamily="34" charset="-120"/>
              </a:rPr>
              <a:t>Metformin causes GI upset in ~10%; start at 500 mg and titrate slowly, or use slow-release. Halve the dose at eGFR &lt;45 ml/min/1.73m² and stop at eGFR &lt;30. Glitazones are relatively contraindicated in heart failure and women at fracture risk. Sulphonylureas can precipitate hypoglycaemia — a critical concern for drivers and those in hazardous occupations.</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96119" y="731416"/>
            <a:ext cx="6287616" cy="387548"/>
          </a:xfrm>
          <a:prstGeom prst="rect">
            <a:avLst/>
          </a:prstGeom>
          <a:noFill/>
          <a:ln/>
        </p:spPr>
        <p:txBody>
          <a:bodyPr wrap="none" lIns="0" tIns="0" rIns="0" bIns="0" rtlCol="0" anchor="t"/>
          <a:lstStyle/>
          <a:p>
            <a:pPr algn="l" indent="0" marL="0">
              <a:lnSpc>
                <a:spcPts val="3050"/>
              </a:lnSpc>
              <a:buNone/>
            </a:pPr>
            <a:r>
              <a:rPr lang="en-US" sz="2400" dirty="0">
                <a:solidFill>
                  <a:srgbClr val="403011"/>
                </a:solidFill>
                <a:latin typeface="Brygada 1918 Semi Bold" pitchFamily="34" charset="0"/>
                <a:ea typeface="Brygada 1918 Semi Bold" pitchFamily="34" charset="-122"/>
                <a:cs typeface="Brygada 1918 Semi Bold" pitchFamily="34" charset="-120"/>
              </a:rPr>
              <a:t>Step 6: Have We Looked for Complications?</a:t>
            </a:r>
            <a:endParaRPr lang="en-US" sz="2400" dirty="0"/>
          </a:p>
        </p:txBody>
      </p:sp>
      <p:sp>
        <p:nvSpPr>
          <p:cNvPr id="3" name="Text 1"/>
          <p:cNvSpPr/>
          <p:nvPr/>
        </p:nvSpPr>
        <p:spPr>
          <a:xfrm>
            <a:off x="496119" y="1366986"/>
            <a:ext cx="8151763" cy="396925"/>
          </a:xfrm>
          <a:prstGeom prst="rect">
            <a:avLst/>
          </a:prstGeom>
          <a:noFill/>
          <a:ln/>
        </p:spPr>
        <p:txBody>
          <a:bodyPr wrap="square" lIns="0" tIns="0" rIns="0" bIns="0" rtlCol="0" anchor="t"/>
          <a:lstStyle/>
          <a:p>
            <a:pPr algn="l" indent="0" marL="0">
              <a:lnSpc>
                <a:spcPts val="1550"/>
              </a:lnSpc>
              <a:buNone/>
            </a:pPr>
            <a:r>
              <a:rPr lang="en-US" sz="950" dirty="0">
                <a:solidFill>
                  <a:srgbClr val="403011"/>
                </a:solidFill>
                <a:latin typeface="Brygada 1918" pitchFamily="34" charset="0"/>
                <a:ea typeface="Brygada 1918" pitchFamily="34" charset="-122"/>
                <a:cs typeface="Brygada 1918" pitchFamily="34" charset="-120"/>
              </a:rPr>
              <a:t>At diagnosis, half of patients already have detectable complications, having had raised blood sugars for four to seven years. Systematic screening is essential.</a:t>
            </a:r>
            <a:endParaRPr lang="en-US" sz="9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96119" y="1903437"/>
            <a:ext cx="310083" cy="310083"/>
          </a:xfrm>
          <a:prstGeom prst="rect">
            <a:avLst/>
          </a:prstGeom>
        </p:spPr>
      </p:pic>
      <p:sp>
        <p:nvSpPr>
          <p:cNvPr id="5" name="Text 2"/>
          <p:cNvSpPr/>
          <p:nvPr/>
        </p:nvSpPr>
        <p:spPr>
          <a:xfrm>
            <a:off x="496119" y="2368525"/>
            <a:ext cx="2053828" cy="193849"/>
          </a:xfrm>
          <a:prstGeom prst="rect">
            <a:avLst/>
          </a:prstGeom>
          <a:noFill/>
          <a:ln/>
        </p:spPr>
        <p:txBody>
          <a:bodyPr wrap="none" lIns="0" tIns="0" rIns="0" bIns="0" rtlCol="0" anchor="t"/>
          <a:lstStyle/>
          <a:p>
            <a:pPr algn="l" indent="0" marL="0">
              <a:lnSpc>
                <a:spcPts val="1500"/>
              </a:lnSpc>
              <a:buNone/>
            </a:pPr>
            <a:r>
              <a:rPr lang="en-US" sz="1200" dirty="0">
                <a:solidFill>
                  <a:srgbClr val="403011"/>
                </a:solidFill>
                <a:latin typeface="Brygada 1918 Semi Bold" pitchFamily="34" charset="0"/>
                <a:ea typeface="Brygada 1918 Semi Bold" pitchFamily="34" charset="-122"/>
                <a:cs typeface="Brygada 1918 Semi Bold" pitchFamily="34" charset="-120"/>
              </a:rPr>
              <a:t>Retinopathy &amp; Nephropathy</a:t>
            </a:r>
            <a:endParaRPr lang="en-US" sz="1200" dirty="0"/>
          </a:p>
        </p:txBody>
      </p:sp>
      <p:sp>
        <p:nvSpPr>
          <p:cNvPr id="6" name="Text 3"/>
          <p:cNvSpPr/>
          <p:nvPr/>
        </p:nvSpPr>
        <p:spPr>
          <a:xfrm>
            <a:off x="496119" y="2636788"/>
            <a:ext cx="3998342" cy="396925"/>
          </a:xfrm>
          <a:prstGeom prst="rect">
            <a:avLst/>
          </a:prstGeom>
          <a:noFill/>
          <a:ln/>
        </p:spPr>
        <p:txBody>
          <a:bodyPr wrap="square" lIns="0" tIns="0" rIns="0" bIns="0" rtlCol="0" anchor="t"/>
          <a:lstStyle/>
          <a:p>
            <a:pPr algn="l" indent="0" marL="0">
              <a:lnSpc>
                <a:spcPts val="1550"/>
              </a:lnSpc>
              <a:buNone/>
            </a:pPr>
            <a:r>
              <a:rPr lang="en-US" sz="950" dirty="0">
                <a:solidFill>
                  <a:srgbClr val="403011"/>
                </a:solidFill>
                <a:latin typeface="Brygada 1918" pitchFamily="34" charset="0"/>
                <a:ea typeface="Brygada 1918" pitchFamily="34" charset="-122"/>
                <a:cs typeface="Brygada 1918" pitchFamily="34" charset="-120"/>
              </a:rPr>
              <a:t>Screen with digital retinal photography and urinary microalbumin assessment.</a:t>
            </a:r>
            <a:endParaRPr lang="en-US" sz="95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49465" y="1903437"/>
            <a:ext cx="310083" cy="310083"/>
          </a:xfrm>
          <a:prstGeom prst="rect">
            <a:avLst/>
          </a:prstGeom>
        </p:spPr>
      </p:pic>
      <p:sp>
        <p:nvSpPr>
          <p:cNvPr id="8" name="Text 4"/>
          <p:cNvSpPr/>
          <p:nvPr/>
        </p:nvSpPr>
        <p:spPr>
          <a:xfrm>
            <a:off x="4649465" y="2368525"/>
            <a:ext cx="1550566" cy="193849"/>
          </a:xfrm>
          <a:prstGeom prst="rect">
            <a:avLst/>
          </a:prstGeom>
          <a:noFill/>
          <a:ln/>
        </p:spPr>
        <p:txBody>
          <a:bodyPr wrap="none" lIns="0" tIns="0" rIns="0" bIns="0" rtlCol="0" anchor="t"/>
          <a:lstStyle/>
          <a:p>
            <a:pPr algn="l" indent="0" marL="0">
              <a:lnSpc>
                <a:spcPts val="1500"/>
              </a:lnSpc>
              <a:buNone/>
            </a:pPr>
            <a:r>
              <a:rPr lang="en-US" sz="1200" dirty="0">
                <a:solidFill>
                  <a:srgbClr val="403011"/>
                </a:solidFill>
                <a:latin typeface="Brygada 1918 Semi Bold" pitchFamily="34" charset="0"/>
                <a:ea typeface="Brygada 1918 Semi Bold" pitchFamily="34" charset="-122"/>
                <a:cs typeface="Brygada 1918 Semi Bold" pitchFamily="34" charset="-120"/>
              </a:rPr>
              <a:t>Foot Complications</a:t>
            </a:r>
            <a:endParaRPr lang="en-US" sz="1200" dirty="0"/>
          </a:p>
        </p:txBody>
      </p:sp>
      <p:sp>
        <p:nvSpPr>
          <p:cNvPr id="9" name="Text 5"/>
          <p:cNvSpPr/>
          <p:nvPr/>
        </p:nvSpPr>
        <p:spPr>
          <a:xfrm>
            <a:off x="4649465" y="2636788"/>
            <a:ext cx="3998416" cy="396925"/>
          </a:xfrm>
          <a:prstGeom prst="rect">
            <a:avLst/>
          </a:prstGeom>
          <a:noFill/>
          <a:ln/>
        </p:spPr>
        <p:txBody>
          <a:bodyPr wrap="square" lIns="0" tIns="0" rIns="0" bIns="0" rtlCol="0" anchor="t"/>
          <a:lstStyle/>
          <a:p>
            <a:pPr algn="l" indent="0" marL="0">
              <a:lnSpc>
                <a:spcPts val="1550"/>
              </a:lnSpc>
              <a:buNone/>
            </a:pPr>
            <a:r>
              <a:rPr lang="en-US" sz="950" dirty="0">
                <a:solidFill>
                  <a:srgbClr val="403011"/>
                </a:solidFill>
                <a:latin typeface="Brygada 1918" pitchFamily="34" charset="0"/>
                <a:ea typeface="Brygada 1918" pitchFamily="34" charset="-122"/>
                <a:cs typeface="Brygada 1918" pitchFamily="34" charset="-120"/>
              </a:rPr>
              <a:t>All team members should perform basic foot examination. Refer urgently for ulceration, ischaemia, or suspected Charcot foot.</a:t>
            </a:r>
            <a:endParaRPr lang="en-US" sz="95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6119" y="3281735"/>
            <a:ext cx="310083" cy="310083"/>
          </a:xfrm>
          <a:prstGeom prst="rect">
            <a:avLst/>
          </a:prstGeom>
        </p:spPr>
      </p:pic>
      <p:sp>
        <p:nvSpPr>
          <p:cNvPr id="11" name="Text 6"/>
          <p:cNvSpPr/>
          <p:nvPr/>
        </p:nvSpPr>
        <p:spPr>
          <a:xfrm>
            <a:off x="496119" y="3746822"/>
            <a:ext cx="2004417" cy="193849"/>
          </a:xfrm>
          <a:prstGeom prst="rect">
            <a:avLst/>
          </a:prstGeom>
          <a:noFill/>
          <a:ln/>
        </p:spPr>
        <p:txBody>
          <a:bodyPr wrap="none" lIns="0" tIns="0" rIns="0" bIns="0" rtlCol="0" anchor="t"/>
          <a:lstStyle/>
          <a:p>
            <a:pPr algn="l" indent="0" marL="0">
              <a:lnSpc>
                <a:spcPts val="1500"/>
              </a:lnSpc>
              <a:buNone/>
            </a:pPr>
            <a:r>
              <a:rPr lang="en-US" sz="1200" dirty="0">
                <a:solidFill>
                  <a:srgbClr val="403011"/>
                </a:solidFill>
                <a:latin typeface="Brygada 1918 Semi Bold" pitchFamily="34" charset="0"/>
                <a:ea typeface="Brygada 1918 Semi Bold" pitchFamily="34" charset="-122"/>
                <a:cs typeface="Brygada 1918 Semi Bold" pitchFamily="34" charset="-120"/>
              </a:rPr>
              <a:t>Erectile Dysfunction &amp; CVD</a:t>
            </a:r>
            <a:endParaRPr lang="en-US" sz="1200" dirty="0"/>
          </a:p>
        </p:txBody>
      </p:sp>
      <p:sp>
        <p:nvSpPr>
          <p:cNvPr id="12" name="Text 7"/>
          <p:cNvSpPr/>
          <p:nvPr/>
        </p:nvSpPr>
        <p:spPr>
          <a:xfrm>
            <a:off x="496119" y="4015085"/>
            <a:ext cx="3998342" cy="396925"/>
          </a:xfrm>
          <a:prstGeom prst="rect">
            <a:avLst/>
          </a:prstGeom>
          <a:noFill/>
          <a:ln/>
        </p:spPr>
        <p:txBody>
          <a:bodyPr wrap="square" lIns="0" tIns="0" rIns="0" bIns="0" rtlCol="0" anchor="t"/>
          <a:lstStyle/>
          <a:p>
            <a:pPr algn="l" indent="0" marL="0">
              <a:lnSpc>
                <a:spcPts val="1550"/>
              </a:lnSpc>
              <a:buNone/>
            </a:pPr>
            <a:r>
              <a:rPr lang="en-US" sz="950" dirty="0">
                <a:solidFill>
                  <a:srgbClr val="403011"/>
                </a:solidFill>
                <a:latin typeface="Brygada 1918" pitchFamily="34" charset="0"/>
                <a:ea typeface="Brygada 1918" pitchFamily="34" charset="-122"/>
                <a:cs typeface="Brygada 1918" pitchFamily="34" charset="-120"/>
              </a:rPr>
              <a:t>Half of men with diabetes have erectile dysfunction — an early marker of cardiovascular disease. PDE inhibitors often help.</a:t>
            </a:r>
            <a:endParaRPr lang="en-US" sz="950" dirty="0"/>
          </a:p>
        </p:txBody>
      </p:sp>
      <p:pic>
        <p:nvPicPr>
          <p:cNvPr id="1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49465" y="3281735"/>
            <a:ext cx="310083" cy="310083"/>
          </a:xfrm>
          <a:prstGeom prst="rect">
            <a:avLst/>
          </a:prstGeom>
        </p:spPr>
      </p:pic>
      <p:sp>
        <p:nvSpPr>
          <p:cNvPr id="14" name="Text 8"/>
          <p:cNvSpPr/>
          <p:nvPr/>
        </p:nvSpPr>
        <p:spPr>
          <a:xfrm>
            <a:off x="4649465" y="3746822"/>
            <a:ext cx="1710630" cy="193849"/>
          </a:xfrm>
          <a:prstGeom prst="rect">
            <a:avLst/>
          </a:prstGeom>
          <a:noFill/>
          <a:ln/>
        </p:spPr>
        <p:txBody>
          <a:bodyPr wrap="none" lIns="0" tIns="0" rIns="0" bIns="0" rtlCol="0" anchor="t"/>
          <a:lstStyle/>
          <a:p>
            <a:pPr algn="l" indent="0" marL="0">
              <a:lnSpc>
                <a:spcPts val="1500"/>
              </a:lnSpc>
              <a:buNone/>
            </a:pPr>
            <a:r>
              <a:rPr lang="en-US" sz="1200" dirty="0">
                <a:solidFill>
                  <a:srgbClr val="403011"/>
                </a:solidFill>
                <a:latin typeface="Brygada 1918 Semi Bold" pitchFamily="34" charset="0"/>
                <a:ea typeface="Brygada 1918 Semi Bold" pitchFamily="34" charset="-122"/>
                <a:cs typeface="Brygada 1918 Semi Bold" pitchFamily="34" charset="-120"/>
              </a:rPr>
              <a:t>Autonomic Neuropathy</a:t>
            </a:r>
            <a:endParaRPr lang="en-US" sz="1200" dirty="0"/>
          </a:p>
        </p:txBody>
      </p:sp>
      <p:sp>
        <p:nvSpPr>
          <p:cNvPr id="15" name="Text 9"/>
          <p:cNvSpPr/>
          <p:nvPr/>
        </p:nvSpPr>
        <p:spPr>
          <a:xfrm>
            <a:off x="4649465" y="4015085"/>
            <a:ext cx="3998416" cy="396925"/>
          </a:xfrm>
          <a:prstGeom prst="rect">
            <a:avLst/>
          </a:prstGeom>
          <a:noFill/>
          <a:ln/>
        </p:spPr>
        <p:txBody>
          <a:bodyPr wrap="square" lIns="0" tIns="0" rIns="0" bIns="0" rtlCol="0" anchor="t"/>
          <a:lstStyle/>
          <a:p>
            <a:pPr algn="l" indent="0" marL="0">
              <a:lnSpc>
                <a:spcPts val="1550"/>
              </a:lnSpc>
              <a:buNone/>
            </a:pPr>
            <a:r>
              <a:rPr lang="en-US" sz="950" dirty="0">
                <a:solidFill>
                  <a:srgbClr val="403011"/>
                </a:solidFill>
                <a:latin typeface="Brygada 1918" pitchFamily="34" charset="0"/>
                <a:ea typeface="Brygada 1918" pitchFamily="34" charset="-122"/>
                <a:cs typeface="Brygada 1918" pitchFamily="34" charset="-120"/>
              </a:rPr>
              <a:t>Diabetic autonomic neuropathy causes diarrhoea, orthostatic hypotension, and loss of hypoglycaemia awareness in insulin users.</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49610" y="438969"/>
            <a:ext cx="4547815" cy="351309"/>
          </a:xfrm>
          <a:prstGeom prst="rect">
            <a:avLst/>
          </a:prstGeom>
          <a:noFill/>
          <a:ln/>
        </p:spPr>
        <p:txBody>
          <a:bodyPr wrap="none" lIns="0" tIns="0" rIns="0" bIns="0" rtlCol="0" anchor="t"/>
          <a:lstStyle/>
          <a:p>
            <a:pPr algn="l" indent="0" marL="0">
              <a:lnSpc>
                <a:spcPts val="2750"/>
              </a:lnSpc>
              <a:buNone/>
            </a:pPr>
            <a:r>
              <a:rPr lang="en-US" sz="2200" dirty="0">
                <a:solidFill>
                  <a:srgbClr val="403011"/>
                </a:solidFill>
                <a:latin typeface="Brygada 1918 Semi Bold" pitchFamily="34" charset="0"/>
                <a:ea typeface="Brygada 1918 Semi Bold" pitchFamily="34" charset="-122"/>
                <a:cs typeface="Brygada 1918 Semi Bold" pitchFamily="34" charset="-120"/>
              </a:rPr>
              <a:t>Step 7: Recreation, Work &amp; Driving</a:t>
            </a:r>
            <a:endParaRPr lang="en-US" sz="2200" dirty="0"/>
          </a:p>
        </p:txBody>
      </p:sp>
      <p:sp>
        <p:nvSpPr>
          <p:cNvPr id="3" name="Text 1"/>
          <p:cNvSpPr/>
          <p:nvPr/>
        </p:nvSpPr>
        <p:spPr>
          <a:xfrm>
            <a:off x="449610" y="1034728"/>
            <a:ext cx="2565946" cy="856952"/>
          </a:xfrm>
          <a:prstGeom prst="rect">
            <a:avLst/>
          </a:prstGeom>
          <a:noFill/>
          <a:ln/>
        </p:spPr>
        <p:txBody>
          <a:bodyPr wrap="square" lIns="0" tIns="0" rIns="0" bIns="0" rtlCol="0" anchor="t"/>
          <a:lstStyle/>
          <a:p>
            <a:pPr algn="l" indent="0" marL="0">
              <a:lnSpc>
                <a:spcPts val="1650"/>
              </a:lnSpc>
              <a:buNone/>
            </a:pPr>
            <a:r>
              <a:rPr lang="en-US" sz="1100" dirty="0">
                <a:solidFill>
                  <a:srgbClr val="403011"/>
                </a:solidFill>
                <a:latin typeface="Brygada 1918" pitchFamily="34" charset="0"/>
                <a:ea typeface="Brygada 1918" pitchFamily="34" charset="-122"/>
                <a:cs typeface="Brygada 1918" pitchFamily="34" charset="-120"/>
              </a:rPr>
              <a:t>Hypoglycaemia risk must inform treatment decisions for patients who drive, operate machinery, or work at heights. </a:t>
            </a:r>
            <a:endParaRPr lang="en-US" sz="1100" dirty="0"/>
          </a:p>
        </p:txBody>
      </p:sp>
      <p:sp>
        <p:nvSpPr>
          <p:cNvPr id="4" name="Text 2"/>
          <p:cNvSpPr/>
          <p:nvPr/>
        </p:nvSpPr>
        <p:spPr>
          <a:xfrm>
            <a:off x="449610" y="1983358"/>
            <a:ext cx="2565946" cy="642714"/>
          </a:xfrm>
          <a:prstGeom prst="rect">
            <a:avLst/>
          </a:prstGeom>
          <a:noFill/>
          <a:ln/>
        </p:spPr>
        <p:txBody>
          <a:bodyPr wrap="square" lIns="0" tIns="0" rIns="0" bIns="0" rtlCol="0" anchor="t"/>
          <a:lstStyle/>
          <a:p>
            <a:pPr algn="l" indent="0" marL="0">
              <a:lnSpc>
                <a:spcPts val="1650"/>
              </a:lnSpc>
              <a:buNone/>
            </a:pPr>
            <a:r>
              <a:rPr lang="en-US" sz="1100" dirty="0">
                <a:solidFill>
                  <a:srgbClr val="403011"/>
                </a:solidFill>
                <a:latin typeface="Brygada 1918" pitchFamily="34" charset="0"/>
                <a:ea typeface="Brygada 1918" pitchFamily="34" charset="-122"/>
                <a:cs typeface="Brygada 1918" pitchFamily="34" charset="-120"/>
              </a:rPr>
              <a:t>Certain occupations — flying a plane, driving a train — are prohibited for insulin users. </a:t>
            </a:r>
            <a:endParaRPr lang="en-US" sz="1100" dirty="0"/>
          </a:p>
        </p:txBody>
      </p:sp>
      <p:sp>
        <p:nvSpPr>
          <p:cNvPr id="5" name="Text 3"/>
          <p:cNvSpPr/>
          <p:nvPr/>
        </p:nvSpPr>
        <p:spPr>
          <a:xfrm>
            <a:off x="449610" y="2717750"/>
            <a:ext cx="2565946" cy="856952"/>
          </a:xfrm>
          <a:prstGeom prst="rect">
            <a:avLst/>
          </a:prstGeom>
          <a:noFill/>
          <a:ln/>
        </p:spPr>
        <p:txBody>
          <a:bodyPr wrap="square" lIns="0" tIns="0" rIns="0" bIns="0" rtlCol="0" anchor="t"/>
          <a:lstStyle/>
          <a:p>
            <a:pPr algn="l" indent="0" marL="0">
              <a:lnSpc>
                <a:spcPts val="1650"/>
              </a:lnSpc>
              <a:buNone/>
            </a:pPr>
            <a:r>
              <a:rPr lang="en-US" sz="1100" dirty="0">
                <a:solidFill>
                  <a:srgbClr val="403011"/>
                </a:solidFill>
                <a:latin typeface="Brygada 1918" pitchFamily="34" charset="0"/>
                <a:ea typeface="Brygada 1918" pitchFamily="34" charset="-122"/>
                <a:cs typeface="Brygada 1918" pitchFamily="34" charset="-120"/>
              </a:rPr>
              <a:t>Restrictions also apply to HGV and passenger-carrying vehicle licences; a consultant diabetologist's opinion is required for licence reviews.</a:t>
            </a:r>
            <a:endParaRPr lang="en-US" sz="1100" dirty="0"/>
          </a:p>
        </p:txBody>
      </p:sp>
      <p:sp>
        <p:nvSpPr>
          <p:cNvPr id="6" name="Text 4"/>
          <p:cNvSpPr/>
          <p:nvPr/>
        </p:nvSpPr>
        <p:spPr>
          <a:xfrm>
            <a:off x="3294608" y="1034728"/>
            <a:ext cx="2565053" cy="171450"/>
          </a:xfrm>
          <a:prstGeom prst="rect">
            <a:avLst/>
          </a:prstGeom>
          <a:noFill/>
          <a:ln/>
        </p:spPr>
        <p:txBody>
          <a:bodyPr wrap="none" lIns="0" tIns="0" rIns="0" bIns="0" rtlCol="0" anchor="t"/>
          <a:lstStyle/>
          <a:p>
            <a:pPr algn="l" indent="0" marL="0">
              <a:lnSpc>
                <a:spcPts val="1300"/>
              </a:lnSpc>
              <a:buNone/>
            </a:pPr>
            <a:endParaRPr lang="en-US" sz="850" dirty="0"/>
          </a:p>
        </p:txBody>
      </p:sp>
      <p:pic>
        <p:nvPicPr>
          <p:cNvPr id="7" name="Image 0" descr="preencoded.png">    </p:cNvPr>
          <p:cNvPicPr>
            <a:picLocks noChangeAspect="1"/>
          </p:cNvPicPr>
          <p:nvPr/>
        </p:nvPicPr>
        <p:blipFill>
          <a:blip r:embed="rId1"/>
          <a:stretch>
            <a:fillRect/>
          </a:stretch>
        </p:blipFill>
        <p:spPr>
          <a:xfrm>
            <a:off x="3438525" y="1320775"/>
            <a:ext cx="2277219" cy="2277219"/>
          </a:xfrm>
          <a:prstGeom prst="rect">
            <a:avLst/>
          </a:prstGeom>
        </p:spPr>
      </p:pic>
      <p:sp>
        <p:nvSpPr>
          <p:cNvPr id="8" name="Shape 5"/>
          <p:cNvSpPr/>
          <p:nvPr/>
        </p:nvSpPr>
        <p:spPr>
          <a:xfrm>
            <a:off x="6138714" y="1057647"/>
            <a:ext cx="2565053" cy="3246239"/>
          </a:xfrm>
          <a:prstGeom prst="roundRect">
            <a:avLst>
              <a:gd name="adj" fmla="val 6574"/>
            </a:avLst>
          </a:prstGeom>
          <a:solidFill>
            <a:srgbClr val="B6D6FC"/>
          </a:solidFill>
          <a:ln/>
        </p:spPr>
      </p:sp>
      <p:pic>
        <p:nvPicPr>
          <p:cNvPr id="9" name="Image 1" descr="preencoded.png">    </p:cNvPr>
          <p:cNvPicPr>
            <a:picLocks noChangeAspect="1"/>
          </p:cNvPicPr>
          <p:nvPr/>
        </p:nvPicPr>
        <p:blipFill>
          <a:blip r:embed="rId2"/>
          <a:stretch>
            <a:fillRect/>
          </a:stretch>
        </p:blipFill>
        <p:spPr>
          <a:xfrm>
            <a:off x="6251079" y="1217042"/>
            <a:ext cx="175617" cy="140494"/>
          </a:xfrm>
          <a:prstGeom prst="rect">
            <a:avLst/>
          </a:prstGeom>
        </p:spPr>
      </p:pic>
      <p:sp>
        <p:nvSpPr>
          <p:cNvPr id="10" name="Text 6"/>
          <p:cNvSpPr/>
          <p:nvPr/>
        </p:nvSpPr>
        <p:spPr>
          <a:xfrm>
            <a:off x="6539061" y="1187574"/>
            <a:ext cx="2052340" cy="642714"/>
          </a:xfrm>
          <a:prstGeom prst="rect">
            <a:avLst/>
          </a:prstGeom>
          <a:noFill/>
          <a:ln/>
        </p:spPr>
        <p:txBody>
          <a:bodyPr wrap="square" lIns="0" tIns="0" rIns="0" bIns="0" rtlCol="0" anchor="t"/>
          <a:lstStyle/>
          <a:p>
            <a:pPr algn="l" indent="0" marL="0">
              <a:lnSpc>
                <a:spcPts val="1650"/>
              </a:lnSpc>
              <a:buNone/>
            </a:pPr>
            <a:r>
              <a:rPr lang="en-US" sz="1100" dirty="0">
                <a:solidFill>
                  <a:srgbClr val="000000"/>
                </a:solidFill>
                <a:latin typeface="Brygada 1918" pitchFamily="34" charset="0"/>
                <a:ea typeface="Brygada 1918" pitchFamily="34" charset="-122"/>
                <a:cs typeface="Brygada 1918" pitchFamily="34" charset="-120"/>
              </a:rPr>
              <a:t>People with diabetes are covered by the Disability Discrimination Act (1995). </a:t>
            </a:r>
            <a:endParaRPr lang="en-US" sz="1100" dirty="0"/>
          </a:p>
        </p:txBody>
      </p:sp>
      <p:sp>
        <p:nvSpPr>
          <p:cNvPr id="11" name="Text 7"/>
          <p:cNvSpPr/>
          <p:nvPr/>
        </p:nvSpPr>
        <p:spPr>
          <a:xfrm>
            <a:off x="6539061" y="1921966"/>
            <a:ext cx="2052340" cy="1071190"/>
          </a:xfrm>
          <a:prstGeom prst="rect">
            <a:avLst/>
          </a:prstGeom>
          <a:noFill/>
          <a:ln/>
        </p:spPr>
        <p:txBody>
          <a:bodyPr wrap="square" lIns="0" tIns="0" rIns="0" bIns="0" rtlCol="0" anchor="t"/>
          <a:lstStyle/>
          <a:p>
            <a:pPr algn="l" indent="0" marL="0">
              <a:lnSpc>
                <a:spcPts val="1650"/>
              </a:lnSpc>
              <a:buNone/>
            </a:pPr>
            <a:r>
              <a:rPr lang="en-US" sz="1100" dirty="0">
                <a:solidFill>
                  <a:srgbClr val="000000"/>
                </a:solidFill>
                <a:latin typeface="Brygada 1918" pitchFamily="34" charset="0"/>
                <a:ea typeface="Brygada 1918" pitchFamily="34" charset="-122"/>
                <a:cs typeface="Brygada 1918" pitchFamily="34" charset="-120"/>
              </a:rPr>
              <a:t>Employers must make appropriate adjustments, including time for blood glucose testing or injecting at work. </a:t>
            </a:r>
            <a:endParaRPr lang="en-US" sz="1100" dirty="0"/>
          </a:p>
        </p:txBody>
      </p:sp>
      <p:sp>
        <p:nvSpPr>
          <p:cNvPr id="12" name="Text 8"/>
          <p:cNvSpPr/>
          <p:nvPr/>
        </p:nvSpPr>
        <p:spPr>
          <a:xfrm>
            <a:off x="6539061" y="3084835"/>
            <a:ext cx="2052340" cy="1071190"/>
          </a:xfrm>
          <a:prstGeom prst="rect">
            <a:avLst/>
          </a:prstGeom>
          <a:noFill/>
          <a:ln/>
        </p:spPr>
        <p:txBody>
          <a:bodyPr wrap="square" lIns="0" tIns="0" rIns="0" bIns="0" rtlCol="0" anchor="t"/>
          <a:lstStyle/>
          <a:p>
            <a:pPr algn="l" indent="0" marL="0">
              <a:lnSpc>
                <a:spcPts val="1650"/>
              </a:lnSpc>
              <a:buNone/>
            </a:pPr>
            <a:r>
              <a:rPr lang="en-US" sz="1100" dirty="0">
                <a:solidFill>
                  <a:srgbClr val="000000"/>
                </a:solidFill>
                <a:latin typeface="Brygada 1918" pitchFamily="34" charset="0"/>
                <a:ea typeface="Brygada 1918" pitchFamily="34" charset="-122"/>
                <a:cs typeface="Brygada 1918" pitchFamily="34" charset="-120"/>
              </a:rPr>
              <a:t>GPs may need to advise employers directly. Hazardous sports, including diving, are no longer prohibited but require careful risk assessment.</a:t>
            </a:r>
            <a:endParaRPr lang="en-US" sz="1100" dirty="0"/>
          </a:p>
        </p:txBody>
      </p:sp>
      <p:sp>
        <p:nvSpPr>
          <p:cNvPr id="13" name="Text 9"/>
          <p:cNvSpPr/>
          <p:nvPr/>
        </p:nvSpPr>
        <p:spPr>
          <a:xfrm>
            <a:off x="449610" y="4533081"/>
            <a:ext cx="8244780" cy="171450"/>
          </a:xfrm>
          <a:prstGeom prst="rect">
            <a:avLst/>
          </a:prstGeom>
          <a:noFill/>
          <a:ln/>
        </p:spPr>
        <p:txBody>
          <a:bodyPr wrap="none" lIns="0" tIns="0" rIns="0" bIns="0" rtlCol="0" anchor="t"/>
          <a:lstStyle/>
          <a:p>
            <a:pPr algn="l" indent="0" marL="0">
              <a:lnSpc>
                <a:spcPts val="1300"/>
              </a:lnSpc>
              <a:buNone/>
            </a:pP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543550" y="0"/>
            <a:ext cx="3600450" cy="5143500"/>
          </a:xfrm>
          <a:prstGeom prst="rect">
            <a:avLst/>
          </a:prstGeom>
        </p:spPr>
      </p:pic>
      <p:sp>
        <p:nvSpPr>
          <p:cNvPr id="3" name="Text 0"/>
          <p:cNvSpPr/>
          <p:nvPr/>
        </p:nvSpPr>
        <p:spPr>
          <a:xfrm>
            <a:off x="496119" y="808806"/>
            <a:ext cx="4722763" cy="775097"/>
          </a:xfrm>
          <a:prstGeom prst="rect">
            <a:avLst/>
          </a:prstGeom>
          <a:noFill/>
          <a:ln/>
        </p:spPr>
        <p:txBody>
          <a:bodyPr wrap="square" lIns="0" tIns="0" rIns="0" bIns="0" rtlCol="0" anchor="t"/>
          <a:lstStyle/>
          <a:p>
            <a:pPr algn="l" indent="0" marL="0">
              <a:lnSpc>
                <a:spcPts val="3050"/>
              </a:lnSpc>
              <a:buNone/>
            </a:pPr>
            <a:r>
              <a:rPr lang="en-US" sz="2400" dirty="0">
                <a:solidFill>
                  <a:srgbClr val="403011"/>
                </a:solidFill>
                <a:latin typeface="Brygada 1918 Semi Bold" pitchFamily="34" charset="0"/>
                <a:ea typeface="Brygada 1918 Semi Bold" pitchFamily="34" charset="-122"/>
                <a:cs typeface="Brygada 1918 Semi Bold" pitchFamily="34" charset="-120"/>
              </a:rPr>
              <a:t>Step 8: Technical Problems in Diabetes Management</a:t>
            </a:r>
            <a:endParaRPr lang="en-US" sz="2400" dirty="0"/>
          </a:p>
        </p:txBody>
      </p:sp>
      <p:sp>
        <p:nvSpPr>
          <p:cNvPr id="4" name="Shape 1"/>
          <p:cNvSpPr/>
          <p:nvPr/>
        </p:nvSpPr>
        <p:spPr>
          <a:xfrm>
            <a:off x="496119" y="1769938"/>
            <a:ext cx="2299395" cy="1319585"/>
          </a:xfrm>
          <a:prstGeom prst="roundRect">
            <a:avLst>
              <a:gd name="adj" fmla="val 14101"/>
            </a:avLst>
          </a:prstGeom>
          <a:solidFill>
            <a:srgbClr val="626C3B"/>
          </a:solidFill>
          <a:ln w="4763">
            <a:solidFill>
              <a:srgbClr val="7B8554"/>
            </a:solidFill>
            <a:prstDash val="solid"/>
          </a:ln>
        </p:spPr>
      </p:sp>
      <p:sp>
        <p:nvSpPr>
          <p:cNvPr id="5" name="Text 2"/>
          <p:cNvSpPr/>
          <p:nvPr/>
        </p:nvSpPr>
        <p:spPr>
          <a:xfrm>
            <a:off x="624855" y="1898675"/>
            <a:ext cx="1745382"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Brygada 1918 Semi Bold" pitchFamily="34" charset="0"/>
                <a:ea typeface="Brygada 1918 Semi Bold" pitchFamily="34" charset="-122"/>
                <a:cs typeface="Brygada 1918 Semi Bold" pitchFamily="34" charset="-120"/>
              </a:rPr>
              <a:t>Blood Glucose Monitors</a:t>
            </a:r>
            <a:endParaRPr lang="en-US" sz="1200" dirty="0"/>
          </a:p>
        </p:txBody>
      </p:sp>
      <p:sp>
        <p:nvSpPr>
          <p:cNvPr id="6" name="Text 3"/>
          <p:cNvSpPr/>
          <p:nvPr/>
        </p:nvSpPr>
        <p:spPr>
          <a:xfrm>
            <a:off x="624855" y="2166938"/>
            <a:ext cx="2041922" cy="793849"/>
          </a:xfrm>
          <a:prstGeom prst="rect">
            <a:avLst/>
          </a:prstGeom>
          <a:noFill/>
          <a:ln/>
        </p:spPr>
        <p:txBody>
          <a:bodyPr wrap="square" lIns="0" tIns="0" rIns="0" bIns="0" rtlCol="0" anchor="t"/>
          <a:lstStyle/>
          <a:p>
            <a:pPr algn="l" indent="0" marL="0">
              <a:lnSpc>
                <a:spcPts val="1550"/>
              </a:lnSpc>
              <a:buNone/>
            </a:pPr>
            <a:r>
              <a:rPr lang="en-US" sz="950" dirty="0">
                <a:solidFill>
                  <a:srgbClr val="FFFFFF"/>
                </a:solidFill>
                <a:latin typeface="Brygada 1918" pitchFamily="34" charset="0"/>
                <a:ea typeface="Brygada 1918" pitchFamily="34" charset="-122"/>
                <a:cs typeface="Brygada 1918" pitchFamily="34" charset="-120"/>
              </a:rPr>
              <a:t>SMBG machines can give erroneous readings. Suspect device error when SMBG, HbA1c, and symptoms do not correlate.</a:t>
            </a:r>
            <a:endParaRPr lang="en-US" sz="950" dirty="0"/>
          </a:p>
        </p:txBody>
      </p:sp>
      <p:sp>
        <p:nvSpPr>
          <p:cNvPr id="7" name="Shape 4"/>
          <p:cNvSpPr/>
          <p:nvPr/>
        </p:nvSpPr>
        <p:spPr>
          <a:xfrm>
            <a:off x="2919487" y="1769938"/>
            <a:ext cx="2299395" cy="1319585"/>
          </a:xfrm>
          <a:prstGeom prst="roundRect">
            <a:avLst>
              <a:gd name="adj" fmla="val 14101"/>
            </a:avLst>
          </a:prstGeom>
          <a:solidFill>
            <a:srgbClr val="83792E"/>
          </a:solidFill>
          <a:ln w="4763">
            <a:solidFill>
              <a:srgbClr val="9C9247"/>
            </a:solidFill>
            <a:prstDash val="solid"/>
          </a:ln>
        </p:spPr>
      </p:sp>
      <p:sp>
        <p:nvSpPr>
          <p:cNvPr id="8" name="Text 5"/>
          <p:cNvSpPr/>
          <p:nvPr/>
        </p:nvSpPr>
        <p:spPr>
          <a:xfrm>
            <a:off x="3048223" y="1898675"/>
            <a:ext cx="1669405"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Brygada 1918 Semi Bold" pitchFamily="34" charset="0"/>
                <a:ea typeface="Brygada 1918 Semi Bold" pitchFamily="34" charset="-122"/>
                <a:cs typeface="Brygada 1918 Semi Bold" pitchFamily="34" charset="-120"/>
              </a:rPr>
              <a:t>Insulin Pens &amp; Needles</a:t>
            </a:r>
            <a:endParaRPr lang="en-US" sz="1200" dirty="0"/>
          </a:p>
        </p:txBody>
      </p:sp>
      <p:sp>
        <p:nvSpPr>
          <p:cNvPr id="9" name="Text 6"/>
          <p:cNvSpPr/>
          <p:nvPr/>
        </p:nvSpPr>
        <p:spPr>
          <a:xfrm>
            <a:off x="3048223" y="2166938"/>
            <a:ext cx="2041922" cy="793849"/>
          </a:xfrm>
          <a:prstGeom prst="rect">
            <a:avLst/>
          </a:prstGeom>
          <a:noFill/>
          <a:ln/>
        </p:spPr>
        <p:txBody>
          <a:bodyPr wrap="square" lIns="0" tIns="0" rIns="0" bIns="0" rtlCol="0" anchor="t"/>
          <a:lstStyle/>
          <a:p>
            <a:pPr algn="l" indent="0" marL="0">
              <a:lnSpc>
                <a:spcPts val="1550"/>
              </a:lnSpc>
              <a:buNone/>
            </a:pPr>
            <a:r>
              <a:rPr lang="en-US" sz="950" dirty="0">
                <a:solidFill>
                  <a:srgbClr val="FFFFFF"/>
                </a:solidFill>
                <a:latin typeface="Brygada 1918" pitchFamily="34" charset="0"/>
                <a:ea typeface="Brygada 1918" pitchFamily="34" charset="-122"/>
                <a:cs typeface="Brygada 1918" pitchFamily="34" charset="-120"/>
              </a:rPr>
              <a:t>Pens can malfunction, dialling the wrong dose. Blocked needle batches are not unknown. Insulin denatures if incorrectly stored.</a:t>
            </a:r>
            <a:endParaRPr lang="en-US" sz="950" dirty="0"/>
          </a:p>
        </p:txBody>
      </p:sp>
      <p:sp>
        <p:nvSpPr>
          <p:cNvPr id="10" name="Shape 7"/>
          <p:cNvSpPr/>
          <p:nvPr/>
        </p:nvSpPr>
        <p:spPr>
          <a:xfrm>
            <a:off x="496119" y="3213497"/>
            <a:ext cx="4722763" cy="1121122"/>
          </a:xfrm>
          <a:prstGeom prst="roundRect">
            <a:avLst>
              <a:gd name="adj" fmla="val 16597"/>
            </a:avLst>
          </a:prstGeom>
          <a:solidFill>
            <a:srgbClr val="E8AF3B"/>
          </a:solidFill>
          <a:ln w="4763">
            <a:solidFill>
              <a:srgbClr val="CE9521"/>
            </a:solidFill>
            <a:prstDash val="solid"/>
          </a:ln>
        </p:spPr>
      </p:sp>
      <p:sp>
        <p:nvSpPr>
          <p:cNvPr id="11" name="Text 8"/>
          <p:cNvSpPr/>
          <p:nvPr/>
        </p:nvSpPr>
        <p:spPr>
          <a:xfrm>
            <a:off x="624855" y="3342233"/>
            <a:ext cx="1834976" cy="193849"/>
          </a:xfrm>
          <a:prstGeom prst="rect">
            <a:avLst/>
          </a:prstGeom>
          <a:noFill/>
          <a:ln/>
        </p:spPr>
        <p:txBody>
          <a:bodyPr wrap="none" lIns="0" tIns="0" rIns="0" bIns="0" rtlCol="0" anchor="t"/>
          <a:lstStyle/>
          <a:p>
            <a:pPr algn="l" indent="0" marL="0">
              <a:lnSpc>
                <a:spcPts val="1500"/>
              </a:lnSpc>
              <a:buNone/>
            </a:pPr>
            <a:r>
              <a:rPr lang="en-US" sz="1200" dirty="0">
                <a:solidFill>
                  <a:srgbClr val="000000"/>
                </a:solidFill>
                <a:latin typeface="Brygada 1918 Semi Bold" pitchFamily="34" charset="0"/>
                <a:ea typeface="Brygada 1918 Semi Bold" pitchFamily="34" charset="-122"/>
                <a:cs typeface="Brygada 1918 Semi Bold" pitchFamily="34" charset="-120"/>
              </a:rPr>
              <a:t>International Travel Risk</a:t>
            </a:r>
            <a:endParaRPr lang="en-US" sz="1200" dirty="0"/>
          </a:p>
        </p:txBody>
      </p:sp>
      <p:sp>
        <p:nvSpPr>
          <p:cNvPr id="12" name="Text 9"/>
          <p:cNvSpPr/>
          <p:nvPr/>
        </p:nvSpPr>
        <p:spPr>
          <a:xfrm>
            <a:off x="624855" y="3610496"/>
            <a:ext cx="4465290" cy="595387"/>
          </a:xfrm>
          <a:prstGeom prst="rect">
            <a:avLst/>
          </a:prstGeom>
          <a:noFill/>
          <a:ln/>
        </p:spPr>
        <p:txBody>
          <a:bodyPr wrap="square" lIns="0" tIns="0" rIns="0" bIns="0" rtlCol="0" anchor="t"/>
          <a:lstStyle/>
          <a:p>
            <a:pPr algn="l" indent="0" marL="0">
              <a:lnSpc>
                <a:spcPts val="1550"/>
              </a:lnSpc>
              <a:buNone/>
            </a:pPr>
            <a:r>
              <a:rPr lang="en-US" sz="950" dirty="0">
                <a:solidFill>
                  <a:srgbClr val="000000"/>
                </a:solidFill>
                <a:latin typeface="Brygada 1918" pitchFamily="34" charset="0"/>
                <a:ea typeface="Brygada 1918" pitchFamily="34" charset="-122"/>
                <a:cs typeface="Brygada 1918" pitchFamily="34" charset="-120"/>
              </a:rPr>
              <a:t>Patients returning from China or Russia may bring U40 insulin (40 units/ml) — 2.5× weaker than UK U100 insulin — risking rapid loss of control or hypoglycaemia on return.</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96119" y="929134"/>
            <a:ext cx="7378824" cy="387548"/>
          </a:xfrm>
          <a:prstGeom prst="rect">
            <a:avLst/>
          </a:prstGeom>
          <a:noFill/>
          <a:ln/>
        </p:spPr>
        <p:txBody>
          <a:bodyPr wrap="none" lIns="0" tIns="0" rIns="0" bIns="0" rtlCol="0" anchor="t"/>
          <a:lstStyle/>
          <a:p>
            <a:pPr algn="l" indent="0" marL="0">
              <a:lnSpc>
                <a:spcPts val="3050"/>
              </a:lnSpc>
              <a:buNone/>
            </a:pPr>
            <a:r>
              <a:rPr lang="en-US" sz="2400" dirty="0">
                <a:solidFill>
                  <a:srgbClr val="403011"/>
                </a:solidFill>
                <a:latin typeface="Brygada 1918 Semi Bold" pitchFamily="34" charset="0"/>
                <a:ea typeface="Brygada 1918 Semi Bold" pitchFamily="34" charset="-122"/>
                <a:cs typeface="Brygada 1918 Semi Bold" pitchFamily="34" charset="-120"/>
              </a:rPr>
              <a:t>Steps 9 &amp; 10: Who to Refer To &amp; Sources of Support</a:t>
            </a:r>
            <a:endParaRPr lang="en-US" sz="2400" dirty="0"/>
          </a:p>
        </p:txBody>
      </p:sp>
      <p:sp>
        <p:nvSpPr>
          <p:cNvPr id="3" name="Shape 1"/>
          <p:cNvSpPr/>
          <p:nvPr/>
        </p:nvSpPr>
        <p:spPr>
          <a:xfrm>
            <a:off x="406822" y="1502718"/>
            <a:ext cx="4103191" cy="2711574"/>
          </a:xfrm>
          <a:prstGeom prst="roundRect">
            <a:avLst>
              <a:gd name="adj" fmla="val 10979"/>
            </a:avLst>
          </a:prstGeom>
          <a:solidFill>
            <a:srgbClr val="626C3B"/>
          </a:solidFill>
          <a:ln/>
        </p:spPr>
      </p:sp>
      <p:sp>
        <p:nvSpPr>
          <p:cNvPr id="4" name="Text 2"/>
          <p:cNvSpPr/>
          <p:nvPr/>
        </p:nvSpPr>
        <p:spPr>
          <a:xfrm>
            <a:off x="530796" y="1626691"/>
            <a:ext cx="2078310" cy="193849"/>
          </a:xfrm>
          <a:prstGeom prst="rect">
            <a:avLst/>
          </a:prstGeom>
          <a:noFill/>
          <a:ln/>
        </p:spPr>
        <p:txBody>
          <a:bodyPr wrap="none" lIns="0" tIns="0" rIns="0" bIns="0" rtlCol="0" anchor="t"/>
          <a:lstStyle/>
          <a:p>
            <a:pPr algn="l" indent="0" marL="0">
              <a:lnSpc>
                <a:spcPts val="1500"/>
              </a:lnSpc>
              <a:buNone/>
            </a:pPr>
            <a:r>
              <a:rPr lang="en-US" sz="1200" dirty="0">
                <a:solidFill>
                  <a:srgbClr val="FFFFFF"/>
                </a:solidFill>
                <a:latin typeface="Brygada 1918 Semi Bold" pitchFamily="34" charset="0"/>
                <a:ea typeface="Brygada 1918 Semi Bold" pitchFamily="34" charset="-122"/>
                <a:cs typeface="Brygada 1918 Semi Bold" pitchFamily="34" charset="-120"/>
              </a:rPr>
              <a:t>Step 9: Who Do We Refer To?</a:t>
            </a:r>
            <a:endParaRPr lang="en-US" sz="1200" dirty="0"/>
          </a:p>
        </p:txBody>
      </p:sp>
      <p:sp>
        <p:nvSpPr>
          <p:cNvPr id="5" name="Text 3"/>
          <p:cNvSpPr/>
          <p:nvPr/>
        </p:nvSpPr>
        <p:spPr>
          <a:xfrm>
            <a:off x="530796" y="1944514"/>
            <a:ext cx="3855244" cy="1389236"/>
          </a:xfrm>
          <a:prstGeom prst="rect">
            <a:avLst/>
          </a:prstGeom>
          <a:noFill/>
          <a:ln/>
        </p:spPr>
        <p:txBody>
          <a:bodyPr wrap="square" lIns="0" tIns="0" rIns="0" bIns="0" rtlCol="0" anchor="t"/>
          <a:lstStyle/>
          <a:p>
            <a:pPr algn="l" indent="0" marL="0">
              <a:lnSpc>
                <a:spcPts val="1550"/>
              </a:lnSpc>
              <a:buNone/>
            </a:pPr>
            <a:r>
              <a:rPr lang="en-US" sz="950" dirty="0">
                <a:solidFill>
                  <a:srgbClr val="FFFFFF"/>
                </a:solidFill>
                <a:latin typeface="Brygada 1918" pitchFamily="34" charset="0"/>
                <a:ea typeface="Brygada 1918" pitchFamily="34" charset="-122"/>
                <a:cs typeface="Brygada 1918" pitchFamily="34" charset="-120"/>
              </a:rPr>
              <a:t>Most problems can be addressed by a diabetes specialist nurse or nurse consultant. Consultant diabetologist referral should use virtual referral with full access to primary care records. Psychological and adjustment issues warrant referral to a diabetes psychologist. Eye, vascular, and renal problems may need direct specialist referral. Diabetologists are a valuable source of broad advice given the wide range of possible complications.</a:t>
            </a:r>
            <a:endParaRPr lang="en-US" sz="950" dirty="0"/>
          </a:p>
        </p:txBody>
      </p:sp>
      <p:sp>
        <p:nvSpPr>
          <p:cNvPr id="6" name="Text 4"/>
          <p:cNvSpPr/>
          <p:nvPr/>
        </p:nvSpPr>
        <p:spPr>
          <a:xfrm>
            <a:off x="4728046" y="1626691"/>
            <a:ext cx="2456557" cy="193849"/>
          </a:xfrm>
          <a:prstGeom prst="rect">
            <a:avLst/>
          </a:prstGeom>
          <a:noFill/>
          <a:ln/>
        </p:spPr>
        <p:txBody>
          <a:bodyPr wrap="none" lIns="0" tIns="0" rIns="0" bIns="0" rtlCol="0" anchor="t"/>
          <a:lstStyle/>
          <a:p>
            <a:pPr algn="l" indent="0" marL="0">
              <a:lnSpc>
                <a:spcPts val="1500"/>
              </a:lnSpc>
              <a:buNone/>
            </a:pPr>
            <a:r>
              <a:rPr lang="en-US" sz="1200" dirty="0">
                <a:solidFill>
                  <a:srgbClr val="403011"/>
                </a:solidFill>
                <a:latin typeface="Brygada 1918 Semi Bold" pitchFamily="34" charset="0"/>
                <a:ea typeface="Brygada 1918 Semi Bold" pitchFamily="34" charset="-122"/>
                <a:cs typeface="Brygada 1918 Semi Bold" pitchFamily="34" charset="-120"/>
              </a:rPr>
              <a:t>Step 10: Other Sources of Support</a:t>
            </a:r>
            <a:endParaRPr lang="en-US" sz="1200" dirty="0"/>
          </a:p>
        </p:txBody>
      </p:sp>
      <p:sp>
        <p:nvSpPr>
          <p:cNvPr id="7" name="Text 5"/>
          <p:cNvSpPr/>
          <p:nvPr/>
        </p:nvSpPr>
        <p:spPr>
          <a:xfrm>
            <a:off x="4728046" y="1944514"/>
            <a:ext cx="3924598" cy="793849"/>
          </a:xfrm>
          <a:prstGeom prst="rect">
            <a:avLst/>
          </a:prstGeom>
          <a:noFill/>
          <a:ln/>
        </p:spPr>
        <p:txBody>
          <a:bodyPr wrap="square" lIns="0" tIns="0" rIns="0" bIns="0" rtlCol="0" anchor="t"/>
          <a:lstStyle/>
          <a:p>
            <a:pPr algn="l" indent="0" marL="0">
              <a:lnSpc>
                <a:spcPts val="1550"/>
              </a:lnSpc>
              <a:buNone/>
            </a:pPr>
            <a:r>
              <a:rPr lang="en-US" sz="950" dirty="0">
                <a:solidFill>
                  <a:srgbClr val="403011"/>
                </a:solidFill>
                <a:latin typeface="Brygada 1918" pitchFamily="34" charset="0"/>
                <a:ea typeface="Brygada 1918" pitchFamily="34" charset="-122"/>
                <a:cs typeface="Brygada 1918" pitchFamily="34" charset="-120"/>
              </a:rPr>
              <a:t>With 2.5 million people in the UK living with diabetes, local support groups affiliated with </a:t>
            </a:r>
            <a:pPr algn="l" indent="0" marL="0">
              <a:lnSpc>
                <a:spcPts val="1550"/>
              </a:lnSpc>
              <a:buNone/>
            </a:pPr>
            <a:r>
              <a:rPr lang="en-US" sz="950" b="1" dirty="0">
                <a:solidFill>
                  <a:srgbClr val="403011"/>
                </a:solidFill>
                <a:latin typeface="Brygada 1918" pitchFamily="34" charset="0"/>
                <a:ea typeface="Brygada 1918" pitchFamily="34" charset="-122"/>
                <a:cs typeface="Brygada 1918" pitchFamily="34" charset="-120"/>
              </a:rPr>
              <a:t>Diabetes UK</a:t>
            </a:r>
            <a:pPr algn="l" indent="0" marL="0">
              <a:lnSpc>
                <a:spcPts val="1550"/>
              </a:lnSpc>
              <a:buNone/>
            </a:pPr>
            <a:r>
              <a:rPr lang="en-US" sz="950" dirty="0">
                <a:solidFill>
                  <a:srgbClr val="403011"/>
                </a:solidFill>
                <a:latin typeface="Brygada 1918" pitchFamily="34" charset="0"/>
                <a:ea typeface="Brygada 1918" pitchFamily="34" charset="-122"/>
                <a:cs typeface="Brygada 1918" pitchFamily="34" charset="-120"/>
              </a:rPr>
              <a:t> (www.diabetes.org.uk) are widely available, including a telephone care line. Further organisations include:</a:t>
            </a:r>
            <a:endParaRPr lang="en-US" sz="950" dirty="0"/>
          </a:p>
        </p:txBody>
      </p:sp>
      <p:sp>
        <p:nvSpPr>
          <p:cNvPr id="8" name="Text 6"/>
          <p:cNvSpPr/>
          <p:nvPr/>
        </p:nvSpPr>
        <p:spPr>
          <a:xfrm>
            <a:off x="4728046" y="2849984"/>
            <a:ext cx="3924598" cy="1320924"/>
          </a:xfrm>
          <a:prstGeom prst="rect">
            <a:avLst/>
          </a:prstGeom>
          <a:noFill/>
          <a:ln/>
        </p:spPr>
        <p:txBody>
          <a:bodyPr wrap="square" lIns="0" tIns="0" rIns="0" bIns="0" rtlCol="0" anchor="t"/>
          <a:lstStyle/>
          <a:p>
            <a:pPr algn="l" marL="342900" indent="-342900">
              <a:lnSpc>
                <a:spcPts val="1550"/>
              </a:lnSpc>
              <a:buSzPct val="100000"/>
              <a:buChar char="•"/>
            </a:pPr>
            <a:r>
              <a:rPr lang="en-US" sz="950" dirty="0">
                <a:solidFill>
                  <a:srgbClr val="403011"/>
                </a:solidFill>
                <a:latin typeface="Brygada 1918" pitchFamily="34" charset="0"/>
                <a:ea typeface="Brygada 1918" pitchFamily="34" charset="-122"/>
                <a:cs typeface="Brygada 1918" pitchFamily="34" charset="-120"/>
              </a:rPr>
              <a:t>Insulin Dependent Diabetes Trust (www.iddtinternational.org)</a:t>
            </a:r>
            <a:endParaRPr lang="en-US" sz="950" dirty="0"/>
          </a:p>
          <a:p>
            <a:pPr algn="l" marL="342900" indent="-342900">
              <a:lnSpc>
                <a:spcPts val="1550"/>
              </a:lnSpc>
              <a:buSzPct val="100000"/>
              <a:buChar char="•"/>
            </a:pPr>
            <a:r>
              <a:rPr lang="en-US" sz="950" dirty="0">
                <a:solidFill>
                  <a:srgbClr val="403011"/>
                </a:solidFill>
                <a:latin typeface="Brygada 1918" pitchFamily="34" charset="0"/>
                <a:ea typeface="Brygada 1918" pitchFamily="34" charset="-122"/>
                <a:cs typeface="Brygada 1918" pitchFamily="34" charset="-120"/>
              </a:rPr>
              <a:t>Diabetes Lifeline — emergency family contact (www.diabeteslifeline.co.uk)</a:t>
            </a:r>
            <a:endParaRPr lang="en-US" sz="950" dirty="0"/>
          </a:p>
          <a:p>
            <a:pPr algn="l" marL="342900" indent="-342900">
              <a:lnSpc>
                <a:spcPts val="1550"/>
              </a:lnSpc>
              <a:buSzPct val="100000"/>
              <a:buChar char="•"/>
            </a:pPr>
            <a:r>
              <a:rPr lang="en-US" sz="950" dirty="0">
                <a:solidFill>
                  <a:srgbClr val="403011"/>
                </a:solidFill>
                <a:latin typeface="Brygada 1918" pitchFamily="34" charset="0"/>
                <a:ea typeface="Brygada 1918" pitchFamily="34" charset="-122"/>
                <a:cs typeface="Brygada 1918" pitchFamily="34" charset="-120"/>
              </a:rPr>
              <a:t>Diabetes Aware — primary care awareness events (www.diabetesaware.org.uk)</a:t>
            </a:r>
            <a:endParaRPr lang="en-US" sz="950" dirty="0"/>
          </a:p>
          <a:p>
            <a:pPr algn="l" marL="342900" indent="-342900">
              <a:lnSpc>
                <a:spcPts val="1550"/>
              </a:lnSpc>
              <a:buSzPct val="100000"/>
              <a:buChar char="•"/>
            </a:pPr>
            <a:r>
              <a:rPr lang="en-US" sz="950" dirty="0">
                <a:solidFill>
                  <a:srgbClr val="403011"/>
                </a:solidFill>
                <a:latin typeface="Brygada 1918" pitchFamily="34" charset="0"/>
                <a:ea typeface="Brygada 1918" pitchFamily="34" charset="-122"/>
                <a:cs typeface="Brygada 1918" pitchFamily="34" charset="-120"/>
              </a:rPr>
              <a:t>Primary Care Diabetes Society (www.pcdsociety.org)</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2026-05-08T15:04:53Z</dcterms:created>
  <dcterms:modified xsi:type="dcterms:W3CDTF">2026-05-08T15:04:53Z</dcterms:modified>
</cp:coreProperties>
</file>